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55"/>
  </p:notesMasterIdLst>
  <p:sldIdLst>
    <p:sldId id="256" r:id="rId3"/>
    <p:sldId id="288" r:id="rId4"/>
    <p:sldId id="313"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6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6" roundtripDataSignature="AMtx7mhLS8xSeL7CBPk8uaF14xAYHsu8P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746" autoAdjust="0"/>
  </p:normalViewPr>
  <p:slideViewPr>
    <p:cSldViewPr snapToGrid="0">
      <p:cViewPr varScale="1">
        <p:scale>
          <a:sx n="48" d="100"/>
          <a:sy n="48" d="100"/>
        </p:scale>
        <p:origin x="1800"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notesMaster" Target="notesMasters/notesMaster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slide" Target="slides/slide15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ngs.noaa.gov/PUBS_LIB/FedRegister/FRdoc93-14922.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vdatum.noaa.gov/"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ngs.noaa.gov/images/misc/tidal.gif"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tidesandcurrents.noaa.gov/" TargetMode="External"/><Relationship Id="rId4" Type="http://schemas.openxmlformats.org/officeDocument/2006/relationships/hyperlink" Target="http://www.ngs.noaa.gov/"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vdatum.noaa.gov/"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4" name="Google Shape;94;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Precision Digital Leveling is a 1, 2, or 3 day seminar detailing the intricacies of geodetic leveling procedures developed by the National Geodetic Survey with emphasis on precise digital/barcode levels and support equipment. The seminar provides an overview of the geodetic leveling process including discussion of corrections applied to leveling, the FGCS specifications and procedures for electronic digital/barcode leveling systems, required equipment, project reconnaissance, bench mark requirements and monumentation, field data collection, review, reduction, and “blue book” preparation for inclusion into the NGS National Spatial Reference System. </a:t>
            </a:r>
            <a:endParaRPr/>
          </a:p>
          <a:p>
            <a:pPr marL="0" lvl="0" indent="0" algn="l" rtl="0">
              <a:spcBef>
                <a:spcPts val="0"/>
              </a:spcBef>
              <a:spcAft>
                <a:spcPts val="0"/>
              </a:spcAft>
              <a:buNone/>
            </a:pPr>
            <a:endParaRPr/>
          </a:p>
        </p:txBody>
      </p:sp>
      <p:sp>
        <p:nvSpPr>
          <p:cNvPr id="95" name="Google Shape;95;p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11</a:t>
            </a:fld>
            <a:endParaRPr/>
          </a:p>
        </p:txBody>
      </p:sp>
      <p:sp>
        <p:nvSpPr>
          <p:cNvPr id="151" name="Google Shape;15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52" name="Google Shape;15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000"/>
              <a:buNone/>
            </a:pPr>
            <a:r>
              <a:rPr lang="en-US" sz="1000" dirty="0"/>
              <a:t>Equipment:</a:t>
            </a:r>
            <a:endParaRPr dirty="0"/>
          </a:p>
          <a:p>
            <a:pPr marL="0" lvl="0" indent="0" algn="l" rtl="0">
              <a:spcBef>
                <a:spcPts val="0"/>
              </a:spcBef>
              <a:spcAft>
                <a:spcPts val="0"/>
              </a:spcAft>
              <a:buSzPts val="1000"/>
              <a:buNone/>
            </a:pPr>
            <a:r>
              <a:rPr lang="en-US" sz="1000" dirty="0"/>
              <a:t>Precise level instruments (digital)</a:t>
            </a:r>
            <a:endParaRPr dirty="0"/>
          </a:p>
          <a:p>
            <a:pPr marL="0" lvl="0" indent="0" algn="l" rtl="0">
              <a:spcBef>
                <a:spcPts val="0"/>
              </a:spcBef>
              <a:spcAft>
                <a:spcPts val="0"/>
              </a:spcAft>
              <a:buSzPts val="1000"/>
              <a:buNone/>
            </a:pPr>
            <a:r>
              <a:rPr lang="en-US" sz="1000" dirty="0"/>
              <a:t>Calibrated single-piece invar rods</a:t>
            </a:r>
            <a:endParaRPr dirty="0"/>
          </a:p>
          <a:p>
            <a:pPr marL="0" lvl="0" indent="0" algn="l" rtl="0">
              <a:spcBef>
                <a:spcPts val="0"/>
              </a:spcBef>
              <a:spcAft>
                <a:spcPts val="0"/>
              </a:spcAft>
              <a:buSzPts val="1000"/>
              <a:buNone/>
            </a:pPr>
            <a:r>
              <a:rPr lang="en-US" sz="1000" dirty="0"/>
              <a:t>Specially designed turning pins and plates</a:t>
            </a:r>
            <a:endParaRPr dirty="0"/>
          </a:p>
          <a:p>
            <a:pPr marL="0" lvl="0" indent="0" algn="l" rtl="0">
              <a:spcBef>
                <a:spcPts val="0"/>
              </a:spcBef>
              <a:spcAft>
                <a:spcPts val="0"/>
              </a:spcAft>
              <a:buSzPts val="1000"/>
              <a:buNone/>
            </a:pPr>
            <a:endParaRPr sz="1000" dirty="0"/>
          </a:p>
          <a:p>
            <a:pPr marL="0" lvl="0" indent="0" algn="l" rtl="0">
              <a:spcBef>
                <a:spcPts val="0"/>
              </a:spcBef>
              <a:spcAft>
                <a:spcPts val="0"/>
              </a:spcAft>
              <a:buSzPts val="1000"/>
              <a:buNone/>
            </a:pPr>
            <a:r>
              <a:rPr lang="en-US" sz="1000" dirty="0"/>
              <a:t>Procedures:</a:t>
            </a:r>
            <a:endParaRPr dirty="0"/>
          </a:p>
          <a:p>
            <a:pPr marL="0" lvl="0" indent="0" algn="l" rtl="0">
              <a:spcBef>
                <a:spcPts val="0"/>
              </a:spcBef>
              <a:spcAft>
                <a:spcPts val="0"/>
              </a:spcAft>
              <a:buSzPts val="1000"/>
              <a:buNone/>
            </a:pPr>
            <a:r>
              <a:rPr lang="en-US" sz="1000" dirty="0"/>
              <a:t>FGCC/FGCS specifications</a:t>
            </a:r>
            <a:endParaRPr dirty="0"/>
          </a:p>
          <a:p>
            <a:pPr marL="0" lvl="0" indent="0" algn="l" rtl="0">
              <a:spcBef>
                <a:spcPts val="0"/>
              </a:spcBef>
              <a:spcAft>
                <a:spcPts val="0"/>
              </a:spcAft>
              <a:buSzPts val="1000"/>
              <a:buNone/>
            </a:pPr>
            <a:r>
              <a:rPr lang="en-US" sz="1000" dirty="0"/>
              <a:t>NOAA Manual NOS NGS 3 Geodetic Leveling (1981) discusses:</a:t>
            </a:r>
            <a:endParaRPr dirty="0"/>
          </a:p>
          <a:p>
            <a:pPr marL="0" lvl="0" indent="0" algn="l" rtl="0">
              <a:spcBef>
                <a:spcPts val="0"/>
              </a:spcBef>
              <a:spcAft>
                <a:spcPts val="0"/>
              </a:spcAft>
              <a:buSzPts val="1000"/>
              <a:buNone/>
            </a:pPr>
            <a:r>
              <a:rPr lang="en-US" sz="1000" dirty="0"/>
              <a:t>	Attention to detail</a:t>
            </a:r>
            <a:endParaRPr dirty="0"/>
          </a:p>
          <a:p>
            <a:pPr marL="0" lvl="0" indent="0" algn="l" rtl="0">
              <a:spcBef>
                <a:spcPts val="0"/>
              </a:spcBef>
              <a:spcAft>
                <a:spcPts val="0"/>
              </a:spcAft>
              <a:buSzPts val="1000"/>
              <a:buNone/>
            </a:pPr>
            <a:r>
              <a:rPr lang="en-US" sz="1000" dirty="0"/>
              <a:t>	Double running</a:t>
            </a:r>
            <a:endParaRPr dirty="0"/>
          </a:p>
          <a:p>
            <a:pPr marL="0" lvl="0" indent="0" algn="l" rtl="0">
              <a:spcBef>
                <a:spcPts val="0"/>
              </a:spcBef>
              <a:spcAft>
                <a:spcPts val="0"/>
              </a:spcAft>
              <a:buSzPts val="1000"/>
              <a:buNone/>
            </a:pPr>
            <a:r>
              <a:rPr lang="en-US" sz="1000" dirty="0"/>
              <a:t>	Loop closures</a:t>
            </a:r>
            <a:endParaRPr dirty="0"/>
          </a:p>
          <a:p>
            <a:pPr marL="0" lvl="0" indent="0" algn="l" rtl="0">
              <a:spcBef>
                <a:spcPts val="0"/>
              </a:spcBef>
              <a:spcAft>
                <a:spcPts val="0"/>
              </a:spcAft>
              <a:buSzPts val="1000"/>
              <a:buNone/>
            </a:pPr>
            <a:r>
              <a:rPr lang="en-US" sz="1000" dirty="0"/>
              <a:t>	Error sources and corrections</a:t>
            </a:r>
            <a:endParaRPr dirty="0"/>
          </a:p>
          <a:p>
            <a:pPr marL="0" lvl="0" indent="0" algn="l" rtl="0">
              <a:spcBef>
                <a:spcPts val="0"/>
              </a:spcBef>
              <a:spcAft>
                <a:spcPts val="0"/>
              </a:spcAft>
              <a:buSzPts val="1000"/>
              <a:buNone/>
            </a:pPr>
            <a:endParaRPr sz="1000" dirty="0"/>
          </a:p>
          <a:p>
            <a:pPr marL="0" lvl="0" indent="0" algn="l" rtl="0">
              <a:spcBef>
                <a:spcPts val="0"/>
              </a:spcBef>
              <a:spcAft>
                <a:spcPts val="0"/>
              </a:spcAft>
              <a:buSzPts val="1000"/>
              <a:buNone/>
            </a:pPr>
            <a:r>
              <a:rPr lang="en-US" sz="1000" dirty="0"/>
              <a:t>	</a:t>
            </a:r>
            <a:endParaRPr dirty="0"/>
          </a:p>
          <a:p>
            <a:pPr marL="0" lvl="0" indent="0" algn="l" rtl="0">
              <a:spcBef>
                <a:spcPts val="0"/>
              </a:spcBef>
              <a:spcAft>
                <a:spcPts val="0"/>
              </a:spcAft>
              <a:buNone/>
            </a:pPr>
            <a:endParaRPr sz="1000"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64DC8C5-32B8-4FF4-8A2C-7DE67017D5BE}" type="slidenum">
              <a:rPr lang="en-US" altLang="en-US">
                <a:latin typeface="Calibri" panose="020F0502020204030204" pitchFamily="34" charset="0"/>
              </a:rPr>
              <a:pPr eaLnBrk="1" hangingPunct="1"/>
              <a:t>101</a:t>
            </a:fld>
            <a:endParaRPr lang="en-US" altLang="en-US">
              <a:latin typeface="Calibri" panose="020F0502020204030204" pitchFamily="34" charset="0"/>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xfrm>
            <a:off x="523875" y="4343400"/>
            <a:ext cx="58007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r>
              <a:rPr lang="en-US" altLang="en-US" sz="1000" smtClean="0"/>
              <a:t>The gravity computation that is done to get “g” is dependent upon the NAD27 position of point “O” and point “A”.  In the 1980’s and early 1990’s the position in the description was a NAD27 position, yet the NGS was publishing surveyed positions in NAD83.  This led to, and may still lead to a lot of confusion. </a:t>
            </a:r>
          </a:p>
          <a:p>
            <a:pPr eaLnBrk="1" hangingPunct="1"/>
            <a:r>
              <a:rPr lang="en-US" altLang="en-US" sz="1000" smtClean="0"/>
              <a:t>Just a little history:  prior to 1985 or so NGS did not write down the position of a Bench Mark anywhere unless it coincidently was also positioned horizontally by geodetic means.  They determined the latitude for the orthometric correction at the time of computation, applied it and never touched the reduction again.  But about 1985, since geopotential numbers were determined the proper way to adjust a continental sized level net, NGS had to come up with a systematic means to get positions for Bench marks.  For about 3 years the Cartographic Section (now reorganized and transferred) with the help of Mark Maintenance personnel, plotted Bench Marks from the descriptive information onto USGS quad maps.  Then they scaled the positions.  Perhaps you can see potential for plotting and scaling mistakes – as well as for assumptions and misunderstandings when reading and interpreting the Bench Mark description.  </a:t>
            </a:r>
          </a:p>
          <a:p>
            <a:pPr eaLnBrk="1" hangingPunct="1"/>
            <a:r>
              <a:rPr lang="en-US" altLang="en-US" sz="1000" smtClean="0"/>
              <a:t>Now, as mentioned, the gravity tables were referenced to NAD27, but converting an NAD83 to an NAD27 position for the sake of looking up a value in the gravity tables was easy to do, so in the later ’90’s NGS changed the position displayed on the data sheet to a NAD83 value, but continued to maintain the NAD27 value in the database because it really was an “observation” and not just something descriptive.  With the accuracy and availability of handheld GPS units which would only output NAD83 positions, but positions that could be determined more accurately than scaling from a map, people writing descriptions wanted to give NGS NAD83 positions coming from an autonomous GPS position.  </a:t>
            </a:r>
          </a:p>
          <a:p>
            <a:pPr eaLnBrk="1" hangingPunct="1"/>
            <a:r>
              <a:rPr lang="en-US" altLang="en-US" sz="1000" smtClean="0"/>
              <a:t>But again, to properly compute “g” we need the correct time (as reflected by the correct time zone) and a position that we can convert, if need be, to NAD27 for entry to the gravity table.  So it is very important to note if the position furnished on the description is NAD83 or NAD27 if you have the ability to do so on the form.  And if you don’t, be sure to mention it when submitting the project.  It would be good to note it in the comments section of the G-file.   </a:t>
            </a:r>
          </a:p>
        </p:txBody>
      </p:sp>
    </p:spTree>
    <p:extLst>
      <p:ext uri="{BB962C8B-B14F-4D97-AF65-F5344CB8AC3E}">
        <p14:creationId xmlns:p14="http://schemas.microsoft.com/office/powerpoint/2010/main" val="202257350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28D18A4-F929-44B9-90F9-8FE26C02CEE2}" type="slidenum">
              <a:rPr lang="en-US" altLang="en-US">
                <a:latin typeface="Calibri" panose="020F0502020204030204" pitchFamily="34" charset="0"/>
              </a:rPr>
              <a:pPr eaLnBrk="1" hangingPunct="1"/>
              <a:t>102</a:t>
            </a:fld>
            <a:endParaRPr lang="en-US" altLang="en-US">
              <a:latin typeface="Calibri" panose="020F0502020204030204" pitchFamily="34" charset="0"/>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r>
              <a:rPr lang="en-US" altLang="en-US" smtClean="0"/>
              <a:t>So, if the NAVD88 adjustment comes out in geopotential numbers, how come NGS publishes Orthometric heights?  </a:t>
            </a:r>
          </a:p>
          <a:p>
            <a:pPr eaLnBrk="1" hangingPunct="1"/>
            <a:endParaRPr lang="en-US" altLang="en-US" smtClean="0"/>
          </a:p>
          <a:p>
            <a:pPr eaLnBrk="1" hangingPunct="1"/>
            <a:r>
              <a:rPr lang="en-US" altLang="en-US" smtClean="0"/>
              <a:t>This is the equation in a very generalized format. The formula is based upon a surface gravity measurement which provides an assumption of the density of underlying rock.  The average 0.0424 interpretation of rock density is good across most of the U.S. and provides value in equation used in iterative determination of </a:t>
            </a:r>
            <a:r>
              <a:rPr lang="en-US" altLang="en-US" b="1" smtClean="0"/>
              <a:t>H NAVD88</a:t>
            </a:r>
            <a:r>
              <a:rPr lang="en-US" altLang="en-US" smtClean="0"/>
              <a:t>.</a:t>
            </a:r>
          </a:p>
          <a:p>
            <a:pPr eaLnBrk="1" hangingPunct="1"/>
            <a:endParaRPr lang="en-US" altLang="en-US" b="1" u="sng" smtClean="0"/>
          </a:p>
          <a:p>
            <a:pPr eaLnBrk="1" hangingPunct="1"/>
            <a:r>
              <a:rPr lang="en-US" altLang="en-US" smtClean="0"/>
              <a:t>The equation is right, it’s determination of “g” that’s the tricky part.  Mr. Rudy Fury, a retired employee of NGS, was responsible for this determination.  To the best of my knowledge, his procedure was not documented. DBH from conversation with Ed Herbrechtsmeier 2005.</a:t>
            </a:r>
          </a:p>
          <a:p>
            <a:pPr eaLnBrk="1" hangingPunct="1"/>
            <a:endParaRPr lang="en-US" altLang="en-US" smtClean="0"/>
          </a:p>
          <a:p>
            <a:pPr eaLnBrk="1" hangingPunct="1"/>
            <a:r>
              <a:rPr lang="en-US" altLang="en-US" sz="800" smtClean="0"/>
              <a:t>Source Documents: Balaz, Emery I., Young, Gary M.; NOAA Technical Memorandum NOS NGS 34; “CORRECTIONS APPLIED BY THE NATIONAL GEODETIC SURVEY TO PRECISE LEVELING OBSERVATIONS”; June 1982: Heiskanen, W. A. and Moritz, H.; </a:t>
            </a:r>
            <a:r>
              <a:rPr lang="en-US" altLang="en-US" sz="800" u="sng" smtClean="0"/>
              <a:t>Physical Geodesy</a:t>
            </a:r>
            <a:r>
              <a:rPr lang="en-US" altLang="en-US" sz="800" smtClean="0"/>
              <a:t>; 1987; W.H. Freeman and Company; San Francisco, 416 pp.</a:t>
            </a:r>
          </a:p>
          <a:p>
            <a:pPr eaLnBrk="1" hangingPunct="1"/>
            <a:endParaRPr lang="en-US" altLang="en-US" sz="800" smtClean="0"/>
          </a:p>
        </p:txBody>
      </p:sp>
    </p:spTree>
    <p:extLst>
      <p:ext uri="{BB962C8B-B14F-4D97-AF65-F5344CB8AC3E}">
        <p14:creationId xmlns:p14="http://schemas.microsoft.com/office/powerpoint/2010/main" val="34029598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6DCC6C9-F892-408F-8C95-C4AC654C9A54}" type="slidenum">
              <a:rPr lang="en-US" altLang="en-US">
                <a:latin typeface="Calibri" panose="020F0502020204030204" pitchFamily="34" charset="0"/>
              </a:rPr>
              <a:pPr eaLnBrk="1" hangingPunct="1"/>
              <a:t>103</a:t>
            </a:fld>
            <a:endParaRPr lang="en-US" altLang="en-US">
              <a:latin typeface="Calibri" panose="020F0502020204030204" pitchFamily="34" charset="0"/>
            </a:endParaRPr>
          </a:p>
        </p:txBody>
      </p:sp>
      <p:sp>
        <p:nvSpPr>
          <p:cNvPr id="993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r>
              <a:rPr lang="en-US" altLang="en-US" b="1" smtClean="0"/>
              <a:t>Heights based on Geopotential Number</a:t>
            </a:r>
            <a:r>
              <a:rPr lang="en-US" altLang="en-US" smtClean="0"/>
              <a:t>  - all heights relate to geopotential number but with different components.</a:t>
            </a:r>
          </a:p>
          <a:p>
            <a:pPr eaLnBrk="1" hangingPunct="1"/>
            <a:r>
              <a:rPr lang="en-US" altLang="en-US" b="1" smtClean="0"/>
              <a:t>Normal Height</a:t>
            </a:r>
            <a:r>
              <a:rPr lang="en-US" altLang="en-US" smtClean="0"/>
              <a:t> - </a:t>
            </a:r>
            <a:r>
              <a:rPr lang="en-US" altLang="en-US" b="1" smtClean="0">
                <a:latin typeface="WP Greek Century" pitchFamily="2" charset="2"/>
              </a:rPr>
              <a:t>(</a:t>
            </a:r>
            <a:r>
              <a:rPr lang="en-US" altLang="en-US" smtClean="0"/>
              <a:t> (gamma) = average normal gravity; value determined equal around equator then equal around lines of latitude.</a:t>
            </a:r>
          </a:p>
          <a:p>
            <a:pPr eaLnBrk="1" hangingPunct="1"/>
            <a:r>
              <a:rPr lang="en-US" altLang="en-US" b="1" smtClean="0"/>
              <a:t>NGVD29</a:t>
            </a:r>
            <a:r>
              <a:rPr lang="en-US" altLang="en-US" smtClean="0"/>
              <a:t> did not have very much gravity information known in the U.S. or world; made simple model by latitude.  Need accurate gravity data to fill equation for proper determination.  </a:t>
            </a:r>
            <a:r>
              <a:rPr lang="en-US" altLang="en-US" b="1" smtClean="0"/>
              <a:t>H</a:t>
            </a:r>
            <a:r>
              <a:rPr lang="en-US" altLang="en-US" b="1" baseline="30000" smtClean="0"/>
              <a:t>*</a:t>
            </a:r>
            <a:r>
              <a:rPr lang="en-US" altLang="en-US" smtClean="0"/>
              <a:t> is not true orthometric height.</a:t>
            </a:r>
          </a:p>
          <a:p>
            <a:pPr eaLnBrk="1" hangingPunct="1"/>
            <a:r>
              <a:rPr lang="en-US" altLang="en-US" b="1" smtClean="0"/>
              <a:t>Dynamic Height</a:t>
            </a:r>
            <a:r>
              <a:rPr lang="en-US" altLang="en-US" smtClean="0"/>
              <a:t> - </a:t>
            </a:r>
            <a:r>
              <a:rPr lang="en-US" altLang="en-US" b="1" smtClean="0">
                <a:latin typeface="WP Greek Century" pitchFamily="2" charset="2"/>
              </a:rPr>
              <a:t>(</a:t>
            </a:r>
            <a:r>
              <a:rPr lang="en-US" altLang="en-US" b="1" baseline="-25000" smtClean="0"/>
              <a:t>45</a:t>
            </a:r>
            <a:r>
              <a:rPr lang="en-US" altLang="en-US" smtClean="0"/>
              <a:t> is value of normal gravity determined at 45</a:t>
            </a:r>
            <a:r>
              <a:rPr lang="en-US" altLang="en-US" smtClean="0">
                <a:latin typeface="WP MathA" pitchFamily="2" charset="2"/>
              </a:rPr>
              <a:t>E</a:t>
            </a:r>
            <a:r>
              <a:rPr lang="en-US" altLang="en-US" smtClean="0"/>
              <a:t> latitude.  Designed for use by </a:t>
            </a:r>
            <a:r>
              <a:rPr lang="en-US" altLang="en-US" b="1" smtClean="0"/>
              <a:t>IGLD55, 85</a:t>
            </a:r>
            <a:r>
              <a:rPr lang="en-US" altLang="en-US" smtClean="0"/>
              <a:t> International Great Lakes Datum. </a:t>
            </a:r>
            <a:r>
              <a:rPr lang="en-US" altLang="en-US" b="1" smtClean="0"/>
              <a:t>Orthometric Height</a:t>
            </a:r>
            <a:r>
              <a:rPr lang="en-US" altLang="en-US" smtClean="0"/>
              <a:t> - </a:t>
            </a:r>
            <a:r>
              <a:rPr lang="en-US" altLang="en-US" b="1" smtClean="0"/>
              <a:t>g</a:t>
            </a:r>
            <a:r>
              <a:rPr lang="en-US" altLang="en-US" smtClean="0"/>
              <a:t> average gravity along plumb line; definition is true but impractical to obtain - measurements obtained through bored hole with gravity meter due to layer changes.</a:t>
            </a:r>
          </a:p>
          <a:p>
            <a:pPr eaLnBrk="1" hangingPunct="1"/>
            <a:r>
              <a:rPr lang="en-US" altLang="en-US" b="1" smtClean="0"/>
              <a:t>Helmert Height</a:t>
            </a:r>
            <a:r>
              <a:rPr lang="en-US" altLang="en-US" smtClean="0"/>
              <a:t> - </a:t>
            </a:r>
            <a:r>
              <a:rPr lang="en-US" altLang="en-US" b="1" smtClean="0"/>
              <a:t>g</a:t>
            </a:r>
            <a:r>
              <a:rPr lang="en-US" altLang="en-US" smtClean="0"/>
              <a:t> is surface gravity measurement; provides very close approximation of height above geoid and a model with 3 cm differences (better than previous 2 m model) - achievable - practical.</a:t>
            </a:r>
          </a:p>
          <a:p>
            <a:pPr eaLnBrk="1" hangingPunct="1"/>
            <a:r>
              <a:rPr lang="en-US" altLang="en-US" b="1" smtClean="0"/>
              <a:t>Helmert</a:t>
            </a:r>
            <a:r>
              <a:rPr lang="en-US" altLang="en-US" smtClean="0"/>
              <a:t> - Geodesist 1860's - designed formula based upon a surface gravity measurement which provides an assumption of the density of underlying rock.  The average 0.0424 interpretation of rock density is good across most of the U.S. and provides value in equation used in iterative determination of </a:t>
            </a:r>
            <a:r>
              <a:rPr lang="en-US" altLang="en-US" b="1" smtClean="0"/>
              <a:t>H NAVD88</a:t>
            </a:r>
            <a:r>
              <a:rPr lang="en-US" altLang="en-US" smtClean="0"/>
              <a:t>.</a:t>
            </a:r>
            <a:endParaRPr lang="en-US" altLang="en-US" b="1" u="sng" smtClean="0"/>
          </a:p>
          <a:p>
            <a:pPr eaLnBrk="1" hangingPunct="1"/>
            <a:endParaRPr lang="en-US" altLang="en-US" smtClean="0"/>
          </a:p>
        </p:txBody>
      </p:sp>
    </p:spTree>
    <p:extLst>
      <p:ext uri="{BB962C8B-B14F-4D97-AF65-F5344CB8AC3E}">
        <p14:creationId xmlns:p14="http://schemas.microsoft.com/office/powerpoint/2010/main" val="24714892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B54A432-1863-4D2A-8DC3-B8603003AE83}" type="slidenum">
              <a:rPr lang="en-US" altLang="en-US">
                <a:latin typeface="Calibri" panose="020F0502020204030204" pitchFamily="34" charset="0"/>
              </a:rPr>
              <a:pPr eaLnBrk="1" hangingPunct="1"/>
              <a:t>104</a:t>
            </a:fld>
            <a:endParaRPr lang="en-US" altLang="en-US">
              <a:latin typeface="Calibri" panose="020F0502020204030204" pitchFamily="34" charset="0"/>
            </a:endParaRPr>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000" smtClean="0"/>
              <a:t>Now, what does happen with a TBM since at least one of the positions for the section of leveling into the TBM is recorded in the description and the Blue Book says you don’t furnish a description for a TBM?  Well …  the position for the other end of the section should be described since we don’t set two TBMs in a row.  The kludge is  to use the same position at both ends of  the line, but then, are we really integrating over the line?  The best solution I can suggest is to not set TBMs, but if you do keep the section short to minimize change in the gravity between the BM and the TBM and to write and/or send in a description for the TBM so NGS can “break the rule” to do the “right thing.”</a:t>
            </a:r>
          </a:p>
          <a:p>
            <a:pPr eaLnBrk="1" hangingPunct="1"/>
            <a:endParaRPr lang="en-US" altLang="en-US" sz="1000" smtClean="0"/>
          </a:p>
          <a:p>
            <a:pPr eaLnBrk="1" hangingPunct="1"/>
            <a:r>
              <a:rPr lang="en-US" altLang="en-US" sz="1000" smtClean="0"/>
              <a:t>While thermometers are placed on the rods by the manufacturers most observers rely on another source.  But old observing procedures called for the observer on the BM to call out the reading on his rod’s thermometer, which the observer recorded.  If that is done, the rod person should visually verify that the bulb of the thermometer is touching the invar strip.  In practice, an air temperature from yet another thermometer is used, but if you think about to what the correction is being applied, you may want to use the rod temperature.  The argument against it is that the sun may be shining on the black portion of the painting on the invar strip, causing it’s temperature to be biased too high, while during the running of the section the invar strips may have been shaded by trees or just the direction of the line.</a:t>
            </a:r>
          </a:p>
          <a:p>
            <a:pPr eaLnBrk="1" hangingPunct="1"/>
            <a:endParaRPr lang="en-US" altLang="en-US" sz="1000" smtClean="0"/>
          </a:p>
          <a:p>
            <a:pPr eaLnBrk="1" hangingPunct="1"/>
            <a:r>
              <a:rPr lang="en-US" altLang="en-US" sz="1000" smtClean="0"/>
              <a:t>The Wind and Sun codes might be used in the alternate reduction if the temperature gradient looks “fishy” and one can get the section to “come in” by using the alternate reduction.</a:t>
            </a:r>
          </a:p>
        </p:txBody>
      </p:sp>
    </p:spTree>
    <p:extLst>
      <p:ext uri="{BB962C8B-B14F-4D97-AF65-F5344CB8AC3E}">
        <p14:creationId xmlns:p14="http://schemas.microsoft.com/office/powerpoint/2010/main" val="18569302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F547DEC-2C71-428A-BE36-4901BDF18DBB}" type="slidenum">
              <a:rPr lang="en-US" altLang="en-US">
                <a:latin typeface="Calibri" panose="020F0502020204030204" pitchFamily="34" charset="0"/>
              </a:rPr>
              <a:pPr eaLnBrk="1" hangingPunct="1"/>
              <a:t>105</a:t>
            </a:fld>
            <a:endParaRPr lang="en-US" altLang="en-US">
              <a:latin typeface="Calibri" panose="020F0502020204030204" pitchFamily="34"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eaLnBrk="1" hangingPunct="1"/>
            <a:r>
              <a:rPr lang="en-US" altLang="en-US" smtClean="0"/>
              <a:t>As mentioned over and over, some of these reductions use modeled values which are time and position dependent.  Times, when asked for should be recorded in a 24-hour format with the proper time zone noted.</a:t>
            </a:r>
          </a:p>
          <a:p>
            <a:pPr eaLnBrk="1" hangingPunct="1"/>
            <a:endParaRPr lang="en-US" altLang="en-US" smtClean="0"/>
          </a:p>
          <a:p>
            <a:pPr eaLnBrk="1" hangingPunct="1"/>
            <a:r>
              <a:rPr lang="en-US" altLang="en-US" smtClean="0"/>
              <a:t>Just a little error theory here once again.  These corrections are used to reduce sources of biases in observations that geodesists have detected and isolated over the years.  When we adjust data we make an assumption.  That assumption is that the data are free of biases and blunders.  We write and teach field procedures and specifications to detect blunders with the intent that if a blunder is detected by a field test, the observations will be repeated.  We use these ancillary observations to reduce the primary observation’s biases.  </a:t>
            </a:r>
          </a:p>
        </p:txBody>
      </p:sp>
    </p:spTree>
    <p:extLst>
      <p:ext uri="{BB962C8B-B14F-4D97-AF65-F5344CB8AC3E}">
        <p14:creationId xmlns:p14="http://schemas.microsoft.com/office/powerpoint/2010/main" val="32967522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D7D0691-603B-48E5-A5F5-453AE7FC78D4}" type="slidenum">
              <a:rPr lang="en-US" altLang="en-US">
                <a:latin typeface="Calibri" panose="020F0502020204030204" pitchFamily="34" charset="0"/>
              </a:rPr>
              <a:pPr eaLnBrk="1" hangingPunct="1"/>
              <a:t>106</a:t>
            </a:fld>
            <a:endParaRPr lang="en-US" altLang="en-US">
              <a:latin typeface="Calibri" panose="020F0502020204030204" pitchFamily="34" charset="0"/>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r>
              <a:rPr lang="en-US" altLang="en-US" smtClean="0"/>
              <a:t>An example of the possible magnitude of the described corrections to leveling data.  This data was created by NGS from its adjustment process by applying part or all associated corrections to the field level differences.</a:t>
            </a:r>
          </a:p>
          <a:p>
            <a:pPr eaLnBrk="1" hangingPunct="1"/>
            <a:endParaRPr lang="en-US" altLang="en-US" smtClean="0"/>
          </a:p>
          <a:p>
            <a:pPr eaLnBrk="1" hangingPunct="1"/>
            <a:r>
              <a:rPr lang="en-US" altLang="en-US" smtClean="0"/>
              <a:t>The 3 example bench marks are shown with their distances indicated from the start of the level line.  This then shows that K 785 is 1.5 km from W 4 and that PUB is 0.88 km from K 785.</a:t>
            </a:r>
          </a:p>
          <a:p>
            <a:pPr eaLnBrk="1" hangingPunct="1"/>
            <a:endParaRPr lang="en-US" altLang="en-US" smtClean="0"/>
          </a:p>
          <a:p>
            <a:pPr eaLnBrk="1" hangingPunct="1"/>
            <a:r>
              <a:rPr lang="en-US" altLang="en-US" smtClean="0"/>
              <a:t>The first (top) group lists unadjusted heights with just the 1 correction applied for “level” (collimation) which is a direct comparison with the digital leveling systems that apply the collimation correction at each observation.  These then would yield field elevation differences between bench marks.</a:t>
            </a:r>
          </a:p>
          <a:p>
            <a:pPr eaLnBrk="1" hangingPunct="1"/>
            <a:endParaRPr lang="en-US" altLang="en-US" smtClean="0"/>
          </a:p>
          <a:p>
            <a:pPr eaLnBrk="1" hangingPunct="1"/>
            <a:r>
              <a:rPr lang="en-US" altLang="en-US" smtClean="0"/>
              <a:t>The second (middle) group lists unadjusted heights with 2 corrections for “level” and “refraction.”  The right hand column then shows the difference between the 1 and 2 corrections.</a:t>
            </a:r>
          </a:p>
          <a:p>
            <a:pPr eaLnBrk="1" hangingPunct="1"/>
            <a:endParaRPr lang="en-US" altLang="en-US" smtClean="0"/>
          </a:p>
          <a:p>
            <a:pPr eaLnBrk="1" hangingPunct="1"/>
            <a:r>
              <a:rPr lang="en-US" altLang="en-US" smtClean="0"/>
              <a:t>The third (bottom) group lists the unadjusted heights with 7 corrections.  The right hand column then shows the difference between the 1 and 7 corrections.  Notice these corrections are opposite in sign between the 2 and 7 correction comparisons and that they are “fairly” large over such short sections.</a:t>
            </a:r>
          </a:p>
        </p:txBody>
      </p:sp>
    </p:spTree>
    <p:extLst>
      <p:ext uri="{BB962C8B-B14F-4D97-AF65-F5344CB8AC3E}">
        <p14:creationId xmlns:p14="http://schemas.microsoft.com/office/powerpoint/2010/main" val="233628991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92D5295-7A15-42B9-A74C-A71B6C91FBC5}" type="slidenum">
              <a:rPr lang="en-US" altLang="en-US">
                <a:latin typeface="Calibri" panose="020F0502020204030204" pitchFamily="34" charset="0"/>
              </a:rPr>
              <a:pPr eaLnBrk="1" hangingPunct="1"/>
              <a:t>107</a:t>
            </a:fld>
            <a:endParaRPr lang="en-US" altLang="en-US">
              <a:latin typeface="Calibri" panose="020F0502020204030204" pitchFamily="34" charset="0"/>
            </a:endParaRP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Leveling; a very simple form of surveying.  Transferring elevation through the use of an observing instrument and calibrated rods with a backsight and a foresight measurement.</a:t>
            </a:r>
          </a:p>
        </p:txBody>
      </p:sp>
    </p:spTree>
    <p:extLst>
      <p:ext uri="{BB962C8B-B14F-4D97-AF65-F5344CB8AC3E}">
        <p14:creationId xmlns:p14="http://schemas.microsoft.com/office/powerpoint/2010/main" val="6287747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3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108</a:t>
            </a:fld>
            <a:endParaRPr/>
          </a:p>
        </p:txBody>
      </p:sp>
      <p:sp>
        <p:nvSpPr>
          <p:cNvPr id="1039" name="Google Shape;1039;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40" name="Google Shape;1040;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b="1"/>
              <a:t>Orthometric</a:t>
            </a:r>
            <a:r>
              <a:rPr lang="en-US"/>
              <a:t> heights (observed ht. diff. combined with surface gravity = geopotential ht. diff., converted to orthometric hts.)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7789509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eaLnBrk="1" hangingPunct="1">
              <a:spcBef>
                <a:spcPct val="0"/>
              </a:spcBef>
            </a:pPr>
            <a:r>
              <a:rPr lang="en-US" altLang="en-US" smtClean="0"/>
              <a:t>Precision Digital Leveling is a 1, 2, or 3 day seminar detailing the intricacies of geodetic leveling procedures developed by the National Geodetic Survey with emphasis on precise digital/bar-code levels and support equipment and how geodetic leveling is an integral part of Height Modernization. The seminar provides an overview of the geodetic leveling process including discussion of corrections applied to leveling, the FGCS specifications and procedures for electronic digital/bar-code leveling systems, required equipment, project reconnaissance, bench mark requirements and monumentation, field data collection, review, reduction, and “blue book” preparation for inclusion into the NGS National Spatial Reference System. </a:t>
            </a:r>
          </a:p>
        </p:txBody>
      </p:sp>
      <p:sp>
        <p:nvSpPr>
          <p:cNvPr id="61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446C6B5-70FE-4057-9F7E-615E5F50D47E}" type="slidenum">
              <a:rPr lang="en-US" altLang="en-US">
                <a:latin typeface="Calibri" panose="020F0502020204030204" pitchFamily="34" charset="0"/>
              </a:rPr>
              <a:pPr eaLnBrk="1" hangingPunct="1"/>
              <a:t>109</a:t>
            </a:fld>
            <a:endParaRPr lang="en-US" altLang="en-US">
              <a:latin typeface="Calibri" panose="020F0502020204030204" pitchFamily="34" charset="0"/>
            </a:endParaRPr>
          </a:p>
        </p:txBody>
      </p:sp>
    </p:spTree>
    <p:extLst>
      <p:ext uri="{BB962C8B-B14F-4D97-AF65-F5344CB8AC3E}">
        <p14:creationId xmlns:p14="http://schemas.microsoft.com/office/powerpoint/2010/main" val="12912751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BE8C696-0BFF-498C-B054-4A4D5CF83294}" type="slidenum">
              <a:rPr lang="en-US" altLang="en-US">
                <a:latin typeface="Calibri" panose="020F0502020204030204" pitchFamily="34" charset="0"/>
              </a:rPr>
              <a:pPr eaLnBrk="1" hangingPunct="1"/>
              <a:t>110</a:t>
            </a:fld>
            <a:endParaRPr lang="en-US" altLang="en-US">
              <a:latin typeface="Calibri" panose="020F0502020204030204" pitchFamily="34"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0" lvl="0" indent="0" algn="l" rtl="0">
              <a:spcBef>
                <a:spcPts val="0"/>
              </a:spcBef>
              <a:spcAft>
                <a:spcPts val="0"/>
              </a:spcAft>
              <a:buSzPts val="1800"/>
              <a:buNone/>
            </a:pPr>
            <a:r>
              <a:rPr lang="en-US" dirty="0" smtClean="0"/>
              <a:t>Geodetic leveling consists of several orders and classes. Each one was developed to serve a particular need or group of needs. The higher the order and, in general, the more recent the leveling, the greater the precision. In</a:t>
            </a:r>
            <a:r>
              <a:rPr lang="en-US" baseline="0" dirty="0" smtClean="0"/>
              <a:t> 1984, t</a:t>
            </a:r>
            <a:r>
              <a:rPr lang="en-US" dirty="0" smtClean="0"/>
              <a:t>he Federal Geodetic Control Committee (FGCC) published Standards and Specifications</a:t>
            </a:r>
            <a:r>
              <a:rPr lang="en-US" baseline="0" dirty="0" smtClean="0"/>
              <a:t> </a:t>
            </a:r>
            <a:r>
              <a:rPr lang="en-US" dirty="0" smtClean="0"/>
              <a:t> and then later.  When</a:t>
            </a:r>
            <a:r>
              <a:rPr lang="en-US" baseline="0" dirty="0" smtClean="0"/>
              <a:t> it became apparent that digital levels were a viable option for precise leveling</a:t>
            </a:r>
            <a:r>
              <a:rPr lang="en-US" dirty="0" smtClean="0"/>
              <a:t>, the Federal Geodetic Control Subcommittee (FGCS) published</a:t>
            </a:r>
            <a:r>
              <a:rPr lang="en-US" b="1" dirty="0" smtClean="0"/>
              <a:t> </a:t>
            </a:r>
            <a:r>
              <a:rPr lang="en-US" b="0" dirty="0" smtClean="0"/>
              <a:t>the</a:t>
            </a:r>
            <a:r>
              <a:rPr lang="en-US" b="0" baseline="0" dirty="0" smtClean="0"/>
              <a:t> latest version of </a:t>
            </a:r>
            <a:r>
              <a:rPr lang="en-US" dirty="0" smtClean="0"/>
              <a:t>Specifications and Procedures to Incorporate Electronic Digital/Bar-Code Leveling Systems in 2004.  These two publications</a:t>
            </a:r>
            <a:r>
              <a:rPr lang="en-US" baseline="0" dirty="0" smtClean="0"/>
              <a:t> define leveling </a:t>
            </a:r>
            <a:r>
              <a:rPr lang="en-US" dirty="0" smtClean="0"/>
              <a:t>orders and classes.  They are designed to achieve maximum precision in new leveling at reasonable cost.</a:t>
            </a:r>
          </a:p>
          <a:p>
            <a:pPr marL="0" lvl="0" indent="0" algn="l" rtl="0">
              <a:spcBef>
                <a:spcPts val="0"/>
              </a:spcBef>
              <a:spcAft>
                <a:spcPts val="0"/>
              </a:spcAft>
              <a:buNone/>
            </a:pPr>
            <a:endParaRPr lang="en-US" dirty="0" smtClean="0"/>
          </a:p>
          <a:p>
            <a:pPr eaLnBrk="1" hangingPunct="1"/>
            <a:r>
              <a:rPr lang="en-US" altLang="en-US" dirty="0" smtClean="0"/>
              <a:t>This </a:t>
            </a:r>
            <a:r>
              <a:rPr lang="en-US" altLang="en-US" dirty="0" smtClean="0"/>
              <a:t>is the older “traditional” Standards and Specifications for Geodetic Control Networks which is available via the NGS Web at www.ngs.noaa.gov.  This older document has been updated/superseded, for leveling at least, by the FGCS Specifications to Incorporate Electronic Digital Bar-Code Leveling Systems.</a:t>
            </a:r>
          </a:p>
          <a:p>
            <a:pPr eaLnBrk="1" hangingPunct="1"/>
            <a:endParaRPr lang="en-US" altLang="en-US" dirty="0" smtClean="0"/>
          </a:p>
          <a:p>
            <a:pPr eaLnBrk="1" hangingPunct="1"/>
            <a:r>
              <a:rPr lang="en-US" altLang="en-US" dirty="0" smtClean="0"/>
              <a:t>These documents detail the specifications required to achieve high order accuracy leveling data.</a:t>
            </a:r>
          </a:p>
        </p:txBody>
      </p:sp>
    </p:spTree>
    <p:extLst>
      <p:ext uri="{BB962C8B-B14F-4D97-AF65-F5344CB8AC3E}">
        <p14:creationId xmlns:p14="http://schemas.microsoft.com/office/powerpoint/2010/main" val="4188696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12</a:t>
            </a:fld>
            <a:endParaRPr/>
          </a:p>
        </p:txBody>
      </p:sp>
      <p:sp>
        <p:nvSpPr>
          <p:cNvPr id="209" name="Google Shape;20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10" name="Google Shape;21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100"/>
              <a:buNone/>
            </a:pPr>
            <a:r>
              <a:rPr lang="en-US" sz="1100"/>
              <a:t>Leveling </a:t>
            </a:r>
            <a:r>
              <a:rPr lang="en-US" sz="1700"/>
              <a:t>precision is a function of the nature and magnitude of the errors associated with the individual measurements.  We have to consider error sources and their control.</a:t>
            </a:r>
            <a:endParaRPr/>
          </a:p>
          <a:p>
            <a:pPr marL="0" lvl="0" indent="0" algn="l" rtl="0">
              <a:spcBef>
                <a:spcPts val="0"/>
              </a:spcBef>
              <a:spcAft>
                <a:spcPts val="0"/>
              </a:spcAft>
              <a:buSzPts val="1700"/>
              <a:buNone/>
            </a:pPr>
            <a:endParaRPr sz="1700"/>
          </a:p>
          <a:p>
            <a:pPr marL="0" lvl="0" indent="0" algn="l" rtl="0">
              <a:spcBef>
                <a:spcPts val="0"/>
              </a:spcBef>
              <a:spcAft>
                <a:spcPts val="0"/>
              </a:spcAft>
              <a:buSzPts val="1700"/>
              <a:buNone/>
            </a:pPr>
            <a:r>
              <a:rPr lang="en-US" sz="1700"/>
              <a:t>Recognized </a:t>
            </a:r>
            <a:r>
              <a:rPr lang="en-US" sz="1100"/>
              <a:t>errors associated with geodetic leveling range from those that are trivial and can be easily controlled, through those that can be virtually eliminated through meticulous adherence to field and laboratory procedures, to those whose nature is so complex that they continue to cause concern. Leveling errors are usually categorized as blunders, systematic errors, and random errors.</a:t>
            </a:r>
            <a:endParaRPr/>
          </a:p>
          <a:p>
            <a:pPr marL="0" lvl="0" indent="0" algn="l" rtl="0">
              <a:spcBef>
                <a:spcPts val="0"/>
              </a:spcBef>
              <a:spcAft>
                <a:spcPts val="0"/>
              </a:spcAft>
              <a:buSzPts val="1100"/>
              <a:buNone/>
            </a:pPr>
            <a:endParaRPr sz="1100"/>
          </a:p>
          <a:p>
            <a:pPr marL="0" lvl="0" indent="0" algn="l" rtl="0">
              <a:spcBef>
                <a:spcPts val="0"/>
              </a:spcBef>
              <a:spcAft>
                <a:spcPts val="0"/>
              </a:spcAft>
              <a:buSzPts val="1100"/>
              <a:buNone/>
            </a:pPr>
            <a:r>
              <a:rPr lang="en-US" sz="1100"/>
              <a:t>Procedures make </a:t>
            </a:r>
            <a:r>
              <a:rPr lang="en-US" sz="1100" b="1"/>
              <a:t>blunders</a:t>
            </a:r>
            <a:r>
              <a:rPr lang="en-US" sz="1100"/>
              <a:t> generally easy to detect</a:t>
            </a:r>
            <a:endParaRPr/>
          </a:p>
          <a:p>
            <a:pPr marL="0" lvl="0" indent="0" algn="l" rtl="0">
              <a:spcBef>
                <a:spcPts val="0"/>
              </a:spcBef>
              <a:spcAft>
                <a:spcPts val="0"/>
              </a:spcAft>
              <a:buSzPts val="1100"/>
              <a:buNone/>
            </a:pPr>
            <a:r>
              <a:rPr lang="en-US" sz="1100"/>
              <a:t>Forward and backward runnings made with a pair of leveling rods used alternately for foresight and backsight.</a:t>
            </a:r>
            <a:endParaRPr/>
          </a:p>
          <a:p>
            <a:pPr marL="0" lvl="0" indent="0" algn="l" rtl="0">
              <a:spcBef>
                <a:spcPts val="0"/>
              </a:spcBef>
              <a:spcAft>
                <a:spcPts val="0"/>
              </a:spcAft>
              <a:buSzPts val="1100"/>
              <a:buNone/>
            </a:pPr>
            <a:r>
              <a:rPr lang="en-US" sz="1100"/>
              <a:t>	</a:t>
            </a:r>
            <a:r>
              <a:rPr lang="en-US" sz="1100" b="1"/>
              <a:t>Systematic errors </a:t>
            </a:r>
            <a:r>
              <a:rPr lang="en-US" sz="1100"/>
              <a:t>tend to accumulate in proportion to (1) distance and (2) height or height gradient and may become very large over relatively short distances. </a:t>
            </a:r>
            <a:r>
              <a:rPr lang="en-US" sz="1100" b="1"/>
              <a:t>It is the recognition or suspicion of these potentially large errors that has dictated many of the procedural requirements stipulated for geodetic leveling</a:t>
            </a:r>
            <a:endParaRPr/>
          </a:p>
          <a:p>
            <a:pPr marL="0" lvl="0" indent="0" algn="l" rtl="0">
              <a:spcBef>
                <a:spcPts val="0"/>
              </a:spcBef>
              <a:spcAft>
                <a:spcPts val="0"/>
              </a:spcAft>
              <a:buSzPts val="1100"/>
              <a:buNone/>
            </a:pPr>
            <a:r>
              <a:rPr lang="en-US" sz="1100"/>
              <a:t>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AE4A1AC-0C41-4E7F-B59E-8FB5FB218AD9}" type="slidenum">
              <a:rPr lang="en-US" altLang="en-US">
                <a:latin typeface="Calibri" panose="020F0502020204030204" pitchFamily="34" charset="0"/>
              </a:rPr>
              <a:pPr eaLnBrk="1" hangingPunct="1"/>
              <a:t>111</a:t>
            </a:fld>
            <a:endParaRPr lang="en-US" altLang="en-US">
              <a:latin typeface="Calibri" panose="020F0502020204030204" pitchFamily="34"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When a vertical control point is classified with a particular order and class, NGS certifies that the orthometric elevation at that point bears a relation of specific accuracy to the elevations of all other points in the vertical control network.  That relation is expressed as an elevation difference accuracy.  </a:t>
            </a:r>
          </a:p>
          <a:p>
            <a:pPr eaLnBrk="1" hangingPunct="1"/>
            <a:endParaRPr lang="en-US" altLang="en-US" dirty="0" smtClean="0"/>
          </a:p>
          <a:p>
            <a:pPr eaLnBrk="1" hangingPunct="1"/>
            <a:r>
              <a:rPr lang="en-US" altLang="en-US" dirty="0" smtClean="0"/>
              <a:t>An elevation difference accuracy is the relative elevation error between a pair of control points that is scaled by the square root of their horizontal separation traced along existing level routes.</a:t>
            </a:r>
          </a:p>
        </p:txBody>
      </p:sp>
    </p:spTree>
    <p:extLst>
      <p:ext uri="{BB962C8B-B14F-4D97-AF65-F5344CB8AC3E}">
        <p14:creationId xmlns:p14="http://schemas.microsoft.com/office/powerpoint/2010/main" val="13986008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DBAA6D7-BDCC-434B-9710-BF744F66AE79}" type="slidenum">
              <a:rPr lang="en-US" altLang="en-US">
                <a:latin typeface="Calibri" panose="020F0502020204030204" pitchFamily="34" charset="0"/>
              </a:rPr>
              <a:pPr eaLnBrk="1" hangingPunct="1"/>
              <a:t>112</a:t>
            </a:fld>
            <a:endParaRPr lang="en-US" altLang="en-US">
              <a:latin typeface="Calibri" panose="020F0502020204030204" pitchFamily="34"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An elevation difference accuracy is the relative elevation error between a pair of control points that is scaled by the square root of their horizontal separation traced along existing level routes.</a:t>
            </a:r>
          </a:p>
          <a:p>
            <a:pPr eaLnBrk="1" hangingPunct="1"/>
            <a:endParaRPr lang="en-US" altLang="en-US" smtClean="0"/>
          </a:p>
          <a:p>
            <a:pPr eaLnBrk="1" hangingPunct="1"/>
            <a:r>
              <a:rPr lang="en-US" altLang="en-US" smtClean="0"/>
              <a:t>As an example, the distance between illustrated bench marks D 236 to G 236 is 4.8 km.  Therefore, the accuracy of the vertical relationship between these two pints is 1.5 mm for 1</a:t>
            </a:r>
            <a:r>
              <a:rPr lang="en-US" altLang="en-US" baseline="30000" smtClean="0"/>
              <a:t>st</a:t>
            </a:r>
            <a:r>
              <a:rPr lang="en-US" altLang="en-US" smtClean="0"/>
              <a:t> Oder, Class II bench marks.</a:t>
            </a:r>
          </a:p>
        </p:txBody>
      </p:sp>
    </p:spTree>
    <p:extLst>
      <p:ext uri="{BB962C8B-B14F-4D97-AF65-F5344CB8AC3E}">
        <p14:creationId xmlns:p14="http://schemas.microsoft.com/office/powerpoint/2010/main" val="23761363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666872C-05FE-4E2A-8E9C-8C373C15E2DD}" type="slidenum">
              <a:rPr lang="en-US" altLang="en-US">
                <a:latin typeface="Calibri" panose="020F0502020204030204" pitchFamily="34" charset="0"/>
              </a:rPr>
              <a:pPr eaLnBrk="1" hangingPunct="1"/>
              <a:t>113</a:t>
            </a:fld>
            <a:endParaRPr lang="en-US" altLang="en-US">
              <a:latin typeface="Calibri" panose="020F0502020204030204" pitchFamily="34" charset="0"/>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r>
              <a:rPr lang="en-US" altLang="en-US" smtClean="0"/>
              <a:t>An elevation difference accuracy is the relative elevation error between a pair of control points that is scaled by the square root of their horizontal separation traced along existing level routes.</a:t>
            </a:r>
          </a:p>
          <a:p>
            <a:pPr eaLnBrk="1" hangingPunct="1"/>
            <a:endParaRPr lang="en-US" altLang="en-US" smtClean="0"/>
          </a:p>
          <a:p>
            <a:pPr eaLnBrk="1" hangingPunct="1"/>
            <a:r>
              <a:rPr lang="en-US" altLang="en-US" smtClean="0"/>
              <a:t>Another example; the horizontal distance along the level lines between illustrated bench marks D 236, through E 236, F 236, G 236, to U 78, then T 78, S 78 and finally to R 78 is a total of  11.2 km even though the spatial straight-line distance is only 1.6 km.  Therefore, the accuracy of the vertical relationship between these two pints D 236 and R 78 is 3.3 mm 2</a:t>
            </a:r>
            <a:r>
              <a:rPr lang="en-US" altLang="en-US" baseline="30000" smtClean="0"/>
              <a:t>nd</a:t>
            </a:r>
            <a:r>
              <a:rPr lang="en-US" altLang="en-US" smtClean="0"/>
              <a:t> Oder, Class I bench marks.</a:t>
            </a:r>
          </a:p>
          <a:p>
            <a:pPr eaLnBrk="1" hangingPunct="1"/>
            <a:endParaRPr lang="en-US" altLang="en-US" smtClean="0"/>
          </a:p>
        </p:txBody>
      </p:sp>
    </p:spTree>
    <p:extLst>
      <p:ext uri="{BB962C8B-B14F-4D97-AF65-F5344CB8AC3E}">
        <p14:creationId xmlns:p14="http://schemas.microsoft.com/office/powerpoint/2010/main" val="341998615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6C034BB-85D8-4D74-9CA6-5FF08AB74226}" type="slidenum">
              <a:rPr lang="en-US" altLang="en-US">
                <a:latin typeface="Calibri" panose="020F0502020204030204" pitchFamily="34" charset="0"/>
              </a:rPr>
              <a:pPr eaLnBrk="1" hangingPunct="1"/>
              <a:t>114</a:t>
            </a:fld>
            <a:endParaRPr lang="en-US" altLang="en-US">
              <a:latin typeface="Calibri" panose="020F0502020204030204" pitchFamily="34"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Here is a real world illustration. An elevation difference accuracy is the relative elevation error between a pair of control points that is scaled by the square root of their horizontal separation traced along existing level routes.</a:t>
            </a:r>
          </a:p>
          <a:p>
            <a:pPr eaLnBrk="1" hangingPunct="1"/>
            <a:endParaRPr lang="en-US" altLang="en-US" smtClean="0"/>
          </a:p>
          <a:p>
            <a:pPr eaLnBrk="1" hangingPunct="1"/>
            <a:r>
              <a:rPr lang="en-US" altLang="en-US" smtClean="0"/>
              <a:t>The Astoria, Oregon to Megler, Washington bridge spans the Columbia River at a point where the river is 4.1 miles wide.  The type of bridge does not allow geodetic leveling.  In fact the bridge moves slightly with winds and vehicles and precise leveling is not an option.</a:t>
            </a:r>
          </a:p>
        </p:txBody>
      </p:sp>
    </p:spTree>
    <p:extLst>
      <p:ext uri="{BB962C8B-B14F-4D97-AF65-F5344CB8AC3E}">
        <p14:creationId xmlns:p14="http://schemas.microsoft.com/office/powerpoint/2010/main" val="11578371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877C457-6040-4330-8ACE-16D17B905F77}" type="slidenum">
              <a:rPr lang="en-US" altLang="en-US">
                <a:latin typeface="Calibri" panose="020F0502020204030204" pitchFamily="34" charset="0"/>
              </a:rPr>
              <a:pPr eaLnBrk="1" hangingPunct="1"/>
              <a:t>115</a:t>
            </a:fld>
            <a:endParaRPr lang="en-US" altLang="en-US">
              <a:latin typeface="Calibri" panose="020F0502020204030204" pitchFamily="34"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Another view of the Astoria – Megler bridge spanning the 4 mile wide Columbia River.  The type of bridge does not allow geodetic leveling.  In fact the bridge moves slightly with winds and vehicles and precise leveling is not an option.  This is an extreme distance for a river crossing as well.</a:t>
            </a:r>
          </a:p>
          <a:p>
            <a:pPr eaLnBrk="1" hangingPunct="1"/>
            <a:endParaRPr lang="en-US" altLang="en-US" smtClean="0"/>
          </a:p>
        </p:txBody>
      </p:sp>
    </p:spTree>
    <p:extLst>
      <p:ext uri="{BB962C8B-B14F-4D97-AF65-F5344CB8AC3E}">
        <p14:creationId xmlns:p14="http://schemas.microsoft.com/office/powerpoint/2010/main" val="72965792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055E1B6-02CD-49E6-A6CD-C9C0BD56CA43}" type="slidenum">
              <a:rPr lang="en-US" altLang="en-US">
                <a:latin typeface="Calibri" panose="020F0502020204030204" pitchFamily="34" charset="0"/>
              </a:rPr>
              <a:pPr eaLnBrk="1" hangingPunct="1"/>
              <a:t>116</a:t>
            </a:fld>
            <a:endParaRPr lang="en-US" altLang="en-US">
              <a:latin typeface="Calibri" panose="020F0502020204030204" pitchFamily="34" charset="0"/>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r>
              <a:rPr lang="en-US" altLang="en-US" smtClean="0"/>
              <a:t>A view from space of the situation.  First Order, Class II leveling was performed in both Washington and Oregon.  The level lines ran along highway 101 but could not cross at Astoria to Megler.  The level lines ran east from Astoria, along highway 30 in Oregon all the way to the next substantial bridge crossing the Columbia River at Longview which could be leveled across – about 53 miles.  Then, the line ran west along highway 4 in Washington back to Megler – about 62 miles - and then continued north along highway 101 in Washington.</a:t>
            </a:r>
          </a:p>
          <a:p>
            <a:pPr eaLnBrk="1" hangingPunct="1"/>
            <a:endParaRPr lang="en-US" altLang="en-US" smtClean="0"/>
          </a:p>
          <a:p>
            <a:pPr eaLnBrk="1" hangingPunct="1"/>
            <a:r>
              <a:rPr lang="en-US" altLang="en-US" smtClean="0"/>
              <a:t>Remember, an elevation difference accuracy is the relative elevation error between a pair of control points that is scaled by the square root of their horizontal separation traced along existing level routes.</a:t>
            </a:r>
          </a:p>
          <a:p>
            <a:pPr eaLnBrk="1" hangingPunct="1"/>
            <a:endParaRPr lang="en-US" altLang="en-US" smtClean="0"/>
          </a:p>
          <a:p>
            <a:pPr eaLnBrk="1" hangingPunct="1"/>
            <a:r>
              <a:rPr lang="en-US" altLang="en-US" smtClean="0"/>
              <a:t>Now, the rest of the story.  Astoria and Megler are only 4.1 miles (6.6 km) apart but the existing level routes are more like 115 miles (185 km).  So, the relative accuracy between bench marks at these two locations is 9.5 mm and not  1.8 mm for 1</a:t>
            </a:r>
            <a:r>
              <a:rPr lang="en-US" altLang="en-US" baseline="30000" smtClean="0"/>
              <a:t>st</a:t>
            </a:r>
            <a:r>
              <a:rPr lang="en-US" altLang="en-US" smtClean="0"/>
              <a:t> Order, Class II bench marks.</a:t>
            </a:r>
          </a:p>
          <a:p>
            <a:pPr eaLnBrk="1" hangingPunct="1"/>
            <a:endParaRPr lang="en-US" altLang="en-US" smtClean="0"/>
          </a:p>
          <a:p>
            <a:pPr eaLnBrk="1" hangingPunct="1"/>
            <a:r>
              <a:rPr lang="en-US" altLang="en-US" smtClean="0"/>
              <a:t>The unsettling issue between these points in Astoria and Megler is that when GPS elevations were derived between these two points and compared with published orthometric heights, a 10 cm difference in elevation was determined.</a:t>
            </a:r>
          </a:p>
        </p:txBody>
      </p:sp>
    </p:spTree>
    <p:extLst>
      <p:ext uri="{BB962C8B-B14F-4D97-AF65-F5344CB8AC3E}">
        <p14:creationId xmlns:p14="http://schemas.microsoft.com/office/powerpoint/2010/main" val="3323449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5124DE3-0BAA-45A4-917E-D91782C1C93C}" type="slidenum">
              <a:rPr lang="en-US" altLang="en-US">
                <a:latin typeface="Calibri" panose="020F0502020204030204" pitchFamily="34" charset="0"/>
              </a:rPr>
              <a:pPr eaLnBrk="1" hangingPunct="1"/>
              <a:t>117</a:t>
            </a:fld>
            <a:endParaRPr lang="en-US" altLang="en-US">
              <a:latin typeface="Calibri" panose="020F0502020204030204" pitchFamily="34"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r>
              <a:rPr lang="en-US" altLang="en-US" smtClean="0"/>
              <a:t>Electronic digital/bar-code leveling system equipment – a whole new equipment design and measurement concept over conventional optical leveling systems – required changes in the older Standards and Specifications for Geodetic Control Networks from 1984.</a:t>
            </a:r>
          </a:p>
          <a:p>
            <a:pPr eaLnBrk="1" hangingPunct="1"/>
            <a:endParaRPr lang="en-US" altLang="en-US" smtClean="0"/>
          </a:p>
          <a:p>
            <a:pPr eaLnBrk="1" hangingPunct="1"/>
            <a:r>
              <a:rPr lang="en-US" altLang="en-US" smtClean="0"/>
              <a:t>You must be able to interpret what is presented in the manufacturer’s specifications with those required in Standards and Specifications for Geodetic Control Networks when considering whether the equipment is suitable for a particular level of surveying, i.e., 1</a:t>
            </a:r>
            <a:r>
              <a:rPr lang="en-US" altLang="en-US" baseline="30000" smtClean="0"/>
              <a:t>st</a:t>
            </a:r>
            <a:r>
              <a:rPr lang="en-US" altLang="en-US" smtClean="0"/>
              <a:t> Order, Class II.</a:t>
            </a:r>
          </a:p>
          <a:p>
            <a:pPr eaLnBrk="1" hangingPunct="1"/>
            <a:endParaRPr lang="en-US" altLang="en-US" smtClean="0"/>
          </a:p>
          <a:p>
            <a:pPr eaLnBrk="1" hangingPunct="1"/>
            <a:r>
              <a:rPr lang="en-US" altLang="en-US" smtClean="0"/>
              <a:t>This document was written in 1994 when the electronic digital/bar-code leveling system was fairly new so some of its elements can and should be superseded with new developments and improved understanding of the electronic digital/bar-code leveling systems. Many of the elements in this document still address optical leveling systems with annotations for the electronic digital/bar-code leveling system so you have to keep that in mind when trying to read through the document.</a:t>
            </a:r>
          </a:p>
          <a:p>
            <a:pPr eaLnBrk="1" hangingPunct="1"/>
            <a:endParaRPr lang="en-US" altLang="en-US" smtClean="0"/>
          </a:p>
          <a:p>
            <a:pPr eaLnBrk="1" hangingPunct="1"/>
            <a:r>
              <a:rPr lang="en-US" altLang="en-US" smtClean="0"/>
              <a:t>This document is available electronically on the NGS Web site. </a:t>
            </a:r>
          </a:p>
          <a:p>
            <a:pPr eaLnBrk="1" hangingPunct="1"/>
            <a:endParaRPr lang="en-US" altLang="en-US" smtClean="0"/>
          </a:p>
          <a:p>
            <a:pPr eaLnBrk="1" hangingPunct="1"/>
            <a:r>
              <a:rPr lang="en-US" altLang="en-US" smtClean="0"/>
              <a:t>http://www.ngs.noaa.gov/FGCS/tech_pub/Fgcsvert.v41.specs.pdf</a:t>
            </a:r>
          </a:p>
        </p:txBody>
      </p:sp>
    </p:spTree>
    <p:extLst>
      <p:ext uri="{BB962C8B-B14F-4D97-AF65-F5344CB8AC3E}">
        <p14:creationId xmlns:p14="http://schemas.microsoft.com/office/powerpoint/2010/main" val="12958787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95E79BA-7E45-4EA0-A571-EA3A735F38B4}" type="slidenum">
              <a:rPr lang="en-US" altLang="en-US">
                <a:latin typeface="Calibri" panose="020F0502020204030204" pitchFamily="34" charset="0"/>
              </a:rPr>
              <a:pPr eaLnBrk="1" hangingPunct="1"/>
              <a:t>118</a:t>
            </a:fld>
            <a:endParaRPr lang="en-US" altLang="en-US">
              <a:latin typeface="Calibri" panose="020F0502020204030204" pitchFamily="34" charset="0"/>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eaLnBrk="1" hangingPunct="1"/>
            <a:r>
              <a:rPr lang="en-US" altLang="en-US" smtClean="0"/>
              <a:t>These slides were made from portions of </a:t>
            </a:r>
            <a:r>
              <a:rPr lang="en-US" altLang="en-US" smtClean="0">
                <a:solidFill>
                  <a:srgbClr val="FF0000"/>
                </a:solidFill>
              </a:rPr>
              <a:t>the FGCS Specifications and Procedures to Incorporate Electronic Digital/Bar-Code Leveling Systems</a:t>
            </a:r>
            <a:r>
              <a:rPr lang="en-US" altLang="en-US" smtClean="0"/>
              <a:t> – cropped and enlarged to aid display and to highlight specific information.</a:t>
            </a:r>
          </a:p>
          <a:p>
            <a:pPr eaLnBrk="1" hangingPunct="1"/>
            <a:endParaRPr lang="en-US" altLang="en-US" smtClean="0"/>
          </a:p>
          <a:p>
            <a:pPr eaLnBrk="1" hangingPunct="1"/>
            <a:r>
              <a:rPr lang="en-US" altLang="en-US" b="1" smtClean="0"/>
              <a:t>Important Note: </a:t>
            </a:r>
            <a:r>
              <a:rPr lang="en-US" altLang="en-US" smtClean="0"/>
              <a:t>Superscript caveats generally describe conditions for the digital leveling systems.</a:t>
            </a:r>
          </a:p>
          <a:p>
            <a:pPr eaLnBrk="1" hangingPunct="1"/>
            <a:endParaRPr lang="en-US" altLang="en-US" smtClean="0"/>
          </a:p>
          <a:p>
            <a:r>
              <a:rPr lang="en-US" altLang="en-US" i="1" smtClean="0"/>
              <a:t>Control points: </a:t>
            </a:r>
            <a:r>
              <a:rPr lang="en-US" altLang="en-US" smtClean="0"/>
              <a:t>The spacing between control points in the national network should average 1.6 km (1.0 mi). In dense networks, designed to measure such phenomena as movement near faults or local subsidence, spacing should average 1.0 km (0.6 mi) or less. The distance between any pair of control points may normally range between 1.0 and 3.0 km (0.6 and 1.9 mi). In municipalities, housing or commercial zones, and other areas of intensive development, shorten the spacing to 1.0 km. In rural areas, with gentle terrain and only infrequent periods of windy or stormy weather, spacing may be increased. </a:t>
            </a:r>
          </a:p>
          <a:p>
            <a:endParaRPr lang="en-US" altLang="en-US" smtClean="0"/>
          </a:p>
          <a:p>
            <a:r>
              <a:rPr lang="en-US" altLang="en-US" smtClean="0"/>
              <a:t>If a portion of the line must follow a steep grade, space the control points to limit the number of leveling setups required to 40 or less. If the steep grade extends over several kilometers or the entire line, adopt an average spacing which corresponds to the slope. </a:t>
            </a:r>
          </a:p>
          <a:p>
            <a:endParaRPr lang="en-US" altLang="en-US" smtClean="0"/>
          </a:p>
          <a:p>
            <a:r>
              <a:rPr lang="en-US" altLang="en-US" i="1" smtClean="0"/>
              <a:t>Junctions/Connections: </a:t>
            </a:r>
            <a:r>
              <a:rPr lang="en-US" altLang="en-US" smtClean="0"/>
              <a:t>Lines in a network begin and end at clusters of control points called junctions. In a large network, considerable time (sometimes several years) may elapse between the completion of one line and the start</a:t>
            </a:r>
          </a:p>
          <a:p>
            <a:r>
              <a:rPr lang="en-US" altLang="en-US" smtClean="0"/>
              <a:t>of another; therefore, the monuments at junctions must be permanent and stable. The most desirable locations for</a:t>
            </a:r>
          </a:p>
          <a:p>
            <a:r>
              <a:rPr lang="en-US" altLang="en-US" smtClean="0"/>
              <a:t>junctions are areas without significant subsidence or uplift relative to a majority of the area covered by the network. Though cities often serve as the logical intersections for lines routed along highways, cities may not be the best locations for junctions. Locate a junction in the most stable zone possible, even if it is necessary to detour as much as 10 km (6 mi) from the logical intersection of the lines. To establish the junction, recover a minimum of three control points of the best possible quality. They should be located at intervals of at least 0.5 km (0.3 mi). This limits the possibility that they might all be affected by the same local disturbance. At an international boundary, locate the points along the border, if possible, so they are accessible to surveyors from either country. All three points must be leveled in every line beginning or ending at the Junction.</a:t>
            </a:r>
          </a:p>
          <a:p>
            <a:endParaRPr lang="en-US" altLang="en-US" smtClean="0"/>
          </a:p>
          <a:p>
            <a:r>
              <a:rPr lang="en-US" altLang="en-US" smtClean="0"/>
              <a:t>NOAA Manual NOS NGS 3, Geodetic Leveling; 2.3 Routing a Line for leveling; 2.3.3 Routing Specifications</a:t>
            </a:r>
          </a:p>
          <a:p>
            <a:endParaRPr lang="en-US" altLang="en-US" smtClean="0"/>
          </a:p>
          <a:p>
            <a:r>
              <a:rPr lang="en-US" altLang="en-US" smtClean="0"/>
              <a:t>Make single-run ties at each connection with a previous or concurrent line of leveling. To tie to a first-order line, level to three points in the line (two sections). To tie to a second-order line, level to two points in the line (one Section). To tie to an area survey, with several lines crossing the new work, level to three points from the survey that span its area. At each connection, check the new leveling for closure with the previous, unadjusted leveling, using tolerances for whichever survey has the lower order and class. Elevation differences for the previous survey may be obtained from an unadjusted abstract for the survey. If the sections do not close after one running, re-level them until they close to verify the new work and contact the project office immediately to find out if additional points must be leveled to complete the tie.</a:t>
            </a:r>
          </a:p>
          <a:p>
            <a:endParaRPr lang="en-US" altLang="en-US" smtClean="0"/>
          </a:p>
          <a:p>
            <a:r>
              <a:rPr lang="en-US" altLang="en-US" smtClean="0"/>
              <a:t>NOAA Manual NOS NGS 3, Geodetic Leveling; 3.7 Observing Routine; 3.7.1 General Instructions</a:t>
            </a:r>
          </a:p>
          <a:p>
            <a:endParaRPr lang="en-US" altLang="en-US" smtClean="0"/>
          </a:p>
        </p:txBody>
      </p:sp>
    </p:spTree>
    <p:extLst>
      <p:ext uri="{BB962C8B-B14F-4D97-AF65-F5344CB8AC3E}">
        <p14:creationId xmlns:p14="http://schemas.microsoft.com/office/powerpoint/2010/main" val="9596194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660027E-2A2F-45B7-B8A7-08F2853099C1}" type="slidenum">
              <a:rPr lang="en-US" altLang="en-US">
                <a:latin typeface="Calibri" panose="020F0502020204030204" pitchFamily="34" charset="0"/>
              </a:rPr>
              <a:pPr eaLnBrk="1" hangingPunct="1"/>
              <a:t>119</a:t>
            </a:fld>
            <a:endParaRPr lang="en-US" altLang="en-US">
              <a:latin typeface="Calibri" panose="020F0502020204030204" pitchFamily="34"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eaLnBrk="1" hangingPunct="1"/>
            <a:r>
              <a:rPr lang="en-US" altLang="en-US" b="1" smtClean="0"/>
              <a:t>Important Note: </a:t>
            </a:r>
            <a:r>
              <a:rPr lang="en-US" altLang="en-US" smtClean="0"/>
              <a:t>Superscript caveats generally describe conditions for the digital leveling systems.</a:t>
            </a:r>
          </a:p>
          <a:p>
            <a:pPr eaLnBrk="1" hangingPunct="1"/>
            <a:endParaRPr lang="en-US" altLang="en-US" smtClean="0"/>
          </a:p>
          <a:p>
            <a:pPr eaLnBrk="1" hangingPunct="1"/>
            <a:r>
              <a:rPr lang="en-US" altLang="en-US" smtClean="0"/>
              <a:t>To quantify the digital leveling systems and interpreting caveat “c” for 1</a:t>
            </a:r>
            <a:r>
              <a:rPr lang="en-US" altLang="en-US" baseline="30000" smtClean="0"/>
              <a:t>st</a:t>
            </a:r>
            <a:r>
              <a:rPr lang="en-US" altLang="en-US" smtClean="0"/>
              <a:t> Order, Class I and II and 2</a:t>
            </a:r>
            <a:r>
              <a:rPr lang="en-US" altLang="en-US" baseline="30000" smtClean="0"/>
              <a:t>nd</a:t>
            </a:r>
            <a:r>
              <a:rPr lang="en-US" altLang="en-US" smtClean="0"/>
              <a:t> Order, Class I the digital instrument must read to 5 decimal places (m).  Caveat “d” indicates that digital level instruments that read to 4 decimal places (m) are acceptable for 2</a:t>
            </a:r>
            <a:r>
              <a:rPr lang="en-US" altLang="en-US" baseline="30000" smtClean="0"/>
              <a:t>nd</a:t>
            </a:r>
            <a:r>
              <a:rPr lang="en-US" altLang="en-US" smtClean="0"/>
              <a:t> Order, Class II work and below.</a:t>
            </a:r>
          </a:p>
          <a:p>
            <a:pPr eaLnBrk="1" hangingPunct="1"/>
            <a:endParaRPr lang="en-US" altLang="en-US" smtClean="0"/>
          </a:p>
          <a:p>
            <a:pPr eaLnBrk="1" hangingPunct="1"/>
            <a:r>
              <a:rPr lang="en-US" altLang="en-US" smtClean="0"/>
              <a:t>Caveat “g” notes that the leveling rod construction for the digital leveling systems must be Invar, single-scale.</a:t>
            </a:r>
          </a:p>
          <a:p>
            <a:pPr eaLnBrk="1" hangingPunct="1"/>
            <a:endParaRPr lang="en-US" altLang="en-US" smtClean="0"/>
          </a:p>
          <a:p>
            <a:pPr eaLnBrk="1" hangingPunct="1"/>
            <a:r>
              <a:rPr lang="en-US" altLang="en-US" smtClean="0">
                <a:solidFill>
                  <a:srgbClr val="FF0000"/>
                </a:solidFill>
              </a:rPr>
              <a:t>FGCS Specifications and Procedures to Incorporate Electronic Digital/Bar-Code Leveling Systems</a:t>
            </a:r>
            <a:endParaRPr lang="en-US" altLang="en-US" smtClean="0"/>
          </a:p>
        </p:txBody>
      </p:sp>
    </p:spTree>
    <p:extLst>
      <p:ext uri="{BB962C8B-B14F-4D97-AF65-F5344CB8AC3E}">
        <p14:creationId xmlns:p14="http://schemas.microsoft.com/office/powerpoint/2010/main" val="260834274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634B236-BC55-4905-99F9-C4DAD55F02B6}" type="slidenum">
              <a:rPr lang="en-US" altLang="en-US">
                <a:latin typeface="Calibri" panose="020F0502020204030204" pitchFamily="34" charset="0"/>
              </a:rPr>
              <a:pPr eaLnBrk="1" hangingPunct="1"/>
              <a:t>120</a:t>
            </a:fld>
            <a:endParaRPr lang="en-US" altLang="en-US">
              <a:latin typeface="Calibri" panose="020F0502020204030204" pitchFamily="34" charset="0"/>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en-US" altLang="en-US" smtClean="0"/>
              <a:t>A turning point is the temporary support on which a leveling rod is placed during a setup. The foresight point for one setup becomes the backsight point for the next, "holding" the elevation while the leveling instrument is moved between setups. Therefore, turning points must be stable, well defined, and properly spaced to measure accurately elevation differences from one setup to the next. The degree of care taken by the pacer and rod men in setting and using turning points greatly affects the quality of the leveling. </a:t>
            </a:r>
          </a:p>
          <a:p>
            <a:endParaRPr lang="en-US" altLang="en-US" smtClean="0"/>
          </a:p>
          <a:p>
            <a:r>
              <a:rPr lang="en-US" altLang="en-US" smtClean="0"/>
              <a:t>A turning point should not settle or rebound. It  should have a definite high point on which to hold the rod and should be easy to set and remove. Do not use objects such as stones, fire hydrants, railroad spikes and ties, or marks on the pavement. Instead, use a pair of standardized points, suitable for the terrain likely to be encountered Any of the three types described in this section is acceptable. The most satisfactory of these for routine use, under a variety of conditions, is the turning pin. On concrete sidewalks and gravel, the turning plate is suitable. If the route crosses sandy or marshy ground (and the line cannot be relocated to avoid this), a wooden stake with a double-headed nail provides the most reliable turning point.</a:t>
            </a:r>
          </a:p>
          <a:p>
            <a:endParaRPr lang="en-US" altLang="en-US" smtClean="0"/>
          </a:p>
          <a:p>
            <a:r>
              <a:rPr lang="en-US" altLang="en-US" smtClean="0"/>
              <a:t>NOAA Manual NOS NGS 3, Geodetic Leveling; 3.5 Turning Points; 3.5.1 Selection and Use</a:t>
            </a:r>
          </a:p>
          <a:p>
            <a:endParaRPr lang="en-US" altLang="en-US" smtClean="0"/>
          </a:p>
          <a:p>
            <a:r>
              <a:rPr lang="en-US" altLang="en-US" smtClean="0"/>
              <a:t>Shading the digital level instrument can improve precision, especially if the instrument remains stationary pointing in the same general direction over time, such as at a construction site. However, the recommended shading of the instrument is not a requirement and in line leveling the instrument is consistently turned and moved in relation to the position of the sun minimizing the effect of differential heating on the instrument.</a:t>
            </a:r>
          </a:p>
          <a:p>
            <a:endParaRPr lang="en-US" altLang="en-US" smtClean="0"/>
          </a:p>
          <a:p>
            <a:r>
              <a:rPr lang="en-US" altLang="en-US" smtClean="0">
                <a:solidFill>
                  <a:srgbClr val="FF0000"/>
                </a:solidFill>
              </a:rPr>
              <a:t>FGCS Specifications and Procedures to Incorporate Electronic Digital/Bar-Code Leveling Systems</a:t>
            </a:r>
            <a:endParaRPr lang="en-US" altLang="en-US" smtClean="0"/>
          </a:p>
          <a:p>
            <a:endParaRPr lang="en-US" altLang="en-US" smtClean="0"/>
          </a:p>
          <a:p>
            <a:endParaRPr lang="en-US" altLang="en-US" smtClean="0"/>
          </a:p>
        </p:txBody>
      </p:sp>
    </p:spTree>
    <p:extLst>
      <p:ext uri="{BB962C8B-B14F-4D97-AF65-F5344CB8AC3E}">
        <p14:creationId xmlns:p14="http://schemas.microsoft.com/office/powerpoint/2010/main" val="784108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13</a:t>
            </a:fld>
            <a:endParaRPr/>
          </a:p>
        </p:txBody>
      </p:sp>
      <p:sp>
        <p:nvSpPr>
          <p:cNvPr id="216" name="Google Shape;21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17" name="Google Shape;217;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b="1"/>
              <a:t>Orthometric</a:t>
            </a:r>
            <a:r>
              <a:rPr lang="en-US"/>
              <a:t> heights (observed ht. diff. combined with surface gravity = geopotential ht. diff., converted to orthometric hts.)</a:t>
            </a:r>
            <a:endParaRPr/>
          </a:p>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00CC714-35D3-4AF3-95D2-DF5AC8957A70}" type="slidenum">
              <a:rPr lang="en-US" altLang="en-US">
                <a:latin typeface="Calibri" panose="020F0502020204030204" pitchFamily="34" charset="0"/>
              </a:rPr>
              <a:pPr eaLnBrk="1" hangingPunct="1"/>
              <a:t>121</a:t>
            </a:fld>
            <a:endParaRPr lang="en-US" altLang="en-US">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Caveat “h” For Electronic Digital/Bar-Code Systems, collimation error determinations are required at the beginning of each day (0.05 mm/m = 10 arc seconds). </a:t>
            </a:r>
          </a:p>
          <a:p>
            <a:endParaRPr lang="en-US" altLang="en-US" smtClean="0"/>
          </a:p>
          <a:p>
            <a:r>
              <a:rPr lang="en-US" altLang="en-US" smtClean="0"/>
              <a:t>Collimation data must be recorded with the leveling data and the daily updated value must be used during the daily data capture.</a:t>
            </a:r>
          </a:p>
          <a:p>
            <a:endParaRPr lang="en-US" altLang="en-US" smtClean="0"/>
          </a:p>
          <a:p>
            <a:r>
              <a:rPr lang="en-US" altLang="en-US" smtClean="0">
                <a:solidFill>
                  <a:srgbClr val="FF0000"/>
                </a:solidFill>
              </a:rPr>
              <a:t>FGCS Specifications and Procedures to Incorporate Electronic Digital/Bar-Code Leveling Systems</a:t>
            </a:r>
            <a:endParaRPr lang="en-US" altLang="en-US" smtClean="0"/>
          </a:p>
          <a:p>
            <a:endParaRPr lang="en-US" altLang="en-US" smtClean="0"/>
          </a:p>
        </p:txBody>
      </p:sp>
    </p:spTree>
    <p:extLst>
      <p:ext uri="{BB962C8B-B14F-4D97-AF65-F5344CB8AC3E}">
        <p14:creationId xmlns:p14="http://schemas.microsoft.com/office/powerpoint/2010/main" val="169285216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C944D0F-B30D-4950-A3DE-CA4F976E3534}" type="slidenum">
              <a:rPr lang="en-US" altLang="en-US">
                <a:latin typeface="Calibri" panose="020F0502020204030204" pitchFamily="34" charset="0"/>
              </a:rPr>
              <a:pPr eaLnBrk="1" hangingPunct="1"/>
              <a:t>122</a:t>
            </a:fld>
            <a:endParaRPr lang="en-US" altLang="en-US">
              <a:latin typeface="Calibri" panose="020F0502020204030204" pitchFamily="34" charset="0"/>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en-US" altLang="en-US" smtClean="0"/>
              <a:t>Caveat “i” For Electronic Digital/Bar-Code Rods, until the U.S. National Standard Testing Procedure is implemented, manufacturer's scale calibration standard is acceptable, provided the data used during the calibration are furnished in digital format.</a:t>
            </a:r>
          </a:p>
          <a:p>
            <a:endParaRPr lang="en-US" altLang="en-US" smtClean="0"/>
          </a:p>
          <a:p>
            <a:r>
              <a:rPr lang="en-US" altLang="en-US" b="1" smtClean="0"/>
              <a:t>Important Note: </a:t>
            </a:r>
            <a:r>
              <a:rPr lang="en-US" altLang="en-US" smtClean="0"/>
              <a:t>The U.S. National Standard Testing Procedure has been implemented and detailed rod calibrations are required for 1</a:t>
            </a:r>
            <a:r>
              <a:rPr lang="en-US" altLang="en-US" baseline="30000" smtClean="0"/>
              <a:t>st</a:t>
            </a:r>
            <a:r>
              <a:rPr lang="en-US" altLang="en-US" smtClean="0"/>
              <a:t> Order, Class I and II and 2</a:t>
            </a:r>
            <a:r>
              <a:rPr lang="en-US" altLang="en-US" baseline="30000" smtClean="0"/>
              <a:t>nd</a:t>
            </a:r>
            <a:r>
              <a:rPr lang="en-US" altLang="en-US" smtClean="0"/>
              <a:t> Order, Class I leveling projects.</a:t>
            </a:r>
          </a:p>
          <a:p>
            <a:endParaRPr lang="en-US" altLang="en-US" smtClean="0"/>
          </a:p>
          <a:p>
            <a:r>
              <a:rPr lang="en-US" altLang="en-US" smtClean="0"/>
              <a:t>Compensator-type instruments should be checked for proper operation at least every 2 weeks of use. Rod calibration should be repeated whenever the rod is dropped or damaged in any way. Rod levels should be checked for proper alignment once a week. The manufacturer's calibration standard should, as a minimum, describe scale behavior with respect to temperature.</a:t>
            </a:r>
          </a:p>
          <a:p>
            <a:endParaRPr lang="en-US" altLang="en-US" smtClean="0"/>
          </a:p>
          <a:p>
            <a:r>
              <a:rPr lang="en-US" altLang="en-US" smtClean="0"/>
              <a:t>Rod Calibrations: The rods used for geodetic leveling must be calibrated routinely by a reputable laboratory against a standard that has been compared to the National Standard of Length. A complete set of calibration data should be obtained for each rod before the rod is first used, every 5 years during its use, and just before the rod or scale is Retired. The data should include the index error, length excess, and coefficient of thermal expansion. In addition, during each year of use, at least one calibration should be made to determine the index error and length excess. If a rod is dropped, or otherwise handled in a way that may have damaged it, it should not be used again until it has been recalibrated.</a:t>
            </a:r>
          </a:p>
          <a:p>
            <a:endParaRPr lang="en-US" altLang="en-US" smtClean="0"/>
          </a:p>
          <a:p>
            <a:r>
              <a:rPr lang="en-US" altLang="en-US" smtClean="0"/>
              <a:t>NOAA Manual NOS NGS 3, Geodetic Leveling; 3.4 Leveling Rods; 3.4.2 Calibration</a:t>
            </a:r>
          </a:p>
          <a:p>
            <a:endParaRPr lang="en-US" altLang="en-US" smtClean="0"/>
          </a:p>
          <a:p>
            <a:r>
              <a:rPr lang="en-US" altLang="en-US" b="1" smtClean="0"/>
              <a:t>Important Note: </a:t>
            </a:r>
            <a:r>
              <a:rPr lang="en-US" altLang="en-US" smtClean="0"/>
              <a:t>Leveling rod bubble verticality maintained to within 10’ is specified, however, the single-piece bar-code Invar leveling rods manufactured today are delivered with 12’ rod bubbles – this is acceptable but should be documented in the project report as deviation from specifications.</a:t>
            </a:r>
          </a:p>
          <a:p>
            <a:endParaRPr lang="en-US" altLang="en-US" smtClean="0"/>
          </a:p>
          <a:p>
            <a:r>
              <a:rPr lang="en-US" altLang="en-US" smtClean="0">
                <a:solidFill>
                  <a:srgbClr val="FF0000"/>
                </a:solidFill>
              </a:rPr>
              <a:t>FGCS Specifications and Procedures to Incorporate Electronic Digital/Bar-Code Leveling Systems</a:t>
            </a:r>
            <a:endParaRPr lang="en-US" altLang="en-US" smtClean="0"/>
          </a:p>
        </p:txBody>
      </p:sp>
    </p:spTree>
    <p:extLst>
      <p:ext uri="{BB962C8B-B14F-4D97-AF65-F5344CB8AC3E}">
        <p14:creationId xmlns:p14="http://schemas.microsoft.com/office/powerpoint/2010/main" val="23553290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F045550-68C4-48FA-8BC9-F23639182589}" type="slidenum">
              <a:rPr lang="en-US" altLang="en-US">
                <a:latin typeface="Calibri" panose="020F0502020204030204" pitchFamily="34" charset="0"/>
              </a:rPr>
              <a:pPr eaLnBrk="1" hangingPunct="1"/>
              <a:t>123</a:t>
            </a:fld>
            <a:endParaRPr lang="en-US" altLang="en-US">
              <a:latin typeface="Calibri" panose="020F0502020204030204" pitchFamily="34"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r>
              <a:rPr lang="en-US" altLang="en-US" smtClean="0"/>
              <a:t>Caveat “k” for establishing a height of a new bench mark, double-run procedures must be used. Single-run methods can be used to re-level existing work provided the new work meets the allowable section misclosure.</a:t>
            </a:r>
          </a:p>
          <a:p>
            <a:endParaRPr lang="en-US" altLang="en-US" smtClean="0"/>
          </a:p>
          <a:p>
            <a:r>
              <a:rPr lang="en-US" altLang="en-US" smtClean="0"/>
              <a:t>Double-run leveling may always be used, but single-run leveling procedures can only be used where it can be evaluated using published height values, i.e., the difference in published height values can be substituted for the backward running.</a:t>
            </a:r>
          </a:p>
          <a:p>
            <a:endParaRPr lang="en-US" altLang="en-US" smtClean="0"/>
          </a:p>
          <a:p>
            <a:r>
              <a:rPr lang="en-US" altLang="en-US" smtClean="0"/>
              <a:t>When a line is to be double run, level each section once forward and once backward, under different environmental conditions if possible. A good practice is to level in one direction in the morning and return in the afternoon, leveling in the other direction.  Alternate the starting direction each day. The two runnings of each section must close as specified for the order and class of survey to be achieved. This procedure minimizes blunders and the accumulation of most types of systematic error.</a:t>
            </a:r>
          </a:p>
          <a:p>
            <a:endParaRPr lang="en-US" altLang="en-US" smtClean="0"/>
          </a:p>
          <a:p>
            <a:r>
              <a:rPr lang="en-US" altLang="en-US" smtClean="0"/>
              <a:t>Caveat “l” maximum sight length permitted unless the manufacturer recommends a maximum sight length which is less.</a:t>
            </a:r>
          </a:p>
          <a:p>
            <a:endParaRPr lang="en-US" altLang="en-US" smtClean="0"/>
          </a:p>
          <a:p>
            <a:r>
              <a:rPr lang="en-US" altLang="en-US" smtClean="0"/>
              <a:t>Keep sighting distances within the prescribed tolerance for the order and class of the survey. If shimmer presents a challenge, shorten the sighting distance until acceptable readings can be made. In addition, do not allow the line of sight to pass closer than 0.5 m (1.6 ft) to the ground or to any intervening object. These precautions should reduce the error caused by refraction. </a:t>
            </a:r>
          </a:p>
          <a:p>
            <a:endParaRPr lang="en-US" altLang="en-US" smtClean="0"/>
          </a:p>
          <a:p>
            <a:r>
              <a:rPr lang="en-US" altLang="en-US" smtClean="0"/>
              <a:t>Balance the sighting distances as closely as possible on every setup, at least within the prescribed tolerance. This reduces the effects of collimation error, refraction, and curvature. Keep the total of the setup imbalances as small as possible, at least within the prescribed tolerance. If the accumulated imbalance becomes large during the leveling of the section, adjust the remaining setups to diminish it gradually. Do not try to correct for it with a few extremely unbalanced setups.</a:t>
            </a:r>
          </a:p>
          <a:p>
            <a:endParaRPr lang="en-US" altLang="en-US" smtClean="0"/>
          </a:p>
          <a:p>
            <a:r>
              <a:rPr lang="en-US" altLang="en-US" smtClean="0"/>
              <a:t>NOAA Manual NOS NGS 3, Geodetic Leveling; 3.7 Observing Routine; 3.7.1 General Instructions</a:t>
            </a:r>
          </a:p>
          <a:p>
            <a:endParaRPr lang="en-US" altLang="en-US" smtClean="0"/>
          </a:p>
          <a:p>
            <a:r>
              <a:rPr lang="en-US" altLang="en-US" b="1" smtClean="0"/>
              <a:t>Always</a:t>
            </a:r>
            <a:r>
              <a:rPr lang="en-US" altLang="en-US" smtClean="0"/>
              <a:t> start and end a section with the same rod on the bench mark – even number of setups.  The only exception to a section with an even number of setups is the 1 setup section – short distance between marks.  Again, start and stop the section with the same rod on both bench marks.</a:t>
            </a:r>
          </a:p>
          <a:p>
            <a:endParaRPr lang="en-US" altLang="en-US" smtClean="0"/>
          </a:p>
          <a:p>
            <a:r>
              <a:rPr lang="en-US" altLang="en-US" smtClean="0"/>
              <a:t>As the unit approaches the end of the section, if required, adjust the sighting distances to make an even number of setups for the section The final setup should have rod 1 on the control point and rod 2 on the last turning point.</a:t>
            </a:r>
          </a:p>
          <a:p>
            <a:endParaRPr lang="en-US" altLang="en-US" smtClean="0"/>
          </a:p>
          <a:p>
            <a:r>
              <a:rPr lang="en-US" altLang="en-US" smtClean="0"/>
              <a:t>NOAA Manual NOS NGS 3, Geodetic Leveling; 3.7 Observing Routine; 3.7.2 Micrometer Leveling</a:t>
            </a:r>
          </a:p>
          <a:p>
            <a:endParaRPr lang="en-US" altLang="en-US" smtClean="0"/>
          </a:p>
        </p:txBody>
      </p:sp>
    </p:spTree>
    <p:extLst>
      <p:ext uri="{BB962C8B-B14F-4D97-AF65-F5344CB8AC3E}">
        <p14:creationId xmlns:p14="http://schemas.microsoft.com/office/powerpoint/2010/main" val="34837526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9956444-9BD5-4D34-92C0-39F087DEE507}" type="slidenum">
              <a:rPr lang="en-US" altLang="en-US">
                <a:latin typeface="Calibri" panose="020F0502020204030204" pitchFamily="34" charset="0"/>
              </a:rPr>
              <a:pPr eaLnBrk="1" hangingPunct="1"/>
              <a:t>124</a:t>
            </a:fld>
            <a:endParaRPr lang="en-US" altLang="en-US">
              <a:latin typeface="Calibri" panose="020F0502020204030204" pitchFamily="34" charset="0"/>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r>
              <a:rPr lang="en-US" altLang="en-US" smtClean="0"/>
              <a:t>Often in single-run leveling, and always in double-run leveling, two or more runnings of a section are required. Just as two elevation differences observed on a single setup must be checked for agreement, the elevation differences obtained from multiple runnings of a section must be checked for agreement. The check is analogous to closing a loop by summing the differences of a series of setups beginning and ending on the same point and comparing the result to a tolerance. Thus, the check for agreement is called "closing the section.</a:t>
            </a:r>
          </a:p>
          <a:p>
            <a:endParaRPr lang="en-US" altLang="en-US" smtClean="0"/>
          </a:p>
          <a:p>
            <a:r>
              <a:rPr lang="en-US" altLang="en-US" smtClean="0"/>
              <a:t>If all leveling errors were eliminated, section runnings would agree exactly.  However, since small amounts of  random error are always present, tolerances have been set to ensure that runnings retained in the uncorrected leveling data disagree by no more than an amount consistent with the precision of the prescribed leveling  procedure. When multiple runnings of a section disagree by more than the tolerance, one or more blunders may have occurred. Blunders occur when prescribed procedures are not followed. The section must be re-leveled to obtain a sample of data, excluding blunders, that more accurately provides the elevation difference.</a:t>
            </a:r>
          </a:p>
          <a:p>
            <a:pPr eaLnBrk="1" hangingPunct="1"/>
            <a:endParaRPr lang="en-US" altLang="en-US" smtClean="0"/>
          </a:p>
          <a:p>
            <a:pPr eaLnBrk="1" hangingPunct="1"/>
            <a:r>
              <a:rPr lang="en-US" altLang="en-US" smtClean="0"/>
              <a:t>NOAA Manual NOS NGS 3, Geodetic Leveling; 3.7 Observing Routine; 3.7.7 Re-leveling and Closing Sections</a:t>
            </a:r>
          </a:p>
          <a:p>
            <a:pPr eaLnBrk="1" hangingPunct="1"/>
            <a:endParaRPr lang="en-US" altLang="en-US" smtClean="0"/>
          </a:p>
          <a:p>
            <a:r>
              <a:rPr lang="en-US" altLang="en-US" smtClean="0"/>
              <a:t>MDS (modified double simultaneous or BFFB routine) procedures are recommended for all single-run leveling, but single-difference procedures are permitted.  When using the MDS procedures, the instrument must be off-leveled/re-leveled between observing the 1</a:t>
            </a:r>
            <a:r>
              <a:rPr lang="en-US" altLang="en-US" baseline="30000" smtClean="0"/>
              <a:t>st</a:t>
            </a:r>
            <a:r>
              <a:rPr lang="en-US" altLang="en-US" smtClean="0"/>
              <a:t> and 2</a:t>
            </a:r>
            <a:r>
              <a:rPr lang="en-US" altLang="en-US" baseline="30000" smtClean="0"/>
              <a:t>nd</a:t>
            </a:r>
            <a:r>
              <a:rPr lang="en-US" altLang="en-US" smtClean="0"/>
              <a:t> foresights when using the digital leveling systems. The 2</a:t>
            </a:r>
            <a:r>
              <a:rPr lang="en-US" altLang="en-US" baseline="30000" smtClean="0"/>
              <a:t>nd</a:t>
            </a:r>
            <a:r>
              <a:rPr lang="en-US" altLang="en-US" smtClean="0"/>
              <a:t> foresight/backsight scale difference tolerance is used only for the control of blunders.</a:t>
            </a:r>
          </a:p>
          <a:p>
            <a:endParaRPr lang="en-US" altLang="en-US" smtClean="0"/>
          </a:p>
          <a:p>
            <a:r>
              <a:rPr lang="en-US" altLang="en-US" smtClean="0"/>
              <a:t>The digital leveling systems are required to use multiple readings to obtain each observation which consists of a minimum of 3 readings.</a:t>
            </a:r>
          </a:p>
          <a:p>
            <a:endParaRPr lang="en-US" altLang="en-US" smtClean="0"/>
          </a:p>
          <a:p>
            <a:r>
              <a:rPr lang="en-US" altLang="en-US" smtClean="0"/>
              <a:t>Caveat “m” if the standard deviation of the mean exceeds 0.1 mm, continue making readings until it is less than 0.1 mm or repeat observation.</a:t>
            </a:r>
          </a:p>
          <a:p>
            <a:endParaRPr lang="en-US" altLang="en-US" smtClean="0"/>
          </a:p>
          <a:p>
            <a:r>
              <a:rPr lang="en-US" altLang="en-US" smtClean="0">
                <a:solidFill>
                  <a:srgbClr val="FF0000"/>
                </a:solidFill>
              </a:rPr>
              <a:t>FGCS Specifications and Procedures to Incorporate Electronic Digital/Bar-Code Leveling Systems</a:t>
            </a:r>
            <a:endParaRPr lang="en-US" altLang="en-US" smtClean="0"/>
          </a:p>
          <a:p>
            <a:endParaRPr lang="en-US" altLang="en-US" smtClean="0"/>
          </a:p>
          <a:p>
            <a:pPr eaLnBrk="1" hangingPunct="1"/>
            <a:endParaRPr lang="en-US" altLang="en-US" smtClean="0"/>
          </a:p>
        </p:txBody>
      </p:sp>
    </p:spTree>
    <p:extLst>
      <p:ext uri="{BB962C8B-B14F-4D97-AF65-F5344CB8AC3E}">
        <p14:creationId xmlns:p14="http://schemas.microsoft.com/office/powerpoint/2010/main" val="243128685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en-US" altLang="en-US" smtClean="0"/>
              <a:t>Excerpt from Table 3-1. – Tolerances for Geodetic Leveling form NOAA Manual NOS NGS 3, Geodetic Leveling, which was not addressed in </a:t>
            </a:r>
            <a:r>
              <a:rPr lang="en-US" altLang="en-US" smtClean="0">
                <a:solidFill>
                  <a:srgbClr val="FF0000"/>
                </a:solidFill>
              </a:rPr>
              <a:t>FGCS Specifications and Procedures to Incorporate Electronic Digital/Bar-Code Leveling Systems for one setup and other short sections less than 0.1 km in length.</a:t>
            </a:r>
          </a:p>
          <a:p>
            <a:endParaRPr lang="en-US" altLang="en-US" smtClean="0">
              <a:solidFill>
                <a:srgbClr val="FF0000"/>
              </a:solidFill>
            </a:endParaRPr>
          </a:p>
          <a:p>
            <a:r>
              <a:rPr lang="en-US" altLang="en-US" smtClean="0"/>
              <a:t>To produce reliable elevations, the results of geodetic leveling must satisfy the appropriate standard of accuracy for the order and class of a survey. This standard is attained in three ways while leveling: first, by operating a well-organized and well-trained leveling unit; second, by selecting sufficiently precise equipment and calibrating it properly; and third, by adopting observing and recording routines that limit accumulation of error. Tolerances, suitable for attaining each standard of accuracy, are presented in table 3-1.</a:t>
            </a:r>
          </a:p>
          <a:p>
            <a:endParaRPr lang="en-US" altLang="en-US" smtClean="0"/>
          </a:p>
          <a:p>
            <a:r>
              <a:rPr lang="en-US" altLang="en-US" smtClean="0"/>
              <a:t>NOAA Manual NOS NGS 3, Geodetic Leveling; 3.1 Introduction; 3.1.3 Tolerances for Geodetic Leveling</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E68F297-C089-444F-BDFF-081485D526C5}" type="slidenum">
              <a:rPr lang="en-US" altLang="en-US">
                <a:latin typeface="Calibri" panose="020F0502020204030204" pitchFamily="34" charset="0"/>
              </a:rPr>
              <a:pPr eaLnBrk="1" hangingPunct="1"/>
              <a:t>125</a:t>
            </a:fld>
            <a:endParaRPr lang="en-US" altLang="en-US">
              <a:latin typeface="Calibri" panose="020F0502020204030204" pitchFamily="34" charset="0"/>
            </a:endParaRPr>
          </a:p>
        </p:txBody>
      </p:sp>
    </p:spTree>
    <p:extLst>
      <p:ext uri="{BB962C8B-B14F-4D97-AF65-F5344CB8AC3E}">
        <p14:creationId xmlns:p14="http://schemas.microsoft.com/office/powerpoint/2010/main" val="38249466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6114D7-792F-4C34-A69E-41445D4C71FE}" type="slidenum">
              <a:rPr lang="en-US" altLang="en-US">
                <a:latin typeface="Calibri" panose="020F0502020204030204" pitchFamily="34" charset="0"/>
              </a:rPr>
              <a:pPr eaLnBrk="1" hangingPunct="1"/>
              <a:t>126</a:t>
            </a:fld>
            <a:endParaRPr lang="en-US" altLang="en-US">
              <a:latin typeface="Calibri" panose="020F0502020204030204" pitchFamily="34"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en-US" altLang="en-US" smtClean="0"/>
              <a:t>Double-run leveling may always be used, but single-run leveling procedures can only be used where it can be evaluated using published height values, i.e., the difference in published height values can be substituted for the backward running. DS and MDS procedures are recommended for all single-run leveling, but single-difference procedures are permitted. </a:t>
            </a:r>
          </a:p>
          <a:p>
            <a:endParaRPr lang="en-US" altLang="en-US" smtClean="0"/>
          </a:p>
          <a:p>
            <a:r>
              <a:rPr lang="en-US" altLang="en-US" smtClean="0"/>
              <a:t>Rods must be leap-frogged between setups (alternate setup method). </a:t>
            </a:r>
          </a:p>
          <a:p>
            <a:endParaRPr lang="en-US" altLang="en-US" smtClean="0"/>
          </a:p>
          <a:p>
            <a:r>
              <a:rPr lang="en-US" altLang="en-US" smtClean="0"/>
              <a:t>The date, beginning and ending times, cloud coverage, air temperature (to the nearest degree), temperature scale, and average wind speed should be recorded for each section, plus any changes in the date, instrumentation, observer, or time zone.</a:t>
            </a:r>
          </a:p>
          <a:p>
            <a:endParaRPr lang="en-US" altLang="en-US" smtClean="0"/>
          </a:p>
          <a:p>
            <a:r>
              <a:rPr lang="en-US" altLang="en-US" smtClean="0"/>
              <a:t>The MDS procedures for digital levels with bar-code scale rods is described in detail.</a:t>
            </a:r>
          </a:p>
          <a:p>
            <a:endParaRPr lang="en-US" altLang="en-US" smtClean="0"/>
          </a:p>
          <a:p>
            <a:r>
              <a:rPr lang="en-US" altLang="en-US" smtClean="0">
                <a:solidFill>
                  <a:srgbClr val="FF0000"/>
                </a:solidFill>
              </a:rPr>
              <a:t>FGCS Specifications and Procedures to Incorporate Electronic Digital/Bar-Code Leveling Systems</a:t>
            </a:r>
            <a:endParaRPr lang="en-US" altLang="en-US" smtClean="0"/>
          </a:p>
        </p:txBody>
      </p:sp>
    </p:spTree>
    <p:extLst>
      <p:ext uri="{BB962C8B-B14F-4D97-AF65-F5344CB8AC3E}">
        <p14:creationId xmlns:p14="http://schemas.microsoft.com/office/powerpoint/2010/main" val="73806895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6198F89-EB5B-4D8F-ACB0-50CD853516F4}" type="slidenum">
              <a:rPr lang="en-US" altLang="en-US">
                <a:latin typeface="Calibri" panose="020F0502020204030204" pitchFamily="34" charset="0"/>
              </a:rPr>
              <a:pPr eaLnBrk="1" hangingPunct="1"/>
              <a:t>127</a:t>
            </a:fld>
            <a:endParaRPr lang="en-US" altLang="en-US">
              <a:latin typeface="Calibri" panose="020F0502020204030204"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r>
              <a:rPr lang="en-US" altLang="en-US" smtClean="0"/>
              <a:t>Attachment A. Guidelines and Procedures to Replace a Destroyed Bench Mark along an Existing Level Line, and Maintain Original Order of Accuracy.  The guidelines and procedures were written to provide guidance on establishing, to the same order/class, one or two bench marks along a previously leveled line of bench marks, from the remaining bench marks along that line. If a large number of bench marks in a row, along a line, are destroyed, it is required that a minimum of two or three existing bench marks, depending on the intended order  and class, on each side of the destroyed bench marks be tied. </a:t>
            </a:r>
          </a:p>
          <a:p>
            <a:endParaRPr lang="en-US" altLang="en-US" smtClean="0"/>
          </a:p>
          <a:p>
            <a:r>
              <a:rPr lang="en-US" altLang="en-US" smtClean="0"/>
              <a:t>This illustration depicts both preferred and option scenarios for replacing 1</a:t>
            </a:r>
            <a:r>
              <a:rPr lang="en-US" altLang="en-US" baseline="30000" smtClean="0"/>
              <a:t>st</a:t>
            </a:r>
            <a:r>
              <a:rPr lang="en-US" altLang="en-US" smtClean="0"/>
              <a:t> Order bench marks.</a:t>
            </a:r>
          </a:p>
          <a:p>
            <a:endParaRPr lang="en-US" altLang="en-US" smtClean="0"/>
          </a:p>
          <a:p>
            <a:r>
              <a:rPr lang="en-US" altLang="en-US" smtClean="0"/>
              <a:t>Bench Mark Reset Procedures: http://www.ngs.noaa.gov/heightmod/Leveling/Manuals/Benchmark_9_13_07.pdf</a:t>
            </a:r>
          </a:p>
        </p:txBody>
      </p:sp>
    </p:spTree>
    <p:extLst>
      <p:ext uri="{BB962C8B-B14F-4D97-AF65-F5344CB8AC3E}">
        <p14:creationId xmlns:p14="http://schemas.microsoft.com/office/powerpoint/2010/main" val="334019136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normAutofit fontScale="62500" lnSpcReduction="20000"/>
          </a:bodyPr>
          <a:lstStyle/>
          <a:p>
            <a:pPr>
              <a:lnSpc>
                <a:spcPct val="80000"/>
              </a:lnSpc>
            </a:pPr>
            <a:r>
              <a:rPr lang="en-US" altLang="en-US" smtClean="0"/>
              <a:t>This illustration depicts the scenario for the required 6 bench mark tie to existing 1</a:t>
            </a:r>
            <a:r>
              <a:rPr lang="en-US" altLang="en-US" baseline="30000" smtClean="0"/>
              <a:t>st</a:t>
            </a:r>
            <a:r>
              <a:rPr lang="en-US" altLang="en-US" smtClean="0"/>
              <a:t> Order, Class II bench marks, 3 at each end of the new level line, to produce 1</a:t>
            </a:r>
            <a:r>
              <a:rPr lang="en-US" altLang="en-US" baseline="30000" smtClean="0"/>
              <a:t>st</a:t>
            </a:r>
            <a:r>
              <a:rPr lang="en-US" altLang="en-US" smtClean="0"/>
              <a:t> Order, Class II levels.</a:t>
            </a:r>
          </a:p>
          <a:p>
            <a:pPr>
              <a:lnSpc>
                <a:spcPct val="80000"/>
              </a:lnSpc>
            </a:pPr>
            <a:endParaRPr lang="en-US" altLang="en-US" smtClean="0"/>
          </a:p>
          <a:p>
            <a:pPr>
              <a:lnSpc>
                <a:spcPct val="80000"/>
              </a:lnSpc>
            </a:pPr>
            <a:r>
              <a:rPr lang="en-US" altLang="en-US" smtClean="0"/>
              <a:t>Make single-run ties at each connection with a previous or concurrent line of leveling. To tie to a first-order line,</a:t>
            </a:r>
          </a:p>
          <a:p>
            <a:pPr>
              <a:lnSpc>
                <a:spcPct val="80000"/>
              </a:lnSpc>
            </a:pPr>
            <a:r>
              <a:rPr lang="en-US" altLang="en-US" smtClean="0"/>
              <a:t>level to three points in the line (two sections). To tie to a second-order line, level to two points in the line (one</a:t>
            </a:r>
          </a:p>
          <a:p>
            <a:pPr>
              <a:lnSpc>
                <a:spcPct val="80000"/>
              </a:lnSpc>
            </a:pPr>
            <a:r>
              <a:rPr lang="en-US" altLang="en-US" smtClean="0"/>
              <a:t>Section). To tie to an area survey, with several lines crossing the new work, level to three points from the survey that span its area. At each connection, check the new leveling for closure with the previous, unadjusted leveling, using tolerances for whichever survey has the lower order and class. Elevation differences for the previous survey may be obtained from an unadjusted abstract for the survey. If the sections do not close after one running, relevel them until they close to verify the new work and contact the project office immediately to find out if additional points must be leveled to complete the tie.</a:t>
            </a:r>
          </a:p>
          <a:p>
            <a:pPr>
              <a:lnSpc>
                <a:spcPct val="80000"/>
              </a:lnSpc>
            </a:pPr>
            <a:endParaRPr lang="en-US" altLang="en-US" smtClean="0"/>
          </a:p>
          <a:p>
            <a:pPr>
              <a:lnSpc>
                <a:spcPct val="80000"/>
              </a:lnSpc>
            </a:pPr>
            <a:r>
              <a:rPr lang="en-US" altLang="en-US" smtClean="0"/>
              <a:t>NOAA Manual NOS NGS 3, Geodetic Leveling; 3.7 Observing Routine; 3.7.1 General Instructions</a:t>
            </a:r>
          </a:p>
          <a:p>
            <a:pPr>
              <a:lnSpc>
                <a:spcPct val="80000"/>
              </a:lnSpc>
            </a:pPr>
            <a:endParaRPr lang="en-US" altLang="en-US" smtClean="0"/>
          </a:p>
          <a:p>
            <a:pPr>
              <a:lnSpc>
                <a:spcPct val="80000"/>
              </a:lnSpc>
            </a:pPr>
            <a:r>
              <a:rPr lang="en-US" altLang="en-US" i="1" smtClean="0"/>
              <a:t>Junctions/Connections: </a:t>
            </a:r>
            <a:r>
              <a:rPr lang="en-US" altLang="en-US" smtClean="0"/>
              <a:t>Lines in a network begin and end at clusters of control points called junctions. In a large network, considerable time (sometimes several years) may elapse between the completion of one line and the start of another; therefore, the monuments at junctions must be permanent and stable. The most desirable locations for junctions are areas without significant subsidence or uplift relative to a majority of the area covered by the network. Though cities often serve as the logical intersections for lines routed along highways, cities may not be the best locations for junctions. Locate a junction in the most stable zone possible, even if it is necessary to detour as much as 10 km (6 mi) from the logical intersection of the lines. To establish the junction, recover a minimum of three control points of the best possible quality. They should be located at intervals of at least 0.5 km (0.3 mi). This limits the possibility that they might all be affected by the same local disturbance. At an international boundary, locate the points along the border, if possible, so they are accessible to surveyors from either country. All three points must be leveled in every line beginning or ending at the Junction.</a:t>
            </a:r>
          </a:p>
          <a:p>
            <a:pPr>
              <a:lnSpc>
                <a:spcPct val="80000"/>
              </a:lnSpc>
            </a:pPr>
            <a:endParaRPr lang="en-US" altLang="en-US" smtClean="0"/>
          </a:p>
          <a:p>
            <a:pPr>
              <a:lnSpc>
                <a:spcPct val="80000"/>
              </a:lnSpc>
            </a:pPr>
            <a:r>
              <a:rPr lang="en-US" altLang="en-US" smtClean="0"/>
              <a:t>NOAA Manual NOS NGS 3, Geodetic Leveling; 2.3 Routing a Line for leveling; 2.3.3 Routing Specifications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D4DE368-7F52-41DD-A3FF-B0A835E6914C}" type="slidenum">
              <a:rPr lang="en-US" altLang="en-US">
                <a:latin typeface="Calibri" panose="020F0502020204030204" pitchFamily="34" charset="0"/>
              </a:rPr>
              <a:pPr eaLnBrk="1" hangingPunct="1"/>
              <a:t>128</a:t>
            </a:fld>
            <a:endParaRPr lang="en-US" altLang="en-US">
              <a:latin typeface="Calibri" panose="020F0502020204030204" pitchFamily="34" charset="0"/>
            </a:endParaRPr>
          </a:p>
        </p:txBody>
      </p:sp>
    </p:spTree>
    <p:extLst>
      <p:ext uri="{BB962C8B-B14F-4D97-AF65-F5344CB8AC3E}">
        <p14:creationId xmlns:p14="http://schemas.microsoft.com/office/powerpoint/2010/main" val="325999665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660C38D-EA70-4681-AE7A-DC82764AB742}" type="slidenum">
              <a:rPr lang="en-US" altLang="en-US">
                <a:latin typeface="Calibri" panose="020F0502020204030204" pitchFamily="34" charset="0"/>
              </a:rPr>
              <a:pPr eaLnBrk="1" hangingPunct="1"/>
              <a:t>129</a:t>
            </a:fld>
            <a:endParaRPr lang="en-US" altLang="en-US">
              <a:latin typeface="Calibri" panose="020F0502020204030204"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r>
              <a:rPr lang="en-US" altLang="en-US" smtClean="0"/>
              <a:t>Attachment A. Guidelines and Procedures to Replace a Destroyed Bench Mark along an Existing Level Line, and Maintain Original Order of Accuracy.  The guidelines and procedures were written to provide guidance on establishing, to the same order/class, one or two bench marks along a previously leveled line of bench marks, from the remaining bench marks along that line. If a large number of bench marks in a row, along a line, are destroyed, it is required that a minimum of two or three existing bench marks, depending on the intended order  and class, on each side of the destroyed bench marks be tied. </a:t>
            </a:r>
          </a:p>
          <a:p>
            <a:endParaRPr lang="en-US" altLang="en-US" smtClean="0"/>
          </a:p>
          <a:p>
            <a:r>
              <a:rPr lang="en-US" altLang="en-US" smtClean="0"/>
              <a:t>This illustration depicts both preferred and option scenarios for replacing 2</a:t>
            </a:r>
            <a:r>
              <a:rPr lang="en-US" altLang="en-US" baseline="30000" smtClean="0"/>
              <a:t>nd</a:t>
            </a:r>
            <a:r>
              <a:rPr lang="en-US" altLang="en-US" smtClean="0"/>
              <a:t> Order bench marks.</a:t>
            </a:r>
          </a:p>
          <a:p>
            <a:endParaRPr lang="en-US" altLang="en-US" smtClean="0"/>
          </a:p>
          <a:p>
            <a:r>
              <a:rPr lang="en-US" altLang="en-US" smtClean="0"/>
              <a:t>Bench Mark Reset Procedures: http://www.ngs.noaa.gov/heightmod/Leveling/Manuals/Benchmark_9_13_07.pdf</a:t>
            </a:r>
          </a:p>
          <a:p>
            <a:pPr eaLnBrk="1" hangingPunct="1"/>
            <a:endParaRPr lang="en-US" altLang="en-US" smtClean="0"/>
          </a:p>
        </p:txBody>
      </p:sp>
    </p:spTree>
    <p:extLst>
      <p:ext uri="{BB962C8B-B14F-4D97-AF65-F5344CB8AC3E}">
        <p14:creationId xmlns:p14="http://schemas.microsoft.com/office/powerpoint/2010/main" val="68914644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normAutofit fontScale="55000" lnSpcReduction="20000"/>
          </a:bodyPr>
          <a:lstStyle/>
          <a:p>
            <a:pPr>
              <a:lnSpc>
                <a:spcPct val="90000"/>
              </a:lnSpc>
            </a:pPr>
            <a:r>
              <a:rPr lang="en-US" altLang="en-US" smtClean="0"/>
              <a:t>This illustration depicts the scenario for the required 4 bench mark tie to existing 2</a:t>
            </a:r>
            <a:r>
              <a:rPr lang="en-US" altLang="en-US" baseline="30000" smtClean="0"/>
              <a:t>nd</a:t>
            </a:r>
            <a:r>
              <a:rPr lang="en-US" altLang="en-US" smtClean="0"/>
              <a:t> Order, Class I or II bench marks, 2 at each end of the new level line, to produce 2</a:t>
            </a:r>
            <a:r>
              <a:rPr lang="en-US" altLang="en-US" baseline="30000" smtClean="0"/>
              <a:t>nd</a:t>
            </a:r>
            <a:r>
              <a:rPr lang="en-US" altLang="en-US" smtClean="0"/>
              <a:t> Order, Class I or II levels.</a:t>
            </a:r>
          </a:p>
          <a:p>
            <a:pPr>
              <a:lnSpc>
                <a:spcPct val="90000"/>
              </a:lnSpc>
            </a:pPr>
            <a:endParaRPr lang="en-US" altLang="en-US" smtClean="0"/>
          </a:p>
          <a:p>
            <a:pPr>
              <a:lnSpc>
                <a:spcPct val="90000"/>
              </a:lnSpc>
            </a:pPr>
            <a:r>
              <a:rPr lang="en-US" altLang="en-US" smtClean="0"/>
              <a:t>Make single-run ties at each connection with a previous or concurrent line of leveling. To tie to a first-order line, level to three points in the line (two sections). To tie to a second-order line, level to two points in the line (one Section). To tie to an area survey, with several lines crossing the new work, level to three points from the survey that span its area. At each connection, check the new leveling for closure with the previous, unadjusted leveling, using tolerances for whichever survey has the lower order and class. Elevation differences for the previous survey may be obtained from an unadjusted abstract for the survey. If the sections do not close after one running, re-level them until they close to verify the new work and contact the project office immediately to find out if additional points must be leveled to complete the tie.</a:t>
            </a:r>
          </a:p>
          <a:p>
            <a:pPr>
              <a:lnSpc>
                <a:spcPct val="90000"/>
              </a:lnSpc>
            </a:pPr>
            <a:endParaRPr lang="en-US" altLang="en-US" smtClean="0"/>
          </a:p>
          <a:p>
            <a:pPr>
              <a:lnSpc>
                <a:spcPct val="90000"/>
              </a:lnSpc>
            </a:pPr>
            <a:r>
              <a:rPr lang="en-US" altLang="en-US" smtClean="0"/>
              <a:t>NOAA Manual NOS NGS 3, Geodetic Leveling; 3.7 Observing Routine; 3.7.1 General Instructions</a:t>
            </a:r>
          </a:p>
          <a:p>
            <a:pPr>
              <a:lnSpc>
                <a:spcPct val="90000"/>
              </a:lnSpc>
            </a:pPr>
            <a:endParaRPr lang="en-US" altLang="en-US" smtClean="0"/>
          </a:p>
          <a:p>
            <a:pPr>
              <a:lnSpc>
                <a:spcPct val="90000"/>
              </a:lnSpc>
            </a:pPr>
            <a:r>
              <a:rPr lang="en-US" altLang="en-US" i="1" smtClean="0"/>
              <a:t>Junctions/Connections: </a:t>
            </a:r>
            <a:r>
              <a:rPr lang="en-US" altLang="en-US" smtClean="0"/>
              <a:t>Lines in a network begin and end at clusters of control points called junctions. In a large network, considerable time (sometimes several years) may elapse between the completion of one line and the start</a:t>
            </a:r>
          </a:p>
          <a:p>
            <a:pPr>
              <a:lnSpc>
                <a:spcPct val="90000"/>
              </a:lnSpc>
            </a:pPr>
            <a:r>
              <a:rPr lang="en-US" altLang="en-US" smtClean="0"/>
              <a:t>of another; therefore, the monuments at junctions must be permanent and stable. The most desirable locations for junctions are areas without significant subsidence or uplift relative to a majority of the area covered by the network. Though cities often serve as the logical intersections for lines routed along highways, cities may not be the best locations for junctions. Locate a junction in the most stable zone possible, even if it is necessary to detour as much as 10 km (6 mi) from the logical intersection of the lines. To establish the junction, recover a minimum of three control points of the best possible quality. They should be located at intervals of at least 0.5 km (0.3 mi). This limits the possibility that they might all be affected by the same local disturbance. At an international boundary, locate the points along the border, if possible, so they are accessible to surveyors from either country. All three points must be leveled in every line beginning or ending at the Junction.</a:t>
            </a:r>
          </a:p>
          <a:p>
            <a:pPr>
              <a:lnSpc>
                <a:spcPct val="90000"/>
              </a:lnSpc>
            </a:pPr>
            <a:endParaRPr lang="en-US" altLang="en-US" smtClean="0"/>
          </a:p>
          <a:p>
            <a:pPr>
              <a:lnSpc>
                <a:spcPct val="90000"/>
              </a:lnSpc>
            </a:pPr>
            <a:r>
              <a:rPr lang="en-US" altLang="en-US" smtClean="0"/>
              <a:t>NOAA Manual NOS NGS 3, Geodetic Leveling; 2.3 Routing a Line for leveling; 2.3.3 Routing Specifications</a:t>
            </a:r>
          </a:p>
          <a:p>
            <a:pPr>
              <a:lnSpc>
                <a:spcPct val="90000"/>
              </a:lnSpc>
            </a:pPr>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1A0407E-F378-45F3-989B-8FE2484163C5}" type="slidenum">
              <a:rPr lang="en-US" altLang="en-US">
                <a:latin typeface="Calibri" panose="020F0502020204030204" pitchFamily="34" charset="0"/>
              </a:rPr>
              <a:pPr eaLnBrk="1" hangingPunct="1"/>
              <a:t>130</a:t>
            </a:fld>
            <a:endParaRPr lang="en-US" altLang="en-US">
              <a:latin typeface="Calibri" panose="020F0502020204030204" pitchFamily="34" charset="0"/>
            </a:endParaRPr>
          </a:p>
        </p:txBody>
      </p:sp>
    </p:spTree>
    <p:extLst>
      <p:ext uri="{BB962C8B-B14F-4D97-AF65-F5344CB8AC3E}">
        <p14:creationId xmlns:p14="http://schemas.microsoft.com/office/powerpoint/2010/main" val="2369145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14</a:t>
            </a:fld>
            <a:endParaRPr/>
          </a:p>
        </p:txBody>
      </p:sp>
      <p:sp>
        <p:nvSpPr>
          <p:cNvPr id="223" name="Google Shape;22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24" name="Google Shape;22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An example of the need for height modernization.  Several states, along with North Carolina, have launched major efforts to update vertical positions with height modernization. On September 15, 1999, Hurricane Floyd dropped 21 inches of rain on North Carolina, damaging more than 67,000 homes and destroying nearly 8,000. Many of the homeowners did not have flood insurance, because their residences were built on land that had not been designated as flood prone on the Federal Emergency Management Agency’s (FEMA) Flood Insurance Rate Maps (FIRMs).</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1F4FBF-93A2-487E-AF85-F464B96E0B4E}" type="slidenum">
              <a:rPr lang="en-US" altLang="en-US">
                <a:latin typeface="Calibri" panose="020F0502020204030204" pitchFamily="34" charset="0"/>
              </a:rPr>
              <a:pPr eaLnBrk="1" hangingPunct="1"/>
              <a:t>131</a:t>
            </a:fld>
            <a:endParaRPr lang="en-US" altLang="en-US">
              <a:latin typeface="Calibri" panose="020F0502020204030204"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r>
              <a:rPr lang="en-US" altLang="en-US" smtClean="0"/>
              <a:t>Electronic digital/bar-code leveling system equipment – a whole new concept and design over conventional optical leveling systems – required changes in the older Standards and Specifications for Geodetic Control Networks from 1984.</a:t>
            </a:r>
          </a:p>
          <a:p>
            <a:pPr eaLnBrk="1" hangingPunct="1"/>
            <a:endParaRPr lang="en-US" altLang="en-US" smtClean="0"/>
          </a:p>
          <a:p>
            <a:pPr eaLnBrk="1" hangingPunct="1"/>
            <a:r>
              <a:rPr lang="en-US" altLang="en-US" smtClean="0"/>
              <a:t>You must be able to interpret what is presented in the manufacturer’s specifications with those required in Standards and Specifications for Geodetic Control Networks when considering whether the equipment is suitable for a particular level of surveying, i.e., 1</a:t>
            </a:r>
            <a:r>
              <a:rPr lang="en-US" altLang="en-US" baseline="30000" smtClean="0"/>
              <a:t>st</a:t>
            </a:r>
            <a:r>
              <a:rPr lang="en-US" altLang="en-US" smtClean="0"/>
              <a:t> Order, Class II.</a:t>
            </a:r>
          </a:p>
          <a:p>
            <a:pPr eaLnBrk="1" hangingPunct="1"/>
            <a:endParaRPr lang="en-US" altLang="en-US" smtClean="0"/>
          </a:p>
          <a:p>
            <a:pPr eaLnBrk="1" hangingPunct="1"/>
            <a:r>
              <a:rPr lang="en-US" altLang="en-US" smtClean="0"/>
              <a:t>This document was written in 1994 when the electronic digital/bar-code leveling system was fairly new so some of its elements can and should be superseded with new developments and improved understanding of the electronic digital/bar-code leveling systems. Many of the elements in this document still address optical leveling systems with annotations for the electronic digital/bar-code leveling system so you have to keep that in mind when trying to read through the document.</a:t>
            </a:r>
          </a:p>
          <a:p>
            <a:pPr eaLnBrk="1" hangingPunct="1"/>
            <a:endParaRPr lang="en-US" altLang="en-US" smtClean="0"/>
          </a:p>
          <a:p>
            <a:pPr eaLnBrk="1" hangingPunct="1"/>
            <a:r>
              <a:rPr lang="en-US" altLang="en-US" smtClean="0"/>
              <a:t>This document is available electronically on the NGS Web site.</a:t>
            </a:r>
          </a:p>
          <a:p>
            <a:pPr eaLnBrk="1" hangingPunct="1"/>
            <a:endParaRPr lang="en-US" altLang="en-US" smtClean="0"/>
          </a:p>
        </p:txBody>
      </p:sp>
    </p:spTree>
    <p:extLst>
      <p:ext uri="{BB962C8B-B14F-4D97-AF65-F5344CB8AC3E}">
        <p14:creationId xmlns:p14="http://schemas.microsoft.com/office/powerpoint/2010/main" val="158032767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Point of order: “First-order surveys are required to perform valid check connections to a minimum of six bench marks, three at each end. All other surveys require a minimum of four valid check connections, two at each end.”  </a:t>
            </a:r>
          </a:p>
          <a:p>
            <a:endParaRPr lang="en-US" altLang="en-US" smtClean="0"/>
          </a:p>
          <a:p>
            <a:r>
              <a:rPr lang="en-US" altLang="en-US" smtClean="0"/>
              <a:t>As specified in FGCS Specifications and Procedures to Incorporate Electronic Digital/Bar-Code Leveling Systems</a:t>
            </a:r>
          </a:p>
          <a:p>
            <a:endParaRPr lang="en-US" altLang="en-US" smtClean="0"/>
          </a:p>
          <a:p>
            <a:r>
              <a:rPr lang="en-US" altLang="en-US" smtClean="0"/>
              <a:t>Two examples illustrating 1</a:t>
            </a:r>
            <a:r>
              <a:rPr lang="en-US" altLang="en-US" baseline="30000" smtClean="0"/>
              <a:t>st</a:t>
            </a:r>
            <a:r>
              <a:rPr lang="en-US" altLang="en-US" smtClean="0"/>
              <a:t> Order and 2</a:t>
            </a:r>
            <a:r>
              <a:rPr lang="en-US" altLang="en-US" baseline="30000" smtClean="0"/>
              <a:t>nd</a:t>
            </a:r>
            <a:r>
              <a:rPr lang="en-US" altLang="en-US" smtClean="0"/>
              <a:t> Order ties.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00F72E7-8BB4-4971-969E-B9041C9DA155}" type="slidenum">
              <a:rPr lang="en-US" altLang="en-US">
                <a:latin typeface="Calibri" panose="020F0502020204030204" pitchFamily="34" charset="0"/>
              </a:rPr>
              <a:pPr eaLnBrk="1" hangingPunct="1"/>
              <a:t>132</a:t>
            </a:fld>
            <a:endParaRPr lang="en-US" altLang="en-US">
              <a:latin typeface="Calibri" panose="020F0502020204030204" pitchFamily="34" charset="0"/>
            </a:endParaRPr>
          </a:p>
        </p:txBody>
      </p:sp>
    </p:spTree>
    <p:extLst>
      <p:ext uri="{BB962C8B-B14F-4D97-AF65-F5344CB8AC3E}">
        <p14:creationId xmlns:p14="http://schemas.microsoft.com/office/powerpoint/2010/main" val="332112691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Example project map in Judith gap, Montana with existing stations V 535 (PID# RV0624) and W 535 (PID# RV0625) separated by 0.92 mi (1.48 km) with their published datasheets and elevations.</a:t>
            </a:r>
          </a:p>
          <a:p>
            <a:endParaRPr lang="en-US" altLang="en-US" smtClean="0"/>
          </a:p>
          <a:p>
            <a:r>
              <a:rPr lang="en-US" altLang="en-US" smtClean="0"/>
              <a:t>These stations were to be used as tie stations for additional leveling in the area.</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6D2CB65-D2E3-46EE-83FE-1AF21ED5773E}" type="slidenum">
              <a:rPr lang="en-US" altLang="en-US">
                <a:latin typeface="Calibri" panose="020F0502020204030204" pitchFamily="34" charset="0"/>
              </a:rPr>
              <a:pPr eaLnBrk="1" hangingPunct="1"/>
              <a:t>133</a:t>
            </a:fld>
            <a:endParaRPr lang="en-US" altLang="en-US">
              <a:latin typeface="Calibri" panose="020F0502020204030204" pitchFamily="34" charset="0"/>
            </a:endParaRPr>
          </a:p>
        </p:txBody>
      </p:sp>
    </p:spTree>
    <p:extLst>
      <p:ext uri="{BB962C8B-B14F-4D97-AF65-F5344CB8AC3E}">
        <p14:creationId xmlns:p14="http://schemas.microsoft.com/office/powerpoint/2010/main" val="137646403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back-up recording sheet for the field leveling indicates a leveled difference of -12.67637 m between existing bench marks V 535 (PID# RV0624) and W 535 (PID# RV0625) with their datasheets and published elevation difference of -12.667 m.  The difference between the leveled difference and the published difference is 0.009 m.</a:t>
            </a:r>
          </a:p>
          <a:p>
            <a:endParaRPr lang="en-US" altLang="en-US" smtClean="0"/>
          </a:p>
          <a:p>
            <a:r>
              <a:rPr lang="en-US" altLang="en-US" smtClean="0"/>
              <a:t>These stations were to be used as tie stations for additional leveling in the area.</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4D5E19-F124-401E-8CA4-2567894306D4}" type="slidenum">
              <a:rPr lang="en-US" altLang="en-US">
                <a:latin typeface="Calibri" panose="020F0502020204030204" pitchFamily="34" charset="0"/>
              </a:rPr>
              <a:pPr eaLnBrk="1" hangingPunct="1"/>
              <a:t>134</a:t>
            </a:fld>
            <a:endParaRPr lang="en-US" altLang="en-US">
              <a:latin typeface="Calibri" panose="020F0502020204030204" pitchFamily="34" charset="0"/>
            </a:endParaRPr>
          </a:p>
        </p:txBody>
      </p:sp>
    </p:spTree>
    <p:extLst>
      <p:ext uri="{BB962C8B-B14F-4D97-AF65-F5344CB8AC3E}">
        <p14:creationId xmlns:p14="http://schemas.microsoft.com/office/powerpoint/2010/main" val="319546100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en-US" altLang="en-US" smtClean="0"/>
              <a:t>Point of order:  A valid "check connection" means that the observed elevation difference agrees with the </a:t>
            </a:r>
            <a:r>
              <a:rPr lang="en-US" altLang="en-US" b="1" smtClean="0"/>
              <a:t>published adjusted elevation difference</a:t>
            </a:r>
            <a:r>
              <a:rPr lang="en-US" altLang="en-US" smtClean="0"/>
              <a:t> within the tolerance limit of the new survey.</a:t>
            </a:r>
          </a:p>
          <a:p>
            <a:endParaRPr lang="en-US" altLang="en-US" smtClean="0"/>
          </a:p>
          <a:p>
            <a:r>
              <a:rPr lang="en-US" altLang="en-US" smtClean="0"/>
              <a:t>As specified in FGCS Specifications and Procedures to Incorporate Electronic Digital/Bar-Code Leveling Systems.</a:t>
            </a:r>
          </a:p>
          <a:p>
            <a:endParaRPr lang="en-US" altLang="en-US" smtClean="0"/>
          </a:p>
          <a:p>
            <a:r>
              <a:rPr lang="en-US" altLang="en-US" smtClean="0"/>
              <a:t>The “maximum section misclosure” tolerance for the section between bench marks V 535 (PID# RV0624) and W 535 (PID# RV0625) separated by 1.480 km, per the back-up recording sheet, is 4.86621 mm per specification for 1</a:t>
            </a:r>
            <a:r>
              <a:rPr lang="en-US" altLang="en-US" baseline="30000" smtClean="0"/>
              <a:t>st</a:t>
            </a:r>
            <a:r>
              <a:rPr lang="en-US" altLang="en-US" smtClean="0"/>
              <a:t> Order, Class II. </a:t>
            </a:r>
          </a:p>
          <a:p>
            <a:endParaRPr lang="en-US" altLang="en-US" smtClean="0"/>
          </a:p>
          <a:p>
            <a:r>
              <a:rPr lang="en-US" altLang="en-US" smtClean="0"/>
              <a:t>The difference between the leveled difference and the published difference is 0.009 m.  This then </a:t>
            </a:r>
            <a:r>
              <a:rPr lang="en-US" altLang="en-US" b="1" smtClean="0"/>
              <a:t>does not </a:t>
            </a:r>
            <a:r>
              <a:rPr lang="en-US" altLang="en-US" smtClean="0"/>
              <a:t>indicate a valid “check connection” between these two marks.</a:t>
            </a:r>
          </a:p>
          <a:p>
            <a:endParaRPr lang="en-US" altLang="en-US" smtClean="0"/>
          </a:p>
          <a:p>
            <a:r>
              <a:rPr lang="en-US" altLang="en-US" smtClean="0"/>
              <a:t>Unfortunately, comparing “leveled differences” to “published adjusted elevation differences” is like comparing “apples” and “grapefruit” as they are no where near the same thing.  The document is wrong.</a:t>
            </a:r>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8C3D6CA-F2D4-41C2-B4D8-A091DB042B6A}" type="slidenum">
              <a:rPr lang="en-US" altLang="en-US">
                <a:latin typeface="Calibri" panose="020F0502020204030204" pitchFamily="34" charset="0"/>
              </a:rPr>
              <a:pPr eaLnBrk="1" hangingPunct="1"/>
              <a:t>135</a:t>
            </a:fld>
            <a:endParaRPr lang="en-US" altLang="en-US">
              <a:latin typeface="Calibri" panose="020F0502020204030204" pitchFamily="34" charset="0"/>
            </a:endParaRPr>
          </a:p>
        </p:txBody>
      </p:sp>
    </p:spTree>
    <p:extLst>
      <p:ext uri="{BB962C8B-B14F-4D97-AF65-F5344CB8AC3E}">
        <p14:creationId xmlns:p14="http://schemas.microsoft.com/office/powerpoint/2010/main" val="133012587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So, what can one do to use as a comparison of their leveled elevation differences against the “published” stations?</a:t>
            </a:r>
          </a:p>
          <a:p>
            <a:endParaRPr lang="en-US" altLang="en-US" smtClean="0"/>
          </a:p>
          <a:p>
            <a:r>
              <a:rPr lang="en-US" altLang="en-US" smtClean="0"/>
              <a:t>One field method, which yields pretty fair comparisons, is to use the NGS program LVL_DH found at the “geodetic Tool Kit” site at: http://www.ngs.noaa.gov/TOOLS/</a:t>
            </a:r>
          </a:p>
          <a:p>
            <a:endParaRPr lang="en-US" altLang="en-US" smtClean="0"/>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A34DBD3-ABEA-4653-8A65-86BBC2115427}" type="slidenum">
              <a:rPr lang="en-US" altLang="en-US">
                <a:latin typeface="Calibri" panose="020F0502020204030204" pitchFamily="34" charset="0"/>
              </a:rPr>
              <a:pPr eaLnBrk="1" hangingPunct="1"/>
              <a:t>136</a:t>
            </a:fld>
            <a:endParaRPr lang="en-US" altLang="en-US">
              <a:latin typeface="Calibri" panose="020F0502020204030204" pitchFamily="34" charset="0"/>
            </a:endParaRPr>
          </a:p>
        </p:txBody>
      </p:sp>
    </p:spTree>
    <p:extLst>
      <p:ext uri="{BB962C8B-B14F-4D97-AF65-F5344CB8AC3E}">
        <p14:creationId xmlns:p14="http://schemas.microsoft.com/office/powerpoint/2010/main" val="138012244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B9E5EA-64A6-4545-BBAA-DD651D70477F}" type="slidenum">
              <a:rPr lang="en-US" altLang="en-US">
                <a:latin typeface="Calibri" panose="020F0502020204030204" pitchFamily="34" charset="0"/>
              </a:rPr>
              <a:pPr eaLnBrk="1" hangingPunct="1"/>
              <a:t>137</a:t>
            </a:fld>
            <a:endParaRPr lang="en-US" altLang="en-US">
              <a:latin typeface="Calibri" panose="020F0502020204030204" pitchFamily="34" charset="0"/>
            </a:endParaRPr>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 LVL_DH program computes the expected leveled difference in height between two North American Vertical Datum of 1988 (NAVD 88) bench marks. </a:t>
            </a:r>
            <a:br>
              <a:rPr lang="en-US" altLang="en-US" smtClean="0"/>
            </a:br>
            <a:endParaRPr lang="en-US" altLang="en-US" smtClean="0"/>
          </a:p>
          <a:p>
            <a:pPr eaLnBrk="1" hangingPunct="1"/>
            <a:r>
              <a:rPr lang="en-US" altLang="en-US" smtClean="0"/>
              <a:t>Program LVL_DH converts the published orthometric height difference between two NAVD 88 bench marks into a leveled height difference by removing the orthometric correction from the published relative height. </a:t>
            </a:r>
          </a:p>
        </p:txBody>
      </p:sp>
    </p:spTree>
    <p:extLst>
      <p:ext uri="{BB962C8B-B14F-4D97-AF65-F5344CB8AC3E}">
        <p14:creationId xmlns:p14="http://schemas.microsoft.com/office/powerpoint/2010/main" val="38272118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BC2E831-FF22-4F34-96BE-BF1DC93DA347}" type="slidenum">
              <a:rPr lang="en-US" altLang="en-US">
                <a:latin typeface="Calibri" panose="020F0502020204030204" pitchFamily="34" charset="0"/>
              </a:rPr>
              <a:pPr eaLnBrk="1" hangingPunct="1"/>
              <a:t>138</a:t>
            </a:fld>
            <a:endParaRPr lang="en-US" altLang="en-US">
              <a:latin typeface="Calibri" panose="020F0502020204030204" pitchFamily="34" charset="0"/>
            </a:endParaRPr>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eaLnBrk="1" hangingPunct="1"/>
            <a:r>
              <a:rPr lang="en-US" altLang="en-US" dirty="0" smtClean="0"/>
              <a:t>Bench marks of NAVD 88 constitute the official national vertical datum for mapping and charting, and provide a vertical reference for the national infrastructure. Thus, surveyors frequently use these bench marks for reference points and to check their measurements. Leveled height differences (dh) do not strictly correspond to orthometric height differences (</a:t>
            </a:r>
            <a:r>
              <a:rPr lang="en-US" altLang="en-US" dirty="0" err="1" smtClean="0"/>
              <a:t>dH</a:t>
            </a:r>
            <a:r>
              <a:rPr lang="en-US" altLang="en-US" dirty="0" smtClean="0"/>
              <a:t>), because the </a:t>
            </a:r>
            <a:r>
              <a:rPr lang="en-US" altLang="en-US" dirty="0" err="1" smtClean="0"/>
              <a:t>nonparallelism</a:t>
            </a:r>
            <a:r>
              <a:rPr lang="en-US" altLang="en-US" dirty="0" smtClean="0"/>
              <a:t> of level surfaces is not reflected in the leveling measurements collected in the field (see figure); e.g., </a:t>
            </a:r>
            <a:r>
              <a:rPr lang="en-US" altLang="en-US" dirty="0" smtClean="0">
                <a:cs typeface="Times New Roman" panose="02020603050405020304" pitchFamily="18" charset="0"/>
              </a:rPr>
              <a:t>∑</a:t>
            </a:r>
            <a:r>
              <a:rPr lang="en-US" altLang="en-US" dirty="0" smtClean="0"/>
              <a:t>dh (dh1+dh2+dh3) </a:t>
            </a:r>
            <a:r>
              <a:rPr lang="en-US" altLang="en-US" dirty="0" smtClean="0">
                <a:cs typeface="Times New Roman" panose="02020603050405020304" pitchFamily="18" charset="0"/>
              </a:rPr>
              <a:t>≠</a:t>
            </a:r>
            <a:r>
              <a:rPr lang="en-US" altLang="en-US" dirty="0" smtClean="0"/>
              <a:t> </a:t>
            </a:r>
            <a:r>
              <a:rPr lang="en-US" altLang="en-US" dirty="0" smtClean="0">
                <a:cs typeface="Times New Roman" panose="02020603050405020304" pitchFamily="18" charset="0"/>
              </a:rPr>
              <a:t>∑</a:t>
            </a:r>
            <a:r>
              <a:rPr lang="en-US" altLang="en-US" dirty="0" err="1" smtClean="0"/>
              <a:t>dH</a:t>
            </a:r>
            <a:r>
              <a:rPr lang="en-US" altLang="en-US" dirty="0" smtClean="0"/>
              <a:t> (dH1+dH2+dH3) between bench marks A and B, where </a:t>
            </a:r>
            <a:r>
              <a:rPr lang="en-US" altLang="en-US" dirty="0" smtClean="0">
                <a:cs typeface="Times New Roman" panose="02020603050405020304" pitchFamily="18" charset="0"/>
              </a:rPr>
              <a:t>∑</a:t>
            </a:r>
            <a:r>
              <a:rPr lang="en-US" altLang="en-US" dirty="0" err="1" smtClean="0"/>
              <a:t>dH</a:t>
            </a:r>
            <a:r>
              <a:rPr lang="en-US" altLang="en-US" dirty="0" smtClean="0"/>
              <a:t> = HB – HA. In contrast to leveled heights, adjusted NAVD 88 heights published by the National Geodetic Survey (NGS) are defined in the same </a:t>
            </a:r>
            <a:r>
              <a:rPr lang="en-US" altLang="en-US" dirty="0" err="1" smtClean="0"/>
              <a:t>Helmert</a:t>
            </a:r>
            <a:r>
              <a:rPr lang="en-US" altLang="en-US" dirty="0" smtClean="0"/>
              <a:t> orthometric vertical system as the orthometric heights obtained through the Global Positioning System (GPS) measurements and the proper geoid height value (apart from occasional small system shifts), such as the values provided by </a:t>
            </a:r>
            <a:r>
              <a:rPr lang="en-US" altLang="en-US" dirty="0" smtClean="0"/>
              <a:t>GEOID18.</a:t>
            </a:r>
            <a:r>
              <a:rPr lang="en-US" altLang="en-US" dirty="0" smtClean="0"/>
              <a:t/>
            </a:r>
            <a:br>
              <a:rPr lang="en-US" altLang="en-US" dirty="0" smtClean="0"/>
            </a:br>
            <a:endParaRPr lang="en-US" altLang="en-US" dirty="0" smtClean="0"/>
          </a:p>
        </p:txBody>
      </p:sp>
    </p:spTree>
    <p:extLst>
      <p:ext uri="{BB962C8B-B14F-4D97-AF65-F5344CB8AC3E}">
        <p14:creationId xmlns:p14="http://schemas.microsoft.com/office/powerpoint/2010/main" val="381844445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n-US" altLang="en-US" smtClean="0"/>
              <a:t>As an example, PIDs were submitted to LVL_DH for bench marks V 535 (PID# RV0624) and W 535 (PID# RV0625) with a result of -12.674 m.  The “published” differences between these two bench marks was 12.667 m which differs from the LVL_DH difference by 0.007 m.</a:t>
            </a:r>
          </a:p>
          <a:p>
            <a:endParaRPr lang="en-US" altLang="en-US" smtClean="0"/>
          </a:p>
          <a:p>
            <a:r>
              <a:rPr lang="en-US" altLang="en-US" smtClean="0"/>
              <a:t>Note:  Orthometric heights and their associated gravity values can be submitted in place of PIDs.  Also note that associated datasheets with the PIDs can be included as part of the output report.</a:t>
            </a:r>
          </a:p>
          <a:p>
            <a:endParaRPr lang="en-US" altLang="en-US" smtClean="0"/>
          </a:p>
          <a:p>
            <a:r>
              <a:rPr lang="en-US" altLang="en-US" smtClean="0"/>
              <a:t>Common practice is to perform LVL-DH computations between all existing bench marks before going to the field so one has a reasonable check while they’re in the field that the leveled differences fit the control.</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AE80C37-90C3-4D56-9DB5-8735F4B21455}" type="slidenum">
              <a:rPr lang="en-US" altLang="en-US">
                <a:latin typeface="Calibri" panose="020F0502020204030204" pitchFamily="34" charset="0"/>
              </a:rPr>
              <a:pPr eaLnBrk="1" hangingPunct="1"/>
              <a:t>139</a:t>
            </a:fld>
            <a:endParaRPr lang="en-US" altLang="en-US">
              <a:latin typeface="Calibri" panose="020F0502020204030204" pitchFamily="34" charset="0"/>
            </a:endParaRPr>
          </a:p>
        </p:txBody>
      </p:sp>
    </p:spTree>
    <p:extLst>
      <p:ext uri="{BB962C8B-B14F-4D97-AF65-F5344CB8AC3E}">
        <p14:creationId xmlns:p14="http://schemas.microsoft.com/office/powerpoint/2010/main" val="51171345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62500" lnSpcReduction="20000"/>
          </a:bodyPr>
          <a:lstStyle/>
          <a:p>
            <a:pPr>
              <a:defRPr/>
            </a:pPr>
            <a:r>
              <a:rPr lang="en-US" dirty="0" smtClean="0"/>
              <a:t>The “leveled difference” compares well with that computed from LVL-DH and will probably fit the previous “unadjusted” leveled difference about the same.  Leveled difference minus LVL_DH difference is 2.37 mm and the tolerance is 4.86 mm.</a:t>
            </a:r>
          </a:p>
          <a:p>
            <a:pPr>
              <a:defRPr/>
            </a:pPr>
            <a:endParaRPr lang="en-US" dirty="0" smtClean="0"/>
          </a:p>
          <a:p>
            <a:pPr>
              <a:defRPr/>
            </a:pPr>
            <a:r>
              <a:rPr lang="en-US" dirty="0" smtClean="0"/>
              <a:t>If the “leveled difference” barely compares with that computed from LVL-DH, i.e., less than 1 mm within the tolerance, it is advisable to obtain the previous unadjusted leveled differences from the NGS for the “final” field comparison.</a:t>
            </a:r>
          </a:p>
          <a:p>
            <a:pPr>
              <a:defRPr/>
            </a:pPr>
            <a:endParaRPr lang="en-US" dirty="0" smtClean="0"/>
          </a:p>
          <a:p>
            <a:pPr>
              <a:defRPr/>
            </a:pPr>
            <a:r>
              <a:rPr lang="en-US" dirty="0" smtClean="0"/>
              <a:t>“Published adjusted elevation differences” are exactly that, adjusted, and should not be directly compared with leveled elevation differences which are not adjusted.</a:t>
            </a:r>
          </a:p>
          <a:p>
            <a:pPr>
              <a:defRPr/>
            </a:pPr>
            <a:endParaRPr lang="en-US" dirty="0" smtClean="0"/>
          </a:p>
          <a:p>
            <a:pPr>
              <a:defRPr/>
            </a:pPr>
            <a:r>
              <a:rPr lang="en-US" dirty="0" smtClean="0"/>
              <a:t>This is especially true in the western United States where gravity differences are much greater in short distances than in eastern states.</a:t>
            </a:r>
          </a:p>
          <a:p>
            <a:pPr>
              <a:defRPr/>
            </a:pPr>
            <a:endParaRPr lang="en-US" dirty="0" smtClean="0"/>
          </a:p>
          <a:p>
            <a:pPr>
              <a:defRPr/>
            </a:pPr>
            <a:r>
              <a:rPr lang="en-US" dirty="0" smtClean="0"/>
              <a:t>At each connection, check the new leveling for closure with the previous, unadjusted leveling, using tolerances for whichever survey has the lower order and class. Elevation differences for the previous survey may be obtained from an unadjusted abstract for the survey. If the sections do not close after one running, </a:t>
            </a:r>
            <a:r>
              <a:rPr lang="en-US" dirty="0" err="1" smtClean="0"/>
              <a:t>relevel</a:t>
            </a:r>
            <a:r>
              <a:rPr lang="en-US" dirty="0" smtClean="0"/>
              <a:t> them until they close to verify the new work and contact the project office immediately to find out if additional points must be leveled to complete the tie.</a:t>
            </a:r>
          </a:p>
          <a:p>
            <a:pPr>
              <a:defRPr/>
            </a:pPr>
            <a:endParaRPr lang="en-US" dirty="0" smtClean="0"/>
          </a:p>
          <a:p>
            <a:pPr>
              <a:defRPr/>
            </a:pPr>
            <a:r>
              <a:rPr lang="en-US" dirty="0" smtClean="0"/>
              <a:t>NOAA Manual NOS NGS 3, Geodetic Leveling; 3.7 Observing Routine; 3.7.1 General Instructions</a:t>
            </a:r>
          </a:p>
          <a:p>
            <a:pPr>
              <a:defRPr/>
            </a:pPr>
            <a:endParaRPr 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391BBF5-7D90-4A4E-8F7B-3A92136F4D6C}" type="slidenum">
              <a:rPr lang="en-US" altLang="en-US">
                <a:latin typeface="Calibri" panose="020F0502020204030204" pitchFamily="34" charset="0"/>
              </a:rPr>
              <a:pPr eaLnBrk="1" hangingPunct="1"/>
              <a:t>140</a:t>
            </a:fld>
            <a:endParaRPr lang="en-US" altLang="en-US">
              <a:latin typeface="Calibri" panose="020F0502020204030204" pitchFamily="34" charset="0"/>
            </a:endParaRPr>
          </a:p>
        </p:txBody>
      </p:sp>
    </p:spTree>
    <p:extLst>
      <p:ext uri="{BB962C8B-B14F-4D97-AF65-F5344CB8AC3E}">
        <p14:creationId xmlns:p14="http://schemas.microsoft.com/office/powerpoint/2010/main" val="3195830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15</a:t>
            </a:fld>
            <a:endParaRPr/>
          </a:p>
        </p:txBody>
      </p:sp>
      <p:sp>
        <p:nvSpPr>
          <p:cNvPr id="230" name="Google Shape;23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31" name="Google Shape;231;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DESCRIPTION: The Santa Clara River flows past destroyed homes and a fallen tree in the Creek side subdivision Wednesday in St. George, Utah. Seven homes in the subdivision were completely lost to the river and at least another four were severely damaged by this flooding.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Note: Even though the homes were not identified in the flood zone – base elevation at a potential water level – the severe undercutting of the bank caused by the expanded flood waters created this hazardous situation.</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CREDITS: Jud Burkett   COPYRIGHT: The Spectrum</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altLang="en-US" smtClean="0"/>
              <a:t>The Unadjusted Data, known as the P-file, available from NGS, lists unadjusted heights with just the 1 correction applied for “level” (collimation) which is a direct comparison with the digital leveling systems that apply the collimation correction at each observation.  These then would yield “unadajusted” elevation differences between bench marks for comparison with digital leveling system field elevation differences.</a:t>
            </a:r>
          </a:p>
          <a:p>
            <a:endParaRPr lang="en-US" altLang="en-US" smtClean="0"/>
          </a:p>
          <a:p>
            <a:r>
              <a:rPr lang="en-US" altLang="en-US" smtClean="0"/>
              <a:t>Note: The “P-file” difference between bench marks V 535 (PID# RV0624) and W 535 (PID# RV0625) compares very close to that computed in the LVL_DH program.</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D4B1D9-96D4-4001-AB1E-D2B2ACFAA67A}" type="slidenum">
              <a:rPr lang="en-US" altLang="en-US">
                <a:latin typeface="Calibri" panose="020F0502020204030204" pitchFamily="34" charset="0"/>
              </a:rPr>
              <a:pPr eaLnBrk="1" hangingPunct="1"/>
              <a:t>141</a:t>
            </a:fld>
            <a:endParaRPr lang="en-US" altLang="en-US">
              <a:latin typeface="Calibri" panose="020F0502020204030204" pitchFamily="34" charset="0"/>
            </a:endParaRPr>
          </a:p>
        </p:txBody>
      </p:sp>
    </p:spTree>
    <p:extLst>
      <p:ext uri="{BB962C8B-B14F-4D97-AF65-F5344CB8AC3E}">
        <p14:creationId xmlns:p14="http://schemas.microsoft.com/office/powerpoint/2010/main" val="366954970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Another example in Mohave County, Arizona with existing stations C 486 (PID# FS0919) and B 486 (PID# FS0918) separated by 1.0 mi (1.6 km) with their published datasheets and elevations.</a:t>
            </a:r>
          </a:p>
          <a:p>
            <a:endParaRPr lang="en-US" altLang="en-US" smtClean="0"/>
          </a:p>
          <a:p>
            <a:r>
              <a:rPr lang="en-US" altLang="en-US" smtClean="0"/>
              <a:t>These stations were to be used as tie stations for additional leveling in the area.</a:t>
            </a:r>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9DE2FAD-2499-4DAF-9394-B98423422D6F}" type="slidenum">
              <a:rPr lang="en-US" altLang="en-US">
                <a:latin typeface="Calibri" panose="020F0502020204030204" pitchFamily="34" charset="0"/>
              </a:rPr>
              <a:pPr eaLnBrk="1" hangingPunct="1"/>
              <a:t>142</a:t>
            </a:fld>
            <a:endParaRPr lang="en-US" altLang="en-US">
              <a:latin typeface="Calibri" panose="020F0502020204030204" pitchFamily="34" charset="0"/>
            </a:endParaRPr>
          </a:p>
        </p:txBody>
      </p:sp>
    </p:spTree>
    <p:extLst>
      <p:ext uri="{BB962C8B-B14F-4D97-AF65-F5344CB8AC3E}">
        <p14:creationId xmlns:p14="http://schemas.microsoft.com/office/powerpoint/2010/main" val="236726848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PIDs were submitted to LVL_DH for bench marks C 486 (PID# FS0919) and B 486 (PID# FS0918) with a result of -87.242 m.  The “published” differences between these two bench marks was 87.255 m which differs from the LVL_DH difference by 0.013 m.</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6CF523-0338-4987-8982-1C1B9B7F43A7}" type="slidenum">
              <a:rPr lang="en-US" altLang="en-US">
                <a:latin typeface="Calibri" panose="020F0502020204030204" pitchFamily="34" charset="0"/>
              </a:rPr>
              <a:pPr eaLnBrk="1" hangingPunct="1"/>
              <a:t>143</a:t>
            </a:fld>
            <a:endParaRPr lang="en-US" altLang="en-US">
              <a:latin typeface="Calibri" panose="020F0502020204030204" pitchFamily="34" charset="0"/>
            </a:endParaRPr>
          </a:p>
        </p:txBody>
      </p:sp>
    </p:spTree>
    <p:extLst>
      <p:ext uri="{BB962C8B-B14F-4D97-AF65-F5344CB8AC3E}">
        <p14:creationId xmlns:p14="http://schemas.microsoft.com/office/powerpoint/2010/main" val="49711027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4C084D0-CCEC-4F9F-9091-77523F0E0507}" type="slidenum">
              <a:rPr lang="en-US" altLang="en-US">
                <a:latin typeface="Calibri" panose="020F0502020204030204" pitchFamily="34" charset="0"/>
              </a:rPr>
              <a:pPr eaLnBrk="1" hangingPunct="1"/>
              <a:t>144</a:t>
            </a:fld>
            <a:endParaRPr lang="en-US" altLang="en-US">
              <a:latin typeface="Calibri" panose="020F0502020204030204" pitchFamily="34" charset="0"/>
            </a:endParaRPr>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en-US" altLang="en-US" smtClean="0"/>
              <a:t>Office procedures also include similar checks to those from checks performed in the field.</a:t>
            </a:r>
          </a:p>
          <a:p>
            <a:endParaRPr lang="en-US" altLang="en-US" smtClean="0"/>
          </a:p>
          <a:p>
            <a:r>
              <a:rPr lang="en-US" altLang="en-US" smtClean="0"/>
              <a:t>Note:  Office procedures include checks on the algebraic sums of all sections and loops misclosure.</a:t>
            </a:r>
          </a:p>
          <a:p>
            <a:endParaRPr lang="en-US" altLang="en-US" smtClean="0"/>
          </a:p>
          <a:p>
            <a:r>
              <a:rPr lang="en-US" altLang="en-US" i="1" smtClean="0"/>
              <a:t>Rejecting section runnings. </a:t>
            </a:r>
            <a:r>
              <a:rPr lang="en-US" altLang="en-US" smtClean="0"/>
              <a:t>A section running must be rejected if it contains a blunder; that is, if it includes observations that do not satisfy either the tolerances or the procedural requirements specified in the project instructions.  Most blunders are detected and flagged as rejected during leveling, such as observations that fail to satisfy the reading check, movement of a turning point that is reported to the unit chief, or a running that is incomplete.  Setups that do not satisfy tolerances should be flagged as rejected when observations are recomputed. If a section running includes one or more rejected setups, or setups that are missing or out of order, reject the entire running. Sometimes the project office discovers a procedural error or equipment deficiency after the leveling has been completed. In such a case, flag the affected runnings as rejected, explaining the circumstances on the recording forms of handwritten data or on a comment record in the observation file of computer-recorded data. Rejected sections must be releveled until project requirements are satisfied. </a:t>
            </a:r>
          </a:p>
          <a:p>
            <a:endParaRPr lang="en-US" altLang="en-US" smtClean="0"/>
          </a:p>
          <a:p>
            <a:r>
              <a:rPr lang="en-US" altLang="en-US" smtClean="0"/>
              <a:t>NOAA Manual NOS NGS 3, Geodetic Leveling; 5.4 Processing Leveling Data; 5.4.1 Checking Observation Records</a:t>
            </a:r>
          </a:p>
          <a:p>
            <a:endParaRPr lang="en-US" altLang="en-US" smtClean="0"/>
          </a:p>
          <a:p>
            <a:r>
              <a:rPr lang="en-US" altLang="en-US" smtClean="0"/>
              <a:t>Finally, working clockwise, sum the elevation differences, If a link was leveled counterclockwise in the loop, change the 'sign of the elevation difference before adding it to the total. Write the closure error in the center of the loop, Compute the total distance around the loop and write it under the closure error, To compute the loop tolerance, total the leveling distances separately for each order and class of survey, If the entire loop consists of leveling of the same order and class, the tolerance is computed, as described in fig, 3-9 (sec, 3.1.3).</a:t>
            </a:r>
          </a:p>
          <a:p>
            <a:endParaRPr lang="en-US" altLang="en-US" smtClean="0"/>
          </a:p>
          <a:p>
            <a:r>
              <a:rPr lang="en-US" altLang="en-US" smtClean="0"/>
              <a:t>NOAA Manual NOS NGS 3, Geodetic Leveling; 5.4 Processing Leveling Data; 5.4.3 Preliminary Analysis</a:t>
            </a:r>
          </a:p>
          <a:p>
            <a:endParaRPr lang="en-US" altLang="en-US" smtClean="0"/>
          </a:p>
        </p:txBody>
      </p:sp>
    </p:spTree>
    <p:extLst>
      <p:ext uri="{BB962C8B-B14F-4D97-AF65-F5344CB8AC3E}">
        <p14:creationId xmlns:p14="http://schemas.microsoft.com/office/powerpoint/2010/main" val="53020709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Example office check of field abstract for a project that is 119 km in length and has 133 sections. </a:t>
            </a:r>
          </a:p>
          <a:p>
            <a:endParaRPr lang="en-US" altLang="en-US" smtClean="0"/>
          </a:p>
          <a:p>
            <a:r>
              <a:rPr lang="en-US" altLang="en-US" smtClean="0"/>
              <a:t>Pay close attention to the –(F+B) Total column.  If “errors” were truly “random” one would expect in a project this size the accumulated –(F+B) to be about “0.0 mm.”</a:t>
            </a:r>
          </a:p>
          <a:p>
            <a:endParaRPr lang="en-US" altLang="en-US" smtClean="0"/>
          </a:p>
          <a:p>
            <a:r>
              <a:rPr lang="en-US" altLang="en-US" smtClean="0"/>
              <a:t>The next 3 pages are parts of this abstract – (not every page is shown).</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5ADCB71-35AF-4427-B978-C722ADA7EE73}" type="slidenum">
              <a:rPr lang="en-US" altLang="en-US">
                <a:latin typeface="Calibri" panose="020F0502020204030204" pitchFamily="34" charset="0"/>
              </a:rPr>
              <a:pPr eaLnBrk="1" hangingPunct="1"/>
              <a:t>145</a:t>
            </a:fld>
            <a:endParaRPr lang="en-US" altLang="en-US">
              <a:latin typeface="Calibri" panose="020F0502020204030204" pitchFamily="34" charset="0"/>
            </a:endParaRPr>
          </a:p>
        </p:txBody>
      </p:sp>
    </p:spTree>
    <p:extLst>
      <p:ext uri="{BB962C8B-B14F-4D97-AF65-F5344CB8AC3E}">
        <p14:creationId xmlns:p14="http://schemas.microsoft.com/office/powerpoint/2010/main" val="34425616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Continuation of the example office check of field abstract for a project that is 119 km in length and has 133 sections. </a:t>
            </a:r>
          </a:p>
          <a:p>
            <a:endParaRPr lang="en-US" altLang="en-US" smtClean="0"/>
          </a:p>
          <a:p>
            <a:r>
              <a:rPr lang="en-US" altLang="en-US" smtClean="0"/>
              <a:t>Pay close attention to the –(F+B) Total column.  If “errors” were truly “random” one would expect in a project this size the accumulated –(F+B) to be about “0.0 mm.”</a:t>
            </a:r>
          </a:p>
          <a:p>
            <a:endParaRPr lang="en-US" altLang="en-US" smtClean="0"/>
          </a:p>
          <a:p>
            <a:r>
              <a:rPr lang="en-US" altLang="en-US" smtClean="0"/>
              <a:t>The previous and next 2 pages are parts of this abstract – (not every page is shown).</a:t>
            </a:r>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A200031-6128-4819-8339-05DBF2A213E0}" type="slidenum">
              <a:rPr lang="en-US" altLang="en-US">
                <a:latin typeface="Calibri" panose="020F0502020204030204" pitchFamily="34" charset="0"/>
              </a:rPr>
              <a:pPr eaLnBrk="1" hangingPunct="1"/>
              <a:t>146</a:t>
            </a:fld>
            <a:endParaRPr lang="en-US" altLang="en-US">
              <a:latin typeface="Calibri" panose="020F0502020204030204" pitchFamily="34" charset="0"/>
            </a:endParaRPr>
          </a:p>
        </p:txBody>
      </p:sp>
    </p:spTree>
    <p:extLst>
      <p:ext uri="{BB962C8B-B14F-4D97-AF65-F5344CB8AC3E}">
        <p14:creationId xmlns:p14="http://schemas.microsoft.com/office/powerpoint/2010/main" val="117425625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Continuation of the example office check of field abstract for a project that is 119 km in length and has 133 sections. </a:t>
            </a:r>
          </a:p>
          <a:p>
            <a:endParaRPr lang="en-US" altLang="en-US" smtClean="0"/>
          </a:p>
          <a:p>
            <a:r>
              <a:rPr lang="en-US" altLang="en-US" smtClean="0"/>
              <a:t>Pay close attention to the –(F+B) Total column.  If “errors” were truly “random” one would expect in a project this size the accumulated –(F+B) to be about “0.0 mm.”</a:t>
            </a:r>
          </a:p>
          <a:p>
            <a:endParaRPr lang="en-US" altLang="en-US" smtClean="0"/>
          </a:p>
          <a:p>
            <a:r>
              <a:rPr lang="en-US" altLang="en-US" smtClean="0"/>
              <a:t>The previous 2 and next page are parts of this abstract – (not every page is shown).</a:t>
            </a:r>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2EAD3DC-EA77-48E8-8D2D-8A49F4FD1804}" type="slidenum">
              <a:rPr lang="en-US" altLang="en-US">
                <a:latin typeface="Calibri" panose="020F0502020204030204" pitchFamily="34" charset="0"/>
              </a:rPr>
              <a:pPr eaLnBrk="1" hangingPunct="1"/>
              <a:t>147</a:t>
            </a:fld>
            <a:endParaRPr lang="en-US" altLang="en-US">
              <a:latin typeface="Calibri" panose="020F0502020204030204" pitchFamily="34" charset="0"/>
            </a:endParaRPr>
          </a:p>
        </p:txBody>
      </p:sp>
    </p:spTree>
    <p:extLst>
      <p:ext uri="{BB962C8B-B14F-4D97-AF65-F5344CB8AC3E}">
        <p14:creationId xmlns:p14="http://schemas.microsoft.com/office/powerpoint/2010/main" val="306257461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en-US" altLang="en-US" smtClean="0"/>
              <a:t>Continuation and last page of the example office check of field abstract for a project that is 119 km in length and has 133 sections. </a:t>
            </a:r>
          </a:p>
          <a:p>
            <a:endParaRPr lang="en-US" altLang="en-US" smtClean="0"/>
          </a:p>
          <a:p>
            <a:r>
              <a:rPr lang="en-US" altLang="en-US" smtClean="0"/>
              <a:t>Pay close attention to the –(F+B) Total column.  If “errors” were truly “random” one would expect in a project this size the accumulated –(F+B) to be about “0.0 mm.”</a:t>
            </a:r>
          </a:p>
          <a:p>
            <a:endParaRPr lang="en-US" altLang="en-US" smtClean="0"/>
          </a:p>
          <a:p>
            <a:r>
              <a:rPr lang="en-US" altLang="en-US" smtClean="0"/>
              <a:t>The previous 3 pages are parts of this abstract – (not every page is shown).</a:t>
            </a:r>
          </a:p>
          <a:p>
            <a:endParaRPr lang="en-US" altLang="en-US" smtClean="0"/>
          </a:p>
          <a:p>
            <a:r>
              <a:rPr lang="en-US" altLang="en-US" smtClean="0"/>
              <a:t>Even though every section “closed” within single section tolerances the accumulated differences, -(F+B), at the end of the line are not close to 0.0 mm and quite to the contrary indicate some sort of systematic trend in the leveling.</a:t>
            </a:r>
          </a:p>
          <a:p>
            <a:endParaRPr lang="en-US" altLang="en-US" smtClean="0"/>
          </a:p>
          <a:p>
            <a:r>
              <a:rPr lang="en-US" altLang="en-US" smtClean="0"/>
              <a:t>Though the “trend” was only 0.8 mm per kilometer it was accumulative and added up to 96.6 mm by the end of the line which does not meet 1</a:t>
            </a:r>
            <a:r>
              <a:rPr lang="en-US" altLang="en-US" baseline="30000" smtClean="0"/>
              <a:t>st</a:t>
            </a:r>
            <a:r>
              <a:rPr lang="en-US" altLang="en-US" smtClean="0"/>
              <a:t> Order, Class II closure tolerance of 43.7 mm for this length of level line.</a:t>
            </a:r>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AE9002-6ECB-4D26-9402-23BE8D5FC646}" type="slidenum">
              <a:rPr lang="en-US" altLang="en-US">
                <a:latin typeface="Calibri" panose="020F0502020204030204" pitchFamily="34" charset="0"/>
              </a:rPr>
              <a:pPr eaLnBrk="1" hangingPunct="1"/>
              <a:t>148</a:t>
            </a:fld>
            <a:endParaRPr lang="en-US" altLang="en-US">
              <a:latin typeface="Calibri" panose="020F0502020204030204" pitchFamily="34" charset="0"/>
            </a:endParaRPr>
          </a:p>
        </p:txBody>
      </p:sp>
    </p:spTree>
    <p:extLst>
      <p:ext uri="{BB962C8B-B14F-4D97-AF65-F5344CB8AC3E}">
        <p14:creationId xmlns:p14="http://schemas.microsoft.com/office/powerpoint/2010/main" val="256537259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r>
              <a:rPr lang="en-US" altLang="en-US" smtClean="0"/>
              <a:t>An “obvious trend” is plotted, even though every section “closed” within single section tolerances (the dark blue diamonds plotted at the top) the accumulated differences (pink squares), -(F+B), at the end of the line are not close to 0.0 mm and quite to the contrary indicate some sort of systematic trend in the leveling.</a:t>
            </a:r>
          </a:p>
          <a:p>
            <a:endParaRPr lang="en-US" altLang="en-US" smtClean="0"/>
          </a:p>
          <a:p>
            <a:r>
              <a:rPr lang="en-US" altLang="en-US" smtClean="0"/>
              <a:t>Though the “trend” was only 0.8 mm per kilometer it was accumulative and added up to 96.6 mm by the end of the line which does not meet 1</a:t>
            </a:r>
            <a:r>
              <a:rPr lang="en-US" altLang="en-US" baseline="30000" smtClean="0"/>
              <a:t>st</a:t>
            </a:r>
            <a:r>
              <a:rPr lang="en-US" altLang="en-US" smtClean="0"/>
              <a:t> Order, Class II closure tolerance of 43.7 mm for this length of level line.</a:t>
            </a:r>
          </a:p>
          <a:p>
            <a:endParaRPr lang="en-US" altLang="en-US" smtClean="0"/>
          </a:p>
          <a:p>
            <a:r>
              <a:rPr lang="en-US" altLang="en-US" smtClean="0"/>
              <a:t>The 3 tie bench marks at each end of the line checked themselves within tolerance but did not check from end to end, much of which can be attributed to this trend in the leveling.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76CC31A-72B8-46F2-873A-A670AEDBE7AF}" type="slidenum">
              <a:rPr lang="en-US" altLang="en-US">
                <a:latin typeface="Calibri" panose="020F0502020204030204" pitchFamily="34" charset="0"/>
              </a:rPr>
              <a:pPr eaLnBrk="1" hangingPunct="1"/>
              <a:t>149</a:t>
            </a:fld>
            <a:endParaRPr lang="en-US" altLang="en-US">
              <a:latin typeface="Calibri" panose="020F0502020204030204" pitchFamily="34" charset="0"/>
            </a:endParaRPr>
          </a:p>
        </p:txBody>
      </p:sp>
    </p:spTree>
    <p:extLst>
      <p:ext uri="{BB962C8B-B14F-4D97-AF65-F5344CB8AC3E}">
        <p14:creationId xmlns:p14="http://schemas.microsoft.com/office/powerpoint/2010/main" val="47730776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There is no “obvious trend” plotted from this leveling project, every section “closed” within single section tolerances (the dark blue diamonds plotted at the top) and the accumulated differences (pink squares), -(F+B), at the end of the line are close to 0.0 mm.  The negative “trend” at the beginning of this work might be attributable to that this was a “new” level crew and the first days were building confidence in their work.</a:t>
            </a:r>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8CBC4B7-917C-40E9-A4D3-97D637B6BAC8}" type="slidenum">
              <a:rPr lang="en-US" altLang="en-US">
                <a:latin typeface="Calibri" panose="020F0502020204030204" pitchFamily="34" charset="0"/>
              </a:rPr>
              <a:pPr eaLnBrk="1" hangingPunct="1"/>
              <a:t>150</a:t>
            </a:fld>
            <a:endParaRPr lang="en-US" altLang="en-US">
              <a:latin typeface="Calibri" panose="020F0502020204030204" pitchFamily="34" charset="0"/>
            </a:endParaRPr>
          </a:p>
        </p:txBody>
      </p:sp>
    </p:spTree>
    <p:extLst>
      <p:ext uri="{BB962C8B-B14F-4D97-AF65-F5344CB8AC3E}">
        <p14:creationId xmlns:p14="http://schemas.microsoft.com/office/powerpoint/2010/main" val="145074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16</a:t>
            </a:fld>
            <a:endParaRPr/>
          </a:p>
        </p:txBody>
      </p:sp>
      <p:sp>
        <p:nvSpPr>
          <p:cNvPr id="238" name="Google Shape;23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39" name="Google Shape;23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DESCRIPTION: A row of damaged homes in Riverwood subdivision cling to the banks of the Santa Clara River Thursday in St. George, Utah. </a:t>
            </a:r>
            <a:endParaRPr/>
          </a:p>
          <a:p>
            <a:pPr marL="0" lvl="0" indent="0" algn="l" rtl="0">
              <a:spcBef>
                <a:spcPts val="0"/>
              </a:spcBef>
              <a:spcAft>
                <a:spcPts val="0"/>
              </a:spcAft>
              <a:buSzPts val="1800"/>
              <a:buNone/>
            </a:pPr>
            <a:r>
              <a:rPr lang="en-US"/>
              <a:t>CREDITS: Jud Burkett  COPYRIGHT:  The Spectrum</a:t>
            </a:r>
            <a:endParaRPr/>
          </a:p>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normAutofit fontScale="62500" lnSpcReduction="20000"/>
          </a:bodyPr>
          <a:lstStyle/>
          <a:p>
            <a:pPr>
              <a:lnSpc>
                <a:spcPct val="80000"/>
              </a:lnSpc>
            </a:pPr>
            <a:r>
              <a:rPr lang="en-US" altLang="en-US" smtClean="0"/>
              <a:t>In a survey network, numerous lines are leveled with various instrumental systems and under varying  environmental conditions.  Before the lines are adjusted, the data must be “normalized” or “reduced” to provide</a:t>
            </a:r>
            <a:r>
              <a:rPr lang="en-US" altLang="en-US" b="1" smtClean="0"/>
              <a:t> </a:t>
            </a:r>
            <a:r>
              <a:rPr lang="en-US" altLang="en-US" smtClean="0"/>
              <a:t>elevation differences that refer to a standard set of conditions, under which the probable magnitude of  random error may be estimated. All known instrumental and environmental effects, causing systematic error to accumulate in one section relative to another, must be removed from the measured elevation differences. </a:t>
            </a:r>
          </a:p>
          <a:p>
            <a:pPr>
              <a:lnSpc>
                <a:spcPct val="80000"/>
              </a:lnSpc>
            </a:pPr>
            <a:endParaRPr lang="en-US" altLang="en-US" smtClean="0"/>
          </a:p>
          <a:p>
            <a:pPr>
              <a:lnSpc>
                <a:spcPct val="80000"/>
              </a:lnSpc>
            </a:pPr>
            <a:r>
              <a:rPr lang="en-US" altLang="en-US" smtClean="0"/>
              <a:t>Geodetic leveling limits systematic error with symmetrical procedures. However, to obtain the most accurate results, particularly for surveys covering large areas or areas of dramatic elevation change, certain types of systematic error may be removed sufficiently only by applying corrections. These include the effects of instrument collimation error, scale imperfections, atmospheric refraction, curvature of the reference surface, tidal accelerations on the gravity field, and variations inherent in the gravity field. </a:t>
            </a:r>
          </a:p>
          <a:p>
            <a:pPr>
              <a:lnSpc>
                <a:spcPct val="80000"/>
              </a:lnSpc>
            </a:pPr>
            <a:endParaRPr lang="en-US" altLang="en-US" smtClean="0"/>
          </a:p>
          <a:p>
            <a:pPr>
              <a:lnSpc>
                <a:spcPct val="80000"/>
              </a:lnSpc>
            </a:pPr>
            <a:r>
              <a:rPr lang="en-US" altLang="en-US" smtClean="0"/>
              <a:t>A detailed explanation of the  corrections applied by NGS to precise leveling observations appears in </a:t>
            </a:r>
            <a:r>
              <a:rPr lang="en-US" altLang="en-US" i="1" smtClean="0"/>
              <a:t>NOAA Technical Memorandum NOS NGS 34, </a:t>
            </a:r>
            <a:r>
              <a:rPr lang="en-US" altLang="en-US" smtClean="0"/>
              <a:t>Corrections</a:t>
            </a:r>
            <a:r>
              <a:rPr lang="en-US" altLang="en-US" i="1" smtClean="0"/>
              <a:t> </a:t>
            </a:r>
            <a:r>
              <a:rPr lang="en-US" altLang="en-US" smtClean="0"/>
              <a:t>applied by the National Geodetic Survey to precise leveling observations (Balazs and Young 1982).</a:t>
            </a:r>
          </a:p>
          <a:p>
            <a:pPr>
              <a:lnSpc>
                <a:spcPct val="80000"/>
              </a:lnSpc>
            </a:pPr>
            <a:endParaRPr lang="en-US" altLang="en-US" smtClean="0"/>
          </a:p>
          <a:p>
            <a:pPr>
              <a:lnSpc>
                <a:spcPct val="80000"/>
              </a:lnSpc>
            </a:pPr>
            <a:r>
              <a:rPr lang="en-US" altLang="en-US" smtClean="0"/>
              <a:t>Typically, the equation describing an error effect is derived mathematically and tested by experiment. To make the correction worthwhile, the effect must be computed with sufficient accuracy relative to its magnitude. The parameters necessary to compute the error are measured routinely during leveling. To remove it from the leveling results, the error is subtracted. Thus, the correction that is added to the elevation difference of a setup or section is always equal in magnitude and opposite in sign to the effect itself.</a:t>
            </a:r>
          </a:p>
          <a:p>
            <a:pPr>
              <a:lnSpc>
                <a:spcPct val="80000"/>
              </a:lnSpc>
            </a:pPr>
            <a:endParaRPr lang="en-US" altLang="en-US" smtClean="0"/>
          </a:p>
          <a:p>
            <a:pPr>
              <a:lnSpc>
                <a:spcPct val="80000"/>
              </a:lnSpc>
            </a:pPr>
            <a:r>
              <a:rPr lang="en-US" altLang="en-US" smtClean="0"/>
              <a:t>NOAA Manual NOS NGS 3, Geodetic Leveling; 5.5 Verification and Adjustment; 5.5.2 Computing Corrections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DE25A47-DC28-4997-A75B-34143A6A6873}" type="slidenum">
              <a:rPr lang="en-US" altLang="en-US">
                <a:latin typeface="Calibri" panose="020F0502020204030204" pitchFamily="34" charset="0"/>
              </a:rPr>
              <a:pPr eaLnBrk="1" hangingPunct="1"/>
              <a:t>151</a:t>
            </a:fld>
            <a:endParaRPr lang="en-US" altLang="en-US">
              <a:latin typeface="Calibri" panose="020F0502020204030204" pitchFamily="34" charset="0"/>
            </a:endParaRPr>
          </a:p>
        </p:txBody>
      </p:sp>
    </p:spTree>
    <p:extLst>
      <p:ext uri="{BB962C8B-B14F-4D97-AF65-F5344CB8AC3E}">
        <p14:creationId xmlns:p14="http://schemas.microsoft.com/office/powerpoint/2010/main" val="3063282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3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152</a:t>
            </a:fld>
            <a:endParaRPr/>
          </a:p>
        </p:txBody>
      </p:sp>
      <p:sp>
        <p:nvSpPr>
          <p:cNvPr id="1039" name="Google Shape;1039;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40" name="Google Shape;1040;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b="1"/>
              <a:t>Orthometric</a:t>
            </a:r>
            <a:r>
              <a:rPr lang="en-US"/>
              <a:t> heights (observed ht. diff. combined with surface gravity = geopotential ht. diff., converted to orthometric hts.)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79391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17</a:t>
            </a:fld>
            <a:endParaRPr/>
          </a:p>
        </p:txBody>
      </p:sp>
      <p:sp>
        <p:nvSpPr>
          <p:cNvPr id="246" name="Google Shape;246;p15:notes"/>
          <p:cNvSpPr>
            <a:spLocks noGrp="1" noRot="1" noChangeAspect="1"/>
          </p:cNvSpPr>
          <p:nvPr>
            <p:ph type="sldImg" idx="2"/>
          </p:nvPr>
        </p:nvSpPr>
        <p:spPr>
          <a:xfrm>
            <a:off x="1143000" y="684213"/>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47" name="Google Shape;247;p15:notes"/>
          <p:cNvSpPr txBox="1">
            <a:spLocks noGrp="1"/>
          </p:cNvSpPr>
          <p:nvPr>
            <p:ph type="body" idx="1"/>
          </p:nvPr>
        </p:nvSpPr>
        <p:spPr>
          <a:xfrm>
            <a:off x="914400" y="4343400"/>
            <a:ext cx="5029200" cy="41163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Benefits of modernized heights:  Sample of “effective approximate 100 year floodplain mapping” (in blue) versus new floodplain map (in red) and new 500 year floodplain map (in green).</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Some homes identified in “effective approximate 100 year floodplain mapping” (in blue) are potentially paying expensive flood insurance when in fact they are not in a flood zone as indicated in the new floodplain map (in red).  Also quite a few homes are now shown to be in flood prone areas where they were not in the “effective approximate 100 year floodplain mapping” (in blue) so they were not paying flood insurance, but should have been.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18</a:t>
            </a:fld>
            <a:endParaRPr/>
          </a:p>
        </p:txBody>
      </p:sp>
      <p:sp>
        <p:nvSpPr>
          <p:cNvPr id="255" name="Google Shape;25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6" name="Google Shape;25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Speaking of valid elevations, would you expect monuments looking like these rod marks which were originally set 4 inches below the top of the surrounding pipe to still have a valid elevation even though NGS still publishes it to millimeters?</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The answer is NO!  The elevations on these marks in a subsidence area are wrong by as much as 2 feet.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19</a:t>
            </a:fld>
            <a:endParaRPr/>
          </a:p>
        </p:txBody>
      </p:sp>
      <p:sp>
        <p:nvSpPr>
          <p:cNvPr id="265" name="Google Shape;26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66" name="Google Shape;26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This presentation is designed to cover the required elements to support contract SOW for geodetic leveling.</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Precision Digital Leveling is a 1-day (8 hour) seminar detailing the intricacies of geodetic leveling procedures developed by the National Geodetic Survey with emphasis on precise digital/bar-code levels and support equipment and how geodetic leveling is an integral part of Height Modernization. The seminar provides an overview of the geodetic leveling process including discussion of corrections applied to leveling, the FGCS specifications and procedures for electronic digital/bar-code leveling systems, required equipment, project reconnaissance, bench mark requirements and monumentation, field data collection, review, reduction, and “blue book” preparation for inclusion into the NGS National Spatial Reference System. </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20</a:t>
            </a:fld>
            <a:endParaRPr/>
          </a:p>
        </p:txBody>
      </p:sp>
      <p:sp>
        <p:nvSpPr>
          <p:cNvPr id="277" name="Google Shape;277;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78" name="Google Shape;278;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One of the apparent benefits of the electronic digital/bar-code leveling system is the ability of the instrument to record the setup observations internally eliminating the need for an additional recorder.</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For production geodetic leveling a minimum sized crew would require three people; an instrument operator and two people maintaining the rods and turning points.</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eaLnBrk="1" hangingPunct="1">
              <a:spcBef>
                <a:spcPct val="0"/>
              </a:spcBef>
            </a:pPr>
            <a:r>
              <a:rPr lang="en-US" altLang="en-US" smtClean="0"/>
              <a:t>Precision Digital Leveling is a 1, 2, or 3 day seminar detailing the intricacies of geodetic leveling procedures developed by the National Geodetic Survey with emphasis on precise digital/bar-code levels and support equipment and how geodetic leveling is an integral part of Height Modernization. The seminar provides an overview of the geodetic leveling process including discussion of corrections applied to leveling, the FGCS specifications and procedures for electronic digital/bar-code leveling systems, required equipment, project reconnaissance, bench mark requirements and monumentation, field data collection, review, reduction, and “blue book” preparation for inclusion into the NGS National Spatial Reference System. </a:t>
            </a:r>
          </a:p>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FC1661-1ACB-4B31-B5CE-0D4CA3D9B95A}" type="slidenum">
              <a:rPr lang="en-US" altLang="en-US"/>
              <a:pPr>
                <a:spcBef>
                  <a:spcPct val="0"/>
                </a:spcBef>
              </a:pPr>
              <a:t>3</a:t>
            </a:fld>
            <a:endParaRPr lang="en-US" altLang="en-US"/>
          </a:p>
        </p:txBody>
      </p:sp>
    </p:spTree>
    <p:extLst>
      <p:ext uri="{BB962C8B-B14F-4D97-AF65-F5344CB8AC3E}">
        <p14:creationId xmlns:p14="http://schemas.microsoft.com/office/powerpoint/2010/main" val="3651262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21</a:t>
            </a:fld>
            <a:endParaRPr/>
          </a:p>
        </p:txBody>
      </p:sp>
      <p:sp>
        <p:nvSpPr>
          <p:cNvPr id="284" name="Google Shape;284;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85" name="Google Shape;285;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Consider required support staff when proposing and planning geodetic leveling projects.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There are more than just “3” people needed to successfully accomplish higher order geodetic leveling.</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22</a:t>
            </a:fld>
            <a:endParaRPr/>
          </a:p>
        </p:txBody>
      </p:sp>
      <p:sp>
        <p:nvSpPr>
          <p:cNvPr id="292" name="Google Shape;29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93" name="Google Shape;2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For production geodetic leveling a minimum sized crew would require three people; an instrument operator and two people maintaining the rods and turning points.</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Don’t forget support personnel when considering cost estimates for geodetic leveling especially safety personnel.</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23</a:t>
            </a:fld>
            <a:endParaRPr/>
          </a:p>
        </p:txBody>
      </p:sp>
      <p:sp>
        <p:nvSpPr>
          <p:cNvPr id="299" name="Google Shape;29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00" name="Google Shape;300;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000"/>
              <a:buNone/>
            </a:pPr>
            <a:r>
              <a:rPr lang="en-US" sz="1000"/>
              <a:t>Leveling; a “simple” form of surveying - transferring elevation differences through a series of backsight minus foresight measurements.</a:t>
            </a:r>
            <a:endParaRPr/>
          </a:p>
          <a:p>
            <a:pPr marL="0" lvl="0" indent="0" algn="l" rtl="0">
              <a:spcBef>
                <a:spcPts val="0"/>
              </a:spcBef>
              <a:spcAft>
                <a:spcPts val="0"/>
              </a:spcAft>
              <a:buSzPts val="1000"/>
              <a:buNone/>
            </a:pPr>
            <a:endParaRPr sz="1000"/>
          </a:p>
          <a:p>
            <a:pPr marL="0" lvl="0" indent="0" algn="l" rtl="0">
              <a:spcBef>
                <a:spcPts val="0"/>
              </a:spcBef>
              <a:spcAft>
                <a:spcPts val="0"/>
              </a:spcAft>
              <a:buSzPts val="1000"/>
              <a:buNone/>
            </a:pPr>
            <a:r>
              <a:rPr lang="en-US" sz="1000" b="1" i="1"/>
              <a:t>Geodetic Glossary:  Leveling</a:t>
            </a:r>
            <a:r>
              <a:rPr lang="en-US" sz="1000"/>
              <a:t> - Leveling between two points relatively close to each other (within 2-3 meters vertically, and less than 100 meters horizontally) is done by holding a graduated leveling rod vertically at each point and reading, with a horizontal telescope placed midway between the two points, the place where each rod intersects the horizontal plane established by the telescope's line of sight. The difference in readings is, approximately, the difference in elevation. If the points are farther apart than the distances mentioned above, measurements are made at shorter distance intervals and the total difference in elevation is taken as the sum of the resulting smaller measured differences. The elevation of a point is determined by proceeding as above, starting at a point that is either on the reference surface or at a previously determined elevation. The desired elevation is called the orthometric elevation; quantities approximating the orthometric elevation and derived from the measurements by applying various kinds of corrections are given special names such as Helmert height, Niethammer elevation, and the like. </a:t>
            </a:r>
            <a:br>
              <a:rPr lang="en-US" sz="1000"/>
            </a:br>
            <a:endParaRPr/>
          </a:p>
          <a:p>
            <a:pPr marL="0" lvl="0" indent="0" algn="l" rtl="0">
              <a:spcBef>
                <a:spcPts val="0"/>
              </a:spcBef>
              <a:spcAft>
                <a:spcPts val="0"/>
              </a:spcAft>
              <a:buSzPts val="1000"/>
              <a:buNone/>
            </a:pPr>
            <a:r>
              <a:rPr lang="en-US" sz="1000"/>
              <a:t>This is a single </a:t>
            </a:r>
            <a:r>
              <a:rPr lang="en-US" sz="1000" b="1"/>
              <a:t>setup of leveling</a:t>
            </a:r>
            <a:r>
              <a:rPr lang="en-US" sz="1000"/>
              <a:t>.  A leveling instrument placed halfway between two leveling rods with precise graduations.  The elevation at the beginning point, supporting rod 1, is transferred to the instrument through a measurement at the back rod (backsight) along with a distance (stadia distance) from the rod to the instrument.  The elevation is then transferred from the instrument through a measurement at the front rod (foresight) along with a distance (stadia distance) from the instrument to the rod.  The imbalance between the backsight and foresight distances must be kept to a minimum.  The elevation has then been transferred to the point supporting rod 2.</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24</a:t>
            </a:fld>
            <a:endParaRPr/>
          </a:p>
        </p:txBody>
      </p:sp>
      <p:sp>
        <p:nvSpPr>
          <p:cNvPr id="357" name="Google Shape;35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58" name="Google Shape;358;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b="1" i="1" dirty="0"/>
              <a:t>Geodetic Glossary;</a:t>
            </a:r>
            <a:r>
              <a:rPr lang="en-US" i="1" dirty="0"/>
              <a:t> </a:t>
            </a:r>
            <a:r>
              <a:rPr lang="en-US" b="1" i="1" dirty="0"/>
              <a:t>section</a:t>
            </a:r>
            <a:r>
              <a:rPr lang="en-US" b="1" dirty="0"/>
              <a:t> </a:t>
            </a:r>
            <a:r>
              <a:rPr lang="en-US" dirty="0"/>
              <a:t>- (1) The portion of a level-line that is recorded and abstracted as a unit, and constitutes a self-consistent and self-sufficient set of measurements of differences of elevation. A section always begins and ends on either a temporary or permanent bench mark, whether the mark is part of the main level-line or is on a spur from a level-line. In the case of a spur to a point whose elevation is determined by taking an additional foresight, the section must begin on a temporary or permanent bench mark and end at the point on which the leveling rod was held when the additional foresight was taken. (2) The segment of a leveling line consisting of two neighboring markers connected by a </a:t>
            </a:r>
            <a:r>
              <a:rPr lang="en-US" i="1" dirty="0"/>
              <a:t>running</a:t>
            </a:r>
            <a:r>
              <a:rPr lang="en-US" dirty="0"/>
              <a:t>.</a:t>
            </a:r>
            <a:br>
              <a:rPr lang="en-US" dirty="0"/>
            </a:br>
            <a:endParaRPr dirty="0"/>
          </a:p>
          <a:p>
            <a:pPr marL="0" lvl="0" indent="0" algn="l" rtl="0">
              <a:spcBef>
                <a:spcPts val="0"/>
              </a:spcBef>
              <a:spcAft>
                <a:spcPts val="0"/>
              </a:spcAft>
              <a:buSzPts val="1800"/>
              <a:buNone/>
            </a:pPr>
            <a:r>
              <a:rPr lang="en-US" dirty="0"/>
              <a:t>A section consists of one or more setups.</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25</a:t>
            </a:fld>
            <a:endParaRPr/>
          </a:p>
        </p:txBody>
      </p:sp>
      <p:sp>
        <p:nvSpPr>
          <p:cNvPr id="492" name="Google Shape;49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93" name="Google Shape;49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A section is comprised of one or more setups transferring elevation differences from one fixed point, in this case bench mark A, to another fixed point such as bench mark B through a series of temporary turning points.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2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26</a:t>
            </a:fld>
            <a:endParaRPr/>
          </a:p>
        </p:txBody>
      </p:sp>
      <p:sp>
        <p:nvSpPr>
          <p:cNvPr id="544" name="Google Shape;54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45" name="Google Shape;545;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b="1" i="1"/>
              <a:t>Geodetic Glossary; leveling line</a:t>
            </a:r>
            <a:r>
              <a:rPr lang="en-US" b="1"/>
              <a:t> </a:t>
            </a:r>
            <a:r>
              <a:rPr lang="en-US"/>
              <a:t>- A unit of field work consisting of bench marks and temporary bench marks connected by chains of differential leveling. </a:t>
            </a:r>
            <a:br>
              <a:rPr lang="en-US"/>
            </a:b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2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27</a:t>
            </a:fld>
            <a:endParaRPr/>
          </a:p>
        </p:txBody>
      </p:sp>
      <p:sp>
        <p:nvSpPr>
          <p:cNvPr id="578" name="Google Shape;578;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79" name="Google Shape;579;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b="1"/>
              <a:t>Level loops </a:t>
            </a:r>
            <a:r>
              <a:rPr lang="en-US"/>
              <a:t>consist of multiple level lines forming loops and part(s) of a leveling network.  There are three level loops illustrated in this diagram; (1) BM A through BMs B, C, D, R, S, L, M, N, P, and Q closing back to BM A; (2) BM D through BMs E, F, G, H, J, K, L, S and R closing back to BM D; and (3) Starting at BM A and going completely around the perimeter closing back at BM A.</a:t>
            </a:r>
            <a:endParaRPr b="1"/>
          </a:p>
          <a:p>
            <a:pPr marL="0" lvl="0" indent="0" algn="l" rtl="0">
              <a:spcBef>
                <a:spcPts val="0"/>
              </a:spcBef>
              <a:spcAft>
                <a:spcPts val="0"/>
              </a:spcAft>
              <a:buSzPts val="1800"/>
              <a:buNone/>
            </a:pPr>
            <a:endParaRPr b="1" i="1"/>
          </a:p>
          <a:p>
            <a:pPr marL="0" lvl="0" indent="0" algn="l" rtl="0">
              <a:spcBef>
                <a:spcPts val="0"/>
              </a:spcBef>
              <a:spcAft>
                <a:spcPts val="0"/>
              </a:spcAft>
              <a:buSzPts val="1800"/>
              <a:buNone/>
            </a:pPr>
            <a:r>
              <a:rPr lang="en-US" b="1" i="1"/>
              <a:t>Geodetic Glossary; leveling network</a:t>
            </a:r>
            <a:r>
              <a:rPr lang="en-US" b="1"/>
              <a:t> </a:t>
            </a:r>
            <a:r>
              <a:rPr lang="en-US"/>
              <a:t>- A collection of level lines connected together to form a network of loops or circuits extending over a region. Also called a vertical control network, a vertical network, or a level network. </a:t>
            </a:r>
            <a:br>
              <a:rPr lang="en-US"/>
            </a:b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2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28</a:t>
            </a:fld>
            <a:endParaRPr/>
          </a:p>
        </p:txBody>
      </p:sp>
      <p:sp>
        <p:nvSpPr>
          <p:cNvPr id="676" name="Google Shape;676;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677" name="Google Shape;677;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b="1" i="1"/>
              <a:t>Geodetic Glossary;</a:t>
            </a:r>
            <a:r>
              <a:rPr lang="en-US" i="1"/>
              <a:t> </a:t>
            </a:r>
            <a:r>
              <a:rPr lang="en-US" b="1" i="1"/>
              <a:t>level line spur</a:t>
            </a:r>
            <a:r>
              <a:rPr lang="en-US" b="1"/>
              <a:t> </a:t>
            </a:r>
            <a:r>
              <a:rPr lang="en-US"/>
              <a:t>- (1) A level line that is connected to a leveling network but is neither part of the principal leveling network nor is it part of a loop. </a:t>
            </a:r>
            <a:br>
              <a:rPr lang="en-US"/>
            </a:br>
            <a:r>
              <a:rPr lang="en-US"/>
              <a:t>(2) A level line run as a branch from the main level line, either to determine the elevations of bench marks not conveniently reached by the main level line or to connect with tidal or other previously established bench marks. The spur is used for obtaining checks on old leveling either at the beginning or end of a line of levels or at intermediate junctions along the new line of levels. </a:t>
            </a:r>
            <a:br>
              <a:rPr lang="en-US"/>
            </a:br>
            <a:endParaRPr/>
          </a:p>
          <a:p>
            <a:pPr marL="0" lvl="0" indent="0" algn="l" rtl="0">
              <a:spcBef>
                <a:spcPts val="0"/>
              </a:spcBef>
              <a:spcAft>
                <a:spcPts val="0"/>
              </a:spcAft>
              <a:buSzPts val="1800"/>
              <a:buNone/>
            </a:pPr>
            <a:r>
              <a:rPr lang="en-US"/>
              <a:t>A branching level line that is run from a bench mark on a spur line is called a double-spur line or a double-spur. Similarly, a branching level line that is run from a bench mark on a double-spur line is called a triple-spur line, and so on. </a:t>
            </a:r>
            <a:br>
              <a:rPr lang="en-US"/>
            </a:b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2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29</a:t>
            </a:fld>
            <a:endParaRPr/>
          </a:p>
        </p:txBody>
      </p:sp>
      <p:sp>
        <p:nvSpPr>
          <p:cNvPr id="754" name="Google Shape;754;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755" name="Google Shape;755;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A typical example of a level line spur providing connections to tidal stations and possible vertical control at airports.  These situations are quite often remote from path of the level line.</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The illustration shows the double-run leveling from the level line to the tide station through a series of tidal bench marks located near and in support of the tide station.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2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30</a:t>
            </a:fld>
            <a:endParaRPr/>
          </a:p>
        </p:txBody>
      </p:sp>
      <p:sp>
        <p:nvSpPr>
          <p:cNvPr id="822" name="Google Shape;82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23" name="Google Shape;823;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b="1" i="1"/>
              <a:t>Geodetic Glossary; leveling, single-run</a:t>
            </a:r>
            <a:r>
              <a:rPr lang="en-US" b="1"/>
              <a:t> </a:t>
            </a:r>
            <a:r>
              <a:rPr lang="en-US"/>
              <a:t>- Leveling done by proceeding from the starting point to the final point of a level line without leveling back to the starting point. </a:t>
            </a:r>
            <a:br>
              <a:rPr lang="en-US"/>
            </a:br>
            <a:endParaRPr/>
          </a:p>
          <a:p>
            <a:pPr marL="0" lvl="0" indent="0" algn="l" rtl="0">
              <a:spcBef>
                <a:spcPts val="0"/>
              </a:spcBef>
              <a:spcAft>
                <a:spcPts val="0"/>
              </a:spcAft>
              <a:buSzPts val="1800"/>
              <a:buNone/>
            </a:pPr>
            <a:r>
              <a:rPr lang="en-US"/>
              <a:t>A direction for a level line is indicated in project instructions, such as an example level line L-123456, from Boise, Idaho to Mountain Home, Idaho.  All level runnings going east from Boise to Mountain Home would be in the forward direction.  All level runnings going west from Mountain Home to Boise would be in the backward direction.  This is important in accounting for the numeric signs of the elevation differences.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4</a:t>
            </a:fld>
            <a:endParaRPr/>
          </a:p>
        </p:txBody>
      </p:sp>
      <p:sp>
        <p:nvSpPr>
          <p:cNvPr id="102" name="Google Shape;10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3" name="Google Shape;10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Geodetic leveling seems to have been started by the U.S. Coast Survey in 1856 along the Hudson River. The U.S. Lake Survey (Corps of Engineers) began geodetic leveling in 1875, based on the Coast Survey leveling of 1856. The Coast Survey commenced the Transcontinental Leveling at Hagerstown, Md., in 1877. Geodetic leveling was taken up by the U.S. Geological Survey in 1884, with a loop from Morehead City, N.C., inland to Knoxville and Chattanooga, Tenn., and back to Brunswick, Ga. The first general adjustment of the geodetic leveling network in the United States was made in 1900, containing links by the </a:t>
            </a:r>
            <a:r>
              <a:rPr lang="en-US" dirty="0" smtClean="0"/>
              <a:t>U.S. Coast </a:t>
            </a:r>
            <a:r>
              <a:rPr lang="en-US" dirty="0"/>
              <a:t>and Geodetic Survey, </a:t>
            </a:r>
            <a:r>
              <a:rPr lang="en-US" dirty="0" smtClean="0"/>
              <a:t>U.S.</a:t>
            </a:r>
            <a:r>
              <a:rPr lang="en-US" baseline="0" dirty="0" smtClean="0"/>
              <a:t> Army </a:t>
            </a:r>
            <a:r>
              <a:rPr lang="en-US" dirty="0" smtClean="0"/>
              <a:t>Corps </a:t>
            </a:r>
            <a:r>
              <a:rPr lang="en-US" dirty="0"/>
              <a:t>of Engineers, </a:t>
            </a:r>
            <a:r>
              <a:rPr lang="en-US" dirty="0" smtClean="0"/>
              <a:t>U.S. Geological </a:t>
            </a:r>
            <a:r>
              <a:rPr lang="en-US" dirty="0"/>
              <a:t>Survey, and several railroads. Other adjustments were made in 1903, 1907, 1912, 1929, the last of which defined the National Geodetic Vertical Datum of 1929 (NGVD29). </a:t>
            </a:r>
            <a:endParaRPr dirty="0"/>
          </a:p>
          <a:p>
            <a:pPr marL="0" lvl="0" indent="0" algn="l" rtl="0">
              <a:spcBef>
                <a:spcPts val="0"/>
              </a:spcBef>
              <a:spcAft>
                <a:spcPts val="0"/>
              </a:spcAft>
              <a:buSzPts val="1800"/>
              <a:buNone/>
            </a:pPr>
            <a:r>
              <a:rPr lang="en-US" dirty="0"/>
              <a:t>-</a:t>
            </a:r>
            <a:endParaRPr dirty="0"/>
          </a:p>
          <a:p>
            <a:pPr marL="0" lvl="0" indent="0" algn="l" rtl="0">
              <a:spcBef>
                <a:spcPts val="0"/>
              </a:spcBef>
              <a:spcAft>
                <a:spcPts val="0"/>
              </a:spcAft>
              <a:buSzPts val="1800"/>
              <a:buNone/>
            </a:pPr>
            <a:r>
              <a:rPr lang="en-US" dirty="0"/>
              <a:t> By RALPH MOORE BERRY </a:t>
            </a:r>
            <a:endParaRPr dirty="0"/>
          </a:p>
          <a:p>
            <a:pPr marL="0" lvl="0" indent="0" algn="l" rtl="0">
              <a:spcBef>
                <a:spcPts val="0"/>
              </a:spcBef>
              <a:spcAft>
                <a:spcPts val="0"/>
              </a:spcAft>
              <a:buSzPts val="1800"/>
              <a:buNone/>
            </a:pPr>
            <a:r>
              <a:rPr lang="en-US" dirty="0"/>
              <a:t>Assistant to Director, National Geodetic Survey </a:t>
            </a:r>
            <a:endParaRPr dirty="0"/>
          </a:p>
          <a:p>
            <a:pPr marL="0" lvl="0" indent="0" algn="l" rtl="0">
              <a:spcBef>
                <a:spcPts val="0"/>
              </a:spcBef>
              <a:spcAft>
                <a:spcPts val="0"/>
              </a:spcAft>
              <a:buSzPts val="1800"/>
              <a:buNone/>
            </a:pPr>
            <a:r>
              <a:rPr lang="en-US" dirty="0"/>
              <a:t>National Ocean Survey, NOAA </a:t>
            </a:r>
            <a:endParaRPr dirty="0"/>
          </a:p>
          <a:p>
            <a:pPr marL="0" lvl="0" indent="0" algn="l" rtl="0">
              <a:spcBef>
                <a:spcPts val="0"/>
              </a:spcBef>
              <a:spcAft>
                <a:spcPts val="0"/>
              </a:spcAft>
              <a:buSzPts val="1800"/>
              <a:buNone/>
            </a:pPr>
            <a:r>
              <a:rPr lang="en-US" dirty="0"/>
              <a:t>Reprinted from SURVEYING AND MAPPING.* June, 1976 </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2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31</a:t>
            </a:fld>
            <a:endParaRPr/>
          </a:p>
        </p:txBody>
      </p:sp>
      <p:sp>
        <p:nvSpPr>
          <p:cNvPr id="851" name="Google Shape;851;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52" name="Google Shape;852;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b="1" i="1"/>
              <a:t>Geodetic Glossary; leveling, double-run</a:t>
            </a:r>
            <a:r>
              <a:rPr lang="en-US" b="1"/>
              <a:t> </a:t>
            </a:r>
            <a:r>
              <a:rPr lang="en-US"/>
              <a:t>- Leveling done by proceeding from starting point to final point and then returning to the starting point in the opposite direction. </a:t>
            </a:r>
            <a:br>
              <a:rPr lang="en-US"/>
            </a:br>
            <a:r>
              <a:rPr lang="en-US"/>
              <a:t>Usually, the same general route is taken on returning as on going out, and points occupied in the morning on the forward part of the journey are occupied in the afternoon on the returning part. This and other precautions are intended either to cancel or to identify systematic errors as well as to reduce random errors. </a:t>
            </a:r>
            <a:br>
              <a:rPr lang="en-US"/>
            </a:br>
            <a:endParaRPr/>
          </a:p>
          <a:p>
            <a:pPr marL="0" lvl="0" indent="0" algn="l" rtl="0">
              <a:spcBef>
                <a:spcPts val="0"/>
              </a:spcBef>
              <a:spcAft>
                <a:spcPts val="0"/>
              </a:spcAft>
              <a:buSzPts val="1800"/>
              <a:buNone/>
            </a:pPr>
            <a:r>
              <a:rPr lang="en-US"/>
              <a:t>Important:  Double-run everything!  Double-run sections are comprised of a forward and a backward direction level run.</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b="1"/>
              <a:t>FGCS Specifications and Procedures to Incorporate Electronic Digital/Bar-Code Leveling Systems:</a:t>
            </a:r>
            <a:r>
              <a:rPr lang="en-US"/>
              <a:t>  Double-run leveling may always be used, but single-run leveling procedures can only be used where it can be evaluated using published height values, i.e., the difference in published height values can be substituted for the backward running.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For establishing a height of a new bench mark, double-run procedures must be used.  Single-run methods can be used to </a:t>
            </a:r>
            <a:r>
              <a:rPr lang="en-US" u="sng"/>
              <a:t>relevel</a:t>
            </a:r>
            <a:r>
              <a:rPr lang="en-US"/>
              <a:t> </a:t>
            </a:r>
            <a:r>
              <a:rPr lang="en-US" u="sng"/>
              <a:t>existing</a:t>
            </a:r>
            <a:r>
              <a:rPr lang="en-US"/>
              <a:t> work provided the new work meets the allowable section misclosure.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3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32</a:t>
            </a:fld>
            <a:endParaRPr/>
          </a:p>
        </p:txBody>
      </p:sp>
      <p:sp>
        <p:nvSpPr>
          <p:cNvPr id="883" name="Google Shape;88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84" name="Google Shape;884;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Accepted procedure for leveling through closely spaced stations such as those found at triangulation stations with reference marks.  The return double-run route would be in the same route, but reversed order.</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Note:  One must be careful to reverse the exact order of running through these stations or a single-run section could be realized.  Example:  In the diagram, a reverse running from BM B to RM2 provides a forward and backward double-run.  A reverse running from RM 2 to RM 1 only provides a single-run in the backward direction and there may possibly not be a double-run from RM 2 to the triangulation station mark.</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3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33</a:t>
            </a:fld>
            <a:endParaRPr/>
          </a:p>
        </p:txBody>
      </p:sp>
      <p:sp>
        <p:nvSpPr>
          <p:cNvPr id="929" name="Google Shape;929;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30" name="Google Shape;930;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As previously noted, many sighting/equipment errors may cancel if a balanced setup is strictly adhered to.  A very good practice, and I cannot emphasize this enough, is to maintain a well balanced setup, i.e., same backsight distance from the instrument to the back rod as the foresight distance from the instrument to the fore rod for every setup.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Setup imbalance is determined by subtracting the foresight distance from the backsight distance.  Algebraically, if you accrue long foresights the difference will be a negative number and if you accrue short foresights the difference will be a positive number. </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It is good practice to work slowly on minimizing/correcting for the overall accumulated imbalance – don’t try to correct for the imbalance in one (the next) setup.  If you show you are 2 meters long in the imbalance, try to correct half the difference in the next setup. In the case of being 2 meters long in the accumulated imbalance, setup 1 meter short in the foresight distance on two consecutive setups to apply this correction.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3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34</a:t>
            </a:fld>
            <a:endParaRPr/>
          </a:p>
        </p:txBody>
      </p:sp>
      <p:sp>
        <p:nvSpPr>
          <p:cNvPr id="1039" name="Google Shape;1039;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40" name="Google Shape;1040;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b="1"/>
              <a:t>Orthometric</a:t>
            </a:r>
            <a:r>
              <a:rPr lang="en-US"/>
              <a:t> heights (observed ht. diff. combined with surface gravity = geopotential ht. diff., converted to orthometric hts.)</a:t>
            </a: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eaLnBrk="1" hangingPunct="1">
              <a:spcBef>
                <a:spcPct val="0"/>
              </a:spcBef>
            </a:pPr>
            <a:r>
              <a:rPr lang="en-US" altLang="en-US" smtClean="0"/>
              <a:t>Precision Digital Leveling is a 1, 2, or 3 day seminar detailing the intricacies of geodetic leveling procedures developed by the National Geodetic Survey with emphasis on precise digital/bar-code levels and support equipment and how geodetic leveling is an integral part of Height Modernization. The seminar provides an overview of the geodetic leveling process including discussion of corrections applied to leveling, the FGCS specifications and procedures for electronic digital/bar-code leveling systems, required equipment, project reconnaissance, bench mark requirements and monumentation, field data collection, review, reduction, and “blue book” preparation for inclusion into the NGS National Spatial Reference System. </a:t>
            </a:r>
          </a:p>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FC1661-1ACB-4B31-B5CE-0D4CA3D9B95A}" type="slidenum">
              <a:rPr lang="en-US" altLang="en-US"/>
              <a:pPr>
                <a:spcBef>
                  <a:spcPct val="0"/>
                </a:spcBef>
              </a:pPr>
              <a:t>35</a:t>
            </a:fld>
            <a:endParaRPr lang="en-US" altLang="en-US"/>
          </a:p>
        </p:txBody>
      </p:sp>
    </p:spTree>
    <p:extLst>
      <p:ext uri="{BB962C8B-B14F-4D97-AF65-F5344CB8AC3E}">
        <p14:creationId xmlns:p14="http://schemas.microsoft.com/office/powerpoint/2010/main" val="1930572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normAutofit fontScale="40000" lnSpcReduction="20000"/>
          </a:bodyPr>
          <a:lstStyle/>
          <a:p>
            <a:pPr>
              <a:lnSpc>
                <a:spcPct val="80000"/>
              </a:lnSpc>
              <a:defRPr/>
            </a:pPr>
            <a:r>
              <a:rPr lang="en-US" altLang="en-US" b="1" i="1" dirty="0" smtClean="0"/>
              <a:t>Geodetic Glossary:  </a:t>
            </a:r>
            <a:r>
              <a:rPr lang="en-US" altLang="en-US" b="1" dirty="0" smtClean="0"/>
              <a:t>datum, vertical control </a:t>
            </a:r>
            <a:r>
              <a:rPr lang="en-US" altLang="en-US" dirty="0" smtClean="0"/>
              <a:t>- (1) A set of fundamental </a:t>
            </a:r>
            <a:r>
              <a:rPr lang="en-US" altLang="en-US" i="1" dirty="0" smtClean="0"/>
              <a:t>elevations </a:t>
            </a:r>
            <a:r>
              <a:rPr lang="en-US" altLang="en-US" dirty="0" smtClean="0"/>
              <a:t>to which other elevations are referred. (2) The coordinate system specified by the fundamental elevations. </a:t>
            </a:r>
            <a:br>
              <a:rPr lang="en-US" altLang="en-US" dirty="0" smtClean="0"/>
            </a:br>
            <a:endParaRPr lang="en-US" altLang="en-US" dirty="0" smtClean="0"/>
          </a:p>
          <a:p>
            <a:pPr>
              <a:lnSpc>
                <a:spcPct val="80000"/>
              </a:lnSpc>
              <a:defRPr/>
            </a:pPr>
            <a:r>
              <a:rPr lang="en-US" altLang="en-US" dirty="0" smtClean="0"/>
              <a:t>Local/Regional</a:t>
            </a:r>
          </a:p>
          <a:p>
            <a:pPr>
              <a:lnSpc>
                <a:spcPct val="80000"/>
              </a:lnSpc>
              <a:defRPr/>
            </a:pPr>
            <a:endParaRPr lang="en-US" altLang="en-US" dirty="0" smtClean="0"/>
          </a:p>
          <a:p>
            <a:pPr>
              <a:lnSpc>
                <a:spcPct val="80000"/>
              </a:lnSpc>
              <a:defRPr/>
            </a:pPr>
            <a:r>
              <a:rPr lang="en-US" altLang="en-US" dirty="0" smtClean="0"/>
              <a:t>There are numerous city, county, and area reference </a:t>
            </a:r>
            <a:r>
              <a:rPr lang="en-US" altLang="en-US" dirty="0" err="1" smtClean="0"/>
              <a:t>datums</a:t>
            </a:r>
            <a:r>
              <a:rPr lang="en-US" altLang="en-US" dirty="0" smtClean="0"/>
              <a:t>.</a:t>
            </a:r>
          </a:p>
          <a:p>
            <a:pPr>
              <a:lnSpc>
                <a:spcPct val="80000"/>
              </a:lnSpc>
              <a:defRPr/>
            </a:pPr>
            <a:endParaRPr lang="en-US" altLang="en-US" dirty="0" smtClean="0"/>
          </a:p>
          <a:p>
            <a:pPr>
              <a:lnSpc>
                <a:spcPct val="80000"/>
              </a:lnSpc>
              <a:defRPr/>
            </a:pPr>
            <a:r>
              <a:rPr lang="en-US" altLang="en-US" b="1" i="1" dirty="0" smtClean="0"/>
              <a:t>Geodetic Glossary:  </a:t>
            </a:r>
            <a:r>
              <a:rPr lang="en-US" altLang="en-US" b="1" dirty="0" smtClean="0"/>
              <a:t>datum, tidal </a:t>
            </a:r>
            <a:r>
              <a:rPr lang="en-US" altLang="en-US" dirty="0" smtClean="0"/>
              <a:t>- A surface with a designated </a:t>
            </a:r>
            <a:r>
              <a:rPr lang="en-US" altLang="en-US" i="1" dirty="0" smtClean="0"/>
              <a:t>elevation </a:t>
            </a:r>
            <a:r>
              <a:rPr lang="en-US" altLang="en-US" dirty="0" smtClean="0"/>
              <a:t>from which heights or depths are reckoned; the tidal datum is defined by a certain phase of the tide. </a:t>
            </a:r>
            <a:br>
              <a:rPr lang="en-US" altLang="en-US" dirty="0" smtClean="0"/>
            </a:br>
            <a:r>
              <a:rPr lang="en-US" altLang="en-US" dirty="0" smtClean="0"/>
              <a:t>A tidal datum is local, usually valid only for a restricted area about the tide gauge used in defining the datum. For permanency and convenience, a bench mark is emplaced in stable ground close to the tide gauge. The elevation of the bench mark with respect to the tidal datum is determined from the tide gauge. When used as reference surfaces for hydrographic surveys, tidal </a:t>
            </a:r>
            <a:r>
              <a:rPr lang="en-US" altLang="en-US" dirty="0" err="1" smtClean="0"/>
              <a:t>datums</a:t>
            </a:r>
            <a:r>
              <a:rPr lang="en-US" altLang="en-US" dirty="0" smtClean="0"/>
              <a:t> have been called datum planes; however, they are not planes and so are not treated as planes but as curved level surfaces. The tidal datum in most general use in geodesy is mean sea level. In land surveying, where boundaries and riparian rights are involved, mean high water and mean low water are sometimes used as tidal </a:t>
            </a:r>
            <a:r>
              <a:rPr lang="en-US" altLang="en-US" dirty="0" err="1" smtClean="0"/>
              <a:t>datums</a:t>
            </a:r>
            <a:r>
              <a:rPr lang="en-US" altLang="en-US" dirty="0" smtClean="0"/>
              <a:t>. </a:t>
            </a:r>
          </a:p>
          <a:p>
            <a:pPr>
              <a:lnSpc>
                <a:spcPct val="80000"/>
              </a:lnSpc>
              <a:defRPr/>
            </a:pPr>
            <a:endParaRPr lang="en-US" altLang="en-US" dirty="0" smtClean="0"/>
          </a:p>
          <a:p>
            <a:pPr>
              <a:lnSpc>
                <a:spcPct val="80000"/>
              </a:lnSpc>
              <a:defRPr/>
            </a:pPr>
            <a:r>
              <a:rPr lang="en-US" altLang="en-US" b="1" i="1" dirty="0" smtClean="0"/>
              <a:t>Geodetic Glossary:  </a:t>
            </a:r>
            <a:r>
              <a:rPr lang="en-US" altLang="en-US" b="1" dirty="0" smtClean="0"/>
              <a:t>datum, International Great Lakes (1955) </a:t>
            </a:r>
            <a:r>
              <a:rPr lang="en-US" altLang="en-US" dirty="0" smtClean="0"/>
              <a:t>- A </a:t>
            </a:r>
            <a:r>
              <a:rPr lang="en-US" altLang="en-US" i="1" dirty="0" smtClean="0"/>
              <a:t>vertical control datum </a:t>
            </a:r>
            <a:r>
              <a:rPr lang="en-US" altLang="en-US" dirty="0" smtClean="0"/>
              <a:t>with zero at mean sea level at Pointe-au-Pere, Quebec, as determined from readings over the period 1941-1956. </a:t>
            </a:r>
            <a:br>
              <a:rPr lang="en-US" altLang="en-US" dirty="0" smtClean="0"/>
            </a:br>
            <a:r>
              <a:rPr lang="en-US" altLang="en-US" dirty="0" smtClean="0"/>
              <a:t>It is used primarily for hydraulic studies and for the definition of chart </a:t>
            </a:r>
            <a:r>
              <a:rPr lang="en-US" altLang="en-US" dirty="0" err="1" smtClean="0"/>
              <a:t>datums</a:t>
            </a:r>
            <a:r>
              <a:rPr lang="en-US" altLang="en-US" dirty="0" smtClean="0"/>
              <a:t> in the Great Lakes and connecting waterways. Elevations on this datum are based on leveling from Pointe-au-Pere to Lake Ontario and along all connecting waterways, to Lake Superior. Elevations on the lakes are derived by water level transfer, based on the assumption that the mean water level in each lake, for the months of June, July, August, and September (for the period 1941-1956) defines an equipotential surface. Elevations are stated in units of dynamic number as defined in Bowie and Avers (1914). </a:t>
            </a:r>
          </a:p>
          <a:p>
            <a:pPr>
              <a:lnSpc>
                <a:spcPct val="80000"/>
              </a:lnSpc>
              <a:defRPr/>
            </a:pPr>
            <a:endParaRPr lang="en-US" altLang="en-US" dirty="0" smtClean="0"/>
          </a:p>
          <a:p>
            <a:pPr>
              <a:lnSpc>
                <a:spcPct val="80000"/>
              </a:lnSpc>
              <a:defRPr/>
            </a:pPr>
            <a:r>
              <a:rPr lang="en-US" altLang="en-US" dirty="0" smtClean="0"/>
              <a:t>The </a:t>
            </a:r>
            <a:r>
              <a:rPr lang="en-US" altLang="en-US" b="1" dirty="0" smtClean="0"/>
              <a:t>International Great Lakes Datum (IGLD) 1985 </a:t>
            </a:r>
            <a:r>
              <a:rPr lang="en-US" altLang="en-US" dirty="0" smtClean="0"/>
              <a:t>is expressed as dynamic height. Informally, this could also be considered as a height equivalent (based on work to raise a unit mass) above mean sea level. IGLD 85 is also based on an adopted elevation at Point Rimouski/Father's Point. And, IGLD 85 is realized as mean water levels at a set of master water level stations on the Great Lakes. Due to various observational, dynamical, and steric effects, there will be slight departures between a dynamic height and an IGLD 85 height. These departures are known as hydraulic correctors, and are part of the NAVD 88/IGLD 85 datum transformation. </a:t>
            </a:r>
          </a:p>
          <a:p>
            <a:pPr>
              <a:lnSpc>
                <a:spcPct val="80000"/>
              </a:lnSpc>
              <a:defRPr/>
            </a:pPr>
            <a:endParaRPr lang="en-US" altLang="en-US" dirty="0" smtClean="0"/>
          </a:p>
          <a:p>
            <a:pPr>
              <a:lnSpc>
                <a:spcPct val="80000"/>
              </a:lnSpc>
              <a:defRPr/>
            </a:pPr>
            <a:r>
              <a:rPr lang="en-US" altLang="en-US" b="1" i="1" dirty="0" smtClean="0"/>
              <a:t>Geodetic Glossary:  </a:t>
            </a:r>
            <a:r>
              <a:rPr lang="en-US" altLang="en-US" b="1" dirty="0" smtClean="0"/>
              <a:t>datum, tidal </a:t>
            </a:r>
            <a:r>
              <a:rPr lang="en-US" altLang="en-US" dirty="0" smtClean="0"/>
              <a:t>- A surface with a designated </a:t>
            </a:r>
            <a:r>
              <a:rPr lang="en-US" altLang="en-US" i="1" dirty="0" smtClean="0"/>
              <a:t>elevation </a:t>
            </a:r>
            <a:r>
              <a:rPr lang="en-US" altLang="en-US" dirty="0" smtClean="0"/>
              <a:t>from which heights or depths are reckoned; the tidal datum is defined by a certain phase of the tide. </a:t>
            </a:r>
            <a:br>
              <a:rPr lang="en-US" altLang="en-US" dirty="0" smtClean="0"/>
            </a:br>
            <a:r>
              <a:rPr lang="en-US" altLang="en-US" dirty="0" smtClean="0"/>
              <a:t>A tidal datum is local, usually valid only for a restricted area about the tide gauge used in defining the datum. For permanency and convenience, a bench mark is emplaced in stable ground close to the tide gauge. The elevation of the bench mark with respect to the tidal datum is determined from the tide gauge. When used as reference surfaces for hydrographic surveys, tidal </a:t>
            </a:r>
            <a:r>
              <a:rPr lang="en-US" altLang="en-US" dirty="0" err="1" smtClean="0"/>
              <a:t>datums</a:t>
            </a:r>
            <a:r>
              <a:rPr lang="en-US" altLang="en-US" dirty="0" smtClean="0"/>
              <a:t> have been called datum planes; however, they are not planes and so are not treated as planes but as curved level surfaces. The tidal datum in most general use in geodesy is mean sea level. In land surveying, where boundaries and riparian rights are involved, mean high water and mean low water are sometimes used as tidal </a:t>
            </a:r>
            <a:r>
              <a:rPr lang="en-US" altLang="en-US" dirty="0" err="1" smtClean="0"/>
              <a:t>datums</a:t>
            </a:r>
            <a:r>
              <a:rPr lang="en-US" altLang="en-US" dirty="0" smtClean="0"/>
              <a:t>. </a:t>
            </a:r>
          </a:p>
          <a:p>
            <a:pPr>
              <a:lnSpc>
                <a:spcPct val="80000"/>
              </a:lnSpc>
              <a:defRPr/>
            </a:pPr>
            <a:endParaRPr lang="en-US" altLang="en-US" b="1" i="1" dirty="0" smtClean="0"/>
          </a:p>
          <a:p>
            <a:pPr>
              <a:lnSpc>
                <a:spcPct val="80000"/>
              </a:lnSpc>
              <a:defRPr/>
            </a:pPr>
            <a:endParaRPr lang="en-US" altLang="en-US" b="1" i="1" dirty="0" smtClean="0"/>
          </a:p>
          <a:p>
            <a:pPr>
              <a:lnSpc>
                <a:spcPct val="80000"/>
              </a:lnSpc>
              <a:defRPr/>
            </a:pPr>
            <a:r>
              <a:rPr lang="en-US" altLang="en-US" b="1" i="1" dirty="0" smtClean="0"/>
              <a:t>Geodetic Glossary:  </a:t>
            </a:r>
            <a:r>
              <a:rPr lang="en-US" altLang="en-US" b="1" dirty="0" smtClean="0"/>
              <a:t>Datum, National Geodetic Vertical </a:t>
            </a:r>
            <a:r>
              <a:rPr lang="en-US" altLang="en-US" dirty="0" smtClean="0"/>
              <a:t>- (1) The </a:t>
            </a:r>
            <a:r>
              <a:rPr lang="en-US" altLang="en-US" i="1" dirty="0" smtClean="0"/>
              <a:t>vertical control datum </a:t>
            </a:r>
            <a:r>
              <a:rPr lang="en-US" altLang="en-US" dirty="0" smtClean="0"/>
              <a:t>used by the National Geodetic Survey for vertical control. </a:t>
            </a:r>
            <a:br>
              <a:rPr lang="en-US" altLang="en-US" dirty="0" smtClean="0"/>
            </a:br>
            <a:r>
              <a:rPr lang="en-US" altLang="en-US" dirty="0" smtClean="0"/>
              <a:t>(2) In the form "National Geodetic Vertical Datum of 1929", a synonym for </a:t>
            </a:r>
            <a:r>
              <a:rPr lang="en-US" altLang="en-US" i="1" dirty="0" smtClean="0"/>
              <a:t>Sea Level Datum of 1929. </a:t>
            </a:r>
            <a:r>
              <a:rPr lang="en-US" altLang="en-US" dirty="0" smtClean="0"/>
              <a:t>This term was officially adopted by the National Geodetic Survey on May 17, 1976. It was a change in name only--the datum remained the same. </a:t>
            </a:r>
          </a:p>
          <a:p>
            <a:pPr>
              <a:lnSpc>
                <a:spcPct val="80000"/>
              </a:lnSpc>
              <a:defRPr/>
            </a:pPr>
            <a:endParaRPr lang="en-US" altLang="en-US" dirty="0" smtClean="0"/>
          </a:p>
          <a:p>
            <a:pPr>
              <a:lnSpc>
                <a:spcPct val="80000"/>
              </a:lnSpc>
              <a:defRPr/>
            </a:pPr>
            <a:r>
              <a:rPr lang="en-US" altLang="en-US" dirty="0" smtClean="0"/>
              <a:t>The </a:t>
            </a:r>
            <a:r>
              <a:rPr lang="en-US" altLang="en-US" b="1" dirty="0" smtClean="0"/>
              <a:t>North American Vertical Datum (NAVD) 1988 </a:t>
            </a:r>
            <a:r>
              <a:rPr lang="en-US" altLang="en-US" dirty="0" smtClean="0"/>
              <a:t>is based on orthometric height. Informally, this could be considered as a height above mean sea level. NAVD 88 is based on an adopted elevation </a:t>
            </a:r>
          </a:p>
          <a:p>
            <a:pPr>
              <a:lnSpc>
                <a:spcPct val="80000"/>
              </a:lnSpc>
              <a:defRPr/>
            </a:pPr>
            <a:r>
              <a:rPr lang="en-US" altLang="en-US" dirty="0" smtClean="0"/>
              <a:t>at Point Rimouski/Father's Point. And NAVD 88 is realized as </a:t>
            </a:r>
            <a:r>
              <a:rPr lang="en-US" altLang="en-US" dirty="0" err="1" smtClean="0"/>
              <a:t>Helmert</a:t>
            </a:r>
            <a:r>
              <a:rPr lang="en-US" altLang="en-US" dirty="0" smtClean="0"/>
              <a:t> orthometric heights, which are a good approximation to true orthometric heights. The NAVD 88 was affirmed as the official vertical datum for the United States by a notice in the Federal Register (</a:t>
            </a:r>
            <a:r>
              <a:rPr lang="en-US" altLang="en-US" dirty="0" smtClean="0">
                <a:hlinkClick r:id="rId3" action="ppaction://hlinkfile"/>
              </a:rPr>
              <a:t>Vol. 58, No. 120</a:t>
            </a:r>
            <a:r>
              <a:rPr lang="en-US" altLang="en-US" dirty="0" smtClean="0"/>
              <a:t>, page 34325) on June 24, 1993. </a:t>
            </a:r>
          </a:p>
          <a:p>
            <a:pPr>
              <a:lnSpc>
                <a:spcPct val="80000"/>
              </a:lnSpc>
              <a:defRPr/>
            </a:pPr>
            <a:r>
              <a:rPr lang="en-US" altLang="en-US" dirty="0" smtClean="0"/>
              <a:t/>
            </a:r>
            <a:br>
              <a:rPr lang="en-US" altLang="en-US" dirty="0" smtClean="0"/>
            </a:br>
            <a:r>
              <a:rPr lang="en-US" altLang="en-US" dirty="0" smtClean="0"/>
              <a:t/>
            </a:r>
            <a:br>
              <a:rPr lang="en-US" altLang="en-US" dirty="0" smtClean="0"/>
            </a:br>
            <a:endParaRPr lang="en-US" altLang="en-US" dirty="0"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16E82D-D0D7-47BB-A510-1A5CFD7A1249}" type="slidenum">
              <a:rPr lang="en-US" altLang="en-US"/>
              <a:pPr>
                <a:spcBef>
                  <a:spcPct val="0"/>
                </a:spcBef>
              </a:pPr>
              <a:t>36</a:t>
            </a:fld>
            <a:endParaRPr lang="en-US" altLang="en-US"/>
          </a:p>
        </p:txBody>
      </p:sp>
    </p:spTree>
    <p:extLst>
      <p:ext uri="{BB962C8B-B14F-4D97-AF65-F5344CB8AC3E}">
        <p14:creationId xmlns:p14="http://schemas.microsoft.com/office/powerpoint/2010/main" val="2396587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A36A80-7219-4736-ABF9-15E5C4045681}" type="slidenum">
              <a:rPr lang="en-US" altLang="en-US"/>
              <a:pPr>
                <a:spcBef>
                  <a:spcPct val="0"/>
                </a:spcBef>
              </a:pPr>
              <a:t>37</a:t>
            </a:fld>
            <a:endParaRPr lang="en-US" altLang="en-US"/>
          </a:p>
        </p:txBody>
      </p:sp>
      <p:sp>
        <p:nvSpPr>
          <p:cNvPr id="921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xfrm>
            <a:off x="914400" y="4341813"/>
            <a:ext cx="5029200" cy="41163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eaLnBrk="1" hangingPunct="1">
              <a:defRPr/>
            </a:pPr>
            <a:r>
              <a:rPr lang="en-US" altLang="en-US" b="1" smtClean="0"/>
              <a:t>National Geodetic Vertical Datum of 1929 (NGVD29):  </a:t>
            </a:r>
            <a:r>
              <a:rPr lang="en-US" altLang="en-US" smtClean="0"/>
              <a:t>A fixed reference adopted as a standard geodetic datum for elevations determined by leveling. The datum was derived for surveys from a general adjustment of the first-order leveling nets of both the United States and Canada. In the adjustment, mean sea level was held fixed as observed at 21 tide stations in the United States and 5 in Canada. The year indicates the time of the general adjustment. A synonym for Sea-level Datum of 1929. The geodetic datum is fixed and does not take into account the changing stands of sea level. Because there are many variables affecting sea level, and because the geodetic datum represents a best fit over a broad area, the relationship between the geodetic datum and local mean sea level is not consistent from one location to another in either time or space. For this reason, the National Geodetic Vertical Datum should not be confused with mean sea level. See North American Vertical Datum of 1988 (NAVD 88). NGVD 29 should not be used as Mean Sea Level. NGVD 29 is no longer supported by NGS.</a:t>
            </a:r>
            <a:br>
              <a:rPr lang="en-US" altLang="en-US" smtClean="0"/>
            </a:br>
            <a:endParaRPr lang="en-US" altLang="en-US" smtClean="0"/>
          </a:p>
          <a:p>
            <a:pPr eaLnBrk="1" hangingPunct="1">
              <a:defRPr/>
            </a:pPr>
            <a:r>
              <a:rPr lang="en-US" altLang="en-US" b="1" smtClean="0"/>
              <a:t>NGVD 29</a:t>
            </a:r>
            <a:r>
              <a:rPr lang="en-US" altLang="en-US" smtClean="0"/>
              <a:t> - 0 height (mean sea level) - not true level surface due to inherent problems; normal heights (averaged gravity).  NGVD29 “warped” to fit 26 tide gages; disparity between Pacific and Atlantic Oceans, mean sea level </a:t>
            </a:r>
            <a:r>
              <a:rPr lang="en-US" altLang="en-US" smtClean="0">
                <a:latin typeface="WP MathA" pitchFamily="2" charset="2"/>
              </a:rPr>
              <a:t>…</a:t>
            </a:r>
            <a:r>
              <a:rPr lang="en-US" altLang="en-US" smtClean="0"/>
              <a:t> geoid.</a:t>
            </a:r>
          </a:p>
          <a:p>
            <a:pPr eaLnBrk="1" hangingPunct="1">
              <a:defRPr/>
            </a:pPr>
            <a:r>
              <a:rPr lang="en-US" altLang="en-US" smtClean="0"/>
              <a:t> </a:t>
            </a:r>
          </a:p>
          <a:p>
            <a:pPr eaLnBrk="1" hangingPunct="1">
              <a:defRPr/>
            </a:pPr>
            <a:r>
              <a:rPr lang="en-US" altLang="en-US" smtClean="0"/>
              <a:t>Individual tide gages are not the same; affected by sea surface topography due to currents, salinity, temperature, weather patterns, etc.; USC&amp;GS forced heights to tide gages creating biases; knew bad but presented a fair approximation.</a:t>
            </a:r>
          </a:p>
          <a:p>
            <a:pPr eaLnBrk="1" hangingPunct="1">
              <a:defRPr/>
            </a:pPr>
            <a:endParaRPr lang="en-US" altLang="en-US" smtClean="0"/>
          </a:p>
          <a:p>
            <a:pPr eaLnBrk="1" hangingPunct="1">
              <a:defRPr/>
            </a:pPr>
            <a:r>
              <a:rPr lang="en-US" altLang="en-US" b="1" smtClean="0"/>
              <a:t>Normal heights + bias </a:t>
            </a:r>
            <a:r>
              <a:rPr lang="en-US" altLang="en-US" b="1" smtClean="0">
                <a:latin typeface="WP MathA" pitchFamily="2" charset="2"/>
              </a:rPr>
              <a:t>…</a:t>
            </a:r>
            <a:r>
              <a:rPr lang="en-US" altLang="en-US" b="1" smtClean="0"/>
              <a:t> level surface</a:t>
            </a:r>
            <a:r>
              <a:rPr lang="en-US" altLang="en-US" smtClean="0"/>
              <a:t>.</a:t>
            </a:r>
          </a:p>
          <a:p>
            <a:pPr eaLnBrk="1" hangingPunct="1">
              <a:defRPr/>
            </a:pPr>
            <a:endParaRPr lang="en-US" altLang="en-US" smtClean="0"/>
          </a:p>
        </p:txBody>
      </p:sp>
    </p:spTree>
    <p:extLst>
      <p:ext uri="{BB962C8B-B14F-4D97-AF65-F5344CB8AC3E}">
        <p14:creationId xmlns:p14="http://schemas.microsoft.com/office/powerpoint/2010/main" val="2614472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CD272F-7250-4BAF-80FD-10CE3B1DD09E}" type="slidenum">
              <a:rPr lang="en-US" altLang="en-US"/>
              <a:pPr>
                <a:spcBef>
                  <a:spcPct val="0"/>
                </a:spcBef>
              </a:pPr>
              <a:t>38</a:t>
            </a:fld>
            <a:endParaRPr lang="en-US" altLang="en-US"/>
          </a:p>
        </p:txBody>
      </p:sp>
      <p:sp>
        <p:nvSpPr>
          <p:cNvPr id="1126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Sample map of the leveled network and tide station connections included in NGVD29. </a:t>
            </a:r>
          </a:p>
        </p:txBody>
      </p:sp>
    </p:spTree>
    <p:extLst>
      <p:ext uri="{BB962C8B-B14F-4D97-AF65-F5344CB8AC3E}">
        <p14:creationId xmlns:p14="http://schemas.microsoft.com/office/powerpoint/2010/main" val="1749662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C8D978-9A48-4644-83D4-09183F4E7DC9}" type="slidenum">
              <a:rPr lang="en-US" altLang="en-US"/>
              <a:pPr>
                <a:spcBef>
                  <a:spcPct val="0"/>
                </a:spcBef>
              </a:pPr>
              <a:t>39</a:t>
            </a:fld>
            <a:endParaRPr lang="en-US" altLang="en-US"/>
          </a:p>
        </p:txBody>
      </p:sp>
      <p:sp>
        <p:nvSpPr>
          <p:cNvPr id="1331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xfrm>
            <a:off x="914400" y="4341813"/>
            <a:ext cx="5029200" cy="41163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a:defRPr/>
            </a:pPr>
            <a:r>
              <a:rPr lang="en-US" altLang="en-US" b="1" dirty="0" smtClean="0"/>
              <a:t>North American Vertical Datum of 1988 (NAVD88): </a:t>
            </a:r>
            <a:r>
              <a:rPr lang="en-US" altLang="en-US" dirty="0" smtClean="0"/>
              <a:t>A fixed reference for elevations determined by geodetic leveling. The datum was derived from a general adjustment of the first-order terrestrial leveling nets of the United States, Canada, and Mexico. In the adjustment, only the height of the primary tidal bench mark, referenced to the International Great Lakes Datum of 1985 (IGLD 85) local mean sea level height value, at Father Point, Rimouski, Quebec, Canada was held fixed, thus providing minimum constraint. NAVD 88 and IGLD 85 are identical. However, NAVD 88 bench mark values are given in </a:t>
            </a:r>
            <a:r>
              <a:rPr lang="en-US" altLang="en-US" dirty="0" err="1" smtClean="0"/>
              <a:t>Helmert</a:t>
            </a:r>
            <a:r>
              <a:rPr lang="en-US" altLang="en-US" dirty="0" smtClean="0"/>
              <a:t> orthometric height units while IGLD 85 values are in dynamic heights. See International Great Lakes Datum of 1985, National Geodetic Vertical Datum of 1929, and geopotential difference. NAVD 88 should not be used as Mean Sea Level.</a:t>
            </a:r>
            <a:br>
              <a:rPr lang="en-US" altLang="en-US" dirty="0" smtClean="0"/>
            </a:br>
            <a:endParaRPr lang="en-US" altLang="en-US" b="1" dirty="0" smtClean="0"/>
          </a:p>
          <a:p>
            <a:pPr eaLnBrk="1" hangingPunct="1">
              <a:defRPr/>
            </a:pPr>
            <a:r>
              <a:rPr lang="en-US" altLang="en-US" b="1" dirty="0" smtClean="0"/>
              <a:t>NAVD 88</a:t>
            </a:r>
            <a:r>
              <a:rPr lang="en-US" altLang="en-US" dirty="0" smtClean="0"/>
              <a:t> - 0 height - took the opportunity to produce a close approximation to a level surface within    ± 3 cm; only one bias introduced; defining the 0 height at Father Point, Rimouski, Quebec, Canada.</a:t>
            </a:r>
          </a:p>
          <a:p>
            <a:pPr eaLnBrk="1" hangingPunct="1">
              <a:defRPr/>
            </a:pPr>
            <a:endParaRPr lang="en-US" altLang="en-US" dirty="0" smtClean="0"/>
          </a:p>
          <a:p>
            <a:pPr eaLnBrk="1" hangingPunct="1">
              <a:defRPr/>
            </a:pPr>
            <a:r>
              <a:rPr lang="en-US" altLang="en-US" dirty="0" smtClean="0"/>
              <a:t>Problems - height based on Father Point, Rimouski - minimizes changes to USGS maps but adds about 30 cm error relative to global mean sea level at Father Point, Rimouski.</a:t>
            </a:r>
          </a:p>
          <a:p>
            <a:pPr eaLnBrk="1" hangingPunct="1">
              <a:defRPr/>
            </a:pPr>
            <a:endParaRPr lang="en-US" altLang="en-US" dirty="0" smtClean="0"/>
          </a:p>
          <a:p>
            <a:pPr eaLnBrk="1" hangingPunct="1">
              <a:defRPr/>
            </a:pPr>
            <a:r>
              <a:rPr lang="en-US" altLang="en-US" dirty="0" smtClean="0"/>
              <a:t>Utilizes good gravimetric coverage of the U.S.</a:t>
            </a:r>
          </a:p>
          <a:p>
            <a:pPr eaLnBrk="1" hangingPunct="1">
              <a:defRPr/>
            </a:pPr>
            <a:endParaRPr lang="en-US" altLang="en-US" dirty="0" smtClean="0"/>
          </a:p>
        </p:txBody>
      </p:sp>
    </p:spTree>
    <p:extLst>
      <p:ext uri="{BB962C8B-B14F-4D97-AF65-F5344CB8AC3E}">
        <p14:creationId xmlns:p14="http://schemas.microsoft.com/office/powerpoint/2010/main" val="2946796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A8CE36-210B-4575-AE5F-79E1991110F1}" type="slidenum">
              <a:rPr lang="en-US" altLang="en-US"/>
              <a:pPr>
                <a:spcBef>
                  <a:spcPct val="0"/>
                </a:spcBef>
              </a:pPr>
              <a:t>40</a:t>
            </a:fld>
            <a:endParaRPr lang="en-US" altLang="en-US"/>
          </a:p>
        </p:txBody>
      </p:sp>
      <p:sp>
        <p:nvSpPr>
          <p:cNvPr id="1536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Sample of the leveled network and only the one connection to tide gage at fathers Point, Rimouski, Canada included in NAVD88.</a:t>
            </a:r>
          </a:p>
        </p:txBody>
      </p:sp>
    </p:spTree>
    <p:extLst>
      <p:ext uri="{BB962C8B-B14F-4D97-AF65-F5344CB8AC3E}">
        <p14:creationId xmlns:p14="http://schemas.microsoft.com/office/powerpoint/2010/main" val="2975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9" name="Google Shape;10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The first “precise” levels - U.S. Coast Survey in 1856-1857 instructed G. B. Vose to run a line of levels in connection with a detailed study of the tides and currents in New York Bay and the Hudson River. A series of tide gauges were established along the Hudson River from New York to Albany, and all were interconnected by the line of levels run by Mr. Vose.  As a product of this operation, the important bench mark GRISTMILL was established.  This bench mark provided the mean sea level datum to which subsequent levelings by the U.S. Lake Survey (replaced now by  IGLD) were referred in determining elevations of the water surfaces in the Great Lakes.</a:t>
            </a:r>
            <a:endParaRPr/>
          </a:p>
          <a:p>
            <a:pPr marL="0" lvl="0" indent="0" algn="l" rtl="0">
              <a:spcBef>
                <a:spcPts val="0"/>
              </a:spcBef>
              <a:spcAft>
                <a:spcPts val="0"/>
              </a:spcAft>
              <a:buNone/>
            </a:pPr>
            <a:endParaRPr/>
          </a:p>
        </p:txBody>
      </p:sp>
      <p:sp>
        <p:nvSpPr>
          <p:cNvPr id="110" name="Google Shape;110;p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70DD1A-8138-4E61-95F0-DDC5A8FC5807}" type="slidenum">
              <a:rPr lang="en-US" altLang="en-US"/>
              <a:pPr>
                <a:spcBef>
                  <a:spcPct val="0"/>
                </a:spcBef>
              </a:pPr>
              <a:t>41</a:t>
            </a:fld>
            <a:endParaRPr lang="en-US" altLang="en-US"/>
          </a:p>
        </p:txBody>
      </p:sp>
      <p:sp>
        <p:nvSpPr>
          <p:cNvPr id="1741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Differences between NGVD29 and NAVD88</a:t>
            </a:r>
            <a:r>
              <a:rPr lang="en-US" altLang="en-US" smtClean="0"/>
              <a:t> - summation of defining characteristics.</a:t>
            </a:r>
          </a:p>
          <a:p>
            <a:pPr eaLnBrk="1" hangingPunct="1"/>
            <a:endParaRPr lang="en-US" altLang="en-US" smtClean="0"/>
          </a:p>
          <a:p>
            <a:pPr eaLnBrk="1" hangingPunct="1"/>
            <a:r>
              <a:rPr lang="en-US" altLang="en-US" smtClean="0"/>
              <a:t>Basis for defining heights; biases and tidal epochs used, treatment of data, adjustment considerations, adjustment statistics, and published information.</a:t>
            </a:r>
          </a:p>
          <a:p>
            <a:pPr eaLnBrk="1" hangingPunct="1"/>
            <a:endParaRPr lang="en-US" altLang="en-US" smtClean="0"/>
          </a:p>
        </p:txBody>
      </p:sp>
    </p:spTree>
    <p:extLst>
      <p:ext uri="{BB962C8B-B14F-4D97-AF65-F5344CB8AC3E}">
        <p14:creationId xmlns:p14="http://schemas.microsoft.com/office/powerpoint/2010/main" val="631904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28FCC5-B7B3-4B68-A91C-8F6744F91F7C}" type="slidenum">
              <a:rPr lang="en-US" altLang="en-US"/>
              <a:pPr>
                <a:spcBef>
                  <a:spcPct val="0"/>
                </a:spcBef>
              </a:pPr>
              <a:t>42</a:t>
            </a:fld>
            <a:endParaRPr lang="en-US" altLang="en-US"/>
          </a:p>
        </p:txBody>
      </p:sp>
      <p:sp>
        <p:nvSpPr>
          <p:cNvPr id="1945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Differences between NGVD29 and NAVD88</a:t>
            </a:r>
            <a:r>
              <a:rPr lang="en-US" altLang="en-US" smtClean="0"/>
              <a:t> - summation of defining characteristics.</a:t>
            </a:r>
          </a:p>
          <a:p>
            <a:pPr eaLnBrk="1" hangingPunct="1"/>
            <a:endParaRPr lang="en-US" altLang="en-US" smtClean="0"/>
          </a:p>
        </p:txBody>
      </p:sp>
    </p:spTree>
    <p:extLst>
      <p:ext uri="{BB962C8B-B14F-4D97-AF65-F5344CB8AC3E}">
        <p14:creationId xmlns:p14="http://schemas.microsoft.com/office/powerpoint/2010/main" val="1097921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DB21C2-7115-4C70-BBF0-2B520231E316}" type="slidenum">
              <a:rPr lang="en-US" altLang="en-US"/>
              <a:pPr>
                <a:spcBef>
                  <a:spcPct val="0"/>
                </a:spcBef>
              </a:pPr>
              <a:t>43</a:t>
            </a:fld>
            <a:endParaRPr lang="en-US" altLang="en-US"/>
          </a:p>
        </p:txBody>
      </p:sp>
      <p:sp>
        <p:nvSpPr>
          <p:cNvPr id="2150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Area contour map</a:t>
            </a:r>
            <a:r>
              <a:rPr lang="en-US" altLang="en-US" smtClean="0"/>
              <a:t> - note areas of extreme and moderate changes between datums.</a:t>
            </a:r>
          </a:p>
          <a:p>
            <a:pPr eaLnBrk="1" hangingPunct="1"/>
            <a:endParaRPr lang="en-US" altLang="en-US" smtClean="0"/>
          </a:p>
          <a:p>
            <a:r>
              <a:rPr lang="en-US" altLang="en-US" b="1" smtClean="0"/>
              <a:t>VERTCON program: </a:t>
            </a:r>
            <a:r>
              <a:rPr lang="en-US" altLang="en-US" smtClean="0"/>
              <a:t>To support users needing to transform data between the National Geodetic Vertical Datum of 1929 (NGVD 29) and the North American Vertical Datum of 1988 (NAVD 88) NGS has developed the VERTCON program. The magnitude of the differences between the two height systems is shown in the depicted image.</a:t>
            </a:r>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20943971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7F1F67-EADD-4D8B-B941-82141DE03D77}" type="slidenum">
              <a:rPr lang="en-US" altLang="en-US"/>
              <a:pPr>
                <a:spcBef>
                  <a:spcPct val="0"/>
                </a:spcBef>
              </a:pPr>
              <a:t>44</a:t>
            </a:fld>
            <a:endParaRPr lang="en-US" altLang="en-US"/>
          </a:p>
        </p:txBody>
      </p:sp>
      <p:sp>
        <p:nvSpPr>
          <p:cNvPr id="2355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National color map</a:t>
            </a:r>
            <a:r>
              <a:rPr lang="en-US" altLang="en-US" smtClean="0"/>
              <a:t> - differences between NGVD29 and NAVD88 datums</a:t>
            </a:r>
          </a:p>
          <a:p>
            <a:pPr eaLnBrk="1" hangingPunct="1"/>
            <a:endParaRPr lang="en-US" altLang="en-US" smtClean="0"/>
          </a:p>
          <a:p>
            <a:pPr eaLnBrk="1" hangingPunct="1"/>
            <a:r>
              <a:rPr lang="en-US" altLang="en-US" smtClean="0"/>
              <a:t>Portrays general east - west tilt; rugged areas indicate major changes whereas smooth are minor changes. 2 &amp; 3 cm level differences over steep gradients.</a:t>
            </a:r>
          </a:p>
          <a:p>
            <a:pPr eaLnBrk="1" hangingPunct="1"/>
            <a:endParaRPr lang="en-US" altLang="en-US" smtClean="0"/>
          </a:p>
        </p:txBody>
      </p:sp>
    </p:spTree>
    <p:extLst>
      <p:ext uri="{BB962C8B-B14F-4D97-AF65-F5344CB8AC3E}">
        <p14:creationId xmlns:p14="http://schemas.microsoft.com/office/powerpoint/2010/main" val="28508721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altLang="en-US" smtClean="0"/>
              <a:t>The </a:t>
            </a:r>
            <a:r>
              <a:rPr lang="en-US" altLang="en-US" b="1" smtClean="0"/>
              <a:t>International Great Lakes Datum (IGLD) 1985 </a:t>
            </a:r>
            <a:r>
              <a:rPr lang="en-US" altLang="en-US" smtClean="0"/>
              <a:t>is expressed as dynamic height. Informally, this could also be considered as a height equivalent (based on work to raise a unit mass) above mean sea level. IGLD 85 is also based on an adopted elevation at Point Rimouski/Father's Point. And, IGLD 85 is realized as mean water levels at a set of master water level stations on the Great Lakes. Due to various observational, dynamical, and steric effects, there will be slight departures between a dynamic height and an IGLD 85 height. These departures are known as hydraulic correctors, and are part of the NAVD 88/IGLD 85 datum transformation. </a:t>
            </a:r>
          </a:p>
          <a:p>
            <a:endParaRPr lang="en-US"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60D9B9-085E-4870-912A-542EB4E410C0}" type="slidenum">
              <a:rPr lang="en-US" altLang="en-US"/>
              <a:pPr>
                <a:spcBef>
                  <a:spcPct val="0"/>
                </a:spcBef>
              </a:pPr>
              <a:t>45</a:t>
            </a:fld>
            <a:endParaRPr lang="en-US" altLang="en-US"/>
          </a:p>
        </p:txBody>
      </p:sp>
    </p:spTree>
    <p:extLst>
      <p:ext uri="{BB962C8B-B14F-4D97-AF65-F5344CB8AC3E}">
        <p14:creationId xmlns:p14="http://schemas.microsoft.com/office/powerpoint/2010/main" val="8174099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A9B37C-6DB7-4EBF-A2F8-86CCEF496A00}" type="slidenum">
              <a:rPr lang="en-US" altLang="en-US"/>
              <a:pPr>
                <a:spcBef>
                  <a:spcPct val="0"/>
                </a:spcBef>
              </a:pPr>
              <a:t>46</a:t>
            </a:fld>
            <a:endParaRPr lang="en-US" altLang="en-US"/>
          </a:p>
        </p:txBody>
      </p:sp>
      <p:sp>
        <p:nvSpPr>
          <p:cNvPr id="2765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r>
              <a:rPr lang="en-US" altLang="en-US" b="1" smtClean="0"/>
              <a:t>Sea level heights</a:t>
            </a:r>
            <a:r>
              <a:rPr lang="en-US" altLang="en-US" smtClean="0"/>
              <a:t> - we want heights relative to mean sea level to equal that of the geoid but we cannot achieve this goal; always differences between levels and local mean sea level..  </a:t>
            </a:r>
          </a:p>
          <a:p>
            <a:pPr eaLnBrk="1" hangingPunct="1"/>
            <a:endParaRPr lang="en-US" altLang="en-US" smtClean="0"/>
          </a:p>
          <a:p>
            <a:pPr eaLnBrk="1" hangingPunct="1"/>
            <a:r>
              <a:rPr lang="en-US" altLang="en-US" b="1" smtClean="0"/>
              <a:t>National Tidal Datum epoch</a:t>
            </a:r>
            <a:r>
              <a:rPr lang="en-US" altLang="en-US" smtClean="0"/>
              <a:t> - 19 year period of averaging phases such as lower low water almost eliminates effects within ocean caused by lunar phases, meteorological, hydrological, and oceanographic variability. </a:t>
            </a:r>
          </a:p>
          <a:p>
            <a:pPr eaLnBrk="1" hangingPunct="1"/>
            <a:endParaRPr lang="en-US" altLang="en-US" smtClean="0"/>
          </a:p>
          <a:p>
            <a:pPr eaLnBrk="1" hangingPunct="1"/>
            <a:r>
              <a:rPr lang="en-US" altLang="en-US" b="1" smtClean="0"/>
              <a:t>Tidal Datum:  </a:t>
            </a:r>
            <a:r>
              <a:rPr lang="en-US" altLang="en-US" smtClean="0"/>
              <a:t>In general, a datum is a base elevation used as a reference from which to reckon heights or depths. A tidal datum is a standard elevation defined by a certain phase of the tide. Tidal datums are used as references to measure local water levels and should not be extended into areas having differing oceanographic characteristics without substantiating measurements. In order that they may be recovered when needed, such datums are referenced to fixed points known as bench marks. Tidal datums are also the basis for establishing privately owned land, state owned land, territorial sea, exclusive economic zone, and high seas boundaries. http://tidesandcurrents.noaa.gov/</a:t>
            </a:r>
          </a:p>
          <a:p>
            <a:pPr eaLnBrk="1" hangingPunct="1"/>
            <a:endParaRPr lang="en-US" altLang="en-US" smtClean="0"/>
          </a:p>
        </p:txBody>
      </p:sp>
    </p:spTree>
    <p:extLst>
      <p:ext uri="{BB962C8B-B14F-4D97-AF65-F5344CB8AC3E}">
        <p14:creationId xmlns:p14="http://schemas.microsoft.com/office/powerpoint/2010/main" val="24926997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altLang="en-US" smtClean="0"/>
              <a:t>The specific 19-year period adopted by the National Ocean Service as the official time segment over which tide observations are taken and reduced to obtain mean values (e.g., mean lower low water, etc.) for tidal datums. It is necessary for standardization because of periodic and apparent secular trends in sea level. The present NTDE is 1983 through 2001 and is actively considered for revision every 20-25 years. Tidal datums in certain regions with anomalous sea level changes (Alaska, Gulf of Mexico) are calculated on a Modified 5-Year Epoch. </a:t>
            </a:r>
          </a:p>
          <a:p>
            <a:endParaRPr lang="en-US" altLang="en-US" smtClean="0"/>
          </a:p>
          <a:p>
            <a:r>
              <a:rPr lang="en-US" altLang="en-US" smtClean="0"/>
              <a:t>http://tidesandcurrents.noaa.gov/</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1D3D87-98B0-4C7B-8AA5-83AFE6A8D118}" type="slidenum">
              <a:rPr lang="en-US" altLang="en-US"/>
              <a:pPr>
                <a:spcBef>
                  <a:spcPct val="0"/>
                </a:spcBef>
              </a:pPr>
              <a:t>47</a:t>
            </a:fld>
            <a:endParaRPr lang="en-US" altLang="en-US"/>
          </a:p>
        </p:txBody>
      </p:sp>
    </p:spTree>
    <p:extLst>
      <p:ext uri="{BB962C8B-B14F-4D97-AF65-F5344CB8AC3E}">
        <p14:creationId xmlns:p14="http://schemas.microsoft.com/office/powerpoint/2010/main" val="16229363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CO-OPS provides the national infrastructure, science, and technical expertise to monitor, assess, and distribute tide, current, water level, and other coastal oceanographic products and services that support NOAA's mission of environmental stewardship and environmental assessment and prediction. CO-OPS provides operationally sound observations and monitoring capabilities coupled with operational Nowcast Forecast modeling.</a:t>
            </a:r>
          </a:p>
          <a:p>
            <a:endParaRPr lang="en-US" altLang="en-US" smtClean="0"/>
          </a:p>
          <a:p>
            <a:r>
              <a:rPr lang="en-US" altLang="en-US" smtClean="0"/>
              <a:t>http://tidesandcurrents.noaa.gov/</a:t>
            </a:r>
          </a:p>
          <a:p>
            <a:endParaRPr lang="en-US" altLang="en-US"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0DC855-638A-4915-BB5E-0368D90891A3}" type="slidenum">
              <a:rPr lang="en-US" altLang="en-US"/>
              <a:pPr>
                <a:spcBef>
                  <a:spcPct val="0"/>
                </a:spcBef>
              </a:pPr>
              <a:t>48</a:t>
            </a:fld>
            <a:endParaRPr lang="en-US" altLang="en-US"/>
          </a:p>
        </p:txBody>
      </p:sp>
    </p:spTree>
    <p:extLst>
      <p:ext uri="{BB962C8B-B14F-4D97-AF65-F5344CB8AC3E}">
        <p14:creationId xmlns:p14="http://schemas.microsoft.com/office/powerpoint/2010/main" val="10572985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22DE97-4A3C-48E7-ABDE-512B8DEC1A7F}" type="slidenum">
              <a:rPr lang="en-US" altLang="en-US"/>
              <a:pPr>
                <a:spcBef>
                  <a:spcPct val="0"/>
                </a:spcBef>
              </a:pPr>
              <a:t>49</a:t>
            </a:fld>
            <a:endParaRPr lang="en-US" altLang="en-US"/>
          </a:p>
        </p:txBody>
      </p:sp>
      <p:sp>
        <p:nvSpPr>
          <p:cNvPr id="3379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Note differences along coasts and that there is a slope to LMSL (local mean sea level).</a:t>
            </a:r>
          </a:p>
          <a:p>
            <a:pPr eaLnBrk="1" hangingPunct="1"/>
            <a:endParaRPr lang="en-US" altLang="en-US" smtClean="0"/>
          </a:p>
          <a:p>
            <a:pPr eaLnBrk="1" hangingPunct="1"/>
            <a:r>
              <a:rPr lang="en-US" altLang="en-US" smtClean="0"/>
              <a:t>This image was based on the tidal epoch 1960 to 1978.</a:t>
            </a:r>
          </a:p>
          <a:p>
            <a:pPr eaLnBrk="1" hangingPunct="1"/>
            <a:endParaRPr lang="en-US" altLang="en-US" smtClean="0"/>
          </a:p>
        </p:txBody>
      </p:sp>
    </p:spTree>
    <p:extLst>
      <p:ext uri="{BB962C8B-B14F-4D97-AF65-F5344CB8AC3E}">
        <p14:creationId xmlns:p14="http://schemas.microsoft.com/office/powerpoint/2010/main" val="1191525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F09CED-D2DB-4E54-B081-8ECB31A953C1}" type="slidenum">
              <a:rPr lang="en-US" altLang="en-US"/>
              <a:pPr>
                <a:spcBef>
                  <a:spcPct val="0"/>
                </a:spcBef>
              </a:pPr>
              <a:t>50</a:t>
            </a:fld>
            <a:endParaRPr lang="en-US" altLang="en-US"/>
          </a:p>
        </p:txBody>
      </p:sp>
      <p:sp>
        <p:nvSpPr>
          <p:cNvPr id="35843"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r>
              <a:rPr lang="en-US" altLang="en-US" smtClean="0"/>
              <a:t>Chart illustrating relationship of tidal information, vertical datums, and bench marks.</a:t>
            </a:r>
          </a:p>
          <a:p>
            <a:pPr eaLnBrk="1" hangingPunct="1"/>
            <a:endParaRPr lang="en-US" altLang="en-US" smtClean="0"/>
          </a:p>
          <a:p>
            <a:pPr eaLnBrk="1" hangingPunct="1"/>
            <a:r>
              <a:rPr lang="en-US" altLang="en-US" smtClean="0"/>
              <a:t>Geodetic datum relationships to tidal datums are established at tide stations by connecting tidal bench mark networks to the National Spatial Reference System (NSRS) maintained by NGS. There are two survey procedures used to make this connection. The first is to connect the tidal bench marks with traditional differential levels to nearby geodetic bench marks with known geodetic elevations.  The second is to occupy the tidal bench marks using a static GPS survey to determine the geodetic elevations of the bench marks directly. In all cases it is advised to make the connections to more than one bench mark, preferably to three marks, in order to confirm the connection and identify unstable bench marks.  The elevation relationship between geodetic datums and tidal datums should not be extrapolated away from a particular location without correction or interpolation as the relationships vary with parameters such as variations in range of tide, bathymetry, topography, geoid variations, and vertical land movement. Any interpolation should be done carefully, and where possible guided by the use of the National Ocean Service VDatum tool which can be obtained at: </a:t>
            </a:r>
            <a:r>
              <a:rPr lang="en-US" altLang="en-US" smtClean="0">
                <a:hlinkClick r:id="rId3"/>
              </a:rPr>
              <a:t>http://vdatum.noaa.gov</a:t>
            </a:r>
            <a:r>
              <a:rPr lang="en-US" altLang="en-US" smtClean="0"/>
              <a:t>. </a:t>
            </a:r>
            <a:br>
              <a:rPr lang="en-US" altLang="en-US" smtClean="0"/>
            </a:br>
            <a:endParaRPr lang="en-US" altLang="en-US" smtClean="0"/>
          </a:p>
        </p:txBody>
      </p:sp>
    </p:spTree>
    <p:extLst>
      <p:ext uri="{BB962C8B-B14F-4D97-AF65-F5344CB8AC3E}">
        <p14:creationId xmlns:p14="http://schemas.microsoft.com/office/powerpoint/2010/main" val="2748176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6</a:t>
            </a:fld>
            <a:endParaRPr/>
          </a:p>
        </p:txBody>
      </p:sp>
      <p:sp>
        <p:nvSpPr>
          <p:cNvPr id="116" name="Google Shape;11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17" name="Google Shape;11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Geodetic leveling now consists of several orders and classes. Each </a:t>
            </a:r>
            <a:r>
              <a:rPr lang="en-US" dirty="0" smtClean="0"/>
              <a:t>one was </a:t>
            </a:r>
            <a:r>
              <a:rPr lang="en-US" dirty="0"/>
              <a:t>developed to serve a particular need or group of needs. The higher the order and, in general, the more recent the leveling, the greater the precision. </a:t>
            </a:r>
            <a:r>
              <a:rPr lang="en-US" dirty="0" smtClean="0"/>
              <a:t>In</a:t>
            </a:r>
            <a:r>
              <a:rPr lang="en-US" baseline="0" dirty="0" smtClean="0"/>
              <a:t> 1984, t</a:t>
            </a:r>
            <a:r>
              <a:rPr lang="en-US" dirty="0" smtClean="0"/>
              <a:t>he </a:t>
            </a:r>
            <a:r>
              <a:rPr lang="en-US" dirty="0"/>
              <a:t>Federal Geodetic Control Committee (FGCC) </a:t>
            </a:r>
            <a:r>
              <a:rPr lang="en-US" dirty="0" smtClean="0"/>
              <a:t>published Standards </a:t>
            </a:r>
            <a:r>
              <a:rPr lang="en-US" dirty="0"/>
              <a:t>and </a:t>
            </a:r>
            <a:r>
              <a:rPr lang="en-US" dirty="0" smtClean="0"/>
              <a:t>Specifications</a:t>
            </a:r>
            <a:r>
              <a:rPr lang="en-US" baseline="0" dirty="0" smtClean="0"/>
              <a:t> </a:t>
            </a:r>
            <a:r>
              <a:rPr lang="en-US" dirty="0" smtClean="0"/>
              <a:t> </a:t>
            </a:r>
            <a:r>
              <a:rPr lang="en-US" dirty="0"/>
              <a:t>and </a:t>
            </a:r>
            <a:r>
              <a:rPr lang="en-US" dirty="0" smtClean="0"/>
              <a:t>then later.  When</a:t>
            </a:r>
            <a:r>
              <a:rPr lang="en-US" baseline="0" dirty="0" smtClean="0"/>
              <a:t> it became apparent that digital levels were a viable option for precise leveling</a:t>
            </a:r>
            <a:r>
              <a:rPr lang="en-US" dirty="0" smtClean="0"/>
              <a:t>, the Federal </a:t>
            </a:r>
            <a:r>
              <a:rPr lang="en-US" dirty="0"/>
              <a:t>Geodetic Control Subcommittee (FGCS</a:t>
            </a:r>
            <a:r>
              <a:rPr lang="en-US" dirty="0" smtClean="0"/>
              <a:t>) published</a:t>
            </a:r>
            <a:r>
              <a:rPr lang="en-US" b="1" dirty="0" smtClean="0"/>
              <a:t> </a:t>
            </a:r>
            <a:r>
              <a:rPr lang="en-US" b="0" dirty="0" smtClean="0"/>
              <a:t>the</a:t>
            </a:r>
            <a:r>
              <a:rPr lang="en-US" b="0" baseline="0" dirty="0" smtClean="0"/>
              <a:t> latest version of </a:t>
            </a:r>
            <a:r>
              <a:rPr lang="en-US" dirty="0" smtClean="0"/>
              <a:t>Specifications </a:t>
            </a:r>
            <a:r>
              <a:rPr lang="en-US" dirty="0"/>
              <a:t>and Procedures to Incorporate Electronic Digital/Bar-Code Leveling </a:t>
            </a:r>
            <a:r>
              <a:rPr lang="en-US" dirty="0" smtClean="0"/>
              <a:t>Systems in 2004.  These two publications</a:t>
            </a:r>
            <a:r>
              <a:rPr lang="en-US" baseline="0" dirty="0" smtClean="0"/>
              <a:t> define leveling </a:t>
            </a:r>
            <a:r>
              <a:rPr lang="en-US" dirty="0" smtClean="0"/>
              <a:t>orders </a:t>
            </a:r>
            <a:r>
              <a:rPr lang="en-US" dirty="0"/>
              <a:t>and classes.  They are designed to achieve maximum precision in new leveling at reasonable cost.</a:t>
            </a:r>
            <a:endParaRPr dirty="0"/>
          </a:p>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An example tidal station at Point Reyes, California.  To reach the tidal bench marks from Inverness Post Office, proceed 23.5 km (14.6 mi) NW along Sir Francis Drake Highway (taking the right fork to Point Reyes Beach south), turn left onto Chimney Rock Road (an unmarked road immediately after passing a dairy farm), follow macadam road and turn left at the parking lot Y intersection, and follow the road down to a private pier. The bench marks are located along the road leading to the pier. The tide gauge is located 3 m (11 ft) east of the south corner of the pier. </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CF2468-282C-4C1B-8557-14A09949B5D9}" type="slidenum">
              <a:rPr lang="en-US" altLang="en-US"/>
              <a:pPr>
                <a:spcBef>
                  <a:spcPct val="0"/>
                </a:spcBef>
              </a:pPr>
              <a:t>51</a:t>
            </a:fld>
            <a:endParaRPr lang="en-US" altLang="en-US"/>
          </a:p>
        </p:txBody>
      </p:sp>
    </p:spTree>
    <p:extLst>
      <p:ext uri="{BB962C8B-B14F-4D97-AF65-F5344CB8AC3E}">
        <p14:creationId xmlns:p14="http://schemas.microsoft.com/office/powerpoint/2010/main" val="38502173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n-US" altLang="en-US" smtClean="0"/>
              <a:t>The tidal information and orthometric elevations of a specific survey control mark can be viewed graphically. This mark can be associated with several tidal stations.</a:t>
            </a:r>
            <a:r>
              <a:rPr lang="en-US" altLang="en-US" smtClean="0">
                <a:hlinkClick r:id="rId3" action="ppaction://hlinkfile"/>
              </a:rPr>
              <a:t> Displayed will be the differences </a:t>
            </a:r>
            <a:r>
              <a:rPr lang="en-US" altLang="en-US" smtClean="0"/>
              <a:t>between the published National Geodetic Survey's ( </a:t>
            </a:r>
            <a:r>
              <a:rPr lang="en-US" altLang="en-US" smtClean="0">
                <a:hlinkClick r:id="rId4" action="ppaction://hlinkfile"/>
              </a:rPr>
              <a:t>NGS </a:t>
            </a:r>
            <a:r>
              <a:rPr lang="en-US" altLang="en-US" smtClean="0"/>
              <a:t>) NAVD88 and NGVD29 and Center for Operational and Oceanographic Products and Services' ( </a:t>
            </a:r>
            <a:r>
              <a:rPr lang="en-US" altLang="en-US" smtClean="0">
                <a:hlinkClick r:id="rId5"/>
              </a:rPr>
              <a:t>CO-OPS</a:t>
            </a:r>
            <a:r>
              <a:rPr lang="en-US" altLang="en-US" smtClean="0"/>
              <a:t> ) Mean Lower Low Water (MLLW) datums. Also displayed are the Mean Higher High Water (MHHW), Mean High Water (MHW), Mean Tide Level (MTL), MLLW, and Mean Low Water (MLW) datums. All values are displayed in feet.</a:t>
            </a:r>
          </a:p>
          <a:p>
            <a:endParaRPr lang="en-US" altLang="en-US" smtClean="0"/>
          </a:p>
          <a:p>
            <a:r>
              <a:rPr lang="en-US" altLang="en-US" smtClean="0"/>
              <a:t>http://www.ngs.noaa.gov/newsys-cgi-bin/ngs_opsd.prl</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1567E1-9AFC-4CB5-8CE9-7237564930A4}" type="slidenum">
              <a:rPr lang="en-US" altLang="en-US"/>
              <a:pPr>
                <a:spcBef>
                  <a:spcPct val="0"/>
                </a:spcBef>
              </a:pPr>
              <a:t>52</a:t>
            </a:fld>
            <a:endParaRPr lang="en-US" altLang="en-US"/>
          </a:p>
        </p:txBody>
      </p:sp>
    </p:spTree>
    <p:extLst>
      <p:ext uri="{BB962C8B-B14F-4D97-AF65-F5344CB8AC3E}">
        <p14:creationId xmlns:p14="http://schemas.microsoft.com/office/powerpoint/2010/main" val="30943448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NAVD 88 and the NGVD 29 elevations related to MLLW were computed from Bench Mark, 941 5020 K TIDAL, at the station. </a:t>
            </a:r>
          </a:p>
          <a:p>
            <a:endParaRPr lang="en-US" altLang="en-US" smtClean="0"/>
          </a:p>
          <a:p>
            <a:r>
              <a:rPr lang="en-US" altLang="en-US" smtClean="0"/>
              <a:t>Displayed tidal datums are Mean Higher High Water (MHHW), Mean High Water (MHW), Mean Tide Level(MTL), Mean Sea Level (MSL), Mean Low Water (MLW), and Mean Lower Low Water (MLLW) referenced on 1983-2001 Epoch.</a:t>
            </a:r>
          </a:p>
          <a:p>
            <a:endParaRPr lang="en-US"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285ADA-B661-41BB-A9B0-0F54E6082D8F}" type="slidenum">
              <a:rPr lang="en-US" altLang="en-US"/>
              <a:pPr>
                <a:spcBef>
                  <a:spcPct val="0"/>
                </a:spcBef>
              </a:pPr>
              <a:t>53</a:t>
            </a:fld>
            <a:endParaRPr lang="en-US" altLang="en-US"/>
          </a:p>
        </p:txBody>
      </p:sp>
    </p:spTree>
    <p:extLst>
      <p:ext uri="{BB962C8B-B14F-4D97-AF65-F5344CB8AC3E}">
        <p14:creationId xmlns:p14="http://schemas.microsoft.com/office/powerpoint/2010/main" val="32126476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Bench Mark Sheets page provides access to bench mark sheets for the station indicated in the upper left corner of the page.</a:t>
            </a:r>
            <a:br>
              <a:rPr lang="en-US" altLang="en-US" smtClean="0"/>
            </a:br>
            <a:r>
              <a:rPr lang="en-US" altLang="en-US" smtClean="0"/>
              <a:t/>
            </a:r>
            <a:br>
              <a:rPr lang="en-US" altLang="en-US" smtClean="0"/>
            </a:br>
            <a:r>
              <a:rPr lang="en-US" altLang="en-US" smtClean="0"/>
              <a:t>A tidal bench mark is a physical object, usually a stamped metal disk, that is near a tide station and is used as an elevation reference for the tide gauge and tidal datums. Bench Mark Sheets provide descriptions, locations, and elevations of the bench marks for a station.</a:t>
            </a:r>
            <a:br>
              <a:rPr lang="en-US" altLang="en-US" smtClean="0"/>
            </a:br>
            <a:endParaRPr lang="en-US" altLang="en-US" smtClean="0"/>
          </a:p>
          <a:p>
            <a:r>
              <a:rPr lang="en-US" altLang="en-US" smtClean="0"/>
              <a:t>http://tidesandcurrents.noaa.gov/</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334440-BC75-451A-81FF-6ECE3D21B15A}" type="slidenum">
              <a:rPr lang="en-US" altLang="en-US"/>
              <a:pPr>
                <a:spcBef>
                  <a:spcPct val="0"/>
                </a:spcBef>
              </a:pPr>
              <a:t>54</a:t>
            </a:fld>
            <a:endParaRPr lang="en-US" altLang="en-US"/>
          </a:p>
        </p:txBody>
      </p:sp>
    </p:spTree>
    <p:extLst>
      <p:ext uri="{BB962C8B-B14F-4D97-AF65-F5344CB8AC3E}">
        <p14:creationId xmlns:p14="http://schemas.microsoft.com/office/powerpoint/2010/main" val="2416465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en-US" altLang="en-US" smtClean="0"/>
              <a:t>Mean Sea Level (MSL) is a tidal datum determined over a 19-year National Tidal Datum Epoch. It pertains to local mean sea level and should not be confused with the fixed datums of North American Vertical Datum of 1988 (NAVD 88). </a:t>
            </a:r>
          </a:p>
          <a:p>
            <a:endParaRPr lang="en-US" altLang="en-US" smtClean="0"/>
          </a:p>
          <a:p>
            <a:r>
              <a:rPr lang="en-US" altLang="en-US" smtClean="0"/>
              <a:t>NGVD 29 and NAVD 88 are fixed geodetic datums whose elevation relationships to local MSL and other tidal datums may not be consistent from one location to another. </a:t>
            </a:r>
          </a:p>
          <a:p>
            <a:endParaRPr lang="en-US" altLang="en-US" smtClean="0"/>
          </a:p>
          <a:p>
            <a:r>
              <a:rPr lang="en-US" altLang="en-US" smtClean="0"/>
              <a:t>The NAVD 88 elevation is shown on the Elevations of Tidal Datums Table Referred to MLLW only when two or more of the bench marks listed have NAVD 88 elevations. The NAVD 88 elevation relationship shown in the table is derived from an average of several bench mark elevations relative to tide station datum. As a result of this averaging, NAVD 88 bench mark elevations computed indirectly from the tidal datums elevation table may differ slightly from NAVD 88 elevations listed for each bench mark in the NGS database. </a:t>
            </a:r>
          </a:p>
          <a:p>
            <a:endParaRPr lang="en-US" altLang="en-US" smtClean="0"/>
          </a:p>
          <a:p>
            <a:r>
              <a:rPr lang="en-US" altLang="en-US" smtClean="0"/>
              <a:t>http://tidesandcurrents.noaa.gov/</a:t>
            </a:r>
            <a:br>
              <a:rPr lang="en-US" altLang="en-US" smtClean="0"/>
            </a:br>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886375-67A6-43AA-AA63-C220FE260B41}" type="slidenum">
              <a:rPr lang="en-US" altLang="en-US"/>
              <a:pPr>
                <a:spcBef>
                  <a:spcPct val="0"/>
                </a:spcBef>
              </a:pPr>
              <a:t>55</a:t>
            </a:fld>
            <a:endParaRPr lang="en-US" altLang="en-US"/>
          </a:p>
        </p:txBody>
      </p:sp>
    </p:spTree>
    <p:extLst>
      <p:ext uri="{BB962C8B-B14F-4D97-AF65-F5344CB8AC3E}">
        <p14:creationId xmlns:p14="http://schemas.microsoft.com/office/powerpoint/2010/main" val="5558069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n-US" altLang="en-US" dirty="0" smtClean="0"/>
              <a:t>Geodetic datum relationships to tidal </a:t>
            </a:r>
            <a:r>
              <a:rPr lang="en-US" altLang="en-US" dirty="0" err="1" smtClean="0"/>
              <a:t>datums</a:t>
            </a:r>
            <a:r>
              <a:rPr lang="en-US" altLang="en-US" dirty="0" smtClean="0"/>
              <a:t> are established at tide stations by connecting tidal bench mark networks to the National Spatial Reference System (NSRS) maintained by NGS. There are two survey procedures used to make this connection. The first is to connect the tidal bench marks with traditional differential levels to nearby geodetic bench marks with known geodetic elevations.  The second is to occupy the tidal bench marks using a static GPS survey to determine the geodetic elevations of the bench marks directly. In all cases it is advised to make the connections to more than one bench mark, preferably to three marks, in order to confirm the connection and identify unstable bench marks.  The elevation relationship between geodetic </a:t>
            </a:r>
            <a:r>
              <a:rPr lang="en-US" altLang="en-US" dirty="0" err="1" smtClean="0"/>
              <a:t>datums</a:t>
            </a:r>
            <a:r>
              <a:rPr lang="en-US" altLang="en-US" dirty="0" smtClean="0"/>
              <a:t> and tidal </a:t>
            </a:r>
            <a:r>
              <a:rPr lang="en-US" altLang="en-US" dirty="0" err="1" smtClean="0"/>
              <a:t>datums</a:t>
            </a:r>
            <a:r>
              <a:rPr lang="en-US" altLang="en-US" dirty="0" smtClean="0"/>
              <a:t> should not be extrapolated away from a particular location without correction or interpolation as the relationships vary with parameters such as variations in range of tide, bathymetry, topography, geoid variations, and vertical land movement. Any interpolation should be done carefully, and where possible guided by the use of the National Ocean Service </a:t>
            </a:r>
            <a:r>
              <a:rPr lang="en-US" altLang="en-US" dirty="0" err="1" smtClean="0"/>
              <a:t>VDatum</a:t>
            </a:r>
            <a:r>
              <a:rPr lang="en-US" altLang="en-US" dirty="0" smtClean="0"/>
              <a:t> tool which can be obtained at: </a:t>
            </a:r>
            <a:r>
              <a:rPr lang="en-US" altLang="en-US" dirty="0" smtClean="0">
                <a:hlinkClick r:id="rId3"/>
              </a:rPr>
              <a:t>http://vdatum.noaa.gov</a:t>
            </a:r>
            <a:r>
              <a:rPr lang="en-US" altLang="en-US" dirty="0" smtClean="0"/>
              <a:t>. </a:t>
            </a:r>
          </a:p>
          <a:p>
            <a:endParaRPr lang="en-US" altLang="en-US" dirty="0" smtClean="0"/>
          </a:p>
          <a:p>
            <a:r>
              <a:rPr lang="en-US" altLang="en-US" dirty="0" smtClean="0"/>
              <a:t>http://tidesandcurrents.noaa.gov/</a:t>
            </a:r>
            <a:br>
              <a:rPr lang="en-US" altLang="en-US" dirty="0" smtClean="0"/>
            </a:br>
            <a:endParaRPr lang="en-US" altLang="en-US" dirty="0"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9E2034-E4C7-4789-BDB4-7508F791FAD4}" type="slidenum">
              <a:rPr lang="en-US" altLang="en-US"/>
              <a:pPr>
                <a:spcBef>
                  <a:spcPct val="0"/>
                </a:spcBef>
              </a:pPr>
              <a:t>56</a:t>
            </a:fld>
            <a:endParaRPr lang="en-US" altLang="en-US"/>
          </a:p>
        </p:txBody>
      </p:sp>
    </p:spTree>
    <p:extLst>
      <p:ext uri="{BB962C8B-B14F-4D97-AF65-F5344CB8AC3E}">
        <p14:creationId xmlns:p14="http://schemas.microsoft.com/office/powerpoint/2010/main" val="9785780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15C021-BEC1-495D-B507-4A671087745F}" type="slidenum">
              <a:rPr lang="en-US" altLang="en-US"/>
              <a:pPr>
                <a:spcBef>
                  <a:spcPct val="0"/>
                </a:spcBef>
              </a:pPr>
              <a:t>57</a:t>
            </a:fld>
            <a:endParaRPr lang="en-US" altLang="en-US"/>
          </a:p>
        </p:txBody>
      </p:sp>
      <p:sp>
        <p:nvSpPr>
          <p:cNvPr id="5017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Tidal datums are also the basis for establishing privately owned land, state owned land, territorial sea, exclusive economic zone, and high seas boundaries. </a:t>
            </a:r>
          </a:p>
          <a:p>
            <a:pPr eaLnBrk="1" hangingPunct="1"/>
            <a:endParaRPr lang="en-US" altLang="en-US" smtClean="0"/>
          </a:p>
          <a:p>
            <a:pPr eaLnBrk="1" hangingPunct="1"/>
            <a:r>
              <a:rPr lang="en-US" altLang="en-US" smtClean="0"/>
              <a:t>Changes in sea level will affect these boundaries.</a:t>
            </a:r>
          </a:p>
        </p:txBody>
      </p:sp>
    </p:spTree>
    <p:extLst>
      <p:ext uri="{BB962C8B-B14F-4D97-AF65-F5344CB8AC3E}">
        <p14:creationId xmlns:p14="http://schemas.microsoft.com/office/powerpoint/2010/main" val="33919617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3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a:solidFill>
                  <a:srgbClr val="000000"/>
                </a:solidFill>
                <a:latin typeface="Arial"/>
                <a:ea typeface="Arial"/>
                <a:cs typeface="Arial"/>
                <a:sym typeface="Arial"/>
              </a:rPr>
              <a:t>58</a:t>
            </a:fld>
            <a:endParaRPr/>
          </a:p>
        </p:txBody>
      </p:sp>
      <p:sp>
        <p:nvSpPr>
          <p:cNvPr id="1039" name="Google Shape;1039;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40" name="Google Shape;1040;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b="1"/>
              <a:t>Orthometric</a:t>
            </a:r>
            <a:r>
              <a:rPr lang="en-US"/>
              <a:t> heights (observed ht. diff. combined with surface gravity = geopotential ht. diff., converted to orthometric hts.)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7867792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eaLnBrk="1" hangingPunct="1">
              <a:spcBef>
                <a:spcPct val="0"/>
              </a:spcBef>
            </a:pPr>
            <a:r>
              <a:rPr lang="en-US" altLang="en-US" smtClean="0"/>
              <a:t>Precision Digital Leveling is a 1, 2, or 3 day seminar detailing the intricacies of geodetic leveling procedures developed by the National Geodetic Survey with emphasis on precise digital/bar-code levels and support equipment and how geodetic leveling is an integral part of Height Modernization. The seminar provides an overview of the geodetic leveling process including discussion of corrections applied to leveling, the FGCS specifications and procedures for electronic digital/bar-code leveling systems, required equipment, project reconnaissance, bench mark requirements and monumentation, field data collection, review, reduction, and “blue book” preparation for inclusion into the NGS National Spatial Reference System. </a:t>
            </a:r>
          </a:p>
        </p:txBody>
      </p:sp>
      <p:sp>
        <p:nvSpPr>
          <p:cNvPr id="61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CB2ACD-43B4-4F3F-A38B-5021E775D735}" type="slidenum">
              <a:rPr lang="en-US" altLang="en-US">
                <a:latin typeface="Calibri" panose="020F0502020204030204" pitchFamily="34" charset="0"/>
              </a:rPr>
              <a:pPr eaLnBrk="1" hangingPunct="1"/>
              <a:t>59</a:t>
            </a:fld>
            <a:endParaRPr lang="en-US" altLang="en-US">
              <a:latin typeface="Calibri" panose="020F0502020204030204" pitchFamily="34" charset="0"/>
            </a:endParaRPr>
          </a:p>
        </p:txBody>
      </p:sp>
    </p:spTree>
    <p:extLst>
      <p:ext uri="{BB962C8B-B14F-4D97-AF65-F5344CB8AC3E}">
        <p14:creationId xmlns:p14="http://schemas.microsoft.com/office/powerpoint/2010/main" val="29768065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C6BBE75-82A3-43E8-8DB6-32CD05520C1D}" type="slidenum">
              <a:rPr lang="en-US" altLang="en-US">
                <a:latin typeface="Calibri" panose="020F0502020204030204" pitchFamily="34" charset="0"/>
              </a:rPr>
              <a:pPr eaLnBrk="1" hangingPunct="1"/>
              <a:t>60</a:t>
            </a:fld>
            <a:endParaRPr lang="en-US" altLang="en-US">
              <a:latin typeface="Calibri" panose="020F0502020204030204" pitchFamily="34" charset="0"/>
            </a:endParaRPr>
          </a:p>
        </p:txBody>
      </p:sp>
      <p:sp>
        <p:nvSpPr>
          <p:cNvPr id="5529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eaLnBrk="1" hangingPunct="1"/>
            <a:r>
              <a:rPr lang="en-US" altLang="en-US" smtClean="0"/>
              <a:t>Leveling is a very “simple” survey practice - determining elevation differences through use of conventional leveling procedures – through backsight minus foresight measurements between points A to B and B to C.  </a:t>
            </a:r>
          </a:p>
          <a:p>
            <a:pPr eaLnBrk="1" hangingPunct="1"/>
            <a:endParaRPr lang="en-US" altLang="en-US" smtClean="0"/>
          </a:p>
          <a:p>
            <a:pPr eaLnBrk="1" hangingPunct="1"/>
            <a:r>
              <a:rPr lang="en-US" altLang="en-US" smtClean="0"/>
              <a:t>Differential leveling surveys, being a “piecewise” metric measurement technique, accumulate local height differences (dh).  </a:t>
            </a:r>
          </a:p>
          <a:p>
            <a:pPr eaLnBrk="1" hangingPunct="1"/>
            <a:endParaRPr lang="en-US" altLang="en-US" smtClean="0"/>
          </a:p>
          <a:p>
            <a:pPr eaLnBrk="1" hangingPunct="1"/>
            <a:r>
              <a:rPr lang="en-US" altLang="en-US" smtClean="0"/>
              <a:t>But, being a piecewise metric measurement system, we must also be aware and account for factors affecting our understanding and use of height interpretations.</a:t>
            </a:r>
          </a:p>
          <a:p>
            <a:pPr eaLnBrk="1" hangingPunct="1"/>
            <a:endParaRPr lang="en-US" altLang="en-US" smtClean="0"/>
          </a:p>
          <a:p>
            <a:pPr eaLnBrk="1" hangingPunct="1"/>
            <a:r>
              <a:rPr lang="en-US" altLang="en-US" smtClean="0"/>
              <a:t>Traditionally, orthometric heights can be considered as a distance (elevation difference) above a reference surface or datum.  </a:t>
            </a:r>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2852568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7</a:t>
            </a:fld>
            <a:endParaRPr/>
          </a:p>
        </p:txBody>
      </p:sp>
      <p:sp>
        <p:nvSpPr>
          <p:cNvPr id="123" name="Google Shape;12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24" name="Google Shape;12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Geodetic leveling has been defined as ". . . leveling of a high order of accuracy, </a:t>
            </a:r>
            <a:endParaRPr/>
          </a:p>
          <a:p>
            <a:pPr marL="0" lvl="0" indent="0" algn="l" rtl="0">
              <a:spcBef>
                <a:spcPts val="0"/>
              </a:spcBef>
              <a:spcAft>
                <a:spcPts val="0"/>
              </a:spcAft>
              <a:buSzPts val="1800"/>
              <a:buNone/>
            </a:pPr>
            <a:r>
              <a:rPr lang="en-US"/>
              <a:t>usually extended over large areas, to furnish accurate vertical control . . . for all surveying and mapping operations." There are two important considerations involved in this definition, "high order of accuracy" and extension "over large areas." </a:t>
            </a:r>
            <a:endParaRPr/>
          </a:p>
          <a:p>
            <a:pPr marL="0" lvl="0" indent="0" algn="l" rtl="0">
              <a:spcBef>
                <a:spcPts val="0"/>
              </a:spcBef>
              <a:spcAft>
                <a:spcPts val="0"/>
              </a:spcAft>
              <a:buSzPts val="1800"/>
              <a:buNone/>
            </a:pPr>
            <a:r>
              <a:rPr lang="en-US"/>
              <a:t> High order of accuracy (to be carefully distinguished from precision) is to be achieved only by use of a combination of a carefully designed and precisely constructed set of instruments (level and rods), used by a knowledgeable and conscientious personnel, in accordance with a proper observing routine, together with a data reduction system that applies appropriate corrections for all the physical and environmental situations that may affect the condition and/or calibration parameters of the instruments and observing conditions.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EF01B4F-A4E4-40FC-B4FA-467CF01DB141}" type="slidenum">
              <a:rPr lang="en-US" altLang="en-US">
                <a:latin typeface="Calibri" panose="020F0502020204030204" pitchFamily="34" charset="0"/>
              </a:rPr>
              <a:pPr eaLnBrk="1" hangingPunct="1"/>
              <a:t>61</a:t>
            </a:fld>
            <a:endParaRPr lang="en-US" altLang="en-US">
              <a:latin typeface="Calibri" panose="020F0502020204030204" pitchFamily="34"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eaLnBrk="1" hangingPunct="1"/>
            <a:r>
              <a:rPr lang="en-US" altLang="en-US" smtClean="0"/>
              <a:t>To fully appreciate the reasoning for many of strict requirements for geodetic leveling we must begin with understanding what are orthometric heights.</a:t>
            </a:r>
          </a:p>
          <a:p>
            <a:pPr eaLnBrk="1" hangingPunct="1"/>
            <a:endParaRPr lang="en-US" altLang="en-US" smtClean="0"/>
          </a:p>
          <a:p>
            <a:pPr eaLnBrk="1" hangingPunct="1"/>
            <a:r>
              <a:rPr lang="en-US" altLang="en-US" smtClean="0"/>
              <a:t>A realistic “view” of our very irregular shaped Earth as depicted in this gravity model determined from space borne gravity measurements by GRACE, gravity recovery and climate experiment.</a:t>
            </a:r>
          </a:p>
          <a:p>
            <a:pPr eaLnBrk="1" hangingPunct="1"/>
            <a:endParaRPr lang="en-US" altLang="en-US" smtClean="0"/>
          </a:p>
          <a:p>
            <a:pPr eaLnBrk="1" hangingPunct="1"/>
            <a:r>
              <a:rPr lang="en-US" altLang="en-US" smtClean="0"/>
              <a:t>Every time we set up and plumb our level equipment we are then determining our horizon through the optics of the instrument perpendicular to the attraction of gravity at that point.  Now, envision about 26 setups per mile and hundreds and thousands of setups over distances covering a County, each perpendicular to the attraction at that point on our irregular shaped, curved Earth and you can begin to get the feeling that leveling must be much more than a “simple” routine of backsights minus foresights.</a:t>
            </a:r>
          </a:p>
          <a:p>
            <a:pPr eaLnBrk="1" hangingPunct="1"/>
            <a:endParaRPr lang="en-US" altLang="en-US" smtClean="0"/>
          </a:p>
        </p:txBody>
      </p:sp>
    </p:spTree>
    <p:extLst>
      <p:ext uri="{BB962C8B-B14F-4D97-AF65-F5344CB8AC3E}">
        <p14:creationId xmlns:p14="http://schemas.microsoft.com/office/powerpoint/2010/main" val="37299986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850A33-2F86-4071-91B7-13296E55F7D3}" type="slidenum">
              <a:rPr lang="en-US" altLang="en-US">
                <a:latin typeface="Calibri" panose="020F0502020204030204" pitchFamily="34" charset="0"/>
              </a:rPr>
              <a:pPr eaLnBrk="1" hangingPunct="1"/>
              <a:t>62</a:t>
            </a:fld>
            <a:endParaRPr lang="en-US" altLang="en-US">
              <a:latin typeface="Calibri" panose="020F0502020204030204" pitchFamily="34" charset="0"/>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r>
              <a:rPr lang="en-US" altLang="en-US" smtClean="0"/>
              <a:t>Looking at a side view of the irregular shaped Earth and the relationships between  surfaces of equal potential (equipotential or geopotential surfaces), perpendicular to the attraction of gravity at that point.  Note these geopotential surfaces are not geometrically parallel due to the variations in the earth’s irregular gravity field. Also, the geopotential surfaces converge (become closer together) at the poles due in large part to Earth’s rotation.</a:t>
            </a:r>
          </a:p>
          <a:p>
            <a:pPr eaLnBrk="1" hangingPunct="1"/>
            <a:endParaRPr lang="en-US" altLang="en-US" smtClean="0"/>
          </a:p>
          <a:p>
            <a:pPr eaLnBrk="1" hangingPunct="1"/>
            <a:r>
              <a:rPr lang="en-US" altLang="en-US" smtClean="0"/>
              <a:t>As you run levels across theses surfaces the equipment is plumbed per the attraction of gravity at that point.   Our assumption is that our horizontal field of view can be corrected for a nice consistent Earth curvature when in fact a correction for conditions affecting us at a particular point must be accounted for. </a:t>
            </a:r>
          </a:p>
          <a:p>
            <a:pPr eaLnBrk="1" hangingPunct="1"/>
            <a:endParaRPr lang="en-US" altLang="en-US" smtClean="0"/>
          </a:p>
          <a:p>
            <a:pPr eaLnBrk="1" hangingPunct="1"/>
            <a:r>
              <a:rPr lang="en-US" altLang="en-US" smtClean="0"/>
              <a:t>Running levels north and south require more correction for the convergence of the geopotential surfaces than when running levels east and west.</a:t>
            </a:r>
          </a:p>
          <a:p>
            <a:pPr eaLnBrk="1" hangingPunct="1"/>
            <a:endParaRPr lang="en-US" altLang="en-US" smtClean="0"/>
          </a:p>
          <a:p>
            <a:pPr eaLnBrk="1" hangingPunct="1"/>
            <a:r>
              <a:rPr lang="en-US" altLang="en-US" smtClean="0"/>
              <a:t>The red oval illustrates the reference ellipsoid for our space based coordinate system and, though a close approximation of the size and shape of the Earth, is an entire, unrelated reference surface when determining GPS-derived ellipsoid heights. </a:t>
            </a:r>
          </a:p>
        </p:txBody>
      </p:sp>
    </p:spTree>
    <p:extLst>
      <p:ext uri="{BB962C8B-B14F-4D97-AF65-F5344CB8AC3E}">
        <p14:creationId xmlns:p14="http://schemas.microsoft.com/office/powerpoint/2010/main" val="34116791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EC24D73-6B43-4E3B-9FDE-70355CD14051}" type="slidenum">
              <a:rPr lang="en-US" altLang="en-US">
                <a:latin typeface="Calibri" panose="020F0502020204030204" pitchFamily="34" charset="0"/>
              </a:rPr>
              <a:pPr eaLnBrk="1" hangingPunct="1"/>
              <a:t>63</a:t>
            </a:fld>
            <a:endParaRPr lang="en-US" altLang="en-US">
              <a:latin typeface="Calibri" panose="020F0502020204030204" pitchFamily="34" charset="0"/>
            </a:endParaRPr>
          </a:p>
        </p:txBody>
      </p:sp>
      <p:sp>
        <p:nvSpPr>
          <p:cNvPr id="5837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xfrm>
            <a:off x="914400" y="4341813"/>
            <a:ext cx="5029200" cy="4352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eaLnBrk="1" hangingPunct="1"/>
            <a:r>
              <a:rPr lang="en-US" altLang="en-US" b="1" smtClean="0"/>
              <a:t>Level surfaces</a:t>
            </a:r>
            <a:r>
              <a:rPr lang="en-US" altLang="en-US" smtClean="0"/>
              <a:t> - imagine earth standing still - ocean standing still; no effects such as currents, tides, winds;  except for slight undulations created by gravity effects = level surface.</a:t>
            </a:r>
          </a:p>
          <a:p>
            <a:pPr eaLnBrk="1" hangingPunct="1"/>
            <a:r>
              <a:rPr lang="en-US" altLang="en-US" b="1" smtClean="0"/>
              <a:t>Geoid</a:t>
            </a:r>
            <a:r>
              <a:rPr lang="en-US" altLang="en-US" smtClean="0"/>
              <a:t> is this level surface relating to today’s mean sea level surface - this does not truly coincide with mean sea level because of the non-averaging effects of currents, tides, water temperatures, salinity, weather, solar/lunar cycle, etc.  The geoid is a best fit mean sea level surface.</a:t>
            </a:r>
          </a:p>
          <a:p>
            <a:pPr eaLnBrk="1" hangingPunct="1"/>
            <a:r>
              <a:rPr lang="en-US" altLang="en-US" b="1" smtClean="0"/>
              <a:t>Equipotential surfaces</a:t>
            </a:r>
            <a:r>
              <a:rPr lang="en-US" altLang="en-US" smtClean="0"/>
              <a:t> - add or subtract water and level surface changes parallel to previous surface = infinite number of possible level surfaces.  Each equipotential surface has one distinct potential quantity along its surface.</a:t>
            </a:r>
          </a:p>
          <a:p>
            <a:pPr eaLnBrk="1" hangingPunct="1"/>
            <a:r>
              <a:rPr lang="en-US" altLang="en-US" b="1" smtClean="0"/>
              <a:t>Point on earth’s surface</a:t>
            </a:r>
            <a:r>
              <a:rPr lang="en-US" altLang="en-US" smtClean="0"/>
              <a:t> is the level surface parallel to the geoid achieved by adding or subtracting potential.  Lines don’t appear parallel; they are based on the gravity field and are affected by mass pluses and minuses.</a:t>
            </a:r>
          </a:p>
          <a:p>
            <a:pPr eaLnBrk="1" hangingPunct="1"/>
            <a:r>
              <a:rPr lang="en-US" altLang="en-US" b="1" smtClean="0"/>
              <a:t>Geopotential number</a:t>
            </a:r>
            <a:r>
              <a:rPr lang="en-US" altLang="en-US" smtClean="0"/>
              <a:t> is the numerical difference between two different equipotential surfaces. </a:t>
            </a:r>
            <a:r>
              <a:rPr lang="en-US" altLang="en-US" b="1" smtClean="0"/>
              <a:t>W</a:t>
            </a:r>
            <a:r>
              <a:rPr lang="en-US" altLang="en-US" smtClean="0"/>
              <a:t> = potential along a level surface.  </a:t>
            </a:r>
            <a:r>
              <a:rPr lang="en-US" altLang="en-US" b="1" smtClean="0"/>
              <a:t>C</a:t>
            </a:r>
            <a:r>
              <a:rPr lang="en-US" altLang="en-US" b="1" baseline="-25000" smtClean="0"/>
              <a:t>P</a:t>
            </a:r>
            <a:r>
              <a:rPr lang="en-US" altLang="en-US" smtClean="0"/>
              <a:t> = geopotential number at a point.</a:t>
            </a:r>
          </a:p>
          <a:p>
            <a:pPr eaLnBrk="1" hangingPunct="1"/>
            <a:r>
              <a:rPr lang="en-US" altLang="en-US" b="1" smtClean="0"/>
              <a:t>Plumb line</a:t>
            </a:r>
            <a:r>
              <a:rPr lang="en-US" altLang="en-US" smtClean="0"/>
              <a:t> (over exaggerated in drawing) - is a curved distance due to effects of direction of gravity- known as deflection of the vertical.</a:t>
            </a:r>
          </a:p>
          <a:p>
            <a:pPr eaLnBrk="1" hangingPunct="1"/>
            <a:r>
              <a:rPr lang="en-US" altLang="en-US" b="1" smtClean="0"/>
              <a:t>Orthometric height</a:t>
            </a:r>
            <a:r>
              <a:rPr lang="en-US" altLang="en-US" smtClean="0"/>
              <a:t> is exactly the distance along this curved plumb line between the geoid and point on the earth’s surface.  We can make close approximations but to be exact we would need to measure gravity along this line requiring a bored hole which is impractical.</a:t>
            </a:r>
          </a:p>
        </p:txBody>
      </p:sp>
    </p:spTree>
    <p:extLst>
      <p:ext uri="{BB962C8B-B14F-4D97-AF65-F5344CB8AC3E}">
        <p14:creationId xmlns:p14="http://schemas.microsoft.com/office/powerpoint/2010/main" val="33335392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948F9B3-AC88-4556-BF75-912C5573F847}" type="slidenum">
              <a:rPr lang="en-US" altLang="en-US">
                <a:latin typeface="Calibri" panose="020F0502020204030204" pitchFamily="34" charset="0"/>
              </a:rPr>
              <a:pPr eaLnBrk="1" hangingPunct="1"/>
              <a:t>64</a:t>
            </a:fld>
            <a:endParaRPr lang="en-US" altLang="en-US">
              <a:latin typeface="Calibri" panose="020F0502020204030204" pitchFamily="34" charset="0"/>
            </a:endParaRPr>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mc:AlternateContent xmlns:mc="http://schemas.openxmlformats.org/markup-compatibility/2006">
        <mc:Choice xmlns:a14="http://schemas.microsoft.com/office/drawing/2010/main" Requires="a14">
          <p:sp>
            <p:nvSpPr>
              <p:cNvPr id="59396" name="Rectangle 3"/>
              <p:cNvSpPr>
                <a:spLocks noGrp="1" noChangeArrowheads="1"/>
              </p:cNvSpPr>
              <p:nvPr>
                <p:ph type="body" idx="1"/>
              </p:nvPr>
            </p:nvSpPr>
            <p:spPr bwMode="auto">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r>
                  <a:rPr lang="en-US" altLang="en-US" dirty="0" smtClean="0"/>
                  <a:t>Bench marks of NAVD 88 constitute the official national vertical datum for mapping and charting, and provide a vertical reference for the national infrastructure. Thus, surveyors frequently use these bench marks for reference points and to check their measurements. Leveled height differences (dh) do not strictly correspond to orthometric height differences (</a:t>
                </a:r>
                <a:r>
                  <a:rPr lang="en-US" altLang="en-US" dirty="0" err="1" smtClean="0"/>
                  <a:t>dH</a:t>
                </a:r>
                <a:r>
                  <a:rPr lang="en-US" altLang="en-US" dirty="0" smtClean="0"/>
                  <a:t>), because the </a:t>
                </a:r>
                <a:r>
                  <a:rPr lang="en-US" altLang="en-US" dirty="0" err="1" smtClean="0"/>
                  <a:t>nonparallelism</a:t>
                </a:r>
                <a:r>
                  <a:rPr lang="en-US" altLang="en-US" dirty="0" smtClean="0"/>
                  <a:t> of level surfaces is not reflected in the leveling measurements collected in the field (see figure); e.g., </a:t>
                </a:r>
                <a:r>
                  <a:rPr lang="en-US" altLang="en-US" dirty="0" smtClean="0">
                    <a:cs typeface="Times New Roman" panose="02020603050405020304" pitchFamily="18" charset="0"/>
                  </a:rPr>
                  <a:t>the</a:t>
                </a:r>
                <a:r>
                  <a:rPr lang="en-US" altLang="en-US" baseline="0" dirty="0" smtClean="0">
                    <a:cs typeface="Times New Roman" panose="02020603050405020304" pitchFamily="18" charset="0"/>
                  </a:rPr>
                  <a:t> sum of </a:t>
                </a:r>
                <a:r>
                  <a:rPr lang="en-US" altLang="en-US" dirty="0" smtClean="0"/>
                  <a:t>dh  (</a:t>
                </a:r>
                <a14:m>
                  <m:oMath xmlns:m="http://schemas.openxmlformats.org/officeDocument/2006/math">
                    <m:sSub>
                      <m:sSubPr>
                        <m:ctrlPr>
                          <a:rPr lang="en-US" altLang="en-US" i="1" smtClean="0">
                            <a:latin typeface="Cambria Math" panose="02040503050406030204" pitchFamily="18" charset="0"/>
                          </a:rPr>
                        </m:ctrlPr>
                      </m:sSubPr>
                      <m:e>
                        <m:r>
                          <a:rPr lang="en-US" altLang="en-US" b="0" i="1" smtClean="0">
                            <a:latin typeface="Cambria Math" panose="02040503050406030204" pitchFamily="18" charset="0"/>
                          </a:rPr>
                          <m:t>𝑑h</m:t>
                        </m:r>
                      </m:e>
                      <m:sub>
                        <m:r>
                          <a:rPr lang="en-US" altLang="en-US" b="0" i="1" smtClean="0">
                            <a:latin typeface="Cambria Math" panose="02040503050406030204" pitchFamily="18" charset="0"/>
                          </a:rPr>
                          <m:t>1</m:t>
                        </m:r>
                      </m:sub>
                    </m:sSub>
                  </m:oMath>
                </a14:m>
                <a:r>
                  <a:rPr lang="en-US" altLang="en-US" dirty="0" smtClean="0"/>
                  <a:t>+</a:t>
                </a:r>
                <a14:m>
                  <m:oMath xmlns:m="http://schemas.openxmlformats.org/officeDocument/2006/math">
                    <m:sSub>
                      <m:sSubPr>
                        <m:ctrlPr>
                          <a:rPr lang="en-US" altLang="en-US" i="1" smtClean="0">
                            <a:latin typeface="Cambria Math" panose="02040503050406030204" pitchFamily="18" charset="0"/>
                          </a:rPr>
                        </m:ctrlPr>
                      </m:sSubPr>
                      <m:e>
                        <m:r>
                          <a:rPr lang="en-US" altLang="en-US" b="0" i="1" smtClean="0">
                            <a:latin typeface="Cambria Math" panose="02040503050406030204" pitchFamily="18" charset="0"/>
                          </a:rPr>
                          <m:t>𝑑h</m:t>
                        </m:r>
                      </m:e>
                      <m:sub>
                        <m:r>
                          <a:rPr lang="en-US" altLang="en-US" b="0" i="1" smtClean="0">
                            <a:latin typeface="Cambria Math" panose="02040503050406030204" pitchFamily="18" charset="0"/>
                          </a:rPr>
                          <m:t>2</m:t>
                        </m:r>
                      </m:sub>
                    </m:sSub>
                  </m:oMath>
                </a14:m>
                <a:r>
                  <a:rPr lang="en-US" altLang="en-US" dirty="0" smtClean="0"/>
                  <a:t>+</a:t>
                </a:r>
                <a14:m>
                  <m:oMath xmlns:m="http://schemas.openxmlformats.org/officeDocument/2006/math">
                    <m:sSub>
                      <m:sSubPr>
                        <m:ctrlPr>
                          <a:rPr lang="en-US" altLang="en-US" i="1" smtClean="0">
                            <a:latin typeface="Cambria Math" panose="02040503050406030204" pitchFamily="18" charset="0"/>
                          </a:rPr>
                        </m:ctrlPr>
                      </m:sSubPr>
                      <m:e>
                        <m:r>
                          <a:rPr lang="en-US" altLang="en-US" b="0" i="1" smtClean="0">
                            <a:latin typeface="Cambria Math" panose="02040503050406030204" pitchFamily="18" charset="0"/>
                          </a:rPr>
                          <m:t>𝑑h</m:t>
                        </m:r>
                      </m:e>
                      <m:sub>
                        <m:r>
                          <a:rPr lang="en-US" altLang="en-US" b="0" i="1" smtClean="0">
                            <a:latin typeface="Cambria Math" panose="02040503050406030204" pitchFamily="18" charset="0"/>
                          </a:rPr>
                          <m:t>3</m:t>
                        </m:r>
                      </m:sub>
                    </m:sSub>
                  </m:oMath>
                </a14:m>
                <a:r>
                  <a:rPr lang="en-US" altLang="en-US" dirty="0" smtClean="0"/>
                  <a:t>) </a:t>
                </a:r>
                <a:r>
                  <a:rPr lang="en-US" altLang="en-US" dirty="0" smtClean="0">
                    <a:cs typeface="Times New Roman" panose="02020603050405020304" pitchFamily="18" charset="0"/>
                  </a:rPr>
                  <a:t>≠</a:t>
                </a:r>
                <a:r>
                  <a:rPr lang="en-US" altLang="en-US" dirty="0" smtClean="0"/>
                  <a:t> </a:t>
                </a:r>
                <a:r>
                  <a:rPr lang="en-US" altLang="en-US" dirty="0" smtClean="0">
                    <a:cs typeface="Times New Roman" panose="02020603050405020304" pitchFamily="18" charset="0"/>
                  </a:rPr>
                  <a:t>∑</a:t>
                </a:r>
                <a:r>
                  <a:rPr lang="en-US" altLang="en-US" dirty="0" err="1" smtClean="0"/>
                  <a:t>dH</a:t>
                </a:r>
                <a:r>
                  <a:rPr lang="en-US" altLang="en-US" dirty="0" smtClean="0"/>
                  <a:t> (</a:t>
                </a:r>
                <a14:m>
                  <m:oMath xmlns:m="http://schemas.openxmlformats.org/officeDocument/2006/math">
                    <m:sSub>
                      <m:sSubPr>
                        <m:ctrlPr>
                          <a:rPr lang="en-US" altLang="en-US" i="1" smtClean="0">
                            <a:latin typeface="Cambria Math" panose="02040503050406030204" pitchFamily="18" charset="0"/>
                          </a:rPr>
                        </m:ctrlPr>
                      </m:sSubPr>
                      <m:e>
                        <m:r>
                          <a:rPr lang="en-US" altLang="en-US" b="0" i="1" smtClean="0">
                            <a:latin typeface="Cambria Math" panose="02040503050406030204" pitchFamily="18" charset="0"/>
                          </a:rPr>
                          <m:t>𝑑</m:t>
                        </m:r>
                        <m:r>
                          <a:rPr lang="en-US" altLang="en-US" b="0" i="1" smtClean="0">
                            <a:latin typeface="Cambria Math" panose="02040503050406030204" pitchFamily="18" charset="0"/>
                          </a:rPr>
                          <m:t>𝐻</m:t>
                        </m:r>
                      </m:e>
                      <m:sub>
                        <m:r>
                          <a:rPr lang="en-US" altLang="en-US" b="0" i="1" smtClean="0">
                            <a:latin typeface="Cambria Math" panose="02040503050406030204" pitchFamily="18" charset="0"/>
                          </a:rPr>
                          <m:t>1</m:t>
                        </m:r>
                      </m:sub>
                    </m:sSub>
                  </m:oMath>
                </a14:m>
                <a:r>
                  <a:rPr lang="en-US" altLang="en-US" dirty="0" smtClean="0"/>
                  <a:t>+</a:t>
                </a:r>
                <a14:m>
                  <m:oMath xmlns:m="http://schemas.openxmlformats.org/officeDocument/2006/math">
                    <m:sSub>
                      <m:sSubPr>
                        <m:ctrlPr>
                          <a:rPr lang="en-US" altLang="en-US" i="1" smtClean="0">
                            <a:latin typeface="Cambria Math" panose="02040503050406030204" pitchFamily="18" charset="0"/>
                          </a:rPr>
                        </m:ctrlPr>
                      </m:sSubPr>
                      <m:e>
                        <m:r>
                          <a:rPr lang="en-US" altLang="en-US" b="0" i="1" smtClean="0">
                            <a:latin typeface="Cambria Math" panose="02040503050406030204" pitchFamily="18" charset="0"/>
                          </a:rPr>
                          <m:t>𝑑𝐻</m:t>
                        </m:r>
                      </m:e>
                      <m:sub>
                        <m:r>
                          <a:rPr lang="en-US" altLang="en-US" b="0" i="1" smtClean="0">
                            <a:latin typeface="Cambria Math" panose="02040503050406030204" pitchFamily="18" charset="0"/>
                          </a:rPr>
                          <m:t>2</m:t>
                        </m:r>
                      </m:sub>
                    </m:sSub>
                  </m:oMath>
                </a14:m>
                <a:r>
                  <a:rPr lang="en-US" altLang="en-US" dirty="0" smtClean="0"/>
                  <a:t>+</a:t>
                </a:r>
                <a14:m>
                  <m:oMath xmlns:m="http://schemas.openxmlformats.org/officeDocument/2006/math">
                    <m:sSub>
                      <m:sSubPr>
                        <m:ctrlPr>
                          <a:rPr lang="en-US" altLang="en-US" i="1" smtClean="0">
                            <a:latin typeface="Cambria Math" panose="02040503050406030204" pitchFamily="18" charset="0"/>
                          </a:rPr>
                        </m:ctrlPr>
                      </m:sSubPr>
                      <m:e>
                        <m:r>
                          <a:rPr lang="en-US" altLang="en-US" b="0" i="1" smtClean="0">
                            <a:latin typeface="Cambria Math" panose="02040503050406030204" pitchFamily="18" charset="0"/>
                          </a:rPr>
                          <m:t>𝑑𝐻</m:t>
                        </m:r>
                      </m:e>
                      <m:sub>
                        <m:r>
                          <a:rPr lang="en-US" altLang="en-US" b="0" i="1" smtClean="0">
                            <a:latin typeface="Cambria Math" panose="02040503050406030204" pitchFamily="18" charset="0"/>
                          </a:rPr>
                          <m:t>3</m:t>
                        </m:r>
                      </m:sub>
                    </m:sSub>
                  </m:oMath>
                </a14:m>
                <a:r>
                  <a:rPr lang="en-US" altLang="en-US" dirty="0" smtClean="0"/>
                  <a:t>) between bench marks A and B, where </a:t>
                </a:r>
                <a:r>
                  <a:rPr lang="en-US" altLang="en-US" dirty="0" smtClean="0">
                    <a:cs typeface="Times New Roman" panose="02020603050405020304" pitchFamily="18" charset="0"/>
                  </a:rPr>
                  <a:t>sum</a:t>
                </a:r>
                <a:r>
                  <a:rPr lang="en-US" altLang="en-US" baseline="0" dirty="0" smtClean="0">
                    <a:cs typeface="Times New Roman" panose="02020603050405020304" pitchFamily="18" charset="0"/>
                  </a:rPr>
                  <a:t> of </a:t>
                </a:r>
                <a:r>
                  <a:rPr lang="en-US" altLang="en-US" dirty="0" err="1" smtClean="0"/>
                  <a:t>dH</a:t>
                </a:r>
                <a:r>
                  <a:rPr lang="en-US" altLang="en-US" dirty="0" smtClean="0"/>
                  <a:t> </a:t>
                </a:r>
                <a:r>
                  <a:rPr lang="en-US" altLang="en-US" dirty="0" smtClean="0"/>
                  <a:t>= </a:t>
                </a:r>
                <a14:m>
                  <m:oMath xmlns:m="http://schemas.openxmlformats.org/officeDocument/2006/math">
                    <m:sSub>
                      <m:sSubPr>
                        <m:ctrlPr>
                          <a:rPr lang="en-US" altLang="en-US" i="1" smtClean="0">
                            <a:latin typeface="Cambria Math" panose="02040503050406030204" pitchFamily="18" charset="0"/>
                          </a:rPr>
                        </m:ctrlPr>
                      </m:sSubPr>
                      <m:e>
                        <m:r>
                          <a:rPr lang="en-US" altLang="en-US" b="0" i="1" smtClean="0">
                            <a:latin typeface="Cambria Math" panose="02040503050406030204" pitchFamily="18" charset="0"/>
                          </a:rPr>
                          <m:t>𝐻</m:t>
                        </m:r>
                      </m:e>
                      <m:sub>
                        <m:r>
                          <a:rPr lang="en-US" altLang="en-US" b="0" i="1" smtClean="0">
                            <a:latin typeface="Cambria Math" panose="02040503050406030204" pitchFamily="18" charset="0"/>
                          </a:rPr>
                          <m:t>𝐵</m:t>
                        </m:r>
                      </m:sub>
                    </m:sSub>
                  </m:oMath>
                </a14:m>
                <a:r>
                  <a:rPr lang="en-US" altLang="en-US" dirty="0" smtClean="0"/>
                  <a:t> – </a:t>
                </a:r>
                <a14:m>
                  <m:oMath xmlns:m="http://schemas.openxmlformats.org/officeDocument/2006/math">
                    <m:sSub>
                      <m:sSubPr>
                        <m:ctrlPr>
                          <a:rPr lang="en-US" altLang="en-US" i="1" smtClean="0">
                            <a:latin typeface="Cambria Math" panose="02040503050406030204" pitchFamily="18" charset="0"/>
                          </a:rPr>
                        </m:ctrlPr>
                      </m:sSubPr>
                      <m:e>
                        <m:r>
                          <a:rPr lang="en-US" altLang="en-US" b="0" i="1" smtClean="0">
                            <a:latin typeface="Cambria Math" panose="02040503050406030204" pitchFamily="18" charset="0"/>
                          </a:rPr>
                          <m:t>𝐻</m:t>
                        </m:r>
                      </m:e>
                      <m:sub>
                        <m:r>
                          <a:rPr lang="en-US" altLang="en-US" b="0" i="1" smtClean="0">
                            <a:latin typeface="Cambria Math" panose="02040503050406030204" pitchFamily="18" charset="0"/>
                          </a:rPr>
                          <m:t>𝐴</m:t>
                        </m:r>
                      </m:sub>
                    </m:sSub>
                  </m:oMath>
                </a14:m>
                <a:r>
                  <a:rPr lang="en-US" altLang="en-US" dirty="0" smtClean="0"/>
                  <a:t>. In contrast to leveled heights, adjusted NAVD 88 heights published by the National Geodetic Survey (NGS) are defined in the same </a:t>
                </a:r>
                <a:r>
                  <a:rPr lang="en-US" altLang="en-US" dirty="0" err="1" smtClean="0"/>
                  <a:t>Helmert</a:t>
                </a:r>
                <a:r>
                  <a:rPr lang="en-US" altLang="en-US" dirty="0" smtClean="0"/>
                  <a:t> orthometric vertical system as the orthometric heights obtained through </a:t>
                </a:r>
                <a:r>
                  <a:rPr lang="en-US" altLang="en-US" dirty="0" smtClean="0"/>
                  <a:t>global navigation</a:t>
                </a:r>
                <a:r>
                  <a:rPr lang="en-US" altLang="en-US" baseline="0" dirty="0" smtClean="0"/>
                  <a:t> satellite</a:t>
                </a:r>
                <a:r>
                  <a:rPr lang="en-US" altLang="en-US" dirty="0" smtClean="0"/>
                  <a:t> systems (GNSS) </a:t>
                </a:r>
                <a:r>
                  <a:rPr lang="en-US" altLang="en-US" dirty="0" smtClean="0"/>
                  <a:t>measurements and the proper geoid height value (apart from occasional small system shifts), such as the values provided by </a:t>
                </a:r>
                <a:r>
                  <a:rPr lang="en-US" altLang="en-US" dirty="0" smtClean="0"/>
                  <a:t>GEOID18.</a:t>
                </a:r>
                <a:r>
                  <a:rPr lang="en-US" altLang="en-US" dirty="0" smtClean="0"/>
                  <a:t/>
                </a:r>
                <a:br>
                  <a:rPr lang="en-US" altLang="en-US" dirty="0" smtClean="0"/>
                </a:br>
                <a:endParaRPr lang="en-US" altLang="en-US" dirty="0" smtClean="0"/>
              </a:p>
            </p:txBody>
          </p:sp>
        </mc:Choice>
        <mc:Fallback>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r>
                  <a:rPr lang="en-US" altLang="en-US" dirty="0" smtClean="0"/>
                  <a:t>Bench marks of NAVD 88 constitute the official national vertical datum for mapping and charting, and provide a vertical reference for the national infrastructure. Thus, surveyors frequently use these bench marks for reference points and to check their measurements. Leveled height differences (dh) do not strictly correspond to orthometric height differences (</a:t>
                </a:r>
                <a:r>
                  <a:rPr lang="en-US" altLang="en-US" dirty="0" err="1" smtClean="0"/>
                  <a:t>dH</a:t>
                </a:r>
                <a:r>
                  <a:rPr lang="en-US" altLang="en-US" dirty="0" smtClean="0"/>
                  <a:t>), because the </a:t>
                </a:r>
                <a:r>
                  <a:rPr lang="en-US" altLang="en-US" dirty="0" err="1" smtClean="0"/>
                  <a:t>nonparallelism</a:t>
                </a:r>
                <a:r>
                  <a:rPr lang="en-US" altLang="en-US" dirty="0" smtClean="0"/>
                  <a:t> of level surfaces is not reflected in the leveling measurements collected in the field (see figure); e.g., </a:t>
                </a:r>
                <a:r>
                  <a:rPr lang="en-US" altLang="en-US" dirty="0" smtClean="0">
                    <a:cs typeface="Times New Roman" panose="02020603050405020304" pitchFamily="18" charset="0"/>
                  </a:rPr>
                  <a:t>the</a:t>
                </a:r>
                <a:r>
                  <a:rPr lang="en-US" altLang="en-US" baseline="0" dirty="0" smtClean="0">
                    <a:cs typeface="Times New Roman" panose="02020603050405020304" pitchFamily="18" charset="0"/>
                  </a:rPr>
                  <a:t> sum of </a:t>
                </a:r>
                <a:r>
                  <a:rPr lang="en-US" altLang="en-US" dirty="0" smtClean="0"/>
                  <a:t>dh  (</a:t>
                </a:r>
                <a:r>
                  <a:rPr lang="en-US" altLang="en-US" i="0" smtClean="0">
                    <a:latin typeface="Cambria Math" panose="02040503050406030204" pitchFamily="18" charset="0"/>
                  </a:rPr>
                  <a:t>〖</a:t>
                </a:r>
                <a:r>
                  <a:rPr lang="en-US" altLang="en-US" b="0" i="0" smtClean="0">
                    <a:latin typeface="Cambria Math" panose="02040503050406030204" pitchFamily="18" charset="0"/>
                  </a:rPr>
                  <a:t>𝑑ℎ〗_1</a:t>
                </a:r>
                <a:r>
                  <a:rPr lang="en-US" altLang="en-US" dirty="0" smtClean="0"/>
                  <a:t>+</a:t>
                </a:r>
                <a:r>
                  <a:rPr lang="en-US" altLang="en-US" i="0" smtClean="0">
                    <a:latin typeface="Cambria Math" panose="02040503050406030204" pitchFamily="18" charset="0"/>
                  </a:rPr>
                  <a:t>〖</a:t>
                </a:r>
                <a:r>
                  <a:rPr lang="en-US" altLang="en-US" b="0" i="0" smtClean="0">
                    <a:latin typeface="Cambria Math" panose="02040503050406030204" pitchFamily="18" charset="0"/>
                  </a:rPr>
                  <a:t>𝑑ℎ</a:t>
                </a:r>
                <a:r>
                  <a:rPr lang="en-US" altLang="en-US" b="0" i="0" smtClean="0">
                    <a:latin typeface="Cambria Math" panose="02040503050406030204" pitchFamily="18" charset="0"/>
                  </a:rPr>
                  <a:t>〗_2</a:t>
                </a:r>
                <a:r>
                  <a:rPr lang="en-US" altLang="en-US" dirty="0" smtClean="0"/>
                  <a:t>+</a:t>
                </a:r>
                <a:r>
                  <a:rPr lang="en-US" altLang="en-US" i="0" smtClean="0">
                    <a:latin typeface="Cambria Math" panose="02040503050406030204" pitchFamily="18" charset="0"/>
                  </a:rPr>
                  <a:t>〖</a:t>
                </a:r>
                <a:r>
                  <a:rPr lang="en-US" altLang="en-US" b="0" i="0" smtClean="0">
                    <a:latin typeface="Cambria Math" panose="02040503050406030204" pitchFamily="18" charset="0"/>
                  </a:rPr>
                  <a:t>𝑑ℎ</a:t>
                </a:r>
                <a:r>
                  <a:rPr lang="en-US" altLang="en-US" b="0" i="0" smtClean="0">
                    <a:latin typeface="Cambria Math" panose="02040503050406030204" pitchFamily="18" charset="0"/>
                  </a:rPr>
                  <a:t>〗_3</a:t>
                </a:r>
                <a:r>
                  <a:rPr lang="en-US" altLang="en-US" dirty="0" smtClean="0"/>
                  <a:t>) </a:t>
                </a:r>
                <a:r>
                  <a:rPr lang="en-US" altLang="en-US" dirty="0" smtClean="0">
                    <a:cs typeface="Times New Roman" panose="02020603050405020304" pitchFamily="18" charset="0"/>
                  </a:rPr>
                  <a:t>≠</a:t>
                </a:r>
                <a:r>
                  <a:rPr lang="en-US" altLang="en-US" dirty="0" smtClean="0"/>
                  <a:t> </a:t>
                </a:r>
                <a:r>
                  <a:rPr lang="en-US" altLang="en-US" dirty="0" smtClean="0">
                    <a:cs typeface="Times New Roman" panose="02020603050405020304" pitchFamily="18" charset="0"/>
                  </a:rPr>
                  <a:t>∑</a:t>
                </a:r>
                <a:r>
                  <a:rPr lang="en-US" altLang="en-US" dirty="0" err="1" smtClean="0"/>
                  <a:t>dH</a:t>
                </a:r>
                <a:r>
                  <a:rPr lang="en-US" altLang="en-US" dirty="0" smtClean="0"/>
                  <a:t> (</a:t>
                </a:r>
                <a:r>
                  <a:rPr lang="en-US" altLang="en-US" i="0" smtClean="0">
                    <a:latin typeface="Cambria Math" panose="02040503050406030204" pitchFamily="18" charset="0"/>
                  </a:rPr>
                  <a:t>〖</a:t>
                </a:r>
                <a:r>
                  <a:rPr lang="en-US" altLang="en-US" b="0" i="0" smtClean="0">
                    <a:latin typeface="Cambria Math" panose="02040503050406030204" pitchFamily="18" charset="0"/>
                  </a:rPr>
                  <a:t>𝑑</a:t>
                </a:r>
                <a:r>
                  <a:rPr lang="en-US" altLang="en-US" b="0" i="0" smtClean="0">
                    <a:latin typeface="Cambria Math" panose="02040503050406030204" pitchFamily="18" charset="0"/>
                  </a:rPr>
                  <a:t>𝐻〗_</a:t>
                </a:r>
                <a:r>
                  <a:rPr lang="en-US" altLang="en-US" b="0" i="0" smtClean="0">
                    <a:latin typeface="Cambria Math" panose="02040503050406030204" pitchFamily="18" charset="0"/>
                  </a:rPr>
                  <a:t>1</a:t>
                </a:r>
                <a:r>
                  <a:rPr lang="en-US" altLang="en-US" dirty="0" smtClean="0"/>
                  <a:t>+</a:t>
                </a:r>
                <a:r>
                  <a:rPr lang="en-US" altLang="en-US" i="0" smtClean="0">
                    <a:latin typeface="Cambria Math" panose="02040503050406030204" pitchFamily="18" charset="0"/>
                  </a:rPr>
                  <a:t>〖</a:t>
                </a:r>
                <a:r>
                  <a:rPr lang="en-US" altLang="en-US" b="0" i="0" smtClean="0">
                    <a:latin typeface="Cambria Math" panose="02040503050406030204" pitchFamily="18" charset="0"/>
                  </a:rPr>
                  <a:t>𝑑𝐻</a:t>
                </a:r>
                <a:r>
                  <a:rPr lang="en-US" altLang="en-US" b="0" i="0" smtClean="0">
                    <a:latin typeface="Cambria Math" panose="02040503050406030204" pitchFamily="18" charset="0"/>
                  </a:rPr>
                  <a:t>〗_2</a:t>
                </a:r>
                <a:r>
                  <a:rPr lang="en-US" altLang="en-US" dirty="0" smtClean="0"/>
                  <a:t>+</a:t>
                </a:r>
                <a:r>
                  <a:rPr lang="en-US" altLang="en-US" i="0" smtClean="0">
                    <a:latin typeface="Cambria Math" panose="02040503050406030204" pitchFamily="18" charset="0"/>
                  </a:rPr>
                  <a:t>〖</a:t>
                </a:r>
                <a:r>
                  <a:rPr lang="en-US" altLang="en-US" b="0" i="0" smtClean="0">
                    <a:latin typeface="Cambria Math" panose="02040503050406030204" pitchFamily="18" charset="0"/>
                  </a:rPr>
                  <a:t>𝑑𝐻</a:t>
                </a:r>
                <a:r>
                  <a:rPr lang="en-US" altLang="en-US" b="0" i="0" smtClean="0">
                    <a:latin typeface="Cambria Math" panose="02040503050406030204" pitchFamily="18" charset="0"/>
                  </a:rPr>
                  <a:t>〗_3</a:t>
                </a:r>
                <a:r>
                  <a:rPr lang="en-US" altLang="en-US" dirty="0" smtClean="0"/>
                  <a:t>) between bench marks A and B, where </a:t>
                </a:r>
                <a:r>
                  <a:rPr lang="en-US" altLang="en-US" dirty="0" smtClean="0">
                    <a:cs typeface="Times New Roman" panose="02020603050405020304" pitchFamily="18" charset="0"/>
                  </a:rPr>
                  <a:t>sum</a:t>
                </a:r>
                <a:r>
                  <a:rPr lang="en-US" altLang="en-US" baseline="0" dirty="0" smtClean="0">
                    <a:cs typeface="Times New Roman" panose="02020603050405020304" pitchFamily="18" charset="0"/>
                  </a:rPr>
                  <a:t> of </a:t>
                </a:r>
                <a:r>
                  <a:rPr lang="en-US" altLang="en-US" dirty="0" err="1" smtClean="0"/>
                  <a:t>dH</a:t>
                </a:r>
                <a:r>
                  <a:rPr lang="en-US" altLang="en-US" dirty="0" smtClean="0"/>
                  <a:t> </a:t>
                </a:r>
                <a:r>
                  <a:rPr lang="en-US" altLang="en-US" dirty="0" smtClean="0"/>
                  <a:t>= </a:t>
                </a:r>
                <a:r>
                  <a:rPr lang="en-US" altLang="en-US" b="0" i="0" smtClean="0">
                    <a:latin typeface="Cambria Math" panose="02040503050406030204" pitchFamily="18" charset="0"/>
                  </a:rPr>
                  <a:t>𝐻</a:t>
                </a:r>
                <a:r>
                  <a:rPr lang="en-US" altLang="en-US" b="0" i="0" smtClean="0">
                    <a:latin typeface="Cambria Math" panose="02040503050406030204" pitchFamily="18" charset="0"/>
                  </a:rPr>
                  <a:t>_𝐵</a:t>
                </a:r>
                <a:r>
                  <a:rPr lang="en-US" altLang="en-US" dirty="0" smtClean="0"/>
                  <a:t> – </a:t>
                </a:r>
                <a:r>
                  <a:rPr lang="en-US" altLang="en-US" b="0" i="0" smtClean="0">
                    <a:latin typeface="Cambria Math" panose="02040503050406030204" pitchFamily="18" charset="0"/>
                  </a:rPr>
                  <a:t>𝐻</a:t>
                </a:r>
                <a:r>
                  <a:rPr lang="en-US" altLang="en-US" b="0" i="0" smtClean="0">
                    <a:latin typeface="Cambria Math" panose="02040503050406030204" pitchFamily="18" charset="0"/>
                  </a:rPr>
                  <a:t>_𝐴</a:t>
                </a:r>
                <a:r>
                  <a:rPr lang="en-US" altLang="en-US" dirty="0" smtClean="0"/>
                  <a:t>. In contrast to leveled heights, adjusted NAVD 88 heights published by the National Geodetic Survey (NGS) are defined in the same </a:t>
                </a:r>
                <a:r>
                  <a:rPr lang="en-US" altLang="en-US" dirty="0" err="1" smtClean="0"/>
                  <a:t>Helmert</a:t>
                </a:r>
                <a:r>
                  <a:rPr lang="en-US" altLang="en-US" dirty="0" smtClean="0"/>
                  <a:t> orthometric vertical system as the orthometric heights obtained through </a:t>
                </a:r>
                <a:r>
                  <a:rPr lang="en-US" altLang="en-US" dirty="0" smtClean="0"/>
                  <a:t>global navigation</a:t>
                </a:r>
                <a:r>
                  <a:rPr lang="en-US" altLang="en-US" baseline="0" dirty="0" smtClean="0"/>
                  <a:t> satellite</a:t>
                </a:r>
                <a:r>
                  <a:rPr lang="en-US" altLang="en-US" dirty="0" smtClean="0"/>
                  <a:t> systems (GNSS) </a:t>
                </a:r>
                <a:r>
                  <a:rPr lang="en-US" altLang="en-US" dirty="0" smtClean="0"/>
                  <a:t>measurements and the proper geoid height value (apart from occasional small system shifts), such as the values provided by </a:t>
                </a:r>
                <a:r>
                  <a:rPr lang="en-US" altLang="en-US" dirty="0" smtClean="0"/>
                  <a:t>GEOID18.</a:t>
                </a:r>
                <a:r>
                  <a:rPr lang="en-US" altLang="en-US" dirty="0" smtClean="0"/>
                  <a:t/>
                </a:r>
                <a:br>
                  <a:rPr lang="en-US" altLang="en-US" dirty="0" smtClean="0"/>
                </a:br>
                <a:endParaRPr lang="en-US" altLang="en-US" dirty="0" smtClean="0"/>
              </a:p>
            </p:txBody>
          </p:sp>
        </mc:Fallback>
      </mc:AlternateContent>
    </p:spTree>
    <p:extLst>
      <p:ext uri="{BB962C8B-B14F-4D97-AF65-F5344CB8AC3E}">
        <p14:creationId xmlns:p14="http://schemas.microsoft.com/office/powerpoint/2010/main" val="957857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F6C703-8583-4019-B54C-184D296E003B}" type="slidenum">
              <a:rPr lang="en-US" altLang="en-US">
                <a:latin typeface="Calibri" panose="020F0502020204030204" pitchFamily="34" charset="0"/>
              </a:rPr>
              <a:pPr eaLnBrk="1" hangingPunct="1"/>
              <a:t>65</a:t>
            </a:fld>
            <a:endParaRPr lang="en-US" altLang="en-US">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There are many ways to describe heights.  Here are illustrated different “elevations” for the exact same point dependent on the measurement type and reference datum.</a:t>
            </a:r>
          </a:p>
        </p:txBody>
      </p:sp>
    </p:spTree>
    <p:extLst>
      <p:ext uri="{BB962C8B-B14F-4D97-AF65-F5344CB8AC3E}">
        <p14:creationId xmlns:p14="http://schemas.microsoft.com/office/powerpoint/2010/main" val="17965917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7AF424F-8A5B-419F-BD32-587D9519F7E5}" type="slidenum">
              <a:rPr lang="en-US" altLang="en-US">
                <a:latin typeface="Calibri" panose="020F0502020204030204" pitchFamily="34" charset="0"/>
              </a:rPr>
              <a:pPr eaLnBrk="1" hangingPunct="1"/>
              <a:t>66</a:t>
            </a:fld>
            <a:endParaRPr lang="en-US" altLang="en-US">
              <a:latin typeface="Calibri" panose="020F0502020204030204" pitchFamily="34" charset="0"/>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r>
              <a:rPr lang="en-US" altLang="en-US" smtClean="0"/>
              <a:t>Source Documents: Balaz, Emery I., Young, Gary M.; NOAA Technical Memorandum NOS NGS 34; “CORRECTIONS APPLIED BY THE NATIONAL GEODETIC SURVEY TO PRECISE LEVELING OBSERVATIONS”; June 1982: </a:t>
            </a:r>
            <a:r>
              <a:rPr lang="en-US" altLang="en-US" smtClean="0">
                <a:latin typeface="Courier New" panose="02070309020205020404" pitchFamily="49" charset="0"/>
              </a:rPr>
              <a:t>FGCSVERT (ver. 4.1 5/27/2004)</a:t>
            </a:r>
          </a:p>
          <a:p>
            <a:pPr eaLnBrk="1" hangingPunct="1"/>
            <a:endParaRPr lang="en-US" altLang="en-US" smtClean="0"/>
          </a:p>
          <a:p>
            <a:pPr eaLnBrk="1" hangingPunct="1"/>
            <a:r>
              <a:rPr lang="en-US" altLang="en-US" smtClean="0"/>
              <a:t>The intent of this presentation is NOT to go into a discussion of how the following equations were derived, but rather, to familiarize the field observer about the variables which must be observed correctly in order to reduce leveling observations in conformance with NAVD88 conventions.</a:t>
            </a:r>
          </a:p>
          <a:p>
            <a:pPr eaLnBrk="1" hangingPunct="1"/>
            <a:endParaRPr lang="en-US" altLang="en-US" smtClean="0"/>
          </a:p>
          <a:p>
            <a:pPr eaLnBrk="1" hangingPunct="1"/>
            <a:r>
              <a:rPr lang="en-US" altLang="en-US" smtClean="0"/>
              <a:t>The following corrections, and there are some either/or options, are used to reduce the rod readings to the geopotential numbers input to NGS’ geodetic leveling adjustment program: ASTA, and are the same corrections applied to the observations used to compute the NAVD88.</a:t>
            </a:r>
          </a:p>
          <a:p>
            <a:pPr eaLnBrk="1" hangingPunct="1"/>
            <a:endParaRPr lang="en-US" altLang="en-US" smtClean="0"/>
          </a:p>
          <a:p>
            <a:pPr eaLnBrk="1" hangingPunct="1"/>
            <a:r>
              <a:rPr lang="en-US" altLang="en-US" b="1" smtClean="0"/>
              <a:t>Typeface coloring conventions:</a:t>
            </a:r>
            <a:r>
              <a:rPr lang="en-US" altLang="en-US" smtClean="0"/>
              <a:t>  </a:t>
            </a:r>
            <a:r>
              <a:rPr lang="en-US" altLang="en-US" b="1" smtClean="0"/>
              <a:t>Black</a:t>
            </a:r>
            <a:r>
              <a:rPr lang="en-US" altLang="en-US" smtClean="0"/>
              <a:t> was used for the general points,  </a:t>
            </a:r>
            <a:r>
              <a:rPr lang="en-US" altLang="en-US" b="1" smtClean="0"/>
              <a:t>Red</a:t>
            </a:r>
            <a:r>
              <a:rPr lang="en-US" altLang="en-US" smtClean="0"/>
              <a:t> was used to distinguish variables that the observers were directly involved in collecting.</a:t>
            </a:r>
          </a:p>
        </p:txBody>
      </p:sp>
    </p:spTree>
    <p:extLst>
      <p:ext uri="{BB962C8B-B14F-4D97-AF65-F5344CB8AC3E}">
        <p14:creationId xmlns:p14="http://schemas.microsoft.com/office/powerpoint/2010/main" val="27068368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0C0C024-43C2-442E-8D38-82ACCB30766C}" type="slidenum">
              <a:rPr lang="en-US" altLang="en-US">
                <a:latin typeface="Calibri" panose="020F0502020204030204" pitchFamily="34" charset="0"/>
              </a:rPr>
              <a:pPr eaLnBrk="1" hangingPunct="1"/>
              <a:t>67</a:t>
            </a:fld>
            <a:endParaRPr lang="en-US" altLang="en-US">
              <a:latin typeface="Calibri" panose="020F0502020204030204" pitchFamily="34" charset="0"/>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r>
              <a:rPr lang="en-US" altLang="en-US" smtClean="0"/>
              <a:t>Our assumption is that the line of sight is perfectly horizontal, perpendicular to the attraction of gravity and that we work on a “flat” surface.  We in fact live and work on a curved surface that is irregular due to the variable gravity influences in our world.</a:t>
            </a:r>
          </a:p>
          <a:p>
            <a:pPr eaLnBrk="1" hangingPunct="1"/>
            <a:endParaRPr lang="en-US" altLang="en-US" smtClean="0"/>
          </a:p>
          <a:p>
            <a:pPr eaLnBrk="1" hangingPunct="1"/>
            <a:r>
              <a:rPr lang="en-US" altLang="en-US" smtClean="0"/>
              <a:t>The effects of curvature cancel if you maintain a close imbalance in your setups.</a:t>
            </a:r>
          </a:p>
          <a:p>
            <a:pPr eaLnBrk="1" hangingPunct="1"/>
            <a:endParaRPr lang="en-US" altLang="en-US" smtClean="0"/>
          </a:p>
          <a:p>
            <a:pPr eaLnBrk="1" hangingPunct="1"/>
            <a:r>
              <a:rPr lang="en-US" altLang="en-US" b="1" smtClean="0"/>
              <a:t>FGCS Specifications and Procedures to Incorporate Electronic Digital/Bar-Code Leveling Systems:</a:t>
            </a:r>
            <a:r>
              <a:rPr lang="en-US" altLang="en-US" smtClean="0"/>
              <a:t> Difference of forward and backward sight lengths never to exceed: 5 m per setup and 10 m per section for 1</a:t>
            </a:r>
            <a:r>
              <a:rPr lang="en-US" altLang="en-US" baseline="30000" smtClean="0"/>
              <a:t>st</a:t>
            </a:r>
            <a:r>
              <a:rPr lang="en-US" altLang="en-US" smtClean="0"/>
              <a:t> and 2</a:t>
            </a:r>
            <a:r>
              <a:rPr lang="en-US" altLang="en-US" baseline="30000" smtClean="0"/>
              <a:t>nd</a:t>
            </a:r>
            <a:r>
              <a:rPr lang="en-US" altLang="en-US" smtClean="0"/>
              <a:t> Order leveling.</a:t>
            </a:r>
            <a:endParaRPr lang="en-US" altLang="en-US" b="1" smtClean="0"/>
          </a:p>
        </p:txBody>
      </p:sp>
    </p:spTree>
    <p:extLst>
      <p:ext uri="{BB962C8B-B14F-4D97-AF65-F5344CB8AC3E}">
        <p14:creationId xmlns:p14="http://schemas.microsoft.com/office/powerpoint/2010/main" val="5699289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705A4AE-0D86-41D4-8D77-ACCD492CC208}" type="slidenum">
              <a:rPr lang="en-US" altLang="en-US">
                <a:latin typeface="Calibri" panose="020F0502020204030204" pitchFamily="34" charset="0"/>
              </a:rPr>
              <a:pPr eaLnBrk="1" hangingPunct="1"/>
              <a:t>68</a:t>
            </a:fld>
            <a:endParaRPr lang="en-US" altLang="en-US">
              <a:latin typeface="Calibri" panose="020F0502020204030204" pitchFamily="34" charset="0"/>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r>
              <a:rPr lang="en-US" altLang="en-US" dirty="0" smtClean="0"/>
              <a:t>Refraction is most notable when the line of sight passes through air of fluctuating density, as when “heat waves” are observed.  The graduations on the scales appear to move up and down rapidly.  This phenomenon, called shimmer, makes it difficult to intercept the scales precisely, thus increasing the magnitude of pointing error.  It can be reduced by shortening the sighting distances or, in some cases, raising the height of the line of sight.</a:t>
            </a:r>
          </a:p>
          <a:p>
            <a:pPr eaLnBrk="1" hangingPunct="1"/>
            <a:endParaRPr lang="en-US" altLang="en-US" dirty="0" smtClean="0"/>
          </a:p>
          <a:p>
            <a:pPr eaLnBrk="1" hangingPunct="1"/>
            <a:r>
              <a:rPr lang="en-US" altLang="en-US" dirty="0" smtClean="0"/>
              <a:t>Balanced setups tend to cancel some effects of shimmer if conditions are the same in both the backsight and foresight observations.</a:t>
            </a:r>
          </a:p>
          <a:p>
            <a:pPr eaLnBrk="1" hangingPunct="1"/>
            <a:endParaRPr lang="en-US" altLang="en-US" dirty="0" smtClean="0"/>
          </a:p>
          <a:p>
            <a:pPr eaLnBrk="1" hangingPunct="1"/>
            <a:r>
              <a:rPr lang="en-US" altLang="en-US" b="1" dirty="0" smtClean="0"/>
              <a:t>Important Note:</a:t>
            </a:r>
            <a:r>
              <a:rPr lang="en-US" altLang="en-US" dirty="0" smtClean="0"/>
              <a:t>  Observe over similar surfaces in backsight and foresight observations.  This becomes very apparent when crossing roadways as the backsight may be along the road shoulder but the foresight across an asphalt highway would be over a dissimilar surface.  Cross the highway at nearly a right angle which requires a setup with reduced distances backsight and foresight to help minimize the effects observing over dissimilar surfaces. </a:t>
            </a:r>
          </a:p>
        </p:txBody>
      </p:sp>
    </p:spTree>
    <p:extLst>
      <p:ext uri="{BB962C8B-B14F-4D97-AF65-F5344CB8AC3E}">
        <p14:creationId xmlns:p14="http://schemas.microsoft.com/office/powerpoint/2010/main" val="5857060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AEE2DCB-889A-4D70-8CD7-55221AFCDD9E}" type="slidenum">
              <a:rPr lang="en-US" altLang="en-US">
                <a:latin typeface="Calibri" panose="020F0502020204030204" pitchFamily="34" charset="0"/>
              </a:rPr>
              <a:pPr eaLnBrk="1" hangingPunct="1"/>
              <a:t>69</a:t>
            </a:fld>
            <a:endParaRPr lang="en-US" altLang="en-US">
              <a:latin typeface="Calibri" panose="020F0502020204030204"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Important Note and Example:</a:t>
            </a:r>
            <a:r>
              <a:rPr lang="en-US" altLang="en-US" smtClean="0"/>
              <a:t>  Observe over similar surfaces in backsight and foresight observations.  This becomes very apparent when crossing roadways as the backsight may be along the road shoulder but the foresight across an asphalt highway would be over a dissimilar surface.  Cross the highway at nearly a right angle which requires a setup with reduced distances backsight and foresight to help minimize the effects observing over dissimilar surfaces. </a:t>
            </a:r>
          </a:p>
          <a:p>
            <a:pPr eaLnBrk="1" hangingPunct="1"/>
            <a:endParaRPr lang="en-US" altLang="en-US" smtClean="0"/>
          </a:p>
        </p:txBody>
      </p:sp>
    </p:spTree>
    <p:extLst>
      <p:ext uri="{BB962C8B-B14F-4D97-AF65-F5344CB8AC3E}">
        <p14:creationId xmlns:p14="http://schemas.microsoft.com/office/powerpoint/2010/main" val="18959941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2303AD-20B2-498A-9E8A-5E45D8497B64}" type="slidenum">
              <a:rPr lang="en-US" altLang="en-US">
                <a:latin typeface="Calibri" panose="020F0502020204030204" pitchFamily="34" charset="0"/>
              </a:rPr>
              <a:pPr eaLnBrk="1" hangingPunct="1"/>
              <a:t>70</a:t>
            </a:fld>
            <a:endParaRPr lang="en-US" altLang="en-US">
              <a:latin typeface="Calibri" panose="020F0502020204030204" pitchFamily="34"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eaLnBrk="1" hangingPunct="1"/>
            <a:r>
              <a:rPr lang="en-US" altLang="en-US" smtClean="0"/>
              <a:t>To observe accurate heights above the points on which the leveling rods rest, precise relationships must be maintained between the rods and the equipotential surface, and between the rods and the scales mounted on them.</a:t>
            </a:r>
          </a:p>
          <a:p>
            <a:pPr eaLnBrk="1" hangingPunct="1"/>
            <a:endParaRPr lang="en-US" altLang="en-US" smtClean="0"/>
          </a:p>
          <a:p>
            <a:pPr eaLnBrk="1" hangingPunct="1"/>
            <a:r>
              <a:rPr lang="en-US" altLang="en-US" smtClean="0"/>
              <a:t>This is ensured by plumbing, or aligning the rods with the direction of gravity, a task which is analogous to leveling the instrument.  If they are not aligned, an error is introduced into each observation.  Although the error may be small, it accumulates systematically with change of elevation, especially on steep slopes where observations are made alternately low and high on scale.  It can be limited only by plumbing the scales properly.</a:t>
            </a:r>
          </a:p>
        </p:txBody>
      </p:sp>
    </p:spTree>
    <p:extLst>
      <p:ext uri="{BB962C8B-B14F-4D97-AF65-F5344CB8AC3E}">
        <p14:creationId xmlns:p14="http://schemas.microsoft.com/office/powerpoint/2010/main" val="691256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8</a:t>
            </a:fld>
            <a:endParaRPr/>
          </a:p>
        </p:txBody>
      </p:sp>
      <p:sp>
        <p:nvSpPr>
          <p:cNvPr id="130" name="Google Shape;13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31" name="Google Shape;13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Geodetic leveling has been defined as ". . . leveling of a high order of accuracy, </a:t>
            </a:r>
            <a:endParaRPr dirty="0"/>
          </a:p>
          <a:p>
            <a:pPr marL="0" lvl="0" indent="0" algn="l" rtl="0">
              <a:spcBef>
                <a:spcPts val="0"/>
              </a:spcBef>
              <a:spcAft>
                <a:spcPts val="0"/>
              </a:spcAft>
              <a:buSzPts val="1800"/>
              <a:buNone/>
            </a:pPr>
            <a:r>
              <a:rPr lang="en-US" dirty="0"/>
              <a:t>usually extended over large areas, to furnish accurate vertical control . . . for all surveying and mapping operations.“</a:t>
            </a:r>
            <a:endParaRPr dirty="0"/>
          </a:p>
          <a:p>
            <a:pPr marL="0" lvl="0" indent="0" algn="l" rtl="0">
              <a:spcBef>
                <a:spcPts val="0"/>
              </a:spcBef>
              <a:spcAft>
                <a:spcPts val="0"/>
              </a:spcAft>
              <a:buSzPts val="1800"/>
              <a:buNone/>
            </a:pPr>
            <a:endParaRPr dirty="0"/>
          </a:p>
          <a:p>
            <a:pPr marL="0" lvl="0" indent="0" algn="l" rtl="0">
              <a:spcBef>
                <a:spcPts val="0"/>
              </a:spcBef>
              <a:spcAft>
                <a:spcPts val="0"/>
              </a:spcAft>
              <a:buSzPts val="1800"/>
              <a:buNone/>
            </a:pPr>
            <a:r>
              <a:rPr lang="en-US" dirty="0"/>
              <a:t>There are two important considerations involved in this definition, "high order of accuracy" and extension "over large areas." </a:t>
            </a:r>
            <a:endParaRPr dirty="0"/>
          </a:p>
          <a:p>
            <a:pPr marL="0" lvl="0" indent="0" algn="l" rtl="0">
              <a:spcBef>
                <a:spcPts val="0"/>
              </a:spcBef>
              <a:spcAft>
                <a:spcPts val="0"/>
              </a:spcAft>
              <a:buSzPts val="1800"/>
              <a:buNone/>
            </a:pPr>
            <a:r>
              <a:rPr lang="en-US" dirty="0"/>
              <a:t>High order of accuracy (to be carefully distinguished from precision) is to be achieved only by use of a combination of a carefully designed and precisely constructed set of instruments (level and rods), used by a knowledgeable and conscientious personnel, in accordance with a proper observing routine, together with a data reduction system that applies appropriate corrections for all the physical and environmental situations that may affect the condition and/or calibration parameters of the instruments and observing conditions. </a:t>
            </a: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F513ACC-E3A1-41C0-8F1D-C8C10D7C0160}" type="slidenum">
              <a:rPr lang="en-US" altLang="en-US">
                <a:latin typeface="Calibri" panose="020F0502020204030204" pitchFamily="34" charset="0"/>
              </a:rPr>
              <a:pPr eaLnBrk="1" hangingPunct="1"/>
              <a:t>71</a:t>
            </a:fld>
            <a:endParaRPr lang="en-US" altLang="en-US">
              <a:latin typeface="Calibri" panose="020F0502020204030204" pitchFamily="34"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Again, it is important to ensure the rods are plumb at every setup.  If they are not aligned, an error is introduced into each observation.  Although the error may be small, it accumulates systematically with change of elevation, especially on steep slopes where observations are made alternately low and high on scale.  It can be limited only by plumbing the scales properly.</a:t>
            </a:r>
          </a:p>
          <a:p>
            <a:pPr eaLnBrk="1" hangingPunct="1"/>
            <a:endParaRPr lang="en-US" altLang="en-US" smtClean="0"/>
          </a:p>
        </p:txBody>
      </p:sp>
    </p:spTree>
    <p:extLst>
      <p:ext uri="{BB962C8B-B14F-4D97-AF65-F5344CB8AC3E}">
        <p14:creationId xmlns:p14="http://schemas.microsoft.com/office/powerpoint/2010/main" val="19192411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mc:AlternateContent xmlns:mc="http://schemas.openxmlformats.org/markup-compatibility/2006">
        <mc:Choice xmlns:a14="http://schemas.microsoft.com/office/drawing/2010/main" Requires="a14">
          <p:sp>
            <p:nvSpPr>
              <p:cNvPr id="67587" name="Notes Placeholder 2"/>
              <p:cNvSpPr>
                <a:spLocks noGrp="1"/>
              </p:cNvSpPr>
              <p:nvPr>
                <p:ph type="body" idx="1"/>
              </p:nvPr>
            </p:nvSpPr>
            <p:spPr bwMode="auto">
              <a:noFill/>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a:defRPr/>
                </a:pPr>
                <a:r>
                  <a:rPr lang="en-US" i="1" dirty="0" smtClean="0"/>
                  <a:t>Checking rod plumb: </a:t>
                </a:r>
                <a:r>
                  <a:rPr lang="en-US" dirty="0" smtClean="0"/>
                  <a:t>During a setup each leveling rod must be plumb, in other words, vertically aligned with the direction of gravity. Achieve this by centering the bubble in the vial of the circular level attached to the rod housing. To center the bubble precisely, observe the level from as nearly overhead as possible, not at</a:t>
                </a:r>
                <a:r>
                  <a:rPr lang="en-US" baseline="0" dirty="0" smtClean="0"/>
                  <a:t> an angle</a:t>
                </a:r>
                <a:r>
                  <a:rPr lang="en-US" dirty="0" smtClean="0"/>
                  <a:t>.</a:t>
                </a:r>
              </a:p>
              <a:p>
                <a:pPr>
                  <a:defRPr/>
                </a:pPr>
                <a:endParaRPr lang="en-US" dirty="0" smtClean="0"/>
              </a:p>
              <a:p>
                <a:pPr>
                  <a:defRPr/>
                </a:pPr>
                <a:r>
                  <a:rPr lang="en-US" dirty="0" smtClean="0"/>
                  <a:t>Each day, while leveling, the observer should check the plumbing of each rod by comparing the alignment of each rod to the vertical line in the </a:t>
                </a:r>
                <a:r>
                  <a:rPr lang="en-US" dirty="0" err="1" smtClean="0"/>
                  <a:t>reticle</a:t>
                </a:r>
                <a:r>
                  <a:rPr lang="en-US" dirty="0" smtClean="0"/>
                  <a:t> of the leveling instrument. Check the rod while it faces the instrument; then, after the rodman turns the rod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90</m:t>
                        </m:r>
                      </m:e>
                      <m:sup>
                        <m:r>
                          <m:rPr>
                            <m:sty m:val="p"/>
                          </m:rPr>
                          <a:rPr lang="en-US" b="0" i="0" smtClean="0">
                            <a:latin typeface="Cambria Math" panose="02040503050406030204" pitchFamily="18" charset="0"/>
                          </a:rPr>
                          <m:t>O</m:t>
                        </m:r>
                      </m:sup>
                    </m:sSup>
                  </m:oMath>
                </a14:m>
                <a:r>
                  <a:rPr lang="en-US" dirty="0" smtClean="0"/>
                  <a:t> (at a right angle to the instrument), check it again. This procedure quickly reveals gross errors in the plumbing of the rod.</a:t>
                </a:r>
              </a:p>
              <a:p>
                <a:endParaRPr lang="en-US" altLang="en-US" dirty="0" smtClean="0"/>
              </a:p>
            </p:txBody>
          </p:sp>
        </mc:Choice>
        <mc:Fallback>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a:defRPr/>
                </a:pPr>
                <a:r>
                  <a:rPr lang="en-US" i="1" dirty="0" smtClean="0"/>
                  <a:t>Checking rod plumb: </a:t>
                </a:r>
                <a:r>
                  <a:rPr lang="en-US" dirty="0" smtClean="0"/>
                  <a:t>During a setup each leveling rod must be plumb, in other words, vertically aligned with the direction of gravity. Achieve this by centering the bubble in the vial of the circular level attached to the rod housing. To center the bubble precisely, observe the level from as nearly overhead as possible, not at</a:t>
                </a:r>
                <a:r>
                  <a:rPr lang="en-US" baseline="0" dirty="0" smtClean="0"/>
                  <a:t> an angle</a:t>
                </a:r>
                <a:r>
                  <a:rPr lang="en-US" dirty="0" smtClean="0"/>
                  <a:t>.</a:t>
                </a:r>
              </a:p>
              <a:p>
                <a:pPr>
                  <a:defRPr/>
                </a:pPr>
                <a:endParaRPr lang="en-US" dirty="0" smtClean="0"/>
              </a:p>
              <a:p>
                <a:pPr>
                  <a:defRPr/>
                </a:pPr>
                <a:r>
                  <a:rPr lang="en-US" dirty="0" smtClean="0"/>
                  <a:t>Each day, while leveling, the observer should check the plumbing of each rod by comparing the alignment of each rod to the vertical line in the </a:t>
                </a:r>
                <a:r>
                  <a:rPr lang="en-US" dirty="0" err="1" smtClean="0"/>
                  <a:t>reticle</a:t>
                </a:r>
                <a:r>
                  <a:rPr lang="en-US" dirty="0" smtClean="0"/>
                  <a:t> of the leveling instrument. Check the rod while it faces the instrument; then, after the rodman turns the rod </a:t>
                </a:r>
                <a:r>
                  <a:rPr lang="en-US" i="0" smtClean="0">
                    <a:latin typeface="Cambria Math" panose="02040503050406030204" pitchFamily="18" charset="0"/>
                  </a:rPr>
                  <a:t>〖</a:t>
                </a:r>
                <a:r>
                  <a:rPr lang="en-US" b="0" i="0" smtClean="0">
                    <a:latin typeface="Cambria Math" panose="02040503050406030204" pitchFamily="18" charset="0"/>
                  </a:rPr>
                  <a:t>90〗^O</a:t>
                </a:r>
                <a:r>
                  <a:rPr lang="en-US" dirty="0" smtClean="0"/>
                  <a:t> (at a right angle to the instrument), check it again. This procedure quickly reveals gross errors in the plumbing of the rod.</a:t>
                </a:r>
              </a:p>
              <a:p>
                <a:endParaRPr lang="en-US" altLang="en-US" dirty="0" smtClean="0"/>
              </a:p>
            </p:txBody>
          </p:sp>
        </mc:Fallback>
      </mc:AlternateContent>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5F9C13A-3906-46C1-A810-7B525B73B355}" type="slidenum">
              <a:rPr lang="en-US" altLang="en-US">
                <a:latin typeface="Calibri" panose="020F0502020204030204" pitchFamily="34" charset="0"/>
              </a:rPr>
              <a:pPr eaLnBrk="1" hangingPunct="1"/>
              <a:t>72</a:t>
            </a:fld>
            <a:endParaRPr lang="en-US" altLang="en-US">
              <a:latin typeface="Calibri" panose="020F0502020204030204" pitchFamily="34" charset="0"/>
            </a:endParaRPr>
          </a:p>
        </p:txBody>
      </p:sp>
    </p:spTree>
    <p:extLst>
      <p:ext uri="{BB962C8B-B14F-4D97-AF65-F5344CB8AC3E}">
        <p14:creationId xmlns:p14="http://schemas.microsoft.com/office/powerpoint/2010/main" val="20300990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a:defRPr/>
            </a:pPr>
            <a:endParaRPr lang="en-US" dirty="0" smtClean="0"/>
          </a:p>
          <a:p>
            <a:pPr>
              <a:defRPr/>
            </a:pPr>
            <a:r>
              <a:rPr lang="en-US" dirty="0" smtClean="0"/>
              <a:t>If the circular level is not properly adjusted, centering the bubble does not ensure that the rod is plumb. Check the </a:t>
            </a:r>
            <a:r>
              <a:rPr lang="en-US" dirty="0" smtClean="0"/>
              <a:t>level </a:t>
            </a:r>
            <a:r>
              <a:rPr lang="en-US" dirty="0" smtClean="0"/>
              <a:t>at least once a week and immediately after any shock to the rod. Include a note in each weekly report, stating the time and date that the check was performed, and explaining the adjustments required. </a:t>
            </a:r>
          </a:p>
          <a:p>
            <a:pPr>
              <a:defRPr/>
            </a:pPr>
            <a:endParaRPr lang="en-US" dirty="0" smtClean="0"/>
          </a:p>
          <a:p>
            <a:pPr>
              <a:defRPr/>
            </a:pPr>
            <a:r>
              <a:rPr lang="en-US" dirty="0" smtClean="0"/>
              <a:t>If the level cannot be adjusted within tolerance, the rod housing may be warped or the level may be defective. In this case, check the housing by stretching a string from one end of the rod to the other and looking for bends or twists, If the rod has such defects, replace it immediately. If not, replace the circular level.</a:t>
            </a:r>
          </a:p>
          <a:p>
            <a:pPr>
              <a:defRPr/>
            </a:pPr>
            <a:endParaRPr lang="en-US" dirty="0" smtClean="0"/>
          </a:p>
          <a:p>
            <a:pPr>
              <a:defRPr/>
            </a:pPr>
            <a:r>
              <a:rPr lang="en-US" dirty="0" smtClean="0">
                <a:cs typeface="Arial" pitchFamily="34" charset="0"/>
              </a:rPr>
              <a:t>NOAA Manual NOS NGS 3, Geodetic Leveling; </a:t>
            </a:r>
            <a:r>
              <a:rPr lang="en-US" dirty="0" smtClean="0"/>
              <a:t>3.4 Leveling Rods; 3.4.3 Use and Maintenance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D3CEA8F-36E6-43C1-AD39-B5A42EE4314F}" type="slidenum">
              <a:rPr lang="en-US" altLang="en-US">
                <a:latin typeface="Calibri" panose="020F0502020204030204" pitchFamily="34" charset="0"/>
              </a:rPr>
              <a:pPr eaLnBrk="1" hangingPunct="1"/>
              <a:t>73</a:t>
            </a:fld>
            <a:endParaRPr lang="en-US" altLang="en-US">
              <a:latin typeface="Calibri" panose="020F0502020204030204" pitchFamily="34" charset="0"/>
            </a:endParaRPr>
          </a:p>
        </p:txBody>
      </p:sp>
    </p:spTree>
    <p:extLst>
      <p:ext uri="{BB962C8B-B14F-4D97-AF65-F5344CB8AC3E}">
        <p14:creationId xmlns:p14="http://schemas.microsoft.com/office/powerpoint/2010/main" val="12928442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B2D2B81-72C6-4836-BD69-AA46EB62AAA7}" type="slidenum">
              <a:rPr lang="en-US" altLang="en-US">
                <a:latin typeface="Calibri" panose="020F0502020204030204" pitchFamily="34" charset="0"/>
              </a:rPr>
              <a:pPr eaLnBrk="1" hangingPunct="1"/>
              <a:t>74</a:t>
            </a:fld>
            <a:endParaRPr lang="en-US" altLang="en-US">
              <a:latin typeface="Calibri" panose="020F0502020204030204" pitchFamily="34" charset="0"/>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xfrm>
            <a:off x="261938" y="4343400"/>
            <a:ext cx="6205537"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r>
              <a:rPr lang="en-US" altLang="en-US" sz="1000" dirty="0" smtClean="0"/>
              <a:t>The length of the Invar strip of a leveling rod used in precise leveling should be traceable to the National length standard.  While they should be calibrated before and after each project or at least once a year, this has never been deemed practical except when the client has “deep pockets” and has told NGS they wanted the “best” inferring 1</a:t>
            </a:r>
            <a:r>
              <a:rPr lang="en-US" altLang="en-US" sz="1000" baseline="30000" dirty="0" smtClean="0"/>
              <a:t>st</a:t>
            </a:r>
            <a:r>
              <a:rPr lang="en-US" altLang="en-US" sz="1000" dirty="0" smtClean="0"/>
              <a:t> Order, Class I leveling.  In practice, the rods are calibrated before one uses them for a precise leveling project, and then, possibly if they’ve been in storage for a long while, so when “dusted off” still look new and/or the ownership of the rods has changed and the new owner is uncertain about the quality of the original certification.</a:t>
            </a:r>
          </a:p>
          <a:p>
            <a:pPr eaLnBrk="1" hangingPunct="1"/>
            <a:endParaRPr lang="en-US" altLang="en-US" sz="1000" dirty="0" smtClean="0"/>
          </a:p>
          <a:p>
            <a:pPr eaLnBrk="1" hangingPunct="1"/>
            <a:r>
              <a:rPr lang="en-US" altLang="en-US" sz="1000" dirty="0" smtClean="0"/>
              <a:t>While the rods should be recalibrated after they are damaged, most users would rather buy and calibrate new rods than repair and recalibrate a damaged rod set.  Also, handling quickly wears painted surfaces off the rods, thus they often get retired before the true end of their useful life.</a:t>
            </a:r>
          </a:p>
          <a:p>
            <a:pPr eaLnBrk="1" hangingPunct="1"/>
            <a:endParaRPr lang="en-US" altLang="en-US" sz="1000" dirty="0" smtClean="0"/>
          </a:p>
          <a:p>
            <a:pPr eaLnBrk="1" hangingPunct="1"/>
            <a:r>
              <a:rPr lang="en-US" altLang="en-US" sz="1000" dirty="0" smtClean="0"/>
              <a:t>You get two useful values out of a rod calibration; one is related to the thermal index of </a:t>
            </a:r>
            <a:r>
              <a:rPr lang="en-US" altLang="en-US" sz="1000" dirty="0" smtClean="0"/>
              <a:t>expansion </a:t>
            </a:r>
            <a:r>
              <a:rPr lang="en-US" altLang="en-US" sz="1000" dirty="0" smtClean="0"/>
              <a:t>of the Invar strip, and the other is related to the distance between the bottom of the rod (the part that contacts the monument) and the “zero point” on each strip.  Now, most geodetic rods really don’t display “0.00000”.  More likely they display a different range of numbers that were chosen by the manufacturer to catch blunders because certain combinations of differences as measured by the backsight followed by the foresight would be impossible if both rods started with “zero.”   This thinking then leads to the procedural technique that says you always quit the section on a Bench Mark with the same rod as you used when you started the section on another Bench Mark.</a:t>
            </a:r>
          </a:p>
          <a:p>
            <a:pPr eaLnBrk="1" hangingPunct="1"/>
            <a:endParaRPr lang="en-US" altLang="en-US" sz="1000" dirty="0" smtClean="0"/>
          </a:p>
          <a:p>
            <a:pPr eaLnBrk="1" hangingPunct="1"/>
            <a:r>
              <a:rPr lang="en-US" altLang="en-US" sz="1000" dirty="0" smtClean="0"/>
              <a:t>This correction deals with the differences between the bottom of the rod and the “zero point.”  Now, since 1980, NGS would like the calibration to include more than one “zero point” so we can do a least squares determination of all the check points which are related to the foot of the rod.  When the National Bureau of Standards was doing them we got them every 10cm along the rod.  More recently, non NIST labs doing calibrations have only been producing one index value per meter along the rod.  NGS accepts these calibrations but wishes the labs would produce more fiducial point comparisons.</a:t>
            </a:r>
          </a:p>
          <a:p>
            <a:pPr eaLnBrk="1" hangingPunct="1"/>
            <a:endParaRPr lang="en-US" altLang="en-US" sz="1000" dirty="0" smtClean="0"/>
          </a:p>
          <a:p>
            <a:pPr eaLnBrk="1" hangingPunct="1"/>
            <a:r>
              <a:rPr lang="en-US" altLang="en-US" sz="800" dirty="0" smtClean="0"/>
              <a:t>Source Documents: </a:t>
            </a:r>
            <a:r>
              <a:rPr lang="en-US" altLang="en-US" sz="800" dirty="0" err="1" smtClean="0"/>
              <a:t>Balaz</a:t>
            </a:r>
            <a:r>
              <a:rPr lang="en-US" altLang="en-US" sz="800" dirty="0" smtClean="0"/>
              <a:t>, Emery I., Young, Gary M.; NOAA Technical Memorandum NOS NGS 34; “CORRECTIONS APPLIED BY THE NATIONAL GEODETIC SURVEY TO PRECISE LEVELING OBSERVATIONS”; June 1982: </a:t>
            </a:r>
            <a:r>
              <a:rPr lang="en-US" altLang="en-US" sz="800" dirty="0" smtClean="0">
                <a:latin typeface="Courier New" panose="02070309020205020404" pitchFamily="49" charset="0"/>
              </a:rPr>
              <a:t>FGCSVERT (ver. 4.1 5/27/2004)</a:t>
            </a:r>
            <a:endParaRPr lang="en-US" altLang="en-US" sz="800" dirty="0" smtClean="0"/>
          </a:p>
        </p:txBody>
      </p:sp>
    </p:spTree>
    <p:extLst>
      <p:ext uri="{BB962C8B-B14F-4D97-AF65-F5344CB8AC3E}">
        <p14:creationId xmlns:p14="http://schemas.microsoft.com/office/powerpoint/2010/main" val="23149857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176ABD6-E945-4069-8285-F34A5650C306}" type="slidenum">
              <a:rPr lang="en-US" altLang="en-US">
                <a:latin typeface="Calibri" panose="020F0502020204030204" pitchFamily="34" charset="0"/>
              </a:rPr>
              <a:pPr eaLnBrk="1" hangingPunct="1"/>
              <a:t>75</a:t>
            </a:fld>
            <a:endParaRPr lang="en-US" altLang="en-US">
              <a:latin typeface="Calibri" panose="020F0502020204030204"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Rod </a:t>
            </a:r>
            <a:r>
              <a:rPr lang="en-US" altLang="en-US" dirty="0" smtClean="0"/>
              <a:t>scale </a:t>
            </a:r>
            <a:r>
              <a:rPr lang="en-US" altLang="en-US" dirty="0" smtClean="0"/>
              <a:t>is the distance between the bottom of the rod (the part that contacts the monument) and the “zero point” on each Invar strip.</a:t>
            </a:r>
          </a:p>
        </p:txBody>
      </p:sp>
    </p:spTree>
    <p:extLst>
      <p:ext uri="{BB962C8B-B14F-4D97-AF65-F5344CB8AC3E}">
        <p14:creationId xmlns:p14="http://schemas.microsoft.com/office/powerpoint/2010/main" val="41958463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A8B08EE-1DBF-49B0-B58B-203BAD06CE63}" type="slidenum">
              <a:rPr lang="en-US" altLang="en-US">
                <a:latin typeface="Calibri" panose="020F0502020204030204" pitchFamily="34" charset="0"/>
              </a:rPr>
              <a:pPr eaLnBrk="1" hangingPunct="1"/>
              <a:t>76</a:t>
            </a:fld>
            <a:endParaRPr lang="en-US" altLang="en-US">
              <a:latin typeface="Calibri" panose="020F0502020204030204" pitchFamily="34" charset="0"/>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eaLnBrk="1" hangingPunct="1"/>
            <a:r>
              <a:rPr lang="en-US" altLang="en-US" smtClean="0"/>
              <a:t>An example “paper” rod calibration report and a picture of the Stanford Linear Accelerator Center (SLAC) rod calibration setup in a climate controlled laboratory. http://www-group.slac.stanford.edu/met/</a:t>
            </a:r>
          </a:p>
          <a:p>
            <a:pPr eaLnBrk="1" hangingPunct="1"/>
            <a:endParaRPr lang="en-US" altLang="en-US" smtClean="0"/>
          </a:p>
          <a:p>
            <a:r>
              <a:rPr lang="en-US" altLang="en-US" smtClean="0"/>
              <a:t>The rods used for geodetic leveling must be calibrated routinely by a reputable laboratory against a standard that has been compared to the National Standard of Length. A complete set of calibration data should be obtained for each rod before the rod is first used, every 5 years during its use, and just before the rod or scale is retired. The data should include the index error, length excess, and coefficient of thermal expansion. In addition, during each year of use, at least one calibration should be made to determine the index error and length excess. If a rod is dropped, or otherwise handled in a way that may have damaged it, it should not be used again until it has been recalibrated. Each calibration consists of the precise measurement of at least four overlapping intervals on the scale (usually between the base plate and the bisected graduations at 0.2, 1.0, 2.0, and 3.0 m). The measurements, with respect to the National Standard of Length, should be accurate to ± 0.05 mm. From one calibration, a value for the index error and a factor for the length excess can be computed. The differences between the calibrated and assigned lengths of the graduations are plotted versus the assigned lengths. The intercept of the plotted line with the axis of the differences is the index correction which is equal and opposite in sign to the index error. The slope of the line is the length excess. To obtain a complete set of calibration data, at least four calibrations must be made, each at a different temperature between 15° and 35°C. The variations in graduation values, due to changes in temperature, are described by the coefficient of thermal expansion, computed from these data. </a:t>
            </a:r>
          </a:p>
          <a:p>
            <a:endParaRPr lang="en-US" altLang="en-US" smtClean="0"/>
          </a:p>
          <a:p>
            <a:r>
              <a:rPr lang="en-US" altLang="en-US" smtClean="0">
                <a:cs typeface="Arial" panose="020B0604020202020204" pitchFamily="34" charset="0"/>
              </a:rPr>
              <a:t>NOAA Manual NOS NGS 3, Geodetic Leveling; </a:t>
            </a:r>
            <a:r>
              <a:rPr lang="en-US" altLang="en-US" smtClean="0"/>
              <a:t>3.4 Leveling Rods; 3.4.2 Calibration</a:t>
            </a:r>
          </a:p>
        </p:txBody>
      </p:sp>
    </p:spTree>
    <p:extLst>
      <p:ext uri="{BB962C8B-B14F-4D97-AF65-F5344CB8AC3E}">
        <p14:creationId xmlns:p14="http://schemas.microsoft.com/office/powerpoint/2010/main" val="24778651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ECD06F4-634A-436D-B267-CF6C5E14AE9F}" type="slidenum">
              <a:rPr lang="en-US" altLang="en-US">
                <a:latin typeface="Calibri" panose="020F0502020204030204" pitchFamily="34" charset="0"/>
              </a:rPr>
              <a:pPr eaLnBrk="1" hangingPunct="1"/>
              <a:t>77</a:t>
            </a:fld>
            <a:endParaRPr lang="en-US" altLang="en-US">
              <a:latin typeface="Calibri" panose="020F0502020204030204" pitchFamily="34" charset="0"/>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An example “paper” rod calibration report from the Laval University in Quebec, Canada.</a:t>
            </a:r>
          </a:p>
        </p:txBody>
      </p:sp>
    </p:spTree>
    <p:extLst>
      <p:ext uri="{BB962C8B-B14F-4D97-AF65-F5344CB8AC3E}">
        <p14:creationId xmlns:p14="http://schemas.microsoft.com/office/powerpoint/2010/main" val="26914537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1A86F85-4697-4F62-9900-DB144F1C9FF1}" type="slidenum">
              <a:rPr lang="en-US" altLang="en-US">
                <a:latin typeface="Calibri" panose="020F0502020204030204" pitchFamily="34" charset="0"/>
              </a:rPr>
              <a:pPr eaLnBrk="1" hangingPunct="1"/>
              <a:t>78</a:t>
            </a:fld>
            <a:endParaRPr lang="en-US" altLang="en-US">
              <a:latin typeface="Calibri" panose="020F0502020204030204" pitchFamily="34" charset="0"/>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An example “paper” rod calibration report from the Technical University in Munich, Germany (TUM).</a:t>
            </a:r>
          </a:p>
          <a:p>
            <a:pPr eaLnBrk="1" hangingPunct="1"/>
            <a:endParaRPr lang="en-US" altLang="en-US" smtClean="0"/>
          </a:p>
        </p:txBody>
      </p:sp>
    </p:spTree>
    <p:extLst>
      <p:ext uri="{BB962C8B-B14F-4D97-AF65-F5344CB8AC3E}">
        <p14:creationId xmlns:p14="http://schemas.microsoft.com/office/powerpoint/2010/main" val="40442015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An example “paper” rod calibration report from the Stanford Linear Accelerator Center (SLAC).</a:t>
            </a:r>
          </a:p>
          <a:p>
            <a:endParaRPr lang="en-US" altLang="en-US" smtClean="0"/>
          </a:p>
          <a:p>
            <a:r>
              <a:rPr lang="en-US" altLang="en-US" smtClean="0"/>
              <a:t>Stanford Linear Accelerator Center</a:t>
            </a:r>
          </a:p>
          <a:p>
            <a:r>
              <a:rPr lang="en-US" altLang="en-US" smtClean="0"/>
              <a:t>Metrology Department</a:t>
            </a:r>
          </a:p>
          <a:p>
            <a:r>
              <a:rPr lang="en-US" altLang="en-US" smtClean="0"/>
              <a:t>2575 Sand Hill Road, Menlo Park, CA 94025</a:t>
            </a:r>
          </a:p>
          <a:p>
            <a:r>
              <a:rPr lang="en-US" altLang="en-US" smtClean="0"/>
              <a:t>Tel.: (650) 926 3689, Fax: (650) 926 4055</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A3810A-15BE-4A99-99FD-A8508BEE48ED}" type="slidenum">
              <a:rPr lang="en-US" altLang="en-US">
                <a:latin typeface="Calibri" panose="020F0502020204030204" pitchFamily="34" charset="0"/>
              </a:rPr>
              <a:pPr eaLnBrk="1" hangingPunct="1"/>
              <a:t>79</a:t>
            </a:fld>
            <a:endParaRPr lang="en-US" altLang="en-US">
              <a:latin typeface="Calibri" panose="020F0502020204030204" pitchFamily="34" charset="0"/>
            </a:endParaRPr>
          </a:p>
        </p:txBody>
      </p:sp>
    </p:spTree>
    <p:extLst>
      <p:ext uri="{BB962C8B-B14F-4D97-AF65-F5344CB8AC3E}">
        <p14:creationId xmlns:p14="http://schemas.microsoft.com/office/powerpoint/2010/main" val="7656768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r>
              <a:rPr lang="en-US" altLang="en-US" smtClean="0"/>
              <a:t>3 Notes and Recommendations; 3.1 Visual inspection of the rods:</a:t>
            </a:r>
          </a:p>
          <a:p>
            <a:endParaRPr lang="en-US" altLang="en-US" smtClean="0"/>
          </a:p>
          <a:p>
            <a:r>
              <a:rPr lang="en-US" altLang="en-US" smtClean="0"/>
              <a:t>Figure 1: Footplate of both rods.  Both rods show wear at the center of the footplate, indicating that they have been set up in the center. The correct spot to set up the rods is not the center of the footplate. The rods should be set up in line with the scale itself, indicated with a green dot in the picture above. This mitigates errors if the rod is not set up perfectly straight.</a:t>
            </a:r>
          </a:p>
          <a:p>
            <a:endParaRPr lang="en-US" altLang="en-US" smtClean="0"/>
          </a:p>
          <a:p>
            <a:r>
              <a:rPr lang="en-US" altLang="en-US" smtClean="0"/>
              <a:t>Figure 2: Strap in front of code. The DNA03 uses a ~1 deg section of the code visible at its CCD array. No section of the code should be covered. In the image above, the modification of the strap covers a small portion of it.</a:t>
            </a:r>
          </a:p>
          <a:p>
            <a:endParaRPr lang="en-US" altLang="en-US" smtClean="0"/>
          </a:p>
          <a:p>
            <a:r>
              <a:rPr lang="en-US" altLang="en-US" smtClean="0"/>
              <a:t>System Calibration Report; GPCL3 Rod (SN: 26923)– GPCL3 Rod (SN: 26924); Leica DNA03 (SN: 330698)</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CEA8721-6FFC-458A-9730-3E918F6008D4}" type="slidenum">
              <a:rPr lang="en-US" altLang="en-US">
                <a:latin typeface="Calibri" panose="020F0502020204030204" pitchFamily="34" charset="0"/>
              </a:rPr>
              <a:pPr eaLnBrk="1" hangingPunct="1"/>
              <a:t>80</a:t>
            </a:fld>
            <a:endParaRPr lang="en-US" altLang="en-US">
              <a:latin typeface="Calibri" panose="020F0502020204030204" pitchFamily="34" charset="0"/>
            </a:endParaRPr>
          </a:p>
        </p:txBody>
      </p:sp>
    </p:spTree>
    <p:extLst>
      <p:ext uri="{BB962C8B-B14F-4D97-AF65-F5344CB8AC3E}">
        <p14:creationId xmlns:p14="http://schemas.microsoft.com/office/powerpoint/2010/main" val="1910405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9</a:t>
            </a:fld>
            <a:endParaRPr/>
          </a:p>
        </p:txBody>
      </p:sp>
      <p:sp>
        <p:nvSpPr>
          <p:cNvPr id="137" name="Google Shape;13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38" name="Google Shape;13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As surveyors we strive for both accuracy and precision.  In the surveying profession, these words have different meanings.  “Accuracy” refers to how closely a measurement or observation comes to measuring the “truth." since measurements and observations are always subject to error.  “Precision” refers to how closely repeated measurements or observations come to duplicating measured or observed values.</a:t>
            </a:r>
            <a:endParaRPr/>
          </a:p>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ED82F98-BBCB-4D71-A646-E117ADAC461B}" type="slidenum">
              <a:rPr lang="en-US" altLang="en-US">
                <a:latin typeface="Calibri" panose="020F0502020204030204" pitchFamily="34" charset="0"/>
              </a:rPr>
              <a:pPr eaLnBrk="1" hangingPunct="1"/>
              <a:t>81</a:t>
            </a:fld>
            <a:endParaRPr lang="en-US" altLang="en-US">
              <a:latin typeface="Calibri" panose="020F0502020204030204" pitchFamily="34" charset="0"/>
            </a:endParaRPr>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r>
              <a:rPr lang="en-US" altLang="en-US" smtClean="0"/>
              <a:t>Stanford Linear Accelerator Center (SLAC) rod calibration report including information on critical distances.  Precision in height measurements is reduced at these critical distances.</a:t>
            </a:r>
          </a:p>
          <a:p>
            <a:pPr eaLnBrk="1" hangingPunct="1">
              <a:spcBef>
                <a:spcPct val="0"/>
              </a:spcBef>
            </a:pPr>
            <a:endParaRPr lang="en-US" altLang="en-US" smtClean="0"/>
          </a:p>
          <a:p>
            <a:pPr eaLnBrk="1" hangingPunct="1">
              <a:spcBef>
                <a:spcPct val="0"/>
              </a:spcBef>
            </a:pPr>
            <a:r>
              <a:rPr lang="en-US" altLang="en-US" smtClean="0"/>
              <a:t>It is already well known in the metrology community that digital levels give inaccurate results at certain distances. Therefore the expansion of these distances have to be evaluated to avoid them during the field measurements. As an example, measurements at and around a critical distance of the DNA03 are shown. </a:t>
            </a:r>
          </a:p>
          <a:p>
            <a:pPr eaLnBrk="1" hangingPunct="1">
              <a:spcBef>
                <a:spcPct val="0"/>
              </a:spcBef>
            </a:pPr>
            <a:endParaRPr lang="en-US" altLang="en-US" smtClean="0"/>
          </a:p>
          <a:p>
            <a:pPr eaLnBrk="1" hangingPunct="1">
              <a:spcBef>
                <a:spcPct val="0"/>
              </a:spcBef>
            </a:pPr>
            <a:r>
              <a:rPr lang="en-US" altLang="en-US" smtClean="0"/>
              <a:t>Some of the manufacturers have built these “critical” distances into their digital level firmware and a warning is indicated prohibiting readings when these critical distances are encountered in the field.</a:t>
            </a:r>
          </a:p>
          <a:p>
            <a:pPr eaLnBrk="1" hangingPunct="1"/>
            <a:endParaRPr lang="en-US" altLang="en-US" smtClean="0"/>
          </a:p>
          <a:p>
            <a:pPr eaLnBrk="1" hangingPunct="1"/>
            <a:r>
              <a:rPr lang="en-US" altLang="en-US" smtClean="0"/>
              <a:t>http://www-group.slac.stanford.edu/met/Align/Down2004/Descriptions/Leveling.pdf</a:t>
            </a:r>
          </a:p>
        </p:txBody>
      </p:sp>
    </p:spTree>
    <p:extLst>
      <p:ext uri="{BB962C8B-B14F-4D97-AF65-F5344CB8AC3E}">
        <p14:creationId xmlns:p14="http://schemas.microsoft.com/office/powerpoint/2010/main" val="24183247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83FD67-28D1-4575-A157-545F59FA7AD1}" type="slidenum">
              <a:rPr lang="en-US" altLang="en-US">
                <a:latin typeface="Calibri" panose="020F0502020204030204" pitchFamily="34" charset="0"/>
              </a:rPr>
              <a:pPr eaLnBrk="1" hangingPunct="1"/>
              <a:t>82</a:t>
            </a:fld>
            <a:endParaRPr lang="en-US" altLang="en-US">
              <a:latin typeface="Calibri" panose="020F0502020204030204" pitchFamily="34" charset="0"/>
            </a:endParaRPr>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r>
              <a:rPr lang="en-US" altLang="en-US" dirty="0" smtClean="0"/>
              <a:t>Stanford Linear Accelerator Center (SLAC) rod calibration report including information on readings near the ends of staff.  Precision in height measurements is reduced when observing near the ends of the rods.</a:t>
            </a:r>
          </a:p>
          <a:p>
            <a:pPr eaLnBrk="1" hangingPunct="1">
              <a:spcBef>
                <a:spcPct val="0"/>
              </a:spcBef>
            </a:pPr>
            <a:endParaRPr lang="en-US" altLang="en-US" dirty="0" smtClean="0"/>
          </a:p>
          <a:p>
            <a:pPr eaLnBrk="1" hangingPunct="1">
              <a:spcBef>
                <a:spcPct val="0"/>
              </a:spcBef>
            </a:pPr>
            <a:r>
              <a:rPr lang="en-US" altLang="en-US" dirty="0" smtClean="0"/>
              <a:t>For determination of the height reading, a certain area of the code on the leveling rod is used by the level.  If only parts of this area are visible, as is the case at the end sections of the staff, inaccurate measurements are the consequence. </a:t>
            </a:r>
          </a:p>
          <a:p>
            <a:pPr eaLnBrk="1" hangingPunct="1">
              <a:spcBef>
                <a:spcPct val="0"/>
              </a:spcBef>
            </a:pPr>
            <a:endParaRPr lang="en-US" altLang="en-US" dirty="0" smtClean="0"/>
          </a:p>
          <a:p>
            <a:pPr eaLnBrk="1" hangingPunct="1">
              <a:spcBef>
                <a:spcPct val="0"/>
              </a:spcBef>
            </a:pPr>
            <a:r>
              <a:rPr lang="en-US" altLang="en-US" dirty="0" smtClean="0"/>
              <a:t>Some of the manufacturers of digital levels have built user input limitations for high or low staff readings into their leveling routine and a warning is indicated prohibiting readings when exceeding these limitations are encountered in the field.</a:t>
            </a:r>
          </a:p>
          <a:p>
            <a:pPr eaLnBrk="1" hangingPunct="1"/>
            <a:endParaRPr lang="en-US" altLang="en-US" dirty="0" smtClean="0"/>
          </a:p>
          <a:p>
            <a:pPr eaLnBrk="1" hangingPunct="1"/>
            <a:r>
              <a:rPr lang="en-US" altLang="en-US" dirty="0" smtClean="0"/>
              <a:t>http://www-group.slac.stanford.edu/met/Align/Down2004/Descriptions/Leveling.pdf</a:t>
            </a:r>
          </a:p>
        </p:txBody>
      </p:sp>
    </p:spTree>
    <p:extLst>
      <p:ext uri="{BB962C8B-B14F-4D97-AF65-F5344CB8AC3E}">
        <p14:creationId xmlns:p14="http://schemas.microsoft.com/office/powerpoint/2010/main" val="5738530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A8219A-7FA6-4B02-AA2C-DCC7CD9146CC}" type="slidenum">
              <a:rPr lang="en-US" altLang="en-US">
                <a:latin typeface="Calibri" panose="020F0502020204030204" pitchFamily="34" charset="0"/>
              </a:rPr>
              <a:pPr eaLnBrk="1" hangingPunct="1"/>
              <a:t>83</a:t>
            </a:fld>
            <a:endParaRPr lang="en-US" altLang="en-US">
              <a:latin typeface="Calibri" panose="020F0502020204030204" pitchFamily="34" charset="0"/>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eaLnBrk="1" hangingPunct="1"/>
            <a:r>
              <a:rPr lang="en-US" altLang="en-US" smtClean="0"/>
              <a:t>As a procedural routine, keep all three crosshairs on the Invar of the rod to force reading below the top (or bottom) 10 cm where the precision in height measurements is reduced when observing near the ends of the rods.</a:t>
            </a:r>
          </a:p>
          <a:p>
            <a:pPr eaLnBrk="1" hangingPunct="1">
              <a:spcBef>
                <a:spcPct val="0"/>
              </a:spcBef>
            </a:pPr>
            <a:endParaRPr lang="en-US" altLang="en-US" smtClean="0"/>
          </a:p>
          <a:p>
            <a:pPr eaLnBrk="1" hangingPunct="1">
              <a:spcBef>
                <a:spcPct val="0"/>
              </a:spcBef>
            </a:pPr>
            <a:r>
              <a:rPr lang="en-US" altLang="en-US" smtClean="0"/>
              <a:t>For determination of the height reading, a certain area of the code on the leveling rod is used by the level.  If only parts of this area are visible, as is the case at the end sections of the staff, inaccurate measurements are the consequence. </a:t>
            </a:r>
          </a:p>
          <a:p>
            <a:pPr eaLnBrk="1" hangingPunct="1">
              <a:spcBef>
                <a:spcPct val="0"/>
              </a:spcBef>
            </a:pPr>
            <a:endParaRPr lang="en-US" altLang="en-US" smtClean="0"/>
          </a:p>
          <a:p>
            <a:pPr eaLnBrk="1" hangingPunct="1">
              <a:spcBef>
                <a:spcPct val="0"/>
              </a:spcBef>
            </a:pPr>
            <a:r>
              <a:rPr lang="en-US" altLang="en-US" smtClean="0"/>
              <a:t>Some of the manufacturers of digital levels have built user input limitations for high or low staff readings into their leveling routine and a warning is indicated prohibiting readings when exceeding these limitations are encountered in the field.</a:t>
            </a:r>
          </a:p>
          <a:p>
            <a:pPr eaLnBrk="1" hangingPunct="1"/>
            <a:endParaRPr lang="en-US" altLang="en-US" smtClean="0"/>
          </a:p>
        </p:txBody>
      </p:sp>
    </p:spTree>
    <p:extLst>
      <p:ext uri="{BB962C8B-B14F-4D97-AF65-F5344CB8AC3E}">
        <p14:creationId xmlns:p14="http://schemas.microsoft.com/office/powerpoint/2010/main" val="2886298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78E649D-9021-4891-B10F-112EFF077948}" type="slidenum">
              <a:rPr lang="en-US" altLang="en-US">
                <a:latin typeface="Calibri" panose="020F0502020204030204" pitchFamily="34" charset="0"/>
              </a:rPr>
              <a:pPr eaLnBrk="1" hangingPunct="1"/>
              <a:t>84</a:t>
            </a:fld>
            <a:endParaRPr lang="en-US" altLang="en-US">
              <a:latin typeface="Calibri" panose="020F0502020204030204" pitchFamily="34" charset="0"/>
            </a:endParaRPr>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000" dirty="0" smtClean="0"/>
              <a:t>Leveling; a “simple” form of surveying - transferring elevation differences through a series of backsight minus foresight measurements.</a:t>
            </a:r>
          </a:p>
          <a:p>
            <a:pPr eaLnBrk="1" hangingPunct="1"/>
            <a:endParaRPr lang="en-US" altLang="en-US" sz="1000" dirty="0" smtClean="0"/>
          </a:p>
          <a:p>
            <a:pPr eaLnBrk="1" hangingPunct="1"/>
            <a:r>
              <a:rPr lang="en-US" altLang="en-US" sz="1000" b="1" i="1" dirty="0" smtClean="0"/>
              <a:t>Geodetic Glossary:  Leveling</a:t>
            </a:r>
            <a:r>
              <a:rPr lang="en-US" altLang="en-US" sz="1000" dirty="0" smtClean="0"/>
              <a:t> - Leveling between two points relatively close to each other (within 2-3 meters vertically, and less than 100 meters horizontally) is done by holding a graduated leveling rod vertically at each point and reading, with a horizontal telescope placed midway between the two points, the place where each rod intersects the horizontal plane established by the telescope's line of sight. The difference in readings is, approximately, the difference in elevation. If the points are farther apart than the distances mentioned above, measurements are made at shorter distance intervals and the total difference in elevation is taken as the sum of the resulting smaller measured differences. The elevation of a point is determined by proceeding as above, starting at a point that is either on the reference surface or at a previously determined elevation. The desired elevation is called the orthometric elevation; quantities approximating the orthometric elevation and derived from the measurements by applying various kinds of corrections are given special names such as </a:t>
            </a:r>
            <a:r>
              <a:rPr lang="en-US" altLang="en-US" sz="1000" dirty="0" err="1" smtClean="0"/>
              <a:t>Helmert</a:t>
            </a:r>
            <a:r>
              <a:rPr lang="en-US" altLang="en-US" sz="1000" dirty="0" smtClean="0"/>
              <a:t> height, </a:t>
            </a:r>
            <a:r>
              <a:rPr lang="en-US" altLang="en-US" sz="1000" dirty="0" err="1" smtClean="0"/>
              <a:t>Niethammer</a:t>
            </a:r>
            <a:r>
              <a:rPr lang="en-US" altLang="en-US" sz="1000" dirty="0" smtClean="0"/>
              <a:t> elevation, and the like. </a:t>
            </a:r>
            <a:br>
              <a:rPr lang="en-US" altLang="en-US" sz="1000" dirty="0" smtClean="0"/>
            </a:br>
            <a:endParaRPr lang="en-US" altLang="en-US" sz="1000" dirty="0" smtClean="0"/>
          </a:p>
          <a:p>
            <a:pPr eaLnBrk="1" hangingPunct="1"/>
            <a:r>
              <a:rPr lang="en-US" altLang="en-US" sz="1000" dirty="0" smtClean="0"/>
              <a:t>This is a single </a:t>
            </a:r>
            <a:r>
              <a:rPr lang="en-US" altLang="en-US" sz="1000" b="1" dirty="0" smtClean="0"/>
              <a:t>setup of leveling</a:t>
            </a:r>
            <a:r>
              <a:rPr lang="en-US" altLang="en-US" sz="1000" dirty="0" smtClean="0"/>
              <a:t>.  A leveling instrument placed halfway between two leveling rods with precise graduations.  The elevation at the beginning point, supporting rod 1, is transferred to the instrument through a measurement at the back rod (backsight) along with a distance (stadia distance) from the rod to the instrument.  The elevation is then transferred from the instrument through a measurement at the front rod (foresight) along with a distance (stadia distance) from the instrument to the rod.  The imbalance between the backsight and foresight distances must be kept to a minimum.  The elevation has then been transferred to the point supporting rod 2.</a:t>
            </a:r>
          </a:p>
        </p:txBody>
      </p:sp>
    </p:spTree>
    <p:extLst>
      <p:ext uri="{BB962C8B-B14F-4D97-AF65-F5344CB8AC3E}">
        <p14:creationId xmlns:p14="http://schemas.microsoft.com/office/powerpoint/2010/main" val="28013820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62500" lnSpcReduction="20000"/>
          </a:bodyPr>
          <a:lstStyle/>
          <a:p>
            <a:pPr>
              <a:defRPr/>
            </a:pPr>
            <a:r>
              <a:rPr lang="en-US" dirty="0" smtClean="0"/>
              <a:t>Detailed level instrument and rod calibration data are stored in the National Geodetic Survey’s (NGS) integrated data base (NGSIDB) to apply corrections by the processing programs to the leveling data contained in the leveling observations file (*.hgz) in an attempt to remove systematic errors from the observations.  This generates a “phase 1” file (*.ph1) which theoretically has only random errors remaining.  The phase 1 file (*.ph1) can be used as input for the least-squares adjustment process which is applicable only if errors are random in nature.</a:t>
            </a:r>
          </a:p>
          <a:p>
            <a:pPr>
              <a:defRPr/>
            </a:pPr>
            <a:r>
              <a:rPr lang="en-US" dirty="0" smtClean="0"/>
              <a:t> </a:t>
            </a:r>
          </a:p>
          <a:p>
            <a:pPr>
              <a:defRPr/>
            </a:pPr>
            <a:r>
              <a:rPr lang="en-US" dirty="0" smtClean="0"/>
              <a:t>The information about the level instrument and rod is added into the NGSIDB through coded load-files which are created on the basis of an internal NGS document, RILOAD.wpd.  Additional descriptive information can be found in the </a:t>
            </a:r>
            <a:r>
              <a:rPr lang="en-US" b="1" dirty="0" smtClean="0"/>
              <a:t>Input Formats and Specifications of the National Geodetic Survey Data Base</a:t>
            </a:r>
            <a:r>
              <a:rPr lang="en-US" dirty="0" smtClean="0"/>
              <a:t>, known as the “Blue Book” and available from the NGS Web site at:</a:t>
            </a:r>
            <a:r>
              <a:rPr lang="en-US" b="1" dirty="0" smtClean="0"/>
              <a:t> http://www.ngs.noaa.gov/FGCS/BlueBook/</a:t>
            </a:r>
            <a:r>
              <a:rPr lang="en-US" dirty="0" smtClean="0"/>
              <a:t>.</a:t>
            </a:r>
          </a:p>
          <a:p>
            <a:pPr>
              <a:defRPr/>
            </a:pPr>
            <a:endParaRPr lang="en-US" dirty="0" smtClean="0"/>
          </a:p>
          <a:p>
            <a:pPr>
              <a:defRPr/>
            </a:pPr>
            <a:r>
              <a:rPr lang="en-US" dirty="0" smtClean="0"/>
              <a:t>The fields in the data input record are comma separated.  The specified widths for each field are the maximum spaces allowable.  Tabs and other special characters are not allowed nor should fields be enclosed in quotes.  A field may have any number of leading and trailing blanks as the RILOAD program will remove leading or trailing blanks from each field before processing.  Embedded blanks in strings are considered to be part of the string.  All data input records are case insensitive.  Wildcards are NOT allowed in any data input commands.</a:t>
            </a:r>
          </a:p>
          <a:p>
            <a:pPr>
              <a:defRPr/>
            </a:pPr>
            <a:endParaRPr 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ACB547B-21FE-4F08-B4AF-B3CBE1CC8406}" type="slidenum">
              <a:rPr lang="en-US" altLang="en-US">
                <a:latin typeface="Calibri" panose="020F0502020204030204" pitchFamily="34" charset="0"/>
              </a:rPr>
              <a:pPr eaLnBrk="1" hangingPunct="1"/>
              <a:t>85</a:t>
            </a:fld>
            <a:endParaRPr lang="en-US" altLang="en-US">
              <a:latin typeface="Calibri" panose="020F0502020204030204" pitchFamily="34" charset="0"/>
            </a:endParaRPr>
          </a:p>
        </p:txBody>
      </p:sp>
    </p:spTree>
    <p:extLst>
      <p:ext uri="{BB962C8B-B14F-4D97-AF65-F5344CB8AC3E}">
        <p14:creationId xmlns:p14="http://schemas.microsoft.com/office/powerpoint/2010/main" val="30183639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r>
              <a:rPr lang="en-US" altLang="en-US" smtClean="0"/>
              <a:t>Leveling instruments are passive measurement systems that use ambient light to read the rods. In tunnels, we use flashlights to illuminate the rods and allow measurements. Therefore tests with our instruments have to be carried out to find out if the inhomogeneous illumination of flashlights has an effect or not. </a:t>
            </a:r>
          </a:p>
          <a:p>
            <a:pPr eaLnBrk="1" hangingPunct="1"/>
            <a:r>
              <a:rPr lang="en-US" altLang="en-US" smtClean="0"/>
              <a:t>By taking more then 100 measurements at a sighting distance of 3 m, illuminating the staff with a flashlight (Black &amp; Decker Snake Light) in front of the rod and up to an angle of about 45°, either no measurements were taken or the measurements were correct. </a:t>
            </a:r>
          </a:p>
          <a:p>
            <a:pPr eaLnBrk="1" hangingPunct="1"/>
            <a:r>
              <a:rPr lang="en-US" altLang="en-US" smtClean="0"/>
              <a:t>But taking measurements with the illumination at a very steep angle (see Figure 5) deviations of up to 0.1 mm could be invoked. This can be explained by a shadowing effect of the code elements. During the manufacturing process the whole scale is first covered with a black layer and then with a yellow layer. The top yellow layer is removed with a high energy laser to make the black color visible. Due to this process the code elements have a certain thickness of a few micrometers, Fischer and Fischer (1999). </a:t>
            </a:r>
          </a:p>
          <a:p>
            <a:pPr eaLnBrk="1" hangingPunct="1"/>
            <a:r>
              <a:rPr lang="en-US" altLang="en-US" smtClean="0"/>
              <a:t>http://www-group.slac.stanford.edu/met/Align/Down2004/Descriptions/Leveling.pdf</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C25EA87-1A8E-4A25-AEA9-F590BCFF75CA}" type="slidenum">
              <a:rPr lang="en-US" altLang="en-US">
                <a:latin typeface="Calibri" panose="020F0502020204030204" pitchFamily="34" charset="0"/>
              </a:rPr>
              <a:pPr eaLnBrk="1" hangingPunct="1"/>
              <a:t>86</a:t>
            </a:fld>
            <a:endParaRPr lang="en-US" altLang="en-US">
              <a:latin typeface="Calibri" panose="020F0502020204030204" pitchFamily="34" charset="0"/>
            </a:endParaRPr>
          </a:p>
        </p:txBody>
      </p:sp>
    </p:spTree>
    <p:extLst>
      <p:ext uri="{BB962C8B-B14F-4D97-AF65-F5344CB8AC3E}">
        <p14:creationId xmlns:p14="http://schemas.microsoft.com/office/powerpoint/2010/main" val="6818338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538578-7BFD-4327-8E1B-953BE8D2BBB0}" type="slidenum">
              <a:rPr lang="en-US" altLang="en-US">
                <a:latin typeface="Calibri" panose="020F0502020204030204" pitchFamily="34" charset="0"/>
              </a:rPr>
              <a:pPr eaLnBrk="1" hangingPunct="1"/>
              <a:t>87</a:t>
            </a:fld>
            <a:endParaRPr lang="en-US" altLang="en-US">
              <a:latin typeface="Calibri" panose="020F0502020204030204" pitchFamily="34" charset="0"/>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This is the second correction that comes out of information determined during the rod calibration procedure.</a:t>
            </a:r>
          </a:p>
          <a:p>
            <a:pPr eaLnBrk="1" hangingPunct="1"/>
            <a:endParaRPr lang="en-US" altLang="en-US" smtClean="0"/>
          </a:p>
          <a:p>
            <a:pPr eaLnBrk="1" hangingPunct="1"/>
            <a:r>
              <a:rPr lang="en-US" altLang="en-US" smtClean="0"/>
              <a:t>The ambient air temperature should be measured and recorded to the nearest degree F or 0.5 degree C at the beginning of the section and the end of the section; the appropriate units (C or F) noted and/or recorded.</a:t>
            </a:r>
          </a:p>
          <a:p>
            <a:pPr eaLnBrk="1" hangingPunct="1"/>
            <a:endParaRPr lang="en-US" altLang="en-US" smtClean="0"/>
          </a:p>
          <a:p>
            <a:pPr eaLnBrk="1" hangingPunct="1"/>
            <a:r>
              <a:rPr lang="en-US" altLang="en-US" sz="800" smtClean="0"/>
              <a:t>Source Documents: Balaz, Emery I., Young, Gary M.; NOAA Technical Memorandum NOS NGS 34; “CORRECTIONS APPLIED BY THE NATIONAL GEODETIC SURVEY TO PRECISE LEVELING OBSERVATIONS”; June 1982: </a:t>
            </a:r>
            <a:r>
              <a:rPr lang="en-US" altLang="en-US" sz="800" smtClean="0">
                <a:latin typeface="Courier New" panose="02070309020205020404" pitchFamily="49" charset="0"/>
              </a:rPr>
              <a:t>FGCSVERT (ver. 4.1 5/27/2004)</a:t>
            </a:r>
            <a:endParaRPr lang="en-US" altLang="en-US" sz="800" smtClean="0"/>
          </a:p>
          <a:p>
            <a:pPr eaLnBrk="1" hangingPunct="1"/>
            <a:endParaRPr lang="en-US" altLang="en-US" sz="800" smtClean="0"/>
          </a:p>
        </p:txBody>
      </p:sp>
    </p:spTree>
    <p:extLst>
      <p:ext uri="{BB962C8B-B14F-4D97-AF65-F5344CB8AC3E}">
        <p14:creationId xmlns:p14="http://schemas.microsoft.com/office/powerpoint/2010/main" val="9005291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5C2D6A3-F50D-4DE0-A4F0-A799ACDF6BBE}" type="slidenum">
              <a:rPr lang="en-US" altLang="en-US">
                <a:latin typeface="Calibri" panose="020F0502020204030204" pitchFamily="34" charset="0"/>
              </a:rPr>
              <a:pPr eaLnBrk="1" hangingPunct="1"/>
              <a:t>88</a:t>
            </a:fld>
            <a:endParaRPr lang="en-US" altLang="en-US">
              <a:latin typeface="Calibri" panose="020F0502020204030204" pitchFamily="34" charset="0"/>
            </a:endParaRPr>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xfrm>
            <a:off x="914400" y="4343400"/>
            <a:ext cx="5172075"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r>
              <a:rPr lang="en-US" altLang="en-US" smtClean="0"/>
              <a:t>This is required for all leveling of O/C equal to and greater than 2/1.  2/2 leveling may be done without observing the temperature gradient but it is preferred if probes and this method is used.</a:t>
            </a:r>
          </a:p>
          <a:p>
            <a:pPr eaLnBrk="1" hangingPunct="1"/>
            <a:endParaRPr lang="en-US" altLang="en-US" smtClean="0"/>
          </a:p>
          <a:p>
            <a:pPr eaLnBrk="1" hangingPunct="1"/>
            <a:r>
              <a:rPr lang="en-US" altLang="en-US" smtClean="0"/>
              <a:t>The probes need to be compared at the start and end of every day and when one is “suspicious” of the observations.  This is done by bringing the two probes to the same height and comparing the readings.  The two probe temperature readings thus compared should not disagree by more than 0.2° C.  If they do, then they should be adjusted so that they do.</a:t>
            </a:r>
          </a:p>
          <a:p>
            <a:pPr eaLnBrk="1" hangingPunct="1"/>
            <a:endParaRPr lang="en-US" altLang="en-US" smtClean="0"/>
          </a:p>
          <a:p>
            <a:pPr eaLnBrk="1" hangingPunct="1"/>
            <a:r>
              <a:rPr lang="en-US" altLang="en-US" smtClean="0"/>
              <a:t>This is “pretty automatic” when the digital level is set up properly.  Distance “S” is the stadia distance and the instrument reads and normally records it.  The elevation difference, of course comes from the rod readings and the digital level Bluebooking program should take care of converting the elevation difference into units of half-cm.  The observer just has to be careful about remembering to read the probes and enter the read values correctly into the appropriate variables via the keypad on the instrument.  Some manufacturer’s may even allow a programmer to “filter” the readings to observer punches in to trap “fat fingering” blunders. </a:t>
            </a:r>
          </a:p>
          <a:p>
            <a:pPr eaLnBrk="1" hangingPunct="1"/>
            <a:endParaRPr lang="en-US" altLang="en-US" smtClean="0"/>
          </a:p>
          <a:p>
            <a:pPr eaLnBrk="1" hangingPunct="1"/>
            <a:r>
              <a:rPr lang="en-US" altLang="en-US" sz="800" smtClean="0"/>
              <a:t>Source Documents: Balaz, Emery I., Young, Gary M.; NOAA Technical Memorandum NOS NGS 34; “CORRECTIONS APPLIED BY THE NATIONAL GEODETIC SURVEY TO PRECISE LEVELING OBSERVATIONS”; June 1982: FGCSVERT (ver. 4.1 5/27/2004).</a:t>
            </a:r>
          </a:p>
          <a:p>
            <a:pPr eaLnBrk="1" hangingPunct="1"/>
            <a:endParaRPr lang="en-US" altLang="en-US" smtClean="0"/>
          </a:p>
        </p:txBody>
      </p:sp>
    </p:spTree>
    <p:extLst>
      <p:ext uri="{BB962C8B-B14F-4D97-AF65-F5344CB8AC3E}">
        <p14:creationId xmlns:p14="http://schemas.microsoft.com/office/powerpoint/2010/main" val="18872028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31D0DCE-B89D-4CE9-998E-75243621EB54}" type="slidenum">
              <a:rPr lang="en-US" altLang="en-US">
                <a:latin typeface="Calibri" panose="020F0502020204030204" pitchFamily="34" charset="0"/>
              </a:rPr>
              <a:pPr eaLnBrk="1" hangingPunct="1"/>
              <a:t>89</a:t>
            </a:fld>
            <a:endParaRPr lang="en-US" altLang="en-US">
              <a:latin typeface="Calibri" panose="020F0502020204030204" pitchFamily="34" charset="0"/>
            </a:endParaRPr>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en-US" altLang="en-US" i="1" smtClean="0"/>
              <a:t>Refraction. </a:t>
            </a:r>
            <a:r>
              <a:rPr lang="en-US" altLang="en-US" smtClean="0"/>
              <a:t>Variations in atmospheric density cause the line of sight to refract or bend in the direction of increasing air density. These variations seem to be primarily a function of air temperature. Refraction is most noticeable when the line of sight passes through air of fluctuating density.  As long as atmospheric conditions are similar along both the foresight and backsight, the error may be nearly eliminated by balancing setups. However, conditions are often not the same along both lines of sight. Air close to the ground changes in density more rapidly than air situated 1 m or more above ground. This can be visualized by imagining air layers, of equal density, conforming to the topography. On a slope, even if setups are exactly balanced, the conditions along the foresight differ from those along the backsight. Because the sight uphill passes through a greater change in air density, it is refracted more. Refraction error, then, accumulates with change in elevation.</a:t>
            </a:r>
          </a:p>
          <a:p>
            <a:endParaRPr lang="en-US" altLang="en-US" smtClean="0"/>
          </a:p>
          <a:p>
            <a:r>
              <a:rPr lang="en-US" altLang="en-US" smtClean="0">
                <a:cs typeface="Arial" panose="020B0604020202020204" pitchFamily="34" charset="0"/>
              </a:rPr>
              <a:t>NOAA Manual NOS NGS 3, Geodetic Leveling;</a:t>
            </a:r>
            <a:r>
              <a:rPr lang="en-US" altLang="en-US" smtClean="0"/>
              <a:t> 3.1 Introduction; 3.1.2 Sources of Error</a:t>
            </a:r>
          </a:p>
        </p:txBody>
      </p:sp>
    </p:spTree>
    <p:extLst>
      <p:ext uri="{BB962C8B-B14F-4D97-AF65-F5344CB8AC3E}">
        <p14:creationId xmlns:p14="http://schemas.microsoft.com/office/powerpoint/2010/main" val="19864550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9AF14EB-8D7E-4CF8-9FB3-44DAA00E3AA5}" type="slidenum">
              <a:rPr lang="en-US" altLang="en-US">
                <a:latin typeface="Calibri" panose="020F0502020204030204" pitchFamily="34" charset="0"/>
              </a:rPr>
              <a:pPr eaLnBrk="1" hangingPunct="1"/>
              <a:t>90</a:t>
            </a:fld>
            <a:endParaRPr lang="en-US" altLang="en-US">
              <a:latin typeface="Calibri" panose="020F0502020204030204" pitchFamily="34" charset="0"/>
            </a:endParaRPr>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r>
              <a:rPr lang="en-US" altLang="en-US" smtClean="0"/>
              <a:t>Example of the NGS manufactured, manually read and recorded, thermistor unit mounted on a rigid leg tripod.</a:t>
            </a:r>
          </a:p>
          <a:p>
            <a:endParaRPr lang="en-US" altLang="en-US" i="1" smtClean="0"/>
          </a:p>
          <a:p>
            <a:r>
              <a:rPr lang="en-US" altLang="en-US" smtClean="0"/>
              <a:t>Leveling results may be corrected at least partially for refraction if atmospheric conditions are determined and recorded with the observations. Of the many mathematical models that attempt to predict refraction error, the most successful require that air-temperature differences be precisely measured during every setup.</a:t>
            </a:r>
          </a:p>
          <a:p>
            <a:endParaRPr lang="en-US" altLang="en-US" smtClean="0"/>
          </a:p>
          <a:p>
            <a:r>
              <a:rPr lang="en-US" altLang="en-US" smtClean="0">
                <a:cs typeface="Arial" panose="020B0604020202020204" pitchFamily="34" charset="0"/>
              </a:rPr>
              <a:t>NOAA Manual NOS NGS 3, Geodetic Leveling;</a:t>
            </a:r>
            <a:r>
              <a:rPr lang="en-US" altLang="en-US" smtClean="0"/>
              <a:t> 3.1 Introduction; 3.1.2 Sources of Error</a:t>
            </a:r>
          </a:p>
          <a:p>
            <a:endParaRPr lang="en-US" altLang="en-US" smtClean="0"/>
          </a:p>
          <a:p>
            <a:r>
              <a:rPr lang="en-US" altLang="en-US" i="1" smtClean="0"/>
              <a:t>Measuring air-temperature difference: </a:t>
            </a:r>
            <a:r>
              <a:rPr lang="en-US" altLang="en-US" smtClean="0"/>
              <a:t>The best mathematical models for computing refraction corrections depend upon measuring at least one air temperature difference during every setup. Temperatures are measured at two different heights above the ground. The difference is computed by subtracting the temperature at the bottom from that at the top. It is usually negative during daylight hours when the Sun heats the ground, warming the lower air layers. It is positive when the air near the ground is cooler than that above it. Use aspirated thermometers, accurate to ± 0. l° C (± 0.2° F), to measure the temperature difference. A typical measuring system includes two thermistors, each shaded by a metal tube and aspirated by a small, battery powered fan. A digital display permits readings to be made from either thermistor.  Air movement across the thermistors should be equal at all times. Check for air movement by placing your hand in front of each thermistor.</a:t>
            </a:r>
          </a:p>
          <a:p>
            <a:endParaRPr lang="en-US" altLang="en-US" smtClean="0"/>
          </a:p>
          <a:p>
            <a:r>
              <a:rPr lang="en-US" altLang="en-US" smtClean="0"/>
              <a:t>NOAA Manual NOS NGS 3, Geodetic Leveling; 3.6 Atmospheric Conditions;  3.6.1 Air Temperature, Sun, and Wind</a:t>
            </a:r>
          </a:p>
        </p:txBody>
      </p:sp>
    </p:spTree>
    <p:extLst>
      <p:ext uri="{BB962C8B-B14F-4D97-AF65-F5344CB8AC3E}">
        <p14:creationId xmlns:p14="http://schemas.microsoft.com/office/powerpoint/2010/main" val="3350311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10</a:t>
            </a:fld>
            <a:endParaRPr/>
          </a:p>
        </p:txBody>
      </p:sp>
      <p:sp>
        <p:nvSpPr>
          <p:cNvPr id="144" name="Google Shape;14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45" name="Google Shape;14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3EC48A8-F580-4D43-8BE9-C4E9591B4016}" type="slidenum">
              <a:rPr lang="en-US" altLang="en-US">
                <a:latin typeface="Calibri" panose="020F0502020204030204" pitchFamily="34" charset="0"/>
              </a:rPr>
              <a:pPr eaLnBrk="1" hangingPunct="1"/>
              <a:t>91</a:t>
            </a:fld>
            <a:endParaRPr lang="en-US" altLang="en-US">
              <a:latin typeface="Calibri" panose="020F0502020204030204" pitchFamily="34"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r>
              <a:rPr lang="en-US" altLang="en-US" smtClean="0"/>
              <a:t>Example of the NGS manufactured, manually read and recorded, thermistor unit mounted on a rigid leg tripod.</a:t>
            </a:r>
          </a:p>
          <a:p>
            <a:endParaRPr lang="en-US" altLang="en-US" i="1" smtClean="0"/>
          </a:p>
          <a:p>
            <a:r>
              <a:rPr lang="en-US" altLang="en-US" smtClean="0"/>
              <a:t>Leveling results may be corrected at least partially for refraction if atmospheric conditions are determined and recorded with the observations. Of the many mathematical models that attempt to predict refraction error, the most successful require that air-temperature differences be precisely measured during every setup.</a:t>
            </a:r>
          </a:p>
          <a:p>
            <a:endParaRPr lang="en-US" altLang="en-US" smtClean="0"/>
          </a:p>
          <a:p>
            <a:r>
              <a:rPr lang="en-US" altLang="en-US" smtClean="0">
                <a:cs typeface="Arial" panose="020B0604020202020204" pitchFamily="34" charset="0"/>
              </a:rPr>
              <a:t>NOAA Manual NOS NGS 3, Geodetic Leveling;</a:t>
            </a:r>
            <a:r>
              <a:rPr lang="en-US" altLang="en-US" smtClean="0"/>
              <a:t> 3.1 Introduction; 3.1.2 Sources of Error</a:t>
            </a:r>
          </a:p>
          <a:p>
            <a:endParaRPr lang="en-US" altLang="en-US" smtClean="0"/>
          </a:p>
          <a:p>
            <a:r>
              <a:rPr lang="en-US" altLang="en-US" i="1" smtClean="0"/>
              <a:t>Measuring air-temperature difference: </a:t>
            </a:r>
            <a:r>
              <a:rPr lang="en-US" altLang="en-US" smtClean="0"/>
              <a:t>The best mathematical models for computing refraction corrections depend upon measuring at least one air temperature difference during every setup. Temperatures are measured at two different heights above the ground. The difference is computed by subtracting the temperature at the bottom from that at the top. It is usually negative during daylight hours when the Sun heats the ground, warming the lower air layers. It is positive when the air near the ground is cooler than that above it. Use aspirated thermometers, accurate to ± 0. l° C (± 0.2° F), to measure the temperature difference. A typical measuring system includes two thermistors, each shaded by a metal tube and aspirated by a small, battery powered fan. A digital display permits readings to be made from either thermistor.  Air movement across the thermistors should be equal at all times. Check for air movement by placing your hand in front of each thermistor.</a:t>
            </a:r>
          </a:p>
          <a:p>
            <a:endParaRPr lang="en-US" altLang="en-US" smtClean="0"/>
          </a:p>
          <a:p>
            <a:r>
              <a:rPr lang="en-US" altLang="en-US" smtClean="0"/>
              <a:t>NOAA Manual NOS NGS 3, Geodetic Leveling; 3.6 Atmospheric Conditions;  3.6.1 Air Temperature, Sun, and Wind</a:t>
            </a:r>
          </a:p>
        </p:txBody>
      </p:sp>
    </p:spTree>
    <p:extLst>
      <p:ext uri="{BB962C8B-B14F-4D97-AF65-F5344CB8AC3E}">
        <p14:creationId xmlns:p14="http://schemas.microsoft.com/office/powerpoint/2010/main" val="41020651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3A67D73-DBBA-4917-B12E-6BF9FE07CD1D}" type="slidenum">
              <a:rPr lang="en-US" altLang="en-US">
                <a:latin typeface="Calibri" panose="020F0502020204030204" pitchFamily="34" charset="0"/>
              </a:rPr>
              <a:pPr eaLnBrk="1" hangingPunct="1"/>
              <a:t>92</a:t>
            </a:fld>
            <a:endParaRPr lang="en-US" altLang="en-US">
              <a:latin typeface="Calibri" panose="020F0502020204030204" pitchFamily="34"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r>
              <a:rPr lang="en-US" altLang="en-US" smtClean="0"/>
              <a:t>This reduction is used for Second-order Class II and lower leveling when information for computing the temperature gradient is not provided by the observer, and when, occasionally, reductions using the temperature values provided do “not work” for Second-Order Class I and higher-order leveling.  Now in the case of Second-order Class I and higher, don’t expect this fallback procedure to be used for more than a couple of sections in the entire project!  What is being said here is just because temperature gradients are being observed does NOT mean the observer can neglect observing “sun codes”.</a:t>
            </a:r>
          </a:p>
          <a:p>
            <a:pPr eaLnBrk="1" hangingPunct="1"/>
            <a:endParaRPr lang="en-US" altLang="en-US" smtClean="0"/>
          </a:p>
          <a:p>
            <a:pPr eaLnBrk="1" hangingPunct="1"/>
            <a:r>
              <a:rPr lang="en-US" altLang="en-US" smtClean="0"/>
              <a:t>Now, the model that uses these sun codes is dependent upon the time of observation and the position of the section’s starting and ending Bench Marks.  So be sure to record times of observation – and their time zones, and get the position correct in the associated description!</a:t>
            </a:r>
          </a:p>
          <a:p>
            <a:pPr eaLnBrk="1" hangingPunct="1"/>
            <a:endParaRPr lang="en-US" altLang="en-US" smtClean="0"/>
          </a:p>
          <a:p>
            <a:pPr eaLnBrk="1" hangingPunct="1"/>
            <a:r>
              <a:rPr lang="en-US" altLang="en-US" sz="800" smtClean="0"/>
              <a:t>Source Documents: Balaz, Emery I., Young, Gary M.; NOAA Technical Memorandum NOS NGS 34; “CORRECTIONS APPLIED BY THE NATIONAL GEODETIC SURVEY TO PRECISE LEVELING OBSERVATIONS”; June 1982: FGCSVERT (ver. 4.1 5/27/2004).</a:t>
            </a:r>
          </a:p>
          <a:p>
            <a:pPr eaLnBrk="1" hangingPunct="1"/>
            <a:endParaRPr lang="en-US" altLang="en-US" sz="800" smtClean="0"/>
          </a:p>
        </p:txBody>
      </p:sp>
    </p:spTree>
    <p:extLst>
      <p:ext uri="{BB962C8B-B14F-4D97-AF65-F5344CB8AC3E}">
        <p14:creationId xmlns:p14="http://schemas.microsoft.com/office/powerpoint/2010/main" val="35010446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3DEF8DD-0D9F-44A5-83F4-8A69ED8B52DC}" type="slidenum">
              <a:rPr lang="en-US" altLang="en-US">
                <a:latin typeface="Calibri" panose="020F0502020204030204" pitchFamily="34" charset="0"/>
              </a:rPr>
              <a:pPr eaLnBrk="1" hangingPunct="1"/>
              <a:t>93</a:t>
            </a:fld>
            <a:endParaRPr lang="en-US" altLang="en-US">
              <a:latin typeface="Calibri" panose="020F0502020204030204" pitchFamily="34"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eaLnBrk="1" hangingPunct="1"/>
            <a:r>
              <a:rPr lang="en-US" altLang="en-US" smtClean="0"/>
              <a:t>Note the zone letter changes when you change from STANDARD time to DAYLIGHT time.</a:t>
            </a:r>
          </a:p>
          <a:p>
            <a:pPr eaLnBrk="1" hangingPunct="1"/>
            <a:r>
              <a:rPr lang="en-US" altLang="en-US" smtClean="0"/>
              <a:t>Previous slides mentioned the importance recording the time zone correctly.</a:t>
            </a:r>
          </a:p>
          <a:p>
            <a:pPr eaLnBrk="1" hangingPunct="1"/>
            <a:endParaRPr lang="en-US" altLang="en-US" smtClean="0"/>
          </a:p>
          <a:p>
            <a:r>
              <a:rPr lang="en-US" altLang="en-US" smtClean="0"/>
              <a:t>The recorded date, time zone, and time must be accurate because observations are stored and sorted chronologically. Corrections for collimation error, refraction, tidal accelerations, and scale error are applied</a:t>
            </a:r>
          </a:p>
          <a:p>
            <a:r>
              <a:rPr lang="en-US" altLang="en-US" smtClean="0"/>
              <a:t>accordingly.  Time zones should be coded according to the alphabetical system of the U.S. Navy.</a:t>
            </a:r>
          </a:p>
          <a:p>
            <a:endParaRPr lang="en-US" altLang="en-US" smtClean="0"/>
          </a:p>
          <a:p>
            <a:r>
              <a:rPr lang="en-US" altLang="en-US" smtClean="0">
                <a:cs typeface="Arial" panose="020B0604020202020204" pitchFamily="34" charset="0"/>
              </a:rPr>
              <a:t>NOAA Manual NOS NGS 3, Geodetic Leveling;</a:t>
            </a:r>
            <a:r>
              <a:rPr lang="en-US" altLang="en-US" smtClean="0"/>
              <a:t> 3.8 Field Records; 3.8.1 Recording Observations</a:t>
            </a:r>
          </a:p>
        </p:txBody>
      </p:sp>
    </p:spTree>
    <p:extLst>
      <p:ext uri="{BB962C8B-B14F-4D97-AF65-F5344CB8AC3E}">
        <p14:creationId xmlns:p14="http://schemas.microsoft.com/office/powerpoint/2010/main" val="26881949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1B13B80-B711-4D98-9064-8CF5CA1B824F}" type="slidenum">
              <a:rPr lang="en-US" altLang="en-US">
                <a:latin typeface="Calibri" panose="020F0502020204030204" pitchFamily="34" charset="0"/>
              </a:rPr>
              <a:pPr eaLnBrk="1" hangingPunct="1"/>
              <a:t>94</a:t>
            </a:fld>
            <a:endParaRPr lang="en-US" altLang="en-US">
              <a:latin typeface="Calibri" panose="020F0502020204030204" pitchFamily="34" charset="0"/>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The astronomic correction model uses the time of day as well as the position of the Bench Marks to compute the azimuths of the Sun and Moon, so once again, those positions in the description and those recorded times and zones are very important.</a:t>
            </a:r>
          </a:p>
          <a:p>
            <a:pPr eaLnBrk="1" hangingPunct="1"/>
            <a:endParaRPr lang="en-US" altLang="en-US" smtClean="0"/>
          </a:p>
          <a:p>
            <a:pPr eaLnBrk="1" hangingPunct="1"/>
            <a:r>
              <a:rPr lang="en-US" altLang="en-US" sz="800" smtClean="0"/>
              <a:t>Source Documents: Balaz, Emery I., Young, Gary M.; NOAA Technical Memorandum NOS NGS 34; “CORRECTIONS APPLIED BY THE NATIONAL GEODETIC SURVEY TO PRECISE LEVELING OBSERVATIONS”; June 1982: FGCSVERT (ver. 4.1 5/27/2004).</a:t>
            </a:r>
          </a:p>
          <a:p>
            <a:pPr eaLnBrk="1" hangingPunct="1"/>
            <a:endParaRPr lang="en-US" altLang="en-US" sz="800" smtClean="0"/>
          </a:p>
          <a:p>
            <a:pPr eaLnBrk="1" hangingPunct="1"/>
            <a:endParaRPr lang="en-US" altLang="en-US" smtClean="0"/>
          </a:p>
          <a:p>
            <a:pPr eaLnBrk="1" hangingPunct="1"/>
            <a:endParaRPr lang="en-US" altLang="en-US" sz="1800" smtClean="0"/>
          </a:p>
        </p:txBody>
      </p:sp>
    </p:spTree>
    <p:extLst>
      <p:ext uri="{BB962C8B-B14F-4D97-AF65-F5344CB8AC3E}">
        <p14:creationId xmlns:p14="http://schemas.microsoft.com/office/powerpoint/2010/main" val="38075070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D38B981-0814-4F78-BBF6-FDAEE5709EF9}" type="slidenum">
              <a:rPr lang="en-US" altLang="en-US">
                <a:latin typeface="Calibri" panose="020F0502020204030204" pitchFamily="34" charset="0"/>
              </a:rPr>
              <a:pPr eaLnBrk="1" hangingPunct="1"/>
              <a:t>95</a:t>
            </a:fld>
            <a:endParaRPr lang="en-US" altLang="en-US">
              <a:latin typeface="Calibri" panose="020F0502020204030204" pitchFamily="34" charset="0"/>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en-US" altLang="en-US" i="1" smtClean="0"/>
              <a:t>Tidal accelerations. </a:t>
            </a:r>
            <a:r>
              <a:rPr lang="en-US" altLang="en-US" smtClean="0"/>
              <a:t>Because leveling instruments and rods are oriented to the direction of gravity, after curvature</a:t>
            </a:r>
          </a:p>
          <a:p>
            <a:r>
              <a:rPr lang="en-US" altLang="en-US" smtClean="0"/>
              <a:t>has been taken into account, the elevation difference of each section is computed along a route that approximately parallels an equipotential surface. However, the Sun and Moon create tidal accelerations that periodically distort this surface, generally more toward the equator than the poles. The distortion is termed a deflection and is described by two component vectors. The vertical component affects only the magnitude of gravity along the route, resulting in a negligible effect on the elevation difference. The horizontal component, however, acts at 90° to the equipotential surface, resulting in a small error, especially if the section is oriented in a line with the Sun, Moon, and the north or south pole. The error accumulates significantly in leveling lines oriented north-south, particularly in the middle latitudes. To remove it, a correction must be applied.</a:t>
            </a:r>
          </a:p>
          <a:p>
            <a:endParaRPr lang="en-US" altLang="en-US" smtClean="0"/>
          </a:p>
          <a:p>
            <a:r>
              <a:rPr lang="en-US" altLang="en-US" smtClean="0">
                <a:cs typeface="Arial" panose="020B0604020202020204" pitchFamily="34" charset="0"/>
              </a:rPr>
              <a:t>NOAA Manual NOS NGS 3, Geodetic Leveling;</a:t>
            </a:r>
            <a:r>
              <a:rPr lang="en-US" altLang="en-US" smtClean="0"/>
              <a:t> 3.1 Introduction; 3.1.2 Sources of Error</a:t>
            </a:r>
          </a:p>
        </p:txBody>
      </p:sp>
    </p:spTree>
    <p:extLst>
      <p:ext uri="{BB962C8B-B14F-4D97-AF65-F5344CB8AC3E}">
        <p14:creationId xmlns:p14="http://schemas.microsoft.com/office/powerpoint/2010/main" val="31447965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4B2BB3-D8DC-4C55-A660-582D7EACBD4C}" type="slidenum">
              <a:rPr lang="en-US" altLang="en-US">
                <a:latin typeface="Calibri" panose="020F0502020204030204" pitchFamily="34" charset="0"/>
              </a:rPr>
              <a:pPr eaLnBrk="1" hangingPunct="1"/>
              <a:t>96</a:t>
            </a:fld>
            <a:endParaRPr lang="en-US" altLang="en-US">
              <a:latin typeface="Calibri" panose="020F0502020204030204" pitchFamily="34" charset="0"/>
            </a:endParaRP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000" smtClean="0"/>
              <a:t>The collimation correction is applied to leveling, but it can sometimes be “zero.”  That happens when the instrument is in perfect adjustment.  And the observation procedure (peg test) used to determine the correction can also be used to physically adjust the instrument to make it “aero.”  But it is so tedious to adjust the instrument as opposed to applying it as a correction almost everyone opts for applying the correction.  </a:t>
            </a:r>
          </a:p>
          <a:p>
            <a:pPr eaLnBrk="1" hangingPunct="1"/>
            <a:endParaRPr lang="en-US" altLang="en-US" sz="1000" smtClean="0"/>
          </a:p>
          <a:p>
            <a:pPr eaLnBrk="1" hangingPunct="1"/>
            <a:r>
              <a:rPr lang="en-US" altLang="en-US" sz="1000" smtClean="0"/>
              <a:t>There are several methods used to determine the correction.  The collimation error for digital levels must be determined at least daily.  Some digital levels compensators have been shown to change linearly with temperature change.  Until this is determined or known to be corrected by firmware, it is recommended the instrument be collimated throughout the day as the temperature since the last collimation changes by 10° C. </a:t>
            </a:r>
          </a:p>
          <a:p>
            <a:pPr eaLnBrk="1" hangingPunct="1"/>
            <a:endParaRPr lang="en-US" altLang="en-US" sz="1000" smtClean="0"/>
          </a:p>
          <a:p>
            <a:pPr eaLnBrk="1" hangingPunct="1"/>
            <a:r>
              <a:rPr lang="en-US" altLang="en-US" sz="1000" smtClean="0"/>
              <a:t>The level collimation error must NOT be determined when the temperature gradient at the observing site is positive.  This occurs when the air near the ground is colder than the air directly over the same point.  If equipment is not available to determine the temperature gradient, the collimation error should be determined during the time of day between 2 hours after sunrise and 2 hours before sunset.  If possible the surveying team should avoid frozen or snow-covered ground when determining collimation error.</a:t>
            </a:r>
          </a:p>
          <a:p>
            <a:pPr eaLnBrk="1" hangingPunct="1"/>
            <a:endParaRPr lang="en-US" altLang="en-US" sz="1000" smtClean="0"/>
          </a:p>
          <a:p>
            <a:pPr eaLnBrk="1" hangingPunct="1"/>
            <a:r>
              <a:rPr lang="en-US" altLang="en-US" sz="800" smtClean="0"/>
              <a:t>Source Documents: FGCSVERT (ver. 4.1 5/27/2004): Jordan, Eggert, and Kneissl; </a:t>
            </a:r>
            <a:r>
              <a:rPr lang="en-US" altLang="en-US" sz="800" u="sng" smtClean="0"/>
              <a:t>Hanbuch der VermesSungskunde</a:t>
            </a:r>
            <a:r>
              <a:rPr lang="en-US" altLang="en-US" sz="800" smtClean="0"/>
              <a:t>, Vol 3, Tenth Edition, 1976; J.B. Metzlersche Verlagsbuchlandlugn, Stuttgart, FRG, 749 pp: Rappleye, H. S.; </a:t>
            </a:r>
            <a:r>
              <a:rPr lang="en-US" altLang="en-US" sz="800" u="sng" smtClean="0"/>
              <a:t>Special Publication 240</a:t>
            </a:r>
            <a:r>
              <a:rPr lang="en-US" altLang="en-US" sz="800" smtClean="0"/>
              <a:t>, “Manual of leveling computation and adjustment”; Coast and Geodetic Survey, National Geodetic Survey Information Center, NOS/NOAA, Silver Spring, MD 20910.</a:t>
            </a:r>
            <a:endParaRPr lang="en-US" altLang="en-US" sz="1000" smtClean="0"/>
          </a:p>
        </p:txBody>
      </p:sp>
    </p:spTree>
    <p:extLst>
      <p:ext uri="{BB962C8B-B14F-4D97-AF65-F5344CB8AC3E}">
        <p14:creationId xmlns:p14="http://schemas.microsoft.com/office/powerpoint/2010/main" val="11550322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2590228-BE8F-4ADB-83DE-025F65311116}" type="slidenum">
              <a:rPr lang="en-US" altLang="en-US">
                <a:latin typeface="Calibri" panose="020F0502020204030204" pitchFamily="34" charset="0"/>
              </a:rPr>
              <a:pPr eaLnBrk="1" hangingPunct="1"/>
              <a:t>97</a:t>
            </a:fld>
            <a:endParaRPr lang="en-US" altLang="en-US">
              <a:latin typeface="Calibri" panose="020F0502020204030204" pitchFamily="34"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r>
              <a:rPr lang="en-US" altLang="en-US" smtClean="0"/>
              <a:t>When the results from the daily collimation check are set in the digital leveling systems, observations are corrected for collimation error at every setup.</a:t>
            </a:r>
          </a:p>
          <a:p>
            <a:endParaRPr lang="en-US" altLang="en-US" smtClean="0"/>
          </a:p>
          <a:p>
            <a:r>
              <a:rPr lang="en-US" altLang="en-US" smtClean="0"/>
              <a:t>To be horizontal, the line of sight should be perpendicular to the direction of gravity, at the vertical axis of the instrument. If the line of sight is not horizontal, the angle by which it deviates from being horizontal causes an error in every observation. This angle is referred to as collimation error. </a:t>
            </a:r>
          </a:p>
          <a:p>
            <a:endParaRPr lang="en-US" altLang="en-US" smtClean="0"/>
          </a:p>
          <a:p>
            <a:r>
              <a:rPr lang="en-US" altLang="en-US" smtClean="0"/>
              <a:t>Collimation error can be limited by using a well designed, properly maintained instrument. The angle should be measured and adjusted to specifications. The effect of collimation error on each observation can be reduced by limiting the sighting distance. Furthermore, if the sighting distances in each setup are balanced, the errors resulting from collimation error become equal. They cancel when the foresight is subtracted from the backsight to compute the elevation difference.</a:t>
            </a:r>
          </a:p>
          <a:p>
            <a:endParaRPr lang="en-US" altLang="en-US" smtClean="0"/>
          </a:p>
          <a:p>
            <a:r>
              <a:rPr lang="en-US" altLang="en-US" smtClean="0"/>
              <a:t>Although it is impractical to balance every setup exactly, the total contribution of collimation error can be limited very effectively while leveling by keeping the imbalance small and random in sign. Any systematic contribution that accumulates with distance may be eliminated by later applying corrections computed from the imbalance and a precisely determined value for the collimation error.</a:t>
            </a:r>
          </a:p>
          <a:p>
            <a:endParaRPr lang="en-US" altLang="en-US" smtClean="0"/>
          </a:p>
          <a:p>
            <a:r>
              <a:rPr lang="en-US" altLang="en-US" smtClean="0">
                <a:cs typeface="Arial" panose="020B0604020202020204" pitchFamily="34" charset="0"/>
              </a:rPr>
              <a:t>NOAA Manual NOS NGS 3, Geodetic Leveling;</a:t>
            </a:r>
            <a:r>
              <a:rPr lang="en-US" altLang="en-US" smtClean="0"/>
              <a:t> 3.1 Introduction; 3.1.2 Sources of Error</a:t>
            </a:r>
          </a:p>
        </p:txBody>
      </p:sp>
    </p:spTree>
    <p:extLst>
      <p:ext uri="{BB962C8B-B14F-4D97-AF65-F5344CB8AC3E}">
        <p14:creationId xmlns:p14="http://schemas.microsoft.com/office/powerpoint/2010/main" val="19597085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625FC0-73C2-4C1E-9535-37E2BCF6369E}" type="slidenum">
              <a:rPr lang="en-US" altLang="en-US">
                <a:latin typeface="Calibri" panose="020F0502020204030204" pitchFamily="34" charset="0"/>
              </a:rPr>
              <a:pPr eaLnBrk="1" hangingPunct="1"/>
              <a:t>98</a:t>
            </a:fld>
            <a:endParaRPr lang="en-US" altLang="en-US">
              <a:latin typeface="Calibri" panose="020F0502020204030204" pitchFamily="34" charset="0"/>
            </a:endParaRPr>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n-US" altLang="en-US" smtClean="0"/>
              <a:t>To be horizontal, the line of sight should be perpendicular to the direction of gravity, at the vertical axis of the instrument. If the line of sight is not horizontal, the angle by which it deviates from being horizontal causes an error in every observation. This angle is referred to as collimation error. </a:t>
            </a:r>
          </a:p>
          <a:p>
            <a:endParaRPr lang="en-US" altLang="en-US" smtClean="0"/>
          </a:p>
          <a:p>
            <a:r>
              <a:rPr lang="en-US" altLang="en-US" smtClean="0"/>
              <a:t>Collimation error can be limited by using a well designed, properly maintained instrument. The angle should be measured and adjusted to specifications. The effect of collimation error on each observation can be reduced by limiting the sighting distance. Furthermore, if the sighting distances in each setup are balanced, the errors resulting from collimation error become equal. They cancel when the foresight is subtracted from the backsight to compute the elevation difference.</a:t>
            </a:r>
          </a:p>
          <a:p>
            <a:endParaRPr lang="en-US" altLang="en-US" smtClean="0"/>
          </a:p>
          <a:p>
            <a:r>
              <a:rPr lang="en-US" altLang="en-US" smtClean="0"/>
              <a:t>Although it is impractical to balance every setup exactly, the total contribution of collimation error can be limited very effectively while leveling by keeping the imbalance small and random in sign. Any systematic contribution that accumulates with distance may be eliminated by later applying corrections computed from the imbalance and a precisely determined value for the collimation error.</a:t>
            </a:r>
          </a:p>
          <a:p>
            <a:endParaRPr lang="en-US" altLang="en-US" smtClean="0"/>
          </a:p>
          <a:p>
            <a:r>
              <a:rPr lang="en-US" altLang="en-US" smtClean="0">
                <a:cs typeface="Arial" panose="020B0604020202020204" pitchFamily="34" charset="0"/>
              </a:rPr>
              <a:t>NOAA Manual NOS NGS 3, Geodetic Leveling;</a:t>
            </a:r>
            <a:r>
              <a:rPr lang="en-US" altLang="en-US" smtClean="0"/>
              <a:t> 3.1 Introduction; 3.1.2 Sources of Error</a:t>
            </a:r>
          </a:p>
        </p:txBody>
      </p:sp>
    </p:spTree>
    <p:extLst>
      <p:ext uri="{BB962C8B-B14F-4D97-AF65-F5344CB8AC3E}">
        <p14:creationId xmlns:p14="http://schemas.microsoft.com/office/powerpoint/2010/main" val="17725739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27881E8-1C32-4FE8-9B78-B623B2143510}" type="slidenum">
              <a:rPr lang="en-US" altLang="en-US">
                <a:latin typeface="Calibri" panose="020F0502020204030204" pitchFamily="34" charset="0"/>
              </a:rPr>
              <a:pPr eaLnBrk="1" hangingPunct="1"/>
              <a:t>99</a:t>
            </a:fld>
            <a:endParaRPr lang="en-US" altLang="en-US">
              <a:latin typeface="Calibri" panose="020F0502020204030204" pitchFamily="34" charset="0"/>
            </a:endParaRPr>
          </a:p>
        </p:txBody>
      </p:sp>
      <p:sp>
        <p:nvSpPr>
          <p:cNvPr id="95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eaLnBrk="1" hangingPunct="1"/>
            <a:r>
              <a:rPr lang="en-US" altLang="en-US" smtClean="0"/>
              <a:t>This orthometric correction was used for the NGVD29.  The NAVD88 leveling adjustment model uses geopotential numbers so this correction is not applied to the observations if one is to get an NAVD88 value.  </a:t>
            </a:r>
          </a:p>
          <a:p>
            <a:pPr eaLnBrk="1" hangingPunct="1"/>
            <a:endParaRPr lang="en-US" altLang="en-US" smtClean="0"/>
          </a:p>
          <a:p>
            <a:pPr eaLnBrk="1" hangingPunct="1"/>
            <a:r>
              <a:rPr lang="en-US" altLang="en-US" smtClean="0"/>
              <a:t>But, if one insists on running levels in order to get an NGVD29 elevation and is using a program that adjusts elevation differences, then this correction is applied.  Note that the latitude of the Bench Marks is critical to this computation, so the latitude values in the description are used.</a:t>
            </a:r>
          </a:p>
          <a:p>
            <a:pPr eaLnBrk="1" hangingPunct="1"/>
            <a:endParaRPr lang="en-US" altLang="en-US" smtClean="0"/>
          </a:p>
          <a:p>
            <a:pPr eaLnBrk="1" hangingPunct="1"/>
            <a:r>
              <a:rPr lang="en-US" altLang="en-US" sz="800" smtClean="0"/>
              <a:t>Source Documents: Balaz, Emery I., Young, Gary M.; NOAA Technical Memorandum NOS NGS 34; “CORRECTIONS APPLIED BY THE NATIONAL GEODETIC SURVEY TO PRECISE LEVELING OBSERVATIONS”; June 1982: FGCSVERT (ver. 4.1 5/27/2004).</a:t>
            </a:r>
          </a:p>
          <a:p>
            <a:pPr eaLnBrk="1" hangingPunct="1"/>
            <a:endParaRPr lang="en-US" altLang="en-US" sz="800" smtClean="0"/>
          </a:p>
          <a:p>
            <a:pPr eaLnBrk="1" hangingPunct="1"/>
            <a:endParaRPr lang="en-US" altLang="en-US" smtClean="0"/>
          </a:p>
        </p:txBody>
      </p:sp>
    </p:spTree>
    <p:extLst>
      <p:ext uri="{BB962C8B-B14F-4D97-AF65-F5344CB8AC3E}">
        <p14:creationId xmlns:p14="http://schemas.microsoft.com/office/powerpoint/2010/main" val="19270983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FCC972-0991-4E23-AFBC-D083AE06F258}" type="slidenum">
              <a:rPr lang="en-US" altLang="en-US">
                <a:latin typeface="Calibri" panose="020F0502020204030204" pitchFamily="34" charset="0"/>
              </a:rPr>
              <a:pPr eaLnBrk="1" hangingPunct="1"/>
              <a:t>100</a:t>
            </a:fld>
            <a:endParaRPr lang="en-US" altLang="en-US">
              <a:latin typeface="Calibri" panose="020F0502020204030204" pitchFamily="34" charset="0"/>
            </a:endParaRPr>
          </a:p>
        </p:txBody>
      </p:sp>
      <p:sp>
        <p:nvSpPr>
          <p:cNvPr id="9625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r>
              <a:rPr lang="en-US" altLang="en-US" smtClean="0"/>
              <a:t>The leveling observations used in NAVD 88 were corrected for rod scale and temperature, level collimation, and astronomic, refraction, and magnetic effects (Balazs and Young 1982; Holdahl et al. 1986). </a:t>
            </a:r>
          </a:p>
          <a:p>
            <a:pPr eaLnBrk="1" hangingPunct="1"/>
            <a:endParaRPr lang="en-US" altLang="en-US" smtClean="0"/>
          </a:p>
          <a:p>
            <a:pPr eaLnBrk="1" hangingPunct="1"/>
            <a:r>
              <a:rPr lang="en-US" altLang="en-US" smtClean="0"/>
              <a:t>All geopotential differences were generated and validated, using interpolated gravity values based on actual gravity data. Geopotential differences were used as observations in the least-squares adjustment, geopotential numbers were solved for as unknowns, and orthometric heights were computed using the well-known Helmert height reduction (Helmert 1890): H = C/(g + 0.0424H), where C is the estimated geopotential number in gpu, g is the gravity value at the benchmark in gals, and H is the orthometric height in kilometers. </a:t>
            </a:r>
          </a:p>
          <a:p>
            <a:pPr eaLnBrk="1" hangingPunct="1"/>
            <a:endParaRPr lang="en-US" altLang="en-US" smtClean="0"/>
          </a:p>
          <a:p>
            <a:pPr eaLnBrk="1" hangingPunct="1"/>
            <a:r>
              <a:rPr lang="en-US" altLang="en-US" smtClean="0"/>
              <a:t>The weight of an observation was calculated as the inverse of the variance of the observation, where the variance of the observation is the square of the </a:t>
            </a:r>
            <a:r>
              <a:rPr lang="en-US" altLang="en-US" i="1" smtClean="0"/>
              <a:t>a priori</a:t>
            </a:r>
            <a:r>
              <a:rPr lang="en-US" altLang="en-US" smtClean="0"/>
              <a:t> standard error multiplied by the kilometers of leveling divided by the number of runnings.</a:t>
            </a:r>
          </a:p>
          <a:p>
            <a:pPr eaLnBrk="1" hangingPunct="1"/>
            <a:endParaRPr lang="en-US" altLang="en-US" smtClean="0"/>
          </a:p>
          <a:p>
            <a:pPr eaLnBrk="1" hangingPunct="1"/>
            <a:r>
              <a:rPr lang="en-US" altLang="en-US" sz="800" smtClean="0"/>
              <a:t>Documentation: David B. Zilkoski, John H. Richards, and Gary M. Young;  Special Report, Results of the General Adjustment of the North American Vertical Datum of 1988; American Congress on Surveying and Mapping</a:t>
            </a:r>
            <a:br>
              <a:rPr lang="en-US" altLang="en-US" sz="800" smtClean="0"/>
            </a:br>
            <a:r>
              <a:rPr lang="en-US" altLang="en-US" sz="800" i="1" smtClean="0"/>
              <a:t>Surveying and Land Information Systems</a:t>
            </a:r>
            <a:r>
              <a:rPr lang="en-US" altLang="en-US" sz="800" smtClean="0"/>
              <a:t>, Vol. 52, No. 3, 1992, pp.133-149 </a:t>
            </a:r>
          </a:p>
        </p:txBody>
      </p:sp>
    </p:spTree>
    <p:extLst>
      <p:ext uri="{BB962C8B-B14F-4D97-AF65-F5344CB8AC3E}">
        <p14:creationId xmlns:p14="http://schemas.microsoft.com/office/powerpoint/2010/main" val="3806198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3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 name="Google Shape;18;p3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9" name="Google Shape;19;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2"/>
        <p:cNvGrpSpPr/>
        <p:nvPr/>
      </p:nvGrpSpPr>
      <p:grpSpPr>
        <a:xfrm>
          <a:off x="0" y="0"/>
          <a:ext cx="0" cy="0"/>
          <a:chOff x="0" y="0"/>
          <a:chExt cx="0" cy="0"/>
        </a:xfrm>
      </p:grpSpPr>
      <p:sp>
        <p:nvSpPr>
          <p:cNvPr id="73" name="Google Shape;73;p4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4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5" name="Google Shape;75;p4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6" name="Google Shape;76;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9"/>
        <p:cNvGrpSpPr/>
        <p:nvPr/>
      </p:nvGrpSpPr>
      <p:grpSpPr>
        <a:xfrm>
          <a:off x="0" y="0"/>
          <a:ext cx="0" cy="0"/>
          <a:chOff x="0" y="0"/>
          <a:chExt cx="0" cy="0"/>
        </a:xfrm>
      </p:grpSpPr>
      <p:sp>
        <p:nvSpPr>
          <p:cNvPr id="80" name="Google Shape;80;p4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 name="Google Shape;81;p4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82" name="Google Shape;82;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3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 name="Google Shape;28;p36"/>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
        <p:cNvGrpSpPr/>
        <p:nvPr/>
      </p:nvGrpSpPr>
      <p:grpSpPr>
        <a:xfrm>
          <a:off x="0" y="0"/>
          <a:ext cx="0" cy="0"/>
          <a:chOff x="0" y="0"/>
          <a:chExt cx="0" cy="0"/>
        </a:xfrm>
      </p:grpSpPr>
      <p:sp>
        <p:nvSpPr>
          <p:cNvPr id="33" name="Google Shape;33;p3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 name="Google Shape;34;p3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
        <p:cNvGrpSpPr/>
        <p:nvPr/>
      </p:nvGrpSpPr>
      <p:grpSpPr>
        <a:xfrm>
          <a:off x="0" y="0"/>
          <a:ext cx="0" cy="0"/>
          <a:chOff x="0" y="0"/>
          <a:chExt cx="0" cy="0"/>
        </a:xfrm>
      </p:grpSpPr>
      <p:sp>
        <p:nvSpPr>
          <p:cNvPr id="39" name="Google Shape;39;p3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38"/>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3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3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 name="Google Shape;47;p3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8" name="Google Shape;48;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
        <p:cNvGrpSpPr/>
        <p:nvPr/>
      </p:nvGrpSpPr>
      <p:grpSpPr>
        <a:xfrm>
          <a:off x="0" y="0"/>
          <a:ext cx="0" cy="0"/>
          <a:chOff x="0" y="0"/>
          <a:chExt cx="0" cy="0"/>
        </a:xfrm>
      </p:grpSpPr>
      <p:sp>
        <p:nvSpPr>
          <p:cNvPr id="52" name="Google Shape;52;p4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 name="Google Shape;53;p4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4" name="Google Shape;54;p4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5" name="Google Shape;55;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4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
        <p:cNvGrpSpPr/>
        <p:nvPr/>
      </p:nvGrpSpPr>
      <p:grpSpPr>
        <a:xfrm>
          <a:off x="0" y="0"/>
          <a:ext cx="0" cy="0"/>
          <a:chOff x="0" y="0"/>
          <a:chExt cx="0" cy="0"/>
        </a:xfrm>
      </p:grpSpPr>
      <p:sp>
        <p:nvSpPr>
          <p:cNvPr id="64" name="Google Shape;64;p42"/>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 name="Google Shape;65;p4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6" name="Google Shape;66;p4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7" name="Google Shape;67;p4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8" name="Google Shape;68;p4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9" name="Google Shape;69;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3" descr="Continuation Slide.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Google Shape;11;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 name="Google Shape;12;p3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pic>
        <p:nvPicPr>
          <p:cNvPr id="86" name="Google Shape;86;p45" descr="Header Slide.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87" name="Google Shape;87;p4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8" name="Google Shape;88;p4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 name="Google Shape;89;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0" name="Google Shape;90;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1" name="Google Shape;91;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7" Type="http://schemas.openxmlformats.org/officeDocument/2006/relationships/image" Target="../media/image78.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77.wmf"/><Relationship Id="rId4" Type="http://schemas.openxmlformats.org/officeDocument/2006/relationships/oleObject" Target="../embeddings/oleObject3.bin"/></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79.wmf"/><Relationship Id="rId4" Type="http://schemas.openxmlformats.org/officeDocument/2006/relationships/oleObject" Target="../embeddings/oleObject5.bin"/></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81.wmf"/><Relationship Id="rId4" Type="http://schemas.openxmlformats.org/officeDocument/2006/relationships/oleObject" Target="../embeddings/oleObject6.bin"/></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1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1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13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8.png"/><Relationship Id="rId4" Type="http://schemas.openxmlformats.org/officeDocument/2006/relationships/image" Target="../media/image107.png"/></Relationships>
</file>

<file path=ppt/slides/_rels/slide1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1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oleObject1.bin"/></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1.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1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0.png"/><Relationship Id="rId4" Type="http://schemas.openxmlformats.org/officeDocument/2006/relationships/image" Target="../media/image119.png"/></Relationships>
</file>

<file path=ppt/slides/_rels/slide1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34.emf"/><Relationship Id="rId4"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hyperlink" Target="http://www.ngs.noaa.gov/TOOLS/Vertcon/Vertcon_Map.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Header Slide.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98" name="Google Shape;98;p1"/>
          <p:cNvSpPr txBox="1">
            <a:spLocks noGrp="1"/>
          </p:cNvSpPr>
          <p:nvPr>
            <p:ph type="ctrTitle"/>
          </p:nvPr>
        </p:nvSpPr>
        <p:spPr>
          <a:xfrm>
            <a:off x="499872" y="2168081"/>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0000"/>
              </a:buClr>
              <a:buSzPts val="4400"/>
              <a:buFont typeface="Calibri"/>
              <a:buNone/>
            </a:pPr>
            <a:r>
              <a:rPr lang="en-US" sz="4400" b="1" i="0" u="none" dirty="0">
                <a:solidFill>
                  <a:srgbClr val="FF0000"/>
                </a:solidFill>
                <a:latin typeface="Calibri"/>
                <a:ea typeface="Calibri"/>
                <a:cs typeface="Calibri"/>
                <a:sym typeface="Calibri"/>
              </a:rPr>
              <a:t>Precise Digital Leveling</a:t>
            </a:r>
            <a:br>
              <a:rPr lang="en-US" sz="4400" b="1" i="0" u="none" dirty="0">
                <a:solidFill>
                  <a:srgbClr val="FF0000"/>
                </a:solidFill>
                <a:latin typeface="Calibri"/>
                <a:ea typeface="Calibri"/>
                <a:cs typeface="Calibri"/>
                <a:sym typeface="Calibri"/>
              </a:rPr>
            </a:br>
            <a:endParaRPr dirty="0"/>
          </a:p>
        </p:txBody>
      </p:sp>
      <p:sp>
        <p:nvSpPr>
          <p:cNvPr id="99" name="Google Shape;99;p1"/>
          <p:cNvSpPr txBox="1">
            <a:spLocks noGrp="1"/>
          </p:cNvSpPr>
          <p:nvPr>
            <p:ph type="subTitle" idx="1"/>
          </p:nvPr>
        </p:nvSpPr>
        <p:spPr>
          <a:xfrm>
            <a:off x="1092708" y="4547616"/>
            <a:ext cx="6586728" cy="208178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600"/>
              </a:spcBef>
              <a:spcAft>
                <a:spcPts val="0"/>
              </a:spcAft>
              <a:buClr>
                <a:srgbClr val="888888"/>
              </a:buClr>
              <a:buSzPts val="3000"/>
              <a:buNone/>
            </a:pPr>
            <a:endParaRPr sz="3000" b="1" i="0" u="none" dirty="0">
              <a:solidFill>
                <a:srgbClr val="898989"/>
              </a:solidFill>
              <a:latin typeface="Calibri"/>
              <a:ea typeface="Calibri"/>
              <a:cs typeface="Calibri"/>
              <a:sym typeface="Calibri"/>
            </a:endParaRPr>
          </a:p>
          <a:p>
            <a:pPr marL="0" lvl="0" indent="0" algn="r" rtl="0">
              <a:lnSpc>
                <a:spcPct val="90000"/>
              </a:lnSpc>
              <a:spcBef>
                <a:spcPts val="440"/>
              </a:spcBef>
              <a:spcAft>
                <a:spcPts val="0"/>
              </a:spcAft>
              <a:buClr>
                <a:srgbClr val="898989"/>
              </a:buClr>
              <a:buSzPts val="2200"/>
              <a:buNone/>
            </a:pPr>
            <a:r>
              <a:rPr lang="en-US" sz="2200" b="1" i="0" u="none" dirty="0" smtClean="0">
                <a:solidFill>
                  <a:srgbClr val="898989"/>
                </a:solidFill>
                <a:latin typeface="Calibri"/>
                <a:ea typeface="Calibri"/>
                <a:cs typeface="Calibri"/>
                <a:sym typeface="Calibri"/>
              </a:rPr>
              <a:t>Charlie </a:t>
            </a:r>
            <a:r>
              <a:rPr lang="en-US" sz="2200" b="1" i="0" u="none" dirty="0">
                <a:solidFill>
                  <a:srgbClr val="898989"/>
                </a:solidFill>
                <a:latin typeface="Calibri"/>
                <a:ea typeface="Calibri"/>
                <a:cs typeface="Calibri"/>
                <a:sym typeface="Calibri"/>
              </a:rPr>
              <a:t>Geoghegan, Trainer</a:t>
            </a:r>
            <a:endParaRPr dirty="0"/>
          </a:p>
          <a:p>
            <a:pPr marL="0" lvl="0" indent="0" algn="r" rtl="0">
              <a:lnSpc>
                <a:spcPct val="90000"/>
              </a:lnSpc>
              <a:spcBef>
                <a:spcPts val="440"/>
              </a:spcBef>
              <a:spcAft>
                <a:spcPts val="0"/>
              </a:spcAft>
              <a:buClr>
                <a:srgbClr val="898989"/>
              </a:buClr>
              <a:buSzPts val="2200"/>
              <a:buNone/>
            </a:pPr>
            <a:r>
              <a:rPr lang="en-US" sz="2200" b="1" i="0" u="none" dirty="0">
                <a:solidFill>
                  <a:srgbClr val="898989"/>
                </a:solidFill>
                <a:latin typeface="Calibri"/>
                <a:ea typeface="Calibri"/>
                <a:cs typeface="Calibri"/>
                <a:sym typeface="Calibri"/>
              </a:rPr>
              <a:t>NGS Testing and Training Center</a:t>
            </a:r>
            <a:endParaRPr dirty="0"/>
          </a:p>
          <a:p>
            <a:pPr marL="0" lvl="0" indent="0" algn="r" rtl="0">
              <a:lnSpc>
                <a:spcPct val="90000"/>
              </a:lnSpc>
              <a:spcBef>
                <a:spcPts val="440"/>
              </a:spcBef>
              <a:spcAft>
                <a:spcPts val="0"/>
              </a:spcAft>
              <a:buClr>
                <a:srgbClr val="898989"/>
              </a:buClr>
              <a:buSzPts val="2200"/>
              <a:buNone/>
            </a:pPr>
            <a:r>
              <a:rPr lang="en-US" sz="2200" b="1" i="0" u="none" dirty="0">
                <a:solidFill>
                  <a:srgbClr val="898989"/>
                </a:solidFill>
                <a:latin typeface="Calibri"/>
                <a:ea typeface="Calibri"/>
                <a:cs typeface="Calibri"/>
                <a:sym typeface="Calibri"/>
              </a:rPr>
              <a:t>Charles.Geoghegan@noaa.gov</a:t>
            </a:r>
            <a:endParaRPr dirty="0"/>
          </a:p>
        </p:txBody>
      </p:sp>
      <p:sp>
        <p:nvSpPr>
          <p:cNvPr id="5" name="Google Shape;99;p1"/>
          <p:cNvSpPr txBox="1">
            <a:spLocks/>
          </p:cNvSpPr>
          <p:nvPr/>
        </p:nvSpPr>
        <p:spPr>
          <a:xfrm>
            <a:off x="1185672" y="3429000"/>
            <a:ext cx="6400800" cy="94792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914400" marR="0" lvl="1" indent="-40640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marL="0" indent="0">
              <a:lnSpc>
                <a:spcPct val="90000"/>
              </a:lnSpc>
              <a:spcBef>
                <a:spcPts val="0"/>
              </a:spcBef>
              <a:buClr>
                <a:srgbClr val="898989"/>
              </a:buClr>
              <a:buSzPts val="3000"/>
            </a:pPr>
            <a:r>
              <a:rPr lang="en-US" sz="3000" b="1" dirty="0" smtClean="0">
                <a:solidFill>
                  <a:srgbClr val="898989"/>
                </a:solidFill>
              </a:rPr>
              <a:t>Day 1</a:t>
            </a:r>
            <a:endParaRPr lang="en-US" dirty="0" smtClean="0"/>
          </a:p>
          <a:p>
            <a:pPr marL="0" indent="0">
              <a:lnSpc>
                <a:spcPct val="90000"/>
              </a:lnSpc>
              <a:spcBef>
                <a:spcPts val="600"/>
              </a:spcBef>
              <a:buClr>
                <a:srgbClr val="898989"/>
              </a:buClr>
              <a:buSzPts val="3000"/>
            </a:pPr>
            <a:r>
              <a:rPr lang="en-US" sz="2200" b="1" dirty="0" smtClean="0">
                <a:solidFill>
                  <a:srgbClr val="898989"/>
                </a:solidFill>
              </a:rPr>
              <a:t>March 16, 2020</a:t>
            </a:r>
            <a:endParaRPr lang="en-US" sz="2400" dirty="0" smtClean="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5672" y="4458462"/>
            <a:ext cx="1508409" cy="22600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8"/>
          <p:cNvSpPr txBox="1">
            <a:spLocks noGrp="1"/>
          </p:cNvSpPr>
          <p:nvPr>
            <p:ph type="ctrTitle"/>
          </p:nvPr>
        </p:nvSpPr>
        <p:spPr>
          <a:xfrm>
            <a:off x="533400" y="1447800"/>
            <a:ext cx="80391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How is geodetic leveling different?</a:t>
            </a:r>
            <a:endParaRPr/>
          </a:p>
        </p:txBody>
      </p:sp>
      <p:sp>
        <p:nvSpPr>
          <p:cNvPr id="148" name="Google Shape;148;p8"/>
          <p:cNvSpPr txBox="1">
            <a:spLocks noGrp="1"/>
          </p:cNvSpPr>
          <p:nvPr>
            <p:ph type="subTitle" idx="1"/>
          </p:nvPr>
        </p:nvSpPr>
        <p:spPr>
          <a:xfrm>
            <a:off x="1371600" y="3200400"/>
            <a:ext cx="6629400" cy="2133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2800"/>
              <a:buNone/>
            </a:pPr>
            <a:r>
              <a:rPr lang="en-US" sz="2800" b="0" i="0" u="none">
                <a:solidFill>
                  <a:schemeClr val="dk1"/>
                </a:solidFill>
                <a:latin typeface="Calibri"/>
                <a:ea typeface="Calibri"/>
                <a:cs typeface="Calibri"/>
                <a:sym typeface="Calibri"/>
              </a:rPr>
              <a:t>Equipment</a:t>
            </a:r>
            <a:endParaRPr/>
          </a:p>
          <a:p>
            <a:pPr marL="0" lvl="0" indent="0" algn="ctr" rtl="0">
              <a:lnSpc>
                <a:spcPct val="100000"/>
              </a:lnSpc>
              <a:spcBef>
                <a:spcPts val="560"/>
              </a:spcBef>
              <a:spcAft>
                <a:spcPts val="0"/>
              </a:spcAft>
              <a:buClr>
                <a:schemeClr val="dk1"/>
              </a:buClr>
              <a:buSzPts val="2800"/>
              <a:buNone/>
            </a:pPr>
            <a:r>
              <a:rPr lang="en-US" sz="2800" b="0" i="0" u="none">
                <a:solidFill>
                  <a:schemeClr val="dk1"/>
                </a:solidFill>
                <a:latin typeface="Calibri"/>
                <a:ea typeface="Calibri"/>
                <a:cs typeface="Calibri"/>
                <a:sym typeface="Calibri"/>
              </a:rPr>
              <a:t>Procedures</a:t>
            </a:r>
            <a:endParaRPr/>
          </a:p>
          <a:p>
            <a:pPr marL="0" lvl="0" indent="0" algn="ctr" rtl="0">
              <a:lnSpc>
                <a:spcPct val="100000"/>
              </a:lnSpc>
              <a:spcBef>
                <a:spcPts val="560"/>
              </a:spcBef>
              <a:spcAft>
                <a:spcPts val="0"/>
              </a:spcAft>
              <a:buClr>
                <a:schemeClr val="dk1"/>
              </a:buClr>
              <a:buSzPts val="2800"/>
              <a:buNone/>
            </a:pPr>
            <a:r>
              <a:rPr lang="en-US" sz="2800" b="0" i="0" u="none">
                <a:solidFill>
                  <a:schemeClr val="dk1"/>
                </a:solidFill>
                <a:latin typeface="Calibri"/>
                <a:ea typeface="Calibri"/>
                <a:cs typeface="Calibri"/>
                <a:sym typeface="Calibri"/>
              </a:rPr>
              <a:t>Applied Corrections</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ChangeArrowheads="1"/>
          </p:cNvSpPr>
          <p:nvPr/>
        </p:nvSpPr>
        <p:spPr bwMode="auto">
          <a:xfrm>
            <a:off x="381000" y="304800"/>
            <a:ext cx="836771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u="sng">
                <a:solidFill>
                  <a:schemeClr val="tx2"/>
                </a:solidFill>
                <a:latin typeface="Comic Sans MS" panose="030F0702030302020204" pitchFamily="66" charset="0"/>
              </a:rPr>
              <a:t>All Hei</a:t>
            </a:r>
            <a:r>
              <a:rPr lang="en-US" altLang="en-US" sz="2800" b="1">
                <a:solidFill>
                  <a:schemeClr val="tx2"/>
                </a:solidFill>
                <a:latin typeface="Comic Sans MS" panose="030F0702030302020204" pitchFamily="66" charset="0"/>
              </a:rPr>
              <a:t>g</a:t>
            </a:r>
            <a:r>
              <a:rPr lang="en-US" altLang="en-US" sz="2800" b="1" u="sng">
                <a:solidFill>
                  <a:schemeClr val="tx2"/>
                </a:solidFill>
                <a:latin typeface="Comic Sans MS" panose="030F0702030302020204" pitchFamily="66" charset="0"/>
              </a:rPr>
              <a:t>hts</a:t>
            </a:r>
            <a:r>
              <a:rPr lang="en-US" altLang="en-US" sz="2800" b="1">
                <a:solidFill>
                  <a:schemeClr val="tx2"/>
                </a:solidFill>
                <a:latin typeface="Comic Sans MS" panose="030F0702030302020204" pitchFamily="66" charset="0"/>
              </a:rPr>
              <a:t> </a:t>
            </a:r>
            <a:r>
              <a:rPr lang="en-US" altLang="en-US" sz="2800" b="1" u="sng">
                <a:solidFill>
                  <a:schemeClr val="tx2"/>
                </a:solidFill>
                <a:latin typeface="Comic Sans MS" panose="030F0702030302020204" pitchFamily="66" charset="0"/>
              </a:rPr>
              <a:t>Based</a:t>
            </a:r>
            <a:r>
              <a:rPr lang="en-US" altLang="en-US" sz="2800" b="1">
                <a:solidFill>
                  <a:schemeClr val="tx2"/>
                </a:solidFill>
                <a:latin typeface="Comic Sans MS" panose="030F0702030302020204" pitchFamily="66" charset="0"/>
              </a:rPr>
              <a:t> </a:t>
            </a:r>
            <a:r>
              <a:rPr lang="en-US" altLang="en-US" sz="2800" b="1" u="sng">
                <a:solidFill>
                  <a:schemeClr val="tx2"/>
                </a:solidFill>
                <a:latin typeface="Comic Sans MS" panose="030F0702030302020204" pitchFamily="66" charset="0"/>
              </a:rPr>
              <a:t>on</a:t>
            </a:r>
            <a:r>
              <a:rPr lang="en-US" altLang="en-US" sz="2800" b="1">
                <a:solidFill>
                  <a:schemeClr val="tx2"/>
                </a:solidFill>
                <a:latin typeface="Comic Sans MS" panose="030F0702030302020204" pitchFamily="66" charset="0"/>
              </a:rPr>
              <a:t> </a:t>
            </a:r>
            <a:r>
              <a:rPr lang="en-US" altLang="en-US" sz="2800" b="1" u="sng">
                <a:solidFill>
                  <a:schemeClr val="tx2"/>
                </a:solidFill>
                <a:latin typeface="Comic Sans MS" panose="030F0702030302020204" pitchFamily="66" charset="0"/>
              </a:rPr>
              <a:t>Geo</a:t>
            </a:r>
            <a:r>
              <a:rPr lang="en-US" altLang="en-US" sz="2800" b="1">
                <a:solidFill>
                  <a:schemeClr val="tx2"/>
                </a:solidFill>
                <a:latin typeface="Comic Sans MS" panose="030F0702030302020204" pitchFamily="66" charset="0"/>
              </a:rPr>
              <a:t>p</a:t>
            </a:r>
            <a:r>
              <a:rPr lang="en-US" altLang="en-US" sz="2800" b="1" u="sng">
                <a:solidFill>
                  <a:schemeClr val="tx2"/>
                </a:solidFill>
                <a:latin typeface="Comic Sans MS" panose="030F0702030302020204" pitchFamily="66" charset="0"/>
              </a:rPr>
              <a:t>otential</a:t>
            </a:r>
            <a:r>
              <a:rPr lang="en-US" altLang="en-US" sz="2800" b="1">
                <a:solidFill>
                  <a:schemeClr val="tx2"/>
                </a:solidFill>
                <a:latin typeface="Comic Sans MS" panose="030F0702030302020204" pitchFamily="66" charset="0"/>
              </a:rPr>
              <a:t> </a:t>
            </a:r>
            <a:r>
              <a:rPr lang="en-US" altLang="en-US" sz="2800" b="1" u="sng">
                <a:solidFill>
                  <a:schemeClr val="tx2"/>
                </a:solidFill>
                <a:latin typeface="Comic Sans MS" panose="030F0702030302020204" pitchFamily="66" charset="0"/>
              </a:rPr>
              <a:t>Number</a:t>
            </a:r>
            <a:r>
              <a:rPr lang="en-US" altLang="en-US" sz="2800" b="1">
                <a:solidFill>
                  <a:schemeClr val="tx2"/>
                </a:solidFill>
                <a:latin typeface="Comic Sans MS" panose="030F0702030302020204" pitchFamily="66" charset="0"/>
              </a:rPr>
              <a:t> (C</a:t>
            </a:r>
            <a:r>
              <a:rPr lang="en-US" altLang="en-US" sz="2800" b="1" baseline="-25000">
                <a:solidFill>
                  <a:schemeClr val="tx2"/>
                </a:solidFill>
                <a:latin typeface="Comic Sans MS" panose="030F0702030302020204" pitchFamily="66" charset="0"/>
              </a:rPr>
              <a:t>P</a:t>
            </a:r>
            <a:r>
              <a:rPr lang="en-US" altLang="en-US" sz="2800" b="1">
                <a:solidFill>
                  <a:schemeClr val="tx2"/>
                </a:solidFill>
                <a:latin typeface="Comic Sans MS" panose="030F0702030302020204" pitchFamily="66" charset="0"/>
              </a:rPr>
              <a:t>)</a:t>
            </a:r>
          </a:p>
        </p:txBody>
      </p:sp>
      <p:sp>
        <p:nvSpPr>
          <p:cNvPr id="1029" name="Rectangle 3"/>
          <p:cNvSpPr>
            <a:spLocks noChangeArrowheads="1"/>
          </p:cNvSpPr>
          <p:nvPr/>
        </p:nvSpPr>
        <p:spPr bwMode="auto">
          <a:xfrm>
            <a:off x="228600" y="1219200"/>
            <a:ext cx="89154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800" b="1">
                <a:solidFill>
                  <a:srgbClr val="FF0000"/>
                </a:solidFill>
                <a:latin typeface="Comic Sans MS" panose="030F0702030302020204" pitchFamily="66" charset="0"/>
              </a:rPr>
              <a:t>The geopotential number is the potential energy difference between two points</a:t>
            </a:r>
            <a:endParaRPr lang="en-US" altLang="en-US" sz="2800" b="1">
              <a:solidFill>
                <a:srgbClr val="FF0000"/>
              </a:solidFill>
              <a:latin typeface="Comic Sans MS" panose="030F0702030302020204" pitchFamily="66" charset="0"/>
              <a:sym typeface="Symbol" panose="05050102010706020507" pitchFamily="18" charset="2"/>
            </a:endParaRPr>
          </a:p>
          <a:p>
            <a:pPr eaLnBrk="1" hangingPunct="1">
              <a:spcBef>
                <a:spcPct val="20000"/>
              </a:spcBef>
            </a:pPr>
            <a:r>
              <a:rPr lang="en-US" altLang="en-US" sz="2000" b="1">
                <a:sym typeface="Symbol" panose="05050102010706020507" pitchFamily="18" charset="2"/>
              </a:rPr>
              <a:t>g = local gravity; W</a:t>
            </a:r>
            <a:r>
              <a:rPr lang="en-US" altLang="en-US" sz="2000" b="1" baseline="-25000">
                <a:sym typeface="Symbol" panose="05050102010706020507" pitchFamily="18" charset="2"/>
              </a:rPr>
              <a:t>O</a:t>
            </a:r>
            <a:r>
              <a:rPr lang="en-US" altLang="en-US" sz="2000" b="1">
                <a:sym typeface="Symbol" panose="05050102010706020507" pitchFamily="18" charset="2"/>
              </a:rPr>
              <a:t> = potential at datum (geoid); W</a:t>
            </a:r>
            <a:r>
              <a:rPr lang="en-US" altLang="en-US" sz="2000" b="1" baseline="-25000">
                <a:sym typeface="Symbol" panose="05050102010706020507" pitchFamily="18" charset="2"/>
              </a:rPr>
              <a:t>P</a:t>
            </a:r>
            <a:r>
              <a:rPr lang="en-US" altLang="en-US" sz="2000" b="1">
                <a:sym typeface="Symbol" panose="05050102010706020507" pitchFamily="18" charset="2"/>
              </a:rPr>
              <a:t> = potential at point</a:t>
            </a:r>
          </a:p>
        </p:txBody>
      </p:sp>
      <p:sp>
        <p:nvSpPr>
          <p:cNvPr id="1030" name="Text Box 4"/>
          <p:cNvSpPr txBox="1">
            <a:spLocks noChangeArrowheads="1"/>
          </p:cNvSpPr>
          <p:nvPr/>
        </p:nvSpPr>
        <p:spPr bwMode="auto">
          <a:xfrm>
            <a:off x="304800" y="4267200"/>
            <a:ext cx="848518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a:r>
              <a:rPr lang="en-US" altLang="en-US" b="1">
                <a:solidFill>
                  <a:srgbClr val="FF0000"/>
                </a:solidFill>
                <a:latin typeface="Comic Sans MS" panose="030F0702030302020204" pitchFamily="66" charset="0"/>
                <a:sym typeface="Symbol" panose="05050102010706020507" pitchFamily="18" charset="2"/>
              </a:rPr>
              <a:t>Why use </a:t>
            </a:r>
            <a:r>
              <a:rPr lang="en-US" altLang="en-US" b="1">
                <a:solidFill>
                  <a:srgbClr val="FF0000"/>
                </a:solidFill>
                <a:latin typeface="Comic Sans MS" panose="030F0702030302020204" pitchFamily="66" charset="0"/>
              </a:rPr>
              <a:t>Geopotential Number?</a:t>
            </a:r>
            <a:r>
              <a:rPr lang="en-US" altLang="en-US" b="1">
                <a:latin typeface="Comic Sans MS" panose="030F0702030302020204" pitchFamily="66" charset="0"/>
              </a:rPr>
              <a:t>  - </a:t>
            </a:r>
            <a:r>
              <a:rPr lang="en-US" altLang="en-US" b="1">
                <a:latin typeface="Comic Sans MS" panose="030F0702030302020204" pitchFamily="66" charset="0"/>
                <a:sym typeface="Symbol" panose="05050102010706020507" pitchFamily="18" charset="2"/>
              </a:rPr>
              <a:t>because if the GPN for two points are equal they are at the same potential and water will not flow between them</a:t>
            </a:r>
            <a:endParaRPr lang="en-US" altLang="en-US" b="1">
              <a:solidFill>
                <a:srgbClr val="FF0000"/>
              </a:solidFill>
              <a:latin typeface="Comic Sans MS" panose="030F0702030302020204" pitchFamily="66" charset="0"/>
            </a:endParaRPr>
          </a:p>
        </p:txBody>
      </p:sp>
      <p:graphicFrame>
        <p:nvGraphicFramePr>
          <p:cNvPr id="1026" name="Object 5"/>
          <p:cNvGraphicFramePr>
            <a:graphicFrameLocks noChangeAspect="1"/>
          </p:cNvGraphicFramePr>
          <p:nvPr/>
        </p:nvGraphicFramePr>
        <p:xfrm>
          <a:off x="2286000" y="2590800"/>
          <a:ext cx="4684713" cy="1598613"/>
        </p:xfrm>
        <a:graphic>
          <a:graphicData uri="http://schemas.openxmlformats.org/presentationml/2006/ole">
            <mc:AlternateContent xmlns:mc="http://schemas.openxmlformats.org/markup-compatibility/2006">
              <mc:Choice xmlns:v="urn:schemas-microsoft-com:vml" Requires="v">
                <p:oleObj spid="_x0000_s3100" name="Equation" r:id="rId4" imgW="1409400" imgH="482400" progId="Equation.3">
                  <p:embed/>
                </p:oleObj>
              </mc:Choice>
              <mc:Fallback>
                <p:oleObj name="Equation" r:id="rId4" imgW="1409400" imgH="482400" progId="Equation.3">
                  <p:embed/>
                  <p:pic>
                    <p:nvPicPr>
                      <p:cNvPr id="10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590800"/>
                        <a:ext cx="4684713" cy="1598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7" name="Object 6"/>
          <p:cNvGraphicFramePr>
            <a:graphicFrameLocks noChangeAspect="1"/>
          </p:cNvGraphicFramePr>
          <p:nvPr/>
        </p:nvGraphicFramePr>
        <p:xfrm>
          <a:off x="2184400" y="5027613"/>
          <a:ext cx="3273425" cy="1458912"/>
        </p:xfrm>
        <a:graphic>
          <a:graphicData uri="http://schemas.openxmlformats.org/presentationml/2006/ole">
            <mc:AlternateContent xmlns:mc="http://schemas.openxmlformats.org/markup-compatibility/2006">
              <mc:Choice xmlns:v="urn:schemas-microsoft-com:vml" Requires="v">
                <p:oleObj spid="_x0000_s3101" name="Equation" r:id="rId6" imgW="965160" imgH="431640" progId="Equation.3">
                  <p:embed/>
                </p:oleObj>
              </mc:Choice>
              <mc:Fallback>
                <p:oleObj name="Equation" r:id="rId6" imgW="965160" imgH="431640" progId="Equation.3">
                  <p:embed/>
                  <p:pic>
                    <p:nvPicPr>
                      <p:cNvPr id="102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4400" y="5027613"/>
                        <a:ext cx="3273425" cy="1458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39834225"/>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685800" y="228600"/>
            <a:ext cx="7772400" cy="914400"/>
          </a:xfrm>
          <a:noFill/>
        </p:spPr>
        <p:txBody>
          <a:bodyPr/>
          <a:lstStyle/>
          <a:p>
            <a:pPr eaLnBrk="1" hangingPunct="1"/>
            <a:r>
              <a:rPr lang="en-US" altLang="en-US" b="1" smtClean="0">
                <a:latin typeface="Comic Sans MS" panose="030F0702030302020204" pitchFamily="66" charset="0"/>
              </a:rPr>
              <a:t>Geopotential Number</a:t>
            </a:r>
          </a:p>
        </p:txBody>
      </p:sp>
      <p:sp>
        <p:nvSpPr>
          <p:cNvPr id="7172" name="Rectangle 3"/>
          <p:cNvSpPr>
            <a:spLocks noGrp="1" noChangeArrowheads="1"/>
          </p:cNvSpPr>
          <p:nvPr>
            <p:ph type="subTitle" idx="1"/>
          </p:nvPr>
        </p:nvSpPr>
        <p:spPr>
          <a:xfrm>
            <a:off x="203200" y="2501900"/>
            <a:ext cx="8940800" cy="4102100"/>
          </a:xfrm>
        </p:spPr>
        <p:txBody>
          <a:bodyPr/>
          <a:lstStyle/>
          <a:p>
            <a:pPr algn="l" eaLnBrk="1" hangingPunct="1">
              <a:lnSpc>
                <a:spcPct val="90000"/>
              </a:lnSpc>
              <a:spcAft>
                <a:spcPct val="30000"/>
              </a:spcAft>
              <a:buFont typeface="Arial" charset="0"/>
              <a:buNone/>
              <a:defRPr/>
            </a:pPr>
            <a:r>
              <a:rPr lang="en-US" sz="2800" b="1" i="1" dirty="0" smtClean="0">
                <a:solidFill>
                  <a:schemeClr val="tx1"/>
                </a:solidFill>
                <a:latin typeface="Comic Sans MS" pitchFamily="66" charset="0"/>
              </a:rPr>
              <a:t>O </a:t>
            </a:r>
            <a:r>
              <a:rPr lang="en-US" sz="2800" b="1" dirty="0" smtClean="0">
                <a:solidFill>
                  <a:schemeClr val="tx1"/>
                </a:solidFill>
                <a:latin typeface="Comic Sans MS" pitchFamily="66" charset="0"/>
              </a:rPr>
              <a:t>= one point on the </a:t>
            </a:r>
            <a:r>
              <a:rPr lang="en-US" sz="2800" b="1" dirty="0" err="1" smtClean="0">
                <a:solidFill>
                  <a:schemeClr val="tx1"/>
                </a:solidFill>
                <a:latin typeface="Comic Sans MS" pitchFamily="66" charset="0"/>
              </a:rPr>
              <a:t>geoid</a:t>
            </a:r>
            <a:endParaRPr lang="en-US" sz="2800" b="1" dirty="0" smtClean="0">
              <a:solidFill>
                <a:schemeClr val="tx1"/>
              </a:solidFill>
              <a:latin typeface="Comic Sans MS" pitchFamily="66" charset="0"/>
            </a:endParaRPr>
          </a:p>
          <a:p>
            <a:pPr algn="l" eaLnBrk="1" hangingPunct="1">
              <a:lnSpc>
                <a:spcPct val="90000"/>
              </a:lnSpc>
              <a:buFont typeface="Arial" charset="0"/>
              <a:buNone/>
              <a:defRPr/>
            </a:pPr>
            <a:r>
              <a:rPr lang="en-US" sz="2800" b="1" i="1" dirty="0" smtClean="0">
                <a:solidFill>
                  <a:schemeClr val="tx1"/>
                </a:solidFill>
                <a:latin typeface="Comic Sans MS" pitchFamily="66" charset="0"/>
              </a:rPr>
              <a:t>A</a:t>
            </a:r>
            <a:r>
              <a:rPr lang="en-US" sz="2800" b="1" dirty="0" smtClean="0">
                <a:solidFill>
                  <a:schemeClr val="tx1"/>
                </a:solidFill>
                <a:latin typeface="Comic Sans MS" pitchFamily="66" charset="0"/>
              </a:rPr>
              <a:t> = another point on the </a:t>
            </a:r>
            <a:r>
              <a:rPr lang="en-US" sz="2800" b="1" dirty="0" err="1" smtClean="0">
                <a:solidFill>
                  <a:schemeClr val="tx1"/>
                </a:solidFill>
                <a:latin typeface="Comic Sans MS" pitchFamily="66" charset="0"/>
              </a:rPr>
              <a:t>geoid</a:t>
            </a:r>
            <a:r>
              <a:rPr lang="en-US" sz="2800" b="1" dirty="0" smtClean="0">
                <a:solidFill>
                  <a:schemeClr val="tx1"/>
                </a:solidFill>
                <a:latin typeface="Comic Sans MS" pitchFamily="66" charset="0"/>
              </a:rPr>
              <a:t> connected to “</a:t>
            </a:r>
            <a:r>
              <a:rPr lang="en-US" sz="2800" b="1" i="1" dirty="0" smtClean="0">
                <a:solidFill>
                  <a:schemeClr val="tx1"/>
                </a:solidFill>
                <a:latin typeface="Comic Sans MS" pitchFamily="66" charset="0"/>
              </a:rPr>
              <a:t>O</a:t>
            </a:r>
            <a:r>
              <a:rPr lang="en-US" sz="2800" b="1" dirty="0" smtClean="0">
                <a:solidFill>
                  <a:schemeClr val="tx1"/>
                </a:solidFill>
                <a:latin typeface="Comic Sans MS" pitchFamily="66" charset="0"/>
              </a:rPr>
              <a:t>”</a:t>
            </a:r>
          </a:p>
          <a:p>
            <a:pPr algn="l" eaLnBrk="1" hangingPunct="1">
              <a:lnSpc>
                <a:spcPct val="90000"/>
              </a:lnSpc>
              <a:spcAft>
                <a:spcPct val="30000"/>
              </a:spcAft>
              <a:buFont typeface="Arial" charset="0"/>
              <a:buNone/>
              <a:defRPr/>
            </a:pPr>
            <a:r>
              <a:rPr lang="en-US" sz="2800" b="1" dirty="0" smtClean="0">
                <a:solidFill>
                  <a:schemeClr val="tx1"/>
                </a:solidFill>
                <a:latin typeface="Comic Sans MS" pitchFamily="66" charset="0"/>
              </a:rPr>
              <a:t>     by precise leveling</a:t>
            </a:r>
          </a:p>
          <a:p>
            <a:pPr algn="l" eaLnBrk="1" hangingPunct="1">
              <a:lnSpc>
                <a:spcPct val="90000"/>
              </a:lnSpc>
              <a:spcAft>
                <a:spcPct val="30000"/>
              </a:spcAft>
              <a:buFont typeface="Arial" charset="0"/>
              <a:buNone/>
              <a:defRPr/>
            </a:pPr>
            <a:r>
              <a:rPr lang="en-US" sz="2800" b="1" dirty="0" err="1" smtClean="0">
                <a:solidFill>
                  <a:srgbClr val="FF0000"/>
                </a:solidFill>
                <a:latin typeface="Comic Sans MS" pitchFamily="66" charset="0"/>
              </a:rPr>
              <a:t>dn</a:t>
            </a:r>
            <a:r>
              <a:rPr lang="en-US" sz="2800" b="1" dirty="0" smtClean="0">
                <a:solidFill>
                  <a:srgbClr val="FF0000"/>
                </a:solidFill>
                <a:latin typeface="Comic Sans MS" pitchFamily="66" charset="0"/>
              </a:rPr>
              <a:t> =</a:t>
            </a:r>
            <a:r>
              <a:rPr lang="en-US" sz="2800" b="1" dirty="0" smtClean="0">
                <a:latin typeface="Comic Sans MS" pitchFamily="66" charset="0"/>
              </a:rPr>
              <a:t> </a:t>
            </a:r>
            <a:r>
              <a:rPr lang="en-US" sz="2800" b="1" dirty="0" err="1" smtClean="0">
                <a:solidFill>
                  <a:srgbClr val="FF0000"/>
                </a:solidFill>
                <a:latin typeface="Comic Sans MS" pitchFamily="66" charset="0"/>
              </a:rPr>
              <a:t>Δ</a:t>
            </a:r>
            <a:r>
              <a:rPr lang="en-US" sz="2800" b="1" baseline="-25000" dirty="0" err="1" smtClean="0">
                <a:solidFill>
                  <a:srgbClr val="FF0000"/>
                </a:solidFill>
                <a:latin typeface="Comic Sans MS" pitchFamily="66" charset="0"/>
              </a:rPr>
              <a:t>elevation</a:t>
            </a:r>
            <a:r>
              <a:rPr lang="en-US" sz="2800" b="1" baseline="-25000" dirty="0" smtClean="0">
                <a:solidFill>
                  <a:srgbClr val="FFFF00"/>
                </a:solidFill>
                <a:latin typeface="Comic Sans MS" pitchFamily="66" charset="0"/>
              </a:rPr>
              <a:t> </a:t>
            </a:r>
            <a:r>
              <a:rPr lang="en-US" sz="2800" b="1" dirty="0" smtClean="0">
                <a:solidFill>
                  <a:schemeClr val="tx1"/>
                </a:solidFill>
                <a:latin typeface="Comic Sans MS" pitchFamily="66" charset="0"/>
              </a:rPr>
              <a:t>between the Bench Marks</a:t>
            </a:r>
          </a:p>
          <a:p>
            <a:pPr algn="l" eaLnBrk="1" hangingPunct="1">
              <a:lnSpc>
                <a:spcPct val="90000"/>
              </a:lnSpc>
              <a:buFont typeface="Arial" charset="0"/>
              <a:buNone/>
              <a:defRPr/>
            </a:pPr>
            <a:r>
              <a:rPr lang="en-US" sz="2800" b="1" i="1" dirty="0" smtClean="0">
                <a:solidFill>
                  <a:schemeClr val="tx1"/>
                </a:solidFill>
                <a:latin typeface="Comic Sans MS" pitchFamily="66" charset="0"/>
              </a:rPr>
              <a:t>g = </a:t>
            </a:r>
            <a:r>
              <a:rPr lang="en-US" sz="2800" b="1" dirty="0" smtClean="0">
                <a:solidFill>
                  <a:schemeClr val="tx1"/>
                </a:solidFill>
                <a:latin typeface="Comic Sans MS" pitchFamily="66" charset="0"/>
              </a:rPr>
              <a:t>average value of actual gravity between</a:t>
            </a:r>
          </a:p>
          <a:p>
            <a:pPr algn="l" eaLnBrk="1" hangingPunct="1">
              <a:lnSpc>
                <a:spcPct val="90000"/>
              </a:lnSpc>
              <a:buFont typeface="Arial" charset="0"/>
              <a:buNone/>
              <a:defRPr/>
            </a:pPr>
            <a:r>
              <a:rPr lang="en-US" sz="2800" b="1" dirty="0" smtClean="0">
                <a:solidFill>
                  <a:schemeClr val="tx1"/>
                </a:solidFill>
                <a:latin typeface="Comic Sans MS" pitchFamily="66" charset="0"/>
              </a:rPr>
              <a:t>     successive Bench Marks, but to look up </a:t>
            </a:r>
            <a:r>
              <a:rPr lang="en-US" sz="2800" b="1" i="1" dirty="0" smtClean="0">
                <a:solidFill>
                  <a:schemeClr val="tx1"/>
                </a:solidFill>
                <a:latin typeface="Comic Sans MS" pitchFamily="66" charset="0"/>
              </a:rPr>
              <a:t>g</a:t>
            </a:r>
            <a:r>
              <a:rPr lang="en-US" sz="2800" b="1" dirty="0" smtClean="0">
                <a:solidFill>
                  <a:schemeClr val="tx1"/>
                </a:solidFill>
                <a:latin typeface="Comic Sans MS" pitchFamily="66" charset="0"/>
              </a:rPr>
              <a:t> we</a:t>
            </a:r>
          </a:p>
          <a:p>
            <a:pPr algn="l" eaLnBrk="1" hangingPunct="1">
              <a:lnSpc>
                <a:spcPct val="90000"/>
              </a:lnSpc>
              <a:buFont typeface="Arial" charset="0"/>
              <a:buNone/>
              <a:defRPr/>
            </a:pPr>
            <a:r>
              <a:rPr lang="en-US" sz="2800" b="1" dirty="0" smtClean="0">
                <a:solidFill>
                  <a:schemeClr val="tx1"/>
                </a:solidFill>
                <a:latin typeface="Comic Sans MS" pitchFamily="66" charset="0"/>
              </a:rPr>
              <a:t>     need </a:t>
            </a:r>
            <a:r>
              <a:rPr lang="en-US" sz="2800" b="1" dirty="0" smtClean="0">
                <a:solidFill>
                  <a:srgbClr val="FF0000"/>
                </a:solidFill>
                <a:latin typeface="Comic Sans MS" pitchFamily="66" charset="0"/>
              </a:rPr>
              <a:t>θ</a:t>
            </a:r>
            <a:r>
              <a:rPr lang="en-US" sz="2800" b="1" dirty="0" smtClean="0">
                <a:latin typeface="Comic Sans MS" pitchFamily="66" charset="0"/>
              </a:rPr>
              <a:t> </a:t>
            </a:r>
            <a:r>
              <a:rPr lang="en-US" sz="2800" b="1" dirty="0" smtClean="0">
                <a:solidFill>
                  <a:schemeClr val="tx1"/>
                </a:solidFill>
                <a:latin typeface="Comic Sans MS" pitchFamily="66" charset="0"/>
              </a:rPr>
              <a:t>and</a:t>
            </a:r>
            <a:r>
              <a:rPr lang="en-US" sz="2800" b="1" dirty="0" smtClean="0">
                <a:latin typeface="Comic Sans MS" pitchFamily="66" charset="0"/>
              </a:rPr>
              <a:t> </a:t>
            </a:r>
            <a:r>
              <a:rPr lang="en-US" sz="2800" b="1" i="1" dirty="0" smtClean="0">
                <a:solidFill>
                  <a:srgbClr val="FF0000"/>
                </a:solidFill>
                <a:latin typeface="Comic Sans MS" pitchFamily="66" charset="0"/>
              </a:rPr>
              <a:t>λ</a:t>
            </a:r>
            <a:r>
              <a:rPr lang="en-US" sz="2800" b="1" dirty="0" smtClean="0">
                <a:solidFill>
                  <a:schemeClr val="tx1"/>
                </a:solidFill>
                <a:latin typeface="Comic Sans MS" pitchFamily="66" charset="0"/>
              </a:rPr>
              <a:t>, and we need to know the</a:t>
            </a:r>
          </a:p>
          <a:p>
            <a:pPr algn="l" eaLnBrk="1" hangingPunct="1">
              <a:lnSpc>
                <a:spcPct val="90000"/>
              </a:lnSpc>
              <a:buFont typeface="Arial" charset="0"/>
              <a:buNone/>
              <a:defRPr/>
            </a:pPr>
            <a:r>
              <a:rPr lang="en-US" sz="2800" b="1" dirty="0" smtClean="0">
                <a:latin typeface="Comic Sans MS" pitchFamily="66" charset="0"/>
              </a:rPr>
              <a:t>     </a:t>
            </a:r>
            <a:r>
              <a:rPr lang="en-US" sz="2800" b="1" dirty="0" smtClean="0">
                <a:solidFill>
                  <a:srgbClr val="FF0000"/>
                </a:solidFill>
                <a:latin typeface="Comic Sans MS" pitchFamily="66" charset="0"/>
              </a:rPr>
              <a:t>number of setups</a:t>
            </a:r>
            <a:r>
              <a:rPr lang="en-US" sz="2800" b="1" dirty="0" smtClean="0">
                <a:latin typeface="Comic Sans MS" pitchFamily="66" charset="0"/>
              </a:rPr>
              <a:t> </a:t>
            </a:r>
            <a:r>
              <a:rPr lang="en-US" sz="2800" b="1" dirty="0" smtClean="0">
                <a:solidFill>
                  <a:schemeClr val="tx1"/>
                </a:solidFill>
                <a:latin typeface="Comic Sans MS" pitchFamily="66" charset="0"/>
              </a:rPr>
              <a:t>since we are integrating</a:t>
            </a:r>
          </a:p>
        </p:txBody>
      </p:sp>
      <p:graphicFrame>
        <p:nvGraphicFramePr>
          <p:cNvPr id="2050" name="Object 4"/>
          <p:cNvGraphicFramePr>
            <a:graphicFrameLocks noChangeAspect="1"/>
          </p:cNvGraphicFramePr>
          <p:nvPr/>
        </p:nvGraphicFramePr>
        <p:xfrm>
          <a:off x="3200400" y="1143000"/>
          <a:ext cx="2743200" cy="1189038"/>
        </p:xfrm>
        <a:graphic>
          <a:graphicData uri="http://schemas.openxmlformats.org/presentationml/2006/ole">
            <mc:AlternateContent xmlns:mc="http://schemas.openxmlformats.org/markup-compatibility/2006">
              <mc:Choice xmlns:v="urn:schemas-microsoft-com:vml" Requires="v">
                <p:oleObj spid="_x0000_s4111" name="Equation" r:id="rId4" imgW="761760" imgH="330120" progId="Equation.3">
                  <p:embed/>
                </p:oleObj>
              </mc:Choice>
              <mc:Fallback>
                <p:oleObj name="Equation" r:id="rId4" imgW="761760" imgH="330120" progId="Equation.3">
                  <p:embed/>
                  <p:pic>
                    <p:nvPicPr>
                      <p:cNvPr id="205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143000"/>
                        <a:ext cx="27432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40667619"/>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0" y="457200"/>
            <a:ext cx="8839200" cy="914400"/>
          </a:xfrm>
          <a:noFill/>
        </p:spPr>
        <p:txBody>
          <a:bodyPr/>
          <a:lstStyle/>
          <a:p>
            <a:pPr eaLnBrk="1" hangingPunct="1"/>
            <a:r>
              <a:rPr lang="en-US" altLang="en-US" b="1" smtClean="0">
                <a:latin typeface="Comic Sans MS" panose="030F0702030302020204" pitchFamily="66" charset="0"/>
              </a:rPr>
              <a:t>Geopotential to Orthometric</a:t>
            </a:r>
          </a:p>
        </p:txBody>
      </p:sp>
      <p:sp>
        <p:nvSpPr>
          <p:cNvPr id="47107" name="Rectangle 3"/>
          <p:cNvSpPr>
            <a:spLocks noGrp="1" noChangeArrowheads="1"/>
          </p:cNvSpPr>
          <p:nvPr>
            <p:ph type="subTitle" idx="1"/>
          </p:nvPr>
        </p:nvSpPr>
        <p:spPr>
          <a:xfrm>
            <a:off x="419100" y="1612900"/>
            <a:ext cx="8369300" cy="3225800"/>
          </a:xfrm>
          <a:noFill/>
        </p:spPr>
        <p:txBody>
          <a:bodyPr/>
          <a:lstStyle/>
          <a:p>
            <a:pPr eaLnBrk="1" hangingPunct="1"/>
            <a:r>
              <a:rPr lang="en-US" altLang="en-US" sz="4400" b="1" smtClean="0">
                <a:solidFill>
                  <a:schemeClr val="tx1"/>
                </a:solidFill>
                <a:latin typeface="Comic Sans MS" panose="030F0702030302020204" pitchFamily="66" charset="0"/>
              </a:rPr>
              <a:t>H = C/(g + 0.0424 H</a:t>
            </a:r>
            <a:r>
              <a:rPr lang="en-US" altLang="en-US" sz="4400" b="1" baseline="-25000" smtClean="0">
                <a:solidFill>
                  <a:schemeClr val="tx1"/>
                </a:solidFill>
                <a:latin typeface="Comic Sans MS" panose="030F0702030302020204" pitchFamily="66" charset="0"/>
              </a:rPr>
              <a:t>0</a:t>
            </a:r>
            <a:r>
              <a:rPr lang="en-US" altLang="en-US" sz="4400" b="1" smtClean="0">
                <a:solidFill>
                  <a:schemeClr val="tx1"/>
                </a:solidFill>
                <a:latin typeface="Comic Sans MS" panose="030F0702030302020204" pitchFamily="66" charset="0"/>
              </a:rPr>
              <a:t>)</a:t>
            </a:r>
            <a:r>
              <a:rPr lang="en-US" altLang="en-US" b="1" smtClean="0">
                <a:solidFill>
                  <a:schemeClr val="tx1"/>
                </a:solidFill>
                <a:latin typeface="Comic Sans MS" panose="030F0702030302020204" pitchFamily="66" charset="0"/>
              </a:rPr>
              <a:t> </a:t>
            </a:r>
          </a:p>
          <a:p>
            <a:pPr algn="l" eaLnBrk="1" hangingPunct="1"/>
            <a:endParaRPr lang="en-US" altLang="en-US" b="1" smtClean="0">
              <a:solidFill>
                <a:schemeClr val="tx1"/>
              </a:solidFill>
              <a:latin typeface="Comic Sans MS" panose="030F0702030302020204" pitchFamily="66" charset="0"/>
            </a:endParaRPr>
          </a:p>
          <a:p>
            <a:pPr algn="l" eaLnBrk="1" hangingPunct="1">
              <a:spcAft>
                <a:spcPct val="30000"/>
              </a:spcAft>
            </a:pPr>
            <a:r>
              <a:rPr lang="en-US" altLang="en-US" sz="2800" b="1" smtClean="0">
                <a:solidFill>
                  <a:schemeClr val="tx1"/>
                </a:solidFill>
                <a:latin typeface="Comic Sans MS" panose="030F0702030302020204" pitchFamily="66" charset="0"/>
              </a:rPr>
              <a:t>C = the estimated geopotential number in gpu </a:t>
            </a:r>
          </a:p>
          <a:p>
            <a:pPr algn="l" eaLnBrk="1" hangingPunct="1">
              <a:spcAft>
                <a:spcPct val="30000"/>
              </a:spcAft>
            </a:pPr>
            <a:r>
              <a:rPr lang="en-US" altLang="en-US" sz="2800" b="1" smtClean="0">
                <a:solidFill>
                  <a:schemeClr val="tx1"/>
                </a:solidFill>
                <a:latin typeface="Comic Sans MS" panose="030F0702030302020204" pitchFamily="66" charset="0"/>
              </a:rPr>
              <a:t>g = the gravity value at the benchmark in gals</a:t>
            </a:r>
          </a:p>
          <a:p>
            <a:pPr algn="l" eaLnBrk="1" hangingPunct="1">
              <a:spcAft>
                <a:spcPct val="30000"/>
              </a:spcAft>
            </a:pPr>
            <a:r>
              <a:rPr lang="en-US" altLang="en-US" sz="2800" b="1" smtClean="0">
                <a:solidFill>
                  <a:schemeClr val="tx1"/>
                </a:solidFill>
                <a:latin typeface="Comic Sans MS" panose="030F0702030302020204" pitchFamily="66" charset="0"/>
              </a:rPr>
              <a:t>H = the orthometric height in kilometers </a:t>
            </a:r>
          </a:p>
        </p:txBody>
      </p:sp>
    </p:spTree>
    <p:extLst>
      <p:ext uri="{BB962C8B-B14F-4D97-AF65-F5344CB8AC3E}">
        <p14:creationId xmlns:p14="http://schemas.microsoft.com/office/powerpoint/2010/main" val="1745414786"/>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304800"/>
            <a:ext cx="7772400" cy="838200"/>
          </a:xfrm>
        </p:spPr>
        <p:txBody>
          <a:bodyPr/>
          <a:lstStyle/>
          <a:p>
            <a:pPr eaLnBrk="1" hangingPunct="1"/>
            <a:r>
              <a:rPr lang="en-US" altLang="en-US" sz="2800" b="1" u="sng" smtClean="0">
                <a:latin typeface="Comic Sans MS" panose="030F0702030302020204" pitchFamily="66" charset="0"/>
              </a:rPr>
              <a:t>Hei</a:t>
            </a:r>
            <a:r>
              <a:rPr lang="en-US" altLang="en-US" sz="2800" b="1" smtClean="0">
                <a:latin typeface="Comic Sans MS" panose="030F0702030302020204" pitchFamily="66" charset="0"/>
              </a:rPr>
              <a:t>g</a:t>
            </a:r>
            <a:r>
              <a:rPr lang="en-US" altLang="en-US" sz="2800" b="1" u="sng" smtClean="0">
                <a:latin typeface="Comic Sans MS" panose="030F0702030302020204" pitchFamily="66" charset="0"/>
              </a:rPr>
              <a:t>hts</a:t>
            </a:r>
            <a:r>
              <a:rPr lang="en-US" altLang="en-US" sz="2800" b="1" smtClean="0">
                <a:latin typeface="Comic Sans MS" panose="030F0702030302020204" pitchFamily="66" charset="0"/>
              </a:rPr>
              <a:t> </a:t>
            </a:r>
            <a:r>
              <a:rPr lang="en-US" altLang="en-US" sz="2800" b="1" u="sng" smtClean="0">
                <a:latin typeface="Comic Sans MS" panose="030F0702030302020204" pitchFamily="66" charset="0"/>
              </a:rPr>
              <a:t>Based</a:t>
            </a:r>
            <a:r>
              <a:rPr lang="en-US" altLang="en-US" sz="2800" b="1" smtClean="0">
                <a:latin typeface="Comic Sans MS" panose="030F0702030302020204" pitchFamily="66" charset="0"/>
              </a:rPr>
              <a:t> </a:t>
            </a:r>
            <a:r>
              <a:rPr lang="en-US" altLang="en-US" sz="2800" b="1" u="sng" smtClean="0">
                <a:latin typeface="Comic Sans MS" panose="030F0702030302020204" pitchFamily="66" charset="0"/>
              </a:rPr>
              <a:t>on</a:t>
            </a:r>
            <a:r>
              <a:rPr lang="en-US" altLang="en-US" sz="2800" b="1" smtClean="0">
                <a:latin typeface="Comic Sans MS" panose="030F0702030302020204" pitchFamily="66" charset="0"/>
              </a:rPr>
              <a:t> </a:t>
            </a:r>
            <a:r>
              <a:rPr lang="en-US" altLang="en-US" sz="2800" b="1" u="sng" smtClean="0">
                <a:latin typeface="Comic Sans MS" panose="030F0702030302020204" pitchFamily="66" charset="0"/>
              </a:rPr>
              <a:t>Geo</a:t>
            </a:r>
            <a:r>
              <a:rPr lang="en-US" altLang="en-US" sz="2800" b="1" smtClean="0">
                <a:latin typeface="Comic Sans MS" panose="030F0702030302020204" pitchFamily="66" charset="0"/>
              </a:rPr>
              <a:t>p</a:t>
            </a:r>
            <a:r>
              <a:rPr lang="en-US" altLang="en-US" sz="2800" b="1" u="sng" smtClean="0">
                <a:latin typeface="Comic Sans MS" panose="030F0702030302020204" pitchFamily="66" charset="0"/>
              </a:rPr>
              <a:t>otential</a:t>
            </a:r>
            <a:r>
              <a:rPr lang="en-US" altLang="en-US" sz="2800" b="1" smtClean="0">
                <a:latin typeface="Comic Sans MS" panose="030F0702030302020204" pitchFamily="66" charset="0"/>
              </a:rPr>
              <a:t> </a:t>
            </a:r>
            <a:r>
              <a:rPr lang="en-US" altLang="en-US" sz="2800" b="1" u="sng" smtClean="0">
                <a:latin typeface="Comic Sans MS" panose="030F0702030302020204" pitchFamily="66" charset="0"/>
              </a:rPr>
              <a:t>Number</a:t>
            </a:r>
            <a:r>
              <a:rPr lang="en-US" altLang="en-US" sz="2800" b="1" smtClean="0">
                <a:latin typeface="Comic Sans MS" panose="030F0702030302020204" pitchFamily="66" charset="0"/>
              </a:rPr>
              <a:t> (C)</a:t>
            </a:r>
          </a:p>
        </p:txBody>
      </p:sp>
      <p:sp>
        <p:nvSpPr>
          <p:cNvPr id="48131" name="Rectangle 3"/>
          <p:cNvSpPr>
            <a:spLocks noGrp="1" noChangeArrowheads="1"/>
          </p:cNvSpPr>
          <p:nvPr>
            <p:ph type="body" idx="1"/>
          </p:nvPr>
        </p:nvSpPr>
        <p:spPr>
          <a:xfrm>
            <a:off x="206375" y="1481138"/>
            <a:ext cx="8661400" cy="5030787"/>
          </a:xfrm>
        </p:spPr>
        <p:txBody>
          <a:bodyPr/>
          <a:lstStyle/>
          <a:p>
            <a:pPr eaLnBrk="1" hangingPunct="1"/>
            <a:r>
              <a:rPr lang="en-US" altLang="en-US" sz="2400" b="1" u="sng" smtClean="0">
                <a:solidFill>
                  <a:srgbClr val="FF0000"/>
                </a:solidFill>
                <a:latin typeface="Comic Sans MS" panose="030F0702030302020204" pitchFamily="66" charset="0"/>
              </a:rPr>
              <a:t>Normal</a:t>
            </a:r>
            <a:r>
              <a:rPr lang="en-US" altLang="en-US" sz="2400" b="1" smtClean="0">
                <a:solidFill>
                  <a:srgbClr val="FF0000"/>
                </a:solidFill>
                <a:latin typeface="Comic Sans MS" panose="030F0702030302020204" pitchFamily="66" charset="0"/>
              </a:rPr>
              <a:t> </a:t>
            </a:r>
            <a:r>
              <a:rPr lang="en-US" altLang="en-US" sz="2400" b="1" u="sng" smtClean="0">
                <a:solidFill>
                  <a:srgbClr val="FF0000"/>
                </a:solidFill>
                <a:latin typeface="Comic Sans MS" panose="030F0702030302020204" pitchFamily="66" charset="0"/>
              </a:rPr>
              <a:t>Hei</a:t>
            </a:r>
            <a:r>
              <a:rPr lang="en-US" altLang="en-US" sz="2400" b="1" smtClean="0">
                <a:solidFill>
                  <a:srgbClr val="FF0000"/>
                </a:solidFill>
                <a:latin typeface="Comic Sans MS" panose="030F0702030302020204" pitchFamily="66" charset="0"/>
              </a:rPr>
              <a:t>g</a:t>
            </a:r>
            <a:r>
              <a:rPr lang="en-US" altLang="en-US" sz="2400" b="1" u="sng" smtClean="0">
                <a:solidFill>
                  <a:srgbClr val="FF0000"/>
                </a:solidFill>
                <a:latin typeface="Comic Sans MS" panose="030F0702030302020204" pitchFamily="66" charset="0"/>
              </a:rPr>
              <a:t>ht</a:t>
            </a:r>
            <a:r>
              <a:rPr lang="en-US" altLang="en-US" sz="2400" b="1" smtClean="0">
                <a:solidFill>
                  <a:srgbClr val="FF0000"/>
                </a:solidFill>
                <a:latin typeface="Comic Sans MS" panose="030F0702030302020204" pitchFamily="66" charset="0"/>
              </a:rPr>
              <a:t> (NGVD 29)		H* = C / </a:t>
            </a:r>
            <a:r>
              <a:rPr lang="en-US" altLang="en-US" sz="2400" b="1" smtClean="0">
                <a:solidFill>
                  <a:srgbClr val="FF0000"/>
                </a:solidFill>
                <a:latin typeface="Comic Sans MS" panose="030F0702030302020204" pitchFamily="66" charset="0"/>
                <a:sym typeface="Symbol" panose="05050102010706020507" pitchFamily="18" charset="2"/>
              </a:rPr>
              <a:t></a:t>
            </a:r>
          </a:p>
          <a:p>
            <a:pPr lvl="1" eaLnBrk="1" hangingPunct="1">
              <a:spcAft>
                <a:spcPct val="75000"/>
              </a:spcAft>
            </a:pPr>
            <a:r>
              <a:rPr lang="en-US" altLang="en-US" sz="2400" b="1" smtClean="0">
                <a:latin typeface="Comic Sans MS" panose="030F0702030302020204" pitchFamily="66" charset="0"/>
                <a:sym typeface="Symbol" panose="05050102010706020507" pitchFamily="18" charset="2"/>
              </a:rPr>
              <a:t> = Average normal gravity along plumb line  </a:t>
            </a:r>
          </a:p>
          <a:p>
            <a:pPr eaLnBrk="1" hangingPunct="1"/>
            <a:r>
              <a:rPr lang="en-US" altLang="en-US" sz="2400" b="1" u="sng" smtClean="0">
                <a:solidFill>
                  <a:srgbClr val="0000EC"/>
                </a:solidFill>
                <a:latin typeface="Comic Sans MS" panose="030F0702030302020204" pitchFamily="66" charset="0"/>
              </a:rPr>
              <a:t>D</a:t>
            </a:r>
            <a:r>
              <a:rPr lang="en-US" altLang="en-US" sz="2400" b="1" smtClean="0">
                <a:solidFill>
                  <a:srgbClr val="0000EC"/>
                </a:solidFill>
                <a:latin typeface="Comic Sans MS" panose="030F0702030302020204" pitchFamily="66" charset="0"/>
              </a:rPr>
              <a:t>y</a:t>
            </a:r>
            <a:r>
              <a:rPr lang="en-US" altLang="en-US" sz="2400" b="1" u="sng" smtClean="0">
                <a:solidFill>
                  <a:srgbClr val="0000EC"/>
                </a:solidFill>
                <a:latin typeface="Comic Sans MS" panose="030F0702030302020204" pitchFamily="66" charset="0"/>
              </a:rPr>
              <a:t>namic</a:t>
            </a:r>
            <a:r>
              <a:rPr lang="en-US" altLang="en-US" sz="2400" b="1" smtClean="0">
                <a:solidFill>
                  <a:srgbClr val="0000EC"/>
                </a:solidFill>
                <a:latin typeface="Comic Sans MS" panose="030F0702030302020204" pitchFamily="66" charset="0"/>
              </a:rPr>
              <a:t> </a:t>
            </a:r>
            <a:r>
              <a:rPr lang="en-US" altLang="en-US" sz="2400" b="1" u="sng" smtClean="0">
                <a:solidFill>
                  <a:srgbClr val="0000EC"/>
                </a:solidFill>
                <a:latin typeface="Comic Sans MS" panose="030F0702030302020204" pitchFamily="66" charset="0"/>
              </a:rPr>
              <a:t>Hei</a:t>
            </a:r>
            <a:r>
              <a:rPr lang="en-US" altLang="en-US" sz="2400" b="1" smtClean="0">
                <a:solidFill>
                  <a:srgbClr val="0000EC"/>
                </a:solidFill>
                <a:latin typeface="Comic Sans MS" panose="030F0702030302020204" pitchFamily="66" charset="0"/>
              </a:rPr>
              <a:t>g</a:t>
            </a:r>
            <a:r>
              <a:rPr lang="en-US" altLang="en-US" sz="2400" b="1" u="sng" smtClean="0">
                <a:solidFill>
                  <a:srgbClr val="0000EC"/>
                </a:solidFill>
                <a:latin typeface="Comic Sans MS" panose="030F0702030302020204" pitchFamily="66" charset="0"/>
              </a:rPr>
              <a:t>ht</a:t>
            </a:r>
            <a:r>
              <a:rPr lang="en-US" altLang="en-US" sz="2400" b="1" smtClean="0">
                <a:solidFill>
                  <a:srgbClr val="0000EC"/>
                </a:solidFill>
                <a:latin typeface="Comic Sans MS" panose="030F0702030302020204" pitchFamily="66" charset="0"/>
              </a:rPr>
              <a:t> (IGLD 55, 85)   	H</a:t>
            </a:r>
            <a:r>
              <a:rPr lang="en-US" altLang="en-US" sz="2400" b="1" baseline="70000" smtClean="0">
                <a:solidFill>
                  <a:srgbClr val="0000EC"/>
                </a:solidFill>
                <a:latin typeface="Comic Sans MS" panose="030F0702030302020204" pitchFamily="66" charset="0"/>
              </a:rPr>
              <a:t>dyn</a:t>
            </a:r>
            <a:r>
              <a:rPr lang="en-US" altLang="en-US" sz="2400" b="1" baseline="80000" smtClean="0">
                <a:solidFill>
                  <a:srgbClr val="0000EC"/>
                </a:solidFill>
                <a:latin typeface="Comic Sans MS" panose="030F0702030302020204" pitchFamily="66" charset="0"/>
              </a:rPr>
              <a:t>  </a:t>
            </a:r>
            <a:r>
              <a:rPr lang="en-US" altLang="en-US" sz="2400" b="1" smtClean="0">
                <a:solidFill>
                  <a:srgbClr val="0000EC"/>
                </a:solidFill>
                <a:latin typeface="Comic Sans MS" panose="030F0702030302020204" pitchFamily="66" charset="0"/>
              </a:rPr>
              <a:t>= C / </a:t>
            </a:r>
            <a:r>
              <a:rPr lang="en-US" altLang="en-US" sz="2400" b="1" smtClean="0">
                <a:solidFill>
                  <a:srgbClr val="0000EC"/>
                </a:solidFill>
                <a:latin typeface="Comic Sans MS" panose="030F0702030302020204" pitchFamily="66" charset="0"/>
                <a:sym typeface="Symbol" panose="05050102010706020507" pitchFamily="18" charset="2"/>
              </a:rPr>
              <a:t></a:t>
            </a:r>
            <a:r>
              <a:rPr lang="en-US" altLang="en-US" sz="2400" b="1" baseline="-25000" smtClean="0">
                <a:solidFill>
                  <a:srgbClr val="0000EC"/>
                </a:solidFill>
                <a:latin typeface="Comic Sans MS" panose="030F0702030302020204" pitchFamily="66" charset="0"/>
                <a:sym typeface="Symbol" panose="05050102010706020507" pitchFamily="18" charset="2"/>
              </a:rPr>
              <a:t>45</a:t>
            </a:r>
            <a:endParaRPr lang="en-US" altLang="en-US" sz="2400" b="1" baseline="-25000" smtClean="0">
              <a:latin typeface="Comic Sans MS" panose="030F0702030302020204" pitchFamily="66" charset="0"/>
              <a:sym typeface="Symbol" panose="05050102010706020507" pitchFamily="18" charset="2"/>
            </a:endParaRPr>
          </a:p>
          <a:p>
            <a:pPr lvl="1" eaLnBrk="1" hangingPunct="1">
              <a:spcAft>
                <a:spcPct val="75000"/>
              </a:spcAft>
            </a:pPr>
            <a:r>
              <a:rPr lang="en-US" altLang="en-US" sz="2400" b="1" smtClean="0">
                <a:latin typeface="Comic Sans MS" panose="030F0702030302020204" pitchFamily="66" charset="0"/>
                <a:sym typeface="Symbol" panose="05050102010706020507" pitchFamily="18" charset="2"/>
              </a:rPr>
              <a:t></a:t>
            </a:r>
            <a:r>
              <a:rPr lang="en-US" altLang="en-US" sz="2400" b="1" baseline="-25000" smtClean="0">
                <a:latin typeface="Comic Sans MS" panose="030F0702030302020204" pitchFamily="66" charset="0"/>
                <a:sym typeface="Symbol" panose="05050102010706020507" pitchFamily="18" charset="2"/>
              </a:rPr>
              <a:t>45 </a:t>
            </a:r>
            <a:r>
              <a:rPr lang="en-US" altLang="en-US" sz="2400" b="1" smtClean="0">
                <a:latin typeface="Comic Sans MS" panose="030F0702030302020204" pitchFamily="66" charset="0"/>
                <a:sym typeface="Symbol" panose="05050102010706020507" pitchFamily="18" charset="2"/>
              </a:rPr>
              <a:t>= Normal gravity at 45° latitude</a:t>
            </a:r>
          </a:p>
          <a:p>
            <a:pPr eaLnBrk="1" hangingPunct="1"/>
            <a:r>
              <a:rPr lang="en-US" altLang="en-US" sz="2400" b="1" u="sng" smtClean="0">
                <a:solidFill>
                  <a:srgbClr val="008000"/>
                </a:solidFill>
                <a:latin typeface="Comic Sans MS" panose="030F0702030302020204" pitchFamily="66" charset="0"/>
                <a:sym typeface="Symbol" panose="05050102010706020507" pitchFamily="18" charset="2"/>
              </a:rPr>
              <a:t>Orthometric</a:t>
            </a:r>
            <a:r>
              <a:rPr lang="en-US" altLang="en-US" sz="2400" b="1" smtClean="0">
                <a:solidFill>
                  <a:srgbClr val="008000"/>
                </a:solidFill>
                <a:latin typeface="Comic Sans MS" panose="030F0702030302020204" pitchFamily="66" charset="0"/>
                <a:sym typeface="Symbol" panose="05050102010706020507" pitchFamily="18" charset="2"/>
              </a:rPr>
              <a:t> </a:t>
            </a:r>
            <a:r>
              <a:rPr lang="en-US" altLang="en-US" sz="2400" b="1" u="sng" smtClean="0">
                <a:solidFill>
                  <a:srgbClr val="008000"/>
                </a:solidFill>
                <a:latin typeface="Comic Sans MS" panose="030F0702030302020204" pitchFamily="66" charset="0"/>
                <a:sym typeface="Symbol" panose="05050102010706020507" pitchFamily="18" charset="2"/>
              </a:rPr>
              <a:t>Hei</a:t>
            </a:r>
            <a:r>
              <a:rPr lang="en-US" altLang="en-US" sz="2400" b="1" smtClean="0">
                <a:solidFill>
                  <a:srgbClr val="008000"/>
                </a:solidFill>
                <a:latin typeface="Comic Sans MS" panose="030F0702030302020204" pitchFamily="66" charset="0"/>
                <a:sym typeface="Symbol" panose="05050102010706020507" pitchFamily="18" charset="2"/>
              </a:rPr>
              <a:t>g</a:t>
            </a:r>
            <a:r>
              <a:rPr lang="en-US" altLang="en-US" sz="2400" b="1" u="sng" smtClean="0">
                <a:solidFill>
                  <a:srgbClr val="008000"/>
                </a:solidFill>
                <a:latin typeface="Comic Sans MS" panose="030F0702030302020204" pitchFamily="66" charset="0"/>
                <a:sym typeface="Symbol" panose="05050102010706020507" pitchFamily="18" charset="2"/>
              </a:rPr>
              <a:t>ht</a:t>
            </a:r>
            <a:r>
              <a:rPr lang="en-US" altLang="en-US" sz="2400" b="1" smtClean="0">
                <a:solidFill>
                  <a:srgbClr val="008000"/>
                </a:solidFill>
                <a:latin typeface="Comic Sans MS" panose="030F0702030302020204" pitchFamily="66" charset="0"/>
                <a:sym typeface="Symbol" panose="05050102010706020507" pitchFamily="18" charset="2"/>
              </a:rPr>
              <a:t>			H = C / g</a:t>
            </a:r>
            <a:endParaRPr lang="en-US" altLang="en-US" sz="2400" b="1" smtClean="0">
              <a:latin typeface="Comic Sans MS" panose="030F0702030302020204" pitchFamily="66" charset="0"/>
              <a:sym typeface="Symbol" panose="05050102010706020507" pitchFamily="18" charset="2"/>
            </a:endParaRPr>
          </a:p>
          <a:p>
            <a:pPr lvl="1" eaLnBrk="1" hangingPunct="1">
              <a:spcAft>
                <a:spcPct val="75000"/>
              </a:spcAft>
            </a:pPr>
            <a:r>
              <a:rPr lang="en-US" altLang="en-US" sz="2400" b="1" smtClean="0">
                <a:latin typeface="Comic Sans MS" panose="030F0702030302020204" pitchFamily="66" charset="0"/>
                <a:sym typeface="Symbol" panose="05050102010706020507" pitchFamily="18" charset="2"/>
              </a:rPr>
              <a:t>g = Average gravity along the plumb line</a:t>
            </a:r>
          </a:p>
          <a:p>
            <a:pPr eaLnBrk="1" hangingPunct="1"/>
            <a:r>
              <a:rPr lang="en-US" altLang="en-US" sz="2400" b="1" u="sng" smtClean="0">
                <a:solidFill>
                  <a:srgbClr val="CC00CC"/>
                </a:solidFill>
                <a:latin typeface="Comic Sans MS" panose="030F0702030302020204" pitchFamily="66" charset="0"/>
                <a:sym typeface="Symbol" panose="05050102010706020507" pitchFamily="18" charset="2"/>
              </a:rPr>
              <a:t>Helmert</a:t>
            </a:r>
            <a:r>
              <a:rPr lang="en-US" altLang="en-US" sz="2400" b="1" smtClean="0">
                <a:solidFill>
                  <a:srgbClr val="CC00CC"/>
                </a:solidFill>
                <a:latin typeface="Comic Sans MS" panose="030F0702030302020204" pitchFamily="66" charset="0"/>
                <a:sym typeface="Symbol" panose="05050102010706020507" pitchFamily="18" charset="2"/>
              </a:rPr>
              <a:t> </a:t>
            </a:r>
            <a:r>
              <a:rPr lang="en-US" altLang="en-US" sz="2400" b="1" u="sng" smtClean="0">
                <a:solidFill>
                  <a:srgbClr val="CC00CC"/>
                </a:solidFill>
                <a:latin typeface="Comic Sans MS" panose="030F0702030302020204" pitchFamily="66" charset="0"/>
                <a:sym typeface="Symbol" panose="05050102010706020507" pitchFamily="18" charset="2"/>
              </a:rPr>
              <a:t>Hei</a:t>
            </a:r>
            <a:r>
              <a:rPr lang="en-US" altLang="en-US" sz="2400" b="1" smtClean="0">
                <a:solidFill>
                  <a:srgbClr val="CC00CC"/>
                </a:solidFill>
                <a:latin typeface="Comic Sans MS" panose="030F0702030302020204" pitchFamily="66" charset="0"/>
                <a:sym typeface="Symbol" panose="05050102010706020507" pitchFamily="18" charset="2"/>
              </a:rPr>
              <a:t>g</a:t>
            </a:r>
            <a:r>
              <a:rPr lang="en-US" altLang="en-US" sz="2400" b="1" u="sng" smtClean="0">
                <a:solidFill>
                  <a:srgbClr val="CC00CC"/>
                </a:solidFill>
                <a:latin typeface="Comic Sans MS" panose="030F0702030302020204" pitchFamily="66" charset="0"/>
                <a:sym typeface="Symbol" panose="05050102010706020507" pitchFamily="18" charset="2"/>
              </a:rPr>
              <a:t>ht</a:t>
            </a:r>
            <a:r>
              <a:rPr lang="en-US" altLang="en-US" sz="2400" b="1" smtClean="0">
                <a:solidFill>
                  <a:srgbClr val="CC00CC"/>
                </a:solidFill>
                <a:latin typeface="Comic Sans MS" panose="030F0702030302020204" pitchFamily="66" charset="0"/>
                <a:sym typeface="Symbol" panose="05050102010706020507" pitchFamily="18" charset="2"/>
              </a:rPr>
              <a:t> (NAVD 88)	 H = C / (g + 0.0424 H</a:t>
            </a:r>
            <a:r>
              <a:rPr lang="en-US" altLang="en-US" sz="2400" b="1" baseline="-25000" smtClean="0">
                <a:solidFill>
                  <a:srgbClr val="CC00CC"/>
                </a:solidFill>
                <a:latin typeface="Comic Sans MS" panose="030F0702030302020204" pitchFamily="66" charset="0"/>
                <a:sym typeface="Symbol" panose="05050102010706020507" pitchFamily="18" charset="2"/>
              </a:rPr>
              <a:t>0</a:t>
            </a:r>
            <a:r>
              <a:rPr lang="en-US" altLang="en-US" sz="2400" b="1" smtClean="0">
                <a:solidFill>
                  <a:srgbClr val="CC00CC"/>
                </a:solidFill>
                <a:latin typeface="Comic Sans MS" panose="030F0702030302020204" pitchFamily="66" charset="0"/>
                <a:sym typeface="Symbol" panose="05050102010706020507" pitchFamily="18" charset="2"/>
              </a:rPr>
              <a:t>)</a:t>
            </a:r>
            <a:endParaRPr lang="en-US" altLang="en-US" sz="2400" b="1" smtClean="0">
              <a:latin typeface="Comic Sans MS" panose="030F0702030302020204" pitchFamily="66" charset="0"/>
              <a:sym typeface="Symbol" panose="05050102010706020507" pitchFamily="18" charset="2"/>
            </a:endParaRPr>
          </a:p>
          <a:p>
            <a:pPr lvl="1" eaLnBrk="1" hangingPunct="1"/>
            <a:r>
              <a:rPr lang="en-US" altLang="en-US" sz="2400" b="1" smtClean="0">
                <a:latin typeface="Comic Sans MS" panose="030F0702030302020204" pitchFamily="66" charset="0"/>
                <a:sym typeface="Symbol" panose="05050102010706020507" pitchFamily="18" charset="2"/>
              </a:rPr>
              <a:t>g = Surface gravity measurement (mgals)</a:t>
            </a:r>
          </a:p>
        </p:txBody>
      </p:sp>
      <p:sp>
        <p:nvSpPr>
          <p:cNvPr id="48132" name="Line 4"/>
          <p:cNvSpPr>
            <a:spLocks noChangeShapeType="1"/>
          </p:cNvSpPr>
          <p:nvPr/>
        </p:nvSpPr>
        <p:spPr bwMode="auto">
          <a:xfrm>
            <a:off x="7254875" y="1611313"/>
            <a:ext cx="1524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33" name="Line 5"/>
          <p:cNvSpPr>
            <a:spLocks noChangeShapeType="1"/>
          </p:cNvSpPr>
          <p:nvPr/>
        </p:nvSpPr>
        <p:spPr bwMode="auto">
          <a:xfrm>
            <a:off x="7058025" y="3910013"/>
            <a:ext cx="152400"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34" name="Line 6"/>
          <p:cNvSpPr>
            <a:spLocks noChangeShapeType="1"/>
          </p:cNvSpPr>
          <p:nvPr/>
        </p:nvSpPr>
        <p:spPr bwMode="auto">
          <a:xfrm>
            <a:off x="1046163" y="2028825"/>
            <a:ext cx="152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35" name="Line 7"/>
          <p:cNvSpPr>
            <a:spLocks noChangeShapeType="1"/>
          </p:cNvSpPr>
          <p:nvPr/>
        </p:nvSpPr>
        <p:spPr bwMode="auto">
          <a:xfrm>
            <a:off x="1047750" y="4346575"/>
            <a:ext cx="152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891748707"/>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838200" y="457200"/>
            <a:ext cx="7340600" cy="838200"/>
          </a:xfrm>
          <a:noFill/>
        </p:spPr>
        <p:txBody>
          <a:bodyPr/>
          <a:lstStyle/>
          <a:p>
            <a:pPr eaLnBrk="1" hangingPunct="1"/>
            <a:r>
              <a:rPr lang="en-US" altLang="en-US" sz="4000" b="1" smtClean="0">
                <a:latin typeface="Comic Sans MS" panose="030F0702030302020204" pitchFamily="66" charset="0"/>
              </a:rPr>
              <a:t>Idiosyncrasies &amp; Caveats</a:t>
            </a:r>
          </a:p>
        </p:txBody>
      </p:sp>
      <p:sp>
        <p:nvSpPr>
          <p:cNvPr id="49155" name="Rectangle 3"/>
          <p:cNvSpPr>
            <a:spLocks noGrp="1" noChangeArrowheads="1"/>
          </p:cNvSpPr>
          <p:nvPr>
            <p:ph type="body" idx="1"/>
          </p:nvPr>
        </p:nvSpPr>
        <p:spPr>
          <a:xfrm>
            <a:off x="495300" y="1447800"/>
            <a:ext cx="8648700" cy="4394200"/>
          </a:xfrm>
          <a:noFill/>
        </p:spPr>
        <p:txBody>
          <a:bodyPr/>
          <a:lstStyle/>
          <a:p>
            <a:pPr eaLnBrk="1" hangingPunct="1">
              <a:lnSpc>
                <a:spcPct val="90000"/>
              </a:lnSpc>
              <a:spcAft>
                <a:spcPct val="30000"/>
              </a:spcAft>
            </a:pPr>
            <a:r>
              <a:rPr lang="en-US" altLang="en-US" sz="2400" b="1" smtClean="0">
                <a:latin typeface="Comic Sans MS" panose="030F0702030302020204" pitchFamily="66" charset="0"/>
              </a:rPr>
              <a:t>θ and λ observables are stored in description file</a:t>
            </a:r>
          </a:p>
          <a:p>
            <a:pPr lvl="1" eaLnBrk="1" hangingPunct="1">
              <a:lnSpc>
                <a:spcPct val="90000"/>
              </a:lnSpc>
              <a:spcAft>
                <a:spcPct val="30000"/>
              </a:spcAft>
            </a:pPr>
            <a:r>
              <a:rPr lang="en-US" altLang="en-US" sz="2400" b="1" smtClean="0">
                <a:latin typeface="Comic Sans MS" panose="030F0702030302020204" pitchFamily="66" charset="0"/>
              </a:rPr>
              <a:t>What happens to observations when you create a TBM?</a:t>
            </a:r>
          </a:p>
          <a:p>
            <a:pPr eaLnBrk="1" hangingPunct="1">
              <a:lnSpc>
                <a:spcPct val="90000"/>
              </a:lnSpc>
              <a:spcAft>
                <a:spcPct val="30000"/>
              </a:spcAft>
            </a:pPr>
            <a:r>
              <a:rPr lang="en-US" altLang="en-US" sz="2400" b="1" smtClean="0">
                <a:latin typeface="Comic Sans MS" panose="030F0702030302020204" pitchFamily="66" charset="0"/>
              </a:rPr>
              <a:t>The gravity file is in the NAD27 datum</a:t>
            </a:r>
          </a:p>
          <a:p>
            <a:pPr eaLnBrk="1" hangingPunct="1">
              <a:lnSpc>
                <a:spcPct val="90000"/>
              </a:lnSpc>
              <a:spcAft>
                <a:spcPct val="30000"/>
              </a:spcAft>
            </a:pPr>
            <a:r>
              <a:rPr lang="en-US" altLang="en-US" sz="2400" b="1" smtClean="0">
                <a:latin typeface="Comic Sans MS" panose="030F0702030302020204" pitchFamily="66" charset="0"/>
              </a:rPr>
              <a:t>Temperatures are taken at many places and times</a:t>
            </a:r>
          </a:p>
          <a:p>
            <a:pPr lvl="1" eaLnBrk="1" hangingPunct="1">
              <a:lnSpc>
                <a:spcPct val="90000"/>
              </a:lnSpc>
              <a:spcAft>
                <a:spcPct val="30000"/>
              </a:spcAft>
            </a:pPr>
            <a:r>
              <a:rPr lang="en-US" altLang="en-US" sz="2400" b="1" smtClean="0">
                <a:latin typeface="Comic Sans MS" panose="030F0702030302020204" pitchFamily="66" charset="0"/>
              </a:rPr>
              <a:t>Thermistor probes at each instrument setup</a:t>
            </a:r>
          </a:p>
          <a:p>
            <a:pPr lvl="1" eaLnBrk="1" hangingPunct="1">
              <a:lnSpc>
                <a:spcPct val="90000"/>
              </a:lnSpc>
              <a:spcAft>
                <a:spcPct val="30000"/>
              </a:spcAft>
            </a:pPr>
            <a:r>
              <a:rPr lang="en-US" altLang="en-US" sz="2400" b="1" smtClean="0">
                <a:latin typeface="Comic Sans MS" panose="030F0702030302020204" pitchFamily="66" charset="0"/>
              </a:rPr>
              <a:t>Thermometers at each bench mark</a:t>
            </a:r>
          </a:p>
          <a:p>
            <a:pPr lvl="1" eaLnBrk="1" hangingPunct="1">
              <a:lnSpc>
                <a:spcPct val="90000"/>
              </a:lnSpc>
              <a:spcAft>
                <a:spcPct val="30000"/>
              </a:spcAft>
            </a:pPr>
            <a:r>
              <a:rPr lang="en-US" altLang="en-US" sz="2400" b="1" smtClean="0">
                <a:latin typeface="Comic Sans MS" panose="030F0702030302020204" pitchFamily="66" charset="0"/>
              </a:rPr>
              <a:t>Thermometers on each rod</a:t>
            </a:r>
          </a:p>
          <a:p>
            <a:pPr eaLnBrk="1" hangingPunct="1">
              <a:lnSpc>
                <a:spcPct val="90000"/>
              </a:lnSpc>
              <a:spcAft>
                <a:spcPct val="30000"/>
              </a:spcAft>
            </a:pPr>
            <a:r>
              <a:rPr lang="en-US" altLang="en-US" sz="2400" b="1" smtClean="0">
                <a:latin typeface="Comic Sans MS" panose="030F0702030302020204" pitchFamily="66" charset="0"/>
              </a:rPr>
              <a:t>Wind and sun codes are a very important fallback</a:t>
            </a:r>
          </a:p>
        </p:txBody>
      </p:sp>
    </p:spTree>
    <p:extLst>
      <p:ext uri="{BB962C8B-B14F-4D97-AF65-F5344CB8AC3E}">
        <p14:creationId xmlns:p14="http://schemas.microsoft.com/office/powerpoint/2010/main" val="2208037173"/>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04800" y="381000"/>
            <a:ext cx="8496300" cy="914400"/>
          </a:xfrm>
          <a:noFill/>
        </p:spPr>
        <p:txBody>
          <a:bodyPr/>
          <a:lstStyle/>
          <a:p>
            <a:pPr eaLnBrk="1" hangingPunct="1"/>
            <a:r>
              <a:rPr lang="en-US" altLang="en-US" sz="3600" b="1" smtClean="0">
                <a:latin typeface="Comic Sans MS" panose="030F0702030302020204" pitchFamily="66" charset="0"/>
              </a:rPr>
              <a:t>Idiosyncrasies &amp; Caveats (Continued)</a:t>
            </a:r>
          </a:p>
        </p:txBody>
      </p:sp>
      <p:sp>
        <p:nvSpPr>
          <p:cNvPr id="50179" name="Rectangle 3"/>
          <p:cNvSpPr>
            <a:spLocks noGrp="1" noChangeArrowheads="1"/>
          </p:cNvSpPr>
          <p:nvPr>
            <p:ph type="body" idx="1"/>
          </p:nvPr>
        </p:nvSpPr>
        <p:spPr>
          <a:xfrm>
            <a:off x="228600" y="1371600"/>
            <a:ext cx="8534400" cy="5130800"/>
          </a:xfrm>
          <a:noFill/>
        </p:spPr>
        <p:txBody>
          <a:bodyPr/>
          <a:lstStyle/>
          <a:p>
            <a:pPr eaLnBrk="1" hangingPunct="1"/>
            <a:r>
              <a:rPr lang="en-US" altLang="en-US" sz="2800" b="1" smtClean="0">
                <a:latin typeface="Comic Sans MS" panose="030F0702030302020204" pitchFamily="66" charset="0"/>
              </a:rPr>
              <a:t>Tables of constants are tabulated in time and position so time, time zone, and datum are very important</a:t>
            </a:r>
          </a:p>
          <a:p>
            <a:pPr eaLnBrk="1" hangingPunct="1"/>
            <a:endParaRPr lang="en-US" altLang="en-US" sz="2800" b="1" smtClean="0">
              <a:latin typeface="Comic Sans MS" panose="030F0702030302020204" pitchFamily="66" charset="0"/>
            </a:endParaRPr>
          </a:p>
          <a:p>
            <a:pPr eaLnBrk="1" hangingPunct="1"/>
            <a:r>
              <a:rPr lang="en-US" altLang="en-US" sz="2800" b="1" smtClean="0">
                <a:latin typeface="Comic Sans MS" panose="030F0702030302020204" pitchFamily="66" charset="0"/>
              </a:rPr>
              <a:t>When data are loaded to the data base they are supposed to be statistically free of biases and blunders.  </a:t>
            </a:r>
          </a:p>
          <a:p>
            <a:pPr eaLnBrk="1" hangingPunct="1"/>
            <a:endParaRPr lang="en-US" altLang="en-US" sz="2800" b="1" smtClean="0">
              <a:latin typeface="Comic Sans MS" panose="030F0702030302020204" pitchFamily="66" charset="0"/>
            </a:endParaRPr>
          </a:p>
          <a:p>
            <a:pPr eaLnBrk="1" hangingPunct="1"/>
            <a:r>
              <a:rPr lang="en-US" altLang="en-US" sz="2800" b="1" smtClean="0">
                <a:latin typeface="Comic Sans MS" panose="030F0702030302020204" pitchFamily="66" charset="0"/>
              </a:rPr>
              <a:t>Field specifications and procedures are designed to trap biases and blunders in the field</a:t>
            </a:r>
          </a:p>
        </p:txBody>
      </p:sp>
    </p:spTree>
    <p:extLst>
      <p:ext uri="{BB962C8B-B14F-4D97-AF65-F5344CB8AC3E}">
        <p14:creationId xmlns:p14="http://schemas.microsoft.com/office/powerpoint/2010/main" val="2823212533"/>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l="2000" t="4666" r="19250" b="3667"/>
          <a:stretch>
            <a:fillRect/>
          </a:stretch>
        </p:blipFill>
        <p:spPr bwMode="auto">
          <a:xfrm>
            <a:off x="342900" y="0"/>
            <a:ext cx="78486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p:cNvSpPr txBox="1">
            <a:spLocks noChangeArrowheads="1"/>
          </p:cNvSpPr>
          <p:nvPr/>
        </p:nvSpPr>
        <p:spPr bwMode="auto">
          <a:xfrm>
            <a:off x="6537325" y="1317625"/>
            <a:ext cx="2198688"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t>“Phase 1” Data</a:t>
            </a:r>
          </a:p>
          <a:p>
            <a:pPr algn="ctr" eaLnBrk="1" hangingPunct="1"/>
            <a:r>
              <a:rPr lang="en-US" altLang="en-US" b="1"/>
              <a:t>Office Abstract</a:t>
            </a:r>
          </a:p>
        </p:txBody>
      </p:sp>
    </p:spTree>
    <p:extLst>
      <p:ext uri="{BB962C8B-B14F-4D97-AF65-F5344CB8AC3E}">
        <p14:creationId xmlns:p14="http://schemas.microsoft.com/office/powerpoint/2010/main" val="397833826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Line 2"/>
          <p:cNvSpPr>
            <a:spLocks noChangeShapeType="1"/>
          </p:cNvSpPr>
          <p:nvPr/>
        </p:nvSpPr>
        <p:spPr bwMode="auto">
          <a:xfrm>
            <a:off x="1714500" y="3378200"/>
            <a:ext cx="5397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27" name="Line 3"/>
          <p:cNvSpPr>
            <a:spLocks noChangeShapeType="1"/>
          </p:cNvSpPr>
          <p:nvPr/>
        </p:nvSpPr>
        <p:spPr bwMode="auto">
          <a:xfrm>
            <a:off x="7165975" y="5767388"/>
            <a:ext cx="0" cy="508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28" name="Text Box 4"/>
          <p:cNvSpPr txBox="1">
            <a:spLocks noChangeArrowheads="1"/>
          </p:cNvSpPr>
          <p:nvPr/>
        </p:nvSpPr>
        <p:spPr bwMode="auto">
          <a:xfrm>
            <a:off x="1231900" y="842963"/>
            <a:ext cx="823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Rod 1</a:t>
            </a:r>
          </a:p>
        </p:txBody>
      </p:sp>
      <p:sp>
        <p:nvSpPr>
          <p:cNvPr id="52229" name="Text Box 5"/>
          <p:cNvSpPr txBox="1">
            <a:spLocks noChangeArrowheads="1"/>
          </p:cNvSpPr>
          <p:nvPr/>
        </p:nvSpPr>
        <p:spPr bwMode="auto">
          <a:xfrm>
            <a:off x="6769100" y="1541463"/>
            <a:ext cx="823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Rod 2</a:t>
            </a:r>
          </a:p>
        </p:txBody>
      </p:sp>
      <p:grpSp>
        <p:nvGrpSpPr>
          <p:cNvPr id="52230" name="Group 6"/>
          <p:cNvGrpSpPr>
            <a:grpSpLocks/>
          </p:cNvGrpSpPr>
          <p:nvPr/>
        </p:nvGrpSpPr>
        <p:grpSpPr bwMode="auto">
          <a:xfrm>
            <a:off x="1595438" y="1323975"/>
            <a:ext cx="114300" cy="3663950"/>
            <a:chOff x="1005" y="834"/>
            <a:chExt cx="72" cy="2308"/>
          </a:xfrm>
        </p:grpSpPr>
        <p:sp>
          <p:nvSpPr>
            <p:cNvPr id="52277" name="Rectangle 7"/>
            <p:cNvSpPr>
              <a:spLocks noChangeArrowheads="1"/>
            </p:cNvSpPr>
            <p:nvPr/>
          </p:nvSpPr>
          <p:spPr bwMode="auto">
            <a:xfrm>
              <a:off x="1005" y="834"/>
              <a:ext cx="72" cy="2037"/>
            </a:xfrm>
            <a:prstGeom prst="rect">
              <a:avLst/>
            </a:prstGeom>
            <a:solidFill>
              <a:srgbClr val="CC00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278" name="Freeform 8"/>
            <p:cNvSpPr>
              <a:spLocks/>
            </p:cNvSpPr>
            <p:nvPr/>
          </p:nvSpPr>
          <p:spPr bwMode="auto">
            <a:xfrm>
              <a:off x="1011" y="2874"/>
              <a:ext cx="57" cy="268"/>
            </a:xfrm>
            <a:custGeom>
              <a:avLst/>
              <a:gdLst>
                <a:gd name="T0" fmla="*/ 118648 w 38"/>
                <a:gd name="T1" fmla="*/ 8078815 h 164"/>
                <a:gd name="T2" fmla="*/ 0 w 38"/>
                <a:gd name="T3" fmla="*/ 781588 h 164"/>
                <a:gd name="T4" fmla="*/ 88714 w 38"/>
                <a:gd name="T5" fmla="*/ 781588 h 164"/>
                <a:gd name="T6" fmla="*/ 88714 w 38"/>
                <a:gd name="T7" fmla="*/ 0 h 164"/>
                <a:gd name="T8" fmla="*/ 191605 w 38"/>
                <a:gd name="T9" fmla="*/ 0 h 164"/>
                <a:gd name="T10" fmla="*/ 191605 w 38"/>
                <a:gd name="T11" fmla="*/ 781588 h 164"/>
                <a:gd name="T12" fmla="*/ 280962 w 38"/>
                <a:gd name="T13" fmla="*/ 781588 h 164"/>
                <a:gd name="T14" fmla="*/ 118648 w 38"/>
                <a:gd name="T15" fmla="*/ 8078815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grpSp>
      <p:grpSp>
        <p:nvGrpSpPr>
          <p:cNvPr id="52231" name="Group 9"/>
          <p:cNvGrpSpPr>
            <a:grpSpLocks/>
          </p:cNvGrpSpPr>
          <p:nvPr/>
        </p:nvGrpSpPr>
        <p:grpSpPr bwMode="auto">
          <a:xfrm>
            <a:off x="7113588" y="2025650"/>
            <a:ext cx="114300" cy="3668713"/>
            <a:chOff x="4481" y="1276"/>
            <a:chExt cx="72" cy="2311"/>
          </a:xfrm>
        </p:grpSpPr>
        <p:sp>
          <p:nvSpPr>
            <p:cNvPr id="52275" name="Rectangle 10"/>
            <p:cNvSpPr>
              <a:spLocks noChangeArrowheads="1"/>
            </p:cNvSpPr>
            <p:nvPr/>
          </p:nvSpPr>
          <p:spPr bwMode="auto">
            <a:xfrm>
              <a:off x="4481" y="1276"/>
              <a:ext cx="72" cy="2037"/>
            </a:xfrm>
            <a:prstGeom prst="rect">
              <a:avLst/>
            </a:prstGeom>
            <a:solidFill>
              <a:srgbClr val="CC00CC"/>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276" name="Freeform 11"/>
            <p:cNvSpPr>
              <a:spLocks/>
            </p:cNvSpPr>
            <p:nvPr/>
          </p:nvSpPr>
          <p:spPr bwMode="auto">
            <a:xfrm>
              <a:off x="4487" y="3319"/>
              <a:ext cx="57" cy="268"/>
            </a:xfrm>
            <a:custGeom>
              <a:avLst/>
              <a:gdLst>
                <a:gd name="T0" fmla="*/ 118648 w 38"/>
                <a:gd name="T1" fmla="*/ 8078815 h 164"/>
                <a:gd name="T2" fmla="*/ 0 w 38"/>
                <a:gd name="T3" fmla="*/ 781588 h 164"/>
                <a:gd name="T4" fmla="*/ 88714 w 38"/>
                <a:gd name="T5" fmla="*/ 781588 h 164"/>
                <a:gd name="T6" fmla="*/ 88714 w 38"/>
                <a:gd name="T7" fmla="*/ 0 h 164"/>
                <a:gd name="T8" fmla="*/ 191605 w 38"/>
                <a:gd name="T9" fmla="*/ 0 h 164"/>
                <a:gd name="T10" fmla="*/ 191605 w 38"/>
                <a:gd name="T11" fmla="*/ 781588 h 164"/>
                <a:gd name="T12" fmla="*/ 280962 w 38"/>
                <a:gd name="T13" fmla="*/ 781588 h 164"/>
                <a:gd name="T14" fmla="*/ 118648 w 38"/>
                <a:gd name="T15" fmla="*/ 8078815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grpSp>
      <p:grpSp>
        <p:nvGrpSpPr>
          <p:cNvPr id="52232" name="Group 12"/>
          <p:cNvGrpSpPr>
            <a:grpSpLocks/>
          </p:cNvGrpSpPr>
          <p:nvPr/>
        </p:nvGrpSpPr>
        <p:grpSpPr bwMode="auto">
          <a:xfrm>
            <a:off x="3702050" y="3314700"/>
            <a:ext cx="1362075" cy="2125663"/>
            <a:chOff x="2332" y="2088"/>
            <a:chExt cx="858" cy="1339"/>
          </a:xfrm>
        </p:grpSpPr>
        <p:grpSp>
          <p:nvGrpSpPr>
            <p:cNvPr id="52256" name="Group 13"/>
            <p:cNvGrpSpPr>
              <a:grpSpLocks/>
            </p:cNvGrpSpPr>
            <p:nvPr/>
          </p:nvGrpSpPr>
          <p:grpSpPr bwMode="auto">
            <a:xfrm>
              <a:off x="2332" y="2088"/>
              <a:ext cx="858" cy="1339"/>
              <a:chOff x="3576" y="648"/>
              <a:chExt cx="576" cy="820"/>
            </a:xfrm>
          </p:grpSpPr>
          <p:sp>
            <p:nvSpPr>
              <p:cNvPr id="52265" name="Line 14"/>
              <p:cNvSpPr>
                <a:spLocks noChangeShapeType="1"/>
              </p:cNvSpPr>
              <p:nvPr/>
            </p:nvSpPr>
            <p:spPr bwMode="auto">
              <a:xfrm flipH="1">
                <a:off x="3576" y="724"/>
                <a:ext cx="264"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66" name="Line 15"/>
              <p:cNvSpPr>
                <a:spLocks noChangeShapeType="1"/>
              </p:cNvSpPr>
              <p:nvPr/>
            </p:nvSpPr>
            <p:spPr bwMode="auto">
              <a:xfrm flipV="1">
                <a:off x="3578" y="718"/>
                <a:ext cx="280" cy="58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67" name="Line 16"/>
              <p:cNvSpPr>
                <a:spLocks noChangeShapeType="1"/>
              </p:cNvSpPr>
              <p:nvPr/>
            </p:nvSpPr>
            <p:spPr bwMode="auto">
              <a:xfrm>
                <a:off x="3854" y="722"/>
                <a:ext cx="8" cy="7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68" name="Line 17"/>
              <p:cNvSpPr>
                <a:spLocks noChangeShapeType="1"/>
              </p:cNvSpPr>
              <p:nvPr/>
            </p:nvSpPr>
            <p:spPr bwMode="auto">
              <a:xfrm flipV="1">
                <a:off x="3864" y="722"/>
                <a:ext cx="8" cy="74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69" name="Line 18"/>
              <p:cNvSpPr>
                <a:spLocks noChangeShapeType="1"/>
              </p:cNvSpPr>
              <p:nvPr/>
            </p:nvSpPr>
            <p:spPr bwMode="auto">
              <a:xfrm>
                <a:off x="3872" y="726"/>
                <a:ext cx="280" cy="57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70" name="Line 19"/>
              <p:cNvSpPr>
                <a:spLocks noChangeShapeType="1"/>
              </p:cNvSpPr>
              <p:nvPr/>
            </p:nvSpPr>
            <p:spPr bwMode="auto">
              <a:xfrm flipH="1" flipV="1">
                <a:off x="3884" y="724"/>
                <a:ext cx="268"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71" name="Rectangle 20"/>
              <p:cNvSpPr>
                <a:spLocks noChangeArrowheads="1"/>
              </p:cNvSpPr>
              <p:nvPr/>
            </p:nvSpPr>
            <p:spPr bwMode="auto">
              <a:xfrm>
                <a:off x="3794" y="648"/>
                <a:ext cx="144" cy="58"/>
              </a:xfrm>
              <a:prstGeom prst="rect">
                <a:avLst/>
              </a:prstGeom>
              <a:solidFill>
                <a:schemeClr val="accent1"/>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272" name="Line 21"/>
              <p:cNvSpPr>
                <a:spLocks noChangeShapeType="1"/>
              </p:cNvSpPr>
              <p:nvPr/>
            </p:nvSpPr>
            <p:spPr bwMode="auto">
              <a:xfrm>
                <a:off x="3828" y="718"/>
                <a:ext cx="74" cy="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73" name="Rectangle 22"/>
              <p:cNvSpPr>
                <a:spLocks noChangeArrowheads="1"/>
              </p:cNvSpPr>
              <p:nvPr/>
            </p:nvSpPr>
            <p:spPr bwMode="auto">
              <a:xfrm>
                <a:off x="3752" y="662"/>
                <a:ext cx="36" cy="2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274" name="Rectangle 23"/>
              <p:cNvSpPr>
                <a:spLocks noChangeArrowheads="1"/>
              </p:cNvSpPr>
              <p:nvPr/>
            </p:nvSpPr>
            <p:spPr bwMode="auto">
              <a:xfrm>
                <a:off x="3930" y="662"/>
                <a:ext cx="27" cy="29"/>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52257" name="Group 24"/>
            <p:cNvGrpSpPr>
              <a:grpSpLocks/>
            </p:cNvGrpSpPr>
            <p:nvPr/>
          </p:nvGrpSpPr>
          <p:grpSpPr bwMode="auto">
            <a:xfrm>
              <a:off x="2688" y="2384"/>
              <a:ext cx="142" cy="676"/>
              <a:chOff x="2680" y="2440"/>
              <a:chExt cx="142" cy="676"/>
            </a:xfrm>
          </p:grpSpPr>
          <p:sp>
            <p:nvSpPr>
              <p:cNvPr id="52258" name="Rectangle 25"/>
              <p:cNvSpPr>
                <a:spLocks noChangeArrowheads="1"/>
              </p:cNvSpPr>
              <p:nvPr/>
            </p:nvSpPr>
            <p:spPr bwMode="auto">
              <a:xfrm>
                <a:off x="2682" y="2440"/>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259" name="Rectangle 26"/>
              <p:cNvSpPr>
                <a:spLocks noChangeArrowheads="1"/>
              </p:cNvSpPr>
              <p:nvPr/>
            </p:nvSpPr>
            <p:spPr bwMode="auto">
              <a:xfrm>
                <a:off x="2716" y="2530"/>
                <a:ext cx="70" cy="26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260" name="Rectangle 27"/>
              <p:cNvSpPr>
                <a:spLocks noChangeArrowheads="1"/>
              </p:cNvSpPr>
              <p:nvPr/>
            </p:nvSpPr>
            <p:spPr bwMode="auto">
              <a:xfrm>
                <a:off x="2680" y="3082"/>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261" name="Line 28"/>
              <p:cNvSpPr>
                <a:spLocks noChangeShapeType="1"/>
              </p:cNvSpPr>
              <p:nvPr/>
            </p:nvSpPr>
            <p:spPr bwMode="auto">
              <a:xfrm>
                <a:off x="2716" y="2698"/>
                <a:ext cx="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62" name="Line 29"/>
              <p:cNvSpPr>
                <a:spLocks noChangeShapeType="1"/>
              </p:cNvSpPr>
              <p:nvPr/>
            </p:nvSpPr>
            <p:spPr bwMode="auto">
              <a:xfrm>
                <a:off x="2718" y="2576"/>
                <a:ext cx="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63" name="Rectangle 30"/>
              <p:cNvSpPr>
                <a:spLocks noChangeArrowheads="1"/>
              </p:cNvSpPr>
              <p:nvPr/>
            </p:nvSpPr>
            <p:spPr bwMode="auto">
              <a:xfrm>
                <a:off x="2728" y="2588"/>
                <a:ext cx="46" cy="4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264" name="Rectangle 31"/>
              <p:cNvSpPr>
                <a:spLocks noChangeArrowheads="1"/>
              </p:cNvSpPr>
              <p:nvPr/>
            </p:nvSpPr>
            <p:spPr bwMode="auto">
              <a:xfrm>
                <a:off x="2738" y="2540"/>
                <a:ext cx="27" cy="2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sp>
        <p:nvSpPr>
          <p:cNvPr id="52233" name="Freeform 32"/>
          <p:cNvSpPr>
            <a:spLocks/>
          </p:cNvSpPr>
          <p:nvPr/>
        </p:nvSpPr>
        <p:spPr bwMode="auto">
          <a:xfrm>
            <a:off x="381000" y="4432300"/>
            <a:ext cx="8166100" cy="990600"/>
          </a:xfrm>
          <a:custGeom>
            <a:avLst/>
            <a:gdLst>
              <a:gd name="T0" fmla="*/ 0 w 5144"/>
              <a:gd name="T1" fmla="*/ 0 h 624"/>
              <a:gd name="T2" fmla="*/ 2147483647 w 5144"/>
              <a:gd name="T3" fmla="*/ 2147483647 h 624"/>
              <a:gd name="T4" fmla="*/ 2147483647 w 5144"/>
              <a:gd name="T5" fmla="*/ 2147483647 h 624"/>
              <a:gd name="T6" fmla="*/ 2147483647 w 5144"/>
              <a:gd name="T7" fmla="*/ 2147483647 h 624"/>
              <a:gd name="T8" fmla="*/ 2147483647 w 5144"/>
              <a:gd name="T9" fmla="*/ 2147483647 h 624"/>
              <a:gd name="T10" fmla="*/ 2147483647 w 5144"/>
              <a:gd name="T11" fmla="*/ 2147483647 h 624"/>
              <a:gd name="T12" fmla="*/ 2147483647 w 5144"/>
              <a:gd name="T13" fmla="*/ 2147483647 h 624"/>
              <a:gd name="T14" fmla="*/ 2147483647 w 5144"/>
              <a:gd name="T15" fmla="*/ 2147483647 h 624"/>
              <a:gd name="T16" fmla="*/ 2147483647 w 5144"/>
              <a:gd name="T17" fmla="*/ 2147483647 h 624"/>
              <a:gd name="T18" fmla="*/ 2147483647 w 5144"/>
              <a:gd name="T19" fmla="*/ 2147483647 h 624"/>
              <a:gd name="T20" fmla="*/ 2147483647 w 5144"/>
              <a:gd name="T21" fmla="*/ 2147483647 h 624"/>
              <a:gd name="T22" fmla="*/ 2147483647 w 5144"/>
              <a:gd name="T23" fmla="*/ 2147483647 h 624"/>
              <a:gd name="T24" fmla="*/ 2147483647 w 5144"/>
              <a:gd name="T25" fmla="*/ 2147483647 h 624"/>
              <a:gd name="T26" fmla="*/ 2147483647 w 5144"/>
              <a:gd name="T27" fmla="*/ 2147483647 h 624"/>
              <a:gd name="T28" fmla="*/ 2147483647 w 5144"/>
              <a:gd name="T29" fmla="*/ 2147483647 h 624"/>
              <a:gd name="T30" fmla="*/ 2147483647 w 5144"/>
              <a:gd name="T31" fmla="*/ 2147483647 h 624"/>
              <a:gd name="T32" fmla="*/ 2147483647 w 5144"/>
              <a:gd name="T33" fmla="*/ 2147483647 h 624"/>
              <a:gd name="T34" fmla="*/ 2147483647 w 5144"/>
              <a:gd name="T35" fmla="*/ 2147483647 h 624"/>
              <a:gd name="T36" fmla="*/ 2147483647 w 5144"/>
              <a:gd name="T37" fmla="*/ 2147483647 h 624"/>
              <a:gd name="T38" fmla="*/ 2147483647 w 5144"/>
              <a:gd name="T39" fmla="*/ 2147483647 h 624"/>
              <a:gd name="T40" fmla="*/ 2147483647 w 5144"/>
              <a:gd name="T41" fmla="*/ 2147483647 h 6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44"/>
              <a:gd name="T64" fmla="*/ 0 h 624"/>
              <a:gd name="T65" fmla="*/ 5144 w 5144"/>
              <a:gd name="T66" fmla="*/ 624 h 6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44" h="624">
                <a:moveTo>
                  <a:pt x="0" y="0"/>
                </a:moveTo>
                <a:cubicBezTo>
                  <a:pt x="79" y="7"/>
                  <a:pt x="145" y="18"/>
                  <a:pt x="224" y="24"/>
                </a:cubicBezTo>
                <a:cubicBezTo>
                  <a:pt x="263" y="34"/>
                  <a:pt x="295" y="42"/>
                  <a:pt x="336" y="48"/>
                </a:cubicBezTo>
                <a:cubicBezTo>
                  <a:pt x="476" y="141"/>
                  <a:pt x="659" y="179"/>
                  <a:pt x="824" y="192"/>
                </a:cubicBezTo>
                <a:cubicBezTo>
                  <a:pt x="913" y="207"/>
                  <a:pt x="988" y="236"/>
                  <a:pt x="1072" y="264"/>
                </a:cubicBezTo>
                <a:cubicBezTo>
                  <a:pt x="1219" y="313"/>
                  <a:pt x="1399" y="326"/>
                  <a:pt x="1552" y="336"/>
                </a:cubicBezTo>
                <a:cubicBezTo>
                  <a:pt x="1621" y="350"/>
                  <a:pt x="1691" y="346"/>
                  <a:pt x="1760" y="360"/>
                </a:cubicBezTo>
                <a:cubicBezTo>
                  <a:pt x="2050" y="355"/>
                  <a:pt x="2127" y="355"/>
                  <a:pt x="2344" y="328"/>
                </a:cubicBezTo>
                <a:cubicBezTo>
                  <a:pt x="2461" y="289"/>
                  <a:pt x="2585" y="325"/>
                  <a:pt x="2704" y="336"/>
                </a:cubicBezTo>
                <a:cubicBezTo>
                  <a:pt x="2779" y="343"/>
                  <a:pt x="2928" y="352"/>
                  <a:pt x="2928" y="352"/>
                </a:cubicBezTo>
                <a:cubicBezTo>
                  <a:pt x="3002" y="367"/>
                  <a:pt x="3077" y="373"/>
                  <a:pt x="3152" y="384"/>
                </a:cubicBezTo>
                <a:cubicBezTo>
                  <a:pt x="3207" y="402"/>
                  <a:pt x="3263" y="409"/>
                  <a:pt x="3320" y="416"/>
                </a:cubicBezTo>
                <a:cubicBezTo>
                  <a:pt x="3371" y="431"/>
                  <a:pt x="3374" y="434"/>
                  <a:pt x="3424" y="440"/>
                </a:cubicBezTo>
                <a:cubicBezTo>
                  <a:pt x="3472" y="446"/>
                  <a:pt x="3568" y="456"/>
                  <a:pt x="3568" y="456"/>
                </a:cubicBezTo>
                <a:cubicBezTo>
                  <a:pt x="3613" y="471"/>
                  <a:pt x="3658" y="477"/>
                  <a:pt x="3704" y="488"/>
                </a:cubicBezTo>
                <a:cubicBezTo>
                  <a:pt x="3776" y="505"/>
                  <a:pt x="3846" y="525"/>
                  <a:pt x="3920" y="536"/>
                </a:cubicBezTo>
                <a:cubicBezTo>
                  <a:pt x="4073" y="587"/>
                  <a:pt x="4241" y="598"/>
                  <a:pt x="4400" y="624"/>
                </a:cubicBezTo>
                <a:cubicBezTo>
                  <a:pt x="4483" y="621"/>
                  <a:pt x="4565" y="621"/>
                  <a:pt x="4648" y="616"/>
                </a:cubicBezTo>
                <a:cubicBezTo>
                  <a:pt x="4685" y="614"/>
                  <a:pt x="4724" y="587"/>
                  <a:pt x="4760" y="584"/>
                </a:cubicBezTo>
                <a:cubicBezTo>
                  <a:pt x="4795" y="581"/>
                  <a:pt x="4829" y="579"/>
                  <a:pt x="4864" y="576"/>
                </a:cubicBezTo>
                <a:cubicBezTo>
                  <a:pt x="4969" y="541"/>
                  <a:pt x="4880" y="568"/>
                  <a:pt x="5144" y="568"/>
                </a:cubicBezTo>
              </a:path>
            </a:pathLst>
          </a:custGeom>
          <a:noFill/>
          <a:ln w="952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34" name="AutoShape 33"/>
          <p:cNvSpPr>
            <a:spLocks noChangeArrowheads="1"/>
          </p:cNvSpPr>
          <p:nvPr/>
        </p:nvSpPr>
        <p:spPr bwMode="auto">
          <a:xfrm>
            <a:off x="4229100" y="2971800"/>
            <a:ext cx="279400" cy="228600"/>
          </a:xfrm>
          <a:prstGeom prst="curvedRightArrow">
            <a:avLst>
              <a:gd name="adj1" fmla="val 20000"/>
              <a:gd name="adj2" fmla="val 40000"/>
              <a:gd name="adj3" fmla="val 40741"/>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235" name="Line 34"/>
          <p:cNvSpPr>
            <a:spLocks noChangeShapeType="1"/>
          </p:cNvSpPr>
          <p:nvPr/>
        </p:nvSpPr>
        <p:spPr bwMode="auto">
          <a:xfrm flipV="1">
            <a:off x="1701800" y="4546600"/>
            <a:ext cx="5422900" cy="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52236" name="AutoShape 35"/>
          <p:cNvSpPr>
            <a:spLocks/>
          </p:cNvSpPr>
          <p:nvPr/>
        </p:nvSpPr>
        <p:spPr bwMode="auto">
          <a:xfrm>
            <a:off x="1219200" y="3378200"/>
            <a:ext cx="254000" cy="1181100"/>
          </a:xfrm>
          <a:prstGeom prst="leftBrace">
            <a:avLst>
              <a:gd name="adj1" fmla="val 38750"/>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237" name="Text Box 36"/>
          <p:cNvSpPr txBox="1">
            <a:spLocks noChangeArrowheads="1"/>
          </p:cNvSpPr>
          <p:nvPr/>
        </p:nvSpPr>
        <p:spPr bwMode="auto">
          <a:xfrm>
            <a:off x="885825" y="3787775"/>
            <a:ext cx="3286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B</a:t>
            </a:r>
          </a:p>
        </p:txBody>
      </p:sp>
      <p:sp>
        <p:nvSpPr>
          <p:cNvPr id="52238" name="Text Box 37"/>
          <p:cNvSpPr txBox="1">
            <a:spLocks noChangeArrowheads="1"/>
          </p:cNvSpPr>
          <p:nvPr/>
        </p:nvSpPr>
        <p:spPr bwMode="auto">
          <a:xfrm>
            <a:off x="2320925" y="2949575"/>
            <a:ext cx="1231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Backsight</a:t>
            </a:r>
          </a:p>
        </p:txBody>
      </p:sp>
      <p:sp>
        <p:nvSpPr>
          <p:cNvPr id="52239" name="Text Box 38"/>
          <p:cNvSpPr txBox="1">
            <a:spLocks noChangeArrowheads="1"/>
          </p:cNvSpPr>
          <p:nvPr/>
        </p:nvSpPr>
        <p:spPr bwMode="auto">
          <a:xfrm>
            <a:off x="5114925" y="2924175"/>
            <a:ext cx="1216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Foresight</a:t>
            </a:r>
          </a:p>
        </p:txBody>
      </p:sp>
      <p:sp>
        <p:nvSpPr>
          <p:cNvPr id="52240" name="Line 39"/>
          <p:cNvSpPr>
            <a:spLocks noChangeShapeType="1"/>
          </p:cNvSpPr>
          <p:nvPr/>
        </p:nvSpPr>
        <p:spPr bwMode="auto">
          <a:xfrm>
            <a:off x="7340600" y="5257800"/>
            <a:ext cx="584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41" name="Text Box 40"/>
          <p:cNvSpPr txBox="1">
            <a:spLocks noChangeArrowheads="1"/>
          </p:cNvSpPr>
          <p:nvPr/>
        </p:nvSpPr>
        <p:spPr bwMode="auto">
          <a:xfrm>
            <a:off x="7654925" y="3711575"/>
            <a:ext cx="322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F</a:t>
            </a:r>
          </a:p>
        </p:txBody>
      </p:sp>
      <p:sp>
        <p:nvSpPr>
          <p:cNvPr id="52242" name="Line 41"/>
          <p:cNvSpPr>
            <a:spLocks noChangeShapeType="1"/>
          </p:cNvSpPr>
          <p:nvPr/>
        </p:nvSpPr>
        <p:spPr bwMode="auto">
          <a:xfrm>
            <a:off x="7340600" y="4546600"/>
            <a:ext cx="584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43" name="Rectangle 42"/>
          <p:cNvSpPr>
            <a:spLocks noChangeArrowheads="1"/>
          </p:cNvSpPr>
          <p:nvPr/>
        </p:nvSpPr>
        <p:spPr bwMode="auto">
          <a:xfrm>
            <a:off x="7404100" y="4508500"/>
            <a:ext cx="152400" cy="88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244" name="AutoShape 43"/>
          <p:cNvSpPr>
            <a:spLocks/>
          </p:cNvSpPr>
          <p:nvPr/>
        </p:nvSpPr>
        <p:spPr bwMode="auto">
          <a:xfrm>
            <a:off x="7327900" y="3378200"/>
            <a:ext cx="317500" cy="1879600"/>
          </a:xfrm>
          <a:prstGeom prst="rightBrace">
            <a:avLst>
              <a:gd name="adj1" fmla="val 49333"/>
              <a:gd name="adj2" fmla="val 27704"/>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2245" name="Line 44"/>
          <p:cNvSpPr>
            <a:spLocks noChangeShapeType="1"/>
          </p:cNvSpPr>
          <p:nvPr/>
        </p:nvSpPr>
        <p:spPr bwMode="auto">
          <a:xfrm>
            <a:off x="7823200" y="4546600"/>
            <a:ext cx="0" cy="711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46" name="Text Box 45"/>
          <p:cNvSpPr txBox="1">
            <a:spLocks noChangeArrowheads="1"/>
          </p:cNvSpPr>
          <p:nvPr/>
        </p:nvSpPr>
        <p:spPr bwMode="auto">
          <a:xfrm>
            <a:off x="7921625" y="4689475"/>
            <a:ext cx="481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b="1">
                <a:latin typeface="Comic Sans MS" panose="030F0702030302020204" pitchFamily="66" charset="0"/>
                <a:cs typeface="Arial" panose="020B0604020202020204" pitchFamily="34" charset="0"/>
              </a:rPr>
              <a:t>Δ</a:t>
            </a:r>
            <a:r>
              <a:rPr lang="en-US" altLang="en-US" b="1">
                <a:latin typeface="Comic Sans MS" panose="030F0702030302020204" pitchFamily="66" charset="0"/>
                <a:cs typeface="Arial" panose="020B0604020202020204" pitchFamily="34" charset="0"/>
              </a:rPr>
              <a:t>h</a:t>
            </a:r>
            <a:endParaRPr lang="el-GR" altLang="en-US" b="1">
              <a:latin typeface="Comic Sans MS" panose="030F0702030302020204" pitchFamily="66" charset="0"/>
              <a:cs typeface="Arial" panose="020B0604020202020204" pitchFamily="34" charset="0"/>
            </a:endParaRPr>
          </a:p>
        </p:txBody>
      </p:sp>
      <p:sp>
        <p:nvSpPr>
          <p:cNvPr id="52247" name="Line 46"/>
          <p:cNvSpPr>
            <a:spLocks noChangeShapeType="1"/>
          </p:cNvSpPr>
          <p:nvPr/>
        </p:nvSpPr>
        <p:spPr bwMode="auto">
          <a:xfrm>
            <a:off x="1638300" y="5041900"/>
            <a:ext cx="0" cy="1244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48" name="Line 47"/>
          <p:cNvSpPr>
            <a:spLocks noChangeShapeType="1"/>
          </p:cNvSpPr>
          <p:nvPr/>
        </p:nvSpPr>
        <p:spPr bwMode="auto">
          <a:xfrm>
            <a:off x="4381500" y="5511800"/>
            <a:ext cx="0" cy="406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249" name="Line 48"/>
          <p:cNvSpPr>
            <a:spLocks noChangeShapeType="1"/>
          </p:cNvSpPr>
          <p:nvPr/>
        </p:nvSpPr>
        <p:spPr bwMode="auto">
          <a:xfrm>
            <a:off x="1638300" y="6184900"/>
            <a:ext cx="5524500" cy="0"/>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2250" name="Line 49"/>
          <p:cNvSpPr>
            <a:spLocks noChangeShapeType="1"/>
          </p:cNvSpPr>
          <p:nvPr/>
        </p:nvSpPr>
        <p:spPr bwMode="auto">
          <a:xfrm>
            <a:off x="1638300" y="5854700"/>
            <a:ext cx="2743200" cy="0"/>
          </a:xfrm>
          <a:prstGeom prst="line">
            <a:avLst/>
          </a:prstGeom>
          <a:noFill/>
          <a:ln w="1905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2251" name="Line 50"/>
          <p:cNvSpPr>
            <a:spLocks noChangeShapeType="1"/>
          </p:cNvSpPr>
          <p:nvPr/>
        </p:nvSpPr>
        <p:spPr bwMode="auto">
          <a:xfrm>
            <a:off x="4381500" y="5854700"/>
            <a:ext cx="2781300" cy="0"/>
          </a:xfrm>
          <a:prstGeom prst="line">
            <a:avLst/>
          </a:prstGeom>
          <a:noFill/>
          <a:ln w="1905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52252" name="Text Box 51"/>
          <p:cNvSpPr txBox="1">
            <a:spLocks noChangeArrowheads="1"/>
          </p:cNvSpPr>
          <p:nvPr/>
        </p:nvSpPr>
        <p:spPr bwMode="auto">
          <a:xfrm>
            <a:off x="2679700" y="5656263"/>
            <a:ext cx="439738"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S</a:t>
            </a:r>
            <a:r>
              <a:rPr lang="en-US" altLang="en-US" b="1" baseline="-25000">
                <a:latin typeface="Comic Sans MS" panose="030F0702030302020204" pitchFamily="66" charset="0"/>
              </a:rPr>
              <a:t>B</a:t>
            </a:r>
          </a:p>
        </p:txBody>
      </p:sp>
      <p:sp>
        <p:nvSpPr>
          <p:cNvPr id="52253" name="Text Box 52"/>
          <p:cNvSpPr txBox="1">
            <a:spLocks noChangeArrowheads="1"/>
          </p:cNvSpPr>
          <p:nvPr/>
        </p:nvSpPr>
        <p:spPr bwMode="auto">
          <a:xfrm>
            <a:off x="4216400" y="6011863"/>
            <a:ext cx="3429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S</a:t>
            </a:r>
            <a:endParaRPr lang="en-US" altLang="en-US" b="1" baseline="-25000">
              <a:latin typeface="Comic Sans MS" panose="030F0702030302020204" pitchFamily="66" charset="0"/>
            </a:endParaRPr>
          </a:p>
        </p:txBody>
      </p:sp>
      <p:sp>
        <p:nvSpPr>
          <p:cNvPr id="52254" name="Text Box 53"/>
          <p:cNvSpPr txBox="1">
            <a:spLocks noChangeArrowheads="1"/>
          </p:cNvSpPr>
          <p:nvPr/>
        </p:nvSpPr>
        <p:spPr bwMode="auto">
          <a:xfrm>
            <a:off x="5486400" y="5668963"/>
            <a:ext cx="43497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S</a:t>
            </a:r>
            <a:r>
              <a:rPr lang="en-US" altLang="en-US" b="1" baseline="-25000">
                <a:latin typeface="Comic Sans MS" panose="030F0702030302020204" pitchFamily="66" charset="0"/>
              </a:rPr>
              <a:t>F</a:t>
            </a:r>
          </a:p>
        </p:txBody>
      </p:sp>
      <p:sp>
        <p:nvSpPr>
          <p:cNvPr id="52255" name="Text Box 54"/>
          <p:cNvSpPr txBox="1">
            <a:spLocks noChangeArrowheads="1"/>
          </p:cNvSpPr>
          <p:nvPr/>
        </p:nvSpPr>
        <p:spPr bwMode="auto">
          <a:xfrm>
            <a:off x="1143000" y="457200"/>
            <a:ext cx="7223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Setup of Leveling, </a:t>
            </a:r>
            <a:r>
              <a:rPr lang="el-GR" altLang="en-US" b="1">
                <a:latin typeface="Comic Sans MS" panose="030F0702030302020204" pitchFamily="66" charset="0"/>
              </a:rPr>
              <a:t>Δ</a:t>
            </a:r>
            <a:r>
              <a:rPr lang="en-US" altLang="en-US" b="1">
                <a:latin typeface="Comic Sans MS" panose="030F0702030302020204" pitchFamily="66" charset="0"/>
              </a:rPr>
              <a:t>h = B – F and S = S</a:t>
            </a:r>
            <a:r>
              <a:rPr lang="en-US" altLang="en-US" b="1" baseline="-25000">
                <a:latin typeface="Comic Sans MS" panose="030F0702030302020204" pitchFamily="66" charset="0"/>
              </a:rPr>
              <a:t>B</a:t>
            </a:r>
            <a:r>
              <a:rPr lang="en-US" altLang="en-US" b="1">
                <a:latin typeface="Comic Sans MS" panose="030F0702030302020204" pitchFamily="66" charset="0"/>
              </a:rPr>
              <a:t> + S</a:t>
            </a:r>
            <a:r>
              <a:rPr lang="en-US" altLang="en-US" b="1" baseline="-25000">
                <a:latin typeface="Comic Sans MS" panose="030F0702030302020204" pitchFamily="66" charset="0"/>
              </a:rPr>
              <a:t>F</a:t>
            </a:r>
            <a:endParaRPr lang="en-US" altLang="en-US" b="1">
              <a:latin typeface="Comic Sans MS" panose="030F0702030302020204" pitchFamily="66" charset="0"/>
            </a:endParaRPr>
          </a:p>
        </p:txBody>
      </p:sp>
    </p:spTree>
    <p:extLst>
      <p:ext uri="{BB962C8B-B14F-4D97-AF65-F5344CB8AC3E}">
        <p14:creationId xmlns:p14="http://schemas.microsoft.com/office/powerpoint/2010/main" val="266197036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32"/>
          <p:cNvSpPr txBox="1">
            <a:spLocks noGrp="1"/>
          </p:cNvSpPr>
          <p:nvPr>
            <p:ph type="ctrTitle"/>
          </p:nvPr>
        </p:nvSpPr>
        <p:spPr>
          <a:xfrm>
            <a:off x="2007704" y="2531165"/>
            <a:ext cx="53340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7200"/>
              <a:buFont typeface="Calibri"/>
              <a:buNone/>
            </a:pPr>
            <a:r>
              <a:rPr lang="en-US" sz="3600" b="0" i="0" u="none" dirty="0" smtClean="0">
                <a:solidFill>
                  <a:schemeClr val="dk1"/>
                </a:solidFill>
                <a:latin typeface="Calibri"/>
                <a:ea typeface="Calibri"/>
                <a:cs typeface="Calibri"/>
                <a:sym typeface="Calibri"/>
              </a:rPr>
              <a:t>End of Part 3</a:t>
            </a:r>
            <a:r>
              <a:rPr lang="en-US" sz="7200" b="0" i="0" u="none" dirty="0" smtClean="0">
                <a:solidFill>
                  <a:schemeClr val="dk1"/>
                </a:solidFill>
                <a:latin typeface="Calibri"/>
                <a:ea typeface="Calibri"/>
                <a:cs typeface="Calibri"/>
                <a:sym typeface="Calibri"/>
              </a:rPr>
              <a:t/>
            </a:r>
            <a:br>
              <a:rPr lang="en-US" sz="7200" b="0" i="0" u="none" dirty="0" smtClean="0">
                <a:solidFill>
                  <a:schemeClr val="dk1"/>
                </a:solidFill>
                <a:latin typeface="Calibri"/>
                <a:ea typeface="Calibri"/>
                <a:cs typeface="Calibri"/>
                <a:sym typeface="Calibri"/>
              </a:rPr>
            </a:br>
            <a:r>
              <a:rPr lang="en-US" sz="7200" b="0" i="0" u="none" dirty="0" smtClean="0">
                <a:solidFill>
                  <a:schemeClr val="dk1"/>
                </a:solidFill>
                <a:latin typeface="Calibri"/>
                <a:ea typeface="Calibri"/>
                <a:cs typeface="Calibri"/>
                <a:sym typeface="Calibri"/>
              </a:rPr>
              <a:t>Questions</a:t>
            </a:r>
            <a:r>
              <a:rPr lang="en-US" sz="7200" b="0" i="0" u="none" dirty="0">
                <a:solidFill>
                  <a:schemeClr val="dk1"/>
                </a:solidFill>
                <a:latin typeface="Calibri"/>
                <a:ea typeface="Calibri"/>
                <a:cs typeface="Calibri"/>
                <a:sym typeface="Calibri"/>
              </a:rPr>
              <a:t>?</a:t>
            </a:r>
            <a:endParaRPr dirty="0"/>
          </a:p>
        </p:txBody>
      </p:sp>
    </p:spTree>
    <p:extLst>
      <p:ext uri="{BB962C8B-B14F-4D97-AF65-F5344CB8AC3E}">
        <p14:creationId xmlns:p14="http://schemas.microsoft.com/office/powerpoint/2010/main" val="35988885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Header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ctrTitle"/>
          </p:nvPr>
        </p:nvSpPr>
        <p:spPr/>
        <p:txBody>
          <a:bodyPr/>
          <a:lstStyle/>
          <a:p>
            <a:pPr eaLnBrk="1" hangingPunct="1"/>
            <a:r>
              <a:rPr lang="en-US" altLang="en-US" b="1" smtClean="0">
                <a:solidFill>
                  <a:srgbClr val="FF0000"/>
                </a:solidFill>
                <a:latin typeface="Comic Sans MS" panose="030F0702030302020204" pitchFamily="66" charset="0"/>
              </a:rPr>
              <a:t>Precise Digital Leveling</a:t>
            </a:r>
            <a:br>
              <a:rPr lang="en-US" altLang="en-US" b="1" smtClean="0">
                <a:solidFill>
                  <a:srgbClr val="FF0000"/>
                </a:solidFill>
                <a:latin typeface="Comic Sans MS" panose="030F0702030302020204" pitchFamily="66" charset="0"/>
              </a:rPr>
            </a:br>
            <a:endParaRPr lang="en-US" altLang="en-US" smtClean="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rtlCol="0">
            <a:normAutofit/>
          </a:bodyPr>
          <a:lstStyle/>
          <a:p>
            <a:pPr eaLnBrk="1" fontAlgn="auto" hangingPunct="1">
              <a:spcAft>
                <a:spcPts val="0"/>
              </a:spcAft>
              <a:defRPr/>
            </a:pPr>
            <a:r>
              <a:rPr lang="en-US" dirty="0" smtClean="0">
                <a:latin typeface="Times New Roman" pitchFamily="18" charset="0"/>
                <a:cs typeface="Times New Roman" pitchFamily="18" charset="0"/>
              </a:rPr>
              <a:t>Part 4</a:t>
            </a:r>
            <a:endParaRPr lang="en-US" dirty="0" smtClean="0">
              <a:latin typeface="Times New Roman" pitchFamily="18" charset="0"/>
              <a:cs typeface="Times New Roman" pitchFamily="18" charset="0"/>
            </a:endParaRPr>
          </a:p>
          <a:p>
            <a:pPr eaLnBrk="1" fontAlgn="auto" hangingPunct="1">
              <a:spcAft>
                <a:spcPts val="0"/>
              </a:spcAft>
              <a:defRPr/>
            </a:pPr>
            <a:r>
              <a:rPr lang="en-US" dirty="0" smtClean="0">
                <a:latin typeface="Times New Roman" pitchFamily="18" charset="0"/>
                <a:cs typeface="Times New Roman" pitchFamily="18" charset="0"/>
              </a:rPr>
              <a:t>Leveling Specifications</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425922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cxnSp>
        <p:nvCxnSpPr>
          <p:cNvPr id="154" name="Google Shape;154;p9"/>
          <p:cNvCxnSpPr/>
          <p:nvPr/>
        </p:nvCxnSpPr>
        <p:spPr>
          <a:xfrm>
            <a:off x="1714500" y="3378200"/>
            <a:ext cx="5397500" cy="0"/>
          </a:xfrm>
          <a:prstGeom prst="straightConnector1">
            <a:avLst/>
          </a:prstGeom>
          <a:noFill/>
          <a:ln w="28575" cap="flat" cmpd="sng">
            <a:solidFill>
              <a:schemeClr val="dk1"/>
            </a:solidFill>
            <a:prstDash val="solid"/>
            <a:miter lim="800000"/>
            <a:headEnd type="none" w="med" len="med"/>
            <a:tailEnd type="none" w="med" len="med"/>
          </a:ln>
        </p:spPr>
      </p:cxnSp>
      <p:cxnSp>
        <p:nvCxnSpPr>
          <p:cNvPr id="155" name="Google Shape;155;p9"/>
          <p:cNvCxnSpPr/>
          <p:nvPr/>
        </p:nvCxnSpPr>
        <p:spPr>
          <a:xfrm>
            <a:off x="7165975" y="5767387"/>
            <a:ext cx="0" cy="508000"/>
          </a:xfrm>
          <a:prstGeom prst="straightConnector1">
            <a:avLst/>
          </a:prstGeom>
          <a:noFill/>
          <a:ln w="19050" cap="flat" cmpd="sng">
            <a:solidFill>
              <a:schemeClr val="dk1"/>
            </a:solidFill>
            <a:prstDash val="solid"/>
            <a:miter lim="800000"/>
            <a:headEnd type="none" w="med" len="med"/>
            <a:tailEnd type="none" w="med" len="med"/>
          </a:ln>
        </p:spPr>
      </p:cxnSp>
      <p:sp>
        <p:nvSpPr>
          <p:cNvPr id="156" name="Google Shape;156;p9"/>
          <p:cNvSpPr txBox="1"/>
          <p:nvPr/>
        </p:nvSpPr>
        <p:spPr>
          <a:xfrm>
            <a:off x="1231900" y="842962"/>
            <a:ext cx="823912"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strike="noStrike" cap="none">
                <a:solidFill>
                  <a:schemeClr val="dk1"/>
                </a:solidFill>
                <a:latin typeface="Comic Sans MS"/>
                <a:ea typeface="Comic Sans MS"/>
                <a:cs typeface="Comic Sans MS"/>
                <a:sym typeface="Comic Sans MS"/>
              </a:rPr>
              <a:t>Rod 1</a:t>
            </a:r>
            <a:endParaRPr/>
          </a:p>
        </p:txBody>
      </p:sp>
      <p:sp>
        <p:nvSpPr>
          <p:cNvPr id="157" name="Google Shape;157;p9"/>
          <p:cNvSpPr txBox="1"/>
          <p:nvPr/>
        </p:nvSpPr>
        <p:spPr>
          <a:xfrm>
            <a:off x="6769100" y="1541462"/>
            <a:ext cx="823912"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strike="noStrike" cap="none">
                <a:solidFill>
                  <a:schemeClr val="dk1"/>
                </a:solidFill>
                <a:latin typeface="Comic Sans MS"/>
                <a:ea typeface="Comic Sans MS"/>
                <a:cs typeface="Comic Sans MS"/>
                <a:sym typeface="Comic Sans MS"/>
              </a:rPr>
              <a:t>Rod 2</a:t>
            </a:r>
            <a:endParaRPr/>
          </a:p>
        </p:txBody>
      </p:sp>
      <p:grpSp>
        <p:nvGrpSpPr>
          <p:cNvPr id="158" name="Google Shape;158;p9"/>
          <p:cNvGrpSpPr/>
          <p:nvPr/>
        </p:nvGrpSpPr>
        <p:grpSpPr>
          <a:xfrm>
            <a:off x="1595437" y="1323975"/>
            <a:ext cx="114300" cy="3663950"/>
            <a:chOff x="1005" y="834"/>
            <a:chExt cx="72" cy="2308"/>
          </a:xfrm>
        </p:grpSpPr>
        <p:sp>
          <p:nvSpPr>
            <p:cNvPr id="159" name="Google Shape;159;p9"/>
            <p:cNvSpPr txBox="1"/>
            <p:nvPr/>
          </p:nvSpPr>
          <p:spPr>
            <a:xfrm>
              <a:off x="1005" y="834"/>
              <a:ext cx="72" cy="2037"/>
            </a:xfrm>
            <a:prstGeom prst="rect">
              <a:avLst/>
            </a:prstGeom>
            <a:solidFill>
              <a:srgbClr val="CC00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60" name="Google Shape;160;p9"/>
            <p:cNvSpPr/>
            <p:nvPr/>
          </p:nvSpPr>
          <p:spPr>
            <a:xfrm>
              <a:off x="1011" y="2874"/>
              <a:ext cx="57" cy="268"/>
            </a:xfrm>
            <a:custGeom>
              <a:avLst/>
              <a:gdLst/>
              <a:ahLst/>
              <a:cxnLst/>
              <a:rect l="l" t="t" r="r" b="b"/>
              <a:pathLst>
                <a:path w="38" h="164" extrusionOk="0">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161" name="Google Shape;161;p9"/>
          <p:cNvGrpSpPr/>
          <p:nvPr/>
        </p:nvGrpSpPr>
        <p:grpSpPr>
          <a:xfrm>
            <a:off x="7113587" y="2025650"/>
            <a:ext cx="114300" cy="3668712"/>
            <a:chOff x="4481" y="1276"/>
            <a:chExt cx="72" cy="2311"/>
          </a:xfrm>
        </p:grpSpPr>
        <p:sp>
          <p:nvSpPr>
            <p:cNvPr id="162" name="Google Shape;162;p9"/>
            <p:cNvSpPr txBox="1"/>
            <p:nvPr/>
          </p:nvSpPr>
          <p:spPr>
            <a:xfrm>
              <a:off x="4481" y="1276"/>
              <a:ext cx="72" cy="2037"/>
            </a:xfrm>
            <a:prstGeom prst="rect">
              <a:avLst/>
            </a:prstGeom>
            <a:solidFill>
              <a:srgbClr val="CC00CC"/>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63" name="Google Shape;163;p9"/>
            <p:cNvSpPr/>
            <p:nvPr/>
          </p:nvSpPr>
          <p:spPr>
            <a:xfrm>
              <a:off x="4487" y="3319"/>
              <a:ext cx="57" cy="268"/>
            </a:xfrm>
            <a:custGeom>
              <a:avLst/>
              <a:gdLst/>
              <a:ahLst/>
              <a:cxnLst/>
              <a:rect l="l" t="t" r="r" b="b"/>
              <a:pathLst>
                <a:path w="38" h="164" extrusionOk="0">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164" name="Google Shape;164;p9"/>
          <p:cNvGrpSpPr/>
          <p:nvPr/>
        </p:nvGrpSpPr>
        <p:grpSpPr>
          <a:xfrm>
            <a:off x="3702051" y="3314700"/>
            <a:ext cx="1362075" cy="2125662"/>
            <a:chOff x="2332" y="2088"/>
            <a:chExt cx="858" cy="1339"/>
          </a:xfrm>
        </p:grpSpPr>
        <p:grpSp>
          <p:nvGrpSpPr>
            <p:cNvPr id="165" name="Google Shape;165;p9"/>
            <p:cNvGrpSpPr/>
            <p:nvPr/>
          </p:nvGrpSpPr>
          <p:grpSpPr>
            <a:xfrm>
              <a:off x="2332" y="2088"/>
              <a:ext cx="858" cy="1339"/>
              <a:chOff x="3576" y="648"/>
              <a:chExt cx="576" cy="820"/>
            </a:xfrm>
          </p:grpSpPr>
          <p:cxnSp>
            <p:nvCxnSpPr>
              <p:cNvPr id="166" name="Google Shape;166;p9"/>
              <p:cNvCxnSpPr/>
              <p:nvPr/>
            </p:nvCxnSpPr>
            <p:spPr>
              <a:xfrm flipH="1">
                <a:off x="3576" y="724"/>
                <a:ext cx="264" cy="574"/>
              </a:xfrm>
              <a:prstGeom prst="straightConnector1">
                <a:avLst/>
              </a:prstGeom>
              <a:noFill/>
              <a:ln w="28575" cap="flat" cmpd="sng">
                <a:solidFill>
                  <a:srgbClr val="996633"/>
                </a:solidFill>
                <a:prstDash val="solid"/>
                <a:miter lim="800000"/>
                <a:headEnd type="none" w="med" len="med"/>
                <a:tailEnd type="none" w="med" len="med"/>
              </a:ln>
            </p:spPr>
          </p:cxnSp>
          <p:cxnSp>
            <p:nvCxnSpPr>
              <p:cNvPr id="167" name="Google Shape;167;p9"/>
              <p:cNvCxnSpPr/>
              <p:nvPr/>
            </p:nvCxnSpPr>
            <p:spPr>
              <a:xfrm rot="10800000" flipH="1">
                <a:off x="3578" y="718"/>
                <a:ext cx="280" cy="580"/>
              </a:xfrm>
              <a:prstGeom prst="straightConnector1">
                <a:avLst/>
              </a:prstGeom>
              <a:noFill/>
              <a:ln w="28575" cap="flat" cmpd="sng">
                <a:solidFill>
                  <a:srgbClr val="996633"/>
                </a:solidFill>
                <a:prstDash val="solid"/>
                <a:miter lim="800000"/>
                <a:headEnd type="none" w="med" len="med"/>
                <a:tailEnd type="none" w="med" len="med"/>
              </a:ln>
            </p:spPr>
          </p:cxnSp>
          <p:cxnSp>
            <p:nvCxnSpPr>
              <p:cNvPr id="168" name="Google Shape;168;p9"/>
              <p:cNvCxnSpPr/>
              <p:nvPr/>
            </p:nvCxnSpPr>
            <p:spPr>
              <a:xfrm>
                <a:off x="3854" y="722"/>
                <a:ext cx="8" cy="744"/>
              </a:xfrm>
              <a:prstGeom prst="straightConnector1">
                <a:avLst/>
              </a:prstGeom>
              <a:noFill/>
              <a:ln w="28575" cap="flat" cmpd="sng">
                <a:solidFill>
                  <a:srgbClr val="996633"/>
                </a:solidFill>
                <a:prstDash val="solid"/>
                <a:miter lim="800000"/>
                <a:headEnd type="none" w="med" len="med"/>
                <a:tailEnd type="none" w="med" len="med"/>
              </a:ln>
            </p:spPr>
          </p:cxnSp>
          <p:cxnSp>
            <p:nvCxnSpPr>
              <p:cNvPr id="169" name="Google Shape;169;p9"/>
              <p:cNvCxnSpPr/>
              <p:nvPr/>
            </p:nvCxnSpPr>
            <p:spPr>
              <a:xfrm rot="10800000" flipH="1">
                <a:off x="3864" y="722"/>
                <a:ext cx="8" cy="746"/>
              </a:xfrm>
              <a:prstGeom prst="straightConnector1">
                <a:avLst/>
              </a:prstGeom>
              <a:noFill/>
              <a:ln w="28575" cap="flat" cmpd="sng">
                <a:solidFill>
                  <a:srgbClr val="996633"/>
                </a:solidFill>
                <a:prstDash val="solid"/>
                <a:miter lim="800000"/>
                <a:headEnd type="none" w="med" len="med"/>
                <a:tailEnd type="none" w="med" len="med"/>
              </a:ln>
            </p:spPr>
          </p:cxnSp>
          <p:cxnSp>
            <p:nvCxnSpPr>
              <p:cNvPr id="170" name="Google Shape;170;p9"/>
              <p:cNvCxnSpPr/>
              <p:nvPr/>
            </p:nvCxnSpPr>
            <p:spPr>
              <a:xfrm>
                <a:off x="3872" y="726"/>
                <a:ext cx="280" cy="572"/>
              </a:xfrm>
              <a:prstGeom prst="straightConnector1">
                <a:avLst/>
              </a:prstGeom>
              <a:noFill/>
              <a:ln w="28575" cap="flat" cmpd="sng">
                <a:solidFill>
                  <a:srgbClr val="996633"/>
                </a:solidFill>
                <a:prstDash val="solid"/>
                <a:miter lim="800000"/>
                <a:headEnd type="none" w="med" len="med"/>
                <a:tailEnd type="none" w="med" len="med"/>
              </a:ln>
            </p:spPr>
          </p:cxnSp>
          <p:cxnSp>
            <p:nvCxnSpPr>
              <p:cNvPr id="171" name="Google Shape;171;p9"/>
              <p:cNvCxnSpPr/>
              <p:nvPr/>
            </p:nvCxnSpPr>
            <p:spPr>
              <a:xfrm rot="10800000">
                <a:off x="3884" y="724"/>
                <a:ext cx="268" cy="574"/>
              </a:xfrm>
              <a:prstGeom prst="straightConnector1">
                <a:avLst/>
              </a:prstGeom>
              <a:noFill/>
              <a:ln w="28575" cap="flat" cmpd="sng">
                <a:solidFill>
                  <a:srgbClr val="996633"/>
                </a:solidFill>
                <a:prstDash val="solid"/>
                <a:miter lim="800000"/>
                <a:headEnd type="none" w="med" len="med"/>
                <a:tailEnd type="none" w="med" len="med"/>
              </a:ln>
            </p:spPr>
          </p:cxnSp>
          <p:sp>
            <p:nvSpPr>
              <p:cNvPr id="172" name="Google Shape;172;p9"/>
              <p:cNvSpPr txBox="1"/>
              <p:nvPr/>
            </p:nvSpPr>
            <p:spPr>
              <a:xfrm>
                <a:off x="3794" y="648"/>
                <a:ext cx="144" cy="58"/>
              </a:xfrm>
              <a:prstGeom prst="rect">
                <a:avLst/>
              </a:pr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173" name="Google Shape;173;p9"/>
              <p:cNvCxnSpPr/>
              <p:nvPr/>
            </p:nvCxnSpPr>
            <p:spPr>
              <a:xfrm>
                <a:off x="3828" y="718"/>
                <a:ext cx="74" cy="2"/>
              </a:xfrm>
              <a:prstGeom prst="straightConnector1">
                <a:avLst/>
              </a:prstGeom>
              <a:noFill/>
              <a:ln w="57150" cap="flat" cmpd="sng">
                <a:solidFill>
                  <a:schemeClr val="dk1"/>
                </a:solidFill>
                <a:prstDash val="solid"/>
                <a:miter lim="800000"/>
                <a:headEnd type="none" w="med" len="med"/>
                <a:tailEnd type="none" w="med" len="med"/>
              </a:ln>
            </p:spPr>
          </p:cxnSp>
          <p:sp>
            <p:nvSpPr>
              <p:cNvPr id="174" name="Google Shape;174;p9"/>
              <p:cNvSpPr txBox="1"/>
              <p:nvPr/>
            </p:nvSpPr>
            <p:spPr>
              <a:xfrm>
                <a:off x="3752" y="662"/>
                <a:ext cx="36" cy="28"/>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75" name="Google Shape;175;p9"/>
              <p:cNvSpPr txBox="1"/>
              <p:nvPr/>
            </p:nvSpPr>
            <p:spPr>
              <a:xfrm>
                <a:off x="3930" y="662"/>
                <a:ext cx="27" cy="29"/>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176" name="Google Shape;176;p9"/>
            <p:cNvGrpSpPr/>
            <p:nvPr/>
          </p:nvGrpSpPr>
          <p:grpSpPr>
            <a:xfrm>
              <a:off x="2688" y="2384"/>
              <a:ext cx="142" cy="676"/>
              <a:chOff x="2680" y="2440"/>
              <a:chExt cx="142" cy="676"/>
            </a:xfrm>
          </p:grpSpPr>
          <p:sp>
            <p:nvSpPr>
              <p:cNvPr id="177" name="Google Shape;177;p9"/>
              <p:cNvSpPr txBox="1"/>
              <p:nvPr/>
            </p:nvSpPr>
            <p:spPr>
              <a:xfrm>
                <a:off x="2682" y="2440"/>
                <a:ext cx="140" cy="3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78" name="Google Shape;178;p9"/>
              <p:cNvSpPr txBox="1"/>
              <p:nvPr/>
            </p:nvSpPr>
            <p:spPr>
              <a:xfrm>
                <a:off x="2716" y="2530"/>
                <a:ext cx="70" cy="268"/>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79" name="Google Shape;179;p9"/>
              <p:cNvSpPr txBox="1"/>
              <p:nvPr/>
            </p:nvSpPr>
            <p:spPr>
              <a:xfrm>
                <a:off x="2680" y="3082"/>
                <a:ext cx="140" cy="3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180" name="Google Shape;180;p9"/>
              <p:cNvCxnSpPr/>
              <p:nvPr/>
            </p:nvCxnSpPr>
            <p:spPr>
              <a:xfrm>
                <a:off x="2716" y="2698"/>
                <a:ext cx="68" cy="0"/>
              </a:xfrm>
              <a:prstGeom prst="straightConnector1">
                <a:avLst/>
              </a:prstGeom>
              <a:noFill/>
              <a:ln w="9525" cap="flat" cmpd="sng">
                <a:solidFill>
                  <a:schemeClr val="dk1"/>
                </a:solidFill>
                <a:prstDash val="solid"/>
                <a:miter lim="800000"/>
                <a:headEnd type="none" w="med" len="med"/>
                <a:tailEnd type="none" w="med" len="med"/>
              </a:ln>
            </p:spPr>
          </p:cxnSp>
          <p:cxnSp>
            <p:nvCxnSpPr>
              <p:cNvPr id="181" name="Google Shape;181;p9"/>
              <p:cNvCxnSpPr/>
              <p:nvPr/>
            </p:nvCxnSpPr>
            <p:spPr>
              <a:xfrm>
                <a:off x="2718" y="2576"/>
                <a:ext cx="64" cy="0"/>
              </a:xfrm>
              <a:prstGeom prst="straightConnector1">
                <a:avLst/>
              </a:prstGeom>
              <a:noFill/>
              <a:ln w="9525" cap="flat" cmpd="sng">
                <a:solidFill>
                  <a:schemeClr val="dk1"/>
                </a:solidFill>
                <a:prstDash val="solid"/>
                <a:miter lim="800000"/>
                <a:headEnd type="none" w="med" len="med"/>
                <a:tailEnd type="none" w="med" len="med"/>
              </a:ln>
            </p:spPr>
          </p:cxnSp>
          <p:sp>
            <p:nvSpPr>
              <p:cNvPr id="182" name="Google Shape;182;p9"/>
              <p:cNvSpPr txBox="1"/>
              <p:nvPr/>
            </p:nvSpPr>
            <p:spPr>
              <a:xfrm>
                <a:off x="2728" y="2588"/>
                <a:ext cx="46" cy="44"/>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83" name="Google Shape;183;p9"/>
              <p:cNvSpPr txBox="1"/>
              <p:nvPr/>
            </p:nvSpPr>
            <p:spPr>
              <a:xfrm>
                <a:off x="2738" y="2540"/>
                <a:ext cx="27" cy="27"/>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sp>
        <p:nvSpPr>
          <p:cNvPr id="184" name="Google Shape;184;p9"/>
          <p:cNvSpPr/>
          <p:nvPr/>
        </p:nvSpPr>
        <p:spPr>
          <a:xfrm>
            <a:off x="381000" y="4432300"/>
            <a:ext cx="8166100" cy="990600"/>
          </a:xfrm>
          <a:custGeom>
            <a:avLst/>
            <a:gdLst/>
            <a:ahLst/>
            <a:cxnLst/>
            <a:rect l="l" t="t" r="r" b="b"/>
            <a:pathLst>
              <a:path w="5144" h="624" extrusionOk="0">
                <a:moveTo>
                  <a:pt x="0" y="0"/>
                </a:moveTo>
                <a:cubicBezTo>
                  <a:pt x="79" y="7"/>
                  <a:pt x="145" y="18"/>
                  <a:pt x="224" y="24"/>
                </a:cubicBezTo>
                <a:cubicBezTo>
                  <a:pt x="263" y="34"/>
                  <a:pt x="295" y="42"/>
                  <a:pt x="336" y="48"/>
                </a:cubicBezTo>
                <a:cubicBezTo>
                  <a:pt x="476" y="141"/>
                  <a:pt x="659" y="179"/>
                  <a:pt x="824" y="192"/>
                </a:cubicBezTo>
                <a:cubicBezTo>
                  <a:pt x="913" y="207"/>
                  <a:pt x="988" y="236"/>
                  <a:pt x="1072" y="264"/>
                </a:cubicBezTo>
                <a:cubicBezTo>
                  <a:pt x="1219" y="313"/>
                  <a:pt x="1399" y="326"/>
                  <a:pt x="1552" y="336"/>
                </a:cubicBezTo>
                <a:cubicBezTo>
                  <a:pt x="1621" y="350"/>
                  <a:pt x="1691" y="346"/>
                  <a:pt x="1760" y="360"/>
                </a:cubicBezTo>
                <a:cubicBezTo>
                  <a:pt x="2050" y="355"/>
                  <a:pt x="2127" y="355"/>
                  <a:pt x="2344" y="328"/>
                </a:cubicBezTo>
                <a:cubicBezTo>
                  <a:pt x="2461" y="289"/>
                  <a:pt x="2585" y="325"/>
                  <a:pt x="2704" y="336"/>
                </a:cubicBezTo>
                <a:cubicBezTo>
                  <a:pt x="2779" y="343"/>
                  <a:pt x="2928" y="352"/>
                  <a:pt x="2928" y="352"/>
                </a:cubicBezTo>
                <a:cubicBezTo>
                  <a:pt x="3002" y="367"/>
                  <a:pt x="3077" y="373"/>
                  <a:pt x="3152" y="384"/>
                </a:cubicBezTo>
                <a:cubicBezTo>
                  <a:pt x="3207" y="402"/>
                  <a:pt x="3263" y="409"/>
                  <a:pt x="3320" y="416"/>
                </a:cubicBezTo>
                <a:cubicBezTo>
                  <a:pt x="3371" y="431"/>
                  <a:pt x="3374" y="434"/>
                  <a:pt x="3424" y="440"/>
                </a:cubicBezTo>
                <a:cubicBezTo>
                  <a:pt x="3472" y="446"/>
                  <a:pt x="3568" y="456"/>
                  <a:pt x="3568" y="456"/>
                </a:cubicBezTo>
                <a:cubicBezTo>
                  <a:pt x="3613" y="471"/>
                  <a:pt x="3658" y="477"/>
                  <a:pt x="3704" y="488"/>
                </a:cubicBezTo>
                <a:cubicBezTo>
                  <a:pt x="3776" y="505"/>
                  <a:pt x="3846" y="525"/>
                  <a:pt x="3920" y="536"/>
                </a:cubicBezTo>
                <a:cubicBezTo>
                  <a:pt x="4073" y="587"/>
                  <a:pt x="4241" y="598"/>
                  <a:pt x="4400" y="624"/>
                </a:cubicBezTo>
                <a:cubicBezTo>
                  <a:pt x="4483" y="621"/>
                  <a:pt x="4565" y="621"/>
                  <a:pt x="4648" y="616"/>
                </a:cubicBezTo>
                <a:cubicBezTo>
                  <a:pt x="4685" y="614"/>
                  <a:pt x="4724" y="587"/>
                  <a:pt x="4760" y="584"/>
                </a:cubicBezTo>
                <a:cubicBezTo>
                  <a:pt x="4795" y="581"/>
                  <a:pt x="4829" y="579"/>
                  <a:pt x="4864" y="576"/>
                </a:cubicBezTo>
                <a:cubicBezTo>
                  <a:pt x="4969" y="541"/>
                  <a:pt x="4880" y="568"/>
                  <a:pt x="5144" y="568"/>
                </a:cubicBezTo>
              </a:path>
            </a:pathLst>
          </a:custGeom>
          <a:noFill/>
          <a:ln w="9525" cap="flat" cmpd="sng">
            <a:solidFill>
              <a:srgbClr val="99663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85" name="Google Shape;185;p9"/>
          <p:cNvSpPr/>
          <p:nvPr/>
        </p:nvSpPr>
        <p:spPr>
          <a:xfrm>
            <a:off x="4229100" y="2971800"/>
            <a:ext cx="279400" cy="228600"/>
          </a:xfrm>
          <a:prstGeom prst="curvedRightArrow">
            <a:avLst>
              <a:gd name="adj1" fmla="val 25000"/>
              <a:gd name="adj2" fmla="val 50000"/>
              <a:gd name="adj3" fmla="val 25000"/>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186" name="Google Shape;186;p9"/>
          <p:cNvCxnSpPr/>
          <p:nvPr/>
        </p:nvCxnSpPr>
        <p:spPr>
          <a:xfrm>
            <a:off x="1701800" y="4546600"/>
            <a:ext cx="5422900" cy="0"/>
          </a:xfrm>
          <a:prstGeom prst="straightConnector1">
            <a:avLst/>
          </a:prstGeom>
          <a:noFill/>
          <a:ln w="19050" cap="flat" cmpd="sng">
            <a:solidFill>
              <a:schemeClr val="dk1"/>
            </a:solidFill>
            <a:prstDash val="solid"/>
            <a:miter lim="800000"/>
            <a:headEnd type="none" w="med" len="med"/>
            <a:tailEnd type="none" w="med" len="med"/>
          </a:ln>
        </p:spPr>
      </p:cxnSp>
      <p:sp>
        <p:nvSpPr>
          <p:cNvPr id="187" name="Google Shape;187;p9"/>
          <p:cNvSpPr/>
          <p:nvPr/>
        </p:nvSpPr>
        <p:spPr>
          <a:xfrm>
            <a:off x="1219200" y="3378200"/>
            <a:ext cx="254000" cy="1181100"/>
          </a:xfrm>
          <a:prstGeom prst="leftBrace">
            <a:avLst>
              <a:gd name="adj1" fmla="val 8333"/>
              <a:gd name="adj2" fmla="val 50000"/>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88" name="Google Shape;188;p9"/>
          <p:cNvSpPr txBox="1"/>
          <p:nvPr/>
        </p:nvSpPr>
        <p:spPr>
          <a:xfrm>
            <a:off x="885825" y="3787775"/>
            <a:ext cx="328612"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B</a:t>
            </a:r>
            <a:endParaRPr/>
          </a:p>
        </p:txBody>
      </p:sp>
      <p:sp>
        <p:nvSpPr>
          <p:cNvPr id="189" name="Google Shape;189;p9"/>
          <p:cNvSpPr txBox="1"/>
          <p:nvPr/>
        </p:nvSpPr>
        <p:spPr>
          <a:xfrm>
            <a:off x="2320925" y="2949575"/>
            <a:ext cx="123190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Backsight</a:t>
            </a:r>
            <a:endParaRPr/>
          </a:p>
        </p:txBody>
      </p:sp>
      <p:sp>
        <p:nvSpPr>
          <p:cNvPr id="190" name="Google Shape;190;p9"/>
          <p:cNvSpPr txBox="1"/>
          <p:nvPr/>
        </p:nvSpPr>
        <p:spPr>
          <a:xfrm>
            <a:off x="5114925" y="2924175"/>
            <a:ext cx="1216025"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Foresight</a:t>
            </a:r>
            <a:endParaRPr/>
          </a:p>
        </p:txBody>
      </p:sp>
      <p:cxnSp>
        <p:nvCxnSpPr>
          <p:cNvPr id="191" name="Google Shape;191;p9"/>
          <p:cNvCxnSpPr/>
          <p:nvPr/>
        </p:nvCxnSpPr>
        <p:spPr>
          <a:xfrm>
            <a:off x="7340600" y="5257800"/>
            <a:ext cx="584200" cy="0"/>
          </a:xfrm>
          <a:prstGeom prst="straightConnector1">
            <a:avLst/>
          </a:prstGeom>
          <a:noFill/>
          <a:ln w="19050" cap="flat" cmpd="sng">
            <a:solidFill>
              <a:schemeClr val="dk1"/>
            </a:solidFill>
            <a:prstDash val="solid"/>
            <a:miter lim="800000"/>
            <a:headEnd type="none" w="med" len="med"/>
            <a:tailEnd type="none" w="med" len="med"/>
          </a:ln>
        </p:spPr>
      </p:cxnSp>
      <p:sp>
        <p:nvSpPr>
          <p:cNvPr id="192" name="Google Shape;192;p9"/>
          <p:cNvSpPr txBox="1"/>
          <p:nvPr/>
        </p:nvSpPr>
        <p:spPr>
          <a:xfrm>
            <a:off x="7654925" y="3711575"/>
            <a:ext cx="322262"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F</a:t>
            </a:r>
            <a:endParaRPr/>
          </a:p>
        </p:txBody>
      </p:sp>
      <p:cxnSp>
        <p:nvCxnSpPr>
          <p:cNvPr id="193" name="Google Shape;193;p9"/>
          <p:cNvCxnSpPr/>
          <p:nvPr/>
        </p:nvCxnSpPr>
        <p:spPr>
          <a:xfrm>
            <a:off x="7340600" y="4546600"/>
            <a:ext cx="584200" cy="0"/>
          </a:xfrm>
          <a:prstGeom prst="straightConnector1">
            <a:avLst/>
          </a:prstGeom>
          <a:noFill/>
          <a:ln w="19050" cap="flat" cmpd="sng">
            <a:solidFill>
              <a:schemeClr val="dk1"/>
            </a:solidFill>
            <a:prstDash val="solid"/>
            <a:miter lim="800000"/>
            <a:headEnd type="none" w="med" len="med"/>
            <a:tailEnd type="none" w="med" len="med"/>
          </a:ln>
        </p:spPr>
      </p:cxnSp>
      <p:sp>
        <p:nvSpPr>
          <p:cNvPr id="194" name="Google Shape;194;p9"/>
          <p:cNvSpPr txBox="1"/>
          <p:nvPr/>
        </p:nvSpPr>
        <p:spPr>
          <a:xfrm>
            <a:off x="7404100" y="4508500"/>
            <a:ext cx="1524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95" name="Google Shape;195;p9"/>
          <p:cNvSpPr/>
          <p:nvPr/>
        </p:nvSpPr>
        <p:spPr>
          <a:xfrm>
            <a:off x="7327900" y="3378200"/>
            <a:ext cx="317500" cy="1879600"/>
          </a:xfrm>
          <a:prstGeom prst="rightBrace">
            <a:avLst>
              <a:gd name="adj1" fmla="val 8333"/>
              <a:gd name="adj2" fmla="val 5984"/>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196" name="Google Shape;196;p9"/>
          <p:cNvCxnSpPr/>
          <p:nvPr/>
        </p:nvCxnSpPr>
        <p:spPr>
          <a:xfrm>
            <a:off x="7823200" y="4546600"/>
            <a:ext cx="0" cy="711200"/>
          </a:xfrm>
          <a:prstGeom prst="straightConnector1">
            <a:avLst/>
          </a:prstGeom>
          <a:noFill/>
          <a:ln w="19050" cap="flat" cmpd="sng">
            <a:solidFill>
              <a:schemeClr val="dk1"/>
            </a:solidFill>
            <a:prstDash val="solid"/>
            <a:miter lim="800000"/>
            <a:headEnd type="none" w="med" len="med"/>
            <a:tailEnd type="triangle" w="med" len="med"/>
          </a:ln>
        </p:spPr>
      </p:cxnSp>
      <p:sp>
        <p:nvSpPr>
          <p:cNvPr id="197" name="Google Shape;197;p9"/>
          <p:cNvSpPr txBox="1"/>
          <p:nvPr/>
        </p:nvSpPr>
        <p:spPr>
          <a:xfrm>
            <a:off x="7921625" y="4689475"/>
            <a:ext cx="481012"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Δh</a:t>
            </a:r>
            <a:endParaRPr/>
          </a:p>
        </p:txBody>
      </p:sp>
      <p:cxnSp>
        <p:nvCxnSpPr>
          <p:cNvPr id="198" name="Google Shape;198;p9"/>
          <p:cNvCxnSpPr/>
          <p:nvPr/>
        </p:nvCxnSpPr>
        <p:spPr>
          <a:xfrm>
            <a:off x="1638300" y="5041900"/>
            <a:ext cx="0" cy="1244600"/>
          </a:xfrm>
          <a:prstGeom prst="straightConnector1">
            <a:avLst/>
          </a:prstGeom>
          <a:noFill/>
          <a:ln w="19050" cap="flat" cmpd="sng">
            <a:solidFill>
              <a:schemeClr val="dk1"/>
            </a:solidFill>
            <a:prstDash val="solid"/>
            <a:miter lim="800000"/>
            <a:headEnd type="none" w="med" len="med"/>
            <a:tailEnd type="none" w="med" len="med"/>
          </a:ln>
        </p:spPr>
      </p:cxnSp>
      <p:cxnSp>
        <p:nvCxnSpPr>
          <p:cNvPr id="199" name="Google Shape;199;p9"/>
          <p:cNvCxnSpPr/>
          <p:nvPr/>
        </p:nvCxnSpPr>
        <p:spPr>
          <a:xfrm>
            <a:off x="4381500" y="5511800"/>
            <a:ext cx="0" cy="406400"/>
          </a:xfrm>
          <a:prstGeom prst="straightConnector1">
            <a:avLst/>
          </a:prstGeom>
          <a:noFill/>
          <a:ln w="19050" cap="flat" cmpd="sng">
            <a:solidFill>
              <a:schemeClr val="dk1"/>
            </a:solidFill>
            <a:prstDash val="solid"/>
            <a:miter lim="800000"/>
            <a:headEnd type="none" w="med" len="med"/>
            <a:tailEnd type="none" w="med" len="med"/>
          </a:ln>
        </p:spPr>
      </p:cxnSp>
      <p:cxnSp>
        <p:nvCxnSpPr>
          <p:cNvPr id="200" name="Google Shape;200;p9"/>
          <p:cNvCxnSpPr/>
          <p:nvPr/>
        </p:nvCxnSpPr>
        <p:spPr>
          <a:xfrm>
            <a:off x="1638300" y="6184900"/>
            <a:ext cx="5524500" cy="0"/>
          </a:xfrm>
          <a:prstGeom prst="straightConnector1">
            <a:avLst/>
          </a:prstGeom>
          <a:noFill/>
          <a:ln w="19050" cap="flat" cmpd="sng">
            <a:solidFill>
              <a:schemeClr val="dk1"/>
            </a:solidFill>
            <a:prstDash val="solid"/>
            <a:miter lim="800000"/>
            <a:headEnd type="none" w="med" len="med"/>
            <a:tailEnd type="stealth" w="med" len="med"/>
          </a:ln>
        </p:spPr>
      </p:cxnSp>
      <p:cxnSp>
        <p:nvCxnSpPr>
          <p:cNvPr id="201" name="Google Shape;201;p9"/>
          <p:cNvCxnSpPr/>
          <p:nvPr/>
        </p:nvCxnSpPr>
        <p:spPr>
          <a:xfrm>
            <a:off x="1638300" y="5854700"/>
            <a:ext cx="2743200" cy="0"/>
          </a:xfrm>
          <a:prstGeom prst="straightConnector1">
            <a:avLst/>
          </a:prstGeom>
          <a:noFill/>
          <a:ln w="19050" cap="flat" cmpd="sng">
            <a:solidFill>
              <a:schemeClr val="dk1"/>
            </a:solidFill>
            <a:prstDash val="solid"/>
            <a:miter lim="800000"/>
            <a:headEnd type="stealth" w="med" len="med"/>
            <a:tailEnd type="stealth" w="med" len="med"/>
          </a:ln>
        </p:spPr>
      </p:cxnSp>
      <p:cxnSp>
        <p:nvCxnSpPr>
          <p:cNvPr id="202" name="Google Shape;202;p9"/>
          <p:cNvCxnSpPr/>
          <p:nvPr/>
        </p:nvCxnSpPr>
        <p:spPr>
          <a:xfrm>
            <a:off x="4381500" y="5854700"/>
            <a:ext cx="2781300" cy="0"/>
          </a:xfrm>
          <a:prstGeom prst="straightConnector1">
            <a:avLst/>
          </a:prstGeom>
          <a:noFill/>
          <a:ln w="19050" cap="flat" cmpd="sng">
            <a:solidFill>
              <a:schemeClr val="dk1"/>
            </a:solidFill>
            <a:prstDash val="solid"/>
            <a:miter lim="800000"/>
            <a:headEnd type="stealth" w="med" len="med"/>
            <a:tailEnd type="stealth" w="med" len="med"/>
          </a:ln>
        </p:spPr>
      </p:cxnSp>
      <p:sp>
        <p:nvSpPr>
          <p:cNvPr id="203" name="Google Shape;203;p9"/>
          <p:cNvSpPr txBox="1"/>
          <p:nvPr/>
        </p:nvSpPr>
        <p:spPr>
          <a:xfrm>
            <a:off x="2679700" y="5656262"/>
            <a:ext cx="439737" cy="36671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S</a:t>
            </a:r>
            <a:r>
              <a:rPr lang="en-US" sz="1800" b="1" i="0" u="none" baseline="-25000">
                <a:solidFill>
                  <a:schemeClr val="dk1"/>
                </a:solidFill>
                <a:latin typeface="Comic Sans MS"/>
                <a:ea typeface="Comic Sans MS"/>
                <a:cs typeface="Comic Sans MS"/>
                <a:sym typeface="Comic Sans MS"/>
              </a:rPr>
              <a:t>B</a:t>
            </a:r>
            <a:endParaRPr/>
          </a:p>
        </p:txBody>
      </p:sp>
      <p:sp>
        <p:nvSpPr>
          <p:cNvPr id="204" name="Google Shape;204;p9"/>
          <p:cNvSpPr txBox="1"/>
          <p:nvPr/>
        </p:nvSpPr>
        <p:spPr>
          <a:xfrm>
            <a:off x="4216400" y="6011862"/>
            <a:ext cx="342900" cy="36671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S</a:t>
            </a:r>
            <a:endParaRPr/>
          </a:p>
        </p:txBody>
      </p:sp>
      <p:sp>
        <p:nvSpPr>
          <p:cNvPr id="205" name="Google Shape;205;p9"/>
          <p:cNvSpPr txBox="1"/>
          <p:nvPr/>
        </p:nvSpPr>
        <p:spPr>
          <a:xfrm>
            <a:off x="5486400" y="5668962"/>
            <a:ext cx="434975" cy="36671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S</a:t>
            </a:r>
            <a:r>
              <a:rPr lang="en-US" sz="1800" b="1" i="0" u="none" baseline="-25000">
                <a:solidFill>
                  <a:schemeClr val="dk1"/>
                </a:solidFill>
                <a:latin typeface="Comic Sans MS"/>
                <a:ea typeface="Comic Sans MS"/>
                <a:cs typeface="Comic Sans MS"/>
                <a:sym typeface="Comic Sans MS"/>
              </a:rPr>
              <a:t>F</a:t>
            </a:r>
            <a:endParaRPr/>
          </a:p>
        </p:txBody>
      </p:sp>
      <p:sp>
        <p:nvSpPr>
          <p:cNvPr id="206" name="Google Shape;206;p9"/>
          <p:cNvSpPr txBox="1"/>
          <p:nvPr/>
        </p:nvSpPr>
        <p:spPr>
          <a:xfrm>
            <a:off x="2820987" y="503237"/>
            <a:ext cx="3824287"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Calibri"/>
              <a:buNone/>
            </a:pPr>
            <a:r>
              <a:rPr lang="en-US" sz="2800" b="0" i="0" u="sng">
                <a:solidFill>
                  <a:schemeClr val="dk1"/>
                </a:solidFill>
                <a:latin typeface="Calibri"/>
                <a:ea typeface="Calibri"/>
                <a:cs typeface="Calibri"/>
                <a:sym typeface="Calibri"/>
              </a:rPr>
              <a:t>Equipment &amp; Procedures</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Group 2"/>
          <p:cNvGrpSpPr>
            <a:grpSpLocks/>
          </p:cNvGrpSpPr>
          <p:nvPr/>
        </p:nvGrpSpPr>
        <p:grpSpPr bwMode="auto">
          <a:xfrm>
            <a:off x="233363" y="152400"/>
            <a:ext cx="5329237" cy="6494463"/>
            <a:chOff x="297" y="173"/>
            <a:chExt cx="3328" cy="4008"/>
          </a:xfrm>
        </p:grpSpPr>
        <p:sp>
          <p:nvSpPr>
            <p:cNvPr id="1029" name="Rectangle 3"/>
            <p:cNvSpPr>
              <a:spLocks noChangeArrowheads="1"/>
            </p:cNvSpPr>
            <p:nvPr/>
          </p:nvSpPr>
          <p:spPr bwMode="auto">
            <a:xfrm>
              <a:off x="297" y="173"/>
              <a:ext cx="3328" cy="4008"/>
            </a:xfrm>
            <a:prstGeom prst="rect">
              <a:avLst/>
            </a:prstGeom>
            <a:solidFill>
              <a:srgbClr val="FFFF00"/>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aphicFrame>
          <p:nvGraphicFramePr>
            <p:cNvPr id="1026" name="Object 4"/>
            <p:cNvGraphicFramePr>
              <a:graphicFrameLocks noChangeAspect="1"/>
            </p:cNvGraphicFramePr>
            <p:nvPr/>
          </p:nvGraphicFramePr>
          <p:xfrm>
            <a:off x="648" y="279"/>
            <a:ext cx="2793" cy="3787"/>
          </p:xfrm>
          <a:graphic>
            <a:graphicData uri="http://schemas.openxmlformats.org/presentationml/2006/ole">
              <mc:AlternateContent xmlns:mc="http://schemas.openxmlformats.org/markup-compatibility/2006">
                <mc:Choice xmlns:v="urn:schemas-microsoft-com:vml" Requires="v">
                  <p:oleObj spid="_x0000_s5130" name="Document" r:id="rId4" imgW="5943600" imgH="8061120" progId="Word.Document.8">
                    <p:embed/>
                  </p:oleObj>
                </mc:Choice>
                <mc:Fallback>
                  <p:oleObj name="Document" r:id="rId4" imgW="5943600" imgH="8061120" progId="Word.Document.8">
                    <p:embed/>
                    <p:pic>
                      <p:nvPicPr>
                        <p:cNvPr id="102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 y="279"/>
                          <a:ext cx="2793" cy="3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0" name="Line 5"/>
            <p:cNvSpPr>
              <a:spLocks noChangeShapeType="1"/>
            </p:cNvSpPr>
            <p:nvPr/>
          </p:nvSpPr>
          <p:spPr bwMode="auto">
            <a:xfrm>
              <a:off x="647" y="1457"/>
              <a:ext cx="27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6"/>
            <p:cNvSpPr>
              <a:spLocks noChangeShapeType="1"/>
            </p:cNvSpPr>
            <p:nvPr/>
          </p:nvSpPr>
          <p:spPr bwMode="auto">
            <a:xfrm>
              <a:off x="646" y="1514"/>
              <a:ext cx="27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2" name="Line 7"/>
            <p:cNvSpPr>
              <a:spLocks noChangeShapeType="1"/>
            </p:cNvSpPr>
            <p:nvPr/>
          </p:nvSpPr>
          <p:spPr bwMode="auto">
            <a:xfrm>
              <a:off x="646" y="1103"/>
              <a:ext cx="27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 name="Line 8"/>
            <p:cNvSpPr>
              <a:spLocks noChangeShapeType="1"/>
            </p:cNvSpPr>
            <p:nvPr/>
          </p:nvSpPr>
          <p:spPr bwMode="auto">
            <a:xfrm>
              <a:off x="645" y="743"/>
              <a:ext cx="27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 name="Line 9"/>
            <p:cNvSpPr>
              <a:spLocks noChangeShapeType="1"/>
            </p:cNvSpPr>
            <p:nvPr/>
          </p:nvSpPr>
          <p:spPr bwMode="auto">
            <a:xfrm>
              <a:off x="646" y="387"/>
              <a:ext cx="27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5" name="Line 10"/>
            <p:cNvSpPr>
              <a:spLocks noChangeShapeType="1"/>
            </p:cNvSpPr>
            <p:nvPr/>
          </p:nvSpPr>
          <p:spPr bwMode="auto">
            <a:xfrm>
              <a:off x="646" y="333"/>
              <a:ext cx="27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6" name="Line 11"/>
            <p:cNvSpPr>
              <a:spLocks noChangeShapeType="1"/>
            </p:cNvSpPr>
            <p:nvPr/>
          </p:nvSpPr>
          <p:spPr bwMode="auto">
            <a:xfrm>
              <a:off x="646" y="3301"/>
              <a:ext cx="27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7" name="Line 12"/>
            <p:cNvSpPr>
              <a:spLocks noChangeShapeType="1"/>
            </p:cNvSpPr>
            <p:nvPr/>
          </p:nvSpPr>
          <p:spPr bwMode="auto">
            <a:xfrm>
              <a:off x="647" y="3601"/>
              <a:ext cx="27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8" name="Line 13"/>
            <p:cNvSpPr>
              <a:spLocks noChangeShapeType="1"/>
            </p:cNvSpPr>
            <p:nvPr/>
          </p:nvSpPr>
          <p:spPr bwMode="auto">
            <a:xfrm>
              <a:off x="647" y="3652"/>
              <a:ext cx="27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 name="Line 14"/>
            <p:cNvSpPr>
              <a:spLocks noChangeShapeType="1"/>
            </p:cNvSpPr>
            <p:nvPr/>
          </p:nvSpPr>
          <p:spPr bwMode="auto">
            <a:xfrm>
              <a:off x="647" y="3927"/>
              <a:ext cx="27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28" name="Text Box 15"/>
          <p:cNvSpPr txBox="1">
            <a:spLocks noChangeArrowheads="1"/>
          </p:cNvSpPr>
          <p:nvPr/>
        </p:nvSpPr>
        <p:spPr bwMode="auto">
          <a:xfrm>
            <a:off x="5561013" y="455613"/>
            <a:ext cx="3582987" cy="60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latin typeface="Comic Sans MS" panose="030F0702030302020204" pitchFamily="66" charset="0"/>
              </a:rPr>
              <a:t>“Traditional” Document</a:t>
            </a:r>
          </a:p>
          <a:p>
            <a:pPr algn="ctr" eaLnBrk="1" hangingPunct="1"/>
            <a:endParaRPr lang="en-US" altLang="en-US" b="1">
              <a:latin typeface="Comic Sans MS" panose="030F0702030302020204" pitchFamily="66" charset="0"/>
            </a:endParaRPr>
          </a:p>
          <a:p>
            <a:pPr algn="ctr" eaLnBrk="1" hangingPunct="1"/>
            <a:endParaRPr lang="en-US" altLang="en-US" b="1">
              <a:latin typeface="Comic Sans MS" panose="030F0702030302020204" pitchFamily="66" charset="0"/>
            </a:endParaRPr>
          </a:p>
          <a:p>
            <a:pPr algn="ctr" eaLnBrk="1" hangingPunct="1"/>
            <a:r>
              <a:rPr lang="en-US" altLang="en-US" b="1">
                <a:latin typeface="Comic Sans MS" panose="030F0702030302020204" pitchFamily="66" charset="0"/>
              </a:rPr>
              <a:t>Standards</a:t>
            </a:r>
          </a:p>
          <a:p>
            <a:pPr algn="ctr" eaLnBrk="1" hangingPunct="1"/>
            <a:r>
              <a:rPr lang="en-US" altLang="en-US" b="1">
                <a:latin typeface="Comic Sans MS" panose="030F0702030302020204" pitchFamily="66" charset="0"/>
              </a:rPr>
              <a:t>And</a:t>
            </a:r>
          </a:p>
          <a:p>
            <a:pPr algn="ctr" eaLnBrk="1" hangingPunct="1"/>
            <a:r>
              <a:rPr lang="en-US" altLang="en-US" b="1">
                <a:latin typeface="Comic Sans MS" panose="030F0702030302020204" pitchFamily="66" charset="0"/>
              </a:rPr>
              <a:t>Specifications</a:t>
            </a:r>
          </a:p>
          <a:p>
            <a:pPr algn="ctr" eaLnBrk="1" hangingPunct="1"/>
            <a:endParaRPr lang="en-US" altLang="en-US" b="1">
              <a:latin typeface="Comic Sans MS" panose="030F0702030302020204" pitchFamily="66" charset="0"/>
            </a:endParaRPr>
          </a:p>
          <a:p>
            <a:pPr algn="ctr" eaLnBrk="1" hangingPunct="1"/>
            <a:endParaRPr lang="en-US" altLang="en-US" b="1">
              <a:latin typeface="Comic Sans MS" panose="030F0702030302020204" pitchFamily="66" charset="0"/>
            </a:endParaRPr>
          </a:p>
          <a:p>
            <a:pPr algn="ctr" eaLnBrk="1" hangingPunct="1"/>
            <a:endParaRPr lang="en-US" altLang="en-US" b="1">
              <a:latin typeface="Comic Sans MS" panose="030F0702030302020204" pitchFamily="66" charset="0"/>
            </a:endParaRPr>
          </a:p>
          <a:p>
            <a:pPr algn="ctr" eaLnBrk="1" hangingPunct="1"/>
            <a:r>
              <a:rPr lang="en-US" altLang="en-US" b="1">
                <a:latin typeface="Comic Sans MS" panose="030F0702030302020204" pitchFamily="66" charset="0"/>
              </a:rPr>
              <a:t>Expected Accuracies</a:t>
            </a:r>
          </a:p>
          <a:p>
            <a:pPr algn="ctr" eaLnBrk="1" hangingPunct="1"/>
            <a:endParaRPr lang="en-US" altLang="en-US" b="1">
              <a:latin typeface="Comic Sans MS" panose="030F0702030302020204" pitchFamily="66" charset="0"/>
            </a:endParaRPr>
          </a:p>
          <a:p>
            <a:pPr algn="ctr" eaLnBrk="1" hangingPunct="1"/>
            <a:endParaRPr lang="en-US" altLang="en-US" b="1">
              <a:latin typeface="Comic Sans MS" panose="030F0702030302020204" pitchFamily="66" charset="0"/>
            </a:endParaRPr>
          </a:p>
          <a:p>
            <a:pPr algn="ctr" eaLnBrk="1" hangingPunct="1"/>
            <a:endParaRPr lang="en-US" altLang="en-US" b="1">
              <a:latin typeface="Comic Sans MS" panose="030F0702030302020204" pitchFamily="66" charset="0"/>
            </a:endParaRPr>
          </a:p>
          <a:p>
            <a:pPr algn="ctr" eaLnBrk="1" hangingPunct="1"/>
            <a:endParaRPr lang="en-US" altLang="en-US" b="1">
              <a:latin typeface="Comic Sans MS" panose="030F0702030302020204" pitchFamily="66" charset="0"/>
            </a:endParaRPr>
          </a:p>
          <a:p>
            <a:pPr algn="ctr" eaLnBrk="1" hangingPunct="1"/>
            <a:r>
              <a:rPr lang="en-US" altLang="en-US" b="1">
                <a:latin typeface="Comic Sans MS" panose="030F0702030302020204" pitchFamily="66" charset="0"/>
              </a:rPr>
              <a:t>Electronic Digital Bar –Code</a:t>
            </a:r>
          </a:p>
          <a:p>
            <a:pPr algn="ctr" eaLnBrk="1" hangingPunct="1"/>
            <a:r>
              <a:rPr lang="en-US" altLang="en-US" b="1">
                <a:latin typeface="Comic Sans MS" panose="030F0702030302020204" pitchFamily="66" charset="0"/>
              </a:rPr>
              <a:t>Leveling Equipment</a:t>
            </a:r>
          </a:p>
          <a:p>
            <a:pPr algn="ctr" eaLnBrk="1" hangingPunct="1"/>
            <a:r>
              <a:rPr lang="en-US" altLang="en-US" b="1">
                <a:latin typeface="Comic Sans MS" panose="030F0702030302020204" pitchFamily="66" charset="0"/>
              </a:rPr>
              <a:t>Not Addressed</a:t>
            </a:r>
          </a:p>
        </p:txBody>
      </p:sp>
    </p:spTree>
    <p:extLst>
      <p:ext uri="{BB962C8B-B14F-4D97-AF65-F5344CB8AC3E}">
        <p14:creationId xmlns:p14="http://schemas.microsoft.com/office/powerpoint/2010/main" val="372653035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228600"/>
            <a:ext cx="7772400" cy="1143000"/>
          </a:xfrm>
        </p:spPr>
        <p:txBody>
          <a:bodyPr/>
          <a:lstStyle/>
          <a:p>
            <a:pPr eaLnBrk="1" hangingPunct="1"/>
            <a:r>
              <a:rPr lang="en-US" altLang="en-US" sz="3600" b="1" smtClean="0"/>
              <a:t>Vertical Control Network Standards</a:t>
            </a:r>
          </a:p>
        </p:txBody>
      </p:sp>
      <p:sp>
        <p:nvSpPr>
          <p:cNvPr id="6147" name="Text Box 3"/>
          <p:cNvSpPr txBox="1">
            <a:spLocks noChangeArrowheads="1"/>
          </p:cNvSpPr>
          <p:nvPr/>
        </p:nvSpPr>
        <p:spPr bwMode="auto">
          <a:xfrm>
            <a:off x="803275" y="5502275"/>
            <a:ext cx="71913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solidFill>
                  <a:srgbClr val="FF0000"/>
                </a:solidFill>
              </a:rPr>
              <a:t>(K is the distance in Kilometers between points traced</a:t>
            </a:r>
          </a:p>
          <a:p>
            <a:r>
              <a:rPr lang="en-US" altLang="en-US" b="1">
                <a:solidFill>
                  <a:srgbClr val="FF0000"/>
                </a:solidFill>
              </a:rPr>
              <a:t> along existing leveling routes)</a:t>
            </a:r>
          </a:p>
        </p:txBody>
      </p:sp>
      <p:sp>
        <p:nvSpPr>
          <p:cNvPr id="6148" name="Text Box 4"/>
          <p:cNvSpPr txBox="1">
            <a:spLocks noChangeArrowheads="1"/>
          </p:cNvSpPr>
          <p:nvPr/>
        </p:nvSpPr>
        <p:spPr bwMode="auto">
          <a:xfrm>
            <a:off x="1400298" y="2205831"/>
            <a:ext cx="634340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t>					Relative Accuracy</a:t>
            </a:r>
          </a:p>
          <a:p>
            <a:r>
              <a:rPr lang="en-US" altLang="en-US" b="1" dirty="0"/>
              <a:t>					Between Directly</a:t>
            </a:r>
          </a:p>
          <a:p>
            <a:r>
              <a:rPr lang="en-US" altLang="en-US" b="1" dirty="0"/>
              <a:t>					Connected Points</a:t>
            </a:r>
          </a:p>
          <a:p>
            <a:r>
              <a:rPr lang="en-US" altLang="en-US" b="1" dirty="0"/>
              <a:t>					or Benchmarks</a:t>
            </a:r>
          </a:p>
          <a:p>
            <a:r>
              <a:rPr lang="en-US" altLang="en-US" b="1" u="sng" dirty="0"/>
              <a:t>Classification				(Standard Error)</a:t>
            </a:r>
            <a:endParaRPr lang="en-US" altLang="en-US" b="1" dirty="0"/>
          </a:p>
          <a:p>
            <a:r>
              <a:rPr lang="en-US" altLang="en-US" b="1" dirty="0"/>
              <a:t>First - Order, Class </a:t>
            </a:r>
            <a:r>
              <a:rPr lang="en-US" altLang="en-US" b="1" dirty="0" smtClean="0"/>
              <a:t>I				0.5 </a:t>
            </a:r>
            <a:r>
              <a:rPr lang="en-US" altLang="en-US" b="1" dirty="0"/>
              <a:t>mm </a:t>
            </a:r>
            <a:r>
              <a:rPr lang="en-US" altLang="en-US" b="1" dirty="0">
                <a:cs typeface="Times New Roman" panose="02020603050405020304" pitchFamily="18" charset="0"/>
                <a:sym typeface="WP MathExtendedA" pitchFamily="2" charset="2"/>
              </a:rPr>
              <a:t>√</a:t>
            </a:r>
            <a:r>
              <a:rPr lang="en-US" altLang="en-US" b="1" dirty="0">
                <a:sym typeface="WP MathExtendedA" pitchFamily="2" charset="2"/>
              </a:rPr>
              <a:t>K</a:t>
            </a:r>
          </a:p>
          <a:p>
            <a:r>
              <a:rPr lang="en-US" altLang="en-US" b="1" dirty="0">
                <a:sym typeface="WP MathExtendedA" pitchFamily="2" charset="2"/>
              </a:rPr>
              <a:t>First - Order, Class </a:t>
            </a:r>
            <a:r>
              <a:rPr lang="en-US" altLang="en-US" b="1" dirty="0" smtClean="0">
                <a:sym typeface="WP MathExtendedA" pitchFamily="2" charset="2"/>
              </a:rPr>
              <a:t>II</a:t>
            </a:r>
            <a:r>
              <a:rPr lang="en-US" altLang="en-US" b="1" dirty="0">
                <a:sym typeface="WP MathExtendedA" pitchFamily="2" charset="2"/>
              </a:rPr>
              <a:t>	</a:t>
            </a:r>
            <a:r>
              <a:rPr lang="en-US" altLang="en-US" b="1" dirty="0" smtClean="0">
                <a:sym typeface="WP MathExtendedA" pitchFamily="2" charset="2"/>
              </a:rPr>
              <a:t>			</a:t>
            </a:r>
            <a:r>
              <a:rPr lang="en-US" altLang="en-US" b="1" dirty="0" smtClean="0">
                <a:sym typeface="WP MathExtendedA" pitchFamily="2" charset="2"/>
              </a:rPr>
              <a:t>0.7 </a:t>
            </a:r>
            <a:r>
              <a:rPr lang="en-US" altLang="en-US" b="1" dirty="0">
                <a:sym typeface="WP MathExtendedA" pitchFamily="2" charset="2"/>
              </a:rPr>
              <a:t>mm √</a:t>
            </a:r>
            <a:r>
              <a:rPr lang="en-US" altLang="en-US" dirty="0">
                <a:sym typeface="WP MathExtendedA" pitchFamily="2" charset="2"/>
              </a:rPr>
              <a:t> </a:t>
            </a:r>
            <a:r>
              <a:rPr lang="en-US" altLang="en-US" b="1" dirty="0">
                <a:sym typeface="WP MathExtendedA" pitchFamily="2" charset="2"/>
              </a:rPr>
              <a:t>K</a:t>
            </a:r>
          </a:p>
          <a:p>
            <a:r>
              <a:rPr lang="en-US" altLang="en-US" b="1" dirty="0">
                <a:sym typeface="WP MathExtendedA" pitchFamily="2" charset="2"/>
              </a:rPr>
              <a:t>Second - Order, Class </a:t>
            </a:r>
            <a:r>
              <a:rPr lang="en-US" altLang="en-US" b="1" dirty="0" smtClean="0">
                <a:sym typeface="WP MathExtendedA" pitchFamily="2" charset="2"/>
              </a:rPr>
              <a:t>I</a:t>
            </a:r>
            <a:r>
              <a:rPr lang="en-US" altLang="en-US" b="1" dirty="0">
                <a:sym typeface="WP MathExtendedA" pitchFamily="2" charset="2"/>
              </a:rPr>
              <a:t>	</a:t>
            </a:r>
            <a:r>
              <a:rPr lang="en-US" altLang="en-US" b="1" dirty="0" smtClean="0">
                <a:sym typeface="WP MathExtendedA" pitchFamily="2" charset="2"/>
              </a:rPr>
              <a:t>		</a:t>
            </a:r>
            <a:r>
              <a:rPr lang="en-US" altLang="en-US" b="1" dirty="0" smtClean="0">
                <a:sym typeface="WP MathExtendedA" pitchFamily="2" charset="2"/>
              </a:rPr>
              <a:t>1.0 </a:t>
            </a:r>
            <a:r>
              <a:rPr lang="en-US" altLang="en-US" b="1" dirty="0">
                <a:sym typeface="WP MathExtendedA" pitchFamily="2" charset="2"/>
              </a:rPr>
              <a:t>mm √</a:t>
            </a:r>
            <a:r>
              <a:rPr lang="en-US" altLang="en-US" dirty="0">
                <a:sym typeface="WP MathExtendedA" pitchFamily="2" charset="2"/>
              </a:rPr>
              <a:t> </a:t>
            </a:r>
            <a:r>
              <a:rPr lang="en-US" altLang="en-US" b="1" dirty="0">
                <a:sym typeface="WP MathExtendedA" pitchFamily="2" charset="2"/>
              </a:rPr>
              <a:t>K</a:t>
            </a:r>
          </a:p>
          <a:p>
            <a:r>
              <a:rPr lang="en-US" altLang="en-US" b="1" dirty="0">
                <a:sym typeface="WP MathExtendedA" pitchFamily="2" charset="2"/>
              </a:rPr>
              <a:t>Second - Order, Class </a:t>
            </a:r>
            <a:r>
              <a:rPr lang="en-US" altLang="en-US" b="1" dirty="0" smtClean="0">
                <a:sym typeface="WP MathExtendedA" pitchFamily="2" charset="2"/>
              </a:rPr>
              <a:t>II</a:t>
            </a:r>
            <a:r>
              <a:rPr lang="en-US" altLang="en-US" b="1" dirty="0">
                <a:sym typeface="WP MathExtendedA" pitchFamily="2" charset="2"/>
              </a:rPr>
              <a:t>	</a:t>
            </a:r>
            <a:r>
              <a:rPr lang="en-US" altLang="en-US" b="1" dirty="0" smtClean="0">
                <a:sym typeface="WP MathExtendedA" pitchFamily="2" charset="2"/>
              </a:rPr>
              <a:t>		</a:t>
            </a:r>
            <a:r>
              <a:rPr lang="en-US" altLang="en-US" b="1" dirty="0" smtClean="0">
                <a:sym typeface="WP MathExtendedA" pitchFamily="2" charset="2"/>
              </a:rPr>
              <a:t>1.3 </a:t>
            </a:r>
            <a:r>
              <a:rPr lang="en-US" altLang="en-US" b="1" dirty="0">
                <a:sym typeface="WP MathExtendedA" pitchFamily="2" charset="2"/>
              </a:rPr>
              <a:t>mm √</a:t>
            </a:r>
            <a:r>
              <a:rPr lang="en-US" altLang="en-US" dirty="0">
                <a:sym typeface="WP MathExtendedA" pitchFamily="2" charset="2"/>
              </a:rPr>
              <a:t> </a:t>
            </a:r>
            <a:r>
              <a:rPr lang="en-US" altLang="en-US" b="1" dirty="0">
                <a:sym typeface="WP MathExtendedA" pitchFamily="2" charset="2"/>
              </a:rPr>
              <a:t>K</a:t>
            </a:r>
          </a:p>
          <a:p>
            <a:r>
              <a:rPr lang="en-US" altLang="en-US" b="1" dirty="0">
                <a:sym typeface="WP MathExtendedA" pitchFamily="2" charset="2"/>
              </a:rPr>
              <a:t>Third </a:t>
            </a:r>
            <a:r>
              <a:rPr lang="en-US" altLang="en-US" b="1" dirty="0" smtClean="0">
                <a:sym typeface="WP MathExtendedA" pitchFamily="2" charset="2"/>
              </a:rPr>
              <a:t>– Order</a:t>
            </a:r>
            <a:r>
              <a:rPr lang="en-US" altLang="en-US" b="1" dirty="0">
                <a:sym typeface="WP MathExtendedA" pitchFamily="2" charset="2"/>
              </a:rPr>
              <a:t>	</a:t>
            </a:r>
            <a:r>
              <a:rPr lang="en-US" altLang="en-US" b="1" dirty="0" smtClean="0">
                <a:sym typeface="WP MathExtendedA" pitchFamily="2" charset="2"/>
              </a:rPr>
              <a:t>			</a:t>
            </a:r>
            <a:r>
              <a:rPr lang="en-US" altLang="en-US" b="1" dirty="0" smtClean="0">
                <a:sym typeface="WP MathExtendedA" pitchFamily="2" charset="2"/>
              </a:rPr>
              <a:t>2.0 </a:t>
            </a:r>
            <a:r>
              <a:rPr lang="en-US" altLang="en-US" b="1" dirty="0">
                <a:sym typeface="WP MathExtendedA" pitchFamily="2" charset="2"/>
              </a:rPr>
              <a:t>mm √</a:t>
            </a:r>
            <a:r>
              <a:rPr lang="en-US" altLang="en-US" dirty="0">
                <a:sym typeface="WP MathExtendedA" pitchFamily="2" charset="2"/>
              </a:rPr>
              <a:t> </a:t>
            </a:r>
            <a:r>
              <a:rPr lang="en-US" altLang="en-US" b="1" dirty="0">
                <a:sym typeface="WP MathExtendedA" pitchFamily="2" charset="2"/>
              </a:rPr>
              <a:t>K</a:t>
            </a:r>
          </a:p>
          <a:p>
            <a:endParaRPr lang="en-US" altLang="en-US" b="1" dirty="0">
              <a:sym typeface="WP MathExtendedA" pitchFamily="2" charset="2"/>
            </a:endParaRPr>
          </a:p>
        </p:txBody>
      </p:sp>
    </p:spTree>
    <p:extLst>
      <p:ext uri="{BB962C8B-B14F-4D97-AF65-F5344CB8AC3E}">
        <p14:creationId xmlns:p14="http://schemas.microsoft.com/office/powerpoint/2010/main" val="105482985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228600"/>
            <a:ext cx="8153400" cy="1143000"/>
          </a:xfrm>
        </p:spPr>
        <p:txBody>
          <a:bodyPr/>
          <a:lstStyle/>
          <a:p>
            <a:pPr eaLnBrk="1" hangingPunct="1"/>
            <a:r>
              <a:rPr lang="en-US" altLang="en-US" sz="3200" b="1" smtClean="0"/>
              <a:t>What Does First-Order, Class II Accuracy Mean?</a:t>
            </a:r>
          </a:p>
        </p:txBody>
      </p:sp>
      <p:grpSp>
        <p:nvGrpSpPr>
          <p:cNvPr id="7171" name="Group 15"/>
          <p:cNvGrpSpPr>
            <a:grpSpLocks/>
          </p:cNvGrpSpPr>
          <p:nvPr/>
        </p:nvGrpSpPr>
        <p:grpSpPr bwMode="auto">
          <a:xfrm>
            <a:off x="990600" y="1295400"/>
            <a:ext cx="7153275" cy="1816100"/>
            <a:chOff x="923925" y="1044575"/>
            <a:chExt cx="7153275" cy="1816100"/>
          </a:xfrm>
        </p:grpSpPr>
        <p:sp>
          <p:nvSpPr>
            <p:cNvPr id="7174" name="Line 3"/>
            <p:cNvSpPr>
              <a:spLocks noChangeShapeType="1"/>
            </p:cNvSpPr>
            <p:nvPr/>
          </p:nvSpPr>
          <p:spPr bwMode="auto">
            <a:xfrm flipV="1">
              <a:off x="1143000" y="1371600"/>
              <a:ext cx="6934200" cy="13843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5" name="Oval 4"/>
            <p:cNvSpPr>
              <a:spLocks noChangeArrowheads="1"/>
            </p:cNvSpPr>
            <p:nvPr/>
          </p:nvSpPr>
          <p:spPr bwMode="auto">
            <a:xfrm>
              <a:off x="1638300" y="2603500"/>
              <a:ext cx="112713" cy="114300"/>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176" name="Oval 5"/>
            <p:cNvSpPr>
              <a:spLocks noChangeArrowheads="1"/>
            </p:cNvSpPr>
            <p:nvPr/>
          </p:nvSpPr>
          <p:spPr bwMode="auto">
            <a:xfrm>
              <a:off x="2946400" y="2336800"/>
              <a:ext cx="112713" cy="114300"/>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177" name="Oval 6"/>
            <p:cNvSpPr>
              <a:spLocks noChangeArrowheads="1"/>
            </p:cNvSpPr>
            <p:nvPr/>
          </p:nvSpPr>
          <p:spPr bwMode="auto">
            <a:xfrm>
              <a:off x="4432300" y="2044700"/>
              <a:ext cx="112713" cy="114300"/>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178" name="Oval 7"/>
            <p:cNvSpPr>
              <a:spLocks noChangeArrowheads="1"/>
            </p:cNvSpPr>
            <p:nvPr/>
          </p:nvSpPr>
          <p:spPr bwMode="auto">
            <a:xfrm>
              <a:off x="5905500" y="1739900"/>
              <a:ext cx="112713" cy="114300"/>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179" name="Oval 8"/>
            <p:cNvSpPr>
              <a:spLocks noChangeArrowheads="1"/>
            </p:cNvSpPr>
            <p:nvPr/>
          </p:nvSpPr>
          <p:spPr bwMode="auto">
            <a:xfrm>
              <a:off x="7175500" y="1485900"/>
              <a:ext cx="112713" cy="114300"/>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180" name="Text Box 9"/>
            <p:cNvSpPr txBox="1">
              <a:spLocks noChangeArrowheads="1"/>
            </p:cNvSpPr>
            <p:nvPr/>
          </p:nvSpPr>
          <p:spPr bwMode="auto">
            <a:xfrm>
              <a:off x="923925" y="2187575"/>
              <a:ext cx="938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D 236</a:t>
              </a:r>
            </a:p>
          </p:txBody>
        </p:sp>
        <p:sp>
          <p:nvSpPr>
            <p:cNvPr id="7181" name="Text Box 10"/>
            <p:cNvSpPr txBox="1">
              <a:spLocks noChangeArrowheads="1"/>
            </p:cNvSpPr>
            <p:nvPr/>
          </p:nvSpPr>
          <p:spPr bwMode="auto">
            <a:xfrm>
              <a:off x="2740025" y="2403475"/>
              <a:ext cx="920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E 236</a:t>
              </a:r>
            </a:p>
          </p:txBody>
        </p:sp>
        <p:sp>
          <p:nvSpPr>
            <p:cNvPr id="7182" name="Text Box 11"/>
            <p:cNvSpPr txBox="1">
              <a:spLocks noChangeArrowheads="1"/>
            </p:cNvSpPr>
            <p:nvPr/>
          </p:nvSpPr>
          <p:spPr bwMode="auto">
            <a:xfrm>
              <a:off x="3844925" y="1590675"/>
              <a:ext cx="903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F 236</a:t>
              </a:r>
            </a:p>
          </p:txBody>
        </p:sp>
        <p:sp>
          <p:nvSpPr>
            <p:cNvPr id="7183" name="Text Box 12"/>
            <p:cNvSpPr txBox="1">
              <a:spLocks noChangeArrowheads="1"/>
            </p:cNvSpPr>
            <p:nvPr/>
          </p:nvSpPr>
          <p:spPr bwMode="auto">
            <a:xfrm>
              <a:off x="5775325" y="1819275"/>
              <a:ext cx="954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G 236</a:t>
              </a:r>
            </a:p>
          </p:txBody>
        </p:sp>
        <p:sp>
          <p:nvSpPr>
            <p:cNvPr id="7184" name="Text Box 13"/>
            <p:cNvSpPr txBox="1">
              <a:spLocks noChangeArrowheads="1"/>
            </p:cNvSpPr>
            <p:nvPr/>
          </p:nvSpPr>
          <p:spPr bwMode="auto">
            <a:xfrm>
              <a:off x="6905625" y="1044575"/>
              <a:ext cx="954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H 236</a:t>
              </a:r>
            </a:p>
          </p:txBody>
        </p:sp>
      </p:grpSp>
      <p:sp>
        <p:nvSpPr>
          <p:cNvPr id="7172" name="Text Box 14"/>
          <p:cNvSpPr txBox="1">
            <a:spLocks noChangeArrowheads="1"/>
          </p:cNvSpPr>
          <p:nvPr/>
        </p:nvSpPr>
        <p:spPr bwMode="auto">
          <a:xfrm>
            <a:off x="1927225" y="3470275"/>
            <a:ext cx="4551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solidFill>
                  <a:schemeClr val="accent2"/>
                </a:solidFill>
              </a:rPr>
              <a:t>D 236 to G 236 = 3 miles = 4.8 km</a:t>
            </a:r>
          </a:p>
        </p:txBody>
      </p:sp>
      <p:sp>
        <p:nvSpPr>
          <p:cNvPr id="7173" name="Text Box 15"/>
          <p:cNvSpPr txBox="1">
            <a:spLocks noChangeArrowheads="1"/>
          </p:cNvSpPr>
          <p:nvPr/>
        </p:nvSpPr>
        <p:spPr bwMode="auto">
          <a:xfrm>
            <a:off x="884238" y="4168775"/>
            <a:ext cx="6789737"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Therefore, the accuracy of the vertical relationship</a:t>
            </a:r>
          </a:p>
          <a:p>
            <a:r>
              <a:rPr lang="en-US" altLang="en-US" b="1"/>
              <a:t>between D 236 and G 236 is:</a:t>
            </a:r>
          </a:p>
          <a:p>
            <a:endParaRPr lang="en-US" altLang="en-US" b="1"/>
          </a:p>
          <a:p>
            <a:r>
              <a:rPr lang="en-US" altLang="en-US" b="1"/>
              <a:t>			</a:t>
            </a:r>
            <a:r>
              <a:rPr lang="en-US" altLang="en-US" sz="2800" b="1">
                <a:solidFill>
                  <a:srgbClr val="FF0000"/>
                </a:solidFill>
              </a:rPr>
              <a:t>0.7 </a:t>
            </a:r>
            <a:r>
              <a:rPr lang="en-US" altLang="en-US" b="1">
                <a:solidFill>
                  <a:srgbClr val="FF0000"/>
                </a:solidFill>
                <a:sym typeface="WP MathExtendedA" pitchFamily="2" charset="2"/>
              </a:rPr>
              <a:t>√</a:t>
            </a:r>
            <a:r>
              <a:rPr lang="en-US" altLang="en-US" b="1">
                <a:sym typeface="WP MathExtendedA" pitchFamily="2" charset="2"/>
              </a:rPr>
              <a:t> </a:t>
            </a:r>
            <a:r>
              <a:rPr lang="en-US" altLang="en-US" sz="2800" b="1">
                <a:solidFill>
                  <a:srgbClr val="FF0000"/>
                </a:solidFill>
                <a:sym typeface="WP MathExtendedA" pitchFamily="2" charset="2"/>
              </a:rPr>
              <a:t>4.8  = 1.5 mm</a:t>
            </a:r>
          </a:p>
          <a:p>
            <a:endParaRPr lang="en-US" altLang="en-US" sz="2800" b="1">
              <a:solidFill>
                <a:srgbClr val="FF0000"/>
              </a:solidFill>
              <a:sym typeface="WP MathExtendedA" pitchFamily="2" charset="2"/>
            </a:endParaRPr>
          </a:p>
          <a:p>
            <a:r>
              <a:rPr lang="en-US" altLang="en-US" b="1">
                <a:sym typeface="WP MathExtendedA" pitchFamily="2" charset="2"/>
              </a:rPr>
              <a:t>Each section = 1 mile = 1.6 km</a:t>
            </a:r>
            <a:endParaRPr lang="en-US" altLang="en-US" sz="2800" b="1">
              <a:solidFill>
                <a:srgbClr val="FF0000"/>
              </a:solidFill>
              <a:sym typeface="WP MathExtendedA" pitchFamily="2" charset="2"/>
            </a:endParaRPr>
          </a:p>
        </p:txBody>
      </p:sp>
    </p:spTree>
    <p:extLst>
      <p:ext uri="{BB962C8B-B14F-4D97-AF65-F5344CB8AC3E}">
        <p14:creationId xmlns:p14="http://schemas.microsoft.com/office/powerpoint/2010/main" val="387366338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8600" y="304800"/>
            <a:ext cx="8763000" cy="1003300"/>
          </a:xfrm>
        </p:spPr>
        <p:txBody>
          <a:bodyPr/>
          <a:lstStyle/>
          <a:p>
            <a:pPr eaLnBrk="1" hangingPunct="1"/>
            <a:r>
              <a:rPr lang="en-US" altLang="en-US" sz="3200" b="1" smtClean="0"/>
              <a:t>What Does Second-Order, Class I Accuracy Mean?</a:t>
            </a:r>
          </a:p>
        </p:txBody>
      </p:sp>
      <p:sp>
        <p:nvSpPr>
          <p:cNvPr id="8195" name="Text Box 3"/>
          <p:cNvSpPr txBox="1">
            <a:spLocks noChangeArrowheads="1"/>
          </p:cNvSpPr>
          <p:nvPr/>
        </p:nvSpPr>
        <p:spPr bwMode="auto">
          <a:xfrm>
            <a:off x="4343400" y="3657600"/>
            <a:ext cx="4535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solidFill>
                  <a:schemeClr val="accent2"/>
                </a:solidFill>
              </a:rPr>
              <a:t>D 236 to R 78 = 7 miles = 11.2 km</a:t>
            </a:r>
          </a:p>
        </p:txBody>
      </p:sp>
      <p:grpSp>
        <p:nvGrpSpPr>
          <p:cNvPr id="8196" name="Group 28"/>
          <p:cNvGrpSpPr>
            <a:grpSpLocks/>
          </p:cNvGrpSpPr>
          <p:nvPr/>
        </p:nvGrpSpPr>
        <p:grpSpPr bwMode="auto">
          <a:xfrm>
            <a:off x="914400" y="1143000"/>
            <a:ext cx="7432675" cy="2997200"/>
            <a:chOff x="911225" y="714375"/>
            <a:chExt cx="7432675" cy="2997200"/>
          </a:xfrm>
        </p:grpSpPr>
        <p:sp>
          <p:nvSpPr>
            <p:cNvPr id="8198" name="Line 4"/>
            <p:cNvSpPr>
              <a:spLocks noChangeShapeType="1"/>
            </p:cNvSpPr>
            <p:nvPr/>
          </p:nvSpPr>
          <p:spPr bwMode="auto">
            <a:xfrm>
              <a:off x="5943600" y="1460500"/>
              <a:ext cx="203200" cy="889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9" name="Line 5"/>
            <p:cNvSpPr>
              <a:spLocks noChangeShapeType="1"/>
            </p:cNvSpPr>
            <p:nvPr/>
          </p:nvSpPr>
          <p:spPr bwMode="auto">
            <a:xfrm flipV="1">
              <a:off x="1130300" y="1041400"/>
              <a:ext cx="6934200" cy="13843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0" name="Oval 6"/>
            <p:cNvSpPr>
              <a:spLocks noChangeArrowheads="1"/>
            </p:cNvSpPr>
            <p:nvPr/>
          </p:nvSpPr>
          <p:spPr bwMode="auto">
            <a:xfrm>
              <a:off x="2933700" y="2006600"/>
              <a:ext cx="112713" cy="114300"/>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01" name="Oval 7"/>
            <p:cNvSpPr>
              <a:spLocks noChangeArrowheads="1"/>
            </p:cNvSpPr>
            <p:nvPr/>
          </p:nvSpPr>
          <p:spPr bwMode="auto">
            <a:xfrm>
              <a:off x="4419600" y="1714500"/>
              <a:ext cx="112713" cy="114300"/>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02" name="Oval 8"/>
            <p:cNvSpPr>
              <a:spLocks noChangeArrowheads="1"/>
            </p:cNvSpPr>
            <p:nvPr/>
          </p:nvSpPr>
          <p:spPr bwMode="auto">
            <a:xfrm>
              <a:off x="5892800" y="1409700"/>
              <a:ext cx="112713" cy="114300"/>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03" name="Oval 9"/>
            <p:cNvSpPr>
              <a:spLocks noChangeArrowheads="1"/>
            </p:cNvSpPr>
            <p:nvPr/>
          </p:nvSpPr>
          <p:spPr bwMode="auto">
            <a:xfrm>
              <a:off x="7162800" y="1155700"/>
              <a:ext cx="112713" cy="114300"/>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04" name="Text Box 10"/>
            <p:cNvSpPr txBox="1">
              <a:spLocks noChangeArrowheads="1"/>
            </p:cNvSpPr>
            <p:nvPr/>
          </p:nvSpPr>
          <p:spPr bwMode="auto">
            <a:xfrm>
              <a:off x="911225" y="1857375"/>
              <a:ext cx="938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D 236</a:t>
              </a:r>
            </a:p>
          </p:txBody>
        </p:sp>
        <p:sp>
          <p:nvSpPr>
            <p:cNvPr id="8205" name="Text Box 11"/>
            <p:cNvSpPr txBox="1">
              <a:spLocks noChangeArrowheads="1"/>
            </p:cNvSpPr>
            <p:nvPr/>
          </p:nvSpPr>
          <p:spPr bwMode="auto">
            <a:xfrm>
              <a:off x="3832225" y="1260475"/>
              <a:ext cx="903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F 236</a:t>
              </a:r>
            </a:p>
          </p:txBody>
        </p:sp>
        <p:sp>
          <p:nvSpPr>
            <p:cNvPr id="8206" name="Text Box 12"/>
            <p:cNvSpPr txBox="1">
              <a:spLocks noChangeArrowheads="1"/>
            </p:cNvSpPr>
            <p:nvPr/>
          </p:nvSpPr>
          <p:spPr bwMode="auto">
            <a:xfrm>
              <a:off x="5953125" y="1362075"/>
              <a:ext cx="954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G 236</a:t>
              </a:r>
            </a:p>
          </p:txBody>
        </p:sp>
        <p:sp>
          <p:nvSpPr>
            <p:cNvPr id="8207" name="Text Box 13"/>
            <p:cNvSpPr txBox="1">
              <a:spLocks noChangeArrowheads="1"/>
            </p:cNvSpPr>
            <p:nvPr/>
          </p:nvSpPr>
          <p:spPr bwMode="auto">
            <a:xfrm>
              <a:off x="6892925" y="714375"/>
              <a:ext cx="954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H 236</a:t>
              </a:r>
            </a:p>
          </p:txBody>
        </p:sp>
        <p:sp>
          <p:nvSpPr>
            <p:cNvPr id="8208" name="Oval 14"/>
            <p:cNvSpPr>
              <a:spLocks noChangeArrowheads="1"/>
            </p:cNvSpPr>
            <p:nvPr/>
          </p:nvSpPr>
          <p:spPr bwMode="auto">
            <a:xfrm>
              <a:off x="1562100" y="2273300"/>
              <a:ext cx="112713" cy="114300"/>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09" name="Text Box 15"/>
            <p:cNvSpPr txBox="1">
              <a:spLocks noChangeArrowheads="1"/>
            </p:cNvSpPr>
            <p:nvPr/>
          </p:nvSpPr>
          <p:spPr bwMode="auto">
            <a:xfrm>
              <a:off x="2689225" y="2022475"/>
              <a:ext cx="920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E 236</a:t>
              </a:r>
            </a:p>
          </p:txBody>
        </p:sp>
        <p:sp>
          <p:nvSpPr>
            <p:cNvPr id="8210" name="Line 16"/>
            <p:cNvSpPr>
              <a:spLocks noChangeShapeType="1"/>
            </p:cNvSpPr>
            <p:nvPr/>
          </p:nvSpPr>
          <p:spPr bwMode="auto">
            <a:xfrm flipV="1">
              <a:off x="1409700" y="1968500"/>
              <a:ext cx="6934200" cy="138430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11" name="Oval 17"/>
            <p:cNvSpPr>
              <a:spLocks noChangeArrowheads="1"/>
            </p:cNvSpPr>
            <p:nvPr/>
          </p:nvSpPr>
          <p:spPr bwMode="auto">
            <a:xfrm>
              <a:off x="3340100" y="2895600"/>
              <a:ext cx="112713" cy="114300"/>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12" name="Oval 18"/>
            <p:cNvSpPr>
              <a:spLocks noChangeArrowheads="1"/>
            </p:cNvSpPr>
            <p:nvPr/>
          </p:nvSpPr>
          <p:spPr bwMode="auto">
            <a:xfrm>
              <a:off x="1816100" y="3187700"/>
              <a:ext cx="112713" cy="114300"/>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13" name="Oval 19"/>
            <p:cNvSpPr>
              <a:spLocks noChangeArrowheads="1"/>
            </p:cNvSpPr>
            <p:nvPr/>
          </p:nvSpPr>
          <p:spPr bwMode="auto">
            <a:xfrm>
              <a:off x="4711700" y="2603500"/>
              <a:ext cx="112713" cy="114300"/>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14" name="Oval 20"/>
            <p:cNvSpPr>
              <a:spLocks noChangeArrowheads="1"/>
            </p:cNvSpPr>
            <p:nvPr/>
          </p:nvSpPr>
          <p:spPr bwMode="auto">
            <a:xfrm>
              <a:off x="7531100" y="2057400"/>
              <a:ext cx="112713" cy="114300"/>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15" name="Oval 21"/>
            <p:cNvSpPr>
              <a:spLocks noChangeArrowheads="1"/>
            </p:cNvSpPr>
            <p:nvPr/>
          </p:nvSpPr>
          <p:spPr bwMode="auto">
            <a:xfrm>
              <a:off x="6096000" y="2324100"/>
              <a:ext cx="112713" cy="114300"/>
            </a:xfrm>
            <a:prstGeom prst="ellipse">
              <a:avLst/>
            </a:prstGeom>
            <a:solidFill>
              <a:schemeClr val="bg1"/>
            </a:solidFill>
            <a:ln w="2857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16" name="Text Box 22"/>
            <p:cNvSpPr txBox="1">
              <a:spLocks noChangeArrowheads="1"/>
            </p:cNvSpPr>
            <p:nvPr/>
          </p:nvSpPr>
          <p:spPr bwMode="auto">
            <a:xfrm>
              <a:off x="1685925" y="3254375"/>
              <a:ext cx="785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R 78</a:t>
              </a:r>
            </a:p>
          </p:txBody>
        </p:sp>
        <p:sp>
          <p:nvSpPr>
            <p:cNvPr id="8217" name="Text Box 23"/>
            <p:cNvSpPr txBox="1">
              <a:spLocks noChangeArrowheads="1"/>
            </p:cNvSpPr>
            <p:nvPr/>
          </p:nvSpPr>
          <p:spPr bwMode="auto">
            <a:xfrm>
              <a:off x="3248025" y="2936875"/>
              <a:ext cx="735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S 78</a:t>
              </a:r>
            </a:p>
          </p:txBody>
        </p:sp>
        <p:sp>
          <p:nvSpPr>
            <p:cNvPr id="8218" name="Text Box 24"/>
            <p:cNvSpPr txBox="1">
              <a:spLocks noChangeArrowheads="1"/>
            </p:cNvSpPr>
            <p:nvPr/>
          </p:nvSpPr>
          <p:spPr bwMode="auto">
            <a:xfrm>
              <a:off x="4695825" y="2657475"/>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T 78</a:t>
              </a:r>
            </a:p>
          </p:txBody>
        </p:sp>
        <p:sp>
          <p:nvSpPr>
            <p:cNvPr id="8219" name="Text Box 25"/>
            <p:cNvSpPr txBox="1">
              <a:spLocks noChangeArrowheads="1"/>
            </p:cNvSpPr>
            <p:nvPr/>
          </p:nvSpPr>
          <p:spPr bwMode="auto">
            <a:xfrm>
              <a:off x="6080125" y="2378075"/>
              <a:ext cx="785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U 78</a:t>
              </a:r>
            </a:p>
          </p:txBody>
        </p:sp>
        <p:sp>
          <p:nvSpPr>
            <p:cNvPr id="8220" name="Text Box 26"/>
            <p:cNvSpPr txBox="1">
              <a:spLocks noChangeArrowheads="1"/>
            </p:cNvSpPr>
            <p:nvPr/>
          </p:nvSpPr>
          <p:spPr bwMode="auto">
            <a:xfrm>
              <a:off x="7515225" y="2111375"/>
              <a:ext cx="785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V 78</a:t>
              </a:r>
            </a:p>
          </p:txBody>
        </p:sp>
      </p:grpSp>
      <p:sp>
        <p:nvSpPr>
          <p:cNvPr id="8197" name="Text Box 27"/>
          <p:cNvSpPr txBox="1">
            <a:spLocks noChangeArrowheads="1"/>
          </p:cNvSpPr>
          <p:nvPr/>
        </p:nvSpPr>
        <p:spPr bwMode="auto">
          <a:xfrm>
            <a:off x="822325" y="4079875"/>
            <a:ext cx="7932738"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Therefore, the accuracy of the vertical relationship between</a:t>
            </a:r>
          </a:p>
          <a:p>
            <a:r>
              <a:rPr lang="en-US" altLang="en-US" b="1"/>
              <a:t>D 236 and R 78 is:</a:t>
            </a:r>
          </a:p>
          <a:p>
            <a:r>
              <a:rPr lang="en-US" altLang="en-US" b="1"/>
              <a:t>			</a:t>
            </a:r>
            <a:r>
              <a:rPr lang="en-US" altLang="en-US" sz="2800" b="1">
                <a:solidFill>
                  <a:schemeClr val="accent2"/>
                </a:solidFill>
              </a:rPr>
              <a:t>1.0 </a:t>
            </a:r>
            <a:r>
              <a:rPr lang="en-US" altLang="en-US" b="1">
                <a:solidFill>
                  <a:srgbClr val="0000FF"/>
                </a:solidFill>
                <a:sym typeface="WP MathExtendedA" pitchFamily="2" charset="2"/>
              </a:rPr>
              <a:t>√</a:t>
            </a:r>
            <a:r>
              <a:rPr lang="en-US" altLang="en-US">
                <a:sym typeface="WP MathExtendedA" pitchFamily="2" charset="2"/>
              </a:rPr>
              <a:t> </a:t>
            </a:r>
            <a:r>
              <a:rPr lang="en-US" altLang="en-US" sz="2800" b="1">
                <a:solidFill>
                  <a:schemeClr val="accent2"/>
                </a:solidFill>
                <a:sym typeface="WP MathExtendedA" pitchFamily="2" charset="2"/>
              </a:rPr>
              <a:t>11.2  = 3.3 mm</a:t>
            </a:r>
            <a:endParaRPr lang="en-US" altLang="en-US" sz="2800" b="1">
              <a:solidFill>
                <a:srgbClr val="FF0000"/>
              </a:solidFill>
              <a:sym typeface="WP MathExtendedA" pitchFamily="2" charset="2"/>
            </a:endParaRPr>
          </a:p>
          <a:p>
            <a:endParaRPr lang="en-US" altLang="en-US" sz="2800" b="1">
              <a:solidFill>
                <a:srgbClr val="FF0000"/>
              </a:solidFill>
              <a:sym typeface="WP MathExtendedA" pitchFamily="2" charset="2"/>
            </a:endParaRPr>
          </a:p>
          <a:p>
            <a:r>
              <a:rPr lang="en-US" altLang="en-US" sz="2800" b="1">
                <a:solidFill>
                  <a:srgbClr val="FF0000"/>
                </a:solidFill>
                <a:sym typeface="WP MathExtendedA" pitchFamily="2" charset="2"/>
              </a:rPr>
              <a:t>		NOT: </a:t>
            </a:r>
            <a:r>
              <a:rPr lang="en-US" altLang="en-US" sz="2800" b="1">
                <a:solidFill>
                  <a:srgbClr val="FF0000"/>
                </a:solidFill>
              </a:rPr>
              <a:t>1.0 </a:t>
            </a:r>
            <a:r>
              <a:rPr lang="en-US" altLang="en-US" b="1">
                <a:solidFill>
                  <a:srgbClr val="FF0000"/>
                </a:solidFill>
                <a:sym typeface="WP MathExtendedA" pitchFamily="2" charset="2"/>
              </a:rPr>
              <a:t>√</a:t>
            </a:r>
            <a:r>
              <a:rPr lang="en-US" altLang="en-US">
                <a:sym typeface="WP MathExtendedA" pitchFamily="2" charset="2"/>
              </a:rPr>
              <a:t> </a:t>
            </a:r>
            <a:r>
              <a:rPr lang="en-US" altLang="en-US" sz="2800" b="1">
                <a:solidFill>
                  <a:srgbClr val="FF0000"/>
                </a:solidFill>
                <a:sym typeface="WP MathExtendedA" pitchFamily="2" charset="2"/>
              </a:rPr>
              <a:t>1.6  = 1.3 mm </a:t>
            </a:r>
          </a:p>
          <a:p>
            <a:endParaRPr lang="en-US" altLang="en-US" b="1">
              <a:sym typeface="WP MathExtendedA" pitchFamily="2" charset="2"/>
            </a:endParaRPr>
          </a:p>
          <a:p>
            <a:r>
              <a:rPr lang="en-US" altLang="en-US" b="1">
                <a:sym typeface="WP MathExtendedA" pitchFamily="2" charset="2"/>
              </a:rPr>
              <a:t>Each section = 1 mile = 1.6 km</a:t>
            </a:r>
          </a:p>
        </p:txBody>
      </p:sp>
    </p:spTree>
    <p:extLst>
      <p:ext uri="{BB962C8B-B14F-4D97-AF65-F5344CB8AC3E}">
        <p14:creationId xmlns:p14="http://schemas.microsoft.com/office/powerpoint/2010/main" val="371993769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l="19807" t="28899" r="29475" b="13499"/>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61913" y="2981325"/>
            <a:ext cx="2424112" cy="1920875"/>
          </a:xfrm>
          <a:prstGeom prst="rect">
            <a:avLst/>
          </a:prstGeom>
          <a:solidFill>
            <a:srgbClr val="FFDAB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latin typeface="Comic Sans MS" panose="030F0702030302020204" pitchFamily="66" charset="0"/>
              </a:rPr>
              <a:t>Astoria –</a:t>
            </a:r>
          </a:p>
          <a:p>
            <a:pPr eaLnBrk="1" hangingPunct="1"/>
            <a:r>
              <a:rPr lang="en-US" altLang="en-US" sz="4000" b="1">
                <a:latin typeface="Comic Sans MS" panose="030F0702030302020204" pitchFamily="66" charset="0"/>
              </a:rPr>
              <a:t>Megler</a:t>
            </a:r>
          </a:p>
          <a:p>
            <a:pPr eaLnBrk="1" hangingPunct="1"/>
            <a:r>
              <a:rPr lang="en-US" altLang="en-US" sz="4000" b="1">
                <a:latin typeface="Comic Sans MS" panose="030F0702030302020204" pitchFamily="66" charset="0"/>
              </a:rPr>
              <a:t>Bridge</a:t>
            </a:r>
          </a:p>
        </p:txBody>
      </p:sp>
    </p:spTree>
    <p:extLst>
      <p:ext uri="{BB962C8B-B14F-4D97-AF65-F5344CB8AC3E}">
        <p14:creationId xmlns:p14="http://schemas.microsoft.com/office/powerpoint/2010/main" val="336495094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5138738"/>
            <a:ext cx="9144000" cy="1719262"/>
          </a:xfrm>
          <a:prstGeom prst="rect">
            <a:avLst/>
          </a:prstGeom>
          <a:solidFill>
            <a:srgbClr val="FFDAB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l="1848" t="14850" r="3166" b="11516"/>
          <a:stretch>
            <a:fillRect/>
          </a:stretch>
        </p:blipFill>
        <p:spPr bwMode="auto">
          <a:xfrm>
            <a:off x="0" y="0"/>
            <a:ext cx="91440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4"/>
          <p:cNvSpPr txBox="1">
            <a:spLocks noChangeArrowheads="1"/>
          </p:cNvSpPr>
          <p:nvPr/>
        </p:nvSpPr>
        <p:spPr bwMode="auto">
          <a:xfrm>
            <a:off x="-92075" y="5422900"/>
            <a:ext cx="9236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a:latin typeface="Comic Sans MS" panose="030F0702030302020204" pitchFamily="66" charset="0"/>
              </a:rPr>
              <a:t>Astoria – Megler Bridge</a:t>
            </a:r>
          </a:p>
          <a:p>
            <a:pPr algn="ctr" eaLnBrk="1" hangingPunct="1"/>
            <a:r>
              <a:rPr lang="en-US" altLang="en-US" b="1">
                <a:latin typeface="Comic Sans MS" panose="030F0702030302020204" pitchFamily="66" charset="0"/>
              </a:rPr>
              <a:t>Cannot cross with conventional leveling technique</a:t>
            </a:r>
          </a:p>
        </p:txBody>
      </p:sp>
    </p:spTree>
    <p:extLst>
      <p:ext uri="{BB962C8B-B14F-4D97-AF65-F5344CB8AC3E}">
        <p14:creationId xmlns:p14="http://schemas.microsoft.com/office/powerpoint/2010/main" val="287463563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l="684" t="26454" r="11263" b="1823"/>
          <a:stretch>
            <a:fillRect/>
          </a:stretch>
        </p:blipFill>
        <p:spPr bwMode="auto">
          <a:xfrm>
            <a:off x="0" y="0"/>
            <a:ext cx="9144000"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92075" y="5527675"/>
            <a:ext cx="92360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Comic Sans MS" panose="030F0702030302020204" pitchFamily="66" charset="0"/>
              </a:rPr>
              <a:t>Level route from Astoria, Oregon east along U.S. Highway 30 to bridge over Columbia River at Longview, Washington then west along State Highway 4 to Megler, Washington.</a:t>
            </a:r>
          </a:p>
        </p:txBody>
      </p:sp>
      <p:sp>
        <p:nvSpPr>
          <p:cNvPr id="11268" name="Text Box 4"/>
          <p:cNvSpPr txBox="1">
            <a:spLocks noChangeArrowheads="1"/>
          </p:cNvSpPr>
          <p:nvPr/>
        </p:nvSpPr>
        <p:spPr bwMode="auto">
          <a:xfrm>
            <a:off x="2311400" y="346075"/>
            <a:ext cx="5988050" cy="915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GPS-derived orthometric heights do not compare to</a:t>
            </a:r>
          </a:p>
          <a:p>
            <a:pPr eaLnBrk="1" hangingPunct="1"/>
            <a:r>
              <a:rPr lang="en-US" altLang="en-US" b="1">
                <a:latin typeface="Comic Sans MS" panose="030F0702030302020204" pitchFamily="66" charset="0"/>
              </a:rPr>
              <a:t>leveled orthometric heights better than 0.1 meter</a:t>
            </a:r>
          </a:p>
          <a:p>
            <a:pPr eaLnBrk="1" hangingPunct="1"/>
            <a:r>
              <a:rPr lang="en-US" altLang="en-US" b="1">
                <a:latin typeface="Comic Sans MS" panose="030F0702030302020204" pitchFamily="66" charset="0"/>
              </a:rPr>
              <a:t>from Astoria, OR to Megler, WA</a:t>
            </a:r>
          </a:p>
        </p:txBody>
      </p:sp>
      <p:sp>
        <p:nvSpPr>
          <p:cNvPr id="11269" name="Text Box 5"/>
          <p:cNvSpPr txBox="1">
            <a:spLocks noChangeArrowheads="1"/>
          </p:cNvSpPr>
          <p:nvPr/>
        </p:nvSpPr>
        <p:spPr bwMode="auto">
          <a:xfrm>
            <a:off x="1016000" y="2351088"/>
            <a:ext cx="625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chemeClr val="bg1"/>
                </a:solidFill>
              </a:rPr>
              <a:t>Megler</a:t>
            </a:r>
          </a:p>
        </p:txBody>
      </p:sp>
    </p:spTree>
    <p:extLst>
      <p:ext uri="{BB962C8B-B14F-4D97-AF65-F5344CB8AC3E}">
        <p14:creationId xmlns:p14="http://schemas.microsoft.com/office/powerpoint/2010/main" val="189567936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p:cNvGrpSpPr>
            <a:grpSpLocks/>
          </p:cNvGrpSpPr>
          <p:nvPr/>
        </p:nvGrpSpPr>
        <p:grpSpPr bwMode="auto">
          <a:xfrm>
            <a:off x="158750" y="152400"/>
            <a:ext cx="5251450" cy="6705600"/>
            <a:chOff x="142" y="142"/>
            <a:chExt cx="3241" cy="4178"/>
          </a:xfrm>
        </p:grpSpPr>
        <p:grpSp>
          <p:nvGrpSpPr>
            <p:cNvPr id="12293" name="Group 3"/>
            <p:cNvGrpSpPr>
              <a:grpSpLocks/>
            </p:cNvGrpSpPr>
            <p:nvPr/>
          </p:nvGrpSpPr>
          <p:grpSpPr bwMode="auto">
            <a:xfrm>
              <a:off x="142" y="150"/>
              <a:ext cx="3241" cy="4170"/>
              <a:chOff x="-151" y="-1183"/>
              <a:chExt cx="5761" cy="7076"/>
            </a:xfrm>
          </p:grpSpPr>
          <p:pic>
            <p:nvPicPr>
              <p:cNvPr id="12295" name="Picture 4"/>
              <p:cNvPicPr>
                <a:picLocks noChangeAspect="1" noChangeArrowheads="1"/>
              </p:cNvPicPr>
              <p:nvPr/>
            </p:nvPicPr>
            <p:blipFill>
              <a:blip r:embed="rId3">
                <a:extLst>
                  <a:ext uri="{28A0092B-C50C-407E-A947-70E740481C1C}">
                    <a14:useLocalDpi xmlns:a14="http://schemas.microsoft.com/office/drawing/2010/main" val="0"/>
                  </a:ext>
                </a:extLst>
              </a:blip>
              <a:srcRect l="3532" t="6761" r="2849" b="7300"/>
              <a:stretch>
                <a:fillRect/>
              </a:stretch>
            </p:blipFill>
            <p:spPr bwMode="auto">
              <a:xfrm>
                <a:off x="-142" y="-1183"/>
                <a:ext cx="5752" cy="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5"/>
              <p:cNvPicPr>
                <a:picLocks noChangeAspect="1" noChangeArrowheads="1"/>
              </p:cNvPicPr>
              <p:nvPr/>
            </p:nvPicPr>
            <p:blipFill>
              <a:blip r:embed="rId4">
                <a:extLst>
                  <a:ext uri="{28A0092B-C50C-407E-A947-70E740481C1C}">
                    <a14:useLocalDpi xmlns:a14="http://schemas.microsoft.com/office/drawing/2010/main" val="0"/>
                  </a:ext>
                </a:extLst>
              </a:blip>
              <a:srcRect l="3532" t="12938" r="2849" b="11523"/>
              <a:stretch>
                <a:fillRect/>
              </a:stretch>
            </p:blipFill>
            <p:spPr bwMode="auto">
              <a:xfrm>
                <a:off x="-151" y="2530"/>
                <a:ext cx="5752" cy="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4" name="Rectangle 6"/>
            <p:cNvSpPr>
              <a:spLocks noChangeArrowheads="1"/>
            </p:cNvSpPr>
            <p:nvPr/>
          </p:nvSpPr>
          <p:spPr bwMode="auto">
            <a:xfrm>
              <a:off x="159" y="142"/>
              <a:ext cx="3205" cy="40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12291" name="Text Box 7"/>
          <p:cNvSpPr txBox="1">
            <a:spLocks noChangeArrowheads="1"/>
          </p:cNvSpPr>
          <p:nvPr/>
        </p:nvSpPr>
        <p:spPr bwMode="auto">
          <a:xfrm>
            <a:off x="5329238" y="658813"/>
            <a:ext cx="3576637"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3333FF"/>
                </a:solidFill>
                <a:latin typeface="Comic Sans MS" panose="030F0702030302020204" pitchFamily="66" charset="0"/>
              </a:rPr>
              <a:t>FGCS Specifications and Procedures to Incorporate Electronic Digital/Bar-Code Leveling Systems</a:t>
            </a:r>
          </a:p>
        </p:txBody>
      </p:sp>
      <p:sp>
        <p:nvSpPr>
          <p:cNvPr id="12292" name="Text Box 8"/>
          <p:cNvSpPr txBox="1">
            <a:spLocks noChangeArrowheads="1"/>
          </p:cNvSpPr>
          <p:nvPr/>
        </p:nvSpPr>
        <p:spPr bwMode="auto">
          <a:xfrm>
            <a:off x="5497513" y="4540250"/>
            <a:ext cx="35004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3333FF"/>
                </a:solidFill>
                <a:latin typeface="Comic Sans MS" panose="030F0702030302020204" pitchFamily="66" charset="0"/>
              </a:rPr>
              <a:t>www.ngs.noaa.gov</a:t>
            </a:r>
          </a:p>
          <a:p>
            <a:pPr algn="ctr" eaLnBrk="1" hangingPunct="1"/>
            <a:endParaRPr lang="en-US" altLang="en-US" b="1">
              <a:latin typeface="Comic Sans MS" panose="030F0702030302020204" pitchFamily="66" charset="0"/>
            </a:endParaRPr>
          </a:p>
          <a:p>
            <a:pPr algn="ctr" eaLnBrk="1" hangingPunct="1"/>
            <a:r>
              <a:rPr lang="en-US" altLang="en-US" b="1">
                <a:latin typeface="Comic Sans MS" panose="030F0702030302020204" pitchFamily="66" charset="0"/>
              </a:rPr>
              <a:t>Products and Services</a:t>
            </a:r>
          </a:p>
          <a:p>
            <a:pPr algn="ctr" eaLnBrk="1" hangingPunct="1"/>
            <a:r>
              <a:rPr lang="en-US" altLang="en-US" b="1">
                <a:latin typeface="Comic Sans MS" panose="030F0702030302020204" pitchFamily="66" charset="0"/>
              </a:rPr>
              <a:t>Publications Available On Line</a:t>
            </a:r>
          </a:p>
        </p:txBody>
      </p:sp>
    </p:spTree>
    <p:extLst>
      <p:ext uri="{BB962C8B-B14F-4D97-AF65-F5344CB8AC3E}">
        <p14:creationId xmlns:p14="http://schemas.microsoft.com/office/powerpoint/2010/main" val="357382858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l="13135" t="23810" r="19124" b="24101"/>
          <a:stretch>
            <a:fillRect/>
          </a:stretch>
        </p:blipFill>
        <p:spPr bwMode="auto">
          <a:xfrm>
            <a:off x="184150" y="990600"/>
            <a:ext cx="8778875"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p:cNvSpPr txBox="1">
            <a:spLocks noChangeArrowheads="1"/>
          </p:cNvSpPr>
          <p:nvPr/>
        </p:nvSpPr>
        <p:spPr bwMode="auto">
          <a:xfrm>
            <a:off x="0" y="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3333FF"/>
                </a:solidFill>
                <a:latin typeface="Comic Sans MS" panose="030F0702030302020204" pitchFamily="66" charset="0"/>
              </a:rPr>
              <a:t>FGCS Specifications and Procedures to Incorporate Electronic Digital/Bar-Code Leveling Systems</a:t>
            </a:r>
          </a:p>
        </p:txBody>
      </p:sp>
      <p:sp>
        <p:nvSpPr>
          <p:cNvPr id="6" name="Rectangle 5"/>
          <p:cNvSpPr/>
          <p:nvPr/>
        </p:nvSpPr>
        <p:spPr>
          <a:xfrm>
            <a:off x="0" y="928688"/>
            <a:ext cx="3005138" cy="479425"/>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9203559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l="13493" t="15184" r="18001" b="13208"/>
          <a:stretch>
            <a:fillRect/>
          </a:stretch>
        </p:blipFill>
        <p:spPr bwMode="auto">
          <a:xfrm>
            <a:off x="280988" y="180975"/>
            <a:ext cx="832802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88913" y="0"/>
            <a:ext cx="2249487" cy="652463"/>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373318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0"/>
          <p:cNvSpPr txBox="1">
            <a:spLocks noGrp="1"/>
          </p:cNvSpPr>
          <p:nvPr>
            <p:ph type="ctrTitle"/>
          </p:nvPr>
        </p:nvSpPr>
        <p:spPr>
          <a:xfrm>
            <a:off x="533400" y="1447800"/>
            <a:ext cx="80391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Error Sources and Corrections</a:t>
            </a:r>
            <a:endParaRPr/>
          </a:p>
        </p:txBody>
      </p:sp>
      <p:sp>
        <p:nvSpPr>
          <p:cNvPr id="213" name="Google Shape;213;p10"/>
          <p:cNvSpPr txBox="1">
            <a:spLocks noGrp="1"/>
          </p:cNvSpPr>
          <p:nvPr>
            <p:ph type="subTitle" idx="1"/>
          </p:nvPr>
        </p:nvSpPr>
        <p:spPr>
          <a:xfrm>
            <a:off x="1238250" y="3352800"/>
            <a:ext cx="6629400" cy="2057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2800"/>
              <a:buNone/>
            </a:pPr>
            <a:r>
              <a:rPr lang="en-US" sz="2800" b="0" i="0" u="none">
                <a:solidFill>
                  <a:schemeClr val="dk1"/>
                </a:solidFill>
                <a:latin typeface="Calibri"/>
                <a:ea typeface="Calibri"/>
                <a:cs typeface="Calibri"/>
                <a:sym typeface="Calibri"/>
              </a:rPr>
              <a:t>Blunders</a:t>
            </a:r>
            <a:endParaRPr/>
          </a:p>
          <a:p>
            <a:pPr marL="0" lvl="0" indent="0" algn="ctr" rtl="0">
              <a:lnSpc>
                <a:spcPct val="100000"/>
              </a:lnSpc>
              <a:spcBef>
                <a:spcPts val="560"/>
              </a:spcBef>
              <a:spcAft>
                <a:spcPts val="0"/>
              </a:spcAft>
              <a:buClr>
                <a:schemeClr val="dk1"/>
              </a:buClr>
              <a:buSzPts val="2800"/>
              <a:buNone/>
            </a:pPr>
            <a:r>
              <a:rPr lang="en-US" sz="2800" b="0" i="0" u="none">
                <a:solidFill>
                  <a:schemeClr val="dk1"/>
                </a:solidFill>
                <a:latin typeface="Calibri"/>
                <a:ea typeface="Calibri"/>
                <a:cs typeface="Calibri"/>
                <a:sym typeface="Calibri"/>
              </a:rPr>
              <a:t>Systematic Errors</a:t>
            </a:r>
            <a:endParaRPr/>
          </a:p>
          <a:p>
            <a:pPr marL="0" lvl="0" indent="0" algn="ctr" rtl="0">
              <a:lnSpc>
                <a:spcPct val="100000"/>
              </a:lnSpc>
              <a:spcBef>
                <a:spcPts val="560"/>
              </a:spcBef>
              <a:spcAft>
                <a:spcPts val="0"/>
              </a:spcAft>
              <a:buClr>
                <a:schemeClr val="dk1"/>
              </a:buClr>
              <a:buSzPts val="2800"/>
              <a:buNone/>
            </a:pPr>
            <a:r>
              <a:rPr lang="en-US" sz="2800" b="0" i="0" u="none">
                <a:solidFill>
                  <a:schemeClr val="dk1"/>
                </a:solidFill>
                <a:latin typeface="Calibri"/>
                <a:ea typeface="Calibri"/>
                <a:cs typeface="Calibri"/>
                <a:sym typeface="Calibri"/>
              </a:rPr>
              <a:t>Random Errors</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146050" y="2157413"/>
            <a:ext cx="8836025" cy="2225675"/>
            <a:chOff x="94" y="1428"/>
            <a:chExt cx="5566" cy="1402"/>
          </a:xfrm>
        </p:grpSpPr>
        <p:sp>
          <p:nvSpPr>
            <p:cNvPr id="15367" name="Text Box 3"/>
            <p:cNvSpPr txBox="1">
              <a:spLocks noChangeArrowheads="1"/>
            </p:cNvSpPr>
            <p:nvPr/>
          </p:nvSpPr>
          <p:spPr bwMode="auto">
            <a:xfrm>
              <a:off x="223" y="1428"/>
              <a:ext cx="5437" cy="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FF0000"/>
                  </a:solidFill>
                  <a:latin typeface="Comic Sans MS" panose="030F0702030302020204" pitchFamily="66" charset="0"/>
                </a:rPr>
                <a:t>                       A turning point consisting of a steel turning</a:t>
              </a:r>
            </a:p>
            <a:p>
              <a:pPr eaLnBrk="1" hangingPunct="1"/>
              <a:r>
                <a:rPr lang="en-US" altLang="en-US" sz="2000" b="1">
                  <a:solidFill>
                    <a:srgbClr val="FF0000"/>
                  </a:solidFill>
                  <a:latin typeface="Comic Sans MS" panose="030F0702030302020204" pitchFamily="66" charset="0"/>
                </a:rPr>
                <a:t>                       pin with a driving cap should be utilized. If a</a:t>
              </a:r>
            </a:p>
            <a:p>
              <a:pPr eaLnBrk="1" hangingPunct="1"/>
              <a:r>
                <a:rPr lang="en-US" altLang="en-US" sz="2000" b="1">
                  <a:solidFill>
                    <a:srgbClr val="FF0000"/>
                  </a:solidFill>
                  <a:latin typeface="Comic Sans MS" panose="030F0702030302020204" pitchFamily="66" charset="0"/>
                </a:rPr>
                <a:t>                       steel pin cannot be driven, then a turning plate ("turtle") weighing at least 7 kg should be substituted. </a:t>
              </a:r>
            </a:p>
            <a:p>
              <a:pPr eaLnBrk="1" hangingPunct="1"/>
              <a:r>
                <a:rPr lang="en-US" altLang="en-US" sz="2000" b="1">
                  <a:solidFill>
                    <a:srgbClr val="FF0000"/>
                  </a:solidFill>
                  <a:latin typeface="Comic Sans MS" panose="030F0702030302020204" pitchFamily="66" charset="0"/>
                </a:rPr>
                <a:t>In situations allowing neither turning pins nor turning </a:t>
              </a:r>
            </a:p>
            <a:p>
              <a:pPr eaLnBrk="1" hangingPunct="1"/>
              <a:r>
                <a:rPr lang="en-US" altLang="en-US" sz="2000" b="1">
                  <a:solidFill>
                    <a:srgbClr val="FF0000"/>
                  </a:solidFill>
                  <a:latin typeface="Comic Sans MS" panose="030F0702030302020204" pitchFamily="66" charset="0"/>
                </a:rPr>
                <a:t>Plates (sandy or marshy soils), a long wooden stake with</a:t>
              </a:r>
            </a:p>
            <a:p>
              <a:pPr eaLnBrk="1" hangingPunct="1"/>
              <a:r>
                <a:rPr lang="en-US" altLang="en-US" sz="2000" b="1">
                  <a:solidFill>
                    <a:srgbClr val="FF0000"/>
                  </a:solidFill>
                  <a:latin typeface="Comic Sans MS" panose="030F0702030302020204" pitchFamily="66" charset="0"/>
                </a:rPr>
                <a:t>a double-headed nail should be driven to a firm depth.</a:t>
              </a:r>
              <a:endParaRPr lang="en-US" altLang="en-US" sz="2000" b="1">
                <a:latin typeface="Comic Sans MS" panose="030F0702030302020204" pitchFamily="66" charset="0"/>
              </a:endParaRPr>
            </a:p>
          </p:txBody>
        </p:sp>
        <p:pic>
          <p:nvPicPr>
            <p:cNvPr id="15368" name="Picture 4"/>
            <p:cNvPicPr>
              <a:picLocks noChangeAspect="1" noChangeArrowheads="1"/>
            </p:cNvPicPr>
            <p:nvPr/>
          </p:nvPicPr>
          <p:blipFill>
            <a:blip r:embed="rId3">
              <a:extLst>
                <a:ext uri="{28A0092B-C50C-407E-A947-70E740481C1C}">
                  <a14:useLocalDpi xmlns:a14="http://schemas.microsoft.com/office/drawing/2010/main" val="0"/>
                </a:ext>
              </a:extLst>
            </a:blip>
            <a:srcRect l="21126" t="16914" r="26253" b="16307"/>
            <a:stretch>
              <a:fillRect/>
            </a:stretch>
          </p:blipFill>
          <p:spPr bwMode="auto">
            <a:xfrm>
              <a:off x="4906" y="2084"/>
              <a:ext cx="754"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5"/>
            <p:cNvPicPr>
              <a:picLocks noChangeAspect="1" noChangeArrowheads="1"/>
            </p:cNvPicPr>
            <p:nvPr/>
          </p:nvPicPr>
          <p:blipFill>
            <a:blip r:embed="rId4">
              <a:extLst>
                <a:ext uri="{28A0092B-C50C-407E-A947-70E740481C1C}">
                  <a14:useLocalDpi xmlns:a14="http://schemas.microsoft.com/office/drawing/2010/main" val="0"/>
                </a:ext>
              </a:extLst>
            </a:blip>
            <a:srcRect l="9880" t="28976" r="14388" b="37691"/>
            <a:stretch>
              <a:fillRect/>
            </a:stretch>
          </p:blipFill>
          <p:spPr bwMode="auto">
            <a:xfrm>
              <a:off x="94" y="1489"/>
              <a:ext cx="1745" cy="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3" name="Picture 6"/>
          <p:cNvPicPr>
            <a:picLocks noChangeAspect="1" noChangeArrowheads="1"/>
          </p:cNvPicPr>
          <p:nvPr/>
        </p:nvPicPr>
        <p:blipFill>
          <a:blip r:embed="rId5">
            <a:extLst>
              <a:ext uri="{28A0092B-C50C-407E-A947-70E740481C1C}">
                <a14:useLocalDpi xmlns:a14="http://schemas.microsoft.com/office/drawing/2010/main" val="0"/>
              </a:ext>
            </a:extLst>
          </a:blip>
          <a:srcRect l="14763" t="16397" r="26384" b="14757"/>
          <a:stretch>
            <a:fillRect/>
          </a:stretch>
        </p:blipFill>
        <p:spPr bwMode="auto">
          <a:xfrm>
            <a:off x="160338" y="4540250"/>
            <a:ext cx="2560637"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7"/>
          <p:cNvPicPr>
            <a:picLocks noChangeAspect="1" noChangeArrowheads="1"/>
          </p:cNvPicPr>
          <p:nvPr/>
        </p:nvPicPr>
        <p:blipFill>
          <a:blip r:embed="rId6">
            <a:extLst>
              <a:ext uri="{28A0092B-C50C-407E-A947-70E740481C1C}">
                <a14:useLocalDpi xmlns:a14="http://schemas.microsoft.com/office/drawing/2010/main" val="0"/>
              </a:ext>
            </a:extLst>
          </a:blip>
          <a:srcRect l="36118" t="17767" r="33626" b="13028"/>
          <a:stretch>
            <a:fillRect/>
          </a:stretch>
        </p:blipFill>
        <p:spPr bwMode="auto">
          <a:xfrm>
            <a:off x="4629150" y="0"/>
            <a:ext cx="12160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8"/>
          <p:cNvSpPr txBox="1">
            <a:spLocks noChangeArrowheads="1"/>
          </p:cNvSpPr>
          <p:nvPr/>
        </p:nvSpPr>
        <p:spPr bwMode="auto">
          <a:xfrm>
            <a:off x="2981325" y="4973638"/>
            <a:ext cx="58816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3333FF"/>
                </a:solidFill>
                <a:latin typeface="Comic Sans MS" panose="030F0702030302020204" pitchFamily="66" charset="0"/>
              </a:rPr>
              <a:t>According to at least one manufacturer's specifications, the electronic digital leveling instrument should not be exposed to direct sunlight. The manufacturer recommends using an umbrella in bright sunlight.</a:t>
            </a:r>
            <a:endParaRPr lang="en-US" altLang="en-US" sz="2000">
              <a:latin typeface="Comic Sans MS" panose="030F0702030302020204" pitchFamily="66" charset="0"/>
            </a:endParaRPr>
          </a:p>
        </p:txBody>
      </p:sp>
      <p:sp>
        <p:nvSpPr>
          <p:cNvPr id="15366" name="Text Box 9"/>
          <p:cNvSpPr txBox="1">
            <a:spLocks noChangeArrowheads="1"/>
          </p:cNvSpPr>
          <p:nvPr/>
        </p:nvSpPr>
        <p:spPr bwMode="auto">
          <a:xfrm>
            <a:off x="250825" y="506413"/>
            <a:ext cx="4217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solidFill>
                  <a:srgbClr val="3333FF"/>
                </a:solidFill>
                <a:latin typeface="Comic Sans MS" panose="030F0702030302020204" pitchFamily="66" charset="0"/>
              </a:rPr>
              <a:t>Leveling rods must be one piece.</a:t>
            </a:r>
          </a:p>
          <a:p>
            <a:pPr eaLnBrk="1" hangingPunct="1"/>
            <a:endParaRPr lang="en-US" altLang="en-US" sz="2000">
              <a:latin typeface="Comic Sans MS" panose="030F0702030302020204" pitchFamily="66" charset="0"/>
            </a:endParaRPr>
          </a:p>
        </p:txBody>
      </p:sp>
    </p:spTree>
    <p:extLst>
      <p:ext uri="{BB962C8B-B14F-4D97-AF65-F5344CB8AC3E}">
        <p14:creationId xmlns:p14="http://schemas.microsoft.com/office/powerpoint/2010/main" val="191709792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236538"/>
            <a:ext cx="9144000" cy="6294437"/>
            <a:chOff x="0" y="149"/>
            <a:chExt cx="5760" cy="3965"/>
          </a:xfrm>
        </p:grpSpPr>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l="8138" t="19655" r="15495" b="19496"/>
            <a:stretch>
              <a:fillRect/>
            </a:stretch>
          </p:blipFill>
          <p:spPr bwMode="auto">
            <a:xfrm>
              <a:off x="95" y="149"/>
              <a:ext cx="5665" cy="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noChangeArrowheads="1"/>
            </p:cNvPicPr>
            <p:nvPr/>
          </p:nvPicPr>
          <p:blipFill>
            <a:blip r:embed="rId4">
              <a:extLst>
                <a:ext uri="{28A0092B-C50C-407E-A947-70E740481C1C}">
                  <a14:useLocalDpi xmlns:a14="http://schemas.microsoft.com/office/drawing/2010/main" val="0"/>
                </a:ext>
              </a:extLst>
            </a:blip>
            <a:srcRect l="13623" t="54178" r="3125" b="35962"/>
            <a:stretch>
              <a:fillRect/>
            </a:stretch>
          </p:blipFill>
          <p:spPr bwMode="auto">
            <a:xfrm>
              <a:off x="0" y="3620"/>
              <a:ext cx="5760"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p:nvPr/>
        </p:nvSpPr>
        <p:spPr>
          <a:xfrm>
            <a:off x="725488" y="188913"/>
            <a:ext cx="3005137" cy="479425"/>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9643611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0" y="236538"/>
            <a:ext cx="9144000" cy="6426200"/>
            <a:chOff x="0" y="149"/>
            <a:chExt cx="5760" cy="4048"/>
          </a:xfrm>
        </p:grpSpPr>
        <p:pic>
          <p:nvPicPr>
            <p:cNvPr id="17412" name="Picture 3"/>
            <p:cNvPicPr>
              <a:picLocks noChangeAspect="1" noChangeArrowheads="1"/>
            </p:cNvPicPr>
            <p:nvPr/>
          </p:nvPicPr>
          <p:blipFill>
            <a:blip r:embed="rId3">
              <a:extLst>
                <a:ext uri="{28A0092B-C50C-407E-A947-70E740481C1C}">
                  <a14:useLocalDpi xmlns:a14="http://schemas.microsoft.com/office/drawing/2010/main" val="0"/>
                </a:ext>
              </a:extLst>
            </a:blip>
            <a:srcRect l="7878" t="74915" r="2507" b="12511"/>
            <a:stretch>
              <a:fillRect/>
            </a:stretch>
          </p:blipFill>
          <p:spPr bwMode="auto">
            <a:xfrm>
              <a:off x="0" y="3612"/>
              <a:ext cx="5754"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p:cNvPicPr>
              <a:picLocks noChangeAspect="1" noChangeArrowheads="1"/>
            </p:cNvPicPr>
            <p:nvPr/>
          </p:nvPicPr>
          <p:blipFill>
            <a:blip r:embed="rId3">
              <a:extLst>
                <a:ext uri="{28A0092B-C50C-407E-A947-70E740481C1C}">
                  <a14:useLocalDpi xmlns:a14="http://schemas.microsoft.com/office/drawing/2010/main" val="0"/>
                </a:ext>
              </a:extLst>
            </a:blip>
            <a:srcRect l="12744" t="18285" r="13753" b="46069"/>
            <a:stretch>
              <a:fillRect/>
            </a:stretch>
          </p:blipFill>
          <p:spPr bwMode="auto">
            <a:xfrm>
              <a:off x="92" y="1018"/>
              <a:ext cx="5668" cy="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
            <p:cNvPicPr>
              <a:picLocks noChangeAspect="1" noChangeArrowheads="1"/>
            </p:cNvPicPr>
            <p:nvPr/>
          </p:nvPicPr>
          <p:blipFill>
            <a:blip r:embed="rId4">
              <a:extLst>
                <a:ext uri="{28A0092B-C50C-407E-A947-70E740481C1C}">
                  <a14:useLocalDpi xmlns:a14="http://schemas.microsoft.com/office/drawing/2010/main" val="0"/>
                </a:ext>
              </a:extLst>
            </a:blip>
            <a:srcRect l="8138" t="19655" r="15495" b="64659"/>
            <a:stretch>
              <a:fillRect/>
            </a:stretch>
          </p:blipFill>
          <p:spPr bwMode="auto">
            <a:xfrm>
              <a:off x="95" y="149"/>
              <a:ext cx="5665" cy="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6"/>
            <p:cNvPicPr>
              <a:picLocks noChangeAspect="1" noChangeArrowheads="1"/>
            </p:cNvPicPr>
            <p:nvPr/>
          </p:nvPicPr>
          <p:blipFill>
            <a:blip r:embed="rId3">
              <a:extLst>
                <a:ext uri="{28A0092B-C50C-407E-A947-70E740481C1C}">
                  <a14:useLocalDpi xmlns:a14="http://schemas.microsoft.com/office/drawing/2010/main" val="0"/>
                </a:ext>
              </a:extLst>
            </a:blip>
            <a:srcRect l="14217" t="64833" r="2507" b="26720"/>
            <a:stretch>
              <a:fillRect/>
            </a:stretch>
          </p:blipFill>
          <p:spPr bwMode="auto">
            <a:xfrm>
              <a:off x="100" y="3032"/>
              <a:ext cx="5660"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p:cNvSpPr/>
          <p:nvPr/>
        </p:nvSpPr>
        <p:spPr>
          <a:xfrm>
            <a:off x="725488" y="188913"/>
            <a:ext cx="3005137" cy="479425"/>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5974373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231775" y="0"/>
            <a:ext cx="8640763" cy="6858000"/>
            <a:chOff x="146" y="0"/>
            <a:chExt cx="5443" cy="4320"/>
          </a:xfrm>
        </p:grpSpPr>
        <p:pic>
          <p:nvPicPr>
            <p:cNvPr id="18436" name="Picture 3"/>
            <p:cNvPicPr>
              <a:picLocks noChangeAspect="1" noChangeArrowheads="1"/>
            </p:cNvPicPr>
            <p:nvPr/>
          </p:nvPicPr>
          <p:blipFill>
            <a:blip r:embed="rId3">
              <a:extLst>
                <a:ext uri="{28A0092B-C50C-407E-A947-70E740481C1C}">
                  <a14:useLocalDpi xmlns:a14="http://schemas.microsoft.com/office/drawing/2010/main" val="0"/>
                </a:ext>
              </a:extLst>
            </a:blip>
            <a:srcRect l="13997" t="60378" r="5615" b="29762"/>
            <a:stretch>
              <a:fillRect/>
            </a:stretch>
          </p:blipFill>
          <p:spPr bwMode="auto">
            <a:xfrm>
              <a:off x="391" y="3858"/>
              <a:ext cx="5198"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p:cNvPicPr>
              <a:picLocks noChangeAspect="1" noChangeArrowheads="1"/>
            </p:cNvPicPr>
            <p:nvPr/>
          </p:nvPicPr>
          <p:blipFill>
            <a:blip r:embed="rId4">
              <a:extLst>
                <a:ext uri="{28A0092B-C50C-407E-A947-70E740481C1C}">
                  <a14:useLocalDpi xmlns:a14="http://schemas.microsoft.com/office/drawing/2010/main" val="0"/>
                </a:ext>
              </a:extLst>
            </a:blip>
            <a:srcRect l="8496" t="16217" r="15251" b="68480"/>
            <a:stretch>
              <a:fillRect/>
            </a:stretch>
          </p:blipFill>
          <p:spPr bwMode="auto">
            <a:xfrm>
              <a:off x="146" y="0"/>
              <a:ext cx="5322" cy="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p:cNvPicPr>
              <a:picLocks noChangeAspect="1" noChangeArrowheads="1"/>
            </p:cNvPicPr>
            <p:nvPr/>
          </p:nvPicPr>
          <p:blipFill>
            <a:blip r:embed="rId5">
              <a:extLst>
                <a:ext uri="{28A0092B-C50C-407E-A947-70E740481C1C}">
                  <a14:useLocalDpi xmlns:a14="http://schemas.microsoft.com/office/drawing/2010/main" val="0"/>
                </a:ext>
              </a:extLst>
            </a:blip>
            <a:srcRect l="13623" t="26393" r="17871" b="14757"/>
            <a:stretch>
              <a:fillRect/>
            </a:stretch>
          </p:blipFill>
          <p:spPr bwMode="auto">
            <a:xfrm>
              <a:off x="399" y="750"/>
              <a:ext cx="5031" cy="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p:cNvSpPr/>
          <p:nvPr/>
        </p:nvSpPr>
        <p:spPr>
          <a:xfrm>
            <a:off x="536575" y="0"/>
            <a:ext cx="2381250" cy="392113"/>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3829840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146050"/>
            <a:ext cx="8607425" cy="6711950"/>
            <a:chOff x="0" y="92"/>
            <a:chExt cx="5422" cy="4228"/>
          </a:xfrm>
        </p:grpSpPr>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l="14128" t="63657" r="3125" b="14398"/>
            <a:stretch>
              <a:fillRect/>
            </a:stretch>
          </p:blipFill>
          <p:spPr bwMode="auto">
            <a:xfrm>
              <a:off x="177" y="3343"/>
              <a:ext cx="5084" cy="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p:cNvPicPr>
              <a:picLocks noChangeAspect="1" noChangeArrowheads="1"/>
            </p:cNvPicPr>
            <p:nvPr/>
          </p:nvPicPr>
          <p:blipFill>
            <a:blip r:embed="rId4">
              <a:extLst>
                <a:ext uri="{28A0092B-C50C-407E-A947-70E740481C1C}">
                  <a14:useLocalDpi xmlns:a14="http://schemas.microsoft.com/office/drawing/2010/main" val="0"/>
                </a:ext>
              </a:extLst>
            </a:blip>
            <a:srcRect l="8496" t="22934" r="15625" b="61836"/>
            <a:stretch>
              <a:fillRect/>
            </a:stretch>
          </p:blipFill>
          <p:spPr bwMode="auto">
            <a:xfrm>
              <a:off x="23" y="92"/>
              <a:ext cx="5399" cy="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noChangeArrowheads="1"/>
            </p:cNvPicPr>
            <p:nvPr/>
          </p:nvPicPr>
          <p:blipFill>
            <a:blip r:embed="rId4">
              <a:extLst>
                <a:ext uri="{28A0092B-C50C-407E-A947-70E740481C1C}">
                  <a14:useLocalDpi xmlns:a14="http://schemas.microsoft.com/office/drawing/2010/main" val="0"/>
                </a:ext>
              </a:extLst>
            </a:blip>
            <a:srcRect l="8496" t="38118" r="15625" b="33557"/>
            <a:stretch>
              <a:fillRect/>
            </a:stretch>
          </p:blipFill>
          <p:spPr bwMode="auto">
            <a:xfrm>
              <a:off x="0" y="1523"/>
              <a:ext cx="5399" cy="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6"/>
            <p:cNvPicPr>
              <a:picLocks noChangeAspect="1" noChangeArrowheads="1"/>
            </p:cNvPicPr>
            <p:nvPr/>
          </p:nvPicPr>
          <p:blipFill>
            <a:blip r:embed="rId5">
              <a:extLst>
                <a:ext uri="{28A0092B-C50C-407E-A947-70E740481C1C}">
                  <a14:useLocalDpi xmlns:a14="http://schemas.microsoft.com/office/drawing/2010/main" val="0"/>
                </a:ext>
              </a:extLst>
            </a:blip>
            <a:srcRect l="13753" t="33647" r="19124" b="52022"/>
            <a:stretch>
              <a:fillRect/>
            </a:stretch>
          </p:blipFill>
          <p:spPr bwMode="auto">
            <a:xfrm>
              <a:off x="388" y="825"/>
              <a:ext cx="4776" cy="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7"/>
            <p:cNvPicPr>
              <a:picLocks noChangeAspect="1" noChangeArrowheads="1"/>
            </p:cNvPicPr>
            <p:nvPr/>
          </p:nvPicPr>
          <p:blipFill>
            <a:blip r:embed="rId3">
              <a:extLst>
                <a:ext uri="{28A0092B-C50C-407E-A947-70E740481C1C}">
                  <a14:useLocalDpi xmlns:a14="http://schemas.microsoft.com/office/drawing/2010/main" val="0"/>
                </a:ext>
              </a:extLst>
            </a:blip>
            <a:srcRect l="13997" t="50987" r="30371" b="41748"/>
            <a:stretch>
              <a:fillRect/>
            </a:stretch>
          </p:blipFill>
          <p:spPr bwMode="auto">
            <a:xfrm>
              <a:off x="397" y="2968"/>
              <a:ext cx="3958"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Line 8"/>
            <p:cNvSpPr>
              <a:spLocks noChangeShapeType="1"/>
            </p:cNvSpPr>
            <p:nvPr/>
          </p:nvSpPr>
          <p:spPr bwMode="auto">
            <a:xfrm>
              <a:off x="343" y="2902"/>
              <a:ext cx="507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 name="Rectangle 10"/>
          <p:cNvSpPr/>
          <p:nvPr/>
        </p:nvSpPr>
        <p:spPr>
          <a:xfrm>
            <a:off x="536575" y="0"/>
            <a:ext cx="3498850" cy="595313"/>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71006930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3363"/>
            <a:ext cx="9144000"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49073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l="18506" t="22260" r="5745" b="39600"/>
          <a:stretch>
            <a:fillRect/>
          </a:stretch>
        </p:blipFill>
        <p:spPr bwMode="auto">
          <a:xfrm>
            <a:off x="452438" y="3948113"/>
            <a:ext cx="7974012"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236538" y="255588"/>
            <a:ext cx="8524875"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3333FF"/>
                </a:solidFill>
                <a:latin typeface="Comic Sans MS" panose="030F0702030302020204" pitchFamily="66" charset="0"/>
              </a:rPr>
              <a:t>Double-run leveling may always be used, but single-run leveling procedures can only be used where it can be evaluated using published height values, i.e., the difference in published height values can be substituted for the backward running. DS and MDS procedures are recommended for all single-run leveling, but single-difference procedures are permitted.</a:t>
            </a:r>
          </a:p>
          <a:p>
            <a:pPr eaLnBrk="1" hangingPunct="1"/>
            <a:endParaRPr lang="en-US" altLang="en-US" b="1">
              <a:solidFill>
                <a:srgbClr val="3333FF"/>
              </a:solidFill>
              <a:latin typeface="Comic Sans MS" panose="030F0702030302020204" pitchFamily="66" charset="0"/>
            </a:endParaRPr>
          </a:p>
          <a:p>
            <a:pPr eaLnBrk="1" hangingPunct="1"/>
            <a:r>
              <a:rPr lang="en-US" altLang="en-US" b="1">
                <a:solidFill>
                  <a:srgbClr val="FF0000"/>
                </a:solidFill>
                <a:latin typeface="Comic Sans MS" panose="030F0702030302020204" pitchFamily="66" charset="0"/>
              </a:rPr>
              <a:t>Rods must be leap-frogged between setups (alternate setup method).</a:t>
            </a:r>
            <a:r>
              <a:rPr lang="en-US" altLang="en-US" b="1">
                <a:latin typeface="Comic Sans MS" panose="030F0702030302020204" pitchFamily="66" charset="0"/>
              </a:rPr>
              <a:t> </a:t>
            </a:r>
          </a:p>
          <a:p>
            <a:pPr eaLnBrk="1" hangingPunct="1"/>
            <a:endParaRPr lang="en-US" altLang="en-US" b="1">
              <a:latin typeface="Comic Sans MS" panose="030F0702030302020204" pitchFamily="66" charset="0"/>
            </a:endParaRPr>
          </a:p>
          <a:p>
            <a:pPr eaLnBrk="1" hangingPunct="1"/>
            <a:r>
              <a:rPr lang="en-US" altLang="en-US" b="1">
                <a:solidFill>
                  <a:srgbClr val="3333FF"/>
                </a:solidFill>
                <a:latin typeface="Comic Sans MS" panose="030F0702030302020204" pitchFamily="66" charset="0"/>
              </a:rPr>
              <a:t>The date, beginning and ending times, cloud coverage, air temperature (to the nearest degree), temperature scale, and average wind speed should be recorded for each section, plus any changes in the date, instrumentation, observer, or time zone.</a:t>
            </a:r>
            <a:endParaRPr lang="en-US" altLang="en-US">
              <a:solidFill>
                <a:srgbClr val="3333FF"/>
              </a:solidFill>
              <a:latin typeface="Comic Sans MS" panose="030F0702030302020204" pitchFamily="66" charset="0"/>
            </a:endParaRPr>
          </a:p>
          <a:p>
            <a:pPr eaLnBrk="1" hangingPunct="1"/>
            <a:endParaRPr lang="en-US" altLang="en-US">
              <a:solidFill>
                <a:srgbClr val="3333FF"/>
              </a:solidFill>
              <a:latin typeface="Comic Sans MS" panose="030F0702030302020204" pitchFamily="66" charset="0"/>
            </a:endParaRPr>
          </a:p>
        </p:txBody>
      </p:sp>
    </p:spTree>
    <p:extLst>
      <p:ext uri="{BB962C8B-B14F-4D97-AF65-F5344CB8AC3E}">
        <p14:creationId xmlns:p14="http://schemas.microsoft.com/office/powerpoint/2010/main" val="334937750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l="24750" t="28429" r="18500" b="11705"/>
          <a:stretch>
            <a:fillRect/>
          </a:stretch>
        </p:blipFill>
        <p:spPr bwMode="auto">
          <a:xfrm>
            <a:off x="450850" y="3175"/>
            <a:ext cx="86931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22898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762000" y="685800"/>
            <a:ext cx="204788" cy="20955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A</a:t>
            </a:r>
          </a:p>
        </p:txBody>
      </p:sp>
      <p:sp>
        <p:nvSpPr>
          <p:cNvPr id="23555" name="Rectangle 3"/>
          <p:cNvSpPr>
            <a:spLocks noChangeArrowheads="1"/>
          </p:cNvSpPr>
          <p:nvPr/>
        </p:nvSpPr>
        <p:spPr bwMode="auto">
          <a:xfrm>
            <a:off x="1638300" y="685800"/>
            <a:ext cx="204788" cy="20955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B</a:t>
            </a:r>
          </a:p>
        </p:txBody>
      </p:sp>
      <p:sp>
        <p:nvSpPr>
          <p:cNvPr id="23556" name="Rectangle 4"/>
          <p:cNvSpPr>
            <a:spLocks noChangeArrowheads="1"/>
          </p:cNvSpPr>
          <p:nvPr/>
        </p:nvSpPr>
        <p:spPr bwMode="auto">
          <a:xfrm>
            <a:off x="2476500" y="685800"/>
            <a:ext cx="204788" cy="20955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C</a:t>
            </a:r>
          </a:p>
        </p:txBody>
      </p:sp>
      <p:sp>
        <p:nvSpPr>
          <p:cNvPr id="23557" name="Rectangle 5"/>
          <p:cNvSpPr>
            <a:spLocks noChangeArrowheads="1"/>
          </p:cNvSpPr>
          <p:nvPr/>
        </p:nvSpPr>
        <p:spPr bwMode="auto">
          <a:xfrm>
            <a:off x="5715000" y="5791200"/>
            <a:ext cx="204788" cy="20955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R</a:t>
            </a:r>
          </a:p>
        </p:txBody>
      </p:sp>
      <p:sp>
        <p:nvSpPr>
          <p:cNvPr id="23558" name="Rectangle 6"/>
          <p:cNvSpPr>
            <a:spLocks noChangeArrowheads="1"/>
          </p:cNvSpPr>
          <p:nvPr/>
        </p:nvSpPr>
        <p:spPr bwMode="auto">
          <a:xfrm>
            <a:off x="6896100" y="5734050"/>
            <a:ext cx="204788" cy="20955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S</a:t>
            </a:r>
          </a:p>
        </p:txBody>
      </p:sp>
      <p:sp>
        <p:nvSpPr>
          <p:cNvPr id="23559" name="Rectangle 7"/>
          <p:cNvSpPr>
            <a:spLocks noChangeArrowheads="1"/>
          </p:cNvSpPr>
          <p:nvPr/>
        </p:nvSpPr>
        <p:spPr bwMode="auto">
          <a:xfrm>
            <a:off x="8153400" y="5772150"/>
            <a:ext cx="204788" cy="20955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T</a:t>
            </a:r>
          </a:p>
        </p:txBody>
      </p:sp>
      <p:sp>
        <p:nvSpPr>
          <p:cNvPr id="23560" name="Text Box 8"/>
          <p:cNvSpPr txBox="1">
            <a:spLocks noChangeArrowheads="1"/>
          </p:cNvSpPr>
          <p:nvPr/>
        </p:nvSpPr>
        <p:spPr bwMode="auto">
          <a:xfrm>
            <a:off x="914400" y="990600"/>
            <a:ext cx="1433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3 Mark Tie</a:t>
            </a:r>
          </a:p>
        </p:txBody>
      </p:sp>
      <p:sp>
        <p:nvSpPr>
          <p:cNvPr id="23561" name="Text Box 9"/>
          <p:cNvSpPr txBox="1">
            <a:spLocks noChangeArrowheads="1"/>
          </p:cNvSpPr>
          <p:nvPr/>
        </p:nvSpPr>
        <p:spPr bwMode="auto">
          <a:xfrm>
            <a:off x="6365875" y="6156325"/>
            <a:ext cx="1433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3 Mark Tie</a:t>
            </a:r>
          </a:p>
        </p:txBody>
      </p:sp>
      <p:sp>
        <p:nvSpPr>
          <p:cNvPr id="23562" name="Rectangle 10"/>
          <p:cNvSpPr>
            <a:spLocks noChangeArrowheads="1"/>
          </p:cNvSpPr>
          <p:nvPr/>
        </p:nvSpPr>
        <p:spPr bwMode="auto">
          <a:xfrm>
            <a:off x="3200400" y="1009650"/>
            <a:ext cx="204788" cy="209550"/>
          </a:xfrm>
          <a:prstGeom prst="rect">
            <a:avLst/>
          </a:prstGeom>
          <a:solidFill>
            <a:srgbClr val="F6190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1</a:t>
            </a:r>
          </a:p>
        </p:txBody>
      </p:sp>
      <p:sp>
        <p:nvSpPr>
          <p:cNvPr id="23563" name="Rectangle 11"/>
          <p:cNvSpPr>
            <a:spLocks noChangeArrowheads="1"/>
          </p:cNvSpPr>
          <p:nvPr/>
        </p:nvSpPr>
        <p:spPr bwMode="auto">
          <a:xfrm>
            <a:off x="4076700" y="1504950"/>
            <a:ext cx="204788" cy="209550"/>
          </a:xfrm>
          <a:prstGeom prst="rect">
            <a:avLst/>
          </a:prstGeom>
          <a:solidFill>
            <a:srgbClr val="F6190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2</a:t>
            </a:r>
          </a:p>
        </p:txBody>
      </p:sp>
      <p:sp>
        <p:nvSpPr>
          <p:cNvPr id="23564" name="Rectangle 12"/>
          <p:cNvSpPr>
            <a:spLocks noChangeArrowheads="1"/>
          </p:cNvSpPr>
          <p:nvPr/>
        </p:nvSpPr>
        <p:spPr bwMode="auto">
          <a:xfrm>
            <a:off x="4591050" y="2190750"/>
            <a:ext cx="204788" cy="209550"/>
          </a:xfrm>
          <a:prstGeom prst="rect">
            <a:avLst/>
          </a:prstGeom>
          <a:solidFill>
            <a:srgbClr val="F6190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3</a:t>
            </a:r>
          </a:p>
        </p:txBody>
      </p:sp>
      <p:sp>
        <p:nvSpPr>
          <p:cNvPr id="23565" name="Rectangle 13"/>
          <p:cNvSpPr>
            <a:spLocks noChangeArrowheads="1"/>
          </p:cNvSpPr>
          <p:nvPr/>
        </p:nvSpPr>
        <p:spPr bwMode="auto">
          <a:xfrm>
            <a:off x="4895850" y="3257550"/>
            <a:ext cx="204788" cy="209550"/>
          </a:xfrm>
          <a:prstGeom prst="rect">
            <a:avLst/>
          </a:prstGeom>
          <a:solidFill>
            <a:srgbClr val="F6190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4</a:t>
            </a:r>
          </a:p>
        </p:txBody>
      </p:sp>
      <p:sp>
        <p:nvSpPr>
          <p:cNvPr id="23566" name="Rectangle 14"/>
          <p:cNvSpPr>
            <a:spLocks noChangeArrowheads="1"/>
          </p:cNvSpPr>
          <p:nvPr/>
        </p:nvSpPr>
        <p:spPr bwMode="auto">
          <a:xfrm>
            <a:off x="5010150" y="4286250"/>
            <a:ext cx="204788" cy="209550"/>
          </a:xfrm>
          <a:prstGeom prst="rect">
            <a:avLst/>
          </a:prstGeom>
          <a:solidFill>
            <a:srgbClr val="F6190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5</a:t>
            </a:r>
          </a:p>
        </p:txBody>
      </p:sp>
      <p:sp>
        <p:nvSpPr>
          <p:cNvPr id="23567" name="Rectangle 15"/>
          <p:cNvSpPr>
            <a:spLocks noChangeArrowheads="1"/>
          </p:cNvSpPr>
          <p:nvPr/>
        </p:nvSpPr>
        <p:spPr bwMode="auto">
          <a:xfrm>
            <a:off x="5067300" y="5124450"/>
            <a:ext cx="204788" cy="209550"/>
          </a:xfrm>
          <a:prstGeom prst="rect">
            <a:avLst/>
          </a:prstGeom>
          <a:solidFill>
            <a:srgbClr val="F6190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6</a:t>
            </a:r>
          </a:p>
        </p:txBody>
      </p:sp>
      <p:sp>
        <p:nvSpPr>
          <p:cNvPr id="23568" name="Line 16"/>
          <p:cNvSpPr>
            <a:spLocks noChangeShapeType="1"/>
          </p:cNvSpPr>
          <p:nvPr/>
        </p:nvSpPr>
        <p:spPr bwMode="auto">
          <a:xfrm flipV="1">
            <a:off x="962025" y="790575"/>
            <a:ext cx="6762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69" name="Line 17"/>
          <p:cNvSpPr>
            <a:spLocks noChangeShapeType="1"/>
          </p:cNvSpPr>
          <p:nvPr/>
        </p:nvSpPr>
        <p:spPr bwMode="auto">
          <a:xfrm>
            <a:off x="1838325" y="781050"/>
            <a:ext cx="638175" cy="47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0" name="Line 18"/>
          <p:cNvSpPr>
            <a:spLocks noChangeShapeType="1"/>
          </p:cNvSpPr>
          <p:nvPr/>
        </p:nvSpPr>
        <p:spPr bwMode="auto">
          <a:xfrm flipV="1">
            <a:off x="5915025" y="5848350"/>
            <a:ext cx="981075" cy="571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1" name="Line 19"/>
          <p:cNvSpPr>
            <a:spLocks noChangeShapeType="1"/>
          </p:cNvSpPr>
          <p:nvPr/>
        </p:nvSpPr>
        <p:spPr bwMode="auto">
          <a:xfrm>
            <a:off x="7096125" y="5829300"/>
            <a:ext cx="1057275" cy="571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2" name="Line 20"/>
          <p:cNvSpPr>
            <a:spLocks noChangeShapeType="1"/>
          </p:cNvSpPr>
          <p:nvPr/>
        </p:nvSpPr>
        <p:spPr bwMode="auto">
          <a:xfrm>
            <a:off x="2681288" y="842963"/>
            <a:ext cx="509587" cy="261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3" name="Line 21"/>
          <p:cNvSpPr>
            <a:spLocks noChangeShapeType="1"/>
          </p:cNvSpPr>
          <p:nvPr/>
        </p:nvSpPr>
        <p:spPr bwMode="auto">
          <a:xfrm flipH="1" flipV="1">
            <a:off x="2686050" y="762000"/>
            <a:ext cx="523875" cy="2428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4" name="Line 22"/>
          <p:cNvSpPr>
            <a:spLocks noChangeShapeType="1"/>
          </p:cNvSpPr>
          <p:nvPr/>
        </p:nvSpPr>
        <p:spPr bwMode="auto">
          <a:xfrm>
            <a:off x="3400425" y="1185863"/>
            <a:ext cx="676275" cy="3857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5" name="Line 23"/>
          <p:cNvSpPr>
            <a:spLocks noChangeShapeType="1"/>
          </p:cNvSpPr>
          <p:nvPr/>
        </p:nvSpPr>
        <p:spPr bwMode="auto">
          <a:xfrm flipH="1" flipV="1">
            <a:off x="3400425" y="1076325"/>
            <a:ext cx="738188" cy="428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6" name="Line 24"/>
          <p:cNvSpPr>
            <a:spLocks noChangeShapeType="1"/>
          </p:cNvSpPr>
          <p:nvPr/>
        </p:nvSpPr>
        <p:spPr bwMode="auto">
          <a:xfrm>
            <a:off x="4219575" y="1709738"/>
            <a:ext cx="400050" cy="466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7" name="Line 25"/>
          <p:cNvSpPr>
            <a:spLocks noChangeShapeType="1"/>
          </p:cNvSpPr>
          <p:nvPr/>
        </p:nvSpPr>
        <p:spPr bwMode="auto">
          <a:xfrm flipH="1" flipV="1">
            <a:off x="4286250" y="1624013"/>
            <a:ext cx="466725" cy="547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8" name="Line 26"/>
          <p:cNvSpPr>
            <a:spLocks noChangeShapeType="1"/>
          </p:cNvSpPr>
          <p:nvPr/>
        </p:nvSpPr>
        <p:spPr bwMode="auto">
          <a:xfrm>
            <a:off x="4667250" y="2419350"/>
            <a:ext cx="28575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79" name="Line 27"/>
          <p:cNvSpPr>
            <a:spLocks noChangeShapeType="1"/>
          </p:cNvSpPr>
          <p:nvPr/>
        </p:nvSpPr>
        <p:spPr bwMode="auto">
          <a:xfrm flipH="1" flipV="1">
            <a:off x="4762500" y="2400300"/>
            <a:ext cx="304800" cy="857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0" name="Line 28"/>
          <p:cNvSpPr>
            <a:spLocks noChangeShapeType="1"/>
          </p:cNvSpPr>
          <p:nvPr/>
        </p:nvSpPr>
        <p:spPr bwMode="auto">
          <a:xfrm>
            <a:off x="4948238" y="3467100"/>
            <a:ext cx="109537" cy="809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1" name="Line 29"/>
          <p:cNvSpPr>
            <a:spLocks noChangeShapeType="1"/>
          </p:cNvSpPr>
          <p:nvPr/>
        </p:nvSpPr>
        <p:spPr bwMode="auto">
          <a:xfrm flipH="1" flipV="1">
            <a:off x="5048250" y="3457575"/>
            <a:ext cx="114300" cy="8239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2" name="Line 30"/>
          <p:cNvSpPr>
            <a:spLocks noChangeShapeType="1"/>
          </p:cNvSpPr>
          <p:nvPr/>
        </p:nvSpPr>
        <p:spPr bwMode="auto">
          <a:xfrm>
            <a:off x="5043488" y="4495800"/>
            <a:ext cx="76200" cy="619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3" name="Line 31"/>
          <p:cNvSpPr>
            <a:spLocks noChangeShapeType="1"/>
          </p:cNvSpPr>
          <p:nvPr/>
        </p:nvSpPr>
        <p:spPr bwMode="auto">
          <a:xfrm flipH="1" flipV="1">
            <a:off x="5148263" y="4491038"/>
            <a:ext cx="71437" cy="614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4" name="Line 32"/>
          <p:cNvSpPr>
            <a:spLocks noChangeShapeType="1"/>
          </p:cNvSpPr>
          <p:nvPr/>
        </p:nvSpPr>
        <p:spPr bwMode="auto">
          <a:xfrm>
            <a:off x="5124450" y="5334000"/>
            <a:ext cx="585788" cy="538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85" name="Line 33"/>
          <p:cNvSpPr>
            <a:spLocks noChangeShapeType="1"/>
          </p:cNvSpPr>
          <p:nvPr/>
        </p:nvSpPr>
        <p:spPr bwMode="auto">
          <a:xfrm flipH="1" flipV="1">
            <a:off x="5272088" y="5334000"/>
            <a:ext cx="471487" cy="447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3586" name="Group 34"/>
          <p:cNvGrpSpPr>
            <a:grpSpLocks/>
          </p:cNvGrpSpPr>
          <p:nvPr/>
        </p:nvGrpSpPr>
        <p:grpSpPr bwMode="auto">
          <a:xfrm>
            <a:off x="676275" y="5046663"/>
            <a:ext cx="2736850" cy="1190625"/>
            <a:chOff x="3642" y="683"/>
            <a:chExt cx="1724" cy="750"/>
          </a:xfrm>
        </p:grpSpPr>
        <p:sp>
          <p:nvSpPr>
            <p:cNvPr id="23589" name="Line 35"/>
            <p:cNvSpPr>
              <a:spLocks noChangeShapeType="1"/>
            </p:cNvSpPr>
            <p:nvPr/>
          </p:nvSpPr>
          <p:spPr bwMode="auto">
            <a:xfrm flipV="1">
              <a:off x="3645" y="1152"/>
              <a:ext cx="2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0" name="Rectangle 36"/>
            <p:cNvSpPr>
              <a:spLocks noChangeArrowheads="1"/>
            </p:cNvSpPr>
            <p:nvPr/>
          </p:nvSpPr>
          <p:spPr bwMode="auto">
            <a:xfrm>
              <a:off x="3780" y="729"/>
              <a:ext cx="129" cy="132"/>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3591" name="Rectangle 37"/>
            <p:cNvSpPr>
              <a:spLocks noChangeArrowheads="1"/>
            </p:cNvSpPr>
            <p:nvPr/>
          </p:nvSpPr>
          <p:spPr bwMode="auto">
            <a:xfrm>
              <a:off x="3780" y="909"/>
              <a:ext cx="129" cy="132"/>
            </a:xfrm>
            <a:prstGeom prst="rect">
              <a:avLst/>
            </a:prstGeom>
            <a:solidFill>
              <a:srgbClr val="F6190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3592" name="Text Box 38"/>
            <p:cNvSpPr txBox="1">
              <a:spLocks noChangeArrowheads="1"/>
            </p:cNvSpPr>
            <p:nvPr/>
          </p:nvSpPr>
          <p:spPr bwMode="auto">
            <a:xfrm>
              <a:off x="3914" y="683"/>
              <a:ext cx="1452"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Existing BM</a:t>
              </a:r>
            </a:p>
            <a:p>
              <a:pPr eaLnBrk="1" hangingPunct="1"/>
              <a:r>
                <a:rPr lang="en-US" altLang="en-US"/>
                <a:t>New BM</a:t>
              </a:r>
            </a:p>
            <a:p>
              <a:pPr eaLnBrk="1" hangingPunct="1"/>
              <a:r>
                <a:rPr lang="en-US" altLang="en-US"/>
                <a:t>Single Run Leveling</a:t>
              </a:r>
            </a:p>
            <a:p>
              <a:pPr eaLnBrk="1" hangingPunct="1"/>
              <a:r>
                <a:rPr lang="en-US" altLang="en-US"/>
                <a:t>Double Run Leveling</a:t>
              </a:r>
            </a:p>
          </p:txBody>
        </p:sp>
        <p:sp>
          <p:nvSpPr>
            <p:cNvPr id="23593" name="Line 39"/>
            <p:cNvSpPr>
              <a:spLocks noChangeShapeType="1"/>
            </p:cNvSpPr>
            <p:nvPr/>
          </p:nvSpPr>
          <p:spPr bwMode="auto">
            <a:xfrm flipV="1">
              <a:off x="3648" y="1293"/>
              <a:ext cx="2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594" name="Line 40"/>
            <p:cNvSpPr>
              <a:spLocks noChangeShapeType="1"/>
            </p:cNvSpPr>
            <p:nvPr/>
          </p:nvSpPr>
          <p:spPr bwMode="auto">
            <a:xfrm flipH="1" flipV="1">
              <a:off x="3642" y="1338"/>
              <a:ext cx="2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3587" name="Text Box 41"/>
          <p:cNvSpPr txBox="1">
            <a:spLocks noChangeArrowheads="1"/>
          </p:cNvSpPr>
          <p:nvPr/>
        </p:nvSpPr>
        <p:spPr bwMode="auto">
          <a:xfrm>
            <a:off x="4022725" y="533400"/>
            <a:ext cx="5121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latin typeface="Comic Sans MS" panose="030F0702030302020204" pitchFamily="66" charset="0"/>
              </a:rPr>
              <a:t>1</a:t>
            </a:r>
            <a:r>
              <a:rPr lang="en-US" altLang="en-US" b="1" baseline="30000">
                <a:latin typeface="Comic Sans MS" panose="030F0702030302020204" pitchFamily="66" charset="0"/>
              </a:rPr>
              <a:t>ST</a:t>
            </a:r>
            <a:r>
              <a:rPr lang="en-US" altLang="en-US" b="1">
                <a:latin typeface="Comic Sans MS" panose="030F0702030302020204" pitchFamily="66" charset="0"/>
              </a:rPr>
              <a:t> Order, Class II</a:t>
            </a:r>
          </a:p>
          <a:p>
            <a:pPr algn="ctr" eaLnBrk="1" hangingPunct="1"/>
            <a:r>
              <a:rPr lang="en-US" altLang="en-US" b="1">
                <a:latin typeface="Comic Sans MS" panose="030F0702030302020204" pitchFamily="66" charset="0"/>
              </a:rPr>
              <a:t> Ties to Existing Vertical Control</a:t>
            </a:r>
          </a:p>
        </p:txBody>
      </p:sp>
      <p:sp>
        <p:nvSpPr>
          <p:cNvPr id="23588" name="Text Box 42"/>
          <p:cNvSpPr txBox="1">
            <a:spLocks noChangeArrowheads="1"/>
          </p:cNvSpPr>
          <p:nvPr/>
        </p:nvSpPr>
        <p:spPr bwMode="auto">
          <a:xfrm>
            <a:off x="1222375" y="4665663"/>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u="sng"/>
              <a:t>Legend</a:t>
            </a:r>
          </a:p>
        </p:txBody>
      </p:sp>
    </p:spTree>
    <p:extLst>
      <p:ext uri="{BB962C8B-B14F-4D97-AF65-F5344CB8AC3E}">
        <p14:creationId xmlns:p14="http://schemas.microsoft.com/office/powerpoint/2010/main" val="25333737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l="20000" t="18333" r="18750" b="14999"/>
          <a:stretch>
            <a:fillRect/>
          </a:stretch>
        </p:blipFill>
        <p:spPr bwMode="auto">
          <a:xfrm>
            <a:off x="342900" y="0"/>
            <a:ext cx="8401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00110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1"/>
          <p:cNvSpPr txBox="1">
            <a:spLocks noGrp="1"/>
          </p:cNvSpPr>
          <p:nvPr>
            <p:ph type="ctrTitle"/>
          </p:nvPr>
        </p:nvSpPr>
        <p:spPr>
          <a:xfrm>
            <a:off x="533400" y="1447800"/>
            <a:ext cx="80391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Corrections</a:t>
            </a:r>
            <a:endParaRPr/>
          </a:p>
        </p:txBody>
      </p:sp>
      <p:sp>
        <p:nvSpPr>
          <p:cNvPr id="220" name="Google Shape;220;p11"/>
          <p:cNvSpPr txBox="1">
            <a:spLocks noGrp="1"/>
          </p:cNvSpPr>
          <p:nvPr>
            <p:ph type="subTitle" idx="1"/>
          </p:nvPr>
        </p:nvSpPr>
        <p:spPr>
          <a:xfrm>
            <a:off x="1238250" y="2917825"/>
            <a:ext cx="6629400" cy="3124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2800"/>
              <a:buNone/>
            </a:pPr>
            <a:r>
              <a:rPr lang="en-US" sz="2800" b="0" i="0" u="none">
                <a:solidFill>
                  <a:schemeClr val="dk1"/>
                </a:solidFill>
                <a:latin typeface="Calibri"/>
                <a:ea typeface="Calibri"/>
                <a:cs typeface="Calibri"/>
                <a:sym typeface="Calibri"/>
              </a:rPr>
              <a:t>Orthometric</a:t>
            </a:r>
            <a:endParaRPr/>
          </a:p>
          <a:p>
            <a:pPr marL="0" lvl="0" indent="0" algn="ctr" rtl="0">
              <a:lnSpc>
                <a:spcPct val="100000"/>
              </a:lnSpc>
              <a:spcBef>
                <a:spcPts val="560"/>
              </a:spcBef>
              <a:spcAft>
                <a:spcPts val="0"/>
              </a:spcAft>
              <a:buClr>
                <a:schemeClr val="dk1"/>
              </a:buClr>
              <a:buSzPts val="2800"/>
              <a:buNone/>
            </a:pPr>
            <a:r>
              <a:rPr lang="en-US" sz="2800" b="0" i="0" u="none">
                <a:solidFill>
                  <a:schemeClr val="dk1"/>
                </a:solidFill>
                <a:latin typeface="Calibri"/>
                <a:ea typeface="Calibri"/>
                <a:cs typeface="Calibri"/>
                <a:sym typeface="Calibri"/>
              </a:rPr>
              <a:t>Rod Scale</a:t>
            </a:r>
            <a:endParaRPr/>
          </a:p>
          <a:p>
            <a:pPr marL="0" lvl="0" indent="0" algn="ctr" rtl="0">
              <a:lnSpc>
                <a:spcPct val="100000"/>
              </a:lnSpc>
              <a:spcBef>
                <a:spcPts val="560"/>
              </a:spcBef>
              <a:spcAft>
                <a:spcPts val="0"/>
              </a:spcAft>
              <a:buClr>
                <a:schemeClr val="dk1"/>
              </a:buClr>
              <a:buSzPts val="2800"/>
              <a:buNone/>
            </a:pPr>
            <a:r>
              <a:rPr lang="en-US" sz="2800" b="0" i="0" u="none">
                <a:solidFill>
                  <a:schemeClr val="dk1"/>
                </a:solidFill>
                <a:latin typeface="Calibri"/>
                <a:ea typeface="Calibri"/>
                <a:cs typeface="Calibri"/>
                <a:sym typeface="Calibri"/>
              </a:rPr>
              <a:t>Rod Temperature</a:t>
            </a:r>
            <a:endParaRPr/>
          </a:p>
          <a:p>
            <a:pPr marL="0" lvl="0" indent="0" algn="ctr" rtl="0">
              <a:lnSpc>
                <a:spcPct val="100000"/>
              </a:lnSpc>
              <a:spcBef>
                <a:spcPts val="560"/>
              </a:spcBef>
              <a:spcAft>
                <a:spcPts val="0"/>
              </a:spcAft>
              <a:buClr>
                <a:schemeClr val="dk1"/>
              </a:buClr>
              <a:buSzPts val="2800"/>
              <a:buNone/>
            </a:pPr>
            <a:r>
              <a:rPr lang="en-US" sz="2800" b="0" i="0" u="none">
                <a:solidFill>
                  <a:schemeClr val="dk1"/>
                </a:solidFill>
                <a:latin typeface="Calibri"/>
                <a:ea typeface="Calibri"/>
                <a:cs typeface="Calibri"/>
                <a:sym typeface="Calibri"/>
              </a:rPr>
              <a:t>Collimation</a:t>
            </a:r>
            <a:endParaRPr/>
          </a:p>
          <a:p>
            <a:pPr marL="0" lvl="0" indent="0" algn="ctr" rtl="0">
              <a:lnSpc>
                <a:spcPct val="100000"/>
              </a:lnSpc>
              <a:spcBef>
                <a:spcPts val="560"/>
              </a:spcBef>
              <a:spcAft>
                <a:spcPts val="0"/>
              </a:spcAft>
              <a:buClr>
                <a:schemeClr val="dk1"/>
              </a:buClr>
              <a:buSzPts val="2800"/>
              <a:buNone/>
            </a:pPr>
            <a:r>
              <a:rPr lang="en-US" sz="2800" b="0" i="0" u="none">
                <a:solidFill>
                  <a:schemeClr val="dk1"/>
                </a:solidFill>
                <a:latin typeface="Calibri"/>
                <a:ea typeface="Calibri"/>
                <a:cs typeface="Calibri"/>
                <a:sym typeface="Calibri"/>
              </a:rPr>
              <a:t>Refraction</a:t>
            </a:r>
            <a:endParaRPr/>
          </a:p>
          <a:p>
            <a:pPr marL="0" lvl="0" indent="0" algn="ctr" rtl="0">
              <a:lnSpc>
                <a:spcPct val="100000"/>
              </a:lnSpc>
              <a:spcBef>
                <a:spcPts val="560"/>
              </a:spcBef>
              <a:spcAft>
                <a:spcPts val="0"/>
              </a:spcAft>
              <a:buClr>
                <a:schemeClr val="dk1"/>
              </a:buClr>
              <a:buSzPts val="2800"/>
              <a:buNone/>
            </a:pPr>
            <a:r>
              <a:rPr lang="en-US" sz="2800" b="0" i="0" u="none">
                <a:solidFill>
                  <a:schemeClr val="dk1"/>
                </a:solidFill>
                <a:latin typeface="Calibri"/>
                <a:ea typeface="Calibri"/>
                <a:cs typeface="Calibri"/>
                <a:sym typeface="Calibri"/>
              </a:rPr>
              <a:t>Astronomic</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638300" y="685800"/>
            <a:ext cx="204788" cy="20955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A</a:t>
            </a:r>
          </a:p>
        </p:txBody>
      </p:sp>
      <p:sp>
        <p:nvSpPr>
          <p:cNvPr id="25603" name="Rectangle 3"/>
          <p:cNvSpPr>
            <a:spLocks noChangeArrowheads="1"/>
          </p:cNvSpPr>
          <p:nvPr/>
        </p:nvSpPr>
        <p:spPr bwMode="auto">
          <a:xfrm>
            <a:off x="2476500" y="685800"/>
            <a:ext cx="204788" cy="20955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B</a:t>
            </a:r>
          </a:p>
        </p:txBody>
      </p:sp>
      <p:sp>
        <p:nvSpPr>
          <p:cNvPr id="25604" name="Rectangle 4"/>
          <p:cNvSpPr>
            <a:spLocks noChangeArrowheads="1"/>
          </p:cNvSpPr>
          <p:nvPr/>
        </p:nvSpPr>
        <p:spPr bwMode="auto">
          <a:xfrm>
            <a:off x="5715000" y="5791200"/>
            <a:ext cx="204788" cy="20955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R</a:t>
            </a:r>
          </a:p>
        </p:txBody>
      </p:sp>
      <p:sp>
        <p:nvSpPr>
          <p:cNvPr id="25605" name="Rectangle 5"/>
          <p:cNvSpPr>
            <a:spLocks noChangeArrowheads="1"/>
          </p:cNvSpPr>
          <p:nvPr/>
        </p:nvSpPr>
        <p:spPr bwMode="auto">
          <a:xfrm>
            <a:off x="6896100" y="5734050"/>
            <a:ext cx="204788" cy="20955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S</a:t>
            </a:r>
          </a:p>
        </p:txBody>
      </p:sp>
      <p:sp>
        <p:nvSpPr>
          <p:cNvPr id="25606" name="Text Box 6"/>
          <p:cNvSpPr txBox="1">
            <a:spLocks noChangeArrowheads="1"/>
          </p:cNvSpPr>
          <p:nvPr/>
        </p:nvSpPr>
        <p:spPr bwMode="auto">
          <a:xfrm>
            <a:off x="1295400" y="990600"/>
            <a:ext cx="1433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2 Mark Tie</a:t>
            </a:r>
          </a:p>
        </p:txBody>
      </p:sp>
      <p:sp>
        <p:nvSpPr>
          <p:cNvPr id="25607" name="Text Box 7"/>
          <p:cNvSpPr txBox="1">
            <a:spLocks noChangeArrowheads="1"/>
          </p:cNvSpPr>
          <p:nvPr/>
        </p:nvSpPr>
        <p:spPr bwMode="auto">
          <a:xfrm>
            <a:off x="5680075" y="6165850"/>
            <a:ext cx="1433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2 Mark Tie</a:t>
            </a:r>
          </a:p>
        </p:txBody>
      </p:sp>
      <p:sp>
        <p:nvSpPr>
          <p:cNvPr id="25608" name="Rectangle 8"/>
          <p:cNvSpPr>
            <a:spLocks noChangeArrowheads="1"/>
          </p:cNvSpPr>
          <p:nvPr/>
        </p:nvSpPr>
        <p:spPr bwMode="auto">
          <a:xfrm>
            <a:off x="3200400" y="1009650"/>
            <a:ext cx="204788" cy="209550"/>
          </a:xfrm>
          <a:prstGeom prst="rect">
            <a:avLst/>
          </a:prstGeom>
          <a:solidFill>
            <a:srgbClr val="F6190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1</a:t>
            </a:r>
          </a:p>
        </p:txBody>
      </p:sp>
      <p:sp>
        <p:nvSpPr>
          <p:cNvPr id="25609" name="Rectangle 9"/>
          <p:cNvSpPr>
            <a:spLocks noChangeArrowheads="1"/>
          </p:cNvSpPr>
          <p:nvPr/>
        </p:nvSpPr>
        <p:spPr bwMode="auto">
          <a:xfrm>
            <a:off x="4076700" y="1504950"/>
            <a:ext cx="204788" cy="209550"/>
          </a:xfrm>
          <a:prstGeom prst="rect">
            <a:avLst/>
          </a:prstGeom>
          <a:solidFill>
            <a:srgbClr val="F6190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2</a:t>
            </a:r>
          </a:p>
        </p:txBody>
      </p:sp>
      <p:sp>
        <p:nvSpPr>
          <p:cNvPr id="25610" name="Rectangle 10"/>
          <p:cNvSpPr>
            <a:spLocks noChangeArrowheads="1"/>
          </p:cNvSpPr>
          <p:nvPr/>
        </p:nvSpPr>
        <p:spPr bwMode="auto">
          <a:xfrm>
            <a:off x="4591050" y="2190750"/>
            <a:ext cx="204788" cy="209550"/>
          </a:xfrm>
          <a:prstGeom prst="rect">
            <a:avLst/>
          </a:prstGeom>
          <a:solidFill>
            <a:srgbClr val="F6190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3</a:t>
            </a:r>
          </a:p>
        </p:txBody>
      </p:sp>
      <p:sp>
        <p:nvSpPr>
          <p:cNvPr id="25611" name="Rectangle 11"/>
          <p:cNvSpPr>
            <a:spLocks noChangeArrowheads="1"/>
          </p:cNvSpPr>
          <p:nvPr/>
        </p:nvSpPr>
        <p:spPr bwMode="auto">
          <a:xfrm>
            <a:off x="4895850" y="3257550"/>
            <a:ext cx="204788" cy="209550"/>
          </a:xfrm>
          <a:prstGeom prst="rect">
            <a:avLst/>
          </a:prstGeom>
          <a:solidFill>
            <a:srgbClr val="F6190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4</a:t>
            </a:r>
          </a:p>
        </p:txBody>
      </p:sp>
      <p:sp>
        <p:nvSpPr>
          <p:cNvPr id="25612" name="Rectangle 12"/>
          <p:cNvSpPr>
            <a:spLocks noChangeArrowheads="1"/>
          </p:cNvSpPr>
          <p:nvPr/>
        </p:nvSpPr>
        <p:spPr bwMode="auto">
          <a:xfrm>
            <a:off x="5010150" y="4286250"/>
            <a:ext cx="204788" cy="209550"/>
          </a:xfrm>
          <a:prstGeom prst="rect">
            <a:avLst/>
          </a:prstGeom>
          <a:solidFill>
            <a:srgbClr val="F6190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5</a:t>
            </a:r>
          </a:p>
        </p:txBody>
      </p:sp>
      <p:sp>
        <p:nvSpPr>
          <p:cNvPr id="25613" name="Rectangle 13"/>
          <p:cNvSpPr>
            <a:spLocks noChangeArrowheads="1"/>
          </p:cNvSpPr>
          <p:nvPr/>
        </p:nvSpPr>
        <p:spPr bwMode="auto">
          <a:xfrm>
            <a:off x="5067300" y="5124450"/>
            <a:ext cx="204788" cy="209550"/>
          </a:xfrm>
          <a:prstGeom prst="rect">
            <a:avLst/>
          </a:prstGeom>
          <a:solidFill>
            <a:srgbClr val="F6190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t>6</a:t>
            </a:r>
          </a:p>
        </p:txBody>
      </p:sp>
      <p:sp>
        <p:nvSpPr>
          <p:cNvPr id="25614" name="Line 14"/>
          <p:cNvSpPr>
            <a:spLocks noChangeShapeType="1"/>
          </p:cNvSpPr>
          <p:nvPr/>
        </p:nvSpPr>
        <p:spPr bwMode="auto">
          <a:xfrm>
            <a:off x="1838325" y="781050"/>
            <a:ext cx="638175" cy="47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5" name="Line 15"/>
          <p:cNvSpPr>
            <a:spLocks noChangeShapeType="1"/>
          </p:cNvSpPr>
          <p:nvPr/>
        </p:nvSpPr>
        <p:spPr bwMode="auto">
          <a:xfrm flipV="1">
            <a:off x="5915025" y="5848350"/>
            <a:ext cx="981075" cy="571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6" name="Line 16"/>
          <p:cNvSpPr>
            <a:spLocks noChangeShapeType="1"/>
          </p:cNvSpPr>
          <p:nvPr/>
        </p:nvSpPr>
        <p:spPr bwMode="auto">
          <a:xfrm>
            <a:off x="2681288" y="842963"/>
            <a:ext cx="509587" cy="2619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7" name="Line 17"/>
          <p:cNvSpPr>
            <a:spLocks noChangeShapeType="1"/>
          </p:cNvSpPr>
          <p:nvPr/>
        </p:nvSpPr>
        <p:spPr bwMode="auto">
          <a:xfrm flipH="1" flipV="1">
            <a:off x="2686050" y="762000"/>
            <a:ext cx="523875" cy="2428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8" name="Line 18"/>
          <p:cNvSpPr>
            <a:spLocks noChangeShapeType="1"/>
          </p:cNvSpPr>
          <p:nvPr/>
        </p:nvSpPr>
        <p:spPr bwMode="auto">
          <a:xfrm>
            <a:off x="3400425" y="1185863"/>
            <a:ext cx="676275" cy="3857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9" name="Line 19"/>
          <p:cNvSpPr>
            <a:spLocks noChangeShapeType="1"/>
          </p:cNvSpPr>
          <p:nvPr/>
        </p:nvSpPr>
        <p:spPr bwMode="auto">
          <a:xfrm flipH="1" flipV="1">
            <a:off x="3400425" y="1076325"/>
            <a:ext cx="738188" cy="428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0" name="Line 20"/>
          <p:cNvSpPr>
            <a:spLocks noChangeShapeType="1"/>
          </p:cNvSpPr>
          <p:nvPr/>
        </p:nvSpPr>
        <p:spPr bwMode="auto">
          <a:xfrm>
            <a:off x="4219575" y="1709738"/>
            <a:ext cx="400050" cy="466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1" name="Line 21"/>
          <p:cNvSpPr>
            <a:spLocks noChangeShapeType="1"/>
          </p:cNvSpPr>
          <p:nvPr/>
        </p:nvSpPr>
        <p:spPr bwMode="auto">
          <a:xfrm flipH="1" flipV="1">
            <a:off x="4286250" y="1624013"/>
            <a:ext cx="466725" cy="5476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2" name="Line 22"/>
          <p:cNvSpPr>
            <a:spLocks noChangeShapeType="1"/>
          </p:cNvSpPr>
          <p:nvPr/>
        </p:nvSpPr>
        <p:spPr bwMode="auto">
          <a:xfrm>
            <a:off x="4667250" y="2419350"/>
            <a:ext cx="28575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3" name="Line 23"/>
          <p:cNvSpPr>
            <a:spLocks noChangeShapeType="1"/>
          </p:cNvSpPr>
          <p:nvPr/>
        </p:nvSpPr>
        <p:spPr bwMode="auto">
          <a:xfrm flipH="1" flipV="1">
            <a:off x="4762500" y="2400300"/>
            <a:ext cx="304800" cy="857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4" name="Line 24"/>
          <p:cNvSpPr>
            <a:spLocks noChangeShapeType="1"/>
          </p:cNvSpPr>
          <p:nvPr/>
        </p:nvSpPr>
        <p:spPr bwMode="auto">
          <a:xfrm>
            <a:off x="4948238" y="3467100"/>
            <a:ext cx="109537" cy="809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5" name="Line 25"/>
          <p:cNvSpPr>
            <a:spLocks noChangeShapeType="1"/>
          </p:cNvSpPr>
          <p:nvPr/>
        </p:nvSpPr>
        <p:spPr bwMode="auto">
          <a:xfrm flipH="1" flipV="1">
            <a:off x="5048250" y="3457575"/>
            <a:ext cx="114300" cy="8239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6" name="Line 26"/>
          <p:cNvSpPr>
            <a:spLocks noChangeShapeType="1"/>
          </p:cNvSpPr>
          <p:nvPr/>
        </p:nvSpPr>
        <p:spPr bwMode="auto">
          <a:xfrm>
            <a:off x="5043488" y="4495800"/>
            <a:ext cx="76200" cy="6191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7" name="Line 27"/>
          <p:cNvSpPr>
            <a:spLocks noChangeShapeType="1"/>
          </p:cNvSpPr>
          <p:nvPr/>
        </p:nvSpPr>
        <p:spPr bwMode="auto">
          <a:xfrm flipH="1" flipV="1">
            <a:off x="5148263" y="4491038"/>
            <a:ext cx="71437" cy="614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8" name="Line 28"/>
          <p:cNvSpPr>
            <a:spLocks noChangeShapeType="1"/>
          </p:cNvSpPr>
          <p:nvPr/>
        </p:nvSpPr>
        <p:spPr bwMode="auto">
          <a:xfrm>
            <a:off x="5124450" y="5334000"/>
            <a:ext cx="585788" cy="538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29" name="Line 29"/>
          <p:cNvSpPr>
            <a:spLocks noChangeShapeType="1"/>
          </p:cNvSpPr>
          <p:nvPr/>
        </p:nvSpPr>
        <p:spPr bwMode="auto">
          <a:xfrm flipH="1" flipV="1">
            <a:off x="5272088" y="5334000"/>
            <a:ext cx="471487" cy="4476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5630" name="Group 30"/>
          <p:cNvGrpSpPr>
            <a:grpSpLocks/>
          </p:cNvGrpSpPr>
          <p:nvPr/>
        </p:nvGrpSpPr>
        <p:grpSpPr bwMode="auto">
          <a:xfrm>
            <a:off x="676275" y="5046663"/>
            <a:ext cx="2736850" cy="1190625"/>
            <a:chOff x="3642" y="683"/>
            <a:chExt cx="1724" cy="750"/>
          </a:xfrm>
        </p:grpSpPr>
        <p:sp>
          <p:nvSpPr>
            <p:cNvPr id="25633" name="Line 31"/>
            <p:cNvSpPr>
              <a:spLocks noChangeShapeType="1"/>
            </p:cNvSpPr>
            <p:nvPr/>
          </p:nvSpPr>
          <p:spPr bwMode="auto">
            <a:xfrm flipV="1">
              <a:off x="3645" y="1152"/>
              <a:ext cx="2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34" name="Rectangle 32"/>
            <p:cNvSpPr>
              <a:spLocks noChangeArrowheads="1"/>
            </p:cNvSpPr>
            <p:nvPr/>
          </p:nvSpPr>
          <p:spPr bwMode="auto">
            <a:xfrm>
              <a:off x="3780" y="729"/>
              <a:ext cx="129" cy="132"/>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5635" name="Rectangle 33"/>
            <p:cNvSpPr>
              <a:spLocks noChangeArrowheads="1"/>
            </p:cNvSpPr>
            <p:nvPr/>
          </p:nvSpPr>
          <p:spPr bwMode="auto">
            <a:xfrm>
              <a:off x="3780" y="909"/>
              <a:ext cx="129" cy="132"/>
            </a:xfrm>
            <a:prstGeom prst="rect">
              <a:avLst/>
            </a:prstGeom>
            <a:solidFill>
              <a:srgbClr val="F61902"/>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5636" name="Text Box 34"/>
            <p:cNvSpPr txBox="1">
              <a:spLocks noChangeArrowheads="1"/>
            </p:cNvSpPr>
            <p:nvPr/>
          </p:nvSpPr>
          <p:spPr bwMode="auto">
            <a:xfrm>
              <a:off x="3914" y="683"/>
              <a:ext cx="1452"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Existing BM</a:t>
              </a:r>
            </a:p>
            <a:p>
              <a:pPr eaLnBrk="1" hangingPunct="1"/>
              <a:r>
                <a:rPr lang="en-US" altLang="en-US"/>
                <a:t>New BM</a:t>
              </a:r>
            </a:p>
            <a:p>
              <a:pPr eaLnBrk="1" hangingPunct="1"/>
              <a:r>
                <a:rPr lang="en-US" altLang="en-US"/>
                <a:t>Single Run Leveling</a:t>
              </a:r>
            </a:p>
            <a:p>
              <a:pPr eaLnBrk="1" hangingPunct="1"/>
              <a:r>
                <a:rPr lang="en-US" altLang="en-US"/>
                <a:t>Double Run Leveling</a:t>
              </a:r>
            </a:p>
          </p:txBody>
        </p:sp>
        <p:sp>
          <p:nvSpPr>
            <p:cNvPr id="25637" name="Line 35"/>
            <p:cNvSpPr>
              <a:spLocks noChangeShapeType="1"/>
            </p:cNvSpPr>
            <p:nvPr/>
          </p:nvSpPr>
          <p:spPr bwMode="auto">
            <a:xfrm flipV="1">
              <a:off x="3648" y="1293"/>
              <a:ext cx="2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38" name="Line 36"/>
            <p:cNvSpPr>
              <a:spLocks noChangeShapeType="1"/>
            </p:cNvSpPr>
            <p:nvPr/>
          </p:nvSpPr>
          <p:spPr bwMode="auto">
            <a:xfrm flipH="1" flipV="1">
              <a:off x="3642" y="1338"/>
              <a:ext cx="2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5631" name="Text Box 37"/>
          <p:cNvSpPr txBox="1">
            <a:spLocks noChangeArrowheads="1"/>
          </p:cNvSpPr>
          <p:nvPr/>
        </p:nvSpPr>
        <p:spPr bwMode="auto">
          <a:xfrm>
            <a:off x="3733800" y="533400"/>
            <a:ext cx="5121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latin typeface="Comic Sans MS" panose="030F0702030302020204" pitchFamily="66" charset="0"/>
              </a:rPr>
              <a:t>2</a:t>
            </a:r>
            <a:r>
              <a:rPr lang="en-US" altLang="en-US" b="1" baseline="30000">
                <a:latin typeface="Comic Sans MS" panose="030F0702030302020204" pitchFamily="66" charset="0"/>
              </a:rPr>
              <a:t>nd</a:t>
            </a:r>
            <a:r>
              <a:rPr lang="en-US" altLang="en-US" b="1">
                <a:latin typeface="Comic Sans MS" panose="030F0702030302020204" pitchFamily="66" charset="0"/>
              </a:rPr>
              <a:t> Order, Class I</a:t>
            </a:r>
          </a:p>
          <a:p>
            <a:pPr algn="ctr" eaLnBrk="1" hangingPunct="1"/>
            <a:r>
              <a:rPr lang="en-US" altLang="en-US" b="1">
                <a:latin typeface="Comic Sans MS" panose="030F0702030302020204" pitchFamily="66" charset="0"/>
              </a:rPr>
              <a:t> Ties to Existing Vertical Control</a:t>
            </a:r>
          </a:p>
        </p:txBody>
      </p:sp>
      <p:sp>
        <p:nvSpPr>
          <p:cNvPr id="25632" name="Text Box 38"/>
          <p:cNvSpPr txBox="1">
            <a:spLocks noChangeArrowheads="1"/>
          </p:cNvSpPr>
          <p:nvPr/>
        </p:nvSpPr>
        <p:spPr bwMode="auto">
          <a:xfrm>
            <a:off x="1222375" y="4665663"/>
            <a:ext cx="94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u="sng"/>
              <a:t>Legend</a:t>
            </a:r>
          </a:p>
        </p:txBody>
      </p:sp>
    </p:spTree>
    <p:extLst>
      <p:ext uri="{BB962C8B-B14F-4D97-AF65-F5344CB8AC3E}">
        <p14:creationId xmlns:p14="http://schemas.microsoft.com/office/powerpoint/2010/main" val="170106709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l="27188" t="14828" r="26485" b="8316"/>
          <a:stretch>
            <a:fillRect/>
          </a:stretch>
        </p:blipFill>
        <p:spPr bwMode="auto">
          <a:xfrm>
            <a:off x="209550" y="142875"/>
            <a:ext cx="5089525" cy="65833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27" name="Text Box 3"/>
          <p:cNvSpPr txBox="1">
            <a:spLocks noChangeArrowheads="1"/>
          </p:cNvSpPr>
          <p:nvPr/>
        </p:nvSpPr>
        <p:spPr bwMode="auto">
          <a:xfrm>
            <a:off x="4470400" y="1754188"/>
            <a:ext cx="4425950" cy="1370012"/>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t>FGCS Specifications and Procedures to Incorporate Electronic Digital/Bar-Code Leveling Systems*</a:t>
            </a:r>
          </a:p>
        </p:txBody>
      </p:sp>
      <p:sp>
        <p:nvSpPr>
          <p:cNvPr id="26628" name="Text Box 4"/>
          <p:cNvSpPr txBox="1">
            <a:spLocks noChangeArrowheads="1"/>
          </p:cNvSpPr>
          <p:nvPr/>
        </p:nvSpPr>
        <p:spPr bwMode="auto">
          <a:xfrm>
            <a:off x="3822700" y="5926138"/>
            <a:ext cx="4948238" cy="276225"/>
          </a:xfrm>
          <a:prstGeom prst="rect">
            <a:avLst/>
          </a:prstGeom>
          <a:solidFill>
            <a:schemeClr val="bg1"/>
          </a:solidFill>
          <a:ln w="28575">
            <a:solidFill>
              <a:schemeClr val="tx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chemeClr val="accent2"/>
                </a:solidFill>
              </a:rPr>
              <a:t>http://www.ngs.noaa.gov/FGCS/tech_pub/Fgcsvert.v41.specs.pdf</a:t>
            </a:r>
          </a:p>
        </p:txBody>
      </p:sp>
      <p:sp>
        <p:nvSpPr>
          <p:cNvPr id="26629" name="Text Box 5"/>
          <p:cNvSpPr txBox="1">
            <a:spLocks noChangeArrowheads="1"/>
          </p:cNvSpPr>
          <p:nvPr/>
        </p:nvSpPr>
        <p:spPr bwMode="auto">
          <a:xfrm>
            <a:off x="5362575" y="4016375"/>
            <a:ext cx="37814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*NGS analysis of the data will be the final determination if the data meet  the desired FGCS order and class standards</a:t>
            </a:r>
          </a:p>
        </p:txBody>
      </p:sp>
    </p:spTree>
    <p:extLst>
      <p:ext uri="{BB962C8B-B14F-4D97-AF65-F5344CB8AC3E}">
        <p14:creationId xmlns:p14="http://schemas.microsoft.com/office/powerpoint/2010/main" val="412070950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p:cNvSpPr txBox="1">
            <a:spLocks noChangeArrowheads="1"/>
          </p:cNvSpPr>
          <p:nvPr/>
        </p:nvSpPr>
        <p:spPr bwMode="auto">
          <a:xfrm>
            <a:off x="258763" y="246063"/>
            <a:ext cx="86534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“1st-order surveys are required to perform valid check connections to a minimum of six bench marks, three at each end.  All other surveys require a minimum of four valid check connections, two at each end.”</a:t>
            </a:r>
            <a:endParaRPr lang="en-US" altLang="en-US" sz="2800"/>
          </a:p>
        </p:txBody>
      </p:sp>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l="20988" t="23752" r="20522" b="11172"/>
          <a:stretch>
            <a:fillRect/>
          </a:stretch>
        </p:blipFill>
        <p:spPr bwMode="auto">
          <a:xfrm>
            <a:off x="4648200" y="2667000"/>
            <a:ext cx="424815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p:cNvPicPr>
            <a:picLocks noChangeAspect="1" noChangeArrowheads="1"/>
          </p:cNvPicPr>
          <p:nvPr/>
        </p:nvPicPr>
        <p:blipFill>
          <a:blip r:embed="rId4">
            <a:extLst>
              <a:ext uri="{28A0092B-C50C-407E-A947-70E740481C1C}">
                <a14:useLocalDpi xmlns:a14="http://schemas.microsoft.com/office/drawing/2010/main" val="0"/>
              </a:ext>
            </a:extLst>
          </a:blip>
          <a:srcRect l="20476" t="23689" r="19775" b="11620"/>
          <a:stretch>
            <a:fillRect/>
          </a:stretch>
        </p:blipFill>
        <p:spPr bwMode="auto">
          <a:xfrm>
            <a:off x="304800" y="2590800"/>
            <a:ext cx="4313238"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498725" y="6396038"/>
            <a:ext cx="6645275" cy="461962"/>
          </a:xfrm>
          <a:prstGeom prst="rect">
            <a:avLst/>
          </a:prstGeom>
          <a:noFill/>
        </p:spPr>
        <p:txBody>
          <a:bodyPr wrap="none">
            <a:spAutoFit/>
          </a:bodyPr>
          <a:lstStyle/>
          <a:p>
            <a:pPr>
              <a:defRPr/>
            </a:pPr>
            <a:r>
              <a:rPr lang="en-US" sz="1200" b="1" dirty="0">
                <a:solidFill>
                  <a:srgbClr val="3333FF"/>
                </a:solidFill>
                <a:latin typeface="+mn-lt"/>
              </a:rPr>
              <a:t>FGCS Specifications and Procedures to Incorporate Electronic Digital/Bar-Code Leveling Systems</a:t>
            </a:r>
          </a:p>
          <a:p>
            <a:pPr>
              <a:defRPr/>
            </a:pPr>
            <a:endParaRPr lang="en-US" sz="1200" dirty="0">
              <a:latin typeface="+mn-lt"/>
            </a:endParaRPr>
          </a:p>
        </p:txBody>
      </p:sp>
    </p:spTree>
    <p:extLst>
      <p:ext uri="{BB962C8B-B14F-4D97-AF65-F5344CB8AC3E}">
        <p14:creationId xmlns:p14="http://schemas.microsoft.com/office/powerpoint/2010/main" val="74041884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t="18275" r="36475" b="30096"/>
          <a:stretch>
            <a:fillRect/>
          </a:stretch>
        </p:blipFill>
        <p:spPr bwMode="auto">
          <a:xfrm>
            <a:off x="3932238" y="496888"/>
            <a:ext cx="4581525" cy="30432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t="23303" r="36847" b="24751"/>
          <a:stretch>
            <a:fillRect/>
          </a:stretch>
        </p:blipFill>
        <p:spPr bwMode="auto">
          <a:xfrm>
            <a:off x="3624263" y="3673475"/>
            <a:ext cx="4654550" cy="2990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8441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l="54710" t="10622" r="8209" b="13103"/>
          <a:stretch>
            <a:fillRect/>
          </a:stretch>
        </p:blipFill>
        <p:spPr bwMode="auto">
          <a:xfrm>
            <a:off x="0" y="55563"/>
            <a:ext cx="425132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4322763" y="219075"/>
            <a:ext cx="4654550" cy="6249988"/>
            <a:chOff x="4322618" y="219075"/>
            <a:chExt cx="4654695" cy="6249988"/>
          </a:xfrm>
        </p:grpSpPr>
        <p:pic>
          <p:nvPicPr>
            <p:cNvPr id="29706" name="Picture 3"/>
            <p:cNvPicPr>
              <a:picLocks noChangeAspect="1" noChangeArrowheads="1"/>
            </p:cNvPicPr>
            <p:nvPr/>
          </p:nvPicPr>
          <p:blipFill>
            <a:blip r:embed="rId4">
              <a:extLst>
                <a:ext uri="{28A0092B-C50C-407E-A947-70E740481C1C}">
                  <a14:useLocalDpi xmlns:a14="http://schemas.microsoft.com/office/drawing/2010/main" val="0"/>
                </a:ext>
              </a:extLst>
            </a:blip>
            <a:srcRect t="18275" r="36475" b="30096"/>
            <a:stretch>
              <a:fillRect/>
            </a:stretch>
          </p:blipFill>
          <p:spPr bwMode="auto">
            <a:xfrm>
              <a:off x="4358243" y="219075"/>
              <a:ext cx="4580969" cy="3043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7" name="Picture 4"/>
            <p:cNvPicPr>
              <a:picLocks noChangeAspect="1" noChangeArrowheads="1"/>
            </p:cNvPicPr>
            <p:nvPr/>
          </p:nvPicPr>
          <p:blipFill>
            <a:blip r:embed="rId5">
              <a:extLst>
                <a:ext uri="{28A0092B-C50C-407E-A947-70E740481C1C}">
                  <a14:useLocalDpi xmlns:a14="http://schemas.microsoft.com/office/drawing/2010/main" val="0"/>
                </a:ext>
              </a:extLst>
            </a:blip>
            <a:srcRect t="23303" r="36847" b="24751"/>
            <a:stretch>
              <a:fillRect/>
            </a:stretch>
          </p:blipFill>
          <p:spPr bwMode="auto">
            <a:xfrm>
              <a:off x="4322618" y="3478213"/>
              <a:ext cx="4654695" cy="2990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ular Callout 4"/>
            <p:cNvSpPr/>
            <p:nvPr/>
          </p:nvSpPr>
          <p:spPr>
            <a:xfrm>
              <a:off x="6878573" y="531813"/>
              <a:ext cx="1706615" cy="396875"/>
            </a:xfrm>
            <a:prstGeom prst="wedgeRectCallout">
              <a:avLst>
                <a:gd name="adj1" fmla="val -81720"/>
                <a:gd name="adj2" fmla="val 19724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1413.773 m</a:t>
              </a:r>
            </a:p>
          </p:txBody>
        </p:sp>
        <p:sp>
          <p:nvSpPr>
            <p:cNvPr id="6" name="Rectangular Callout 5"/>
            <p:cNvSpPr/>
            <p:nvPr/>
          </p:nvSpPr>
          <p:spPr>
            <a:xfrm>
              <a:off x="6935724" y="3770313"/>
              <a:ext cx="1706615" cy="396875"/>
            </a:xfrm>
            <a:prstGeom prst="wedgeRectCallout">
              <a:avLst>
                <a:gd name="adj1" fmla="val -81720"/>
                <a:gd name="adj2" fmla="val 18228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1401.106 m</a:t>
              </a:r>
            </a:p>
          </p:txBody>
        </p:sp>
      </p:grpSp>
      <p:pic>
        <p:nvPicPr>
          <p:cNvPr id="29700" name="Picture 7"/>
          <p:cNvPicPr>
            <a:picLocks noChangeAspect="1" noChangeArrowheads="1"/>
          </p:cNvPicPr>
          <p:nvPr/>
        </p:nvPicPr>
        <p:blipFill>
          <a:blip r:embed="rId6">
            <a:extLst>
              <a:ext uri="{28A0092B-C50C-407E-A947-70E740481C1C}">
                <a14:useLocalDpi xmlns:a14="http://schemas.microsoft.com/office/drawing/2010/main" val="0"/>
              </a:ext>
            </a:extLst>
          </a:blip>
          <a:srcRect l="15656" t="53445" r="60255" b="40701"/>
          <a:stretch>
            <a:fillRect/>
          </a:stretch>
        </p:blipFill>
        <p:spPr bwMode="auto">
          <a:xfrm>
            <a:off x="828675" y="4052888"/>
            <a:ext cx="11271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0"/>
          <p:cNvPicPr>
            <a:picLocks noChangeAspect="1" noChangeArrowheads="1"/>
          </p:cNvPicPr>
          <p:nvPr/>
        </p:nvPicPr>
        <p:blipFill>
          <a:blip r:embed="rId7">
            <a:extLst>
              <a:ext uri="{28A0092B-C50C-407E-A947-70E740481C1C}">
                <a14:useLocalDpi xmlns:a14="http://schemas.microsoft.com/office/drawing/2010/main" val="0"/>
              </a:ext>
            </a:extLst>
          </a:blip>
          <a:srcRect l="17786" t="49716" r="72833" b="47086"/>
          <a:stretch>
            <a:fillRect/>
          </a:stretch>
        </p:blipFill>
        <p:spPr bwMode="auto">
          <a:xfrm>
            <a:off x="655638" y="2535238"/>
            <a:ext cx="11684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0"/>
          <p:cNvPicPr>
            <a:picLocks noChangeAspect="1" noChangeArrowheads="1"/>
          </p:cNvPicPr>
          <p:nvPr/>
        </p:nvPicPr>
        <p:blipFill>
          <a:blip r:embed="rId7">
            <a:extLst>
              <a:ext uri="{28A0092B-C50C-407E-A947-70E740481C1C}">
                <a14:useLocalDpi xmlns:a14="http://schemas.microsoft.com/office/drawing/2010/main" val="0"/>
              </a:ext>
            </a:extLst>
          </a:blip>
          <a:srcRect l="17786" t="57001" r="71257" b="40024"/>
          <a:stretch>
            <a:fillRect/>
          </a:stretch>
        </p:blipFill>
        <p:spPr bwMode="auto">
          <a:xfrm>
            <a:off x="635000" y="3224213"/>
            <a:ext cx="1366838"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ular Callout 15"/>
          <p:cNvSpPr/>
          <p:nvPr/>
        </p:nvSpPr>
        <p:spPr>
          <a:xfrm>
            <a:off x="1779588" y="4730750"/>
            <a:ext cx="1804987" cy="438150"/>
          </a:xfrm>
          <a:prstGeom prst="wedgeRectCallout">
            <a:avLst>
              <a:gd name="adj1" fmla="val -66104"/>
              <a:gd name="adj2" fmla="val -15694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-12.67637 m</a:t>
            </a:r>
          </a:p>
        </p:txBody>
      </p:sp>
      <p:pic>
        <p:nvPicPr>
          <p:cNvPr id="29704" name="Picture 2"/>
          <p:cNvPicPr>
            <a:picLocks noChangeAspect="1" noChangeArrowheads="1"/>
          </p:cNvPicPr>
          <p:nvPr/>
        </p:nvPicPr>
        <p:blipFill>
          <a:blip r:embed="rId8">
            <a:extLst>
              <a:ext uri="{28A0092B-C50C-407E-A947-70E740481C1C}">
                <a14:useLocalDpi xmlns:a14="http://schemas.microsoft.com/office/drawing/2010/main" val="0"/>
              </a:ext>
            </a:extLst>
          </a:blip>
          <a:srcRect l="24123" t="47942" r="65976" b="48315"/>
          <a:stretch>
            <a:fillRect/>
          </a:stretch>
        </p:blipFill>
        <p:spPr bwMode="auto">
          <a:xfrm>
            <a:off x="2185988" y="4057650"/>
            <a:ext cx="754062"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1457325" y="1924050"/>
            <a:ext cx="7915275" cy="1592263"/>
          </a:xfrm>
          <a:prstGeom prst="rect">
            <a:avLst/>
          </a:prstGeom>
          <a:solidFill>
            <a:schemeClr val="bg1"/>
          </a:solidFill>
          <a:ln w="38100">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t>-12.676 m   leveled difference</a:t>
            </a:r>
          </a:p>
          <a:p>
            <a:pPr eaLnBrk="1" hangingPunct="1"/>
            <a:r>
              <a:rPr lang="en-US" altLang="en-US" sz="3200" b="1" u="sng"/>
              <a:t>-12.667 m   published difference</a:t>
            </a:r>
          </a:p>
          <a:p>
            <a:pPr eaLnBrk="1" hangingPunct="1"/>
            <a:r>
              <a:rPr lang="en-US" altLang="en-US" sz="3200" b="1"/>
              <a:t>   0.009 m   difference from published</a:t>
            </a:r>
          </a:p>
        </p:txBody>
      </p:sp>
    </p:spTree>
    <p:extLst>
      <p:ext uri="{BB962C8B-B14F-4D97-AF65-F5344CB8AC3E}">
        <p14:creationId xmlns:p14="http://schemas.microsoft.com/office/powerpoint/2010/main" val="1887007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231775" y="300038"/>
            <a:ext cx="870743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“A valid "check connection" means that the observed elevation difference </a:t>
            </a:r>
            <a:r>
              <a:rPr lang="en-US" altLang="en-US" sz="2800" b="1" u="sng"/>
              <a:t>agrees</a:t>
            </a:r>
            <a:r>
              <a:rPr lang="en-US" altLang="en-US" sz="2800" b="1"/>
              <a:t> with the published adjusted elevation difference within the tolerance limit of the new survey.”</a:t>
            </a:r>
            <a:endParaRPr lang="en-US" altLang="en-US" sz="2800"/>
          </a:p>
        </p:txBody>
      </p:sp>
      <p:sp>
        <p:nvSpPr>
          <p:cNvPr id="3" name="TextBox 2"/>
          <p:cNvSpPr txBox="1"/>
          <p:nvPr/>
        </p:nvSpPr>
        <p:spPr>
          <a:xfrm>
            <a:off x="2498725" y="6396038"/>
            <a:ext cx="6645275" cy="461962"/>
          </a:xfrm>
          <a:prstGeom prst="rect">
            <a:avLst/>
          </a:prstGeom>
          <a:noFill/>
        </p:spPr>
        <p:txBody>
          <a:bodyPr wrap="none">
            <a:spAutoFit/>
          </a:bodyPr>
          <a:lstStyle/>
          <a:p>
            <a:pPr>
              <a:defRPr/>
            </a:pPr>
            <a:r>
              <a:rPr lang="en-US" sz="1200" b="1" dirty="0">
                <a:solidFill>
                  <a:srgbClr val="3333FF"/>
                </a:solidFill>
                <a:latin typeface="+mn-lt"/>
              </a:rPr>
              <a:t>FGCS Specifications and Procedures to Incorporate Electronic Digital/Bar-Code Leveling Systems</a:t>
            </a:r>
          </a:p>
          <a:p>
            <a:pPr>
              <a:defRPr/>
            </a:pPr>
            <a:endParaRPr lang="en-US" sz="1200" dirty="0">
              <a:latin typeface="+mn-lt"/>
            </a:endParaRPr>
          </a:p>
        </p:txBody>
      </p:sp>
      <p:grpSp>
        <p:nvGrpSpPr>
          <p:cNvPr id="30724" name="Group 5"/>
          <p:cNvGrpSpPr>
            <a:grpSpLocks/>
          </p:cNvGrpSpPr>
          <p:nvPr/>
        </p:nvGrpSpPr>
        <p:grpSpPr bwMode="auto">
          <a:xfrm>
            <a:off x="0" y="2184400"/>
            <a:ext cx="9144000" cy="3302000"/>
            <a:chOff x="859809" y="1665027"/>
            <a:chExt cx="7219665" cy="2101755"/>
          </a:xfrm>
        </p:grpSpPr>
        <p:pic>
          <p:nvPicPr>
            <p:cNvPr id="30727" name="Picture 2"/>
            <p:cNvPicPr>
              <a:picLocks noChangeAspect="1" noChangeArrowheads="1"/>
            </p:cNvPicPr>
            <p:nvPr/>
          </p:nvPicPr>
          <p:blipFill>
            <a:blip r:embed="rId3">
              <a:extLst>
                <a:ext uri="{28A0092B-C50C-407E-A947-70E740481C1C}">
                  <a14:useLocalDpi xmlns:a14="http://schemas.microsoft.com/office/drawing/2010/main" val="0"/>
                </a:ext>
              </a:extLst>
            </a:blip>
            <a:srcRect l="8815" t="23560" r="18285" b="61958"/>
            <a:stretch>
              <a:fillRect/>
            </a:stretch>
          </p:blipFill>
          <p:spPr bwMode="auto">
            <a:xfrm>
              <a:off x="859809" y="1665027"/>
              <a:ext cx="7110484" cy="102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3"/>
            <p:cNvPicPr>
              <a:picLocks noChangeAspect="1" noChangeArrowheads="1"/>
            </p:cNvPicPr>
            <p:nvPr/>
          </p:nvPicPr>
          <p:blipFill>
            <a:blip r:embed="rId4">
              <a:extLst>
                <a:ext uri="{28A0092B-C50C-407E-A947-70E740481C1C}">
                  <a14:useLocalDpi xmlns:a14="http://schemas.microsoft.com/office/drawing/2010/main" val="0"/>
                </a:ext>
              </a:extLst>
            </a:blip>
            <a:srcRect l="9142" t="31413" r="17397" b="53523"/>
            <a:stretch>
              <a:fillRect/>
            </a:stretch>
          </p:blipFill>
          <p:spPr bwMode="auto">
            <a:xfrm>
              <a:off x="914400" y="2702257"/>
              <a:ext cx="7165074" cy="106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5" name="Picture 7"/>
          <p:cNvPicPr>
            <a:picLocks noChangeAspect="1" noChangeArrowheads="1"/>
          </p:cNvPicPr>
          <p:nvPr/>
        </p:nvPicPr>
        <p:blipFill>
          <a:blip r:embed="rId5">
            <a:extLst>
              <a:ext uri="{28A0092B-C50C-407E-A947-70E740481C1C}">
                <a14:useLocalDpi xmlns:a14="http://schemas.microsoft.com/office/drawing/2010/main" val="0"/>
              </a:ext>
            </a:extLst>
          </a:blip>
          <a:srcRect l="14874" t="63136" r="41499" b="32550"/>
          <a:stretch>
            <a:fillRect/>
          </a:stretch>
        </p:blipFill>
        <p:spPr bwMode="auto">
          <a:xfrm>
            <a:off x="4084638" y="5864225"/>
            <a:ext cx="4935537"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2881313" y="2162175"/>
            <a:ext cx="6056312" cy="4619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Arial Black" panose="020B0A04020102020204" pitchFamily="34" charset="0"/>
                <a:cs typeface="Courier New" panose="02070309020205020404" pitchFamily="49" charset="0"/>
              </a:rPr>
              <a:t>4√1.480 = 4.86621 mm  (Tolerance)</a:t>
            </a:r>
          </a:p>
        </p:txBody>
      </p:sp>
    </p:spTree>
    <p:extLst>
      <p:ext uri="{BB962C8B-B14F-4D97-AF65-F5344CB8AC3E}">
        <p14:creationId xmlns:p14="http://schemas.microsoft.com/office/powerpoint/2010/main" val="2852973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p:cNvPicPr>
            <a:picLocks noChangeAspect="1" noChangeArrowheads="1"/>
          </p:cNvPicPr>
          <p:nvPr/>
        </p:nvPicPr>
        <p:blipFill>
          <a:blip r:embed="rId3">
            <a:extLst>
              <a:ext uri="{28A0092B-C50C-407E-A947-70E740481C1C}">
                <a14:useLocalDpi xmlns:a14="http://schemas.microsoft.com/office/drawing/2010/main" val="0"/>
              </a:ext>
            </a:extLst>
          </a:blip>
          <a:srcRect l="10156" r="11719" b="2187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11"/>
          <p:cNvSpPr txBox="1">
            <a:spLocks noChangeArrowheads="1"/>
          </p:cNvSpPr>
          <p:nvPr/>
        </p:nvSpPr>
        <p:spPr bwMode="auto">
          <a:xfrm>
            <a:off x="5105400" y="0"/>
            <a:ext cx="388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a:solidFill>
                  <a:srgbClr val="0000EC"/>
                </a:solidFill>
              </a:rPr>
              <a:t>www.ngs.noaa.gov</a:t>
            </a:r>
          </a:p>
        </p:txBody>
      </p:sp>
      <p:sp>
        <p:nvSpPr>
          <p:cNvPr id="5" name="Left Arrow 4"/>
          <p:cNvSpPr/>
          <p:nvPr/>
        </p:nvSpPr>
        <p:spPr>
          <a:xfrm>
            <a:off x="5291138" y="1593850"/>
            <a:ext cx="2663825" cy="7048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a:solidFill>
                  <a:schemeClr val="tx1"/>
                </a:solidFill>
              </a:rPr>
              <a:t>Geodetic Tool Kit</a:t>
            </a:r>
          </a:p>
        </p:txBody>
      </p:sp>
    </p:spTree>
    <p:extLst>
      <p:ext uri="{BB962C8B-B14F-4D97-AF65-F5344CB8AC3E}">
        <p14:creationId xmlns:p14="http://schemas.microsoft.com/office/powerpoint/2010/main" val="103949550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l="3125" t="8855" r="5078"/>
          <a:stretch>
            <a:fillRect/>
          </a:stretch>
        </p:blipFill>
        <p:spPr bwMode="auto">
          <a:xfrm>
            <a:off x="0" y="0"/>
            <a:ext cx="9144000" cy="680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01168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graph showing level surfaces"/>
          <p:cNvPicPr>
            <a:picLocks noChangeAspect="1" noChangeArrowheads="1"/>
          </p:cNvPicPr>
          <p:nvPr/>
        </p:nvPicPr>
        <p:blipFill>
          <a:blip r:embed="rId3">
            <a:extLst>
              <a:ext uri="{28A0092B-C50C-407E-A947-70E740481C1C}">
                <a14:useLocalDpi xmlns:a14="http://schemas.microsoft.com/office/drawing/2010/main" val="0"/>
              </a:ext>
            </a:extLst>
          </a:blip>
          <a:srcRect l="3177" r="4288"/>
          <a:stretch>
            <a:fillRect/>
          </a:stretch>
        </p:blipFill>
        <p:spPr bwMode="auto">
          <a:xfrm>
            <a:off x="0" y="280988"/>
            <a:ext cx="9144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11060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9"/>
          <p:cNvGrpSpPr>
            <a:grpSpLocks/>
          </p:cNvGrpSpPr>
          <p:nvPr/>
        </p:nvGrpSpPr>
        <p:grpSpPr bwMode="auto">
          <a:xfrm>
            <a:off x="0" y="0"/>
            <a:ext cx="9144000" cy="6858000"/>
            <a:chOff x="0" y="0"/>
            <a:chExt cx="9144000" cy="6858001"/>
          </a:xfrm>
        </p:grpSpPr>
        <p:pic>
          <p:nvPicPr>
            <p:cNvPr id="34821" name="Picture 8"/>
            <p:cNvPicPr>
              <a:picLocks noChangeAspect="1" noChangeArrowheads="1"/>
            </p:cNvPicPr>
            <p:nvPr/>
          </p:nvPicPr>
          <p:blipFill>
            <a:blip r:embed="rId3">
              <a:extLst>
                <a:ext uri="{28A0092B-C50C-407E-A947-70E740481C1C}">
                  <a14:useLocalDpi xmlns:a14="http://schemas.microsoft.com/office/drawing/2010/main" val="0"/>
                </a:ext>
              </a:extLst>
            </a:blip>
            <a:srcRect t="36528"/>
            <a:stretch>
              <a:fillRect/>
            </a:stretch>
          </p:blipFill>
          <p:spPr bwMode="auto">
            <a:xfrm>
              <a:off x="0" y="2505075"/>
              <a:ext cx="9144000" cy="435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2" name="Group 8"/>
            <p:cNvGrpSpPr>
              <a:grpSpLocks/>
            </p:cNvGrpSpPr>
            <p:nvPr/>
          </p:nvGrpSpPr>
          <p:grpSpPr bwMode="auto">
            <a:xfrm>
              <a:off x="0" y="0"/>
              <a:ext cx="9144000" cy="2511425"/>
              <a:chOff x="0" y="0"/>
              <a:chExt cx="9144000" cy="2511188"/>
            </a:xfrm>
          </p:grpSpPr>
          <p:pic>
            <p:nvPicPr>
              <p:cNvPr id="34823" name="Picture 7"/>
              <p:cNvPicPr>
                <a:picLocks noChangeAspect="1" noChangeArrowheads="1"/>
              </p:cNvPicPr>
              <p:nvPr/>
            </p:nvPicPr>
            <p:blipFill>
              <a:blip r:embed="rId4">
                <a:extLst>
                  <a:ext uri="{28A0092B-C50C-407E-A947-70E740481C1C}">
                    <a14:useLocalDpi xmlns:a14="http://schemas.microsoft.com/office/drawing/2010/main" val="0"/>
                  </a:ext>
                </a:extLst>
              </a:blip>
              <a:srcRect l="2937" t="19118" r="4291" b="71420"/>
              <a:stretch>
                <a:fillRect/>
              </a:stretch>
            </p:blipFill>
            <p:spPr bwMode="auto">
              <a:xfrm>
                <a:off x="0" y="0"/>
                <a:ext cx="9144000" cy="67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5"/>
              <p:cNvPicPr>
                <a:picLocks noChangeAspect="1" noChangeArrowheads="1"/>
              </p:cNvPicPr>
              <p:nvPr/>
            </p:nvPicPr>
            <p:blipFill>
              <a:blip r:embed="rId5">
                <a:extLst>
                  <a:ext uri="{28A0092B-C50C-407E-A947-70E740481C1C}">
                    <a14:useLocalDpi xmlns:a14="http://schemas.microsoft.com/office/drawing/2010/main" val="0"/>
                  </a:ext>
                </a:extLst>
              </a:blip>
              <a:srcRect b="70580"/>
              <a:stretch>
                <a:fillRect/>
              </a:stretch>
            </p:blipFill>
            <p:spPr bwMode="auto">
              <a:xfrm>
                <a:off x="0" y="493594"/>
                <a:ext cx="9144000" cy="201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75876" name="Text Box 4"/>
          <p:cNvSpPr txBox="1">
            <a:spLocks noChangeArrowheads="1"/>
          </p:cNvSpPr>
          <p:nvPr/>
        </p:nvSpPr>
        <p:spPr bwMode="auto">
          <a:xfrm>
            <a:off x="4908550" y="4522788"/>
            <a:ext cx="4121150" cy="1200150"/>
          </a:xfrm>
          <a:prstGeom prst="rect">
            <a:avLst/>
          </a:prstGeom>
          <a:solidFill>
            <a:schemeClr val="bg1"/>
          </a:solidFill>
          <a:ln w="38100">
            <a:solidFill>
              <a:schemeClr val="tx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Published Elevation Differences (m)</a:t>
            </a:r>
          </a:p>
          <a:p>
            <a:pPr eaLnBrk="1" hangingPunct="1"/>
            <a:r>
              <a:rPr lang="en-US" altLang="en-US" b="1"/>
              <a:t>     1413.773    V 535 (RV0624)</a:t>
            </a:r>
          </a:p>
          <a:p>
            <a:pPr eaLnBrk="1" hangingPunct="1"/>
            <a:r>
              <a:rPr lang="en-US" altLang="en-US" b="1" u="sng"/>
              <a:t>     1401.106    W 535 (RV0625)</a:t>
            </a:r>
          </a:p>
          <a:p>
            <a:pPr eaLnBrk="1" hangingPunct="1"/>
            <a:r>
              <a:rPr lang="en-US" altLang="en-US" b="1"/>
              <a:t>         12.667     1.480 km apart</a:t>
            </a:r>
          </a:p>
        </p:txBody>
      </p:sp>
      <p:pic>
        <p:nvPicPr>
          <p:cNvPr id="233482" name="Picture 10"/>
          <p:cNvPicPr>
            <a:picLocks noChangeAspect="1" noChangeArrowheads="1"/>
          </p:cNvPicPr>
          <p:nvPr/>
        </p:nvPicPr>
        <p:blipFill>
          <a:blip r:embed="rId6">
            <a:extLst>
              <a:ext uri="{28A0092B-C50C-407E-A947-70E740481C1C}">
                <a14:useLocalDpi xmlns:a14="http://schemas.microsoft.com/office/drawing/2010/main" val="0"/>
              </a:ext>
            </a:extLst>
          </a:blip>
          <a:srcRect l="1270" t="19542" r="35059" b="51213"/>
          <a:stretch>
            <a:fillRect/>
          </a:stretch>
        </p:blipFill>
        <p:spPr bwMode="auto">
          <a:xfrm>
            <a:off x="47625" y="619125"/>
            <a:ext cx="9015413" cy="3000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833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34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5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87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graphicFrame>
        <p:nvGraphicFramePr>
          <p:cNvPr id="226" name="Google Shape;226;p12"/>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43" r:id="rId4" imgW="9144000" imgH="6858000" progId="MSPhotoEd.3">
                  <p:embed/>
                </p:oleObj>
              </mc:Choice>
              <mc:Fallback>
                <p:oleObj r:id="rId4" imgW="9144000" imgH="6858000" progId="MSPhotoEd.3">
                  <p:embed/>
                  <p:pic>
                    <p:nvPicPr>
                      <p:cNvPr id="226" name="Google Shape;226;p12"/>
                      <p:cNvPicPr preferRelativeResize="0"/>
                      <p:nvPr/>
                    </p:nvPicPr>
                    <p:blipFill rotWithShape="1">
                      <a:blip r:embed="rId5">
                        <a:alphaModFix/>
                      </a:blip>
                      <a:srcRect/>
                      <a:stretch/>
                    </p:blipFill>
                    <p:spPr>
                      <a:xfrm>
                        <a:off x="0" y="0"/>
                        <a:ext cx="9144000" cy="6858000"/>
                      </a:xfrm>
                      <a:prstGeom prst="rect">
                        <a:avLst/>
                      </a:prstGeom>
                      <a:noFill/>
                      <a:ln>
                        <a:noFill/>
                      </a:ln>
                    </p:spPr>
                  </p:pic>
                </p:oleObj>
              </mc:Fallback>
            </mc:AlternateContent>
          </a:graphicData>
        </a:graphic>
      </p:graphicFrame>
      <p:sp>
        <p:nvSpPr>
          <p:cNvPr id="227" name="Google Shape;227;p12"/>
          <p:cNvSpPr txBox="1"/>
          <p:nvPr/>
        </p:nvSpPr>
        <p:spPr>
          <a:xfrm>
            <a:off x="3717925" y="5588000"/>
            <a:ext cx="4733925" cy="9239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3300"/>
              </a:buClr>
              <a:buSzPts val="5400"/>
              <a:buFont typeface="Calibri"/>
              <a:buNone/>
            </a:pPr>
            <a:r>
              <a:rPr lang="en-US" sz="5400" b="1" i="0" u="none">
                <a:solidFill>
                  <a:srgbClr val="FF3300"/>
                </a:solidFill>
                <a:latin typeface="Calibri"/>
                <a:ea typeface="Calibri"/>
                <a:cs typeface="Calibri"/>
                <a:sym typeface="Calibri"/>
              </a:rPr>
              <a:t>Heights Matter!</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2"/>
          <p:cNvSpPr txBox="1">
            <a:spLocks noChangeArrowheads="1"/>
          </p:cNvSpPr>
          <p:nvPr/>
        </p:nvSpPr>
        <p:spPr bwMode="auto">
          <a:xfrm>
            <a:off x="2786063" y="1781175"/>
            <a:ext cx="4638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Arial Black" panose="020B0A04020102020204" pitchFamily="34" charset="0"/>
                <a:cs typeface="Courier New" panose="02070309020205020404" pitchFamily="49" charset="0"/>
              </a:rPr>
              <a:t>1413.773 m  V 535 (published)</a:t>
            </a:r>
          </a:p>
          <a:p>
            <a:pPr eaLnBrk="1" hangingPunct="1"/>
            <a:r>
              <a:rPr lang="en-US" altLang="en-US" b="1" u="sng">
                <a:latin typeface="Arial Black" panose="020B0A04020102020204" pitchFamily="34" charset="0"/>
                <a:cs typeface="Courier New" panose="02070309020205020404" pitchFamily="49" charset="0"/>
              </a:rPr>
              <a:t>1401.106 m  W 535 (published)       </a:t>
            </a:r>
          </a:p>
          <a:p>
            <a:pPr eaLnBrk="1" hangingPunct="1"/>
            <a:r>
              <a:rPr lang="en-US" altLang="en-US" b="1">
                <a:latin typeface="Arial Black" panose="020B0A04020102020204" pitchFamily="34" charset="0"/>
                <a:cs typeface="Courier New" panose="02070309020205020404" pitchFamily="49" charset="0"/>
              </a:rPr>
              <a:t>    12.667 m  (published difference)</a:t>
            </a:r>
          </a:p>
        </p:txBody>
      </p:sp>
      <p:sp>
        <p:nvSpPr>
          <p:cNvPr id="35843" name="TextBox 5"/>
          <p:cNvSpPr txBox="1">
            <a:spLocks noChangeArrowheads="1"/>
          </p:cNvSpPr>
          <p:nvPr/>
        </p:nvSpPr>
        <p:spPr bwMode="auto">
          <a:xfrm>
            <a:off x="2479675" y="6103938"/>
            <a:ext cx="489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Arial Black" panose="020B0A04020102020204" pitchFamily="34" charset="0"/>
                <a:cs typeface="Courier New" panose="02070309020205020404" pitchFamily="49" charset="0"/>
              </a:rPr>
              <a:t>4√1.480 = 0.00486621 m   (Tolerance)</a:t>
            </a:r>
          </a:p>
        </p:txBody>
      </p:sp>
      <p:sp>
        <p:nvSpPr>
          <p:cNvPr id="35844" name="TextBox 6"/>
          <p:cNvSpPr txBox="1">
            <a:spLocks noChangeArrowheads="1"/>
          </p:cNvSpPr>
          <p:nvPr/>
        </p:nvSpPr>
        <p:spPr bwMode="auto">
          <a:xfrm>
            <a:off x="2819400" y="3200400"/>
            <a:ext cx="45608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Arial Black" panose="020B0A04020102020204" pitchFamily="34" charset="0"/>
                <a:cs typeface="Courier New" panose="02070309020205020404" pitchFamily="49" charset="0"/>
              </a:rPr>
              <a:t>12.67637 m  (leveled difference)</a:t>
            </a:r>
          </a:p>
          <a:p>
            <a:pPr eaLnBrk="1" hangingPunct="1"/>
            <a:r>
              <a:rPr lang="en-US" altLang="en-US" b="1" u="sng">
                <a:latin typeface="Arial Black" panose="020B0A04020102020204" pitchFamily="34" charset="0"/>
                <a:cs typeface="Courier New" panose="02070309020205020404" pitchFamily="49" charset="0"/>
              </a:rPr>
              <a:t>12.667     m  (published difference)</a:t>
            </a:r>
          </a:p>
          <a:p>
            <a:pPr eaLnBrk="1" hangingPunct="1"/>
            <a:r>
              <a:rPr lang="en-US" altLang="en-US" b="1">
                <a:latin typeface="Arial Black" panose="020B0A04020102020204" pitchFamily="34" charset="0"/>
                <a:cs typeface="Courier New" panose="02070309020205020404" pitchFamily="49" charset="0"/>
              </a:rPr>
              <a:t>  0.00937 m   (difference)</a:t>
            </a:r>
          </a:p>
        </p:txBody>
      </p:sp>
      <p:sp>
        <p:nvSpPr>
          <p:cNvPr id="35845" name="TextBox 7"/>
          <p:cNvSpPr txBox="1">
            <a:spLocks noChangeArrowheads="1"/>
          </p:cNvSpPr>
          <p:nvPr/>
        </p:nvSpPr>
        <p:spPr bwMode="auto">
          <a:xfrm>
            <a:off x="2819400" y="4610100"/>
            <a:ext cx="43005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Arial Black" panose="020B0A04020102020204" pitchFamily="34" charset="0"/>
                <a:cs typeface="Courier New" panose="02070309020205020404" pitchFamily="49" charset="0"/>
              </a:rPr>
              <a:t>12.67637 m  (leveled difference)</a:t>
            </a:r>
          </a:p>
          <a:p>
            <a:pPr eaLnBrk="1" hangingPunct="1"/>
            <a:r>
              <a:rPr lang="en-US" altLang="en-US" b="1" u="sng">
                <a:latin typeface="Arial Black" panose="020B0A04020102020204" pitchFamily="34" charset="0"/>
                <a:cs typeface="Courier New" panose="02070309020205020404" pitchFamily="49" charset="0"/>
              </a:rPr>
              <a:t>12.674     m  (LVL_DH difference)</a:t>
            </a:r>
          </a:p>
          <a:p>
            <a:pPr eaLnBrk="1" hangingPunct="1"/>
            <a:r>
              <a:rPr lang="en-US" altLang="en-US" b="1">
                <a:latin typeface="Arial Black" panose="020B0A04020102020204" pitchFamily="34" charset="0"/>
                <a:cs typeface="Courier New" panose="02070309020205020404" pitchFamily="49" charset="0"/>
              </a:rPr>
              <a:t>  0.00237 m   (difference)</a:t>
            </a:r>
          </a:p>
        </p:txBody>
      </p:sp>
      <p:sp>
        <p:nvSpPr>
          <p:cNvPr id="35846" name="TextBox 10"/>
          <p:cNvSpPr txBox="1">
            <a:spLocks noChangeArrowheads="1"/>
          </p:cNvSpPr>
          <p:nvPr/>
        </p:nvSpPr>
        <p:spPr bwMode="auto">
          <a:xfrm>
            <a:off x="3370263" y="687388"/>
            <a:ext cx="42624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400" b="1"/>
              <a:t>Does it Check?</a:t>
            </a:r>
          </a:p>
        </p:txBody>
      </p:sp>
    </p:spTree>
    <p:extLst>
      <p:ext uri="{BB962C8B-B14F-4D97-AF65-F5344CB8AC3E}">
        <p14:creationId xmlns:p14="http://schemas.microsoft.com/office/powerpoint/2010/main" val="251742012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p:cNvPicPr>
            <a:picLocks noChangeAspect="1" noChangeArrowheads="1"/>
          </p:cNvPicPr>
          <p:nvPr/>
        </p:nvPicPr>
        <p:blipFill>
          <a:blip r:embed="rId3">
            <a:extLst>
              <a:ext uri="{28A0092B-C50C-407E-A947-70E740481C1C}">
                <a14:useLocalDpi xmlns:a14="http://schemas.microsoft.com/office/drawing/2010/main" val="0"/>
              </a:ext>
            </a:extLst>
          </a:blip>
          <a:srcRect t="11369" r="13068" b="5513"/>
          <a:stretch>
            <a:fillRect/>
          </a:stretch>
        </p:blipFill>
        <p:spPr bwMode="auto">
          <a:xfrm>
            <a:off x="0"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2"/>
          <p:cNvSpPr txBox="1">
            <a:spLocks noChangeArrowheads="1"/>
          </p:cNvSpPr>
          <p:nvPr/>
        </p:nvSpPr>
        <p:spPr bwMode="auto">
          <a:xfrm>
            <a:off x="5445125" y="582613"/>
            <a:ext cx="1825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solidFill>
                  <a:srgbClr val="FF0000"/>
                </a:solidFill>
              </a:rPr>
              <a:t>“P-File”</a:t>
            </a:r>
          </a:p>
        </p:txBody>
      </p:sp>
      <p:sp>
        <p:nvSpPr>
          <p:cNvPr id="7" name="TextBox 7"/>
          <p:cNvSpPr txBox="1">
            <a:spLocks noChangeArrowheads="1"/>
          </p:cNvSpPr>
          <p:nvPr/>
        </p:nvSpPr>
        <p:spPr bwMode="auto">
          <a:xfrm>
            <a:off x="1836738" y="3546475"/>
            <a:ext cx="5364162" cy="923925"/>
          </a:xfrm>
          <a:prstGeom prst="rect">
            <a:avLst/>
          </a:prstGeom>
          <a:solidFill>
            <a:schemeClr val="bg1"/>
          </a:solidFill>
          <a:ln w="38100">
            <a:solidFill>
              <a:schemeClr val="tx2"/>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Arial Black" panose="020B0A04020102020204" pitchFamily="34" charset="0"/>
                <a:cs typeface="Courier New" panose="02070309020205020404" pitchFamily="49" charset="0"/>
              </a:rPr>
              <a:t>12.67461   (P-File difference)</a:t>
            </a:r>
          </a:p>
          <a:p>
            <a:pPr eaLnBrk="1" hangingPunct="1"/>
            <a:r>
              <a:rPr lang="en-US" altLang="en-US" b="1" u="sng">
                <a:latin typeface="Arial Black" panose="020B0A04020102020204" pitchFamily="34" charset="0"/>
                <a:cs typeface="Courier New" panose="02070309020205020404" pitchFamily="49" charset="0"/>
              </a:rPr>
              <a:t>12.674       (LVL_DH difference)</a:t>
            </a:r>
          </a:p>
          <a:p>
            <a:pPr eaLnBrk="1" hangingPunct="1"/>
            <a:r>
              <a:rPr lang="en-US" altLang="en-US" b="1">
                <a:latin typeface="Arial Black" panose="020B0A04020102020204" pitchFamily="34" charset="0"/>
                <a:cs typeface="Courier New" panose="02070309020205020404" pitchFamily="49" charset="0"/>
              </a:rPr>
              <a:t>  0.00061    (difference)</a:t>
            </a:r>
          </a:p>
        </p:txBody>
      </p:sp>
      <p:grpSp>
        <p:nvGrpSpPr>
          <p:cNvPr id="2" name="Group 9"/>
          <p:cNvGrpSpPr>
            <a:grpSpLocks/>
          </p:cNvGrpSpPr>
          <p:nvPr/>
        </p:nvGrpSpPr>
        <p:grpSpPr bwMode="auto">
          <a:xfrm>
            <a:off x="180975" y="1357313"/>
            <a:ext cx="8796338" cy="1731962"/>
            <a:chOff x="180975" y="1357024"/>
            <a:chExt cx="8796338" cy="1731962"/>
          </a:xfrm>
        </p:grpSpPr>
        <p:pic>
          <p:nvPicPr>
            <p:cNvPr id="36871" name="Picture 6"/>
            <p:cNvPicPr>
              <a:picLocks noChangeAspect="1" noChangeArrowheads="1"/>
            </p:cNvPicPr>
            <p:nvPr/>
          </p:nvPicPr>
          <p:blipFill>
            <a:blip r:embed="rId3">
              <a:extLst>
                <a:ext uri="{28A0092B-C50C-407E-A947-70E740481C1C}">
                  <a14:useLocalDpi xmlns:a14="http://schemas.microsoft.com/office/drawing/2010/main" val="0"/>
                </a:ext>
              </a:extLst>
            </a:blip>
            <a:srcRect t="59561" r="45451" b="26785"/>
            <a:stretch>
              <a:fillRect/>
            </a:stretch>
          </p:blipFill>
          <p:spPr bwMode="auto">
            <a:xfrm>
              <a:off x="180975" y="1357024"/>
              <a:ext cx="8796338" cy="17319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Left Arrow 7"/>
            <p:cNvSpPr/>
            <p:nvPr/>
          </p:nvSpPr>
          <p:spPr>
            <a:xfrm>
              <a:off x="3078163" y="1709449"/>
              <a:ext cx="98425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Left Arrow 8"/>
            <p:cNvSpPr/>
            <p:nvPr/>
          </p:nvSpPr>
          <p:spPr>
            <a:xfrm>
              <a:off x="3081338" y="1984086"/>
              <a:ext cx="98425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1" name="TextBox 7"/>
          <p:cNvSpPr txBox="1">
            <a:spLocks noChangeArrowheads="1"/>
          </p:cNvSpPr>
          <p:nvPr/>
        </p:nvSpPr>
        <p:spPr bwMode="auto">
          <a:xfrm>
            <a:off x="1798638" y="5172075"/>
            <a:ext cx="5467350" cy="923925"/>
          </a:xfrm>
          <a:prstGeom prst="rect">
            <a:avLst/>
          </a:prstGeom>
          <a:solidFill>
            <a:schemeClr val="bg1"/>
          </a:solidFill>
          <a:ln w="38100">
            <a:solidFill>
              <a:schemeClr val="tx2"/>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Arial Black" panose="020B0A04020102020204" pitchFamily="34" charset="0"/>
                <a:cs typeface="Courier New" panose="02070309020205020404" pitchFamily="49" charset="0"/>
              </a:rPr>
              <a:t>12.67637   (leveled difference)</a:t>
            </a:r>
          </a:p>
          <a:p>
            <a:pPr eaLnBrk="1" hangingPunct="1"/>
            <a:r>
              <a:rPr lang="en-US" altLang="en-US" b="1" u="sng">
                <a:latin typeface="Arial Black" panose="020B0A04020102020204" pitchFamily="34" charset="0"/>
                <a:cs typeface="Courier New" panose="02070309020205020404" pitchFamily="49" charset="0"/>
              </a:rPr>
              <a:t>12.67461   (P-File difference)</a:t>
            </a:r>
          </a:p>
          <a:p>
            <a:pPr eaLnBrk="1" hangingPunct="1"/>
            <a:r>
              <a:rPr lang="en-US" altLang="en-US" b="1">
                <a:latin typeface="Arial Black" panose="020B0A04020102020204" pitchFamily="34" charset="0"/>
                <a:cs typeface="Courier New" panose="02070309020205020404" pitchFamily="49" charset="0"/>
              </a:rPr>
              <a:t>  0.00176    (difference)  </a:t>
            </a:r>
          </a:p>
        </p:txBody>
      </p:sp>
    </p:spTree>
    <p:extLst>
      <p:ext uri="{BB962C8B-B14F-4D97-AF65-F5344CB8AC3E}">
        <p14:creationId xmlns:p14="http://schemas.microsoft.com/office/powerpoint/2010/main" val="3244430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3" name="Picture 7"/>
          <p:cNvPicPr>
            <a:picLocks noChangeAspect="1" noChangeArrowheads="1"/>
          </p:cNvPicPr>
          <p:nvPr/>
        </p:nvPicPr>
        <p:blipFill>
          <a:blip r:embed="rId4">
            <a:extLst>
              <a:ext uri="{28A0092B-C50C-407E-A947-70E740481C1C}">
                <a14:useLocalDpi xmlns:a14="http://schemas.microsoft.com/office/drawing/2010/main" val="0"/>
              </a:ext>
            </a:extLst>
          </a:blip>
          <a:srcRect t="27573" r="36987" b="22372"/>
          <a:stretch>
            <a:fillRect/>
          </a:stretch>
        </p:blipFill>
        <p:spPr bwMode="auto">
          <a:xfrm>
            <a:off x="3657600" y="3586163"/>
            <a:ext cx="5307013"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4" name="Picture 8"/>
          <p:cNvPicPr>
            <a:picLocks noChangeAspect="1" noChangeArrowheads="1"/>
          </p:cNvPicPr>
          <p:nvPr/>
        </p:nvPicPr>
        <p:blipFill>
          <a:blip r:embed="rId5">
            <a:extLst>
              <a:ext uri="{28A0092B-C50C-407E-A947-70E740481C1C}">
                <a14:useLocalDpi xmlns:a14="http://schemas.microsoft.com/office/drawing/2010/main" val="0"/>
              </a:ext>
            </a:extLst>
          </a:blip>
          <a:srcRect t="38812" r="36935" b="9224"/>
          <a:stretch>
            <a:fillRect/>
          </a:stretch>
        </p:blipFill>
        <p:spPr bwMode="auto">
          <a:xfrm>
            <a:off x="3627438" y="239713"/>
            <a:ext cx="53213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9025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98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98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9"/>
          <p:cNvPicPr>
            <a:picLocks noChangeAspect="1" noChangeArrowheads="1"/>
          </p:cNvPicPr>
          <p:nvPr/>
        </p:nvPicPr>
        <p:blipFill>
          <a:blip r:embed="rId3">
            <a:extLst>
              <a:ext uri="{28A0092B-C50C-407E-A947-70E740481C1C}">
                <a14:useLocalDpi xmlns:a14="http://schemas.microsoft.com/office/drawing/2010/main" val="0"/>
              </a:ext>
            </a:extLst>
          </a:blip>
          <a:srcRect t="33508" r="13983" b="9860"/>
          <a:stretch>
            <a:fillRect/>
          </a:stretch>
        </p:blipFill>
        <p:spPr bwMode="auto">
          <a:xfrm>
            <a:off x="0" y="2495550"/>
            <a:ext cx="91440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15" name="Group 8"/>
          <p:cNvGrpSpPr>
            <a:grpSpLocks/>
          </p:cNvGrpSpPr>
          <p:nvPr/>
        </p:nvGrpSpPr>
        <p:grpSpPr bwMode="auto">
          <a:xfrm>
            <a:off x="0" y="0"/>
            <a:ext cx="9144000" cy="2511425"/>
            <a:chOff x="0" y="0"/>
            <a:chExt cx="9144000" cy="2511188"/>
          </a:xfrm>
        </p:grpSpPr>
        <p:pic>
          <p:nvPicPr>
            <p:cNvPr id="38919" name="Picture 7"/>
            <p:cNvPicPr>
              <a:picLocks noChangeAspect="1" noChangeArrowheads="1"/>
            </p:cNvPicPr>
            <p:nvPr/>
          </p:nvPicPr>
          <p:blipFill>
            <a:blip r:embed="rId4">
              <a:extLst>
                <a:ext uri="{28A0092B-C50C-407E-A947-70E740481C1C}">
                  <a14:useLocalDpi xmlns:a14="http://schemas.microsoft.com/office/drawing/2010/main" val="0"/>
                </a:ext>
              </a:extLst>
            </a:blip>
            <a:srcRect l="2937" t="19118" r="4291" b="71420"/>
            <a:stretch>
              <a:fillRect/>
            </a:stretch>
          </p:blipFill>
          <p:spPr bwMode="auto">
            <a:xfrm>
              <a:off x="0" y="0"/>
              <a:ext cx="9144000" cy="67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5"/>
            <p:cNvPicPr>
              <a:picLocks noChangeAspect="1" noChangeArrowheads="1"/>
            </p:cNvPicPr>
            <p:nvPr/>
          </p:nvPicPr>
          <p:blipFill>
            <a:blip r:embed="rId5">
              <a:extLst>
                <a:ext uri="{28A0092B-C50C-407E-A947-70E740481C1C}">
                  <a14:useLocalDpi xmlns:a14="http://schemas.microsoft.com/office/drawing/2010/main" val="0"/>
                </a:ext>
              </a:extLst>
            </a:blip>
            <a:srcRect b="70580"/>
            <a:stretch>
              <a:fillRect/>
            </a:stretch>
          </p:blipFill>
          <p:spPr bwMode="auto">
            <a:xfrm>
              <a:off x="0" y="493594"/>
              <a:ext cx="9144000" cy="201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4"/>
          <p:cNvSpPr txBox="1">
            <a:spLocks noChangeArrowheads="1"/>
          </p:cNvSpPr>
          <p:nvPr/>
        </p:nvSpPr>
        <p:spPr bwMode="auto">
          <a:xfrm>
            <a:off x="4773613" y="4243388"/>
            <a:ext cx="3838575" cy="1200150"/>
          </a:xfrm>
          <a:prstGeom prst="rect">
            <a:avLst/>
          </a:prstGeom>
          <a:solidFill>
            <a:schemeClr val="bg1"/>
          </a:solidFill>
          <a:ln w="38100">
            <a:solidFill>
              <a:schemeClr val="tx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Published Elevation Differences</a:t>
            </a:r>
          </a:p>
          <a:p>
            <a:pPr eaLnBrk="1" hangingPunct="1"/>
            <a:r>
              <a:rPr lang="en-US" altLang="en-US" b="1"/>
              <a:t>    1128.010 m    B 486   (FS0918)</a:t>
            </a:r>
          </a:p>
          <a:p>
            <a:pPr eaLnBrk="1" hangingPunct="1"/>
            <a:r>
              <a:rPr lang="en-US" altLang="en-US" b="1" u="sng"/>
              <a:t>    1040.755 m    C 486   (FS0919)</a:t>
            </a:r>
          </a:p>
          <a:p>
            <a:pPr eaLnBrk="1" hangingPunct="1"/>
            <a:r>
              <a:rPr lang="en-US" altLang="en-US" b="1"/>
              <a:t>        87.255 m     1.6 km apart</a:t>
            </a:r>
          </a:p>
        </p:txBody>
      </p:sp>
      <p:pic>
        <p:nvPicPr>
          <p:cNvPr id="250888" name="Picture 8"/>
          <p:cNvPicPr>
            <a:picLocks noChangeAspect="1" noChangeArrowheads="1"/>
          </p:cNvPicPr>
          <p:nvPr/>
        </p:nvPicPr>
        <p:blipFill>
          <a:blip r:embed="rId6">
            <a:extLst>
              <a:ext uri="{28A0092B-C50C-407E-A947-70E740481C1C}">
                <a14:useLocalDpi xmlns:a14="http://schemas.microsoft.com/office/drawing/2010/main" val="0"/>
              </a:ext>
            </a:extLst>
          </a:blip>
          <a:srcRect t="15695" r="35451" b="55884"/>
          <a:stretch>
            <a:fillRect/>
          </a:stretch>
        </p:blipFill>
        <p:spPr bwMode="auto">
          <a:xfrm>
            <a:off x="269875" y="1289050"/>
            <a:ext cx="8645525" cy="27590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a:spLocks noChangeArrowheads="1"/>
          </p:cNvSpPr>
          <p:nvPr/>
        </p:nvSpPr>
        <p:spPr bwMode="auto">
          <a:xfrm>
            <a:off x="5441950" y="5711825"/>
            <a:ext cx="2676525" cy="922338"/>
          </a:xfrm>
          <a:prstGeom prst="rect">
            <a:avLst/>
          </a:prstGeom>
          <a:solidFill>
            <a:schemeClr val="bg1"/>
          </a:solidFill>
          <a:ln w="38100">
            <a:solidFill>
              <a:schemeClr val="tx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cs typeface="Arial" panose="020B0604020202020204" pitchFamily="34" charset="0"/>
              </a:rPr>
              <a:t>87.255 m   </a:t>
            </a:r>
            <a:r>
              <a:rPr lang="el-GR" altLang="en-US" b="1">
                <a:cs typeface="Arial" panose="020B0604020202020204" pitchFamily="34" charset="0"/>
              </a:rPr>
              <a:t>Δ</a:t>
            </a:r>
            <a:r>
              <a:rPr lang="en-US" altLang="en-US" b="1">
                <a:cs typeface="Arial" panose="020B0604020202020204" pitchFamily="34" charset="0"/>
              </a:rPr>
              <a:t> Published</a:t>
            </a:r>
          </a:p>
          <a:p>
            <a:pPr eaLnBrk="1" hangingPunct="1"/>
            <a:r>
              <a:rPr lang="en-US" altLang="en-US" b="1" u="sng">
                <a:cs typeface="Arial" panose="020B0604020202020204" pitchFamily="34" charset="0"/>
              </a:rPr>
              <a:t>87.242 m   </a:t>
            </a:r>
            <a:r>
              <a:rPr lang="el-GR" altLang="en-US" b="1" u="sng">
                <a:cs typeface="Arial" panose="020B0604020202020204" pitchFamily="34" charset="0"/>
              </a:rPr>
              <a:t>Δ</a:t>
            </a:r>
            <a:r>
              <a:rPr lang="en-US" altLang="en-US" b="1" u="sng">
                <a:cs typeface="Arial" panose="020B0604020202020204" pitchFamily="34" charset="0"/>
              </a:rPr>
              <a:t> LVL_DH</a:t>
            </a:r>
          </a:p>
          <a:p>
            <a:pPr eaLnBrk="1" hangingPunct="1"/>
            <a:r>
              <a:rPr lang="en-US" altLang="en-US" b="1">
                <a:cs typeface="Arial" panose="020B0604020202020204" pitchFamily="34" charset="0"/>
              </a:rPr>
              <a:t>  0.013 m   Difference</a:t>
            </a:r>
          </a:p>
        </p:txBody>
      </p:sp>
    </p:spTree>
    <p:extLst>
      <p:ext uri="{BB962C8B-B14F-4D97-AF65-F5344CB8AC3E}">
        <p14:creationId xmlns:p14="http://schemas.microsoft.com/office/powerpoint/2010/main" val="339417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08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l="8138" t="16217" r="14128" b="11119"/>
          <a:stretch>
            <a:fillRect/>
          </a:stretch>
        </p:blipFill>
        <p:spPr bwMode="auto">
          <a:xfrm>
            <a:off x="0" y="187325"/>
            <a:ext cx="9144000"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36575" y="0"/>
            <a:ext cx="2395538" cy="595313"/>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0211619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3">
            <a:extLst>
              <a:ext uri="{28A0092B-C50C-407E-A947-70E740481C1C}">
                <a14:useLocalDpi xmlns:a14="http://schemas.microsoft.com/office/drawing/2010/main" val="0"/>
              </a:ext>
            </a:extLst>
          </a:blip>
          <a:srcRect l="500" t="12375" r="16499" b="434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365203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3">
            <a:extLst>
              <a:ext uri="{28A0092B-C50C-407E-A947-70E740481C1C}">
                <a14:useLocalDpi xmlns:a14="http://schemas.microsoft.com/office/drawing/2010/main" val="0"/>
              </a:ext>
            </a:extLst>
          </a:blip>
          <a:srcRect l="751" t="12041" r="16750" b="5685"/>
          <a:stretch>
            <a:fillRect/>
          </a:stretch>
        </p:blipFill>
        <p:spPr bwMode="auto">
          <a:xfrm>
            <a:off x="0" y="0"/>
            <a:ext cx="91440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59914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3">
            <a:extLst>
              <a:ext uri="{28A0092B-C50C-407E-A947-70E740481C1C}">
                <a14:useLocalDpi xmlns:a14="http://schemas.microsoft.com/office/drawing/2010/main" val="0"/>
              </a:ext>
            </a:extLst>
          </a:blip>
          <a:srcRect l="500" t="12041" r="17500" b="4683"/>
          <a:stretch>
            <a:fillRect/>
          </a:stretch>
        </p:blipFill>
        <p:spPr bwMode="auto">
          <a:xfrm>
            <a:off x="0" y="0"/>
            <a:ext cx="91440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79818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6"/>
          <p:cNvGrpSpPr>
            <a:grpSpLocks/>
          </p:cNvGrpSpPr>
          <p:nvPr/>
        </p:nvGrpSpPr>
        <p:grpSpPr bwMode="auto">
          <a:xfrm>
            <a:off x="0" y="0"/>
            <a:ext cx="9144000" cy="6858000"/>
            <a:chOff x="504" y="750"/>
            <a:chExt cx="3936" cy="2820"/>
          </a:xfrm>
        </p:grpSpPr>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rcRect l="500" t="33449" r="17500" b="9059"/>
            <a:stretch>
              <a:fillRect/>
            </a:stretch>
          </p:blipFill>
          <p:spPr bwMode="auto">
            <a:xfrm>
              <a:off x="504" y="1590"/>
              <a:ext cx="3936" cy="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l="751" t="14635" r="17500" b="61673"/>
            <a:stretch>
              <a:fillRect/>
            </a:stretch>
          </p:blipFill>
          <p:spPr bwMode="auto">
            <a:xfrm>
              <a:off x="516" y="750"/>
              <a:ext cx="3924"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73831" name="Text Box 7"/>
          <p:cNvSpPr txBox="1">
            <a:spLocks noChangeArrowheads="1"/>
          </p:cNvSpPr>
          <p:nvPr/>
        </p:nvSpPr>
        <p:spPr bwMode="auto">
          <a:xfrm>
            <a:off x="365125" y="1958975"/>
            <a:ext cx="8201025" cy="3016250"/>
          </a:xfrm>
          <a:prstGeom prst="rect">
            <a:avLst/>
          </a:prstGeom>
          <a:solidFill>
            <a:srgbClr val="CCFFFF"/>
          </a:solidFill>
          <a:ln w="38100">
            <a:solidFill>
              <a:schemeClr val="tx1"/>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5400" b="1"/>
              <a:t>     4*</a:t>
            </a:r>
            <a:r>
              <a:rPr lang="en-US" altLang="en-US" sz="5400" b="1">
                <a:cs typeface="Times New Roman" panose="02020603050405020304" pitchFamily="18" charset="0"/>
              </a:rPr>
              <a:t>√119.36 = 43.70 mm</a:t>
            </a:r>
          </a:p>
          <a:p>
            <a:pPr eaLnBrk="1" hangingPunct="1"/>
            <a:endParaRPr lang="en-US" altLang="en-US" sz="4000" b="1">
              <a:cs typeface="Times New Roman" panose="02020603050405020304" pitchFamily="18" charset="0"/>
            </a:endParaRPr>
          </a:p>
          <a:p>
            <a:pPr eaLnBrk="1" hangingPunct="1"/>
            <a:r>
              <a:rPr lang="en-US" altLang="en-US" sz="3200" b="1">
                <a:cs typeface="Times New Roman" panose="02020603050405020304" pitchFamily="18" charset="0"/>
              </a:rPr>
              <a:t>133 Sections</a:t>
            </a:r>
          </a:p>
          <a:p>
            <a:pPr eaLnBrk="1" hangingPunct="1"/>
            <a:r>
              <a:rPr lang="en-US" altLang="en-US" sz="3200" b="1">
                <a:cs typeface="Times New Roman" panose="02020603050405020304" pitchFamily="18" charset="0"/>
              </a:rPr>
              <a:t>31 Sections or 23.3% with positive -(F+B)</a:t>
            </a:r>
          </a:p>
          <a:p>
            <a:pPr eaLnBrk="1" hangingPunct="1"/>
            <a:r>
              <a:rPr lang="en-US" altLang="en-US" sz="3200" b="1">
                <a:cs typeface="Times New Roman" panose="02020603050405020304" pitchFamily="18" charset="0"/>
              </a:rPr>
              <a:t>Approximately 0.8 mm per kilometer</a:t>
            </a:r>
          </a:p>
        </p:txBody>
      </p:sp>
    </p:spTree>
    <p:extLst>
      <p:ext uri="{BB962C8B-B14F-4D97-AF65-F5344CB8AC3E}">
        <p14:creationId xmlns:p14="http://schemas.microsoft.com/office/powerpoint/2010/main" val="3758199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3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31"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6154" name="Chart" r:id="rId4" imgW="7581900" imgH="5334000" progId="Excel.Chart.8">
                  <p:embed/>
                </p:oleObj>
              </mc:Choice>
              <mc:Fallback>
                <p:oleObj name="Chart" r:id="rId4" imgW="7581900" imgH="5334000" progId="Excel.Chart.8">
                  <p:embed/>
                  <p:pic>
                    <p:nvPicPr>
                      <p:cNvPr id="205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76807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13" descr="0113 FLOODING damage main"/>
          <p:cNvPicPr preferRelativeResize="0"/>
          <p:nvPr/>
        </p:nvPicPr>
        <p:blipFill rotWithShape="1">
          <a:blip r:embed="rId3">
            <a:alphaModFix/>
          </a:blip>
          <a:srcRect/>
          <a:stretch/>
        </p:blipFill>
        <p:spPr>
          <a:xfrm>
            <a:off x="187325" y="471487"/>
            <a:ext cx="8750300" cy="5724525"/>
          </a:xfrm>
          <a:prstGeom prst="rect">
            <a:avLst/>
          </a:prstGeom>
          <a:noFill/>
          <a:ln>
            <a:noFill/>
          </a:ln>
        </p:spPr>
      </p:pic>
      <p:sp>
        <p:nvSpPr>
          <p:cNvPr id="234" name="Google Shape;234;p13"/>
          <p:cNvSpPr txBox="1"/>
          <p:nvPr/>
        </p:nvSpPr>
        <p:spPr>
          <a:xfrm>
            <a:off x="161925" y="6218237"/>
            <a:ext cx="8753475" cy="6397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DESCRIPTION: The Santa Clara River flows past destroyed homes and a fallen tree in the Creek side subdivision Wednesday in St. George. Seven homes in the subdivision were completely lost to the river and at least another four were severely damaged by this week's flooding. CREDITS: Jud Burkett   COPYRIGHT: The Spectrum</a:t>
            </a:r>
            <a:endParaRPr/>
          </a:p>
        </p:txBody>
      </p:sp>
      <p:sp>
        <p:nvSpPr>
          <p:cNvPr id="235" name="Google Shape;235;p13"/>
          <p:cNvSpPr txBox="1"/>
          <p:nvPr/>
        </p:nvSpPr>
        <p:spPr>
          <a:xfrm>
            <a:off x="644525" y="0"/>
            <a:ext cx="810895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Southern Utah Flooding</a:t>
            </a:r>
            <a:r>
              <a:rPr lang="en-US" sz="1600" b="1" i="0" u="none">
                <a:solidFill>
                  <a:schemeClr val="dk1"/>
                </a:solidFill>
                <a:latin typeface="Arial"/>
                <a:ea typeface="Arial"/>
                <a:cs typeface="Arial"/>
                <a:sym typeface="Arial"/>
              </a:rPr>
              <a:t>                                                              1/12/2005</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8125"/>
            <a:ext cx="8686800" cy="6381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036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28600"/>
            <a:ext cx="8229600" cy="1143000"/>
          </a:xfrm>
        </p:spPr>
        <p:txBody>
          <a:bodyPr/>
          <a:lstStyle/>
          <a:p>
            <a:pPr eaLnBrk="1" hangingPunct="1"/>
            <a:r>
              <a:rPr lang="en-US" altLang="en-US" sz="2400" b="1" smtClean="0">
                <a:solidFill>
                  <a:srgbClr val="3333FF"/>
                </a:solidFill>
                <a:latin typeface="Comic Sans MS" panose="030F0702030302020204" pitchFamily="66" charset="0"/>
              </a:rPr>
              <a:t>The least squares adjustment will use models that account for:</a:t>
            </a:r>
          </a:p>
        </p:txBody>
      </p:sp>
      <p:sp>
        <p:nvSpPr>
          <p:cNvPr id="46083" name="Rectangle 3"/>
          <p:cNvSpPr>
            <a:spLocks noGrp="1" noChangeArrowheads="1"/>
          </p:cNvSpPr>
          <p:nvPr>
            <p:ph type="body" idx="1"/>
          </p:nvPr>
        </p:nvSpPr>
        <p:spPr>
          <a:xfrm>
            <a:off x="457200" y="1371600"/>
            <a:ext cx="8229600" cy="4525963"/>
          </a:xfrm>
        </p:spPr>
        <p:txBody>
          <a:bodyPr/>
          <a:lstStyle/>
          <a:p>
            <a:pPr eaLnBrk="1" hangingPunct="1">
              <a:lnSpc>
                <a:spcPct val="80000"/>
              </a:lnSpc>
            </a:pPr>
            <a:r>
              <a:rPr lang="en-US" altLang="en-US" sz="2000" b="1" smtClean="0">
                <a:latin typeface="Comic Sans MS" panose="030F0702030302020204" pitchFamily="66" charset="0"/>
              </a:rPr>
              <a:t>Gravity Effect or Orthometric Correction</a:t>
            </a:r>
          </a:p>
          <a:p>
            <a:pPr eaLnBrk="1" hangingPunct="1">
              <a:lnSpc>
                <a:spcPct val="80000"/>
              </a:lnSpc>
            </a:pPr>
            <a:endParaRPr lang="en-US" altLang="en-US" sz="2000" b="1" smtClean="0">
              <a:latin typeface="Comic Sans MS" panose="030F0702030302020204" pitchFamily="66" charset="0"/>
            </a:endParaRPr>
          </a:p>
          <a:p>
            <a:pPr eaLnBrk="1" hangingPunct="1">
              <a:lnSpc>
                <a:spcPct val="80000"/>
              </a:lnSpc>
            </a:pPr>
            <a:r>
              <a:rPr lang="en-US" altLang="en-US" sz="2000" b="1" smtClean="0">
                <a:latin typeface="Comic Sans MS" panose="030F0702030302020204" pitchFamily="66" charset="0"/>
              </a:rPr>
              <a:t>Rod Scale Errors</a:t>
            </a:r>
          </a:p>
          <a:p>
            <a:pPr eaLnBrk="1" hangingPunct="1">
              <a:lnSpc>
                <a:spcPct val="80000"/>
              </a:lnSpc>
            </a:pPr>
            <a:endParaRPr lang="en-US" altLang="en-US" sz="2000" b="1" smtClean="0">
              <a:latin typeface="Comic Sans MS" panose="030F0702030302020204" pitchFamily="66" charset="0"/>
            </a:endParaRPr>
          </a:p>
          <a:p>
            <a:pPr eaLnBrk="1" hangingPunct="1">
              <a:lnSpc>
                <a:spcPct val="80000"/>
              </a:lnSpc>
            </a:pPr>
            <a:r>
              <a:rPr lang="en-US" altLang="en-US" sz="2000" b="1" smtClean="0">
                <a:latin typeface="Comic Sans MS" panose="030F0702030302020204" pitchFamily="66" charset="0"/>
              </a:rPr>
              <a:t>Rod (Invar) Temperature</a:t>
            </a:r>
          </a:p>
          <a:p>
            <a:pPr eaLnBrk="1" hangingPunct="1">
              <a:lnSpc>
                <a:spcPct val="80000"/>
              </a:lnSpc>
            </a:pPr>
            <a:endParaRPr lang="en-US" altLang="en-US" sz="2000" b="1" smtClean="0">
              <a:latin typeface="Comic Sans MS" panose="030F0702030302020204" pitchFamily="66" charset="0"/>
            </a:endParaRPr>
          </a:p>
          <a:p>
            <a:pPr eaLnBrk="1" hangingPunct="1">
              <a:lnSpc>
                <a:spcPct val="80000"/>
              </a:lnSpc>
            </a:pPr>
            <a:r>
              <a:rPr lang="en-US" altLang="en-US" sz="2000" b="1" smtClean="0">
                <a:latin typeface="Comic Sans MS" panose="030F0702030302020204" pitchFamily="66" charset="0"/>
              </a:rPr>
              <a:t>Refraction - </a:t>
            </a:r>
            <a:r>
              <a:rPr lang="en-US" altLang="en-US" sz="1800" b="1" smtClean="0">
                <a:latin typeface="Comic Sans MS" panose="030F0702030302020204" pitchFamily="66" charset="0"/>
              </a:rPr>
              <a:t>Need Latitude and Longitude Accurate to at Least 6“ or (Preferably) Vertical Temperature Difference Observations Between 0.3 and 1.3 M Above the Ground</a:t>
            </a:r>
          </a:p>
          <a:p>
            <a:pPr eaLnBrk="1" hangingPunct="1">
              <a:lnSpc>
                <a:spcPct val="80000"/>
              </a:lnSpc>
            </a:pPr>
            <a:endParaRPr lang="en-US" altLang="en-US" sz="2000" b="1" smtClean="0">
              <a:latin typeface="Comic Sans MS" panose="030F0702030302020204" pitchFamily="66" charset="0"/>
            </a:endParaRPr>
          </a:p>
          <a:p>
            <a:pPr eaLnBrk="1" hangingPunct="1">
              <a:lnSpc>
                <a:spcPct val="80000"/>
              </a:lnSpc>
            </a:pPr>
            <a:r>
              <a:rPr lang="en-US" altLang="en-US" sz="2000" b="1" smtClean="0">
                <a:latin typeface="Comic Sans MS" panose="030F0702030302020204" pitchFamily="66" charset="0"/>
              </a:rPr>
              <a:t>Earth Tides and Magnetic Field</a:t>
            </a:r>
          </a:p>
          <a:p>
            <a:pPr eaLnBrk="1" hangingPunct="1">
              <a:lnSpc>
                <a:spcPct val="80000"/>
              </a:lnSpc>
            </a:pPr>
            <a:endParaRPr lang="en-US" altLang="en-US" sz="2000" b="1" smtClean="0">
              <a:latin typeface="Comic Sans MS" panose="030F0702030302020204" pitchFamily="66" charset="0"/>
            </a:endParaRPr>
          </a:p>
          <a:p>
            <a:pPr eaLnBrk="1" hangingPunct="1">
              <a:lnSpc>
                <a:spcPct val="80000"/>
              </a:lnSpc>
            </a:pPr>
            <a:r>
              <a:rPr lang="en-US" altLang="en-US" sz="2000" b="1" smtClean="0">
                <a:latin typeface="Comic Sans MS" panose="030F0702030302020204" pitchFamily="66" charset="0"/>
              </a:rPr>
              <a:t>Collimation Error </a:t>
            </a:r>
            <a:r>
              <a:rPr lang="en-US" altLang="en-US" sz="2000" b="1" baseline="30000" smtClean="0">
                <a:latin typeface="Comic Sans MS" panose="030F0702030302020204" pitchFamily="66" charset="0"/>
              </a:rPr>
              <a:t>n</a:t>
            </a:r>
          </a:p>
          <a:p>
            <a:pPr eaLnBrk="1" hangingPunct="1">
              <a:lnSpc>
                <a:spcPct val="80000"/>
              </a:lnSpc>
            </a:pPr>
            <a:endParaRPr lang="en-US" altLang="en-US" sz="2000" b="1" smtClean="0">
              <a:latin typeface="Comic Sans MS" panose="030F0702030302020204" pitchFamily="66" charset="0"/>
            </a:endParaRPr>
          </a:p>
          <a:p>
            <a:pPr eaLnBrk="1" hangingPunct="1">
              <a:lnSpc>
                <a:spcPct val="80000"/>
              </a:lnSpc>
            </a:pPr>
            <a:r>
              <a:rPr lang="en-US" altLang="en-US" sz="2000" b="1" smtClean="0">
                <a:latin typeface="Comic Sans MS" panose="030F0702030302020204" pitchFamily="66" charset="0"/>
              </a:rPr>
              <a:t>Crustal Motion</a:t>
            </a:r>
          </a:p>
        </p:txBody>
      </p:sp>
      <p:sp>
        <p:nvSpPr>
          <p:cNvPr id="46084" name="Text Box 4"/>
          <p:cNvSpPr txBox="1">
            <a:spLocks noChangeArrowheads="1"/>
          </p:cNvSpPr>
          <p:nvPr/>
        </p:nvSpPr>
        <p:spPr bwMode="auto">
          <a:xfrm>
            <a:off x="0" y="6040438"/>
            <a:ext cx="91741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baseline="30000">
                <a:solidFill>
                  <a:srgbClr val="FF0000"/>
                </a:solidFill>
                <a:latin typeface="Comic Sans MS" panose="030F0702030302020204" pitchFamily="66" charset="0"/>
              </a:rPr>
              <a:t>n</a:t>
            </a:r>
            <a:r>
              <a:rPr lang="en-US" altLang="en-US" b="1">
                <a:solidFill>
                  <a:srgbClr val="FF0000"/>
                </a:solidFill>
                <a:latin typeface="Comic Sans MS" panose="030F0702030302020204" pitchFamily="66" charset="0"/>
              </a:rPr>
              <a:t> For Electronic Digital/Bar-Code Leveling Systems, collimation data must be</a:t>
            </a:r>
          </a:p>
          <a:p>
            <a:pPr eaLnBrk="1" hangingPunct="1"/>
            <a:r>
              <a:rPr lang="en-US" altLang="en-US" b="1">
                <a:solidFill>
                  <a:srgbClr val="FF0000"/>
                </a:solidFill>
                <a:latin typeface="Comic Sans MS" panose="030F0702030302020204" pitchFamily="66" charset="0"/>
              </a:rPr>
              <a:t>recorded with leveling data and updated value must be used during data capture</a:t>
            </a:r>
          </a:p>
        </p:txBody>
      </p:sp>
    </p:spTree>
    <p:extLst>
      <p:ext uri="{BB962C8B-B14F-4D97-AF65-F5344CB8AC3E}">
        <p14:creationId xmlns:p14="http://schemas.microsoft.com/office/powerpoint/2010/main" val="74254360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32"/>
          <p:cNvSpPr txBox="1">
            <a:spLocks noGrp="1"/>
          </p:cNvSpPr>
          <p:nvPr>
            <p:ph type="ctrTitle"/>
          </p:nvPr>
        </p:nvSpPr>
        <p:spPr>
          <a:xfrm>
            <a:off x="2007704" y="2531165"/>
            <a:ext cx="53340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7200"/>
              <a:buFont typeface="Calibri"/>
              <a:buNone/>
            </a:pPr>
            <a:r>
              <a:rPr lang="en-US" sz="3600" b="0" i="0" u="none" dirty="0" smtClean="0">
                <a:solidFill>
                  <a:schemeClr val="dk1"/>
                </a:solidFill>
                <a:latin typeface="Calibri"/>
                <a:ea typeface="Calibri"/>
                <a:cs typeface="Calibri"/>
                <a:sym typeface="Calibri"/>
              </a:rPr>
              <a:t>End of Part 4</a:t>
            </a:r>
            <a:r>
              <a:rPr lang="en-US" sz="7200" b="0" i="0" u="none" dirty="0" smtClean="0">
                <a:solidFill>
                  <a:schemeClr val="dk1"/>
                </a:solidFill>
                <a:latin typeface="Calibri"/>
                <a:ea typeface="Calibri"/>
                <a:cs typeface="Calibri"/>
                <a:sym typeface="Calibri"/>
              </a:rPr>
              <a:t/>
            </a:r>
            <a:br>
              <a:rPr lang="en-US" sz="7200" b="0" i="0" u="none" dirty="0" smtClean="0">
                <a:solidFill>
                  <a:schemeClr val="dk1"/>
                </a:solidFill>
                <a:latin typeface="Calibri"/>
                <a:ea typeface="Calibri"/>
                <a:cs typeface="Calibri"/>
                <a:sym typeface="Calibri"/>
              </a:rPr>
            </a:br>
            <a:r>
              <a:rPr lang="en-US" sz="7200" b="0" i="0" u="none" dirty="0" smtClean="0">
                <a:solidFill>
                  <a:schemeClr val="dk1"/>
                </a:solidFill>
                <a:latin typeface="Calibri"/>
                <a:ea typeface="Calibri"/>
                <a:cs typeface="Calibri"/>
                <a:sym typeface="Calibri"/>
              </a:rPr>
              <a:t>Questions</a:t>
            </a:r>
            <a:r>
              <a:rPr lang="en-US" sz="7200" b="0" i="0" u="none" dirty="0">
                <a:solidFill>
                  <a:schemeClr val="dk1"/>
                </a:solidFill>
                <a:latin typeface="Calibri"/>
                <a:ea typeface="Calibri"/>
                <a:cs typeface="Calibri"/>
                <a:sym typeface="Calibri"/>
              </a:rPr>
              <a:t>?</a:t>
            </a:r>
            <a:endParaRPr dirty="0"/>
          </a:p>
        </p:txBody>
      </p:sp>
    </p:spTree>
    <p:extLst>
      <p:ext uri="{BB962C8B-B14F-4D97-AF65-F5344CB8AC3E}">
        <p14:creationId xmlns:p14="http://schemas.microsoft.com/office/powerpoint/2010/main" val="3514789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14" descr="0114 FLOODING main"/>
          <p:cNvPicPr preferRelativeResize="0"/>
          <p:nvPr/>
        </p:nvPicPr>
        <p:blipFill rotWithShape="1">
          <a:blip r:embed="rId3">
            <a:alphaModFix/>
          </a:blip>
          <a:srcRect/>
          <a:stretch/>
        </p:blipFill>
        <p:spPr>
          <a:xfrm>
            <a:off x="200025" y="517525"/>
            <a:ext cx="8756650" cy="5729287"/>
          </a:xfrm>
          <a:prstGeom prst="rect">
            <a:avLst/>
          </a:prstGeom>
          <a:noFill/>
          <a:ln>
            <a:noFill/>
          </a:ln>
        </p:spPr>
      </p:pic>
      <p:sp>
        <p:nvSpPr>
          <p:cNvPr id="242" name="Google Shape;242;p14"/>
          <p:cNvSpPr txBox="1"/>
          <p:nvPr/>
        </p:nvSpPr>
        <p:spPr>
          <a:xfrm>
            <a:off x="25400" y="6364287"/>
            <a:ext cx="9118600" cy="4619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DESCRIPTION: A row of damaged homes in Riverwood subdivision cling to the banks of the Santa Clara River Thursday in St. George.   CREDITS: Jud Burkett  COPYRIGHT:  The Spectrum</a:t>
            </a:r>
            <a:endParaRPr/>
          </a:p>
        </p:txBody>
      </p:sp>
      <p:sp>
        <p:nvSpPr>
          <p:cNvPr id="243" name="Google Shape;243;p14"/>
          <p:cNvSpPr txBox="1"/>
          <p:nvPr/>
        </p:nvSpPr>
        <p:spPr>
          <a:xfrm>
            <a:off x="644525" y="0"/>
            <a:ext cx="810895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Southern Utah Flooding</a:t>
            </a:r>
            <a:r>
              <a:rPr lang="en-US" sz="1600" b="1" i="0" u="none">
                <a:solidFill>
                  <a:schemeClr val="dk1"/>
                </a:solidFill>
                <a:latin typeface="Arial"/>
                <a:ea typeface="Arial"/>
                <a:cs typeface="Arial"/>
                <a:sym typeface="Arial"/>
              </a:rPr>
              <a:t>                                                              1/12/2005</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15" descr="blad_both_500det"/>
          <p:cNvPicPr preferRelativeResize="0"/>
          <p:nvPr/>
        </p:nvPicPr>
        <p:blipFill rotWithShape="1">
          <a:blip r:embed="rId3">
            <a:alphaModFix/>
          </a:blip>
          <a:srcRect/>
          <a:stretch/>
        </p:blipFill>
        <p:spPr>
          <a:xfrm>
            <a:off x="0" y="12700"/>
            <a:ext cx="9144000" cy="6831012"/>
          </a:xfrm>
          <a:prstGeom prst="rect">
            <a:avLst/>
          </a:prstGeom>
          <a:noFill/>
          <a:ln>
            <a:noFill/>
          </a:ln>
        </p:spPr>
      </p:pic>
      <p:sp>
        <p:nvSpPr>
          <p:cNvPr id="250" name="Google Shape;250;p15"/>
          <p:cNvSpPr txBox="1"/>
          <p:nvPr/>
        </p:nvSpPr>
        <p:spPr>
          <a:xfrm>
            <a:off x="3314700" y="5524500"/>
            <a:ext cx="2057400" cy="2571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51" name="Google Shape;251;p15"/>
          <p:cNvSpPr txBox="1"/>
          <p:nvPr/>
        </p:nvSpPr>
        <p:spPr>
          <a:xfrm>
            <a:off x="5435600" y="0"/>
            <a:ext cx="3708400" cy="94615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99"/>
              </a:buClr>
              <a:buSzPts val="2800"/>
              <a:buFont typeface="Arial"/>
              <a:buNone/>
            </a:pPr>
            <a:r>
              <a:rPr lang="en-US" sz="2800" b="1" i="0" u="none">
                <a:solidFill>
                  <a:srgbClr val="000099"/>
                </a:solidFill>
                <a:latin typeface="Arial"/>
                <a:ea typeface="Arial"/>
                <a:cs typeface="Arial"/>
                <a:sym typeface="Arial"/>
              </a:rPr>
              <a:t>North Carolina Floodplain Mapping</a:t>
            </a:r>
            <a:endParaRPr/>
          </a:p>
        </p:txBody>
      </p:sp>
      <p:sp>
        <p:nvSpPr>
          <p:cNvPr id="252" name="Google Shape;252;p15"/>
          <p:cNvSpPr txBox="1"/>
          <p:nvPr/>
        </p:nvSpPr>
        <p:spPr>
          <a:xfrm>
            <a:off x="6858000" y="3721100"/>
            <a:ext cx="2133600" cy="2085975"/>
          </a:xfrm>
          <a:prstGeom prst="rect">
            <a:avLst/>
          </a:prstGeom>
          <a:solidFill>
            <a:schemeClr val="lt1"/>
          </a:solidFill>
          <a:ln w="9525" cap="flat" cmpd="sng">
            <a:solidFill>
              <a:schemeClr val="dk2"/>
            </a:solidFill>
            <a:prstDash val="solid"/>
            <a:miter lim="800000"/>
            <a:headEnd type="none" w="sm" len="sm"/>
            <a:tailEnd type="none" w="sm" len="sm"/>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CC0000"/>
              </a:buClr>
              <a:buSzPts val="2600"/>
              <a:buFont typeface="Arial"/>
              <a:buNone/>
            </a:pPr>
            <a:r>
              <a:rPr lang="en-US" sz="2600" b="1" i="0" u="none">
                <a:solidFill>
                  <a:srgbClr val="CC0000"/>
                </a:solidFill>
                <a:latin typeface="Arial"/>
                <a:ea typeface="Arial"/>
                <a:cs typeface="Arial"/>
                <a:sym typeface="Arial"/>
              </a:rPr>
              <a:t>2002 Detail Mapping</a:t>
            </a:r>
            <a:r>
              <a:rPr lang="en-US" sz="2600" b="1" i="0" u="none">
                <a:solidFill>
                  <a:schemeClr val="dk1"/>
                </a:solidFill>
                <a:latin typeface="Arial"/>
                <a:ea typeface="Arial"/>
                <a:cs typeface="Arial"/>
                <a:sym typeface="Arial"/>
              </a:rPr>
              <a:t> vs. </a:t>
            </a:r>
            <a:r>
              <a:rPr lang="en-US" sz="2600" b="1" i="0" u="none">
                <a:solidFill>
                  <a:srgbClr val="3399FF"/>
                </a:solidFill>
                <a:latin typeface="Arial"/>
                <a:ea typeface="Arial"/>
                <a:cs typeface="Arial"/>
                <a:sym typeface="Arial"/>
              </a:rPr>
              <a:t>Effective Approximate Mapping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252"/>
                                        </p:tgtEl>
                                        <p:attrNameLst>
                                          <p:attrName>style.visibility</p:attrName>
                                        </p:attrNameLst>
                                      </p:cBhvr>
                                      <p:to>
                                        <p:strVal val="visible"/>
                                      </p:to>
                                    </p:set>
                                    <p:anim calcmode="lin" valueType="num">
                                      <p:cBhvr additive="base">
                                        <p:cTn id="7" dur="500"/>
                                        <p:tgtEl>
                                          <p:spTgt spid="25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graphicFrame>
        <p:nvGraphicFramePr>
          <p:cNvPr id="258" name="Google Shape;258;p16"/>
          <p:cNvGraphicFramePr/>
          <p:nvPr/>
        </p:nvGraphicFramePr>
        <p:xfrm>
          <a:off x="0" y="0"/>
          <a:ext cx="5715000" cy="3967162"/>
        </p:xfrm>
        <a:graphic>
          <a:graphicData uri="http://schemas.openxmlformats.org/presentationml/2006/ole">
            <mc:AlternateContent xmlns:mc="http://schemas.openxmlformats.org/markup-compatibility/2006">
              <mc:Choice xmlns:v="urn:schemas-microsoft-com:vml" Requires="v">
                <p:oleObj spid="_x0000_s2067" r:id="rId4" imgW="5715000" imgH="3967162" progId="Word.Document.8">
                  <p:embed/>
                </p:oleObj>
              </mc:Choice>
              <mc:Fallback>
                <p:oleObj r:id="rId4" imgW="5715000" imgH="3967162" progId="Word.Document.8">
                  <p:embed/>
                  <p:pic>
                    <p:nvPicPr>
                      <p:cNvPr id="258" name="Google Shape;258;p16"/>
                      <p:cNvPicPr preferRelativeResize="0"/>
                      <p:nvPr/>
                    </p:nvPicPr>
                    <p:blipFill rotWithShape="1">
                      <a:blip r:embed="rId5">
                        <a:alphaModFix/>
                      </a:blip>
                      <a:srcRect/>
                      <a:stretch/>
                    </p:blipFill>
                    <p:spPr>
                      <a:xfrm>
                        <a:off x="0" y="0"/>
                        <a:ext cx="5715000" cy="3967162"/>
                      </a:xfrm>
                      <a:prstGeom prst="rect">
                        <a:avLst/>
                      </a:prstGeom>
                      <a:noFill/>
                      <a:ln>
                        <a:noFill/>
                      </a:ln>
                    </p:spPr>
                  </p:pic>
                </p:oleObj>
              </mc:Fallback>
            </mc:AlternateContent>
          </a:graphicData>
        </a:graphic>
      </p:graphicFrame>
      <p:pic>
        <p:nvPicPr>
          <p:cNvPr id="259" name="Google Shape;259;p16" descr="Elevated Benchmark in Plaquemines Parish"/>
          <p:cNvPicPr preferRelativeResize="0"/>
          <p:nvPr/>
        </p:nvPicPr>
        <p:blipFill rotWithShape="1">
          <a:blip r:embed="rId6">
            <a:alphaModFix/>
          </a:blip>
          <a:srcRect/>
          <a:stretch/>
        </p:blipFill>
        <p:spPr>
          <a:xfrm>
            <a:off x="3970337" y="2979737"/>
            <a:ext cx="5173662" cy="3878262"/>
          </a:xfrm>
          <a:prstGeom prst="rect">
            <a:avLst/>
          </a:prstGeom>
          <a:noFill/>
          <a:ln>
            <a:noFill/>
          </a:ln>
        </p:spPr>
      </p:pic>
      <p:pic>
        <p:nvPicPr>
          <p:cNvPr id="260" name="Google Shape;260;p16"/>
          <p:cNvPicPr preferRelativeResize="0"/>
          <p:nvPr/>
        </p:nvPicPr>
        <p:blipFill rotWithShape="1">
          <a:blip r:embed="rId7">
            <a:alphaModFix/>
          </a:blip>
          <a:srcRect/>
          <a:stretch/>
        </p:blipFill>
        <p:spPr>
          <a:xfrm>
            <a:off x="0" y="3005137"/>
            <a:ext cx="5637212" cy="3852862"/>
          </a:xfrm>
          <a:prstGeom prst="rect">
            <a:avLst/>
          </a:prstGeom>
          <a:noFill/>
          <a:ln>
            <a:noFill/>
          </a:ln>
        </p:spPr>
      </p:pic>
      <p:sp>
        <p:nvSpPr>
          <p:cNvPr id="261" name="Google Shape;261;p16"/>
          <p:cNvSpPr txBox="1"/>
          <p:nvPr/>
        </p:nvSpPr>
        <p:spPr>
          <a:xfrm>
            <a:off x="5948362" y="487362"/>
            <a:ext cx="3067050" cy="15700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333CC"/>
              </a:buClr>
              <a:buSzPts val="4800"/>
              <a:buFont typeface="Calibri"/>
              <a:buNone/>
            </a:pPr>
            <a:r>
              <a:rPr lang="en-US" sz="4800" b="1" i="0" u="none">
                <a:solidFill>
                  <a:srgbClr val="3333CC"/>
                </a:solidFill>
                <a:latin typeface="Calibri"/>
                <a:ea typeface="Calibri"/>
                <a:cs typeface="Calibri"/>
                <a:sym typeface="Calibri"/>
              </a:rPr>
              <a:t>Subsidence</a:t>
            </a:r>
            <a:endParaRPr/>
          </a:p>
          <a:p>
            <a:pPr marL="0" marR="0" lvl="0" indent="0" algn="ctr" rtl="0">
              <a:lnSpc>
                <a:spcPct val="100000"/>
              </a:lnSpc>
              <a:spcBef>
                <a:spcPts val="0"/>
              </a:spcBef>
              <a:spcAft>
                <a:spcPts val="0"/>
              </a:spcAft>
              <a:buClr>
                <a:srgbClr val="3333CC"/>
              </a:buClr>
              <a:buSzPts val="4800"/>
              <a:buFont typeface="Calibri"/>
              <a:buNone/>
            </a:pPr>
            <a:r>
              <a:rPr lang="en-US" sz="4800" b="1" i="0" u="none">
                <a:solidFill>
                  <a:srgbClr val="3333CC"/>
                </a:solidFill>
                <a:latin typeface="Calibri"/>
                <a:ea typeface="Calibri"/>
                <a:cs typeface="Calibri"/>
                <a:sym typeface="Calibri"/>
              </a:rPr>
              <a:t>Areas</a:t>
            </a:r>
            <a:endParaRPr/>
          </a:p>
        </p:txBody>
      </p:sp>
      <p:sp>
        <p:nvSpPr>
          <p:cNvPr id="262" name="Google Shape;262;p16"/>
          <p:cNvSpPr txBox="1"/>
          <p:nvPr/>
        </p:nvSpPr>
        <p:spPr>
          <a:xfrm>
            <a:off x="6537325" y="2014537"/>
            <a:ext cx="1727200" cy="7080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C0000"/>
              </a:buClr>
              <a:buSzPts val="2000"/>
              <a:buFont typeface="Calibri"/>
              <a:buNone/>
            </a:pPr>
            <a:r>
              <a:rPr lang="en-US" sz="2000" b="1" i="0" u="none">
                <a:solidFill>
                  <a:srgbClr val="CC0000"/>
                </a:solidFill>
                <a:latin typeface="Calibri"/>
                <a:ea typeface="Calibri"/>
                <a:cs typeface="Calibri"/>
                <a:sym typeface="Calibri"/>
              </a:rPr>
              <a:t>Questionable</a:t>
            </a:r>
            <a:endParaRPr/>
          </a:p>
          <a:p>
            <a:pPr marL="0" marR="0" lvl="0" indent="0" algn="ctr" rtl="0">
              <a:lnSpc>
                <a:spcPct val="100000"/>
              </a:lnSpc>
              <a:spcBef>
                <a:spcPts val="0"/>
              </a:spcBef>
              <a:spcAft>
                <a:spcPts val="0"/>
              </a:spcAft>
              <a:buClr>
                <a:srgbClr val="CC0000"/>
              </a:buClr>
              <a:buSzPts val="2000"/>
              <a:buFont typeface="Calibri"/>
              <a:buNone/>
            </a:pPr>
            <a:r>
              <a:rPr lang="en-US" sz="2000" b="1" i="0" u="none">
                <a:solidFill>
                  <a:srgbClr val="CC0000"/>
                </a:solidFill>
                <a:latin typeface="Calibri"/>
                <a:ea typeface="Calibri"/>
                <a:cs typeface="Calibri"/>
                <a:sym typeface="Calibri"/>
              </a:rPr>
              <a:t>Elevation Data</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17"/>
          <p:cNvPicPr preferRelativeResize="0"/>
          <p:nvPr/>
        </p:nvPicPr>
        <p:blipFill rotWithShape="1">
          <a:blip r:embed="rId3">
            <a:alphaModFix/>
          </a:blip>
          <a:srcRect/>
          <a:stretch/>
        </p:blipFill>
        <p:spPr>
          <a:xfrm>
            <a:off x="239712" y="152400"/>
            <a:ext cx="6130925" cy="4598987"/>
          </a:xfrm>
          <a:prstGeom prst="rect">
            <a:avLst/>
          </a:prstGeom>
          <a:noFill/>
          <a:ln>
            <a:noFill/>
          </a:ln>
        </p:spPr>
      </p:pic>
      <p:pic>
        <p:nvPicPr>
          <p:cNvPr id="269" name="Google Shape;269;p17"/>
          <p:cNvPicPr preferRelativeResize="0"/>
          <p:nvPr/>
        </p:nvPicPr>
        <p:blipFill rotWithShape="1">
          <a:blip r:embed="rId4">
            <a:alphaModFix/>
          </a:blip>
          <a:srcRect/>
          <a:stretch/>
        </p:blipFill>
        <p:spPr>
          <a:xfrm>
            <a:off x="5727700" y="533400"/>
            <a:ext cx="3217862" cy="2413000"/>
          </a:xfrm>
          <a:prstGeom prst="rect">
            <a:avLst/>
          </a:prstGeom>
          <a:noFill/>
          <a:ln w="9525" cap="flat" cmpd="sng">
            <a:solidFill>
              <a:srgbClr val="000099"/>
            </a:solidFill>
            <a:prstDash val="solid"/>
            <a:miter lim="800000"/>
            <a:headEnd type="none" w="sm" len="sm"/>
            <a:tailEnd type="none" w="sm" len="sm"/>
          </a:ln>
        </p:spPr>
      </p:pic>
      <p:grpSp>
        <p:nvGrpSpPr>
          <p:cNvPr id="270" name="Google Shape;270;p17"/>
          <p:cNvGrpSpPr/>
          <p:nvPr/>
        </p:nvGrpSpPr>
        <p:grpSpPr>
          <a:xfrm>
            <a:off x="165100" y="5057775"/>
            <a:ext cx="8826500" cy="1647825"/>
            <a:chOff x="104" y="3186"/>
            <a:chExt cx="5560" cy="1038"/>
          </a:xfrm>
        </p:grpSpPr>
        <p:pic>
          <p:nvPicPr>
            <p:cNvPr id="271" name="Google Shape;271;p17"/>
            <p:cNvPicPr preferRelativeResize="0"/>
            <p:nvPr/>
          </p:nvPicPr>
          <p:blipFill rotWithShape="1">
            <a:blip r:embed="rId5">
              <a:alphaModFix/>
            </a:blip>
            <a:srcRect/>
            <a:stretch/>
          </p:blipFill>
          <p:spPr>
            <a:xfrm>
              <a:off x="4279" y="3186"/>
              <a:ext cx="1385" cy="1038"/>
            </a:xfrm>
            <a:prstGeom prst="rect">
              <a:avLst/>
            </a:prstGeom>
            <a:noFill/>
            <a:ln>
              <a:noFill/>
            </a:ln>
          </p:spPr>
        </p:pic>
        <p:pic>
          <p:nvPicPr>
            <p:cNvPr id="272" name="Google Shape;272;p17"/>
            <p:cNvPicPr preferRelativeResize="0"/>
            <p:nvPr/>
          </p:nvPicPr>
          <p:blipFill rotWithShape="1">
            <a:blip r:embed="rId6">
              <a:alphaModFix/>
            </a:blip>
            <a:srcRect/>
            <a:stretch/>
          </p:blipFill>
          <p:spPr>
            <a:xfrm>
              <a:off x="2889" y="3194"/>
              <a:ext cx="1362" cy="1022"/>
            </a:xfrm>
            <a:prstGeom prst="rect">
              <a:avLst/>
            </a:prstGeom>
            <a:noFill/>
            <a:ln w="9525" cap="flat" cmpd="sng">
              <a:solidFill>
                <a:schemeClr val="dk1"/>
              </a:solidFill>
              <a:prstDash val="solid"/>
              <a:miter lim="800000"/>
              <a:headEnd type="none" w="sm" len="sm"/>
              <a:tailEnd type="none" w="sm" len="sm"/>
            </a:ln>
          </p:spPr>
        </p:pic>
        <p:pic>
          <p:nvPicPr>
            <p:cNvPr id="273" name="Google Shape;273;p17"/>
            <p:cNvPicPr preferRelativeResize="0"/>
            <p:nvPr/>
          </p:nvPicPr>
          <p:blipFill rotWithShape="1">
            <a:blip r:embed="rId7">
              <a:alphaModFix/>
            </a:blip>
            <a:srcRect/>
            <a:stretch/>
          </p:blipFill>
          <p:spPr>
            <a:xfrm>
              <a:off x="1486" y="3186"/>
              <a:ext cx="1378" cy="1033"/>
            </a:xfrm>
            <a:prstGeom prst="rect">
              <a:avLst/>
            </a:prstGeom>
            <a:noFill/>
            <a:ln>
              <a:noFill/>
            </a:ln>
          </p:spPr>
        </p:pic>
        <p:pic>
          <p:nvPicPr>
            <p:cNvPr id="274" name="Google Shape;274;p17"/>
            <p:cNvPicPr preferRelativeResize="0"/>
            <p:nvPr/>
          </p:nvPicPr>
          <p:blipFill rotWithShape="1">
            <a:blip r:embed="rId8">
              <a:alphaModFix/>
            </a:blip>
            <a:srcRect/>
            <a:stretch/>
          </p:blipFill>
          <p:spPr>
            <a:xfrm>
              <a:off x="104" y="3190"/>
              <a:ext cx="1367" cy="1025"/>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5776" y="1255776"/>
            <a:ext cx="6851904" cy="4370427"/>
          </a:xfrm>
          <a:prstGeom prst="rect">
            <a:avLst/>
          </a:prstGeom>
          <a:noFill/>
        </p:spPr>
        <p:txBody>
          <a:bodyPr wrap="square" rtlCol="0">
            <a:spAutoFit/>
          </a:bodyPr>
          <a:lstStyle/>
          <a:p>
            <a:pPr algn="ctr"/>
            <a:r>
              <a:rPr lang="en-US" sz="4800" b="1" u="sng" dirty="0" smtClean="0"/>
              <a:t>Day 1</a:t>
            </a:r>
          </a:p>
          <a:p>
            <a:pPr algn="ctr"/>
            <a:endParaRPr lang="en-US" sz="4800" b="1" u="sng" dirty="0" smtClean="0"/>
          </a:p>
          <a:p>
            <a:endParaRPr lang="en-US" dirty="0"/>
          </a:p>
          <a:p>
            <a:r>
              <a:rPr lang="en-US" sz="2400" dirty="0" smtClean="0"/>
              <a:t>Part 1</a:t>
            </a:r>
            <a:r>
              <a:rPr lang="en-US" sz="2400" dirty="0" smtClean="0"/>
              <a:t> </a:t>
            </a:r>
            <a:r>
              <a:rPr lang="en-US" sz="2400" dirty="0" smtClean="0"/>
              <a:t>– Introduction to Geodetic Leveling</a:t>
            </a:r>
          </a:p>
          <a:p>
            <a:endParaRPr lang="en-US" sz="2400" dirty="0" smtClean="0"/>
          </a:p>
          <a:p>
            <a:r>
              <a:rPr lang="en-US" sz="2400" dirty="0" smtClean="0"/>
              <a:t>Part 2</a:t>
            </a:r>
            <a:r>
              <a:rPr lang="en-US" sz="2400" dirty="0" smtClean="0"/>
              <a:t> </a:t>
            </a:r>
            <a:r>
              <a:rPr lang="en-US" sz="2400" dirty="0" smtClean="0"/>
              <a:t>– Vertical </a:t>
            </a:r>
            <a:r>
              <a:rPr lang="en-US" sz="2400" dirty="0" err="1" smtClean="0"/>
              <a:t>Datums</a:t>
            </a:r>
            <a:endParaRPr lang="en-US" sz="2400" dirty="0" smtClean="0"/>
          </a:p>
          <a:p>
            <a:endParaRPr lang="en-US" sz="2400" dirty="0" smtClean="0"/>
          </a:p>
          <a:p>
            <a:r>
              <a:rPr lang="en-US" sz="2400" dirty="0" smtClean="0"/>
              <a:t>Part 3 </a:t>
            </a:r>
            <a:r>
              <a:rPr lang="en-US" sz="2400" dirty="0" smtClean="0"/>
              <a:t>– Leveling Specifications</a:t>
            </a:r>
          </a:p>
          <a:p>
            <a:endParaRPr lang="en-US" sz="2400" dirty="0" smtClean="0"/>
          </a:p>
          <a:p>
            <a:r>
              <a:rPr lang="en-US" sz="2400" dirty="0" smtClean="0"/>
              <a:t>Part 4</a:t>
            </a:r>
            <a:r>
              <a:rPr lang="en-US" sz="2400" dirty="0" smtClean="0"/>
              <a:t> </a:t>
            </a:r>
            <a:r>
              <a:rPr lang="en-US" sz="2400" dirty="0" smtClean="0"/>
              <a:t>– </a:t>
            </a:r>
            <a:r>
              <a:rPr lang="en-US" sz="2400" dirty="0"/>
              <a:t>Geodesy and Corrections for Leveling</a:t>
            </a:r>
          </a:p>
        </p:txBody>
      </p:sp>
    </p:spTree>
    <p:extLst>
      <p:ext uri="{BB962C8B-B14F-4D97-AF65-F5344CB8AC3E}">
        <p14:creationId xmlns:p14="http://schemas.microsoft.com/office/powerpoint/2010/main" val="1718785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1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1" name="Google Shape;281;p18"/>
          <p:cNvSpPr txBox="1">
            <a:spLocks noGrp="1"/>
          </p:cNvSpPr>
          <p:nvPr>
            <p:ph type="ctrTitle"/>
          </p:nvPr>
        </p:nvSpPr>
        <p:spPr>
          <a:xfrm>
            <a:off x="0" y="4640262"/>
            <a:ext cx="7123112" cy="2217737"/>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0000"/>
              </a:buClr>
              <a:buSzPts val="4800"/>
              <a:buFont typeface="Calibri"/>
              <a:buNone/>
            </a:pPr>
            <a:r>
              <a:rPr lang="en-US" sz="4800" b="1" i="0" u="none">
                <a:solidFill>
                  <a:srgbClr val="FF0000"/>
                </a:solidFill>
                <a:latin typeface="Calibri"/>
                <a:ea typeface="Calibri"/>
                <a:cs typeface="Calibri"/>
                <a:sym typeface="Calibri"/>
              </a:rPr>
              <a:t>Level Unit</a:t>
            </a:r>
            <a:br>
              <a:rPr lang="en-US" sz="4800" b="1" i="0" u="none">
                <a:solidFill>
                  <a:srgbClr val="FF0000"/>
                </a:solidFill>
                <a:latin typeface="Calibri"/>
                <a:ea typeface="Calibri"/>
                <a:cs typeface="Calibri"/>
                <a:sym typeface="Calibri"/>
              </a:rPr>
            </a:br>
            <a:r>
              <a:rPr lang="en-US" sz="4800" b="1" i="0" u="none">
                <a:solidFill>
                  <a:srgbClr val="FF0000"/>
                </a:solidFill>
                <a:latin typeface="Calibri"/>
                <a:ea typeface="Calibri"/>
                <a:cs typeface="Calibri"/>
                <a:sym typeface="Calibri"/>
              </a:rPr>
              <a:t>   One Observer</a:t>
            </a:r>
            <a:br>
              <a:rPr lang="en-US" sz="4800" b="1" i="0" u="none">
                <a:solidFill>
                  <a:srgbClr val="FF0000"/>
                </a:solidFill>
                <a:latin typeface="Calibri"/>
                <a:ea typeface="Calibri"/>
                <a:cs typeface="Calibri"/>
                <a:sym typeface="Calibri"/>
              </a:rPr>
            </a:br>
            <a:r>
              <a:rPr lang="en-US" sz="4800" b="1" i="0" u="none">
                <a:solidFill>
                  <a:srgbClr val="FF0000"/>
                </a:solidFill>
                <a:latin typeface="Calibri"/>
                <a:ea typeface="Calibri"/>
                <a:cs typeface="Calibri"/>
                <a:sym typeface="Calibri"/>
              </a:rPr>
              <a:t>   Two Rod Persons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9"/>
          <p:cNvSpPr txBox="1">
            <a:spLocks noGrp="1"/>
          </p:cNvSpPr>
          <p:nvPr>
            <p:ph type="title"/>
          </p:nvPr>
        </p:nvSpPr>
        <p:spPr>
          <a:xfrm>
            <a:off x="762000" y="152400"/>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4400" b="1" i="0" u="none">
                <a:solidFill>
                  <a:schemeClr val="dk1"/>
                </a:solidFill>
                <a:latin typeface="Calibri"/>
                <a:ea typeface="Calibri"/>
                <a:cs typeface="Calibri"/>
                <a:sym typeface="Calibri"/>
              </a:rPr>
              <a:t>Typical Level Unit</a:t>
            </a:r>
            <a:endParaRPr/>
          </a:p>
        </p:txBody>
      </p:sp>
      <p:sp>
        <p:nvSpPr>
          <p:cNvPr id="288" name="Google Shape;288;p19"/>
          <p:cNvSpPr txBox="1">
            <a:spLocks noGrp="1"/>
          </p:cNvSpPr>
          <p:nvPr>
            <p:ph type="body" idx="1"/>
          </p:nvPr>
        </p:nvSpPr>
        <p:spPr>
          <a:xfrm>
            <a:off x="381000" y="1295400"/>
            <a:ext cx="8196262" cy="50673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3200"/>
              <a:buFont typeface="Arial"/>
              <a:buChar char="•"/>
            </a:pPr>
            <a:r>
              <a:rPr lang="en-US" sz="3200" b="1" i="0" u="none">
                <a:solidFill>
                  <a:schemeClr val="dk1"/>
                </a:solidFill>
                <a:latin typeface="Calibri"/>
                <a:ea typeface="Calibri"/>
                <a:cs typeface="Calibri"/>
                <a:sym typeface="Calibri"/>
              </a:rPr>
              <a:t>One Observer (Instrument Person)*</a:t>
            </a:r>
            <a:endParaRPr/>
          </a:p>
          <a:p>
            <a:pPr marL="342900" lvl="0" indent="-342900" algn="l" rtl="0">
              <a:lnSpc>
                <a:spcPct val="100000"/>
              </a:lnSpc>
              <a:spcBef>
                <a:spcPts val="640"/>
              </a:spcBef>
              <a:spcAft>
                <a:spcPts val="0"/>
              </a:spcAft>
              <a:buClr>
                <a:schemeClr val="dk1"/>
              </a:buClr>
              <a:buSzPts val="3200"/>
              <a:buFont typeface="Arial"/>
              <a:buChar char="•"/>
            </a:pPr>
            <a:r>
              <a:rPr lang="en-US" sz="3200" b="1" i="0" u="none">
                <a:solidFill>
                  <a:schemeClr val="dk1"/>
                </a:solidFill>
                <a:latin typeface="Calibri"/>
                <a:ea typeface="Calibri"/>
                <a:cs typeface="Calibri"/>
                <a:sym typeface="Calibri"/>
              </a:rPr>
              <a:t>Two Rod People*</a:t>
            </a:r>
            <a:endParaRPr/>
          </a:p>
          <a:p>
            <a:pPr marL="342900" lvl="0" indent="-342900" algn="l" rtl="0">
              <a:lnSpc>
                <a:spcPct val="100000"/>
              </a:lnSpc>
              <a:spcBef>
                <a:spcPts val="640"/>
              </a:spcBef>
              <a:spcAft>
                <a:spcPts val="0"/>
              </a:spcAft>
              <a:buClr>
                <a:schemeClr val="dk1"/>
              </a:buClr>
              <a:buSzPts val="3200"/>
              <a:buFont typeface="Arial"/>
              <a:buChar char="•"/>
            </a:pPr>
            <a:r>
              <a:rPr lang="en-US" sz="3200" b="1" i="0" u="none">
                <a:solidFill>
                  <a:schemeClr val="dk1"/>
                </a:solidFill>
                <a:latin typeface="Calibri"/>
                <a:ea typeface="Calibri"/>
                <a:cs typeface="Calibri"/>
                <a:sym typeface="Calibri"/>
              </a:rPr>
              <a:t>One or Two Vehicles</a:t>
            </a:r>
            <a:endParaRPr/>
          </a:p>
          <a:p>
            <a:pPr marL="742950" lvl="1" indent="-285750" algn="l" rtl="0">
              <a:lnSpc>
                <a:spcPct val="100000"/>
              </a:lnSpc>
              <a:spcBef>
                <a:spcPts val="560"/>
              </a:spcBef>
              <a:spcAft>
                <a:spcPts val="0"/>
              </a:spcAft>
              <a:buClr>
                <a:schemeClr val="dk1"/>
              </a:buClr>
              <a:buSzPts val="2800"/>
              <a:buFont typeface="Arial"/>
              <a:buChar char="–"/>
            </a:pPr>
            <a:r>
              <a:rPr lang="en-US" sz="2800" b="1" i="0" u="none">
                <a:solidFill>
                  <a:schemeClr val="dk1"/>
                </a:solidFill>
                <a:latin typeface="Calibri"/>
                <a:ea typeface="Calibri"/>
                <a:cs typeface="Calibri"/>
                <a:sym typeface="Calibri"/>
              </a:rPr>
              <a:t>One capable of transporting equipment – rods*</a:t>
            </a:r>
            <a:endParaRPr/>
          </a:p>
          <a:p>
            <a:pPr marL="742950" lvl="1" indent="-285750" algn="l" rtl="0">
              <a:lnSpc>
                <a:spcPct val="100000"/>
              </a:lnSpc>
              <a:spcBef>
                <a:spcPts val="560"/>
              </a:spcBef>
              <a:spcAft>
                <a:spcPts val="0"/>
              </a:spcAft>
              <a:buClr>
                <a:schemeClr val="dk1"/>
              </a:buClr>
              <a:buSzPts val="2800"/>
              <a:buFont typeface="Arial"/>
              <a:buChar char="–"/>
            </a:pPr>
            <a:r>
              <a:rPr lang="en-US" sz="2800" b="1" i="0" u="none">
                <a:solidFill>
                  <a:schemeClr val="dk1"/>
                </a:solidFill>
                <a:latin typeface="Calibri"/>
                <a:ea typeface="Calibri"/>
                <a:cs typeface="Calibri"/>
                <a:sym typeface="Calibri"/>
              </a:rPr>
              <a:t>Drop one vehicle at end of day’s work</a:t>
            </a:r>
            <a:endParaRPr/>
          </a:p>
          <a:p>
            <a:pPr marL="342900" lvl="0" indent="-342900" algn="l" rtl="0">
              <a:lnSpc>
                <a:spcPct val="100000"/>
              </a:lnSpc>
              <a:spcBef>
                <a:spcPts val="640"/>
              </a:spcBef>
              <a:spcAft>
                <a:spcPts val="0"/>
              </a:spcAft>
              <a:buClr>
                <a:schemeClr val="dk1"/>
              </a:buClr>
              <a:buSzPts val="3200"/>
              <a:buFont typeface="Arial"/>
              <a:buChar char="•"/>
            </a:pPr>
            <a:r>
              <a:rPr lang="en-US" sz="3200" b="1" i="0" u="none">
                <a:solidFill>
                  <a:schemeClr val="dk1"/>
                </a:solidFill>
                <a:latin typeface="Calibri"/>
                <a:ea typeface="Calibri"/>
                <a:cs typeface="Calibri"/>
                <a:sym typeface="Calibri"/>
              </a:rPr>
              <a:t>Safety People if Necessary</a:t>
            </a:r>
            <a:endParaRPr/>
          </a:p>
          <a:p>
            <a:pPr marL="742950" lvl="1" indent="-285750" algn="l" rtl="0">
              <a:lnSpc>
                <a:spcPct val="100000"/>
              </a:lnSpc>
              <a:spcBef>
                <a:spcPts val="560"/>
              </a:spcBef>
              <a:spcAft>
                <a:spcPts val="0"/>
              </a:spcAft>
              <a:buClr>
                <a:schemeClr val="dk1"/>
              </a:buClr>
              <a:buSzPts val="2800"/>
              <a:buFont typeface="Arial"/>
              <a:buChar char="–"/>
            </a:pPr>
            <a:r>
              <a:rPr lang="en-US" sz="2800" b="1" i="0" u="none">
                <a:solidFill>
                  <a:schemeClr val="dk1"/>
                </a:solidFill>
                <a:latin typeface="Calibri"/>
                <a:ea typeface="Calibri"/>
                <a:cs typeface="Calibri"/>
                <a:sym typeface="Calibri"/>
              </a:rPr>
              <a:t>Warning Person to drive behind crew</a:t>
            </a:r>
            <a:endParaRPr/>
          </a:p>
          <a:p>
            <a:pPr marL="342900" lvl="0" indent="-342900" algn="l" rtl="0">
              <a:lnSpc>
                <a:spcPct val="100000"/>
              </a:lnSpc>
              <a:spcBef>
                <a:spcPts val="640"/>
              </a:spcBef>
              <a:spcAft>
                <a:spcPts val="0"/>
              </a:spcAft>
              <a:buClr>
                <a:schemeClr val="dk1"/>
              </a:buClr>
              <a:buSzPts val="3200"/>
              <a:buFont typeface="Arial"/>
              <a:buChar char="•"/>
            </a:pPr>
            <a:r>
              <a:rPr lang="en-US" sz="3200" b="1" i="0" u="none">
                <a:solidFill>
                  <a:schemeClr val="dk1"/>
                </a:solidFill>
                <a:latin typeface="Calibri"/>
                <a:ea typeface="Calibri"/>
                <a:cs typeface="Calibri"/>
                <a:sym typeface="Calibri"/>
              </a:rPr>
              <a:t>One Pacer to Help with Setups</a:t>
            </a:r>
            <a:endParaRPr/>
          </a:p>
          <a:p>
            <a:pPr marL="342900" lvl="0" indent="-342900" algn="l" rtl="0">
              <a:lnSpc>
                <a:spcPct val="100000"/>
              </a:lnSpc>
              <a:spcBef>
                <a:spcPts val="640"/>
              </a:spcBef>
              <a:spcAft>
                <a:spcPts val="0"/>
              </a:spcAft>
              <a:buClr>
                <a:schemeClr val="dk1"/>
              </a:buClr>
              <a:buSzPts val="3200"/>
              <a:buFont typeface="Arial"/>
              <a:buChar char="•"/>
            </a:pPr>
            <a:r>
              <a:rPr lang="en-US" sz="3200" b="1" i="0" u="none">
                <a:solidFill>
                  <a:schemeClr val="dk1"/>
                </a:solidFill>
                <a:latin typeface="Calibri"/>
                <a:ea typeface="Calibri"/>
                <a:cs typeface="Calibri"/>
                <a:sym typeface="Calibri"/>
              </a:rPr>
              <a:t>Computer to Download and Process Data*</a:t>
            </a:r>
            <a:endParaRPr/>
          </a:p>
        </p:txBody>
      </p:sp>
      <p:sp>
        <p:nvSpPr>
          <p:cNvPr id="289" name="Google Shape;289;p19"/>
          <p:cNvSpPr txBox="1"/>
          <p:nvPr/>
        </p:nvSpPr>
        <p:spPr>
          <a:xfrm>
            <a:off x="7080250" y="6234112"/>
            <a:ext cx="1741487"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 Required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20"/>
          <p:cNvPicPr preferRelativeResize="0"/>
          <p:nvPr/>
        </p:nvPicPr>
        <p:blipFill rotWithShape="1">
          <a:blip r:embed="rId3">
            <a:alphaModFix/>
          </a:blip>
          <a:srcRect l="7498" t="4180" r="13000" b="12713"/>
          <a:stretch/>
        </p:blipFill>
        <p:spPr>
          <a:xfrm>
            <a:off x="0" y="0"/>
            <a:ext cx="9144000" cy="6858000"/>
          </a:xfrm>
          <a:prstGeom prst="rect">
            <a:avLst/>
          </a:prstGeom>
          <a:noFill/>
          <a:ln>
            <a:noFill/>
          </a:ln>
        </p:spPr>
      </p:pic>
      <p:sp>
        <p:nvSpPr>
          <p:cNvPr id="296" name="Google Shape;296;p20"/>
          <p:cNvSpPr txBox="1"/>
          <p:nvPr/>
        </p:nvSpPr>
        <p:spPr>
          <a:xfrm>
            <a:off x="0" y="3840162"/>
            <a:ext cx="8151812" cy="26939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0000"/>
              </a:buClr>
              <a:buSzPts val="4800"/>
              <a:buFont typeface="Calibri"/>
              <a:buNone/>
            </a:pPr>
            <a:r>
              <a:rPr lang="en-US" sz="4800" b="1" i="0" u="none">
                <a:solidFill>
                  <a:srgbClr val="FF0000"/>
                </a:solidFill>
                <a:latin typeface="Calibri"/>
                <a:ea typeface="Calibri"/>
                <a:cs typeface="Calibri"/>
                <a:sym typeface="Calibri"/>
              </a:rPr>
              <a:t>Level Unit</a:t>
            </a:r>
            <a:br>
              <a:rPr lang="en-US" sz="4800" b="1" i="0" u="none">
                <a:solidFill>
                  <a:srgbClr val="FF0000"/>
                </a:solidFill>
                <a:latin typeface="Calibri"/>
                <a:ea typeface="Calibri"/>
                <a:cs typeface="Calibri"/>
                <a:sym typeface="Calibri"/>
              </a:rPr>
            </a:br>
            <a:r>
              <a:rPr lang="en-US" sz="4800" b="1" i="0" u="none">
                <a:solidFill>
                  <a:srgbClr val="FF0000"/>
                </a:solidFill>
                <a:latin typeface="Calibri"/>
                <a:ea typeface="Calibri"/>
                <a:cs typeface="Calibri"/>
                <a:sym typeface="Calibri"/>
              </a:rPr>
              <a:t>   One Observer</a:t>
            </a:r>
            <a:br>
              <a:rPr lang="en-US" sz="4800" b="1" i="0" u="none">
                <a:solidFill>
                  <a:srgbClr val="FF0000"/>
                </a:solidFill>
                <a:latin typeface="Calibri"/>
                <a:ea typeface="Calibri"/>
                <a:cs typeface="Calibri"/>
                <a:sym typeface="Calibri"/>
              </a:rPr>
            </a:br>
            <a:r>
              <a:rPr lang="en-US" sz="4800" b="1" i="0" u="none">
                <a:solidFill>
                  <a:srgbClr val="FF0000"/>
                </a:solidFill>
                <a:latin typeface="Calibri"/>
                <a:ea typeface="Calibri"/>
                <a:cs typeface="Calibri"/>
                <a:sym typeface="Calibri"/>
              </a:rPr>
              <a:t>   Two Rod Persons</a:t>
            </a:r>
            <a:br>
              <a:rPr lang="en-US" sz="4800" b="1" i="0" u="none">
                <a:solidFill>
                  <a:srgbClr val="FF0000"/>
                </a:solidFill>
                <a:latin typeface="Calibri"/>
                <a:ea typeface="Calibri"/>
                <a:cs typeface="Calibri"/>
                <a:sym typeface="Calibri"/>
              </a:rPr>
            </a:br>
            <a:r>
              <a:rPr lang="en-US" sz="4800" b="1" i="0" u="none">
                <a:solidFill>
                  <a:srgbClr val="FF0000"/>
                </a:solidFill>
                <a:latin typeface="Calibri"/>
                <a:ea typeface="Calibri"/>
                <a:cs typeface="Calibri"/>
                <a:sym typeface="Calibri"/>
              </a:rPr>
              <a:t>     + Support Personnel</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cxnSp>
        <p:nvCxnSpPr>
          <p:cNvPr id="302" name="Google Shape;302;p21"/>
          <p:cNvCxnSpPr/>
          <p:nvPr/>
        </p:nvCxnSpPr>
        <p:spPr>
          <a:xfrm>
            <a:off x="1714500" y="3378200"/>
            <a:ext cx="5397500" cy="0"/>
          </a:xfrm>
          <a:prstGeom prst="straightConnector1">
            <a:avLst/>
          </a:prstGeom>
          <a:noFill/>
          <a:ln w="28575" cap="flat" cmpd="sng">
            <a:solidFill>
              <a:schemeClr val="dk1"/>
            </a:solidFill>
            <a:prstDash val="solid"/>
            <a:miter lim="800000"/>
            <a:headEnd type="none" w="med" len="med"/>
            <a:tailEnd type="none" w="med" len="med"/>
          </a:ln>
        </p:spPr>
      </p:cxnSp>
      <p:cxnSp>
        <p:nvCxnSpPr>
          <p:cNvPr id="303" name="Google Shape;303;p21"/>
          <p:cNvCxnSpPr/>
          <p:nvPr/>
        </p:nvCxnSpPr>
        <p:spPr>
          <a:xfrm>
            <a:off x="7165975" y="5767387"/>
            <a:ext cx="0" cy="508000"/>
          </a:xfrm>
          <a:prstGeom prst="straightConnector1">
            <a:avLst/>
          </a:prstGeom>
          <a:noFill/>
          <a:ln w="19050" cap="flat" cmpd="sng">
            <a:solidFill>
              <a:schemeClr val="dk1"/>
            </a:solidFill>
            <a:prstDash val="solid"/>
            <a:miter lim="800000"/>
            <a:headEnd type="none" w="med" len="med"/>
            <a:tailEnd type="none" w="med" len="med"/>
          </a:ln>
        </p:spPr>
      </p:cxnSp>
      <p:sp>
        <p:nvSpPr>
          <p:cNvPr id="304" name="Google Shape;304;p21"/>
          <p:cNvSpPr txBox="1"/>
          <p:nvPr/>
        </p:nvSpPr>
        <p:spPr>
          <a:xfrm>
            <a:off x="1231900" y="842962"/>
            <a:ext cx="823912"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Rod 1</a:t>
            </a:r>
            <a:endParaRPr/>
          </a:p>
        </p:txBody>
      </p:sp>
      <p:sp>
        <p:nvSpPr>
          <p:cNvPr id="305" name="Google Shape;305;p21"/>
          <p:cNvSpPr txBox="1"/>
          <p:nvPr/>
        </p:nvSpPr>
        <p:spPr>
          <a:xfrm>
            <a:off x="6769100" y="1541462"/>
            <a:ext cx="823912"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Rod 2</a:t>
            </a:r>
            <a:endParaRPr/>
          </a:p>
        </p:txBody>
      </p:sp>
      <p:grpSp>
        <p:nvGrpSpPr>
          <p:cNvPr id="306" name="Google Shape;306;p21"/>
          <p:cNvGrpSpPr/>
          <p:nvPr/>
        </p:nvGrpSpPr>
        <p:grpSpPr>
          <a:xfrm>
            <a:off x="1595437" y="1323975"/>
            <a:ext cx="114300" cy="3663950"/>
            <a:chOff x="1005" y="834"/>
            <a:chExt cx="72" cy="2308"/>
          </a:xfrm>
        </p:grpSpPr>
        <p:sp>
          <p:nvSpPr>
            <p:cNvPr id="307" name="Google Shape;307;p21"/>
            <p:cNvSpPr txBox="1"/>
            <p:nvPr/>
          </p:nvSpPr>
          <p:spPr>
            <a:xfrm>
              <a:off x="1005" y="834"/>
              <a:ext cx="72" cy="2037"/>
            </a:xfrm>
            <a:prstGeom prst="rect">
              <a:avLst/>
            </a:prstGeom>
            <a:solidFill>
              <a:srgbClr val="CC00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08" name="Google Shape;308;p21"/>
            <p:cNvSpPr/>
            <p:nvPr/>
          </p:nvSpPr>
          <p:spPr>
            <a:xfrm>
              <a:off x="1011" y="2874"/>
              <a:ext cx="57" cy="268"/>
            </a:xfrm>
            <a:custGeom>
              <a:avLst/>
              <a:gdLst/>
              <a:ahLst/>
              <a:cxnLst/>
              <a:rect l="l" t="t" r="r" b="b"/>
              <a:pathLst>
                <a:path w="38" h="164" extrusionOk="0">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309" name="Google Shape;309;p21"/>
          <p:cNvGrpSpPr/>
          <p:nvPr/>
        </p:nvGrpSpPr>
        <p:grpSpPr>
          <a:xfrm>
            <a:off x="7113587" y="2025650"/>
            <a:ext cx="114300" cy="3668712"/>
            <a:chOff x="4481" y="1276"/>
            <a:chExt cx="72" cy="2311"/>
          </a:xfrm>
        </p:grpSpPr>
        <p:sp>
          <p:nvSpPr>
            <p:cNvPr id="310" name="Google Shape;310;p21"/>
            <p:cNvSpPr txBox="1"/>
            <p:nvPr/>
          </p:nvSpPr>
          <p:spPr>
            <a:xfrm>
              <a:off x="4481" y="1276"/>
              <a:ext cx="72" cy="2037"/>
            </a:xfrm>
            <a:prstGeom prst="rect">
              <a:avLst/>
            </a:prstGeom>
            <a:solidFill>
              <a:srgbClr val="CC00CC"/>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11" name="Google Shape;311;p21"/>
            <p:cNvSpPr/>
            <p:nvPr/>
          </p:nvSpPr>
          <p:spPr>
            <a:xfrm>
              <a:off x="4487" y="3319"/>
              <a:ext cx="57" cy="268"/>
            </a:xfrm>
            <a:custGeom>
              <a:avLst/>
              <a:gdLst/>
              <a:ahLst/>
              <a:cxnLst/>
              <a:rect l="l" t="t" r="r" b="b"/>
              <a:pathLst>
                <a:path w="38" h="164" extrusionOk="0">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312" name="Google Shape;312;p21"/>
          <p:cNvGrpSpPr/>
          <p:nvPr/>
        </p:nvGrpSpPr>
        <p:grpSpPr>
          <a:xfrm>
            <a:off x="3702051" y="3314700"/>
            <a:ext cx="1362075" cy="2125662"/>
            <a:chOff x="2332" y="2088"/>
            <a:chExt cx="858" cy="1339"/>
          </a:xfrm>
        </p:grpSpPr>
        <p:grpSp>
          <p:nvGrpSpPr>
            <p:cNvPr id="313" name="Google Shape;313;p21"/>
            <p:cNvGrpSpPr/>
            <p:nvPr/>
          </p:nvGrpSpPr>
          <p:grpSpPr>
            <a:xfrm>
              <a:off x="2332" y="2088"/>
              <a:ext cx="858" cy="1339"/>
              <a:chOff x="3576" y="648"/>
              <a:chExt cx="576" cy="820"/>
            </a:xfrm>
          </p:grpSpPr>
          <p:cxnSp>
            <p:nvCxnSpPr>
              <p:cNvPr id="314" name="Google Shape;314;p21"/>
              <p:cNvCxnSpPr/>
              <p:nvPr/>
            </p:nvCxnSpPr>
            <p:spPr>
              <a:xfrm flipH="1">
                <a:off x="3576" y="724"/>
                <a:ext cx="264" cy="574"/>
              </a:xfrm>
              <a:prstGeom prst="straightConnector1">
                <a:avLst/>
              </a:prstGeom>
              <a:noFill/>
              <a:ln w="28575" cap="flat" cmpd="sng">
                <a:solidFill>
                  <a:srgbClr val="996633"/>
                </a:solidFill>
                <a:prstDash val="solid"/>
                <a:miter lim="800000"/>
                <a:headEnd type="none" w="med" len="med"/>
                <a:tailEnd type="none" w="med" len="med"/>
              </a:ln>
            </p:spPr>
          </p:cxnSp>
          <p:cxnSp>
            <p:nvCxnSpPr>
              <p:cNvPr id="315" name="Google Shape;315;p21"/>
              <p:cNvCxnSpPr/>
              <p:nvPr/>
            </p:nvCxnSpPr>
            <p:spPr>
              <a:xfrm rot="10800000" flipH="1">
                <a:off x="3578" y="718"/>
                <a:ext cx="280" cy="580"/>
              </a:xfrm>
              <a:prstGeom prst="straightConnector1">
                <a:avLst/>
              </a:prstGeom>
              <a:noFill/>
              <a:ln w="28575" cap="flat" cmpd="sng">
                <a:solidFill>
                  <a:srgbClr val="996633"/>
                </a:solidFill>
                <a:prstDash val="solid"/>
                <a:miter lim="800000"/>
                <a:headEnd type="none" w="med" len="med"/>
                <a:tailEnd type="none" w="med" len="med"/>
              </a:ln>
            </p:spPr>
          </p:cxnSp>
          <p:cxnSp>
            <p:nvCxnSpPr>
              <p:cNvPr id="316" name="Google Shape;316;p21"/>
              <p:cNvCxnSpPr/>
              <p:nvPr/>
            </p:nvCxnSpPr>
            <p:spPr>
              <a:xfrm>
                <a:off x="3854" y="722"/>
                <a:ext cx="8" cy="744"/>
              </a:xfrm>
              <a:prstGeom prst="straightConnector1">
                <a:avLst/>
              </a:prstGeom>
              <a:noFill/>
              <a:ln w="28575" cap="flat" cmpd="sng">
                <a:solidFill>
                  <a:srgbClr val="996633"/>
                </a:solidFill>
                <a:prstDash val="solid"/>
                <a:miter lim="800000"/>
                <a:headEnd type="none" w="med" len="med"/>
                <a:tailEnd type="none" w="med" len="med"/>
              </a:ln>
            </p:spPr>
          </p:cxnSp>
          <p:cxnSp>
            <p:nvCxnSpPr>
              <p:cNvPr id="317" name="Google Shape;317;p21"/>
              <p:cNvCxnSpPr/>
              <p:nvPr/>
            </p:nvCxnSpPr>
            <p:spPr>
              <a:xfrm rot="10800000" flipH="1">
                <a:off x="3864" y="722"/>
                <a:ext cx="8" cy="746"/>
              </a:xfrm>
              <a:prstGeom prst="straightConnector1">
                <a:avLst/>
              </a:prstGeom>
              <a:noFill/>
              <a:ln w="28575" cap="flat" cmpd="sng">
                <a:solidFill>
                  <a:srgbClr val="996633"/>
                </a:solidFill>
                <a:prstDash val="solid"/>
                <a:miter lim="800000"/>
                <a:headEnd type="none" w="med" len="med"/>
                <a:tailEnd type="none" w="med" len="med"/>
              </a:ln>
            </p:spPr>
          </p:cxnSp>
          <p:cxnSp>
            <p:nvCxnSpPr>
              <p:cNvPr id="318" name="Google Shape;318;p21"/>
              <p:cNvCxnSpPr/>
              <p:nvPr/>
            </p:nvCxnSpPr>
            <p:spPr>
              <a:xfrm>
                <a:off x="3872" y="726"/>
                <a:ext cx="280" cy="572"/>
              </a:xfrm>
              <a:prstGeom prst="straightConnector1">
                <a:avLst/>
              </a:prstGeom>
              <a:noFill/>
              <a:ln w="28575" cap="flat" cmpd="sng">
                <a:solidFill>
                  <a:srgbClr val="996633"/>
                </a:solidFill>
                <a:prstDash val="solid"/>
                <a:miter lim="800000"/>
                <a:headEnd type="none" w="med" len="med"/>
                <a:tailEnd type="none" w="med" len="med"/>
              </a:ln>
            </p:spPr>
          </p:cxnSp>
          <p:cxnSp>
            <p:nvCxnSpPr>
              <p:cNvPr id="319" name="Google Shape;319;p21"/>
              <p:cNvCxnSpPr/>
              <p:nvPr/>
            </p:nvCxnSpPr>
            <p:spPr>
              <a:xfrm rot="10800000">
                <a:off x="3884" y="724"/>
                <a:ext cx="268" cy="574"/>
              </a:xfrm>
              <a:prstGeom prst="straightConnector1">
                <a:avLst/>
              </a:prstGeom>
              <a:noFill/>
              <a:ln w="28575" cap="flat" cmpd="sng">
                <a:solidFill>
                  <a:srgbClr val="996633"/>
                </a:solidFill>
                <a:prstDash val="solid"/>
                <a:miter lim="800000"/>
                <a:headEnd type="none" w="med" len="med"/>
                <a:tailEnd type="none" w="med" len="med"/>
              </a:ln>
            </p:spPr>
          </p:cxnSp>
          <p:sp>
            <p:nvSpPr>
              <p:cNvPr id="320" name="Google Shape;320;p21"/>
              <p:cNvSpPr txBox="1"/>
              <p:nvPr/>
            </p:nvSpPr>
            <p:spPr>
              <a:xfrm>
                <a:off x="3794" y="648"/>
                <a:ext cx="144" cy="58"/>
              </a:xfrm>
              <a:prstGeom prst="rect">
                <a:avLst/>
              </a:pr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321" name="Google Shape;321;p21"/>
              <p:cNvCxnSpPr/>
              <p:nvPr/>
            </p:nvCxnSpPr>
            <p:spPr>
              <a:xfrm>
                <a:off x="3828" y="718"/>
                <a:ext cx="74" cy="2"/>
              </a:xfrm>
              <a:prstGeom prst="straightConnector1">
                <a:avLst/>
              </a:prstGeom>
              <a:noFill/>
              <a:ln w="57150" cap="flat" cmpd="sng">
                <a:solidFill>
                  <a:schemeClr val="dk1"/>
                </a:solidFill>
                <a:prstDash val="solid"/>
                <a:miter lim="800000"/>
                <a:headEnd type="none" w="med" len="med"/>
                <a:tailEnd type="none" w="med" len="med"/>
              </a:ln>
            </p:spPr>
          </p:cxnSp>
          <p:sp>
            <p:nvSpPr>
              <p:cNvPr id="322" name="Google Shape;322;p21"/>
              <p:cNvSpPr txBox="1"/>
              <p:nvPr/>
            </p:nvSpPr>
            <p:spPr>
              <a:xfrm>
                <a:off x="3752" y="662"/>
                <a:ext cx="36" cy="28"/>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23" name="Google Shape;323;p21"/>
              <p:cNvSpPr txBox="1"/>
              <p:nvPr/>
            </p:nvSpPr>
            <p:spPr>
              <a:xfrm>
                <a:off x="3930" y="662"/>
                <a:ext cx="27" cy="29"/>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324" name="Google Shape;324;p21"/>
            <p:cNvGrpSpPr/>
            <p:nvPr/>
          </p:nvGrpSpPr>
          <p:grpSpPr>
            <a:xfrm>
              <a:off x="2688" y="2384"/>
              <a:ext cx="142" cy="676"/>
              <a:chOff x="2680" y="2440"/>
              <a:chExt cx="142" cy="676"/>
            </a:xfrm>
          </p:grpSpPr>
          <p:sp>
            <p:nvSpPr>
              <p:cNvPr id="325" name="Google Shape;325;p21"/>
              <p:cNvSpPr txBox="1"/>
              <p:nvPr/>
            </p:nvSpPr>
            <p:spPr>
              <a:xfrm>
                <a:off x="2682" y="2440"/>
                <a:ext cx="140" cy="3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26" name="Google Shape;326;p21"/>
              <p:cNvSpPr txBox="1"/>
              <p:nvPr/>
            </p:nvSpPr>
            <p:spPr>
              <a:xfrm>
                <a:off x="2716" y="2530"/>
                <a:ext cx="70" cy="268"/>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27" name="Google Shape;327;p21"/>
              <p:cNvSpPr txBox="1"/>
              <p:nvPr/>
            </p:nvSpPr>
            <p:spPr>
              <a:xfrm>
                <a:off x="2680" y="3082"/>
                <a:ext cx="140" cy="3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328" name="Google Shape;328;p21"/>
              <p:cNvCxnSpPr/>
              <p:nvPr/>
            </p:nvCxnSpPr>
            <p:spPr>
              <a:xfrm>
                <a:off x="2716" y="2698"/>
                <a:ext cx="68" cy="0"/>
              </a:xfrm>
              <a:prstGeom prst="straightConnector1">
                <a:avLst/>
              </a:prstGeom>
              <a:noFill/>
              <a:ln w="9525" cap="flat" cmpd="sng">
                <a:solidFill>
                  <a:schemeClr val="dk1"/>
                </a:solidFill>
                <a:prstDash val="solid"/>
                <a:miter lim="800000"/>
                <a:headEnd type="none" w="med" len="med"/>
                <a:tailEnd type="none" w="med" len="med"/>
              </a:ln>
            </p:spPr>
          </p:cxnSp>
          <p:cxnSp>
            <p:nvCxnSpPr>
              <p:cNvPr id="329" name="Google Shape;329;p21"/>
              <p:cNvCxnSpPr/>
              <p:nvPr/>
            </p:nvCxnSpPr>
            <p:spPr>
              <a:xfrm>
                <a:off x="2718" y="2576"/>
                <a:ext cx="64" cy="0"/>
              </a:xfrm>
              <a:prstGeom prst="straightConnector1">
                <a:avLst/>
              </a:prstGeom>
              <a:noFill/>
              <a:ln w="9525" cap="flat" cmpd="sng">
                <a:solidFill>
                  <a:schemeClr val="dk1"/>
                </a:solidFill>
                <a:prstDash val="solid"/>
                <a:miter lim="800000"/>
                <a:headEnd type="none" w="med" len="med"/>
                <a:tailEnd type="none" w="med" len="med"/>
              </a:ln>
            </p:spPr>
          </p:cxnSp>
          <p:sp>
            <p:nvSpPr>
              <p:cNvPr id="330" name="Google Shape;330;p21"/>
              <p:cNvSpPr txBox="1"/>
              <p:nvPr/>
            </p:nvSpPr>
            <p:spPr>
              <a:xfrm>
                <a:off x="2728" y="2588"/>
                <a:ext cx="46" cy="44"/>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31" name="Google Shape;331;p21"/>
              <p:cNvSpPr txBox="1"/>
              <p:nvPr/>
            </p:nvSpPr>
            <p:spPr>
              <a:xfrm>
                <a:off x="2738" y="2540"/>
                <a:ext cx="27" cy="27"/>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sp>
        <p:nvSpPr>
          <p:cNvPr id="332" name="Google Shape;332;p21"/>
          <p:cNvSpPr/>
          <p:nvPr/>
        </p:nvSpPr>
        <p:spPr>
          <a:xfrm>
            <a:off x="381000" y="4432300"/>
            <a:ext cx="8166100" cy="990600"/>
          </a:xfrm>
          <a:custGeom>
            <a:avLst/>
            <a:gdLst/>
            <a:ahLst/>
            <a:cxnLst/>
            <a:rect l="l" t="t" r="r" b="b"/>
            <a:pathLst>
              <a:path w="5144" h="624" extrusionOk="0">
                <a:moveTo>
                  <a:pt x="0" y="0"/>
                </a:moveTo>
                <a:cubicBezTo>
                  <a:pt x="79" y="7"/>
                  <a:pt x="145" y="18"/>
                  <a:pt x="224" y="24"/>
                </a:cubicBezTo>
                <a:cubicBezTo>
                  <a:pt x="263" y="34"/>
                  <a:pt x="295" y="42"/>
                  <a:pt x="336" y="48"/>
                </a:cubicBezTo>
                <a:cubicBezTo>
                  <a:pt x="476" y="141"/>
                  <a:pt x="659" y="179"/>
                  <a:pt x="824" y="192"/>
                </a:cubicBezTo>
                <a:cubicBezTo>
                  <a:pt x="913" y="207"/>
                  <a:pt x="988" y="236"/>
                  <a:pt x="1072" y="264"/>
                </a:cubicBezTo>
                <a:cubicBezTo>
                  <a:pt x="1219" y="313"/>
                  <a:pt x="1399" y="326"/>
                  <a:pt x="1552" y="336"/>
                </a:cubicBezTo>
                <a:cubicBezTo>
                  <a:pt x="1621" y="350"/>
                  <a:pt x="1691" y="346"/>
                  <a:pt x="1760" y="360"/>
                </a:cubicBezTo>
                <a:cubicBezTo>
                  <a:pt x="2050" y="355"/>
                  <a:pt x="2127" y="355"/>
                  <a:pt x="2344" y="328"/>
                </a:cubicBezTo>
                <a:cubicBezTo>
                  <a:pt x="2461" y="289"/>
                  <a:pt x="2585" y="325"/>
                  <a:pt x="2704" y="336"/>
                </a:cubicBezTo>
                <a:cubicBezTo>
                  <a:pt x="2779" y="343"/>
                  <a:pt x="2928" y="352"/>
                  <a:pt x="2928" y="352"/>
                </a:cubicBezTo>
                <a:cubicBezTo>
                  <a:pt x="3002" y="367"/>
                  <a:pt x="3077" y="373"/>
                  <a:pt x="3152" y="384"/>
                </a:cubicBezTo>
                <a:cubicBezTo>
                  <a:pt x="3207" y="402"/>
                  <a:pt x="3263" y="409"/>
                  <a:pt x="3320" y="416"/>
                </a:cubicBezTo>
                <a:cubicBezTo>
                  <a:pt x="3371" y="431"/>
                  <a:pt x="3374" y="434"/>
                  <a:pt x="3424" y="440"/>
                </a:cubicBezTo>
                <a:cubicBezTo>
                  <a:pt x="3472" y="446"/>
                  <a:pt x="3568" y="456"/>
                  <a:pt x="3568" y="456"/>
                </a:cubicBezTo>
                <a:cubicBezTo>
                  <a:pt x="3613" y="471"/>
                  <a:pt x="3658" y="477"/>
                  <a:pt x="3704" y="488"/>
                </a:cubicBezTo>
                <a:cubicBezTo>
                  <a:pt x="3776" y="505"/>
                  <a:pt x="3846" y="525"/>
                  <a:pt x="3920" y="536"/>
                </a:cubicBezTo>
                <a:cubicBezTo>
                  <a:pt x="4073" y="587"/>
                  <a:pt x="4241" y="598"/>
                  <a:pt x="4400" y="624"/>
                </a:cubicBezTo>
                <a:cubicBezTo>
                  <a:pt x="4483" y="621"/>
                  <a:pt x="4565" y="621"/>
                  <a:pt x="4648" y="616"/>
                </a:cubicBezTo>
                <a:cubicBezTo>
                  <a:pt x="4685" y="614"/>
                  <a:pt x="4724" y="587"/>
                  <a:pt x="4760" y="584"/>
                </a:cubicBezTo>
                <a:cubicBezTo>
                  <a:pt x="4795" y="581"/>
                  <a:pt x="4829" y="579"/>
                  <a:pt x="4864" y="576"/>
                </a:cubicBezTo>
                <a:cubicBezTo>
                  <a:pt x="4969" y="541"/>
                  <a:pt x="4880" y="568"/>
                  <a:pt x="5144" y="568"/>
                </a:cubicBezTo>
              </a:path>
            </a:pathLst>
          </a:custGeom>
          <a:noFill/>
          <a:ln w="9525" cap="flat" cmpd="sng">
            <a:solidFill>
              <a:srgbClr val="99663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33" name="Google Shape;333;p21"/>
          <p:cNvSpPr/>
          <p:nvPr/>
        </p:nvSpPr>
        <p:spPr>
          <a:xfrm>
            <a:off x="4229100" y="2971800"/>
            <a:ext cx="279400" cy="228600"/>
          </a:xfrm>
          <a:prstGeom prst="curvedRightArrow">
            <a:avLst>
              <a:gd name="adj1" fmla="val 25000"/>
              <a:gd name="adj2" fmla="val 50000"/>
              <a:gd name="adj3" fmla="val 25000"/>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334" name="Google Shape;334;p21"/>
          <p:cNvCxnSpPr/>
          <p:nvPr/>
        </p:nvCxnSpPr>
        <p:spPr>
          <a:xfrm>
            <a:off x="1701800" y="4546600"/>
            <a:ext cx="5422900" cy="0"/>
          </a:xfrm>
          <a:prstGeom prst="straightConnector1">
            <a:avLst/>
          </a:prstGeom>
          <a:noFill/>
          <a:ln w="19050" cap="flat" cmpd="sng">
            <a:solidFill>
              <a:schemeClr val="dk1"/>
            </a:solidFill>
            <a:prstDash val="solid"/>
            <a:miter lim="800000"/>
            <a:headEnd type="none" w="med" len="med"/>
            <a:tailEnd type="none" w="med" len="med"/>
          </a:ln>
        </p:spPr>
      </p:cxnSp>
      <p:sp>
        <p:nvSpPr>
          <p:cNvPr id="335" name="Google Shape;335;p21"/>
          <p:cNvSpPr/>
          <p:nvPr/>
        </p:nvSpPr>
        <p:spPr>
          <a:xfrm>
            <a:off x="1219200" y="3378200"/>
            <a:ext cx="254000" cy="1181100"/>
          </a:xfrm>
          <a:prstGeom prst="leftBrace">
            <a:avLst>
              <a:gd name="adj1" fmla="val 8333"/>
              <a:gd name="adj2" fmla="val 50000"/>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36" name="Google Shape;336;p21"/>
          <p:cNvSpPr txBox="1"/>
          <p:nvPr/>
        </p:nvSpPr>
        <p:spPr>
          <a:xfrm>
            <a:off x="885825" y="3787775"/>
            <a:ext cx="328612"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B</a:t>
            </a:r>
            <a:endParaRPr/>
          </a:p>
        </p:txBody>
      </p:sp>
      <p:sp>
        <p:nvSpPr>
          <p:cNvPr id="337" name="Google Shape;337;p21"/>
          <p:cNvSpPr txBox="1"/>
          <p:nvPr/>
        </p:nvSpPr>
        <p:spPr>
          <a:xfrm>
            <a:off x="2320925" y="2949575"/>
            <a:ext cx="123190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Backsight</a:t>
            </a:r>
            <a:endParaRPr/>
          </a:p>
        </p:txBody>
      </p:sp>
      <p:sp>
        <p:nvSpPr>
          <p:cNvPr id="338" name="Google Shape;338;p21"/>
          <p:cNvSpPr txBox="1"/>
          <p:nvPr/>
        </p:nvSpPr>
        <p:spPr>
          <a:xfrm>
            <a:off x="5114925" y="2924175"/>
            <a:ext cx="1216025"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Foresight</a:t>
            </a:r>
            <a:endParaRPr/>
          </a:p>
        </p:txBody>
      </p:sp>
      <p:cxnSp>
        <p:nvCxnSpPr>
          <p:cNvPr id="339" name="Google Shape;339;p21"/>
          <p:cNvCxnSpPr/>
          <p:nvPr/>
        </p:nvCxnSpPr>
        <p:spPr>
          <a:xfrm>
            <a:off x="7340600" y="5257800"/>
            <a:ext cx="584200" cy="0"/>
          </a:xfrm>
          <a:prstGeom prst="straightConnector1">
            <a:avLst/>
          </a:prstGeom>
          <a:noFill/>
          <a:ln w="19050" cap="flat" cmpd="sng">
            <a:solidFill>
              <a:schemeClr val="dk1"/>
            </a:solidFill>
            <a:prstDash val="solid"/>
            <a:miter lim="800000"/>
            <a:headEnd type="none" w="med" len="med"/>
            <a:tailEnd type="none" w="med" len="med"/>
          </a:ln>
        </p:spPr>
      </p:cxnSp>
      <p:sp>
        <p:nvSpPr>
          <p:cNvPr id="340" name="Google Shape;340;p21"/>
          <p:cNvSpPr txBox="1"/>
          <p:nvPr/>
        </p:nvSpPr>
        <p:spPr>
          <a:xfrm>
            <a:off x="7654925" y="3711575"/>
            <a:ext cx="322262"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F</a:t>
            </a:r>
            <a:endParaRPr/>
          </a:p>
        </p:txBody>
      </p:sp>
      <p:cxnSp>
        <p:nvCxnSpPr>
          <p:cNvPr id="341" name="Google Shape;341;p21"/>
          <p:cNvCxnSpPr/>
          <p:nvPr/>
        </p:nvCxnSpPr>
        <p:spPr>
          <a:xfrm>
            <a:off x="7340600" y="4546600"/>
            <a:ext cx="584200" cy="0"/>
          </a:xfrm>
          <a:prstGeom prst="straightConnector1">
            <a:avLst/>
          </a:prstGeom>
          <a:noFill/>
          <a:ln w="19050" cap="flat" cmpd="sng">
            <a:solidFill>
              <a:schemeClr val="dk1"/>
            </a:solidFill>
            <a:prstDash val="solid"/>
            <a:miter lim="800000"/>
            <a:headEnd type="none" w="med" len="med"/>
            <a:tailEnd type="none" w="med" len="med"/>
          </a:ln>
        </p:spPr>
      </p:cxnSp>
      <p:sp>
        <p:nvSpPr>
          <p:cNvPr id="342" name="Google Shape;342;p21"/>
          <p:cNvSpPr txBox="1"/>
          <p:nvPr/>
        </p:nvSpPr>
        <p:spPr>
          <a:xfrm>
            <a:off x="7404100" y="4508500"/>
            <a:ext cx="1524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43" name="Google Shape;343;p21"/>
          <p:cNvSpPr/>
          <p:nvPr/>
        </p:nvSpPr>
        <p:spPr>
          <a:xfrm>
            <a:off x="7327900" y="3378200"/>
            <a:ext cx="317500" cy="1879600"/>
          </a:xfrm>
          <a:prstGeom prst="rightBrace">
            <a:avLst>
              <a:gd name="adj1" fmla="val 8333"/>
              <a:gd name="adj2" fmla="val 5984"/>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344" name="Google Shape;344;p21"/>
          <p:cNvCxnSpPr/>
          <p:nvPr/>
        </p:nvCxnSpPr>
        <p:spPr>
          <a:xfrm>
            <a:off x="7823200" y="4546600"/>
            <a:ext cx="0" cy="711200"/>
          </a:xfrm>
          <a:prstGeom prst="straightConnector1">
            <a:avLst/>
          </a:prstGeom>
          <a:noFill/>
          <a:ln w="19050" cap="flat" cmpd="sng">
            <a:solidFill>
              <a:schemeClr val="dk1"/>
            </a:solidFill>
            <a:prstDash val="solid"/>
            <a:miter lim="800000"/>
            <a:headEnd type="none" w="med" len="med"/>
            <a:tailEnd type="triangle" w="med" len="med"/>
          </a:ln>
        </p:spPr>
      </p:cxnSp>
      <p:sp>
        <p:nvSpPr>
          <p:cNvPr id="345" name="Google Shape;345;p21"/>
          <p:cNvSpPr txBox="1"/>
          <p:nvPr/>
        </p:nvSpPr>
        <p:spPr>
          <a:xfrm>
            <a:off x="7921625" y="4689475"/>
            <a:ext cx="481012"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Δh</a:t>
            </a:r>
            <a:endParaRPr/>
          </a:p>
        </p:txBody>
      </p:sp>
      <p:cxnSp>
        <p:nvCxnSpPr>
          <p:cNvPr id="346" name="Google Shape;346;p21"/>
          <p:cNvCxnSpPr/>
          <p:nvPr/>
        </p:nvCxnSpPr>
        <p:spPr>
          <a:xfrm>
            <a:off x="1638300" y="5041900"/>
            <a:ext cx="0" cy="1244600"/>
          </a:xfrm>
          <a:prstGeom prst="straightConnector1">
            <a:avLst/>
          </a:prstGeom>
          <a:noFill/>
          <a:ln w="19050" cap="flat" cmpd="sng">
            <a:solidFill>
              <a:schemeClr val="dk1"/>
            </a:solidFill>
            <a:prstDash val="solid"/>
            <a:miter lim="800000"/>
            <a:headEnd type="none" w="med" len="med"/>
            <a:tailEnd type="none" w="med" len="med"/>
          </a:ln>
        </p:spPr>
      </p:cxnSp>
      <p:cxnSp>
        <p:nvCxnSpPr>
          <p:cNvPr id="347" name="Google Shape;347;p21"/>
          <p:cNvCxnSpPr/>
          <p:nvPr/>
        </p:nvCxnSpPr>
        <p:spPr>
          <a:xfrm>
            <a:off x="4381500" y="5511800"/>
            <a:ext cx="0" cy="406400"/>
          </a:xfrm>
          <a:prstGeom prst="straightConnector1">
            <a:avLst/>
          </a:prstGeom>
          <a:noFill/>
          <a:ln w="19050" cap="flat" cmpd="sng">
            <a:solidFill>
              <a:schemeClr val="dk1"/>
            </a:solidFill>
            <a:prstDash val="solid"/>
            <a:miter lim="800000"/>
            <a:headEnd type="none" w="med" len="med"/>
            <a:tailEnd type="none" w="med" len="med"/>
          </a:ln>
        </p:spPr>
      </p:cxnSp>
      <p:cxnSp>
        <p:nvCxnSpPr>
          <p:cNvPr id="348" name="Google Shape;348;p21"/>
          <p:cNvCxnSpPr/>
          <p:nvPr/>
        </p:nvCxnSpPr>
        <p:spPr>
          <a:xfrm>
            <a:off x="1638300" y="6184900"/>
            <a:ext cx="5524500" cy="0"/>
          </a:xfrm>
          <a:prstGeom prst="straightConnector1">
            <a:avLst/>
          </a:prstGeom>
          <a:noFill/>
          <a:ln w="19050" cap="flat" cmpd="sng">
            <a:solidFill>
              <a:schemeClr val="dk1"/>
            </a:solidFill>
            <a:prstDash val="solid"/>
            <a:miter lim="800000"/>
            <a:headEnd type="none" w="med" len="med"/>
            <a:tailEnd type="stealth" w="med" len="med"/>
          </a:ln>
        </p:spPr>
      </p:cxnSp>
      <p:cxnSp>
        <p:nvCxnSpPr>
          <p:cNvPr id="349" name="Google Shape;349;p21"/>
          <p:cNvCxnSpPr/>
          <p:nvPr/>
        </p:nvCxnSpPr>
        <p:spPr>
          <a:xfrm>
            <a:off x="1638300" y="5854700"/>
            <a:ext cx="2743200" cy="0"/>
          </a:xfrm>
          <a:prstGeom prst="straightConnector1">
            <a:avLst/>
          </a:prstGeom>
          <a:noFill/>
          <a:ln w="19050" cap="flat" cmpd="sng">
            <a:solidFill>
              <a:schemeClr val="dk1"/>
            </a:solidFill>
            <a:prstDash val="solid"/>
            <a:miter lim="800000"/>
            <a:headEnd type="stealth" w="med" len="med"/>
            <a:tailEnd type="stealth" w="med" len="med"/>
          </a:ln>
        </p:spPr>
      </p:cxnSp>
      <p:cxnSp>
        <p:nvCxnSpPr>
          <p:cNvPr id="350" name="Google Shape;350;p21"/>
          <p:cNvCxnSpPr/>
          <p:nvPr/>
        </p:nvCxnSpPr>
        <p:spPr>
          <a:xfrm>
            <a:off x="4381500" y="5854700"/>
            <a:ext cx="2781300" cy="0"/>
          </a:xfrm>
          <a:prstGeom prst="straightConnector1">
            <a:avLst/>
          </a:prstGeom>
          <a:noFill/>
          <a:ln w="19050" cap="flat" cmpd="sng">
            <a:solidFill>
              <a:schemeClr val="dk1"/>
            </a:solidFill>
            <a:prstDash val="solid"/>
            <a:miter lim="800000"/>
            <a:headEnd type="stealth" w="med" len="med"/>
            <a:tailEnd type="stealth" w="med" len="med"/>
          </a:ln>
        </p:spPr>
      </p:cxnSp>
      <p:sp>
        <p:nvSpPr>
          <p:cNvPr id="351" name="Google Shape;351;p21"/>
          <p:cNvSpPr txBox="1"/>
          <p:nvPr/>
        </p:nvSpPr>
        <p:spPr>
          <a:xfrm>
            <a:off x="2679700" y="5656262"/>
            <a:ext cx="439737" cy="36671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S</a:t>
            </a:r>
            <a:r>
              <a:rPr lang="en-US" sz="1800" b="1" i="0" u="none" baseline="-25000">
                <a:solidFill>
                  <a:schemeClr val="dk1"/>
                </a:solidFill>
                <a:latin typeface="Comic Sans MS"/>
                <a:ea typeface="Comic Sans MS"/>
                <a:cs typeface="Comic Sans MS"/>
                <a:sym typeface="Comic Sans MS"/>
              </a:rPr>
              <a:t>B</a:t>
            </a:r>
            <a:endParaRPr/>
          </a:p>
        </p:txBody>
      </p:sp>
      <p:sp>
        <p:nvSpPr>
          <p:cNvPr id="352" name="Google Shape;352;p21"/>
          <p:cNvSpPr txBox="1"/>
          <p:nvPr/>
        </p:nvSpPr>
        <p:spPr>
          <a:xfrm>
            <a:off x="4216400" y="6011862"/>
            <a:ext cx="342900" cy="36671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S</a:t>
            </a:r>
            <a:endParaRPr/>
          </a:p>
        </p:txBody>
      </p:sp>
      <p:sp>
        <p:nvSpPr>
          <p:cNvPr id="353" name="Google Shape;353;p21"/>
          <p:cNvSpPr txBox="1"/>
          <p:nvPr/>
        </p:nvSpPr>
        <p:spPr>
          <a:xfrm>
            <a:off x="5486400" y="5668962"/>
            <a:ext cx="434975" cy="36671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S</a:t>
            </a:r>
            <a:r>
              <a:rPr lang="en-US" sz="1800" b="1" i="0" u="none" baseline="-25000">
                <a:solidFill>
                  <a:schemeClr val="dk1"/>
                </a:solidFill>
                <a:latin typeface="Comic Sans MS"/>
                <a:ea typeface="Comic Sans MS"/>
                <a:cs typeface="Comic Sans MS"/>
                <a:sym typeface="Comic Sans MS"/>
              </a:rPr>
              <a:t>F</a:t>
            </a:r>
            <a:endParaRPr/>
          </a:p>
        </p:txBody>
      </p:sp>
      <p:sp>
        <p:nvSpPr>
          <p:cNvPr id="354" name="Google Shape;354;p21"/>
          <p:cNvSpPr txBox="1"/>
          <p:nvPr/>
        </p:nvSpPr>
        <p:spPr>
          <a:xfrm>
            <a:off x="1066800" y="381000"/>
            <a:ext cx="7223125"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Setup of Leveling, Δh = B – F and S = S</a:t>
            </a:r>
            <a:r>
              <a:rPr lang="en-US" sz="1800" b="1" i="0" u="none" baseline="-25000">
                <a:solidFill>
                  <a:schemeClr val="dk1"/>
                </a:solidFill>
                <a:latin typeface="Comic Sans MS"/>
                <a:ea typeface="Comic Sans MS"/>
                <a:cs typeface="Comic Sans MS"/>
                <a:sym typeface="Comic Sans MS"/>
              </a:rPr>
              <a:t>B</a:t>
            </a:r>
            <a:r>
              <a:rPr lang="en-US" sz="1800" b="1" i="0" u="none">
                <a:solidFill>
                  <a:schemeClr val="dk1"/>
                </a:solidFill>
                <a:latin typeface="Comic Sans MS"/>
                <a:ea typeface="Comic Sans MS"/>
                <a:cs typeface="Comic Sans MS"/>
                <a:sym typeface="Comic Sans MS"/>
              </a:rPr>
              <a:t> + S</a:t>
            </a:r>
            <a:r>
              <a:rPr lang="en-US" sz="1800" b="1" i="0" u="none" baseline="-25000">
                <a:solidFill>
                  <a:schemeClr val="dk1"/>
                </a:solidFill>
                <a:latin typeface="Comic Sans MS"/>
                <a:ea typeface="Comic Sans MS"/>
                <a:cs typeface="Comic Sans MS"/>
                <a:sym typeface="Comic Sans MS"/>
              </a:rPr>
              <a:t>F</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2"/>
          <p:cNvSpPr txBox="1"/>
          <p:nvPr/>
        </p:nvSpPr>
        <p:spPr>
          <a:xfrm>
            <a:off x="152400" y="609600"/>
            <a:ext cx="8696325" cy="822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  Section of Leveling</a:t>
            </a:r>
            <a:endParaRPr/>
          </a:p>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    ΔH = Δh</a:t>
            </a:r>
            <a:r>
              <a:rPr lang="en-US" sz="1800" b="1" i="0" u="none" baseline="-25000">
                <a:solidFill>
                  <a:schemeClr val="dk1"/>
                </a:solidFill>
                <a:latin typeface="Comic Sans MS"/>
                <a:ea typeface="Comic Sans MS"/>
                <a:cs typeface="Comic Sans MS"/>
                <a:sym typeface="Comic Sans MS"/>
              </a:rPr>
              <a:t>1</a:t>
            </a:r>
            <a:r>
              <a:rPr lang="en-US" sz="1800" b="1" i="0" u="none">
                <a:solidFill>
                  <a:schemeClr val="dk1"/>
                </a:solidFill>
                <a:latin typeface="Comic Sans MS"/>
                <a:ea typeface="Comic Sans MS"/>
                <a:cs typeface="Comic Sans MS"/>
                <a:sym typeface="Comic Sans MS"/>
              </a:rPr>
              <a:t> + Δh</a:t>
            </a:r>
            <a:r>
              <a:rPr lang="en-US" sz="1800" b="1" i="0" u="none" baseline="-25000">
                <a:solidFill>
                  <a:schemeClr val="dk1"/>
                </a:solidFill>
                <a:latin typeface="Comic Sans MS"/>
                <a:ea typeface="Comic Sans MS"/>
                <a:cs typeface="Comic Sans MS"/>
                <a:sym typeface="Comic Sans MS"/>
              </a:rPr>
              <a:t>2</a:t>
            </a:r>
            <a:r>
              <a:rPr lang="en-US" sz="1800" b="1" i="0" u="none">
                <a:solidFill>
                  <a:schemeClr val="dk1"/>
                </a:solidFill>
                <a:latin typeface="Comic Sans MS"/>
                <a:ea typeface="Comic Sans MS"/>
                <a:cs typeface="Comic Sans MS"/>
                <a:sym typeface="Comic Sans MS"/>
              </a:rPr>
              <a:t> + … +</a:t>
            </a:r>
            <a:r>
              <a:rPr lang="en-US" sz="1800" b="0" i="0" u="none">
                <a:solidFill>
                  <a:schemeClr val="dk1"/>
                </a:solidFill>
                <a:latin typeface="Comic Sans MS"/>
                <a:ea typeface="Comic Sans MS"/>
                <a:cs typeface="Comic Sans MS"/>
                <a:sym typeface="Comic Sans MS"/>
              </a:rPr>
              <a:t> </a:t>
            </a:r>
            <a:r>
              <a:rPr lang="en-US" sz="1800" b="1" i="0" u="none">
                <a:solidFill>
                  <a:schemeClr val="dk1"/>
                </a:solidFill>
                <a:latin typeface="Comic Sans MS"/>
                <a:ea typeface="Comic Sans MS"/>
                <a:cs typeface="Comic Sans MS"/>
                <a:sym typeface="Comic Sans MS"/>
              </a:rPr>
              <a:t>Δh</a:t>
            </a:r>
            <a:r>
              <a:rPr lang="en-US" sz="1800" b="1" i="0" u="none" baseline="-25000">
                <a:solidFill>
                  <a:schemeClr val="dk1"/>
                </a:solidFill>
                <a:latin typeface="Comic Sans MS"/>
                <a:ea typeface="Comic Sans MS"/>
                <a:cs typeface="Comic Sans MS"/>
                <a:sym typeface="Comic Sans MS"/>
              </a:rPr>
              <a:t>n</a:t>
            </a:r>
            <a:r>
              <a:rPr lang="en-US" sz="1800" b="0" i="0" u="none">
                <a:solidFill>
                  <a:schemeClr val="dk1"/>
                </a:solidFill>
                <a:latin typeface="Comic Sans MS"/>
                <a:ea typeface="Comic Sans MS"/>
                <a:cs typeface="Comic Sans MS"/>
                <a:sym typeface="Comic Sans MS"/>
              </a:rPr>
              <a:t> </a:t>
            </a:r>
            <a:r>
              <a:rPr lang="en-US" sz="1800" b="1" i="0" u="none">
                <a:solidFill>
                  <a:schemeClr val="dk1"/>
                </a:solidFill>
                <a:latin typeface="Comic Sans MS"/>
                <a:ea typeface="Comic Sans MS"/>
                <a:cs typeface="Comic Sans MS"/>
                <a:sym typeface="Comic Sans MS"/>
              </a:rPr>
              <a:t>and S = S</a:t>
            </a:r>
            <a:r>
              <a:rPr lang="en-US" sz="1800" b="1" i="0" u="none" baseline="-25000">
                <a:solidFill>
                  <a:schemeClr val="dk1"/>
                </a:solidFill>
                <a:latin typeface="Comic Sans MS"/>
                <a:ea typeface="Comic Sans MS"/>
                <a:cs typeface="Comic Sans MS"/>
                <a:sym typeface="Comic Sans MS"/>
              </a:rPr>
              <a:t>1</a:t>
            </a:r>
            <a:r>
              <a:rPr lang="en-US" sz="1800" b="1" i="0" u="none">
                <a:solidFill>
                  <a:schemeClr val="dk1"/>
                </a:solidFill>
                <a:latin typeface="Comic Sans MS"/>
                <a:ea typeface="Comic Sans MS"/>
                <a:cs typeface="Comic Sans MS"/>
                <a:sym typeface="Comic Sans MS"/>
              </a:rPr>
              <a:t> + S</a:t>
            </a:r>
            <a:r>
              <a:rPr lang="en-US" sz="1800" b="1" i="0" u="none" baseline="-25000">
                <a:solidFill>
                  <a:schemeClr val="dk1"/>
                </a:solidFill>
                <a:latin typeface="Comic Sans MS"/>
                <a:ea typeface="Comic Sans MS"/>
                <a:cs typeface="Comic Sans MS"/>
                <a:sym typeface="Comic Sans MS"/>
              </a:rPr>
              <a:t>2 </a:t>
            </a:r>
            <a:r>
              <a:rPr lang="en-US" sz="1800" b="1" i="0" u="none">
                <a:solidFill>
                  <a:schemeClr val="dk1"/>
                </a:solidFill>
                <a:latin typeface="Comic Sans MS"/>
                <a:ea typeface="Comic Sans MS"/>
                <a:cs typeface="Comic Sans MS"/>
                <a:sym typeface="Comic Sans MS"/>
              </a:rPr>
              <a:t>+ … + S</a:t>
            </a:r>
            <a:r>
              <a:rPr lang="en-US" sz="1800" b="1" i="0" u="none" baseline="-25000">
                <a:solidFill>
                  <a:schemeClr val="dk1"/>
                </a:solidFill>
                <a:latin typeface="Comic Sans MS"/>
                <a:ea typeface="Comic Sans MS"/>
                <a:cs typeface="Comic Sans MS"/>
                <a:sym typeface="Comic Sans MS"/>
              </a:rPr>
              <a:t>n</a:t>
            </a:r>
            <a:r>
              <a:rPr lang="en-US" sz="1800" b="0" i="0" u="none">
                <a:solidFill>
                  <a:schemeClr val="dk1"/>
                </a:solidFill>
                <a:latin typeface="Comic Sans MS"/>
                <a:ea typeface="Comic Sans MS"/>
                <a:cs typeface="Comic Sans MS"/>
                <a:sym typeface="Comic Sans MS"/>
              </a:rPr>
              <a:t> </a:t>
            </a:r>
            <a:endParaRPr/>
          </a:p>
        </p:txBody>
      </p:sp>
      <p:cxnSp>
        <p:nvCxnSpPr>
          <p:cNvPr id="361" name="Google Shape;361;p22"/>
          <p:cNvCxnSpPr/>
          <p:nvPr/>
        </p:nvCxnSpPr>
        <p:spPr>
          <a:xfrm rot="10800000">
            <a:off x="2641600" y="4419600"/>
            <a:ext cx="0" cy="495300"/>
          </a:xfrm>
          <a:prstGeom prst="straightConnector1">
            <a:avLst/>
          </a:prstGeom>
          <a:noFill/>
          <a:ln w="19050" cap="flat" cmpd="sng">
            <a:solidFill>
              <a:schemeClr val="dk1"/>
            </a:solidFill>
            <a:prstDash val="solid"/>
            <a:miter lim="800000"/>
            <a:headEnd type="none" w="med" len="med"/>
            <a:tailEnd type="stealth" w="med" len="med"/>
          </a:ln>
        </p:spPr>
      </p:cxnSp>
      <p:sp>
        <p:nvSpPr>
          <p:cNvPr id="362" name="Google Shape;362;p22"/>
          <p:cNvSpPr txBox="1"/>
          <p:nvPr/>
        </p:nvSpPr>
        <p:spPr>
          <a:xfrm>
            <a:off x="2435225" y="4546600"/>
            <a:ext cx="442912" cy="27463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mic Sans MS"/>
              <a:buNone/>
            </a:pPr>
            <a:r>
              <a:rPr lang="en-US" sz="1200" b="1" i="0" u="none">
                <a:solidFill>
                  <a:schemeClr val="dk1"/>
                </a:solidFill>
                <a:latin typeface="Comic Sans MS"/>
                <a:ea typeface="Comic Sans MS"/>
                <a:cs typeface="Comic Sans MS"/>
                <a:sym typeface="Comic Sans MS"/>
              </a:rPr>
              <a:t>Δh</a:t>
            </a:r>
            <a:r>
              <a:rPr lang="en-US" sz="1200" b="1" i="0" u="none" baseline="-25000">
                <a:solidFill>
                  <a:schemeClr val="dk1"/>
                </a:solidFill>
                <a:latin typeface="Comic Sans MS"/>
                <a:ea typeface="Comic Sans MS"/>
                <a:cs typeface="Comic Sans MS"/>
                <a:sym typeface="Comic Sans MS"/>
              </a:rPr>
              <a:t>1</a:t>
            </a:r>
            <a:endParaRPr/>
          </a:p>
        </p:txBody>
      </p:sp>
      <p:sp>
        <p:nvSpPr>
          <p:cNvPr id="363" name="Google Shape;363;p22"/>
          <p:cNvSpPr txBox="1"/>
          <p:nvPr/>
        </p:nvSpPr>
        <p:spPr>
          <a:xfrm>
            <a:off x="4460875" y="3987800"/>
            <a:ext cx="442912" cy="27463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mic Sans MS"/>
              <a:buNone/>
            </a:pPr>
            <a:r>
              <a:rPr lang="en-US" sz="1200" b="1" i="0" u="none">
                <a:solidFill>
                  <a:schemeClr val="dk1"/>
                </a:solidFill>
                <a:latin typeface="Comic Sans MS"/>
                <a:ea typeface="Comic Sans MS"/>
                <a:cs typeface="Comic Sans MS"/>
                <a:sym typeface="Comic Sans MS"/>
              </a:rPr>
              <a:t>Δh</a:t>
            </a:r>
            <a:r>
              <a:rPr lang="en-US" sz="1200" b="1" i="0" u="none" baseline="-25000">
                <a:solidFill>
                  <a:schemeClr val="dk1"/>
                </a:solidFill>
                <a:latin typeface="Comic Sans MS"/>
                <a:ea typeface="Comic Sans MS"/>
                <a:cs typeface="Comic Sans MS"/>
                <a:sym typeface="Comic Sans MS"/>
              </a:rPr>
              <a:t>2</a:t>
            </a:r>
            <a:endParaRPr/>
          </a:p>
        </p:txBody>
      </p:sp>
      <p:sp>
        <p:nvSpPr>
          <p:cNvPr id="364" name="Google Shape;364;p22"/>
          <p:cNvSpPr txBox="1"/>
          <p:nvPr/>
        </p:nvSpPr>
        <p:spPr>
          <a:xfrm>
            <a:off x="8467725" y="3729037"/>
            <a:ext cx="485775" cy="27463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mic Sans MS"/>
              <a:buNone/>
            </a:pPr>
            <a:r>
              <a:rPr lang="en-US" sz="1200" b="1" i="0" u="none">
                <a:solidFill>
                  <a:schemeClr val="dk1"/>
                </a:solidFill>
                <a:latin typeface="Comic Sans MS"/>
                <a:ea typeface="Comic Sans MS"/>
                <a:cs typeface="Comic Sans MS"/>
                <a:sym typeface="Comic Sans MS"/>
              </a:rPr>
              <a:t>Δh</a:t>
            </a:r>
            <a:r>
              <a:rPr lang="en-US" sz="1200" b="1" i="0" u="none" baseline="-25000">
                <a:solidFill>
                  <a:schemeClr val="dk1"/>
                </a:solidFill>
                <a:latin typeface="Comic Sans MS"/>
                <a:ea typeface="Comic Sans MS"/>
                <a:cs typeface="Comic Sans MS"/>
                <a:sym typeface="Comic Sans MS"/>
              </a:rPr>
              <a:t>n</a:t>
            </a:r>
            <a:endParaRPr/>
          </a:p>
        </p:txBody>
      </p:sp>
      <p:cxnSp>
        <p:nvCxnSpPr>
          <p:cNvPr id="365" name="Google Shape;365;p22"/>
          <p:cNvCxnSpPr/>
          <p:nvPr/>
        </p:nvCxnSpPr>
        <p:spPr>
          <a:xfrm>
            <a:off x="6203950" y="2914650"/>
            <a:ext cx="2120900" cy="0"/>
          </a:xfrm>
          <a:prstGeom prst="straightConnector1">
            <a:avLst/>
          </a:prstGeom>
          <a:noFill/>
          <a:ln w="28575" cap="flat" cmpd="sng">
            <a:solidFill>
              <a:schemeClr val="dk1"/>
            </a:solidFill>
            <a:prstDash val="solid"/>
            <a:miter lim="800000"/>
            <a:headEnd type="none" w="med" len="med"/>
            <a:tailEnd type="none" w="med" len="med"/>
          </a:ln>
        </p:spPr>
      </p:cxnSp>
      <p:cxnSp>
        <p:nvCxnSpPr>
          <p:cNvPr id="366" name="Google Shape;366;p22"/>
          <p:cNvCxnSpPr/>
          <p:nvPr/>
        </p:nvCxnSpPr>
        <p:spPr>
          <a:xfrm>
            <a:off x="2463800" y="3238500"/>
            <a:ext cx="1974850" cy="0"/>
          </a:xfrm>
          <a:prstGeom prst="straightConnector1">
            <a:avLst/>
          </a:prstGeom>
          <a:noFill/>
          <a:ln w="28575" cap="flat" cmpd="sng">
            <a:solidFill>
              <a:schemeClr val="dk1"/>
            </a:solidFill>
            <a:prstDash val="solid"/>
            <a:miter lim="800000"/>
            <a:headEnd type="none" w="med" len="med"/>
            <a:tailEnd type="none" w="med" len="med"/>
          </a:ln>
        </p:spPr>
      </p:cxnSp>
      <p:cxnSp>
        <p:nvCxnSpPr>
          <p:cNvPr id="367" name="Google Shape;367;p22"/>
          <p:cNvCxnSpPr/>
          <p:nvPr/>
        </p:nvCxnSpPr>
        <p:spPr>
          <a:xfrm>
            <a:off x="330200" y="3886200"/>
            <a:ext cx="2070100" cy="0"/>
          </a:xfrm>
          <a:prstGeom prst="straightConnector1">
            <a:avLst/>
          </a:prstGeom>
          <a:noFill/>
          <a:ln w="28575" cap="flat" cmpd="sng">
            <a:solidFill>
              <a:schemeClr val="dk1"/>
            </a:solidFill>
            <a:prstDash val="solid"/>
            <a:miter lim="800000"/>
            <a:headEnd type="none" w="med" len="med"/>
            <a:tailEnd type="none" w="med" len="med"/>
          </a:ln>
        </p:spPr>
      </p:cxnSp>
      <p:sp>
        <p:nvSpPr>
          <p:cNvPr id="368" name="Google Shape;368;p22"/>
          <p:cNvSpPr txBox="1"/>
          <p:nvPr/>
        </p:nvSpPr>
        <p:spPr>
          <a:xfrm>
            <a:off x="0" y="2428875"/>
            <a:ext cx="6826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omic Sans MS"/>
              <a:buNone/>
            </a:pPr>
            <a:r>
              <a:rPr lang="en-US" sz="1400" b="1" i="0" u="none">
                <a:solidFill>
                  <a:schemeClr val="dk1"/>
                </a:solidFill>
                <a:latin typeface="Comic Sans MS"/>
                <a:ea typeface="Comic Sans MS"/>
                <a:cs typeface="Comic Sans MS"/>
                <a:sym typeface="Comic Sans MS"/>
              </a:rPr>
              <a:t>Rod 1</a:t>
            </a:r>
            <a:endParaRPr/>
          </a:p>
        </p:txBody>
      </p:sp>
      <p:sp>
        <p:nvSpPr>
          <p:cNvPr id="369" name="Google Shape;369;p22"/>
          <p:cNvSpPr txBox="1"/>
          <p:nvPr/>
        </p:nvSpPr>
        <p:spPr>
          <a:xfrm>
            <a:off x="2095500" y="1971675"/>
            <a:ext cx="6826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omic Sans MS"/>
              <a:buNone/>
            </a:pPr>
            <a:r>
              <a:rPr lang="en-US" sz="1400" b="1" i="0" u="none">
                <a:solidFill>
                  <a:schemeClr val="dk1"/>
                </a:solidFill>
                <a:latin typeface="Comic Sans MS"/>
                <a:ea typeface="Comic Sans MS"/>
                <a:cs typeface="Comic Sans MS"/>
                <a:sym typeface="Comic Sans MS"/>
              </a:rPr>
              <a:t>Rod 2</a:t>
            </a:r>
            <a:endParaRPr/>
          </a:p>
        </p:txBody>
      </p:sp>
      <p:grpSp>
        <p:nvGrpSpPr>
          <p:cNvPr id="370" name="Google Shape;370;p22"/>
          <p:cNvGrpSpPr/>
          <p:nvPr/>
        </p:nvGrpSpPr>
        <p:grpSpPr>
          <a:xfrm>
            <a:off x="8178800" y="3956050"/>
            <a:ext cx="368300" cy="339725"/>
            <a:chOff x="200" y="2152"/>
            <a:chExt cx="232" cy="144"/>
          </a:xfrm>
        </p:grpSpPr>
        <p:sp>
          <p:nvSpPr>
            <p:cNvPr id="371" name="Google Shape;371;p22"/>
            <p:cNvSpPr/>
            <p:nvPr/>
          </p:nvSpPr>
          <p:spPr>
            <a:xfrm>
              <a:off x="200" y="2152"/>
              <a:ext cx="232" cy="144"/>
            </a:xfrm>
            <a:prstGeom prst="can">
              <a:avLst>
                <a:gd name="adj" fmla="val 25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72" name="Google Shape;372;p22"/>
            <p:cNvSpPr/>
            <p:nvPr/>
          </p:nvSpPr>
          <p:spPr>
            <a:xfrm>
              <a:off x="282" y="2158"/>
              <a:ext cx="56" cy="27"/>
            </a:xfrm>
            <a:prstGeom prst="ellipse">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373" name="Google Shape;373;p22"/>
          <p:cNvGrpSpPr/>
          <p:nvPr/>
        </p:nvGrpSpPr>
        <p:grpSpPr>
          <a:xfrm>
            <a:off x="127000" y="4873625"/>
            <a:ext cx="368300" cy="339725"/>
            <a:chOff x="200" y="2152"/>
            <a:chExt cx="232" cy="144"/>
          </a:xfrm>
        </p:grpSpPr>
        <p:sp>
          <p:nvSpPr>
            <p:cNvPr id="374" name="Google Shape;374;p22"/>
            <p:cNvSpPr/>
            <p:nvPr/>
          </p:nvSpPr>
          <p:spPr>
            <a:xfrm>
              <a:off x="200" y="2152"/>
              <a:ext cx="232" cy="144"/>
            </a:xfrm>
            <a:prstGeom prst="can">
              <a:avLst>
                <a:gd name="adj" fmla="val 25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75" name="Google Shape;375;p22"/>
            <p:cNvSpPr/>
            <p:nvPr/>
          </p:nvSpPr>
          <p:spPr>
            <a:xfrm>
              <a:off x="282" y="2158"/>
              <a:ext cx="56" cy="27"/>
            </a:xfrm>
            <a:prstGeom prst="ellipse">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376" name="Google Shape;376;p22"/>
          <p:cNvSpPr txBox="1"/>
          <p:nvPr/>
        </p:nvSpPr>
        <p:spPr>
          <a:xfrm>
            <a:off x="274637" y="2817812"/>
            <a:ext cx="58737" cy="2097087"/>
          </a:xfrm>
          <a:prstGeom prst="rect">
            <a:avLst/>
          </a:prstGeom>
          <a:solidFill>
            <a:srgbClr val="CC00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377" name="Google Shape;377;p22"/>
          <p:cNvGrpSpPr/>
          <p:nvPr/>
        </p:nvGrpSpPr>
        <p:grpSpPr>
          <a:xfrm>
            <a:off x="2406650" y="2328862"/>
            <a:ext cx="58737" cy="2378075"/>
            <a:chOff x="4481" y="1276"/>
            <a:chExt cx="72" cy="2311"/>
          </a:xfrm>
        </p:grpSpPr>
        <p:sp>
          <p:nvSpPr>
            <p:cNvPr id="378" name="Google Shape;378;p22"/>
            <p:cNvSpPr txBox="1"/>
            <p:nvPr/>
          </p:nvSpPr>
          <p:spPr>
            <a:xfrm>
              <a:off x="4481" y="1276"/>
              <a:ext cx="72" cy="2037"/>
            </a:xfrm>
            <a:prstGeom prst="rect">
              <a:avLst/>
            </a:prstGeom>
            <a:solidFill>
              <a:srgbClr val="CC00CC"/>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79" name="Google Shape;379;p22"/>
            <p:cNvSpPr/>
            <p:nvPr/>
          </p:nvSpPr>
          <p:spPr>
            <a:xfrm>
              <a:off x="4487" y="3319"/>
              <a:ext cx="57" cy="268"/>
            </a:xfrm>
            <a:custGeom>
              <a:avLst/>
              <a:gdLst/>
              <a:ahLst/>
              <a:cxnLst/>
              <a:rect l="l" t="t" r="r" b="b"/>
              <a:pathLst>
                <a:path w="38" h="164" extrusionOk="0">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380" name="Google Shape;380;p22"/>
          <p:cNvGrpSpPr/>
          <p:nvPr/>
        </p:nvGrpSpPr>
        <p:grpSpPr>
          <a:xfrm>
            <a:off x="6154737" y="2289175"/>
            <a:ext cx="58737" cy="2374900"/>
            <a:chOff x="1005" y="834"/>
            <a:chExt cx="72" cy="2308"/>
          </a:xfrm>
        </p:grpSpPr>
        <p:sp>
          <p:nvSpPr>
            <p:cNvPr id="381" name="Google Shape;381;p22"/>
            <p:cNvSpPr txBox="1"/>
            <p:nvPr/>
          </p:nvSpPr>
          <p:spPr>
            <a:xfrm>
              <a:off x="1005" y="834"/>
              <a:ext cx="72" cy="2037"/>
            </a:xfrm>
            <a:prstGeom prst="rect">
              <a:avLst/>
            </a:prstGeom>
            <a:solidFill>
              <a:srgbClr val="CC00C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82" name="Google Shape;382;p22"/>
            <p:cNvSpPr/>
            <p:nvPr/>
          </p:nvSpPr>
          <p:spPr>
            <a:xfrm>
              <a:off x="1011" y="2874"/>
              <a:ext cx="57" cy="268"/>
            </a:xfrm>
            <a:custGeom>
              <a:avLst/>
              <a:gdLst/>
              <a:ahLst/>
              <a:cxnLst/>
              <a:rect l="l" t="t" r="r" b="b"/>
              <a:pathLst>
                <a:path w="38" h="164" extrusionOk="0">
                  <a:moveTo>
                    <a:pt x="16" y="164"/>
                  </a:moveTo>
                  <a:lnTo>
                    <a:pt x="0" y="16"/>
                  </a:lnTo>
                  <a:lnTo>
                    <a:pt x="12" y="16"/>
                  </a:lnTo>
                  <a:lnTo>
                    <a:pt x="12" y="0"/>
                  </a:lnTo>
                  <a:lnTo>
                    <a:pt x="26" y="0"/>
                  </a:lnTo>
                  <a:lnTo>
                    <a:pt x="26" y="16"/>
                  </a:lnTo>
                  <a:lnTo>
                    <a:pt x="38" y="16"/>
                  </a:lnTo>
                  <a:lnTo>
                    <a:pt x="16" y="164"/>
                  </a:lnTo>
                  <a:close/>
                </a:path>
              </a:pathLst>
            </a:custGeom>
            <a:solidFill>
              <a:schemeClr val="accent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383" name="Google Shape;383;p22"/>
          <p:cNvSpPr txBox="1"/>
          <p:nvPr/>
        </p:nvSpPr>
        <p:spPr>
          <a:xfrm>
            <a:off x="8324850" y="1901825"/>
            <a:ext cx="58737" cy="2093912"/>
          </a:xfrm>
          <a:prstGeom prst="rect">
            <a:avLst/>
          </a:prstGeom>
          <a:solidFill>
            <a:srgbClr val="CC00CC"/>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384" name="Google Shape;384;p22"/>
          <p:cNvGrpSpPr/>
          <p:nvPr/>
        </p:nvGrpSpPr>
        <p:grpSpPr>
          <a:xfrm>
            <a:off x="6951662" y="2863850"/>
            <a:ext cx="695325" cy="1377950"/>
            <a:chOff x="2332" y="2088"/>
            <a:chExt cx="858" cy="1339"/>
          </a:xfrm>
        </p:grpSpPr>
        <p:grpSp>
          <p:nvGrpSpPr>
            <p:cNvPr id="385" name="Google Shape;385;p22"/>
            <p:cNvGrpSpPr/>
            <p:nvPr/>
          </p:nvGrpSpPr>
          <p:grpSpPr>
            <a:xfrm>
              <a:off x="2332" y="2088"/>
              <a:ext cx="858" cy="1339"/>
              <a:chOff x="3576" y="648"/>
              <a:chExt cx="576" cy="820"/>
            </a:xfrm>
          </p:grpSpPr>
          <p:cxnSp>
            <p:nvCxnSpPr>
              <p:cNvPr id="386" name="Google Shape;386;p22"/>
              <p:cNvCxnSpPr/>
              <p:nvPr/>
            </p:nvCxnSpPr>
            <p:spPr>
              <a:xfrm flipH="1">
                <a:off x="3576" y="724"/>
                <a:ext cx="264" cy="574"/>
              </a:xfrm>
              <a:prstGeom prst="straightConnector1">
                <a:avLst/>
              </a:prstGeom>
              <a:noFill/>
              <a:ln w="28575" cap="flat" cmpd="sng">
                <a:solidFill>
                  <a:srgbClr val="996633"/>
                </a:solidFill>
                <a:prstDash val="solid"/>
                <a:miter lim="800000"/>
                <a:headEnd type="none" w="med" len="med"/>
                <a:tailEnd type="none" w="med" len="med"/>
              </a:ln>
            </p:spPr>
          </p:cxnSp>
          <p:cxnSp>
            <p:nvCxnSpPr>
              <p:cNvPr id="387" name="Google Shape;387;p22"/>
              <p:cNvCxnSpPr/>
              <p:nvPr/>
            </p:nvCxnSpPr>
            <p:spPr>
              <a:xfrm rot="10800000" flipH="1">
                <a:off x="3578" y="718"/>
                <a:ext cx="280" cy="580"/>
              </a:xfrm>
              <a:prstGeom prst="straightConnector1">
                <a:avLst/>
              </a:prstGeom>
              <a:noFill/>
              <a:ln w="28575" cap="flat" cmpd="sng">
                <a:solidFill>
                  <a:srgbClr val="996633"/>
                </a:solidFill>
                <a:prstDash val="solid"/>
                <a:miter lim="800000"/>
                <a:headEnd type="none" w="med" len="med"/>
                <a:tailEnd type="none" w="med" len="med"/>
              </a:ln>
            </p:spPr>
          </p:cxnSp>
          <p:cxnSp>
            <p:nvCxnSpPr>
              <p:cNvPr id="388" name="Google Shape;388;p22"/>
              <p:cNvCxnSpPr/>
              <p:nvPr/>
            </p:nvCxnSpPr>
            <p:spPr>
              <a:xfrm>
                <a:off x="3854" y="722"/>
                <a:ext cx="8" cy="744"/>
              </a:xfrm>
              <a:prstGeom prst="straightConnector1">
                <a:avLst/>
              </a:prstGeom>
              <a:noFill/>
              <a:ln w="28575" cap="flat" cmpd="sng">
                <a:solidFill>
                  <a:srgbClr val="996633"/>
                </a:solidFill>
                <a:prstDash val="solid"/>
                <a:miter lim="800000"/>
                <a:headEnd type="none" w="med" len="med"/>
                <a:tailEnd type="none" w="med" len="med"/>
              </a:ln>
            </p:spPr>
          </p:cxnSp>
          <p:cxnSp>
            <p:nvCxnSpPr>
              <p:cNvPr id="389" name="Google Shape;389;p22"/>
              <p:cNvCxnSpPr/>
              <p:nvPr/>
            </p:nvCxnSpPr>
            <p:spPr>
              <a:xfrm rot="10800000" flipH="1">
                <a:off x="3864" y="722"/>
                <a:ext cx="8" cy="746"/>
              </a:xfrm>
              <a:prstGeom prst="straightConnector1">
                <a:avLst/>
              </a:prstGeom>
              <a:noFill/>
              <a:ln w="28575" cap="flat" cmpd="sng">
                <a:solidFill>
                  <a:srgbClr val="996633"/>
                </a:solidFill>
                <a:prstDash val="solid"/>
                <a:miter lim="800000"/>
                <a:headEnd type="none" w="med" len="med"/>
                <a:tailEnd type="none" w="med" len="med"/>
              </a:ln>
            </p:spPr>
          </p:cxnSp>
          <p:cxnSp>
            <p:nvCxnSpPr>
              <p:cNvPr id="390" name="Google Shape;390;p22"/>
              <p:cNvCxnSpPr/>
              <p:nvPr/>
            </p:nvCxnSpPr>
            <p:spPr>
              <a:xfrm>
                <a:off x="3872" y="726"/>
                <a:ext cx="280" cy="572"/>
              </a:xfrm>
              <a:prstGeom prst="straightConnector1">
                <a:avLst/>
              </a:prstGeom>
              <a:noFill/>
              <a:ln w="28575" cap="flat" cmpd="sng">
                <a:solidFill>
                  <a:srgbClr val="996633"/>
                </a:solidFill>
                <a:prstDash val="solid"/>
                <a:miter lim="800000"/>
                <a:headEnd type="none" w="med" len="med"/>
                <a:tailEnd type="none" w="med" len="med"/>
              </a:ln>
            </p:spPr>
          </p:cxnSp>
          <p:cxnSp>
            <p:nvCxnSpPr>
              <p:cNvPr id="391" name="Google Shape;391;p22"/>
              <p:cNvCxnSpPr/>
              <p:nvPr/>
            </p:nvCxnSpPr>
            <p:spPr>
              <a:xfrm rot="10800000">
                <a:off x="3884" y="724"/>
                <a:ext cx="268" cy="574"/>
              </a:xfrm>
              <a:prstGeom prst="straightConnector1">
                <a:avLst/>
              </a:prstGeom>
              <a:noFill/>
              <a:ln w="28575" cap="flat" cmpd="sng">
                <a:solidFill>
                  <a:srgbClr val="996633"/>
                </a:solidFill>
                <a:prstDash val="solid"/>
                <a:miter lim="800000"/>
                <a:headEnd type="none" w="med" len="med"/>
                <a:tailEnd type="none" w="med" len="med"/>
              </a:ln>
            </p:spPr>
          </p:cxnSp>
          <p:sp>
            <p:nvSpPr>
              <p:cNvPr id="392" name="Google Shape;392;p22"/>
              <p:cNvSpPr txBox="1"/>
              <p:nvPr/>
            </p:nvSpPr>
            <p:spPr>
              <a:xfrm>
                <a:off x="3794" y="648"/>
                <a:ext cx="144" cy="58"/>
              </a:xfrm>
              <a:prstGeom prst="rect">
                <a:avLst/>
              </a:pr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393" name="Google Shape;393;p22"/>
              <p:cNvCxnSpPr/>
              <p:nvPr/>
            </p:nvCxnSpPr>
            <p:spPr>
              <a:xfrm>
                <a:off x="3828" y="718"/>
                <a:ext cx="74" cy="2"/>
              </a:xfrm>
              <a:prstGeom prst="straightConnector1">
                <a:avLst/>
              </a:prstGeom>
              <a:noFill/>
              <a:ln w="57150" cap="flat" cmpd="sng">
                <a:solidFill>
                  <a:schemeClr val="dk1"/>
                </a:solidFill>
                <a:prstDash val="solid"/>
                <a:miter lim="800000"/>
                <a:headEnd type="none" w="med" len="med"/>
                <a:tailEnd type="none" w="med" len="med"/>
              </a:ln>
            </p:spPr>
          </p:cxnSp>
          <p:sp>
            <p:nvSpPr>
              <p:cNvPr id="394" name="Google Shape;394;p22"/>
              <p:cNvSpPr txBox="1"/>
              <p:nvPr/>
            </p:nvSpPr>
            <p:spPr>
              <a:xfrm>
                <a:off x="3752" y="662"/>
                <a:ext cx="36" cy="28"/>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95" name="Google Shape;395;p22"/>
              <p:cNvSpPr txBox="1"/>
              <p:nvPr/>
            </p:nvSpPr>
            <p:spPr>
              <a:xfrm>
                <a:off x="3930" y="662"/>
                <a:ext cx="27" cy="29"/>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396" name="Google Shape;396;p22"/>
            <p:cNvGrpSpPr/>
            <p:nvPr/>
          </p:nvGrpSpPr>
          <p:grpSpPr>
            <a:xfrm>
              <a:off x="2688" y="2384"/>
              <a:ext cx="142" cy="676"/>
              <a:chOff x="2680" y="2440"/>
              <a:chExt cx="142" cy="676"/>
            </a:xfrm>
          </p:grpSpPr>
          <p:sp>
            <p:nvSpPr>
              <p:cNvPr id="397" name="Google Shape;397;p22"/>
              <p:cNvSpPr txBox="1"/>
              <p:nvPr/>
            </p:nvSpPr>
            <p:spPr>
              <a:xfrm>
                <a:off x="2682" y="2440"/>
                <a:ext cx="140" cy="3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98" name="Google Shape;398;p22"/>
              <p:cNvSpPr txBox="1"/>
              <p:nvPr/>
            </p:nvSpPr>
            <p:spPr>
              <a:xfrm>
                <a:off x="2716" y="2530"/>
                <a:ext cx="70" cy="268"/>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99" name="Google Shape;399;p22"/>
              <p:cNvSpPr txBox="1"/>
              <p:nvPr/>
            </p:nvSpPr>
            <p:spPr>
              <a:xfrm>
                <a:off x="2680" y="3082"/>
                <a:ext cx="140" cy="3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400" name="Google Shape;400;p22"/>
              <p:cNvCxnSpPr/>
              <p:nvPr/>
            </p:nvCxnSpPr>
            <p:spPr>
              <a:xfrm>
                <a:off x="2716" y="2698"/>
                <a:ext cx="68" cy="0"/>
              </a:xfrm>
              <a:prstGeom prst="straightConnector1">
                <a:avLst/>
              </a:prstGeom>
              <a:noFill/>
              <a:ln w="9525" cap="flat" cmpd="sng">
                <a:solidFill>
                  <a:schemeClr val="dk1"/>
                </a:solidFill>
                <a:prstDash val="solid"/>
                <a:miter lim="800000"/>
                <a:headEnd type="none" w="med" len="med"/>
                <a:tailEnd type="none" w="med" len="med"/>
              </a:ln>
            </p:spPr>
          </p:cxnSp>
          <p:cxnSp>
            <p:nvCxnSpPr>
              <p:cNvPr id="401" name="Google Shape;401;p22"/>
              <p:cNvCxnSpPr/>
              <p:nvPr/>
            </p:nvCxnSpPr>
            <p:spPr>
              <a:xfrm>
                <a:off x="2718" y="2576"/>
                <a:ext cx="64" cy="0"/>
              </a:xfrm>
              <a:prstGeom prst="straightConnector1">
                <a:avLst/>
              </a:prstGeom>
              <a:noFill/>
              <a:ln w="9525" cap="flat" cmpd="sng">
                <a:solidFill>
                  <a:schemeClr val="dk1"/>
                </a:solidFill>
                <a:prstDash val="solid"/>
                <a:miter lim="800000"/>
                <a:headEnd type="none" w="med" len="med"/>
                <a:tailEnd type="none" w="med" len="med"/>
              </a:ln>
            </p:spPr>
          </p:cxnSp>
          <p:sp>
            <p:nvSpPr>
              <p:cNvPr id="402" name="Google Shape;402;p22"/>
              <p:cNvSpPr txBox="1"/>
              <p:nvPr/>
            </p:nvSpPr>
            <p:spPr>
              <a:xfrm>
                <a:off x="2728" y="2588"/>
                <a:ext cx="46" cy="44"/>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03" name="Google Shape;403;p22"/>
              <p:cNvSpPr txBox="1"/>
              <p:nvPr/>
            </p:nvSpPr>
            <p:spPr>
              <a:xfrm>
                <a:off x="2738" y="2540"/>
                <a:ext cx="27" cy="27"/>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cxnSp>
        <p:nvCxnSpPr>
          <p:cNvPr id="404" name="Google Shape;404;p22"/>
          <p:cNvCxnSpPr/>
          <p:nvPr/>
        </p:nvCxnSpPr>
        <p:spPr>
          <a:xfrm>
            <a:off x="304800" y="5295900"/>
            <a:ext cx="0" cy="517525"/>
          </a:xfrm>
          <a:prstGeom prst="straightConnector1">
            <a:avLst/>
          </a:prstGeom>
          <a:noFill/>
          <a:ln w="19050" cap="flat" cmpd="sng">
            <a:solidFill>
              <a:schemeClr val="dk1"/>
            </a:solidFill>
            <a:prstDash val="solid"/>
            <a:miter lim="800000"/>
            <a:headEnd type="none" w="med" len="med"/>
            <a:tailEnd type="none" w="med" len="med"/>
          </a:ln>
        </p:spPr>
      </p:cxnSp>
      <p:cxnSp>
        <p:nvCxnSpPr>
          <p:cNvPr id="405" name="Google Shape;405;p22"/>
          <p:cNvCxnSpPr/>
          <p:nvPr/>
        </p:nvCxnSpPr>
        <p:spPr>
          <a:xfrm>
            <a:off x="2527300" y="4419600"/>
            <a:ext cx="2184400" cy="0"/>
          </a:xfrm>
          <a:prstGeom prst="straightConnector1">
            <a:avLst/>
          </a:prstGeom>
          <a:noFill/>
          <a:ln w="19050" cap="flat" cmpd="sng">
            <a:solidFill>
              <a:schemeClr val="dk1"/>
            </a:solidFill>
            <a:prstDash val="solid"/>
            <a:miter lim="800000"/>
            <a:headEnd type="none" w="med" len="med"/>
            <a:tailEnd type="none" w="med" len="med"/>
          </a:ln>
        </p:spPr>
      </p:cxnSp>
      <p:sp>
        <p:nvSpPr>
          <p:cNvPr id="406" name="Google Shape;406;p22"/>
          <p:cNvSpPr/>
          <p:nvPr/>
        </p:nvSpPr>
        <p:spPr>
          <a:xfrm>
            <a:off x="4821237" y="3314700"/>
            <a:ext cx="258762" cy="1765300"/>
          </a:xfrm>
          <a:custGeom>
            <a:avLst/>
            <a:gdLst/>
            <a:ahLst/>
            <a:cxnLst/>
            <a:rect l="l" t="t" r="r" b="b"/>
            <a:pathLst>
              <a:path w="163" h="1112" extrusionOk="0">
                <a:moveTo>
                  <a:pt x="3" y="0"/>
                </a:moveTo>
                <a:cubicBezTo>
                  <a:pt x="75" y="150"/>
                  <a:pt x="147" y="300"/>
                  <a:pt x="147" y="432"/>
                </a:cubicBezTo>
                <a:cubicBezTo>
                  <a:pt x="147" y="564"/>
                  <a:pt x="0" y="679"/>
                  <a:pt x="3" y="792"/>
                </a:cubicBezTo>
                <a:cubicBezTo>
                  <a:pt x="6" y="905"/>
                  <a:pt x="136" y="1059"/>
                  <a:pt x="163" y="1112"/>
                </a:cubicBez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07" name="Google Shape;407;p22"/>
          <p:cNvSpPr/>
          <p:nvPr/>
        </p:nvSpPr>
        <p:spPr>
          <a:xfrm>
            <a:off x="5443537" y="3314700"/>
            <a:ext cx="258762" cy="1765300"/>
          </a:xfrm>
          <a:custGeom>
            <a:avLst/>
            <a:gdLst/>
            <a:ahLst/>
            <a:cxnLst/>
            <a:rect l="l" t="t" r="r" b="b"/>
            <a:pathLst>
              <a:path w="163" h="1112" extrusionOk="0">
                <a:moveTo>
                  <a:pt x="3" y="0"/>
                </a:moveTo>
                <a:cubicBezTo>
                  <a:pt x="75" y="150"/>
                  <a:pt x="147" y="300"/>
                  <a:pt x="147" y="432"/>
                </a:cubicBezTo>
                <a:cubicBezTo>
                  <a:pt x="147" y="564"/>
                  <a:pt x="0" y="679"/>
                  <a:pt x="3" y="792"/>
                </a:cubicBezTo>
                <a:cubicBezTo>
                  <a:pt x="6" y="905"/>
                  <a:pt x="136" y="1059"/>
                  <a:pt x="163" y="1112"/>
                </a:cubicBez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408" name="Google Shape;408;p22"/>
          <p:cNvCxnSpPr/>
          <p:nvPr/>
        </p:nvCxnSpPr>
        <p:spPr>
          <a:xfrm>
            <a:off x="523875" y="4914900"/>
            <a:ext cx="4438650" cy="0"/>
          </a:xfrm>
          <a:prstGeom prst="straightConnector1">
            <a:avLst/>
          </a:prstGeom>
          <a:noFill/>
          <a:ln w="19050" cap="flat" cmpd="sng">
            <a:solidFill>
              <a:schemeClr val="dk1"/>
            </a:solidFill>
            <a:prstDash val="solid"/>
            <a:miter lim="800000"/>
            <a:headEnd type="none" w="med" len="med"/>
            <a:tailEnd type="none" w="med" len="med"/>
          </a:ln>
        </p:spPr>
      </p:cxnSp>
      <p:cxnSp>
        <p:nvCxnSpPr>
          <p:cNvPr id="409" name="Google Shape;409;p22"/>
          <p:cNvCxnSpPr/>
          <p:nvPr/>
        </p:nvCxnSpPr>
        <p:spPr>
          <a:xfrm>
            <a:off x="5591175" y="4914900"/>
            <a:ext cx="3362325" cy="0"/>
          </a:xfrm>
          <a:prstGeom prst="straightConnector1">
            <a:avLst/>
          </a:prstGeom>
          <a:noFill/>
          <a:ln w="19050" cap="flat" cmpd="sng">
            <a:solidFill>
              <a:schemeClr val="dk1"/>
            </a:solidFill>
            <a:prstDash val="solid"/>
            <a:miter lim="800000"/>
            <a:headEnd type="none" w="med" len="med"/>
            <a:tailEnd type="none" w="med" len="med"/>
          </a:ln>
        </p:spPr>
      </p:cxnSp>
      <p:cxnSp>
        <p:nvCxnSpPr>
          <p:cNvPr id="410" name="Google Shape;410;p22"/>
          <p:cNvCxnSpPr/>
          <p:nvPr/>
        </p:nvCxnSpPr>
        <p:spPr>
          <a:xfrm>
            <a:off x="304800" y="5438775"/>
            <a:ext cx="2114550" cy="0"/>
          </a:xfrm>
          <a:prstGeom prst="straightConnector1">
            <a:avLst/>
          </a:prstGeom>
          <a:noFill/>
          <a:ln w="19050" cap="flat" cmpd="sng">
            <a:solidFill>
              <a:schemeClr val="dk1"/>
            </a:solidFill>
            <a:prstDash val="solid"/>
            <a:miter lim="800000"/>
            <a:headEnd type="none" w="med" len="med"/>
            <a:tailEnd type="stealth" w="med" len="med"/>
          </a:ln>
        </p:spPr>
      </p:cxnSp>
      <p:cxnSp>
        <p:nvCxnSpPr>
          <p:cNvPr id="411" name="Google Shape;411;p22"/>
          <p:cNvCxnSpPr/>
          <p:nvPr/>
        </p:nvCxnSpPr>
        <p:spPr>
          <a:xfrm>
            <a:off x="2419350" y="5438775"/>
            <a:ext cx="2019300" cy="0"/>
          </a:xfrm>
          <a:prstGeom prst="straightConnector1">
            <a:avLst/>
          </a:prstGeom>
          <a:noFill/>
          <a:ln w="19050" cap="flat" cmpd="sng">
            <a:solidFill>
              <a:schemeClr val="dk1"/>
            </a:solidFill>
            <a:prstDash val="solid"/>
            <a:miter lim="800000"/>
            <a:headEnd type="none" w="med" len="med"/>
            <a:tailEnd type="stealth" w="med" len="med"/>
          </a:ln>
        </p:spPr>
      </p:cxnSp>
      <p:cxnSp>
        <p:nvCxnSpPr>
          <p:cNvPr id="412" name="Google Shape;412;p22"/>
          <p:cNvCxnSpPr/>
          <p:nvPr/>
        </p:nvCxnSpPr>
        <p:spPr>
          <a:xfrm>
            <a:off x="6172200" y="5438775"/>
            <a:ext cx="2181225" cy="0"/>
          </a:xfrm>
          <a:prstGeom prst="straightConnector1">
            <a:avLst/>
          </a:prstGeom>
          <a:noFill/>
          <a:ln w="19050" cap="flat" cmpd="sng">
            <a:solidFill>
              <a:schemeClr val="dk1"/>
            </a:solidFill>
            <a:prstDash val="solid"/>
            <a:miter lim="800000"/>
            <a:headEnd type="none" w="med" len="med"/>
            <a:tailEnd type="stealth" w="med" len="med"/>
          </a:ln>
        </p:spPr>
      </p:cxnSp>
      <p:sp>
        <p:nvSpPr>
          <p:cNvPr id="413" name="Google Shape;413;p22"/>
          <p:cNvSpPr/>
          <p:nvPr/>
        </p:nvSpPr>
        <p:spPr>
          <a:xfrm>
            <a:off x="5021262" y="5476875"/>
            <a:ext cx="115887" cy="479425"/>
          </a:xfrm>
          <a:custGeom>
            <a:avLst/>
            <a:gdLst/>
            <a:ahLst/>
            <a:cxnLst/>
            <a:rect l="l" t="t" r="r" b="b"/>
            <a:pathLst>
              <a:path w="163" h="1112" extrusionOk="0">
                <a:moveTo>
                  <a:pt x="3" y="0"/>
                </a:moveTo>
                <a:cubicBezTo>
                  <a:pt x="75" y="150"/>
                  <a:pt x="147" y="300"/>
                  <a:pt x="147" y="432"/>
                </a:cubicBezTo>
                <a:cubicBezTo>
                  <a:pt x="147" y="564"/>
                  <a:pt x="0" y="679"/>
                  <a:pt x="3" y="792"/>
                </a:cubicBezTo>
                <a:cubicBezTo>
                  <a:pt x="6" y="905"/>
                  <a:pt x="136" y="1059"/>
                  <a:pt x="163" y="1112"/>
                </a:cubicBez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14" name="Google Shape;414;p22"/>
          <p:cNvSpPr/>
          <p:nvPr/>
        </p:nvSpPr>
        <p:spPr>
          <a:xfrm>
            <a:off x="5659437" y="5505450"/>
            <a:ext cx="115887" cy="479425"/>
          </a:xfrm>
          <a:custGeom>
            <a:avLst/>
            <a:gdLst/>
            <a:ahLst/>
            <a:cxnLst/>
            <a:rect l="l" t="t" r="r" b="b"/>
            <a:pathLst>
              <a:path w="163" h="1112" extrusionOk="0">
                <a:moveTo>
                  <a:pt x="3" y="0"/>
                </a:moveTo>
                <a:cubicBezTo>
                  <a:pt x="75" y="150"/>
                  <a:pt x="147" y="300"/>
                  <a:pt x="147" y="432"/>
                </a:cubicBezTo>
                <a:cubicBezTo>
                  <a:pt x="147" y="564"/>
                  <a:pt x="0" y="679"/>
                  <a:pt x="3" y="792"/>
                </a:cubicBezTo>
                <a:cubicBezTo>
                  <a:pt x="6" y="905"/>
                  <a:pt x="136" y="1059"/>
                  <a:pt x="163" y="1112"/>
                </a:cubicBez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415" name="Google Shape;415;p22"/>
          <p:cNvCxnSpPr/>
          <p:nvPr/>
        </p:nvCxnSpPr>
        <p:spPr>
          <a:xfrm>
            <a:off x="304800" y="5743575"/>
            <a:ext cx="4752975" cy="0"/>
          </a:xfrm>
          <a:prstGeom prst="straightConnector1">
            <a:avLst/>
          </a:prstGeom>
          <a:noFill/>
          <a:ln w="19050" cap="flat" cmpd="sng">
            <a:solidFill>
              <a:schemeClr val="dk1"/>
            </a:solidFill>
            <a:prstDash val="solid"/>
            <a:miter lim="800000"/>
            <a:headEnd type="none" w="med" len="med"/>
            <a:tailEnd type="none" w="med" len="med"/>
          </a:ln>
        </p:spPr>
      </p:cxnSp>
      <p:cxnSp>
        <p:nvCxnSpPr>
          <p:cNvPr id="416" name="Google Shape;416;p22"/>
          <p:cNvCxnSpPr/>
          <p:nvPr/>
        </p:nvCxnSpPr>
        <p:spPr>
          <a:xfrm>
            <a:off x="5734050" y="5743575"/>
            <a:ext cx="2619375" cy="0"/>
          </a:xfrm>
          <a:prstGeom prst="straightConnector1">
            <a:avLst/>
          </a:prstGeom>
          <a:noFill/>
          <a:ln w="19050" cap="flat" cmpd="sng">
            <a:solidFill>
              <a:schemeClr val="dk1"/>
            </a:solidFill>
            <a:prstDash val="solid"/>
            <a:miter lim="800000"/>
            <a:headEnd type="none" w="med" len="med"/>
            <a:tailEnd type="stealth" w="med" len="med"/>
          </a:ln>
        </p:spPr>
      </p:cxnSp>
      <p:cxnSp>
        <p:nvCxnSpPr>
          <p:cNvPr id="417" name="Google Shape;417;p22"/>
          <p:cNvCxnSpPr/>
          <p:nvPr/>
        </p:nvCxnSpPr>
        <p:spPr>
          <a:xfrm>
            <a:off x="4486275" y="3533775"/>
            <a:ext cx="428625" cy="0"/>
          </a:xfrm>
          <a:prstGeom prst="straightConnector1">
            <a:avLst/>
          </a:prstGeom>
          <a:noFill/>
          <a:ln w="28575" cap="flat" cmpd="sng">
            <a:solidFill>
              <a:schemeClr val="dk1"/>
            </a:solidFill>
            <a:prstDash val="solid"/>
            <a:miter lim="800000"/>
            <a:headEnd type="none" w="med" len="med"/>
            <a:tailEnd type="none" w="med" len="med"/>
          </a:ln>
        </p:spPr>
      </p:cxnSp>
      <p:cxnSp>
        <p:nvCxnSpPr>
          <p:cNvPr id="418" name="Google Shape;418;p22"/>
          <p:cNvCxnSpPr/>
          <p:nvPr/>
        </p:nvCxnSpPr>
        <p:spPr>
          <a:xfrm>
            <a:off x="5638800" y="3771900"/>
            <a:ext cx="514350" cy="0"/>
          </a:xfrm>
          <a:prstGeom prst="straightConnector1">
            <a:avLst/>
          </a:prstGeom>
          <a:noFill/>
          <a:ln w="28575" cap="flat" cmpd="sng">
            <a:solidFill>
              <a:schemeClr val="dk1"/>
            </a:solidFill>
            <a:prstDash val="solid"/>
            <a:miter lim="800000"/>
            <a:headEnd type="none" w="med" len="med"/>
            <a:tailEnd type="none" w="med" len="med"/>
          </a:ln>
        </p:spPr>
      </p:cxnSp>
      <p:sp>
        <p:nvSpPr>
          <p:cNvPr id="419" name="Google Shape;419;p22"/>
          <p:cNvSpPr txBox="1"/>
          <p:nvPr/>
        </p:nvSpPr>
        <p:spPr>
          <a:xfrm>
            <a:off x="2371725" y="4876800"/>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20" name="Google Shape;420;p22"/>
          <p:cNvSpPr txBox="1"/>
          <p:nvPr/>
        </p:nvSpPr>
        <p:spPr>
          <a:xfrm>
            <a:off x="4400550" y="4876800"/>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21" name="Google Shape;421;p22"/>
          <p:cNvSpPr txBox="1"/>
          <p:nvPr/>
        </p:nvSpPr>
        <p:spPr>
          <a:xfrm>
            <a:off x="6124575" y="4867275"/>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22" name="Google Shape;422;p22"/>
          <p:cNvSpPr txBox="1"/>
          <p:nvPr/>
        </p:nvSpPr>
        <p:spPr>
          <a:xfrm>
            <a:off x="8305800" y="4867275"/>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423" name="Google Shape;423;p22"/>
          <p:cNvCxnSpPr/>
          <p:nvPr/>
        </p:nvCxnSpPr>
        <p:spPr>
          <a:xfrm>
            <a:off x="2425700" y="4762500"/>
            <a:ext cx="0" cy="755650"/>
          </a:xfrm>
          <a:prstGeom prst="straightConnector1">
            <a:avLst/>
          </a:prstGeom>
          <a:noFill/>
          <a:ln w="19050" cap="flat" cmpd="sng">
            <a:solidFill>
              <a:schemeClr val="dk1"/>
            </a:solidFill>
            <a:prstDash val="solid"/>
            <a:miter lim="800000"/>
            <a:headEnd type="none" w="med" len="med"/>
            <a:tailEnd type="none" w="med" len="med"/>
          </a:ln>
        </p:spPr>
      </p:cxnSp>
      <p:cxnSp>
        <p:nvCxnSpPr>
          <p:cNvPr id="424" name="Google Shape;424;p22"/>
          <p:cNvCxnSpPr/>
          <p:nvPr/>
        </p:nvCxnSpPr>
        <p:spPr>
          <a:xfrm>
            <a:off x="4445000" y="4597400"/>
            <a:ext cx="0" cy="908050"/>
          </a:xfrm>
          <a:prstGeom prst="straightConnector1">
            <a:avLst/>
          </a:prstGeom>
          <a:noFill/>
          <a:ln w="19050" cap="flat" cmpd="sng">
            <a:solidFill>
              <a:schemeClr val="dk1"/>
            </a:solidFill>
            <a:prstDash val="solid"/>
            <a:miter lim="800000"/>
            <a:headEnd type="none" w="med" len="med"/>
            <a:tailEnd type="none" w="med" len="med"/>
          </a:ln>
        </p:spPr>
      </p:cxnSp>
      <p:cxnSp>
        <p:nvCxnSpPr>
          <p:cNvPr id="425" name="Google Shape;425;p22"/>
          <p:cNvCxnSpPr/>
          <p:nvPr/>
        </p:nvCxnSpPr>
        <p:spPr>
          <a:xfrm>
            <a:off x="6172200" y="4699000"/>
            <a:ext cx="0" cy="793750"/>
          </a:xfrm>
          <a:prstGeom prst="straightConnector1">
            <a:avLst/>
          </a:prstGeom>
          <a:noFill/>
          <a:ln w="19050" cap="flat" cmpd="sng">
            <a:solidFill>
              <a:schemeClr val="dk1"/>
            </a:solidFill>
            <a:prstDash val="solid"/>
            <a:miter lim="800000"/>
            <a:headEnd type="none" w="med" len="med"/>
            <a:tailEnd type="none" w="med" len="med"/>
          </a:ln>
        </p:spPr>
      </p:cxnSp>
      <p:sp>
        <p:nvSpPr>
          <p:cNvPr id="426" name="Google Shape;426;p22"/>
          <p:cNvSpPr txBox="1"/>
          <p:nvPr/>
        </p:nvSpPr>
        <p:spPr>
          <a:xfrm>
            <a:off x="4406900" y="4375150"/>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427" name="Google Shape;427;p22"/>
          <p:cNvCxnSpPr/>
          <p:nvPr/>
        </p:nvCxnSpPr>
        <p:spPr>
          <a:xfrm>
            <a:off x="8591550" y="3981450"/>
            <a:ext cx="371475" cy="0"/>
          </a:xfrm>
          <a:prstGeom prst="straightConnector1">
            <a:avLst/>
          </a:prstGeom>
          <a:noFill/>
          <a:ln w="19050" cap="flat" cmpd="sng">
            <a:solidFill>
              <a:schemeClr val="dk1"/>
            </a:solidFill>
            <a:prstDash val="solid"/>
            <a:miter lim="800000"/>
            <a:headEnd type="none" w="med" len="med"/>
            <a:tailEnd type="none" w="med" len="med"/>
          </a:ln>
        </p:spPr>
      </p:cxnSp>
      <p:cxnSp>
        <p:nvCxnSpPr>
          <p:cNvPr id="428" name="Google Shape;428;p22"/>
          <p:cNvCxnSpPr/>
          <p:nvPr/>
        </p:nvCxnSpPr>
        <p:spPr>
          <a:xfrm rot="10800000">
            <a:off x="8886825" y="3981450"/>
            <a:ext cx="0" cy="933450"/>
          </a:xfrm>
          <a:prstGeom prst="straightConnector1">
            <a:avLst/>
          </a:prstGeom>
          <a:noFill/>
          <a:ln w="19050" cap="flat" cmpd="sng">
            <a:solidFill>
              <a:schemeClr val="dk1"/>
            </a:solidFill>
            <a:prstDash val="solid"/>
            <a:miter lim="800000"/>
            <a:headEnd type="none" w="med" len="med"/>
            <a:tailEnd type="stealth" w="med" len="med"/>
          </a:ln>
        </p:spPr>
      </p:cxnSp>
      <p:cxnSp>
        <p:nvCxnSpPr>
          <p:cNvPr id="429" name="Google Shape;429;p22"/>
          <p:cNvCxnSpPr/>
          <p:nvPr/>
        </p:nvCxnSpPr>
        <p:spPr>
          <a:xfrm>
            <a:off x="6267450" y="4381500"/>
            <a:ext cx="2476500" cy="0"/>
          </a:xfrm>
          <a:prstGeom prst="straightConnector1">
            <a:avLst/>
          </a:prstGeom>
          <a:noFill/>
          <a:ln w="19050" cap="flat" cmpd="sng">
            <a:solidFill>
              <a:schemeClr val="dk1"/>
            </a:solidFill>
            <a:prstDash val="solid"/>
            <a:miter lim="800000"/>
            <a:headEnd type="none" w="med" len="med"/>
            <a:tailEnd type="none" w="med" len="med"/>
          </a:ln>
        </p:spPr>
      </p:cxnSp>
      <p:sp>
        <p:nvSpPr>
          <p:cNvPr id="430" name="Google Shape;430;p22"/>
          <p:cNvSpPr txBox="1"/>
          <p:nvPr/>
        </p:nvSpPr>
        <p:spPr>
          <a:xfrm>
            <a:off x="8308975" y="4343400"/>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431" name="Google Shape;431;p22"/>
          <p:cNvCxnSpPr/>
          <p:nvPr/>
        </p:nvCxnSpPr>
        <p:spPr>
          <a:xfrm>
            <a:off x="8356600" y="4318000"/>
            <a:ext cx="0" cy="1511300"/>
          </a:xfrm>
          <a:prstGeom prst="straightConnector1">
            <a:avLst/>
          </a:prstGeom>
          <a:noFill/>
          <a:ln w="19050" cap="flat" cmpd="sng">
            <a:solidFill>
              <a:schemeClr val="dk1"/>
            </a:solidFill>
            <a:prstDash val="solid"/>
            <a:miter lim="800000"/>
            <a:headEnd type="none" w="med" len="med"/>
            <a:tailEnd type="none" w="med" len="med"/>
          </a:ln>
        </p:spPr>
      </p:cxnSp>
      <p:sp>
        <p:nvSpPr>
          <p:cNvPr id="432" name="Google Shape;432;p22"/>
          <p:cNvSpPr txBox="1"/>
          <p:nvPr/>
        </p:nvSpPr>
        <p:spPr>
          <a:xfrm>
            <a:off x="8645525" y="4508500"/>
            <a:ext cx="465137" cy="27463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mic Sans MS"/>
              <a:buNone/>
            </a:pPr>
            <a:r>
              <a:rPr lang="en-US" sz="1200" b="1" i="0" u="none">
                <a:solidFill>
                  <a:schemeClr val="dk1"/>
                </a:solidFill>
                <a:latin typeface="Comic Sans MS"/>
                <a:ea typeface="Comic Sans MS"/>
                <a:cs typeface="Comic Sans MS"/>
                <a:sym typeface="Comic Sans MS"/>
              </a:rPr>
              <a:t>ΔH</a:t>
            </a:r>
            <a:r>
              <a:rPr lang="en-US" sz="1200" b="1" i="0" u="none" baseline="-25000">
                <a:solidFill>
                  <a:schemeClr val="dk1"/>
                </a:solidFill>
                <a:latin typeface="Comic Sans MS"/>
                <a:ea typeface="Comic Sans MS"/>
                <a:cs typeface="Comic Sans MS"/>
                <a:sym typeface="Comic Sans MS"/>
              </a:rPr>
              <a:t>n</a:t>
            </a:r>
            <a:endParaRPr/>
          </a:p>
        </p:txBody>
      </p:sp>
      <p:sp>
        <p:nvSpPr>
          <p:cNvPr id="433" name="Google Shape;433;p22"/>
          <p:cNvSpPr txBox="1"/>
          <p:nvPr/>
        </p:nvSpPr>
        <p:spPr>
          <a:xfrm>
            <a:off x="4140200" y="5616575"/>
            <a:ext cx="307975" cy="304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omic Sans MS"/>
              <a:buNone/>
            </a:pPr>
            <a:r>
              <a:rPr lang="en-US" sz="1400" b="1" i="0" u="none">
                <a:solidFill>
                  <a:schemeClr val="dk1"/>
                </a:solidFill>
                <a:latin typeface="Comic Sans MS"/>
                <a:ea typeface="Comic Sans MS"/>
                <a:cs typeface="Comic Sans MS"/>
                <a:sym typeface="Comic Sans MS"/>
              </a:rPr>
              <a:t>S</a:t>
            </a:r>
            <a:endParaRPr/>
          </a:p>
        </p:txBody>
      </p:sp>
      <p:sp>
        <p:nvSpPr>
          <p:cNvPr id="434" name="Google Shape;434;p22"/>
          <p:cNvSpPr txBox="1"/>
          <p:nvPr/>
        </p:nvSpPr>
        <p:spPr>
          <a:xfrm>
            <a:off x="1143000" y="5299075"/>
            <a:ext cx="377825" cy="304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omic Sans MS"/>
              <a:buNone/>
            </a:pPr>
            <a:r>
              <a:rPr lang="en-US" sz="1400" b="1" i="0" u="none">
                <a:solidFill>
                  <a:schemeClr val="dk1"/>
                </a:solidFill>
                <a:latin typeface="Comic Sans MS"/>
                <a:ea typeface="Comic Sans MS"/>
                <a:cs typeface="Comic Sans MS"/>
                <a:sym typeface="Comic Sans MS"/>
              </a:rPr>
              <a:t>S</a:t>
            </a:r>
            <a:r>
              <a:rPr lang="en-US" sz="1400" b="1" i="0" u="none" baseline="-25000">
                <a:solidFill>
                  <a:schemeClr val="dk1"/>
                </a:solidFill>
                <a:latin typeface="Comic Sans MS"/>
                <a:ea typeface="Comic Sans MS"/>
                <a:cs typeface="Comic Sans MS"/>
                <a:sym typeface="Comic Sans MS"/>
              </a:rPr>
              <a:t>1</a:t>
            </a:r>
            <a:endParaRPr/>
          </a:p>
        </p:txBody>
      </p:sp>
      <p:sp>
        <p:nvSpPr>
          <p:cNvPr id="435" name="Google Shape;435;p22"/>
          <p:cNvSpPr txBox="1"/>
          <p:nvPr/>
        </p:nvSpPr>
        <p:spPr>
          <a:xfrm>
            <a:off x="3251200" y="5299075"/>
            <a:ext cx="377825" cy="304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omic Sans MS"/>
              <a:buNone/>
            </a:pPr>
            <a:r>
              <a:rPr lang="en-US" sz="1400" b="1" i="0" u="none">
                <a:solidFill>
                  <a:schemeClr val="dk1"/>
                </a:solidFill>
                <a:latin typeface="Comic Sans MS"/>
                <a:ea typeface="Comic Sans MS"/>
                <a:cs typeface="Comic Sans MS"/>
                <a:sym typeface="Comic Sans MS"/>
              </a:rPr>
              <a:t>S</a:t>
            </a:r>
            <a:r>
              <a:rPr lang="en-US" sz="1400" b="1" i="0" u="none" baseline="-25000">
                <a:solidFill>
                  <a:schemeClr val="dk1"/>
                </a:solidFill>
                <a:latin typeface="Comic Sans MS"/>
                <a:ea typeface="Comic Sans MS"/>
                <a:cs typeface="Comic Sans MS"/>
                <a:sym typeface="Comic Sans MS"/>
              </a:rPr>
              <a:t>2</a:t>
            </a:r>
            <a:endParaRPr/>
          </a:p>
        </p:txBody>
      </p:sp>
      <p:sp>
        <p:nvSpPr>
          <p:cNvPr id="436" name="Google Shape;436;p22"/>
          <p:cNvSpPr txBox="1"/>
          <p:nvPr/>
        </p:nvSpPr>
        <p:spPr>
          <a:xfrm>
            <a:off x="7048500" y="5299075"/>
            <a:ext cx="368300" cy="304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omic Sans MS"/>
              <a:buNone/>
            </a:pPr>
            <a:r>
              <a:rPr lang="en-US" sz="1400" b="1" i="0" u="none">
                <a:solidFill>
                  <a:schemeClr val="dk1"/>
                </a:solidFill>
                <a:latin typeface="Comic Sans MS"/>
                <a:ea typeface="Comic Sans MS"/>
                <a:cs typeface="Comic Sans MS"/>
                <a:sym typeface="Comic Sans MS"/>
              </a:rPr>
              <a:t>S</a:t>
            </a:r>
            <a:r>
              <a:rPr lang="en-US" sz="1400" b="1" i="0" u="none" baseline="-25000">
                <a:solidFill>
                  <a:schemeClr val="dk1"/>
                </a:solidFill>
                <a:latin typeface="Comic Sans MS"/>
                <a:ea typeface="Comic Sans MS"/>
                <a:cs typeface="Comic Sans MS"/>
                <a:sym typeface="Comic Sans MS"/>
              </a:rPr>
              <a:t>n</a:t>
            </a:r>
            <a:endParaRPr/>
          </a:p>
        </p:txBody>
      </p:sp>
      <p:cxnSp>
        <p:nvCxnSpPr>
          <p:cNvPr id="437" name="Google Shape;437;p22"/>
          <p:cNvCxnSpPr/>
          <p:nvPr/>
        </p:nvCxnSpPr>
        <p:spPr>
          <a:xfrm>
            <a:off x="4533900" y="4254500"/>
            <a:ext cx="174625" cy="0"/>
          </a:xfrm>
          <a:prstGeom prst="straightConnector1">
            <a:avLst/>
          </a:prstGeom>
          <a:noFill/>
          <a:ln w="19050" cap="flat" cmpd="sng">
            <a:solidFill>
              <a:schemeClr val="dk1"/>
            </a:solidFill>
            <a:prstDash val="solid"/>
            <a:miter lim="800000"/>
            <a:headEnd type="none" w="med" len="med"/>
            <a:tailEnd type="none" w="med" len="med"/>
          </a:ln>
        </p:spPr>
      </p:cxnSp>
      <p:cxnSp>
        <p:nvCxnSpPr>
          <p:cNvPr id="438" name="Google Shape;438;p22"/>
          <p:cNvCxnSpPr/>
          <p:nvPr/>
        </p:nvCxnSpPr>
        <p:spPr>
          <a:xfrm rot="10800000">
            <a:off x="4660900" y="4254500"/>
            <a:ext cx="0" cy="165100"/>
          </a:xfrm>
          <a:prstGeom prst="straightConnector1">
            <a:avLst/>
          </a:prstGeom>
          <a:noFill/>
          <a:ln w="19050" cap="flat" cmpd="sng">
            <a:solidFill>
              <a:schemeClr val="dk1"/>
            </a:solidFill>
            <a:prstDash val="solid"/>
            <a:miter lim="800000"/>
            <a:headEnd type="none" w="med" len="med"/>
            <a:tailEnd type="stealth" w="med" len="med"/>
          </a:ln>
        </p:spPr>
      </p:cxnSp>
      <p:grpSp>
        <p:nvGrpSpPr>
          <p:cNvPr id="439" name="Google Shape;439;p22"/>
          <p:cNvGrpSpPr/>
          <p:nvPr/>
        </p:nvGrpSpPr>
        <p:grpSpPr>
          <a:xfrm>
            <a:off x="4425950" y="2163762"/>
            <a:ext cx="58737" cy="2378075"/>
            <a:chOff x="4481" y="1276"/>
            <a:chExt cx="72" cy="2311"/>
          </a:xfrm>
        </p:grpSpPr>
        <p:sp>
          <p:nvSpPr>
            <p:cNvPr id="440" name="Google Shape;440;p22"/>
            <p:cNvSpPr txBox="1"/>
            <p:nvPr/>
          </p:nvSpPr>
          <p:spPr>
            <a:xfrm>
              <a:off x="4481" y="1276"/>
              <a:ext cx="72" cy="2037"/>
            </a:xfrm>
            <a:prstGeom prst="rect">
              <a:avLst/>
            </a:prstGeom>
            <a:solidFill>
              <a:srgbClr val="CC00CC"/>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41" name="Google Shape;441;p22"/>
            <p:cNvSpPr/>
            <p:nvPr/>
          </p:nvSpPr>
          <p:spPr>
            <a:xfrm>
              <a:off x="4487" y="3319"/>
              <a:ext cx="57" cy="268"/>
            </a:xfrm>
            <a:custGeom>
              <a:avLst/>
              <a:gdLst/>
              <a:ahLst/>
              <a:cxnLst/>
              <a:rect l="l" t="t" r="r" b="b"/>
              <a:pathLst>
                <a:path w="38" h="164" extrusionOk="0">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442" name="Google Shape;442;p22"/>
          <p:cNvSpPr txBox="1"/>
          <p:nvPr/>
        </p:nvSpPr>
        <p:spPr>
          <a:xfrm>
            <a:off x="3378200" y="4381500"/>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43" name="Google Shape;443;p22"/>
          <p:cNvGrpSpPr/>
          <p:nvPr/>
        </p:nvGrpSpPr>
        <p:grpSpPr>
          <a:xfrm>
            <a:off x="3078162" y="3189287"/>
            <a:ext cx="695325" cy="1376362"/>
            <a:chOff x="2332" y="2088"/>
            <a:chExt cx="858" cy="1339"/>
          </a:xfrm>
        </p:grpSpPr>
        <p:grpSp>
          <p:nvGrpSpPr>
            <p:cNvPr id="444" name="Google Shape;444;p22"/>
            <p:cNvGrpSpPr/>
            <p:nvPr/>
          </p:nvGrpSpPr>
          <p:grpSpPr>
            <a:xfrm>
              <a:off x="2332" y="2088"/>
              <a:ext cx="858" cy="1339"/>
              <a:chOff x="3576" y="648"/>
              <a:chExt cx="576" cy="820"/>
            </a:xfrm>
          </p:grpSpPr>
          <p:cxnSp>
            <p:nvCxnSpPr>
              <p:cNvPr id="445" name="Google Shape;445;p22"/>
              <p:cNvCxnSpPr/>
              <p:nvPr/>
            </p:nvCxnSpPr>
            <p:spPr>
              <a:xfrm flipH="1">
                <a:off x="3576" y="724"/>
                <a:ext cx="264" cy="574"/>
              </a:xfrm>
              <a:prstGeom prst="straightConnector1">
                <a:avLst/>
              </a:prstGeom>
              <a:noFill/>
              <a:ln w="28575" cap="flat" cmpd="sng">
                <a:solidFill>
                  <a:srgbClr val="996633"/>
                </a:solidFill>
                <a:prstDash val="solid"/>
                <a:miter lim="800000"/>
                <a:headEnd type="none" w="med" len="med"/>
                <a:tailEnd type="none" w="med" len="med"/>
              </a:ln>
            </p:spPr>
          </p:cxnSp>
          <p:cxnSp>
            <p:nvCxnSpPr>
              <p:cNvPr id="446" name="Google Shape;446;p22"/>
              <p:cNvCxnSpPr/>
              <p:nvPr/>
            </p:nvCxnSpPr>
            <p:spPr>
              <a:xfrm rot="10800000" flipH="1">
                <a:off x="3578" y="718"/>
                <a:ext cx="280" cy="580"/>
              </a:xfrm>
              <a:prstGeom prst="straightConnector1">
                <a:avLst/>
              </a:prstGeom>
              <a:noFill/>
              <a:ln w="28575" cap="flat" cmpd="sng">
                <a:solidFill>
                  <a:srgbClr val="996633"/>
                </a:solidFill>
                <a:prstDash val="solid"/>
                <a:miter lim="800000"/>
                <a:headEnd type="none" w="med" len="med"/>
                <a:tailEnd type="none" w="med" len="med"/>
              </a:ln>
            </p:spPr>
          </p:cxnSp>
          <p:cxnSp>
            <p:nvCxnSpPr>
              <p:cNvPr id="447" name="Google Shape;447;p22"/>
              <p:cNvCxnSpPr/>
              <p:nvPr/>
            </p:nvCxnSpPr>
            <p:spPr>
              <a:xfrm>
                <a:off x="3854" y="722"/>
                <a:ext cx="8" cy="744"/>
              </a:xfrm>
              <a:prstGeom prst="straightConnector1">
                <a:avLst/>
              </a:prstGeom>
              <a:noFill/>
              <a:ln w="28575" cap="flat" cmpd="sng">
                <a:solidFill>
                  <a:srgbClr val="996633"/>
                </a:solidFill>
                <a:prstDash val="solid"/>
                <a:miter lim="800000"/>
                <a:headEnd type="none" w="med" len="med"/>
                <a:tailEnd type="none" w="med" len="med"/>
              </a:ln>
            </p:spPr>
          </p:cxnSp>
          <p:cxnSp>
            <p:nvCxnSpPr>
              <p:cNvPr id="448" name="Google Shape;448;p22"/>
              <p:cNvCxnSpPr/>
              <p:nvPr/>
            </p:nvCxnSpPr>
            <p:spPr>
              <a:xfrm rot="10800000" flipH="1">
                <a:off x="3864" y="722"/>
                <a:ext cx="8" cy="746"/>
              </a:xfrm>
              <a:prstGeom prst="straightConnector1">
                <a:avLst/>
              </a:prstGeom>
              <a:noFill/>
              <a:ln w="28575" cap="flat" cmpd="sng">
                <a:solidFill>
                  <a:srgbClr val="996633"/>
                </a:solidFill>
                <a:prstDash val="solid"/>
                <a:miter lim="800000"/>
                <a:headEnd type="none" w="med" len="med"/>
                <a:tailEnd type="none" w="med" len="med"/>
              </a:ln>
            </p:spPr>
          </p:cxnSp>
          <p:cxnSp>
            <p:nvCxnSpPr>
              <p:cNvPr id="449" name="Google Shape;449;p22"/>
              <p:cNvCxnSpPr/>
              <p:nvPr/>
            </p:nvCxnSpPr>
            <p:spPr>
              <a:xfrm>
                <a:off x="3872" y="726"/>
                <a:ext cx="280" cy="572"/>
              </a:xfrm>
              <a:prstGeom prst="straightConnector1">
                <a:avLst/>
              </a:prstGeom>
              <a:noFill/>
              <a:ln w="28575" cap="flat" cmpd="sng">
                <a:solidFill>
                  <a:srgbClr val="996633"/>
                </a:solidFill>
                <a:prstDash val="solid"/>
                <a:miter lim="800000"/>
                <a:headEnd type="none" w="med" len="med"/>
                <a:tailEnd type="none" w="med" len="med"/>
              </a:ln>
            </p:spPr>
          </p:cxnSp>
          <p:cxnSp>
            <p:nvCxnSpPr>
              <p:cNvPr id="450" name="Google Shape;450;p22"/>
              <p:cNvCxnSpPr/>
              <p:nvPr/>
            </p:nvCxnSpPr>
            <p:spPr>
              <a:xfrm rot="10800000">
                <a:off x="3884" y="724"/>
                <a:ext cx="268" cy="574"/>
              </a:xfrm>
              <a:prstGeom prst="straightConnector1">
                <a:avLst/>
              </a:prstGeom>
              <a:noFill/>
              <a:ln w="28575" cap="flat" cmpd="sng">
                <a:solidFill>
                  <a:srgbClr val="996633"/>
                </a:solidFill>
                <a:prstDash val="solid"/>
                <a:miter lim="800000"/>
                <a:headEnd type="none" w="med" len="med"/>
                <a:tailEnd type="none" w="med" len="med"/>
              </a:ln>
            </p:spPr>
          </p:cxnSp>
          <p:sp>
            <p:nvSpPr>
              <p:cNvPr id="451" name="Google Shape;451;p22"/>
              <p:cNvSpPr txBox="1"/>
              <p:nvPr/>
            </p:nvSpPr>
            <p:spPr>
              <a:xfrm>
                <a:off x="3794" y="648"/>
                <a:ext cx="144" cy="58"/>
              </a:xfrm>
              <a:prstGeom prst="rect">
                <a:avLst/>
              </a:pr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452" name="Google Shape;452;p22"/>
              <p:cNvCxnSpPr/>
              <p:nvPr/>
            </p:nvCxnSpPr>
            <p:spPr>
              <a:xfrm>
                <a:off x="3828" y="718"/>
                <a:ext cx="74" cy="2"/>
              </a:xfrm>
              <a:prstGeom prst="straightConnector1">
                <a:avLst/>
              </a:prstGeom>
              <a:noFill/>
              <a:ln w="57150" cap="flat" cmpd="sng">
                <a:solidFill>
                  <a:schemeClr val="dk1"/>
                </a:solidFill>
                <a:prstDash val="solid"/>
                <a:miter lim="800000"/>
                <a:headEnd type="none" w="med" len="med"/>
                <a:tailEnd type="none" w="med" len="med"/>
              </a:ln>
            </p:spPr>
          </p:cxnSp>
          <p:sp>
            <p:nvSpPr>
              <p:cNvPr id="453" name="Google Shape;453;p22"/>
              <p:cNvSpPr txBox="1"/>
              <p:nvPr/>
            </p:nvSpPr>
            <p:spPr>
              <a:xfrm>
                <a:off x="3752" y="662"/>
                <a:ext cx="36" cy="28"/>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54" name="Google Shape;454;p22"/>
              <p:cNvSpPr txBox="1"/>
              <p:nvPr/>
            </p:nvSpPr>
            <p:spPr>
              <a:xfrm>
                <a:off x="3930" y="662"/>
                <a:ext cx="27" cy="29"/>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455" name="Google Shape;455;p22"/>
            <p:cNvGrpSpPr/>
            <p:nvPr/>
          </p:nvGrpSpPr>
          <p:grpSpPr>
            <a:xfrm>
              <a:off x="2688" y="2384"/>
              <a:ext cx="142" cy="676"/>
              <a:chOff x="2680" y="2440"/>
              <a:chExt cx="142" cy="676"/>
            </a:xfrm>
          </p:grpSpPr>
          <p:sp>
            <p:nvSpPr>
              <p:cNvPr id="456" name="Google Shape;456;p22"/>
              <p:cNvSpPr txBox="1"/>
              <p:nvPr/>
            </p:nvSpPr>
            <p:spPr>
              <a:xfrm>
                <a:off x="2682" y="2440"/>
                <a:ext cx="140" cy="3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57" name="Google Shape;457;p22"/>
              <p:cNvSpPr txBox="1"/>
              <p:nvPr/>
            </p:nvSpPr>
            <p:spPr>
              <a:xfrm>
                <a:off x="2716" y="2530"/>
                <a:ext cx="70" cy="268"/>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58" name="Google Shape;458;p22"/>
              <p:cNvSpPr txBox="1"/>
              <p:nvPr/>
            </p:nvSpPr>
            <p:spPr>
              <a:xfrm>
                <a:off x="2680" y="3082"/>
                <a:ext cx="140" cy="3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459" name="Google Shape;459;p22"/>
              <p:cNvCxnSpPr/>
              <p:nvPr/>
            </p:nvCxnSpPr>
            <p:spPr>
              <a:xfrm>
                <a:off x="2716" y="2698"/>
                <a:ext cx="68" cy="0"/>
              </a:xfrm>
              <a:prstGeom prst="straightConnector1">
                <a:avLst/>
              </a:prstGeom>
              <a:noFill/>
              <a:ln w="9525" cap="flat" cmpd="sng">
                <a:solidFill>
                  <a:schemeClr val="dk1"/>
                </a:solidFill>
                <a:prstDash val="solid"/>
                <a:miter lim="800000"/>
                <a:headEnd type="none" w="med" len="med"/>
                <a:tailEnd type="none" w="med" len="med"/>
              </a:ln>
            </p:spPr>
          </p:cxnSp>
          <p:cxnSp>
            <p:nvCxnSpPr>
              <p:cNvPr id="460" name="Google Shape;460;p22"/>
              <p:cNvCxnSpPr/>
              <p:nvPr/>
            </p:nvCxnSpPr>
            <p:spPr>
              <a:xfrm>
                <a:off x="2718" y="2576"/>
                <a:ext cx="64" cy="0"/>
              </a:xfrm>
              <a:prstGeom prst="straightConnector1">
                <a:avLst/>
              </a:prstGeom>
              <a:noFill/>
              <a:ln w="9525" cap="flat" cmpd="sng">
                <a:solidFill>
                  <a:schemeClr val="dk1"/>
                </a:solidFill>
                <a:prstDash val="solid"/>
                <a:miter lim="800000"/>
                <a:headEnd type="none" w="med" len="med"/>
                <a:tailEnd type="none" w="med" len="med"/>
              </a:ln>
            </p:spPr>
          </p:cxnSp>
          <p:sp>
            <p:nvSpPr>
              <p:cNvPr id="461" name="Google Shape;461;p22"/>
              <p:cNvSpPr txBox="1"/>
              <p:nvPr/>
            </p:nvSpPr>
            <p:spPr>
              <a:xfrm>
                <a:off x="2728" y="2588"/>
                <a:ext cx="46" cy="44"/>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62" name="Google Shape;462;p22"/>
              <p:cNvSpPr txBox="1"/>
              <p:nvPr/>
            </p:nvSpPr>
            <p:spPr>
              <a:xfrm>
                <a:off x="2738" y="2540"/>
                <a:ext cx="27" cy="27"/>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sp>
        <p:nvSpPr>
          <p:cNvPr id="463" name="Google Shape;463;p22"/>
          <p:cNvSpPr txBox="1"/>
          <p:nvPr/>
        </p:nvSpPr>
        <p:spPr>
          <a:xfrm>
            <a:off x="1311275" y="4867275"/>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64" name="Google Shape;464;p22"/>
          <p:cNvSpPr txBox="1"/>
          <p:nvPr/>
        </p:nvSpPr>
        <p:spPr>
          <a:xfrm>
            <a:off x="968375" y="4867275"/>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65" name="Google Shape;465;p22"/>
          <p:cNvSpPr txBox="1"/>
          <p:nvPr/>
        </p:nvSpPr>
        <p:spPr>
          <a:xfrm>
            <a:off x="1647825" y="4873625"/>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466" name="Google Shape;466;p22"/>
          <p:cNvGrpSpPr/>
          <p:nvPr/>
        </p:nvGrpSpPr>
        <p:grpSpPr>
          <a:xfrm>
            <a:off x="1008062" y="3838575"/>
            <a:ext cx="695325" cy="1376362"/>
            <a:chOff x="2332" y="2088"/>
            <a:chExt cx="858" cy="1339"/>
          </a:xfrm>
        </p:grpSpPr>
        <p:grpSp>
          <p:nvGrpSpPr>
            <p:cNvPr id="467" name="Google Shape;467;p22"/>
            <p:cNvGrpSpPr/>
            <p:nvPr/>
          </p:nvGrpSpPr>
          <p:grpSpPr>
            <a:xfrm>
              <a:off x="2332" y="2088"/>
              <a:ext cx="858" cy="1339"/>
              <a:chOff x="3576" y="648"/>
              <a:chExt cx="576" cy="820"/>
            </a:xfrm>
          </p:grpSpPr>
          <p:cxnSp>
            <p:nvCxnSpPr>
              <p:cNvPr id="468" name="Google Shape;468;p22"/>
              <p:cNvCxnSpPr/>
              <p:nvPr/>
            </p:nvCxnSpPr>
            <p:spPr>
              <a:xfrm flipH="1">
                <a:off x="3576" y="724"/>
                <a:ext cx="264" cy="574"/>
              </a:xfrm>
              <a:prstGeom prst="straightConnector1">
                <a:avLst/>
              </a:prstGeom>
              <a:noFill/>
              <a:ln w="28575" cap="flat" cmpd="sng">
                <a:solidFill>
                  <a:srgbClr val="996633"/>
                </a:solidFill>
                <a:prstDash val="solid"/>
                <a:miter lim="800000"/>
                <a:headEnd type="none" w="med" len="med"/>
                <a:tailEnd type="none" w="med" len="med"/>
              </a:ln>
            </p:spPr>
          </p:cxnSp>
          <p:cxnSp>
            <p:nvCxnSpPr>
              <p:cNvPr id="469" name="Google Shape;469;p22"/>
              <p:cNvCxnSpPr/>
              <p:nvPr/>
            </p:nvCxnSpPr>
            <p:spPr>
              <a:xfrm rot="10800000" flipH="1">
                <a:off x="3578" y="718"/>
                <a:ext cx="280" cy="580"/>
              </a:xfrm>
              <a:prstGeom prst="straightConnector1">
                <a:avLst/>
              </a:prstGeom>
              <a:noFill/>
              <a:ln w="28575" cap="flat" cmpd="sng">
                <a:solidFill>
                  <a:srgbClr val="996633"/>
                </a:solidFill>
                <a:prstDash val="solid"/>
                <a:miter lim="800000"/>
                <a:headEnd type="none" w="med" len="med"/>
                <a:tailEnd type="none" w="med" len="med"/>
              </a:ln>
            </p:spPr>
          </p:cxnSp>
          <p:cxnSp>
            <p:nvCxnSpPr>
              <p:cNvPr id="470" name="Google Shape;470;p22"/>
              <p:cNvCxnSpPr/>
              <p:nvPr/>
            </p:nvCxnSpPr>
            <p:spPr>
              <a:xfrm>
                <a:off x="3854" y="722"/>
                <a:ext cx="8" cy="744"/>
              </a:xfrm>
              <a:prstGeom prst="straightConnector1">
                <a:avLst/>
              </a:prstGeom>
              <a:noFill/>
              <a:ln w="28575" cap="flat" cmpd="sng">
                <a:solidFill>
                  <a:srgbClr val="996633"/>
                </a:solidFill>
                <a:prstDash val="solid"/>
                <a:miter lim="800000"/>
                <a:headEnd type="none" w="med" len="med"/>
                <a:tailEnd type="none" w="med" len="med"/>
              </a:ln>
            </p:spPr>
          </p:cxnSp>
          <p:cxnSp>
            <p:nvCxnSpPr>
              <p:cNvPr id="471" name="Google Shape;471;p22"/>
              <p:cNvCxnSpPr/>
              <p:nvPr/>
            </p:nvCxnSpPr>
            <p:spPr>
              <a:xfrm rot="10800000" flipH="1">
                <a:off x="3864" y="722"/>
                <a:ext cx="8" cy="746"/>
              </a:xfrm>
              <a:prstGeom prst="straightConnector1">
                <a:avLst/>
              </a:prstGeom>
              <a:noFill/>
              <a:ln w="28575" cap="flat" cmpd="sng">
                <a:solidFill>
                  <a:srgbClr val="996633"/>
                </a:solidFill>
                <a:prstDash val="solid"/>
                <a:miter lim="800000"/>
                <a:headEnd type="none" w="med" len="med"/>
                <a:tailEnd type="none" w="med" len="med"/>
              </a:ln>
            </p:spPr>
          </p:cxnSp>
          <p:cxnSp>
            <p:nvCxnSpPr>
              <p:cNvPr id="472" name="Google Shape;472;p22"/>
              <p:cNvCxnSpPr/>
              <p:nvPr/>
            </p:nvCxnSpPr>
            <p:spPr>
              <a:xfrm>
                <a:off x="3872" y="726"/>
                <a:ext cx="280" cy="572"/>
              </a:xfrm>
              <a:prstGeom prst="straightConnector1">
                <a:avLst/>
              </a:prstGeom>
              <a:noFill/>
              <a:ln w="28575" cap="flat" cmpd="sng">
                <a:solidFill>
                  <a:srgbClr val="996633"/>
                </a:solidFill>
                <a:prstDash val="solid"/>
                <a:miter lim="800000"/>
                <a:headEnd type="none" w="med" len="med"/>
                <a:tailEnd type="none" w="med" len="med"/>
              </a:ln>
            </p:spPr>
          </p:cxnSp>
          <p:cxnSp>
            <p:nvCxnSpPr>
              <p:cNvPr id="473" name="Google Shape;473;p22"/>
              <p:cNvCxnSpPr/>
              <p:nvPr/>
            </p:nvCxnSpPr>
            <p:spPr>
              <a:xfrm rot="10800000">
                <a:off x="3884" y="724"/>
                <a:ext cx="268" cy="574"/>
              </a:xfrm>
              <a:prstGeom prst="straightConnector1">
                <a:avLst/>
              </a:prstGeom>
              <a:noFill/>
              <a:ln w="28575" cap="flat" cmpd="sng">
                <a:solidFill>
                  <a:srgbClr val="996633"/>
                </a:solidFill>
                <a:prstDash val="solid"/>
                <a:miter lim="800000"/>
                <a:headEnd type="none" w="med" len="med"/>
                <a:tailEnd type="none" w="med" len="med"/>
              </a:ln>
            </p:spPr>
          </p:cxnSp>
          <p:sp>
            <p:nvSpPr>
              <p:cNvPr id="474" name="Google Shape;474;p22"/>
              <p:cNvSpPr txBox="1"/>
              <p:nvPr/>
            </p:nvSpPr>
            <p:spPr>
              <a:xfrm>
                <a:off x="3794" y="648"/>
                <a:ext cx="144" cy="58"/>
              </a:xfrm>
              <a:prstGeom prst="rect">
                <a:avLst/>
              </a:pr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475" name="Google Shape;475;p22"/>
              <p:cNvCxnSpPr/>
              <p:nvPr/>
            </p:nvCxnSpPr>
            <p:spPr>
              <a:xfrm>
                <a:off x="3828" y="718"/>
                <a:ext cx="74" cy="2"/>
              </a:xfrm>
              <a:prstGeom prst="straightConnector1">
                <a:avLst/>
              </a:prstGeom>
              <a:noFill/>
              <a:ln w="57150" cap="flat" cmpd="sng">
                <a:solidFill>
                  <a:schemeClr val="dk1"/>
                </a:solidFill>
                <a:prstDash val="solid"/>
                <a:miter lim="800000"/>
                <a:headEnd type="none" w="med" len="med"/>
                <a:tailEnd type="none" w="med" len="med"/>
              </a:ln>
            </p:spPr>
          </p:cxnSp>
          <p:sp>
            <p:nvSpPr>
              <p:cNvPr id="476" name="Google Shape;476;p22"/>
              <p:cNvSpPr txBox="1"/>
              <p:nvPr/>
            </p:nvSpPr>
            <p:spPr>
              <a:xfrm>
                <a:off x="3752" y="662"/>
                <a:ext cx="36" cy="28"/>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77" name="Google Shape;477;p22"/>
              <p:cNvSpPr txBox="1"/>
              <p:nvPr/>
            </p:nvSpPr>
            <p:spPr>
              <a:xfrm>
                <a:off x="3930" y="662"/>
                <a:ext cx="27" cy="29"/>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478" name="Google Shape;478;p22"/>
            <p:cNvGrpSpPr/>
            <p:nvPr/>
          </p:nvGrpSpPr>
          <p:grpSpPr>
            <a:xfrm>
              <a:off x="2688" y="2384"/>
              <a:ext cx="142" cy="676"/>
              <a:chOff x="2680" y="2440"/>
              <a:chExt cx="142" cy="676"/>
            </a:xfrm>
          </p:grpSpPr>
          <p:sp>
            <p:nvSpPr>
              <p:cNvPr id="479" name="Google Shape;479;p22"/>
              <p:cNvSpPr txBox="1"/>
              <p:nvPr/>
            </p:nvSpPr>
            <p:spPr>
              <a:xfrm>
                <a:off x="2682" y="2440"/>
                <a:ext cx="140" cy="3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80" name="Google Shape;480;p22"/>
              <p:cNvSpPr txBox="1"/>
              <p:nvPr/>
            </p:nvSpPr>
            <p:spPr>
              <a:xfrm>
                <a:off x="2716" y="2530"/>
                <a:ext cx="70" cy="268"/>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81" name="Google Shape;481;p22"/>
              <p:cNvSpPr txBox="1"/>
              <p:nvPr/>
            </p:nvSpPr>
            <p:spPr>
              <a:xfrm>
                <a:off x="2680" y="3082"/>
                <a:ext cx="140" cy="3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482" name="Google Shape;482;p22"/>
              <p:cNvCxnSpPr/>
              <p:nvPr/>
            </p:nvCxnSpPr>
            <p:spPr>
              <a:xfrm>
                <a:off x="2716" y="2698"/>
                <a:ext cx="68" cy="0"/>
              </a:xfrm>
              <a:prstGeom prst="straightConnector1">
                <a:avLst/>
              </a:prstGeom>
              <a:noFill/>
              <a:ln w="9525" cap="flat" cmpd="sng">
                <a:solidFill>
                  <a:schemeClr val="dk1"/>
                </a:solidFill>
                <a:prstDash val="solid"/>
                <a:miter lim="800000"/>
                <a:headEnd type="none" w="med" len="med"/>
                <a:tailEnd type="none" w="med" len="med"/>
              </a:ln>
            </p:spPr>
          </p:cxnSp>
          <p:cxnSp>
            <p:nvCxnSpPr>
              <p:cNvPr id="483" name="Google Shape;483;p22"/>
              <p:cNvCxnSpPr/>
              <p:nvPr/>
            </p:nvCxnSpPr>
            <p:spPr>
              <a:xfrm>
                <a:off x="2718" y="2576"/>
                <a:ext cx="64" cy="0"/>
              </a:xfrm>
              <a:prstGeom prst="straightConnector1">
                <a:avLst/>
              </a:prstGeom>
              <a:noFill/>
              <a:ln w="9525" cap="flat" cmpd="sng">
                <a:solidFill>
                  <a:schemeClr val="dk1"/>
                </a:solidFill>
                <a:prstDash val="solid"/>
                <a:miter lim="800000"/>
                <a:headEnd type="none" w="med" len="med"/>
                <a:tailEnd type="none" w="med" len="med"/>
              </a:ln>
            </p:spPr>
          </p:cxnSp>
          <p:sp>
            <p:nvSpPr>
              <p:cNvPr id="484" name="Google Shape;484;p22"/>
              <p:cNvSpPr txBox="1"/>
              <p:nvPr/>
            </p:nvSpPr>
            <p:spPr>
              <a:xfrm>
                <a:off x="2728" y="2588"/>
                <a:ext cx="46" cy="44"/>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85" name="Google Shape;485;p22"/>
              <p:cNvSpPr txBox="1"/>
              <p:nvPr/>
            </p:nvSpPr>
            <p:spPr>
              <a:xfrm>
                <a:off x="2738" y="2540"/>
                <a:ext cx="27" cy="27"/>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sp>
        <p:nvSpPr>
          <p:cNvPr id="486" name="Google Shape;486;p22"/>
          <p:cNvSpPr txBox="1"/>
          <p:nvPr/>
        </p:nvSpPr>
        <p:spPr>
          <a:xfrm>
            <a:off x="8013700" y="1552575"/>
            <a:ext cx="6826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omic Sans MS"/>
              <a:buNone/>
            </a:pPr>
            <a:r>
              <a:rPr lang="en-US" sz="1400" b="1" i="0" u="none">
                <a:solidFill>
                  <a:schemeClr val="dk1"/>
                </a:solidFill>
                <a:latin typeface="Comic Sans MS"/>
                <a:ea typeface="Comic Sans MS"/>
                <a:cs typeface="Comic Sans MS"/>
                <a:sym typeface="Comic Sans MS"/>
              </a:rPr>
              <a:t>Rod 1</a:t>
            </a:r>
            <a:endParaRPr/>
          </a:p>
        </p:txBody>
      </p:sp>
      <p:sp>
        <p:nvSpPr>
          <p:cNvPr id="487" name="Google Shape;487;p22"/>
          <p:cNvSpPr txBox="1"/>
          <p:nvPr/>
        </p:nvSpPr>
        <p:spPr>
          <a:xfrm>
            <a:off x="4127500" y="1806575"/>
            <a:ext cx="6826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omic Sans MS"/>
              <a:buNone/>
            </a:pPr>
            <a:r>
              <a:rPr lang="en-US" sz="1400" b="1" i="0" u="none">
                <a:solidFill>
                  <a:schemeClr val="dk1"/>
                </a:solidFill>
                <a:latin typeface="Comic Sans MS"/>
                <a:ea typeface="Comic Sans MS"/>
                <a:cs typeface="Comic Sans MS"/>
                <a:sym typeface="Comic Sans MS"/>
              </a:rPr>
              <a:t>Rod 1</a:t>
            </a:r>
            <a:endParaRPr/>
          </a:p>
        </p:txBody>
      </p:sp>
      <p:sp>
        <p:nvSpPr>
          <p:cNvPr id="488" name="Google Shape;488;p22"/>
          <p:cNvSpPr txBox="1"/>
          <p:nvPr/>
        </p:nvSpPr>
        <p:spPr>
          <a:xfrm>
            <a:off x="5867400" y="1946275"/>
            <a:ext cx="6826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omic Sans MS"/>
              <a:buNone/>
            </a:pPr>
            <a:r>
              <a:rPr lang="en-US" sz="1400" b="1" i="0" u="none">
                <a:solidFill>
                  <a:schemeClr val="dk1"/>
                </a:solidFill>
                <a:latin typeface="Comic Sans MS"/>
                <a:ea typeface="Comic Sans MS"/>
                <a:cs typeface="Comic Sans MS"/>
                <a:sym typeface="Comic Sans MS"/>
              </a:rPr>
              <a:t>Rod 2</a:t>
            </a:r>
            <a:endParaRPr/>
          </a:p>
        </p:txBody>
      </p:sp>
      <p:cxnSp>
        <p:nvCxnSpPr>
          <p:cNvPr id="489" name="Google Shape;489;p22"/>
          <p:cNvCxnSpPr/>
          <p:nvPr/>
        </p:nvCxnSpPr>
        <p:spPr>
          <a:xfrm rot="10800000">
            <a:off x="8715375" y="3987800"/>
            <a:ext cx="0" cy="387350"/>
          </a:xfrm>
          <a:prstGeom prst="straightConnector1">
            <a:avLst/>
          </a:prstGeom>
          <a:noFill/>
          <a:ln w="19050" cap="flat" cmpd="sng">
            <a:solidFill>
              <a:schemeClr val="dk1"/>
            </a:solidFill>
            <a:prstDash val="solid"/>
            <a:miter lim="800000"/>
            <a:headEnd type="none" w="med" len="med"/>
            <a:tailEnd type="stealth"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23"/>
          <p:cNvSpPr txBox="1"/>
          <p:nvPr/>
        </p:nvSpPr>
        <p:spPr>
          <a:xfrm>
            <a:off x="2286000" y="457200"/>
            <a:ext cx="4062412" cy="5794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Comic Sans MS"/>
              <a:buNone/>
            </a:pPr>
            <a:r>
              <a:rPr lang="en-US" sz="3200" b="1" i="0" u="none">
                <a:solidFill>
                  <a:schemeClr val="dk1"/>
                </a:solidFill>
                <a:latin typeface="Comic Sans MS"/>
                <a:ea typeface="Comic Sans MS"/>
                <a:cs typeface="Comic Sans MS"/>
                <a:sym typeface="Comic Sans MS"/>
              </a:rPr>
              <a:t>Section of Leveling</a:t>
            </a:r>
            <a:r>
              <a:rPr lang="en-US" sz="3200" b="0" i="0" u="none">
                <a:solidFill>
                  <a:schemeClr val="dk1"/>
                </a:solidFill>
                <a:latin typeface="Comic Sans MS"/>
                <a:ea typeface="Comic Sans MS"/>
                <a:cs typeface="Comic Sans MS"/>
                <a:sym typeface="Comic Sans MS"/>
              </a:rPr>
              <a:t> </a:t>
            </a:r>
            <a:endParaRPr/>
          </a:p>
        </p:txBody>
      </p:sp>
      <p:grpSp>
        <p:nvGrpSpPr>
          <p:cNvPr id="496" name="Google Shape;496;p23"/>
          <p:cNvGrpSpPr/>
          <p:nvPr/>
        </p:nvGrpSpPr>
        <p:grpSpPr>
          <a:xfrm>
            <a:off x="212725" y="1387475"/>
            <a:ext cx="971550" cy="1012825"/>
            <a:chOff x="134" y="874"/>
            <a:chExt cx="612" cy="638"/>
          </a:xfrm>
        </p:grpSpPr>
        <p:grpSp>
          <p:nvGrpSpPr>
            <p:cNvPr id="497" name="Google Shape;497;p23"/>
            <p:cNvGrpSpPr/>
            <p:nvPr/>
          </p:nvGrpSpPr>
          <p:grpSpPr>
            <a:xfrm>
              <a:off x="288" y="1192"/>
              <a:ext cx="312" cy="320"/>
              <a:chOff x="480" y="1168"/>
              <a:chExt cx="312" cy="320"/>
            </a:xfrm>
          </p:grpSpPr>
          <p:sp>
            <p:nvSpPr>
              <p:cNvPr id="498" name="Google Shape;498;p23"/>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499" name="Google Shape;499;p23"/>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500" name="Google Shape;500;p23"/>
            <p:cNvSpPr txBox="1"/>
            <p:nvPr/>
          </p:nvSpPr>
          <p:spPr>
            <a:xfrm>
              <a:off x="134" y="874"/>
              <a:ext cx="612" cy="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A</a:t>
              </a:r>
              <a:endParaRPr/>
            </a:p>
          </p:txBody>
        </p:sp>
      </p:grpSp>
      <p:grpSp>
        <p:nvGrpSpPr>
          <p:cNvPr id="501" name="Google Shape;501;p23"/>
          <p:cNvGrpSpPr/>
          <p:nvPr/>
        </p:nvGrpSpPr>
        <p:grpSpPr>
          <a:xfrm>
            <a:off x="7845425" y="1438275"/>
            <a:ext cx="954087" cy="1000125"/>
            <a:chOff x="4854" y="906"/>
            <a:chExt cx="601" cy="630"/>
          </a:xfrm>
        </p:grpSpPr>
        <p:grpSp>
          <p:nvGrpSpPr>
            <p:cNvPr id="502" name="Google Shape;502;p23"/>
            <p:cNvGrpSpPr/>
            <p:nvPr/>
          </p:nvGrpSpPr>
          <p:grpSpPr>
            <a:xfrm>
              <a:off x="5000" y="1216"/>
              <a:ext cx="312" cy="320"/>
              <a:chOff x="480" y="1168"/>
              <a:chExt cx="312" cy="320"/>
            </a:xfrm>
          </p:grpSpPr>
          <p:sp>
            <p:nvSpPr>
              <p:cNvPr id="503" name="Google Shape;503;p23"/>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04" name="Google Shape;504;p23"/>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505" name="Google Shape;505;p23"/>
            <p:cNvSpPr txBox="1"/>
            <p:nvPr/>
          </p:nvSpPr>
          <p:spPr>
            <a:xfrm>
              <a:off x="4854" y="906"/>
              <a:ext cx="601" cy="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B</a:t>
              </a:r>
              <a:endParaRPr/>
            </a:p>
          </p:txBody>
        </p:sp>
      </p:grpSp>
      <p:grpSp>
        <p:nvGrpSpPr>
          <p:cNvPr id="506" name="Google Shape;506;p23"/>
          <p:cNvGrpSpPr/>
          <p:nvPr/>
        </p:nvGrpSpPr>
        <p:grpSpPr>
          <a:xfrm>
            <a:off x="1584325" y="1463675"/>
            <a:ext cx="801687" cy="951868"/>
            <a:chOff x="1118" y="914"/>
            <a:chExt cx="505" cy="600"/>
          </a:xfrm>
        </p:grpSpPr>
        <p:grpSp>
          <p:nvGrpSpPr>
            <p:cNvPr id="507" name="Google Shape;507;p23"/>
            <p:cNvGrpSpPr/>
            <p:nvPr/>
          </p:nvGrpSpPr>
          <p:grpSpPr>
            <a:xfrm rot="2580000">
              <a:off x="1248" y="1224"/>
              <a:ext cx="240" cy="240"/>
              <a:chOff x="1824" y="1248"/>
              <a:chExt cx="240" cy="240"/>
            </a:xfrm>
          </p:grpSpPr>
          <p:sp>
            <p:nvSpPr>
              <p:cNvPr id="508" name="Google Shape;508;p23"/>
              <p:cNvSpPr txBox="1"/>
              <p:nvPr/>
            </p:nvSpPr>
            <p:spPr>
              <a:xfrm>
                <a:off x="1920" y="1248"/>
                <a:ext cx="48" cy="2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09" name="Google Shape;509;p23"/>
              <p:cNvSpPr txBox="1"/>
              <p:nvPr/>
            </p:nvSpPr>
            <p:spPr>
              <a:xfrm rot="-5400000">
                <a:off x="1920" y="1248"/>
                <a:ext cx="48" cy="2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510" name="Google Shape;510;p23"/>
            <p:cNvSpPr txBox="1"/>
            <p:nvPr/>
          </p:nvSpPr>
          <p:spPr>
            <a:xfrm>
              <a:off x="1118" y="914"/>
              <a:ext cx="505" cy="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TP 1</a:t>
              </a:r>
              <a:endParaRPr/>
            </a:p>
          </p:txBody>
        </p:sp>
      </p:grpSp>
      <p:grpSp>
        <p:nvGrpSpPr>
          <p:cNvPr id="511" name="Google Shape;511;p23"/>
          <p:cNvGrpSpPr/>
          <p:nvPr/>
        </p:nvGrpSpPr>
        <p:grpSpPr>
          <a:xfrm>
            <a:off x="2841625" y="1489075"/>
            <a:ext cx="801687" cy="939168"/>
            <a:chOff x="1982" y="930"/>
            <a:chExt cx="505" cy="592"/>
          </a:xfrm>
        </p:grpSpPr>
        <p:grpSp>
          <p:nvGrpSpPr>
            <p:cNvPr id="512" name="Google Shape;512;p23"/>
            <p:cNvGrpSpPr/>
            <p:nvPr/>
          </p:nvGrpSpPr>
          <p:grpSpPr>
            <a:xfrm rot="2580000">
              <a:off x="2120" y="1232"/>
              <a:ext cx="240" cy="240"/>
              <a:chOff x="1824" y="1248"/>
              <a:chExt cx="240" cy="240"/>
            </a:xfrm>
          </p:grpSpPr>
          <p:sp>
            <p:nvSpPr>
              <p:cNvPr id="513" name="Google Shape;513;p23"/>
              <p:cNvSpPr txBox="1"/>
              <p:nvPr/>
            </p:nvSpPr>
            <p:spPr>
              <a:xfrm>
                <a:off x="1920" y="1248"/>
                <a:ext cx="48" cy="2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14" name="Google Shape;514;p23"/>
              <p:cNvSpPr txBox="1"/>
              <p:nvPr/>
            </p:nvSpPr>
            <p:spPr>
              <a:xfrm rot="-5400000">
                <a:off x="1920" y="1248"/>
                <a:ext cx="48" cy="2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515" name="Google Shape;515;p23"/>
            <p:cNvSpPr txBox="1"/>
            <p:nvPr/>
          </p:nvSpPr>
          <p:spPr>
            <a:xfrm>
              <a:off x="1982" y="930"/>
              <a:ext cx="505" cy="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TP 2</a:t>
              </a:r>
              <a:endParaRPr/>
            </a:p>
          </p:txBody>
        </p:sp>
      </p:grpSp>
      <p:grpSp>
        <p:nvGrpSpPr>
          <p:cNvPr id="516" name="Google Shape;516;p23"/>
          <p:cNvGrpSpPr/>
          <p:nvPr/>
        </p:nvGrpSpPr>
        <p:grpSpPr>
          <a:xfrm>
            <a:off x="4137025" y="1476375"/>
            <a:ext cx="801687" cy="939168"/>
            <a:chOff x="2974" y="922"/>
            <a:chExt cx="505" cy="592"/>
          </a:xfrm>
        </p:grpSpPr>
        <p:grpSp>
          <p:nvGrpSpPr>
            <p:cNvPr id="517" name="Google Shape;517;p23"/>
            <p:cNvGrpSpPr/>
            <p:nvPr/>
          </p:nvGrpSpPr>
          <p:grpSpPr>
            <a:xfrm rot="2580000">
              <a:off x="3088" y="1224"/>
              <a:ext cx="240" cy="240"/>
              <a:chOff x="1824" y="1248"/>
              <a:chExt cx="240" cy="240"/>
            </a:xfrm>
          </p:grpSpPr>
          <p:sp>
            <p:nvSpPr>
              <p:cNvPr id="518" name="Google Shape;518;p23"/>
              <p:cNvSpPr txBox="1"/>
              <p:nvPr/>
            </p:nvSpPr>
            <p:spPr>
              <a:xfrm>
                <a:off x="1920" y="1248"/>
                <a:ext cx="48" cy="2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19" name="Google Shape;519;p23"/>
              <p:cNvSpPr txBox="1"/>
              <p:nvPr/>
            </p:nvSpPr>
            <p:spPr>
              <a:xfrm rot="-5400000">
                <a:off x="1920" y="1248"/>
                <a:ext cx="48" cy="2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520" name="Google Shape;520;p23"/>
            <p:cNvSpPr txBox="1"/>
            <p:nvPr/>
          </p:nvSpPr>
          <p:spPr>
            <a:xfrm>
              <a:off x="2974" y="922"/>
              <a:ext cx="505" cy="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TP 3</a:t>
              </a:r>
              <a:endParaRPr/>
            </a:p>
          </p:txBody>
        </p:sp>
      </p:grpSp>
      <p:grpSp>
        <p:nvGrpSpPr>
          <p:cNvPr id="521" name="Google Shape;521;p23"/>
          <p:cNvGrpSpPr/>
          <p:nvPr/>
        </p:nvGrpSpPr>
        <p:grpSpPr>
          <a:xfrm>
            <a:off x="5394325" y="1489075"/>
            <a:ext cx="801687" cy="951868"/>
            <a:chOff x="3902" y="938"/>
            <a:chExt cx="505" cy="600"/>
          </a:xfrm>
        </p:grpSpPr>
        <p:grpSp>
          <p:nvGrpSpPr>
            <p:cNvPr id="522" name="Google Shape;522;p23"/>
            <p:cNvGrpSpPr/>
            <p:nvPr/>
          </p:nvGrpSpPr>
          <p:grpSpPr>
            <a:xfrm rot="2580000">
              <a:off x="4048" y="1248"/>
              <a:ext cx="240" cy="240"/>
              <a:chOff x="1824" y="1248"/>
              <a:chExt cx="240" cy="240"/>
            </a:xfrm>
          </p:grpSpPr>
          <p:sp>
            <p:nvSpPr>
              <p:cNvPr id="523" name="Google Shape;523;p23"/>
              <p:cNvSpPr txBox="1"/>
              <p:nvPr/>
            </p:nvSpPr>
            <p:spPr>
              <a:xfrm>
                <a:off x="1920" y="1248"/>
                <a:ext cx="48" cy="2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24" name="Google Shape;524;p23"/>
              <p:cNvSpPr txBox="1"/>
              <p:nvPr/>
            </p:nvSpPr>
            <p:spPr>
              <a:xfrm rot="-5400000">
                <a:off x="1920" y="1248"/>
                <a:ext cx="48" cy="2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525" name="Google Shape;525;p23"/>
            <p:cNvSpPr txBox="1"/>
            <p:nvPr/>
          </p:nvSpPr>
          <p:spPr>
            <a:xfrm>
              <a:off x="3902" y="938"/>
              <a:ext cx="505" cy="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TP 4</a:t>
              </a:r>
              <a:endParaRPr/>
            </a:p>
          </p:txBody>
        </p:sp>
      </p:grpSp>
      <p:grpSp>
        <p:nvGrpSpPr>
          <p:cNvPr id="526" name="Google Shape;526;p23"/>
          <p:cNvGrpSpPr/>
          <p:nvPr/>
        </p:nvGrpSpPr>
        <p:grpSpPr>
          <a:xfrm>
            <a:off x="6638925" y="1463675"/>
            <a:ext cx="801687" cy="951868"/>
            <a:chOff x="3902" y="938"/>
            <a:chExt cx="505" cy="600"/>
          </a:xfrm>
        </p:grpSpPr>
        <p:grpSp>
          <p:nvGrpSpPr>
            <p:cNvPr id="527" name="Google Shape;527;p23"/>
            <p:cNvGrpSpPr/>
            <p:nvPr/>
          </p:nvGrpSpPr>
          <p:grpSpPr>
            <a:xfrm rot="2580000">
              <a:off x="4048" y="1248"/>
              <a:ext cx="240" cy="240"/>
              <a:chOff x="1824" y="1248"/>
              <a:chExt cx="240" cy="240"/>
            </a:xfrm>
          </p:grpSpPr>
          <p:sp>
            <p:nvSpPr>
              <p:cNvPr id="528" name="Google Shape;528;p23"/>
              <p:cNvSpPr txBox="1"/>
              <p:nvPr/>
            </p:nvSpPr>
            <p:spPr>
              <a:xfrm>
                <a:off x="1920" y="1248"/>
                <a:ext cx="48" cy="2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29" name="Google Shape;529;p23"/>
              <p:cNvSpPr txBox="1"/>
              <p:nvPr/>
            </p:nvSpPr>
            <p:spPr>
              <a:xfrm rot="-5400000">
                <a:off x="1920" y="1248"/>
                <a:ext cx="48" cy="2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530" name="Google Shape;530;p23"/>
            <p:cNvSpPr txBox="1"/>
            <p:nvPr/>
          </p:nvSpPr>
          <p:spPr>
            <a:xfrm>
              <a:off x="3902" y="938"/>
              <a:ext cx="505" cy="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TP 5</a:t>
              </a:r>
              <a:endParaRPr/>
            </a:p>
          </p:txBody>
        </p:sp>
      </p:grpSp>
      <p:grpSp>
        <p:nvGrpSpPr>
          <p:cNvPr id="531" name="Google Shape;531;p23"/>
          <p:cNvGrpSpPr/>
          <p:nvPr/>
        </p:nvGrpSpPr>
        <p:grpSpPr>
          <a:xfrm>
            <a:off x="0" y="2901950"/>
            <a:ext cx="9144000" cy="1885950"/>
            <a:chOff x="156" y="552"/>
            <a:chExt cx="5424" cy="1188"/>
          </a:xfrm>
        </p:grpSpPr>
        <p:sp>
          <p:nvSpPr>
            <p:cNvPr id="532" name="Google Shape;532;p23" descr="Granite"/>
            <p:cNvSpPr txBox="1"/>
            <p:nvPr/>
          </p:nvSpPr>
          <p:spPr>
            <a:xfrm>
              <a:off x="156" y="552"/>
              <a:ext cx="5412" cy="1188"/>
            </a:xfrm>
            <a:prstGeom prst="rect">
              <a:avLst/>
            </a:prstGeom>
            <a:blipFill rotWithShape="1">
              <a:blip r:embed="rId3">
                <a:alphaModFix/>
              </a:blip>
              <a:stretch>
                <a:fillRect/>
              </a:stretch>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533" name="Google Shape;533;p23"/>
            <p:cNvCxnSpPr/>
            <p:nvPr/>
          </p:nvCxnSpPr>
          <p:spPr>
            <a:xfrm>
              <a:off x="192" y="1128"/>
              <a:ext cx="5388" cy="0"/>
            </a:xfrm>
            <a:prstGeom prst="straightConnector1">
              <a:avLst/>
            </a:prstGeom>
            <a:noFill/>
            <a:ln w="57150" cap="flat" cmpd="sng">
              <a:solidFill>
                <a:schemeClr val="dk1"/>
              </a:solidFill>
              <a:prstDash val="solid"/>
              <a:miter lim="800000"/>
              <a:headEnd type="none" w="med" len="med"/>
              <a:tailEnd type="none" w="med" len="med"/>
            </a:ln>
          </p:spPr>
        </p:cxnSp>
      </p:grpSp>
      <p:grpSp>
        <p:nvGrpSpPr>
          <p:cNvPr id="534" name="Google Shape;534;p23"/>
          <p:cNvGrpSpPr/>
          <p:nvPr/>
        </p:nvGrpSpPr>
        <p:grpSpPr>
          <a:xfrm>
            <a:off x="276295" y="5832475"/>
            <a:ext cx="3133655" cy="822325"/>
            <a:chOff x="174" y="3674"/>
            <a:chExt cx="1974" cy="518"/>
          </a:xfrm>
        </p:grpSpPr>
        <p:sp>
          <p:nvSpPr>
            <p:cNvPr id="535" name="Google Shape;535;p23"/>
            <p:cNvSpPr txBox="1"/>
            <p:nvPr/>
          </p:nvSpPr>
          <p:spPr>
            <a:xfrm>
              <a:off x="414" y="3674"/>
              <a:ext cx="1734" cy="5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 Bench Mark</a:t>
              </a:r>
              <a:endParaRPr/>
            </a:p>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TP = Turning Point</a:t>
              </a:r>
              <a:endParaRPr/>
            </a:p>
          </p:txBody>
        </p:sp>
        <p:grpSp>
          <p:nvGrpSpPr>
            <p:cNvPr id="536" name="Google Shape;536;p23"/>
            <p:cNvGrpSpPr/>
            <p:nvPr/>
          </p:nvGrpSpPr>
          <p:grpSpPr>
            <a:xfrm rot="2580000">
              <a:off x="212" y="3954"/>
              <a:ext cx="182" cy="183"/>
              <a:chOff x="1824" y="1248"/>
              <a:chExt cx="240" cy="240"/>
            </a:xfrm>
          </p:grpSpPr>
          <p:sp>
            <p:nvSpPr>
              <p:cNvPr id="537" name="Google Shape;537;p23"/>
              <p:cNvSpPr txBox="1"/>
              <p:nvPr/>
            </p:nvSpPr>
            <p:spPr>
              <a:xfrm>
                <a:off x="1920" y="1248"/>
                <a:ext cx="48" cy="2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38" name="Google Shape;538;p23"/>
              <p:cNvSpPr txBox="1"/>
              <p:nvPr/>
            </p:nvSpPr>
            <p:spPr>
              <a:xfrm rot="-5400000">
                <a:off x="1920" y="1248"/>
                <a:ext cx="48" cy="2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539" name="Google Shape;539;p23"/>
            <p:cNvGrpSpPr/>
            <p:nvPr/>
          </p:nvGrpSpPr>
          <p:grpSpPr>
            <a:xfrm>
              <a:off x="216" y="3720"/>
              <a:ext cx="176" cy="184"/>
              <a:chOff x="480" y="1168"/>
              <a:chExt cx="312" cy="320"/>
            </a:xfrm>
          </p:grpSpPr>
          <p:sp>
            <p:nvSpPr>
              <p:cNvPr id="540" name="Google Shape;540;p23"/>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41" name="Google Shape;541;p23"/>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24"/>
          <p:cNvSpPr txBox="1"/>
          <p:nvPr/>
        </p:nvSpPr>
        <p:spPr>
          <a:xfrm>
            <a:off x="3352800" y="533400"/>
            <a:ext cx="2125662" cy="5794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Comic Sans MS"/>
              <a:buNone/>
            </a:pPr>
            <a:r>
              <a:rPr lang="en-US" sz="3200" b="1" i="0" u="none">
                <a:solidFill>
                  <a:schemeClr val="dk1"/>
                </a:solidFill>
                <a:latin typeface="Comic Sans MS"/>
                <a:ea typeface="Comic Sans MS"/>
                <a:cs typeface="Comic Sans MS"/>
                <a:sym typeface="Comic Sans MS"/>
              </a:rPr>
              <a:t>Level Line</a:t>
            </a:r>
            <a:endParaRPr/>
          </a:p>
        </p:txBody>
      </p:sp>
      <p:grpSp>
        <p:nvGrpSpPr>
          <p:cNvPr id="548" name="Google Shape;548;p24"/>
          <p:cNvGrpSpPr/>
          <p:nvPr/>
        </p:nvGrpSpPr>
        <p:grpSpPr>
          <a:xfrm>
            <a:off x="263525" y="1625600"/>
            <a:ext cx="774700" cy="774700"/>
            <a:chOff x="166" y="1024"/>
            <a:chExt cx="488" cy="488"/>
          </a:xfrm>
        </p:grpSpPr>
        <p:grpSp>
          <p:nvGrpSpPr>
            <p:cNvPr id="549" name="Google Shape;549;p24"/>
            <p:cNvGrpSpPr/>
            <p:nvPr/>
          </p:nvGrpSpPr>
          <p:grpSpPr>
            <a:xfrm>
              <a:off x="288" y="1272"/>
              <a:ext cx="248" cy="240"/>
              <a:chOff x="480" y="1168"/>
              <a:chExt cx="312" cy="320"/>
            </a:xfrm>
          </p:grpSpPr>
          <p:sp>
            <p:nvSpPr>
              <p:cNvPr id="550" name="Google Shape;550;p24"/>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51" name="Google Shape;551;p24"/>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552" name="Google Shape;552;p24"/>
            <p:cNvSpPr txBox="1"/>
            <p:nvPr/>
          </p:nvSpPr>
          <p:spPr>
            <a:xfrm>
              <a:off x="166" y="1024"/>
              <a:ext cx="488" cy="2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A</a:t>
              </a:r>
              <a:endParaRPr/>
            </a:p>
          </p:txBody>
        </p:sp>
      </p:grpSp>
      <p:grpSp>
        <p:nvGrpSpPr>
          <p:cNvPr id="553" name="Google Shape;553;p24"/>
          <p:cNvGrpSpPr/>
          <p:nvPr/>
        </p:nvGrpSpPr>
        <p:grpSpPr>
          <a:xfrm>
            <a:off x="2574925" y="1663700"/>
            <a:ext cx="762000" cy="774700"/>
            <a:chOff x="166" y="1024"/>
            <a:chExt cx="480" cy="488"/>
          </a:xfrm>
        </p:grpSpPr>
        <p:grpSp>
          <p:nvGrpSpPr>
            <p:cNvPr id="554" name="Google Shape;554;p24"/>
            <p:cNvGrpSpPr/>
            <p:nvPr/>
          </p:nvGrpSpPr>
          <p:grpSpPr>
            <a:xfrm>
              <a:off x="288" y="1272"/>
              <a:ext cx="248" cy="240"/>
              <a:chOff x="480" y="1168"/>
              <a:chExt cx="312" cy="320"/>
            </a:xfrm>
          </p:grpSpPr>
          <p:sp>
            <p:nvSpPr>
              <p:cNvPr id="555" name="Google Shape;555;p24"/>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56" name="Google Shape;556;p24"/>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557" name="Google Shape;557;p24"/>
            <p:cNvSpPr txBox="1"/>
            <p:nvPr/>
          </p:nvSpPr>
          <p:spPr>
            <a:xfrm>
              <a:off x="166" y="1024"/>
              <a:ext cx="480" cy="2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B</a:t>
              </a:r>
              <a:endParaRPr/>
            </a:p>
          </p:txBody>
        </p:sp>
      </p:grpSp>
      <p:grpSp>
        <p:nvGrpSpPr>
          <p:cNvPr id="558" name="Google Shape;558;p24"/>
          <p:cNvGrpSpPr/>
          <p:nvPr/>
        </p:nvGrpSpPr>
        <p:grpSpPr>
          <a:xfrm>
            <a:off x="5076825" y="1663700"/>
            <a:ext cx="774700" cy="774700"/>
            <a:chOff x="166" y="1024"/>
            <a:chExt cx="488" cy="488"/>
          </a:xfrm>
        </p:grpSpPr>
        <p:grpSp>
          <p:nvGrpSpPr>
            <p:cNvPr id="559" name="Google Shape;559;p24"/>
            <p:cNvGrpSpPr/>
            <p:nvPr/>
          </p:nvGrpSpPr>
          <p:grpSpPr>
            <a:xfrm>
              <a:off x="288" y="1272"/>
              <a:ext cx="248" cy="240"/>
              <a:chOff x="480" y="1168"/>
              <a:chExt cx="312" cy="320"/>
            </a:xfrm>
          </p:grpSpPr>
          <p:sp>
            <p:nvSpPr>
              <p:cNvPr id="560" name="Google Shape;560;p24"/>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61" name="Google Shape;561;p24"/>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562" name="Google Shape;562;p24"/>
            <p:cNvSpPr txBox="1"/>
            <p:nvPr/>
          </p:nvSpPr>
          <p:spPr>
            <a:xfrm>
              <a:off x="166" y="1024"/>
              <a:ext cx="488" cy="2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C</a:t>
              </a:r>
              <a:endParaRPr/>
            </a:p>
          </p:txBody>
        </p:sp>
      </p:grpSp>
      <p:grpSp>
        <p:nvGrpSpPr>
          <p:cNvPr id="563" name="Google Shape;563;p24"/>
          <p:cNvGrpSpPr/>
          <p:nvPr/>
        </p:nvGrpSpPr>
        <p:grpSpPr>
          <a:xfrm>
            <a:off x="7832725" y="1676400"/>
            <a:ext cx="774700" cy="774700"/>
            <a:chOff x="166" y="1024"/>
            <a:chExt cx="488" cy="488"/>
          </a:xfrm>
        </p:grpSpPr>
        <p:grpSp>
          <p:nvGrpSpPr>
            <p:cNvPr id="564" name="Google Shape;564;p24"/>
            <p:cNvGrpSpPr/>
            <p:nvPr/>
          </p:nvGrpSpPr>
          <p:grpSpPr>
            <a:xfrm>
              <a:off x="288" y="1272"/>
              <a:ext cx="248" cy="240"/>
              <a:chOff x="480" y="1168"/>
              <a:chExt cx="312" cy="320"/>
            </a:xfrm>
          </p:grpSpPr>
          <p:sp>
            <p:nvSpPr>
              <p:cNvPr id="565" name="Google Shape;565;p24"/>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66" name="Google Shape;566;p24"/>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567" name="Google Shape;567;p24"/>
            <p:cNvSpPr txBox="1"/>
            <p:nvPr/>
          </p:nvSpPr>
          <p:spPr>
            <a:xfrm>
              <a:off x="166" y="1024"/>
              <a:ext cx="488" cy="2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D</a:t>
              </a:r>
              <a:endParaRPr/>
            </a:p>
          </p:txBody>
        </p:sp>
      </p:grpSp>
      <p:grpSp>
        <p:nvGrpSpPr>
          <p:cNvPr id="568" name="Google Shape;568;p24"/>
          <p:cNvGrpSpPr/>
          <p:nvPr/>
        </p:nvGrpSpPr>
        <p:grpSpPr>
          <a:xfrm>
            <a:off x="0" y="2901950"/>
            <a:ext cx="9144000" cy="1885950"/>
            <a:chOff x="156" y="552"/>
            <a:chExt cx="5424" cy="1188"/>
          </a:xfrm>
        </p:grpSpPr>
        <p:sp>
          <p:nvSpPr>
            <p:cNvPr id="569" name="Google Shape;569;p24" descr="Granite"/>
            <p:cNvSpPr txBox="1"/>
            <p:nvPr/>
          </p:nvSpPr>
          <p:spPr>
            <a:xfrm>
              <a:off x="156" y="552"/>
              <a:ext cx="5412" cy="1188"/>
            </a:xfrm>
            <a:prstGeom prst="rect">
              <a:avLst/>
            </a:prstGeom>
            <a:blipFill rotWithShape="1">
              <a:blip r:embed="rId3">
                <a:alphaModFix/>
              </a:blip>
              <a:stretch>
                <a:fillRect/>
              </a:stretch>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570" name="Google Shape;570;p24"/>
            <p:cNvCxnSpPr/>
            <p:nvPr/>
          </p:nvCxnSpPr>
          <p:spPr>
            <a:xfrm>
              <a:off x="192" y="1128"/>
              <a:ext cx="5388" cy="0"/>
            </a:xfrm>
            <a:prstGeom prst="straightConnector1">
              <a:avLst/>
            </a:prstGeom>
            <a:noFill/>
            <a:ln w="57150" cap="flat" cmpd="sng">
              <a:solidFill>
                <a:schemeClr val="dk1"/>
              </a:solidFill>
              <a:prstDash val="solid"/>
              <a:miter lim="800000"/>
              <a:headEnd type="none" w="med" len="med"/>
              <a:tailEnd type="none" w="med" len="med"/>
            </a:ln>
          </p:spPr>
        </p:cxnSp>
      </p:grpSp>
      <p:grpSp>
        <p:nvGrpSpPr>
          <p:cNvPr id="571" name="Google Shape;571;p24"/>
          <p:cNvGrpSpPr/>
          <p:nvPr/>
        </p:nvGrpSpPr>
        <p:grpSpPr>
          <a:xfrm>
            <a:off x="228600" y="5730875"/>
            <a:ext cx="2909887" cy="457200"/>
            <a:chOff x="144" y="3610"/>
            <a:chExt cx="1833" cy="288"/>
          </a:xfrm>
        </p:grpSpPr>
        <p:sp>
          <p:nvSpPr>
            <p:cNvPr id="572" name="Google Shape;572;p24"/>
            <p:cNvSpPr txBox="1"/>
            <p:nvPr/>
          </p:nvSpPr>
          <p:spPr>
            <a:xfrm>
              <a:off x="318" y="3610"/>
              <a:ext cx="1659" cy="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 Bench Mark</a:t>
              </a:r>
              <a:endParaRPr/>
            </a:p>
          </p:txBody>
        </p:sp>
        <p:grpSp>
          <p:nvGrpSpPr>
            <p:cNvPr id="573" name="Google Shape;573;p24"/>
            <p:cNvGrpSpPr/>
            <p:nvPr/>
          </p:nvGrpSpPr>
          <p:grpSpPr>
            <a:xfrm>
              <a:off x="144" y="3640"/>
              <a:ext cx="192" cy="192"/>
              <a:chOff x="480" y="1168"/>
              <a:chExt cx="312" cy="320"/>
            </a:xfrm>
          </p:grpSpPr>
          <p:sp>
            <p:nvSpPr>
              <p:cNvPr id="574" name="Google Shape;574;p24"/>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75" name="Google Shape;575;p24"/>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grpSp>
        <p:nvGrpSpPr>
          <p:cNvPr id="581" name="Google Shape;581;p25"/>
          <p:cNvGrpSpPr/>
          <p:nvPr/>
        </p:nvGrpSpPr>
        <p:grpSpPr>
          <a:xfrm>
            <a:off x="1231900" y="2212975"/>
            <a:ext cx="219075" cy="225425"/>
            <a:chOff x="480" y="1168"/>
            <a:chExt cx="312" cy="320"/>
          </a:xfrm>
        </p:grpSpPr>
        <p:sp>
          <p:nvSpPr>
            <p:cNvPr id="582" name="Google Shape;582;p25"/>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83" name="Google Shape;583;p25"/>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584" name="Google Shape;584;p25"/>
          <p:cNvSpPr txBox="1"/>
          <p:nvPr/>
        </p:nvSpPr>
        <p:spPr>
          <a:xfrm>
            <a:off x="3276600" y="533400"/>
            <a:ext cx="2714625" cy="5794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Comic Sans MS"/>
              <a:buNone/>
            </a:pPr>
            <a:r>
              <a:rPr lang="en-US" sz="3200" b="1" i="0" u="none">
                <a:solidFill>
                  <a:schemeClr val="dk1"/>
                </a:solidFill>
                <a:latin typeface="Comic Sans MS"/>
                <a:ea typeface="Comic Sans MS"/>
                <a:cs typeface="Comic Sans MS"/>
                <a:sym typeface="Comic Sans MS"/>
              </a:rPr>
              <a:t>Level Loop(s)</a:t>
            </a:r>
            <a:endParaRPr/>
          </a:p>
        </p:txBody>
      </p:sp>
      <p:sp>
        <p:nvSpPr>
          <p:cNvPr id="585" name="Google Shape;585;p25"/>
          <p:cNvSpPr txBox="1"/>
          <p:nvPr/>
        </p:nvSpPr>
        <p:spPr>
          <a:xfrm>
            <a:off x="847725" y="1755775"/>
            <a:ext cx="97155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A</a:t>
            </a:r>
            <a:endParaRPr/>
          </a:p>
        </p:txBody>
      </p:sp>
      <p:grpSp>
        <p:nvGrpSpPr>
          <p:cNvPr id="586" name="Google Shape;586;p25"/>
          <p:cNvGrpSpPr/>
          <p:nvPr/>
        </p:nvGrpSpPr>
        <p:grpSpPr>
          <a:xfrm>
            <a:off x="2222500" y="2212975"/>
            <a:ext cx="219075" cy="225425"/>
            <a:chOff x="480" y="1168"/>
            <a:chExt cx="312" cy="320"/>
          </a:xfrm>
        </p:grpSpPr>
        <p:sp>
          <p:nvSpPr>
            <p:cNvPr id="587" name="Google Shape;587;p25"/>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88" name="Google Shape;588;p25"/>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589" name="Google Shape;589;p25"/>
          <p:cNvGrpSpPr/>
          <p:nvPr/>
        </p:nvGrpSpPr>
        <p:grpSpPr>
          <a:xfrm>
            <a:off x="3378200" y="2225675"/>
            <a:ext cx="219075" cy="225425"/>
            <a:chOff x="480" y="1168"/>
            <a:chExt cx="312" cy="320"/>
          </a:xfrm>
        </p:grpSpPr>
        <p:sp>
          <p:nvSpPr>
            <p:cNvPr id="590" name="Google Shape;590;p25"/>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91" name="Google Shape;591;p25"/>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592" name="Google Shape;592;p25"/>
          <p:cNvGrpSpPr/>
          <p:nvPr/>
        </p:nvGrpSpPr>
        <p:grpSpPr>
          <a:xfrm>
            <a:off x="4546600" y="2212975"/>
            <a:ext cx="219075" cy="225425"/>
            <a:chOff x="480" y="1168"/>
            <a:chExt cx="312" cy="320"/>
          </a:xfrm>
        </p:grpSpPr>
        <p:sp>
          <p:nvSpPr>
            <p:cNvPr id="593" name="Google Shape;593;p25"/>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94" name="Google Shape;594;p25"/>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595" name="Google Shape;595;p25"/>
          <p:cNvGrpSpPr/>
          <p:nvPr/>
        </p:nvGrpSpPr>
        <p:grpSpPr>
          <a:xfrm>
            <a:off x="5778500" y="2212975"/>
            <a:ext cx="219075" cy="225425"/>
            <a:chOff x="480" y="1168"/>
            <a:chExt cx="312" cy="320"/>
          </a:xfrm>
        </p:grpSpPr>
        <p:sp>
          <p:nvSpPr>
            <p:cNvPr id="596" name="Google Shape;596;p25"/>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97" name="Google Shape;597;p25"/>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598" name="Google Shape;598;p25"/>
          <p:cNvGrpSpPr/>
          <p:nvPr/>
        </p:nvGrpSpPr>
        <p:grpSpPr>
          <a:xfrm>
            <a:off x="7239000" y="2212975"/>
            <a:ext cx="219075" cy="225425"/>
            <a:chOff x="480" y="1168"/>
            <a:chExt cx="312" cy="320"/>
          </a:xfrm>
        </p:grpSpPr>
        <p:sp>
          <p:nvSpPr>
            <p:cNvPr id="599" name="Google Shape;599;p25"/>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00" name="Google Shape;600;p25"/>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01" name="Google Shape;601;p25"/>
          <p:cNvGrpSpPr/>
          <p:nvPr/>
        </p:nvGrpSpPr>
        <p:grpSpPr>
          <a:xfrm>
            <a:off x="8026400" y="2873375"/>
            <a:ext cx="219075" cy="225425"/>
            <a:chOff x="480" y="1168"/>
            <a:chExt cx="312" cy="320"/>
          </a:xfrm>
        </p:grpSpPr>
        <p:sp>
          <p:nvSpPr>
            <p:cNvPr id="602" name="Google Shape;602;p25"/>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03" name="Google Shape;603;p25"/>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04" name="Google Shape;604;p25"/>
          <p:cNvGrpSpPr/>
          <p:nvPr/>
        </p:nvGrpSpPr>
        <p:grpSpPr>
          <a:xfrm>
            <a:off x="7226300" y="4613275"/>
            <a:ext cx="219075" cy="225425"/>
            <a:chOff x="480" y="1168"/>
            <a:chExt cx="312" cy="320"/>
          </a:xfrm>
        </p:grpSpPr>
        <p:sp>
          <p:nvSpPr>
            <p:cNvPr id="605" name="Google Shape;605;p25"/>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06" name="Google Shape;606;p25"/>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07" name="Google Shape;607;p25"/>
          <p:cNvGrpSpPr/>
          <p:nvPr/>
        </p:nvGrpSpPr>
        <p:grpSpPr>
          <a:xfrm>
            <a:off x="5880100" y="4600575"/>
            <a:ext cx="219075" cy="225425"/>
            <a:chOff x="480" y="1168"/>
            <a:chExt cx="312" cy="320"/>
          </a:xfrm>
        </p:grpSpPr>
        <p:sp>
          <p:nvSpPr>
            <p:cNvPr id="608" name="Google Shape;608;p25"/>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09" name="Google Shape;609;p25"/>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10" name="Google Shape;610;p25"/>
          <p:cNvGrpSpPr/>
          <p:nvPr/>
        </p:nvGrpSpPr>
        <p:grpSpPr>
          <a:xfrm>
            <a:off x="4432300" y="4613275"/>
            <a:ext cx="219075" cy="225425"/>
            <a:chOff x="480" y="1168"/>
            <a:chExt cx="312" cy="320"/>
          </a:xfrm>
        </p:grpSpPr>
        <p:sp>
          <p:nvSpPr>
            <p:cNvPr id="611" name="Google Shape;611;p25"/>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12" name="Google Shape;612;p25"/>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13" name="Google Shape;613;p25"/>
          <p:cNvGrpSpPr/>
          <p:nvPr/>
        </p:nvGrpSpPr>
        <p:grpSpPr>
          <a:xfrm>
            <a:off x="3162300" y="4625975"/>
            <a:ext cx="219075" cy="225425"/>
            <a:chOff x="480" y="1168"/>
            <a:chExt cx="312" cy="320"/>
          </a:xfrm>
        </p:grpSpPr>
        <p:sp>
          <p:nvSpPr>
            <p:cNvPr id="614" name="Google Shape;614;p25"/>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15" name="Google Shape;615;p25"/>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16" name="Google Shape;616;p25"/>
          <p:cNvGrpSpPr/>
          <p:nvPr/>
        </p:nvGrpSpPr>
        <p:grpSpPr>
          <a:xfrm>
            <a:off x="2082800" y="4625975"/>
            <a:ext cx="219075" cy="225425"/>
            <a:chOff x="480" y="1168"/>
            <a:chExt cx="312" cy="320"/>
          </a:xfrm>
        </p:grpSpPr>
        <p:sp>
          <p:nvSpPr>
            <p:cNvPr id="617" name="Google Shape;617;p25"/>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18" name="Google Shape;618;p25"/>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19" name="Google Shape;619;p25"/>
          <p:cNvGrpSpPr/>
          <p:nvPr/>
        </p:nvGrpSpPr>
        <p:grpSpPr>
          <a:xfrm>
            <a:off x="1333500" y="4003675"/>
            <a:ext cx="219075" cy="225425"/>
            <a:chOff x="480" y="1168"/>
            <a:chExt cx="312" cy="320"/>
          </a:xfrm>
        </p:grpSpPr>
        <p:sp>
          <p:nvSpPr>
            <p:cNvPr id="620" name="Google Shape;620;p25"/>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21" name="Google Shape;621;p25"/>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22" name="Google Shape;622;p25"/>
          <p:cNvGrpSpPr/>
          <p:nvPr/>
        </p:nvGrpSpPr>
        <p:grpSpPr>
          <a:xfrm>
            <a:off x="1231900" y="3089275"/>
            <a:ext cx="219075" cy="225425"/>
            <a:chOff x="480" y="1168"/>
            <a:chExt cx="312" cy="320"/>
          </a:xfrm>
        </p:grpSpPr>
        <p:sp>
          <p:nvSpPr>
            <p:cNvPr id="623" name="Google Shape;623;p25"/>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24" name="Google Shape;624;p25"/>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25" name="Google Shape;625;p25"/>
          <p:cNvGrpSpPr/>
          <p:nvPr/>
        </p:nvGrpSpPr>
        <p:grpSpPr>
          <a:xfrm>
            <a:off x="7950200" y="3838575"/>
            <a:ext cx="219075" cy="225425"/>
            <a:chOff x="480" y="1168"/>
            <a:chExt cx="312" cy="320"/>
          </a:xfrm>
        </p:grpSpPr>
        <p:sp>
          <p:nvSpPr>
            <p:cNvPr id="626" name="Google Shape;626;p25"/>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27" name="Google Shape;627;p25"/>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28" name="Google Shape;628;p25"/>
          <p:cNvGrpSpPr/>
          <p:nvPr/>
        </p:nvGrpSpPr>
        <p:grpSpPr>
          <a:xfrm>
            <a:off x="4457700" y="3800475"/>
            <a:ext cx="219075" cy="225425"/>
            <a:chOff x="480" y="1168"/>
            <a:chExt cx="312" cy="320"/>
          </a:xfrm>
        </p:grpSpPr>
        <p:sp>
          <p:nvSpPr>
            <p:cNvPr id="629" name="Google Shape;629;p25"/>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30" name="Google Shape;630;p25"/>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31" name="Google Shape;631;p25"/>
          <p:cNvGrpSpPr/>
          <p:nvPr/>
        </p:nvGrpSpPr>
        <p:grpSpPr>
          <a:xfrm>
            <a:off x="4521200" y="3013075"/>
            <a:ext cx="219075" cy="225425"/>
            <a:chOff x="480" y="1168"/>
            <a:chExt cx="312" cy="320"/>
          </a:xfrm>
        </p:grpSpPr>
        <p:sp>
          <p:nvSpPr>
            <p:cNvPr id="632" name="Google Shape;632;p25"/>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33" name="Google Shape;633;p25"/>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cxnSp>
        <p:nvCxnSpPr>
          <p:cNvPr id="634" name="Google Shape;634;p25"/>
          <p:cNvCxnSpPr/>
          <p:nvPr/>
        </p:nvCxnSpPr>
        <p:spPr>
          <a:xfrm>
            <a:off x="1447800" y="2336800"/>
            <a:ext cx="787400" cy="0"/>
          </a:xfrm>
          <a:prstGeom prst="straightConnector1">
            <a:avLst/>
          </a:prstGeom>
          <a:noFill/>
          <a:ln w="9525" cap="flat" cmpd="sng">
            <a:solidFill>
              <a:schemeClr val="dk1"/>
            </a:solidFill>
            <a:prstDash val="solid"/>
            <a:miter lim="800000"/>
            <a:headEnd type="none" w="med" len="med"/>
            <a:tailEnd type="triangle" w="med" len="med"/>
          </a:ln>
        </p:spPr>
      </p:cxnSp>
      <p:cxnSp>
        <p:nvCxnSpPr>
          <p:cNvPr id="635" name="Google Shape;635;p25"/>
          <p:cNvCxnSpPr/>
          <p:nvPr/>
        </p:nvCxnSpPr>
        <p:spPr>
          <a:xfrm>
            <a:off x="2438400" y="2336800"/>
            <a:ext cx="927100" cy="0"/>
          </a:xfrm>
          <a:prstGeom prst="straightConnector1">
            <a:avLst/>
          </a:prstGeom>
          <a:noFill/>
          <a:ln w="9525" cap="flat" cmpd="sng">
            <a:solidFill>
              <a:schemeClr val="dk1"/>
            </a:solidFill>
            <a:prstDash val="solid"/>
            <a:miter lim="800000"/>
            <a:headEnd type="none" w="med" len="med"/>
            <a:tailEnd type="triangle" w="med" len="med"/>
          </a:ln>
        </p:spPr>
      </p:cxnSp>
      <p:cxnSp>
        <p:nvCxnSpPr>
          <p:cNvPr id="636" name="Google Shape;636;p25"/>
          <p:cNvCxnSpPr/>
          <p:nvPr/>
        </p:nvCxnSpPr>
        <p:spPr>
          <a:xfrm>
            <a:off x="3594100" y="2336800"/>
            <a:ext cx="939800" cy="0"/>
          </a:xfrm>
          <a:prstGeom prst="straightConnector1">
            <a:avLst/>
          </a:prstGeom>
          <a:noFill/>
          <a:ln w="9525" cap="flat" cmpd="sng">
            <a:solidFill>
              <a:schemeClr val="dk1"/>
            </a:solidFill>
            <a:prstDash val="solid"/>
            <a:miter lim="800000"/>
            <a:headEnd type="none" w="med" len="med"/>
            <a:tailEnd type="triangle" w="med" len="med"/>
          </a:ln>
        </p:spPr>
      </p:cxnSp>
      <p:cxnSp>
        <p:nvCxnSpPr>
          <p:cNvPr id="637" name="Google Shape;637;p25"/>
          <p:cNvCxnSpPr/>
          <p:nvPr/>
        </p:nvCxnSpPr>
        <p:spPr>
          <a:xfrm>
            <a:off x="4762500" y="2336800"/>
            <a:ext cx="1016000" cy="0"/>
          </a:xfrm>
          <a:prstGeom prst="straightConnector1">
            <a:avLst/>
          </a:prstGeom>
          <a:noFill/>
          <a:ln w="9525" cap="flat" cmpd="sng">
            <a:solidFill>
              <a:schemeClr val="dk1"/>
            </a:solidFill>
            <a:prstDash val="solid"/>
            <a:miter lim="800000"/>
            <a:headEnd type="none" w="med" len="med"/>
            <a:tailEnd type="triangle" w="med" len="med"/>
          </a:ln>
        </p:spPr>
      </p:cxnSp>
      <p:cxnSp>
        <p:nvCxnSpPr>
          <p:cNvPr id="638" name="Google Shape;638;p25"/>
          <p:cNvCxnSpPr/>
          <p:nvPr/>
        </p:nvCxnSpPr>
        <p:spPr>
          <a:xfrm>
            <a:off x="5994400" y="2336800"/>
            <a:ext cx="1231900" cy="0"/>
          </a:xfrm>
          <a:prstGeom prst="straightConnector1">
            <a:avLst/>
          </a:prstGeom>
          <a:noFill/>
          <a:ln w="9525" cap="flat" cmpd="sng">
            <a:solidFill>
              <a:schemeClr val="dk1"/>
            </a:solidFill>
            <a:prstDash val="solid"/>
            <a:miter lim="800000"/>
            <a:headEnd type="none" w="med" len="med"/>
            <a:tailEnd type="triangle" w="med" len="med"/>
          </a:ln>
        </p:spPr>
      </p:cxnSp>
      <p:cxnSp>
        <p:nvCxnSpPr>
          <p:cNvPr id="639" name="Google Shape;639;p25"/>
          <p:cNvCxnSpPr/>
          <p:nvPr/>
        </p:nvCxnSpPr>
        <p:spPr>
          <a:xfrm>
            <a:off x="7454900" y="2425700"/>
            <a:ext cx="571500" cy="444500"/>
          </a:xfrm>
          <a:prstGeom prst="straightConnector1">
            <a:avLst/>
          </a:prstGeom>
          <a:noFill/>
          <a:ln w="9525" cap="flat" cmpd="sng">
            <a:solidFill>
              <a:schemeClr val="dk1"/>
            </a:solidFill>
            <a:prstDash val="solid"/>
            <a:miter lim="800000"/>
            <a:headEnd type="none" w="med" len="med"/>
            <a:tailEnd type="triangle" w="med" len="med"/>
          </a:ln>
        </p:spPr>
      </p:cxnSp>
      <p:cxnSp>
        <p:nvCxnSpPr>
          <p:cNvPr id="640" name="Google Shape;640;p25"/>
          <p:cNvCxnSpPr/>
          <p:nvPr/>
        </p:nvCxnSpPr>
        <p:spPr>
          <a:xfrm flipH="1">
            <a:off x="8064500" y="3086100"/>
            <a:ext cx="76200" cy="762000"/>
          </a:xfrm>
          <a:prstGeom prst="straightConnector1">
            <a:avLst/>
          </a:prstGeom>
          <a:noFill/>
          <a:ln w="9525" cap="flat" cmpd="sng">
            <a:solidFill>
              <a:schemeClr val="dk1"/>
            </a:solidFill>
            <a:prstDash val="solid"/>
            <a:miter lim="800000"/>
            <a:headEnd type="none" w="med" len="med"/>
            <a:tailEnd type="triangle" w="med" len="med"/>
          </a:ln>
        </p:spPr>
      </p:cxnSp>
      <p:cxnSp>
        <p:nvCxnSpPr>
          <p:cNvPr id="641" name="Google Shape;641;p25"/>
          <p:cNvCxnSpPr/>
          <p:nvPr/>
        </p:nvCxnSpPr>
        <p:spPr>
          <a:xfrm flipH="1">
            <a:off x="7442200" y="4064000"/>
            <a:ext cx="508000" cy="546100"/>
          </a:xfrm>
          <a:prstGeom prst="straightConnector1">
            <a:avLst/>
          </a:prstGeom>
          <a:noFill/>
          <a:ln w="9525" cap="flat" cmpd="sng">
            <a:solidFill>
              <a:schemeClr val="dk1"/>
            </a:solidFill>
            <a:prstDash val="solid"/>
            <a:miter lim="800000"/>
            <a:headEnd type="none" w="med" len="med"/>
            <a:tailEnd type="triangle" w="med" len="med"/>
          </a:ln>
        </p:spPr>
      </p:cxnSp>
      <p:cxnSp>
        <p:nvCxnSpPr>
          <p:cNvPr id="642" name="Google Shape;642;p25"/>
          <p:cNvCxnSpPr/>
          <p:nvPr/>
        </p:nvCxnSpPr>
        <p:spPr>
          <a:xfrm rot="10800000">
            <a:off x="6096000" y="4724400"/>
            <a:ext cx="1130300" cy="0"/>
          </a:xfrm>
          <a:prstGeom prst="straightConnector1">
            <a:avLst/>
          </a:prstGeom>
          <a:noFill/>
          <a:ln w="9525" cap="flat" cmpd="sng">
            <a:solidFill>
              <a:schemeClr val="dk1"/>
            </a:solidFill>
            <a:prstDash val="solid"/>
            <a:miter lim="800000"/>
            <a:headEnd type="none" w="med" len="med"/>
            <a:tailEnd type="triangle" w="med" len="med"/>
          </a:ln>
        </p:spPr>
      </p:cxnSp>
      <p:cxnSp>
        <p:nvCxnSpPr>
          <p:cNvPr id="643" name="Google Shape;643;p25"/>
          <p:cNvCxnSpPr/>
          <p:nvPr/>
        </p:nvCxnSpPr>
        <p:spPr>
          <a:xfrm rot="10800000">
            <a:off x="4648200" y="4711700"/>
            <a:ext cx="1231900" cy="0"/>
          </a:xfrm>
          <a:prstGeom prst="straightConnector1">
            <a:avLst/>
          </a:prstGeom>
          <a:noFill/>
          <a:ln w="9525" cap="flat" cmpd="sng">
            <a:solidFill>
              <a:schemeClr val="dk1"/>
            </a:solidFill>
            <a:prstDash val="solid"/>
            <a:miter lim="800000"/>
            <a:headEnd type="none" w="med" len="med"/>
            <a:tailEnd type="triangle" w="med" len="med"/>
          </a:ln>
        </p:spPr>
      </p:cxnSp>
      <p:cxnSp>
        <p:nvCxnSpPr>
          <p:cNvPr id="644" name="Google Shape;644;p25"/>
          <p:cNvCxnSpPr/>
          <p:nvPr/>
        </p:nvCxnSpPr>
        <p:spPr>
          <a:xfrm rot="10800000">
            <a:off x="3378200" y="4724400"/>
            <a:ext cx="1054100" cy="0"/>
          </a:xfrm>
          <a:prstGeom prst="straightConnector1">
            <a:avLst/>
          </a:prstGeom>
          <a:noFill/>
          <a:ln w="9525" cap="flat" cmpd="sng">
            <a:solidFill>
              <a:schemeClr val="dk1"/>
            </a:solidFill>
            <a:prstDash val="solid"/>
            <a:miter lim="800000"/>
            <a:headEnd type="none" w="med" len="med"/>
            <a:tailEnd type="triangle" w="med" len="med"/>
          </a:ln>
        </p:spPr>
      </p:cxnSp>
      <p:cxnSp>
        <p:nvCxnSpPr>
          <p:cNvPr id="645" name="Google Shape;645;p25"/>
          <p:cNvCxnSpPr/>
          <p:nvPr/>
        </p:nvCxnSpPr>
        <p:spPr>
          <a:xfrm rot="10800000">
            <a:off x="2298700" y="4737100"/>
            <a:ext cx="863600" cy="0"/>
          </a:xfrm>
          <a:prstGeom prst="straightConnector1">
            <a:avLst/>
          </a:prstGeom>
          <a:noFill/>
          <a:ln w="9525" cap="flat" cmpd="sng">
            <a:solidFill>
              <a:schemeClr val="dk1"/>
            </a:solidFill>
            <a:prstDash val="solid"/>
            <a:miter lim="800000"/>
            <a:headEnd type="none" w="med" len="med"/>
            <a:tailEnd type="triangle" w="med" len="med"/>
          </a:ln>
        </p:spPr>
      </p:cxnSp>
      <p:cxnSp>
        <p:nvCxnSpPr>
          <p:cNvPr id="646" name="Google Shape;646;p25"/>
          <p:cNvCxnSpPr/>
          <p:nvPr/>
        </p:nvCxnSpPr>
        <p:spPr>
          <a:xfrm rot="10800000">
            <a:off x="1549400" y="4229100"/>
            <a:ext cx="533400" cy="393700"/>
          </a:xfrm>
          <a:prstGeom prst="straightConnector1">
            <a:avLst/>
          </a:prstGeom>
          <a:noFill/>
          <a:ln w="9525" cap="flat" cmpd="sng">
            <a:solidFill>
              <a:schemeClr val="dk1"/>
            </a:solidFill>
            <a:prstDash val="solid"/>
            <a:miter lim="800000"/>
            <a:headEnd type="none" w="med" len="med"/>
            <a:tailEnd type="triangle" w="med" len="med"/>
          </a:ln>
        </p:spPr>
      </p:cxnSp>
      <p:cxnSp>
        <p:nvCxnSpPr>
          <p:cNvPr id="647" name="Google Shape;647;p25"/>
          <p:cNvCxnSpPr/>
          <p:nvPr/>
        </p:nvCxnSpPr>
        <p:spPr>
          <a:xfrm rot="10800000">
            <a:off x="1333500" y="3314700"/>
            <a:ext cx="114300" cy="685800"/>
          </a:xfrm>
          <a:prstGeom prst="straightConnector1">
            <a:avLst/>
          </a:prstGeom>
          <a:noFill/>
          <a:ln w="9525" cap="flat" cmpd="sng">
            <a:solidFill>
              <a:schemeClr val="dk1"/>
            </a:solidFill>
            <a:prstDash val="solid"/>
            <a:miter lim="800000"/>
            <a:headEnd type="none" w="med" len="med"/>
            <a:tailEnd type="triangle" w="med" len="med"/>
          </a:ln>
        </p:spPr>
      </p:cxnSp>
      <p:cxnSp>
        <p:nvCxnSpPr>
          <p:cNvPr id="648" name="Google Shape;648;p25"/>
          <p:cNvCxnSpPr/>
          <p:nvPr/>
        </p:nvCxnSpPr>
        <p:spPr>
          <a:xfrm rot="10800000">
            <a:off x="1333500" y="2425700"/>
            <a:ext cx="25400" cy="660400"/>
          </a:xfrm>
          <a:prstGeom prst="straightConnector1">
            <a:avLst/>
          </a:prstGeom>
          <a:noFill/>
          <a:ln w="9525" cap="flat" cmpd="sng">
            <a:solidFill>
              <a:schemeClr val="dk1"/>
            </a:solidFill>
            <a:prstDash val="solid"/>
            <a:miter lim="800000"/>
            <a:headEnd type="none" w="med" len="med"/>
            <a:tailEnd type="triangle" w="med" len="med"/>
          </a:ln>
        </p:spPr>
      </p:cxnSp>
      <p:cxnSp>
        <p:nvCxnSpPr>
          <p:cNvPr id="649" name="Google Shape;649;p25"/>
          <p:cNvCxnSpPr/>
          <p:nvPr/>
        </p:nvCxnSpPr>
        <p:spPr>
          <a:xfrm rot="10800000" flipH="1">
            <a:off x="4546600" y="4025900"/>
            <a:ext cx="12700" cy="584200"/>
          </a:xfrm>
          <a:prstGeom prst="straightConnector1">
            <a:avLst/>
          </a:prstGeom>
          <a:noFill/>
          <a:ln w="9525" cap="flat" cmpd="sng">
            <a:solidFill>
              <a:schemeClr val="dk1"/>
            </a:solidFill>
            <a:prstDash val="solid"/>
            <a:miter lim="800000"/>
            <a:headEnd type="none" w="med" len="med"/>
            <a:tailEnd type="triangle" w="med" len="med"/>
          </a:ln>
        </p:spPr>
      </p:cxnSp>
      <p:cxnSp>
        <p:nvCxnSpPr>
          <p:cNvPr id="650" name="Google Shape;650;p25"/>
          <p:cNvCxnSpPr/>
          <p:nvPr/>
        </p:nvCxnSpPr>
        <p:spPr>
          <a:xfrm rot="10800000" flipH="1">
            <a:off x="4559300" y="3251200"/>
            <a:ext cx="63500" cy="571500"/>
          </a:xfrm>
          <a:prstGeom prst="straightConnector1">
            <a:avLst/>
          </a:prstGeom>
          <a:noFill/>
          <a:ln w="9525" cap="flat" cmpd="sng">
            <a:solidFill>
              <a:schemeClr val="dk1"/>
            </a:solidFill>
            <a:prstDash val="solid"/>
            <a:miter lim="800000"/>
            <a:headEnd type="none" w="med" len="med"/>
            <a:tailEnd type="triangle" w="med" len="med"/>
          </a:ln>
        </p:spPr>
      </p:cxnSp>
      <p:cxnSp>
        <p:nvCxnSpPr>
          <p:cNvPr id="651" name="Google Shape;651;p25"/>
          <p:cNvCxnSpPr/>
          <p:nvPr/>
        </p:nvCxnSpPr>
        <p:spPr>
          <a:xfrm rot="10800000" flipH="1">
            <a:off x="4635500" y="2438400"/>
            <a:ext cx="25400" cy="571500"/>
          </a:xfrm>
          <a:prstGeom prst="straightConnector1">
            <a:avLst/>
          </a:prstGeom>
          <a:noFill/>
          <a:ln w="9525" cap="flat" cmpd="sng">
            <a:solidFill>
              <a:schemeClr val="dk1"/>
            </a:solidFill>
            <a:prstDash val="solid"/>
            <a:miter lim="800000"/>
            <a:headEnd type="none" w="med" len="med"/>
            <a:tailEnd type="triangle" w="med" len="med"/>
          </a:ln>
        </p:spPr>
      </p:cxnSp>
      <p:sp>
        <p:nvSpPr>
          <p:cNvPr id="652" name="Google Shape;652;p25"/>
          <p:cNvSpPr txBox="1"/>
          <p:nvPr/>
        </p:nvSpPr>
        <p:spPr>
          <a:xfrm>
            <a:off x="4225925" y="1704975"/>
            <a:ext cx="97155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D</a:t>
            </a:r>
            <a:endParaRPr/>
          </a:p>
        </p:txBody>
      </p:sp>
      <p:sp>
        <p:nvSpPr>
          <p:cNvPr id="653" name="Google Shape;653;p25"/>
          <p:cNvSpPr txBox="1"/>
          <p:nvPr/>
        </p:nvSpPr>
        <p:spPr>
          <a:xfrm>
            <a:off x="4111625" y="4854575"/>
            <a:ext cx="954087"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L</a:t>
            </a:r>
            <a:endParaRPr/>
          </a:p>
        </p:txBody>
      </p:sp>
      <p:sp>
        <p:nvSpPr>
          <p:cNvPr id="654" name="Google Shape;654;p25"/>
          <p:cNvSpPr txBox="1"/>
          <p:nvPr/>
        </p:nvSpPr>
        <p:spPr>
          <a:xfrm>
            <a:off x="2028825" y="1954212"/>
            <a:ext cx="569912"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B</a:t>
            </a:r>
            <a:endParaRPr/>
          </a:p>
        </p:txBody>
      </p:sp>
      <p:sp>
        <p:nvSpPr>
          <p:cNvPr id="655" name="Google Shape;655;p25"/>
          <p:cNvSpPr txBox="1"/>
          <p:nvPr/>
        </p:nvSpPr>
        <p:spPr>
          <a:xfrm>
            <a:off x="4759325" y="2995612"/>
            <a:ext cx="577850"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R</a:t>
            </a:r>
            <a:endParaRPr/>
          </a:p>
        </p:txBody>
      </p:sp>
      <p:sp>
        <p:nvSpPr>
          <p:cNvPr id="656" name="Google Shape;656;p25"/>
          <p:cNvSpPr txBox="1"/>
          <p:nvPr/>
        </p:nvSpPr>
        <p:spPr>
          <a:xfrm>
            <a:off x="4708525" y="3783012"/>
            <a:ext cx="552450"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S</a:t>
            </a:r>
            <a:endParaRPr/>
          </a:p>
        </p:txBody>
      </p:sp>
      <p:sp>
        <p:nvSpPr>
          <p:cNvPr id="657" name="Google Shape;657;p25"/>
          <p:cNvSpPr txBox="1"/>
          <p:nvPr/>
        </p:nvSpPr>
        <p:spPr>
          <a:xfrm>
            <a:off x="5711825" y="4849812"/>
            <a:ext cx="587375"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K</a:t>
            </a:r>
            <a:endParaRPr/>
          </a:p>
        </p:txBody>
      </p:sp>
      <p:sp>
        <p:nvSpPr>
          <p:cNvPr id="658" name="Google Shape;658;p25"/>
          <p:cNvSpPr txBox="1"/>
          <p:nvPr/>
        </p:nvSpPr>
        <p:spPr>
          <a:xfrm>
            <a:off x="7070725" y="4862512"/>
            <a:ext cx="544512"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J</a:t>
            </a:r>
            <a:endParaRPr/>
          </a:p>
        </p:txBody>
      </p:sp>
      <p:sp>
        <p:nvSpPr>
          <p:cNvPr id="659" name="Google Shape;659;p25"/>
          <p:cNvSpPr txBox="1"/>
          <p:nvPr/>
        </p:nvSpPr>
        <p:spPr>
          <a:xfrm>
            <a:off x="8201025" y="3808412"/>
            <a:ext cx="587375"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H</a:t>
            </a:r>
            <a:endParaRPr/>
          </a:p>
        </p:txBody>
      </p:sp>
      <p:sp>
        <p:nvSpPr>
          <p:cNvPr id="660" name="Google Shape;660;p25"/>
          <p:cNvSpPr txBox="1"/>
          <p:nvPr/>
        </p:nvSpPr>
        <p:spPr>
          <a:xfrm>
            <a:off x="8277225" y="2868612"/>
            <a:ext cx="587375"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G</a:t>
            </a:r>
            <a:endParaRPr/>
          </a:p>
        </p:txBody>
      </p:sp>
      <p:sp>
        <p:nvSpPr>
          <p:cNvPr id="661" name="Google Shape;661;p25"/>
          <p:cNvSpPr txBox="1"/>
          <p:nvPr/>
        </p:nvSpPr>
        <p:spPr>
          <a:xfrm>
            <a:off x="7058025" y="1928812"/>
            <a:ext cx="561975"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F</a:t>
            </a:r>
            <a:endParaRPr/>
          </a:p>
        </p:txBody>
      </p:sp>
      <p:sp>
        <p:nvSpPr>
          <p:cNvPr id="662" name="Google Shape;662;p25"/>
          <p:cNvSpPr txBox="1"/>
          <p:nvPr/>
        </p:nvSpPr>
        <p:spPr>
          <a:xfrm>
            <a:off x="5572125" y="1941512"/>
            <a:ext cx="569912"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E</a:t>
            </a:r>
            <a:endParaRPr/>
          </a:p>
        </p:txBody>
      </p:sp>
      <p:sp>
        <p:nvSpPr>
          <p:cNvPr id="663" name="Google Shape;663;p25"/>
          <p:cNvSpPr txBox="1"/>
          <p:nvPr/>
        </p:nvSpPr>
        <p:spPr>
          <a:xfrm>
            <a:off x="3184525" y="1941512"/>
            <a:ext cx="577850"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C</a:t>
            </a:r>
            <a:endParaRPr/>
          </a:p>
        </p:txBody>
      </p:sp>
      <p:sp>
        <p:nvSpPr>
          <p:cNvPr id="664" name="Google Shape;664;p25"/>
          <p:cNvSpPr txBox="1"/>
          <p:nvPr/>
        </p:nvSpPr>
        <p:spPr>
          <a:xfrm>
            <a:off x="2994025" y="4875212"/>
            <a:ext cx="612775"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M</a:t>
            </a:r>
            <a:endParaRPr/>
          </a:p>
        </p:txBody>
      </p:sp>
      <p:sp>
        <p:nvSpPr>
          <p:cNvPr id="665" name="Google Shape;665;p25"/>
          <p:cNvSpPr txBox="1"/>
          <p:nvPr/>
        </p:nvSpPr>
        <p:spPr>
          <a:xfrm>
            <a:off x="1901825" y="4887912"/>
            <a:ext cx="577850"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N</a:t>
            </a:r>
            <a:endParaRPr/>
          </a:p>
        </p:txBody>
      </p:sp>
      <p:sp>
        <p:nvSpPr>
          <p:cNvPr id="666" name="Google Shape;666;p25"/>
          <p:cNvSpPr txBox="1"/>
          <p:nvPr/>
        </p:nvSpPr>
        <p:spPr>
          <a:xfrm>
            <a:off x="746125" y="3973512"/>
            <a:ext cx="561975"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P</a:t>
            </a:r>
            <a:endParaRPr/>
          </a:p>
        </p:txBody>
      </p:sp>
      <p:sp>
        <p:nvSpPr>
          <p:cNvPr id="667" name="Google Shape;667;p25"/>
          <p:cNvSpPr txBox="1"/>
          <p:nvPr/>
        </p:nvSpPr>
        <p:spPr>
          <a:xfrm>
            <a:off x="644525" y="3071812"/>
            <a:ext cx="587375"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Q</a:t>
            </a:r>
            <a:endParaRPr/>
          </a:p>
        </p:txBody>
      </p:sp>
      <p:grpSp>
        <p:nvGrpSpPr>
          <p:cNvPr id="668" name="Google Shape;668;p25"/>
          <p:cNvGrpSpPr/>
          <p:nvPr/>
        </p:nvGrpSpPr>
        <p:grpSpPr>
          <a:xfrm>
            <a:off x="406400" y="5743575"/>
            <a:ext cx="3568700" cy="822325"/>
            <a:chOff x="256" y="3618"/>
            <a:chExt cx="2248" cy="518"/>
          </a:xfrm>
        </p:grpSpPr>
        <p:sp>
          <p:nvSpPr>
            <p:cNvPr id="669" name="Google Shape;669;p25"/>
            <p:cNvSpPr txBox="1"/>
            <p:nvPr/>
          </p:nvSpPr>
          <p:spPr>
            <a:xfrm>
              <a:off x="406" y="3618"/>
              <a:ext cx="2098" cy="5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 Bench Mark</a:t>
              </a:r>
              <a:endParaRPr/>
            </a:p>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       = Forward Running</a:t>
              </a:r>
              <a:endParaRPr/>
            </a:p>
          </p:txBody>
        </p:sp>
        <p:cxnSp>
          <p:nvCxnSpPr>
            <p:cNvPr id="670" name="Google Shape;670;p25"/>
            <p:cNvCxnSpPr/>
            <p:nvPr/>
          </p:nvCxnSpPr>
          <p:spPr>
            <a:xfrm>
              <a:off x="472" y="3992"/>
              <a:ext cx="240" cy="0"/>
            </a:xfrm>
            <a:prstGeom prst="straightConnector1">
              <a:avLst/>
            </a:prstGeom>
            <a:noFill/>
            <a:ln w="9525" cap="flat" cmpd="sng">
              <a:solidFill>
                <a:schemeClr val="dk1"/>
              </a:solidFill>
              <a:prstDash val="solid"/>
              <a:miter lim="800000"/>
              <a:headEnd type="none" w="med" len="med"/>
              <a:tailEnd type="triangle" w="med" len="med"/>
            </a:ln>
          </p:spPr>
        </p:cxnSp>
        <p:grpSp>
          <p:nvGrpSpPr>
            <p:cNvPr id="671" name="Google Shape;671;p25"/>
            <p:cNvGrpSpPr/>
            <p:nvPr/>
          </p:nvGrpSpPr>
          <p:grpSpPr>
            <a:xfrm>
              <a:off x="256" y="3680"/>
              <a:ext cx="168" cy="160"/>
              <a:chOff x="480" y="1168"/>
              <a:chExt cx="312" cy="320"/>
            </a:xfrm>
          </p:grpSpPr>
          <p:sp>
            <p:nvSpPr>
              <p:cNvPr id="672" name="Google Shape;672;p25"/>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73" name="Google Shape;673;p25"/>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grpSp>
        <p:nvGrpSpPr>
          <p:cNvPr id="679" name="Google Shape;679;p26"/>
          <p:cNvGrpSpPr/>
          <p:nvPr/>
        </p:nvGrpSpPr>
        <p:grpSpPr>
          <a:xfrm>
            <a:off x="1231900" y="2212975"/>
            <a:ext cx="219075" cy="225425"/>
            <a:chOff x="480" y="1168"/>
            <a:chExt cx="312" cy="320"/>
          </a:xfrm>
        </p:grpSpPr>
        <p:sp>
          <p:nvSpPr>
            <p:cNvPr id="680" name="Google Shape;680;p26"/>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81" name="Google Shape;681;p26"/>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682" name="Google Shape;682;p26"/>
          <p:cNvSpPr txBox="1"/>
          <p:nvPr/>
        </p:nvSpPr>
        <p:spPr>
          <a:xfrm>
            <a:off x="3352800" y="533400"/>
            <a:ext cx="2254250" cy="5794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Comic Sans MS"/>
              <a:buNone/>
            </a:pPr>
            <a:r>
              <a:rPr lang="en-US" sz="3200" b="1" i="0" u="none">
                <a:solidFill>
                  <a:schemeClr val="dk1"/>
                </a:solidFill>
                <a:latin typeface="Comic Sans MS"/>
                <a:ea typeface="Comic Sans MS"/>
                <a:cs typeface="Comic Sans MS"/>
                <a:sym typeface="Comic Sans MS"/>
              </a:rPr>
              <a:t>Level Spur</a:t>
            </a:r>
            <a:endParaRPr/>
          </a:p>
        </p:txBody>
      </p:sp>
      <p:sp>
        <p:nvSpPr>
          <p:cNvPr id="683" name="Google Shape;683;p26"/>
          <p:cNvSpPr txBox="1"/>
          <p:nvPr/>
        </p:nvSpPr>
        <p:spPr>
          <a:xfrm>
            <a:off x="1089025" y="1916112"/>
            <a:ext cx="577850"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A</a:t>
            </a:r>
            <a:endParaRPr/>
          </a:p>
        </p:txBody>
      </p:sp>
      <p:grpSp>
        <p:nvGrpSpPr>
          <p:cNvPr id="684" name="Google Shape;684;p26"/>
          <p:cNvGrpSpPr/>
          <p:nvPr/>
        </p:nvGrpSpPr>
        <p:grpSpPr>
          <a:xfrm>
            <a:off x="2222500" y="2212975"/>
            <a:ext cx="219075" cy="225425"/>
            <a:chOff x="480" y="1168"/>
            <a:chExt cx="312" cy="320"/>
          </a:xfrm>
        </p:grpSpPr>
        <p:sp>
          <p:nvSpPr>
            <p:cNvPr id="685" name="Google Shape;685;p26"/>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86" name="Google Shape;686;p26"/>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87" name="Google Shape;687;p26"/>
          <p:cNvGrpSpPr/>
          <p:nvPr/>
        </p:nvGrpSpPr>
        <p:grpSpPr>
          <a:xfrm>
            <a:off x="3378200" y="2225675"/>
            <a:ext cx="219075" cy="225425"/>
            <a:chOff x="480" y="1168"/>
            <a:chExt cx="312" cy="320"/>
          </a:xfrm>
        </p:grpSpPr>
        <p:sp>
          <p:nvSpPr>
            <p:cNvPr id="688" name="Google Shape;688;p26"/>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89" name="Google Shape;689;p26"/>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90" name="Google Shape;690;p26"/>
          <p:cNvGrpSpPr/>
          <p:nvPr/>
        </p:nvGrpSpPr>
        <p:grpSpPr>
          <a:xfrm>
            <a:off x="4546600" y="2212975"/>
            <a:ext cx="219075" cy="225425"/>
            <a:chOff x="480" y="1168"/>
            <a:chExt cx="312" cy="320"/>
          </a:xfrm>
        </p:grpSpPr>
        <p:sp>
          <p:nvSpPr>
            <p:cNvPr id="691" name="Google Shape;691;p26"/>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92" name="Google Shape;692;p26"/>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93" name="Google Shape;693;p26"/>
          <p:cNvGrpSpPr/>
          <p:nvPr/>
        </p:nvGrpSpPr>
        <p:grpSpPr>
          <a:xfrm>
            <a:off x="5778500" y="2212975"/>
            <a:ext cx="219075" cy="225425"/>
            <a:chOff x="480" y="1168"/>
            <a:chExt cx="312" cy="320"/>
          </a:xfrm>
        </p:grpSpPr>
        <p:sp>
          <p:nvSpPr>
            <p:cNvPr id="694" name="Google Shape;694;p26"/>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95" name="Google Shape;695;p26"/>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96" name="Google Shape;696;p26"/>
          <p:cNvGrpSpPr/>
          <p:nvPr/>
        </p:nvGrpSpPr>
        <p:grpSpPr>
          <a:xfrm>
            <a:off x="7239000" y="2212975"/>
            <a:ext cx="219075" cy="225425"/>
            <a:chOff x="480" y="1168"/>
            <a:chExt cx="312" cy="320"/>
          </a:xfrm>
        </p:grpSpPr>
        <p:sp>
          <p:nvSpPr>
            <p:cNvPr id="697" name="Google Shape;697;p26"/>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698" name="Google Shape;698;p26"/>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699" name="Google Shape;699;p26"/>
          <p:cNvGrpSpPr/>
          <p:nvPr/>
        </p:nvGrpSpPr>
        <p:grpSpPr>
          <a:xfrm>
            <a:off x="4432300" y="4613275"/>
            <a:ext cx="219075" cy="225425"/>
            <a:chOff x="480" y="1168"/>
            <a:chExt cx="312" cy="320"/>
          </a:xfrm>
        </p:grpSpPr>
        <p:sp>
          <p:nvSpPr>
            <p:cNvPr id="700" name="Google Shape;700;p26"/>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01" name="Google Shape;701;p26"/>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702" name="Google Shape;702;p26"/>
          <p:cNvGrpSpPr/>
          <p:nvPr/>
        </p:nvGrpSpPr>
        <p:grpSpPr>
          <a:xfrm>
            <a:off x="4457700" y="3800475"/>
            <a:ext cx="219075" cy="225425"/>
            <a:chOff x="480" y="1168"/>
            <a:chExt cx="312" cy="320"/>
          </a:xfrm>
        </p:grpSpPr>
        <p:sp>
          <p:nvSpPr>
            <p:cNvPr id="703" name="Google Shape;703;p26"/>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04" name="Google Shape;704;p26"/>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705" name="Google Shape;705;p26"/>
          <p:cNvGrpSpPr/>
          <p:nvPr/>
        </p:nvGrpSpPr>
        <p:grpSpPr>
          <a:xfrm>
            <a:off x="4521200" y="3013075"/>
            <a:ext cx="219075" cy="225425"/>
            <a:chOff x="480" y="1168"/>
            <a:chExt cx="312" cy="320"/>
          </a:xfrm>
        </p:grpSpPr>
        <p:sp>
          <p:nvSpPr>
            <p:cNvPr id="706" name="Google Shape;706;p26"/>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07" name="Google Shape;707;p26"/>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cxnSp>
        <p:nvCxnSpPr>
          <p:cNvPr id="708" name="Google Shape;708;p26"/>
          <p:cNvCxnSpPr/>
          <p:nvPr/>
        </p:nvCxnSpPr>
        <p:spPr>
          <a:xfrm>
            <a:off x="2438400" y="2289175"/>
            <a:ext cx="927100" cy="0"/>
          </a:xfrm>
          <a:prstGeom prst="straightConnector1">
            <a:avLst/>
          </a:prstGeom>
          <a:noFill/>
          <a:ln w="19050" cap="flat" cmpd="sng">
            <a:solidFill>
              <a:schemeClr val="dk1"/>
            </a:solidFill>
            <a:prstDash val="solid"/>
            <a:miter lim="800000"/>
            <a:headEnd type="none" w="med" len="med"/>
            <a:tailEnd type="triangle" w="med" len="med"/>
          </a:ln>
        </p:spPr>
      </p:cxnSp>
      <p:cxnSp>
        <p:nvCxnSpPr>
          <p:cNvPr id="709" name="Google Shape;709;p26"/>
          <p:cNvCxnSpPr/>
          <p:nvPr/>
        </p:nvCxnSpPr>
        <p:spPr>
          <a:xfrm>
            <a:off x="3594100" y="2289175"/>
            <a:ext cx="939800" cy="0"/>
          </a:xfrm>
          <a:prstGeom prst="straightConnector1">
            <a:avLst/>
          </a:prstGeom>
          <a:noFill/>
          <a:ln w="19050" cap="flat" cmpd="sng">
            <a:solidFill>
              <a:schemeClr val="dk1"/>
            </a:solidFill>
            <a:prstDash val="solid"/>
            <a:miter lim="800000"/>
            <a:headEnd type="none" w="med" len="med"/>
            <a:tailEnd type="triangle" w="med" len="med"/>
          </a:ln>
        </p:spPr>
      </p:cxnSp>
      <p:cxnSp>
        <p:nvCxnSpPr>
          <p:cNvPr id="710" name="Google Shape;710;p26"/>
          <p:cNvCxnSpPr/>
          <p:nvPr/>
        </p:nvCxnSpPr>
        <p:spPr>
          <a:xfrm>
            <a:off x="4767262" y="2284412"/>
            <a:ext cx="1016000" cy="0"/>
          </a:xfrm>
          <a:prstGeom prst="straightConnector1">
            <a:avLst/>
          </a:prstGeom>
          <a:noFill/>
          <a:ln w="19050" cap="flat" cmpd="sng">
            <a:solidFill>
              <a:schemeClr val="dk1"/>
            </a:solidFill>
            <a:prstDash val="solid"/>
            <a:miter lim="800000"/>
            <a:headEnd type="none" w="med" len="med"/>
            <a:tailEnd type="triangle" w="med" len="med"/>
          </a:ln>
        </p:spPr>
      </p:cxnSp>
      <p:cxnSp>
        <p:nvCxnSpPr>
          <p:cNvPr id="711" name="Google Shape;711;p26"/>
          <p:cNvCxnSpPr/>
          <p:nvPr/>
        </p:nvCxnSpPr>
        <p:spPr>
          <a:xfrm>
            <a:off x="5994400" y="2289175"/>
            <a:ext cx="1231900" cy="0"/>
          </a:xfrm>
          <a:prstGeom prst="straightConnector1">
            <a:avLst/>
          </a:prstGeom>
          <a:noFill/>
          <a:ln w="19050" cap="flat" cmpd="sng">
            <a:solidFill>
              <a:schemeClr val="dk1"/>
            </a:solidFill>
            <a:prstDash val="solid"/>
            <a:miter lim="800000"/>
            <a:headEnd type="none" w="med" len="med"/>
            <a:tailEnd type="triangle" w="med" len="med"/>
          </a:ln>
        </p:spPr>
      </p:cxnSp>
      <p:cxnSp>
        <p:nvCxnSpPr>
          <p:cNvPr id="712" name="Google Shape;712;p26"/>
          <p:cNvCxnSpPr/>
          <p:nvPr/>
        </p:nvCxnSpPr>
        <p:spPr>
          <a:xfrm rot="10800000" flipH="1">
            <a:off x="4508500" y="4021137"/>
            <a:ext cx="12700" cy="584200"/>
          </a:xfrm>
          <a:prstGeom prst="straightConnector1">
            <a:avLst/>
          </a:prstGeom>
          <a:noFill/>
          <a:ln w="19050" cap="flat" cmpd="sng">
            <a:solidFill>
              <a:schemeClr val="dk1"/>
            </a:solidFill>
            <a:prstDash val="solid"/>
            <a:miter lim="800000"/>
            <a:headEnd type="triangle" w="med" len="med"/>
            <a:tailEnd type="none" w="med" len="med"/>
          </a:ln>
        </p:spPr>
      </p:cxnSp>
      <p:cxnSp>
        <p:nvCxnSpPr>
          <p:cNvPr id="713" name="Google Shape;713;p26"/>
          <p:cNvCxnSpPr/>
          <p:nvPr/>
        </p:nvCxnSpPr>
        <p:spPr>
          <a:xfrm rot="10800000" flipH="1">
            <a:off x="4535487" y="3246437"/>
            <a:ext cx="63500" cy="557212"/>
          </a:xfrm>
          <a:prstGeom prst="straightConnector1">
            <a:avLst/>
          </a:prstGeom>
          <a:noFill/>
          <a:ln w="19050" cap="flat" cmpd="sng">
            <a:solidFill>
              <a:schemeClr val="dk1"/>
            </a:solidFill>
            <a:prstDash val="solid"/>
            <a:miter lim="800000"/>
            <a:headEnd type="triangle" w="med" len="med"/>
            <a:tailEnd type="none" w="med" len="med"/>
          </a:ln>
        </p:spPr>
      </p:cxnSp>
      <p:cxnSp>
        <p:nvCxnSpPr>
          <p:cNvPr id="714" name="Google Shape;714;p26"/>
          <p:cNvCxnSpPr/>
          <p:nvPr/>
        </p:nvCxnSpPr>
        <p:spPr>
          <a:xfrm rot="10800000" flipH="1">
            <a:off x="4597400" y="2438400"/>
            <a:ext cx="25400" cy="571500"/>
          </a:xfrm>
          <a:prstGeom prst="straightConnector1">
            <a:avLst/>
          </a:prstGeom>
          <a:noFill/>
          <a:ln w="19050" cap="flat" cmpd="sng">
            <a:solidFill>
              <a:schemeClr val="dk1"/>
            </a:solidFill>
            <a:prstDash val="solid"/>
            <a:miter lim="800000"/>
            <a:headEnd type="triangle" w="med" len="med"/>
            <a:tailEnd type="none" w="med" len="med"/>
          </a:ln>
        </p:spPr>
      </p:cxnSp>
      <p:sp>
        <p:nvSpPr>
          <p:cNvPr id="715" name="Google Shape;715;p26"/>
          <p:cNvSpPr txBox="1"/>
          <p:nvPr/>
        </p:nvSpPr>
        <p:spPr>
          <a:xfrm>
            <a:off x="4225925" y="1704975"/>
            <a:ext cx="97155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D</a:t>
            </a:r>
            <a:endParaRPr/>
          </a:p>
        </p:txBody>
      </p:sp>
      <p:sp>
        <p:nvSpPr>
          <p:cNvPr id="716" name="Google Shape;716;p26"/>
          <p:cNvSpPr txBox="1"/>
          <p:nvPr/>
        </p:nvSpPr>
        <p:spPr>
          <a:xfrm>
            <a:off x="4111625" y="4854575"/>
            <a:ext cx="92075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S</a:t>
            </a:r>
            <a:endParaRPr/>
          </a:p>
        </p:txBody>
      </p:sp>
      <p:sp>
        <p:nvSpPr>
          <p:cNvPr id="717" name="Google Shape;717;p26"/>
          <p:cNvSpPr txBox="1"/>
          <p:nvPr/>
        </p:nvSpPr>
        <p:spPr>
          <a:xfrm>
            <a:off x="2066925" y="1916112"/>
            <a:ext cx="569912"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B</a:t>
            </a:r>
            <a:endParaRPr/>
          </a:p>
        </p:txBody>
      </p:sp>
      <p:sp>
        <p:nvSpPr>
          <p:cNvPr id="718" name="Google Shape;718;p26"/>
          <p:cNvSpPr txBox="1"/>
          <p:nvPr/>
        </p:nvSpPr>
        <p:spPr>
          <a:xfrm>
            <a:off x="4759325" y="2995612"/>
            <a:ext cx="577850"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R</a:t>
            </a:r>
            <a:endParaRPr/>
          </a:p>
        </p:txBody>
      </p:sp>
      <p:sp>
        <p:nvSpPr>
          <p:cNvPr id="719" name="Google Shape;719;p26"/>
          <p:cNvSpPr txBox="1"/>
          <p:nvPr/>
        </p:nvSpPr>
        <p:spPr>
          <a:xfrm>
            <a:off x="4708525" y="3783012"/>
            <a:ext cx="569912"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T</a:t>
            </a:r>
            <a:endParaRPr/>
          </a:p>
        </p:txBody>
      </p:sp>
      <p:sp>
        <p:nvSpPr>
          <p:cNvPr id="720" name="Google Shape;720;p26"/>
          <p:cNvSpPr txBox="1"/>
          <p:nvPr/>
        </p:nvSpPr>
        <p:spPr>
          <a:xfrm>
            <a:off x="7058025" y="1928812"/>
            <a:ext cx="561975"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F</a:t>
            </a:r>
            <a:endParaRPr/>
          </a:p>
        </p:txBody>
      </p:sp>
      <p:sp>
        <p:nvSpPr>
          <p:cNvPr id="721" name="Google Shape;721;p26"/>
          <p:cNvSpPr txBox="1"/>
          <p:nvPr/>
        </p:nvSpPr>
        <p:spPr>
          <a:xfrm>
            <a:off x="5572125" y="1941512"/>
            <a:ext cx="569912"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E</a:t>
            </a:r>
            <a:endParaRPr/>
          </a:p>
        </p:txBody>
      </p:sp>
      <p:sp>
        <p:nvSpPr>
          <p:cNvPr id="722" name="Google Shape;722;p26"/>
          <p:cNvSpPr txBox="1"/>
          <p:nvPr/>
        </p:nvSpPr>
        <p:spPr>
          <a:xfrm>
            <a:off x="3184525" y="1941512"/>
            <a:ext cx="577850"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C</a:t>
            </a:r>
            <a:endParaRPr/>
          </a:p>
        </p:txBody>
      </p:sp>
      <p:cxnSp>
        <p:nvCxnSpPr>
          <p:cNvPr id="723" name="Google Shape;723;p26"/>
          <p:cNvCxnSpPr/>
          <p:nvPr/>
        </p:nvCxnSpPr>
        <p:spPr>
          <a:xfrm>
            <a:off x="1447800" y="2276475"/>
            <a:ext cx="774700" cy="0"/>
          </a:xfrm>
          <a:prstGeom prst="straightConnector1">
            <a:avLst/>
          </a:prstGeom>
          <a:noFill/>
          <a:ln w="19050" cap="flat" cmpd="sng">
            <a:solidFill>
              <a:schemeClr val="dk1"/>
            </a:solidFill>
            <a:prstDash val="solid"/>
            <a:miter lim="800000"/>
            <a:headEnd type="none" w="med" len="med"/>
            <a:tailEnd type="triangle" w="med" len="med"/>
          </a:ln>
        </p:spPr>
      </p:cxnSp>
      <p:grpSp>
        <p:nvGrpSpPr>
          <p:cNvPr id="724" name="Google Shape;724;p26"/>
          <p:cNvGrpSpPr/>
          <p:nvPr/>
        </p:nvGrpSpPr>
        <p:grpSpPr>
          <a:xfrm>
            <a:off x="292100" y="2200275"/>
            <a:ext cx="219075" cy="225425"/>
            <a:chOff x="480" y="1168"/>
            <a:chExt cx="312" cy="320"/>
          </a:xfrm>
        </p:grpSpPr>
        <p:sp>
          <p:nvSpPr>
            <p:cNvPr id="725" name="Google Shape;725;p26"/>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26" name="Google Shape;726;p26"/>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727" name="Google Shape;727;p26"/>
          <p:cNvGrpSpPr/>
          <p:nvPr/>
        </p:nvGrpSpPr>
        <p:grpSpPr>
          <a:xfrm>
            <a:off x="8369300" y="2212975"/>
            <a:ext cx="219075" cy="225425"/>
            <a:chOff x="480" y="1168"/>
            <a:chExt cx="312" cy="320"/>
          </a:xfrm>
        </p:grpSpPr>
        <p:sp>
          <p:nvSpPr>
            <p:cNvPr id="728" name="Google Shape;728;p26"/>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29" name="Google Shape;729;p26"/>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730" name="Google Shape;730;p26"/>
          <p:cNvSpPr txBox="1"/>
          <p:nvPr/>
        </p:nvSpPr>
        <p:spPr>
          <a:xfrm>
            <a:off x="161925" y="1941512"/>
            <a:ext cx="569912"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Z</a:t>
            </a:r>
            <a:endParaRPr/>
          </a:p>
        </p:txBody>
      </p:sp>
      <p:sp>
        <p:nvSpPr>
          <p:cNvPr id="731" name="Google Shape;731;p26"/>
          <p:cNvSpPr txBox="1"/>
          <p:nvPr/>
        </p:nvSpPr>
        <p:spPr>
          <a:xfrm>
            <a:off x="8150225" y="1916112"/>
            <a:ext cx="587375"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a:solidFill>
                  <a:schemeClr val="dk1"/>
                </a:solidFill>
                <a:latin typeface="Arial"/>
                <a:ea typeface="Arial"/>
                <a:cs typeface="Arial"/>
                <a:sym typeface="Arial"/>
              </a:rPr>
              <a:t>BM G</a:t>
            </a:r>
            <a:endParaRPr/>
          </a:p>
        </p:txBody>
      </p:sp>
      <p:cxnSp>
        <p:nvCxnSpPr>
          <p:cNvPr id="732" name="Google Shape;732;p26"/>
          <p:cNvCxnSpPr/>
          <p:nvPr/>
        </p:nvCxnSpPr>
        <p:spPr>
          <a:xfrm>
            <a:off x="517525" y="2265362"/>
            <a:ext cx="723900" cy="0"/>
          </a:xfrm>
          <a:prstGeom prst="straightConnector1">
            <a:avLst/>
          </a:prstGeom>
          <a:noFill/>
          <a:ln w="19050" cap="flat" cmpd="sng">
            <a:solidFill>
              <a:schemeClr val="dk1"/>
            </a:solidFill>
            <a:prstDash val="solid"/>
            <a:miter lim="800000"/>
            <a:headEnd type="none" w="med" len="med"/>
            <a:tailEnd type="triangle" w="med" len="med"/>
          </a:ln>
        </p:spPr>
      </p:cxnSp>
      <p:cxnSp>
        <p:nvCxnSpPr>
          <p:cNvPr id="733" name="Google Shape;733;p26"/>
          <p:cNvCxnSpPr/>
          <p:nvPr/>
        </p:nvCxnSpPr>
        <p:spPr>
          <a:xfrm>
            <a:off x="7454900" y="2286000"/>
            <a:ext cx="914400" cy="0"/>
          </a:xfrm>
          <a:prstGeom prst="straightConnector1">
            <a:avLst/>
          </a:prstGeom>
          <a:noFill/>
          <a:ln w="19050" cap="flat" cmpd="sng">
            <a:solidFill>
              <a:schemeClr val="dk1"/>
            </a:solidFill>
            <a:prstDash val="solid"/>
            <a:miter lim="800000"/>
            <a:headEnd type="none" w="med" len="med"/>
            <a:tailEnd type="triangle" w="med" len="med"/>
          </a:ln>
        </p:spPr>
      </p:cxnSp>
      <p:grpSp>
        <p:nvGrpSpPr>
          <p:cNvPr id="734" name="Google Shape;734;p26"/>
          <p:cNvGrpSpPr/>
          <p:nvPr/>
        </p:nvGrpSpPr>
        <p:grpSpPr>
          <a:xfrm>
            <a:off x="508000" y="2360612"/>
            <a:ext cx="7851775" cy="2254182"/>
            <a:chOff x="320" y="1487"/>
            <a:chExt cx="4946" cy="1420"/>
          </a:xfrm>
        </p:grpSpPr>
        <p:cxnSp>
          <p:nvCxnSpPr>
            <p:cNvPr id="735" name="Google Shape;735;p26"/>
            <p:cNvCxnSpPr/>
            <p:nvPr/>
          </p:nvCxnSpPr>
          <p:spPr>
            <a:xfrm rot="10800000">
              <a:off x="320" y="1490"/>
              <a:ext cx="456" cy="0"/>
            </a:xfrm>
            <a:prstGeom prst="straightConnector1">
              <a:avLst/>
            </a:prstGeom>
            <a:noFill/>
            <a:ln w="19050" cap="flat" cmpd="sng">
              <a:solidFill>
                <a:schemeClr val="dk1"/>
              </a:solidFill>
              <a:prstDash val="solid"/>
              <a:miter lim="800000"/>
              <a:headEnd type="none" w="med" len="med"/>
              <a:tailEnd type="triangle" w="med" len="med"/>
            </a:ln>
          </p:spPr>
        </p:cxnSp>
        <p:cxnSp>
          <p:nvCxnSpPr>
            <p:cNvPr id="736" name="Google Shape;736;p26"/>
            <p:cNvCxnSpPr/>
            <p:nvPr/>
          </p:nvCxnSpPr>
          <p:spPr>
            <a:xfrm rot="10800000">
              <a:off x="915" y="1491"/>
              <a:ext cx="476" cy="0"/>
            </a:xfrm>
            <a:prstGeom prst="straightConnector1">
              <a:avLst/>
            </a:prstGeom>
            <a:noFill/>
            <a:ln w="19050" cap="flat" cmpd="sng">
              <a:solidFill>
                <a:schemeClr val="dk1"/>
              </a:solidFill>
              <a:prstDash val="solid"/>
              <a:miter lim="800000"/>
              <a:headEnd type="none" w="med" len="med"/>
              <a:tailEnd type="triangle" w="med" len="med"/>
            </a:ln>
          </p:spPr>
        </p:cxnSp>
        <p:cxnSp>
          <p:nvCxnSpPr>
            <p:cNvPr id="737" name="Google Shape;737;p26"/>
            <p:cNvCxnSpPr/>
            <p:nvPr/>
          </p:nvCxnSpPr>
          <p:spPr>
            <a:xfrm rot="10800000">
              <a:off x="1542" y="1493"/>
              <a:ext cx="584" cy="0"/>
            </a:xfrm>
            <a:prstGeom prst="straightConnector1">
              <a:avLst/>
            </a:prstGeom>
            <a:noFill/>
            <a:ln w="19050" cap="flat" cmpd="sng">
              <a:solidFill>
                <a:schemeClr val="dk1"/>
              </a:solidFill>
              <a:prstDash val="solid"/>
              <a:miter lim="800000"/>
              <a:headEnd type="none" w="med" len="med"/>
              <a:tailEnd type="triangle" w="med" len="med"/>
            </a:ln>
          </p:spPr>
        </p:cxnSp>
        <p:cxnSp>
          <p:nvCxnSpPr>
            <p:cNvPr id="738" name="Google Shape;738;p26"/>
            <p:cNvCxnSpPr/>
            <p:nvPr/>
          </p:nvCxnSpPr>
          <p:spPr>
            <a:xfrm rot="10800000">
              <a:off x="2270" y="1496"/>
              <a:ext cx="592" cy="0"/>
            </a:xfrm>
            <a:prstGeom prst="straightConnector1">
              <a:avLst/>
            </a:prstGeom>
            <a:noFill/>
            <a:ln w="19050" cap="flat" cmpd="sng">
              <a:solidFill>
                <a:schemeClr val="dk1"/>
              </a:solidFill>
              <a:prstDash val="solid"/>
              <a:miter lim="800000"/>
              <a:headEnd type="none" w="med" len="med"/>
              <a:tailEnd type="triangle" w="med" len="med"/>
            </a:ln>
          </p:spPr>
        </p:cxnSp>
        <p:cxnSp>
          <p:nvCxnSpPr>
            <p:cNvPr id="739" name="Google Shape;739;p26"/>
            <p:cNvCxnSpPr/>
            <p:nvPr/>
          </p:nvCxnSpPr>
          <p:spPr>
            <a:xfrm rot="10800000">
              <a:off x="2997" y="1487"/>
              <a:ext cx="640" cy="0"/>
            </a:xfrm>
            <a:prstGeom prst="straightConnector1">
              <a:avLst/>
            </a:prstGeom>
            <a:noFill/>
            <a:ln w="19050" cap="flat" cmpd="sng">
              <a:solidFill>
                <a:schemeClr val="dk1"/>
              </a:solidFill>
              <a:prstDash val="solid"/>
              <a:miter lim="800000"/>
              <a:headEnd type="none" w="med" len="med"/>
              <a:tailEnd type="triangle" w="med" len="med"/>
            </a:ln>
          </p:spPr>
        </p:cxnSp>
        <p:cxnSp>
          <p:nvCxnSpPr>
            <p:cNvPr id="740" name="Google Shape;740;p26"/>
            <p:cNvCxnSpPr/>
            <p:nvPr/>
          </p:nvCxnSpPr>
          <p:spPr>
            <a:xfrm rot="10800000">
              <a:off x="3782" y="1490"/>
              <a:ext cx="776" cy="0"/>
            </a:xfrm>
            <a:prstGeom prst="straightConnector1">
              <a:avLst/>
            </a:prstGeom>
            <a:noFill/>
            <a:ln w="19050" cap="flat" cmpd="sng">
              <a:solidFill>
                <a:schemeClr val="dk1"/>
              </a:solidFill>
              <a:prstDash val="solid"/>
              <a:miter lim="800000"/>
              <a:headEnd type="none" w="med" len="med"/>
              <a:tailEnd type="triangle" w="med" len="med"/>
            </a:ln>
          </p:spPr>
        </p:cxnSp>
        <p:cxnSp>
          <p:nvCxnSpPr>
            <p:cNvPr id="741" name="Google Shape;741;p26"/>
            <p:cNvCxnSpPr/>
            <p:nvPr/>
          </p:nvCxnSpPr>
          <p:spPr>
            <a:xfrm rot="10800000">
              <a:off x="4690" y="1488"/>
              <a:ext cx="576" cy="0"/>
            </a:xfrm>
            <a:prstGeom prst="straightConnector1">
              <a:avLst/>
            </a:prstGeom>
            <a:noFill/>
            <a:ln w="19050" cap="flat" cmpd="sng">
              <a:solidFill>
                <a:schemeClr val="dk1"/>
              </a:solidFill>
              <a:prstDash val="solid"/>
              <a:miter lim="800000"/>
              <a:headEnd type="none" w="med" len="med"/>
              <a:tailEnd type="triangle" w="med" len="med"/>
            </a:ln>
          </p:spPr>
        </p:cxnSp>
        <p:cxnSp>
          <p:nvCxnSpPr>
            <p:cNvPr id="742" name="Google Shape;742;p26"/>
            <p:cNvCxnSpPr/>
            <p:nvPr/>
          </p:nvCxnSpPr>
          <p:spPr>
            <a:xfrm rot="240000">
              <a:off x="2941" y="1536"/>
              <a:ext cx="16" cy="360"/>
            </a:xfrm>
            <a:prstGeom prst="straightConnector1">
              <a:avLst/>
            </a:prstGeom>
            <a:noFill/>
            <a:ln w="19050" cap="flat" cmpd="sng">
              <a:solidFill>
                <a:schemeClr val="dk1"/>
              </a:solidFill>
              <a:prstDash val="solid"/>
              <a:miter lim="800000"/>
              <a:headEnd type="triangle" w="med" len="med"/>
              <a:tailEnd type="none" w="med" len="med"/>
            </a:ln>
          </p:spPr>
        </p:cxnSp>
        <p:cxnSp>
          <p:nvCxnSpPr>
            <p:cNvPr id="743" name="Google Shape;743;p26"/>
            <p:cNvCxnSpPr/>
            <p:nvPr/>
          </p:nvCxnSpPr>
          <p:spPr>
            <a:xfrm rot="660000">
              <a:off x="2902" y="2038"/>
              <a:ext cx="39" cy="355"/>
            </a:xfrm>
            <a:prstGeom prst="straightConnector1">
              <a:avLst/>
            </a:prstGeom>
            <a:noFill/>
            <a:ln w="19050" cap="flat" cmpd="sng">
              <a:solidFill>
                <a:schemeClr val="dk1"/>
              </a:solidFill>
              <a:prstDash val="solid"/>
              <a:miter lim="800000"/>
              <a:headEnd type="triangle" w="med" len="med"/>
              <a:tailEnd type="none" w="med" len="med"/>
            </a:ln>
          </p:spPr>
        </p:cxnSp>
        <p:cxnSp>
          <p:nvCxnSpPr>
            <p:cNvPr id="744" name="Google Shape;744;p26"/>
            <p:cNvCxnSpPr/>
            <p:nvPr/>
          </p:nvCxnSpPr>
          <p:spPr>
            <a:xfrm rot="180000">
              <a:off x="2891" y="2539"/>
              <a:ext cx="8" cy="368"/>
            </a:xfrm>
            <a:prstGeom prst="straightConnector1">
              <a:avLst/>
            </a:prstGeom>
            <a:noFill/>
            <a:ln w="19050" cap="flat" cmpd="sng">
              <a:solidFill>
                <a:schemeClr val="dk1"/>
              </a:solidFill>
              <a:prstDash val="solid"/>
              <a:miter lim="800000"/>
              <a:headEnd type="triangle" w="med" len="med"/>
              <a:tailEnd type="none" w="med" len="med"/>
            </a:ln>
          </p:spPr>
        </p:cxnSp>
      </p:grpSp>
      <p:grpSp>
        <p:nvGrpSpPr>
          <p:cNvPr id="745" name="Google Shape;745;p26"/>
          <p:cNvGrpSpPr/>
          <p:nvPr/>
        </p:nvGrpSpPr>
        <p:grpSpPr>
          <a:xfrm>
            <a:off x="457200" y="5627687"/>
            <a:ext cx="3251200" cy="1006475"/>
            <a:chOff x="288" y="3545"/>
            <a:chExt cx="2048" cy="634"/>
          </a:xfrm>
        </p:grpSpPr>
        <p:sp>
          <p:nvSpPr>
            <p:cNvPr id="746" name="Google Shape;746;p26"/>
            <p:cNvSpPr txBox="1"/>
            <p:nvPr/>
          </p:nvSpPr>
          <p:spPr>
            <a:xfrm>
              <a:off x="470" y="3545"/>
              <a:ext cx="1866" cy="6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a:solidFill>
                    <a:schemeClr val="dk1"/>
                  </a:solidFill>
                  <a:latin typeface="Arial"/>
                  <a:ea typeface="Arial"/>
                  <a:cs typeface="Arial"/>
                  <a:sym typeface="Arial"/>
                </a:rPr>
                <a:t>BM = Bench Mark</a:t>
              </a:r>
              <a:endParaRPr/>
            </a:p>
            <a:p>
              <a:pPr marL="0" marR="0" lvl="0" indent="0" algn="l" rtl="0">
                <a:lnSpc>
                  <a:spcPct val="100000"/>
                </a:lnSpc>
                <a:spcBef>
                  <a:spcPts val="0"/>
                </a:spcBef>
                <a:spcAft>
                  <a:spcPts val="0"/>
                </a:spcAft>
                <a:buClr>
                  <a:schemeClr val="dk1"/>
                </a:buClr>
                <a:buSzPts val="2000"/>
                <a:buFont typeface="Arial"/>
                <a:buNone/>
              </a:pPr>
              <a:r>
                <a:rPr lang="en-US" sz="2000" b="1" i="0" u="none">
                  <a:solidFill>
                    <a:schemeClr val="dk1"/>
                  </a:solidFill>
                  <a:latin typeface="Arial"/>
                  <a:ea typeface="Arial"/>
                  <a:cs typeface="Arial"/>
                  <a:sym typeface="Arial"/>
                </a:rPr>
                <a:t>       = Forward Running</a:t>
              </a:r>
              <a:endParaRPr/>
            </a:p>
            <a:p>
              <a:pPr marL="0" marR="0" lvl="0" indent="0" algn="l" rtl="0">
                <a:lnSpc>
                  <a:spcPct val="100000"/>
                </a:lnSpc>
                <a:spcBef>
                  <a:spcPts val="0"/>
                </a:spcBef>
                <a:spcAft>
                  <a:spcPts val="0"/>
                </a:spcAft>
                <a:buClr>
                  <a:schemeClr val="dk1"/>
                </a:buClr>
                <a:buSzPts val="2000"/>
                <a:buFont typeface="Arial"/>
                <a:buNone/>
              </a:pPr>
              <a:r>
                <a:rPr lang="en-US" sz="2000" b="1" i="0" u="none">
                  <a:solidFill>
                    <a:schemeClr val="dk1"/>
                  </a:solidFill>
                  <a:latin typeface="Arial"/>
                  <a:ea typeface="Arial"/>
                  <a:cs typeface="Arial"/>
                  <a:sym typeface="Arial"/>
                </a:rPr>
                <a:t>       = Backward Running</a:t>
              </a:r>
              <a:endParaRPr/>
            </a:p>
          </p:txBody>
        </p:sp>
        <p:cxnSp>
          <p:nvCxnSpPr>
            <p:cNvPr id="747" name="Google Shape;747;p26"/>
            <p:cNvCxnSpPr/>
            <p:nvPr/>
          </p:nvCxnSpPr>
          <p:spPr>
            <a:xfrm>
              <a:off x="488" y="3864"/>
              <a:ext cx="240" cy="0"/>
            </a:xfrm>
            <a:prstGeom prst="straightConnector1">
              <a:avLst/>
            </a:prstGeom>
            <a:noFill/>
            <a:ln w="19050" cap="flat" cmpd="sng">
              <a:solidFill>
                <a:schemeClr val="dk1"/>
              </a:solidFill>
              <a:prstDash val="solid"/>
              <a:miter lim="800000"/>
              <a:headEnd type="none" w="med" len="med"/>
              <a:tailEnd type="triangle" w="med" len="med"/>
            </a:ln>
          </p:spPr>
        </p:cxnSp>
        <p:grpSp>
          <p:nvGrpSpPr>
            <p:cNvPr id="748" name="Google Shape;748;p26"/>
            <p:cNvGrpSpPr/>
            <p:nvPr/>
          </p:nvGrpSpPr>
          <p:grpSpPr>
            <a:xfrm>
              <a:off x="288" y="3594"/>
              <a:ext cx="138" cy="142"/>
              <a:chOff x="480" y="1168"/>
              <a:chExt cx="312" cy="320"/>
            </a:xfrm>
          </p:grpSpPr>
          <p:sp>
            <p:nvSpPr>
              <p:cNvPr id="749" name="Google Shape;749;p26"/>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50" name="Google Shape;750;p26"/>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cxnSp>
          <p:nvCxnSpPr>
            <p:cNvPr id="751" name="Google Shape;751;p26"/>
            <p:cNvCxnSpPr/>
            <p:nvPr/>
          </p:nvCxnSpPr>
          <p:spPr>
            <a:xfrm rot="10800000">
              <a:off x="464" y="4048"/>
              <a:ext cx="240" cy="0"/>
            </a:xfrm>
            <a:prstGeom prst="straightConnector1">
              <a:avLst/>
            </a:prstGeom>
            <a:noFill/>
            <a:ln w="19050" cap="flat" cmpd="sng">
              <a:solidFill>
                <a:schemeClr val="dk1"/>
              </a:solidFill>
              <a:prstDash val="solid"/>
              <a:miter lim="800000"/>
              <a:headEnd type="none" w="med" len="med"/>
              <a:tailEnd type="triangle" w="med" len="med"/>
            </a:ln>
          </p:spPr>
        </p:cxn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27"/>
          <p:cNvSpPr txBox="1"/>
          <p:nvPr/>
        </p:nvSpPr>
        <p:spPr>
          <a:xfrm>
            <a:off x="7959725" y="3857625"/>
            <a:ext cx="166687" cy="179387"/>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58" name="Google Shape;758;p27"/>
          <p:cNvSpPr/>
          <p:nvPr/>
        </p:nvSpPr>
        <p:spPr>
          <a:xfrm>
            <a:off x="7399337" y="1265237"/>
            <a:ext cx="1085850" cy="4127500"/>
          </a:xfrm>
          <a:custGeom>
            <a:avLst/>
            <a:gdLst/>
            <a:ahLst/>
            <a:cxnLst/>
            <a:rect l="l" t="t" r="r" b="b"/>
            <a:pathLst>
              <a:path w="684" h="2600" extrusionOk="0">
                <a:moveTo>
                  <a:pt x="684" y="0"/>
                </a:moveTo>
                <a:cubicBezTo>
                  <a:pt x="676" y="8"/>
                  <a:pt x="669" y="18"/>
                  <a:pt x="659" y="25"/>
                </a:cubicBezTo>
                <a:cubicBezTo>
                  <a:pt x="652" y="30"/>
                  <a:pt x="640" y="28"/>
                  <a:pt x="634" y="34"/>
                </a:cubicBezTo>
                <a:cubicBezTo>
                  <a:pt x="619" y="49"/>
                  <a:pt x="610" y="111"/>
                  <a:pt x="608" y="127"/>
                </a:cubicBezTo>
                <a:cubicBezTo>
                  <a:pt x="598" y="193"/>
                  <a:pt x="604" y="265"/>
                  <a:pt x="566" y="322"/>
                </a:cubicBezTo>
                <a:cubicBezTo>
                  <a:pt x="563" y="339"/>
                  <a:pt x="564" y="357"/>
                  <a:pt x="557" y="372"/>
                </a:cubicBezTo>
                <a:cubicBezTo>
                  <a:pt x="552" y="383"/>
                  <a:pt x="539" y="388"/>
                  <a:pt x="532" y="398"/>
                </a:cubicBezTo>
                <a:cubicBezTo>
                  <a:pt x="525" y="408"/>
                  <a:pt x="517" y="448"/>
                  <a:pt x="515" y="457"/>
                </a:cubicBezTo>
                <a:cubicBezTo>
                  <a:pt x="508" y="529"/>
                  <a:pt x="504" y="607"/>
                  <a:pt x="464" y="669"/>
                </a:cubicBezTo>
                <a:cubicBezTo>
                  <a:pt x="444" y="730"/>
                  <a:pt x="457" y="705"/>
                  <a:pt x="430" y="745"/>
                </a:cubicBezTo>
                <a:cubicBezTo>
                  <a:pt x="411" y="807"/>
                  <a:pt x="420" y="859"/>
                  <a:pt x="363" y="898"/>
                </a:cubicBezTo>
                <a:cubicBezTo>
                  <a:pt x="336" y="938"/>
                  <a:pt x="329" y="985"/>
                  <a:pt x="303" y="1025"/>
                </a:cubicBezTo>
                <a:cubicBezTo>
                  <a:pt x="297" y="1044"/>
                  <a:pt x="296" y="1066"/>
                  <a:pt x="286" y="1084"/>
                </a:cubicBezTo>
                <a:cubicBezTo>
                  <a:pt x="272" y="1108"/>
                  <a:pt x="235" y="1152"/>
                  <a:pt x="235" y="1152"/>
                </a:cubicBezTo>
                <a:cubicBezTo>
                  <a:pt x="213" y="1221"/>
                  <a:pt x="193" y="1260"/>
                  <a:pt x="151" y="1321"/>
                </a:cubicBezTo>
                <a:cubicBezTo>
                  <a:pt x="140" y="1337"/>
                  <a:pt x="136" y="1356"/>
                  <a:pt x="125" y="1372"/>
                </a:cubicBezTo>
                <a:cubicBezTo>
                  <a:pt x="114" y="1406"/>
                  <a:pt x="110" y="1440"/>
                  <a:pt x="100" y="1474"/>
                </a:cubicBezTo>
                <a:cubicBezTo>
                  <a:pt x="89" y="1575"/>
                  <a:pt x="90" y="1690"/>
                  <a:pt x="32" y="1779"/>
                </a:cubicBezTo>
                <a:cubicBezTo>
                  <a:pt x="0" y="1880"/>
                  <a:pt x="16" y="2052"/>
                  <a:pt x="83" y="2151"/>
                </a:cubicBezTo>
                <a:cubicBezTo>
                  <a:pt x="104" y="2240"/>
                  <a:pt x="116" y="2331"/>
                  <a:pt x="125" y="2422"/>
                </a:cubicBezTo>
                <a:cubicBezTo>
                  <a:pt x="117" y="2484"/>
                  <a:pt x="125" y="2538"/>
                  <a:pt x="125" y="2600"/>
                </a:cubicBezTo>
              </a:path>
            </a:pathLst>
          </a:custGeom>
          <a:noFill/>
          <a:ln w="571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759" name="Google Shape;759;p27"/>
          <p:cNvCxnSpPr/>
          <p:nvPr/>
        </p:nvCxnSpPr>
        <p:spPr>
          <a:xfrm>
            <a:off x="966787" y="1681162"/>
            <a:ext cx="128587" cy="1300162"/>
          </a:xfrm>
          <a:prstGeom prst="straightConnector1">
            <a:avLst/>
          </a:prstGeom>
          <a:noFill/>
          <a:ln w="38100" cap="flat" cmpd="sng">
            <a:solidFill>
              <a:schemeClr val="dk1"/>
            </a:solidFill>
            <a:prstDash val="solid"/>
            <a:miter lim="800000"/>
            <a:headEnd type="none" w="med" len="med"/>
            <a:tailEnd type="triangle" w="med" len="med"/>
          </a:ln>
        </p:spPr>
      </p:cxnSp>
      <p:cxnSp>
        <p:nvCxnSpPr>
          <p:cNvPr id="760" name="Google Shape;760;p27"/>
          <p:cNvCxnSpPr/>
          <p:nvPr/>
        </p:nvCxnSpPr>
        <p:spPr>
          <a:xfrm flipH="1">
            <a:off x="773112" y="3200400"/>
            <a:ext cx="309562" cy="1533525"/>
          </a:xfrm>
          <a:prstGeom prst="straightConnector1">
            <a:avLst/>
          </a:prstGeom>
          <a:noFill/>
          <a:ln w="38100" cap="flat" cmpd="sng">
            <a:solidFill>
              <a:schemeClr val="dk1"/>
            </a:solidFill>
            <a:prstDash val="solid"/>
            <a:miter lim="800000"/>
            <a:headEnd type="none" w="med" len="med"/>
            <a:tailEnd type="triangle" w="med" len="med"/>
          </a:ln>
        </p:spPr>
      </p:cxnSp>
      <p:cxnSp>
        <p:nvCxnSpPr>
          <p:cNvPr id="761" name="Google Shape;761;p27"/>
          <p:cNvCxnSpPr/>
          <p:nvPr/>
        </p:nvCxnSpPr>
        <p:spPr>
          <a:xfrm>
            <a:off x="1252537" y="3033712"/>
            <a:ext cx="1946275" cy="20637"/>
          </a:xfrm>
          <a:prstGeom prst="straightConnector1">
            <a:avLst/>
          </a:prstGeom>
          <a:noFill/>
          <a:ln w="38100" cap="flat" cmpd="sng">
            <a:solidFill>
              <a:schemeClr val="dk1"/>
            </a:solidFill>
            <a:prstDash val="solid"/>
            <a:miter lim="800000"/>
            <a:headEnd type="none" w="med" len="med"/>
            <a:tailEnd type="triangle" w="med" len="med"/>
          </a:ln>
        </p:spPr>
      </p:cxnSp>
      <p:cxnSp>
        <p:nvCxnSpPr>
          <p:cNvPr id="762" name="Google Shape;762;p27"/>
          <p:cNvCxnSpPr/>
          <p:nvPr/>
        </p:nvCxnSpPr>
        <p:spPr>
          <a:xfrm rot="10800000" flipH="1">
            <a:off x="3298825" y="1698625"/>
            <a:ext cx="933450" cy="1270000"/>
          </a:xfrm>
          <a:prstGeom prst="straightConnector1">
            <a:avLst/>
          </a:prstGeom>
          <a:noFill/>
          <a:ln w="38100" cap="flat" cmpd="sng">
            <a:solidFill>
              <a:schemeClr val="dk1"/>
            </a:solidFill>
            <a:prstDash val="solid"/>
            <a:miter lim="800000"/>
            <a:headEnd type="none" w="med" len="med"/>
            <a:tailEnd type="triangle" w="med" len="med"/>
          </a:ln>
        </p:spPr>
      </p:cxnSp>
      <p:cxnSp>
        <p:nvCxnSpPr>
          <p:cNvPr id="763" name="Google Shape;763;p27"/>
          <p:cNvCxnSpPr/>
          <p:nvPr/>
        </p:nvCxnSpPr>
        <p:spPr>
          <a:xfrm>
            <a:off x="4435475" y="1576387"/>
            <a:ext cx="2874962" cy="338137"/>
          </a:xfrm>
          <a:prstGeom prst="straightConnector1">
            <a:avLst/>
          </a:prstGeom>
          <a:noFill/>
          <a:ln w="38100" cap="flat" cmpd="sng">
            <a:solidFill>
              <a:schemeClr val="dk1"/>
            </a:solidFill>
            <a:prstDash val="solid"/>
            <a:miter lim="800000"/>
            <a:headEnd type="none" w="med" len="med"/>
            <a:tailEnd type="triangle" w="med" len="med"/>
          </a:ln>
        </p:spPr>
      </p:cxnSp>
      <p:cxnSp>
        <p:nvCxnSpPr>
          <p:cNvPr id="764" name="Google Shape;764;p27"/>
          <p:cNvCxnSpPr/>
          <p:nvPr/>
        </p:nvCxnSpPr>
        <p:spPr>
          <a:xfrm flipH="1">
            <a:off x="6627812" y="2109787"/>
            <a:ext cx="787400" cy="908050"/>
          </a:xfrm>
          <a:prstGeom prst="straightConnector1">
            <a:avLst/>
          </a:prstGeom>
          <a:noFill/>
          <a:ln w="38100" cap="flat" cmpd="sng">
            <a:solidFill>
              <a:schemeClr val="dk1"/>
            </a:solidFill>
            <a:prstDash val="solid"/>
            <a:miter lim="800000"/>
            <a:headEnd type="none" w="med" len="med"/>
            <a:tailEnd type="triangle" w="med" len="med"/>
          </a:ln>
        </p:spPr>
      </p:cxnSp>
      <p:cxnSp>
        <p:nvCxnSpPr>
          <p:cNvPr id="765" name="Google Shape;765;p27"/>
          <p:cNvCxnSpPr/>
          <p:nvPr/>
        </p:nvCxnSpPr>
        <p:spPr>
          <a:xfrm>
            <a:off x="6553200" y="3159125"/>
            <a:ext cx="157162" cy="709612"/>
          </a:xfrm>
          <a:prstGeom prst="straightConnector1">
            <a:avLst/>
          </a:prstGeom>
          <a:noFill/>
          <a:ln w="38100" cap="flat" cmpd="sng">
            <a:solidFill>
              <a:schemeClr val="dk1"/>
            </a:solidFill>
            <a:prstDash val="solid"/>
            <a:miter lim="800000"/>
            <a:headEnd type="none" w="med" len="med"/>
            <a:tailEnd type="triangle" w="med" len="med"/>
          </a:ln>
        </p:spPr>
      </p:cxnSp>
      <p:cxnSp>
        <p:nvCxnSpPr>
          <p:cNvPr id="766" name="Google Shape;766;p27"/>
          <p:cNvCxnSpPr/>
          <p:nvPr/>
        </p:nvCxnSpPr>
        <p:spPr>
          <a:xfrm rot="10800000" flipH="1">
            <a:off x="6840537" y="3916362"/>
            <a:ext cx="1120775" cy="23812"/>
          </a:xfrm>
          <a:prstGeom prst="straightConnector1">
            <a:avLst/>
          </a:prstGeom>
          <a:noFill/>
          <a:ln w="38100" cap="flat" cmpd="sng">
            <a:solidFill>
              <a:schemeClr val="dk1"/>
            </a:solidFill>
            <a:prstDash val="solid"/>
            <a:miter lim="800000"/>
            <a:headEnd type="none" w="med" len="med"/>
            <a:tailEnd type="triangle" w="med" len="med"/>
          </a:ln>
        </p:spPr>
      </p:cxnSp>
      <p:cxnSp>
        <p:nvCxnSpPr>
          <p:cNvPr id="767" name="Google Shape;767;p27"/>
          <p:cNvCxnSpPr/>
          <p:nvPr/>
        </p:nvCxnSpPr>
        <p:spPr>
          <a:xfrm flipH="1">
            <a:off x="6826250" y="3997325"/>
            <a:ext cx="1141412" cy="39687"/>
          </a:xfrm>
          <a:prstGeom prst="straightConnector1">
            <a:avLst/>
          </a:prstGeom>
          <a:noFill/>
          <a:ln w="38100" cap="flat" cmpd="sng">
            <a:solidFill>
              <a:schemeClr val="dk1"/>
            </a:solidFill>
            <a:prstDash val="solid"/>
            <a:miter lim="800000"/>
            <a:headEnd type="none" w="med" len="med"/>
            <a:tailEnd type="triangle" w="med" len="med"/>
          </a:ln>
        </p:spPr>
      </p:cxnSp>
      <p:cxnSp>
        <p:nvCxnSpPr>
          <p:cNvPr id="768" name="Google Shape;768;p27"/>
          <p:cNvCxnSpPr/>
          <p:nvPr/>
        </p:nvCxnSpPr>
        <p:spPr>
          <a:xfrm rot="10800000">
            <a:off x="6454775" y="3208337"/>
            <a:ext cx="161925" cy="750887"/>
          </a:xfrm>
          <a:prstGeom prst="straightConnector1">
            <a:avLst/>
          </a:prstGeom>
          <a:noFill/>
          <a:ln w="38100" cap="flat" cmpd="sng">
            <a:solidFill>
              <a:schemeClr val="dk1"/>
            </a:solidFill>
            <a:prstDash val="solid"/>
            <a:miter lim="800000"/>
            <a:headEnd type="none" w="med" len="med"/>
            <a:tailEnd type="triangle" w="med" len="med"/>
          </a:ln>
        </p:spPr>
      </p:cxnSp>
      <p:cxnSp>
        <p:nvCxnSpPr>
          <p:cNvPr id="769" name="Google Shape;769;p27"/>
          <p:cNvCxnSpPr/>
          <p:nvPr/>
        </p:nvCxnSpPr>
        <p:spPr>
          <a:xfrm rot="10800000" flipH="1">
            <a:off x="6486525" y="2052637"/>
            <a:ext cx="822325" cy="925512"/>
          </a:xfrm>
          <a:prstGeom prst="straightConnector1">
            <a:avLst/>
          </a:prstGeom>
          <a:noFill/>
          <a:ln w="38100" cap="flat" cmpd="sng">
            <a:solidFill>
              <a:schemeClr val="dk1"/>
            </a:solidFill>
            <a:prstDash val="solid"/>
            <a:miter lim="800000"/>
            <a:headEnd type="none" w="med" len="med"/>
            <a:tailEnd type="triangle" w="med" len="med"/>
          </a:ln>
        </p:spPr>
      </p:cxnSp>
      <p:cxnSp>
        <p:nvCxnSpPr>
          <p:cNvPr id="770" name="Google Shape;770;p27"/>
          <p:cNvCxnSpPr/>
          <p:nvPr/>
        </p:nvCxnSpPr>
        <p:spPr>
          <a:xfrm rot="10800000">
            <a:off x="4437062" y="1677987"/>
            <a:ext cx="2881312" cy="336550"/>
          </a:xfrm>
          <a:prstGeom prst="straightConnector1">
            <a:avLst/>
          </a:prstGeom>
          <a:noFill/>
          <a:ln w="38100" cap="flat" cmpd="sng">
            <a:solidFill>
              <a:schemeClr val="dk1"/>
            </a:solidFill>
            <a:prstDash val="solid"/>
            <a:miter lim="800000"/>
            <a:headEnd type="none" w="med" len="med"/>
            <a:tailEnd type="triangle" w="med" len="med"/>
          </a:ln>
        </p:spPr>
      </p:cxnSp>
      <p:cxnSp>
        <p:nvCxnSpPr>
          <p:cNvPr id="771" name="Google Shape;771;p27"/>
          <p:cNvCxnSpPr/>
          <p:nvPr/>
        </p:nvCxnSpPr>
        <p:spPr>
          <a:xfrm flipH="1">
            <a:off x="3409950" y="1739900"/>
            <a:ext cx="939800" cy="1304925"/>
          </a:xfrm>
          <a:prstGeom prst="straightConnector1">
            <a:avLst/>
          </a:prstGeom>
          <a:noFill/>
          <a:ln w="38100" cap="flat" cmpd="sng">
            <a:solidFill>
              <a:schemeClr val="dk1"/>
            </a:solidFill>
            <a:prstDash val="solid"/>
            <a:miter lim="800000"/>
            <a:headEnd type="none" w="med" len="med"/>
            <a:tailEnd type="triangle" w="med" len="med"/>
          </a:ln>
        </p:spPr>
      </p:cxnSp>
      <p:cxnSp>
        <p:nvCxnSpPr>
          <p:cNvPr id="772" name="Google Shape;772;p27"/>
          <p:cNvCxnSpPr/>
          <p:nvPr/>
        </p:nvCxnSpPr>
        <p:spPr>
          <a:xfrm rot="10800000">
            <a:off x="1239837" y="3144837"/>
            <a:ext cx="1966912" cy="4762"/>
          </a:xfrm>
          <a:prstGeom prst="straightConnector1">
            <a:avLst/>
          </a:prstGeom>
          <a:noFill/>
          <a:ln w="38100" cap="flat" cmpd="sng">
            <a:solidFill>
              <a:schemeClr val="dk1"/>
            </a:solidFill>
            <a:prstDash val="solid"/>
            <a:miter lim="800000"/>
            <a:headEnd type="none" w="med" len="med"/>
            <a:tailEnd type="triangle" w="med" len="med"/>
          </a:ln>
        </p:spPr>
      </p:cxnSp>
      <p:sp>
        <p:nvSpPr>
          <p:cNvPr id="773" name="Google Shape;773;p27"/>
          <p:cNvSpPr txBox="1"/>
          <p:nvPr/>
        </p:nvSpPr>
        <p:spPr>
          <a:xfrm>
            <a:off x="230187" y="2740025"/>
            <a:ext cx="8826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Bench</a:t>
            </a:r>
            <a:endParaRPr/>
          </a:p>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Mark</a:t>
            </a:r>
            <a:endParaRPr/>
          </a:p>
        </p:txBody>
      </p:sp>
      <p:sp>
        <p:nvSpPr>
          <p:cNvPr id="774" name="Google Shape;774;p27"/>
          <p:cNvSpPr txBox="1"/>
          <p:nvPr/>
        </p:nvSpPr>
        <p:spPr>
          <a:xfrm>
            <a:off x="3084512" y="1331912"/>
            <a:ext cx="113665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Tidal BM</a:t>
            </a:r>
            <a:endParaRPr/>
          </a:p>
        </p:txBody>
      </p:sp>
      <p:sp>
        <p:nvSpPr>
          <p:cNvPr id="775" name="Google Shape;775;p27"/>
          <p:cNvSpPr txBox="1"/>
          <p:nvPr/>
        </p:nvSpPr>
        <p:spPr>
          <a:xfrm>
            <a:off x="3108325" y="3132137"/>
            <a:ext cx="113665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Tidal BM</a:t>
            </a:r>
            <a:endParaRPr/>
          </a:p>
        </p:txBody>
      </p:sp>
      <p:sp>
        <p:nvSpPr>
          <p:cNvPr id="776" name="Google Shape;776;p27"/>
          <p:cNvSpPr txBox="1"/>
          <p:nvPr/>
        </p:nvSpPr>
        <p:spPr>
          <a:xfrm>
            <a:off x="7202487" y="1533525"/>
            <a:ext cx="113665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Tidal BM</a:t>
            </a:r>
            <a:endParaRPr/>
          </a:p>
        </p:txBody>
      </p:sp>
      <p:sp>
        <p:nvSpPr>
          <p:cNvPr id="777" name="Google Shape;777;p27"/>
          <p:cNvSpPr txBox="1"/>
          <p:nvPr/>
        </p:nvSpPr>
        <p:spPr>
          <a:xfrm>
            <a:off x="5305425" y="2870200"/>
            <a:ext cx="113665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Tidal BM</a:t>
            </a:r>
            <a:endParaRPr/>
          </a:p>
        </p:txBody>
      </p:sp>
      <p:sp>
        <p:nvSpPr>
          <p:cNvPr id="778" name="Google Shape;778;p27"/>
          <p:cNvSpPr txBox="1"/>
          <p:nvPr/>
        </p:nvSpPr>
        <p:spPr>
          <a:xfrm>
            <a:off x="5524500" y="3898900"/>
            <a:ext cx="113665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Tidal BM</a:t>
            </a:r>
            <a:endParaRPr/>
          </a:p>
        </p:txBody>
      </p:sp>
      <p:sp>
        <p:nvSpPr>
          <p:cNvPr id="779" name="Google Shape;779;p27"/>
          <p:cNvSpPr/>
          <p:nvPr/>
        </p:nvSpPr>
        <p:spPr>
          <a:xfrm>
            <a:off x="8320087" y="2671762"/>
            <a:ext cx="269875" cy="52387"/>
          </a:xfrm>
          <a:custGeom>
            <a:avLst/>
            <a:gdLst/>
            <a:ahLst/>
            <a:cxnLst/>
            <a:rect l="l" t="t" r="r" b="b"/>
            <a:pathLst>
              <a:path w="170" h="33" extrusionOk="0">
                <a:moveTo>
                  <a:pt x="0" y="17"/>
                </a:moveTo>
                <a:cubicBezTo>
                  <a:pt x="11" y="14"/>
                  <a:pt x="21" y="9"/>
                  <a:pt x="32" y="9"/>
                </a:cubicBezTo>
                <a:cubicBezTo>
                  <a:pt x="74" y="9"/>
                  <a:pt x="42" y="33"/>
                  <a:pt x="73" y="0"/>
                </a:cubicBezTo>
                <a:cubicBezTo>
                  <a:pt x="109" y="10"/>
                  <a:pt x="119" y="28"/>
                  <a:pt x="146" y="0"/>
                </a:cubicBezTo>
                <a:cubicBezTo>
                  <a:pt x="164" y="19"/>
                  <a:pt x="154" y="17"/>
                  <a:pt x="170" y="17"/>
                </a:cubicBez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80" name="Google Shape;780;p27"/>
          <p:cNvSpPr/>
          <p:nvPr/>
        </p:nvSpPr>
        <p:spPr>
          <a:xfrm>
            <a:off x="8628062" y="1909762"/>
            <a:ext cx="269875" cy="52387"/>
          </a:xfrm>
          <a:custGeom>
            <a:avLst/>
            <a:gdLst/>
            <a:ahLst/>
            <a:cxnLst/>
            <a:rect l="l" t="t" r="r" b="b"/>
            <a:pathLst>
              <a:path w="170" h="33" extrusionOk="0">
                <a:moveTo>
                  <a:pt x="0" y="17"/>
                </a:moveTo>
                <a:cubicBezTo>
                  <a:pt x="11" y="14"/>
                  <a:pt x="21" y="9"/>
                  <a:pt x="32" y="9"/>
                </a:cubicBezTo>
                <a:cubicBezTo>
                  <a:pt x="74" y="9"/>
                  <a:pt x="42" y="33"/>
                  <a:pt x="73" y="0"/>
                </a:cubicBezTo>
                <a:cubicBezTo>
                  <a:pt x="109" y="10"/>
                  <a:pt x="119" y="28"/>
                  <a:pt x="146" y="0"/>
                </a:cubicBezTo>
                <a:cubicBezTo>
                  <a:pt x="164" y="19"/>
                  <a:pt x="154" y="17"/>
                  <a:pt x="170" y="17"/>
                </a:cubicBez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81" name="Google Shape;781;p27"/>
          <p:cNvSpPr/>
          <p:nvPr/>
        </p:nvSpPr>
        <p:spPr>
          <a:xfrm>
            <a:off x="8443912" y="3467100"/>
            <a:ext cx="269875" cy="52387"/>
          </a:xfrm>
          <a:custGeom>
            <a:avLst/>
            <a:gdLst/>
            <a:ahLst/>
            <a:cxnLst/>
            <a:rect l="l" t="t" r="r" b="b"/>
            <a:pathLst>
              <a:path w="170" h="33" extrusionOk="0">
                <a:moveTo>
                  <a:pt x="0" y="17"/>
                </a:moveTo>
                <a:cubicBezTo>
                  <a:pt x="11" y="14"/>
                  <a:pt x="21" y="9"/>
                  <a:pt x="32" y="9"/>
                </a:cubicBezTo>
                <a:cubicBezTo>
                  <a:pt x="74" y="9"/>
                  <a:pt x="42" y="33"/>
                  <a:pt x="73" y="0"/>
                </a:cubicBezTo>
                <a:cubicBezTo>
                  <a:pt x="109" y="10"/>
                  <a:pt x="119" y="28"/>
                  <a:pt x="146" y="0"/>
                </a:cubicBezTo>
                <a:cubicBezTo>
                  <a:pt x="164" y="19"/>
                  <a:pt x="154" y="17"/>
                  <a:pt x="170" y="17"/>
                </a:cubicBez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82" name="Google Shape;782;p27"/>
          <p:cNvSpPr/>
          <p:nvPr/>
        </p:nvSpPr>
        <p:spPr>
          <a:xfrm>
            <a:off x="7966075" y="4995862"/>
            <a:ext cx="269875" cy="52387"/>
          </a:xfrm>
          <a:custGeom>
            <a:avLst/>
            <a:gdLst/>
            <a:ahLst/>
            <a:cxnLst/>
            <a:rect l="l" t="t" r="r" b="b"/>
            <a:pathLst>
              <a:path w="170" h="33" extrusionOk="0">
                <a:moveTo>
                  <a:pt x="0" y="17"/>
                </a:moveTo>
                <a:cubicBezTo>
                  <a:pt x="11" y="14"/>
                  <a:pt x="21" y="9"/>
                  <a:pt x="32" y="9"/>
                </a:cubicBezTo>
                <a:cubicBezTo>
                  <a:pt x="74" y="9"/>
                  <a:pt x="42" y="33"/>
                  <a:pt x="73" y="0"/>
                </a:cubicBezTo>
                <a:cubicBezTo>
                  <a:pt x="109" y="10"/>
                  <a:pt x="119" y="28"/>
                  <a:pt x="146" y="0"/>
                </a:cubicBezTo>
                <a:cubicBezTo>
                  <a:pt x="164" y="19"/>
                  <a:pt x="154" y="17"/>
                  <a:pt x="170" y="17"/>
                </a:cubicBez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83" name="Google Shape;783;p27"/>
          <p:cNvSpPr/>
          <p:nvPr/>
        </p:nvSpPr>
        <p:spPr>
          <a:xfrm>
            <a:off x="7762875" y="4448175"/>
            <a:ext cx="269875" cy="52387"/>
          </a:xfrm>
          <a:custGeom>
            <a:avLst/>
            <a:gdLst/>
            <a:ahLst/>
            <a:cxnLst/>
            <a:rect l="l" t="t" r="r" b="b"/>
            <a:pathLst>
              <a:path w="170" h="33" extrusionOk="0">
                <a:moveTo>
                  <a:pt x="0" y="17"/>
                </a:moveTo>
                <a:cubicBezTo>
                  <a:pt x="11" y="14"/>
                  <a:pt x="21" y="9"/>
                  <a:pt x="32" y="9"/>
                </a:cubicBezTo>
                <a:cubicBezTo>
                  <a:pt x="74" y="9"/>
                  <a:pt x="42" y="33"/>
                  <a:pt x="73" y="0"/>
                </a:cubicBezTo>
                <a:cubicBezTo>
                  <a:pt x="109" y="10"/>
                  <a:pt x="119" y="28"/>
                  <a:pt x="146" y="0"/>
                </a:cubicBezTo>
                <a:cubicBezTo>
                  <a:pt x="164" y="19"/>
                  <a:pt x="154" y="17"/>
                  <a:pt x="170" y="17"/>
                </a:cubicBez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84" name="Google Shape;784;p27"/>
          <p:cNvSpPr txBox="1"/>
          <p:nvPr/>
        </p:nvSpPr>
        <p:spPr>
          <a:xfrm>
            <a:off x="8099425" y="3743325"/>
            <a:ext cx="692150" cy="6413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Tide</a:t>
            </a:r>
            <a:endParaRPr/>
          </a:p>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Staff</a:t>
            </a:r>
            <a:endParaRPr/>
          </a:p>
        </p:txBody>
      </p:sp>
      <p:sp>
        <p:nvSpPr>
          <p:cNvPr id="785" name="Google Shape;785;p27"/>
          <p:cNvSpPr/>
          <p:nvPr/>
        </p:nvSpPr>
        <p:spPr>
          <a:xfrm>
            <a:off x="8507412" y="4754562"/>
            <a:ext cx="269875" cy="52387"/>
          </a:xfrm>
          <a:custGeom>
            <a:avLst/>
            <a:gdLst/>
            <a:ahLst/>
            <a:cxnLst/>
            <a:rect l="l" t="t" r="r" b="b"/>
            <a:pathLst>
              <a:path w="170" h="33" extrusionOk="0">
                <a:moveTo>
                  <a:pt x="0" y="17"/>
                </a:moveTo>
                <a:cubicBezTo>
                  <a:pt x="11" y="14"/>
                  <a:pt x="21" y="9"/>
                  <a:pt x="32" y="9"/>
                </a:cubicBezTo>
                <a:cubicBezTo>
                  <a:pt x="74" y="9"/>
                  <a:pt x="42" y="33"/>
                  <a:pt x="73" y="0"/>
                </a:cubicBezTo>
                <a:cubicBezTo>
                  <a:pt x="109" y="10"/>
                  <a:pt x="119" y="28"/>
                  <a:pt x="146" y="0"/>
                </a:cubicBezTo>
                <a:cubicBezTo>
                  <a:pt x="164" y="19"/>
                  <a:pt x="154" y="17"/>
                  <a:pt x="170" y="17"/>
                </a:cubicBezTo>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86" name="Google Shape;786;p27"/>
          <p:cNvSpPr txBox="1"/>
          <p:nvPr/>
        </p:nvSpPr>
        <p:spPr>
          <a:xfrm>
            <a:off x="228600" y="457200"/>
            <a:ext cx="8677275" cy="457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Leveling routes through tidal bench marks to a tide station</a:t>
            </a:r>
            <a:endParaRPr/>
          </a:p>
        </p:txBody>
      </p:sp>
      <p:grpSp>
        <p:nvGrpSpPr>
          <p:cNvPr id="787" name="Google Shape;787;p27"/>
          <p:cNvGrpSpPr/>
          <p:nvPr/>
        </p:nvGrpSpPr>
        <p:grpSpPr>
          <a:xfrm>
            <a:off x="1028700" y="2974975"/>
            <a:ext cx="219075" cy="225425"/>
            <a:chOff x="480" y="1168"/>
            <a:chExt cx="312" cy="320"/>
          </a:xfrm>
        </p:grpSpPr>
        <p:sp>
          <p:nvSpPr>
            <p:cNvPr id="788" name="Google Shape;788;p27"/>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89" name="Google Shape;789;p27"/>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790" name="Google Shape;790;p27"/>
          <p:cNvGrpSpPr/>
          <p:nvPr/>
        </p:nvGrpSpPr>
        <p:grpSpPr>
          <a:xfrm>
            <a:off x="6400800" y="2974975"/>
            <a:ext cx="219075" cy="225425"/>
            <a:chOff x="480" y="1168"/>
            <a:chExt cx="312" cy="320"/>
          </a:xfrm>
        </p:grpSpPr>
        <p:sp>
          <p:nvSpPr>
            <p:cNvPr id="791" name="Google Shape;791;p27"/>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92" name="Google Shape;792;p27"/>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793" name="Google Shape;793;p27"/>
          <p:cNvGrpSpPr/>
          <p:nvPr/>
        </p:nvGrpSpPr>
        <p:grpSpPr>
          <a:xfrm>
            <a:off x="7315200" y="1882775"/>
            <a:ext cx="219075" cy="225425"/>
            <a:chOff x="480" y="1168"/>
            <a:chExt cx="312" cy="320"/>
          </a:xfrm>
        </p:grpSpPr>
        <p:sp>
          <p:nvSpPr>
            <p:cNvPr id="794" name="Google Shape;794;p27"/>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95" name="Google Shape;795;p27"/>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796" name="Google Shape;796;p27"/>
          <p:cNvGrpSpPr/>
          <p:nvPr/>
        </p:nvGrpSpPr>
        <p:grpSpPr>
          <a:xfrm>
            <a:off x="4229100" y="1514475"/>
            <a:ext cx="219075" cy="225425"/>
            <a:chOff x="480" y="1168"/>
            <a:chExt cx="312" cy="320"/>
          </a:xfrm>
        </p:grpSpPr>
        <p:sp>
          <p:nvSpPr>
            <p:cNvPr id="797" name="Google Shape;797;p27"/>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798" name="Google Shape;798;p27"/>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799" name="Google Shape;799;p27"/>
          <p:cNvGrpSpPr/>
          <p:nvPr/>
        </p:nvGrpSpPr>
        <p:grpSpPr>
          <a:xfrm>
            <a:off x="3187700" y="2962275"/>
            <a:ext cx="219075" cy="225425"/>
            <a:chOff x="480" y="1168"/>
            <a:chExt cx="312" cy="320"/>
          </a:xfrm>
        </p:grpSpPr>
        <p:sp>
          <p:nvSpPr>
            <p:cNvPr id="800" name="Google Shape;800;p27"/>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01" name="Google Shape;801;p27"/>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802" name="Google Shape;802;p27"/>
          <p:cNvGrpSpPr/>
          <p:nvPr/>
        </p:nvGrpSpPr>
        <p:grpSpPr>
          <a:xfrm>
            <a:off x="6616700" y="3876675"/>
            <a:ext cx="219075" cy="225425"/>
            <a:chOff x="480" y="1168"/>
            <a:chExt cx="312" cy="320"/>
          </a:xfrm>
        </p:grpSpPr>
        <p:sp>
          <p:nvSpPr>
            <p:cNvPr id="803" name="Google Shape;803;p27"/>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04" name="Google Shape;804;p27"/>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cxnSp>
        <p:nvCxnSpPr>
          <p:cNvPr id="805" name="Google Shape;805;p27"/>
          <p:cNvCxnSpPr/>
          <p:nvPr/>
        </p:nvCxnSpPr>
        <p:spPr>
          <a:xfrm rot="10080000" flipH="1">
            <a:off x="1062037" y="1674812"/>
            <a:ext cx="128587" cy="1300162"/>
          </a:xfrm>
          <a:prstGeom prst="straightConnector1">
            <a:avLst/>
          </a:prstGeom>
          <a:noFill/>
          <a:ln w="38100" cap="flat" cmpd="sng">
            <a:solidFill>
              <a:schemeClr val="dk1"/>
            </a:solidFill>
            <a:prstDash val="solid"/>
            <a:miter lim="800000"/>
            <a:headEnd type="none" w="med" len="med"/>
            <a:tailEnd type="triangle" w="med" len="med"/>
          </a:ln>
        </p:spPr>
      </p:cxnSp>
      <p:cxnSp>
        <p:nvCxnSpPr>
          <p:cNvPr id="806" name="Google Shape;806;p27"/>
          <p:cNvCxnSpPr/>
          <p:nvPr/>
        </p:nvCxnSpPr>
        <p:spPr>
          <a:xfrm rot="-9420000">
            <a:off x="874712" y="3198812"/>
            <a:ext cx="309562" cy="1533525"/>
          </a:xfrm>
          <a:prstGeom prst="straightConnector1">
            <a:avLst/>
          </a:prstGeom>
          <a:noFill/>
          <a:ln w="38100" cap="flat" cmpd="sng">
            <a:solidFill>
              <a:schemeClr val="dk1"/>
            </a:solidFill>
            <a:prstDash val="solid"/>
            <a:miter lim="800000"/>
            <a:headEnd type="none" w="med" len="med"/>
            <a:tailEnd type="triangle" w="med" len="med"/>
          </a:ln>
        </p:spPr>
      </p:cxnSp>
      <p:cxnSp>
        <p:nvCxnSpPr>
          <p:cNvPr id="807" name="Google Shape;807;p27"/>
          <p:cNvCxnSpPr/>
          <p:nvPr/>
        </p:nvCxnSpPr>
        <p:spPr>
          <a:xfrm>
            <a:off x="8128000" y="3848100"/>
            <a:ext cx="0" cy="0"/>
          </a:xfrm>
          <a:prstGeom prst="straightConnector1">
            <a:avLst/>
          </a:prstGeom>
          <a:noFill/>
          <a:ln w="9525" cap="flat" cmpd="sng">
            <a:solidFill>
              <a:schemeClr val="dk1"/>
            </a:solidFill>
            <a:prstDash val="solid"/>
            <a:miter lim="800000"/>
            <a:headEnd type="none" w="med" len="med"/>
            <a:tailEnd type="none" w="med" len="med"/>
          </a:ln>
        </p:spPr>
      </p:cxnSp>
      <p:grpSp>
        <p:nvGrpSpPr>
          <p:cNvPr id="808" name="Google Shape;808;p27"/>
          <p:cNvGrpSpPr/>
          <p:nvPr/>
        </p:nvGrpSpPr>
        <p:grpSpPr>
          <a:xfrm>
            <a:off x="7531100" y="3657600"/>
            <a:ext cx="596900" cy="177800"/>
            <a:chOff x="4752" y="2024"/>
            <a:chExt cx="376" cy="112"/>
          </a:xfrm>
        </p:grpSpPr>
        <p:cxnSp>
          <p:nvCxnSpPr>
            <p:cNvPr id="809" name="Google Shape;809;p27"/>
            <p:cNvCxnSpPr/>
            <p:nvPr/>
          </p:nvCxnSpPr>
          <p:spPr>
            <a:xfrm rot="10800000">
              <a:off x="4752" y="2136"/>
              <a:ext cx="376" cy="0"/>
            </a:xfrm>
            <a:prstGeom prst="straightConnector1">
              <a:avLst/>
            </a:prstGeom>
            <a:noFill/>
            <a:ln w="9525" cap="flat" cmpd="sng">
              <a:solidFill>
                <a:schemeClr val="dk1"/>
              </a:solidFill>
              <a:prstDash val="solid"/>
              <a:miter lim="800000"/>
              <a:headEnd type="none" w="med" len="med"/>
              <a:tailEnd type="none" w="med" len="med"/>
            </a:ln>
          </p:spPr>
        </p:cxnSp>
        <p:cxnSp>
          <p:nvCxnSpPr>
            <p:cNvPr id="810" name="Google Shape;810;p27"/>
            <p:cNvCxnSpPr/>
            <p:nvPr/>
          </p:nvCxnSpPr>
          <p:spPr>
            <a:xfrm rot="10800000">
              <a:off x="5128" y="2024"/>
              <a:ext cx="0" cy="112"/>
            </a:xfrm>
            <a:prstGeom prst="straightConnector1">
              <a:avLst/>
            </a:prstGeom>
            <a:noFill/>
            <a:ln w="9525" cap="flat" cmpd="sng">
              <a:solidFill>
                <a:schemeClr val="dk1"/>
              </a:solidFill>
              <a:prstDash val="solid"/>
              <a:miter lim="800000"/>
              <a:headEnd type="none" w="med" len="med"/>
              <a:tailEnd type="none" w="med" len="med"/>
            </a:ln>
          </p:spPr>
        </p:cxnSp>
        <p:cxnSp>
          <p:nvCxnSpPr>
            <p:cNvPr id="811" name="Google Shape;811;p27"/>
            <p:cNvCxnSpPr/>
            <p:nvPr/>
          </p:nvCxnSpPr>
          <p:spPr>
            <a:xfrm rot="10800000">
              <a:off x="4760" y="2024"/>
              <a:ext cx="368" cy="0"/>
            </a:xfrm>
            <a:prstGeom prst="straightConnector1">
              <a:avLst/>
            </a:prstGeom>
            <a:noFill/>
            <a:ln w="9525" cap="flat" cmpd="sng">
              <a:solidFill>
                <a:schemeClr val="dk1"/>
              </a:solidFill>
              <a:prstDash val="solid"/>
              <a:miter lim="800000"/>
              <a:headEnd type="none" w="med" len="med"/>
              <a:tailEnd type="none" w="med" len="med"/>
            </a:ln>
          </p:spPr>
        </p:cxnSp>
      </p:grpSp>
      <p:sp>
        <p:nvSpPr>
          <p:cNvPr id="812" name="Google Shape;812;p27"/>
          <p:cNvSpPr txBox="1"/>
          <p:nvPr/>
        </p:nvSpPr>
        <p:spPr>
          <a:xfrm>
            <a:off x="7493000" y="3657600"/>
            <a:ext cx="622300" cy="177800"/>
          </a:xfrm>
          <a:prstGeom prst="rect">
            <a:avLst/>
          </a:prstGeom>
          <a:solidFill>
            <a:srgbClr val="CC66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nvGrpSpPr>
          <p:cNvPr id="813" name="Google Shape;813;p27"/>
          <p:cNvGrpSpPr/>
          <p:nvPr/>
        </p:nvGrpSpPr>
        <p:grpSpPr>
          <a:xfrm>
            <a:off x="457200" y="5627687"/>
            <a:ext cx="3251200" cy="1006475"/>
            <a:chOff x="288" y="3545"/>
            <a:chExt cx="2048" cy="634"/>
          </a:xfrm>
        </p:grpSpPr>
        <p:sp>
          <p:nvSpPr>
            <p:cNvPr id="814" name="Google Shape;814;p27"/>
            <p:cNvSpPr txBox="1"/>
            <p:nvPr/>
          </p:nvSpPr>
          <p:spPr>
            <a:xfrm>
              <a:off x="470" y="3545"/>
              <a:ext cx="1866" cy="6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a:solidFill>
                    <a:schemeClr val="dk1"/>
                  </a:solidFill>
                  <a:latin typeface="Arial"/>
                  <a:ea typeface="Arial"/>
                  <a:cs typeface="Arial"/>
                  <a:sym typeface="Arial"/>
                </a:rPr>
                <a:t>BM = Bench Mark</a:t>
              </a:r>
              <a:endParaRPr/>
            </a:p>
            <a:p>
              <a:pPr marL="0" marR="0" lvl="0" indent="0" algn="l" rtl="0">
                <a:lnSpc>
                  <a:spcPct val="100000"/>
                </a:lnSpc>
                <a:spcBef>
                  <a:spcPts val="0"/>
                </a:spcBef>
                <a:spcAft>
                  <a:spcPts val="0"/>
                </a:spcAft>
                <a:buClr>
                  <a:schemeClr val="dk1"/>
                </a:buClr>
                <a:buSzPts val="2000"/>
                <a:buFont typeface="Arial"/>
                <a:buNone/>
              </a:pPr>
              <a:r>
                <a:rPr lang="en-US" sz="2000" b="1" i="0" u="none">
                  <a:solidFill>
                    <a:schemeClr val="dk1"/>
                  </a:solidFill>
                  <a:latin typeface="Arial"/>
                  <a:ea typeface="Arial"/>
                  <a:cs typeface="Arial"/>
                  <a:sym typeface="Arial"/>
                </a:rPr>
                <a:t>       = Forward Running</a:t>
              </a:r>
              <a:endParaRPr/>
            </a:p>
            <a:p>
              <a:pPr marL="0" marR="0" lvl="0" indent="0" algn="l" rtl="0">
                <a:lnSpc>
                  <a:spcPct val="100000"/>
                </a:lnSpc>
                <a:spcBef>
                  <a:spcPts val="0"/>
                </a:spcBef>
                <a:spcAft>
                  <a:spcPts val="0"/>
                </a:spcAft>
                <a:buClr>
                  <a:schemeClr val="dk1"/>
                </a:buClr>
                <a:buSzPts val="2000"/>
                <a:buFont typeface="Arial"/>
                <a:buNone/>
              </a:pPr>
              <a:r>
                <a:rPr lang="en-US" sz="2000" b="1" i="0" u="none">
                  <a:solidFill>
                    <a:schemeClr val="dk1"/>
                  </a:solidFill>
                  <a:latin typeface="Arial"/>
                  <a:ea typeface="Arial"/>
                  <a:cs typeface="Arial"/>
                  <a:sym typeface="Arial"/>
                </a:rPr>
                <a:t>       = Backward Running</a:t>
              </a:r>
              <a:endParaRPr/>
            </a:p>
          </p:txBody>
        </p:sp>
        <p:cxnSp>
          <p:nvCxnSpPr>
            <p:cNvPr id="815" name="Google Shape;815;p27"/>
            <p:cNvCxnSpPr/>
            <p:nvPr/>
          </p:nvCxnSpPr>
          <p:spPr>
            <a:xfrm>
              <a:off x="488" y="3864"/>
              <a:ext cx="240" cy="0"/>
            </a:xfrm>
            <a:prstGeom prst="straightConnector1">
              <a:avLst/>
            </a:prstGeom>
            <a:noFill/>
            <a:ln w="19050" cap="flat" cmpd="sng">
              <a:solidFill>
                <a:schemeClr val="dk1"/>
              </a:solidFill>
              <a:prstDash val="solid"/>
              <a:miter lim="800000"/>
              <a:headEnd type="none" w="med" len="med"/>
              <a:tailEnd type="triangle" w="med" len="med"/>
            </a:ln>
          </p:spPr>
        </p:cxnSp>
        <p:grpSp>
          <p:nvGrpSpPr>
            <p:cNvPr id="816" name="Google Shape;816;p27"/>
            <p:cNvGrpSpPr/>
            <p:nvPr/>
          </p:nvGrpSpPr>
          <p:grpSpPr>
            <a:xfrm>
              <a:off x="288" y="3594"/>
              <a:ext cx="138" cy="142"/>
              <a:chOff x="480" y="1168"/>
              <a:chExt cx="312" cy="320"/>
            </a:xfrm>
          </p:grpSpPr>
          <p:sp>
            <p:nvSpPr>
              <p:cNvPr id="817" name="Google Shape;817;p27"/>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18" name="Google Shape;818;p27"/>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cxnSp>
          <p:nvCxnSpPr>
            <p:cNvPr id="819" name="Google Shape;819;p27"/>
            <p:cNvCxnSpPr/>
            <p:nvPr/>
          </p:nvCxnSpPr>
          <p:spPr>
            <a:xfrm rot="10800000">
              <a:off x="464" y="4048"/>
              <a:ext cx="240" cy="0"/>
            </a:xfrm>
            <a:prstGeom prst="straightConnector1">
              <a:avLst/>
            </a:prstGeom>
            <a:noFill/>
            <a:ln w="19050" cap="flat" cmpd="sng">
              <a:solidFill>
                <a:schemeClr val="dk1"/>
              </a:solidFill>
              <a:prstDash val="solid"/>
              <a:miter lim="800000"/>
              <a:headEnd type="none" w="med" len="med"/>
              <a:tailEnd type="triangle" w="med" len="med"/>
            </a:ln>
          </p:spPr>
        </p:cxn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Header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1"/>
          <p:cNvSpPr>
            <a:spLocks noGrp="1"/>
          </p:cNvSpPr>
          <p:nvPr>
            <p:ph type="ctrTitle"/>
          </p:nvPr>
        </p:nvSpPr>
        <p:spPr/>
        <p:txBody>
          <a:bodyPr/>
          <a:lstStyle/>
          <a:p>
            <a:pPr eaLnBrk="1" hangingPunct="1"/>
            <a:r>
              <a:rPr lang="en-US" altLang="en-US" b="1" smtClean="0">
                <a:solidFill>
                  <a:srgbClr val="FF0000"/>
                </a:solidFill>
                <a:latin typeface="Comic Sans MS" panose="030F0702030302020204" pitchFamily="66" charset="0"/>
              </a:rPr>
              <a:t>Precise Digital Leveling</a:t>
            </a:r>
            <a:br>
              <a:rPr lang="en-US" altLang="en-US" b="1" smtClean="0">
                <a:solidFill>
                  <a:srgbClr val="FF0000"/>
                </a:solidFill>
                <a:latin typeface="Comic Sans MS" panose="030F0702030302020204" pitchFamily="66" charset="0"/>
              </a:rPr>
            </a:br>
            <a:endParaRPr lang="en-US" altLang="en-US" smtClean="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rtlCol="0">
            <a:normAutofit/>
          </a:bodyPr>
          <a:lstStyle/>
          <a:p>
            <a:pPr eaLnBrk="1" fontAlgn="auto" hangingPunct="1">
              <a:spcAft>
                <a:spcPts val="0"/>
              </a:spcAft>
              <a:defRPr/>
            </a:pPr>
            <a:r>
              <a:rPr lang="en-US" dirty="0" smtClean="0">
                <a:latin typeface="Times New Roman" pitchFamily="18" charset="0"/>
                <a:cs typeface="Times New Roman" pitchFamily="18" charset="0"/>
              </a:rPr>
              <a:t>Part 1</a:t>
            </a:r>
            <a:endParaRPr lang="en-US" dirty="0" smtClean="0">
              <a:latin typeface="Times New Roman" pitchFamily="18" charset="0"/>
              <a:cs typeface="Times New Roman" pitchFamily="18" charset="0"/>
            </a:endParaRPr>
          </a:p>
          <a:p>
            <a:pPr eaLnBrk="1" fontAlgn="auto" hangingPunct="1">
              <a:spcAft>
                <a:spcPts val="0"/>
              </a:spcAft>
              <a:defRPr/>
            </a:pPr>
            <a:r>
              <a:rPr lang="en-US" dirty="0" smtClean="0">
                <a:latin typeface="Times New Roman" pitchFamily="18" charset="0"/>
                <a:cs typeface="Times New Roman" pitchFamily="18" charset="0"/>
              </a:rPr>
              <a:t>Introduction to Geodetic Leveling</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731334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grpSp>
        <p:nvGrpSpPr>
          <p:cNvPr id="825" name="Google Shape;825;p28"/>
          <p:cNvGrpSpPr/>
          <p:nvPr/>
        </p:nvGrpSpPr>
        <p:grpSpPr>
          <a:xfrm>
            <a:off x="457200" y="1892300"/>
            <a:ext cx="495300" cy="508000"/>
            <a:chOff x="480" y="1168"/>
            <a:chExt cx="312" cy="320"/>
          </a:xfrm>
        </p:grpSpPr>
        <p:sp>
          <p:nvSpPr>
            <p:cNvPr id="826" name="Google Shape;826;p28"/>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27" name="Google Shape;827;p28"/>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828" name="Google Shape;828;p28"/>
          <p:cNvGrpSpPr/>
          <p:nvPr/>
        </p:nvGrpSpPr>
        <p:grpSpPr>
          <a:xfrm>
            <a:off x="7950200" y="1879600"/>
            <a:ext cx="495300" cy="508000"/>
            <a:chOff x="480" y="1168"/>
            <a:chExt cx="312" cy="320"/>
          </a:xfrm>
        </p:grpSpPr>
        <p:sp>
          <p:nvSpPr>
            <p:cNvPr id="829" name="Google Shape;829;p28"/>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30" name="Google Shape;830;p28"/>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831" name="Google Shape;831;p28"/>
          <p:cNvSpPr txBox="1"/>
          <p:nvPr/>
        </p:nvSpPr>
        <p:spPr>
          <a:xfrm>
            <a:off x="3352800" y="457200"/>
            <a:ext cx="2208212" cy="5794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Comic Sans MS"/>
              <a:buNone/>
            </a:pPr>
            <a:r>
              <a:rPr lang="en-US" sz="3200" b="1" i="0" u="none">
                <a:solidFill>
                  <a:schemeClr val="dk1"/>
                </a:solidFill>
                <a:latin typeface="Comic Sans MS"/>
                <a:ea typeface="Comic Sans MS"/>
                <a:cs typeface="Comic Sans MS"/>
                <a:sym typeface="Comic Sans MS"/>
              </a:rPr>
              <a:t>Single Run</a:t>
            </a:r>
            <a:endParaRPr/>
          </a:p>
        </p:txBody>
      </p:sp>
      <p:sp>
        <p:nvSpPr>
          <p:cNvPr id="832" name="Google Shape;832;p28"/>
          <p:cNvSpPr txBox="1"/>
          <p:nvPr/>
        </p:nvSpPr>
        <p:spPr>
          <a:xfrm>
            <a:off x="212725" y="1387475"/>
            <a:ext cx="97155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A</a:t>
            </a:r>
            <a:endParaRPr/>
          </a:p>
        </p:txBody>
      </p:sp>
      <p:sp>
        <p:nvSpPr>
          <p:cNvPr id="833" name="Google Shape;833;p28"/>
          <p:cNvSpPr txBox="1"/>
          <p:nvPr/>
        </p:nvSpPr>
        <p:spPr>
          <a:xfrm>
            <a:off x="7705725" y="1412875"/>
            <a:ext cx="97155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C</a:t>
            </a:r>
            <a:endParaRPr/>
          </a:p>
        </p:txBody>
      </p:sp>
      <p:grpSp>
        <p:nvGrpSpPr>
          <p:cNvPr id="834" name="Google Shape;834;p28"/>
          <p:cNvGrpSpPr/>
          <p:nvPr/>
        </p:nvGrpSpPr>
        <p:grpSpPr>
          <a:xfrm>
            <a:off x="4102100" y="1879600"/>
            <a:ext cx="495300" cy="508000"/>
            <a:chOff x="480" y="1168"/>
            <a:chExt cx="312" cy="320"/>
          </a:xfrm>
        </p:grpSpPr>
        <p:sp>
          <p:nvSpPr>
            <p:cNvPr id="835" name="Google Shape;835;p28"/>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36" name="Google Shape;836;p28"/>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837" name="Google Shape;837;p28"/>
          <p:cNvSpPr txBox="1"/>
          <p:nvPr/>
        </p:nvSpPr>
        <p:spPr>
          <a:xfrm>
            <a:off x="3870325" y="1387475"/>
            <a:ext cx="954087"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B</a:t>
            </a:r>
            <a:endParaRPr/>
          </a:p>
        </p:txBody>
      </p:sp>
      <p:cxnSp>
        <p:nvCxnSpPr>
          <p:cNvPr id="838" name="Google Shape;838;p28"/>
          <p:cNvCxnSpPr/>
          <p:nvPr/>
        </p:nvCxnSpPr>
        <p:spPr>
          <a:xfrm>
            <a:off x="952500" y="2146300"/>
            <a:ext cx="3162300" cy="0"/>
          </a:xfrm>
          <a:prstGeom prst="straightConnector1">
            <a:avLst/>
          </a:prstGeom>
          <a:noFill/>
          <a:ln w="57150" cap="flat" cmpd="sng">
            <a:solidFill>
              <a:schemeClr val="dk1"/>
            </a:solidFill>
            <a:prstDash val="solid"/>
            <a:miter lim="800000"/>
            <a:headEnd type="none" w="med" len="med"/>
            <a:tailEnd type="triangle" w="med" len="med"/>
          </a:ln>
        </p:spPr>
      </p:cxnSp>
      <p:cxnSp>
        <p:nvCxnSpPr>
          <p:cNvPr id="839" name="Google Shape;839;p28"/>
          <p:cNvCxnSpPr/>
          <p:nvPr/>
        </p:nvCxnSpPr>
        <p:spPr>
          <a:xfrm>
            <a:off x="4597400" y="2133600"/>
            <a:ext cx="3340100" cy="0"/>
          </a:xfrm>
          <a:prstGeom prst="straightConnector1">
            <a:avLst/>
          </a:prstGeom>
          <a:noFill/>
          <a:ln w="57150" cap="flat" cmpd="sng">
            <a:solidFill>
              <a:schemeClr val="dk1"/>
            </a:solidFill>
            <a:prstDash val="solid"/>
            <a:miter lim="800000"/>
            <a:headEnd type="none" w="med" len="med"/>
            <a:tailEnd type="triangle" w="med" len="med"/>
          </a:ln>
        </p:spPr>
      </p:cxnSp>
      <p:grpSp>
        <p:nvGrpSpPr>
          <p:cNvPr id="840" name="Google Shape;840;p28"/>
          <p:cNvGrpSpPr/>
          <p:nvPr/>
        </p:nvGrpSpPr>
        <p:grpSpPr>
          <a:xfrm>
            <a:off x="304800" y="5730875"/>
            <a:ext cx="3713162" cy="822325"/>
            <a:chOff x="192" y="3610"/>
            <a:chExt cx="2339" cy="518"/>
          </a:xfrm>
        </p:grpSpPr>
        <p:sp>
          <p:nvSpPr>
            <p:cNvPr id="841" name="Google Shape;841;p28"/>
            <p:cNvSpPr txBox="1"/>
            <p:nvPr/>
          </p:nvSpPr>
          <p:spPr>
            <a:xfrm>
              <a:off x="350" y="3610"/>
              <a:ext cx="2181" cy="5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 Bench Mark</a:t>
              </a:r>
              <a:endParaRPr/>
            </a:p>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        = One Way Leveling</a:t>
              </a:r>
              <a:endParaRPr/>
            </a:p>
          </p:txBody>
        </p:sp>
        <p:cxnSp>
          <p:nvCxnSpPr>
            <p:cNvPr id="842" name="Google Shape;842;p28"/>
            <p:cNvCxnSpPr/>
            <p:nvPr/>
          </p:nvCxnSpPr>
          <p:spPr>
            <a:xfrm>
              <a:off x="352" y="3984"/>
              <a:ext cx="368" cy="0"/>
            </a:xfrm>
            <a:prstGeom prst="straightConnector1">
              <a:avLst/>
            </a:prstGeom>
            <a:noFill/>
            <a:ln w="57150" cap="flat" cmpd="sng">
              <a:solidFill>
                <a:schemeClr val="dk1"/>
              </a:solidFill>
              <a:prstDash val="solid"/>
              <a:miter lim="800000"/>
              <a:headEnd type="none" w="med" len="med"/>
              <a:tailEnd type="triangle" w="med" len="med"/>
            </a:ln>
          </p:spPr>
        </p:cxnSp>
        <p:grpSp>
          <p:nvGrpSpPr>
            <p:cNvPr id="843" name="Google Shape;843;p28"/>
            <p:cNvGrpSpPr/>
            <p:nvPr/>
          </p:nvGrpSpPr>
          <p:grpSpPr>
            <a:xfrm>
              <a:off x="192" y="3674"/>
              <a:ext cx="138" cy="142"/>
              <a:chOff x="480" y="1168"/>
              <a:chExt cx="312" cy="320"/>
            </a:xfrm>
          </p:grpSpPr>
          <p:sp>
            <p:nvSpPr>
              <p:cNvPr id="844" name="Google Shape;844;p28"/>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45" name="Google Shape;845;p28"/>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846" name="Google Shape;846;p28"/>
          <p:cNvGrpSpPr/>
          <p:nvPr/>
        </p:nvGrpSpPr>
        <p:grpSpPr>
          <a:xfrm>
            <a:off x="0" y="2901950"/>
            <a:ext cx="9144000" cy="1885950"/>
            <a:chOff x="156" y="552"/>
            <a:chExt cx="5424" cy="1188"/>
          </a:xfrm>
        </p:grpSpPr>
        <p:sp>
          <p:nvSpPr>
            <p:cNvPr id="847" name="Google Shape;847;p28" descr="Granite"/>
            <p:cNvSpPr txBox="1"/>
            <p:nvPr/>
          </p:nvSpPr>
          <p:spPr>
            <a:xfrm>
              <a:off x="156" y="552"/>
              <a:ext cx="5412" cy="1188"/>
            </a:xfrm>
            <a:prstGeom prst="rect">
              <a:avLst/>
            </a:prstGeom>
            <a:blipFill rotWithShape="1">
              <a:blip r:embed="rId3">
                <a:alphaModFix/>
              </a:blip>
              <a:stretch>
                <a:fillRect/>
              </a:stretch>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848" name="Google Shape;848;p28"/>
            <p:cNvCxnSpPr/>
            <p:nvPr/>
          </p:nvCxnSpPr>
          <p:spPr>
            <a:xfrm>
              <a:off x="192" y="1128"/>
              <a:ext cx="5388" cy="0"/>
            </a:xfrm>
            <a:prstGeom prst="straightConnector1">
              <a:avLst/>
            </a:prstGeom>
            <a:noFill/>
            <a:ln w="57150" cap="flat" cmpd="sng">
              <a:solidFill>
                <a:schemeClr val="dk1"/>
              </a:solidFill>
              <a:prstDash val="solid"/>
              <a:miter lim="800000"/>
              <a:headEnd type="none" w="med" len="med"/>
              <a:tailEnd type="non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8"/>
                                        </p:tgtEl>
                                        <p:attrNameLst>
                                          <p:attrName>style.visibility</p:attrName>
                                        </p:attrNameLst>
                                      </p:cBhvr>
                                      <p:to>
                                        <p:strVal val="visible"/>
                                      </p:to>
                                    </p:set>
                                    <p:animEffect transition="in" filter="fade">
                                      <p:cBhvr>
                                        <p:cTn id="7" dur="500"/>
                                        <p:tgtEl>
                                          <p:spTgt spid="8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9"/>
                                        </p:tgtEl>
                                        <p:attrNameLst>
                                          <p:attrName>style.visibility</p:attrName>
                                        </p:attrNameLst>
                                      </p:cBhvr>
                                      <p:to>
                                        <p:strVal val="visible"/>
                                      </p:to>
                                    </p:set>
                                    <p:animEffect transition="in" filter="fade">
                                      <p:cBhvr>
                                        <p:cTn id="12" dur="500"/>
                                        <p:tgtEl>
                                          <p:spTgt spid="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grpSp>
        <p:nvGrpSpPr>
          <p:cNvPr id="854" name="Google Shape;854;p29"/>
          <p:cNvGrpSpPr/>
          <p:nvPr/>
        </p:nvGrpSpPr>
        <p:grpSpPr>
          <a:xfrm>
            <a:off x="457200" y="1892300"/>
            <a:ext cx="495300" cy="508000"/>
            <a:chOff x="480" y="1168"/>
            <a:chExt cx="312" cy="320"/>
          </a:xfrm>
        </p:grpSpPr>
        <p:sp>
          <p:nvSpPr>
            <p:cNvPr id="855" name="Google Shape;855;p29"/>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56" name="Google Shape;856;p29"/>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857" name="Google Shape;857;p29"/>
          <p:cNvGrpSpPr/>
          <p:nvPr/>
        </p:nvGrpSpPr>
        <p:grpSpPr>
          <a:xfrm>
            <a:off x="7950200" y="1879600"/>
            <a:ext cx="495300" cy="508000"/>
            <a:chOff x="480" y="1168"/>
            <a:chExt cx="312" cy="320"/>
          </a:xfrm>
        </p:grpSpPr>
        <p:sp>
          <p:nvSpPr>
            <p:cNvPr id="858" name="Google Shape;858;p29"/>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59" name="Google Shape;859;p29"/>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860" name="Google Shape;860;p29"/>
          <p:cNvSpPr txBox="1"/>
          <p:nvPr/>
        </p:nvSpPr>
        <p:spPr>
          <a:xfrm>
            <a:off x="3352800" y="533400"/>
            <a:ext cx="2343150" cy="5794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Comic Sans MS"/>
              <a:buNone/>
            </a:pPr>
            <a:r>
              <a:rPr lang="en-US" sz="3200" b="1" i="0" u="none">
                <a:solidFill>
                  <a:schemeClr val="dk1"/>
                </a:solidFill>
                <a:latin typeface="Comic Sans MS"/>
                <a:ea typeface="Comic Sans MS"/>
                <a:cs typeface="Comic Sans MS"/>
                <a:sym typeface="Comic Sans MS"/>
              </a:rPr>
              <a:t>Double Run</a:t>
            </a:r>
            <a:endParaRPr/>
          </a:p>
        </p:txBody>
      </p:sp>
      <p:sp>
        <p:nvSpPr>
          <p:cNvPr id="861" name="Google Shape;861;p29"/>
          <p:cNvSpPr txBox="1"/>
          <p:nvPr/>
        </p:nvSpPr>
        <p:spPr>
          <a:xfrm>
            <a:off x="212725" y="1387475"/>
            <a:ext cx="97155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A</a:t>
            </a:r>
            <a:endParaRPr/>
          </a:p>
        </p:txBody>
      </p:sp>
      <p:sp>
        <p:nvSpPr>
          <p:cNvPr id="862" name="Google Shape;862;p29"/>
          <p:cNvSpPr txBox="1"/>
          <p:nvPr/>
        </p:nvSpPr>
        <p:spPr>
          <a:xfrm>
            <a:off x="7705725" y="1412875"/>
            <a:ext cx="971550"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C</a:t>
            </a:r>
            <a:endParaRPr/>
          </a:p>
        </p:txBody>
      </p:sp>
      <p:grpSp>
        <p:nvGrpSpPr>
          <p:cNvPr id="863" name="Google Shape;863;p29"/>
          <p:cNvGrpSpPr/>
          <p:nvPr/>
        </p:nvGrpSpPr>
        <p:grpSpPr>
          <a:xfrm>
            <a:off x="4102100" y="1879600"/>
            <a:ext cx="495300" cy="508000"/>
            <a:chOff x="480" y="1168"/>
            <a:chExt cx="312" cy="320"/>
          </a:xfrm>
        </p:grpSpPr>
        <p:sp>
          <p:nvSpPr>
            <p:cNvPr id="864" name="Google Shape;864;p29"/>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65" name="Google Shape;865;p29"/>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866" name="Google Shape;866;p29"/>
          <p:cNvSpPr txBox="1"/>
          <p:nvPr/>
        </p:nvSpPr>
        <p:spPr>
          <a:xfrm>
            <a:off x="3870325" y="1387475"/>
            <a:ext cx="954087"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BM B</a:t>
            </a:r>
            <a:endParaRPr/>
          </a:p>
        </p:txBody>
      </p:sp>
      <p:cxnSp>
        <p:nvCxnSpPr>
          <p:cNvPr id="867" name="Google Shape;867;p29"/>
          <p:cNvCxnSpPr/>
          <p:nvPr/>
        </p:nvCxnSpPr>
        <p:spPr>
          <a:xfrm>
            <a:off x="965200" y="2247900"/>
            <a:ext cx="3124200" cy="0"/>
          </a:xfrm>
          <a:prstGeom prst="straightConnector1">
            <a:avLst/>
          </a:prstGeom>
          <a:noFill/>
          <a:ln w="57150" cap="flat" cmpd="sng">
            <a:solidFill>
              <a:schemeClr val="dk1"/>
            </a:solidFill>
            <a:prstDash val="solid"/>
            <a:miter lim="800000"/>
            <a:headEnd type="none" w="med" len="med"/>
            <a:tailEnd type="triangle" w="med" len="med"/>
          </a:ln>
        </p:spPr>
      </p:cxnSp>
      <p:cxnSp>
        <p:nvCxnSpPr>
          <p:cNvPr id="868" name="Google Shape;868;p29"/>
          <p:cNvCxnSpPr/>
          <p:nvPr/>
        </p:nvCxnSpPr>
        <p:spPr>
          <a:xfrm>
            <a:off x="4597400" y="2247900"/>
            <a:ext cx="3340100" cy="0"/>
          </a:xfrm>
          <a:prstGeom prst="straightConnector1">
            <a:avLst/>
          </a:prstGeom>
          <a:noFill/>
          <a:ln w="57150" cap="flat" cmpd="sng">
            <a:solidFill>
              <a:schemeClr val="dk1"/>
            </a:solidFill>
            <a:prstDash val="solid"/>
            <a:miter lim="800000"/>
            <a:headEnd type="none" w="med" len="med"/>
            <a:tailEnd type="triangle" w="med" len="med"/>
          </a:ln>
        </p:spPr>
      </p:cxnSp>
      <p:cxnSp>
        <p:nvCxnSpPr>
          <p:cNvPr id="869" name="Google Shape;869;p29"/>
          <p:cNvCxnSpPr/>
          <p:nvPr/>
        </p:nvCxnSpPr>
        <p:spPr>
          <a:xfrm rot="10800000">
            <a:off x="4584700" y="1993900"/>
            <a:ext cx="3365500" cy="0"/>
          </a:xfrm>
          <a:prstGeom prst="straightConnector1">
            <a:avLst/>
          </a:prstGeom>
          <a:noFill/>
          <a:ln w="57150" cap="flat" cmpd="sng">
            <a:solidFill>
              <a:schemeClr val="dk1"/>
            </a:solidFill>
            <a:prstDash val="solid"/>
            <a:miter lim="800000"/>
            <a:headEnd type="none" w="med" len="med"/>
            <a:tailEnd type="triangle" w="med" len="med"/>
          </a:ln>
        </p:spPr>
      </p:cxnSp>
      <p:cxnSp>
        <p:nvCxnSpPr>
          <p:cNvPr id="870" name="Google Shape;870;p29"/>
          <p:cNvCxnSpPr/>
          <p:nvPr/>
        </p:nvCxnSpPr>
        <p:spPr>
          <a:xfrm rot="10800000">
            <a:off x="939800" y="1993900"/>
            <a:ext cx="3162300" cy="0"/>
          </a:xfrm>
          <a:prstGeom prst="straightConnector1">
            <a:avLst/>
          </a:prstGeom>
          <a:noFill/>
          <a:ln w="57150" cap="flat" cmpd="sng">
            <a:solidFill>
              <a:schemeClr val="dk1"/>
            </a:solidFill>
            <a:prstDash val="solid"/>
            <a:miter lim="800000"/>
            <a:headEnd type="none" w="med" len="med"/>
            <a:tailEnd type="triangle" w="med" len="med"/>
          </a:ln>
        </p:spPr>
      </p:cxnSp>
      <p:grpSp>
        <p:nvGrpSpPr>
          <p:cNvPr id="871" name="Google Shape;871;p29"/>
          <p:cNvGrpSpPr/>
          <p:nvPr/>
        </p:nvGrpSpPr>
        <p:grpSpPr>
          <a:xfrm>
            <a:off x="457200" y="5627687"/>
            <a:ext cx="3251200" cy="1006475"/>
            <a:chOff x="288" y="3545"/>
            <a:chExt cx="2048" cy="634"/>
          </a:xfrm>
        </p:grpSpPr>
        <p:sp>
          <p:nvSpPr>
            <p:cNvPr id="872" name="Google Shape;872;p29"/>
            <p:cNvSpPr txBox="1"/>
            <p:nvPr/>
          </p:nvSpPr>
          <p:spPr>
            <a:xfrm>
              <a:off x="470" y="3545"/>
              <a:ext cx="1866" cy="6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a:solidFill>
                    <a:schemeClr val="dk1"/>
                  </a:solidFill>
                  <a:latin typeface="Arial"/>
                  <a:ea typeface="Arial"/>
                  <a:cs typeface="Arial"/>
                  <a:sym typeface="Arial"/>
                </a:rPr>
                <a:t>BM = Bench Mark</a:t>
              </a:r>
              <a:endParaRPr/>
            </a:p>
            <a:p>
              <a:pPr marL="0" marR="0" lvl="0" indent="0" algn="l" rtl="0">
                <a:lnSpc>
                  <a:spcPct val="100000"/>
                </a:lnSpc>
                <a:spcBef>
                  <a:spcPts val="0"/>
                </a:spcBef>
                <a:spcAft>
                  <a:spcPts val="0"/>
                </a:spcAft>
                <a:buClr>
                  <a:schemeClr val="dk1"/>
                </a:buClr>
                <a:buSzPts val="2000"/>
                <a:buFont typeface="Arial"/>
                <a:buNone/>
              </a:pPr>
              <a:r>
                <a:rPr lang="en-US" sz="2000" b="1" i="0" u="none">
                  <a:solidFill>
                    <a:schemeClr val="dk1"/>
                  </a:solidFill>
                  <a:latin typeface="Arial"/>
                  <a:ea typeface="Arial"/>
                  <a:cs typeface="Arial"/>
                  <a:sym typeface="Arial"/>
                </a:rPr>
                <a:t>       = Forward Running</a:t>
              </a:r>
              <a:endParaRPr/>
            </a:p>
            <a:p>
              <a:pPr marL="0" marR="0" lvl="0" indent="0" algn="l" rtl="0">
                <a:lnSpc>
                  <a:spcPct val="100000"/>
                </a:lnSpc>
                <a:spcBef>
                  <a:spcPts val="0"/>
                </a:spcBef>
                <a:spcAft>
                  <a:spcPts val="0"/>
                </a:spcAft>
                <a:buClr>
                  <a:schemeClr val="dk1"/>
                </a:buClr>
                <a:buSzPts val="2000"/>
                <a:buFont typeface="Arial"/>
                <a:buNone/>
              </a:pPr>
              <a:r>
                <a:rPr lang="en-US" sz="2000" b="1" i="0" u="none">
                  <a:solidFill>
                    <a:schemeClr val="dk1"/>
                  </a:solidFill>
                  <a:latin typeface="Arial"/>
                  <a:ea typeface="Arial"/>
                  <a:cs typeface="Arial"/>
                  <a:sym typeface="Arial"/>
                </a:rPr>
                <a:t>       = Backward Running</a:t>
              </a:r>
              <a:endParaRPr/>
            </a:p>
          </p:txBody>
        </p:sp>
        <p:cxnSp>
          <p:nvCxnSpPr>
            <p:cNvPr id="873" name="Google Shape;873;p29"/>
            <p:cNvCxnSpPr/>
            <p:nvPr/>
          </p:nvCxnSpPr>
          <p:spPr>
            <a:xfrm>
              <a:off x="488" y="3864"/>
              <a:ext cx="240" cy="0"/>
            </a:xfrm>
            <a:prstGeom prst="straightConnector1">
              <a:avLst/>
            </a:prstGeom>
            <a:noFill/>
            <a:ln w="19050" cap="flat" cmpd="sng">
              <a:solidFill>
                <a:schemeClr val="dk1"/>
              </a:solidFill>
              <a:prstDash val="solid"/>
              <a:miter lim="800000"/>
              <a:headEnd type="none" w="med" len="med"/>
              <a:tailEnd type="triangle" w="med" len="med"/>
            </a:ln>
          </p:spPr>
        </p:cxnSp>
        <p:grpSp>
          <p:nvGrpSpPr>
            <p:cNvPr id="874" name="Google Shape;874;p29"/>
            <p:cNvGrpSpPr/>
            <p:nvPr/>
          </p:nvGrpSpPr>
          <p:grpSpPr>
            <a:xfrm>
              <a:off x="288" y="3594"/>
              <a:ext cx="138" cy="142"/>
              <a:chOff x="480" y="1168"/>
              <a:chExt cx="312" cy="320"/>
            </a:xfrm>
          </p:grpSpPr>
          <p:sp>
            <p:nvSpPr>
              <p:cNvPr id="875" name="Google Shape;875;p29"/>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876" name="Google Shape;876;p29"/>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cxnSp>
          <p:nvCxnSpPr>
            <p:cNvPr id="877" name="Google Shape;877;p29"/>
            <p:cNvCxnSpPr/>
            <p:nvPr/>
          </p:nvCxnSpPr>
          <p:spPr>
            <a:xfrm rot="10800000">
              <a:off x="464" y="4048"/>
              <a:ext cx="240" cy="0"/>
            </a:xfrm>
            <a:prstGeom prst="straightConnector1">
              <a:avLst/>
            </a:prstGeom>
            <a:noFill/>
            <a:ln w="19050" cap="flat" cmpd="sng">
              <a:solidFill>
                <a:schemeClr val="dk1"/>
              </a:solidFill>
              <a:prstDash val="solid"/>
              <a:miter lim="800000"/>
              <a:headEnd type="none" w="med" len="med"/>
              <a:tailEnd type="triangle" w="med" len="med"/>
            </a:ln>
          </p:spPr>
        </p:cxnSp>
      </p:grpSp>
      <p:grpSp>
        <p:nvGrpSpPr>
          <p:cNvPr id="878" name="Google Shape;878;p29"/>
          <p:cNvGrpSpPr/>
          <p:nvPr/>
        </p:nvGrpSpPr>
        <p:grpSpPr>
          <a:xfrm>
            <a:off x="0" y="2901950"/>
            <a:ext cx="9144000" cy="1885950"/>
            <a:chOff x="156" y="552"/>
            <a:chExt cx="5424" cy="1188"/>
          </a:xfrm>
        </p:grpSpPr>
        <p:sp>
          <p:nvSpPr>
            <p:cNvPr id="879" name="Google Shape;879;p29" descr="Granite"/>
            <p:cNvSpPr txBox="1"/>
            <p:nvPr/>
          </p:nvSpPr>
          <p:spPr>
            <a:xfrm>
              <a:off x="156" y="552"/>
              <a:ext cx="5412" cy="1188"/>
            </a:xfrm>
            <a:prstGeom prst="rect">
              <a:avLst/>
            </a:prstGeom>
            <a:blipFill rotWithShape="1">
              <a:blip r:embed="rId3">
                <a:alphaModFix/>
              </a:blip>
              <a:stretch>
                <a:fillRect/>
              </a:stretch>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880" name="Google Shape;880;p29"/>
            <p:cNvCxnSpPr/>
            <p:nvPr/>
          </p:nvCxnSpPr>
          <p:spPr>
            <a:xfrm>
              <a:off x="192" y="1128"/>
              <a:ext cx="5388" cy="0"/>
            </a:xfrm>
            <a:prstGeom prst="straightConnector1">
              <a:avLst/>
            </a:prstGeom>
            <a:noFill/>
            <a:ln w="57150" cap="flat" cmpd="sng">
              <a:solidFill>
                <a:schemeClr val="dk1"/>
              </a:solidFill>
              <a:prstDash val="solid"/>
              <a:miter lim="800000"/>
              <a:headEnd type="none" w="med" len="med"/>
              <a:tailEnd type="none" w="med" len="med"/>
            </a:ln>
          </p:spPr>
        </p:cxn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cxnSp>
        <p:nvCxnSpPr>
          <p:cNvPr id="886" name="Google Shape;886;p30"/>
          <p:cNvCxnSpPr/>
          <p:nvPr/>
        </p:nvCxnSpPr>
        <p:spPr>
          <a:xfrm>
            <a:off x="246062" y="2405062"/>
            <a:ext cx="579437" cy="0"/>
          </a:xfrm>
          <a:prstGeom prst="straightConnector1">
            <a:avLst/>
          </a:prstGeom>
          <a:noFill/>
          <a:ln w="38100" cap="flat" cmpd="sng">
            <a:solidFill>
              <a:schemeClr val="dk1"/>
            </a:solidFill>
            <a:prstDash val="solid"/>
            <a:miter lim="800000"/>
            <a:headEnd type="none" w="med" len="med"/>
            <a:tailEnd type="triangle" w="med" len="med"/>
          </a:ln>
        </p:spPr>
      </p:cxnSp>
      <p:cxnSp>
        <p:nvCxnSpPr>
          <p:cNvPr id="887" name="Google Shape;887;p30"/>
          <p:cNvCxnSpPr/>
          <p:nvPr/>
        </p:nvCxnSpPr>
        <p:spPr>
          <a:xfrm>
            <a:off x="1112837" y="2403475"/>
            <a:ext cx="2600325" cy="0"/>
          </a:xfrm>
          <a:prstGeom prst="straightConnector1">
            <a:avLst/>
          </a:prstGeom>
          <a:noFill/>
          <a:ln w="38100" cap="flat" cmpd="sng">
            <a:solidFill>
              <a:schemeClr val="dk1"/>
            </a:solidFill>
            <a:prstDash val="solid"/>
            <a:miter lim="800000"/>
            <a:headEnd type="none" w="med" len="med"/>
            <a:tailEnd type="triangle" w="med" len="med"/>
          </a:ln>
        </p:spPr>
      </p:cxnSp>
      <p:sp>
        <p:nvSpPr>
          <p:cNvPr id="888" name="Google Shape;888;p30"/>
          <p:cNvSpPr/>
          <p:nvPr/>
        </p:nvSpPr>
        <p:spPr>
          <a:xfrm>
            <a:off x="4789487" y="1785937"/>
            <a:ext cx="3297237" cy="722312"/>
          </a:xfrm>
          <a:custGeom>
            <a:avLst/>
            <a:gdLst/>
            <a:ahLst/>
            <a:cxnLst/>
            <a:rect l="l" t="t" r="r" b="b"/>
            <a:pathLst>
              <a:path w="2077" h="455" extrusionOk="0">
                <a:moveTo>
                  <a:pt x="0" y="0"/>
                </a:moveTo>
                <a:cubicBezTo>
                  <a:pt x="90" y="136"/>
                  <a:pt x="181" y="273"/>
                  <a:pt x="527" y="349"/>
                </a:cubicBezTo>
                <a:cubicBezTo>
                  <a:pt x="873" y="425"/>
                  <a:pt x="1820" y="437"/>
                  <a:pt x="2077" y="455"/>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889" name="Google Shape;889;p30"/>
          <p:cNvCxnSpPr/>
          <p:nvPr/>
        </p:nvCxnSpPr>
        <p:spPr>
          <a:xfrm>
            <a:off x="8345487" y="2524125"/>
            <a:ext cx="528637" cy="0"/>
          </a:xfrm>
          <a:prstGeom prst="straightConnector1">
            <a:avLst/>
          </a:prstGeom>
          <a:noFill/>
          <a:ln w="38100" cap="flat" cmpd="sng">
            <a:solidFill>
              <a:schemeClr val="dk1"/>
            </a:solidFill>
            <a:prstDash val="solid"/>
            <a:miter lim="800000"/>
            <a:headEnd type="none" w="med" len="med"/>
            <a:tailEnd type="triangle" w="med" len="med"/>
          </a:ln>
        </p:spPr>
      </p:cxnSp>
      <p:sp>
        <p:nvSpPr>
          <p:cNvPr id="890" name="Google Shape;890;p30"/>
          <p:cNvSpPr txBox="1"/>
          <p:nvPr/>
        </p:nvSpPr>
        <p:spPr>
          <a:xfrm>
            <a:off x="249237" y="1649412"/>
            <a:ext cx="1492250"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Bench Mark</a:t>
            </a:r>
            <a:endParaRPr/>
          </a:p>
          <a:p>
            <a:pPr marL="0" marR="0" lvl="0" indent="0" algn="ctr"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A</a:t>
            </a:r>
            <a:endParaRPr/>
          </a:p>
        </p:txBody>
      </p:sp>
      <p:sp>
        <p:nvSpPr>
          <p:cNvPr id="891" name="Google Shape;891;p30"/>
          <p:cNvSpPr txBox="1"/>
          <p:nvPr/>
        </p:nvSpPr>
        <p:spPr>
          <a:xfrm>
            <a:off x="7459662" y="1712912"/>
            <a:ext cx="1492250"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Bench Mark</a:t>
            </a:r>
            <a:endParaRPr/>
          </a:p>
          <a:p>
            <a:pPr marL="0" marR="0" lvl="0" indent="0" algn="ctr"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B</a:t>
            </a:r>
            <a:endParaRPr/>
          </a:p>
        </p:txBody>
      </p:sp>
      <p:sp>
        <p:nvSpPr>
          <p:cNvPr id="892" name="Google Shape;892;p30"/>
          <p:cNvSpPr txBox="1"/>
          <p:nvPr/>
        </p:nvSpPr>
        <p:spPr>
          <a:xfrm>
            <a:off x="3900487" y="2784475"/>
            <a:ext cx="1635125"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Triangulation</a:t>
            </a:r>
            <a:endParaRPr/>
          </a:p>
          <a:p>
            <a:pPr marL="0" marR="0" lvl="0" indent="0" algn="ctr"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Station Mark</a:t>
            </a:r>
            <a:endParaRPr/>
          </a:p>
        </p:txBody>
      </p:sp>
      <p:sp>
        <p:nvSpPr>
          <p:cNvPr id="893" name="Google Shape;893;p30"/>
          <p:cNvSpPr txBox="1"/>
          <p:nvPr/>
        </p:nvSpPr>
        <p:spPr>
          <a:xfrm>
            <a:off x="3422650" y="1882775"/>
            <a:ext cx="73025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RM 1</a:t>
            </a:r>
            <a:endParaRPr/>
          </a:p>
        </p:txBody>
      </p:sp>
      <p:sp>
        <p:nvSpPr>
          <p:cNvPr id="894" name="Google Shape;894;p30"/>
          <p:cNvSpPr txBox="1"/>
          <p:nvPr/>
        </p:nvSpPr>
        <p:spPr>
          <a:xfrm>
            <a:off x="4308475" y="1185862"/>
            <a:ext cx="73025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RM 2</a:t>
            </a:r>
            <a:endParaRPr/>
          </a:p>
        </p:txBody>
      </p:sp>
      <p:cxnSp>
        <p:nvCxnSpPr>
          <p:cNvPr id="895" name="Google Shape;895;p30"/>
          <p:cNvCxnSpPr/>
          <p:nvPr/>
        </p:nvCxnSpPr>
        <p:spPr>
          <a:xfrm>
            <a:off x="4002087" y="2436812"/>
            <a:ext cx="528637" cy="115887"/>
          </a:xfrm>
          <a:prstGeom prst="straightConnector1">
            <a:avLst/>
          </a:prstGeom>
          <a:noFill/>
          <a:ln w="38100" cap="flat" cmpd="sng">
            <a:solidFill>
              <a:schemeClr val="dk1"/>
            </a:solidFill>
            <a:prstDash val="solid"/>
            <a:miter lim="800000"/>
            <a:headEnd type="none" w="med" len="med"/>
            <a:tailEnd type="triangle" w="med" len="med"/>
          </a:ln>
        </p:spPr>
      </p:cxnSp>
      <p:cxnSp>
        <p:nvCxnSpPr>
          <p:cNvPr id="896" name="Google Shape;896;p30"/>
          <p:cNvCxnSpPr/>
          <p:nvPr/>
        </p:nvCxnSpPr>
        <p:spPr>
          <a:xfrm rot="10800000">
            <a:off x="4608512" y="1895475"/>
            <a:ext cx="25400" cy="581025"/>
          </a:xfrm>
          <a:prstGeom prst="straightConnector1">
            <a:avLst/>
          </a:prstGeom>
          <a:noFill/>
          <a:ln w="38100" cap="flat" cmpd="sng">
            <a:solidFill>
              <a:schemeClr val="dk1"/>
            </a:solidFill>
            <a:prstDash val="solid"/>
            <a:miter lim="800000"/>
            <a:headEnd type="none" w="med" len="med"/>
            <a:tailEnd type="triangle" w="med" len="med"/>
          </a:ln>
        </p:spPr>
      </p:cxnSp>
      <p:sp>
        <p:nvSpPr>
          <p:cNvPr id="897" name="Google Shape;897;p30"/>
          <p:cNvSpPr txBox="1"/>
          <p:nvPr/>
        </p:nvSpPr>
        <p:spPr>
          <a:xfrm>
            <a:off x="887412" y="3933825"/>
            <a:ext cx="7491412" cy="8223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Leveling routes through a cluster of control points</a:t>
            </a:r>
            <a:endParaRPr/>
          </a:p>
          <a:p>
            <a:pPr marL="0" marR="0" lvl="0" indent="0" algn="ctr" rtl="0">
              <a:lnSpc>
                <a:spcPct val="100000"/>
              </a:lnSpc>
              <a:spcBef>
                <a:spcPts val="0"/>
              </a:spcBef>
              <a:spcAft>
                <a:spcPts val="0"/>
              </a:spcAft>
              <a:buClr>
                <a:schemeClr val="dk1"/>
              </a:buClr>
              <a:buSzPts val="1800"/>
              <a:buFont typeface="Arial"/>
              <a:buNone/>
            </a:pPr>
            <a:r>
              <a:rPr lang="en-US" sz="1800" b="1" i="0" u="none">
                <a:solidFill>
                  <a:schemeClr val="dk1"/>
                </a:solidFill>
                <a:latin typeface="Arial"/>
                <a:ea typeface="Arial"/>
                <a:cs typeface="Arial"/>
                <a:sym typeface="Arial"/>
              </a:rPr>
              <a:t>at a triangulation station</a:t>
            </a:r>
            <a:endParaRPr/>
          </a:p>
        </p:txBody>
      </p:sp>
      <p:grpSp>
        <p:nvGrpSpPr>
          <p:cNvPr id="898" name="Google Shape;898;p30"/>
          <p:cNvGrpSpPr/>
          <p:nvPr/>
        </p:nvGrpSpPr>
        <p:grpSpPr>
          <a:xfrm>
            <a:off x="250825" y="1889124"/>
            <a:ext cx="8599487" cy="749301"/>
            <a:chOff x="158" y="1190"/>
            <a:chExt cx="5417" cy="472"/>
          </a:xfrm>
        </p:grpSpPr>
        <p:sp>
          <p:nvSpPr>
            <p:cNvPr id="899" name="Google Shape;899;p30"/>
            <p:cNvSpPr/>
            <p:nvPr/>
          </p:nvSpPr>
          <p:spPr>
            <a:xfrm>
              <a:off x="2995" y="1204"/>
              <a:ext cx="2107" cy="458"/>
            </a:xfrm>
            <a:custGeom>
              <a:avLst/>
              <a:gdLst/>
              <a:ahLst/>
              <a:cxnLst/>
              <a:rect l="l" t="t" r="r" b="b"/>
              <a:pathLst>
                <a:path w="2077" h="455" extrusionOk="0">
                  <a:moveTo>
                    <a:pt x="0" y="0"/>
                  </a:moveTo>
                  <a:cubicBezTo>
                    <a:pt x="90" y="136"/>
                    <a:pt x="181" y="273"/>
                    <a:pt x="527" y="349"/>
                  </a:cubicBezTo>
                  <a:cubicBezTo>
                    <a:pt x="873" y="425"/>
                    <a:pt x="1820" y="437"/>
                    <a:pt x="2077" y="455"/>
                  </a:cubicBezTo>
                </a:path>
              </a:pathLst>
            </a:custGeom>
            <a:no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900" name="Google Shape;900;p30"/>
            <p:cNvCxnSpPr/>
            <p:nvPr/>
          </p:nvCxnSpPr>
          <p:spPr>
            <a:xfrm>
              <a:off x="2517" y="1583"/>
              <a:ext cx="333" cy="73"/>
            </a:xfrm>
            <a:prstGeom prst="straightConnector1">
              <a:avLst/>
            </a:prstGeom>
            <a:noFill/>
            <a:ln w="38100" cap="flat" cmpd="sng">
              <a:solidFill>
                <a:schemeClr val="dk1"/>
              </a:solidFill>
              <a:prstDash val="solid"/>
              <a:miter lim="800000"/>
              <a:headEnd type="triangle" w="med" len="med"/>
              <a:tailEnd type="none" w="med" len="med"/>
            </a:ln>
          </p:spPr>
        </p:cxnSp>
        <p:cxnSp>
          <p:nvCxnSpPr>
            <p:cNvPr id="901" name="Google Shape;901;p30"/>
            <p:cNvCxnSpPr/>
            <p:nvPr/>
          </p:nvCxnSpPr>
          <p:spPr>
            <a:xfrm>
              <a:off x="699" y="1567"/>
              <a:ext cx="1638" cy="0"/>
            </a:xfrm>
            <a:prstGeom prst="straightConnector1">
              <a:avLst/>
            </a:prstGeom>
            <a:noFill/>
            <a:ln w="38100" cap="flat" cmpd="sng">
              <a:solidFill>
                <a:schemeClr val="dk1"/>
              </a:solidFill>
              <a:prstDash val="solid"/>
              <a:miter lim="800000"/>
              <a:headEnd type="triangle" w="med" len="med"/>
              <a:tailEnd type="none" w="med" len="med"/>
            </a:ln>
          </p:spPr>
        </p:cxnSp>
        <p:cxnSp>
          <p:nvCxnSpPr>
            <p:cNvPr id="902" name="Google Shape;902;p30"/>
            <p:cNvCxnSpPr/>
            <p:nvPr/>
          </p:nvCxnSpPr>
          <p:spPr>
            <a:xfrm rot="10800000">
              <a:off x="158" y="1575"/>
              <a:ext cx="365" cy="0"/>
            </a:xfrm>
            <a:prstGeom prst="straightConnector1">
              <a:avLst/>
            </a:prstGeom>
            <a:noFill/>
            <a:ln w="38100" cap="flat" cmpd="sng">
              <a:solidFill>
                <a:schemeClr val="dk1"/>
              </a:solidFill>
              <a:prstDash val="solid"/>
              <a:miter lim="800000"/>
              <a:headEnd type="none" w="med" len="med"/>
              <a:tailEnd type="triangle" w="med" len="med"/>
            </a:ln>
          </p:spPr>
        </p:cxnSp>
        <p:cxnSp>
          <p:nvCxnSpPr>
            <p:cNvPr id="903" name="Google Shape;903;p30"/>
            <p:cNvCxnSpPr/>
            <p:nvPr/>
          </p:nvCxnSpPr>
          <p:spPr>
            <a:xfrm rot="-300000" flipH="1">
              <a:off x="2954" y="1190"/>
              <a:ext cx="16" cy="366"/>
            </a:xfrm>
            <a:prstGeom prst="straightConnector1">
              <a:avLst/>
            </a:prstGeom>
            <a:noFill/>
            <a:ln w="38100" cap="flat" cmpd="sng">
              <a:solidFill>
                <a:schemeClr val="dk1"/>
              </a:solidFill>
              <a:prstDash val="solid"/>
              <a:miter lim="800000"/>
              <a:headEnd type="none" w="med" len="med"/>
              <a:tailEnd type="triangle" w="med" len="med"/>
            </a:ln>
          </p:spPr>
        </p:cxnSp>
        <p:cxnSp>
          <p:nvCxnSpPr>
            <p:cNvPr id="904" name="Google Shape;904;p30"/>
            <p:cNvCxnSpPr/>
            <p:nvPr/>
          </p:nvCxnSpPr>
          <p:spPr>
            <a:xfrm rot="10800000">
              <a:off x="5242" y="1644"/>
              <a:ext cx="333" cy="0"/>
            </a:xfrm>
            <a:prstGeom prst="straightConnector1">
              <a:avLst/>
            </a:prstGeom>
            <a:noFill/>
            <a:ln w="38100" cap="flat" cmpd="sng">
              <a:solidFill>
                <a:schemeClr val="dk1"/>
              </a:solidFill>
              <a:prstDash val="solid"/>
              <a:miter lim="800000"/>
              <a:headEnd type="none" w="med" len="med"/>
              <a:tailEnd type="triangle" w="med" len="med"/>
            </a:ln>
          </p:spPr>
        </p:cxnSp>
      </p:grpSp>
      <p:grpSp>
        <p:nvGrpSpPr>
          <p:cNvPr id="905" name="Google Shape;905;p30"/>
          <p:cNvGrpSpPr/>
          <p:nvPr/>
        </p:nvGrpSpPr>
        <p:grpSpPr>
          <a:xfrm>
            <a:off x="457200" y="5627687"/>
            <a:ext cx="3251200" cy="1006475"/>
            <a:chOff x="288" y="3545"/>
            <a:chExt cx="2048" cy="634"/>
          </a:xfrm>
        </p:grpSpPr>
        <p:sp>
          <p:nvSpPr>
            <p:cNvPr id="906" name="Google Shape;906;p30"/>
            <p:cNvSpPr txBox="1"/>
            <p:nvPr/>
          </p:nvSpPr>
          <p:spPr>
            <a:xfrm>
              <a:off x="470" y="3545"/>
              <a:ext cx="1866" cy="6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2000" b="1" i="0" u="none">
                  <a:solidFill>
                    <a:schemeClr val="dk1"/>
                  </a:solidFill>
                  <a:latin typeface="Arial"/>
                  <a:ea typeface="Arial"/>
                  <a:cs typeface="Arial"/>
                  <a:sym typeface="Arial"/>
                </a:rPr>
                <a:t>BM = Bench Mark</a:t>
              </a:r>
              <a:endParaRPr/>
            </a:p>
            <a:p>
              <a:pPr marL="0" marR="0" lvl="0" indent="0" algn="l" rtl="0">
                <a:lnSpc>
                  <a:spcPct val="100000"/>
                </a:lnSpc>
                <a:spcBef>
                  <a:spcPts val="0"/>
                </a:spcBef>
                <a:spcAft>
                  <a:spcPts val="0"/>
                </a:spcAft>
                <a:buClr>
                  <a:schemeClr val="dk1"/>
                </a:buClr>
                <a:buSzPts val="2000"/>
                <a:buFont typeface="Arial"/>
                <a:buNone/>
              </a:pPr>
              <a:r>
                <a:rPr lang="en-US" sz="2000" b="1" i="0" u="none">
                  <a:solidFill>
                    <a:schemeClr val="dk1"/>
                  </a:solidFill>
                  <a:latin typeface="Arial"/>
                  <a:ea typeface="Arial"/>
                  <a:cs typeface="Arial"/>
                  <a:sym typeface="Arial"/>
                </a:rPr>
                <a:t>       = Forward Running</a:t>
              </a:r>
              <a:endParaRPr/>
            </a:p>
            <a:p>
              <a:pPr marL="0" marR="0" lvl="0" indent="0" algn="l" rtl="0">
                <a:lnSpc>
                  <a:spcPct val="100000"/>
                </a:lnSpc>
                <a:spcBef>
                  <a:spcPts val="0"/>
                </a:spcBef>
                <a:spcAft>
                  <a:spcPts val="0"/>
                </a:spcAft>
                <a:buClr>
                  <a:schemeClr val="dk1"/>
                </a:buClr>
                <a:buSzPts val="2000"/>
                <a:buFont typeface="Arial"/>
                <a:buNone/>
              </a:pPr>
              <a:r>
                <a:rPr lang="en-US" sz="2000" b="1" i="0" u="none">
                  <a:solidFill>
                    <a:schemeClr val="dk1"/>
                  </a:solidFill>
                  <a:latin typeface="Arial"/>
                  <a:ea typeface="Arial"/>
                  <a:cs typeface="Arial"/>
                  <a:sym typeface="Arial"/>
                </a:rPr>
                <a:t>       = Backward Running</a:t>
              </a:r>
              <a:endParaRPr/>
            </a:p>
          </p:txBody>
        </p:sp>
        <p:cxnSp>
          <p:nvCxnSpPr>
            <p:cNvPr id="907" name="Google Shape;907;p30"/>
            <p:cNvCxnSpPr/>
            <p:nvPr/>
          </p:nvCxnSpPr>
          <p:spPr>
            <a:xfrm>
              <a:off x="488" y="3864"/>
              <a:ext cx="240" cy="0"/>
            </a:xfrm>
            <a:prstGeom prst="straightConnector1">
              <a:avLst/>
            </a:prstGeom>
            <a:noFill/>
            <a:ln w="19050" cap="flat" cmpd="sng">
              <a:solidFill>
                <a:schemeClr val="dk1"/>
              </a:solidFill>
              <a:prstDash val="solid"/>
              <a:miter lim="800000"/>
              <a:headEnd type="none" w="med" len="med"/>
              <a:tailEnd type="triangle" w="med" len="med"/>
            </a:ln>
          </p:spPr>
        </p:cxnSp>
        <p:grpSp>
          <p:nvGrpSpPr>
            <p:cNvPr id="908" name="Google Shape;908;p30"/>
            <p:cNvGrpSpPr/>
            <p:nvPr/>
          </p:nvGrpSpPr>
          <p:grpSpPr>
            <a:xfrm>
              <a:off x="288" y="3594"/>
              <a:ext cx="138" cy="142"/>
              <a:chOff x="480" y="1168"/>
              <a:chExt cx="312" cy="320"/>
            </a:xfrm>
          </p:grpSpPr>
          <p:sp>
            <p:nvSpPr>
              <p:cNvPr id="909" name="Google Shape;909;p30"/>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10" name="Google Shape;910;p30"/>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cxnSp>
          <p:nvCxnSpPr>
            <p:cNvPr id="911" name="Google Shape;911;p30"/>
            <p:cNvCxnSpPr/>
            <p:nvPr/>
          </p:nvCxnSpPr>
          <p:spPr>
            <a:xfrm rot="10800000">
              <a:off x="464" y="4048"/>
              <a:ext cx="240" cy="0"/>
            </a:xfrm>
            <a:prstGeom prst="straightConnector1">
              <a:avLst/>
            </a:prstGeom>
            <a:noFill/>
            <a:ln w="19050" cap="flat" cmpd="sng">
              <a:solidFill>
                <a:schemeClr val="dk1"/>
              </a:solidFill>
              <a:prstDash val="solid"/>
              <a:miter lim="800000"/>
              <a:headEnd type="none" w="med" len="med"/>
              <a:tailEnd type="triangle" w="med" len="med"/>
            </a:ln>
          </p:spPr>
        </p:cxnSp>
      </p:grpSp>
      <p:grpSp>
        <p:nvGrpSpPr>
          <p:cNvPr id="912" name="Google Shape;912;p30"/>
          <p:cNvGrpSpPr/>
          <p:nvPr/>
        </p:nvGrpSpPr>
        <p:grpSpPr>
          <a:xfrm>
            <a:off x="863600" y="2339975"/>
            <a:ext cx="219075" cy="225425"/>
            <a:chOff x="480" y="1168"/>
            <a:chExt cx="312" cy="320"/>
          </a:xfrm>
        </p:grpSpPr>
        <p:sp>
          <p:nvSpPr>
            <p:cNvPr id="913" name="Google Shape;913;p30"/>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14" name="Google Shape;914;p30"/>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915" name="Google Shape;915;p30"/>
          <p:cNvGrpSpPr/>
          <p:nvPr/>
        </p:nvGrpSpPr>
        <p:grpSpPr>
          <a:xfrm>
            <a:off x="3746500" y="2352675"/>
            <a:ext cx="219075" cy="225425"/>
            <a:chOff x="480" y="1168"/>
            <a:chExt cx="312" cy="320"/>
          </a:xfrm>
        </p:grpSpPr>
        <p:sp>
          <p:nvSpPr>
            <p:cNvPr id="916" name="Google Shape;916;p30"/>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17" name="Google Shape;917;p30"/>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918" name="Google Shape;918;p30"/>
          <p:cNvGrpSpPr/>
          <p:nvPr/>
        </p:nvGrpSpPr>
        <p:grpSpPr>
          <a:xfrm>
            <a:off x="4559300" y="2479675"/>
            <a:ext cx="219075" cy="225425"/>
            <a:chOff x="480" y="1168"/>
            <a:chExt cx="312" cy="320"/>
          </a:xfrm>
        </p:grpSpPr>
        <p:sp>
          <p:nvSpPr>
            <p:cNvPr id="919" name="Google Shape;919;p30"/>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20" name="Google Shape;920;p30"/>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921" name="Google Shape;921;p30"/>
          <p:cNvGrpSpPr/>
          <p:nvPr/>
        </p:nvGrpSpPr>
        <p:grpSpPr>
          <a:xfrm>
            <a:off x="4559300" y="1679575"/>
            <a:ext cx="219075" cy="225425"/>
            <a:chOff x="480" y="1168"/>
            <a:chExt cx="312" cy="320"/>
          </a:xfrm>
        </p:grpSpPr>
        <p:sp>
          <p:nvSpPr>
            <p:cNvPr id="922" name="Google Shape;922;p30"/>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23" name="Google Shape;923;p30"/>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924" name="Google Shape;924;p30"/>
          <p:cNvGrpSpPr/>
          <p:nvPr/>
        </p:nvGrpSpPr>
        <p:grpSpPr>
          <a:xfrm>
            <a:off x="8102600" y="2441575"/>
            <a:ext cx="219075" cy="225425"/>
            <a:chOff x="480" y="1168"/>
            <a:chExt cx="312" cy="320"/>
          </a:xfrm>
        </p:grpSpPr>
        <p:sp>
          <p:nvSpPr>
            <p:cNvPr id="925" name="Google Shape;925;p30"/>
            <p:cNvSpPr txBox="1"/>
            <p:nvPr/>
          </p:nvSpPr>
          <p:spPr>
            <a:xfrm>
              <a:off x="480" y="1168"/>
              <a:ext cx="312" cy="32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26" name="Google Shape;926;p30"/>
            <p:cNvSpPr/>
            <p:nvPr/>
          </p:nvSpPr>
          <p:spPr>
            <a:xfrm>
              <a:off x="570" y="1258"/>
              <a:ext cx="128" cy="128"/>
            </a:xfrm>
            <a:prstGeom prst="ellipse">
              <a:avLst/>
            </a:prstGeom>
            <a:solidFill>
              <a:srgbClr val="CC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31"/>
          <p:cNvSpPr txBox="1"/>
          <p:nvPr/>
        </p:nvSpPr>
        <p:spPr>
          <a:xfrm>
            <a:off x="0" y="228600"/>
            <a:ext cx="8696325" cy="822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Accumulated Distance Imbalance</a:t>
            </a:r>
            <a:endParaRPr/>
          </a:p>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          </a:t>
            </a:r>
            <a:r>
              <a:rPr lang="en-US" sz="2000" b="1" i="0" u="none">
                <a:solidFill>
                  <a:schemeClr val="dk1"/>
                </a:solidFill>
                <a:latin typeface="Comic Sans MS"/>
                <a:ea typeface="Comic Sans MS"/>
                <a:cs typeface="Comic Sans MS"/>
                <a:sym typeface="Comic Sans MS"/>
              </a:rPr>
              <a:t>Dbal = (Bd</a:t>
            </a:r>
            <a:r>
              <a:rPr lang="en-US" sz="2000" b="1" i="0" u="none" baseline="-25000">
                <a:solidFill>
                  <a:schemeClr val="dk1"/>
                </a:solidFill>
                <a:latin typeface="Comic Sans MS"/>
                <a:ea typeface="Comic Sans MS"/>
                <a:cs typeface="Comic Sans MS"/>
                <a:sym typeface="Comic Sans MS"/>
              </a:rPr>
              <a:t>1</a:t>
            </a:r>
            <a:r>
              <a:rPr lang="en-US" sz="2000" b="1" i="0" u="none">
                <a:solidFill>
                  <a:schemeClr val="dk1"/>
                </a:solidFill>
                <a:latin typeface="Comic Sans MS"/>
                <a:ea typeface="Comic Sans MS"/>
                <a:cs typeface="Comic Sans MS"/>
                <a:sym typeface="Comic Sans MS"/>
              </a:rPr>
              <a:t> + Bd</a:t>
            </a:r>
            <a:r>
              <a:rPr lang="en-US" sz="2000" b="1" i="0" u="none" baseline="-25000">
                <a:solidFill>
                  <a:schemeClr val="dk1"/>
                </a:solidFill>
                <a:latin typeface="Comic Sans MS"/>
                <a:ea typeface="Comic Sans MS"/>
                <a:cs typeface="Comic Sans MS"/>
                <a:sym typeface="Comic Sans MS"/>
              </a:rPr>
              <a:t>2 </a:t>
            </a:r>
            <a:r>
              <a:rPr lang="en-US" sz="2000" b="1" i="0" u="none">
                <a:solidFill>
                  <a:schemeClr val="dk1"/>
                </a:solidFill>
                <a:latin typeface="Comic Sans MS"/>
                <a:ea typeface="Comic Sans MS"/>
                <a:cs typeface="Comic Sans MS"/>
                <a:sym typeface="Comic Sans MS"/>
              </a:rPr>
              <a:t>+ ... + B</a:t>
            </a:r>
            <a:r>
              <a:rPr lang="en-US" sz="2000" b="1" i="0" u="none" baseline="-25000">
                <a:solidFill>
                  <a:schemeClr val="dk1"/>
                </a:solidFill>
                <a:latin typeface="Comic Sans MS"/>
                <a:ea typeface="Comic Sans MS"/>
                <a:cs typeface="Comic Sans MS"/>
                <a:sym typeface="Comic Sans MS"/>
              </a:rPr>
              <a:t>n</a:t>
            </a:r>
            <a:r>
              <a:rPr lang="en-US" sz="2000" b="1" i="0" u="none">
                <a:solidFill>
                  <a:schemeClr val="dk1"/>
                </a:solidFill>
                <a:latin typeface="Comic Sans MS"/>
                <a:ea typeface="Comic Sans MS"/>
                <a:cs typeface="Comic Sans MS"/>
                <a:sym typeface="Comic Sans MS"/>
              </a:rPr>
              <a:t>) – (Fd</a:t>
            </a:r>
            <a:r>
              <a:rPr lang="en-US" sz="2000" b="1" i="0" u="none" baseline="-25000">
                <a:solidFill>
                  <a:schemeClr val="dk1"/>
                </a:solidFill>
                <a:latin typeface="Comic Sans MS"/>
                <a:ea typeface="Comic Sans MS"/>
                <a:cs typeface="Comic Sans MS"/>
                <a:sym typeface="Comic Sans MS"/>
              </a:rPr>
              <a:t>1 </a:t>
            </a:r>
            <a:r>
              <a:rPr lang="en-US" sz="2000" b="1" i="0" u="none">
                <a:solidFill>
                  <a:schemeClr val="dk1"/>
                </a:solidFill>
                <a:latin typeface="Comic Sans MS"/>
                <a:ea typeface="Comic Sans MS"/>
                <a:cs typeface="Comic Sans MS"/>
                <a:sym typeface="Comic Sans MS"/>
              </a:rPr>
              <a:t>+ Fd</a:t>
            </a:r>
            <a:r>
              <a:rPr lang="en-US" sz="2000" b="1" i="0" u="none" baseline="-25000">
                <a:solidFill>
                  <a:schemeClr val="dk1"/>
                </a:solidFill>
                <a:latin typeface="Comic Sans MS"/>
                <a:ea typeface="Comic Sans MS"/>
                <a:cs typeface="Comic Sans MS"/>
                <a:sym typeface="Comic Sans MS"/>
              </a:rPr>
              <a:t>2 </a:t>
            </a:r>
            <a:r>
              <a:rPr lang="en-US" sz="2000" b="1" i="0" u="none">
                <a:solidFill>
                  <a:schemeClr val="dk1"/>
                </a:solidFill>
                <a:latin typeface="Comic Sans MS"/>
                <a:ea typeface="Comic Sans MS"/>
                <a:cs typeface="Comic Sans MS"/>
                <a:sym typeface="Comic Sans MS"/>
              </a:rPr>
              <a:t>+ ... +F</a:t>
            </a:r>
            <a:r>
              <a:rPr lang="en-US" sz="2000" b="1" i="0" u="none" baseline="-25000">
                <a:solidFill>
                  <a:schemeClr val="dk1"/>
                </a:solidFill>
                <a:latin typeface="Comic Sans MS"/>
                <a:ea typeface="Comic Sans MS"/>
                <a:cs typeface="Comic Sans MS"/>
                <a:sym typeface="Comic Sans MS"/>
              </a:rPr>
              <a:t>n</a:t>
            </a:r>
            <a:r>
              <a:rPr lang="en-US" sz="2000" b="1" i="0" u="none">
                <a:solidFill>
                  <a:schemeClr val="dk1"/>
                </a:solidFill>
                <a:latin typeface="Comic Sans MS"/>
                <a:ea typeface="Comic Sans MS"/>
                <a:cs typeface="Comic Sans MS"/>
                <a:sym typeface="Comic Sans MS"/>
              </a:rPr>
              <a:t>)</a:t>
            </a:r>
            <a:r>
              <a:rPr lang="en-US" sz="2000" b="1" i="0" u="none" baseline="-25000">
                <a:solidFill>
                  <a:schemeClr val="dk1"/>
                </a:solidFill>
                <a:latin typeface="Comic Sans MS"/>
                <a:ea typeface="Comic Sans MS"/>
                <a:cs typeface="Comic Sans MS"/>
                <a:sym typeface="Comic Sans MS"/>
              </a:rPr>
              <a:t> </a:t>
            </a:r>
            <a:r>
              <a:rPr lang="en-US" sz="2000" b="0" i="0" u="none">
                <a:solidFill>
                  <a:schemeClr val="dk1"/>
                </a:solidFill>
                <a:latin typeface="Comic Sans MS"/>
                <a:ea typeface="Comic Sans MS"/>
                <a:cs typeface="Comic Sans MS"/>
                <a:sym typeface="Comic Sans MS"/>
              </a:rPr>
              <a:t> </a:t>
            </a:r>
            <a:endParaRPr/>
          </a:p>
        </p:txBody>
      </p:sp>
      <p:sp>
        <p:nvSpPr>
          <p:cNvPr id="933" name="Google Shape;933;p31"/>
          <p:cNvSpPr txBox="1"/>
          <p:nvPr/>
        </p:nvSpPr>
        <p:spPr>
          <a:xfrm>
            <a:off x="228600" y="1058862"/>
            <a:ext cx="6826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omic Sans MS"/>
              <a:buNone/>
            </a:pPr>
            <a:r>
              <a:rPr lang="en-US" sz="1400" b="1" i="0" u="none">
                <a:solidFill>
                  <a:schemeClr val="dk1"/>
                </a:solidFill>
                <a:latin typeface="Comic Sans MS"/>
                <a:ea typeface="Comic Sans MS"/>
                <a:cs typeface="Comic Sans MS"/>
                <a:sym typeface="Comic Sans MS"/>
              </a:rPr>
              <a:t>Rod 1</a:t>
            </a:r>
            <a:endParaRPr/>
          </a:p>
        </p:txBody>
      </p:sp>
      <p:sp>
        <p:nvSpPr>
          <p:cNvPr id="934" name="Google Shape;934;p31"/>
          <p:cNvSpPr txBox="1"/>
          <p:nvPr/>
        </p:nvSpPr>
        <p:spPr>
          <a:xfrm>
            <a:off x="4210050" y="925512"/>
            <a:ext cx="6826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omic Sans MS"/>
              <a:buNone/>
            </a:pPr>
            <a:r>
              <a:rPr lang="en-US" sz="1400" b="1" i="0" u="none">
                <a:solidFill>
                  <a:schemeClr val="dk1"/>
                </a:solidFill>
                <a:latin typeface="Comic Sans MS"/>
                <a:ea typeface="Comic Sans MS"/>
                <a:cs typeface="Comic Sans MS"/>
                <a:sym typeface="Comic Sans MS"/>
              </a:rPr>
              <a:t>Rod 2</a:t>
            </a:r>
            <a:endParaRPr/>
          </a:p>
        </p:txBody>
      </p:sp>
      <p:grpSp>
        <p:nvGrpSpPr>
          <p:cNvPr id="935" name="Google Shape;935;p31"/>
          <p:cNvGrpSpPr/>
          <p:nvPr/>
        </p:nvGrpSpPr>
        <p:grpSpPr>
          <a:xfrm>
            <a:off x="317500" y="1485900"/>
            <a:ext cx="368300" cy="2395537"/>
            <a:chOff x="200" y="995"/>
            <a:chExt cx="232" cy="1509"/>
          </a:xfrm>
        </p:grpSpPr>
        <p:grpSp>
          <p:nvGrpSpPr>
            <p:cNvPr id="936" name="Google Shape;936;p31"/>
            <p:cNvGrpSpPr/>
            <p:nvPr/>
          </p:nvGrpSpPr>
          <p:grpSpPr>
            <a:xfrm>
              <a:off x="200" y="2290"/>
              <a:ext cx="232" cy="214"/>
              <a:chOff x="200" y="2152"/>
              <a:chExt cx="232" cy="144"/>
            </a:xfrm>
          </p:grpSpPr>
          <p:sp>
            <p:nvSpPr>
              <p:cNvPr id="937" name="Google Shape;937;p31"/>
              <p:cNvSpPr/>
              <p:nvPr/>
            </p:nvSpPr>
            <p:spPr>
              <a:xfrm>
                <a:off x="200" y="2152"/>
                <a:ext cx="232" cy="144"/>
              </a:xfrm>
              <a:prstGeom prst="can">
                <a:avLst>
                  <a:gd name="adj" fmla="val 25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38" name="Google Shape;938;p31"/>
              <p:cNvSpPr/>
              <p:nvPr/>
            </p:nvSpPr>
            <p:spPr>
              <a:xfrm>
                <a:off x="282" y="2158"/>
                <a:ext cx="56" cy="27"/>
              </a:xfrm>
              <a:prstGeom prst="ellipse">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939" name="Google Shape;939;p31"/>
            <p:cNvSpPr txBox="1"/>
            <p:nvPr/>
          </p:nvSpPr>
          <p:spPr>
            <a:xfrm>
              <a:off x="293" y="995"/>
              <a:ext cx="37" cy="1321"/>
            </a:xfrm>
            <a:prstGeom prst="rect">
              <a:avLst/>
            </a:prstGeom>
            <a:solidFill>
              <a:srgbClr val="CC00C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940" name="Google Shape;940;p31"/>
          <p:cNvGrpSpPr/>
          <p:nvPr/>
        </p:nvGrpSpPr>
        <p:grpSpPr>
          <a:xfrm>
            <a:off x="4540250" y="1263650"/>
            <a:ext cx="58737" cy="2378075"/>
            <a:chOff x="4481" y="1276"/>
            <a:chExt cx="72" cy="2311"/>
          </a:xfrm>
        </p:grpSpPr>
        <p:sp>
          <p:nvSpPr>
            <p:cNvPr id="941" name="Google Shape;941;p31"/>
            <p:cNvSpPr txBox="1"/>
            <p:nvPr/>
          </p:nvSpPr>
          <p:spPr>
            <a:xfrm>
              <a:off x="4481" y="1276"/>
              <a:ext cx="72" cy="2037"/>
            </a:xfrm>
            <a:prstGeom prst="rect">
              <a:avLst/>
            </a:prstGeom>
            <a:solidFill>
              <a:srgbClr val="CC00CC"/>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42" name="Google Shape;942;p31"/>
            <p:cNvSpPr/>
            <p:nvPr/>
          </p:nvSpPr>
          <p:spPr>
            <a:xfrm>
              <a:off x="4487" y="3319"/>
              <a:ext cx="57" cy="268"/>
            </a:xfrm>
            <a:custGeom>
              <a:avLst/>
              <a:gdLst/>
              <a:ahLst/>
              <a:cxnLst/>
              <a:rect l="l" t="t" r="r" b="b"/>
              <a:pathLst>
                <a:path w="38" h="164" extrusionOk="0">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943" name="Google Shape;943;p31"/>
          <p:cNvGrpSpPr/>
          <p:nvPr/>
        </p:nvGrpSpPr>
        <p:grpSpPr>
          <a:xfrm>
            <a:off x="8540750" y="1312862"/>
            <a:ext cx="368300" cy="2393950"/>
            <a:chOff x="5152" y="1198"/>
            <a:chExt cx="232" cy="1508"/>
          </a:xfrm>
        </p:grpSpPr>
        <p:grpSp>
          <p:nvGrpSpPr>
            <p:cNvPr id="944" name="Google Shape;944;p31"/>
            <p:cNvGrpSpPr/>
            <p:nvPr/>
          </p:nvGrpSpPr>
          <p:grpSpPr>
            <a:xfrm>
              <a:off x="5152" y="2492"/>
              <a:ext cx="232" cy="214"/>
              <a:chOff x="200" y="2152"/>
              <a:chExt cx="232" cy="144"/>
            </a:xfrm>
          </p:grpSpPr>
          <p:sp>
            <p:nvSpPr>
              <p:cNvPr id="945" name="Google Shape;945;p31"/>
              <p:cNvSpPr/>
              <p:nvPr/>
            </p:nvSpPr>
            <p:spPr>
              <a:xfrm>
                <a:off x="200" y="2152"/>
                <a:ext cx="232" cy="144"/>
              </a:xfrm>
              <a:prstGeom prst="can">
                <a:avLst>
                  <a:gd name="adj" fmla="val 2500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46" name="Google Shape;946;p31"/>
              <p:cNvSpPr/>
              <p:nvPr/>
            </p:nvSpPr>
            <p:spPr>
              <a:xfrm>
                <a:off x="282" y="2158"/>
                <a:ext cx="56" cy="27"/>
              </a:xfrm>
              <a:prstGeom prst="ellipse">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947" name="Google Shape;947;p31"/>
            <p:cNvSpPr txBox="1"/>
            <p:nvPr/>
          </p:nvSpPr>
          <p:spPr>
            <a:xfrm>
              <a:off x="5244" y="1198"/>
              <a:ext cx="37" cy="1319"/>
            </a:xfrm>
            <a:prstGeom prst="rect">
              <a:avLst/>
            </a:prstGeom>
            <a:solidFill>
              <a:srgbClr val="CC00CC"/>
            </a:solid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sp>
        <p:nvSpPr>
          <p:cNvPr id="948" name="Google Shape;948;p31"/>
          <p:cNvSpPr txBox="1"/>
          <p:nvPr/>
        </p:nvSpPr>
        <p:spPr>
          <a:xfrm>
            <a:off x="2371725" y="4687887"/>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49" name="Google Shape;949;p31"/>
          <p:cNvSpPr txBox="1"/>
          <p:nvPr/>
        </p:nvSpPr>
        <p:spPr>
          <a:xfrm>
            <a:off x="4400550" y="4687887"/>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50" name="Google Shape;950;p31"/>
          <p:cNvSpPr txBox="1"/>
          <p:nvPr/>
        </p:nvSpPr>
        <p:spPr>
          <a:xfrm>
            <a:off x="6124575" y="4678362"/>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51" name="Google Shape;951;p31"/>
          <p:cNvSpPr txBox="1"/>
          <p:nvPr/>
        </p:nvSpPr>
        <p:spPr>
          <a:xfrm>
            <a:off x="8305800" y="4678362"/>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52" name="Google Shape;952;p31"/>
          <p:cNvSpPr txBox="1"/>
          <p:nvPr/>
        </p:nvSpPr>
        <p:spPr>
          <a:xfrm>
            <a:off x="4406900" y="4186237"/>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53" name="Google Shape;953;p31"/>
          <p:cNvSpPr txBox="1"/>
          <p:nvPr/>
        </p:nvSpPr>
        <p:spPr>
          <a:xfrm>
            <a:off x="8308975" y="4154487"/>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54" name="Google Shape;954;p31"/>
          <p:cNvSpPr txBox="1"/>
          <p:nvPr/>
        </p:nvSpPr>
        <p:spPr>
          <a:xfrm>
            <a:off x="3378200" y="4192587"/>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55" name="Google Shape;955;p31"/>
          <p:cNvSpPr txBox="1"/>
          <p:nvPr/>
        </p:nvSpPr>
        <p:spPr>
          <a:xfrm>
            <a:off x="1311275" y="4678362"/>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56" name="Google Shape;956;p31"/>
          <p:cNvSpPr txBox="1"/>
          <p:nvPr/>
        </p:nvSpPr>
        <p:spPr>
          <a:xfrm>
            <a:off x="968375" y="4678362"/>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57" name="Google Shape;957;p31"/>
          <p:cNvSpPr txBox="1"/>
          <p:nvPr/>
        </p:nvSpPr>
        <p:spPr>
          <a:xfrm>
            <a:off x="1647825" y="4684712"/>
            <a:ext cx="88900" cy="8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58" name="Google Shape;958;p31"/>
          <p:cNvSpPr txBox="1"/>
          <p:nvPr/>
        </p:nvSpPr>
        <p:spPr>
          <a:xfrm>
            <a:off x="8375650" y="944562"/>
            <a:ext cx="682625"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omic Sans MS"/>
              <a:buNone/>
            </a:pPr>
            <a:r>
              <a:rPr lang="en-US" sz="1400" b="1" i="0" u="none">
                <a:solidFill>
                  <a:schemeClr val="dk1"/>
                </a:solidFill>
                <a:latin typeface="Comic Sans MS"/>
                <a:ea typeface="Comic Sans MS"/>
                <a:cs typeface="Comic Sans MS"/>
                <a:sym typeface="Comic Sans MS"/>
              </a:rPr>
              <a:t>Rod 1</a:t>
            </a:r>
            <a:endParaRPr/>
          </a:p>
        </p:txBody>
      </p:sp>
      <p:sp>
        <p:nvSpPr>
          <p:cNvPr id="959" name="Google Shape;959;p31"/>
          <p:cNvSpPr/>
          <p:nvPr/>
        </p:nvSpPr>
        <p:spPr>
          <a:xfrm>
            <a:off x="57150" y="3411537"/>
            <a:ext cx="9086850" cy="266700"/>
          </a:xfrm>
          <a:custGeom>
            <a:avLst/>
            <a:gdLst/>
            <a:ahLst/>
            <a:cxnLst/>
            <a:rect l="l" t="t" r="r" b="b"/>
            <a:pathLst>
              <a:path w="5604" h="168" extrusionOk="0">
                <a:moveTo>
                  <a:pt x="0" y="132"/>
                </a:moveTo>
                <a:cubicBezTo>
                  <a:pt x="72" y="141"/>
                  <a:pt x="147" y="145"/>
                  <a:pt x="216" y="168"/>
                </a:cubicBezTo>
                <a:cubicBezTo>
                  <a:pt x="424" y="164"/>
                  <a:pt x="632" y="163"/>
                  <a:pt x="840" y="156"/>
                </a:cubicBezTo>
                <a:cubicBezTo>
                  <a:pt x="947" y="152"/>
                  <a:pt x="1055" y="86"/>
                  <a:pt x="1164" y="84"/>
                </a:cubicBezTo>
                <a:cubicBezTo>
                  <a:pt x="1668" y="76"/>
                  <a:pt x="2172" y="76"/>
                  <a:pt x="2676" y="72"/>
                </a:cubicBezTo>
                <a:cubicBezTo>
                  <a:pt x="2749" y="57"/>
                  <a:pt x="2818" y="41"/>
                  <a:pt x="2880" y="0"/>
                </a:cubicBezTo>
                <a:cubicBezTo>
                  <a:pt x="3005" y="3"/>
                  <a:pt x="3463" y="12"/>
                  <a:pt x="3636" y="24"/>
                </a:cubicBezTo>
                <a:cubicBezTo>
                  <a:pt x="3693" y="28"/>
                  <a:pt x="3760" y="49"/>
                  <a:pt x="3816" y="60"/>
                </a:cubicBezTo>
                <a:cubicBezTo>
                  <a:pt x="3857" y="68"/>
                  <a:pt x="3936" y="96"/>
                  <a:pt x="3936" y="96"/>
                </a:cubicBezTo>
                <a:cubicBezTo>
                  <a:pt x="4412" y="92"/>
                  <a:pt x="4888" y="95"/>
                  <a:pt x="5364" y="84"/>
                </a:cubicBezTo>
                <a:cubicBezTo>
                  <a:pt x="5467" y="82"/>
                  <a:pt x="5461" y="48"/>
                  <a:pt x="5604" y="48"/>
                </a:cubicBezTo>
              </a:path>
            </a:pathLst>
          </a:custGeom>
          <a:noFill/>
          <a:ln w="38100" cap="flat" cmpd="sng">
            <a:solidFill>
              <a:srgbClr val="CC66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960" name="Google Shape;960;p31"/>
          <p:cNvCxnSpPr/>
          <p:nvPr/>
        </p:nvCxnSpPr>
        <p:spPr>
          <a:xfrm rot="10800000">
            <a:off x="514350" y="2535237"/>
            <a:ext cx="1933575" cy="0"/>
          </a:xfrm>
          <a:prstGeom prst="straightConnector1">
            <a:avLst/>
          </a:prstGeom>
          <a:noFill/>
          <a:ln w="38100" cap="flat" cmpd="sng">
            <a:solidFill>
              <a:schemeClr val="dk1"/>
            </a:solidFill>
            <a:prstDash val="solid"/>
            <a:miter lim="800000"/>
            <a:headEnd type="none" w="med" len="med"/>
            <a:tailEnd type="triangle" w="med" len="med"/>
          </a:ln>
        </p:spPr>
      </p:cxnSp>
      <p:cxnSp>
        <p:nvCxnSpPr>
          <p:cNvPr id="961" name="Google Shape;961;p31"/>
          <p:cNvCxnSpPr/>
          <p:nvPr/>
        </p:nvCxnSpPr>
        <p:spPr>
          <a:xfrm>
            <a:off x="2695575" y="2535237"/>
            <a:ext cx="1838325" cy="0"/>
          </a:xfrm>
          <a:prstGeom prst="straightConnector1">
            <a:avLst/>
          </a:prstGeom>
          <a:noFill/>
          <a:ln w="38100" cap="flat" cmpd="sng">
            <a:solidFill>
              <a:schemeClr val="dk1"/>
            </a:solidFill>
            <a:prstDash val="solid"/>
            <a:miter lim="800000"/>
            <a:headEnd type="none" w="med" len="med"/>
            <a:tailEnd type="triangle" w="med" len="med"/>
          </a:ln>
        </p:spPr>
      </p:cxnSp>
      <p:sp>
        <p:nvSpPr>
          <p:cNvPr id="962" name="Google Shape;962;p31"/>
          <p:cNvSpPr/>
          <p:nvPr/>
        </p:nvSpPr>
        <p:spPr>
          <a:xfrm>
            <a:off x="2476500" y="2201862"/>
            <a:ext cx="212725" cy="152400"/>
          </a:xfrm>
          <a:prstGeom prst="curvedRightArrow">
            <a:avLst>
              <a:gd name="adj1" fmla="val 25000"/>
              <a:gd name="adj2" fmla="val 50000"/>
              <a:gd name="adj3" fmla="val 25000"/>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963" name="Google Shape;963;p31"/>
          <p:cNvCxnSpPr/>
          <p:nvPr/>
        </p:nvCxnSpPr>
        <p:spPr>
          <a:xfrm rot="10800000">
            <a:off x="4600575" y="2525712"/>
            <a:ext cx="1847850" cy="0"/>
          </a:xfrm>
          <a:prstGeom prst="straightConnector1">
            <a:avLst/>
          </a:prstGeom>
          <a:noFill/>
          <a:ln w="38100" cap="flat" cmpd="sng">
            <a:solidFill>
              <a:schemeClr val="dk1"/>
            </a:solidFill>
            <a:prstDash val="solid"/>
            <a:miter lim="800000"/>
            <a:headEnd type="none" w="med" len="med"/>
            <a:tailEnd type="triangle" w="med" len="med"/>
          </a:ln>
        </p:spPr>
      </p:cxnSp>
      <p:cxnSp>
        <p:nvCxnSpPr>
          <p:cNvPr id="964" name="Google Shape;964;p31"/>
          <p:cNvCxnSpPr/>
          <p:nvPr/>
        </p:nvCxnSpPr>
        <p:spPr>
          <a:xfrm>
            <a:off x="6705600" y="2525712"/>
            <a:ext cx="1976437" cy="0"/>
          </a:xfrm>
          <a:prstGeom prst="straightConnector1">
            <a:avLst/>
          </a:prstGeom>
          <a:noFill/>
          <a:ln w="38100" cap="flat" cmpd="sng">
            <a:solidFill>
              <a:schemeClr val="dk1"/>
            </a:solidFill>
            <a:prstDash val="solid"/>
            <a:miter lim="800000"/>
            <a:headEnd type="none" w="med" len="med"/>
            <a:tailEnd type="triangle" w="med" len="med"/>
          </a:ln>
        </p:spPr>
      </p:cxnSp>
      <p:sp>
        <p:nvSpPr>
          <p:cNvPr id="965" name="Google Shape;965;p31"/>
          <p:cNvSpPr/>
          <p:nvPr/>
        </p:nvSpPr>
        <p:spPr>
          <a:xfrm>
            <a:off x="6457950" y="2163762"/>
            <a:ext cx="212725" cy="152400"/>
          </a:xfrm>
          <a:prstGeom prst="curvedRightArrow">
            <a:avLst>
              <a:gd name="adj1" fmla="val 25000"/>
              <a:gd name="adj2" fmla="val 50000"/>
              <a:gd name="adj3" fmla="val 25000"/>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966" name="Google Shape;966;p31"/>
          <p:cNvCxnSpPr/>
          <p:nvPr/>
        </p:nvCxnSpPr>
        <p:spPr>
          <a:xfrm>
            <a:off x="514350" y="3906837"/>
            <a:ext cx="0" cy="1457325"/>
          </a:xfrm>
          <a:prstGeom prst="straightConnector1">
            <a:avLst/>
          </a:prstGeom>
          <a:noFill/>
          <a:ln w="28575" cap="flat" cmpd="sng">
            <a:solidFill>
              <a:schemeClr val="dk1"/>
            </a:solidFill>
            <a:prstDash val="solid"/>
            <a:miter lim="800000"/>
            <a:headEnd type="none" w="med" len="med"/>
            <a:tailEnd type="none" w="med" len="med"/>
          </a:ln>
        </p:spPr>
      </p:cxnSp>
      <p:cxnSp>
        <p:nvCxnSpPr>
          <p:cNvPr id="967" name="Google Shape;967;p31"/>
          <p:cNvCxnSpPr/>
          <p:nvPr/>
        </p:nvCxnSpPr>
        <p:spPr>
          <a:xfrm>
            <a:off x="4562475" y="3668712"/>
            <a:ext cx="0" cy="1200150"/>
          </a:xfrm>
          <a:prstGeom prst="straightConnector1">
            <a:avLst/>
          </a:prstGeom>
          <a:noFill/>
          <a:ln w="28575" cap="flat" cmpd="sng">
            <a:solidFill>
              <a:schemeClr val="dk1"/>
            </a:solidFill>
            <a:prstDash val="solid"/>
            <a:miter lim="800000"/>
            <a:headEnd type="none" w="med" len="med"/>
            <a:tailEnd type="none" w="med" len="med"/>
          </a:ln>
        </p:spPr>
      </p:cxnSp>
      <p:cxnSp>
        <p:nvCxnSpPr>
          <p:cNvPr id="968" name="Google Shape;968;p31"/>
          <p:cNvCxnSpPr/>
          <p:nvPr/>
        </p:nvCxnSpPr>
        <p:spPr>
          <a:xfrm>
            <a:off x="2595562" y="3916362"/>
            <a:ext cx="0" cy="476250"/>
          </a:xfrm>
          <a:prstGeom prst="straightConnector1">
            <a:avLst/>
          </a:prstGeom>
          <a:noFill/>
          <a:ln w="28575" cap="flat" cmpd="sng">
            <a:solidFill>
              <a:schemeClr val="dk1"/>
            </a:solidFill>
            <a:prstDash val="solid"/>
            <a:miter lim="800000"/>
            <a:headEnd type="none" w="med" len="med"/>
            <a:tailEnd type="none" w="med" len="med"/>
          </a:ln>
        </p:spPr>
      </p:cxnSp>
      <p:cxnSp>
        <p:nvCxnSpPr>
          <p:cNvPr id="969" name="Google Shape;969;p31"/>
          <p:cNvCxnSpPr/>
          <p:nvPr/>
        </p:nvCxnSpPr>
        <p:spPr>
          <a:xfrm>
            <a:off x="6591300" y="3906837"/>
            <a:ext cx="0" cy="495300"/>
          </a:xfrm>
          <a:prstGeom prst="straightConnector1">
            <a:avLst/>
          </a:prstGeom>
          <a:noFill/>
          <a:ln w="28575" cap="flat" cmpd="sng">
            <a:solidFill>
              <a:schemeClr val="dk1"/>
            </a:solidFill>
            <a:prstDash val="solid"/>
            <a:miter lim="800000"/>
            <a:headEnd type="none" w="med" len="med"/>
            <a:tailEnd type="none" w="med" len="med"/>
          </a:ln>
        </p:spPr>
      </p:cxnSp>
      <p:cxnSp>
        <p:nvCxnSpPr>
          <p:cNvPr id="970" name="Google Shape;970;p31"/>
          <p:cNvCxnSpPr/>
          <p:nvPr/>
        </p:nvCxnSpPr>
        <p:spPr>
          <a:xfrm>
            <a:off x="8705850" y="3763962"/>
            <a:ext cx="0" cy="1609725"/>
          </a:xfrm>
          <a:prstGeom prst="straightConnector1">
            <a:avLst/>
          </a:prstGeom>
          <a:noFill/>
          <a:ln w="28575" cap="flat" cmpd="sng">
            <a:solidFill>
              <a:schemeClr val="dk1"/>
            </a:solidFill>
            <a:prstDash val="solid"/>
            <a:miter lim="800000"/>
            <a:headEnd type="none" w="med" len="med"/>
            <a:tailEnd type="none" w="med" len="med"/>
          </a:ln>
        </p:spPr>
      </p:cxnSp>
      <p:cxnSp>
        <p:nvCxnSpPr>
          <p:cNvPr id="971" name="Google Shape;971;p31"/>
          <p:cNvCxnSpPr/>
          <p:nvPr/>
        </p:nvCxnSpPr>
        <p:spPr>
          <a:xfrm>
            <a:off x="514350" y="4802187"/>
            <a:ext cx="4048125" cy="0"/>
          </a:xfrm>
          <a:prstGeom prst="straightConnector1">
            <a:avLst/>
          </a:prstGeom>
          <a:noFill/>
          <a:ln w="28575" cap="flat" cmpd="sng">
            <a:solidFill>
              <a:schemeClr val="dk1"/>
            </a:solidFill>
            <a:prstDash val="solid"/>
            <a:miter lim="800000"/>
            <a:headEnd type="none" w="med" len="med"/>
            <a:tailEnd type="triangle" w="med" len="med"/>
          </a:ln>
        </p:spPr>
      </p:cxnSp>
      <p:cxnSp>
        <p:nvCxnSpPr>
          <p:cNvPr id="972" name="Google Shape;972;p31"/>
          <p:cNvCxnSpPr/>
          <p:nvPr/>
        </p:nvCxnSpPr>
        <p:spPr>
          <a:xfrm rot="10800000">
            <a:off x="514350" y="4325937"/>
            <a:ext cx="2066925" cy="0"/>
          </a:xfrm>
          <a:prstGeom prst="straightConnector1">
            <a:avLst/>
          </a:prstGeom>
          <a:noFill/>
          <a:ln w="28575" cap="flat" cmpd="sng">
            <a:solidFill>
              <a:schemeClr val="dk1"/>
            </a:solidFill>
            <a:prstDash val="solid"/>
            <a:miter lim="800000"/>
            <a:headEnd type="none" w="med" len="med"/>
            <a:tailEnd type="triangle" w="med" len="med"/>
          </a:ln>
        </p:spPr>
      </p:cxnSp>
      <p:cxnSp>
        <p:nvCxnSpPr>
          <p:cNvPr id="973" name="Google Shape;973;p31"/>
          <p:cNvCxnSpPr/>
          <p:nvPr/>
        </p:nvCxnSpPr>
        <p:spPr>
          <a:xfrm>
            <a:off x="2581275" y="4325937"/>
            <a:ext cx="1981200" cy="0"/>
          </a:xfrm>
          <a:prstGeom prst="straightConnector1">
            <a:avLst/>
          </a:prstGeom>
          <a:noFill/>
          <a:ln w="28575" cap="flat" cmpd="sng">
            <a:solidFill>
              <a:schemeClr val="dk1"/>
            </a:solidFill>
            <a:prstDash val="solid"/>
            <a:miter lim="800000"/>
            <a:headEnd type="none" w="med" len="med"/>
            <a:tailEnd type="triangle" w="med" len="med"/>
          </a:ln>
        </p:spPr>
      </p:cxnSp>
      <p:cxnSp>
        <p:nvCxnSpPr>
          <p:cNvPr id="974" name="Google Shape;974;p31"/>
          <p:cNvCxnSpPr/>
          <p:nvPr/>
        </p:nvCxnSpPr>
        <p:spPr>
          <a:xfrm>
            <a:off x="4562475" y="4802187"/>
            <a:ext cx="4143375" cy="0"/>
          </a:xfrm>
          <a:prstGeom prst="straightConnector1">
            <a:avLst/>
          </a:prstGeom>
          <a:noFill/>
          <a:ln w="28575" cap="flat" cmpd="sng">
            <a:solidFill>
              <a:schemeClr val="dk1"/>
            </a:solidFill>
            <a:prstDash val="solid"/>
            <a:miter lim="800000"/>
            <a:headEnd type="none" w="med" len="med"/>
            <a:tailEnd type="triangle" w="med" len="med"/>
          </a:ln>
        </p:spPr>
      </p:cxnSp>
      <p:cxnSp>
        <p:nvCxnSpPr>
          <p:cNvPr id="975" name="Google Shape;975;p31"/>
          <p:cNvCxnSpPr/>
          <p:nvPr/>
        </p:nvCxnSpPr>
        <p:spPr>
          <a:xfrm rot="10800000">
            <a:off x="4562475" y="4325937"/>
            <a:ext cx="2028825" cy="0"/>
          </a:xfrm>
          <a:prstGeom prst="straightConnector1">
            <a:avLst/>
          </a:prstGeom>
          <a:noFill/>
          <a:ln w="28575" cap="flat" cmpd="sng">
            <a:solidFill>
              <a:schemeClr val="dk1"/>
            </a:solidFill>
            <a:prstDash val="solid"/>
            <a:miter lim="800000"/>
            <a:headEnd type="none" w="med" len="med"/>
            <a:tailEnd type="triangle" w="med" len="med"/>
          </a:ln>
        </p:spPr>
      </p:cxnSp>
      <p:cxnSp>
        <p:nvCxnSpPr>
          <p:cNvPr id="976" name="Google Shape;976;p31"/>
          <p:cNvCxnSpPr/>
          <p:nvPr/>
        </p:nvCxnSpPr>
        <p:spPr>
          <a:xfrm>
            <a:off x="6591300" y="4325937"/>
            <a:ext cx="2114550" cy="0"/>
          </a:xfrm>
          <a:prstGeom prst="straightConnector1">
            <a:avLst/>
          </a:prstGeom>
          <a:noFill/>
          <a:ln w="28575" cap="flat" cmpd="sng">
            <a:solidFill>
              <a:schemeClr val="dk1"/>
            </a:solidFill>
            <a:prstDash val="solid"/>
            <a:miter lim="800000"/>
            <a:headEnd type="none" w="med" len="med"/>
            <a:tailEnd type="triangle" w="med" len="med"/>
          </a:ln>
        </p:spPr>
      </p:cxnSp>
      <p:cxnSp>
        <p:nvCxnSpPr>
          <p:cNvPr id="977" name="Google Shape;977;p31"/>
          <p:cNvCxnSpPr/>
          <p:nvPr/>
        </p:nvCxnSpPr>
        <p:spPr>
          <a:xfrm>
            <a:off x="514350" y="5287962"/>
            <a:ext cx="8191500" cy="0"/>
          </a:xfrm>
          <a:prstGeom prst="straightConnector1">
            <a:avLst/>
          </a:prstGeom>
          <a:noFill/>
          <a:ln w="28575" cap="flat" cmpd="sng">
            <a:solidFill>
              <a:schemeClr val="dk1"/>
            </a:solidFill>
            <a:prstDash val="solid"/>
            <a:miter lim="800000"/>
            <a:headEnd type="none" w="med" len="med"/>
            <a:tailEnd type="triangle" w="med" len="med"/>
          </a:ln>
        </p:spPr>
      </p:cxnSp>
      <p:sp>
        <p:nvSpPr>
          <p:cNvPr id="978" name="Google Shape;978;p31"/>
          <p:cNvSpPr txBox="1"/>
          <p:nvPr/>
        </p:nvSpPr>
        <p:spPr>
          <a:xfrm>
            <a:off x="2495550" y="5091112"/>
            <a:ext cx="4376737" cy="36671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Section Length (219.5 m or 0.22 km)</a:t>
            </a:r>
            <a:endParaRPr/>
          </a:p>
        </p:txBody>
      </p:sp>
      <p:sp>
        <p:nvSpPr>
          <p:cNvPr id="979" name="Google Shape;979;p31"/>
          <p:cNvSpPr txBox="1"/>
          <p:nvPr/>
        </p:nvSpPr>
        <p:spPr>
          <a:xfrm>
            <a:off x="812800" y="4051300"/>
            <a:ext cx="1636712"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mic Sans MS"/>
              <a:buNone/>
            </a:pPr>
            <a:r>
              <a:rPr lang="en-US" sz="1200" b="1" i="0" u="none">
                <a:solidFill>
                  <a:schemeClr val="dk1"/>
                </a:solidFill>
                <a:latin typeface="Comic Sans MS"/>
                <a:ea typeface="Comic Sans MS"/>
                <a:cs typeface="Comic Sans MS"/>
                <a:sym typeface="Comic Sans MS"/>
              </a:rPr>
              <a:t>Backsight Distance</a:t>
            </a:r>
            <a:r>
              <a:rPr lang="en-US" sz="1200" b="1" i="0" u="none" baseline="-25000">
                <a:solidFill>
                  <a:schemeClr val="dk1"/>
                </a:solidFill>
                <a:latin typeface="Comic Sans MS"/>
                <a:ea typeface="Comic Sans MS"/>
                <a:cs typeface="Comic Sans MS"/>
                <a:sym typeface="Comic Sans MS"/>
              </a:rPr>
              <a:t>1</a:t>
            </a:r>
            <a:endParaRPr/>
          </a:p>
        </p:txBody>
      </p:sp>
      <p:sp>
        <p:nvSpPr>
          <p:cNvPr id="980" name="Google Shape;980;p31"/>
          <p:cNvSpPr txBox="1"/>
          <p:nvPr/>
        </p:nvSpPr>
        <p:spPr>
          <a:xfrm>
            <a:off x="2689225" y="4043362"/>
            <a:ext cx="1625600"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mic Sans MS"/>
              <a:buNone/>
            </a:pPr>
            <a:r>
              <a:rPr lang="en-US" sz="1200" b="1" i="0" u="none">
                <a:solidFill>
                  <a:schemeClr val="dk1"/>
                </a:solidFill>
                <a:latin typeface="Comic Sans MS"/>
                <a:ea typeface="Comic Sans MS"/>
                <a:cs typeface="Comic Sans MS"/>
                <a:sym typeface="Comic Sans MS"/>
              </a:rPr>
              <a:t>Foresight Distance</a:t>
            </a:r>
            <a:r>
              <a:rPr lang="en-US" sz="1200" b="1" i="0" u="none" baseline="-25000">
                <a:solidFill>
                  <a:schemeClr val="dk1"/>
                </a:solidFill>
                <a:latin typeface="Comic Sans MS"/>
                <a:ea typeface="Comic Sans MS"/>
                <a:cs typeface="Comic Sans MS"/>
                <a:sym typeface="Comic Sans MS"/>
              </a:rPr>
              <a:t>1</a:t>
            </a:r>
            <a:endParaRPr/>
          </a:p>
        </p:txBody>
      </p:sp>
      <p:sp>
        <p:nvSpPr>
          <p:cNvPr id="981" name="Google Shape;981;p31"/>
          <p:cNvSpPr txBox="1"/>
          <p:nvPr/>
        </p:nvSpPr>
        <p:spPr>
          <a:xfrm>
            <a:off x="1050925" y="4638675"/>
            <a:ext cx="2914650" cy="36671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Setup Length</a:t>
            </a:r>
            <a:r>
              <a:rPr lang="en-US" sz="1800" b="1" i="0" u="none" baseline="-25000">
                <a:solidFill>
                  <a:schemeClr val="dk1"/>
                </a:solidFill>
                <a:latin typeface="Comic Sans MS"/>
                <a:ea typeface="Comic Sans MS"/>
                <a:cs typeface="Comic Sans MS"/>
                <a:sym typeface="Comic Sans MS"/>
              </a:rPr>
              <a:t>1 </a:t>
            </a:r>
            <a:r>
              <a:rPr lang="en-US" sz="1800" b="1" i="0" u="none">
                <a:solidFill>
                  <a:schemeClr val="dk1"/>
                </a:solidFill>
                <a:latin typeface="Comic Sans MS"/>
                <a:ea typeface="Comic Sans MS"/>
                <a:cs typeface="Comic Sans MS"/>
                <a:sym typeface="Comic Sans MS"/>
              </a:rPr>
              <a:t>(110.2 m)</a:t>
            </a:r>
            <a:endParaRPr/>
          </a:p>
        </p:txBody>
      </p:sp>
      <p:sp>
        <p:nvSpPr>
          <p:cNvPr id="982" name="Google Shape;982;p31"/>
          <p:cNvSpPr txBox="1"/>
          <p:nvPr/>
        </p:nvSpPr>
        <p:spPr>
          <a:xfrm>
            <a:off x="5254625" y="4614862"/>
            <a:ext cx="2914650" cy="36671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Setup Length</a:t>
            </a:r>
            <a:r>
              <a:rPr lang="en-US" sz="1800" b="1" i="0" u="none" baseline="-25000">
                <a:solidFill>
                  <a:schemeClr val="dk1"/>
                </a:solidFill>
                <a:latin typeface="Comic Sans MS"/>
                <a:ea typeface="Comic Sans MS"/>
                <a:cs typeface="Comic Sans MS"/>
                <a:sym typeface="Comic Sans MS"/>
              </a:rPr>
              <a:t>2 </a:t>
            </a:r>
            <a:r>
              <a:rPr lang="en-US" sz="1800" b="1" i="0" u="none">
                <a:solidFill>
                  <a:schemeClr val="dk1"/>
                </a:solidFill>
                <a:latin typeface="Comic Sans MS"/>
                <a:ea typeface="Comic Sans MS"/>
                <a:cs typeface="Comic Sans MS"/>
                <a:sym typeface="Comic Sans MS"/>
              </a:rPr>
              <a:t>(109.3 m)</a:t>
            </a:r>
            <a:endParaRPr/>
          </a:p>
        </p:txBody>
      </p:sp>
      <p:sp>
        <p:nvSpPr>
          <p:cNvPr id="983" name="Google Shape;983;p31"/>
          <p:cNvSpPr txBox="1"/>
          <p:nvPr/>
        </p:nvSpPr>
        <p:spPr>
          <a:xfrm>
            <a:off x="4797425" y="4059237"/>
            <a:ext cx="1636712"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mic Sans MS"/>
              <a:buNone/>
            </a:pPr>
            <a:r>
              <a:rPr lang="en-US" sz="1200" b="1" i="0" u="none">
                <a:solidFill>
                  <a:schemeClr val="dk1"/>
                </a:solidFill>
                <a:latin typeface="Comic Sans MS"/>
                <a:ea typeface="Comic Sans MS"/>
                <a:cs typeface="Comic Sans MS"/>
                <a:sym typeface="Comic Sans MS"/>
              </a:rPr>
              <a:t>Backsight Distance</a:t>
            </a:r>
            <a:r>
              <a:rPr lang="en-US" sz="1200" b="1" i="0" u="none" baseline="-25000">
                <a:solidFill>
                  <a:schemeClr val="dk1"/>
                </a:solidFill>
                <a:latin typeface="Comic Sans MS"/>
                <a:ea typeface="Comic Sans MS"/>
                <a:cs typeface="Comic Sans MS"/>
                <a:sym typeface="Comic Sans MS"/>
              </a:rPr>
              <a:t>2</a:t>
            </a:r>
            <a:endParaRPr/>
          </a:p>
        </p:txBody>
      </p:sp>
      <p:sp>
        <p:nvSpPr>
          <p:cNvPr id="984" name="Google Shape;984;p31"/>
          <p:cNvSpPr txBox="1"/>
          <p:nvPr/>
        </p:nvSpPr>
        <p:spPr>
          <a:xfrm>
            <a:off x="6775450" y="4044950"/>
            <a:ext cx="1625600"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mic Sans MS"/>
              <a:buNone/>
            </a:pPr>
            <a:r>
              <a:rPr lang="en-US" sz="1200" b="1" i="0" u="none">
                <a:solidFill>
                  <a:schemeClr val="dk1"/>
                </a:solidFill>
                <a:latin typeface="Comic Sans MS"/>
                <a:ea typeface="Comic Sans MS"/>
                <a:cs typeface="Comic Sans MS"/>
                <a:sym typeface="Comic Sans MS"/>
              </a:rPr>
              <a:t>Foresight Distance</a:t>
            </a:r>
            <a:r>
              <a:rPr lang="en-US" sz="1200" b="1" i="0" u="none" baseline="-25000">
                <a:solidFill>
                  <a:schemeClr val="dk1"/>
                </a:solidFill>
                <a:latin typeface="Comic Sans MS"/>
                <a:ea typeface="Comic Sans MS"/>
                <a:cs typeface="Comic Sans MS"/>
                <a:sym typeface="Comic Sans MS"/>
              </a:rPr>
              <a:t>2</a:t>
            </a:r>
            <a:endParaRPr/>
          </a:p>
        </p:txBody>
      </p:sp>
      <p:sp>
        <p:nvSpPr>
          <p:cNvPr id="985" name="Google Shape;985;p31"/>
          <p:cNvSpPr txBox="1"/>
          <p:nvPr/>
        </p:nvSpPr>
        <p:spPr>
          <a:xfrm>
            <a:off x="358775" y="5468937"/>
            <a:ext cx="8315325" cy="12493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mic Sans MS"/>
              <a:buNone/>
            </a:pPr>
            <a:r>
              <a:rPr lang="en-US" sz="1200" b="1" i="0" u="none">
                <a:solidFill>
                  <a:schemeClr val="dk1"/>
                </a:solidFill>
                <a:latin typeface="Comic Sans MS"/>
                <a:ea typeface="Comic Sans MS"/>
                <a:cs typeface="Comic Sans MS"/>
                <a:sym typeface="Comic Sans MS"/>
              </a:rPr>
              <a:t>Example:</a:t>
            </a:r>
            <a:endParaRPr/>
          </a:p>
          <a:p>
            <a:pPr marL="0" marR="0" lvl="0" indent="0" algn="l" rtl="0">
              <a:lnSpc>
                <a:spcPct val="100000"/>
              </a:lnSpc>
              <a:spcBef>
                <a:spcPts val="0"/>
              </a:spcBef>
              <a:spcAft>
                <a:spcPts val="0"/>
              </a:spcAft>
              <a:buClr>
                <a:schemeClr val="accent2"/>
              </a:buClr>
              <a:buSzPts val="2000"/>
              <a:buFont typeface="Comic Sans MS"/>
              <a:buNone/>
            </a:pPr>
            <a:r>
              <a:rPr lang="en-US" sz="2000" b="1" i="0" u="none">
                <a:solidFill>
                  <a:schemeClr val="accent2"/>
                </a:solidFill>
                <a:latin typeface="Comic Sans MS"/>
                <a:ea typeface="Comic Sans MS"/>
                <a:cs typeface="Comic Sans MS"/>
                <a:sym typeface="Comic Sans MS"/>
              </a:rPr>
              <a:t>Bd</a:t>
            </a:r>
            <a:r>
              <a:rPr lang="en-US" sz="2000" b="1" i="0" u="none" baseline="-25000">
                <a:solidFill>
                  <a:schemeClr val="accent2"/>
                </a:solidFill>
                <a:latin typeface="Comic Sans MS"/>
                <a:ea typeface="Comic Sans MS"/>
                <a:cs typeface="Comic Sans MS"/>
                <a:sym typeface="Comic Sans MS"/>
              </a:rPr>
              <a:t>1</a:t>
            </a:r>
            <a:r>
              <a:rPr lang="en-US" sz="2000" b="1" i="0" u="none">
                <a:solidFill>
                  <a:schemeClr val="accent2"/>
                </a:solidFill>
                <a:latin typeface="Comic Sans MS"/>
                <a:ea typeface="Comic Sans MS"/>
                <a:cs typeface="Comic Sans MS"/>
                <a:sym typeface="Comic Sans MS"/>
              </a:rPr>
              <a:t> = 55.7 m; Fd</a:t>
            </a:r>
            <a:r>
              <a:rPr lang="en-US" sz="2000" b="1" i="0" u="none" baseline="-25000">
                <a:solidFill>
                  <a:schemeClr val="accent2"/>
                </a:solidFill>
                <a:latin typeface="Comic Sans MS"/>
                <a:ea typeface="Comic Sans MS"/>
                <a:cs typeface="Comic Sans MS"/>
                <a:sym typeface="Comic Sans MS"/>
              </a:rPr>
              <a:t>1</a:t>
            </a:r>
            <a:r>
              <a:rPr lang="en-US" sz="2000" b="1" i="0" u="none">
                <a:solidFill>
                  <a:schemeClr val="accent2"/>
                </a:solidFill>
                <a:latin typeface="Comic Sans MS"/>
                <a:ea typeface="Comic Sans MS"/>
                <a:cs typeface="Comic Sans MS"/>
                <a:sym typeface="Comic Sans MS"/>
              </a:rPr>
              <a:t> = 54.5 m  Setup Imbalance = +1.2 m (short) </a:t>
            </a:r>
            <a:endParaRPr/>
          </a:p>
          <a:p>
            <a:pPr marL="0" marR="0" lvl="0" indent="0" algn="l" rtl="0">
              <a:lnSpc>
                <a:spcPct val="100000"/>
              </a:lnSpc>
              <a:spcBef>
                <a:spcPts val="0"/>
              </a:spcBef>
              <a:spcAft>
                <a:spcPts val="0"/>
              </a:spcAft>
              <a:buClr>
                <a:schemeClr val="accent2"/>
              </a:buClr>
              <a:buSzPts val="2000"/>
              <a:buFont typeface="Comic Sans MS"/>
              <a:buNone/>
            </a:pPr>
            <a:r>
              <a:rPr lang="en-US" sz="2000" b="1" i="0" u="none">
                <a:solidFill>
                  <a:schemeClr val="accent2"/>
                </a:solidFill>
                <a:latin typeface="Comic Sans MS"/>
                <a:ea typeface="Comic Sans MS"/>
                <a:cs typeface="Comic Sans MS"/>
                <a:sym typeface="Comic Sans MS"/>
              </a:rPr>
              <a:t>Bd</a:t>
            </a:r>
            <a:r>
              <a:rPr lang="en-US" sz="2000" b="1" i="0" u="none" baseline="-25000">
                <a:solidFill>
                  <a:schemeClr val="accent2"/>
                </a:solidFill>
                <a:latin typeface="Comic Sans MS"/>
                <a:ea typeface="Comic Sans MS"/>
                <a:cs typeface="Comic Sans MS"/>
                <a:sym typeface="Comic Sans MS"/>
              </a:rPr>
              <a:t>2</a:t>
            </a:r>
            <a:r>
              <a:rPr lang="en-US" sz="2000" b="1" i="0" u="none">
                <a:solidFill>
                  <a:schemeClr val="accent2"/>
                </a:solidFill>
                <a:latin typeface="Comic Sans MS"/>
                <a:ea typeface="Comic Sans MS"/>
                <a:cs typeface="Comic Sans MS"/>
                <a:sym typeface="Comic Sans MS"/>
              </a:rPr>
              <a:t> = 54.3 m;</a:t>
            </a:r>
            <a:r>
              <a:rPr lang="en-US" sz="2000" b="0" i="0" u="none">
                <a:solidFill>
                  <a:schemeClr val="accent2"/>
                </a:solidFill>
                <a:latin typeface="Comic Sans MS"/>
                <a:ea typeface="Comic Sans MS"/>
                <a:cs typeface="Comic Sans MS"/>
                <a:sym typeface="Comic Sans MS"/>
              </a:rPr>
              <a:t>  </a:t>
            </a:r>
            <a:r>
              <a:rPr lang="en-US" sz="2000" b="1" i="0" u="none">
                <a:solidFill>
                  <a:schemeClr val="accent2"/>
                </a:solidFill>
                <a:latin typeface="Comic Sans MS"/>
                <a:ea typeface="Comic Sans MS"/>
                <a:cs typeface="Comic Sans MS"/>
                <a:sym typeface="Comic Sans MS"/>
              </a:rPr>
              <a:t>Fd</a:t>
            </a:r>
            <a:r>
              <a:rPr lang="en-US" sz="2000" b="1" i="0" u="none" baseline="-25000">
                <a:solidFill>
                  <a:schemeClr val="accent2"/>
                </a:solidFill>
                <a:latin typeface="Comic Sans MS"/>
                <a:ea typeface="Comic Sans MS"/>
                <a:cs typeface="Comic Sans MS"/>
                <a:sym typeface="Comic Sans MS"/>
              </a:rPr>
              <a:t>2 </a:t>
            </a:r>
            <a:r>
              <a:rPr lang="en-US" sz="2000" b="1" i="0" u="none">
                <a:solidFill>
                  <a:schemeClr val="accent2"/>
                </a:solidFill>
                <a:latin typeface="Comic Sans MS"/>
                <a:ea typeface="Comic Sans MS"/>
                <a:cs typeface="Comic Sans MS"/>
                <a:sym typeface="Comic Sans MS"/>
              </a:rPr>
              <a:t>= 55.0 m  Setup Imbalance = -0.7 m (long)</a:t>
            </a:r>
            <a:endParaRPr/>
          </a:p>
          <a:p>
            <a:pPr marL="0" marR="0" lvl="0" indent="0" algn="l" rtl="0">
              <a:lnSpc>
                <a:spcPct val="100000"/>
              </a:lnSpc>
              <a:spcBef>
                <a:spcPts val="0"/>
              </a:spcBef>
              <a:spcAft>
                <a:spcPts val="0"/>
              </a:spcAft>
              <a:buClr>
                <a:schemeClr val="dk1"/>
              </a:buClr>
              <a:buSzPts val="1800"/>
              <a:buFont typeface="Comic Sans MS"/>
              <a:buNone/>
            </a:pPr>
            <a:r>
              <a:rPr lang="en-US" sz="1800" b="1" i="0" u="none">
                <a:solidFill>
                  <a:schemeClr val="dk1"/>
                </a:solidFill>
                <a:latin typeface="Comic Sans MS"/>
                <a:ea typeface="Comic Sans MS"/>
                <a:cs typeface="Comic Sans MS"/>
                <a:sym typeface="Comic Sans MS"/>
              </a:rPr>
              <a:t>Section Accumulated Imbalance = </a:t>
            </a:r>
            <a:r>
              <a:rPr lang="en-US" sz="1800" b="1" i="0" u="none">
                <a:solidFill>
                  <a:srgbClr val="660066"/>
                </a:solidFill>
                <a:latin typeface="Comic Sans MS"/>
                <a:ea typeface="Comic Sans MS"/>
                <a:cs typeface="Comic Sans MS"/>
                <a:sym typeface="Comic Sans MS"/>
              </a:rPr>
              <a:t>+0.5 m (short)</a:t>
            </a:r>
            <a:endParaRPr/>
          </a:p>
        </p:txBody>
      </p:sp>
      <p:sp>
        <p:nvSpPr>
          <p:cNvPr id="986" name="Google Shape;986;p31"/>
          <p:cNvSpPr txBox="1"/>
          <p:nvPr/>
        </p:nvSpPr>
        <p:spPr>
          <a:xfrm>
            <a:off x="1257300" y="2292350"/>
            <a:ext cx="717550"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mic Sans MS"/>
              <a:buNone/>
            </a:pPr>
            <a:r>
              <a:rPr lang="en-US" sz="1200" b="1" i="0" u="none">
                <a:solidFill>
                  <a:schemeClr val="dk1"/>
                </a:solidFill>
                <a:latin typeface="Comic Sans MS"/>
                <a:ea typeface="Comic Sans MS"/>
                <a:cs typeface="Comic Sans MS"/>
                <a:sym typeface="Comic Sans MS"/>
              </a:rPr>
              <a:t>55.7 m</a:t>
            </a:r>
            <a:endParaRPr/>
          </a:p>
        </p:txBody>
      </p:sp>
      <p:sp>
        <p:nvSpPr>
          <p:cNvPr id="987" name="Google Shape;987;p31"/>
          <p:cNvSpPr txBox="1"/>
          <p:nvPr/>
        </p:nvSpPr>
        <p:spPr>
          <a:xfrm>
            <a:off x="3195637" y="2298700"/>
            <a:ext cx="717550"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mic Sans MS"/>
              <a:buNone/>
            </a:pPr>
            <a:r>
              <a:rPr lang="en-US" sz="1200" b="1" i="0" u="none">
                <a:solidFill>
                  <a:schemeClr val="dk1"/>
                </a:solidFill>
                <a:latin typeface="Comic Sans MS"/>
                <a:ea typeface="Comic Sans MS"/>
                <a:cs typeface="Comic Sans MS"/>
                <a:sym typeface="Comic Sans MS"/>
              </a:rPr>
              <a:t>54.5 m</a:t>
            </a:r>
            <a:endParaRPr/>
          </a:p>
        </p:txBody>
      </p:sp>
      <p:sp>
        <p:nvSpPr>
          <p:cNvPr id="988" name="Google Shape;988;p31"/>
          <p:cNvSpPr txBox="1"/>
          <p:nvPr/>
        </p:nvSpPr>
        <p:spPr>
          <a:xfrm>
            <a:off x="5256212" y="2300287"/>
            <a:ext cx="717550"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mic Sans MS"/>
              <a:buNone/>
            </a:pPr>
            <a:r>
              <a:rPr lang="en-US" sz="1200" b="1" i="0" u="none">
                <a:solidFill>
                  <a:schemeClr val="dk1"/>
                </a:solidFill>
                <a:latin typeface="Comic Sans MS"/>
                <a:ea typeface="Comic Sans MS"/>
                <a:cs typeface="Comic Sans MS"/>
                <a:sym typeface="Comic Sans MS"/>
              </a:rPr>
              <a:t>54.3 m</a:t>
            </a:r>
            <a:endParaRPr/>
          </a:p>
        </p:txBody>
      </p:sp>
      <p:sp>
        <p:nvSpPr>
          <p:cNvPr id="989" name="Google Shape;989;p31"/>
          <p:cNvSpPr txBox="1"/>
          <p:nvPr/>
        </p:nvSpPr>
        <p:spPr>
          <a:xfrm>
            <a:off x="7331075" y="2300287"/>
            <a:ext cx="717550"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mic Sans MS"/>
              <a:buNone/>
            </a:pPr>
            <a:r>
              <a:rPr lang="en-US" sz="1200" b="1" i="0" u="none">
                <a:solidFill>
                  <a:schemeClr val="dk1"/>
                </a:solidFill>
                <a:latin typeface="Comic Sans MS"/>
                <a:ea typeface="Comic Sans MS"/>
                <a:cs typeface="Comic Sans MS"/>
                <a:sym typeface="Comic Sans MS"/>
              </a:rPr>
              <a:t>55.0 m</a:t>
            </a:r>
            <a:endParaRPr/>
          </a:p>
        </p:txBody>
      </p:sp>
      <p:sp>
        <p:nvSpPr>
          <p:cNvPr id="990" name="Google Shape;990;p31"/>
          <p:cNvSpPr txBox="1"/>
          <p:nvPr/>
        </p:nvSpPr>
        <p:spPr>
          <a:xfrm>
            <a:off x="1358900" y="4322762"/>
            <a:ext cx="477837"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mic Sans MS"/>
              <a:buNone/>
            </a:pPr>
            <a:r>
              <a:rPr lang="en-US" sz="1200" b="0" i="0" u="none">
                <a:solidFill>
                  <a:schemeClr val="dk1"/>
                </a:solidFill>
                <a:latin typeface="Comic Sans MS"/>
                <a:ea typeface="Comic Sans MS"/>
                <a:cs typeface="Comic Sans MS"/>
                <a:sym typeface="Comic Sans MS"/>
              </a:rPr>
              <a:t> </a:t>
            </a:r>
            <a:r>
              <a:rPr lang="en-US" sz="1200" b="1" i="0" u="none">
                <a:solidFill>
                  <a:schemeClr val="dk1"/>
                </a:solidFill>
                <a:latin typeface="Comic Sans MS"/>
                <a:ea typeface="Comic Sans MS"/>
                <a:cs typeface="Comic Sans MS"/>
                <a:sym typeface="Comic Sans MS"/>
              </a:rPr>
              <a:t>Bd</a:t>
            </a:r>
            <a:r>
              <a:rPr lang="en-US" sz="1200" b="1" i="0" u="none" baseline="-25000">
                <a:solidFill>
                  <a:schemeClr val="dk1"/>
                </a:solidFill>
                <a:latin typeface="Comic Sans MS"/>
                <a:ea typeface="Comic Sans MS"/>
                <a:cs typeface="Comic Sans MS"/>
                <a:sym typeface="Comic Sans MS"/>
              </a:rPr>
              <a:t>1</a:t>
            </a:r>
            <a:endParaRPr/>
          </a:p>
        </p:txBody>
      </p:sp>
      <p:sp>
        <p:nvSpPr>
          <p:cNvPr id="991" name="Google Shape;991;p31"/>
          <p:cNvSpPr txBox="1"/>
          <p:nvPr/>
        </p:nvSpPr>
        <p:spPr>
          <a:xfrm>
            <a:off x="3252787" y="4329112"/>
            <a:ext cx="473075"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mic Sans MS"/>
              <a:buNone/>
            </a:pPr>
            <a:r>
              <a:rPr lang="en-US" sz="1200" b="0" i="0" u="none">
                <a:solidFill>
                  <a:schemeClr val="dk1"/>
                </a:solidFill>
                <a:latin typeface="Comic Sans MS"/>
                <a:ea typeface="Comic Sans MS"/>
                <a:cs typeface="Comic Sans MS"/>
                <a:sym typeface="Comic Sans MS"/>
              </a:rPr>
              <a:t> </a:t>
            </a:r>
            <a:r>
              <a:rPr lang="en-US" sz="1200" b="1" i="0" u="none">
                <a:solidFill>
                  <a:schemeClr val="dk1"/>
                </a:solidFill>
                <a:latin typeface="Comic Sans MS"/>
                <a:ea typeface="Comic Sans MS"/>
                <a:cs typeface="Comic Sans MS"/>
                <a:sym typeface="Comic Sans MS"/>
              </a:rPr>
              <a:t>Fd</a:t>
            </a:r>
            <a:r>
              <a:rPr lang="en-US" sz="1200" b="1" i="0" u="none" baseline="-25000">
                <a:solidFill>
                  <a:schemeClr val="dk1"/>
                </a:solidFill>
                <a:latin typeface="Comic Sans MS"/>
                <a:ea typeface="Comic Sans MS"/>
                <a:cs typeface="Comic Sans MS"/>
                <a:sym typeface="Comic Sans MS"/>
              </a:rPr>
              <a:t>1</a:t>
            </a:r>
            <a:endParaRPr/>
          </a:p>
        </p:txBody>
      </p:sp>
      <p:sp>
        <p:nvSpPr>
          <p:cNvPr id="992" name="Google Shape;992;p31"/>
          <p:cNvSpPr txBox="1"/>
          <p:nvPr/>
        </p:nvSpPr>
        <p:spPr>
          <a:xfrm>
            <a:off x="5487987" y="4325937"/>
            <a:ext cx="477837"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mic Sans MS"/>
              <a:buNone/>
            </a:pPr>
            <a:r>
              <a:rPr lang="en-US" sz="1200" b="0" i="0" u="none">
                <a:solidFill>
                  <a:schemeClr val="dk1"/>
                </a:solidFill>
                <a:latin typeface="Comic Sans MS"/>
                <a:ea typeface="Comic Sans MS"/>
                <a:cs typeface="Comic Sans MS"/>
                <a:sym typeface="Comic Sans MS"/>
              </a:rPr>
              <a:t> </a:t>
            </a:r>
            <a:r>
              <a:rPr lang="en-US" sz="1200" b="1" i="0" u="none">
                <a:solidFill>
                  <a:schemeClr val="dk1"/>
                </a:solidFill>
                <a:latin typeface="Comic Sans MS"/>
                <a:ea typeface="Comic Sans MS"/>
                <a:cs typeface="Comic Sans MS"/>
                <a:sym typeface="Comic Sans MS"/>
              </a:rPr>
              <a:t>Bd</a:t>
            </a:r>
            <a:r>
              <a:rPr lang="en-US" sz="1200" b="1" i="0" u="none" baseline="-25000">
                <a:solidFill>
                  <a:schemeClr val="dk1"/>
                </a:solidFill>
                <a:latin typeface="Comic Sans MS"/>
                <a:ea typeface="Comic Sans MS"/>
                <a:cs typeface="Comic Sans MS"/>
                <a:sym typeface="Comic Sans MS"/>
              </a:rPr>
              <a:t>2</a:t>
            </a:r>
            <a:endParaRPr/>
          </a:p>
        </p:txBody>
      </p:sp>
      <p:sp>
        <p:nvSpPr>
          <p:cNvPr id="993" name="Google Shape;993;p31"/>
          <p:cNvSpPr txBox="1"/>
          <p:nvPr/>
        </p:nvSpPr>
        <p:spPr>
          <a:xfrm>
            <a:off x="7381875" y="4322762"/>
            <a:ext cx="473075"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Comic Sans MS"/>
              <a:buNone/>
            </a:pPr>
            <a:r>
              <a:rPr lang="en-US" sz="1200" b="0" i="0" u="none">
                <a:solidFill>
                  <a:schemeClr val="dk1"/>
                </a:solidFill>
                <a:latin typeface="Comic Sans MS"/>
                <a:ea typeface="Comic Sans MS"/>
                <a:cs typeface="Comic Sans MS"/>
                <a:sym typeface="Comic Sans MS"/>
              </a:rPr>
              <a:t> </a:t>
            </a:r>
            <a:r>
              <a:rPr lang="en-US" sz="1200" b="1" i="0" u="none">
                <a:solidFill>
                  <a:schemeClr val="dk1"/>
                </a:solidFill>
                <a:latin typeface="Comic Sans MS"/>
                <a:ea typeface="Comic Sans MS"/>
                <a:cs typeface="Comic Sans MS"/>
                <a:sym typeface="Comic Sans MS"/>
              </a:rPr>
              <a:t>Fd</a:t>
            </a:r>
            <a:r>
              <a:rPr lang="en-US" sz="1200" b="1" i="0" u="none" baseline="-25000">
                <a:solidFill>
                  <a:schemeClr val="dk1"/>
                </a:solidFill>
                <a:latin typeface="Comic Sans MS"/>
                <a:ea typeface="Comic Sans MS"/>
                <a:cs typeface="Comic Sans MS"/>
                <a:sym typeface="Comic Sans MS"/>
              </a:rPr>
              <a:t>2</a:t>
            </a:r>
            <a:endParaRPr/>
          </a:p>
        </p:txBody>
      </p:sp>
      <p:grpSp>
        <p:nvGrpSpPr>
          <p:cNvPr id="994" name="Google Shape;994;p31"/>
          <p:cNvGrpSpPr/>
          <p:nvPr/>
        </p:nvGrpSpPr>
        <p:grpSpPr>
          <a:xfrm>
            <a:off x="2246312" y="2487612"/>
            <a:ext cx="695325" cy="1376362"/>
            <a:chOff x="2332" y="2088"/>
            <a:chExt cx="858" cy="1339"/>
          </a:xfrm>
        </p:grpSpPr>
        <p:grpSp>
          <p:nvGrpSpPr>
            <p:cNvPr id="995" name="Google Shape;995;p31"/>
            <p:cNvGrpSpPr/>
            <p:nvPr/>
          </p:nvGrpSpPr>
          <p:grpSpPr>
            <a:xfrm>
              <a:off x="2332" y="2088"/>
              <a:ext cx="858" cy="1339"/>
              <a:chOff x="3576" y="648"/>
              <a:chExt cx="576" cy="820"/>
            </a:xfrm>
          </p:grpSpPr>
          <p:cxnSp>
            <p:nvCxnSpPr>
              <p:cNvPr id="996" name="Google Shape;996;p31"/>
              <p:cNvCxnSpPr/>
              <p:nvPr/>
            </p:nvCxnSpPr>
            <p:spPr>
              <a:xfrm flipH="1">
                <a:off x="3576" y="724"/>
                <a:ext cx="264" cy="574"/>
              </a:xfrm>
              <a:prstGeom prst="straightConnector1">
                <a:avLst/>
              </a:prstGeom>
              <a:noFill/>
              <a:ln w="28575" cap="flat" cmpd="sng">
                <a:solidFill>
                  <a:srgbClr val="996633"/>
                </a:solidFill>
                <a:prstDash val="solid"/>
                <a:miter lim="800000"/>
                <a:headEnd type="none" w="med" len="med"/>
                <a:tailEnd type="none" w="med" len="med"/>
              </a:ln>
            </p:spPr>
          </p:cxnSp>
          <p:cxnSp>
            <p:nvCxnSpPr>
              <p:cNvPr id="997" name="Google Shape;997;p31"/>
              <p:cNvCxnSpPr/>
              <p:nvPr/>
            </p:nvCxnSpPr>
            <p:spPr>
              <a:xfrm rot="10800000" flipH="1">
                <a:off x="3578" y="718"/>
                <a:ext cx="280" cy="580"/>
              </a:xfrm>
              <a:prstGeom prst="straightConnector1">
                <a:avLst/>
              </a:prstGeom>
              <a:noFill/>
              <a:ln w="28575" cap="flat" cmpd="sng">
                <a:solidFill>
                  <a:srgbClr val="996633"/>
                </a:solidFill>
                <a:prstDash val="solid"/>
                <a:miter lim="800000"/>
                <a:headEnd type="none" w="med" len="med"/>
                <a:tailEnd type="none" w="med" len="med"/>
              </a:ln>
            </p:spPr>
          </p:cxnSp>
          <p:cxnSp>
            <p:nvCxnSpPr>
              <p:cNvPr id="998" name="Google Shape;998;p31"/>
              <p:cNvCxnSpPr/>
              <p:nvPr/>
            </p:nvCxnSpPr>
            <p:spPr>
              <a:xfrm>
                <a:off x="3854" y="722"/>
                <a:ext cx="8" cy="744"/>
              </a:xfrm>
              <a:prstGeom prst="straightConnector1">
                <a:avLst/>
              </a:prstGeom>
              <a:noFill/>
              <a:ln w="28575" cap="flat" cmpd="sng">
                <a:solidFill>
                  <a:srgbClr val="996633"/>
                </a:solidFill>
                <a:prstDash val="solid"/>
                <a:miter lim="800000"/>
                <a:headEnd type="none" w="med" len="med"/>
                <a:tailEnd type="none" w="med" len="med"/>
              </a:ln>
            </p:spPr>
          </p:cxnSp>
          <p:cxnSp>
            <p:nvCxnSpPr>
              <p:cNvPr id="999" name="Google Shape;999;p31"/>
              <p:cNvCxnSpPr/>
              <p:nvPr/>
            </p:nvCxnSpPr>
            <p:spPr>
              <a:xfrm rot="10800000" flipH="1">
                <a:off x="3864" y="722"/>
                <a:ext cx="8" cy="746"/>
              </a:xfrm>
              <a:prstGeom prst="straightConnector1">
                <a:avLst/>
              </a:prstGeom>
              <a:noFill/>
              <a:ln w="28575" cap="flat" cmpd="sng">
                <a:solidFill>
                  <a:srgbClr val="996633"/>
                </a:solidFill>
                <a:prstDash val="solid"/>
                <a:miter lim="800000"/>
                <a:headEnd type="none" w="med" len="med"/>
                <a:tailEnd type="none" w="med" len="med"/>
              </a:ln>
            </p:spPr>
          </p:cxnSp>
          <p:cxnSp>
            <p:nvCxnSpPr>
              <p:cNvPr id="1000" name="Google Shape;1000;p31"/>
              <p:cNvCxnSpPr/>
              <p:nvPr/>
            </p:nvCxnSpPr>
            <p:spPr>
              <a:xfrm>
                <a:off x="3872" y="726"/>
                <a:ext cx="280" cy="572"/>
              </a:xfrm>
              <a:prstGeom prst="straightConnector1">
                <a:avLst/>
              </a:prstGeom>
              <a:noFill/>
              <a:ln w="28575" cap="flat" cmpd="sng">
                <a:solidFill>
                  <a:srgbClr val="996633"/>
                </a:solidFill>
                <a:prstDash val="solid"/>
                <a:miter lim="800000"/>
                <a:headEnd type="none" w="med" len="med"/>
                <a:tailEnd type="none" w="med" len="med"/>
              </a:ln>
            </p:spPr>
          </p:cxnSp>
          <p:cxnSp>
            <p:nvCxnSpPr>
              <p:cNvPr id="1001" name="Google Shape;1001;p31"/>
              <p:cNvCxnSpPr/>
              <p:nvPr/>
            </p:nvCxnSpPr>
            <p:spPr>
              <a:xfrm rot="10800000">
                <a:off x="3884" y="724"/>
                <a:ext cx="268" cy="574"/>
              </a:xfrm>
              <a:prstGeom prst="straightConnector1">
                <a:avLst/>
              </a:prstGeom>
              <a:noFill/>
              <a:ln w="28575" cap="flat" cmpd="sng">
                <a:solidFill>
                  <a:srgbClr val="996633"/>
                </a:solidFill>
                <a:prstDash val="solid"/>
                <a:miter lim="800000"/>
                <a:headEnd type="none" w="med" len="med"/>
                <a:tailEnd type="none" w="med" len="med"/>
              </a:ln>
            </p:spPr>
          </p:cxnSp>
          <p:sp>
            <p:nvSpPr>
              <p:cNvPr id="1002" name="Google Shape;1002;p31"/>
              <p:cNvSpPr txBox="1"/>
              <p:nvPr/>
            </p:nvSpPr>
            <p:spPr>
              <a:xfrm>
                <a:off x="3794" y="648"/>
                <a:ext cx="144" cy="58"/>
              </a:xfrm>
              <a:prstGeom prst="rect">
                <a:avLst/>
              </a:pr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1003" name="Google Shape;1003;p31"/>
              <p:cNvCxnSpPr/>
              <p:nvPr/>
            </p:nvCxnSpPr>
            <p:spPr>
              <a:xfrm>
                <a:off x="3828" y="718"/>
                <a:ext cx="74" cy="2"/>
              </a:xfrm>
              <a:prstGeom prst="straightConnector1">
                <a:avLst/>
              </a:prstGeom>
              <a:noFill/>
              <a:ln w="57150" cap="flat" cmpd="sng">
                <a:solidFill>
                  <a:schemeClr val="dk1"/>
                </a:solidFill>
                <a:prstDash val="solid"/>
                <a:miter lim="800000"/>
                <a:headEnd type="none" w="med" len="med"/>
                <a:tailEnd type="none" w="med" len="med"/>
              </a:ln>
            </p:spPr>
          </p:cxnSp>
          <p:sp>
            <p:nvSpPr>
              <p:cNvPr id="1004" name="Google Shape;1004;p31"/>
              <p:cNvSpPr txBox="1"/>
              <p:nvPr/>
            </p:nvSpPr>
            <p:spPr>
              <a:xfrm>
                <a:off x="3752" y="662"/>
                <a:ext cx="36" cy="28"/>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05" name="Google Shape;1005;p31"/>
              <p:cNvSpPr txBox="1"/>
              <p:nvPr/>
            </p:nvSpPr>
            <p:spPr>
              <a:xfrm>
                <a:off x="3930" y="662"/>
                <a:ext cx="27" cy="29"/>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1006" name="Google Shape;1006;p31"/>
            <p:cNvGrpSpPr/>
            <p:nvPr/>
          </p:nvGrpSpPr>
          <p:grpSpPr>
            <a:xfrm>
              <a:off x="2688" y="2384"/>
              <a:ext cx="142" cy="676"/>
              <a:chOff x="2680" y="2440"/>
              <a:chExt cx="142" cy="676"/>
            </a:xfrm>
          </p:grpSpPr>
          <p:sp>
            <p:nvSpPr>
              <p:cNvPr id="1007" name="Google Shape;1007;p31"/>
              <p:cNvSpPr txBox="1"/>
              <p:nvPr/>
            </p:nvSpPr>
            <p:spPr>
              <a:xfrm>
                <a:off x="2682" y="2440"/>
                <a:ext cx="140" cy="3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08" name="Google Shape;1008;p31"/>
              <p:cNvSpPr txBox="1"/>
              <p:nvPr/>
            </p:nvSpPr>
            <p:spPr>
              <a:xfrm>
                <a:off x="2716" y="2530"/>
                <a:ext cx="70" cy="268"/>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09" name="Google Shape;1009;p31"/>
              <p:cNvSpPr txBox="1"/>
              <p:nvPr/>
            </p:nvSpPr>
            <p:spPr>
              <a:xfrm>
                <a:off x="2680" y="3082"/>
                <a:ext cx="140" cy="3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1010" name="Google Shape;1010;p31"/>
              <p:cNvCxnSpPr/>
              <p:nvPr/>
            </p:nvCxnSpPr>
            <p:spPr>
              <a:xfrm>
                <a:off x="2716" y="2698"/>
                <a:ext cx="68" cy="0"/>
              </a:xfrm>
              <a:prstGeom prst="straightConnector1">
                <a:avLst/>
              </a:prstGeom>
              <a:noFill/>
              <a:ln w="9525" cap="flat" cmpd="sng">
                <a:solidFill>
                  <a:schemeClr val="dk1"/>
                </a:solidFill>
                <a:prstDash val="solid"/>
                <a:miter lim="800000"/>
                <a:headEnd type="none" w="med" len="med"/>
                <a:tailEnd type="none" w="med" len="med"/>
              </a:ln>
            </p:spPr>
          </p:cxnSp>
          <p:cxnSp>
            <p:nvCxnSpPr>
              <p:cNvPr id="1011" name="Google Shape;1011;p31"/>
              <p:cNvCxnSpPr/>
              <p:nvPr/>
            </p:nvCxnSpPr>
            <p:spPr>
              <a:xfrm>
                <a:off x="2718" y="2576"/>
                <a:ext cx="64" cy="0"/>
              </a:xfrm>
              <a:prstGeom prst="straightConnector1">
                <a:avLst/>
              </a:prstGeom>
              <a:noFill/>
              <a:ln w="9525" cap="flat" cmpd="sng">
                <a:solidFill>
                  <a:schemeClr val="dk1"/>
                </a:solidFill>
                <a:prstDash val="solid"/>
                <a:miter lim="800000"/>
                <a:headEnd type="none" w="med" len="med"/>
                <a:tailEnd type="none" w="med" len="med"/>
              </a:ln>
            </p:spPr>
          </p:cxnSp>
          <p:sp>
            <p:nvSpPr>
              <p:cNvPr id="1012" name="Google Shape;1012;p31"/>
              <p:cNvSpPr txBox="1"/>
              <p:nvPr/>
            </p:nvSpPr>
            <p:spPr>
              <a:xfrm>
                <a:off x="2728" y="2588"/>
                <a:ext cx="46" cy="44"/>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13" name="Google Shape;1013;p31"/>
              <p:cNvSpPr txBox="1"/>
              <p:nvPr/>
            </p:nvSpPr>
            <p:spPr>
              <a:xfrm>
                <a:off x="2738" y="2540"/>
                <a:ext cx="27" cy="27"/>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grpSp>
        <p:nvGrpSpPr>
          <p:cNvPr id="1014" name="Google Shape;1014;p31"/>
          <p:cNvGrpSpPr/>
          <p:nvPr/>
        </p:nvGrpSpPr>
        <p:grpSpPr>
          <a:xfrm>
            <a:off x="8534400" y="3446462"/>
            <a:ext cx="107950" cy="107950"/>
            <a:chOff x="2571" y="2145"/>
            <a:chExt cx="68" cy="68"/>
          </a:xfrm>
        </p:grpSpPr>
        <p:sp>
          <p:nvSpPr>
            <p:cNvPr id="1015" name="Google Shape;1015;p31"/>
            <p:cNvSpPr/>
            <p:nvPr/>
          </p:nvSpPr>
          <p:spPr>
            <a:xfrm>
              <a:off x="2571" y="2145"/>
              <a:ext cx="44" cy="67"/>
            </a:xfrm>
            <a:custGeom>
              <a:avLst/>
              <a:gdLst/>
              <a:ahLst/>
              <a:cxnLst/>
              <a:rect l="l" t="t" r="r" b="b"/>
              <a:pathLst>
                <a:path w="44" h="67" extrusionOk="0">
                  <a:moveTo>
                    <a:pt x="0" y="20"/>
                  </a:moveTo>
                  <a:cubicBezTo>
                    <a:pt x="9" y="23"/>
                    <a:pt x="18" y="27"/>
                    <a:pt x="21" y="35"/>
                  </a:cubicBezTo>
                  <a:cubicBezTo>
                    <a:pt x="24" y="43"/>
                    <a:pt x="20" y="65"/>
                    <a:pt x="21" y="66"/>
                  </a:cubicBezTo>
                  <a:cubicBezTo>
                    <a:pt x="22" y="67"/>
                    <a:pt x="22" y="50"/>
                    <a:pt x="26" y="39"/>
                  </a:cubicBezTo>
                  <a:cubicBezTo>
                    <a:pt x="30" y="28"/>
                    <a:pt x="41" y="6"/>
                    <a:pt x="44" y="0"/>
                  </a:cubicBezTo>
                </a:path>
              </a:pathLst>
            </a:custGeom>
            <a:noFill/>
            <a:ln w="9525" cap="flat" cmpd="sng">
              <a:solidFill>
                <a:srgbClr val="00CC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16" name="Google Shape;1016;p31"/>
            <p:cNvSpPr/>
            <p:nvPr/>
          </p:nvSpPr>
          <p:spPr>
            <a:xfrm>
              <a:off x="2594" y="2168"/>
              <a:ext cx="45" cy="45"/>
            </a:xfrm>
            <a:custGeom>
              <a:avLst/>
              <a:gdLst/>
              <a:ahLst/>
              <a:cxnLst/>
              <a:rect l="l" t="t" r="r" b="b"/>
              <a:pathLst>
                <a:path w="45" h="45" extrusionOk="0">
                  <a:moveTo>
                    <a:pt x="0" y="45"/>
                  </a:moveTo>
                  <a:cubicBezTo>
                    <a:pt x="4" y="28"/>
                    <a:pt x="9" y="12"/>
                    <a:pt x="16" y="6"/>
                  </a:cubicBezTo>
                  <a:cubicBezTo>
                    <a:pt x="23" y="0"/>
                    <a:pt x="40" y="6"/>
                    <a:pt x="45" y="6"/>
                  </a:cubicBezTo>
                </a:path>
              </a:pathLst>
            </a:custGeom>
            <a:noFill/>
            <a:ln w="9525" cap="flat" cmpd="sng">
              <a:solidFill>
                <a:srgbClr val="00CC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1017" name="Google Shape;1017;p31"/>
          <p:cNvGrpSpPr/>
          <p:nvPr/>
        </p:nvGrpSpPr>
        <p:grpSpPr>
          <a:xfrm>
            <a:off x="6246812" y="2484437"/>
            <a:ext cx="695325" cy="1377950"/>
            <a:chOff x="2332" y="2088"/>
            <a:chExt cx="858" cy="1339"/>
          </a:xfrm>
        </p:grpSpPr>
        <p:grpSp>
          <p:nvGrpSpPr>
            <p:cNvPr id="1018" name="Google Shape;1018;p31"/>
            <p:cNvGrpSpPr/>
            <p:nvPr/>
          </p:nvGrpSpPr>
          <p:grpSpPr>
            <a:xfrm>
              <a:off x="2332" y="2088"/>
              <a:ext cx="858" cy="1339"/>
              <a:chOff x="3576" y="648"/>
              <a:chExt cx="576" cy="820"/>
            </a:xfrm>
          </p:grpSpPr>
          <p:cxnSp>
            <p:nvCxnSpPr>
              <p:cNvPr id="1019" name="Google Shape;1019;p31"/>
              <p:cNvCxnSpPr/>
              <p:nvPr/>
            </p:nvCxnSpPr>
            <p:spPr>
              <a:xfrm flipH="1">
                <a:off x="3576" y="724"/>
                <a:ext cx="264" cy="574"/>
              </a:xfrm>
              <a:prstGeom prst="straightConnector1">
                <a:avLst/>
              </a:prstGeom>
              <a:noFill/>
              <a:ln w="28575" cap="flat" cmpd="sng">
                <a:solidFill>
                  <a:srgbClr val="996633"/>
                </a:solidFill>
                <a:prstDash val="solid"/>
                <a:miter lim="800000"/>
                <a:headEnd type="none" w="med" len="med"/>
                <a:tailEnd type="none" w="med" len="med"/>
              </a:ln>
            </p:spPr>
          </p:cxnSp>
          <p:cxnSp>
            <p:nvCxnSpPr>
              <p:cNvPr id="1020" name="Google Shape;1020;p31"/>
              <p:cNvCxnSpPr/>
              <p:nvPr/>
            </p:nvCxnSpPr>
            <p:spPr>
              <a:xfrm rot="10800000" flipH="1">
                <a:off x="3578" y="718"/>
                <a:ext cx="280" cy="580"/>
              </a:xfrm>
              <a:prstGeom prst="straightConnector1">
                <a:avLst/>
              </a:prstGeom>
              <a:noFill/>
              <a:ln w="28575" cap="flat" cmpd="sng">
                <a:solidFill>
                  <a:srgbClr val="996633"/>
                </a:solidFill>
                <a:prstDash val="solid"/>
                <a:miter lim="800000"/>
                <a:headEnd type="none" w="med" len="med"/>
                <a:tailEnd type="none" w="med" len="med"/>
              </a:ln>
            </p:spPr>
          </p:cxnSp>
          <p:cxnSp>
            <p:nvCxnSpPr>
              <p:cNvPr id="1021" name="Google Shape;1021;p31"/>
              <p:cNvCxnSpPr/>
              <p:nvPr/>
            </p:nvCxnSpPr>
            <p:spPr>
              <a:xfrm>
                <a:off x="3854" y="722"/>
                <a:ext cx="8" cy="744"/>
              </a:xfrm>
              <a:prstGeom prst="straightConnector1">
                <a:avLst/>
              </a:prstGeom>
              <a:noFill/>
              <a:ln w="28575" cap="flat" cmpd="sng">
                <a:solidFill>
                  <a:srgbClr val="996633"/>
                </a:solidFill>
                <a:prstDash val="solid"/>
                <a:miter lim="800000"/>
                <a:headEnd type="none" w="med" len="med"/>
                <a:tailEnd type="none" w="med" len="med"/>
              </a:ln>
            </p:spPr>
          </p:cxnSp>
          <p:cxnSp>
            <p:nvCxnSpPr>
              <p:cNvPr id="1022" name="Google Shape;1022;p31"/>
              <p:cNvCxnSpPr/>
              <p:nvPr/>
            </p:nvCxnSpPr>
            <p:spPr>
              <a:xfrm rot="10800000" flipH="1">
                <a:off x="3864" y="722"/>
                <a:ext cx="8" cy="746"/>
              </a:xfrm>
              <a:prstGeom prst="straightConnector1">
                <a:avLst/>
              </a:prstGeom>
              <a:noFill/>
              <a:ln w="28575" cap="flat" cmpd="sng">
                <a:solidFill>
                  <a:srgbClr val="996633"/>
                </a:solidFill>
                <a:prstDash val="solid"/>
                <a:miter lim="800000"/>
                <a:headEnd type="none" w="med" len="med"/>
                <a:tailEnd type="none" w="med" len="med"/>
              </a:ln>
            </p:spPr>
          </p:cxnSp>
          <p:cxnSp>
            <p:nvCxnSpPr>
              <p:cNvPr id="1023" name="Google Shape;1023;p31"/>
              <p:cNvCxnSpPr/>
              <p:nvPr/>
            </p:nvCxnSpPr>
            <p:spPr>
              <a:xfrm>
                <a:off x="3872" y="726"/>
                <a:ext cx="280" cy="572"/>
              </a:xfrm>
              <a:prstGeom prst="straightConnector1">
                <a:avLst/>
              </a:prstGeom>
              <a:noFill/>
              <a:ln w="28575" cap="flat" cmpd="sng">
                <a:solidFill>
                  <a:srgbClr val="996633"/>
                </a:solidFill>
                <a:prstDash val="solid"/>
                <a:miter lim="800000"/>
                <a:headEnd type="none" w="med" len="med"/>
                <a:tailEnd type="none" w="med" len="med"/>
              </a:ln>
            </p:spPr>
          </p:cxnSp>
          <p:cxnSp>
            <p:nvCxnSpPr>
              <p:cNvPr id="1024" name="Google Shape;1024;p31"/>
              <p:cNvCxnSpPr/>
              <p:nvPr/>
            </p:nvCxnSpPr>
            <p:spPr>
              <a:xfrm rot="10800000">
                <a:off x="3884" y="724"/>
                <a:ext cx="268" cy="574"/>
              </a:xfrm>
              <a:prstGeom prst="straightConnector1">
                <a:avLst/>
              </a:prstGeom>
              <a:noFill/>
              <a:ln w="28575" cap="flat" cmpd="sng">
                <a:solidFill>
                  <a:srgbClr val="996633"/>
                </a:solidFill>
                <a:prstDash val="solid"/>
                <a:miter lim="800000"/>
                <a:headEnd type="none" w="med" len="med"/>
                <a:tailEnd type="none" w="med" len="med"/>
              </a:ln>
            </p:spPr>
          </p:cxnSp>
          <p:sp>
            <p:nvSpPr>
              <p:cNvPr id="1025" name="Google Shape;1025;p31"/>
              <p:cNvSpPr txBox="1"/>
              <p:nvPr/>
            </p:nvSpPr>
            <p:spPr>
              <a:xfrm>
                <a:off x="3794" y="648"/>
                <a:ext cx="144" cy="58"/>
              </a:xfrm>
              <a:prstGeom prst="rect">
                <a:avLst/>
              </a:pr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1026" name="Google Shape;1026;p31"/>
              <p:cNvCxnSpPr/>
              <p:nvPr/>
            </p:nvCxnSpPr>
            <p:spPr>
              <a:xfrm>
                <a:off x="3828" y="718"/>
                <a:ext cx="74" cy="2"/>
              </a:xfrm>
              <a:prstGeom prst="straightConnector1">
                <a:avLst/>
              </a:prstGeom>
              <a:noFill/>
              <a:ln w="57150" cap="flat" cmpd="sng">
                <a:solidFill>
                  <a:schemeClr val="dk1"/>
                </a:solidFill>
                <a:prstDash val="solid"/>
                <a:miter lim="800000"/>
                <a:headEnd type="none" w="med" len="med"/>
                <a:tailEnd type="none" w="med" len="med"/>
              </a:ln>
            </p:spPr>
          </p:cxnSp>
          <p:sp>
            <p:nvSpPr>
              <p:cNvPr id="1027" name="Google Shape;1027;p31"/>
              <p:cNvSpPr txBox="1"/>
              <p:nvPr/>
            </p:nvSpPr>
            <p:spPr>
              <a:xfrm>
                <a:off x="3752" y="662"/>
                <a:ext cx="36" cy="28"/>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28" name="Google Shape;1028;p31"/>
              <p:cNvSpPr txBox="1"/>
              <p:nvPr/>
            </p:nvSpPr>
            <p:spPr>
              <a:xfrm>
                <a:off x="3930" y="662"/>
                <a:ext cx="27" cy="29"/>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nvGrpSpPr>
            <p:cNvPr id="1029" name="Google Shape;1029;p31"/>
            <p:cNvGrpSpPr/>
            <p:nvPr/>
          </p:nvGrpSpPr>
          <p:grpSpPr>
            <a:xfrm>
              <a:off x="2688" y="2384"/>
              <a:ext cx="142" cy="676"/>
              <a:chOff x="2680" y="2440"/>
              <a:chExt cx="142" cy="676"/>
            </a:xfrm>
          </p:grpSpPr>
          <p:sp>
            <p:nvSpPr>
              <p:cNvPr id="1030" name="Google Shape;1030;p31"/>
              <p:cNvSpPr txBox="1"/>
              <p:nvPr/>
            </p:nvSpPr>
            <p:spPr>
              <a:xfrm>
                <a:off x="2682" y="2440"/>
                <a:ext cx="140" cy="3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31" name="Google Shape;1031;p31"/>
              <p:cNvSpPr txBox="1"/>
              <p:nvPr/>
            </p:nvSpPr>
            <p:spPr>
              <a:xfrm>
                <a:off x="2716" y="2530"/>
                <a:ext cx="70" cy="268"/>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32" name="Google Shape;1032;p31"/>
              <p:cNvSpPr txBox="1"/>
              <p:nvPr/>
            </p:nvSpPr>
            <p:spPr>
              <a:xfrm>
                <a:off x="2680" y="3082"/>
                <a:ext cx="140" cy="3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cxnSp>
            <p:nvCxnSpPr>
              <p:cNvPr id="1033" name="Google Shape;1033;p31"/>
              <p:cNvCxnSpPr/>
              <p:nvPr/>
            </p:nvCxnSpPr>
            <p:spPr>
              <a:xfrm>
                <a:off x="2716" y="2698"/>
                <a:ext cx="68" cy="0"/>
              </a:xfrm>
              <a:prstGeom prst="straightConnector1">
                <a:avLst/>
              </a:prstGeom>
              <a:noFill/>
              <a:ln w="9525" cap="flat" cmpd="sng">
                <a:solidFill>
                  <a:schemeClr val="dk1"/>
                </a:solidFill>
                <a:prstDash val="solid"/>
                <a:miter lim="800000"/>
                <a:headEnd type="none" w="med" len="med"/>
                <a:tailEnd type="none" w="med" len="med"/>
              </a:ln>
            </p:spPr>
          </p:cxnSp>
          <p:cxnSp>
            <p:nvCxnSpPr>
              <p:cNvPr id="1034" name="Google Shape;1034;p31"/>
              <p:cNvCxnSpPr/>
              <p:nvPr/>
            </p:nvCxnSpPr>
            <p:spPr>
              <a:xfrm>
                <a:off x="2718" y="2576"/>
                <a:ext cx="64" cy="0"/>
              </a:xfrm>
              <a:prstGeom prst="straightConnector1">
                <a:avLst/>
              </a:prstGeom>
              <a:noFill/>
              <a:ln w="9525" cap="flat" cmpd="sng">
                <a:solidFill>
                  <a:schemeClr val="dk1"/>
                </a:solidFill>
                <a:prstDash val="solid"/>
                <a:miter lim="800000"/>
                <a:headEnd type="none" w="med" len="med"/>
                <a:tailEnd type="none" w="med" len="med"/>
              </a:ln>
            </p:spPr>
          </p:cxnSp>
          <p:sp>
            <p:nvSpPr>
              <p:cNvPr id="1035" name="Google Shape;1035;p31"/>
              <p:cNvSpPr txBox="1"/>
              <p:nvPr/>
            </p:nvSpPr>
            <p:spPr>
              <a:xfrm>
                <a:off x="2728" y="2588"/>
                <a:ext cx="46" cy="44"/>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1036" name="Google Shape;1036;p31"/>
              <p:cNvSpPr txBox="1"/>
              <p:nvPr/>
            </p:nvSpPr>
            <p:spPr>
              <a:xfrm>
                <a:off x="2738" y="2540"/>
                <a:ext cx="27" cy="27"/>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4" name="Google Shape;1042;p32"/>
          <p:cNvSpPr txBox="1">
            <a:spLocks noGrp="1"/>
          </p:cNvSpPr>
          <p:nvPr>
            <p:ph type="ctrTitle"/>
          </p:nvPr>
        </p:nvSpPr>
        <p:spPr>
          <a:xfrm>
            <a:off x="1981200" y="2438400"/>
            <a:ext cx="53340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7200"/>
              <a:buFont typeface="Calibri"/>
              <a:buNone/>
            </a:pPr>
            <a:r>
              <a:rPr lang="en-US" sz="3600" b="0" i="0" u="none" dirty="0" smtClean="0">
                <a:solidFill>
                  <a:schemeClr val="dk1"/>
                </a:solidFill>
                <a:latin typeface="Calibri"/>
                <a:ea typeface="Calibri"/>
                <a:cs typeface="Calibri"/>
                <a:sym typeface="Calibri"/>
              </a:rPr>
              <a:t>End of Part 1</a:t>
            </a:r>
            <a:r>
              <a:rPr lang="en-US" sz="7200" b="0" i="0" u="none" dirty="0" smtClean="0">
                <a:solidFill>
                  <a:schemeClr val="dk1"/>
                </a:solidFill>
                <a:latin typeface="Calibri"/>
                <a:ea typeface="Calibri"/>
                <a:cs typeface="Calibri"/>
                <a:sym typeface="Calibri"/>
              </a:rPr>
              <a:t/>
            </a:r>
            <a:br>
              <a:rPr lang="en-US" sz="7200" b="0" i="0" u="none" dirty="0" smtClean="0">
                <a:solidFill>
                  <a:schemeClr val="dk1"/>
                </a:solidFill>
                <a:latin typeface="Calibri"/>
                <a:ea typeface="Calibri"/>
                <a:cs typeface="Calibri"/>
                <a:sym typeface="Calibri"/>
              </a:rPr>
            </a:br>
            <a:r>
              <a:rPr lang="en-US" sz="7200" b="0" i="0" u="none" dirty="0" smtClean="0">
                <a:solidFill>
                  <a:schemeClr val="dk1"/>
                </a:solidFill>
                <a:latin typeface="Calibri"/>
                <a:ea typeface="Calibri"/>
                <a:cs typeface="Calibri"/>
                <a:sym typeface="Calibri"/>
              </a:rPr>
              <a:t>Questions</a:t>
            </a:r>
            <a:r>
              <a:rPr lang="en-US" sz="7200" b="0" i="0" u="none" dirty="0">
                <a:solidFill>
                  <a:schemeClr val="dk1"/>
                </a:solidFill>
                <a:latin typeface="Calibri"/>
                <a:ea typeface="Calibri"/>
                <a:cs typeface="Calibri"/>
                <a:sym typeface="Calibri"/>
              </a:rPr>
              <a:t>?</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Header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1"/>
          <p:cNvSpPr>
            <a:spLocks noGrp="1"/>
          </p:cNvSpPr>
          <p:nvPr>
            <p:ph type="ctrTitle"/>
          </p:nvPr>
        </p:nvSpPr>
        <p:spPr/>
        <p:txBody>
          <a:bodyPr/>
          <a:lstStyle/>
          <a:p>
            <a:pPr eaLnBrk="1" hangingPunct="1"/>
            <a:r>
              <a:rPr lang="en-US" altLang="en-US" b="1" smtClean="0">
                <a:solidFill>
                  <a:srgbClr val="FF0000"/>
                </a:solidFill>
                <a:latin typeface="Comic Sans MS" panose="030F0702030302020204" pitchFamily="66" charset="0"/>
              </a:rPr>
              <a:t>Precise Digital Leveling</a:t>
            </a:r>
            <a:br>
              <a:rPr lang="en-US" altLang="en-US" b="1" smtClean="0">
                <a:solidFill>
                  <a:srgbClr val="FF0000"/>
                </a:solidFill>
                <a:latin typeface="Comic Sans MS" panose="030F0702030302020204" pitchFamily="66" charset="0"/>
              </a:rPr>
            </a:br>
            <a:endParaRPr lang="en-US" altLang="en-US" smtClean="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rtlCol="0">
            <a:normAutofit/>
          </a:bodyPr>
          <a:lstStyle/>
          <a:p>
            <a:pPr eaLnBrk="1" fontAlgn="auto" hangingPunct="1">
              <a:spcAft>
                <a:spcPts val="0"/>
              </a:spcAft>
              <a:defRPr/>
            </a:pPr>
            <a:r>
              <a:rPr lang="en-US" dirty="0" smtClean="0">
                <a:latin typeface="Times New Roman" pitchFamily="18" charset="0"/>
                <a:cs typeface="Times New Roman" pitchFamily="18" charset="0"/>
              </a:rPr>
              <a:t>Part</a:t>
            </a: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2</a:t>
            </a:r>
          </a:p>
          <a:p>
            <a:pPr eaLnBrk="1" fontAlgn="auto" hangingPunct="1">
              <a:spcAft>
                <a:spcPts val="0"/>
              </a:spcAft>
              <a:defRPr/>
            </a:pPr>
            <a:r>
              <a:rPr lang="en-US" dirty="0" smtClean="0">
                <a:latin typeface="Times New Roman" pitchFamily="18" charset="0"/>
                <a:cs typeface="Times New Roman" pitchFamily="18" charset="0"/>
              </a:rPr>
              <a:t>Vertical Datum</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669463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304800"/>
            <a:ext cx="7772400" cy="1143000"/>
          </a:xfrm>
        </p:spPr>
        <p:txBody>
          <a:bodyPr/>
          <a:lstStyle/>
          <a:p>
            <a:pPr eaLnBrk="1" hangingPunct="1"/>
            <a:r>
              <a:rPr lang="en-US" altLang="en-US" b="1" smtClean="0">
                <a:solidFill>
                  <a:srgbClr val="3333FF"/>
                </a:solidFill>
              </a:rPr>
              <a:t>Vertical Datum</a:t>
            </a:r>
          </a:p>
        </p:txBody>
      </p:sp>
      <p:sp>
        <p:nvSpPr>
          <p:cNvPr id="6147" name="Rectangle 3"/>
          <p:cNvSpPr>
            <a:spLocks noGrp="1" noChangeArrowheads="1"/>
          </p:cNvSpPr>
          <p:nvPr>
            <p:ph type="body" idx="1"/>
          </p:nvPr>
        </p:nvSpPr>
        <p:spPr>
          <a:xfrm>
            <a:off x="361950" y="1327150"/>
            <a:ext cx="8191500" cy="4711700"/>
          </a:xfrm>
        </p:spPr>
        <p:txBody>
          <a:bodyPr/>
          <a:lstStyle/>
          <a:p>
            <a:pPr eaLnBrk="1" hangingPunct="1"/>
            <a:r>
              <a:rPr lang="en-US" altLang="en-US" sz="2800" b="1" smtClean="0"/>
              <a:t>Local/Regional</a:t>
            </a:r>
          </a:p>
          <a:p>
            <a:pPr lvl="1" eaLnBrk="1" hangingPunct="1"/>
            <a:r>
              <a:rPr lang="en-US" altLang="en-US" sz="2400" b="1" smtClean="0"/>
              <a:t>Assumed</a:t>
            </a:r>
          </a:p>
          <a:p>
            <a:pPr lvl="1" eaLnBrk="1" hangingPunct="1"/>
            <a:r>
              <a:rPr lang="en-US" altLang="en-US" sz="2400" b="1" smtClean="0"/>
              <a:t>City, County</a:t>
            </a:r>
          </a:p>
          <a:p>
            <a:pPr lvl="1" eaLnBrk="1" hangingPunct="1"/>
            <a:r>
              <a:rPr lang="en-US" altLang="en-US" sz="2400" b="1" smtClean="0"/>
              <a:t>International Great Lakes Datum 1955  (IGLD55)</a:t>
            </a:r>
          </a:p>
          <a:p>
            <a:pPr lvl="1" eaLnBrk="1" hangingPunct="1"/>
            <a:r>
              <a:rPr lang="en-US" altLang="en-US" sz="2400" b="1" smtClean="0"/>
              <a:t>International Great Lakes Datum 1985  (IGLD85)</a:t>
            </a:r>
          </a:p>
          <a:p>
            <a:pPr lvl="1" eaLnBrk="1" hangingPunct="1"/>
            <a:r>
              <a:rPr lang="en-US" altLang="en-US" sz="2400" b="1" smtClean="0"/>
              <a:t>Tidal Datums</a:t>
            </a:r>
          </a:p>
          <a:p>
            <a:pPr eaLnBrk="1" hangingPunct="1"/>
            <a:r>
              <a:rPr lang="en-US" altLang="en-US" sz="2800" b="1" smtClean="0"/>
              <a:t>National</a:t>
            </a:r>
          </a:p>
          <a:p>
            <a:pPr lvl="1" eaLnBrk="1" hangingPunct="1"/>
            <a:r>
              <a:rPr lang="en-US" altLang="en-US" sz="2400" b="1" smtClean="0"/>
              <a:t>National Geodetic Vertical Datum of 1929  (NGVD29)</a:t>
            </a:r>
          </a:p>
          <a:p>
            <a:pPr lvl="1" eaLnBrk="1" hangingPunct="1"/>
            <a:r>
              <a:rPr lang="en-US" altLang="en-US" sz="2400" b="1" smtClean="0"/>
              <a:t>North American Vertical Datum of 1988  (NAVD88)</a:t>
            </a:r>
          </a:p>
        </p:txBody>
      </p:sp>
    </p:spTree>
    <p:extLst>
      <p:ext uri="{BB962C8B-B14F-4D97-AF65-F5344CB8AC3E}">
        <p14:creationId xmlns:p14="http://schemas.microsoft.com/office/powerpoint/2010/main" val="337628272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609600" y="1543050"/>
            <a:ext cx="8305800" cy="4937125"/>
          </a:xfrm>
        </p:spPr>
        <p:txBody>
          <a:bodyPr/>
          <a:lstStyle/>
          <a:p>
            <a:pPr eaLnBrk="1" hangingPunct="1">
              <a:spcAft>
                <a:spcPct val="50000"/>
              </a:spcAft>
            </a:pPr>
            <a:r>
              <a:rPr lang="en-US" altLang="en-US" sz="2400" b="1" smtClean="0">
                <a:solidFill>
                  <a:srgbClr val="FF0000"/>
                </a:solidFill>
              </a:rPr>
              <a:t>Defined by heights of 26 tidal stations in U.S. and Canada</a:t>
            </a:r>
          </a:p>
          <a:p>
            <a:pPr eaLnBrk="1" hangingPunct="1">
              <a:spcAft>
                <a:spcPct val="50000"/>
              </a:spcAft>
            </a:pPr>
            <a:r>
              <a:rPr lang="en-US" altLang="en-US" sz="2400" b="1" smtClean="0">
                <a:solidFill>
                  <a:srgbClr val="0000EC"/>
                </a:solidFill>
              </a:rPr>
              <a:t>Tide gages were connected to the network by leveling from tide gage staffs to bench marks</a:t>
            </a:r>
            <a:endParaRPr lang="en-US" altLang="en-US" sz="2400" b="1" smtClean="0"/>
          </a:p>
          <a:p>
            <a:pPr eaLnBrk="1" hangingPunct="1">
              <a:spcAft>
                <a:spcPct val="50000"/>
              </a:spcAft>
            </a:pPr>
            <a:r>
              <a:rPr lang="en-US" altLang="en-US" sz="2400" b="1" smtClean="0">
                <a:solidFill>
                  <a:srgbClr val="008000"/>
                </a:solidFill>
              </a:rPr>
              <a:t>Water-level transfers used to connect leveling across Great Lakes</a:t>
            </a:r>
          </a:p>
          <a:p>
            <a:pPr eaLnBrk="1" hangingPunct="1"/>
            <a:r>
              <a:rPr lang="en-US" altLang="en-US" sz="2400" b="1" smtClean="0">
                <a:solidFill>
                  <a:srgbClr val="CC00CC"/>
                </a:solidFill>
              </a:rPr>
              <a:t>Normal Orthometric Heights:</a:t>
            </a:r>
          </a:p>
          <a:p>
            <a:pPr lvl="1" eaLnBrk="1" hangingPunct="1"/>
            <a:r>
              <a:rPr lang="en-US" altLang="en-US" sz="2400" b="1" smtClean="0"/>
              <a:t>H* =  C / </a:t>
            </a:r>
            <a:r>
              <a:rPr lang="en-US" altLang="en-US" sz="2400" b="1" smtClean="0">
                <a:sym typeface="Symbol" panose="05050102010706020507" pitchFamily="18" charset="2"/>
              </a:rPr>
              <a:t></a:t>
            </a:r>
          </a:p>
          <a:p>
            <a:pPr lvl="1" eaLnBrk="1" hangingPunct="1"/>
            <a:r>
              <a:rPr lang="en-US" altLang="en-US" sz="2400" b="1" smtClean="0">
                <a:sym typeface="Symbol" panose="05050102010706020507" pitchFamily="18" charset="2"/>
              </a:rPr>
              <a:t>C    =  model (“normal”) geopotential number</a:t>
            </a:r>
          </a:p>
          <a:p>
            <a:pPr lvl="1" eaLnBrk="1" hangingPunct="1">
              <a:spcAft>
                <a:spcPct val="50000"/>
              </a:spcAft>
            </a:pPr>
            <a:r>
              <a:rPr lang="en-US" altLang="en-US" sz="2400" b="1" smtClean="0">
                <a:sym typeface="Symbol" panose="05050102010706020507" pitchFamily="18" charset="2"/>
              </a:rPr>
              <a:t>    =  from normal gravity formula</a:t>
            </a:r>
          </a:p>
          <a:p>
            <a:pPr eaLnBrk="1" hangingPunct="1"/>
            <a:r>
              <a:rPr lang="en-US" altLang="en-US" sz="2400" b="1" smtClean="0">
                <a:solidFill>
                  <a:srgbClr val="FF0000"/>
                </a:solidFill>
                <a:sym typeface="Symbol" panose="05050102010706020507" pitchFamily="18" charset="2"/>
              </a:rPr>
              <a:t>H*  =  0 level is NOT a level surface</a:t>
            </a:r>
          </a:p>
        </p:txBody>
      </p:sp>
      <p:sp>
        <p:nvSpPr>
          <p:cNvPr id="8195" name="Rectangle 2"/>
          <p:cNvSpPr>
            <a:spLocks noGrp="1" noChangeArrowheads="1"/>
          </p:cNvSpPr>
          <p:nvPr>
            <p:ph type="title"/>
          </p:nvPr>
        </p:nvSpPr>
        <p:spPr>
          <a:xfrm>
            <a:off x="609600" y="381000"/>
            <a:ext cx="7772400" cy="1143000"/>
          </a:xfrm>
        </p:spPr>
        <p:txBody>
          <a:bodyPr/>
          <a:lstStyle/>
          <a:p>
            <a:pPr eaLnBrk="1" hangingPunct="1"/>
            <a:r>
              <a:rPr lang="en-US" altLang="en-US" sz="3200" b="1" smtClean="0"/>
              <a:t>National Geodetic Vertical Datum 1929</a:t>
            </a:r>
            <a:br>
              <a:rPr lang="en-US" altLang="en-US" sz="3200" b="1" smtClean="0"/>
            </a:br>
            <a:r>
              <a:rPr lang="en-US" altLang="en-US" sz="3200" b="1" smtClean="0"/>
              <a:t>(NGVD 29)</a:t>
            </a:r>
          </a:p>
        </p:txBody>
      </p:sp>
    </p:spTree>
    <p:extLst>
      <p:ext uri="{BB962C8B-B14F-4D97-AF65-F5344CB8AC3E}">
        <p14:creationId xmlns:p14="http://schemas.microsoft.com/office/powerpoint/2010/main" val="348802131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AVD88_1"/>
          <p:cNvPicPr>
            <a:picLocks noChangeAspect="1" noChangeArrowheads="1"/>
          </p:cNvPicPr>
          <p:nvPr/>
        </p:nvPicPr>
        <p:blipFill>
          <a:blip r:embed="rId3">
            <a:extLst>
              <a:ext uri="{28A0092B-C50C-407E-A947-70E740481C1C}">
                <a14:useLocalDpi xmlns:a14="http://schemas.microsoft.com/office/drawing/2010/main" val="0"/>
              </a:ext>
            </a:extLst>
          </a:blip>
          <a:srcRect l="3055" r="3889"/>
          <a:stretch>
            <a:fillRect/>
          </a:stretch>
        </p:blipFill>
        <p:spPr bwMode="auto">
          <a:xfrm>
            <a:off x="0" y="215900"/>
            <a:ext cx="91440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1038225" y="0"/>
            <a:ext cx="7251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a:solidFill>
                  <a:srgbClr val="FF0000"/>
                </a:solidFill>
                <a:latin typeface="Arial" panose="020B0604020202020204" pitchFamily="34" charset="0"/>
              </a:rPr>
              <a:t>First-Order Leveling Network NGVD 29</a:t>
            </a:r>
          </a:p>
        </p:txBody>
      </p:sp>
    </p:spTree>
    <p:extLst>
      <p:ext uri="{BB962C8B-B14F-4D97-AF65-F5344CB8AC3E}">
        <p14:creationId xmlns:p14="http://schemas.microsoft.com/office/powerpoint/2010/main" val="95623425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228600"/>
            <a:ext cx="9144000" cy="1066800"/>
          </a:xfrm>
        </p:spPr>
        <p:txBody>
          <a:bodyPr/>
          <a:lstStyle/>
          <a:p>
            <a:pPr eaLnBrk="1" hangingPunct="1"/>
            <a:r>
              <a:rPr lang="en-US" altLang="en-US" sz="3200" b="1" smtClean="0"/>
              <a:t>North American Vertical Datum 1988 (NAVD 88)</a:t>
            </a:r>
          </a:p>
        </p:txBody>
      </p:sp>
      <p:sp>
        <p:nvSpPr>
          <p:cNvPr id="12291" name="Rectangle 3"/>
          <p:cNvSpPr>
            <a:spLocks noGrp="1" noChangeArrowheads="1"/>
          </p:cNvSpPr>
          <p:nvPr>
            <p:ph type="body" idx="1"/>
          </p:nvPr>
        </p:nvSpPr>
        <p:spPr>
          <a:xfrm>
            <a:off x="384175" y="1071563"/>
            <a:ext cx="8759825" cy="5786437"/>
          </a:xfrm>
        </p:spPr>
        <p:txBody>
          <a:bodyPr/>
          <a:lstStyle/>
          <a:p>
            <a:pPr eaLnBrk="1" hangingPunct="1">
              <a:spcAft>
                <a:spcPct val="25000"/>
              </a:spcAft>
            </a:pPr>
            <a:r>
              <a:rPr lang="en-US" altLang="en-US" sz="2800" b="1" smtClean="0">
                <a:solidFill>
                  <a:srgbClr val="FF0000"/>
                </a:solidFill>
              </a:rPr>
              <a:t>Defined by one height (Father Point/Rimouski)</a:t>
            </a:r>
            <a:endParaRPr lang="en-US" altLang="en-US" b="1" smtClean="0"/>
          </a:p>
          <a:p>
            <a:pPr eaLnBrk="1" hangingPunct="1">
              <a:spcAft>
                <a:spcPct val="25000"/>
              </a:spcAft>
            </a:pPr>
            <a:r>
              <a:rPr lang="en-US" altLang="en-US" sz="2800" b="1" smtClean="0">
                <a:solidFill>
                  <a:srgbClr val="0000EC"/>
                </a:solidFill>
              </a:rPr>
              <a:t>Water-level transfers connect leveling across Great Lakes</a:t>
            </a:r>
            <a:endParaRPr lang="en-US" altLang="en-US" sz="2800" b="1" smtClean="0"/>
          </a:p>
          <a:p>
            <a:pPr eaLnBrk="1" hangingPunct="1">
              <a:spcAft>
                <a:spcPct val="25000"/>
              </a:spcAft>
            </a:pPr>
            <a:r>
              <a:rPr lang="en-US" altLang="en-US" sz="2800" b="1" smtClean="0">
                <a:solidFill>
                  <a:srgbClr val="008000"/>
                </a:solidFill>
              </a:rPr>
              <a:t>Adjustment performed in Geopotential Numbers</a:t>
            </a:r>
            <a:endParaRPr lang="en-US" altLang="en-US" sz="2800" b="1" smtClean="0"/>
          </a:p>
          <a:p>
            <a:pPr eaLnBrk="1" hangingPunct="1"/>
            <a:r>
              <a:rPr lang="en-US" altLang="en-US" sz="2800" b="1" smtClean="0">
                <a:solidFill>
                  <a:srgbClr val="CC00CC"/>
                </a:solidFill>
              </a:rPr>
              <a:t>Helmert Orthometric Heights:</a:t>
            </a:r>
            <a:endParaRPr lang="en-US" altLang="en-US" sz="2800" b="1" smtClean="0"/>
          </a:p>
          <a:p>
            <a:pPr lvl="1" eaLnBrk="1" hangingPunct="1"/>
            <a:r>
              <a:rPr lang="en-US" altLang="en-US" sz="2400" b="1" smtClean="0"/>
              <a:t>H  =  C / </a:t>
            </a:r>
            <a:r>
              <a:rPr lang="en-US" altLang="en-US" sz="2400" b="1" smtClean="0">
                <a:sym typeface="Symbol" panose="05050102010706020507" pitchFamily="18" charset="2"/>
              </a:rPr>
              <a:t>(g + 0.0424 H</a:t>
            </a:r>
            <a:r>
              <a:rPr lang="en-US" altLang="en-US" sz="2400" b="1" baseline="-25000" smtClean="0">
                <a:sym typeface="Symbol" panose="05050102010706020507" pitchFamily="18" charset="2"/>
              </a:rPr>
              <a:t>0</a:t>
            </a:r>
            <a:r>
              <a:rPr lang="en-US" altLang="en-US" sz="2400" b="1" smtClean="0">
                <a:sym typeface="Symbol" panose="05050102010706020507" pitchFamily="18" charset="2"/>
              </a:rPr>
              <a:t>)</a:t>
            </a:r>
          </a:p>
          <a:p>
            <a:pPr lvl="1" eaLnBrk="1" hangingPunct="1"/>
            <a:r>
              <a:rPr lang="en-US" altLang="en-US" sz="2400" b="1" smtClean="0">
                <a:sym typeface="Symbol" panose="05050102010706020507" pitchFamily="18" charset="2"/>
              </a:rPr>
              <a:t>C  =  geopotential number</a:t>
            </a:r>
          </a:p>
          <a:p>
            <a:pPr lvl="1" eaLnBrk="1" hangingPunct="1"/>
            <a:r>
              <a:rPr lang="en-US" altLang="en-US" sz="2400" b="1" smtClean="0">
                <a:sym typeface="Symbol" panose="05050102010706020507" pitchFamily="18" charset="2"/>
              </a:rPr>
              <a:t>g   =  surface gravity measurement (mgals)</a:t>
            </a:r>
          </a:p>
          <a:p>
            <a:pPr lvl="1" eaLnBrk="1" hangingPunct="1">
              <a:spcAft>
                <a:spcPct val="25000"/>
              </a:spcAft>
            </a:pPr>
            <a:r>
              <a:rPr lang="en-US" altLang="en-US" sz="2400" b="1" smtClean="0">
                <a:sym typeface="Symbol" panose="05050102010706020507" pitchFamily="18" charset="2"/>
              </a:rPr>
              <a:t>H</a:t>
            </a:r>
            <a:r>
              <a:rPr lang="en-US" altLang="en-US" sz="2400" b="1" baseline="-25000" smtClean="0">
                <a:sym typeface="Symbol" panose="05050102010706020507" pitchFamily="18" charset="2"/>
              </a:rPr>
              <a:t>0</a:t>
            </a:r>
            <a:r>
              <a:rPr lang="en-US" altLang="en-US" sz="2400" b="1" smtClean="0">
                <a:sym typeface="Symbol" panose="05050102010706020507" pitchFamily="18" charset="2"/>
              </a:rPr>
              <a:t> = approximate orthometric height (km)</a:t>
            </a:r>
          </a:p>
          <a:p>
            <a:pPr eaLnBrk="1" hangingPunct="1">
              <a:spcAft>
                <a:spcPct val="25000"/>
              </a:spcAft>
            </a:pPr>
            <a:r>
              <a:rPr lang="en-US" altLang="en-US" sz="2800" b="1" smtClean="0">
                <a:solidFill>
                  <a:srgbClr val="FF9900"/>
                </a:solidFill>
                <a:sym typeface="Symbol" panose="05050102010706020507" pitchFamily="18" charset="2"/>
              </a:rPr>
              <a:t>H = 0 level is nearly a level surface</a:t>
            </a:r>
          </a:p>
          <a:p>
            <a:pPr eaLnBrk="1" hangingPunct="1"/>
            <a:r>
              <a:rPr lang="en-US" altLang="en-US" sz="2800" b="1" smtClean="0">
                <a:solidFill>
                  <a:srgbClr val="FF0000"/>
                </a:solidFill>
                <a:sym typeface="Symbol" panose="05050102010706020507" pitchFamily="18" charset="2"/>
              </a:rPr>
              <a:t>H = 0 level is biased relative to global mean sea level</a:t>
            </a:r>
            <a:endParaRPr lang="en-US" altLang="en-US" sz="2800" b="1" smtClean="0">
              <a:sym typeface="Symbol" panose="05050102010706020507" pitchFamily="18" charset="2"/>
            </a:endParaRPr>
          </a:p>
        </p:txBody>
      </p:sp>
    </p:spTree>
    <p:extLst>
      <p:ext uri="{BB962C8B-B14F-4D97-AF65-F5344CB8AC3E}">
        <p14:creationId xmlns:p14="http://schemas.microsoft.com/office/powerpoint/2010/main" val="341085158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
          <p:cNvSpPr txBox="1">
            <a:spLocks noGrp="1"/>
          </p:cNvSpPr>
          <p:nvPr>
            <p:ph type="ctrTitle"/>
          </p:nvPr>
        </p:nvSpPr>
        <p:spPr>
          <a:xfrm>
            <a:off x="533400" y="1447800"/>
            <a:ext cx="80391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3900" b="0" i="0" u="none">
                <a:solidFill>
                  <a:schemeClr val="dk1"/>
                </a:solidFill>
                <a:latin typeface="Calibri"/>
                <a:ea typeface="Calibri"/>
                <a:cs typeface="Calibri"/>
                <a:sym typeface="Calibri"/>
              </a:rPr>
              <a:t>History of Geodetic Leveling in the U.S.</a:t>
            </a:r>
            <a:endParaRPr sz="3900"/>
          </a:p>
        </p:txBody>
      </p:sp>
      <p:sp>
        <p:nvSpPr>
          <p:cNvPr id="106" name="Google Shape;106;p2"/>
          <p:cNvSpPr txBox="1">
            <a:spLocks noGrp="1"/>
          </p:cNvSpPr>
          <p:nvPr>
            <p:ph type="subTitle" idx="1"/>
          </p:nvPr>
        </p:nvSpPr>
        <p:spPr>
          <a:xfrm>
            <a:off x="1238250" y="2917825"/>
            <a:ext cx="6629400" cy="3124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898989"/>
              </a:buClr>
              <a:buSzPts val="2800"/>
              <a:buNone/>
            </a:pPr>
            <a:r>
              <a:rPr lang="en-US" sz="2800" b="0" i="0" u="none">
                <a:solidFill>
                  <a:srgbClr val="898989"/>
                </a:solidFill>
                <a:latin typeface="Calibri"/>
                <a:ea typeface="Calibri"/>
                <a:cs typeface="Calibri"/>
                <a:sym typeface="Calibri"/>
              </a:rPr>
              <a:t>U.S. Coast and Geodetic Survey</a:t>
            </a:r>
            <a:endParaRPr/>
          </a:p>
          <a:p>
            <a:pPr marL="0" lvl="0" indent="0" algn="ctr" rtl="0">
              <a:lnSpc>
                <a:spcPct val="100000"/>
              </a:lnSpc>
              <a:spcBef>
                <a:spcPts val="560"/>
              </a:spcBef>
              <a:spcAft>
                <a:spcPts val="0"/>
              </a:spcAft>
              <a:buClr>
                <a:srgbClr val="898989"/>
              </a:buClr>
              <a:buSzPts val="2800"/>
              <a:buNone/>
            </a:pPr>
            <a:r>
              <a:rPr lang="en-US" sz="2800" b="0" i="0" u="none">
                <a:solidFill>
                  <a:srgbClr val="898989"/>
                </a:solidFill>
                <a:latin typeface="Calibri"/>
                <a:ea typeface="Calibri"/>
                <a:cs typeface="Calibri"/>
                <a:sym typeface="Calibri"/>
              </a:rPr>
              <a:t>U.S. Geological Survey</a:t>
            </a:r>
            <a:endParaRPr/>
          </a:p>
          <a:p>
            <a:pPr marL="0" lvl="0" indent="0" algn="ctr" rtl="0">
              <a:lnSpc>
                <a:spcPct val="100000"/>
              </a:lnSpc>
              <a:spcBef>
                <a:spcPts val="560"/>
              </a:spcBef>
              <a:spcAft>
                <a:spcPts val="0"/>
              </a:spcAft>
              <a:buClr>
                <a:srgbClr val="898989"/>
              </a:buClr>
              <a:buSzPts val="2800"/>
              <a:buNone/>
            </a:pPr>
            <a:r>
              <a:rPr lang="en-US" sz="2800" b="0" i="0" u="none">
                <a:solidFill>
                  <a:srgbClr val="898989"/>
                </a:solidFill>
                <a:latin typeface="Calibri"/>
                <a:ea typeface="Calibri"/>
                <a:cs typeface="Calibri"/>
                <a:sym typeface="Calibri"/>
              </a:rPr>
              <a:t>U.S. Army Corps of Engineers (Lake Surveys)</a:t>
            </a:r>
            <a:endParaRPr/>
          </a:p>
          <a:p>
            <a:pPr marL="0" lvl="0" indent="0" algn="ctr" rtl="0">
              <a:lnSpc>
                <a:spcPct val="100000"/>
              </a:lnSpc>
              <a:spcBef>
                <a:spcPts val="560"/>
              </a:spcBef>
              <a:spcAft>
                <a:spcPts val="0"/>
              </a:spcAft>
              <a:buClr>
                <a:srgbClr val="898989"/>
              </a:buClr>
              <a:buSzPts val="2800"/>
              <a:buNone/>
            </a:pPr>
            <a:r>
              <a:rPr lang="en-US" sz="2800" b="0" i="0" u="none">
                <a:solidFill>
                  <a:srgbClr val="898989"/>
                </a:solidFill>
                <a:latin typeface="Calibri"/>
                <a:ea typeface="Calibri"/>
                <a:cs typeface="Calibri"/>
                <a:sym typeface="Calibri"/>
              </a:rPr>
              <a:t>Railroads, States, other agencies and organizations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NAVD88_3"/>
          <p:cNvPicPr>
            <a:picLocks noChangeAspect="1" noChangeArrowheads="1"/>
          </p:cNvPicPr>
          <p:nvPr/>
        </p:nvPicPr>
        <p:blipFill>
          <a:blip r:embed="rId3">
            <a:extLst>
              <a:ext uri="{28A0092B-C50C-407E-A947-70E740481C1C}">
                <a14:useLocalDpi xmlns:a14="http://schemas.microsoft.com/office/drawing/2010/main" val="0"/>
              </a:ext>
            </a:extLst>
          </a:blip>
          <a:srcRect l="1666" r="2222"/>
          <a:stretch>
            <a:fillRect/>
          </a:stretch>
        </p:blipFill>
        <p:spPr bwMode="auto">
          <a:xfrm>
            <a:off x="0" y="442913"/>
            <a:ext cx="9144000" cy="641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1038225" y="0"/>
            <a:ext cx="643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a:solidFill>
                  <a:srgbClr val="FF0000"/>
                </a:solidFill>
                <a:latin typeface="Arial" panose="020B0604020202020204" pitchFamily="34" charset="0"/>
              </a:rPr>
              <a:t>Vertical Control Network NAVD 88</a:t>
            </a:r>
          </a:p>
        </p:txBody>
      </p:sp>
    </p:spTree>
    <p:extLst>
      <p:ext uri="{BB962C8B-B14F-4D97-AF65-F5344CB8AC3E}">
        <p14:creationId xmlns:p14="http://schemas.microsoft.com/office/powerpoint/2010/main" val="326992416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90" name="Rectangle 2"/>
          <p:cNvSpPr>
            <a:spLocks noGrp="1" noChangeArrowheads="1"/>
          </p:cNvSpPr>
          <p:nvPr>
            <p:ph type="title"/>
          </p:nvPr>
        </p:nvSpPr>
        <p:spPr>
          <a:xfrm>
            <a:off x="647700" y="-342900"/>
            <a:ext cx="7772400" cy="1143000"/>
          </a:xfrm>
        </p:spPr>
        <p:txBody>
          <a:bodyPr/>
          <a:lstStyle/>
          <a:p>
            <a:pPr eaLnBrk="1" hangingPunct="1">
              <a:defRPr/>
            </a:pPr>
            <a:r>
              <a:rPr lang="en-US" sz="3200" b="1" smtClean="0">
                <a:effectLst>
                  <a:outerShdw blurRad="38100" dist="38100" dir="2700000" algn="tl">
                    <a:srgbClr val="C0C0C0"/>
                  </a:outerShdw>
                </a:effectLst>
              </a:rPr>
              <a:t>NGVD 29 Versus NAVD 88</a:t>
            </a:r>
            <a:endParaRPr lang="en-US" sz="3200" b="1" smtClean="0"/>
          </a:p>
        </p:txBody>
      </p:sp>
      <p:sp>
        <p:nvSpPr>
          <p:cNvPr id="16387" name="Text Box 3"/>
          <p:cNvSpPr txBox="1">
            <a:spLocks noChangeArrowheads="1"/>
          </p:cNvSpPr>
          <p:nvPr/>
        </p:nvSpPr>
        <p:spPr bwMode="auto">
          <a:xfrm>
            <a:off x="609600" y="533400"/>
            <a:ext cx="77422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u="sng">
                <a:solidFill>
                  <a:srgbClr val="0000EC"/>
                </a:solidFill>
                <a:latin typeface="Arial" panose="020B0604020202020204" pitchFamily="34" charset="0"/>
              </a:rPr>
              <a:t>Datum Considerations:</a:t>
            </a:r>
            <a:r>
              <a:rPr lang="en-US" altLang="en-US" sz="1800" b="1">
                <a:solidFill>
                  <a:srgbClr val="CC0000"/>
                </a:solidFill>
                <a:latin typeface="Arial" panose="020B0604020202020204" pitchFamily="34" charset="0"/>
              </a:rPr>
              <a:t>           </a:t>
            </a:r>
            <a:r>
              <a:rPr lang="en-US" altLang="en-US" sz="1800" b="1" u="sng">
                <a:solidFill>
                  <a:srgbClr val="CC0000"/>
                </a:solidFill>
                <a:latin typeface="Arial" panose="020B0604020202020204" pitchFamily="34" charset="0"/>
              </a:rPr>
              <a:t>NGVD 29</a:t>
            </a:r>
            <a:r>
              <a:rPr lang="en-US" altLang="en-US" sz="1800" b="1">
                <a:solidFill>
                  <a:srgbClr val="CC0000"/>
                </a:solidFill>
                <a:latin typeface="Arial" panose="020B0604020202020204" pitchFamily="34" charset="0"/>
              </a:rPr>
              <a:t>	                        </a:t>
            </a:r>
            <a:r>
              <a:rPr lang="en-US" altLang="en-US" sz="1800" b="1" u="sng">
                <a:solidFill>
                  <a:srgbClr val="00CC00"/>
                </a:solidFill>
                <a:latin typeface="Arial" panose="020B0604020202020204" pitchFamily="34" charset="0"/>
              </a:rPr>
              <a:t>NAVD 88</a:t>
            </a:r>
            <a:endParaRPr lang="en-US" altLang="en-US" sz="1800" b="1">
              <a:solidFill>
                <a:srgbClr val="CC0000"/>
              </a:solidFill>
              <a:latin typeface="Arial" panose="020B0604020202020204" pitchFamily="34" charset="0"/>
            </a:endParaRPr>
          </a:p>
          <a:p>
            <a:pPr>
              <a:spcBef>
                <a:spcPct val="0"/>
              </a:spcBef>
              <a:buSzPct val="75000"/>
              <a:buFontTx/>
              <a:buChar char="•"/>
            </a:pPr>
            <a:r>
              <a:rPr lang="en-US" altLang="en-US" sz="2000" b="1">
                <a:solidFill>
                  <a:srgbClr val="0000EC"/>
                </a:solidFill>
                <a:latin typeface="Arial" panose="020B0604020202020204" pitchFamily="34" charset="0"/>
              </a:rPr>
              <a:t>   Defining Height(s)</a:t>
            </a:r>
            <a:r>
              <a:rPr lang="en-US" altLang="en-US" sz="2000" b="1">
                <a:solidFill>
                  <a:srgbClr val="CC0000"/>
                </a:solidFill>
                <a:latin typeface="Arial" panose="020B0604020202020204" pitchFamily="34" charset="0"/>
              </a:rPr>
              <a:t>	       26 Local MSL	     </a:t>
            </a:r>
            <a:r>
              <a:rPr lang="en-US" altLang="en-US" sz="2000" b="1">
                <a:solidFill>
                  <a:srgbClr val="00CC00"/>
                </a:solidFill>
                <a:latin typeface="Arial" panose="020B0604020202020204" pitchFamily="34" charset="0"/>
              </a:rPr>
              <a:t>1 Local MSL</a:t>
            </a:r>
            <a:endParaRPr lang="en-US" altLang="en-US" sz="1800" b="1">
              <a:solidFill>
                <a:srgbClr val="CC0000"/>
              </a:solidFill>
              <a:latin typeface="Arial" panose="020B0604020202020204" pitchFamily="34" charset="0"/>
            </a:endParaRPr>
          </a:p>
          <a:p>
            <a:pPr>
              <a:spcBef>
                <a:spcPct val="0"/>
              </a:spcBef>
              <a:buSzPct val="75000"/>
              <a:buFontTx/>
              <a:buNone/>
            </a:pPr>
            <a:r>
              <a:rPr lang="en-US" altLang="en-US" sz="2000" b="1">
                <a:solidFill>
                  <a:srgbClr val="0000EC"/>
                </a:solidFill>
                <a:latin typeface="Arial" panose="020B0604020202020204" pitchFamily="34" charset="0"/>
              </a:rPr>
              <a:t>   </a:t>
            </a:r>
          </a:p>
          <a:p>
            <a:pPr>
              <a:spcBef>
                <a:spcPct val="0"/>
              </a:spcBef>
              <a:buSzPct val="75000"/>
              <a:buFontTx/>
              <a:buChar char="•"/>
            </a:pPr>
            <a:r>
              <a:rPr lang="en-US" altLang="en-US" sz="2000" b="1">
                <a:solidFill>
                  <a:srgbClr val="0000EC"/>
                </a:solidFill>
                <a:latin typeface="Arial" panose="020B0604020202020204" pitchFamily="34" charset="0"/>
              </a:rPr>
              <a:t>Tidal Epoch</a:t>
            </a:r>
            <a:r>
              <a:rPr lang="en-US" altLang="en-US" sz="2000" b="1">
                <a:solidFill>
                  <a:srgbClr val="CC0000"/>
                </a:solidFill>
                <a:latin typeface="Arial" panose="020B0604020202020204" pitchFamily="34" charset="0"/>
              </a:rPr>
              <a:t>		          Various	       	       </a:t>
            </a:r>
            <a:r>
              <a:rPr lang="en-US" altLang="en-US" sz="2000" b="1">
                <a:solidFill>
                  <a:srgbClr val="00CC00"/>
                </a:solidFill>
                <a:latin typeface="Arial" panose="020B0604020202020204" pitchFamily="34" charset="0"/>
              </a:rPr>
              <a:t>1960-78</a:t>
            </a:r>
            <a:endParaRPr lang="en-US" altLang="en-US" sz="2000" b="1">
              <a:solidFill>
                <a:srgbClr val="CC0000"/>
              </a:solidFill>
              <a:latin typeface="Arial" panose="020B0604020202020204" pitchFamily="34" charset="0"/>
            </a:endParaRPr>
          </a:p>
          <a:p>
            <a:pPr lvl="4">
              <a:spcBef>
                <a:spcPct val="0"/>
              </a:spcBef>
              <a:buSzPct val="75000"/>
              <a:buFontTx/>
              <a:buNone/>
            </a:pPr>
            <a:r>
              <a:rPr lang="en-US" altLang="en-US" b="1">
                <a:solidFill>
                  <a:srgbClr val="CC0000"/>
                </a:solidFill>
                <a:latin typeface="Arial" panose="020B0604020202020204" pitchFamily="34" charset="0"/>
              </a:rPr>
              <a:t>                                                           </a:t>
            </a:r>
            <a:r>
              <a:rPr lang="en-US" altLang="en-US" b="1">
                <a:solidFill>
                  <a:srgbClr val="00CC00"/>
                </a:solidFill>
                <a:latin typeface="Arial" panose="020B0604020202020204" pitchFamily="34" charset="0"/>
              </a:rPr>
              <a:t>(18.6 years)</a:t>
            </a:r>
            <a:endParaRPr lang="en-US" altLang="en-US" sz="1800" b="1">
              <a:solidFill>
                <a:srgbClr val="CC0000"/>
              </a:solidFill>
              <a:latin typeface="Arial" panose="020B0604020202020204" pitchFamily="34" charset="0"/>
            </a:endParaRPr>
          </a:p>
        </p:txBody>
      </p:sp>
      <p:sp>
        <p:nvSpPr>
          <p:cNvPr id="16388" name="Text Box 4"/>
          <p:cNvSpPr txBox="1">
            <a:spLocks noChangeArrowheads="1"/>
          </p:cNvSpPr>
          <p:nvPr/>
        </p:nvSpPr>
        <p:spPr bwMode="auto">
          <a:xfrm>
            <a:off x="533400" y="2209800"/>
            <a:ext cx="82137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u="sng">
                <a:solidFill>
                  <a:srgbClr val="0000EC"/>
                </a:solidFill>
                <a:latin typeface="Arial" panose="020B0604020202020204" pitchFamily="34" charset="0"/>
              </a:rPr>
              <a:t>Treatment of Leveling Data:</a:t>
            </a:r>
            <a:endParaRPr lang="en-US" altLang="en-US" sz="2000" b="1">
              <a:solidFill>
                <a:srgbClr val="CC0000"/>
              </a:solidFill>
              <a:latin typeface="Arial" panose="020B0604020202020204" pitchFamily="34" charset="0"/>
            </a:endParaRPr>
          </a:p>
          <a:p>
            <a:pPr>
              <a:spcBef>
                <a:spcPct val="0"/>
              </a:spcBef>
              <a:buSzPct val="75000"/>
              <a:buFontTx/>
              <a:buChar char="•"/>
            </a:pPr>
            <a:r>
              <a:rPr lang="en-US" altLang="en-US" sz="2000" b="1">
                <a:solidFill>
                  <a:srgbClr val="0000EC"/>
                </a:solidFill>
                <a:latin typeface="Arial" panose="020B0604020202020204" pitchFamily="34" charset="0"/>
              </a:rPr>
              <a:t>   Gravity Correction</a:t>
            </a:r>
            <a:r>
              <a:rPr lang="en-US" altLang="en-US" sz="2000" b="1">
                <a:solidFill>
                  <a:srgbClr val="CC0000"/>
                </a:solidFill>
                <a:latin typeface="Arial" panose="020B0604020202020204" pitchFamily="34" charset="0"/>
              </a:rPr>
              <a:t>	       Ortho Correction 	  </a:t>
            </a:r>
            <a:r>
              <a:rPr lang="en-US" altLang="en-US" sz="2000" b="1">
                <a:solidFill>
                  <a:srgbClr val="00CC00"/>
                </a:solidFill>
                <a:latin typeface="Arial" panose="020B0604020202020204" pitchFamily="34" charset="0"/>
              </a:rPr>
              <a:t>Geopotential Nos.</a:t>
            </a:r>
            <a:endParaRPr lang="en-US" altLang="en-US" sz="2000" b="1">
              <a:solidFill>
                <a:srgbClr val="CC0000"/>
              </a:solidFill>
              <a:latin typeface="Arial" panose="020B0604020202020204" pitchFamily="34" charset="0"/>
            </a:endParaRPr>
          </a:p>
          <a:p>
            <a:pPr>
              <a:spcBef>
                <a:spcPct val="0"/>
              </a:spcBef>
              <a:buSzPct val="75000"/>
              <a:buFontTx/>
              <a:buNone/>
            </a:pPr>
            <a:r>
              <a:rPr lang="en-US" altLang="en-US" sz="1800" b="1">
                <a:solidFill>
                  <a:srgbClr val="CC0000"/>
                </a:solidFill>
                <a:latin typeface="Arial" panose="020B0604020202020204" pitchFamily="34" charset="0"/>
              </a:rPr>
              <a:t>			       (normal gravity)             </a:t>
            </a:r>
            <a:r>
              <a:rPr lang="en-US" altLang="en-US" sz="1800" b="1">
                <a:solidFill>
                  <a:srgbClr val="00CC00"/>
                </a:solidFill>
                <a:latin typeface="Arial" panose="020B0604020202020204" pitchFamily="34" charset="0"/>
              </a:rPr>
              <a:t>(observed gravity)</a:t>
            </a:r>
          </a:p>
          <a:p>
            <a:pPr>
              <a:spcBef>
                <a:spcPct val="0"/>
              </a:spcBef>
              <a:buSzPct val="75000"/>
              <a:buFontTx/>
              <a:buNone/>
            </a:pPr>
            <a:endParaRPr lang="en-US" altLang="en-US" sz="1800" b="1">
              <a:solidFill>
                <a:srgbClr val="CC0000"/>
              </a:solidFill>
              <a:latin typeface="Arial" panose="020B0604020202020204" pitchFamily="34" charset="0"/>
            </a:endParaRPr>
          </a:p>
          <a:p>
            <a:pPr>
              <a:spcBef>
                <a:spcPct val="0"/>
              </a:spcBef>
              <a:buSzPct val="75000"/>
              <a:buFontTx/>
              <a:buChar char="•"/>
            </a:pPr>
            <a:r>
              <a:rPr lang="en-US" altLang="en-US" sz="2000" b="1">
                <a:solidFill>
                  <a:srgbClr val="0000EC"/>
                </a:solidFill>
                <a:latin typeface="Arial" panose="020B0604020202020204" pitchFamily="34" charset="0"/>
              </a:rPr>
              <a:t>   Other Corrections</a:t>
            </a:r>
            <a:r>
              <a:rPr lang="en-US" altLang="en-US" sz="2000" b="1">
                <a:solidFill>
                  <a:srgbClr val="CC0000"/>
                </a:solidFill>
                <a:latin typeface="Arial" panose="020B0604020202020204" pitchFamily="34" charset="0"/>
              </a:rPr>
              <a:t>	       Level, Rod, Temp.    </a:t>
            </a:r>
            <a:r>
              <a:rPr lang="en-US" altLang="en-US" sz="2000" b="1">
                <a:solidFill>
                  <a:srgbClr val="00CC00"/>
                </a:solidFill>
                <a:latin typeface="Arial" panose="020B0604020202020204" pitchFamily="34" charset="0"/>
              </a:rPr>
              <a:t>Level, Rod, Astro,</a:t>
            </a:r>
            <a:endParaRPr lang="en-US" altLang="en-US" sz="2000" b="1">
              <a:solidFill>
                <a:srgbClr val="CC0000"/>
              </a:solidFill>
              <a:latin typeface="Arial" panose="020B0604020202020204" pitchFamily="34" charset="0"/>
            </a:endParaRPr>
          </a:p>
          <a:p>
            <a:pPr>
              <a:spcBef>
                <a:spcPct val="0"/>
              </a:spcBef>
              <a:buSzPct val="75000"/>
              <a:buFontTx/>
              <a:buNone/>
            </a:pPr>
            <a:r>
              <a:rPr lang="en-US" altLang="en-US" sz="2000" b="1">
                <a:solidFill>
                  <a:srgbClr val="CC0000"/>
                </a:solidFill>
                <a:latin typeface="Arial" panose="020B0604020202020204" pitchFamily="34" charset="0"/>
              </a:rPr>
              <a:t>						  </a:t>
            </a:r>
            <a:r>
              <a:rPr lang="en-US" altLang="en-US" sz="2000" b="1">
                <a:solidFill>
                  <a:srgbClr val="00CC00"/>
                </a:solidFill>
                <a:latin typeface="Arial" panose="020B0604020202020204" pitchFamily="34" charset="0"/>
              </a:rPr>
              <a:t>Temp, Magnetic,</a:t>
            </a:r>
            <a:endParaRPr lang="en-US" altLang="en-US" sz="2000" b="1">
              <a:solidFill>
                <a:srgbClr val="CC0000"/>
              </a:solidFill>
              <a:latin typeface="Arial" panose="020B0604020202020204" pitchFamily="34" charset="0"/>
            </a:endParaRPr>
          </a:p>
          <a:p>
            <a:pPr>
              <a:spcBef>
                <a:spcPct val="0"/>
              </a:spcBef>
              <a:buSzPct val="75000"/>
              <a:buFontTx/>
              <a:buNone/>
            </a:pPr>
            <a:r>
              <a:rPr lang="en-US" altLang="en-US" sz="2000" b="1">
                <a:solidFill>
                  <a:srgbClr val="CC0000"/>
                </a:solidFill>
                <a:latin typeface="Arial" panose="020B0604020202020204" pitchFamily="34" charset="0"/>
              </a:rPr>
              <a:t>						  </a:t>
            </a:r>
            <a:r>
              <a:rPr lang="en-US" altLang="en-US" sz="2000" b="1">
                <a:solidFill>
                  <a:srgbClr val="00CC00"/>
                </a:solidFill>
                <a:latin typeface="Arial" panose="020B0604020202020204" pitchFamily="34" charset="0"/>
              </a:rPr>
              <a:t>and Refraction</a:t>
            </a:r>
            <a:r>
              <a:rPr lang="en-US" altLang="en-US" sz="2000" b="1">
                <a:solidFill>
                  <a:srgbClr val="CC0000"/>
                </a:solidFill>
                <a:latin typeface="Arial" panose="020B0604020202020204" pitchFamily="34" charset="0"/>
              </a:rPr>
              <a:t>       </a:t>
            </a:r>
            <a:endParaRPr lang="en-US" altLang="en-US" sz="1800" b="1">
              <a:solidFill>
                <a:srgbClr val="CC0000"/>
              </a:solidFill>
              <a:latin typeface="Arial" panose="020B0604020202020204" pitchFamily="34" charset="0"/>
            </a:endParaRPr>
          </a:p>
        </p:txBody>
      </p:sp>
      <p:sp>
        <p:nvSpPr>
          <p:cNvPr id="16389" name="Text Box 5"/>
          <p:cNvSpPr txBox="1">
            <a:spLocks noChangeArrowheads="1"/>
          </p:cNvSpPr>
          <p:nvPr/>
        </p:nvSpPr>
        <p:spPr bwMode="auto">
          <a:xfrm>
            <a:off x="381000" y="3917950"/>
            <a:ext cx="87630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ct val="50000"/>
              </a:spcAft>
              <a:buFontTx/>
              <a:buNone/>
            </a:pPr>
            <a:r>
              <a:rPr lang="en-US" altLang="en-US" sz="2000" b="1" u="sng">
                <a:solidFill>
                  <a:srgbClr val="0000EC"/>
                </a:solidFill>
                <a:latin typeface="Arial" panose="020B0604020202020204" pitchFamily="34" charset="0"/>
              </a:rPr>
              <a:t>Adjustments Considerations:</a:t>
            </a:r>
            <a:endParaRPr lang="en-US" altLang="en-US" sz="1800" b="1">
              <a:solidFill>
                <a:srgbClr val="CC0000"/>
              </a:solidFill>
              <a:latin typeface="Arial" panose="020B0604020202020204" pitchFamily="34" charset="0"/>
            </a:endParaRPr>
          </a:p>
          <a:p>
            <a:pPr>
              <a:spcBef>
                <a:spcPct val="0"/>
              </a:spcBef>
              <a:spcAft>
                <a:spcPct val="75000"/>
              </a:spcAft>
              <a:buSzPct val="75000"/>
              <a:buFontTx/>
              <a:buChar char="•"/>
            </a:pPr>
            <a:r>
              <a:rPr lang="en-US" altLang="en-US" sz="2000" b="1">
                <a:solidFill>
                  <a:srgbClr val="0000EC"/>
                </a:solidFill>
                <a:latin typeface="Arial" panose="020B0604020202020204" pitchFamily="34" charset="0"/>
              </a:rPr>
              <a:t>   Method</a:t>
            </a:r>
            <a:r>
              <a:rPr lang="en-US" altLang="en-US" sz="2000" b="1">
                <a:solidFill>
                  <a:srgbClr val="CC0000"/>
                </a:solidFill>
                <a:latin typeface="Arial" panose="020B0604020202020204" pitchFamily="34" charset="0"/>
              </a:rPr>
              <a:t>	       	        Least-squares	     </a:t>
            </a:r>
            <a:r>
              <a:rPr lang="en-US" altLang="en-US" sz="2000" b="1">
                <a:solidFill>
                  <a:srgbClr val="00CC00"/>
                </a:solidFill>
                <a:latin typeface="Arial" panose="020B0604020202020204" pitchFamily="34" charset="0"/>
              </a:rPr>
              <a:t>Least-squares</a:t>
            </a:r>
            <a:endParaRPr lang="en-US" altLang="en-US" sz="2000" b="1">
              <a:solidFill>
                <a:srgbClr val="CC0000"/>
              </a:solidFill>
              <a:latin typeface="Arial" panose="020B0604020202020204" pitchFamily="34" charset="0"/>
            </a:endParaRPr>
          </a:p>
          <a:p>
            <a:pPr>
              <a:spcBef>
                <a:spcPct val="0"/>
              </a:spcBef>
              <a:spcAft>
                <a:spcPct val="75000"/>
              </a:spcAft>
              <a:buSzPct val="75000"/>
              <a:buFontTx/>
              <a:buChar char="•"/>
            </a:pPr>
            <a:r>
              <a:rPr lang="en-US" altLang="en-US" sz="2000" b="1">
                <a:solidFill>
                  <a:srgbClr val="0000EC"/>
                </a:solidFill>
                <a:latin typeface="Arial" panose="020B0604020202020204" pitchFamily="34" charset="0"/>
              </a:rPr>
              <a:t>   Technique</a:t>
            </a:r>
            <a:r>
              <a:rPr lang="en-US" altLang="en-US" sz="2000" b="1">
                <a:solidFill>
                  <a:srgbClr val="CC0000"/>
                </a:solidFill>
                <a:latin typeface="Arial" panose="020B0604020202020204" pitchFamily="34" charset="0"/>
              </a:rPr>
              <a:t>		        Condition Eq.	    </a:t>
            </a:r>
            <a:r>
              <a:rPr lang="en-US" altLang="en-US" sz="2000" b="1">
                <a:solidFill>
                  <a:srgbClr val="00CC00"/>
                </a:solidFill>
                <a:latin typeface="Arial" panose="020B0604020202020204" pitchFamily="34" charset="0"/>
              </a:rPr>
              <a:t>Observation Eq.</a:t>
            </a:r>
            <a:endParaRPr lang="en-US" altLang="en-US" sz="2000" b="1">
              <a:solidFill>
                <a:srgbClr val="CC0000"/>
              </a:solidFill>
              <a:latin typeface="Arial" panose="020B0604020202020204" pitchFamily="34" charset="0"/>
            </a:endParaRPr>
          </a:p>
          <a:p>
            <a:pPr>
              <a:spcBef>
                <a:spcPct val="0"/>
              </a:spcBef>
              <a:spcAft>
                <a:spcPct val="75000"/>
              </a:spcAft>
              <a:buSzPct val="75000"/>
              <a:buFontTx/>
              <a:buChar char="•"/>
            </a:pPr>
            <a:r>
              <a:rPr lang="en-US" altLang="en-US" sz="2000" b="1">
                <a:solidFill>
                  <a:srgbClr val="0000EC"/>
                </a:solidFill>
                <a:latin typeface="Arial" panose="020B0604020202020204" pitchFamily="34" charset="0"/>
              </a:rPr>
              <a:t>   Units of Measure</a:t>
            </a:r>
            <a:r>
              <a:rPr lang="en-US" altLang="en-US" sz="2000" b="1">
                <a:solidFill>
                  <a:srgbClr val="CC0000"/>
                </a:solidFill>
                <a:latin typeface="Arial" panose="020B0604020202020204" pitchFamily="34" charset="0"/>
              </a:rPr>
              <a:t>	             Meters	                 </a:t>
            </a:r>
            <a:r>
              <a:rPr lang="en-US" altLang="en-US" sz="2000" b="1">
                <a:solidFill>
                  <a:srgbClr val="00CC00"/>
                </a:solidFill>
                <a:latin typeface="Arial" panose="020B0604020202020204" pitchFamily="34" charset="0"/>
              </a:rPr>
              <a:t>Geopotential Units</a:t>
            </a:r>
            <a:endParaRPr lang="en-US" altLang="en-US" sz="2000" b="1">
              <a:solidFill>
                <a:srgbClr val="CC0000"/>
              </a:solidFill>
              <a:latin typeface="Arial" panose="020B0604020202020204" pitchFamily="34" charset="0"/>
            </a:endParaRPr>
          </a:p>
          <a:p>
            <a:pPr>
              <a:spcBef>
                <a:spcPct val="0"/>
              </a:spcBef>
              <a:buSzPct val="75000"/>
              <a:buFontTx/>
              <a:buChar char="•"/>
            </a:pPr>
            <a:r>
              <a:rPr lang="en-US" altLang="en-US" sz="2000" b="1">
                <a:solidFill>
                  <a:srgbClr val="0000EC"/>
                </a:solidFill>
                <a:latin typeface="Arial" panose="020B0604020202020204" pitchFamily="34" charset="0"/>
              </a:rPr>
              <a:t>   Observation Type</a:t>
            </a:r>
            <a:r>
              <a:rPr lang="en-US" altLang="en-US" sz="2000" b="1">
                <a:solidFill>
                  <a:srgbClr val="CC0000"/>
                </a:solidFill>
                <a:latin typeface="Arial" panose="020B0604020202020204" pitchFamily="34" charset="0"/>
              </a:rPr>
              <a:t>	        Links Between	   </a:t>
            </a:r>
            <a:r>
              <a:rPr lang="en-US" altLang="en-US" sz="2000" b="1">
                <a:solidFill>
                  <a:srgbClr val="00CC00"/>
                </a:solidFill>
                <a:latin typeface="Arial" panose="020B0604020202020204" pitchFamily="34" charset="0"/>
              </a:rPr>
              <a:t>Height Differences</a:t>
            </a:r>
            <a:endParaRPr lang="en-US" altLang="en-US" sz="2000" b="1">
              <a:solidFill>
                <a:srgbClr val="CC0000"/>
              </a:solidFill>
              <a:latin typeface="Arial" panose="020B0604020202020204" pitchFamily="34" charset="0"/>
            </a:endParaRPr>
          </a:p>
          <a:p>
            <a:pPr lvl="4">
              <a:spcBef>
                <a:spcPct val="0"/>
              </a:spcBef>
              <a:buSzPct val="75000"/>
              <a:buFontTx/>
              <a:buNone/>
            </a:pPr>
            <a:r>
              <a:rPr lang="en-US" altLang="en-US" b="1">
                <a:solidFill>
                  <a:srgbClr val="CC0000"/>
                </a:solidFill>
                <a:latin typeface="Arial" panose="020B0604020202020204" pitchFamily="34" charset="0"/>
              </a:rPr>
              <a:t>                     Junction Points      </a:t>
            </a:r>
            <a:r>
              <a:rPr lang="en-US" altLang="en-US" b="1">
                <a:solidFill>
                  <a:srgbClr val="00CC00"/>
                </a:solidFill>
                <a:latin typeface="Arial" panose="020B0604020202020204" pitchFamily="34" charset="0"/>
              </a:rPr>
              <a:t>Between Adjacent BMs</a:t>
            </a:r>
            <a:endParaRPr lang="en-US" altLang="en-US" sz="1800" b="1">
              <a:solidFill>
                <a:srgbClr val="CC0000"/>
              </a:solidFill>
              <a:latin typeface="Arial" panose="020B0604020202020204" pitchFamily="34" charset="0"/>
            </a:endParaRPr>
          </a:p>
        </p:txBody>
      </p:sp>
    </p:spTree>
    <p:extLst>
      <p:ext uri="{BB962C8B-B14F-4D97-AF65-F5344CB8AC3E}">
        <p14:creationId xmlns:p14="http://schemas.microsoft.com/office/powerpoint/2010/main" val="109553906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Rectangle 2"/>
          <p:cNvSpPr>
            <a:spLocks noGrp="1" noChangeArrowheads="1"/>
          </p:cNvSpPr>
          <p:nvPr>
            <p:ph type="title"/>
          </p:nvPr>
        </p:nvSpPr>
        <p:spPr>
          <a:xfrm>
            <a:off x="457200" y="228600"/>
            <a:ext cx="8229600" cy="1143000"/>
          </a:xfrm>
        </p:spPr>
        <p:txBody>
          <a:bodyPr/>
          <a:lstStyle/>
          <a:p>
            <a:pPr eaLnBrk="1" hangingPunct="1">
              <a:defRPr/>
            </a:pPr>
            <a:r>
              <a:rPr lang="en-US" sz="3200" b="1" dirty="0" smtClean="0">
                <a:effectLst>
                  <a:outerShdw blurRad="38100" dist="38100" dir="2700000" algn="tl">
                    <a:srgbClr val="C0C0C0"/>
                  </a:outerShdw>
                </a:effectLst>
              </a:rPr>
              <a:t>NGVD 29 Versus NAVD 88 (continued)</a:t>
            </a:r>
            <a:endParaRPr lang="en-US" sz="3200" b="1" dirty="0" smtClean="0"/>
          </a:p>
        </p:txBody>
      </p:sp>
      <p:sp>
        <p:nvSpPr>
          <p:cNvPr id="18435" name="Text Box 3"/>
          <p:cNvSpPr txBox="1">
            <a:spLocks noChangeArrowheads="1"/>
          </p:cNvSpPr>
          <p:nvPr/>
        </p:nvSpPr>
        <p:spPr bwMode="auto">
          <a:xfrm>
            <a:off x="771525" y="1285875"/>
            <a:ext cx="79883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ct val="50000"/>
              </a:spcAft>
              <a:buFontTx/>
              <a:buNone/>
            </a:pPr>
            <a:r>
              <a:rPr lang="en-US" altLang="en-US" sz="2000" b="1" u="sng">
                <a:solidFill>
                  <a:srgbClr val="0000EC"/>
                </a:solidFill>
                <a:latin typeface="Arial" panose="020B0604020202020204" pitchFamily="34" charset="0"/>
              </a:rPr>
              <a:t>Adjustments Statistics :</a:t>
            </a:r>
            <a:r>
              <a:rPr lang="en-US" altLang="en-US" sz="1800" b="1">
                <a:solidFill>
                  <a:srgbClr val="CC0000"/>
                </a:solidFill>
                <a:latin typeface="Arial" panose="020B0604020202020204" pitchFamily="34" charset="0"/>
              </a:rPr>
              <a:t>         </a:t>
            </a:r>
            <a:r>
              <a:rPr lang="en-US" altLang="en-US" sz="1800" b="1" u="sng">
                <a:solidFill>
                  <a:srgbClr val="CC0000"/>
                </a:solidFill>
                <a:latin typeface="Arial" panose="020B0604020202020204" pitchFamily="34" charset="0"/>
              </a:rPr>
              <a:t>NGVD 29</a:t>
            </a:r>
            <a:r>
              <a:rPr lang="en-US" altLang="en-US" sz="1800" b="1">
                <a:solidFill>
                  <a:srgbClr val="CC0000"/>
                </a:solidFill>
                <a:latin typeface="Arial" panose="020B0604020202020204" pitchFamily="34" charset="0"/>
              </a:rPr>
              <a:t>		     </a:t>
            </a:r>
            <a:r>
              <a:rPr lang="en-US" altLang="en-US" sz="1800" b="1" u="sng">
                <a:solidFill>
                  <a:srgbClr val="00CC00"/>
                </a:solidFill>
                <a:latin typeface="Arial" panose="020B0604020202020204" pitchFamily="34" charset="0"/>
              </a:rPr>
              <a:t>NAVD 88</a:t>
            </a:r>
            <a:endParaRPr lang="en-US" altLang="en-US" sz="1800" b="1">
              <a:solidFill>
                <a:srgbClr val="CC0000"/>
              </a:solidFill>
              <a:latin typeface="Arial" panose="020B0604020202020204" pitchFamily="34" charset="0"/>
            </a:endParaRPr>
          </a:p>
          <a:p>
            <a:pPr>
              <a:spcBef>
                <a:spcPct val="0"/>
              </a:spcBef>
              <a:spcAft>
                <a:spcPct val="50000"/>
              </a:spcAft>
              <a:buSzPct val="75000"/>
              <a:buFontTx/>
              <a:buChar char="•"/>
            </a:pPr>
            <a:r>
              <a:rPr lang="en-US" altLang="en-US" sz="2000" b="1">
                <a:solidFill>
                  <a:srgbClr val="0000EC"/>
                </a:solidFill>
                <a:latin typeface="Arial" panose="020B0604020202020204" pitchFamily="34" charset="0"/>
              </a:rPr>
              <a:t>   No. of Bench Marks</a:t>
            </a:r>
            <a:r>
              <a:rPr lang="en-US" altLang="en-US" sz="2000" b="1">
                <a:solidFill>
                  <a:srgbClr val="CC0000"/>
                </a:solidFill>
                <a:latin typeface="Arial" panose="020B0604020202020204" pitchFamily="34" charset="0"/>
              </a:rPr>
              <a:t>	        100,000 (est) 	  </a:t>
            </a:r>
            <a:r>
              <a:rPr lang="en-US" altLang="en-US" sz="2000" b="1">
                <a:solidFill>
                  <a:srgbClr val="00CC00"/>
                </a:solidFill>
                <a:latin typeface="Arial" panose="020B0604020202020204" pitchFamily="34" charset="0"/>
              </a:rPr>
              <a:t>450,000 (US only)</a:t>
            </a:r>
            <a:endParaRPr lang="en-US" altLang="en-US" sz="2000" b="1">
              <a:solidFill>
                <a:srgbClr val="CC0000"/>
              </a:solidFill>
              <a:latin typeface="Arial" panose="020B0604020202020204" pitchFamily="34" charset="0"/>
            </a:endParaRPr>
          </a:p>
          <a:p>
            <a:pPr>
              <a:spcBef>
                <a:spcPct val="0"/>
              </a:spcBef>
              <a:buSzPct val="75000"/>
              <a:buFontTx/>
              <a:buChar char="•"/>
            </a:pPr>
            <a:r>
              <a:rPr lang="en-US" altLang="en-US" sz="2000" b="1">
                <a:solidFill>
                  <a:srgbClr val="0000EC"/>
                </a:solidFill>
                <a:latin typeface="Arial" panose="020B0604020202020204" pitchFamily="34" charset="0"/>
              </a:rPr>
              <a:t>   Km of Leveling Data</a:t>
            </a:r>
            <a:r>
              <a:rPr lang="en-US" altLang="en-US" sz="2000" b="1">
                <a:solidFill>
                  <a:srgbClr val="CC0000"/>
                </a:solidFill>
                <a:latin typeface="Arial" panose="020B0604020202020204" pitchFamily="34" charset="0"/>
              </a:rPr>
              <a:t>	          75,159 (US)	      </a:t>
            </a:r>
            <a:r>
              <a:rPr lang="en-US" altLang="en-US" sz="2000" b="1">
                <a:solidFill>
                  <a:srgbClr val="00CC00"/>
                </a:solidFill>
                <a:latin typeface="Arial" panose="020B0604020202020204" pitchFamily="34" charset="0"/>
              </a:rPr>
              <a:t>1,001,500</a:t>
            </a:r>
            <a:endParaRPr lang="en-US" altLang="en-US" sz="2000" b="1">
              <a:solidFill>
                <a:srgbClr val="CC0000"/>
              </a:solidFill>
              <a:latin typeface="Arial" panose="020B0604020202020204" pitchFamily="34" charset="0"/>
            </a:endParaRPr>
          </a:p>
          <a:p>
            <a:pPr>
              <a:spcBef>
                <a:spcPct val="0"/>
              </a:spcBef>
              <a:buSzPct val="75000"/>
              <a:buFontTx/>
              <a:buNone/>
            </a:pPr>
            <a:r>
              <a:rPr lang="en-US" altLang="en-US" sz="2000" b="1">
                <a:solidFill>
                  <a:srgbClr val="CC0000"/>
                </a:solidFill>
                <a:latin typeface="Arial" panose="020B0604020202020204" pitchFamily="34" charset="0"/>
              </a:rPr>
              <a:t>			          31,565 (Canada)</a:t>
            </a:r>
          </a:p>
        </p:txBody>
      </p:sp>
      <p:sp>
        <p:nvSpPr>
          <p:cNvPr id="18436" name="Rectangle 4"/>
          <p:cNvSpPr>
            <a:spLocks noChangeArrowheads="1"/>
          </p:cNvSpPr>
          <p:nvPr/>
        </p:nvSpPr>
        <p:spPr bwMode="auto">
          <a:xfrm>
            <a:off x="728663" y="3508375"/>
            <a:ext cx="73993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ct val="50000"/>
              </a:spcAft>
              <a:buFontTx/>
              <a:buNone/>
            </a:pPr>
            <a:r>
              <a:rPr lang="en-US" altLang="en-US" sz="2000" b="1" u="sng">
                <a:solidFill>
                  <a:srgbClr val="0000EC"/>
                </a:solidFill>
                <a:latin typeface="Arial" panose="020B0604020202020204" pitchFamily="34" charset="0"/>
              </a:rPr>
              <a:t>Published Information:</a:t>
            </a:r>
            <a:endParaRPr lang="en-US" altLang="en-US" sz="2000" b="1" u="sng">
              <a:solidFill>
                <a:srgbClr val="CC0000"/>
              </a:solidFill>
              <a:latin typeface="Arial" panose="020B0604020202020204" pitchFamily="34" charset="0"/>
            </a:endParaRPr>
          </a:p>
          <a:p>
            <a:pPr>
              <a:spcBef>
                <a:spcPct val="0"/>
              </a:spcBef>
              <a:spcAft>
                <a:spcPct val="50000"/>
              </a:spcAft>
              <a:buFontTx/>
              <a:buChar char="•"/>
            </a:pPr>
            <a:r>
              <a:rPr lang="en-US" altLang="en-US" sz="2000" b="1">
                <a:solidFill>
                  <a:srgbClr val="0000EC"/>
                </a:solidFill>
                <a:latin typeface="Arial" panose="020B0604020202020204" pitchFamily="34" charset="0"/>
              </a:rPr>
              <a:t>   Orthometric Height Type</a:t>
            </a:r>
            <a:r>
              <a:rPr lang="en-US" altLang="en-US" sz="2000" b="1">
                <a:solidFill>
                  <a:srgbClr val="CC0000"/>
                </a:solidFill>
                <a:latin typeface="Arial" panose="020B0604020202020204" pitchFamily="34" charset="0"/>
              </a:rPr>
              <a:t>	Normal		       </a:t>
            </a:r>
            <a:r>
              <a:rPr lang="en-US" altLang="en-US" sz="2000" b="1">
                <a:solidFill>
                  <a:srgbClr val="00CC00"/>
                </a:solidFill>
                <a:latin typeface="Arial" panose="020B0604020202020204" pitchFamily="34" charset="0"/>
              </a:rPr>
              <a:t>Helmert </a:t>
            </a:r>
            <a:endParaRPr lang="en-US" altLang="en-US" sz="2000" b="1">
              <a:solidFill>
                <a:srgbClr val="CC0000"/>
              </a:solidFill>
              <a:latin typeface="Arial" panose="020B0604020202020204" pitchFamily="34" charset="0"/>
            </a:endParaRPr>
          </a:p>
          <a:p>
            <a:pPr>
              <a:spcBef>
                <a:spcPct val="0"/>
              </a:spcBef>
              <a:spcAft>
                <a:spcPct val="50000"/>
              </a:spcAft>
              <a:buFontTx/>
              <a:buChar char="•"/>
            </a:pPr>
            <a:r>
              <a:rPr lang="en-US" altLang="en-US" sz="2000" b="1">
                <a:solidFill>
                  <a:srgbClr val="0000EC"/>
                </a:solidFill>
                <a:latin typeface="Arial" panose="020B0604020202020204" pitchFamily="34" charset="0"/>
              </a:rPr>
              <a:t>   Orthometric Height Units</a:t>
            </a:r>
            <a:r>
              <a:rPr lang="en-US" altLang="en-US" sz="2000" b="1">
                <a:solidFill>
                  <a:srgbClr val="CC0000"/>
                </a:solidFill>
                <a:latin typeface="Arial" panose="020B0604020202020204" pitchFamily="34" charset="0"/>
              </a:rPr>
              <a:t>	Meters		        </a:t>
            </a:r>
            <a:r>
              <a:rPr lang="en-US" altLang="en-US" sz="2000" b="1">
                <a:solidFill>
                  <a:srgbClr val="00CC00"/>
                </a:solidFill>
                <a:latin typeface="Arial" panose="020B0604020202020204" pitchFamily="34" charset="0"/>
              </a:rPr>
              <a:t>Meters</a:t>
            </a:r>
            <a:endParaRPr lang="en-US" altLang="en-US" sz="2000" b="1">
              <a:solidFill>
                <a:srgbClr val="CC0000"/>
              </a:solidFill>
              <a:latin typeface="Arial" panose="020B0604020202020204" pitchFamily="34" charset="0"/>
            </a:endParaRPr>
          </a:p>
          <a:p>
            <a:pPr>
              <a:spcBef>
                <a:spcPct val="0"/>
              </a:spcBef>
              <a:buFontTx/>
              <a:buChar char="•"/>
            </a:pPr>
            <a:r>
              <a:rPr lang="en-US" altLang="en-US" sz="2000" b="1">
                <a:solidFill>
                  <a:srgbClr val="0000EC"/>
                </a:solidFill>
                <a:latin typeface="Arial" panose="020B0604020202020204" pitchFamily="34" charset="0"/>
              </a:rPr>
              <a:t>   Gravity Value</a:t>
            </a:r>
            <a:r>
              <a:rPr lang="en-US" altLang="en-US" sz="2000" b="1">
                <a:solidFill>
                  <a:srgbClr val="CC0000"/>
                </a:solidFill>
                <a:latin typeface="Arial" panose="020B0604020202020204" pitchFamily="34" charset="0"/>
              </a:rPr>
              <a:t>		Normal		       </a:t>
            </a:r>
            <a:r>
              <a:rPr lang="en-US" altLang="en-US" sz="2000" b="1">
                <a:solidFill>
                  <a:srgbClr val="00CC00"/>
                </a:solidFill>
                <a:latin typeface="Arial" panose="020B0604020202020204" pitchFamily="34" charset="0"/>
              </a:rPr>
              <a:t>“Actual”</a:t>
            </a:r>
            <a:r>
              <a:rPr lang="en-US" altLang="en-US" sz="2000" b="1">
                <a:solidFill>
                  <a:srgbClr val="CC0000"/>
                </a:solidFill>
                <a:latin typeface="Arial" panose="020B0604020202020204" pitchFamily="34" charset="0"/>
              </a:rPr>
              <a:t>  </a:t>
            </a:r>
          </a:p>
        </p:txBody>
      </p:sp>
    </p:spTree>
    <p:extLst>
      <p:ext uri="{BB962C8B-B14F-4D97-AF65-F5344CB8AC3E}">
        <p14:creationId xmlns:p14="http://schemas.microsoft.com/office/powerpoint/2010/main" val="3654792050"/>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Datum shift contou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t="6133" b="417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48149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vx8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ChangeArrowheads="1"/>
          </p:cNvSpPr>
          <p:nvPr/>
        </p:nvSpPr>
        <p:spPr bwMode="auto">
          <a:xfrm>
            <a:off x="0" y="6553200"/>
            <a:ext cx="9144000" cy="304800"/>
          </a:xfrm>
          <a:prstGeom prst="rect">
            <a:avLst/>
          </a:prstGeom>
          <a:solidFill>
            <a:schemeClr val="tx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Tree>
    <p:extLst>
      <p:ext uri="{BB962C8B-B14F-4D97-AF65-F5344CB8AC3E}">
        <p14:creationId xmlns:p14="http://schemas.microsoft.com/office/powerpoint/2010/main" val="1796613176"/>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l="1093" t="15024" r="3894" b="5762"/>
          <a:stretch>
            <a:fillRect/>
          </a:stretch>
        </p:blipFill>
        <p:spPr bwMode="auto">
          <a:xfrm>
            <a:off x="519113" y="-19050"/>
            <a:ext cx="8272462"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774192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1106" name="Rectangle 2"/>
          <p:cNvSpPr>
            <a:spLocks noGrp="1" noChangeArrowheads="1"/>
          </p:cNvSpPr>
          <p:nvPr>
            <p:ph type="title"/>
          </p:nvPr>
        </p:nvSpPr>
        <p:spPr>
          <a:xfrm>
            <a:off x="685800" y="152400"/>
            <a:ext cx="7772400" cy="1143000"/>
          </a:xfrm>
        </p:spPr>
        <p:txBody>
          <a:bodyPr/>
          <a:lstStyle/>
          <a:p>
            <a:pPr eaLnBrk="1" hangingPunct="1">
              <a:defRPr/>
            </a:pPr>
            <a:r>
              <a:rPr lang="en-US" b="1" dirty="0" smtClean="0">
                <a:effectLst>
                  <a:outerShdw blurRad="38100" dist="38100" dir="2700000" algn="tl">
                    <a:srgbClr val="C0C0C0"/>
                  </a:outerShdw>
                </a:effectLst>
              </a:rPr>
              <a:t>Tidal Datum</a:t>
            </a:r>
            <a:endParaRPr lang="en-US" b="1" dirty="0" smtClean="0"/>
          </a:p>
        </p:txBody>
      </p:sp>
      <p:sp>
        <p:nvSpPr>
          <p:cNvPr id="1071107" name="Rectangle 3"/>
          <p:cNvSpPr>
            <a:spLocks noGrp="1" noChangeArrowheads="1"/>
          </p:cNvSpPr>
          <p:nvPr>
            <p:ph type="body" idx="1"/>
          </p:nvPr>
        </p:nvSpPr>
        <p:spPr>
          <a:xfrm>
            <a:off x="563563" y="1104900"/>
            <a:ext cx="8397875" cy="4675188"/>
          </a:xfrm>
        </p:spPr>
        <p:txBody>
          <a:bodyPr/>
          <a:lstStyle/>
          <a:p>
            <a:pPr eaLnBrk="1" hangingPunct="1">
              <a:spcAft>
                <a:spcPct val="50000"/>
              </a:spcAft>
            </a:pPr>
            <a:r>
              <a:rPr lang="en-US" altLang="en-US" sz="2800" b="1" smtClean="0">
                <a:solidFill>
                  <a:srgbClr val="FF0000"/>
                </a:solidFill>
              </a:rPr>
              <a:t>Heights Measured Above Local Mean Sea Level</a:t>
            </a:r>
            <a:endParaRPr lang="en-US" altLang="en-US" sz="2800" b="1" smtClean="0">
              <a:solidFill>
                <a:srgbClr val="0000EC"/>
              </a:solidFill>
            </a:endParaRPr>
          </a:p>
          <a:p>
            <a:pPr eaLnBrk="1" hangingPunct="1">
              <a:spcAft>
                <a:spcPct val="50000"/>
              </a:spcAft>
            </a:pPr>
            <a:r>
              <a:rPr lang="en-US" altLang="en-US" sz="2800" b="1" smtClean="0">
                <a:solidFill>
                  <a:srgbClr val="0000EC"/>
                </a:solidFill>
              </a:rPr>
              <a:t>National Tidal Datum epoch; 19 year series</a:t>
            </a:r>
          </a:p>
          <a:p>
            <a:pPr eaLnBrk="1" hangingPunct="1">
              <a:spcAft>
                <a:spcPct val="50000"/>
              </a:spcAft>
            </a:pPr>
            <a:r>
              <a:rPr lang="en-US" altLang="en-US" sz="2800" b="1" smtClean="0">
                <a:solidFill>
                  <a:srgbClr val="008000"/>
                </a:solidFill>
              </a:rPr>
              <a:t>Encompasses all significant tidal periods including 18.6 year period for regression of Moon’s nodes</a:t>
            </a:r>
            <a:endParaRPr lang="en-US" altLang="en-US" sz="2800" b="1" smtClean="0"/>
          </a:p>
          <a:p>
            <a:pPr eaLnBrk="1" hangingPunct="1">
              <a:spcAft>
                <a:spcPct val="50000"/>
              </a:spcAft>
            </a:pPr>
            <a:r>
              <a:rPr lang="en-US" altLang="en-US" sz="2800" b="1" smtClean="0">
                <a:solidFill>
                  <a:srgbClr val="CC00CC"/>
                </a:solidFill>
              </a:rPr>
              <a:t>Averages out nearly all meteorological, hydrological, and oceanographic variability</a:t>
            </a:r>
            <a:endParaRPr lang="en-US" altLang="en-US" sz="2800" b="1" smtClean="0"/>
          </a:p>
          <a:p>
            <a:pPr eaLnBrk="1" hangingPunct="1">
              <a:spcAft>
                <a:spcPct val="50000"/>
              </a:spcAft>
            </a:pPr>
            <a:r>
              <a:rPr lang="en-US" altLang="en-US" sz="2800" b="1" smtClean="0">
                <a:solidFill>
                  <a:srgbClr val="FF9933"/>
                </a:solidFill>
              </a:rPr>
              <a:t>Leveling is used to determine relationship between bench marks and tidal gauges</a:t>
            </a:r>
            <a:endParaRPr lang="en-US" altLang="en-US" sz="2800" b="1" smtClean="0">
              <a:solidFill>
                <a:srgbClr val="0000EC"/>
              </a:solidFill>
            </a:endParaRPr>
          </a:p>
        </p:txBody>
      </p:sp>
    </p:spTree>
    <p:extLst>
      <p:ext uri="{BB962C8B-B14F-4D97-AF65-F5344CB8AC3E}">
        <p14:creationId xmlns:p14="http://schemas.microsoft.com/office/powerpoint/2010/main" val="14939713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711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711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711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7110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711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107" grpId="0" build="p" bldLvl="2"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7292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114800" y="152400"/>
            <a:ext cx="46482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rgbClr val="0070C0"/>
                </a:solidFill>
              </a:rPr>
              <a:t>http://tidesandcurrents.noaa.gov/</a:t>
            </a:r>
          </a:p>
        </p:txBody>
      </p:sp>
    </p:spTree>
    <p:extLst>
      <p:ext uri="{BB962C8B-B14F-4D97-AF65-F5344CB8AC3E}">
        <p14:creationId xmlns:p14="http://schemas.microsoft.com/office/powerpoint/2010/main" val="37963896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5740400"/>
            <a:ext cx="9144000" cy="1117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32771" name="Group 3"/>
          <p:cNvGrpSpPr>
            <a:grpSpLocks/>
          </p:cNvGrpSpPr>
          <p:nvPr/>
        </p:nvGrpSpPr>
        <p:grpSpPr bwMode="auto">
          <a:xfrm>
            <a:off x="0" y="66675"/>
            <a:ext cx="9144000" cy="6188075"/>
            <a:chOff x="141" y="42"/>
            <a:chExt cx="5523" cy="3698"/>
          </a:xfrm>
        </p:grpSpPr>
        <p:pic>
          <p:nvPicPr>
            <p:cNvPr id="32772" name="Picture 4" descr="NAVD88_9"/>
            <p:cNvPicPr>
              <a:picLocks noChangeAspect="1" noChangeArrowheads="1"/>
            </p:cNvPicPr>
            <p:nvPr/>
          </p:nvPicPr>
          <p:blipFill>
            <a:blip r:embed="rId3">
              <a:extLst>
                <a:ext uri="{28A0092B-C50C-407E-A947-70E740481C1C}">
                  <a14:useLocalDpi xmlns:a14="http://schemas.microsoft.com/office/drawing/2010/main" val="0"/>
                </a:ext>
              </a:extLst>
            </a:blip>
            <a:srcRect t="3984" b="2657"/>
            <a:stretch>
              <a:fillRect/>
            </a:stretch>
          </p:blipFill>
          <p:spPr bwMode="auto">
            <a:xfrm>
              <a:off x="141" y="42"/>
              <a:ext cx="5523" cy="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05" name="Text Box 5"/>
            <p:cNvSpPr txBox="1">
              <a:spLocks noChangeArrowheads="1"/>
            </p:cNvSpPr>
            <p:nvPr/>
          </p:nvSpPr>
          <p:spPr bwMode="auto">
            <a:xfrm>
              <a:off x="3334" y="135"/>
              <a:ext cx="1848" cy="784"/>
            </a:xfrm>
            <a:prstGeom prst="rect">
              <a:avLst/>
            </a:prstGeom>
            <a:noFill/>
            <a:ln w="19050">
              <a:noFill/>
              <a:miter lim="800000"/>
              <a:headEnd/>
              <a:tailEnd/>
            </a:ln>
            <a:effectLst/>
          </p:spPr>
          <p:txBody>
            <a:bodyPr wrap="none" anchor="ctr">
              <a:spAutoFit/>
            </a:bodyPr>
            <a:lstStyle/>
            <a:p>
              <a:pPr algn="ctr">
                <a:defRPr/>
              </a:pPr>
              <a:r>
                <a:rPr lang="en-US" sz="2800" b="1">
                  <a:solidFill>
                    <a:srgbClr val="0000EC"/>
                  </a:solidFill>
                  <a:effectLst>
                    <a:outerShdw blurRad="38100" dist="38100" dir="2700000" algn="tl">
                      <a:srgbClr val="C0C0C0"/>
                    </a:outerShdw>
                  </a:effectLst>
                  <a:latin typeface="Arial" charset="0"/>
                </a:rPr>
                <a:t>NAVD 88 minus</a:t>
              </a:r>
            </a:p>
            <a:p>
              <a:pPr algn="ctr">
                <a:defRPr/>
              </a:pPr>
              <a:r>
                <a:rPr lang="en-US" sz="2800" b="1">
                  <a:solidFill>
                    <a:srgbClr val="0000EC"/>
                  </a:solidFill>
                  <a:effectLst>
                    <a:outerShdw blurRad="38100" dist="38100" dir="2700000" algn="tl">
                      <a:srgbClr val="C0C0C0"/>
                    </a:outerShdw>
                  </a:effectLst>
                  <a:latin typeface="Arial" charset="0"/>
                </a:rPr>
                <a:t>LMSL (1960-1978)</a:t>
              </a:r>
              <a:endParaRPr lang="en-US" b="1">
                <a:solidFill>
                  <a:srgbClr val="CC0000"/>
                </a:solidFill>
                <a:latin typeface="Arial" charset="0"/>
              </a:endParaRPr>
            </a:p>
            <a:p>
              <a:pPr algn="ctr">
                <a:defRPr/>
              </a:pPr>
              <a:r>
                <a:rPr lang="en-US" b="1">
                  <a:solidFill>
                    <a:srgbClr val="CC0000"/>
                  </a:solidFill>
                  <a:latin typeface="Arial" charset="0"/>
                </a:rPr>
                <a:t>(units = cm)</a:t>
              </a:r>
            </a:p>
          </p:txBody>
        </p:sp>
      </p:grpSp>
    </p:spTree>
    <p:extLst>
      <p:ext uri="{BB962C8B-B14F-4D97-AF65-F5344CB8AC3E}">
        <p14:creationId xmlns:p14="http://schemas.microsoft.com/office/powerpoint/2010/main" val="250477031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txBox="1">
            <a:spLocks noGrp="1"/>
          </p:cNvSpPr>
          <p:nvPr>
            <p:ph type="ctrTitle"/>
          </p:nvPr>
        </p:nvSpPr>
        <p:spPr>
          <a:xfrm>
            <a:off x="533400" y="6149975"/>
            <a:ext cx="7772400" cy="708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Arial"/>
              <a:buNone/>
            </a:pPr>
            <a:r>
              <a:rPr lang="en-US" sz="4400" b="0" i="0" u="none">
                <a:solidFill>
                  <a:schemeClr val="dk1"/>
                </a:solidFill>
                <a:latin typeface="Arial"/>
                <a:ea typeface="Arial"/>
                <a:cs typeface="Arial"/>
                <a:sym typeface="Arial"/>
              </a:rPr>
              <a:t>First “precise” leveling</a:t>
            </a:r>
            <a:endParaRPr/>
          </a:p>
        </p:txBody>
      </p:sp>
      <p:pic>
        <p:nvPicPr>
          <p:cNvPr id="113" name="Google Shape;113;p3"/>
          <p:cNvPicPr preferRelativeResize="0"/>
          <p:nvPr/>
        </p:nvPicPr>
        <p:blipFill rotWithShape="1">
          <a:blip r:embed="rId3">
            <a:alphaModFix/>
          </a:blip>
          <a:srcRect l="28332" t="37371" r="11573"/>
          <a:stretch/>
        </p:blipFill>
        <p:spPr>
          <a:xfrm>
            <a:off x="26987" y="381000"/>
            <a:ext cx="9110662" cy="56388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0" y="5740400"/>
            <a:ext cx="9144000" cy="1117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pic>
        <p:nvPicPr>
          <p:cNvPr id="34819" name="Picture 3" descr="tid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10823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087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9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425" y="481013"/>
            <a:ext cx="6153150" cy="58959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3295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79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2"/>
          <p:cNvGrpSpPr>
            <a:grpSpLocks/>
          </p:cNvGrpSpPr>
          <p:nvPr/>
        </p:nvGrpSpPr>
        <p:grpSpPr bwMode="auto">
          <a:xfrm>
            <a:off x="0" y="0"/>
            <a:ext cx="9144000" cy="6858000"/>
            <a:chOff x="0" y="0"/>
            <a:chExt cx="5760" cy="4320"/>
          </a:xfrm>
        </p:grpSpPr>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4" y="3138"/>
              <a:ext cx="2396" cy="11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l="6982" t="27466" r="80707"/>
            <a:stretch>
              <a:fillRect/>
            </a:stretch>
          </p:blipFill>
          <p:spPr bwMode="auto">
            <a:xfrm>
              <a:off x="0" y="0"/>
              <a:ext cx="52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p:cNvPicPr>
              <a:picLocks noChangeAspect="1" noChangeArrowheads="1"/>
            </p:cNvPicPr>
            <p:nvPr/>
          </p:nvPicPr>
          <p:blipFill>
            <a:blip r:embed="rId5">
              <a:extLst>
                <a:ext uri="{28A0092B-C50C-407E-A947-70E740481C1C}">
                  <a14:useLocalDpi xmlns:a14="http://schemas.microsoft.com/office/drawing/2010/main" val="0"/>
                </a:ext>
              </a:extLst>
            </a:blip>
            <a:srcRect r="28955" b="73502"/>
            <a:stretch>
              <a:fillRect/>
            </a:stretch>
          </p:blipFill>
          <p:spPr bwMode="auto">
            <a:xfrm>
              <a:off x="3330" y="477"/>
              <a:ext cx="2430" cy="12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6" name="Picture 6"/>
            <p:cNvPicPr>
              <a:picLocks noChangeAspect="1" noChangeArrowheads="1"/>
            </p:cNvPicPr>
            <p:nvPr/>
          </p:nvPicPr>
          <p:blipFill>
            <a:blip r:embed="rId5">
              <a:extLst>
                <a:ext uri="{28A0092B-C50C-407E-A947-70E740481C1C}">
                  <a14:useLocalDpi xmlns:a14="http://schemas.microsoft.com/office/drawing/2010/main" val="0"/>
                </a:ext>
              </a:extLst>
            </a:blip>
            <a:srcRect l="52782" t="27466"/>
            <a:stretch>
              <a:fillRect/>
            </a:stretch>
          </p:blipFill>
          <p:spPr bwMode="auto">
            <a:xfrm>
              <a:off x="1068" y="0"/>
              <a:ext cx="202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7"/>
            <p:cNvSpPr txBox="1">
              <a:spLocks noChangeArrowheads="1"/>
            </p:cNvSpPr>
            <p:nvPr/>
          </p:nvSpPr>
          <p:spPr bwMode="auto">
            <a:xfrm>
              <a:off x="1618" y="0"/>
              <a:ext cx="257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a:solidFill>
                    <a:srgbClr val="FF0000"/>
                  </a:solidFill>
                  <a:latin typeface="Arial" panose="020B0604020202020204" pitchFamily="34" charset="0"/>
                </a:rPr>
                <a:t>Point Reyes, Drakes Bay, California</a:t>
              </a:r>
            </a:p>
          </p:txBody>
        </p:sp>
        <p:sp>
          <p:nvSpPr>
            <p:cNvPr id="40968" name="Text Box 8"/>
            <p:cNvSpPr txBox="1">
              <a:spLocks noChangeArrowheads="1"/>
            </p:cNvSpPr>
            <p:nvPr/>
          </p:nvSpPr>
          <p:spPr bwMode="auto">
            <a:xfrm>
              <a:off x="0" y="0"/>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latin typeface="Arial" panose="020B0604020202020204" pitchFamily="34" charset="0"/>
                </a:rPr>
                <a:t>FT</a:t>
              </a:r>
            </a:p>
          </p:txBody>
        </p:sp>
        <p:pic>
          <p:nvPicPr>
            <p:cNvPr id="40969" name="Picture 9"/>
            <p:cNvPicPr>
              <a:picLocks noChangeAspect="1" noChangeArrowheads="1"/>
            </p:cNvPicPr>
            <p:nvPr/>
          </p:nvPicPr>
          <p:blipFill>
            <a:blip r:embed="rId5">
              <a:extLst>
                <a:ext uri="{28A0092B-C50C-407E-A947-70E740481C1C}">
                  <a14:useLocalDpi xmlns:a14="http://schemas.microsoft.com/office/drawing/2010/main" val="0"/>
                </a:ext>
              </a:extLst>
            </a:blip>
            <a:srcRect l="24297" t="27466" r="62834"/>
            <a:stretch>
              <a:fillRect/>
            </a:stretch>
          </p:blipFill>
          <p:spPr bwMode="auto">
            <a:xfrm>
              <a:off x="528" y="0"/>
              <a:ext cx="55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757285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0160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077075"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7407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7"/>
          <p:cNvGrpSpPr>
            <a:grpSpLocks/>
          </p:cNvGrpSpPr>
          <p:nvPr/>
        </p:nvGrpSpPr>
        <p:grpSpPr bwMode="auto">
          <a:xfrm>
            <a:off x="0" y="609600"/>
            <a:ext cx="9144000" cy="5181600"/>
            <a:chOff x="0" y="609600"/>
            <a:chExt cx="9144000" cy="5181600"/>
          </a:xfrm>
        </p:grpSpPr>
        <p:sp>
          <p:nvSpPr>
            <p:cNvPr id="4" name="Rectangle 3"/>
            <p:cNvSpPr/>
            <p:nvPr/>
          </p:nvSpPr>
          <p:spPr>
            <a:xfrm>
              <a:off x="0" y="609600"/>
              <a:ext cx="9144000" cy="518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Geodetic and Tidal</a:t>
              </a:r>
            </a:p>
          </p:txBody>
        </p:sp>
        <p:pic>
          <p:nvPicPr>
            <p:cNvPr id="47108" name="Picture 3" descr="CO-OPS Representation of Tidal Datums"/>
            <p:cNvPicPr>
              <a:picLocks noChangeAspect="1" noChangeArrowheads="1"/>
            </p:cNvPicPr>
            <p:nvPr/>
          </p:nvPicPr>
          <p:blipFill>
            <a:blip r:embed="rId3">
              <a:extLst>
                <a:ext uri="{28A0092B-C50C-407E-A947-70E740481C1C}">
                  <a14:useLocalDpi xmlns:a14="http://schemas.microsoft.com/office/drawing/2010/main" val="0"/>
                </a:ext>
              </a:extLst>
            </a:blip>
            <a:srcRect r="44167"/>
            <a:stretch>
              <a:fillRect/>
            </a:stretch>
          </p:blipFill>
          <p:spPr bwMode="auto">
            <a:xfrm>
              <a:off x="0" y="1219200"/>
              <a:ext cx="5105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3" descr="CO-OPS Representation of Tidal Datums"/>
            <p:cNvPicPr>
              <a:picLocks noChangeAspect="1" noChangeArrowheads="1"/>
            </p:cNvPicPr>
            <p:nvPr/>
          </p:nvPicPr>
          <p:blipFill>
            <a:blip r:embed="rId3">
              <a:extLst>
                <a:ext uri="{28A0092B-C50C-407E-A947-70E740481C1C}">
                  <a14:useLocalDpi xmlns:a14="http://schemas.microsoft.com/office/drawing/2010/main" val="0"/>
                </a:ext>
              </a:extLst>
            </a:blip>
            <a:srcRect l="59167" t="25000" r="8333" b="21667"/>
            <a:stretch>
              <a:fillRect/>
            </a:stretch>
          </p:blipFill>
          <p:spPr bwMode="auto">
            <a:xfrm>
              <a:off x="5181600" y="1752600"/>
              <a:ext cx="3886200" cy="358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10" name="Picture 3" descr="CO-OPS Representation of Tidal Datums"/>
            <p:cNvPicPr>
              <a:picLocks noChangeAspect="1" noChangeArrowheads="1"/>
            </p:cNvPicPr>
            <p:nvPr/>
          </p:nvPicPr>
          <p:blipFill>
            <a:blip r:embed="rId3">
              <a:extLst>
                <a:ext uri="{28A0092B-C50C-407E-A947-70E740481C1C}">
                  <a14:useLocalDpi xmlns:a14="http://schemas.microsoft.com/office/drawing/2010/main" val="0"/>
                </a:ext>
              </a:extLst>
            </a:blip>
            <a:srcRect l="62500" t="16667" r="6667" b="77777"/>
            <a:stretch>
              <a:fillRect/>
            </a:stretch>
          </p:blipFill>
          <p:spPr bwMode="auto">
            <a:xfrm>
              <a:off x="4914900" y="1295400"/>
              <a:ext cx="42291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Box 6"/>
            <p:cNvSpPr txBox="1">
              <a:spLocks noChangeArrowheads="1"/>
            </p:cNvSpPr>
            <p:nvPr/>
          </p:nvSpPr>
          <p:spPr bwMode="auto">
            <a:xfrm>
              <a:off x="1752600" y="685800"/>
              <a:ext cx="6073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Arial" panose="020B0604020202020204" pitchFamily="34" charset="0"/>
                </a:rPr>
                <a:t>Geodetic and Tidal Datum Relationships</a:t>
              </a:r>
            </a:p>
          </p:txBody>
        </p:sp>
      </p:grpSp>
    </p:spTree>
    <p:extLst>
      <p:ext uri="{BB962C8B-B14F-4D97-AF65-F5344CB8AC3E}">
        <p14:creationId xmlns:p14="http://schemas.microsoft.com/office/powerpoint/2010/main" val="18205182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0" y="5816600"/>
            <a:ext cx="9144000" cy="1041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9155" name="AutoShape 3"/>
          <p:cNvSpPr>
            <a:spLocks noChangeArrowheads="1"/>
          </p:cNvSpPr>
          <p:nvPr/>
        </p:nvSpPr>
        <p:spPr bwMode="auto">
          <a:xfrm flipH="1" flipV="1">
            <a:off x="1981200" y="4495800"/>
            <a:ext cx="7162800" cy="2362200"/>
          </a:xfrm>
          <a:prstGeom prst="rtTriangle">
            <a:avLst/>
          </a:prstGeom>
          <a:solidFill>
            <a:srgbClr val="3399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9156" name="Line 4"/>
          <p:cNvSpPr>
            <a:spLocks noChangeShapeType="1"/>
          </p:cNvSpPr>
          <p:nvPr/>
        </p:nvSpPr>
        <p:spPr bwMode="auto">
          <a:xfrm>
            <a:off x="1143000" y="4191000"/>
            <a:ext cx="0" cy="198120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57" name="Line 5"/>
          <p:cNvSpPr>
            <a:spLocks noChangeShapeType="1"/>
          </p:cNvSpPr>
          <p:nvPr/>
        </p:nvSpPr>
        <p:spPr bwMode="auto">
          <a:xfrm>
            <a:off x="1143000" y="4191000"/>
            <a:ext cx="685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58" name="Line 6"/>
          <p:cNvSpPr>
            <a:spLocks noChangeShapeType="1"/>
          </p:cNvSpPr>
          <p:nvPr/>
        </p:nvSpPr>
        <p:spPr bwMode="auto">
          <a:xfrm>
            <a:off x="3657600" y="3505200"/>
            <a:ext cx="0" cy="289560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59" name="Line 7"/>
          <p:cNvSpPr>
            <a:spLocks noChangeShapeType="1"/>
          </p:cNvSpPr>
          <p:nvPr/>
        </p:nvSpPr>
        <p:spPr bwMode="auto">
          <a:xfrm>
            <a:off x="3657600" y="5029200"/>
            <a:ext cx="5486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0" name="Line 8"/>
          <p:cNvSpPr>
            <a:spLocks noChangeShapeType="1"/>
          </p:cNvSpPr>
          <p:nvPr/>
        </p:nvSpPr>
        <p:spPr bwMode="auto">
          <a:xfrm>
            <a:off x="1981200" y="1828800"/>
            <a:ext cx="0" cy="266700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1" name="Line 9"/>
          <p:cNvSpPr>
            <a:spLocks noChangeShapeType="1"/>
          </p:cNvSpPr>
          <p:nvPr/>
        </p:nvSpPr>
        <p:spPr bwMode="auto">
          <a:xfrm>
            <a:off x="1981200" y="4495800"/>
            <a:ext cx="7162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2" name="Line 10"/>
          <p:cNvSpPr>
            <a:spLocks noChangeShapeType="1"/>
          </p:cNvSpPr>
          <p:nvPr/>
        </p:nvSpPr>
        <p:spPr bwMode="auto">
          <a:xfrm flipV="1">
            <a:off x="3657600" y="1524000"/>
            <a:ext cx="0" cy="121920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3" name="Line 11"/>
          <p:cNvSpPr>
            <a:spLocks noChangeShapeType="1"/>
          </p:cNvSpPr>
          <p:nvPr/>
        </p:nvSpPr>
        <p:spPr bwMode="auto">
          <a:xfrm flipV="1">
            <a:off x="4724400" y="1981200"/>
            <a:ext cx="0" cy="175260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4" name="Line 12"/>
          <p:cNvSpPr>
            <a:spLocks noChangeShapeType="1"/>
          </p:cNvSpPr>
          <p:nvPr/>
        </p:nvSpPr>
        <p:spPr bwMode="auto">
          <a:xfrm flipV="1">
            <a:off x="6477000" y="3505200"/>
            <a:ext cx="0" cy="60960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5" name="Line 13"/>
          <p:cNvSpPr>
            <a:spLocks noChangeShapeType="1"/>
          </p:cNvSpPr>
          <p:nvPr/>
        </p:nvSpPr>
        <p:spPr bwMode="auto">
          <a:xfrm flipV="1">
            <a:off x="6477000" y="1524000"/>
            <a:ext cx="0" cy="106680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6" name="Line 14"/>
          <p:cNvSpPr>
            <a:spLocks noChangeShapeType="1"/>
          </p:cNvSpPr>
          <p:nvPr/>
        </p:nvSpPr>
        <p:spPr bwMode="auto">
          <a:xfrm flipV="1">
            <a:off x="7696200" y="3657600"/>
            <a:ext cx="0" cy="68580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7" name="Line 15"/>
          <p:cNvSpPr>
            <a:spLocks noChangeShapeType="1"/>
          </p:cNvSpPr>
          <p:nvPr/>
        </p:nvSpPr>
        <p:spPr bwMode="auto">
          <a:xfrm flipV="1">
            <a:off x="7696200" y="1524000"/>
            <a:ext cx="0" cy="152400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8" name="Line 16"/>
          <p:cNvSpPr>
            <a:spLocks noChangeShapeType="1"/>
          </p:cNvSpPr>
          <p:nvPr/>
        </p:nvSpPr>
        <p:spPr bwMode="auto">
          <a:xfrm>
            <a:off x="228600" y="2057400"/>
            <a:ext cx="17526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69" name="Line 17"/>
          <p:cNvSpPr>
            <a:spLocks noChangeShapeType="1"/>
          </p:cNvSpPr>
          <p:nvPr/>
        </p:nvSpPr>
        <p:spPr bwMode="auto">
          <a:xfrm>
            <a:off x="1981200" y="2057400"/>
            <a:ext cx="160020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70" name="Line 18"/>
          <p:cNvSpPr>
            <a:spLocks noChangeShapeType="1"/>
          </p:cNvSpPr>
          <p:nvPr/>
        </p:nvSpPr>
        <p:spPr bwMode="auto">
          <a:xfrm>
            <a:off x="2057400" y="3048000"/>
            <a:ext cx="266700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19"/>
          <p:cNvSpPr>
            <a:spLocks noChangeShapeType="1"/>
          </p:cNvSpPr>
          <p:nvPr/>
        </p:nvSpPr>
        <p:spPr bwMode="auto">
          <a:xfrm>
            <a:off x="3657600" y="3657600"/>
            <a:ext cx="1066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20"/>
          <p:cNvSpPr>
            <a:spLocks noChangeShapeType="1"/>
          </p:cNvSpPr>
          <p:nvPr/>
        </p:nvSpPr>
        <p:spPr bwMode="auto">
          <a:xfrm>
            <a:off x="3657600" y="1676400"/>
            <a:ext cx="281940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73" name="Line 21"/>
          <p:cNvSpPr>
            <a:spLocks noChangeShapeType="1"/>
          </p:cNvSpPr>
          <p:nvPr/>
        </p:nvSpPr>
        <p:spPr bwMode="auto">
          <a:xfrm>
            <a:off x="4724400" y="2133600"/>
            <a:ext cx="175260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74" name="Line 22"/>
          <p:cNvSpPr>
            <a:spLocks noChangeShapeType="1"/>
          </p:cNvSpPr>
          <p:nvPr/>
        </p:nvSpPr>
        <p:spPr bwMode="auto">
          <a:xfrm>
            <a:off x="4724400" y="2895600"/>
            <a:ext cx="297180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75" name="Line 23"/>
          <p:cNvSpPr>
            <a:spLocks noChangeShapeType="1"/>
          </p:cNvSpPr>
          <p:nvPr/>
        </p:nvSpPr>
        <p:spPr bwMode="auto">
          <a:xfrm flipH="1">
            <a:off x="4724400" y="3352800"/>
            <a:ext cx="38862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76" name="Line 24"/>
          <p:cNvSpPr>
            <a:spLocks noChangeShapeType="1"/>
          </p:cNvSpPr>
          <p:nvPr/>
        </p:nvSpPr>
        <p:spPr bwMode="auto">
          <a:xfrm flipH="1">
            <a:off x="6477000" y="3657600"/>
            <a:ext cx="21336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77" name="Line 25"/>
          <p:cNvSpPr>
            <a:spLocks noChangeShapeType="1"/>
          </p:cNvSpPr>
          <p:nvPr/>
        </p:nvSpPr>
        <p:spPr bwMode="auto">
          <a:xfrm>
            <a:off x="3657600" y="3962400"/>
            <a:ext cx="2819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78" name="Line 26"/>
          <p:cNvSpPr>
            <a:spLocks noChangeShapeType="1"/>
          </p:cNvSpPr>
          <p:nvPr/>
        </p:nvSpPr>
        <p:spPr bwMode="auto">
          <a:xfrm>
            <a:off x="3657600" y="4343400"/>
            <a:ext cx="40386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79" name="Text Box 27"/>
          <p:cNvSpPr txBox="1">
            <a:spLocks noChangeArrowheads="1"/>
          </p:cNvSpPr>
          <p:nvPr/>
        </p:nvSpPr>
        <p:spPr bwMode="auto">
          <a:xfrm>
            <a:off x="609600" y="1219200"/>
            <a:ext cx="2971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400" b="1">
                <a:latin typeface="Arial" panose="020B0604020202020204" pitchFamily="34" charset="0"/>
              </a:rPr>
              <a:t>AL, AK, CA, CT, FL, GA, LA, MD, MS, NJ, NY, NC, OR, RI, SC, WA</a:t>
            </a:r>
          </a:p>
        </p:txBody>
      </p:sp>
      <p:sp>
        <p:nvSpPr>
          <p:cNvPr id="49180" name="Text Box 28"/>
          <p:cNvSpPr txBox="1">
            <a:spLocks noChangeArrowheads="1"/>
          </p:cNvSpPr>
          <p:nvPr/>
        </p:nvSpPr>
        <p:spPr bwMode="auto">
          <a:xfrm>
            <a:off x="76200" y="1752600"/>
            <a:ext cx="17526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400" b="1">
                <a:latin typeface="Arial" panose="020B0604020202020204" pitchFamily="34" charset="0"/>
              </a:rPr>
              <a:t>Privately Owned</a:t>
            </a:r>
          </a:p>
          <a:p>
            <a:pPr algn="ctr">
              <a:spcBef>
                <a:spcPct val="50000"/>
              </a:spcBef>
              <a:buFontTx/>
              <a:buNone/>
            </a:pPr>
            <a:r>
              <a:rPr lang="en-US" altLang="en-US" sz="1400" b="1">
                <a:latin typeface="Arial" panose="020B0604020202020204" pitchFamily="34" charset="0"/>
              </a:rPr>
              <a:t>Uplands</a:t>
            </a:r>
          </a:p>
        </p:txBody>
      </p:sp>
      <p:sp>
        <p:nvSpPr>
          <p:cNvPr id="49181" name="Rectangle 29"/>
          <p:cNvSpPr>
            <a:spLocks noChangeArrowheads="1"/>
          </p:cNvSpPr>
          <p:nvPr/>
        </p:nvSpPr>
        <p:spPr bwMode="auto">
          <a:xfrm>
            <a:off x="2195513" y="1754188"/>
            <a:ext cx="11557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1400" b="1">
                <a:latin typeface="Arial" panose="020B0604020202020204" pitchFamily="34" charset="0"/>
              </a:rPr>
              <a:t>State Owned</a:t>
            </a:r>
          </a:p>
          <a:p>
            <a:pPr algn="ctr">
              <a:spcBef>
                <a:spcPct val="50000"/>
              </a:spcBef>
              <a:buFontTx/>
              <a:buNone/>
            </a:pPr>
            <a:r>
              <a:rPr lang="en-US" altLang="en-US" sz="1400" b="1">
                <a:latin typeface="Arial" panose="020B0604020202020204" pitchFamily="34" charset="0"/>
              </a:rPr>
              <a:t>Tidelands</a:t>
            </a:r>
          </a:p>
        </p:txBody>
      </p:sp>
      <p:sp>
        <p:nvSpPr>
          <p:cNvPr id="49182" name="Rectangle 30"/>
          <p:cNvSpPr>
            <a:spLocks noChangeArrowheads="1"/>
          </p:cNvSpPr>
          <p:nvPr/>
        </p:nvSpPr>
        <p:spPr bwMode="auto">
          <a:xfrm>
            <a:off x="4498975" y="1373188"/>
            <a:ext cx="13858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400" b="1">
                <a:latin typeface="Arial" panose="020B0604020202020204" pitchFamily="34" charset="0"/>
              </a:rPr>
              <a:t>Territorial Seas</a:t>
            </a:r>
          </a:p>
        </p:txBody>
      </p:sp>
      <p:sp>
        <p:nvSpPr>
          <p:cNvPr id="49183" name="Rectangle 31"/>
          <p:cNvSpPr>
            <a:spLocks noChangeArrowheads="1"/>
          </p:cNvSpPr>
          <p:nvPr/>
        </p:nvSpPr>
        <p:spPr bwMode="auto">
          <a:xfrm>
            <a:off x="2514600" y="2743200"/>
            <a:ext cx="2000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400" b="1">
                <a:latin typeface="Arial" panose="020B0604020202020204" pitchFamily="34" charset="0"/>
              </a:rPr>
              <a:t>State Submerged Lands</a:t>
            </a:r>
          </a:p>
        </p:txBody>
      </p:sp>
      <p:sp>
        <p:nvSpPr>
          <p:cNvPr id="49184" name="Rectangle 32"/>
          <p:cNvSpPr>
            <a:spLocks noChangeArrowheads="1"/>
          </p:cNvSpPr>
          <p:nvPr/>
        </p:nvSpPr>
        <p:spPr bwMode="auto">
          <a:xfrm>
            <a:off x="4841875" y="1830388"/>
            <a:ext cx="1482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400" b="1">
                <a:latin typeface="Arial" panose="020B0604020202020204" pitchFamily="34" charset="0"/>
              </a:rPr>
              <a:t>Contiguous Zone</a:t>
            </a:r>
          </a:p>
        </p:txBody>
      </p:sp>
      <p:sp>
        <p:nvSpPr>
          <p:cNvPr id="49185" name="Rectangle 33"/>
          <p:cNvSpPr>
            <a:spLocks noChangeArrowheads="1"/>
          </p:cNvSpPr>
          <p:nvPr/>
        </p:nvSpPr>
        <p:spPr bwMode="auto">
          <a:xfrm>
            <a:off x="5259388" y="2592388"/>
            <a:ext cx="2132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400" b="1">
                <a:latin typeface="Arial" panose="020B0604020202020204" pitchFamily="34" charset="0"/>
              </a:rPr>
              <a:t>Exclusive Economic Zone</a:t>
            </a:r>
          </a:p>
        </p:txBody>
      </p:sp>
      <p:sp>
        <p:nvSpPr>
          <p:cNvPr id="49186" name="Rectangle 34"/>
          <p:cNvSpPr>
            <a:spLocks noChangeArrowheads="1"/>
          </p:cNvSpPr>
          <p:nvPr/>
        </p:nvSpPr>
        <p:spPr bwMode="auto">
          <a:xfrm>
            <a:off x="5257800" y="3052763"/>
            <a:ext cx="2198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400" b="1">
                <a:latin typeface="Arial" panose="020B0604020202020204" pitchFamily="34" charset="0"/>
              </a:rPr>
              <a:t>Federal Submerged Lands</a:t>
            </a:r>
          </a:p>
        </p:txBody>
      </p:sp>
      <p:sp>
        <p:nvSpPr>
          <p:cNvPr id="49187" name="Rectangle 35"/>
          <p:cNvSpPr>
            <a:spLocks noChangeArrowheads="1"/>
          </p:cNvSpPr>
          <p:nvPr/>
        </p:nvSpPr>
        <p:spPr bwMode="auto">
          <a:xfrm>
            <a:off x="6756400" y="3359150"/>
            <a:ext cx="93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400" b="1">
                <a:latin typeface="Arial" panose="020B0604020202020204" pitchFamily="34" charset="0"/>
              </a:rPr>
              <a:t>High Seas</a:t>
            </a:r>
          </a:p>
        </p:txBody>
      </p:sp>
      <p:sp>
        <p:nvSpPr>
          <p:cNvPr id="49188" name="Rectangle 36"/>
          <p:cNvSpPr>
            <a:spLocks noChangeArrowheads="1"/>
          </p:cNvSpPr>
          <p:nvPr/>
        </p:nvSpPr>
        <p:spPr bwMode="auto">
          <a:xfrm>
            <a:off x="304800" y="5716588"/>
            <a:ext cx="8747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Privately</a:t>
            </a:r>
          </a:p>
          <a:p>
            <a:pPr>
              <a:spcBef>
                <a:spcPct val="0"/>
              </a:spcBef>
              <a:buFontTx/>
              <a:buNone/>
            </a:pPr>
            <a:r>
              <a:rPr lang="en-US" altLang="en-US" sz="1400" b="1">
                <a:latin typeface="Arial" panose="020B0604020202020204" pitchFamily="34" charset="0"/>
              </a:rPr>
              <a:t> Owned</a:t>
            </a:r>
          </a:p>
        </p:txBody>
      </p:sp>
      <p:sp>
        <p:nvSpPr>
          <p:cNvPr id="49189" name="Rectangle 37"/>
          <p:cNvSpPr>
            <a:spLocks noChangeArrowheads="1"/>
          </p:cNvSpPr>
          <p:nvPr/>
        </p:nvSpPr>
        <p:spPr bwMode="auto">
          <a:xfrm>
            <a:off x="1066800" y="5716588"/>
            <a:ext cx="7715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400" b="1">
                <a:latin typeface="Arial" panose="020B0604020202020204" pitchFamily="34" charset="0"/>
              </a:rPr>
              <a:t>State</a:t>
            </a:r>
          </a:p>
          <a:p>
            <a:pPr algn="ctr">
              <a:spcBef>
                <a:spcPct val="0"/>
              </a:spcBef>
              <a:buFontTx/>
              <a:buNone/>
            </a:pPr>
            <a:r>
              <a:rPr lang="en-US" altLang="en-US" sz="1400" b="1">
                <a:latin typeface="Arial" panose="020B0604020202020204" pitchFamily="34" charset="0"/>
              </a:rPr>
              <a:t> Owned</a:t>
            </a:r>
          </a:p>
        </p:txBody>
      </p:sp>
      <p:sp>
        <p:nvSpPr>
          <p:cNvPr id="49190" name="Rectangle 38"/>
          <p:cNvSpPr>
            <a:spLocks noChangeArrowheads="1"/>
          </p:cNvSpPr>
          <p:nvPr/>
        </p:nvSpPr>
        <p:spPr bwMode="auto">
          <a:xfrm>
            <a:off x="914400" y="6248400"/>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TX</a:t>
            </a:r>
          </a:p>
        </p:txBody>
      </p:sp>
      <p:sp>
        <p:nvSpPr>
          <p:cNvPr id="49191" name="Rectangle 39"/>
          <p:cNvSpPr>
            <a:spLocks noChangeArrowheads="1"/>
          </p:cNvSpPr>
          <p:nvPr/>
        </p:nvSpPr>
        <p:spPr bwMode="auto">
          <a:xfrm>
            <a:off x="3810000" y="3354388"/>
            <a:ext cx="746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3 n. mi.</a:t>
            </a:r>
          </a:p>
        </p:txBody>
      </p:sp>
      <p:sp>
        <p:nvSpPr>
          <p:cNvPr id="49192" name="Rectangle 40"/>
          <p:cNvSpPr>
            <a:spLocks noChangeArrowheads="1"/>
          </p:cNvSpPr>
          <p:nvPr/>
        </p:nvSpPr>
        <p:spPr bwMode="auto">
          <a:xfrm>
            <a:off x="4727575" y="3659188"/>
            <a:ext cx="835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12 n. mi.</a:t>
            </a:r>
          </a:p>
        </p:txBody>
      </p:sp>
      <p:sp>
        <p:nvSpPr>
          <p:cNvPr id="49193" name="Rectangle 41"/>
          <p:cNvSpPr>
            <a:spLocks noChangeArrowheads="1"/>
          </p:cNvSpPr>
          <p:nvPr/>
        </p:nvSpPr>
        <p:spPr bwMode="auto">
          <a:xfrm>
            <a:off x="5562600" y="4040188"/>
            <a:ext cx="923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200 n. mi.</a:t>
            </a:r>
          </a:p>
        </p:txBody>
      </p:sp>
      <p:sp>
        <p:nvSpPr>
          <p:cNvPr id="49194" name="Rectangle 42"/>
          <p:cNvSpPr>
            <a:spLocks noChangeArrowheads="1"/>
          </p:cNvSpPr>
          <p:nvPr/>
        </p:nvSpPr>
        <p:spPr bwMode="auto">
          <a:xfrm>
            <a:off x="2782888" y="5945188"/>
            <a:ext cx="8747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Privately</a:t>
            </a:r>
          </a:p>
          <a:p>
            <a:pPr>
              <a:spcBef>
                <a:spcPct val="0"/>
              </a:spcBef>
              <a:buFontTx/>
              <a:buNone/>
            </a:pPr>
            <a:r>
              <a:rPr lang="en-US" altLang="en-US" sz="1400" b="1">
                <a:latin typeface="Arial" panose="020B0604020202020204" pitchFamily="34" charset="0"/>
              </a:rPr>
              <a:t> Owned</a:t>
            </a:r>
          </a:p>
        </p:txBody>
      </p:sp>
      <p:sp>
        <p:nvSpPr>
          <p:cNvPr id="49195" name="Rectangle 43"/>
          <p:cNvSpPr>
            <a:spLocks noChangeArrowheads="1"/>
          </p:cNvSpPr>
          <p:nvPr/>
        </p:nvSpPr>
        <p:spPr bwMode="auto">
          <a:xfrm>
            <a:off x="3581400" y="5945188"/>
            <a:ext cx="7715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400" b="1">
                <a:latin typeface="Arial" panose="020B0604020202020204" pitchFamily="34" charset="0"/>
              </a:rPr>
              <a:t>State</a:t>
            </a:r>
          </a:p>
          <a:p>
            <a:pPr algn="ctr">
              <a:spcBef>
                <a:spcPct val="0"/>
              </a:spcBef>
              <a:buFontTx/>
              <a:buNone/>
            </a:pPr>
            <a:r>
              <a:rPr lang="en-US" altLang="en-US" sz="1400" b="1">
                <a:latin typeface="Arial" panose="020B0604020202020204" pitchFamily="34" charset="0"/>
              </a:rPr>
              <a:t> Owned</a:t>
            </a:r>
          </a:p>
        </p:txBody>
      </p:sp>
      <p:sp>
        <p:nvSpPr>
          <p:cNvPr id="49196" name="Rectangle 44"/>
          <p:cNvSpPr>
            <a:spLocks noChangeArrowheads="1"/>
          </p:cNvSpPr>
          <p:nvPr/>
        </p:nvSpPr>
        <p:spPr bwMode="auto">
          <a:xfrm>
            <a:off x="2579688" y="6478588"/>
            <a:ext cx="22209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b="1">
                <a:latin typeface="Arial" panose="020B0604020202020204" pitchFamily="34" charset="0"/>
              </a:rPr>
              <a:t>DE, MA, ME, NH, PA, VA</a:t>
            </a:r>
          </a:p>
        </p:txBody>
      </p:sp>
      <p:sp>
        <p:nvSpPr>
          <p:cNvPr id="49197" name="Rectangle 45"/>
          <p:cNvSpPr>
            <a:spLocks noChangeArrowheads="1"/>
          </p:cNvSpPr>
          <p:nvPr/>
        </p:nvSpPr>
        <p:spPr bwMode="auto">
          <a:xfrm>
            <a:off x="1073150" y="3886200"/>
            <a:ext cx="984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Arial" panose="020B0604020202020204" pitchFamily="34" charset="0"/>
              </a:rPr>
              <a:t>MHHW</a:t>
            </a:r>
          </a:p>
        </p:txBody>
      </p:sp>
      <p:sp>
        <p:nvSpPr>
          <p:cNvPr id="49198" name="Rectangle 46"/>
          <p:cNvSpPr>
            <a:spLocks noChangeArrowheads="1"/>
          </p:cNvSpPr>
          <p:nvPr/>
        </p:nvSpPr>
        <p:spPr bwMode="auto">
          <a:xfrm>
            <a:off x="1981200" y="4167188"/>
            <a:ext cx="806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Arial" panose="020B0604020202020204" pitchFamily="34" charset="0"/>
              </a:rPr>
              <a:t>MHW</a:t>
            </a:r>
          </a:p>
        </p:txBody>
      </p:sp>
      <p:sp>
        <p:nvSpPr>
          <p:cNvPr id="49199" name="Rectangle 47"/>
          <p:cNvSpPr>
            <a:spLocks noChangeArrowheads="1"/>
          </p:cNvSpPr>
          <p:nvPr/>
        </p:nvSpPr>
        <p:spPr bwMode="auto">
          <a:xfrm>
            <a:off x="3646488" y="4700588"/>
            <a:ext cx="933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Arial" panose="020B0604020202020204" pitchFamily="34" charset="0"/>
              </a:rPr>
              <a:t>MLLW</a:t>
            </a:r>
          </a:p>
        </p:txBody>
      </p:sp>
      <p:sp>
        <p:nvSpPr>
          <p:cNvPr id="49200" name="Rectangle 48"/>
          <p:cNvSpPr>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a:solidFill>
                  <a:schemeClr val="accent2"/>
                </a:solidFill>
                <a:latin typeface="Arial" panose="020B0604020202020204" pitchFamily="34" charset="0"/>
              </a:rPr>
              <a:t>Importance of Shoreline</a:t>
            </a:r>
            <a:endParaRPr lang="en-US" altLang="en-US" sz="4400">
              <a:solidFill>
                <a:schemeClr val="tx2"/>
              </a:solidFill>
              <a:latin typeface="Arial" panose="020B0604020202020204" pitchFamily="34" charset="0"/>
            </a:endParaRPr>
          </a:p>
        </p:txBody>
      </p:sp>
      <p:sp>
        <p:nvSpPr>
          <p:cNvPr id="49201" name="Rectangle 49"/>
          <p:cNvSpPr>
            <a:spLocks noChangeArrowheads="1"/>
          </p:cNvSpPr>
          <p:nvPr/>
        </p:nvSpPr>
        <p:spPr bwMode="auto">
          <a:xfrm>
            <a:off x="5486400" y="4724400"/>
            <a:ext cx="1352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a:latin typeface="Arial" panose="020B0604020202020204" pitchFamily="34" charset="0"/>
              </a:rPr>
              <a:t>Chart Datum</a:t>
            </a:r>
          </a:p>
        </p:txBody>
      </p:sp>
      <p:sp>
        <p:nvSpPr>
          <p:cNvPr id="49202" name="Line 50"/>
          <p:cNvSpPr>
            <a:spLocks noChangeShapeType="1"/>
          </p:cNvSpPr>
          <p:nvPr/>
        </p:nvSpPr>
        <p:spPr bwMode="auto">
          <a:xfrm flipH="1" flipV="1">
            <a:off x="0" y="3810000"/>
            <a:ext cx="19812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3" name="AutoShape 51"/>
          <p:cNvSpPr>
            <a:spLocks noChangeArrowheads="1"/>
          </p:cNvSpPr>
          <p:nvPr/>
        </p:nvSpPr>
        <p:spPr bwMode="auto">
          <a:xfrm flipH="1" flipV="1">
            <a:off x="3657600" y="5029200"/>
            <a:ext cx="5486400" cy="1828800"/>
          </a:xfrm>
          <a:prstGeom prst="rtTriangle">
            <a:avLst/>
          </a:prstGeom>
          <a:solidFill>
            <a:srgbClr val="0033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Tree>
    <p:extLst>
      <p:ext uri="{BB962C8B-B14F-4D97-AF65-F5344CB8AC3E}">
        <p14:creationId xmlns:p14="http://schemas.microsoft.com/office/powerpoint/2010/main" val="187715200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32"/>
          <p:cNvSpPr txBox="1">
            <a:spLocks noGrp="1"/>
          </p:cNvSpPr>
          <p:nvPr>
            <p:ph type="ctrTitle"/>
          </p:nvPr>
        </p:nvSpPr>
        <p:spPr>
          <a:xfrm>
            <a:off x="1981200" y="2438400"/>
            <a:ext cx="53340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7200"/>
              <a:buFont typeface="Calibri"/>
              <a:buNone/>
            </a:pPr>
            <a:r>
              <a:rPr lang="en-US" sz="3600" b="0" i="0" u="none" dirty="0" smtClean="0">
                <a:solidFill>
                  <a:schemeClr val="dk1"/>
                </a:solidFill>
                <a:latin typeface="Calibri"/>
                <a:ea typeface="Calibri"/>
                <a:cs typeface="Calibri"/>
                <a:sym typeface="Calibri"/>
              </a:rPr>
              <a:t>End of Part 2</a:t>
            </a:r>
            <a:r>
              <a:rPr lang="en-US" sz="7200" b="0" i="0" u="none" dirty="0" smtClean="0">
                <a:solidFill>
                  <a:schemeClr val="dk1"/>
                </a:solidFill>
                <a:latin typeface="Calibri"/>
                <a:ea typeface="Calibri"/>
                <a:cs typeface="Calibri"/>
                <a:sym typeface="Calibri"/>
              </a:rPr>
              <a:t/>
            </a:r>
            <a:br>
              <a:rPr lang="en-US" sz="7200" b="0" i="0" u="none" dirty="0" smtClean="0">
                <a:solidFill>
                  <a:schemeClr val="dk1"/>
                </a:solidFill>
                <a:latin typeface="Calibri"/>
                <a:ea typeface="Calibri"/>
                <a:cs typeface="Calibri"/>
                <a:sym typeface="Calibri"/>
              </a:rPr>
            </a:br>
            <a:r>
              <a:rPr lang="en-US" sz="7200" b="0" i="0" u="none" dirty="0" smtClean="0">
                <a:solidFill>
                  <a:schemeClr val="dk1"/>
                </a:solidFill>
                <a:latin typeface="Calibri"/>
                <a:ea typeface="Calibri"/>
                <a:cs typeface="Calibri"/>
                <a:sym typeface="Calibri"/>
              </a:rPr>
              <a:t>Questions</a:t>
            </a:r>
            <a:r>
              <a:rPr lang="en-US" sz="7200" b="0" i="0" u="none" dirty="0">
                <a:solidFill>
                  <a:schemeClr val="dk1"/>
                </a:solidFill>
                <a:latin typeface="Calibri"/>
                <a:ea typeface="Calibri"/>
                <a:cs typeface="Calibri"/>
                <a:sym typeface="Calibri"/>
              </a:rPr>
              <a:t>?</a:t>
            </a:r>
            <a:endParaRPr dirty="0"/>
          </a:p>
        </p:txBody>
      </p:sp>
    </p:spTree>
    <p:extLst>
      <p:ext uri="{BB962C8B-B14F-4D97-AF65-F5344CB8AC3E}">
        <p14:creationId xmlns:p14="http://schemas.microsoft.com/office/powerpoint/2010/main" val="642638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Header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1"/>
          <p:cNvSpPr>
            <a:spLocks noGrp="1"/>
          </p:cNvSpPr>
          <p:nvPr>
            <p:ph type="ctrTitle"/>
          </p:nvPr>
        </p:nvSpPr>
        <p:spPr/>
        <p:txBody>
          <a:bodyPr/>
          <a:lstStyle/>
          <a:p>
            <a:pPr eaLnBrk="1" hangingPunct="1"/>
            <a:r>
              <a:rPr lang="en-US" altLang="en-US" b="1" smtClean="0">
                <a:solidFill>
                  <a:srgbClr val="FF0000"/>
                </a:solidFill>
                <a:latin typeface="Comic Sans MS" panose="030F0702030302020204" pitchFamily="66" charset="0"/>
              </a:rPr>
              <a:t>Precise Digital Leveling</a:t>
            </a:r>
            <a:endParaRPr lang="en-US" altLang="en-US" smtClean="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295400" y="3886200"/>
            <a:ext cx="6629400" cy="1752600"/>
          </a:xfrm>
        </p:spPr>
        <p:txBody>
          <a:bodyPr rtlCol="0">
            <a:normAutofit/>
          </a:bodyPr>
          <a:lstStyle/>
          <a:p>
            <a:pPr eaLnBrk="1" fontAlgn="auto" hangingPunct="1">
              <a:spcAft>
                <a:spcPts val="0"/>
              </a:spcAft>
              <a:buFont typeface="Arial" charset="0"/>
              <a:buNone/>
              <a:defRPr/>
            </a:pPr>
            <a:r>
              <a:rPr lang="en-US" dirty="0" smtClean="0">
                <a:latin typeface="Times New Roman" pitchFamily="18" charset="0"/>
                <a:cs typeface="Times New Roman" pitchFamily="18" charset="0"/>
              </a:rPr>
              <a:t>Part</a:t>
            </a: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3</a:t>
            </a:r>
          </a:p>
          <a:p>
            <a:pPr eaLnBrk="1" fontAlgn="auto" hangingPunct="1">
              <a:spcAft>
                <a:spcPts val="0"/>
              </a:spcAft>
              <a:buFont typeface="Arial" charset="0"/>
              <a:buNone/>
              <a:defRPr/>
            </a:pPr>
            <a:r>
              <a:rPr lang="en-US" dirty="0" smtClean="0">
                <a:latin typeface="Times New Roman" pitchFamily="18" charset="0"/>
                <a:cs typeface="Times New Roman" pitchFamily="18" charset="0"/>
              </a:rPr>
              <a:t>Geodesy and Corrections for Leveling</a:t>
            </a:r>
          </a:p>
          <a:p>
            <a:pPr eaLnBrk="1" fontAlgn="auto" hangingPunct="1">
              <a:spcAft>
                <a:spcPts val="0"/>
              </a:spcAft>
              <a:defRPr/>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35204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4"/>
          <p:cNvSpPr txBox="1">
            <a:spLocks noGrp="1"/>
          </p:cNvSpPr>
          <p:nvPr>
            <p:ph type="ctrTitle"/>
          </p:nvPr>
        </p:nvSpPr>
        <p:spPr>
          <a:xfrm>
            <a:off x="533400" y="1447800"/>
            <a:ext cx="80391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Evolution and Refinement of Geodetic Leveling</a:t>
            </a:r>
            <a:endParaRPr/>
          </a:p>
        </p:txBody>
      </p:sp>
      <p:sp>
        <p:nvSpPr>
          <p:cNvPr id="120" name="Google Shape;120;p4"/>
          <p:cNvSpPr txBox="1">
            <a:spLocks noGrp="1"/>
          </p:cNvSpPr>
          <p:nvPr>
            <p:ph type="subTitle" idx="1"/>
          </p:nvPr>
        </p:nvSpPr>
        <p:spPr>
          <a:xfrm>
            <a:off x="1238250" y="2917825"/>
            <a:ext cx="7067550" cy="3124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898989"/>
              </a:buClr>
              <a:buSzPts val="2400"/>
              <a:buNone/>
            </a:pPr>
            <a:r>
              <a:rPr lang="en-US" sz="2400" b="0" i="0" u="none">
                <a:solidFill>
                  <a:srgbClr val="898989"/>
                </a:solidFill>
                <a:latin typeface="Calibri"/>
                <a:ea typeface="Calibri"/>
                <a:cs typeface="Calibri"/>
                <a:sym typeface="Calibri"/>
              </a:rPr>
              <a:t>500 km (~300 mi) first-order, at one standard deviation:</a:t>
            </a:r>
            <a:endParaRPr/>
          </a:p>
          <a:p>
            <a:pPr marL="0" lvl="0" indent="0" algn="ctr" rtl="0">
              <a:lnSpc>
                <a:spcPct val="100000"/>
              </a:lnSpc>
              <a:spcBef>
                <a:spcPts val="480"/>
              </a:spcBef>
              <a:spcAft>
                <a:spcPts val="0"/>
              </a:spcAft>
              <a:buClr>
                <a:srgbClr val="898989"/>
              </a:buClr>
              <a:buSzPts val="2400"/>
              <a:buNone/>
            </a:pPr>
            <a:r>
              <a:rPr lang="en-US" sz="2400" b="0" i="0" u="none">
                <a:solidFill>
                  <a:srgbClr val="898989"/>
                </a:solidFill>
                <a:latin typeface="Calibri"/>
                <a:ea typeface="Calibri"/>
                <a:cs typeface="Calibri"/>
                <a:sym typeface="Calibri"/>
              </a:rPr>
              <a:t>&lt;1901 ~ 56 mm</a:t>
            </a:r>
            <a:endParaRPr/>
          </a:p>
          <a:p>
            <a:pPr marL="0" lvl="0" indent="0" algn="ctr" rtl="0">
              <a:lnSpc>
                <a:spcPct val="100000"/>
              </a:lnSpc>
              <a:spcBef>
                <a:spcPts val="480"/>
              </a:spcBef>
              <a:spcAft>
                <a:spcPts val="0"/>
              </a:spcAft>
              <a:buClr>
                <a:srgbClr val="898989"/>
              </a:buClr>
              <a:buSzPts val="2400"/>
              <a:buNone/>
            </a:pPr>
            <a:r>
              <a:rPr lang="en-US" sz="2400" b="0" i="0" u="none">
                <a:solidFill>
                  <a:srgbClr val="898989"/>
                </a:solidFill>
                <a:latin typeface="Calibri"/>
                <a:ea typeface="Calibri"/>
                <a:cs typeface="Calibri"/>
                <a:sym typeface="Calibri"/>
              </a:rPr>
              <a:t>1901 – 1916 ~ 48 mm</a:t>
            </a:r>
            <a:endParaRPr/>
          </a:p>
          <a:p>
            <a:pPr marL="0" lvl="0" indent="0" algn="ctr" rtl="0">
              <a:lnSpc>
                <a:spcPct val="100000"/>
              </a:lnSpc>
              <a:spcBef>
                <a:spcPts val="480"/>
              </a:spcBef>
              <a:spcAft>
                <a:spcPts val="0"/>
              </a:spcAft>
              <a:buClr>
                <a:srgbClr val="898989"/>
              </a:buClr>
              <a:buSzPts val="2400"/>
              <a:buNone/>
            </a:pPr>
            <a:r>
              <a:rPr lang="en-US" sz="2400" b="0" i="0" u="none">
                <a:solidFill>
                  <a:srgbClr val="898989"/>
                </a:solidFill>
                <a:latin typeface="Calibri"/>
                <a:ea typeface="Calibri"/>
                <a:cs typeface="Calibri"/>
                <a:sym typeface="Calibri"/>
              </a:rPr>
              <a:t>1917 – 1955 ~ 34 mm</a:t>
            </a:r>
            <a:endParaRPr/>
          </a:p>
          <a:p>
            <a:pPr marL="0" lvl="0" indent="0" algn="ctr" rtl="0">
              <a:lnSpc>
                <a:spcPct val="100000"/>
              </a:lnSpc>
              <a:spcBef>
                <a:spcPts val="480"/>
              </a:spcBef>
              <a:spcAft>
                <a:spcPts val="0"/>
              </a:spcAft>
              <a:buClr>
                <a:srgbClr val="898989"/>
              </a:buClr>
              <a:buSzPts val="2400"/>
              <a:buNone/>
            </a:pPr>
            <a:r>
              <a:rPr lang="en-US" sz="2400" b="0" i="0" u="none">
                <a:solidFill>
                  <a:srgbClr val="898989"/>
                </a:solidFill>
                <a:latin typeface="Calibri"/>
                <a:ea typeface="Calibri"/>
                <a:cs typeface="Calibri"/>
                <a:sym typeface="Calibri"/>
              </a:rPr>
              <a:t>1956 – 1974 ~ 22 mm</a:t>
            </a:r>
            <a:endParaRPr/>
          </a:p>
          <a:p>
            <a:pPr marL="0" lvl="0" indent="0" algn="ctr" rtl="0">
              <a:lnSpc>
                <a:spcPct val="100000"/>
              </a:lnSpc>
              <a:spcBef>
                <a:spcPts val="480"/>
              </a:spcBef>
              <a:spcAft>
                <a:spcPts val="0"/>
              </a:spcAft>
              <a:buClr>
                <a:srgbClr val="898989"/>
              </a:buClr>
              <a:buSzPts val="2400"/>
              <a:buNone/>
            </a:pPr>
            <a:r>
              <a:rPr lang="en-US" sz="2400" b="0" i="0" u="none">
                <a:solidFill>
                  <a:srgbClr val="898989"/>
                </a:solidFill>
                <a:latin typeface="Calibri"/>
                <a:ea typeface="Calibri"/>
                <a:cs typeface="Calibri"/>
                <a:sym typeface="Calibri"/>
              </a:rPr>
              <a:t>1974&gt; ~ 11 mm (class 1)</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905000" y="685800"/>
            <a:ext cx="5562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pPr>
            <a:r>
              <a:rPr lang="en-US" altLang="en-US" sz="3200" b="1">
                <a:solidFill>
                  <a:srgbClr val="EA3902"/>
                </a:solidFill>
              </a:rPr>
              <a:t>Leveled Height Differences</a:t>
            </a:r>
          </a:p>
        </p:txBody>
      </p:sp>
      <p:sp>
        <p:nvSpPr>
          <p:cNvPr id="1198083" name="Line 3"/>
          <p:cNvSpPr>
            <a:spLocks noChangeShapeType="1"/>
          </p:cNvSpPr>
          <p:nvPr/>
        </p:nvSpPr>
        <p:spPr bwMode="auto">
          <a:xfrm rot="21205040" flipH="1">
            <a:off x="3475038" y="1987550"/>
            <a:ext cx="0" cy="9286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084" name="Line 4"/>
          <p:cNvSpPr>
            <a:spLocks noChangeShapeType="1"/>
          </p:cNvSpPr>
          <p:nvPr/>
        </p:nvSpPr>
        <p:spPr bwMode="auto">
          <a:xfrm rot="-760733">
            <a:off x="2627313" y="2659063"/>
            <a:ext cx="3175" cy="914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085" name="Line 5"/>
          <p:cNvSpPr>
            <a:spLocks noChangeShapeType="1"/>
          </p:cNvSpPr>
          <p:nvPr/>
        </p:nvSpPr>
        <p:spPr bwMode="auto">
          <a:xfrm rot="604503">
            <a:off x="5614988" y="2046288"/>
            <a:ext cx="14287" cy="8953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8086" name="Line 6"/>
          <p:cNvSpPr>
            <a:spLocks noChangeShapeType="1"/>
          </p:cNvSpPr>
          <p:nvPr/>
        </p:nvSpPr>
        <p:spPr bwMode="auto">
          <a:xfrm rot="65890">
            <a:off x="4672013" y="1684338"/>
            <a:ext cx="17462" cy="8683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7"/>
          <p:cNvGrpSpPr>
            <a:grpSpLocks/>
          </p:cNvGrpSpPr>
          <p:nvPr/>
        </p:nvGrpSpPr>
        <p:grpSpPr bwMode="auto">
          <a:xfrm>
            <a:off x="4694238" y="2170113"/>
            <a:ext cx="974725" cy="603250"/>
            <a:chOff x="2957" y="991"/>
            <a:chExt cx="614" cy="380"/>
          </a:xfrm>
        </p:grpSpPr>
        <p:sp>
          <p:nvSpPr>
            <p:cNvPr id="6175" name="Line 8"/>
            <p:cNvSpPr>
              <a:spLocks noChangeShapeType="1"/>
            </p:cNvSpPr>
            <p:nvPr/>
          </p:nvSpPr>
          <p:spPr bwMode="auto">
            <a:xfrm flipH="1" flipV="1">
              <a:off x="3252" y="993"/>
              <a:ext cx="67" cy="3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6" name="Line 9"/>
            <p:cNvSpPr>
              <a:spLocks noChangeShapeType="1"/>
            </p:cNvSpPr>
            <p:nvPr/>
          </p:nvSpPr>
          <p:spPr bwMode="auto">
            <a:xfrm flipH="1">
              <a:off x="3160" y="1009"/>
              <a:ext cx="87" cy="3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7" name="Line 10"/>
            <p:cNvSpPr>
              <a:spLocks noChangeShapeType="1"/>
            </p:cNvSpPr>
            <p:nvPr/>
          </p:nvSpPr>
          <p:spPr bwMode="auto">
            <a:xfrm rot="339650" flipV="1">
              <a:off x="2957" y="991"/>
              <a:ext cx="61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1"/>
          <p:cNvGrpSpPr>
            <a:grpSpLocks/>
          </p:cNvGrpSpPr>
          <p:nvPr/>
        </p:nvGrpSpPr>
        <p:grpSpPr bwMode="auto">
          <a:xfrm>
            <a:off x="3454400" y="2284413"/>
            <a:ext cx="1236663" cy="587375"/>
            <a:chOff x="2176" y="1063"/>
            <a:chExt cx="779" cy="370"/>
          </a:xfrm>
        </p:grpSpPr>
        <p:sp>
          <p:nvSpPr>
            <p:cNvPr id="6172" name="Line 12"/>
            <p:cNvSpPr>
              <a:spLocks noChangeShapeType="1"/>
            </p:cNvSpPr>
            <p:nvPr/>
          </p:nvSpPr>
          <p:spPr bwMode="auto">
            <a:xfrm rot="5400000" flipH="1">
              <a:off x="2440" y="1184"/>
              <a:ext cx="310" cy="9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3" name="Line 13"/>
            <p:cNvSpPr>
              <a:spLocks noChangeShapeType="1"/>
            </p:cNvSpPr>
            <p:nvPr/>
          </p:nvSpPr>
          <p:spPr bwMode="auto">
            <a:xfrm flipH="1">
              <a:off x="2516" y="1085"/>
              <a:ext cx="29" cy="3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4" name="Line 14"/>
            <p:cNvSpPr>
              <a:spLocks noChangeShapeType="1"/>
            </p:cNvSpPr>
            <p:nvPr/>
          </p:nvSpPr>
          <p:spPr bwMode="auto">
            <a:xfrm rot="367709" flipV="1">
              <a:off x="2176" y="1063"/>
              <a:ext cx="779" cy="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15"/>
          <p:cNvGrpSpPr>
            <a:grpSpLocks/>
          </p:cNvGrpSpPr>
          <p:nvPr/>
        </p:nvGrpSpPr>
        <p:grpSpPr bwMode="auto">
          <a:xfrm>
            <a:off x="2563813" y="2811463"/>
            <a:ext cx="941387" cy="690562"/>
            <a:chOff x="1615" y="1395"/>
            <a:chExt cx="593" cy="435"/>
          </a:xfrm>
        </p:grpSpPr>
        <p:sp>
          <p:nvSpPr>
            <p:cNvPr id="6169" name="Line 16"/>
            <p:cNvSpPr>
              <a:spLocks noChangeShapeType="1"/>
            </p:cNvSpPr>
            <p:nvPr/>
          </p:nvSpPr>
          <p:spPr bwMode="auto">
            <a:xfrm rot="481554" flipH="1" flipV="1">
              <a:off x="1882" y="1397"/>
              <a:ext cx="146" cy="32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0" name="Line 17"/>
            <p:cNvSpPr>
              <a:spLocks noChangeShapeType="1"/>
            </p:cNvSpPr>
            <p:nvPr/>
          </p:nvSpPr>
          <p:spPr bwMode="auto">
            <a:xfrm rot="487264">
              <a:off x="1875" y="1397"/>
              <a:ext cx="3" cy="43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71" name="Line 18"/>
            <p:cNvSpPr>
              <a:spLocks noChangeShapeType="1"/>
            </p:cNvSpPr>
            <p:nvPr/>
          </p:nvSpPr>
          <p:spPr bwMode="auto">
            <a:xfrm rot="-146968">
              <a:off x="1615" y="1395"/>
              <a:ext cx="593" cy="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198099" name="Line 19"/>
          <p:cNvSpPr>
            <a:spLocks noChangeShapeType="1"/>
          </p:cNvSpPr>
          <p:nvPr/>
        </p:nvSpPr>
        <p:spPr bwMode="auto">
          <a:xfrm rot="702971">
            <a:off x="6446838" y="2782888"/>
            <a:ext cx="19050" cy="9953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 name="Group 20"/>
          <p:cNvGrpSpPr>
            <a:grpSpLocks/>
          </p:cNvGrpSpPr>
          <p:nvPr/>
        </p:nvGrpSpPr>
        <p:grpSpPr bwMode="auto">
          <a:xfrm rot="-121622">
            <a:off x="5562600" y="2868613"/>
            <a:ext cx="990600" cy="620712"/>
            <a:chOff x="3504" y="1431"/>
            <a:chExt cx="624" cy="391"/>
          </a:xfrm>
        </p:grpSpPr>
        <p:sp>
          <p:nvSpPr>
            <p:cNvPr id="6166" name="Line 21"/>
            <p:cNvSpPr>
              <a:spLocks noChangeShapeType="1"/>
            </p:cNvSpPr>
            <p:nvPr/>
          </p:nvSpPr>
          <p:spPr bwMode="auto">
            <a:xfrm rot="1039951" flipH="1" flipV="1">
              <a:off x="3753" y="1455"/>
              <a:ext cx="139" cy="36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7" name="Line 22"/>
            <p:cNvSpPr>
              <a:spLocks noChangeShapeType="1"/>
            </p:cNvSpPr>
            <p:nvPr/>
          </p:nvSpPr>
          <p:spPr bwMode="auto">
            <a:xfrm rot="1735132">
              <a:off x="3724" y="1431"/>
              <a:ext cx="53" cy="32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8" name="Line 23"/>
            <p:cNvSpPr>
              <a:spLocks noChangeShapeType="1"/>
            </p:cNvSpPr>
            <p:nvPr/>
          </p:nvSpPr>
          <p:spPr bwMode="auto">
            <a:xfrm rot="718260">
              <a:off x="3504" y="1440"/>
              <a:ext cx="624"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156" name="Freeform 24"/>
          <p:cNvSpPr>
            <a:spLocks/>
          </p:cNvSpPr>
          <p:nvPr/>
        </p:nvSpPr>
        <p:spPr bwMode="auto">
          <a:xfrm>
            <a:off x="495300" y="2514600"/>
            <a:ext cx="8291513" cy="1930400"/>
          </a:xfrm>
          <a:custGeom>
            <a:avLst/>
            <a:gdLst>
              <a:gd name="T0" fmla="*/ 0 w 5223"/>
              <a:gd name="T1" fmla="*/ 2147483647 h 1216"/>
              <a:gd name="T2" fmla="*/ 2147483647 w 5223"/>
              <a:gd name="T3" fmla="*/ 2147483647 h 1216"/>
              <a:gd name="T4" fmla="*/ 2147483647 w 5223"/>
              <a:gd name="T5" fmla="*/ 2147483647 h 1216"/>
              <a:gd name="T6" fmla="*/ 2147483647 w 5223"/>
              <a:gd name="T7" fmla="*/ 2147483647 h 1216"/>
              <a:gd name="T8" fmla="*/ 2147483647 w 5223"/>
              <a:gd name="T9" fmla="*/ 2147483647 h 1216"/>
              <a:gd name="T10" fmla="*/ 2147483647 w 5223"/>
              <a:gd name="T11" fmla="*/ 2147483647 h 1216"/>
              <a:gd name="T12" fmla="*/ 2147483647 w 5223"/>
              <a:gd name="T13" fmla="*/ 2147483647 h 1216"/>
              <a:gd name="T14" fmla="*/ 2147483647 w 5223"/>
              <a:gd name="T15" fmla="*/ 2147483647 h 1216"/>
              <a:gd name="T16" fmla="*/ 2147483647 w 5223"/>
              <a:gd name="T17" fmla="*/ 2147483647 h 1216"/>
              <a:gd name="T18" fmla="*/ 2147483647 w 5223"/>
              <a:gd name="T19" fmla="*/ 2147483647 h 1216"/>
              <a:gd name="T20" fmla="*/ 2147483647 w 5223"/>
              <a:gd name="T21" fmla="*/ 2147483647 h 1216"/>
              <a:gd name="T22" fmla="*/ 2147483647 w 5223"/>
              <a:gd name="T23" fmla="*/ 2147483647 h 1216"/>
              <a:gd name="T24" fmla="*/ 2147483647 w 5223"/>
              <a:gd name="T25" fmla="*/ 2147483647 h 1216"/>
              <a:gd name="T26" fmla="*/ 2147483647 w 5223"/>
              <a:gd name="T27" fmla="*/ 2147483647 h 1216"/>
              <a:gd name="T28" fmla="*/ 2147483647 w 5223"/>
              <a:gd name="T29" fmla="*/ 2147483647 h 1216"/>
              <a:gd name="T30" fmla="*/ 2147483647 w 5223"/>
              <a:gd name="T31" fmla="*/ 2147483647 h 1216"/>
              <a:gd name="T32" fmla="*/ 2147483647 w 5223"/>
              <a:gd name="T33" fmla="*/ 2147483647 h 1216"/>
              <a:gd name="T34" fmla="*/ 2147483647 w 5223"/>
              <a:gd name="T35" fmla="*/ 2147483647 h 1216"/>
              <a:gd name="T36" fmla="*/ 2147483647 w 5223"/>
              <a:gd name="T37" fmla="*/ 2147483647 h 1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23"/>
              <a:gd name="T58" fmla="*/ 0 h 1216"/>
              <a:gd name="T59" fmla="*/ 5223 w 5223"/>
              <a:gd name="T60" fmla="*/ 1216 h 1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23" h="1216">
                <a:moveTo>
                  <a:pt x="0" y="1216"/>
                </a:moveTo>
                <a:cubicBezTo>
                  <a:pt x="102" y="1162"/>
                  <a:pt x="204" y="1109"/>
                  <a:pt x="318" y="1090"/>
                </a:cubicBezTo>
                <a:cubicBezTo>
                  <a:pt x="432" y="1071"/>
                  <a:pt x="578" y="1126"/>
                  <a:pt x="684" y="1102"/>
                </a:cubicBezTo>
                <a:cubicBezTo>
                  <a:pt x="790" y="1078"/>
                  <a:pt x="833" y="1016"/>
                  <a:pt x="954" y="946"/>
                </a:cubicBezTo>
                <a:cubicBezTo>
                  <a:pt x="1075" y="876"/>
                  <a:pt x="1252" y="797"/>
                  <a:pt x="1410" y="682"/>
                </a:cubicBezTo>
                <a:cubicBezTo>
                  <a:pt x="1568" y="567"/>
                  <a:pt x="1753" y="358"/>
                  <a:pt x="1902" y="256"/>
                </a:cubicBezTo>
                <a:cubicBezTo>
                  <a:pt x="2051" y="154"/>
                  <a:pt x="2183" y="112"/>
                  <a:pt x="2304" y="70"/>
                </a:cubicBezTo>
                <a:cubicBezTo>
                  <a:pt x="2425" y="28"/>
                  <a:pt x="2522" y="0"/>
                  <a:pt x="2628" y="4"/>
                </a:cubicBezTo>
                <a:cubicBezTo>
                  <a:pt x="2734" y="8"/>
                  <a:pt x="2847" y="51"/>
                  <a:pt x="2940" y="94"/>
                </a:cubicBezTo>
                <a:cubicBezTo>
                  <a:pt x="3033" y="137"/>
                  <a:pt x="3093" y="189"/>
                  <a:pt x="3186" y="262"/>
                </a:cubicBezTo>
                <a:cubicBezTo>
                  <a:pt x="3279" y="335"/>
                  <a:pt x="3414" y="446"/>
                  <a:pt x="3498" y="532"/>
                </a:cubicBezTo>
                <a:cubicBezTo>
                  <a:pt x="3582" y="618"/>
                  <a:pt x="3640" y="723"/>
                  <a:pt x="3690" y="778"/>
                </a:cubicBezTo>
                <a:cubicBezTo>
                  <a:pt x="3740" y="833"/>
                  <a:pt x="3748" y="850"/>
                  <a:pt x="3798" y="862"/>
                </a:cubicBezTo>
                <a:cubicBezTo>
                  <a:pt x="3848" y="874"/>
                  <a:pt x="3924" y="878"/>
                  <a:pt x="3990" y="850"/>
                </a:cubicBezTo>
                <a:cubicBezTo>
                  <a:pt x="4056" y="822"/>
                  <a:pt x="4134" y="734"/>
                  <a:pt x="4194" y="694"/>
                </a:cubicBezTo>
                <a:cubicBezTo>
                  <a:pt x="4254" y="654"/>
                  <a:pt x="4275" y="647"/>
                  <a:pt x="4350" y="610"/>
                </a:cubicBezTo>
                <a:cubicBezTo>
                  <a:pt x="4425" y="573"/>
                  <a:pt x="4514" y="495"/>
                  <a:pt x="4644" y="472"/>
                </a:cubicBezTo>
                <a:cubicBezTo>
                  <a:pt x="4774" y="449"/>
                  <a:pt x="5037" y="470"/>
                  <a:pt x="5130" y="472"/>
                </a:cubicBezTo>
                <a:cubicBezTo>
                  <a:pt x="5223" y="474"/>
                  <a:pt x="5212" y="479"/>
                  <a:pt x="5202" y="484"/>
                </a:cubicBezTo>
              </a:path>
            </a:pathLst>
          </a:cu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1198105" name="Oval 25"/>
          <p:cNvSpPr>
            <a:spLocks noChangeArrowheads="1"/>
          </p:cNvSpPr>
          <p:nvPr/>
        </p:nvSpPr>
        <p:spPr bwMode="auto">
          <a:xfrm>
            <a:off x="2684463" y="3530600"/>
            <a:ext cx="115887" cy="98425"/>
          </a:xfrm>
          <a:prstGeom prst="ellipse">
            <a:avLst/>
          </a:prstGeom>
          <a:solidFill>
            <a:schemeClr val="tx1"/>
          </a:solidFill>
          <a:ln w="19050">
            <a:solidFill>
              <a:srgbClr val="CC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98106" name="Oval 26"/>
          <p:cNvSpPr>
            <a:spLocks noChangeArrowheads="1"/>
          </p:cNvSpPr>
          <p:nvPr/>
        </p:nvSpPr>
        <p:spPr bwMode="auto">
          <a:xfrm>
            <a:off x="6303963" y="3702050"/>
            <a:ext cx="115887" cy="98425"/>
          </a:xfrm>
          <a:prstGeom prst="ellipse">
            <a:avLst/>
          </a:prstGeom>
          <a:solidFill>
            <a:schemeClr val="tx1"/>
          </a:solidFill>
          <a:ln w="19050">
            <a:solidFill>
              <a:srgbClr val="CC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98107" name="Oval 27"/>
          <p:cNvSpPr>
            <a:spLocks noChangeArrowheads="1"/>
          </p:cNvSpPr>
          <p:nvPr/>
        </p:nvSpPr>
        <p:spPr bwMode="auto">
          <a:xfrm>
            <a:off x="4608513" y="2473325"/>
            <a:ext cx="115887" cy="98425"/>
          </a:xfrm>
          <a:prstGeom prst="ellipse">
            <a:avLst/>
          </a:prstGeom>
          <a:solidFill>
            <a:schemeClr val="tx1"/>
          </a:solidFill>
          <a:ln w="19050">
            <a:solidFill>
              <a:srgbClr val="CC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98108" name="Text Box 28"/>
          <p:cNvSpPr txBox="1">
            <a:spLocks noChangeArrowheads="1"/>
          </p:cNvSpPr>
          <p:nvPr/>
        </p:nvSpPr>
        <p:spPr bwMode="auto">
          <a:xfrm>
            <a:off x="2355850" y="3263900"/>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pPr>
            <a:r>
              <a:rPr lang="en-US" altLang="en-US" b="1"/>
              <a:t>A</a:t>
            </a:r>
          </a:p>
        </p:txBody>
      </p:sp>
      <p:sp>
        <p:nvSpPr>
          <p:cNvPr id="1198109" name="Text Box 29"/>
          <p:cNvSpPr txBox="1">
            <a:spLocks noChangeArrowheads="1"/>
          </p:cNvSpPr>
          <p:nvPr/>
        </p:nvSpPr>
        <p:spPr bwMode="auto">
          <a:xfrm>
            <a:off x="6384925" y="3444875"/>
            <a:ext cx="34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pPr>
            <a:r>
              <a:rPr lang="en-US" altLang="en-US" b="1"/>
              <a:t>C</a:t>
            </a:r>
          </a:p>
        </p:txBody>
      </p:sp>
      <p:sp>
        <p:nvSpPr>
          <p:cNvPr id="1198110" name="Text Box 30"/>
          <p:cNvSpPr txBox="1">
            <a:spLocks noChangeArrowheads="1"/>
          </p:cNvSpPr>
          <p:nvPr/>
        </p:nvSpPr>
        <p:spPr bwMode="auto">
          <a:xfrm>
            <a:off x="4384675" y="2479675"/>
            <a:ext cx="33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pPr>
            <a:r>
              <a:rPr lang="en-US" altLang="en-US" b="1"/>
              <a:t>B</a:t>
            </a:r>
          </a:p>
        </p:txBody>
      </p:sp>
      <p:sp>
        <p:nvSpPr>
          <p:cNvPr id="6163" name="Text Box 31"/>
          <p:cNvSpPr txBox="1">
            <a:spLocks noChangeArrowheads="1"/>
          </p:cNvSpPr>
          <p:nvPr/>
        </p:nvSpPr>
        <p:spPr bwMode="auto">
          <a:xfrm>
            <a:off x="7696200" y="2501900"/>
            <a:ext cx="1255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pPr>
            <a:r>
              <a:rPr lang="en-US" altLang="en-US" sz="1600" b="1"/>
              <a:t>Topography</a:t>
            </a:r>
          </a:p>
        </p:txBody>
      </p:sp>
      <p:sp>
        <p:nvSpPr>
          <p:cNvPr id="6164" name="Line 32"/>
          <p:cNvSpPr>
            <a:spLocks noChangeShapeType="1"/>
          </p:cNvSpPr>
          <p:nvPr/>
        </p:nvSpPr>
        <p:spPr bwMode="auto">
          <a:xfrm flipH="1">
            <a:off x="8153400" y="2806700"/>
            <a:ext cx="228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6165"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3905250"/>
            <a:ext cx="35306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4025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0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98108"/>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198107"/>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198110"/>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198106"/>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198109"/>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1198084"/>
                                        </p:tgtEl>
                                        <p:attrNameLst>
                                          <p:attrName>style.visibility</p:attrName>
                                        </p:attrNameLst>
                                      </p:cBhvr>
                                      <p:to>
                                        <p:strVal val="visible"/>
                                      </p:to>
                                    </p:set>
                                  </p:childTnLst>
                                </p:cTn>
                              </p:par>
                            </p:childTnLst>
                          </p:cTn>
                        </p:par>
                        <p:par>
                          <p:cTn id="26" fill="hold" nodeType="afterGroup">
                            <p:stCondLst>
                              <p:cond delay="500"/>
                            </p:stCondLst>
                            <p:childTnLst>
                              <p:par>
                                <p:cTn id="27" presetID="1" presetClass="entr" presetSubtype="0" fill="hold" nodeType="afterEffect">
                                  <p:stCondLst>
                                    <p:cond delay="0"/>
                                  </p:stCondLst>
                                  <p:childTnLst>
                                    <p:set>
                                      <p:cBhvr>
                                        <p:cTn id="28" dur="1" fill="hold">
                                          <p:stCondLst>
                                            <p:cond delay="499"/>
                                          </p:stCondLst>
                                        </p:cTn>
                                        <p:tgtEl>
                                          <p:spTgt spid="4"/>
                                        </p:tgtEl>
                                        <p:attrNameLst>
                                          <p:attrName>style.visibility</p:attrName>
                                        </p:attrNameLst>
                                      </p:cBhvr>
                                      <p:to>
                                        <p:strVal val="visible"/>
                                      </p:to>
                                    </p:set>
                                  </p:childTnLst>
                                </p:cTn>
                              </p:par>
                            </p:childTnLst>
                          </p:cTn>
                        </p:par>
                        <p:par>
                          <p:cTn id="29" fill="hold" nodeType="afterGroup">
                            <p:stCondLst>
                              <p:cond delay="1000"/>
                            </p:stCondLst>
                            <p:childTnLst>
                              <p:par>
                                <p:cTn id="30" presetID="1" presetClass="entr" presetSubtype="0" fill="hold" nodeType="afterEffect">
                                  <p:stCondLst>
                                    <p:cond delay="0"/>
                                  </p:stCondLst>
                                  <p:childTnLst>
                                    <p:set>
                                      <p:cBhvr>
                                        <p:cTn id="31" dur="1" fill="hold">
                                          <p:stCondLst>
                                            <p:cond delay="499"/>
                                          </p:stCondLst>
                                        </p:cTn>
                                        <p:tgtEl>
                                          <p:spTgt spid="1198083"/>
                                        </p:tgtEl>
                                        <p:attrNameLst>
                                          <p:attrName>style.visibility</p:attrName>
                                        </p:attrNameLst>
                                      </p:cBhvr>
                                      <p:to>
                                        <p:strVal val="visible"/>
                                      </p:to>
                                    </p:set>
                                  </p:childTnLst>
                                </p:cTn>
                              </p:par>
                            </p:childTnLst>
                          </p:cTn>
                        </p:par>
                        <p:par>
                          <p:cTn id="32" fill="hold" nodeType="afterGroup">
                            <p:stCondLst>
                              <p:cond delay="1500"/>
                            </p:stCondLst>
                            <p:childTnLst>
                              <p:par>
                                <p:cTn id="33" presetID="1" presetClass="entr" presetSubtype="0" fill="hold" nodeType="afterEffect">
                                  <p:stCondLst>
                                    <p:cond delay="0"/>
                                  </p:stCondLst>
                                  <p:childTnLst>
                                    <p:set>
                                      <p:cBhvr>
                                        <p:cTn id="34" dur="1" fill="hold">
                                          <p:stCondLst>
                                            <p:cond delay="499"/>
                                          </p:stCondLst>
                                        </p:cTn>
                                        <p:tgtEl>
                                          <p:spTgt spid="3"/>
                                        </p:tgtEl>
                                        <p:attrNameLst>
                                          <p:attrName>style.visibility</p:attrName>
                                        </p:attrNameLst>
                                      </p:cBhvr>
                                      <p:to>
                                        <p:strVal val="visible"/>
                                      </p:to>
                                    </p:set>
                                  </p:childTnLst>
                                </p:cTn>
                              </p:par>
                            </p:childTnLst>
                          </p:cTn>
                        </p:par>
                        <p:par>
                          <p:cTn id="35" fill="hold" nodeType="afterGroup">
                            <p:stCondLst>
                              <p:cond delay="2000"/>
                            </p:stCondLst>
                            <p:childTnLst>
                              <p:par>
                                <p:cTn id="36" presetID="1" presetClass="entr" presetSubtype="0" fill="hold" nodeType="afterEffect">
                                  <p:stCondLst>
                                    <p:cond delay="0"/>
                                  </p:stCondLst>
                                  <p:childTnLst>
                                    <p:set>
                                      <p:cBhvr>
                                        <p:cTn id="37" dur="1" fill="hold">
                                          <p:stCondLst>
                                            <p:cond delay="499"/>
                                          </p:stCondLst>
                                        </p:cTn>
                                        <p:tgtEl>
                                          <p:spTgt spid="1198086"/>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499"/>
                                          </p:stCondLst>
                                        </p:cTn>
                                        <p:tgtEl>
                                          <p:spTgt spid="2"/>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nodeType="afterEffect">
                                  <p:stCondLst>
                                    <p:cond delay="0"/>
                                  </p:stCondLst>
                                  <p:childTnLst>
                                    <p:set>
                                      <p:cBhvr>
                                        <p:cTn id="44" dur="1" fill="hold">
                                          <p:stCondLst>
                                            <p:cond delay="499"/>
                                          </p:stCondLst>
                                        </p:cTn>
                                        <p:tgtEl>
                                          <p:spTgt spid="1198085"/>
                                        </p:tgtEl>
                                        <p:attrNameLst>
                                          <p:attrName>style.visibility</p:attrName>
                                        </p:attrNameLst>
                                      </p:cBhvr>
                                      <p:to>
                                        <p:strVal val="visible"/>
                                      </p:to>
                                    </p:set>
                                  </p:childTnLst>
                                </p:cTn>
                              </p:par>
                            </p:childTnLst>
                          </p:cTn>
                        </p:par>
                        <p:par>
                          <p:cTn id="45" fill="hold" nodeType="afterGroup">
                            <p:stCondLst>
                              <p:cond delay="1000"/>
                            </p:stCondLst>
                            <p:childTnLst>
                              <p:par>
                                <p:cTn id="46" presetID="1" presetClass="entr" presetSubtype="0" fill="hold" nodeType="afterEffect">
                                  <p:stCondLst>
                                    <p:cond delay="0"/>
                                  </p:stCondLst>
                                  <p:childTnLst>
                                    <p:set>
                                      <p:cBhvr>
                                        <p:cTn id="47" dur="1" fill="hold">
                                          <p:stCondLst>
                                            <p:cond delay="499"/>
                                          </p:stCondLst>
                                        </p:cTn>
                                        <p:tgtEl>
                                          <p:spTgt spid="5"/>
                                        </p:tgtEl>
                                        <p:attrNameLst>
                                          <p:attrName>style.visibility</p:attrName>
                                        </p:attrNameLst>
                                      </p:cBhvr>
                                      <p:to>
                                        <p:strVal val="visible"/>
                                      </p:to>
                                    </p:set>
                                  </p:childTnLst>
                                </p:cTn>
                              </p:par>
                            </p:childTnLst>
                          </p:cTn>
                        </p:par>
                        <p:par>
                          <p:cTn id="48" fill="hold" nodeType="afterGroup">
                            <p:stCondLst>
                              <p:cond delay="1500"/>
                            </p:stCondLst>
                            <p:childTnLst>
                              <p:par>
                                <p:cTn id="49" presetID="1" presetClass="entr" presetSubtype="0" fill="hold" nodeType="afterEffect">
                                  <p:stCondLst>
                                    <p:cond delay="0"/>
                                  </p:stCondLst>
                                  <p:childTnLst>
                                    <p:set>
                                      <p:cBhvr>
                                        <p:cTn id="50" dur="1" fill="hold">
                                          <p:stCondLst>
                                            <p:cond delay="499"/>
                                          </p:stCondLst>
                                        </p:cTn>
                                        <p:tgtEl>
                                          <p:spTgt spid="1198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5" grpId="0" animBg="1"/>
      <p:bldP spid="1198106" grpId="0" animBg="1"/>
      <p:bldP spid="1198107" grpId="0" animBg="1"/>
      <p:bldP spid="1198108" grpId="0" autoUpdateAnimBg="0"/>
      <p:bldP spid="1198109" grpId="0" autoUpdateAnimBg="0"/>
      <p:bldP spid="1198110"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l="15625" t="33693" r="40430" b="6738"/>
          <a:stretch>
            <a:fillRect/>
          </a:stretch>
        </p:blipFill>
        <p:spPr bwMode="auto">
          <a:xfrm>
            <a:off x="971550" y="0"/>
            <a:ext cx="6981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6537325" y="6461125"/>
            <a:ext cx="26066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t>Image credit: University of Texas Center for Space Research and NASA </a:t>
            </a:r>
          </a:p>
        </p:txBody>
      </p:sp>
      <p:sp>
        <p:nvSpPr>
          <p:cNvPr id="7172" name="Text Box 4"/>
          <p:cNvSpPr txBox="1">
            <a:spLocks noChangeArrowheads="1"/>
          </p:cNvSpPr>
          <p:nvPr/>
        </p:nvSpPr>
        <p:spPr bwMode="auto">
          <a:xfrm>
            <a:off x="-92075" y="71438"/>
            <a:ext cx="1995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t>GRACE Gravity Model 01</a:t>
            </a:r>
          </a:p>
          <a:p>
            <a:pPr eaLnBrk="1" hangingPunct="1"/>
            <a:r>
              <a:rPr lang="en-US" altLang="en-US" sz="1200" b="1"/>
              <a:t>  </a:t>
            </a:r>
            <a:r>
              <a:rPr lang="en-US" altLang="en-US" sz="1200"/>
              <a:t> - Released July 2003 </a:t>
            </a:r>
          </a:p>
        </p:txBody>
      </p:sp>
    </p:spTree>
    <p:extLst>
      <p:ext uri="{BB962C8B-B14F-4D97-AF65-F5344CB8AC3E}">
        <p14:creationId xmlns:p14="http://schemas.microsoft.com/office/powerpoint/2010/main" val="33132517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reeform 2"/>
          <p:cNvSpPr>
            <a:spLocks/>
          </p:cNvSpPr>
          <p:nvPr/>
        </p:nvSpPr>
        <p:spPr bwMode="auto">
          <a:xfrm>
            <a:off x="1581150" y="736600"/>
            <a:ext cx="5127625" cy="4648200"/>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5" name="Freeform 3"/>
          <p:cNvSpPr>
            <a:spLocks/>
          </p:cNvSpPr>
          <p:nvPr/>
        </p:nvSpPr>
        <p:spPr bwMode="auto">
          <a:xfrm>
            <a:off x="1385888" y="554038"/>
            <a:ext cx="5518150" cy="4967287"/>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6" name="Freeform 4"/>
          <p:cNvSpPr>
            <a:spLocks/>
          </p:cNvSpPr>
          <p:nvPr/>
        </p:nvSpPr>
        <p:spPr bwMode="auto">
          <a:xfrm>
            <a:off x="1144588" y="387350"/>
            <a:ext cx="6040437" cy="5300663"/>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7" name="Freeform 5"/>
          <p:cNvSpPr>
            <a:spLocks/>
          </p:cNvSpPr>
          <p:nvPr/>
        </p:nvSpPr>
        <p:spPr bwMode="auto">
          <a:xfrm>
            <a:off x="949325" y="177800"/>
            <a:ext cx="6503988" cy="5692775"/>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38100">
            <a:solidFill>
              <a:srgbClr val="3333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8" name="Text Box 6"/>
          <p:cNvSpPr txBox="1">
            <a:spLocks noChangeArrowheads="1"/>
          </p:cNvSpPr>
          <p:nvPr/>
        </p:nvSpPr>
        <p:spPr bwMode="auto">
          <a:xfrm>
            <a:off x="212725" y="6011863"/>
            <a:ext cx="88503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The relationships between the ellipsoid surface (solid red), various geopotential surfaces (dashed blue), and the geoid (solid blue).  The geoid exists approximately at mean sea level (MSL).  Not shown is the actual surface of the earth, which coincides with MSL but is generally above the geoid.</a:t>
            </a:r>
          </a:p>
        </p:txBody>
      </p:sp>
      <p:sp>
        <p:nvSpPr>
          <p:cNvPr id="8199" name="Text Box 7"/>
          <p:cNvSpPr txBox="1">
            <a:spLocks noChangeArrowheads="1"/>
          </p:cNvSpPr>
          <p:nvPr/>
        </p:nvSpPr>
        <p:spPr bwMode="auto">
          <a:xfrm>
            <a:off x="300038" y="661988"/>
            <a:ext cx="130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3333FF"/>
                </a:solidFill>
              </a:rPr>
              <a:t>The Geoid</a:t>
            </a:r>
          </a:p>
        </p:txBody>
      </p:sp>
      <p:sp>
        <p:nvSpPr>
          <p:cNvPr id="8200" name="Text Box 8"/>
          <p:cNvSpPr txBox="1">
            <a:spLocks noChangeArrowheads="1"/>
          </p:cNvSpPr>
          <p:nvPr/>
        </p:nvSpPr>
        <p:spPr bwMode="auto">
          <a:xfrm>
            <a:off x="6932613" y="631825"/>
            <a:ext cx="1581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3333FF"/>
                </a:solidFill>
              </a:rPr>
              <a:t>Geopotential</a:t>
            </a:r>
          </a:p>
          <a:p>
            <a:pPr eaLnBrk="1" hangingPunct="1"/>
            <a:r>
              <a:rPr lang="en-US" altLang="en-US" b="1">
                <a:solidFill>
                  <a:srgbClr val="3333FF"/>
                </a:solidFill>
              </a:rPr>
              <a:t> Surfaces</a:t>
            </a:r>
          </a:p>
        </p:txBody>
      </p:sp>
      <p:sp>
        <p:nvSpPr>
          <p:cNvPr id="8201" name="Text Box 9"/>
          <p:cNvSpPr txBox="1">
            <a:spLocks noChangeArrowheads="1"/>
          </p:cNvSpPr>
          <p:nvPr/>
        </p:nvSpPr>
        <p:spPr bwMode="auto">
          <a:xfrm>
            <a:off x="6630988" y="5140325"/>
            <a:ext cx="1746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Gravity Vector</a:t>
            </a:r>
          </a:p>
        </p:txBody>
      </p:sp>
      <p:sp>
        <p:nvSpPr>
          <p:cNvPr id="8202" name="Line 10"/>
          <p:cNvSpPr>
            <a:spLocks noChangeShapeType="1"/>
          </p:cNvSpPr>
          <p:nvPr/>
        </p:nvSpPr>
        <p:spPr bwMode="auto">
          <a:xfrm flipH="1" flipV="1">
            <a:off x="5994400" y="914400"/>
            <a:ext cx="1074738" cy="58738"/>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03" name="Line 11"/>
          <p:cNvSpPr>
            <a:spLocks noChangeShapeType="1"/>
          </p:cNvSpPr>
          <p:nvPr/>
        </p:nvSpPr>
        <p:spPr bwMode="auto">
          <a:xfrm flipH="1">
            <a:off x="5921375" y="973138"/>
            <a:ext cx="1147763" cy="173037"/>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04" name="Line 12"/>
          <p:cNvSpPr>
            <a:spLocks noChangeShapeType="1"/>
          </p:cNvSpPr>
          <p:nvPr/>
        </p:nvSpPr>
        <p:spPr bwMode="auto">
          <a:xfrm flipH="1">
            <a:off x="5849938" y="987425"/>
            <a:ext cx="1219200" cy="420688"/>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05" name="Line 13"/>
          <p:cNvSpPr>
            <a:spLocks noChangeShapeType="1"/>
          </p:cNvSpPr>
          <p:nvPr/>
        </p:nvSpPr>
        <p:spPr bwMode="auto">
          <a:xfrm flipH="1">
            <a:off x="6226175" y="987425"/>
            <a:ext cx="842963" cy="1044575"/>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06" name="Line 14"/>
          <p:cNvSpPr>
            <a:spLocks noChangeShapeType="1"/>
          </p:cNvSpPr>
          <p:nvPr/>
        </p:nvSpPr>
        <p:spPr bwMode="auto">
          <a:xfrm flipH="1">
            <a:off x="6067425" y="973138"/>
            <a:ext cx="985838" cy="725487"/>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07" name="Line 15"/>
          <p:cNvSpPr>
            <a:spLocks noChangeShapeType="1"/>
          </p:cNvSpPr>
          <p:nvPr/>
        </p:nvSpPr>
        <p:spPr bwMode="auto">
          <a:xfrm>
            <a:off x="1552575" y="855663"/>
            <a:ext cx="812800" cy="798512"/>
          </a:xfrm>
          <a:prstGeom prst="line">
            <a:avLst/>
          </a:prstGeom>
          <a:noFill/>
          <a:ln w="38100">
            <a:solidFill>
              <a:srgbClr val="3333FF"/>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208" name="Freeform 16"/>
          <p:cNvSpPr>
            <a:spLocks/>
          </p:cNvSpPr>
          <p:nvPr/>
        </p:nvSpPr>
        <p:spPr bwMode="auto">
          <a:xfrm rot="16719397" flipH="1">
            <a:off x="5899150" y="4603750"/>
            <a:ext cx="711200" cy="679450"/>
          </a:xfrm>
          <a:custGeom>
            <a:avLst/>
            <a:gdLst>
              <a:gd name="T0" fmla="*/ 0 w 412"/>
              <a:gd name="T1" fmla="*/ 0 h 404"/>
              <a:gd name="T2" fmla="*/ 2147483647 w 412"/>
              <a:gd name="T3" fmla="*/ 2147483647 h 404"/>
              <a:gd name="T4" fmla="*/ 2147483647 w 412"/>
              <a:gd name="T5" fmla="*/ 2147483647 h 404"/>
              <a:gd name="T6" fmla="*/ 2147483647 w 412"/>
              <a:gd name="T7" fmla="*/ 2147483647 h 404"/>
              <a:gd name="T8" fmla="*/ 2147483647 w 412"/>
              <a:gd name="T9" fmla="*/ 2147483647 h 404"/>
              <a:gd name="T10" fmla="*/ 2147483647 w 412"/>
              <a:gd name="T11" fmla="*/ 2147483647 h 404"/>
              <a:gd name="T12" fmla="*/ 0 60000 65536"/>
              <a:gd name="T13" fmla="*/ 0 60000 65536"/>
              <a:gd name="T14" fmla="*/ 0 60000 65536"/>
              <a:gd name="T15" fmla="*/ 0 60000 65536"/>
              <a:gd name="T16" fmla="*/ 0 60000 65536"/>
              <a:gd name="T17" fmla="*/ 0 60000 65536"/>
              <a:gd name="T18" fmla="*/ 0 w 412"/>
              <a:gd name="T19" fmla="*/ 0 h 404"/>
              <a:gd name="T20" fmla="*/ 412 w 412"/>
              <a:gd name="T21" fmla="*/ 404 h 404"/>
            </a:gdLst>
            <a:ahLst/>
            <a:cxnLst>
              <a:cxn ang="T12">
                <a:pos x="T0" y="T1"/>
              </a:cxn>
              <a:cxn ang="T13">
                <a:pos x="T2" y="T3"/>
              </a:cxn>
              <a:cxn ang="T14">
                <a:pos x="T4" y="T5"/>
              </a:cxn>
              <a:cxn ang="T15">
                <a:pos x="T6" y="T7"/>
              </a:cxn>
              <a:cxn ang="T16">
                <a:pos x="T8" y="T9"/>
              </a:cxn>
              <a:cxn ang="T17">
                <a:pos x="T10" y="T11"/>
              </a:cxn>
            </a:cxnLst>
            <a:rect l="T18" t="T19" r="T20" b="T21"/>
            <a:pathLst>
              <a:path w="412" h="404">
                <a:moveTo>
                  <a:pt x="0" y="0"/>
                </a:moveTo>
                <a:cubicBezTo>
                  <a:pt x="13" y="24"/>
                  <a:pt x="26" y="48"/>
                  <a:pt x="42" y="72"/>
                </a:cubicBezTo>
                <a:cubicBezTo>
                  <a:pt x="58" y="96"/>
                  <a:pt x="74" y="116"/>
                  <a:pt x="96" y="142"/>
                </a:cubicBezTo>
                <a:cubicBezTo>
                  <a:pt x="118" y="168"/>
                  <a:pt x="144" y="197"/>
                  <a:pt x="174" y="226"/>
                </a:cubicBezTo>
                <a:cubicBezTo>
                  <a:pt x="204" y="255"/>
                  <a:pt x="238" y="286"/>
                  <a:pt x="278" y="316"/>
                </a:cubicBezTo>
                <a:cubicBezTo>
                  <a:pt x="318" y="346"/>
                  <a:pt x="365" y="375"/>
                  <a:pt x="412" y="404"/>
                </a:cubicBezTo>
              </a:path>
            </a:pathLst>
          </a:custGeom>
          <a:noFill/>
          <a:ln w="3810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9" name="Freeform 17"/>
          <p:cNvSpPr>
            <a:spLocks/>
          </p:cNvSpPr>
          <p:nvPr/>
        </p:nvSpPr>
        <p:spPr bwMode="auto">
          <a:xfrm>
            <a:off x="1778000" y="812800"/>
            <a:ext cx="4745038" cy="4451350"/>
          </a:xfrm>
          <a:custGeom>
            <a:avLst/>
            <a:gdLst>
              <a:gd name="T0" fmla="*/ 2147483647 w 3394"/>
              <a:gd name="T1" fmla="*/ 2147483647 h 3191"/>
              <a:gd name="T2" fmla="*/ 2147483647 w 3394"/>
              <a:gd name="T3" fmla="*/ 2147483647 h 3191"/>
              <a:gd name="T4" fmla="*/ 2147483647 w 3394"/>
              <a:gd name="T5" fmla="*/ 2147483647 h 3191"/>
              <a:gd name="T6" fmla="*/ 2147483647 w 3394"/>
              <a:gd name="T7" fmla="*/ 2147483647 h 3191"/>
              <a:gd name="T8" fmla="*/ 2147483647 w 3394"/>
              <a:gd name="T9" fmla="*/ 2147483647 h 3191"/>
              <a:gd name="T10" fmla="*/ 2147483647 w 3394"/>
              <a:gd name="T11" fmla="*/ 2147483647 h 3191"/>
              <a:gd name="T12" fmla="*/ 2147483647 w 3394"/>
              <a:gd name="T13" fmla="*/ 2147483647 h 3191"/>
              <a:gd name="T14" fmla="*/ 2147483647 w 3394"/>
              <a:gd name="T15" fmla="*/ 2147483647 h 3191"/>
              <a:gd name="T16" fmla="*/ 2147483647 w 3394"/>
              <a:gd name="T17" fmla="*/ 2147483647 h 3191"/>
              <a:gd name="T18" fmla="*/ 2147483647 w 3394"/>
              <a:gd name="T19" fmla="*/ 2147483647 h 3191"/>
              <a:gd name="T20" fmla="*/ 2147483647 w 3394"/>
              <a:gd name="T21" fmla="*/ 2147483647 h 3191"/>
              <a:gd name="T22" fmla="*/ 2147483647 w 3394"/>
              <a:gd name="T23" fmla="*/ 2147483647 h 3191"/>
              <a:gd name="T24" fmla="*/ 2147483647 w 3394"/>
              <a:gd name="T25" fmla="*/ 2147483647 h 3191"/>
              <a:gd name="T26" fmla="*/ 2147483647 w 3394"/>
              <a:gd name="T27" fmla="*/ 2147483647 h 3191"/>
              <a:gd name="T28" fmla="*/ 2147483647 w 3394"/>
              <a:gd name="T29" fmla="*/ 2147483647 h 3191"/>
              <a:gd name="T30" fmla="*/ 2147483647 w 3394"/>
              <a:gd name="T31" fmla="*/ 2147483647 h 3191"/>
              <a:gd name="T32" fmla="*/ 2147483647 w 3394"/>
              <a:gd name="T33" fmla="*/ 2147483647 h 3191"/>
              <a:gd name="T34" fmla="*/ 2147483647 w 3394"/>
              <a:gd name="T35" fmla="*/ 2147483647 h 3191"/>
              <a:gd name="T36" fmla="*/ 2147483647 w 3394"/>
              <a:gd name="T37" fmla="*/ 2147483647 h 3191"/>
              <a:gd name="T38" fmla="*/ 2147483647 w 3394"/>
              <a:gd name="T39" fmla="*/ 2147483647 h 3191"/>
              <a:gd name="T40" fmla="*/ 2147483647 w 3394"/>
              <a:gd name="T41" fmla="*/ 2147483647 h 3191"/>
              <a:gd name="T42" fmla="*/ 2147483647 w 3394"/>
              <a:gd name="T43" fmla="*/ 2147483647 h 3191"/>
              <a:gd name="T44" fmla="*/ 2147483647 w 3394"/>
              <a:gd name="T45" fmla="*/ 2147483647 h 3191"/>
              <a:gd name="T46" fmla="*/ 2147483647 w 3394"/>
              <a:gd name="T47" fmla="*/ 2147483647 h 3191"/>
              <a:gd name="T48" fmla="*/ 2147483647 w 3394"/>
              <a:gd name="T49" fmla="*/ 2147483647 h 3191"/>
              <a:gd name="T50" fmla="*/ 2147483647 w 3394"/>
              <a:gd name="T51" fmla="*/ 2147483647 h 3191"/>
              <a:gd name="T52" fmla="*/ 2147483647 w 3394"/>
              <a:gd name="T53" fmla="*/ 2147483647 h 3191"/>
              <a:gd name="T54" fmla="*/ 2147483647 w 3394"/>
              <a:gd name="T55" fmla="*/ 2147483647 h 3191"/>
              <a:gd name="T56" fmla="*/ 2147483647 w 3394"/>
              <a:gd name="T57" fmla="*/ 2147483647 h 3191"/>
              <a:gd name="T58" fmla="*/ 2147483647 w 3394"/>
              <a:gd name="T59" fmla="*/ 2147483647 h 3191"/>
              <a:gd name="T60" fmla="*/ 2147483647 w 3394"/>
              <a:gd name="T61" fmla="*/ 2147483647 h 319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94"/>
              <a:gd name="T94" fmla="*/ 0 h 3191"/>
              <a:gd name="T95" fmla="*/ 3394 w 3394"/>
              <a:gd name="T96" fmla="*/ 3191 h 319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94" h="3191">
                <a:moveTo>
                  <a:pt x="1725" y="35"/>
                </a:moveTo>
                <a:cubicBezTo>
                  <a:pt x="1545" y="0"/>
                  <a:pt x="1494" y="32"/>
                  <a:pt x="1395" y="62"/>
                </a:cubicBezTo>
                <a:cubicBezTo>
                  <a:pt x="1296" y="92"/>
                  <a:pt x="1194" y="171"/>
                  <a:pt x="1130" y="218"/>
                </a:cubicBezTo>
                <a:cubicBezTo>
                  <a:pt x="1066" y="265"/>
                  <a:pt x="1067" y="308"/>
                  <a:pt x="1011" y="346"/>
                </a:cubicBezTo>
                <a:cubicBezTo>
                  <a:pt x="955" y="384"/>
                  <a:pt x="854" y="423"/>
                  <a:pt x="792" y="446"/>
                </a:cubicBezTo>
                <a:cubicBezTo>
                  <a:pt x="730" y="469"/>
                  <a:pt x="687" y="466"/>
                  <a:pt x="637" y="483"/>
                </a:cubicBezTo>
                <a:cubicBezTo>
                  <a:pt x="587" y="500"/>
                  <a:pt x="540" y="503"/>
                  <a:pt x="490" y="547"/>
                </a:cubicBezTo>
                <a:cubicBezTo>
                  <a:pt x="440" y="591"/>
                  <a:pt x="372" y="673"/>
                  <a:pt x="335" y="748"/>
                </a:cubicBezTo>
                <a:cubicBezTo>
                  <a:pt x="298" y="823"/>
                  <a:pt x="300" y="917"/>
                  <a:pt x="271" y="995"/>
                </a:cubicBezTo>
                <a:cubicBezTo>
                  <a:pt x="242" y="1073"/>
                  <a:pt x="202" y="1136"/>
                  <a:pt x="161" y="1214"/>
                </a:cubicBezTo>
                <a:cubicBezTo>
                  <a:pt x="120" y="1292"/>
                  <a:pt x="48" y="1391"/>
                  <a:pt x="24" y="1461"/>
                </a:cubicBezTo>
                <a:cubicBezTo>
                  <a:pt x="0" y="1531"/>
                  <a:pt x="6" y="1547"/>
                  <a:pt x="15" y="1635"/>
                </a:cubicBezTo>
                <a:cubicBezTo>
                  <a:pt x="24" y="1723"/>
                  <a:pt x="33" y="1883"/>
                  <a:pt x="79" y="1991"/>
                </a:cubicBezTo>
                <a:cubicBezTo>
                  <a:pt x="125" y="2099"/>
                  <a:pt x="225" y="2170"/>
                  <a:pt x="289" y="2284"/>
                </a:cubicBezTo>
                <a:cubicBezTo>
                  <a:pt x="353" y="2398"/>
                  <a:pt x="388" y="2580"/>
                  <a:pt x="463" y="2677"/>
                </a:cubicBezTo>
                <a:cubicBezTo>
                  <a:pt x="538" y="2774"/>
                  <a:pt x="658" y="2834"/>
                  <a:pt x="737" y="2869"/>
                </a:cubicBezTo>
                <a:cubicBezTo>
                  <a:pt x="816" y="2904"/>
                  <a:pt x="859" y="2854"/>
                  <a:pt x="938" y="2887"/>
                </a:cubicBezTo>
                <a:cubicBezTo>
                  <a:pt x="1017" y="2920"/>
                  <a:pt x="1138" y="3024"/>
                  <a:pt x="1213" y="3070"/>
                </a:cubicBezTo>
                <a:cubicBezTo>
                  <a:pt x="1288" y="3116"/>
                  <a:pt x="1255" y="3147"/>
                  <a:pt x="1386" y="3162"/>
                </a:cubicBezTo>
                <a:cubicBezTo>
                  <a:pt x="1517" y="3177"/>
                  <a:pt x="1841" y="3191"/>
                  <a:pt x="1999" y="3162"/>
                </a:cubicBezTo>
                <a:cubicBezTo>
                  <a:pt x="2157" y="3133"/>
                  <a:pt x="2237" y="3043"/>
                  <a:pt x="2337" y="2988"/>
                </a:cubicBezTo>
                <a:cubicBezTo>
                  <a:pt x="2437" y="2933"/>
                  <a:pt x="2504" y="2878"/>
                  <a:pt x="2602" y="2832"/>
                </a:cubicBezTo>
                <a:cubicBezTo>
                  <a:pt x="2700" y="2786"/>
                  <a:pt x="2821" y="2796"/>
                  <a:pt x="2922" y="2714"/>
                </a:cubicBezTo>
                <a:cubicBezTo>
                  <a:pt x="3023" y="2632"/>
                  <a:pt x="3148" y="2484"/>
                  <a:pt x="3206" y="2339"/>
                </a:cubicBezTo>
                <a:cubicBezTo>
                  <a:pt x="3264" y="2194"/>
                  <a:pt x="3240" y="1985"/>
                  <a:pt x="3270" y="1845"/>
                </a:cubicBezTo>
                <a:cubicBezTo>
                  <a:pt x="3300" y="1705"/>
                  <a:pt x="3384" y="1634"/>
                  <a:pt x="3389" y="1498"/>
                </a:cubicBezTo>
                <a:cubicBezTo>
                  <a:pt x="3394" y="1362"/>
                  <a:pt x="3363" y="1165"/>
                  <a:pt x="3297" y="1031"/>
                </a:cubicBezTo>
                <a:cubicBezTo>
                  <a:pt x="3231" y="897"/>
                  <a:pt x="3082" y="769"/>
                  <a:pt x="2995" y="693"/>
                </a:cubicBezTo>
                <a:cubicBezTo>
                  <a:pt x="2908" y="617"/>
                  <a:pt x="2863" y="644"/>
                  <a:pt x="2776" y="574"/>
                </a:cubicBezTo>
                <a:cubicBezTo>
                  <a:pt x="2689" y="504"/>
                  <a:pt x="2648" y="363"/>
                  <a:pt x="2474" y="272"/>
                </a:cubicBezTo>
                <a:cubicBezTo>
                  <a:pt x="2300" y="181"/>
                  <a:pt x="1905" y="70"/>
                  <a:pt x="1725" y="35"/>
                </a:cubicBezTo>
                <a:close/>
              </a:path>
            </a:pathLst>
          </a:custGeom>
          <a:noFill/>
          <a:ln w="57150">
            <a:solidFill>
              <a:srgbClr val="3333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 name="Group 18"/>
          <p:cNvGrpSpPr>
            <a:grpSpLocks/>
          </p:cNvGrpSpPr>
          <p:nvPr/>
        </p:nvGrpSpPr>
        <p:grpSpPr bwMode="auto">
          <a:xfrm>
            <a:off x="1889125" y="989013"/>
            <a:ext cx="6891338" cy="4195762"/>
            <a:chOff x="1190" y="623"/>
            <a:chExt cx="4341" cy="2643"/>
          </a:xfrm>
        </p:grpSpPr>
        <p:sp>
          <p:nvSpPr>
            <p:cNvPr id="8211" name="Oval 19"/>
            <p:cNvSpPr>
              <a:spLocks noChangeArrowheads="1"/>
            </p:cNvSpPr>
            <p:nvPr/>
          </p:nvSpPr>
          <p:spPr bwMode="auto">
            <a:xfrm>
              <a:off x="1190" y="623"/>
              <a:ext cx="2882" cy="2643"/>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12" name="Text Box 20"/>
            <p:cNvSpPr txBox="1">
              <a:spLocks noChangeArrowheads="1"/>
            </p:cNvSpPr>
            <p:nvPr/>
          </p:nvSpPr>
          <p:spPr bwMode="auto">
            <a:xfrm>
              <a:off x="4815" y="2053"/>
              <a:ext cx="71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rPr>
                <a:t>Ellipsoid</a:t>
              </a:r>
            </a:p>
            <a:p>
              <a:pPr eaLnBrk="1" hangingPunct="1"/>
              <a:r>
                <a:rPr lang="en-US" altLang="en-US" b="1">
                  <a:solidFill>
                    <a:srgbClr val="FF0000"/>
                  </a:solidFill>
                </a:rPr>
                <a:t> Surface</a:t>
              </a:r>
            </a:p>
          </p:txBody>
        </p:sp>
        <p:sp>
          <p:nvSpPr>
            <p:cNvPr id="8213" name="Line 21"/>
            <p:cNvSpPr>
              <a:spLocks noChangeShapeType="1"/>
            </p:cNvSpPr>
            <p:nvPr/>
          </p:nvSpPr>
          <p:spPr bwMode="auto">
            <a:xfrm flipH="1" flipV="1">
              <a:off x="4050" y="2158"/>
              <a:ext cx="823" cy="119"/>
            </a:xfrm>
            <a:prstGeom prst="line">
              <a:avLst/>
            </a:prstGeom>
            <a:noFill/>
            <a:ln w="3810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551756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reeform 2"/>
          <p:cNvSpPr>
            <a:spLocks/>
          </p:cNvSpPr>
          <p:nvPr/>
        </p:nvSpPr>
        <p:spPr bwMode="auto">
          <a:xfrm>
            <a:off x="3124200" y="1333500"/>
            <a:ext cx="4635500" cy="2324100"/>
          </a:xfrm>
          <a:custGeom>
            <a:avLst/>
            <a:gdLst>
              <a:gd name="T0" fmla="*/ 0 w 2920"/>
              <a:gd name="T1" fmla="*/ 2147483647 h 1464"/>
              <a:gd name="T2" fmla="*/ 2147483647 w 2920"/>
              <a:gd name="T3" fmla="*/ 2147483647 h 1464"/>
              <a:gd name="T4" fmla="*/ 2147483647 w 2920"/>
              <a:gd name="T5" fmla="*/ 2147483647 h 1464"/>
              <a:gd name="T6" fmla="*/ 2147483647 w 2920"/>
              <a:gd name="T7" fmla="*/ 2147483647 h 1464"/>
              <a:gd name="T8" fmla="*/ 2147483647 w 2920"/>
              <a:gd name="T9" fmla="*/ 2147483647 h 1464"/>
              <a:gd name="T10" fmla="*/ 2147483647 w 2920"/>
              <a:gd name="T11" fmla="*/ 2147483647 h 1464"/>
              <a:gd name="T12" fmla="*/ 2147483647 w 2920"/>
              <a:gd name="T13" fmla="*/ 2147483647 h 1464"/>
              <a:gd name="T14" fmla="*/ 2147483647 w 2920"/>
              <a:gd name="T15" fmla="*/ 2147483647 h 1464"/>
              <a:gd name="T16" fmla="*/ 2147483647 w 2920"/>
              <a:gd name="T17" fmla="*/ 2147483647 h 1464"/>
              <a:gd name="T18" fmla="*/ 2147483647 w 2920"/>
              <a:gd name="T19" fmla="*/ 2147483647 h 1464"/>
              <a:gd name="T20" fmla="*/ 2147483647 w 2920"/>
              <a:gd name="T21" fmla="*/ 2147483647 h 1464"/>
              <a:gd name="T22" fmla="*/ 2147483647 w 2920"/>
              <a:gd name="T23" fmla="*/ 2147483647 h 1464"/>
              <a:gd name="T24" fmla="*/ 2147483647 w 2920"/>
              <a:gd name="T25" fmla="*/ 2147483647 h 1464"/>
              <a:gd name="T26" fmla="*/ 2147483647 w 2920"/>
              <a:gd name="T27" fmla="*/ 2147483647 h 1464"/>
              <a:gd name="T28" fmla="*/ 2147483647 w 2920"/>
              <a:gd name="T29" fmla="*/ 2147483647 h 1464"/>
              <a:gd name="T30" fmla="*/ 2147483647 w 2920"/>
              <a:gd name="T31" fmla="*/ 2147483647 h 1464"/>
              <a:gd name="T32" fmla="*/ 2147483647 w 2920"/>
              <a:gd name="T33" fmla="*/ 2147483647 h 1464"/>
              <a:gd name="T34" fmla="*/ 2147483647 w 2920"/>
              <a:gd name="T35" fmla="*/ 2147483647 h 1464"/>
              <a:gd name="T36" fmla="*/ 2147483647 w 2920"/>
              <a:gd name="T37" fmla="*/ 2147483647 h 1464"/>
              <a:gd name="T38" fmla="*/ 2147483647 w 2920"/>
              <a:gd name="T39" fmla="*/ 2147483647 h 1464"/>
              <a:gd name="T40" fmla="*/ 2147483647 w 2920"/>
              <a:gd name="T41" fmla="*/ 2147483647 h 1464"/>
              <a:gd name="T42" fmla="*/ 2147483647 w 2920"/>
              <a:gd name="T43" fmla="*/ 2147483647 h 1464"/>
              <a:gd name="T44" fmla="*/ 2147483647 w 2920"/>
              <a:gd name="T45" fmla="*/ 2147483647 h 1464"/>
              <a:gd name="T46" fmla="*/ 2147483647 w 2920"/>
              <a:gd name="T47" fmla="*/ 2147483647 h 1464"/>
              <a:gd name="T48" fmla="*/ 2147483647 w 2920"/>
              <a:gd name="T49" fmla="*/ 2147483647 h 1464"/>
              <a:gd name="T50" fmla="*/ 2147483647 w 2920"/>
              <a:gd name="T51" fmla="*/ 2147483647 h 1464"/>
              <a:gd name="T52" fmla="*/ 2147483647 w 2920"/>
              <a:gd name="T53" fmla="*/ 2147483647 h 1464"/>
              <a:gd name="T54" fmla="*/ 2147483647 w 2920"/>
              <a:gd name="T55" fmla="*/ 2147483647 h 1464"/>
              <a:gd name="T56" fmla="*/ 2147483647 w 2920"/>
              <a:gd name="T57" fmla="*/ 2147483647 h 1464"/>
              <a:gd name="T58" fmla="*/ 2147483647 w 2920"/>
              <a:gd name="T59" fmla="*/ 2147483647 h 1464"/>
              <a:gd name="T60" fmla="*/ 2147483647 w 2920"/>
              <a:gd name="T61" fmla="*/ 2147483647 h 1464"/>
              <a:gd name="T62" fmla="*/ 2147483647 w 2920"/>
              <a:gd name="T63" fmla="*/ 2147483647 h 1464"/>
              <a:gd name="T64" fmla="*/ 2147483647 w 2920"/>
              <a:gd name="T65" fmla="*/ 2147483647 h 1464"/>
              <a:gd name="T66" fmla="*/ 2147483647 w 2920"/>
              <a:gd name="T67" fmla="*/ 0 h 14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20"/>
              <a:gd name="T103" fmla="*/ 0 h 1464"/>
              <a:gd name="T104" fmla="*/ 2920 w 2920"/>
              <a:gd name="T105" fmla="*/ 1464 h 146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20" h="1464">
                <a:moveTo>
                  <a:pt x="0" y="1464"/>
                </a:moveTo>
                <a:cubicBezTo>
                  <a:pt x="31" y="1454"/>
                  <a:pt x="77" y="1450"/>
                  <a:pt x="104" y="1432"/>
                </a:cubicBezTo>
                <a:cubicBezTo>
                  <a:pt x="124" y="1419"/>
                  <a:pt x="206" y="1366"/>
                  <a:pt x="224" y="1360"/>
                </a:cubicBezTo>
                <a:cubicBezTo>
                  <a:pt x="269" y="1345"/>
                  <a:pt x="315" y="1335"/>
                  <a:pt x="360" y="1320"/>
                </a:cubicBezTo>
                <a:cubicBezTo>
                  <a:pt x="367" y="1318"/>
                  <a:pt x="446" y="1271"/>
                  <a:pt x="464" y="1264"/>
                </a:cubicBezTo>
                <a:cubicBezTo>
                  <a:pt x="509" y="1246"/>
                  <a:pt x="585" y="1242"/>
                  <a:pt x="624" y="1216"/>
                </a:cubicBezTo>
                <a:cubicBezTo>
                  <a:pt x="652" y="1197"/>
                  <a:pt x="673" y="1180"/>
                  <a:pt x="704" y="1168"/>
                </a:cubicBezTo>
                <a:cubicBezTo>
                  <a:pt x="728" y="1158"/>
                  <a:pt x="768" y="1149"/>
                  <a:pt x="792" y="1136"/>
                </a:cubicBezTo>
                <a:cubicBezTo>
                  <a:pt x="832" y="1114"/>
                  <a:pt x="870" y="1070"/>
                  <a:pt x="912" y="1056"/>
                </a:cubicBezTo>
                <a:cubicBezTo>
                  <a:pt x="945" y="1023"/>
                  <a:pt x="976" y="1023"/>
                  <a:pt x="1016" y="1008"/>
                </a:cubicBezTo>
                <a:cubicBezTo>
                  <a:pt x="1044" y="997"/>
                  <a:pt x="1069" y="980"/>
                  <a:pt x="1096" y="968"/>
                </a:cubicBezTo>
                <a:cubicBezTo>
                  <a:pt x="1134" y="951"/>
                  <a:pt x="1169" y="947"/>
                  <a:pt x="1208" y="936"/>
                </a:cubicBezTo>
                <a:cubicBezTo>
                  <a:pt x="1280" y="916"/>
                  <a:pt x="1353" y="896"/>
                  <a:pt x="1424" y="872"/>
                </a:cubicBezTo>
                <a:cubicBezTo>
                  <a:pt x="1433" y="869"/>
                  <a:pt x="1439" y="860"/>
                  <a:pt x="1448" y="856"/>
                </a:cubicBezTo>
                <a:cubicBezTo>
                  <a:pt x="1480" y="842"/>
                  <a:pt x="1522" y="841"/>
                  <a:pt x="1552" y="824"/>
                </a:cubicBezTo>
                <a:cubicBezTo>
                  <a:pt x="1569" y="815"/>
                  <a:pt x="1582" y="798"/>
                  <a:pt x="1600" y="792"/>
                </a:cubicBezTo>
                <a:cubicBezTo>
                  <a:pt x="1624" y="784"/>
                  <a:pt x="1651" y="782"/>
                  <a:pt x="1672" y="768"/>
                </a:cubicBezTo>
                <a:cubicBezTo>
                  <a:pt x="1688" y="757"/>
                  <a:pt x="1720" y="736"/>
                  <a:pt x="1720" y="736"/>
                </a:cubicBezTo>
                <a:cubicBezTo>
                  <a:pt x="1739" y="708"/>
                  <a:pt x="1752" y="699"/>
                  <a:pt x="1784" y="688"/>
                </a:cubicBezTo>
                <a:cubicBezTo>
                  <a:pt x="1806" y="654"/>
                  <a:pt x="1835" y="636"/>
                  <a:pt x="1872" y="624"/>
                </a:cubicBezTo>
                <a:cubicBezTo>
                  <a:pt x="1947" y="549"/>
                  <a:pt x="2058" y="530"/>
                  <a:pt x="2144" y="472"/>
                </a:cubicBezTo>
                <a:cubicBezTo>
                  <a:pt x="2187" y="408"/>
                  <a:pt x="2131" y="485"/>
                  <a:pt x="2184" y="432"/>
                </a:cubicBezTo>
                <a:cubicBezTo>
                  <a:pt x="2191" y="425"/>
                  <a:pt x="2192" y="414"/>
                  <a:pt x="2200" y="408"/>
                </a:cubicBezTo>
                <a:cubicBezTo>
                  <a:pt x="2207" y="403"/>
                  <a:pt x="2216" y="404"/>
                  <a:pt x="2224" y="400"/>
                </a:cubicBezTo>
                <a:cubicBezTo>
                  <a:pt x="2233" y="396"/>
                  <a:pt x="2241" y="390"/>
                  <a:pt x="2248" y="384"/>
                </a:cubicBezTo>
                <a:cubicBezTo>
                  <a:pt x="2323" y="321"/>
                  <a:pt x="2199" y="409"/>
                  <a:pt x="2320" y="328"/>
                </a:cubicBezTo>
                <a:cubicBezTo>
                  <a:pt x="2336" y="317"/>
                  <a:pt x="2352" y="307"/>
                  <a:pt x="2368" y="296"/>
                </a:cubicBezTo>
                <a:cubicBezTo>
                  <a:pt x="2376" y="291"/>
                  <a:pt x="2392" y="280"/>
                  <a:pt x="2392" y="280"/>
                </a:cubicBezTo>
                <a:cubicBezTo>
                  <a:pt x="2420" y="237"/>
                  <a:pt x="2472" y="228"/>
                  <a:pt x="2520" y="216"/>
                </a:cubicBezTo>
                <a:cubicBezTo>
                  <a:pt x="2555" y="207"/>
                  <a:pt x="2585" y="184"/>
                  <a:pt x="2616" y="168"/>
                </a:cubicBezTo>
                <a:cubicBezTo>
                  <a:pt x="2650" y="151"/>
                  <a:pt x="2688" y="143"/>
                  <a:pt x="2720" y="120"/>
                </a:cubicBezTo>
                <a:cubicBezTo>
                  <a:pt x="2764" y="88"/>
                  <a:pt x="2799" y="56"/>
                  <a:pt x="2848" y="32"/>
                </a:cubicBezTo>
                <a:cubicBezTo>
                  <a:pt x="2864" y="24"/>
                  <a:pt x="2880" y="16"/>
                  <a:pt x="2896" y="8"/>
                </a:cubicBezTo>
                <a:cubicBezTo>
                  <a:pt x="2904" y="4"/>
                  <a:pt x="2920" y="0"/>
                  <a:pt x="2920" y="0"/>
                </a:cubicBezTo>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9219" name="Freeform 3"/>
          <p:cNvSpPr>
            <a:spLocks/>
          </p:cNvSpPr>
          <p:nvPr/>
        </p:nvSpPr>
        <p:spPr bwMode="auto">
          <a:xfrm>
            <a:off x="609600" y="3606800"/>
            <a:ext cx="2514600" cy="1320800"/>
          </a:xfrm>
          <a:custGeom>
            <a:avLst/>
            <a:gdLst>
              <a:gd name="T0" fmla="*/ 2147483647 w 1584"/>
              <a:gd name="T1" fmla="*/ 2147483647 h 832"/>
              <a:gd name="T2" fmla="*/ 2147483647 w 1584"/>
              <a:gd name="T3" fmla="*/ 0 h 832"/>
              <a:gd name="T4" fmla="*/ 2147483647 w 1584"/>
              <a:gd name="T5" fmla="*/ 2147483647 h 832"/>
              <a:gd name="T6" fmla="*/ 2147483647 w 1584"/>
              <a:gd name="T7" fmla="*/ 2147483647 h 832"/>
              <a:gd name="T8" fmla="*/ 2147483647 w 1584"/>
              <a:gd name="T9" fmla="*/ 2147483647 h 832"/>
              <a:gd name="T10" fmla="*/ 2147483647 w 1584"/>
              <a:gd name="T11" fmla="*/ 2147483647 h 832"/>
              <a:gd name="T12" fmla="*/ 2147483647 w 1584"/>
              <a:gd name="T13" fmla="*/ 2147483647 h 832"/>
              <a:gd name="T14" fmla="*/ 2147483647 w 1584"/>
              <a:gd name="T15" fmla="*/ 2147483647 h 832"/>
              <a:gd name="T16" fmla="*/ 2147483647 w 1584"/>
              <a:gd name="T17" fmla="*/ 2147483647 h 832"/>
              <a:gd name="T18" fmla="*/ 0 w 1584"/>
              <a:gd name="T19" fmla="*/ 2147483647 h 832"/>
              <a:gd name="T20" fmla="*/ 2147483647 w 1584"/>
              <a:gd name="T21" fmla="*/ 2147483647 h 832"/>
              <a:gd name="T22" fmla="*/ 2147483647 w 1584"/>
              <a:gd name="T23" fmla="*/ 2147483647 h 832"/>
              <a:gd name="T24" fmla="*/ 2147483647 w 1584"/>
              <a:gd name="T25" fmla="*/ 2147483647 h 832"/>
              <a:gd name="T26" fmla="*/ 2147483647 w 1584"/>
              <a:gd name="T27" fmla="*/ 2147483647 h 832"/>
              <a:gd name="T28" fmla="*/ 2147483647 w 1584"/>
              <a:gd name="T29" fmla="*/ 2147483647 h 832"/>
              <a:gd name="T30" fmla="*/ 2147483647 w 1584"/>
              <a:gd name="T31" fmla="*/ 2147483647 h 832"/>
              <a:gd name="T32" fmla="*/ 2147483647 w 1584"/>
              <a:gd name="T33" fmla="*/ 2147483647 h 832"/>
              <a:gd name="T34" fmla="*/ 2147483647 w 1584"/>
              <a:gd name="T35" fmla="*/ 2147483647 h 832"/>
              <a:gd name="T36" fmla="*/ 2147483647 w 1584"/>
              <a:gd name="T37" fmla="*/ 2147483647 h 832"/>
              <a:gd name="T38" fmla="*/ 2147483647 w 1584"/>
              <a:gd name="T39" fmla="*/ 2147483647 h 832"/>
              <a:gd name="T40" fmla="*/ 2147483647 w 1584"/>
              <a:gd name="T41" fmla="*/ 2147483647 h 832"/>
              <a:gd name="T42" fmla="*/ 2147483647 w 1584"/>
              <a:gd name="T43" fmla="*/ 2147483647 h 832"/>
              <a:gd name="T44" fmla="*/ 2147483647 w 1584"/>
              <a:gd name="T45" fmla="*/ 2147483647 h 8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84"/>
              <a:gd name="T70" fmla="*/ 0 h 832"/>
              <a:gd name="T71" fmla="*/ 1584 w 1584"/>
              <a:gd name="T72" fmla="*/ 832 h 8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84" h="832">
                <a:moveTo>
                  <a:pt x="1584" y="40"/>
                </a:moveTo>
                <a:cubicBezTo>
                  <a:pt x="1518" y="18"/>
                  <a:pt x="1453" y="7"/>
                  <a:pt x="1384" y="0"/>
                </a:cubicBezTo>
                <a:cubicBezTo>
                  <a:pt x="1331" y="3"/>
                  <a:pt x="1277" y="3"/>
                  <a:pt x="1224" y="8"/>
                </a:cubicBezTo>
                <a:cubicBezTo>
                  <a:pt x="1180" y="12"/>
                  <a:pt x="1147" y="58"/>
                  <a:pt x="1104" y="72"/>
                </a:cubicBezTo>
                <a:cubicBezTo>
                  <a:pt x="1089" y="94"/>
                  <a:pt x="1046" y="124"/>
                  <a:pt x="1024" y="136"/>
                </a:cubicBezTo>
                <a:cubicBezTo>
                  <a:pt x="1009" y="144"/>
                  <a:pt x="992" y="147"/>
                  <a:pt x="976" y="152"/>
                </a:cubicBezTo>
                <a:cubicBezTo>
                  <a:pt x="968" y="155"/>
                  <a:pt x="952" y="160"/>
                  <a:pt x="952" y="160"/>
                </a:cubicBezTo>
                <a:cubicBezTo>
                  <a:pt x="859" y="157"/>
                  <a:pt x="765" y="157"/>
                  <a:pt x="672" y="152"/>
                </a:cubicBezTo>
                <a:cubicBezTo>
                  <a:pt x="615" y="149"/>
                  <a:pt x="556" y="124"/>
                  <a:pt x="496" y="120"/>
                </a:cubicBezTo>
                <a:cubicBezTo>
                  <a:pt x="278" y="105"/>
                  <a:pt x="306" y="112"/>
                  <a:pt x="0" y="112"/>
                </a:cubicBezTo>
                <a:lnTo>
                  <a:pt x="24" y="832"/>
                </a:lnTo>
                <a:lnTo>
                  <a:pt x="360" y="832"/>
                </a:lnTo>
                <a:lnTo>
                  <a:pt x="408" y="784"/>
                </a:lnTo>
                <a:lnTo>
                  <a:pt x="456" y="736"/>
                </a:lnTo>
                <a:lnTo>
                  <a:pt x="504" y="736"/>
                </a:lnTo>
                <a:lnTo>
                  <a:pt x="600" y="640"/>
                </a:lnTo>
                <a:lnTo>
                  <a:pt x="744" y="592"/>
                </a:lnTo>
                <a:lnTo>
                  <a:pt x="840" y="496"/>
                </a:lnTo>
                <a:lnTo>
                  <a:pt x="888" y="400"/>
                </a:lnTo>
                <a:cubicBezTo>
                  <a:pt x="1083" y="302"/>
                  <a:pt x="1029" y="355"/>
                  <a:pt x="1088" y="296"/>
                </a:cubicBezTo>
                <a:lnTo>
                  <a:pt x="1272" y="208"/>
                </a:lnTo>
                <a:lnTo>
                  <a:pt x="1416" y="112"/>
                </a:lnTo>
                <a:lnTo>
                  <a:pt x="1584" y="40"/>
                </a:lnTo>
                <a:close/>
              </a:path>
            </a:pathLst>
          </a:custGeom>
          <a:solidFill>
            <a:srgbClr val="7979FF"/>
          </a:solidFill>
          <a:ln w="19050">
            <a:solidFill>
              <a:schemeClr val="accent2"/>
            </a:solidFill>
            <a:round/>
            <a:headEnd/>
            <a:tailEnd/>
          </a:ln>
        </p:spPr>
        <p:txBody>
          <a:bodyPr wrap="none" anchor="ctr"/>
          <a:lstStyle/>
          <a:p>
            <a:endParaRPr lang="en-US"/>
          </a:p>
        </p:txBody>
      </p:sp>
      <p:sp>
        <p:nvSpPr>
          <p:cNvPr id="9220" name="Line 4"/>
          <p:cNvSpPr>
            <a:spLocks noChangeShapeType="1"/>
          </p:cNvSpPr>
          <p:nvPr/>
        </p:nvSpPr>
        <p:spPr bwMode="auto">
          <a:xfrm flipH="1">
            <a:off x="1257300" y="4775200"/>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1" name="Line 5"/>
          <p:cNvSpPr>
            <a:spLocks noChangeShapeType="1"/>
          </p:cNvSpPr>
          <p:nvPr/>
        </p:nvSpPr>
        <p:spPr bwMode="auto">
          <a:xfrm flipH="1">
            <a:off x="1479550" y="4597400"/>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 name="Line 6"/>
          <p:cNvSpPr>
            <a:spLocks noChangeShapeType="1"/>
          </p:cNvSpPr>
          <p:nvPr/>
        </p:nvSpPr>
        <p:spPr bwMode="auto">
          <a:xfrm flipH="1">
            <a:off x="1714500" y="4470400"/>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3" name="Line 7"/>
          <p:cNvSpPr>
            <a:spLocks noChangeShapeType="1"/>
          </p:cNvSpPr>
          <p:nvPr/>
        </p:nvSpPr>
        <p:spPr bwMode="auto">
          <a:xfrm flipH="1">
            <a:off x="1995488" y="4178300"/>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4" name="Line 8"/>
          <p:cNvSpPr>
            <a:spLocks noChangeShapeType="1"/>
          </p:cNvSpPr>
          <p:nvPr/>
        </p:nvSpPr>
        <p:spPr bwMode="auto">
          <a:xfrm flipH="1">
            <a:off x="2719388" y="3784600"/>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5" name="Line 9"/>
          <p:cNvSpPr>
            <a:spLocks noChangeShapeType="1"/>
          </p:cNvSpPr>
          <p:nvPr/>
        </p:nvSpPr>
        <p:spPr bwMode="auto">
          <a:xfrm flipH="1">
            <a:off x="2247900" y="4051300"/>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6" name="Line 10"/>
          <p:cNvSpPr>
            <a:spLocks noChangeShapeType="1"/>
          </p:cNvSpPr>
          <p:nvPr/>
        </p:nvSpPr>
        <p:spPr bwMode="auto">
          <a:xfrm flipH="1">
            <a:off x="2476500" y="3937000"/>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7" name="Line 11"/>
          <p:cNvSpPr>
            <a:spLocks noChangeShapeType="1"/>
          </p:cNvSpPr>
          <p:nvPr/>
        </p:nvSpPr>
        <p:spPr bwMode="auto">
          <a:xfrm flipH="1">
            <a:off x="2971800" y="3644900"/>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8" name="Line 12"/>
          <p:cNvSpPr>
            <a:spLocks noChangeShapeType="1"/>
          </p:cNvSpPr>
          <p:nvPr/>
        </p:nvSpPr>
        <p:spPr bwMode="auto">
          <a:xfrm flipH="1">
            <a:off x="3257550" y="3521075"/>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9" name="Line 13"/>
          <p:cNvSpPr>
            <a:spLocks noChangeShapeType="1"/>
          </p:cNvSpPr>
          <p:nvPr/>
        </p:nvSpPr>
        <p:spPr bwMode="auto">
          <a:xfrm flipH="1">
            <a:off x="3495675" y="3443288"/>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0" name="Line 14"/>
          <p:cNvSpPr>
            <a:spLocks noChangeShapeType="1"/>
          </p:cNvSpPr>
          <p:nvPr/>
        </p:nvSpPr>
        <p:spPr bwMode="auto">
          <a:xfrm flipH="1">
            <a:off x="3762375" y="3324225"/>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1" name="Line 15"/>
          <p:cNvSpPr>
            <a:spLocks noChangeShapeType="1"/>
          </p:cNvSpPr>
          <p:nvPr/>
        </p:nvSpPr>
        <p:spPr bwMode="auto">
          <a:xfrm flipH="1">
            <a:off x="3987800" y="3238500"/>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2" name="Line 16"/>
          <p:cNvSpPr>
            <a:spLocks noChangeShapeType="1"/>
          </p:cNvSpPr>
          <p:nvPr/>
        </p:nvSpPr>
        <p:spPr bwMode="auto">
          <a:xfrm flipH="1">
            <a:off x="4457700" y="2974975"/>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3" name="Line 17"/>
          <p:cNvSpPr>
            <a:spLocks noChangeShapeType="1"/>
          </p:cNvSpPr>
          <p:nvPr/>
        </p:nvSpPr>
        <p:spPr bwMode="auto">
          <a:xfrm flipH="1">
            <a:off x="4216400" y="3136900"/>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4" name="Line 18"/>
          <p:cNvSpPr>
            <a:spLocks noChangeShapeType="1"/>
          </p:cNvSpPr>
          <p:nvPr/>
        </p:nvSpPr>
        <p:spPr bwMode="auto">
          <a:xfrm flipH="1">
            <a:off x="4686300" y="2870200"/>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5" name="Line 19"/>
          <p:cNvSpPr>
            <a:spLocks noChangeShapeType="1"/>
          </p:cNvSpPr>
          <p:nvPr/>
        </p:nvSpPr>
        <p:spPr bwMode="auto">
          <a:xfrm flipH="1">
            <a:off x="4902200" y="2806700"/>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6" name="Line 20"/>
          <p:cNvSpPr>
            <a:spLocks noChangeShapeType="1"/>
          </p:cNvSpPr>
          <p:nvPr/>
        </p:nvSpPr>
        <p:spPr bwMode="auto">
          <a:xfrm flipH="1">
            <a:off x="5130800" y="2749550"/>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7" name="Line 21"/>
          <p:cNvSpPr>
            <a:spLocks noChangeShapeType="1"/>
          </p:cNvSpPr>
          <p:nvPr/>
        </p:nvSpPr>
        <p:spPr bwMode="auto">
          <a:xfrm flipH="1">
            <a:off x="5373688" y="2663825"/>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8" name="Line 22"/>
          <p:cNvSpPr>
            <a:spLocks noChangeShapeType="1"/>
          </p:cNvSpPr>
          <p:nvPr/>
        </p:nvSpPr>
        <p:spPr bwMode="auto">
          <a:xfrm flipH="1">
            <a:off x="5624513" y="2555875"/>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39" name="Line 23"/>
          <p:cNvSpPr>
            <a:spLocks noChangeShapeType="1"/>
          </p:cNvSpPr>
          <p:nvPr/>
        </p:nvSpPr>
        <p:spPr bwMode="auto">
          <a:xfrm flipH="1">
            <a:off x="5905500" y="2336800"/>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0" name="Line 24"/>
          <p:cNvSpPr>
            <a:spLocks noChangeShapeType="1"/>
          </p:cNvSpPr>
          <p:nvPr/>
        </p:nvSpPr>
        <p:spPr bwMode="auto">
          <a:xfrm flipH="1">
            <a:off x="6134100" y="2209800"/>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1" name="Line 25"/>
          <p:cNvSpPr>
            <a:spLocks noChangeShapeType="1"/>
          </p:cNvSpPr>
          <p:nvPr/>
        </p:nvSpPr>
        <p:spPr bwMode="auto">
          <a:xfrm flipH="1">
            <a:off x="6334125" y="2105025"/>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2" name="Line 26"/>
          <p:cNvSpPr>
            <a:spLocks noChangeShapeType="1"/>
          </p:cNvSpPr>
          <p:nvPr/>
        </p:nvSpPr>
        <p:spPr bwMode="auto">
          <a:xfrm flipH="1">
            <a:off x="6591300" y="1879600"/>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3" name="Line 27"/>
          <p:cNvSpPr>
            <a:spLocks noChangeShapeType="1"/>
          </p:cNvSpPr>
          <p:nvPr/>
        </p:nvSpPr>
        <p:spPr bwMode="auto">
          <a:xfrm flipH="1">
            <a:off x="6829425" y="1738313"/>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4" name="Line 28"/>
          <p:cNvSpPr>
            <a:spLocks noChangeShapeType="1"/>
          </p:cNvSpPr>
          <p:nvPr/>
        </p:nvSpPr>
        <p:spPr bwMode="auto">
          <a:xfrm flipH="1">
            <a:off x="7062788" y="1627188"/>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5" name="Line 29"/>
          <p:cNvSpPr>
            <a:spLocks noChangeShapeType="1"/>
          </p:cNvSpPr>
          <p:nvPr/>
        </p:nvSpPr>
        <p:spPr bwMode="auto">
          <a:xfrm flipH="1">
            <a:off x="7264400" y="1536700"/>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46" name="Line 30"/>
          <p:cNvSpPr>
            <a:spLocks noChangeShapeType="1"/>
          </p:cNvSpPr>
          <p:nvPr/>
        </p:nvSpPr>
        <p:spPr bwMode="auto">
          <a:xfrm flipH="1">
            <a:off x="7472363" y="1400175"/>
            <a:ext cx="152400" cy="38100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4255" name="Freeform 31"/>
          <p:cNvSpPr>
            <a:spLocks/>
          </p:cNvSpPr>
          <p:nvPr/>
        </p:nvSpPr>
        <p:spPr bwMode="auto">
          <a:xfrm>
            <a:off x="723900" y="3403600"/>
            <a:ext cx="7086600" cy="685800"/>
          </a:xfrm>
          <a:custGeom>
            <a:avLst/>
            <a:gdLst>
              <a:gd name="T0" fmla="*/ 0 w 4464"/>
              <a:gd name="T1" fmla="*/ 2147483647 h 432"/>
              <a:gd name="T2" fmla="*/ 2147483647 w 4464"/>
              <a:gd name="T3" fmla="*/ 2147483647 h 432"/>
              <a:gd name="T4" fmla="*/ 2147483647 w 4464"/>
              <a:gd name="T5" fmla="*/ 2147483647 h 432"/>
              <a:gd name="T6" fmla="*/ 2147483647 w 4464"/>
              <a:gd name="T7" fmla="*/ 2147483647 h 432"/>
              <a:gd name="T8" fmla="*/ 2147483647 w 4464"/>
              <a:gd name="T9" fmla="*/ 0 h 432"/>
              <a:gd name="T10" fmla="*/ 0 60000 65536"/>
              <a:gd name="T11" fmla="*/ 0 60000 65536"/>
              <a:gd name="T12" fmla="*/ 0 60000 65536"/>
              <a:gd name="T13" fmla="*/ 0 60000 65536"/>
              <a:gd name="T14" fmla="*/ 0 60000 65536"/>
              <a:gd name="T15" fmla="*/ 0 w 4464"/>
              <a:gd name="T16" fmla="*/ 0 h 432"/>
              <a:gd name="T17" fmla="*/ 4464 w 4464"/>
              <a:gd name="T18" fmla="*/ 432 h 432"/>
            </a:gdLst>
            <a:ahLst/>
            <a:cxnLst>
              <a:cxn ang="T10">
                <a:pos x="T0" y="T1"/>
              </a:cxn>
              <a:cxn ang="T11">
                <a:pos x="T2" y="T3"/>
              </a:cxn>
              <a:cxn ang="T12">
                <a:pos x="T4" y="T5"/>
              </a:cxn>
              <a:cxn ang="T13">
                <a:pos x="T6" y="T7"/>
              </a:cxn>
              <a:cxn ang="T14">
                <a:pos x="T8" y="T9"/>
              </a:cxn>
            </a:cxnLst>
            <a:rect l="T15" t="T16" r="T17" b="T18"/>
            <a:pathLst>
              <a:path w="4464" h="432">
                <a:moveTo>
                  <a:pt x="0" y="432"/>
                </a:moveTo>
                <a:cubicBezTo>
                  <a:pt x="440" y="340"/>
                  <a:pt x="880" y="248"/>
                  <a:pt x="1296" y="192"/>
                </a:cubicBezTo>
                <a:cubicBezTo>
                  <a:pt x="1712" y="136"/>
                  <a:pt x="2104" y="112"/>
                  <a:pt x="2496" y="96"/>
                </a:cubicBezTo>
                <a:cubicBezTo>
                  <a:pt x="2888" y="80"/>
                  <a:pt x="3320" y="112"/>
                  <a:pt x="3648" y="96"/>
                </a:cubicBezTo>
                <a:cubicBezTo>
                  <a:pt x="3976" y="80"/>
                  <a:pt x="4328" y="16"/>
                  <a:pt x="4464" y="0"/>
                </a:cubicBezTo>
              </a:path>
            </a:pathLst>
          </a:custGeom>
          <a:noFill/>
          <a:ln w="3810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4256" name="Freeform 32"/>
          <p:cNvSpPr>
            <a:spLocks/>
          </p:cNvSpPr>
          <p:nvPr/>
        </p:nvSpPr>
        <p:spPr bwMode="auto">
          <a:xfrm rot="-201802">
            <a:off x="723900" y="2946400"/>
            <a:ext cx="7086600" cy="685800"/>
          </a:xfrm>
          <a:custGeom>
            <a:avLst/>
            <a:gdLst>
              <a:gd name="T0" fmla="*/ 0 w 4464"/>
              <a:gd name="T1" fmla="*/ 2147483647 h 432"/>
              <a:gd name="T2" fmla="*/ 2147483647 w 4464"/>
              <a:gd name="T3" fmla="*/ 2147483647 h 432"/>
              <a:gd name="T4" fmla="*/ 2147483647 w 4464"/>
              <a:gd name="T5" fmla="*/ 2147483647 h 432"/>
              <a:gd name="T6" fmla="*/ 2147483647 w 4464"/>
              <a:gd name="T7" fmla="*/ 2147483647 h 432"/>
              <a:gd name="T8" fmla="*/ 2147483647 w 4464"/>
              <a:gd name="T9" fmla="*/ 0 h 432"/>
              <a:gd name="T10" fmla="*/ 0 60000 65536"/>
              <a:gd name="T11" fmla="*/ 0 60000 65536"/>
              <a:gd name="T12" fmla="*/ 0 60000 65536"/>
              <a:gd name="T13" fmla="*/ 0 60000 65536"/>
              <a:gd name="T14" fmla="*/ 0 60000 65536"/>
              <a:gd name="T15" fmla="*/ 0 w 4464"/>
              <a:gd name="T16" fmla="*/ 0 h 432"/>
              <a:gd name="T17" fmla="*/ 4464 w 4464"/>
              <a:gd name="T18" fmla="*/ 432 h 432"/>
            </a:gdLst>
            <a:ahLst/>
            <a:cxnLst>
              <a:cxn ang="T10">
                <a:pos x="T0" y="T1"/>
              </a:cxn>
              <a:cxn ang="T11">
                <a:pos x="T2" y="T3"/>
              </a:cxn>
              <a:cxn ang="T12">
                <a:pos x="T4" y="T5"/>
              </a:cxn>
              <a:cxn ang="T13">
                <a:pos x="T6" y="T7"/>
              </a:cxn>
              <a:cxn ang="T14">
                <a:pos x="T8" y="T9"/>
              </a:cxn>
            </a:cxnLst>
            <a:rect l="T15" t="T16" r="T17" b="T18"/>
            <a:pathLst>
              <a:path w="4464" h="432">
                <a:moveTo>
                  <a:pt x="0" y="432"/>
                </a:moveTo>
                <a:cubicBezTo>
                  <a:pt x="440" y="340"/>
                  <a:pt x="880" y="248"/>
                  <a:pt x="1296" y="192"/>
                </a:cubicBezTo>
                <a:cubicBezTo>
                  <a:pt x="1712" y="136"/>
                  <a:pt x="2104" y="112"/>
                  <a:pt x="2496" y="96"/>
                </a:cubicBezTo>
                <a:cubicBezTo>
                  <a:pt x="2888" y="80"/>
                  <a:pt x="3320" y="112"/>
                  <a:pt x="3648" y="96"/>
                </a:cubicBezTo>
                <a:cubicBezTo>
                  <a:pt x="3976" y="80"/>
                  <a:pt x="4328" y="16"/>
                  <a:pt x="4464"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4257" name="Freeform 33"/>
          <p:cNvSpPr>
            <a:spLocks/>
          </p:cNvSpPr>
          <p:nvPr/>
        </p:nvSpPr>
        <p:spPr bwMode="auto">
          <a:xfrm rot="98423">
            <a:off x="876300" y="3860800"/>
            <a:ext cx="7086600" cy="685800"/>
          </a:xfrm>
          <a:custGeom>
            <a:avLst/>
            <a:gdLst>
              <a:gd name="T0" fmla="*/ 0 w 4464"/>
              <a:gd name="T1" fmla="*/ 2147483647 h 432"/>
              <a:gd name="T2" fmla="*/ 2147483647 w 4464"/>
              <a:gd name="T3" fmla="*/ 2147483647 h 432"/>
              <a:gd name="T4" fmla="*/ 2147483647 w 4464"/>
              <a:gd name="T5" fmla="*/ 2147483647 h 432"/>
              <a:gd name="T6" fmla="*/ 2147483647 w 4464"/>
              <a:gd name="T7" fmla="*/ 2147483647 h 432"/>
              <a:gd name="T8" fmla="*/ 2147483647 w 4464"/>
              <a:gd name="T9" fmla="*/ 0 h 432"/>
              <a:gd name="T10" fmla="*/ 0 60000 65536"/>
              <a:gd name="T11" fmla="*/ 0 60000 65536"/>
              <a:gd name="T12" fmla="*/ 0 60000 65536"/>
              <a:gd name="T13" fmla="*/ 0 60000 65536"/>
              <a:gd name="T14" fmla="*/ 0 60000 65536"/>
              <a:gd name="T15" fmla="*/ 0 w 4464"/>
              <a:gd name="T16" fmla="*/ 0 h 432"/>
              <a:gd name="T17" fmla="*/ 4464 w 4464"/>
              <a:gd name="T18" fmla="*/ 432 h 432"/>
            </a:gdLst>
            <a:ahLst/>
            <a:cxnLst>
              <a:cxn ang="T10">
                <a:pos x="T0" y="T1"/>
              </a:cxn>
              <a:cxn ang="T11">
                <a:pos x="T2" y="T3"/>
              </a:cxn>
              <a:cxn ang="T12">
                <a:pos x="T4" y="T5"/>
              </a:cxn>
              <a:cxn ang="T13">
                <a:pos x="T6" y="T7"/>
              </a:cxn>
              <a:cxn ang="T14">
                <a:pos x="T8" y="T9"/>
              </a:cxn>
            </a:cxnLst>
            <a:rect l="T15" t="T16" r="T17" b="T18"/>
            <a:pathLst>
              <a:path w="4464" h="432">
                <a:moveTo>
                  <a:pt x="0" y="432"/>
                </a:moveTo>
                <a:cubicBezTo>
                  <a:pt x="440" y="340"/>
                  <a:pt x="880" y="248"/>
                  <a:pt x="1296" y="192"/>
                </a:cubicBezTo>
                <a:cubicBezTo>
                  <a:pt x="1712" y="136"/>
                  <a:pt x="2104" y="112"/>
                  <a:pt x="2496" y="96"/>
                </a:cubicBezTo>
                <a:cubicBezTo>
                  <a:pt x="2888" y="80"/>
                  <a:pt x="3320" y="112"/>
                  <a:pt x="3648" y="96"/>
                </a:cubicBezTo>
                <a:cubicBezTo>
                  <a:pt x="3976" y="80"/>
                  <a:pt x="4328" y="16"/>
                  <a:pt x="4464"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4258" name="Freeform 34"/>
          <p:cNvSpPr>
            <a:spLocks/>
          </p:cNvSpPr>
          <p:nvPr/>
        </p:nvSpPr>
        <p:spPr bwMode="auto">
          <a:xfrm rot="-268743">
            <a:off x="723900" y="2489200"/>
            <a:ext cx="7086600" cy="685800"/>
          </a:xfrm>
          <a:custGeom>
            <a:avLst/>
            <a:gdLst>
              <a:gd name="T0" fmla="*/ 0 w 4464"/>
              <a:gd name="T1" fmla="*/ 2147483647 h 432"/>
              <a:gd name="T2" fmla="*/ 2147483647 w 4464"/>
              <a:gd name="T3" fmla="*/ 2147483647 h 432"/>
              <a:gd name="T4" fmla="*/ 2147483647 w 4464"/>
              <a:gd name="T5" fmla="*/ 2147483647 h 432"/>
              <a:gd name="T6" fmla="*/ 2147483647 w 4464"/>
              <a:gd name="T7" fmla="*/ 2147483647 h 432"/>
              <a:gd name="T8" fmla="*/ 2147483647 w 4464"/>
              <a:gd name="T9" fmla="*/ 0 h 432"/>
              <a:gd name="T10" fmla="*/ 0 60000 65536"/>
              <a:gd name="T11" fmla="*/ 0 60000 65536"/>
              <a:gd name="T12" fmla="*/ 0 60000 65536"/>
              <a:gd name="T13" fmla="*/ 0 60000 65536"/>
              <a:gd name="T14" fmla="*/ 0 60000 65536"/>
              <a:gd name="T15" fmla="*/ 0 w 4464"/>
              <a:gd name="T16" fmla="*/ 0 h 432"/>
              <a:gd name="T17" fmla="*/ 4464 w 4464"/>
              <a:gd name="T18" fmla="*/ 432 h 432"/>
            </a:gdLst>
            <a:ahLst/>
            <a:cxnLst>
              <a:cxn ang="T10">
                <a:pos x="T0" y="T1"/>
              </a:cxn>
              <a:cxn ang="T11">
                <a:pos x="T2" y="T3"/>
              </a:cxn>
              <a:cxn ang="T12">
                <a:pos x="T4" y="T5"/>
              </a:cxn>
              <a:cxn ang="T13">
                <a:pos x="T6" y="T7"/>
              </a:cxn>
              <a:cxn ang="T14">
                <a:pos x="T8" y="T9"/>
              </a:cxn>
            </a:cxnLst>
            <a:rect l="T15" t="T16" r="T17" b="T18"/>
            <a:pathLst>
              <a:path w="4464" h="432">
                <a:moveTo>
                  <a:pt x="0" y="432"/>
                </a:moveTo>
                <a:cubicBezTo>
                  <a:pt x="440" y="340"/>
                  <a:pt x="880" y="248"/>
                  <a:pt x="1296" y="192"/>
                </a:cubicBezTo>
                <a:cubicBezTo>
                  <a:pt x="1712" y="136"/>
                  <a:pt x="2104" y="112"/>
                  <a:pt x="2496" y="96"/>
                </a:cubicBezTo>
                <a:cubicBezTo>
                  <a:pt x="2888" y="80"/>
                  <a:pt x="3320" y="112"/>
                  <a:pt x="3648" y="96"/>
                </a:cubicBezTo>
                <a:cubicBezTo>
                  <a:pt x="3976" y="80"/>
                  <a:pt x="4328" y="16"/>
                  <a:pt x="4464"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4259" name="Freeform 35"/>
          <p:cNvSpPr>
            <a:spLocks/>
          </p:cNvSpPr>
          <p:nvPr/>
        </p:nvSpPr>
        <p:spPr bwMode="auto">
          <a:xfrm rot="-207586">
            <a:off x="876300" y="1803400"/>
            <a:ext cx="7086600" cy="1066800"/>
          </a:xfrm>
          <a:custGeom>
            <a:avLst/>
            <a:gdLst>
              <a:gd name="T0" fmla="*/ 0 w 4464"/>
              <a:gd name="T1" fmla="*/ 2147483647 h 432"/>
              <a:gd name="T2" fmla="*/ 2147483647 w 4464"/>
              <a:gd name="T3" fmla="*/ 2147483647 h 432"/>
              <a:gd name="T4" fmla="*/ 2147483647 w 4464"/>
              <a:gd name="T5" fmla="*/ 2147483647 h 432"/>
              <a:gd name="T6" fmla="*/ 2147483647 w 4464"/>
              <a:gd name="T7" fmla="*/ 2147483647 h 432"/>
              <a:gd name="T8" fmla="*/ 2147483647 w 4464"/>
              <a:gd name="T9" fmla="*/ 0 h 432"/>
              <a:gd name="T10" fmla="*/ 0 60000 65536"/>
              <a:gd name="T11" fmla="*/ 0 60000 65536"/>
              <a:gd name="T12" fmla="*/ 0 60000 65536"/>
              <a:gd name="T13" fmla="*/ 0 60000 65536"/>
              <a:gd name="T14" fmla="*/ 0 60000 65536"/>
              <a:gd name="T15" fmla="*/ 0 w 4464"/>
              <a:gd name="T16" fmla="*/ 0 h 432"/>
              <a:gd name="T17" fmla="*/ 4464 w 4464"/>
              <a:gd name="T18" fmla="*/ 432 h 432"/>
            </a:gdLst>
            <a:ahLst/>
            <a:cxnLst>
              <a:cxn ang="T10">
                <a:pos x="T0" y="T1"/>
              </a:cxn>
              <a:cxn ang="T11">
                <a:pos x="T2" y="T3"/>
              </a:cxn>
              <a:cxn ang="T12">
                <a:pos x="T4" y="T5"/>
              </a:cxn>
              <a:cxn ang="T13">
                <a:pos x="T6" y="T7"/>
              </a:cxn>
              <a:cxn ang="T14">
                <a:pos x="T8" y="T9"/>
              </a:cxn>
            </a:cxnLst>
            <a:rect l="T15" t="T16" r="T17" b="T18"/>
            <a:pathLst>
              <a:path w="4464" h="432">
                <a:moveTo>
                  <a:pt x="0" y="432"/>
                </a:moveTo>
                <a:cubicBezTo>
                  <a:pt x="440" y="340"/>
                  <a:pt x="880" y="248"/>
                  <a:pt x="1296" y="192"/>
                </a:cubicBezTo>
                <a:cubicBezTo>
                  <a:pt x="1712" y="136"/>
                  <a:pt x="2104" y="112"/>
                  <a:pt x="2496" y="96"/>
                </a:cubicBezTo>
                <a:cubicBezTo>
                  <a:pt x="2888" y="80"/>
                  <a:pt x="3320" y="112"/>
                  <a:pt x="3648" y="96"/>
                </a:cubicBezTo>
                <a:cubicBezTo>
                  <a:pt x="3976" y="80"/>
                  <a:pt x="4328" y="16"/>
                  <a:pt x="4464"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4260" name="Line 36"/>
          <p:cNvSpPr>
            <a:spLocks noChangeShapeType="1"/>
          </p:cNvSpPr>
          <p:nvPr/>
        </p:nvSpPr>
        <p:spPr bwMode="auto">
          <a:xfrm>
            <a:off x="1714500" y="1879600"/>
            <a:ext cx="304800" cy="762000"/>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4261" name="Line 37"/>
          <p:cNvSpPr>
            <a:spLocks noChangeShapeType="1"/>
          </p:cNvSpPr>
          <p:nvPr/>
        </p:nvSpPr>
        <p:spPr bwMode="auto">
          <a:xfrm>
            <a:off x="1866900" y="1879600"/>
            <a:ext cx="609600" cy="1143000"/>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4262" name="Line 38"/>
          <p:cNvSpPr>
            <a:spLocks noChangeShapeType="1"/>
          </p:cNvSpPr>
          <p:nvPr/>
        </p:nvSpPr>
        <p:spPr bwMode="auto">
          <a:xfrm>
            <a:off x="2019300" y="1879600"/>
            <a:ext cx="1143000" cy="1371600"/>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4263" name="Line 39"/>
          <p:cNvSpPr>
            <a:spLocks noChangeShapeType="1"/>
          </p:cNvSpPr>
          <p:nvPr/>
        </p:nvSpPr>
        <p:spPr bwMode="auto">
          <a:xfrm>
            <a:off x="2171700" y="1879600"/>
            <a:ext cx="2057400" cy="1676400"/>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4264" name="Line 40"/>
          <p:cNvSpPr>
            <a:spLocks noChangeShapeType="1"/>
          </p:cNvSpPr>
          <p:nvPr/>
        </p:nvSpPr>
        <p:spPr bwMode="auto">
          <a:xfrm>
            <a:off x="2400300" y="1879600"/>
            <a:ext cx="3124200" cy="2133600"/>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4265" name="Freeform 41"/>
          <p:cNvSpPr>
            <a:spLocks/>
          </p:cNvSpPr>
          <p:nvPr/>
        </p:nvSpPr>
        <p:spPr bwMode="auto">
          <a:xfrm>
            <a:off x="6743700" y="1879600"/>
            <a:ext cx="355600" cy="1600200"/>
          </a:xfrm>
          <a:custGeom>
            <a:avLst/>
            <a:gdLst>
              <a:gd name="T0" fmla="*/ 0 w 224"/>
              <a:gd name="T1" fmla="*/ 0 h 1008"/>
              <a:gd name="T2" fmla="*/ 2147483647 w 224"/>
              <a:gd name="T3" fmla="*/ 2147483647 h 1008"/>
              <a:gd name="T4" fmla="*/ 2147483647 w 224"/>
              <a:gd name="T5" fmla="*/ 2147483647 h 1008"/>
              <a:gd name="T6" fmla="*/ 0 60000 65536"/>
              <a:gd name="T7" fmla="*/ 0 60000 65536"/>
              <a:gd name="T8" fmla="*/ 0 60000 65536"/>
              <a:gd name="T9" fmla="*/ 0 w 224"/>
              <a:gd name="T10" fmla="*/ 0 h 1008"/>
              <a:gd name="T11" fmla="*/ 224 w 224"/>
              <a:gd name="T12" fmla="*/ 1008 h 1008"/>
            </a:gdLst>
            <a:ahLst/>
            <a:cxnLst>
              <a:cxn ang="T6">
                <a:pos x="T0" y="T1"/>
              </a:cxn>
              <a:cxn ang="T7">
                <a:pos x="T2" y="T3"/>
              </a:cxn>
              <a:cxn ang="T8">
                <a:pos x="T4" y="T5"/>
              </a:cxn>
            </a:cxnLst>
            <a:rect l="T9" t="T10" r="T11" b="T12"/>
            <a:pathLst>
              <a:path w="224" h="1008">
                <a:moveTo>
                  <a:pt x="0" y="0"/>
                </a:moveTo>
                <a:cubicBezTo>
                  <a:pt x="80" y="132"/>
                  <a:pt x="160" y="264"/>
                  <a:pt x="192" y="432"/>
                </a:cubicBezTo>
                <a:cubicBezTo>
                  <a:pt x="224" y="600"/>
                  <a:pt x="208" y="804"/>
                  <a:pt x="192" y="1008"/>
                </a:cubicBezTo>
              </a:path>
            </a:pathLst>
          </a:custGeom>
          <a:noFill/>
          <a:ln w="28575">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4266" name="Freeform 42"/>
          <p:cNvSpPr>
            <a:spLocks/>
          </p:cNvSpPr>
          <p:nvPr/>
        </p:nvSpPr>
        <p:spPr bwMode="auto">
          <a:xfrm>
            <a:off x="7048500" y="3327400"/>
            <a:ext cx="152400" cy="152400"/>
          </a:xfrm>
          <a:custGeom>
            <a:avLst/>
            <a:gdLst>
              <a:gd name="T0" fmla="*/ 0 w 96"/>
              <a:gd name="T1" fmla="*/ 0 h 96"/>
              <a:gd name="T2" fmla="*/ 2147483647 w 96"/>
              <a:gd name="T3" fmla="*/ 0 h 96"/>
              <a:gd name="T4" fmla="*/ 2147483647 w 96"/>
              <a:gd name="T5" fmla="*/ 2147483647 h 96"/>
              <a:gd name="T6" fmla="*/ 0 60000 65536"/>
              <a:gd name="T7" fmla="*/ 0 60000 65536"/>
              <a:gd name="T8" fmla="*/ 0 60000 65536"/>
              <a:gd name="T9" fmla="*/ 0 w 96"/>
              <a:gd name="T10" fmla="*/ 0 h 96"/>
              <a:gd name="T11" fmla="*/ 96 w 96"/>
              <a:gd name="T12" fmla="*/ 96 h 96"/>
            </a:gdLst>
            <a:ahLst/>
            <a:cxnLst>
              <a:cxn ang="T6">
                <a:pos x="T0" y="T1"/>
              </a:cxn>
              <a:cxn ang="T7">
                <a:pos x="T2" y="T3"/>
              </a:cxn>
              <a:cxn ang="T8">
                <a:pos x="T4" y="T5"/>
              </a:cxn>
            </a:cxnLst>
            <a:rect l="T9" t="T10" r="T11" b="T12"/>
            <a:pathLst>
              <a:path w="96" h="96">
                <a:moveTo>
                  <a:pt x="0" y="0"/>
                </a:moveTo>
                <a:lnTo>
                  <a:pt x="96" y="0"/>
                </a:lnTo>
                <a:lnTo>
                  <a:pt x="96" y="96"/>
                </a:lnTo>
              </a:path>
            </a:pathLst>
          </a:custGeom>
          <a:noFill/>
          <a:ln w="19050">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4267" name="Freeform 43"/>
          <p:cNvSpPr>
            <a:spLocks/>
          </p:cNvSpPr>
          <p:nvPr/>
        </p:nvSpPr>
        <p:spPr bwMode="auto">
          <a:xfrm rot="-616984">
            <a:off x="7086600" y="2703513"/>
            <a:ext cx="152400" cy="152400"/>
          </a:xfrm>
          <a:custGeom>
            <a:avLst/>
            <a:gdLst>
              <a:gd name="T0" fmla="*/ 0 w 96"/>
              <a:gd name="T1" fmla="*/ 0 h 96"/>
              <a:gd name="T2" fmla="*/ 2147483647 w 96"/>
              <a:gd name="T3" fmla="*/ 0 h 96"/>
              <a:gd name="T4" fmla="*/ 2147483647 w 96"/>
              <a:gd name="T5" fmla="*/ 2147483647 h 96"/>
              <a:gd name="T6" fmla="*/ 0 60000 65536"/>
              <a:gd name="T7" fmla="*/ 0 60000 65536"/>
              <a:gd name="T8" fmla="*/ 0 60000 65536"/>
              <a:gd name="T9" fmla="*/ 0 w 96"/>
              <a:gd name="T10" fmla="*/ 0 h 96"/>
              <a:gd name="T11" fmla="*/ 96 w 96"/>
              <a:gd name="T12" fmla="*/ 96 h 96"/>
            </a:gdLst>
            <a:ahLst/>
            <a:cxnLst>
              <a:cxn ang="T6">
                <a:pos x="T0" y="T1"/>
              </a:cxn>
              <a:cxn ang="T7">
                <a:pos x="T2" y="T3"/>
              </a:cxn>
              <a:cxn ang="T8">
                <a:pos x="T4" y="T5"/>
              </a:cxn>
            </a:cxnLst>
            <a:rect l="T9" t="T10" r="T11" b="T12"/>
            <a:pathLst>
              <a:path w="96" h="96">
                <a:moveTo>
                  <a:pt x="0" y="0"/>
                </a:moveTo>
                <a:lnTo>
                  <a:pt x="96" y="0"/>
                </a:lnTo>
                <a:lnTo>
                  <a:pt x="96" y="96"/>
                </a:lnTo>
              </a:path>
            </a:pathLst>
          </a:custGeom>
          <a:noFill/>
          <a:ln w="19050">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4268" name="Freeform 44"/>
          <p:cNvSpPr>
            <a:spLocks/>
          </p:cNvSpPr>
          <p:nvPr/>
        </p:nvSpPr>
        <p:spPr bwMode="auto">
          <a:xfrm rot="-1040812">
            <a:off x="6962775" y="2222500"/>
            <a:ext cx="152400" cy="152400"/>
          </a:xfrm>
          <a:custGeom>
            <a:avLst/>
            <a:gdLst>
              <a:gd name="T0" fmla="*/ 0 w 96"/>
              <a:gd name="T1" fmla="*/ 0 h 96"/>
              <a:gd name="T2" fmla="*/ 2147483647 w 96"/>
              <a:gd name="T3" fmla="*/ 0 h 96"/>
              <a:gd name="T4" fmla="*/ 2147483647 w 96"/>
              <a:gd name="T5" fmla="*/ 2147483647 h 96"/>
              <a:gd name="T6" fmla="*/ 0 60000 65536"/>
              <a:gd name="T7" fmla="*/ 0 60000 65536"/>
              <a:gd name="T8" fmla="*/ 0 60000 65536"/>
              <a:gd name="T9" fmla="*/ 0 w 96"/>
              <a:gd name="T10" fmla="*/ 0 h 96"/>
              <a:gd name="T11" fmla="*/ 96 w 96"/>
              <a:gd name="T12" fmla="*/ 96 h 96"/>
            </a:gdLst>
            <a:ahLst/>
            <a:cxnLst>
              <a:cxn ang="T6">
                <a:pos x="T0" y="T1"/>
              </a:cxn>
              <a:cxn ang="T7">
                <a:pos x="T2" y="T3"/>
              </a:cxn>
              <a:cxn ang="T8">
                <a:pos x="T4" y="T5"/>
              </a:cxn>
            </a:cxnLst>
            <a:rect l="T9" t="T10" r="T11" b="T12"/>
            <a:pathLst>
              <a:path w="96" h="96">
                <a:moveTo>
                  <a:pt x="0" y="0"/>
                </a:moveTo>
                <a:lnTo>
                  <a:pt x="96" y="0"/>
                </a:lnTo>
                <a:lnTo>
                  <a:pt x="96" y="96"/>
                </a:lnTo>
              </a:path>
            </a:pathLst>
          </a:custGeom>
          <a:noFill/>
          <a:ln w="19050">
            <a:solidFill>
              <a:srgbClr val="00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04269" name="Line 45"/>
          <p:cNvSpPr>
            <a:spLocks noChangeShapeType="1"/>
          </p:cNvSpPr>
          <p:nvPr/>
        </p:nvSpPr>
        <p:spPr bwMode="auto">
          <a:xfrm flipH="1">
            <a:off x="7077075" y="2474913"/>
            <a:ext cx="812800" cy="152400"/>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62" name="Text Box 46"/>
          <p:cNvSpPr txBox="1">
            <a:spLocks noChangeArrowheads="1"/>
          </p:cNvSpPr>
          <p:nvPr/>
        </p:nvSpPr>
        <p:spPr bwMode="auto">
          <a:xfrm>
            <a:off x="1350963" y="306388"/>
            <a:ext cx="6324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a:t>Level Surfaces and Orthometric Heights</a:t>
            </a:r>
            <a:endParaRPr lang="en-US" altLang="en-US" sz="2800"/>
          </a:p>
        </p:txBody>
      </p:sp>
      <p:sp>
        <p:nvSpPr>
          <p:cNvPr id="1204271" name="Text Box 47"/>
          <p:cNvSpPr txBox="1">
            <a:spLocks noChangeArrowheads="1"/>
          </p:cNvSpPr>
          <p:nvPr/>
        </p:nvSpPr>
        <p:spPr bwMode="auto">
          <a:xfrm>
            <a:off x="1222375" y="1597025"/>
            <a:ext cx="14557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600" b="1"/>
              <a:t>Level Surfaces</a:t>
            </a:r>
          </a:p>
        </p:txBody>
      </p:sp>
      <p:sp>
        <p:nvSpPr>
          <p:cNvPr id="9264" name="Text Box 48"/>
          <p:cNvSpPr txBox="1">
            <a:spLocks noChangeArrowheads="1"/>
          </p:cNvSpPr>
          <p:nvPr/>
        </p:nvSpPr>
        <p:spPr bwMode="auto">
          <a:xfrm>
            <a:off x="7947025" y="22828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endParaRPr lang="en-US" altLang="en-US" sz="1600" b="1"/>
          </a:p>
        </p:txBody>
      </p:sp>
      <p:sp>
        <p:nvSpPr>
          <p:cNvPr id="1204273" name="Text Box 49"/>
          <p:cNvSpPr txBox="1">
            <a:spLocks noChangeArrowheads="1"/>
          </p:cNvSpPr>
          <p:nvPr/>
        </p:nvSpPr>
        <p:spPr bwMode="auto">
          <a:xfrm>
            <a:off x="7788275" y="2184400"/>
            <a:ext cx="760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600" b="1"/>
              <a:t>Plumb</a:t>
            </a:r>
          </a:p>
        </p:txBody>
      </p:sp>
      <p:sp>
        <p:nvSpPr>
          <p:cNvPr id="1204274" name="Text Box 50"/>
          <p:cNvSpPr txBox="1">
            <a:spLocks noChangeArrowheads="1"/>
          </p:cNvSpPr>
          <p:nvPr/>
        </p:nvSpPr>
        <p:spPr bwMode="auto">
          <a:xfrm>
            <a:off x="7850188" y="2381250"/>
            <a:ext cx="579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600" b="1"/>
              <a:t>Line</a:t>
            </a:r>
          </a:p>
        </p:txBody>
      </p:sp>
      <p:sp>
        <p:nvSpPr>
          <p:cNvPr id="1204275" name="Text Box 51"/>
          <p:cNvSpPr txBox="1">
            <a:spLocks noChangeArrowheads="1"/>
          </p:cNvSpPr>
          <p:nvPr/>
        </p:nvSpPr>
        <p:spPr bwMode="auto">
          <a:xfrm>
            <a:off x="7729538" y="3079750"/>
            <a:ext cx="908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600" b="1"/>
              <a:t>“Geoid”</a:t>
            </a:r>
          </a:p>
        </p:txBody>
      </p:sp>
      <p:sp>
        <p:nvSpPr>
          <p:cNvPr id="1204276" name="Oval 52"/>
          <p:cNvSpPr>
            <a:spLocks noChangeArrowheads="1"/>
          </p:cNvSpPr>
          <p:nvPr/>
        </p:nvSpPr>
        <p:spPr bwMode="auto">
          <a:xfrm>
            <a:off x="6710363" y="1849438"/>
            <a:ext cx="76200" cy="74612"/>
          </a:xfrm>
          <a:prstGeom prst="ellipse">
            <a:avLst/>
          </a:prstGeom>
          <a:solidFill>
            <a:schemeClr val="tx1"/>
          </a:solidFill>
          <a:ln w="19050">
            <a:solidFill>
              <a:srgbClr val="CC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04277" name="Oval 53"/>
          <p:cNvSpPr>
            <a:spLocks noChangeArrowheads="1"/>
          </p:cNvSpPr>
          <p:nvPr/>
        </p:nvSpPr>
        <p:spPr bwMode="auto">
          <a:xfrm>
            <a:off x="7000875" y="3481388"/>
            <a:ext cx="76200" cy="74612"/>
          </a:xfrm>
          <a:prstGeom prst="ellipse">
            <a:avLst/>
          </a:prstGeom>
          <a:solidFill>
            <a:schemeClr val="tx1"/>
          </a:solidFill>
          <a:ln w="19050">
            <a:solidFill>
              <a:srgbClr val="CC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04278" name="Text Box 54"/>
          <p:cNvSpPr txBox="1">
            <a:spLocks noChangeArrowheads="1"/>
          </p:cNvSpPr>
          <p:nvPr/>
        </p:nvSpPr>
        <p:spPr bwMode="auto">
          <a:xfrm>
            <a:off x="6832600" y="3556000"/>
            <a:ext cx="415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600" b="1"/>
              <a:t>P</a:t>
            </a:r>
            <a:r>
              <a:rPr lang="en-US" altLang="en-US" sz="1600" b="1" baseline="-25000"/>
              <a:t>O</a:t>
            </a:r>
            <a:endParaRPr lang="en-US" altLang="en-US" sz="1600" b="1"/>
          </a:p>
        </p:txBody>
      </p:sp>
      <p:sp>
        <p:nvSpPr>
          <p:cNvPr id="1204279" name="Text Box 55"/>
          <p:cNvSpPr txBox="1">
            <a:spLocks noChangeArrowheads="1"/>
          </p:cNvSpPr>
          <p:nvPr/>
        </p:nvSpPr>
        <p:spPr bwMode="auto">
          <a:xfrm>
            <a:off x="6515100" y="1597025"/>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600" b="1"/>
              <a:t>P</a:t>
            </a:r>
          </a:p>
        </p:txBody>
      </p:sp>
      <p:sp>
        <p:nvSpPr>
          <p:cNvPr id="1204280" name="Text Box 56"/>
          <p:cNvSpPr txBox="1">
            <a:spLocks noChangeArrowheads="1"/>
          </p:cNvSpPr>
          <p:nvPr/>
        </p:nvSpPr>
        <p:spPr bwMode="auto">
          <a:xfrm>
            <a:off x="2162175" y="4465638"/>
            <a:ext cx="490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000" b="1">
                <a:solidFill>
                  <a:srgbClr val="FF0000"/>
                </a:solidFill>
              </a:rPr>
              <a:t>Level Surface = Equipotential Surface (W)</a:t>
            </a:r>
            <a:r>
              <a:rPr lang="en-US" altLang="en-US" sz="1600" b="1">
                <a:solidFill>
                  <a:srgbClr val="FF0000"/>
                </a:solidFill>
              </a:rPr>
              <a:t> </a:t>
            </a:r>
          </a:p>
        </p:txBody>
      </p:sp>
      <p:sp>
        <p:nvSpPr>
          <p:cNvPr id="1204281" name="Text Box 57"/>
          <p:cNvSpPr txBox="1">
            <a:spLocks noChangeArrowheads="1"/>
          </p:cNvSpPr>
          <p:nvPr/>
        </p:nvSpPr>
        <p:spPr bwMode="auto">
          <a:xfrm>
            <a:off x="1235075" y="5397500"/>
            <a:ext cx="6865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a:t>H (Orthometric Height) = Distance along plumb line (P</a:t>
            </a:r>
            <a:r>
              <a:rPr lang="en-US" altLang="en-US" sz="2000" b="1" baseline="-25000"/>
              <a:t>O</a:t>
            </a:r>
            <a:r>
              <a:rPr lang="en-US" altLang="en-US" sz="2000" b="1"/>
              <a:t> to P)</a:t>
            </a:r>
            <a:endParaRPr lang="en-US" altLang="en-US" sz="1600" b="1"/>
          </a:p>
        </p:txBody>
      </p:sp>
      <p:sp>
        <p:nvSpPr>
          <p:cNvPr id="9274" name="Text Box 58"/>
          <p:cNvSpPr txBox="1">
            <a:spLocks noChangeArrowheads="1"/>
          </p:cNvSpPr>
          <p:nvPr/>
        </p:nvSpPr>
        <p:spPr bwMode="auto">
          <a:xfrm rot="-1646179">
            <a:off x="6710363" y="1162050"/>
            <a:ext cx="8397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600" b="1"/>
              <a:t>Earth’s</a:t>
            </a:r>
          </a:p>
        </p:txBody>
      </p:sp>
      <p:sp>
        <p:nvSpPr>
          <p:cNvPr id="9275" name="Text Box 59"/>
          <p:cNvSpPr txBox="1">
            <a:spLocks noChangeArrowheads="1"/>
          </p:cNvSpPr>
          <p:nvPr/>
        </p:nvSpPr>
        <p:spPr bwMode="auto">
          <a:xfrm rot="-1526292">
            <a:off x="6783388" y="1314450"/>
            <a:ext cx="85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600" b="1"/>
              <a:t>Surface</a:t>
            </a:r>
          </a:p>
        </p:txBody>
      </p:sp>
      <p:sp>
        <p:nvSpPr>
          <p:cNvPr id="9276" name="Text Box 60"/>
          <p:cNvSpPr txBox="1">
            <a:spLocks noChangeArrowheads="1"/>
          </p:cNvSpPr>
          <p:nvPr/>
        </p:nvSpPr>
        <p:spPr bwMode="auto">
          <a:xfrm>
            <a:off x="592138" y="4556125"/>
            <a:ext cx="7381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600" b="1"/>
              <a:t>Ocean</a:t>
            </a:r>
          </a:p>
        </p:txBody>
      </p:sp>
      <p:sp>
        <p:nvSpPr>
          <p:cNvPr id="9277" name="Line 61"/>
          <p:cNvSpPr>
            <a:spLocks noChangeShapeType="1"/>
          </p:cNvSpPr>
          <p:nvPr/>
        </p:nvSpPr>
        <p:spPr bwMode="auto">
          <a:xfrm>
            <a:off x="609600" y="3556000"/>
            <a:ext cx="266700" cy="228600"/>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4286" name="Text Box 62"/>
          <p:cNvSpPr txBox="1">
            <a:spLocks noChangeArrowheads="1"/>
          </p:cNvSpPr>
          <p:nvPr/>
        </p:nvSpPr>
        <p:spPr bwMode="auto">
          <a:xfrm>
            <a:off x="1774825" y="4964113"/>
            <a:ext cx="4219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pPr>
            <a:r>
              <a:rPr lang="en-US" altLang="en-US" sz="2000" b="1">
                <a:solidFill>
                  <a:srgbClr val="0000EC"/>
                </a:solidFill>
              </a:rPr>
              <a:t>Geopotential Number (C</a:t>
            </a:r>
            <a:r>
              <a:rPr lang="en-US" altLang="en-US" sz="2000" b="1" baseline="-25000">
                <a:solidFill>
                  <a:srgbClr val="0000EC"/>
                </a:solidFill>
              </a:rPr>
              <a:t>P</a:t>
            </a:r>
            <a:r>
              <a:rPr lang="en-US" altLang="en-US" sz="2000" b="1">
                <a:solidFill>
                  <a:srgbClr val="0000EC"/>
                </a:solidFill>
              </a:rPr>
              <a:t>) = W</a:t>
            </a:r>
            <a:r>
              <a:rPr lang="en-US" altLang="en-US" sz="2000" b="1" baseline="-25000">
                <a:solidFill>
                  <a:srgbClr val="0000EC"/>
                </a:solidFill>
              </a:rPr>
              <a:t>P</a:t>
            </a:r>
            <a:r>
              <a:rPr lang="en-US" altLang="en-US" sz="2000" b="1">
                <a:solidFill>
                  <a:srgbClr val="0000EC"/>
                </a:solidFill>
              </a:rPr>
              <a:t> -W</a:t>
            </a:r>
            <a:r>
              <a:rPr lang="en-US" altLang="en-US" sz="2000" b="1" baseline="-25000">
                <a:solidFill>
                  <a:srgbClr val="0000EC"/>
                </a:solidFill>
              </a:rPr>
              <a:t>O</a:t>
            </a:r>
            <a:endParaRPr lang="en-US" altLang="en-US" sz="800" b="1">
              <a:solidFill>
                <a:srgbClr val="0000EC"/>
              </a:solidFill>
            </a:endParaRPr>
          </a:p>
        </p:txBody>
      </p:sp>
      <p:sp>
        <p:nvSpPr>
          <p:cNvPr id="1204287" name="Text Box 63"/>
          <p:cNvSpPr txBox="1">
            <a:spLocks noChangeArrowheads="1"/>
          </p:cNvSpPr>
          <p:nvPr/>
        </p:nvSpPr>
        <p:spPr bwMode="auto">
          <a:xfrm>
            <a:off x="7934325" y="3351213"/>
            <a:ext cx="495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pPr>
            <a:r>
              <a:rPr lang="en-US" altLang="en-US" sz="1600" b="1"/>
              <a:t>W</a:t>
            </a:r>
            <a:r>
              <a:rPr lang="en-US" altLang="en-US" sz="1600" b="1" baseline="-25000"/>
              <a:t>O</a:t>
            </a:r>
            <a:endParaRPr lang="en-US" altLang="en-US" sz="2000" b="1" baseline="-25000"/>
          </a:p>
        </p:txBody>
      </p:sp>
      <p:sp>
        <p:nvSpPr>
          <p:cNvPr id="1204288" name="Text Box 64"/>
          <p:cNvSpPr txBox="1">
            <a:spLocks noChangeArrowheads="1"/>
          </p:cNvSpPr>
          <p:nvPr/>
        </p:nvSpPr>
        <p:spPr bwMode="auto">
          <a:xfrm>
            <a:off x="7959725" y="1395413"/>
            <a:ext cx="473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pPr>
            <a:r>
              <a:rPr lang="en-US" altLang="en-US" sz="1600" b="1"/>
              <a:t>W</a:t>
            </a:r>
            <a:r>
              <a:rPr lang="en-US" altLang="en-US" sz="1600" b="1" baseline="-25000"/>
              <a:t>P</a:t>
            </a:r>
            <a:endParaRPr lang="en-US" altLang="en-US" sz="2000" b="1" baseline="-25000"/>
          </a:p>
        </p:txBody>
      </p:sp>
      <p:sp>
        <p:nvSpPr>
          <p:cNvPr id="9281" name="Text Box 65"/>
          <p:cNvSpPr txBox="1">
            <a:spLocks noChangeArrowheads="1"/>
          </p:cNvSpPr>
          <p:nvPr/>
        </p:nvSpPr>
        <p:spPr bwMode="auto">
          <a:xfrm>
            <a:off x="500063" y="6226175"/>
            <a:ext cx="3103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solidFill>
                  <a:schemeClr val="accent2"/>
                </a:solidFill>
              </a:rPr>
              <a:t>Area of High Density Rock</a:t>
            </a:r>
          </a:p>
        </p:txBody>
      </p:sp>
      <p:sp>
        <p:nvSpPr>
          <p:cNvPr id="9282" name="Text Box 66"/>
          <p:cNvSpPr txBox="1">
            <a:spLocks noChangeArrowheads="1"/>
          </p:cNvSpPr>
          <p:nvPr/>
        </p:nvSpPr>
        <p:spPr bwMode="auto">
          <a:xfrm>
            <a:off x="5883275" y="6219825"/>
            <a:ext cx="3049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solidFill>
                  <a:srgbClr val="FF0000"/>
                </a:solidFill>
              </a:rPr>
              <a:t>Area of Low Density Rock</a:t>
            </a:r>
            <a:endParaRPr lang="en-US" altLang="en-US" sz="2000" b="1">
              <a:solidFill>
                <a:schemeClr val="accent2"/>
              </a:solidFill>
            </a:endParaRPr>
          </a:p>
        </p:txBody>
      </p:sp>
      <p:sp>
        <p:nvSpPr>
          <p:cNvPr id="9283" name="Text Box 67"/>
          <p:cNvSpPr txBox="1">
            <a:spLocks noChangeArrowheads="1"/>
          </p:cNvSpPr>
          <p:nvPr/>
        </p:nvSpPr>
        <p:spPr bwMode="auto">
          <a:xfrm>
            <a:off x="180975" y="2955925"/>
            <a:ext cx="68103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75000"/>
              </a:lnSpc>
            </a:pPr>
            <a:r>
              <a:rPr lang="en-US" altLang="en-US" sz="1600" b="1"/>
              <a:t>Mean</a:t>
            </a:r>
          </a:p>
          <a:p>
            <a:pPr>
              <a:lnSpc>
                <a:spcPct val="75000"/>
              </a:lnSpc>
            </a:pPr>
            <a:r>
              <a:rPr lang="en-US" altLang="en-US" sz="1600" b="1"/>
              <a:t> Sea</a:t>
            </a:r>
          </a:p>
          <a:p>
            <a:pPr>
              <a:lnSpc>
                <a:spcPct val="75000"/>
              </a:lnSpc>
            </a:pPr>
            <a:r>
              <a:rPr lang="en-US" altLang="en-US" sz="1600" b="1"/>
              <a:t>Level</a:t>
            </a:r>
          </a:p>
        </p:txBody>
      </p:sp>
    </p:spTree>
    <p:extLst>
      <p:ext uri="{BB962C8B-B14F-4D97-AF65-F5344CB8AC3E}">
        <p14:creationId xmlns:p14="http://schemas.microsoft.com/office/powerpoint/2010/main" val="2893564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427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20427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1204259"/>
                                        </p:tgtEl>
                                        <p:attrNameLst>
                                          <p:attrName>style.visibility</p:attrName>
                                        </p:attrNameLst>
                                      </p:cBhvr>
                                      <p:to>
                                        <p:strVal val="visible"/>
                                      </p:to>
                                    </p:set>
                                    <p:animEffect transition="in" filter="wipe(left)">
                                      <p:cBhvr>
                                        <p:cTn id="14" dur="500"/>
                                        <p:tgtEl>
                                          <p:spTgt spid="120425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204258"/>
                                        </p:tgtEl>
                                        <p:attrNameLst>
                                          <p:attrName>style.visibility</p:attrName>
                                        </p:attrNameLst>
                                      </p:cBhvr>
                                      <p:to>
                                        <p:strVal val="visible"/>
                                      </p:to>
                                    </p:set>
                                    <p:animEffect transition="in" filter="wipe(left)">
                                      <p:cBhvr>
                                        <p:cTn id="19" dur="500"/>
                                        <p:tgtEl>
                                          <p:spTgt spid="1204258"/>
                                        </p:tgtEl>
                                      </p:cBhvr>
                                    </p:animEffect>
                                  </p:childTnLst>
                                </p:cTn>
                              </p:par>
                            </p:childTnLst>
                          </p:cTn>
                        </p:par>
                        <p:par>
                          <p:cTn id="20" fill="hold" nodeType="afterGroup">
                            <p:stCondLst>
                              <p:cond delay="500"/>
                            </p:stCondLst>
                            <p:childTnLst>
                              <p:par>
                                <p:cTn id="21" presetID="22" presetClass="entr" presetSubtype="8" fill="hold" nodeType="afterEffect">
                                  <p:stCondLst>
                                    <p:cond delay="0"/>
                                  </p:stCondLst>
                                  <p:childTnLst>
                                    <p:set>
                                      <p:cBhvr>
                                        <p:cTn id="22" dur="1" fill="hold">
                                          <p:stCondLst>
                                            <p:cond delay="0"/>
                                          </p:stCondLst>
                                        </p:cTn>
                                        <p:tgtEl>
                                          <p:spTgt spid="1204256"/>
                                        </p:tgtEl>
                                        <p:attrNameLst>
                                          <p:attrName>style.visibility</p:attrName>
                                        </p:attrNameLst>
                                      </p:cBhvr>
                                      <p:to>
                                        <p:strVal val="visible"/>
                                      </p:to>
                                    </p:set>
                                    <p:animEffect transition="in" filter="wipe(left)">
                                      <p:cBhvr>
                                        <p:cTn id="23" dur="500"/>
                                        <p:tgtEl>
                                          <p:spTgt spid="1204256"/>
                                        </p:tgtEl>
                                      </p:cBhvr>
                                    </p:animEffect>
                                  </p:childTnLst>
                                </p:cTn>
                              </p:par>
                            </p:childTnLst>
                          </p:cTn>
                        </p:par>
                        <p:par>
                          <p:cTn id="24" fill="hold" nodeType="afterGroup">
                            <p:stCondLst>
                              <p:cond delay="1000"/>
                            </p:stCondLst>
                            <p:childTnLst>
                              <p:par>
                                <p:cTn id="25" presetID="22" presetClass="entr" presetSubtype="8" fill="hold" nodeType="afterEffect">
                                  <p:stCondLst>
                                    <p:cond delay="0"/>
                                  </p:stCondLst>
                                  <p:childTnLst>
                                    <p:set>
                                      <p:cBhvr>
                                        <p:cTn id="26" dur="1" fill="hold">
                                          <p:stCondLst>
                                            <p:cond delay="0"/>
                                          </p:stCondLst>
                                        </p:cTn>
                                        <p:tgtEl>
                                          <p:spTgt spid="1204255"/>
                                        </p:tgtEl>
                                        <p:attrNameLst>
                                          <p:attrName>style.visibility</p:attrName>
                                        </p:attrNameLst>
                                      </p:cBhvr>
                                      <p:to>
                                        <p:strVal val="visible"/>
                                      </p:to>
                                    </p:set>
                                    <p:animEffect transition="in" filter="wipe(left)">
                                      <p:cBhvr>
                                        <p:cTn id="27" dur="500"/>
                                        <p:tgtEl>
                                          <p:spTgt spid="1204255"/>
                                        </p:tgtEl>
                                      </p:cBhvr>
                                    </p:animEffect>
                                  </p:childTnLst>
                                </p:cTn>
                              </p:par>
                            </p:childTnLst>
                          </p:cTn>
                        </p:par>
                        <p:par>
                          <p:cTn id="28" fill="hold" nodeType="afterGroup">
                            <p:stCondLst>
                              <p:cond delay="1500"/>
                            </p:stCondLst>
                            <p:childTnLst>
                              <p:par>
                                <p:cTn id="29" presetID="22" presetClass="entr" presetSubtype="8" fill="hold" nodeType="afterEffect">
                                  <p:stCondLst>
                                    <p:cond delay="0"/>
                                  </p:stCondLst>
                                  <p:childTnLst>
                                    <p:set>
                                      <p:cBhvr>
                                        <p:cTn id="30" dur="1" fill="hold">
                                          <p:stCondLst>
                                            <p:cond delay="0"/>
                                          </p:stCondLst>
                                        </p:cTn>
                                        <p:tgtEl>
                                          <p:spTgt spid="1204257"/>
                                        </p:tgtEl>
                                        <p:attrNameLst>
                                          <p:attrName>style.visibility</p:attrName>
                                        </p:attrNameLst>
                                      </p:cBhvr>
                                      <p:to>
                                        <p:strVal val="visible"/>
                                      </p:to>
                                    </p:set>
                                    <p:animEffect transition="in" filter="wipe(left)">
                                      <p:cBhvr>
                                        <p:cTn id="31" dur="500"/>
                                        <p:tgtEl>
                                          <p:spTgt spid="1204257"/>
                                        </p:tgtEl>
                                      </p:cBhvr>
                                    </p:animEffec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1204271"/>
                                        </p:tgtEl>
                                        <p:attrNameLst>
                                          <p:attrName>style.visibility</p:attrName>
                                        </p:attrNameLst>
                                      </p:cBhvr>
                                      <p:to>
                                        <p:strVal val="visible"/>
                                      </p:to>
                                    </p:set>
                                  </p:childTnLst>
                                </p:cTn>
                              </p:par>
                            </p:childTnLst>
                          </p:cTn>
                        </p:par>
                        <p:par>
                          <p:cTn id="35" fill="hold" nodeType="afterGroup">
                            <p:stCondLst>
                              <p:cond delay="2500"/>
                            </p:stCondLst>
                            <p:childTnLst>
                              <p:par>
                                <p:cTn id="36" presetID="22" presetClass="entr" presetSubtype="1" fill="hold" nodeType="afterEffect">
                                  <p:stCondLst>
                                    <p:cond delay="1000"/>
                                  </p:stCondLst>
                                  <p:childTnLst>
                                    <p:set>
                                      <p:cBhvr>
                                        <p:cTn id="37" dur="1" fill="hold">
                                          <p:stCondLst>
                                            <p:cond delay="0"/>
                                          </p:stCondLst>
                                        </p:cTn>
                                        <p:tgtEl>
                                          <p:spTgt spid="1204260"/>
                                        </p:tgtEl>
                                        <p:attrNameLst>
                                          <p:attrName>style.visibility</p:attrName>
                                        </p:attrNameLst>
                                      </p:cBhvr>
                                      <p:to>
                                        <p:strVal val="visible"/>
                                      </p:to>
                                    </p:set>
                                    <p:animEffect transition="in" filter="wipe(up)">
                                      <p:cBhvr>
                                        <p:cTn id="38" dur="500"/>
                                        <p:tgtEl>
                                          <p:spTgt spid="1204260"/>
                                        </p:tgtEl>
                                      </p:cBhvr>
                                    </p:animEffect>
                                  </p:childTnLst>
                                </p:cTn>
                              </p:par>
                            </p:childTnLst>
                          </p:cTn>
                        </p:par>
                        <p:par>
                          <p:cTn id="39" fill="hold" nodeType="afterGroup">
                            <p:stCondLst>
                              <p:cond delay="4000"/>
                            </p:stCondLst>
                            <p:childTnLst>
                              <p:par>
                                <p:cTn id="40" presetID="22" presetClass="entr" presetSubtype="1" fill="hold" nodeType="afterEffect">
                                  <p:stCondLst>
                                    <p:cond delay="0"/>
                                  </p:stCondLst>
                                  <p:childTnLst>
                                    <p:set>
                                      <p:cBhvr>
                                        <p:cTn id="41" dur="1" fill="hold">
                                          <p:stCondLst>
                                            <p:cond delay="0"/>
                                          </p:stCondLst>
                                        </p:cTn>
                                        <p:tgtEl>
                                          <p:spTgt spid="1204261"/>
                                        </p:tgtEl>
                                        <p:attrNameLst>
                                          <p:attrName>style.visibility</p:attrName>
                                        </p:attrNameLst>
                                      </p:cBhvr>
                                      <p:to>
                                        <p:strVal val="visible"/>
                                      </p:to>
                                    </p:set>
                                    <p:animEffect transition="in" filter="wipe(up)">
                                      <p:cBhvr>
                                        <p:cTn id="42" dur="500"/>
                                        <p:tgtEl>
                                          <p:spTgt spid="1204261"/>
                                        </p:tgtEl>
                                      </p:cBhvr>
                                    </p:animEffect>
                                  </p:childTnLst>
                                </p:cTn>
                              </p:par>
                            </p:childTnLst>
                          </p:cTn>
                        </p:par>
                        <p:par>
                          <p:cTn id="43" fill="hold" nodeType="afterGroup">
                            <p:stCondLst>
                              <p:cond delay="4500"/>
                            </p:stCondLst>
                            <p:childTnLst>
                              <p:par>
                                <p:cTn id="44" presetID="22" presetClass="entr" presetSubtype="1" fill="hold" nodeType="afterEffect">
                                  <p:stCondLst>
                                    <p:cond delay="0"/>
                                  </p:stCondLst>
                                  <p:childTnLst>
                                    <p:set>
                                      <p:cBhvr>
                                        <p:cTn id="45" dur="1" fill="hold">
                                          <p:stCondLst>
                                            <p:cond delay="0"/>
                                          </p:stCondLst>
                                        </p:cTn>
                                        <p:tgtEl>
                                          <p:spTgt spid="1204262"/>
                                        </p:tgtEl>
                                        <p:attrNameLst>
                                          <p:attrName>style.visibility</p:attrName>
                                        </p:attrNameLst>
                                      </p:cBhvr>
                                      <p:to>
                                        <p:strVal val="visible"/>
                                      </p:to>
                                    </p:set>
                                    <p:animEffect transition="in" filter="wipe(up)">
                                      <p:cBhvr>
                                        <p:cTn id="46" dur="500"/>
                                        <p:tgtEl>
                                          <p:spTgt spid="1204262"/>
                                        </p:tgtEl>
                                      </p:cBhvr>
                                    </p:animEffect>
                                  </p:childTnLst>
                                </p:cTn>
                              </p:par>
                            </p:childTnLst>
                          </p:cTn>
                        </p:par>
                        <p:par>
                          <p:cTn id="47" fill="hold" nodeType="afterGroup">
                            <p:stCondLst>
                              <p:cond delay="5000"/>
                            </p:stCondLst>
                            <p:childTnLst>
                              <p:par>
                                <p:cTn id="48" presetID="22" presetClass="entr" presetSubtype="1" fill="hold" nodeType="afterEffect">
                                  <p:stCondLst>
                                    <p:cond delay="0"/>
                                  </p:stCondLst>
                                  <p:childTnLst>
                                    <p:set>
                                      <p:cBhvr>
                                        <p:cTn id="49" dur="1" fill="hold">
                                          <p:stCondLst>
                                            <p:cond delay="0"/>
                                          </p:stCondLst>
                                        </p:cTn>
                                        <p:tgtEl>
                                          <p:spTgt spid="1204263"/>
                                        </p:tgtEl>
                                        <p:attrNameLst>
                                          <p:attrName>style.visibility</p:attrName>
                                        </p:attrNameLst>
                                      </p:cBhvr>
                                      <p:to>
                                        <p:strVal val="visible"/>
                                      </p:to>
                                    </p:set>
                                    <p:animEffect transition="in" filter="wipe(up)">
                                      <p:cBhvr>
                                        <p:cTn id="50" dur="500"/>
                                        <p:tgtEl>
                                          <p:spTgt spid="1204263"/>
                                        </p:tgtEl>
                                      </p:cBhvr>
                                    </p:animEffect>
                                  </p:childTnLst>
                                </p:cTn>
                              </p:par>
                            </p:childTnLst>
                          </p:cTn>
                        </p:par>
                        <p:par>
                          <p:cTn id="51" fill="hold" nodeType="afterGroup">
                            <p:stCondLst>
                              <p:cond delay="5500"/>
                            </p:stCondLst>
                            <p:childTnLst>
                              <p:par>
                                <p:cTn id="52" presetID="22" presetClass="entr" presetSubtype="1" fill="hold" nodeType="afterEffect">
                                  <p:stCondLst>
                                    <p:cond delay="0"/>
                                  </p:stCondLst>
                                  <p:childTnLst>
                                    <p:set>
                                      <p:cBhvr>
                                        <p:cTn id="53" dur="1" fill="hold">
                                          <p:stCondLst>
                                            <p:cond delay="0"/>
                                          </p:stCondLst>
                                        </p:cTn>
                                        <p:tgtEl>
                                          <p:spTgt spid="1204264"/>
                                        </p:tgtEl>
                                        <p:attrNameLst>
                                          <p:attrName>style.visibility</p:attrName>
                                        </p:attrNameLst>
                                      </p:cBhvr>
                                      <p:to>
                                        <p:strVal val="visible"/>
                                      </p:to>
                                    </p:set>
                                    <p:animEffect transition="in" filter="wipe(up)">
                                      <p:cBhvr>
                                        <p:cTn id="54" dur="500"/>
                                        <p:tgtEl>
                                          <p:spTgt spid="1204264"/>
                                        </p:tgtEl>
                                      </p:cBhvr>
                                    </p:animEffect>
                                  </p:childTnLst>
                                </p:cTn>
                              </p:par>
                            </p:childTnLst>
                          </p:cTn>
                        </p:par>
                        <p:par>
                          <p:cTn id="55" fill="hold" nodeType="afterGroup">
                            <p:stCondLst>
                              <p:cond delay="6000"/>
                            </p:stCondLst>
                            <p:childTnLst>
                              <p:par>
                                <p:cTn id="56" presetID="16" presetClass="entr" presetSubtype="37" fill="hold" grpId="0" nodeType="afterEffect">
                                  <p:stCondLst>
                                    <p:cond delay="1000"/>
                                  </p:stCondLst>
                                  <p:childTnLst>
                                    <p:set>
                                      <p:cBhvr>
                                        <p:cTn id="57" dur="1" fill="hold">
                                          <p:stCondLst>
                                            <p:cond delay="0"/>
                                          </p:stCondLst>
                                        </p:cTn>
                                        <p:tgtEl>
                                          <p:spTgt spid="1204280"/>
                                        </p:tgtEl>
                                        <p:attrNameLst>
                                          <p:attrName>style.visibility</p:attrName>
                                        </p:attrNameLst>
                                      </p:cBhvr>
                                      <p:to>
                                        <p:strVal val="visible"/>
                                      </p:to>
                                    </p:set>
                                    <p:animEffect transition="in" filter="barn(outVertical)">
                                      <p:cBhvr>
                                        <p:cTn id="58" dur="500"/>
                                        <p:tgtEl>
                                          <p:spTgt spid="1204280"/>
                                        </p:tgtEl>
                                      </p:cBhvr>
                                    </p:animEffect>
                                  </p:childTnLst>
                                </p:cTn>
                              </p:par>
                            </p:childTnLst>
                          </p:cTn>
                        </p:par>
                        <p:par>
                          <p:cTn id="59" fill="hold" nodeType="afterGroup">
                            <p:stCondLst>
                              <p:cond delay="7500"/>
                            </p:stCondLst>
                            <p:childTnLst>
                              <p:par>
                                <p:cTn id="60" presetID="1" presetClass="entr" presetSubtype="0" fill="hold" grpId="0" nodeType="afterEffect">
                                  <p:stCondLst>
                                    <p:cond delay="0"/>
                                  </p:stCondLst>
                                  <p:childTnLst>
                                    <p:set>
                                      <p:cBhvr>
                                        <p:cTn id="61" dur="1" fill="hold">
                                          <p:stCondLst>
                                            <p:cond delay="499"/>
                                          </p:stCondLst>
                                        </p:cTn>
                                        <p:tgtEl>
                                          <p:spTgt spid="1204288"/>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grpId="0" nodeType="clickEffect">
                                  <p:stCondLst>
                                    <p:cond delay="0"/>
                                  </p:stCondLst>
                                  <p:childTnLst>
                                    <p:set>
                                      <p:cBhvr>
                                        <p:cTn id="65" dur="1" fill="hold">
                                          <p:stCondLst>
                                            <p:cond delay="499"/>
                                          </p:stCondLst>
                                        </p:cTn>
                                        <p:tgtEl>
                                          <p:spTgt spid="1204287"/>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499"/>
                                          </p:stCondLst>
                                        </p:cTn>
                                        <p:tgtEl>
                                          <p:spTgt spid="1204286"/>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499"/>
                                          </p:stCondLst>
                                        </p:cTn>
                                        <p:tgtEl>
                                          <p:spTgt spid="1204275"/>
                                        </p:tgtEl>
                                        <p:attrNameLst>
                                          <p:attrName>style.visibility</p:attrName>
                                        </p:attrNameLst>
                                      </p:cBhvr>
                                      <p:to>
                                        <p:strVal val="visible"/>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1" fill="hold" nodeType="clickEffect">
                                  <p:stCondLst>
                                    <p:cond delay="0"/>
                                  </p:stCondLst>
                                  <p:childTnLst>
                                    <p:set>
                                      <p:cBhvr>
                                        <p:cTn id="77" dur="1" fill="hold">
                                          <p:stCondLst>
                                            <p:cond delay="0"/>
                                          </p:stCondLst>
                                        </p:cTn>
                                        <p:tgtEl>
                                          <p:spTgt spid="1204265"/>
                                        </p:tgtEl>
                                        <p:attrNameLst>
                                          <p:attrName>style.visibility</p:attrName>
                                        </p:attrNameLst>
                                      </p:cBhvr>
                                      <p:to>
                                        <p:strVal val="visible"/>
                                      </p:to>
                                    </p:set>
                                    <p:animEffect transition="in" filter="wipe(up)">
                                      <p:cBhvr>
                                        <p:cTn id="78" dur="500"/>
                                        <p:tgtEl>
                                          <p:spTgt spid="1204265"/>
                                        </p:tgtEl>
                                      </p:cBhvr>
                                    </p:animEffect>
                                  </p:childTnLst>
                                </p:cTn>
                              </p:par>
                            </p:childTnLst>
                          </p:cTn>
                        </p:par>
                        <p:par>
                          <p:cTn id="79" fill="hold" nodeType="afterGroup">
                            <p:stCondLst>
                              <p:cond delay="500"/>
                            </p:stCondLst>
                            <p:childTnLst>
                              <p:par>
                                <p:cTn id="80" presetID="1" presetClass="entr" presetSubtype="0" fill="hold" grpId="0" nodeType="afterEffect">
                                  <p:stCondLst>
                                    <p:cond delay="0"/>
                                  </p:stCondLst>
                                  <p:childTnLst>
                                    <p:set>
                                      <p:cBhvr>
                                        <p:cTn id="81" dur="1" fill="hold">
                                          <p:stCondLst>
                                            <p:cond delay="499"/>
                                          </p:stCondLst>
                                        </p:cTn>
                                        <p:tgtEl>
                                          <p:spTgt spid="1204273"/>
                                        </p:tgtEl>
                                        <p:attrNameLst>
                                          <p:attrName>style.visibility</p:attrName>
                                        </p:attrNameLst>
                                      </p:cBhvr>
                                      <p:to>
                                        <p:strVal val="visible"/>
                                      </p:to>
                                    </p:set>
                                  </p:childTnLst>
                                </p:cTn>
                              </p:par>
                            </p:childTnLst>
                          </p:cTn>
                        </p:par>
                        <p:par>
                          <p:cTn id="82" fill="hold" nodeType="afterGroup">
                            <p:stCondLst>
                              <p:cond delay="1000"/>
                            </p:stCondLst>
                            <p:childTnLst>
                              <p:par>
                                <p:cTn id="83" presetID="1" presetClass="entr" presetSubtype="0" fill="hold" grpId="0" nodeType="afterEffect">
                                  <p:stCondLst>
                                    <p:cond delay="0"/>
                                  </p:stCondLst>
                                  <p:childTnLst>
                                    <p:set>
                                      <p:cBhvr>
                                        <p:cTn id="84" dur="1" fill="hold">
                                          <p:stCondLst>
                                            <p:cond delay="499"/>
                                          </p:stCondLst>
                                        </p:cTn>
                                        <p:tgtEl>
                                          <p:spTgt spid="1204274"/>
                                        </p:tgtEl>
                                        <p:attrNameLst>
                                          <p:attrName>style.visibility</p:attrName>
                                        </p:attrNameLst>
                                      </p:cBhvr>
                                      <p:to>
                                        <p:strVal val="visible"/>
                                      </p:to>
                                    </p:set>
                                  </p:childTnLst>
                                </p:cTn>
                              </p:par>
                            </p:childTnLst>
                          </p:cTn>
                        </p:par>
                        <p:par>
                          <p:cTn id="85" fill="hold" nodeType="afterGroup">
                            <p:stCondLst>
                              <p:cond delay="1500"/>
                            </p:stCondLst>
                            <p:childTnLst>
                              <p:par>
                                <p:cTn id="86" presetID="22" presetClass="entr" presetSubtype="2" fill="hold" nodeType="afterEffect">
                                  <p:stCondLst>
                                    <p:cond delay="0"/>
                                  </p:stCondLst>
                                  <p:childTnLst>
                                    <p:set>
                                      <p:cBhvr>
                                        <p:cTn id="87" dur="1" fill="hold">
                                          <p:stCondLst>
                                            <p:cond delay="0"/>
                                          </p:stCondLst>
                                        </p:cTn>
                                        <p:tgtEl>
                                          <p:spTgt spid="1204269"/>
                                        </p:tgtEl>
                                        <p:attrNameLst>
                                          <p:attrName>style.visibility</p:attrName>
                                        </p:attrNameLst>
                                      </p:cBhvr>
                                      <p:to>
                                        <p:strVal val="visible"/>
                                      </p:to>
                                    </p:set>
                                    <p:animEffect transition="in" filter="wipe(right)">
                                      <p:cBhvr>
                                        <p:cTn id="88" dur="500"/>
                                        <p:tgtEl>
                                          <p:spTgt spid="1204269"/>
                                        </p:tgtEl>
                                      </p:cBhvr>
                                    </p:animEffect>
                                  </p:childTnLst>
                                </p:cTn>
                              </p:par>
                            </p:childTnLst>
                          </p:cTn>
                        </p:par>
                        <p:par>
                          <p:cTn id="89" fill="hold" nodeType="afterGroup">
                            <p:stCondLst>
                              <p:cond delay="2000"/>
                            </p:stCondLst>
                            <p:childTnLst>
                              <p:par>
                                <p:cTn id="90" presetID="1" presetClass="entr" presetSubtype="0" fill="hold" nodeType="afterEffect">
                                  <p:stCondLst>
                                    <p:cond delay="1000"/>
                                  </p:stCondLst>
                                  <p:childTnLst>
                                    <p:set>
                                      <p:cBhvr>
                                        <p:cTn id="91" dur="1" fill="hold">
                                          <p:stCondLst>
                                            <p:cond delay="499"/>
                                          </p:stCondLst>
                                        </p:cTn>
                                        <p:tgtEl>
                                          <p:spTgt spid="1204266"/>
                                        </p:tgtEl>
                                        <p:attrNameLst>
                                          <p:attrName>style.visibility</p:attrName>
                                        </p:attrNameLst>
                                      </p:cBhvr>
                                      <p:to>
                                        <p:strVal val="visible"/>
                                      </p:to>
                                    </p:set>
                                  </p:childTnLst>
                                </p:cTn>
                              </p:par>
                            </p:childTnLst>
                          </p:cTn>
                        </p:par>
                        <p:par>
                          <p:cTn id="92" fill="hold" nodeType="afterGroup">
                            <p:stCondLst>
                              <p:cond delay="3500"/>
                            </p:stCondLst>
                            <p:childTnLst>
                              <p:par>
                                <p:cTn id="93" presetID="1" presetClass="entr" presetSubtype="0" fill="hold" nodeType="afterEffect">
                                  <p:stCondLst>
                                    <p:cond delay="1000"/>
                                  </p:stCondLst>
                                  <p:childTnLst>
                                    <p:set>
                                      <p:cBhvr>
                                        <p:cTn id="94" dur="1" fill="hold">
                                          <p:stCondLst>
                                            <p:cond delay="499"/>
                                          </p:stCondLst>
                                        </p:cTn>
                                        <p:tgtEl>
                                          <p:spTgt spid="1204267"/>
                                        </p:tgtEl>
                                        <p:attrNameLst>
                                          <p:attrName>style.visibility</p:attrName>
                                        </p:attrNameLst>
                                      </p:cBhvr>
                                      <p:to>
                                        <p:strVal val="visible"/>
                                      </p:to>
                                    </p:set>
                                  </p:childTnLst>
                                </p:cTn>
                              </p:par>
                            </p:childTnLst>
                          </p:cTn>
                        </p:par>
                        <p:par>
                          <p:cTn id="95" fill="hold" nodeType="afterGroup">
                            <p:stCondLst>
                              <p:cond delay="5000"/>
                            </p:stCondLst>
                            <p:childTnLst>
                              <p:par>
                                <p:cTn id="96" presetID="1" presetClass="entr" presetSubtype="0" fill="hold" nodeType="afterEffect">
                                  <p:stCondLst>
                                    <p:cond delay="1000"/>
                                  </p:stCondLst>
                                  <p:childTnLst>
                                    <p:set>
                                      <p:cBhvr>
                                        <p:cTn id="97" dur="1" fill="hold">
                                          <p:stCondLst>
                                            <p:cond delay="499"/>
                                          </p:stCondLst>
                                        </p:cTn>
                                        <p:tgtEl>
                                          <p:spTgt spid="1204268"/>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499"/>
                                          </p:stCondLst>
                                        </p:cTn>
                                        <p:tgtEl>
                                          <p:spTgt spid="1204277"/>
                                        </p:tgtEl>
                                        <p:attrNameLst>
                                          <p:attrName>style.visibility</p:attrName>
                                        </p:attrNameLst>
                                      </p:cBhvr>
                                      <p:to>
                                        <p:strVal val="visible"/>
                                      </p:to>
                                    </p:set>
                                  </p:childTnLst>
                                </p:cTn>
                              </p:par>
                            </p:childTnLst>
                          </p:cTn>
                        </p:par>
                        <p:par>
                          <p:cTn id="102" fill="hold" nodeType="afterGroup">
                            <p:stCondLst>
                              <p:cond delay="500"/>
                            </p:stCondLst>
                            <p:childTnLst>
                              <p:par>
                                <p:cTn id="103" presetID="1" presetClass="entr" presetSubtype="0" fill="hold" grpId="0" nodeType="afterEffect">
                                  <p:stCondLst>
                                    <p:cond delay="0"/>
                                  </p:stCondLst>
                                  <p:childTnLst>
                                    <p:set>
                                      <p:cBhvr>
                                        <p:cTn id="104" dur="1" fill="hold">
                                          <p:stCondLst>
                                            <p:cond delay="499"/>
                                          </p:stCondLst>
                                        </p:cTn>
                                        <p:tgtEl>
                                          <p:spTgt spid="1204278"/>
                                        </p:tgtEl>
                                        <p:attrNameLst>
                                          <p:attrName>style.visibility</p:attrName>
                                        </p:attrNameLst>
                                      </p:cBhvr>
                                      <p:to>
                                        <p:strVal val="visible"/>
                                      </p:to>
                                    </p:set>
                                  </p:childTnLst>
                                </p:cTn>
                              </p:par>
                            </p:childTnLst>
                          </p:cTn>
                        </p:par>
                        <p:par>
                          <p:cTn id="105" fill="hold" nodeType="afterGroup">
                            <p:stCondLst>
                              <p:cond delay="1000"/>
                            </p:stCondLst>
                            <p:childTnLst>
                              <p:par>
                                <p:cTn id="106" presetID="16" presetClass="entr" presetSubtype="37" fill="hold" grpId="0" nodeType="afterEffect">
                                  <p:stCondLst>
                                    <p:cond delay="1000"/>
                                  </p:stCondLst>
                                  <p:childTnLst>
                                    <p:set>
                                      <p:cBhvr>
                                        <p:cTn id="107" dur="1" fill="hold">
                                          <p:stCondLst>
                                            <p:cond delay="0"/>
                                          </p:stCondLst>
                                        </p:cTn>
                                        <p:tgtEl>
                                          <p:spTgt spid="1204281"/>
                                        </p:tgtEl>
                                        <p:attrNameLst>
                                          <p:attrName>style.visibility</p:attrName>
                                        </p:attrNameLst>
                                      </p:cBhvr>
                                      <p:to>
                                        <p:strVal val="visible"/>
                                      </p:to>
                                    </p:set>
                                    <p:animEffect transition="in" filter="barn(outVertical)">
                                      <p:cBhvr>
                                        <p:cTn id="108" dur="500"/>
                                        <p:tgtEl>
                                          <p:spTgt spid="1204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271" grpId="0" autoUpdateAnimBg="0"/>
      <p:bldP spid="1204273" grpId="0" autoUpdateAnimBg="0"/>
      <p:bldP spid="1204274" grpId="0" autoUpdateAnimBg="0"/>
      <p:bldP spid="1204275" grpId="0" autoUpdateAnimBg="0"/>
      <p:bldP spid="1204276" grpId="0" animBg="1"/>
      <p:bldP spid="1204277" grpId="0" animBg="1"/>
      <p:bldP spid="1204278" grpId="0" autoUpdateAnimBg="0"/>
      <p:bldP spid="1204279" grpId="0" autoUpdateAnimBg="0"/>
      <p:bldP spid="1204280" grpId="0" autoUpdateAnimBg="0"/>
      <p:bldP spid="1204281" grpId="0" autoUpdateAnimBg="0"/>
      <p:bldP spid="1204286" grpId="0" autoUpdateAnimBg="0"/>
      <p:bldP spid="1204287" grpId="0" autoUpdateAnimBg="0"/>
      <p:bldP spid="1204288"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raph showing level surfaces"/>
          <p:cNvPicPr>
            <a:picLocks noChangeAspect="1" noChangeArrowheads="1"/>
          </p:cNvPicPr>
          <p:nvPr/>
        </p:nvPicPr>
        <p:blipFill>
          <a:blip r:embed="rId3">
            <a:extLst>
              <a:ext uri="{28A0092B-C50C-407E-A947-70E740481C1C}">
                <a14:useLocalDpi xmlns:a14="http://schemas.microsoft.com/office/drawing/2010/main" val="0"/>
              </a:ext>
            </a:extLst>
          </a:blip>
          <a:srcRect l="3177" r="4288"/>
          <a:stretch>
            <a:fillRect/>
          </a:stretch>
        </p:blipFill>
        <p:spPr bwMode="auto">
          <a:xfrm>
            <a:off x="0" y="280988"/>
            <a:ext cx="9144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00739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765300"/>
            <a:ext cx="48768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400" b="1">
                <a:solidFill>
                  <a:srgbClr val="CC0000"/>
                </a:solidFill>
              </a:rPr>
              <a:t>Vertical Datum Relationships</a:t>
            </a:r>
          </a:p>
        </p:txBody>
      </p:sp>
      <p:grpSp>
        <p:nvGrpSpPr>
          <p:cNvPr id="11268" name="Group 4"/>
          <p:cNvGrpSpPr>
            <a:grpSpLocks/>
          </p:cNvGrpSpPr>
          <p:nvPr/>
        </p:nvGrpSpPr>
        <p:grpSpPr bwMode="auto">
          <a:xfrm>
            <a:off x="5156200" y="4787900"/>
            <a:ext cx="990600" cy="1673225"/>
            <a:chOff x="3408" y="2880"/>
            <a:chExt cx="624" cy="1054"/>
          </a:xfrm>
        </p:grpSpPr>
        <p:sp>
          <p:nvSpPr>
            <p:cNvPr id="11286" name="AutoShape 5"/>
            <p:cNvSpPr>
              <a:spLocks noChangeArrowheads="1"/>
            </p:cNvSpPr>
            <p:nvPr/>
          </p:nvSpPr>
          <p:spPr bwMode="auto">
            <a:xfrm>
              <a:off x="3408" y="2880"/>
              <a:ext cx="624" cy="192"/>
            </a:xfrm>
            <a:prstGeom prst="rightArrow">
              <a:avLst>
                <a:gd name="adj1" fmla="val 50000"/>
                <a:gd name="adj2" fmla="val 81250"/>
              </a:avLst>
            </a:prstGeom>
            <a:gradFill rotWithShape="0">
              <a:gsLst>
                <a:gs pos="0">
                  <a:srgbClr val="FFFF99"/>
                </a:gs>
                <a:gs pos="100000">
                  <a:schemeClr val="bg1"/>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287" name="Text Box 6"/>
            <p:cNvSpPr txBox="1">
              <a:spLocks noChangeArrowheads="1"/>
            </p:cNvSpPr>
            <p:nvPr/>
          </p:nvSpPr>
          <p:spPr bwMode="auto">
            <a:xfrm>
              <a:off x="3408" y="3072"/>
              <a:ext cx="528"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i="1">
                  <a:solidFill>
                    <a:srgbClr val="3333FF"/>
                  </a:solidFill>
                </a:rPr>
                <a:t>MHHW,MHW, MTL, DTL, MLW, MLLW </a:t>
              </a:r>
            </a:p>
          </p:txBody>
        </p:sp>
      </p:grpSp>
      <p:grpSp>
        <p:nvGrpSpPr>
          <p:cNvPr id="11269" name="Group 7"/>
          <p:cNvGrpSpPr>
            <a:grpSpLocks/>
          </p:cNvGrpSpPr>
          <p:nvPr/>
        </p:nvGrpSpPr>
        <p:grpSpPr bwMode="auto">
          <a:xfrm>
            <a:off x="5067300" y="3200400"/>
            <a:ext cx="1066800" cy="898525"/>
            <a:chOff x="3360" y="2016"/>
            <a:chExt cx="672" cy="566"/>
          </a:xfrm>
        </p:grpSpPr>
        <p:sp>
          <p:nvSpPr>
            <p:cNvPr id="11284" name="AutoShape 8"/>
            <p:cNvSpPr>
              <a:spLocks noChangeArrowheads="1"/>
            </p:cNvSpPr>
            <p:nvPr/>
          </p:nvSpPr>
          <p:spPr bwMode="auto">
            <a:xfrm>
              <a:off x="3408" y="2016"/>
              <a:ext cx="624" cy="192"/>
            </a:xfrm>
            <a:prstGeom prst="rightArrow">
              <a:avLst>
                <a:gd name="adj1" fmla="val 50000"/>
                <a:gd name="adj2" fmla="val 81250"/>
              </a:avLst>
            </a:prstGeom>
            <a:gradFill rotWithShape="0">
              <a:gsLst>
                <a:gs pos="0">
                  <a:srgbClr val="FFFF99"/>
                </a:gs>
                <a:gs pos="100000">
                  <a:schemeClr val="bg1"/>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285" name="Text Box 9"/>
            <p:cNvSpPr txBox="1">
              <a:spLocks noChangeArrowheads="1"/>
            </p:cNvSpPr>
            <p:nvPr/>
          </p:nvSpPr>
          <p:spPr bwMode="auto">
            <a:xfrm>
              <a:off x="3360" y="2256"/>
              <a:ext cx="67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i="1">
                  <a:solidFill>
                    <a:srgbClr val="3333FF"/>
                  </a:solidFill>
                </a:rPr>
                <a:t>NAVD 88, NGVD 29</a:t>
              </a:r>
            </a:p>
          </p:txBody>
        </p:sp>
      </p:grpSp>
      <p:grpSp>
        <p:nvGrpSpPr>
          <p:cNvPr id="11270" name="Group 10"/>
          <p:cNvGrpSpPr>
            <a:grpSpLocks/>
          </p:cNvGrpSpPr>
          <p:nvPr/>
        </p:nvGrpSpPr>
        <p:grpSpPr bwMode="auto">
          <a:xfrm>
            <a:off x="5041900" y="1524000"/>
            <a:ext cx="1219200" cy="838200"/>
            <a:chOff x="3360" y="1152"/>
            <a:chExt cx="768" cy="528"/>
          </a:xfrm>
        </p:grpSpPr>
        <p:sp>
          <p:nvSpPr>
            <p:cNvPr id="11282" name="AutoShape 11"/>
            <p:cNvSpPr>
              <a:spLocks noChangeArrowheads="1"/>
            </p:cNvSpPr>
            <p:nvPr/>
          </p:nvSpPr>
          <p:spPr bwMode="auto">
            <a:xfrm>
              <a:off x="3408" y="1488"/>
              <a:ext cx="624" cy="192"/>
            </a:xfrm>
            <a:prstGeom prst="rightArrow">
              <a:avLst>
                <a:gd name="adj1" fmla="val 50000"/>
                <a:gd name="adj2" fmla="val 81250"/>
              </a:avLst>
            </a:prstGeom>
            <a:gradFill rotWithShape="0">
              <a:gsLst>
                <a:gs pos="0">
                  <a:srgbClr val="FFFF99"/>
                </a:gs>
                <a:gs pos="100000">
                  <a:schemeClr val="bg1"/>
                </a:gs>
              </a:gsLst>
              <a:lin ang="5400000" scaled="1"/>
            </a:gra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1283" name="Text Box 12"/>
            <p:cNvSpPr txBox="1">
              <a:spLocks noChangeArrowheads="1"/>
            </p:cNvSpPr>
            <p:nvPr/>
          </p:nvSpPr>
          <p:spPr bwMode="auto">
            <a:xfrm>
              <a:off x="3360" y="1152"/>
              <a:ext cx="76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i="1">
                  <a:solidFill>
                    <a:srgbClr val="3333FF"/>
                  </a:solidFill>
                </a:rPr>
                <a:t>WGS 84, NAD 83 (86)</a:t>
              </a:r>
            </a:p>
          </p:txBody>
        </p:sp>
      </p:grpSp>
      <p:sp>
        <p:nvSpPr>
          <p:cNvPr id="1208333" name="Rectangle 13"/>
          <p:cNvSpPr>
            <a:spLocks noChangeArrowheads="1"/>
          </p:cNvSpPr>
          <p:nvPr/>
        </p:nvSpPr>
        <p:spPr bwMode="auto">
          <a:xfrm>
            <a:off x="1841500" y="2374900"/>
            <a:ext cx="1524000" cy="609600"/>
          </a:xfrm>
          <a:prstGeom prst="rect">
            <a:avLst/>
          </a:prstGeom>
          <a:solidFill>
            <a:srgbClr val="CC00FF">
              <a:alpha val="50195"/>
            </a:srgbClr>
          </a:soli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08334" name="Rectangle 14"/>
          <p:cNvSpPr>
            <a:spLocks noChangeArrowheads="1"/>
          </p:cNvSpPr>
          <p:nvPr/>
        </p:nvSpPr>
        <p:spPr bwMode="auto">
          <a:xfrm>
            <a:off x="1841500" y="4432300"/>
            <a:ext cx="1524000" cy="609600"/>
          </a:xfrm>
          <a:prstGeom prst="rect">
            <a:avLst/>
          </a:prstGeom>
          <a:solidFill>
            <a:srgbClr val="FFFF99">
              <a:alpha val="50195"/>
            </a:srgbClr>
          </a:solidFill>
          <a:ln w="9525">
            <a:solidFill>
              <a:srgbClr val="FFFF66"/>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08335" name="Rectangle 15"/>
          <p:cNvSpPr>
            <a:spLocks noChangeArrowheads="1"/>
          </p:cNvSpPr>
          <p:nvPr/>
        </p:nvSpPr>
        <p:spPr bwMode="auto">
          <a:xfrm>
            <a:off x="1841500" y="2984500"/>
            <a:ext cx="1524000" cy="609600"/>
          </a:xfrm>
          <a:prstGeom prst="rect">
            <a:avLst/>
          </a:prstGeom>
          <a:solidFill>
            <a:srgbClr val="FFFF99">
              <a:alpha val="50195"/>
            </a:srgbClr>
          </a:solidFill>
          <a:ln w="9525">
            <a:solidFill>
              <a:srgbClr val="FFFF99"/>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08336" name="Rectangle 16"/>
          <p:cNvSpPr>
            <a:spLocks noChangeArrowheads="1"/>
          </p:cNvSpPr>
          <p:nvPr/>
        </p:nvSpPr>
        <p:spPr bwMode="auto">
          <a:xfrm>
            <a:off x="1841500" y="3594100"/>
            <a:ext cx="1524000" cy="838200"/>
          </a:xfrm>
          <a:prstGeom prst="rect">
            <a:avLst/>
          </a:prstGeom>
          <a:solidFill>
            <a:srgbClr val="006600">
              <a:alpha val="50195"/>
            </a:srgbClr>
          </a:solidFill>
          <a:ln w="9525">
            <a:solidFill>
              <a:schemeClr val="bg2"/>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11275" name="Group 17"/>
          <p:cNvGrpSpPr>
            <a:grpSpLocks/>
          </p:cNvGrpSpPr>
          <p:nvPr/>
        </p:nvGrpSpPr>
        <p:grpSpPr bwMode="auto">
          <a:xfrm>
            <a:off x="6324600" y="4711700"/>
            <a:ext cx="2660650" cy="1979613"/>
            <a:chOff x="4064" y="2896"/>
            <a:chExt cx="1580" cy="1015"/>
          </a:xfrm>
        </p:grpSpPr>
        <p:pic>
          <p:nvPicPr>
            <p:cNvPr id="11280" name="Picture 18" descr="PORTScartoon2"/>
            <p:cNvPicPr>
              <a:picLocks noChangeAspect="1" noChangeArrowheads="1"/>
            </p:cNvPicPr>
            <p:nvPr/>
          </p:nvPicPr>
          <p:blipFill>
            <a:blip r:embed="rId4">
              <a:extLst>
                <a:ext uri="{28A0092B-C50C-407E-A947-70E740481C1C}">
                  <a14:useLocalDpi xmlns:a14="http://schemas.microsoft.com/office/drawing/2010/main" val="0"/>
                </a:ext>
              </a:extLst>
            </a:blip>
            <a:srcRect l="7170" t="41721" r="74173" b="29846"/>
            <a:stretch>
              <a:fillRect/>
            </a:stretch>
          </p:blipFill>
          <p:spPr bwMode="auto">
            <a:xfrm>
              <a:off x="4073" y="2896"/>
              <a:ext cx="1571" cy="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1" name="Text Box 19"/>
            <p:cNvSpPr txBox="1">
              <a:spLocks noChangeArrowheads="1"/>
            </p:cNvSpPr>
            <p:nvPr/>
          </p:nvSpPr>
          <p:spPr bwMode="auto">
            <a:xfrm>
              <a:off x="4064" y="3720"/>
              <a:ext cx="88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a:solidFill>
                    <a:schemeClr val="bg1"/>
                  </a:solidFill>
                </a:rPr>
                <a:t>Tidal Datums</a:t>
              </a:r>
            </a:p>
          </p:txBody>
        </p:sp>
      </p:grpSp>
      <p:pic>
        <p:nvPicPr>
          <p:cNvPr id="11276" name="Picture 20" descr="G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2700" y="895350"/>
            <a:ext cx="26289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 Box 21"/>
          <p:cNvSpPr txBox="1">
            <a:spLocks noChangeArrowheads="1"/>
          </p:cNvSpPr>
          <p:nvPr/>
        </p:nvSpPr>
        <p:spPr bwMode="auto">
          <a:xfrm>
            <a:off x="6362700" y="914400"/>
            <a:ext cx="1206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a:solidFill>
                  <a:schemeClr val="bg1"/>
                </a:solidFill>
              </a:rPr>
              <a:t>3-D Datums</a:t>
            </a:r>
          </a:p>
        </p:txBody>
      </p:sp>
      <p:pic>
        <p:nvPicPr>
          <p:cNvPr id="11278" name="Picture 22"/>
          <p:cNvPicPr>
            <a:picLocks noChangeAspect="1" noChangeArrowheads="1"/>
          </p:cNvPicPr>
          <p:nvPr/>
        </p:nvPicPr>
        <p:blipFill>
          <a:blip r:embed="rId6">
            <a:extLst>
              <a:ext uri="{28A0092B-C50C-407E-A947-70E740481C1C}">
                <a14:useLocalDpi xmlns:a14="http://schemas.microsoft.com/office/drawing/2010/main" val="0"/>
              </a:ext>
            </a:extLst>
          </a:blip>
          <a:srcRect l="36848" t="26971" r="18750" b="32220"/>
          <a:stretch>
            <a:fillRect/>
          </a:stretch>
        </p:blipFill>
        <p:spPr bwMode="auto">
          <a:xfrm>
            <a:off x="6335713" y="2921000"/>
            <a:ext cx="2643187"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9" name="Text Box 23"/>
          <p:cNvSpPr txBox="1">
            <a:spLocks noChangeArrowheads="1"/>
          </p:cNvSpPr>
          <p:nvPr/>
        </p:nvSpPr>
        <p:spPr bwMode="auto">
          <a:xfrm>
            <a:off x="6337300" y="43180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400" b="1">
                <a:solidFill>
                  <a:schemeClr val="bg1"/>
                </a:solidFill>
              </a:rPr>
              <a:t>Orthometric Datums</a:t>
            </a:r>
          </a:p>
        </p:txBody>
      </p:sp>
    </p:spTree>
    <p:extLst>
      <p:ext uri="{BB962C8B-B14F-4D97-AF65-F5344CB8AC3E}">
        <p14:creationId xmlns:p14="http://schemas.microsoft.com/office/powerpoint/2010/main" val="32084287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08333"/>
                                        </p:tgtEl>
                                        <p:attrNameLst>
                                          <p:attrName>style.visibility</p:attrName>
                                        </p:attrNameLst>
                                      </p:cBhvr>
                                      <p:to>
                                        <p:strVal val="visible"/>
                                      </p:to>
                                    </p:set>
                                    <p:animEffect transition="in" filter="dissolve">
                                      <p:cBhvr>
                                        <p:cTn id="7" dur="500"/>
                                        <p:tgtEl>
                                          <p:spTgt spid="1208333"/>
                                        </p:tgtEl>
                                      </p:cBhvr>
                                    </p:animEffect>
                                  </p:childTnLst>
                                  <p:subTnLst>
                                    <p:set>
                                      <p:cBhvr override="childStyle">
                                        <p:cTn dur="1" fill="hold" display="0" masterRel="nextClick" afterEffect="1"/>
                                        <p:tgtEl>
                                          <p:spTgt spid="1208333"/>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08336"/>
                                        </p:tgtEl>
                                        <p:attrNameLst>
                                          <p:attrName>style.visibility</p:attrName>
                                        </p:attrNameLst>
                                      </p:cBhvr>
                                      <p:to>
                                        <p:strVal val="visible"/>
                                      </p:to>
                                    </p:set>
                                    <p:animEffect transition="in" filter="dissolve">
                                      <p:cBhvr>
                                        <p:cTn id="12" dur="500"/>
                                        <p:tgtEl>
                                          <p:spTgt spid="1208336"/>
                                        </p:tgtEl>
                                      </p:cBhvr>
                                    </p:animEffect>
                                  </p:childTnLst>
                                  <p:subTnLst>
                                    <p:set>
                                      <p:cBhvr override="childStyle">
                                        <p:cTn dur="1" fill="hold" display="0" masterRel="nextClick" afterEffect="1"/>
                                        <p:tgtEl>
                                          <p:spTgt spid="1208336"/>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08335"/>
                                        </p:tgtEl>
                                        <p:attrNameLst>
                                          <p:attrName>style.visibility</p:attrName>
                                        </p:attrNameLst>
                                      </p:cBhvr>
                                      <p:to>
                                        <p:strVal val="visible"/>
                                      </p:to>
                                    </p:set>
                                    <p:animEffect transition="in" filter="dissolve">
                                      <p:cBhvr>
                                        <p:cTn id="17" dur="500"/>
                                        <p:tgtEl>
                                          <p:spTgt spid="120833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208334"/>
                                        </p:tgtEl>
                                        <p:attrNameLst>
                                          <p:attrName>style.visibility</p:attrName>
                                        </p:attrNameLst>
                                      </p:cBhvr>
                                      <p:to>
                                        <p:strVal val="visible"/>
                                      </p:to>
                                    </p:set>
                                    <p:animEffect transition="in" filter="dissolve">
                                      <p:cBhvr>
                                        <p:cTn id="20" dur="500"/>
                                        <p:tgtEl>
                                          <p:spTgt spid="1208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33" grpId="0" animBg="1"/>
      <p:bldP spid="1208334" grpId="0" animBg="1"/>
      <p:bldP spid="1208335" grpId="0" animBg="1"/>
      <p:bldP spid="120833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8600" y="292100"/>
            <a:ext cx="8661400" cy="1511300"/>
          </a:xfrm>
          <a:noFill/>
        </p:spPr>
        <p:txBody>
          <a:bodyPr/>
          <a:lstStyle/>
          <a:p>
            <a:pPr eaLnBrk="1" hangingPunct="1"/>
            <a:r>
              <a:rPr lang="en-US" altLang="en-US" b="1" smtClean="0">
                <a:latin typeface="Comic Sans MS" panose="030F0702030302020204" pitchFamily="66" charset="0"/>
              </a:rPr>
              <a:t>Corrections Applied to NGS’ Leveling Observations</a:t>
            </a:r>
          </a:p>
        </p:txBody>
      </p:sp>
      <p:grpSp>
        <p:nvGrpSpPr>
          <p:cNvPr id="12291" name="Group 3"/>
          <p:cNvGrpSpPr>
            <a:grpSpLocks/>
          </p:cNvGrpSpPr>
          <p:nvPr/>
        </p:nvGrpSpPr>
        <p:grpSpPr bwMode="auto">
          <a:xfrm>
            <a:off x="501650" y="2155825"/>
            <a:ext cx="3557588" cy="4448175"/>
            <a:chOff x="142" y="142"/>
            <a:chExt cx="3241" cy="4178"/>
          </a:xfrm>
        </p:grpSpPr>
        <p:grpSp>
          <p:nvGrpSpPr>
            <p:cNvPr id="12293" name="Group 4"/>
            <p:cNvGrpSpPr>
              <a:grpSpLocks/>
            </p:cNvGrpSpPr>
            <p:nvPr/>
          </p:nvGrpSpPr>
          <p:grpSpPr bwMode="auto">
            <a:xfrm>
              <a:off x="142" y="150"/>
              <a:ext cx="3241" cy="4170"/>
              <a:chOff x="-151" y="-1183"/>
              <a:chExt cx="5761" cy="7076"/>
            </a:xfrm>
          </p:grpSpPr>
          <p:pic>
            <p:nvPicPr>
              <p:cNvPr id="12295" name="Picture 5"/>
              <p:cNvPicPr>
                <a:picLocks noChangeAspect="1" noChangeArrowheads="1"/>
              </p:cNvPicPr>
              <p:nvPr/>
            </p:nvPicPr>
            <p:blipFill>
              <a:blip r:embed="rId3">
                <a:extLst>
                  <a:ext uri="{28A0092B-C50C-407E-A947-70E740481C1C}">
                    <a14:useLocalDpi xmlns:a14="http://schemas.microsoft.com/office/drawing/2010/main" val="0"/>
                  </a:ext>
                </a:extLst>
              </a:blip>
              <a:srcRect l="3532" t="6761" r="2849" b="7300"/>
              <a:stretch>
                <a:fillRect/>
              </a:stretch>
            </p:blipFill>
            <p:spPr bwMode="auto">
              <a:xfrm>
                <a:off x="-142" y="-1183"/>
                <a:ext cx="5752" cy="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6"/>
              <p:cNvPicPr>
                <a:picLocks noChangeAspect="1" noChangeArrowheads="1"/>
              </p:cNvPicPr>
              <p:nvPr/>
            </p:nvPicPr>
            <p:blipFill>
              <a:blip r:embed="rId4">
                <a:extLst>
                  <a:ext uri="{28A0092B-C50C-407E-A947-70E740481C1C}">
                    <a14:useLocalDpi xmlns:a14="http://schemas.microsoft.com/office/drawing/2010/main" val="0"/>
                  </a:ext>
                </a:extLst>
              </a:blip>
              <a:srcRect l="3532" t="12938" r="2849" b="11523"/>
              <a:stretch>
                <a:fillRect/>
              </a:stretch>
            </p:blipFill>
            <p:spPr bwMode="auto">
              <a:xfrm>
                <a:off x="-151" y="2530"/>
                <a:ext cx="5752" cy="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4" name="Rectangle 7"/>
            <p:cNvSpPr>
              <a:spLocks noChangeArrowheads="1"/>
            </p:cNvSpPr>
            <p:nvPr/>
          </p:nvSpPr>
          <p:spPr bwMode="auto">
            <a:xfrm>
              <a:off x="159" y="142"/>
              <a:ext cx="3205" cy="40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pic>
        <p:nvPicPr>
          <p:cNvPr id="12292" name="Picture 8"/>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24167" t="8417" r="23647" b="6146"/>
          <a:stretch>
            <a:fillRect/>
          </a:stretch>
        </p:blipFill>
        <p:spPr>
          <a:xfrm>
            <a:off x="4878388" y="2146300"/>
            <a:ext cx="3609975" cy="4419600"/>
          </a:xfrm>
          <a:solidFill>
            <a:schemeClr val="accent1"/>
          </a:solidFill>
          <a:ln>
            <a:solidFill>
              <a:schemeClr val="tx1"/>
            </a:solidFill>
            <a:miter lim="800000"/>
            <a:headEnd/>
            <a:tailEnd/>
          </a:ln>
        </p:spPr>
      </p:pic>
    </p:spTree>
    <p:extLst>
      <p:ext uri="{BB962C8B-B14F-4D97-AF65-F5344CB8AC3E}">
        <p14:creationId xmlns:p14="http://schemas.microsoft.com/office/powerpoint/2010/main" val="31735335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914400" y="457200"/>
            <a:ext cx="745807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t>Curvature Error, </a:t>
            </a:r>
            <a:r>
              <a:rPr lang="en-US" altLang="en-US" sz="2800" b="1" i="1"/>
              <a:t>C</a:t>
            </a:r>
            <a:r>
              <a:rPr lang="en-US" altLang="en-US" sz="2800" b="1"/>
              <a:t>, Where the Line of Sight</a:t>
            </a:r>
          </a:p>
          <a:p>
            <a:pPr algn="ctr" eaLnBrk="1" hangingPunct="1"/>
            <a:r>
              <a:rPr lang="en-US" altLang="en-US" sz="2800" b="1"/>
              <a:t>Is not Parallel to an Equipotential Surface</a:t>
            </a:r>
          </a:p>
          <a:p>
            <a:pPr algn="ctr" eaLnBrk="1" hangingPunct="1"/>
            <a:r>
              <a:rPr lang="en-US" altLang="en-US" sz="2800" b="1"/>
              <a:t>Cancels if S</a:t>
            </a:r>
            <a:r>
              <a:rPr lang="en-US" altLang="en-US" sz="2800" b="1" baseline="-25000"/>
              <a:t>B</a:t>
            </a:r>
            <a:r>
              <a:rPr lang="en-US" altLang="en-US" sz="2800" b="1"/>
              <a:t> = S</a:t>
            </a:r>
            <a:r>
              <a:rPr lang="en-US" altLang="en-US" sz="2800" b="1" baseline="-25000"/>
              <a:t>F</a:t>
            </a:r>
          </a:p>
        </p:txBody>
      </p:sp>
      <p:grpSp>
        <p:nvGrpSpPr>
          <p:cNvPr id="13315" name="Group 3"/>
          <p:cNvGrpSpPr>
            <a:grpSpLocks/>
          </p:cNvGrpSpPr>
          <p:nvPr/>
        </p:nvGrpSpPr>
        <p:grpSpPr bwMode="auto">
          <a:xfrm>
            <a:off x="438150" y="2266950"/>
            <a:ext cx="8358188" cy="4171950"/>
            <a:chOff x="284" y="932"/>
            <a:chExt cx="5265" cy="2628"/>
          </a:xfrm>
        </p:grpSpPr>
        <p:sp>
          <p:nvSpPr>
            <p:cNvPr id="13316" name="Line 4"/>
            <p:cNvSpPr>
              <a:spLocks noChangeShapeType="1"/>
            </p:cNvSpPr>
            <p:nvPr/>
          </p:nvSpPr>
          <p:spPr bwMode="auto">
            <a:xfrm flipH="1">
              <a:off x="2903" y="977"/>
              <a:ext cx="8" cy="2335"/>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3317" name="Text Box 5"/>
            <p:cNvSpPr txBox="1">
              <a:spLocks noChangeArrowheads="1"/>
            </p:cNvSpPr>
            <p:nvPr/>
          </p:nvSpPr>
          <p:spPr bwMode="auto">
            <a:xfrm>
              <a:off x="2236" y="3327"/>
              <a:ext cx="146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Direction of Gravity</a:t>
              </a:r>
            </a:p>
          </p:txBody>
        </p:sp>
        <p:grpSp>
          <p:nvGrpSpPr>
            <p:cNvPr id="13318" name="Group 6"/>
            <p:cNvGrpSpPr>
              <a:grpSpLocks/>
            </p:cNvGrpSpPr>
            <p:nvPr/>
          </p:nvGrpSpPr>
          <p:grpSpPr bwMode="auto">
            <a:xfrm rot="-259794">
              <a:off x="662" y="1232"/>
              <a:ext cx="70" cy="1781"/>
              <a:chOff x="1182" y="256"/>
              <a:chExt cx="109" cy="3171"/>
            </a:xfrm>
          </p:grpSpPr>
          <p:sp>
            <p:nvSpPr>
              <p:cNvPr id="13365" name="Rectangle 7"/>
              <p:cNvSpPr>
                <a:spLocks noChangeArrowheads="1"/>
              </p:cNvSpPr>
              <p:nvPr/>
            </p:nvSpPr>
            <p:spPr bwMode="auto">
              <a:xfrm>
                <a:off x="1182" y="256"/>
                <a:ext cx="109" cy="2794"/>
              </a:xfrm>
              <a:prstGeom prst="rect">
                <a:avLst/>
              </a:prstGeom>
              <a:solidFill>
                <a:srgbClr val="CC00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66" name="Freeform 8"/>
              <p:cNvSpPr>
                <a:spLocks/>
              </p:cNvSpPr>
              <p:nvPr/>
            </p:nvSpPr>
            <p:spPr bwMode="auto">
              <a:xfrm>
                <a:off x="1192" y="3059"/>
                <a:ext cx="85" cy="368"/>
              </a:xfrm>
              <a:custGeom>
                <a:avLst/>
                <a:gdLst>
                  <a:gd name="T0" fmla="*/ 796194358 w 38"/>
                  <a:gd name="T1" fmla="*/ 2147483647 h 164"/>
                  <a:gd name="T2" fmla="*/ 0 w 38"/>
                  <a:gd name="T3" fmla="*/ 848936407 h 164"/>
                  <a:gd name="T4" fmla="*/ 589473439 w 38"/>
                  <a:gd name="T5" fmla="*/ 848936407 h 164"/>
                  <a:gd name="T6" fmla="*/ 589473439 w 38"/>
                  <a:gd name="T7" fmla="*/ 0 h 164"/>
                  <a:gd name="T8" fmla="*/ 1279220067 w 38"/>
                  <a:gd name="T9" fmla="*/ 0 h 164"/>
                  <a:gd name="T10" fmla="*/ 1279220067 w 38"/>
                  <a:gd name="T11" fmla="*/ 848936407 h 164"/>
                  <a:gd name="T12" fmla="*/ 1868931864 w 38"/>
                  <a:gd name="T13" fmla="*/ 848936407 h 164"/>
                  <a:gd name="T14" fmla="*/ 796194358 w 38"/>
                  <a:gd name="T15" fmla="*/ 2147483647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grpSp>
        <p:sp>
          <p:nvSpPr>
            <p:cNvPr id="13319" name="Line 9"/>
            <p:cNvSpPr>
              <a:spLocks noChangeShapeType="1"/>
            </p:cNvSpPr>
            <p:nvPr/>
          </p:nvSpPr>
          <p:spPr bwMode="auto">
            <a:xfrm flipH="1">
              <a:off x="714" y="1955"/>
              <a:ext cx="20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0" name="Line 10"/>
            <p:cNvSpPr>
              <a:spLocks noChangeShapeType="1"/>
            </p:cNvSpPr>
            <p:nvPr/>
          </p:nvSpPr>
          <p:spPr bwMode="auto">
            <a:xfrm flipH="1">
              <a:off x="723" y="932"/>
              <a:ext cx="6" cy="102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1" name="Line 11"/>
            <p:cNvSpPr>
              <a:spLocks noChangeShapeType="1"/>
            </p:cNvSpPr>
            <p:nvPr/>
          </p:nvSpPr>
          <p:spPr bwMode="auto">
            <a:xfrm>
              <a:off x="734" y="1103"/>
              <a:ext cx="2181" cy="0"/>
            </a:xfrm>
            <a:prstGeom prst="line">
              <a:avLst/>
            </a:prstGeom>
            <a:noFill/>
            <a:ln w="1905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3322" name="AutoShape 12"/>
            <p:cNvSpPr>
              <a:spLocks noChangeArrowheads="1"/>
            </p:cNvSpPr>
            <p:nvPr/>
          </p:nvSpPr>
          <p:spPr bwMode="auto">
            <a:xfrm>
              <a:off x="2817" y="1794"/>
              <a:ext cx="180" cy="85"/>
            </a:xfrm>
            <a:prstGeom prst="curvedRightArrow">
              <a:avLst>
                <a:gd name="adj1" fmla="val 20000"/>
                <a:gd name="adj2" fmla="val 40000"/>
                <a:gd name="adj3" fmla="val 70588"/>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13323" name="Group 13"/>
            <p:cNvGrpSpPr>
              <a:grpSpLocks/>
            </p:cNvGrpSpPr>
            <p:nvPr/>
          </p:nvGrpSpPr>
          <p:grpSpPr bwMode="auto">
            <a:xfrm rot="321524" flipH="1">
              <a:off x="5090" y="1208"/>
              <a:ext cx="70" cy="1781"/>
              <a:chOff x="1182" y="256"/>
              <a:chExt cx="109" cy="3171"/>
            </a:xfrm>
          </p:grpSpPr>
          <p:sp>
            <p:nvSpPr>
              <p:cNvPr id="13363" name="Rectangle 14"/>
              <p:cNvSpPr>
                <a:spLocks noChangeArrowheads="1"/>
              </p:cNvSpPr>
              <p:nvPr/>
            </p:nvSpPr>
            <p:spPr bwMode="auto">
              <a:xfrm>
                <a:off x="1182" y="256"/>
                <a:ext cx="109" cy="2794"/>
              </a:xfrm>
              <a:prstGeom prst="rect">
                <a:avLst/>
              </a:prstGeom>
              <a:solidFill>
                <a:srgbClr val="CC00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64" name="Freeform 15"/>
              <p:cNvSpPr>
                <a:spLocks/>
              </p:cNvSpPr>
              <p:nvPr/>
            </p:nvSpPr>
            <p:spPr bwMode="auto">
              <a:xfrm>
                <a:off x="1192" y="3059"/>
                <a:ext cx="85" cy="368"/>
              </a:xfrm>
              <a:custGeom>
                <a:avLst/>
                <a:gdLst>
                  <a:gd name="T0" fmla="*/ 796194358 w 38"/>
                  <a:gd name="T1" fmla="*/ 2147483647 h 164"/>
                  <a:gd name="T2" fmla="*/ 0 w 38"/>
                  <a:gd name="T3" fmla="*/ 848936407 h 164"/>
                  <a:gd name="T4" fmla="*/ 589473439 w 38"/>
                  <a:gd name="T5" fmla="*/ 848936407 h 164"/>
                  <a:gd name="T6" fmla="*/ 589473439 w 38"/>
                  <a:gd name="T7" fmla="*/ 0 h 164"/>
                  <a:gd name="T8" fmla="*/ 1279220067 w 38"/>
                  <a:gd name="T9" fmla="*/ 0 h 164"/>
                  <a:gd name="T10" fmla="*/ 1279220067 w 38"/>
                  <a:gd name="T11" fmla="*/ 848936407 h 164"/>
                  <a:gd name="T12" fmla="*/ 1868931864 w 38"/>
                  <a:gd name="T13" fmla="*/ 848936407 h 164"/>
                  <a:gd name="T14" fmla="*/ 796194358 w 38"/>
                  <a:gd name="T15" fmla="*/ 2147483647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grpSp>
        <p:sp>
          <p:nvSpPr>
            <p:cNvPr id="13324" name="Line 16"/>
            <p:cNvSpPr>
              <a:spLocks noChangeShapeType="1"/>
            </p:cNvSpPr>
            <p:nvPr/>
          </p:nvSpPr>
          <p:spPr bwMode="auto">
            <a:xfrm flipV="1">
              <a:off x="3047" y="1952"/>
              <a:ext cx="2057" cy="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5" name="Line 17"/>
            <p:cNvSpPr>
              <a:spLocks noChangeShapeType="1"/>
            </p:cNvSpPr>
            <p:nvPr/>
          </p:nvSpPr>
          <p:spPr bwMode="auto">
            <a:xfrm flipH="1">
              <a:off x="5101" y="932"/>
              <a:ext cx="1" cy="101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6" name="Line 18"/>
            <p:cNvSpPr>
              <a:spLocks noChangeShapeType="1"/>
            </p:cNvSpPr>
            <p:nvPr/>
          </p:nvSpPr>
          <p:spPr bwMode="auto">
            <a:xfrm flipH="1">
              <a:off x="2915" y="1103"/>
              <a:ext cx="2181" cy="1"/>
            </a:xfrm>
            <a:prstGeom prst="line">
              <a:avLst/>
            </a:prstGeom>
            <a:noFill/>
            <a:ln w="1905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3327" name="Text Box 19"/>
            <p:cNvSpPr txBox="1">
              <a:spLocks noChangeArrowheads="1"/>
            </p:cNvSpPr>
            <p:nvPr/>
          </p:nvSpPr>
          <p:spPr bwMode="auto">
            <a:xfrm>
              <a:off x="3886" y="983"/>
              <a:ext cx="271"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S</a:t>
              </a:r>
              <a:r>
                <a:rPr lang="en-US" altLang="en-US" b="1" baseline="-25000"/>
                <a:t>F</a:t>
              </a:r>
            </a:p>
          </p:txBody>
        </p:sp>
        <p:sp>
          <p:nvSpPr>
            <p:cNvPr id="13328" name="Text Box 20"/>
            <p:cNvSpPr txBox="1">
              <a:spLocks noChangeArrowheads="1"/>
            </p:cNvSpPr>
            <p:nvPr/>
          </p:nvSpPr>
          <p:spPr bwMode="auto">
            <a:xfrm>
              <a:off x="1614" y="975"/>
              <a:ext cx="281"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S</a:t>
              </a:r>
              <a:r>
                <a:rPr lang="en-US" altLang="en-US" b="1" baseline="-25000"/>
                <a:t>B</a:t>
              </a:r>
            </a:p>
          </p:txBody>
        </p:sp>
        <p:sp>
          <p:nvSpPr>
            <p:cNvPr id="13329" name="Rectangle 21"/>
            <p:cNvSpPr>
              <a:spLocks noChangeArrowheads="1"/>
            </p:cNvSpPr>
            <p:nvPr/>
          </p:nvSpPr>
          <p:spPr bwMode="auto">
            <a:xfrm>
              <a:off x="2874" y="3026"/>
              <a:ext cx="56" cy="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30" name="Rectangle 22"/>
            <p:cNvSpPr>
              <a:spLocks noChangeArrowheads="1"/>
            </p:cNvSpPr>
            <p:nvPr/>
          </p:nvSpPr>
          <p:spPr bwMode="auto">
            <a:xfrm>
              <a:off x="2878" y="1888"/>
              <a:ext cx="56" cy="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13331" name="Group 23"/>
            <p:cNvGrpSpPr>
              <a:grpSpLocks/>
            </p:cNvGrpSpPr>
            <p:nvPr/>
          </p:nvGrpSpPr>
          <p:grpSpPr bwMode="auto">
            <a:xfrm>
              <a:off x="2532" y="1916"/>
              <a:ext cx="746" cy="1124"/>
              <a:chOff x="2332" y="2088"/>
              <a:chExt cx="858" cy="1339"/>
            </a:xfrm>
          </p:grpSpPr>
          <p:grpSp>
            <p:nvGrpSpPr>
              <p:cNvPr id="13344" name="Group 24"/>
              <p:cNvGrpSpPr>
                <a:grpSpLocks/>
              </p:cNvGrpSpPr>
              <p:nvPr/>
            </p:nvGrpSpPr>
            <p:grpSpPr bwMode="auto">
              <a:xfrm>
                <a:off x="2332" y="2088"/>
                <a:ext cx="858" cy="1339"/>
                <a:chOff x="3576" y="648"/>
                <a:chExt cx="576" cy="820"/>
              </a:xfrm>
            </p:grpSpPr>
            <p:sp>
              <p:nvSpPr>
                <p:cNvPr id="13353" name="Line 25"/>
                <p:cNvSpPr>
                  <a:spLocks noChangeShapeType="1"/>
                </p:cNvSpPr>
                <p:nvPr/>
              </p:nvSpPr>
              <p:spPr bwMode="auto">
                <a:xfrm flipH="1">
                  <a:off x="3576" y="724"/>
                  <a:ext cx="264"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4" name="Line 26"/>
                <p:cNvSpPr>
                  <a:spLocks noChangeShapeType="1"/>
                </p:cNvSpPr>
                <p:nvPr/>
              </p:nvSpPr>
              <p:spPr bwMode="auto">
                <a:xfrm flipV="1">
                  <a:off x="3578" y="718"/>
                  <a:ext cx="280" cy="58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5" name="Line 27"/>
                <p:cNvSpPr>
                  <a:spLocks noChangeShapeType="1"/>
                </p:cNvSpPr>
                <p:nvPr/>
              </p:nvSpPr>
              <p:spPr bwMode="auto">
                <a:xfrm>
                  <a:off x="3854" y="722"/>
                  <a:ext cx="8" cy="7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6" name="Line 28"/>
                <p:cNvSpPr>
                  <a:spLocks noChangeShapeType="1"/>
                </p:cNvSpPr>
                <p:nvPr/>
              </p:nvSpPr>
              <p:spPr bwMode="auto">
                <a:xfrm flipV="1">
                  <a:off x="3864" y="722"/>
                  <a:ext cx="8" cy="74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7" name="Line 29"/>
                <p:cNvSpPr>
                  <a:spLocks noChangeShapeType="1"/>
                </p:cNvSpPr>
                <p:nvPr/>
              </p:nvSpPr>
              <p:spPr bwMode="auto">
                <a:xfrm>
                  <a:off x="3872" y="726"/>
                  <a:ext cx="280" cy="57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8" name="Line 30"/>
                <p:cNvSpPr>
                  <a:spLocks noChangeShapeType="1"/>
                </p:cNvSpPr>
                <p:nvPr/>
              </p:nvSpPr>
              <p:spPr bwMode="auto">
                <a:xfrm flipH="1" flipV="1">
                  <a:off x="3884" y="724"/>
                  <a:ext cx="268"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9" name="Rectangle 31"/>
                <p:cNvSpPr>
                  <a:spLocks noChangeArrowheads="1"/>
                </p:cNvSpPr>
                <p:nvPr/>
              </p:nvSpPr>
              <p:spPr bwMode="auto">
                <a:xfrm>
                  <a:off x="3794" y="648"/>
                  <a:ext cx="144" cy="58"/>
                </a:xfrm>
                <a:prstGeom prst="rect">
                  <a:avLst/>
                </a:prstGeom>
                <a:solidFill>
                  <a:schemeClr val="accent1"/>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60" name="Line 32"/>
                <p:cNvSpPr>
                  <a:spLocks noChangeShapeType="1"/>
                </p:cNvSpPr>
                <p:nvPr/>
              </p:nvSpPr>
              <p:spPr bwMode="auto">
                <a:xfrm>
                  <a:off x="3828" y="718"/>
                  <a:ext cx="74" cy="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61" name="Rectangle 33"/>
                <p:cNvSpPr>
                  <a:spLocks noChangeArrowheads="1"/>
                </p:cNvSpPr>
                <p:nvPr/>
              </p:nvSpPr>
              <p:spPr bwMode="auto">
                <a:xfrm>
                  <a:off x="3752" y="662"/>
                  <a:ext cx="36" cy="2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62" name="Rectangle 34"/>
                <p:cNvSpPr>
                  <a:spLocks noChangeArrowheads="1"/>
                </p:cNvSpPr>
                <p:nvPr/>
              </p:nvSpPr>
              <p:spPr bwMode="auto">
                <a:xfrm>
                  <a:off x="3930" y="662"/>
                  <a:ext cx="27" cy="29"/>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13345" name="Group 35"/>
              <p:cNvGrpSpPr>
                <a:grpSpLocks/>
              </p:cNvGrpSpPr>
              <p:nvPr/>
            </p:nvGrpSpPr>
            <p:grpSpPr bwMode="auto">
              <a:xfrm>
                <a:off x="2688" y="2384"/>
                <a:ext cx="142" cy="676"/>
                <a:chOff x="2680" y="2440"/>
                <a:chExt cx="142" cy="676"/>
              </a:xfrm>
            </p:grpSpPr>
            <p:sp>
              <p:nvSpPr>
                <p:cNvPr id="13346" name="Rectangle 36"/>
                <p:cNvSpPr>
                  <a:spLocks noChangeArrowheads="1"/>
                </p:cNvSpPr>
                <p:nvPr/>
              </p:nvSpPr>
              <p:spPr bwMode="auto">
                <a:xfrm>
                  <a:off x="2682" y="2440"/>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47" name="Rectangle 37"/>
                <p:cNvSpPr>
                  <a:spLocks noChangeArrowheads="1"/>
                </p:cNvSpPr>
                <p:nvPr/>
              </p:nvSpPr>
              <p:spPr bwMode="auto">
                <a:xfrm>
                  <a:off x="2716" y="2530"/>
                  <a:ext cx="70" cy="26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48" name="Rectangle 38"/>
                <p:cNvSpPr>
                  <a:spLocks noChangeArrowheads="1"/>
                </p:cNvSpPr>
                <p:nvPr/>
              </p:nvSpPr>
              <p:spPr bwMode="auto">
                <a:xfrm>
                  <a:off x="2680" y="3082"/>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49" name="Line 39"/>
                <p:cNvSpPr>
                  <a:spLocks noChangeShapeType="1"/>
                </p:cNvSpPr>
                <p:nvPr/>
              </p:nvSpPr>
              <p:spPr bwMode="auto">
                <a:xfrm>
                  <a:off x="2716" y="2698"/>
                  <a:ext cx="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0" name="Line 40"/>
                <p:cNvSpPr>
                  <a:spLocks noChangeShapeType="1"/>
                </p:cNvSpPr>
                <p:nvPr/>
              </p:nvSpPr>
              <p:spPr bwMode="auto">
                <a:xfrm>
                  <a:off x="2718" y="2576"/>
                  <a:ext cx="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1" name="Rectangle 41"/>
                <p:cNvSpPr>
                  <a:spLocks noChangeArrowheads="1"/>
                </p:cNvSpPr>
                <p:nvPr/>
              </p:nvSpPr>
              <p:spPr bwMode="auto">
                <a:xfrm>
                  <a:off x="2728" y="2588"/>
                  <a:ext cx="46" cy="4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52" name="Rectangle 42"/>
                <p:cNvSpPr>
                  <a:spLocks noChangeArrowheads="1"/>
                </p:cNvSpPr>
                <p:nvPr/>
              </p:nvSpPr>
              <p:spPr bwMode="auto">
                <a:xfrm>
                  <a:off x="2738" y="2540"/>
                  <a:ext cx="27" cy="2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sp>
          <p:nvSpPr>
            <p:cNvPr id="13332" name="Line 43"/>
            <p:cNvSpPr>
              <a:spLocks noChangeShapeType="1"/>
            </p:cNvSpPr>
            <p:nvPr/>
          </p:nvSpPr>
          <p:spPr bwMode="auto">
            <a:xfrm>
              <a:off x="758" y="3030"/>
              <a:ext cx="18" cy="266"/>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3333" name="Line 44"/>
            <p:cNvSpPr>
              <a:spLocks noChangeShapeType="1"/>
            </p:cNvSpPr>
            <p:nvPr/>
          </p:nvSpPr>
          <p:spPr bwMode="auto">
            <a:xfrm rot="123878" flipH="1">
              <a:off x="5032" y="3008"/>
              <a:ext cx="16" cy="232"/>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3334" name="Freeform 45"/>
            <p:cNvSpPr>
              <a:spLocks/>
            </p:cNvSpPr>
            <p:nvPr/>
          </p:nvSpPr>
          <p:spPr bwMode="auto">
            <a:xfrm>
              <a:off x="724" y="1952"/>
              <a:ext cx="2036" cy="124"/>
            </a:xfrm>
            <a:custGeom>
              <a:avLst/>
              <a:gdLst>
                <a:gd name="T0" fmla="*/ 2036 w 2036"/>
                <a:gd name="T1" fmla="*/ 0 h 124"/>
                <a:gd name="T2" fmla="*/ 924 w 2036"/>
                <a:gd name="T3" fmla="*/ 56 h 124"/>
                <a:gd name="T4" fmla="*/ 0 w 2036"/>
                <a:gd name="T5" fmla="*/ 124 h 124"/>
                <a:gd name="T6" fmla="*/ 0 60000 65536"/>
                <a:gd name="T7" fmla="*/ 0 60000 65536"/>
                <a:gd name="T8" fmla="*/ 0 60000 65536"/>
                <a:gd name="T9" fmla="*/ 0 w 2036"/>
                <a:gd name="T10" fmla="*/ 0 h 124"/>
                <a:gd name="T11" fmla="*/ 2036 w 2036"/>
                <a:gd name="T12" fmla="*/ 124 h 124"/>
              </a:gdLst>
              <a:ahLst/>
              <a:cxnLst>
                <a:cxn ang="T6">
                  <a:pos x="T0" y="T1"/>
                </a:cxn>
                <a:cxn ang="T7">
                  <a:pos x="T2" y="T3"/>
                </a:cxn>
                <a:cxn ang="T8">
                  <a:pos x="T4" y="T5"/>
                </a:cxn>
              </a:cxnLst>
              <a:rect l="T9" t="T10" r="T11" b="T12"/>
              <a:pathLst>
                <a:path w="2036" h="124">
                  <a:moveTo>
                    <a:pt x="2036" y="0"/>
                  </a:moveTo>
                  <a:cubicBezTo>
                    <a:pt x="1649" y="17"/>
                    <a:pt x="1263" y="35"/>
                    <a:pt x="924" y="56"/>
                  </a:cubicBezTo>
                  <a:cubicBezTo>
                    <a:pt x="585" y="77"/>
                    <a:pt x="154" y="113"/>
                    <a:pt x="0" y="124"/>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35" name="Freeform 46"/>
            <p:cNvSpPr>
              <a:spLocks/>
            </p:cNvSpPr>
            <p:nvPr/>
          </p:nvSpPr>
          <p:spPr bwMode="auto">
            <a:xfrm flipH="1">
              <a:off x="3028" y="1952"/>
              <a:ext cx="2068" cy="124"/>
            </a:xfrm>
            <a:custGeom>
              <a:avLst/>
              <a:gdLst>
                <a:gd name="T0" fmla="*/ 2870 w 2036"/>
                <a:gd name="T1" fmla="*/ 0 h 124"/>
                <a:gd name="T2" fmla="*/ 1303 w 2036"/>
                <a:gd name="T3" fmla="*/ 56 h 124"/>
                <a:gd name="T4" fmla="*/ 0 w 2036"/>
                <a:gd name="T5" fmla="*/ 124 h 124"/>
                <a:gd name="T6" fmla="*/ 0 60000 65536"/>
                <a:gd name="T7" fmla="*/ 0 60000 65536"/>
                <a:gd name="T8" fmla="*/ 0 60000 65536"/>
                <a:gd name="T9" fmla="*/ 0 w 2036"/>
                <a:gd name="T10" fmla="*/ 0 h 124"/>
                <a:gd name="T11" fmla="*/ 2036 w 2036"/>
                <a:gd name="T12" fmla="*/ 124 h 124"/>
              </a:gdLst>
              <a:ahLst/>
              <a:cxnLst>
                <a:cxn ang="T6">
                  <a:pos x="T0" y="T1"/>
                </a:cxn>
                <a:cxn ang="T7">
                  <a:pos x="T2" y="T3"/>
                </a:cxn>
                <a:cxn ang="T8">
                  <a:pos x="T4" y="T5"/>
                </a:cxn>
              </a:cxnLst>
              <a:rect l="T9" t="T10" r="T11" b="T12"/>
              <a:pathLst>
                <a:path w="2036" h="124">
                  <a:moveTo>
                    <a:pt x="2036" y="0"/>
                  </a:moveTo>
                  <a:cubicBezTo>
                    <a:pt x="1649" y="17"/>
                    <a:pt x="1263" y="35"/>
                    <a:pt x="924" y="56"/>
                  </a:cubicBezTo>
                  <a:cubicBezTo>
                    <a:pt x="585" y="77"/>
                    <a:pt x="154" y="113"/>
                    <a:pt x="0" y="124"/>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36" name="AutoShape 47"/>
            <p:cNvSpPr>
              <a:spLocks/>
            </p:cNvSpPr>
            <p:nvPr/>
          </p:nvSpPr>
          <p:spPr bwMode="auto">
            <a:xfrm>
              <a:off x="5188" y="1952"/>
              <a:ext cx="100" cy="136"/>
            </a:xfrm>
            <a:prstGeom prst="rightBrace">
              <a:avLst>
                <a:gd name="adj1" fmla="val 1133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37" name="AutoShape 48"/>
            <p:cNvSpPr>
              <a:spLocks/>
            </p:cNvSpPr>
            <p:nvPr/>
          </p:nvSpPr>
          <p:spPr bwMode="auto">
            <a:xfrm>
              <a:off x="536" y="1952"/>
              <a:ext cx="88" cy="128"/>
            </a:xfrm>
            <a:prstGeom prst="leftBrace">
              <a:avLst>
                <a:gd name="adj1" fmla="val 12121"/>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38" name="Text Box 49"/>
            <p:cNvSpPr txBox="1">
              <a:spLocks noChangeArrowheads="1"/>
            </p:cNvSpPr>
            <p:nvPr/>
          </p:nvSpPr>
          <p:spPr bwMode="auto">
            <a:xfrm>
              <a:off x="284" y="1883"/>
              <a:ext cx="28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t>C</a:t>
              </a:r>
              <a:r>
                <a:rPr lang="en-US" altLang="en-US" b="1" baseline="-25000"/>
                <a:t>B</a:t>
              </a:r>
            </a:p>
          </p:txBody>
        </p:sp>
        <p:sp>
          <p:nvSpPr>
            <p:cNvPr id="13339" name="Text Box 50"/>
            <p:cNvSpPr txBox="1">
              <a:spLocks noChangeArrowheads="1"/>
            </p:cNvSpPr>
            <p:nvPr/>
          </p:nvSpPr>
          <p:spPr bwMode="auto">
            <a:xfrm>
              <a:off x="5270" y="1907"/>
              <a:ext cx="27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t>C</a:t>
              </a:r>
              <a:r>
                <a:rPr lang="en-US" altLang="en-US" b="1" baseline="-25000"/>
                <a:t>F</a:t>
              </a:r>
            </a:p>
          </p:txBody>
        </p:sp>
        <p:sp>
          <p:nvSpPr>
            <p:cNvPr id="13340" name="Text Box 51"/>
            <p:cNvSpPr txBox="1">
              <a:spLocks noChangeArrowheads="1"/>
            </p:cNvSpPr>
            <p:nvPr/>
          </p:nvSpPr>
          <p:spPr bwMode="auto">
            <a:xfrm>
              <a:off x="1238" y="1715"/>
              <a:ext cx="8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Horizontal</a:t>
              </a:r>
            </a:p>
          </p:txBody>
        </p:sp>
        <p:sp>
          <p:nvSpPr>
            <p:cNvPr id="13341" name="Text Box 52"/>
            <p:cNvSpPr txBox="1">
              <a:spLocks noChangeArrowheads="1"/>
            </p:cNvSpPr>
            <p:nvPr/>
          </p:nvSpPr>
          <p:spPr bwMode="auto">
            <a:xfrm>
              <a:off x="3434" y="1691"/>
              <a:ext cx="9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Line of Sight</a:t>
              </a:r>
            </a:p>
          </p:txBody>
        </p:sp>
        <p:sp>
          <p:nvSpPr>
            <p:cNvPr id="13342" name="Text Box 53"/>
            <p:cNvSpPr txBox="1">
              <a:spLocks noChangeArrowheads="1"/>
            </p:cNvSpPr>
            <p:nvPr/>
          </p:nvSpPr>
          <p:spPr bwMode="auto">
            <a:xfrm rot="-221751">
              <a:off x="1166" y="2003"/>
              <a:ext cx="10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Equipotential</a:t>
              </a:r>
            </a:p>
          </p:txBody>
        </p:sp>
        <p:sp>
          <p:nvSpPr>
            <p:cNvPr id="13343" name="Text Box 54"/>
            <p:cNvSpPr txBox="1">
              <a:spLocks noChangeArrowheads="1"/>
            </p:cNvSpPr>
            <p:nvPr/>
          </p:nvSpPr>
          <p:spPr bwMode="auto">
            <a:xfrm rot="208333">
              <a:off x="3752" y="1997"/>
              <a:ext cx="6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Surface</a:t>
              </a:r>
            </a:p>
          </p:txBody>
        </p:sp>
      </p:grpSp>
    </p:spTree>
    <p:extLst>
      <p:ext uri="{BB962C8B-B14F-4D97-AF65-F5344CB8AC3E}">
        <p14:creationId xmlns:p14="http://schemas.microsoft.com/office/powerpoint/2010/main" val="31987807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657225" y="538163"/>
            <a:ext cx="7740650" cy="4121150"/>
            <a:chOff x="378" y="1191"/>
            <a:chExt cx="4876" cy="2596"/>
          </a:xfrm>
        </p:grpSpPr>
        <p:sp>
          <p:nvSpPr>
            <p:cNvPr id="14341" name="Text Box 3"/>
            <p:cNvSpPr txBox="1">
              <a:spLocks noChangeArrowheads="1"/>
            </p:cNvSpPr>
            <p:nvPr/>
          </p:nvSpPr>
          <p:spPr bwMode="auto">
            <a:xfrm>
              <a:off x="762" y="1227"/>
              <a:ext cx="53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Rod A</a:t>
              </a:r>
            </a:p>
          </p:txBody>
        </p:sp>
        <p:sp>
          <p:nvSpPr>
            <p:cNvPr id="14342" name="Text Box 4"/>
            <p:cNvSpPr txBox="1">
              <a:spLocks noChangeArrowheads="1"/>
            </p:cNvSpPr>
            <p:nvPr/>
          </p:nvSpPr>
          <p:spPr bwMode="auto">
            <a:xfrm>
              <a:off x="4348" y="1191"/>
              <a:ext cx="54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Rod B</a:t>
              </a:r>
            </a:p>
          </p:txBody>
        </p:sp>
        <p:grpSp>
          <p:nvGrpSpPr>
            <p:cNvPr id="14343" name="Group 5"/>
            <p:cNvGrpSpPr>
              <a:grpSpLocks/>
            </p:cNvGrpSpPr>
            <p:nvPr/>
          </p:nvGrpSpPr>
          <p:grpSpPr bwMode="auto">
            <a:xfrm>
              <a:off x="378" y="1607"/>
              <a:ext cx="673" cy="2153"/>
              <a:chOff x="378" y="1607"/>
              <a:chExt cx="673" cy="2153"/>
            </a:xfrm>
          </p:grpSpPr>
          <p:sp>
            <p:nvSpPr>
              <p:cNvPr id="14374" name="Rectangle 6"/>
              <p:cNvSpPr>
                <a:spLocks noChangeArrowheads="1"/>
              </p:cNvSpPr>
              <p:nvPr/>
            </p:nvSpPr>
            <p:spPr bwMode="auto">
              <a:xfrm>
                <a:off x="971" y="1640"/>
                <a:ext cx="80" cy="1868"/>
              </a:xfrm>
              <a:prstGeom prst="rect">
                <a:avLst/>
              </a:prstGeom>
              <a:solidFill>
                <a:srgbClr val="CC00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75" name="Freeform 7"/>
              <p:cNvSpPr>
                <a:spLocks/>
              </p:cNvSpPr>
              <p:nvPr/>
            </p:nvSpPr>
            <p:spPr bwMode="auto">
              <a:xfrm>
                <a:off x="978" y="3514"/>
                <a:ext cx="63" cy="246"/>
              </a:xfrm>
              <a:custGeom>
                <a:avLst/>
                <a:gdLst>
                  <a:gd name="T0" fmla="*/ 1113681 w 38"/>
                  <a:gd name="T1" fmla="*/ 1227028 h 164"/>
                  <a:gd name="T2" fmla="*/ 0 w 38"/>
                  <a:gd name="T3" fmla="*/ 119880 h 164"/>
                  <a:gd name="T4" fmla="*/ 812821 w 38"/>
                  <a:gd name="T5" fmla="*/ 119880 h 164"/>
                  <a:gd name="T6" fmla="*/ 812821 w 38"/>
                  <a:gd name="T7" fmla="*/ 0 h 164"/>
                  <a:gd name="T8" fmla="*/ 1756472 w 38"/>
                  <a:gd name="T9" fmla="*/ 0 h 164"/>
                  <a:gd name="T10" fmla="*/ 1756472 w 38"/>
                  <a:gd name="T11" fmla="*/ 119880 h 164"/>
                  <a:gd name="T12" fmla="*/ 2554336 w 38"/>
                  <a:gd name="T13" fmla="*/ 119880 h 164"/>
                  <a:gd name="T14" fmla="*/ 1113681 w 38"/>
                  <a:gd name="T15" fmla="*/ 1227028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grpSp>
            <p:nvGrpSpPr>
              <p:cNvPr id="14376" name="Group 8"/>
              <p:cNvGrpSpPr>
                <a:grpSpLocks/>
              </p:cNvGrpSpPr>
              <p:nvPr/>
            </p:nvGrpSpPr>
            <p:grpSpPr bwMode="auto">
              <a:xfrm>
                <a:off x="378" y="1607"/>
                <a:ext cx="630" cy="2024"/>
                <a:chOff x="122" y="1418"/>
                <a:chExt cx="380" cy="1352"/>
              </a:xfrm>
            </p:grpSpPr>
            <p:sp>
              <p:nvSpPr>
                <p:cNvPr id="14377" name="Line 9"/>
                <p:cNvSpPr>
                  <a:spLocks noChangeShapeType="1"/>
                </p:cNvSpPr>
                <p:nvPr/>
              </p:nvSpPr>
              <p:spPr bwMode="auto">
                <a:xfrm flipV="1">
                  <a:off x="502" y="1418"/>
                  <a:ext cx="0" cy="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8" name="Line 10"/>
                <p:cNvSpPr>
                  <a:spLocks noChangeShapeType="1"/>
                </p:cNvSpPr>
                <p:nvPr/>
              </p:nvSpPr>
              <p:spPr bwMode="auto">
                <a:xfrm flipH="1">
                  <a:off x="468" y="1418"/>
                  <a:ext cx="3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9" name="Line 11"/>
                <p:cNvSpPr>
                  <a:spLocks noChangeShapeType="1"/>
                </p:cNvSpPr>
                <p:nvPr/>
              </p:nvSpPr>
              <p:spPr bwMode="auto">
                <a:xfrm flipH="1">
                  <a:off x="238" y="1418"/>
                  <a:ext cx="230" cy="13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80" name="Line 12"/>
                <p:cNvSpPr>
                  <a:spLocks noChangeShapeType="1"/>
                </p:cNvSpPr>
                <p:nvPr/>
              </p:nvSpPr>
              <p:spPr bwMode="auto">
                <a:xfrm flipH="1">
                  <a:off x="122" y="1418"/>
                  <a:ext cx="346" cy="12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4344" name="Group 13"/>
            <p:cNvGrpSpPr>
              <a:grpSpLocks/>
            </p:cNvGrpSpPr>
            <p:nvPr/>
          </p:nvGrpSpPr>
          <p:grpSpPr bwMode="auto">
            <a:xfrm>
              <a:off x="4581" y="1559"/>
              <a:ext cx="673" cy="2156"/>
              <a:chOff x="4749" y="1535"/>
              <a:chExt cx="673" cy="2156"/>
            </a:xfrm>
          </p:grpSpPr>
          <p:sp>
            <p:nvSpPr>
              <p:cNvPr id="14367" name="Rectangle 14"/>
              <p:cNvSpPr>
                <a:spLocks noChangeArrowheads="1"/>
              </p:cNvSpPr>
              <p:nvPr/>
            </p:nvSpPr>
            <p:spPr bwMode="auto">
              <a:xfrm>
                <a:off x="4749" y="1568"/>
                <a:ext cx="80" cy="1869"/>
              </a:xfrm>
              <a:prstGeom prst="rect">
                <a:avLst/>
              </a:prstGeom>
              <a:solidFill>
                <a:srgbClr val="CC00CC"/>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68" name="Freeform 15"/>
              <p:cNvSpPr>
                <a:spLocks/>
              </p:cNvSpPr>
              <p:nvPr/>
            </p:nvSpPr>
            <p:spPr bwMode="auto">
              <a:xfrm>
                <a:off x="4756" y="3446"/>
                <a:ext cx="63" cy="245"/>
              </a:xfrm>
              <a:custGeom>
                <a:avLst/>
                <a:gdLst>
                  <a:gd name="T0" fmla="*/ 1113681 w 38"/>
                  <a:gd name="T1" fmla="*/ 1122657 h 164"/>
                  <a:gd name="T2" fmla="*/ 0 w 38"/>
                  <a:gd name="T3" fmla="*/ 111058 h 164"/>
                  <a:gd name="T4" fmla="*/ 812821 w 38"/>
                  <a:gd name="T5" fmla="*/ 111058 h 164"/>
                  <a:gd name="T6" fmla="*/ 812821 w 38"/>
                  <a:gd name="T7" fmla="*/ 0 h 164"/>
                  <a:gd name="T8" fmla="*/ 1756472 w 38"/>
                  <a:gd name="T9" fmla="*/ 0 h 164"/>
                  <a:gd name="T10" fmla="*/ 1756472 w 38"/>
                  <a:gd name="T11" fmla="*/ 111058 h 164"/>
                  <a:gd name="T12" fmla="*/ 2554336 w 38"/>
                  <a:gd name="T13" fmla="*/ 111058 h 164"/>
                  <a:gd name="T14" fmla="*/ 1113681 w 38"/>
                  <a:gd name="T15" fmla="*/ 1122657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grpSp>
            <p:nvGrpSpPr>
              <p:cNvPr id="14369" name="Group 16"/>
              <p:cNvGrpSpPr>
                <a:grpSpLocks/>
              </p:cNvGrpSpPr>
              <p:nvPr/>
            </p:nvGrpSpPr>
            <p:grpSpPr bwMode="auto">
              <a:xfrm flipH="1">
                <a:off x="4792" y="1535"/>
                <a:ext cx="630" cy="2024"/>
                <a:chOff x="122" y="1418"/>
                <a:chExt cx="380" cy="1352"/>
              </a:xfrm>
            </p:grpSpPr>
            <p:sp>
              <p:nvSpPr>
                <p:cNvPr id="14370" name="Line 17"/>
                <p:cNvSpPr>
                  <a:spLocks noChangeShapeType="1"/>
                </p:cNvSpPr>
                <p:nvPr/>
              </p:nvSpPr>
              <p:spPr bwMode="auto">
                <a:xfrm flipV="1">
                  <a:off x="502" y="1418"/>
                  <a:ext cx="0" cy="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 name="Line 18"/>
                <p:cNvSpPr>
                  <a:spLocks noChangeShapeType="1"/>
                </p:cNvSpPr>
                <p:nvPr/>
              </p:nvSpPr>
              <p:spPr bwMode="auto">
                <a:xfrm flipH="1">
                  <a:off x="468" y="1418"/>
                  <a:ext cx="3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2" name="Line 19"/>
                <p:cNvSpPr>
                  <a:spLocks noChangeShapeType="1"/>
                </p:cNvSpPr>
                <p:nvPr/>
              </p:nvSpPr>
              <p:spPr bwMode="auto">
                <a:xfrm flipH="1">
                  <a:off x="238" y="1418"/>
                  <a:ext cx="230" cy="135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3" name="Line 20"/>
                <p:cNvSpPr>
                  <a:spLocks noChangeShapeType="1"/>
                </p:cNvSpPr>
                <p:nvPr/>
              </p:nvSpPr>
              <p:spPr bwMode="auto">
                <a:xfrm flipH="1">
                  <a:off x="122" y="1418"/>
                  <a:ext cx="346" cy="12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14345" name="Group 21"/>
            <p:cNvGrpSpPr>
              <a:grpSpLocks/>
            </p:cNvGrpSpPr>
            <p:nvPr/>
          </p:nvGrpSpPr>
          <p:grpSpPr bwMode="auto">
            <a:xfrm>
              <a:off x="2396" y="2448"/>
              <a:ext cx="858" cy="1339"/>
              <a:chOff x="2332" y="2088"/>
              <a:chExt cx="858" cy="1339"/>
            </a:xfrm>
          </p:grpSpPr>
          <p:grpSp>
            <p:nvGrpSpPr>
              <p:cNvPr id="14348" name="Group 22"/>
              <p:cNvGrpSpPr>
                <a:grpSpLocks/>
              </p:cNvGrpSpPr>
              <p:nvPr/>
            </p:nvGrpSpPr>
            <p:grpSpPr bwMode="auto">
              <a:xfrm>
                <a:off x="2332" y="2088"/>
                <a:ext cx="858" cy="1339"/>
                <a:chOff x="3576" y="648"/>
                <a:chExt cx="576" cy="820"/>
              </a:xfrm>
            </p:grpSpPr>
            <p:sp>
              <p:nvSpPr>
                <p:cNvPr id="14357" name="Line 23"/>
                <p:cNvSpPr>
                  <a:spLocks noChangeShapeType="1"/>
                </p:cNvSpPr>
                <p:nvPr/>
              </p:nvSpPr>
              <p:spPr bwMode="auto">
                <a:xfrm flipH="1">
                  <a:off x="3576" y="724"/>
                  <a:ext cx="264"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8" name="Line 24"/>
                <p:cNvSpPr>
                  <a:spLocks noChangeShapeType="1"/>
                </p:cNvSpPr>
                <p:nvPr/>
              </p:nvSpPr>
              <p:spPr bwMode="auto">
                <a:xfrm flipV="1">
                  <a:off x="3578" y="718"/>
                  <a:ext cx="280" cy="58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9" name="Line 25"/>
                <p:cNvSpPr>
                  <a:spLocks noChangeShapeType="1"/>
                </p:cNvSpPr>
                <p:nvPr/>
              </p:nvSpPr>
              <p:spPr bwMode="auto">
                <a:xfrm>
                  <a:off x="3854" y="722"/>
                  <a:ext cx="8" cy="7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0" name="Line 26"/>
                <p:cNvSpPr>
                  <a:spLocks noChangeShapeType="1"/>
                </p:cNvSpPr>
                <p:nvPr/>
              </p:nvSpPr>
              <p:spPr bwMode="auto">
                <a:xfrm flipV="1">
                  <a:off x="3864" y="722"/>
                  <a:ext cx="8" cy="74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1" name="Line 27"/>
                <p:cNvSpPr>
                  <a:spLocks noChangeShapeType="1"/>
                </p:cNvSpPr>
                <p:nvPr/>
              </p:nvSpPr>
              <p:spPr bwMode="auto">
                <a:xfrm>
                  <a:off x="3872" y="726"/>
                  <a:ext cx="280" cy="57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2" name="Line 28"/>
                <p:cNvSpPr>
                  <a:spLocks noChangeShapeType="1"/>
                </p:cNvSpPr>
                <p:nvPr/>
              </p:nvSpPr>
              <p:spPr bwMode="auto">
                <a:xfrm flipH="1" flipV="1">
                  <a:off x="3884" y="724"/>
                  <a:ext cx="268"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3" name="Rectangle 29"/>
                <p:cNvSpPr>
                  <a:spLocks noChangeArrowheads="1"/>
                </p:cNvSpPr>
                <p:nvPr/>
              </p:nvSpPr>
              <p:spPr bwMode="auto">
                <a:xfrm>
                  <a:off x="3794" y="648"/>
                  <a:ext cx="144" cy="58"/>
                </a:xfrm>
                <a:prstGeom prst="rect">
                  <a:avLst/>
                </a:prstGeom>
                <a:solidFill>
                  <a:schemeClr val="accent1"/>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64" name="Line 30"/>
                <p:cNvSpPr>
                  <a:spLocks noChangeShapeType="1"/>
                </p:cNvSpPr>
                <p:nvPr/>
              </p:nvSpPr>
              <p:spPr bwMode="auto">
                <a:xfrm>
                  <a:off x="3828" y="718"/>
                  <a:ext cx="74" cy="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 name="Rectangle 31"/>
                <p:cNvSpPr>
                  <a:spLocks noChangeArrowheads="1"/>
                </p:cNvSpPr>
                <p:nvPr/>
              </p:nvSpPr>
              <p:spPr bwMode="auto">
                <a:xfrm>
                  <a:off x="3752" y="662"/>
                  <a:ext cx="36" cy="2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66" name="Rectangle 32"/>
                <p:cNvSpPr>
                  <a:spLocks noChangeArrowheads="1"/>
                </p:cNvSpPr>
                <p:nvPr/>
              </p:nvSpPr>
              <p:spPr bwMode="auto">
                <a:xfrm>
                  <a:off x="3930" y="662"/>
                  <a:ext cx="27" cy="29"/>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14349" name="Group 33"/>
              <p:cNvGrpSpPr>
                <a:grpSpLocks/>
              </p:cNvGrpSpPr>
              <p:nvPr/>
            </p:nvGrpSpPr>
            <p:grpSpPr bwMode="auto">
              <a:xfrm>
                <a:off x="2688" y="2384"/>
                <a:ext cx="142" cy="676"/>
                <a:chOff x="2680" y="2440"/>
                <a:chExt cx="142" cy="676"/>
              </a:xfrm>
            </p:grpSpPr>
            <p:sp>
              <p:nvSpPr>
                <p:cNvPr id="14350" name="Rectangle 34"/>
                <p:cNvSpPr>
                  <a:spLocks noChangeArrowheads="1"/>
                </p:cNvSpPr>
                <p:nvPr/>
              </p:nvSpPr>
              <p:spPr bwMode="auto">
                <a:xfrm>
                  <a:off x="2682" y="2440"/>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51" name="Rectangle 35"/>
                <p:cNvSpPr>
                  <a:spLocks noChangeArrowheads="1"/>
                </p:cNvSpPr>
                <p:nvPr/>
              </p:nvSpPr>
              <p:spPr bwMode="auto">
                <a:xfrm>
                  <a:off x="2716" y="2530"/>
                  <a:ext cx="70" cy="26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52" name="Rectangle 36"/>
                <p:cNvSpPr>
                  <a:spLocks noChangeArrowheads="1"/>
                </p:cNvSpPr>
                <p:nvPr/>
              </p:nvSpPr>
              <p:spPr bwMode="auto">
                <a:xfrm>
                  <a:off x="2680" y="3082"/>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53" name="Line 37"/>
                <p:cNvSpPr>
                  <a:spLocks noChangeShapeType="1"/>
                </p:cNvSpPr>
                <p:nvPr/>
              </p:nvSpPr>
              <p:spPr bwMode="auto">
                <a:xfrm>
                  <a:off x="2716" y="2698"/>
                  <a:ext cx="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4" name="Line 38"/>
                <p:cNvSpPr>
                  <a:spLocks noChangeShapeType="1"/>
                </p:cNvSpPr>
                <p:nvPr/>
              </p:nvSpPr>
              <p:spPr bwMode="auto">
                <a:xfrm>
                  <a:off x="2718" y="2576"/>
                  <a:ext cx="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5" name="Rectangle 39"/>
                <p:cNvSpPr>
                  <a:spLocks noChangeArrowheads="1"/>
                </p:cNvSpPr>
                <p:nvPr/>
              </p:nvSpPr>
              <p:spPr bwMode="auto">
                <a:xfrm>
                  <a:off x="2728" y="2588"/>
                  <a:ext cx="46" cy="4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4356" name="Rectangle 40"/>
                <p:cNvSpPr>
                  <a:spLocks noChangeArrowheads="1"/>
                </p:cNvSpPr>
                <p:nvPr/>
              </p:nvSpPr>
              <p:spPr bwMode="auto">
                <a:xfrm>
                  <a:off x="2738" y="2540"/>
                  <a:ext cx="27" cy="2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sp>
          <p:nvSpPr>
            <p:cNvPr id="14346" name="Freeform 41"/>
            <p:cNvSpPr>
              <a:spLocks/>
            </p:cNvSpPr>
            <p:nvPr/>
          </p:nvSpPr>
          <p:spPr bwMode="auto">
            <a:xfrm flipH="1">
              <a:off x="1056" y="2448"/>
              <a:ext cx="1584" cy="96"/>
            </a:xfrm>
            <a:custGeom>
              <a:avLst/>
              <a:gdLst>
                <a:gd name="T0" fmla="*/ 0 w 1584"/>
                <a:gd name="T1" fmla="*/ 0 h 208"/>
                <a:gd name="T2" fmla="*/ 240 w 1584"/>
                <a:gd name="T3" fmla="*/ 0 h 208"/>
                <a:gd name="T4" fmla="*/ 480 w 1584"/>
                <a:gd name="T5" fmla="*/ 0 h 208"/>
                <a:gd name="T6" fmla="*/ 720 w 1584"/>
                <a:gd name="T7" fmla="*/ 0 h 208"/>
                <a:gd name="T8" fmla="*/ 912 w 1584"/>
                <a:gd name="T9" fmla="*/ 0 h 208"/>
                <a:gd name="T10" fmla="*/ 1104 w 1584"/>
                <a:gd name="T11" fmla="*/ 0 h 208"/>
                <a:gd name="T12" fmla="*/ 1296 w 1584"/>
                <a:gd name="T13" fmla="*/ 0 h 208"/>
                <a:gd name="T14" fmla="*/ 1440 w 1584"/>
                <a:gd name="T15" fmla="*/ 0 h 208"/>
                <a:gd name="T16" fmla="*/ 1584 w 1584"/>
                <a:gd name="T17" fmla="*/ 0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4"/>
                <a:gd name="T28" fmla="*/ 0 h 208"/>
                <a:gd name="T29" fmla="*/ 1584 w 1584"/>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4" h="208">
                  <a:moveTo>
                    <a:pt x="0" y="112"/>
                  </a:moveTo>
                  <a:cubicBezTo>
                    <a:pt x="80" y="56"/>
                    <a:pt x="160" y="0"/>
                    <a:pt x="240" y="16"/>
                  </a:cubicBezTo>
                  <a:cubicBezTo>
                    <a:pt x="320" y="32"/>
                    <a:pt x="400" y="208"/>
                    <a:pt x="480" y="208"/>
                  </a:cubicBezTo>
                  <a:cubicBezTo>
                    <a:pt x="560" y="208"/>
                    <a:pt x="648" y="16"/>
                    <a:pt x="720" y="16"/>
                  </a:cubicBezTo>
                  <a:cubicBezTo>
                    <a:pt x="792" y="16"/>
                    <a:pt x="848" y="208"/>
                    <a:pt x="912" y="208"/>
                  </a:cubicBezTo>
                  <a:cubicBezTo>
                    <a:pt x="976" y="208"/>
                    <a:pt x="1040" y="16"/>
                    <a:pt x="1104" y="16"/>
                  </a:cubicBezTo>
                  <a:cubicBezTo>
                    <a:pt x="1168" y="16"/>
                    <a:pt x="1240" y="208"/>
                    <a:pt x="1296" y="208"/>
                  </a:cubicBezTo>
                  <a:cubicBezTo>
                    <a:pt x="1352" y="208"/>
                    <a:pt x="1392" y="32"/>
                    <a:pt x="1440" y="16"/>
                  </a:cubicBezTo>
                  <a:cubicBezTo>
                    <a:pt x="1488" y="0"/>
                    <a:pt x="1560" y="96"/>
                    <a:pt x="1584" y="1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47" name="Freeform 42"/>
            <p:cNvSpPr>
              <a:spLocks/>
            </p:cNvSpPr>
            <p:nvPr/>
          </p:nvSpPr>
          <p:spPr bwMode="auto">
            <a:xfrm>
              <a:off x="2992" y="2440"/>
              <a:ext cx="1584" cy="96"/>
            </a:xfrm>
            <a:custGeom>
              <a:avLst/>
              <a:gdLst>
                <a:gd name="T0" fmla="*/ 0 w 1584"/>
                <a:gd name="T1" fmla="*/ 0 h 208"/>
                <a:gd name="T2" fmla="*/ 240 w 1584"/>
                <a:gd name="T3" fmla="*/ 0 h 208"/>
                <a:gd name="T4" fmla="*/ 480 w 1584"/>
                <a:gd name="T5" fmla="*/ 0 h 208"/>
                <a:gd name="T6" fmla="*/ 720 w 1584"/>
                <a:gd name="T7" fmla="*/ 0 h 208"/>
                <a:gd name="T8" fmla="*/ 912 w 1584"/>
                <a:gd name="T9" fmla="*/ 0 h 208"/>
                <a:gd name="T10" fmla="*/ 1104 w 1584"/>
                <a:gd name="T11" fmla="*/ 0 h 208"/>
                <a:gd name="T12" fmla="*/ 1296 w 1584"/>
                <a:gd name="T13" fmla="*/ 0 h 208"/>
                <a:gd name="T14" fmla="*/ 1440 w 1584"/>
                <a:gd name="T15" fmla="*/ 0 h 208"/>
                <a:gd name="T16" fmla="*/ 1584 w 1584"/>
                <a:gd name="T17" fmla="*/ 0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4"/>
                <a:gd name="T28" fmla="*/ 0 h 208"/>
                <a:gd name="T29" fmla="*/ 1584 w 1584"/>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4" h="208">
                  <a:moveTo>
                    <a:pt x="0" y="112"/>
                  </a:moveTo>
                  <a:cubicBezTo>
                    <a:pt x="80" y="56"/>
                    <a:pt x="160" y="0"/>
                    <a:pt x="240" y="16"/>
                  </a:cubicBezTo>
                  <a:cubicBezTo>
                    <a:pt x="320" y="32"/>
                    <a:pt x="400" y="208"/>
                    <a:pt x="480" y="208"/>
                  </a:cubicBezTo>
                  <a:cubicBezTo>
                    <a:pt x="560" y="208"/>
                    <a:pt x="648" y="16"/>
                    <a:pt x="720" y="16"/>
                  </a:cubicBezTo>
                  <a:cubicBezTo>
                    <a:pt x="792" y="16"/>
                    <a:pt x="848" y="208"/>
                    <a:pt x="912" y="208"/>
                  </a:cubicBezTo>
                  <a:cubicBezTo>
                    <a:pt x="976" y="208"/>
                    <a:pt x="1040" y="16"/>
                    <a:pt x="1104" y="16"/>
                  </a:cubicBezTo>
                  <a:cubicBezTo>
                    <a:pt x="1168" y="16"/>
                    <a:pt x="1240" y="208"/>
                    <a:pt x="1296" y="208"/>
                  </a:cubicBezTo>
                  <a:cubicBezTo>
                    <a:pt x="1352" y="208"/>
                    <a:pt x="1392" y="32"/>
                    <a:pt x="1440" y="16"/>
                  </a:cubicBezTo>
                  <a:cubicBezTo>
                    <a:pt x="1488" y="0"/>
                    <a:pt x="1560" y="96"/>
                    <a:pt x="1584" y="1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4339" name="Text Box 43"/>
          <p:cNvSpPr txBox="1">
            <a:spLocks noChangeArrowheads="1"/>
          </p:cNvSpPr>
          <p:nvPr/>
        </p:nvSpPr>
        <p:spPr bwMode="auto">
          <a:xfrm>
            <a:off x="3240848" y="595313"/>
            <a:ext cx="26003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smtClean="0"/>
              <a:t>Heat Shimmer</a:t>
            </a:r>
          </a:p>
          <a:p>
            <a:pPr algn="ctr" eaLnBrk="1" hangingPunct="1"/>
            <a:r>
              <a:rPr lang="en-US" altLang="en-US" sz="2800" b="1" dirty="0"/>
              <a:t>o</a:t>
            </a:r>
            <a:r>
              <a:rPr lang="en-US" altLang="en-US" sz="2800" b="1" dirty="0" smtClean="0"/>
              <a:t>r</a:t>
            </a:r>
          </a:p>
          <a:p>
            <a:pPr algn="ctr" eaLnBrk="1" hangingPunct="1"/>
            <a:r>
              <a:rPr lang="en-US" altLang="en-US" sz="2800" b="1" dirty="0" smtClean="0"/>
              <a:t>Scintillation</a:t>
            </a:r>
            <a:endParaRPr lang="en-US" altLang="en-US" sz="2800" b="1" dirty="0"/>
          </a:p>
        </p:txBody>
      </p:sp>
      <p:sp>
        <p:nvSpPr>
          <p:cNvPr id="14340" name="Text Box 44"/>
          <p:cNvSpPr txBox="1">
            <a:spLocks noChangeArrowheads="1"/>
          </p:cNvSpPr>
          <p:nvPr/>
        </p:nvSpPr>
        <p:spPr bwMode="auto">
          <a:xfrm>
            <a:off x="1108075" y="4962525"/>
            <a:ext cx="6807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Shorten setup distances – instrument to rod</a:t>
            </a:r>
          </a:p>
          <a:p>
            <a:pPr eaLnBrk="1" hangingPunct="1"/>
            <a:r>
              <a:rPr lang="en-US" altLang="en-US" sz="2800" b="1"/>
              <a:t>Balance setups – minimize differences</a:t>
            </a:r>
          </a:p>
          <a:p>
            <a:pPr eaLnBrk="1" hangingPunct="1"/>
            <a:r>
              <a:rPr lang="en-US" altLang="en-US" sz="2800" b="1"/>
              <a:t>Observe over similar surfaces</a:t>
            </a:r>
          </a:p>
        </p:txBody>
      </p:sp>
    </p:spTree>
    <p:extLst>
      <p:ext uri="{BB962C8B-B14F-4D97-AF65-F5344CB8AC3E}">
        <p14:creationId xmlns:p14="http://schemas.microsoft.com/office/powerpoint/2010/main" val="25705231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0"/>
            <a:ext cx="9144000" cy="6858000"/>
          </a:xfrm>
          <a:prstGeom prst="rect">
            <a:avLst/>
          </a:prstGeom>
          <a:solidFill>
            <a:srgbClr val="E9FEAE"/>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363" name="Text Box 3"/>
          <p:cNvSpPr txBox="1">
            <a:spLocks noChangeArrowheads="1"/>
          </p:cNvSpPr>
          <p:nvPr/>
        </p:nvSpPr>
        <p:spPr bwMode="auto">
          <a:xfrm>
            <a:off x="2898775" y="0"/>
            <a:ext cx="36845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t>Crossing a Highway</a:t>
            </a:r>
          </a:p>
        </p:txBody>
      </p:sp>
      <p:grpSp>
        <p:nvGrpSpPr>
          <p:cNvPr id="2" name="Group 4"/>
          <p:cNvGrpSpPr>
            <a:grpSpLocks/>
          </p:cNvGrpSpPr>
          <p:nvPr/>
        </p:nvGrpSpPr>
        <p:grpSpPr bwMode="auto">
          <a:xfrm>
            <a:off x="0" y="3940175"/>
            <a:ext cx="9144000" cy="2478088"/>
            <a:chOff x="0" y="2482"/>
            <a:chExt cx="5760" cy="1561"/>
          </a:xfrm>
        </p:grpSpPr>
        <p:sp>
          <p:nvSpPr>
            <p:cNvPr id="15377" name="Rectangle 5"/>
            <p:cNvSpPr>
              <a:spLocks noChangeArrowheads="1"/>
            </p:cNvSpPr>
            <p:nvPr/>
          </p:nvSpPr>
          <p:spPr bwMode="auto">
            <a:xfrm>
              <a:off x="1619" y="2516"/>
              <a:ext cx="56" cy="84"/>
            </a:xfrm>
            <a:prstGeom prst="rect">
              <a:avLst/>
            </a:prstGeom>
            <a:solidFill>
              <a:srgbClr val="CC66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378" name="Rectangle 6"/>
            <p:cNvSpPr>
              <a:spLocks noChangeArrowheads="1"/>
            </p:cNvSpPr>
            <p:nvPr/>
          </p:nvSpPr>
          <p:spPr bwMode="auto">
            <a:xfrm rot="5400000">
              <a:off x="3002" y="3971"/>
              <a:ext cx="56" cy="87"/>
            </a:xfrm>
            <a:prstGeom prst="rect">
              <a:avLst/>
            </a:prstGeom>
            <a:solidFill>
              <a:srgbClr val="CC66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15379" name="Group 7"/>
            <p:cNvGrpSpPr>
              <a:grpSpLocks/>
            </p:cNvGrpSpPr>
            <p:nvPr/>
          </p:nvGrpSpPr>
          <p:grpSpPr bwMode="auto">
            <a:xfrm rot="5400000">
              <a:off x="2924" y="2530"/>
              <a:ext cx="185" cy="89"/>
              <a:chOff x="2580" y="426"/>
              <a:chExt cx="176" cy="74"/>
            </a:xfrm>
          </p:grpSpPr>
          <p:sp>
            <p:nvSpPr>
              <p:cNvPr id="15386" name="Rectangle 8"/>
              <p:cNvSpPr>
                <a:spLocks noChangeArrowheads="1"/>
              </p:cNvSpPr>
              <p:nvPr/>
            </p:nvSpPr>
            <p:spPr bwMode="auto">
              <a:xfrm>
                <a:off x="2580" y="426"/>
                <a:ext cx="144" cy="7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387" name="Rectangle 9"/>
              <p:cNvSpPr>
                <a:spLocks noChangeArrowheads="1"/>
              </p:cNvSpPr>
              <p:nvPr/>
            </p:nvSpPr>
            <p:spPr bwMode="auto">
              <a:xfrm>
                <a:off x="2721" y="446"/>
                <a:ext cx="35" cy="32"/>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15380" name="Group 10"/>
            <p:cNvGrpSpPr>
              <a:grpSpLocks/>
            </p:cNvGrpSpPr>
            <p:nvPr/>
          </p:nvGrpSpPr>
          <p:grpSpPr bwMode="auto">
            <a:xfrm>
              <a:off x="0" y="2700"/>
              <a:ext cx="5760" cy="1188"/>
              <a:chOff x="156" y="552"/>
              <a:chExt cx="5424" cy="1188"/>
            </a:xfrm>
          </p:grpSpPr>
          <p:sp>
            <p:nvSpPr>
              <p:cNvPr id="15384" name="Rectangle 11" descr="Granite"/>
              <p:cNvSpPr>
                <a:spLocks noChangeArrowheads="1"/>
              </p:cNvSpPr>
              <p:nvPr/>
            </p:nvSpPr>
            <p:spPr bwMode="auto">
              <a:xfrm>
                <a:off x="156" y="552"/>
                <a:ext cx="5412" cy="1188"/>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385" name="Line 12"/>
              <p:cNvSpPr>
                <a:spLocks noChangeShapeType="1"/>
              </p:cNvSpPr>
              <p:nvPr/>
            </p:nvSpPr>
            <p:spPr bwMode="auto">
              <a:xfrm>
                <a:off x="192" y="1128"/>
                <a:ext cx="5388" cy="0"/>
              </a:xfrm>
              <a:prstGeom prst="line">
                <a:avLst/>
              </a:prstGeom>
              <a:noFill/>
              <a:ln w="571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381" name="Line 13"/>
            <p:cNvSpPr>
              <a:spLocks noChangeShapeType="1"/>
            </p:cNvSpPr>
            <p:nvPr/>
          </p:nvSpPr>
          <p:spPr bwMode="auto">
            <a:xfrm>
              <a:off x="3018" y="2666"/>
              <a:ext cx="12" cy="131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2" name="Line 14"/>
            <p:cNvSpPr>
              <a:spLocks noChangeShapeType="1"/>
            </p:cNvSpPr>
            <p:nvPr/>
          </p:nvSpPr>
          <p:spPr bwMode="auto">
            <a:xfrm rot="-5400000">
              <a:off x="2325" y="1910"/>
              <a:ext cx="0" cy="129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3" name="Text Box 15"/>
            <p:cNvSpPr txBox="1">
              <a:spLocks noChangeArrowheads="1"/>
            </p:cNvSpPr>
            <p:nvPr/>
          </p:nvSpPr>
          <p:spPr bwMode="auto">
            <a:xfrm>
              <a:off x="230" y="3384"/>
              <a:ext cx="2362" cy="4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Minimize Dissimilar Backsight -</a:t>
              </a:r>
            </a:p>
            <a:p>
              <a:pPr eaLnBrk="1" hangingPunct="1"/>
              <a:r>
                <a:rPr lang="en-US" altLang="en-US" b="1"/>
                <a:t>Foresight Observing Conditions</a:t>
              </a:r>
            </a:p>
          </p:txBody>
        </p:sp>
      </p:grpSp>
      <p:grpSp>
        <p:nvGrpSpPr>
          <p:cNvPr id="15365" name="Group 16"/>
          <p:cNvGrpSpPr>
            <a:grpSpLocks/>
          </p:cNvGrpSpPr>
          <p:nvPr/>
        </p:nvGrpSpPr>
        <p:grpSpPr bwMode="auto">
          <a:xfrm>
            <a:off x="0" y="930275"/>
            <a:ext cx="9144000" cy="2390775"/>
            <a:chOff x="0" y="586"/>
            <a:chExt cx="5760" cy="1506"/>
          </a:xfrm>
        </p:grpSpPr>
        <p:grpSp>
          <p:nvGrpSpPr>
            <p:cNvPr id="15366" name="Group 17"/>
            <p:cNvGrpSpPr>
              <a:grpSpLocks/>
            </p:cNvGrpSpPr>
            <p:nvPr/>
          </p:nvGrpSpPr>
          <p:grpSpPr bwMode="auto">
            <a:xfrm>
              <a:off x="0" y="780"/>
              <a:ext cx="5760" cy="1188"/>
              <a:chOff x="156" y="552"/>
              <a:chExt cx="5424" cy="1188"/>
            </a:xfrm>
          </p:grpSpPr>
          <p:sp>
            <p:nvSpPr>
              <p:cNvPr id="15375" name="Rectangle 18" descr="Granite"/>
              <p:cNvSpPr>
                <a:spLocks noChangeArrowheads="1"/>
              </p:cNvSpPr>
              <p:nvPr/>
            </p:nvSpPr>
            <p:spPr bwMode="auto">
              <a:xfrm>
                <a:off x="156" y="552"/>
                <a:ext cx="5412" cy="1188"/>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376" name="Line 19"/>
              <p:cNvSpPr>
                <a:spLocks noChangeShapeType="1"/>
              </p:cNvSpPr>
              <p:nvPr/>
            </p:nvSpPr>
            <p:spPr bwMode="auto">
              <a:xfrm>
                <a:off x="192" y="1128"/>
                <a:ext cx="5388" cy="0"/>
              </a:xfrm>
              <a:prstGeom prst="line">
                <a:avLst/>
              </a:prstGeom>
              <a:noFill/>
              <a:ln w="571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367" name="Rectangle 20"/>
            <p:cNvSpPr>
              <a:spLocks noChangeArrowheads="1"/>
            </p:cNvSpPr>
            <p:nvPr/>
          </p:nvSpPr>
          <p:spPr bwMode="auto">
            <a:xfrm>
              <a:off x="628" y="586"/>
              <a:ext cx="56" cy="84"/>
            </a:xfrm>
            <a:prstGeom prst="rect">
              <a:avLst/>
            </a:prstGeom>
            <a:solidFill>
              <a:srgbClr val="CC66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368" name="Rectangle 21"/>
            <p:cNvSpPr>
              <a:spLocks noChangeArrowheads="1"/>
            </p:cNvSpPr>
            <p:nvPr/>
          </p:nvSpPr>
          <p:spPr bwMode="auto">
            <a:xfrm rot="1839317">
              <a:off x="5433" y="2008"/>
              <a:ext cx="56" cy="84"/>
            </a:xfrm>
            <a:prstGeom prst="rect">
              <a:avLst/>
            </a:prstGeom>
            <a:solidFill>
              <a:srgbClr val="CC66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369" name="Line 22"/>
            <p:cNvSpPr>
              <a:spLocks noChangeShapeType="1"/>
            </p:cNvSpPr>
            <p:nvPr/>
          </p:nvSpPr>
          <p:spPr bwMode="auto">
            <a:xfrm flipH="1">
              <a:off x="688" y="629"/>
              <a:ext cx="2385" cy="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0" name="Line 23"/>
            <p:cNvSpPr>
              <a:spLocks noChangeShapeType="1"/>
            </p:cNvSpPr>
            <p:nvPr/>
          </p:nvSpPr>
          <p:spPr bwMode="auto">
            <a:xfrm>
              <a:off x="3245" y="722"/>
              <a:ext cx="2196" cy="131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1" name="Text Box 24"/>
            <p:cNvSpPr txBox="1">
              <a:spLocks noChangeArrowheads="1"/>
            </p:cNvSpPr>
            <p:nvPr/>
          </p:nvSpPr>
          <p:spPr bwMode="auto">
            <a:xfrm>
              <a:off x="410" y="1584"/>
              <a:ext cx="1318" cy="2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Avoid if Possible</a:t>
              </a:r>
            </a:p>
          </p:txBody>
        </p:sp>
        <p:grpSp>
          <p:nvGrpSpPr>
            <p:cNvPr id="15372" name="Group 25"/>
            <p:cNvGrpSpPr>
              <a:grpSpLocks/>
            </p:cNvGrpSpPr>
            <p:nvPr/>
          </p:nvGrpSpPr>
          <p:grpSpPr bwMode="auto">
            <a:xfrm rot="1882278">
              <a:off x="3063" y="621"/>
              <a:ext cx="197" cy="103"/>
              <a:chOff x="2580" y="426"/>
              <a:chExt cx="176" cy="74"/>
            </a:xfrm>
          </p:grpSpPr>
          <p:sp>
            <p:nvSpPr>
              <p:cNvPr id="15373" name="Rectangle 26"/>
              <p:cNvSpPr>
                <a:spLocks noChangeArrowheads="1"/>
              </p:cNvSpPr>
              <p:nvPr/>
            </p:nvSpPr>
            <p:spPr bwMode="auto">
              <a:xfrm>
                <a:off x="2580" y="426"/>
                <a:ext cx="144" cy="7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374" name="Rectangle 27"/>
              <p:cNvSpPr>
                <a:spLocks noChangeArrowheads="1"/>
              </p:cNvSpPr>
              <p:nvPr/>
            </p:nvSpPr>
            <p:spPr bwMode="auto">
              <a:xfrm>
                <a:off x="2721" y="446"/>
                <a:ext cx="35" cy="32"/>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spTree>
    <p:extLst>
      <p:ext uri="{BB962C8B-B14F-4D97-AF65-F5344CB8AC3E}">
        <p14:creationId xmlns:p14="http://schemas.microsoft.com/office/powerpoint/2010/main" val="2165368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What is Geodetic Leveling</a:t>
            </a:r>
            <a:endParaRPr/>
          </a:p>
        </p:txBody>
      </p:sp>
      <p:sp>
        <p:nvSpPr>
          <p:cNvPr id="127" name="Google Shape;127;p5"/>
          <p:cNvSpPr txBox="1">
            <a:spLocks noGrp="1"/>
          </p:cNvSpPr>
          <p:nvPr>
            <p:ph type="subTitle" idx="1"/>
          </p:nvPr>
        </p:nvSpPr>
        <p:spPr>
          <a:xfrm>
            <a:off x="975360" y="3886200"/>
            <a:ext cx="6797040" cy="175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898989"/>
              </a:buClr>
              <a:buSzPts val="3200"/>
              <a:buNone/>
            </a:pPr>
            <a:r>
              <a:rPr lang="en-US" dirty="0" smtClean="0">
                <a:solidFill>
                  <a:srgbClr val="898989"/>
                </a:solidFill>
              </a:rPr>
              <a:t>And h</a:t>
            </a:r>
            <a:r>
              <a:rPr lang="en-US" sz="3200" b="0" i="0" u="none" dirty="0" smtClean="0">
                <a:solidFill>
                  <a:srgbClr val="898989"/>
                </a:solidFill>
                <a:latin typeface="Calibri"/>
                <a:ea typeface="Calibri"/>
                <a:cs typeface="Calibri"/>
                <a:sym typeface="Calibri"/>
              </a:rPr>
              <a:t>ow </a:t>
            </a:r>
            <a:r>
              <a:rPr lang="en-US" sz="3200" b="0" i="0" u="none" dirty="0">
                <a:solidFill>
                  <a:srgbClr val="898989"/>
                </a:solidFill>
                <a:latin typeface="Calibri"/>
                <a:ea typeface="Calibri"/>
                <a:cs typeface="Calibri"/>
                <a:sym typeface="Calibri"/>
              </a:rPr>
              <a:t>is it different from </a:t>
            </a:r>
            <a:r>
              <a:rPr lang="en-US" sz="3200" b="0" i="0" u="none" dirty="0" smtClean="0">
                <a:solidFill>
                  <a:srgbClr val="898989"/>
                </a:solidFill>
                <a:latin typeface="Calibri"/>
                <a:ea typeface="Calibri"/>
                <a:cs typeface="Calibri"/>
                <a:sym typeface="Calibri"/>
              </a:rPr>
              <a:t>other </a:t>
            </a:r>
            <a:r>
              <a:rPr lang="en-US" sz="3200" b="0" i="0" u="none" dirty="0">
                <a:solidFill>
                  <a:srgbClr val="898989"/>
                </a:solidFill>
                <a:latin typeface="Calibri"/>
                <a:ea typeface="Calibri"/>
                <a:cs typeface="Calibri"/>
                <a:sym typeface="Calibri"/>
              </a:rPr>
              <a:t>leveling?</a:t>
            </a: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192088" y="931863"/>
            <a:ext cx="8951912" cy="3443287"/>
            <a:chOff x="0" y="171"/>
            <a:chExt cx="5639" cy="2169"/>
          </a:xfrm>
        </p:grpSpPr>
        <p:sp>
          <p:nvSpPr>
            <p:cNvPr id="16388" name="Text Box 3"/>
            <p:cNvSpPr txBox="1">
              <a:spLocks noChangeArrowheads="1"/>
            </p:cNvSpPr>
            <p:nvPr/>
          </p:nvSpPr>
          <p:spPr bwMode="auto">
            <a:xfrm>
              <a:off x="2128" y="1584"/>
              <a:ext cx="503"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cs typeface="Arial" panose="020B0604020202020204" pitchFamily="34" charset="0"/>
                </a:rPr>
                <a:t>F</a:t>
              </a:r>
              <a:r>
                <a:rPr lang="en-US" altLang="en-US" sz="1200" b="1" baseline="-25000">
                  <a:cs typeface="Arial" panose="020B0604020202020204" pitchFamily="34" charset="0"/>
                </a:rPr>
                <a:t>1</a:t>
              </a:r>
              <a:r>
                <a:rPr lang="en-US" altLang="en-US" sz="1200" b="1">
                  <a:cs typeface="Arial" panose="020B0604020202020204" pitchFamily="34" charset="0"/>
                </a:rPr>
                <a:t>cos P</a:t>
              </a:r>
              <a:r>
                <a:rPr lang="en-US" altLang="en-US" sz="1200" b="1" baseline="-25000">
                  <a:cs typeface="Arial" panose="020B0604020202020204" pitchFamily="34" charset="0"/>
                </a:rPr>
                <a:t>2</a:t>
              </a:r>
              <a:endParaRPr lang="el-GR" altLang="en-US" sz="1200" b="1" baseline="-25000">
                <a:cs typeface="Arial" panose="020B0604020202020204" pitchFamily="34" charset="0"/>
              </a:endParaRPr>
            </a:p>
          </p:txBody>
        </p:sp>
        <p:sp>
          <p:nvSpPr>
            <p:cNvPr id="16389" name="Text Box 4"/>
            <p:cNvSpPr txBox="1">
              <a:spLocks noChangeArrowheads="1"/>
            </p:cNvSpPr>
            <p:nvPr/>
          </p:nvSpPr>
          <p:spPr bwMode="auto">
            <a:xfrm>
              <a:off x="3000" y="1592"/>
              <a:ext cx="513"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cs typeface="Arial" panose="020B0604020202020204" pitchFamily="34" charset="0"/>
                </a:rPr>
                <a:t>B</a:t>
              </a:r>
              <a:r>
                <a:rPr lang="en-US" altLang="en-US" sz="1200" b="1" baseline="-25000">
                  <a:cs typeface="Arial" panose="020B0604020202020204" pitchFamily="34" charset="0"/>
                </a:rPr>
                <a:t>2</a:t>
              </a:r>
              <a:r>
                <a:rPr lang="en-US" altLang="en-US" sz="1200" b="1">
                  <a:cs typeface="Arial" panose="020B0604020202020204" pitchFamily="34" charset="0"/>
                </a:rPr>
                <a:t>cos P</a:t>
              </a:r>
              <a:r>
                <a:rPr lang="en-US" altLang="en-US" sz="1200" b="1" baseline="-25000">
                  <a:cs typeface="Arial" panose="020B0604020202020204" pitchFamily="34" charset="0"/>
                </a:rPr>
                <a:t>2</a:t>
              </a:r>
              <a:endParaRPr lang="el-GR" altLang="en-US" sz="1200" b="1" baseline="-25000">
                <a:cs typeface="Arial" panose="020B0604020202020204" pitchFamily="34" charset="0"/>
              </a:endParaRPr>
            </a:p>
          </p:txBody>
        </p:sp>
        <p:sp>
          <p:nvSpPr>
            <p:cNvPr id="16390" name="Text Box 5"/>
            <p:cNvSpPr txBox="1">
              <a:spLocks noChangeArrowheads="1"/>
            </p:cNvSpPr>
            <p:nvPr/>
          </p:nvSpPr>
          <p:spPr bwMode="auto">
            <a:xfrm>
              <a:off x="0" y="1608"/>
              <a:ext cx="513"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cs typeface="Arial" panose="020B0604020202020204" pitchFamily="34" charset="0"/>
                </a:rPr>
                <a:t>B</a:t>
              </a:r>
              <a:r>
                <a:rPr lang="en-US" altLang="en-US" sz="1200" b="1" baseline="-25000">
                  <a:cs typeface="Arial" panose="020B0604020202020204" pitchFamily="34" charset="0"/>
                </a:rPr>
                <a:t>1</a:t>
              </a:r>
              <a:r>
                <a:rPr lang="en-US" altLang="en-US" sz="1200" b="1">
                  <a:cs typeface="Arial" panose="020B0604020202020204" pitchFamily="34" charset="0"/>
                </a:rPr>
                <a:t>cos P</a:t>
              </a:r>
              <a:r>
                <a:rPr lang="en-US" altLang="en-US" sz="1200" b="1" baseline="-25000">
                  <a:cs typeface="Arial" panose="020B0604020202020204" pitchFamily="34" charset="0"/>
                </a:rPr>
                <a:t>1</a:t>
              </a:r>
              <a:endParaRPr lang="el-GR" altLang="en-US" sz="1200" b="1" baseline="-25000">
                <a:cs typeface="Arial" panose="020B0604020202020204" pitchFamily="34" charset="0"/>
              </a:endParaRPr>
            </a:p>
          </p:txBody>
        </p:sp>
        <p:sp>
          <p:nvSpPr>
            <p:cNvPr id="16391" name="Text Box 6"/>
            <p:cNvSpPr txBox="1">
              <a:spLocks noChangeArrowheads="1"/>
            </p:cNvSpPr>
            <p:nvPr/>
          </p:nvSpPr>
          <p:spPr bwMode="auto">
            <a:xfrm>
              <a:off x="428" y="231"/>
              <a:ext cx="42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Rod 1</a:t>
              </a:r>
            </a:p>
          </p:txBody>
        </p:sp>
        <p:sp>
          <p:nvSpPr>
            <p:cNvPr id="16392" name="Text Box 7"/>
            <p:cNvSpPr txBox="1">
              <a:spLocks noChangeArrowheads="1"/>
            </p:cNvSpPr>
            <p:nvPr/>
          </p:nvSpPr>
          <p:spPr bwMode="auto">
            <a:xfrm>
              <a:off x="2585" y="211"/>
              <a:ext cx="42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Rod 2</a:t>
              </a:r>
            </a:p>
          </p:txBody>
        </p:sp>
        <p:sp>
          <p:nvSpPr>
            <p:cNvPr id="16393" name="Rectangle 8"/>
            <p:cNvSpPr>
              <a:spLocks noChangeArrowheads="1"/>
            </p:cNvSpPr>
            <p:nvPr/>
          </p:nvSpPr>
          <p:spPr bwMode="auto">
            <a:xfrm>
              <a:off x="2691" y="2284"/>
              <a:ext cx="56" cy="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394" name="Rectangle 9"/>
            <p:cNvSpPr>
              <a:spLocks noChangeArrowheads="1"/>
            </p:cNvSpPr>
            <p:nvPr/>
          </p:nvSpPr>
          <p:spPr bwMode="auto">
            <a:xfrm>
              <a:off x="3969" y="2284"/>
              <a:ext cx="56" cy="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395" name="Text Box 10"/>
            <p:cNvSpPr txBox="1">
              <a:spLocks noChangeArrowheads="1"/>
            </p:cNvSpPr>
            <p:nvPr/>
          </p:nvSpPr>
          <p:spPr bwMode="auto">
            <a:xfrm>
              <a:off x="4705" y="171"/>
              <a:ext cx="42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Rod 1</a:t>
              </a:r>
            </a:p>
          </p:txBody>
        </p:sp>
        <p:grpSp>
          <p:nvGrpSpPr>
            <p:cNvPr id="16396" name="Group 11"/>
            <p:cNvGrpSpPr>
              <a:grpSpLocks/>
            </p:cNvGrpSpPr>
            <p:nvPr/>
          </p:nvGrpSpPr>
          <p:grpSpPr bwMode="auto">
            <a:xfrm>
              <a:off x="566" y="429"/>
              <a:ext cx="119" cy="1555"/>
              <a:chOff x="494" y="408"/>
              <a:chExt cx="120" cy="1616"/>
            </a:xfrm>
          </p:grpSpPr>
          <p:sp>
            <p:nvSpPr>
              <p:cNvPr id="16464" name="Line 12"/>
              <p:cNvSpPr>
                <a:spLocks noChangeShapeType="1"/>
              </p:cNvSpPr>
              <p:nvPr/>
            </p:nvSpPr>
            <p:spPr bwMode="auto">
              <a:xfrm flipV="1">
                <a:off x="572" y="564"/>
                <a:ext cx="0" cy="14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65" name="AutoShape 13"/>
              <p:cNvSpPr>
                <a:spLocks noChangeArrowheads="1"/>
              </p:cNvSpPr>
              <p:nvPr/>
            </p:nvSpPr>
            <p:spPr bwMode="auto">
              <a:xfrm>
                <a:off x="494" y="438"/>
                <a:ext cx="120" cy="144"/>
              </a:xfrm>
              <a:prstGeom prst="curvedRightArrow">
                <a:avLst>
                  <a:gd name="adj1" fmla="val 24000"/>
                  <a:gd name="adj2" fmla="val 48000"/>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66" name="Line 14"/>
              <p:cNvSpPr>
                <a:spLocks noChangeShapeType="1"/>
              </p:cNvSpPr>
              <p:nvPr/>
            </p:nvSpPr>
            <p:spPr bwMode="auto">
              <a:xfrm>
                <a:off x="572" y="408"/>
                <a:ext cx="0" cy="12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397" name="Group 15"/>
            <p:cNvGrpSpPr>
              <a:grpSpLocks/>
            </p:cNvGrpSpPr>
            <p:nvPr/>
          </p:nvGrpSpPr>
          <p:grpSpPr bwMode="auto">
            <a:xfrm>
              <a:off x="2734" y="408"/>
              <a:ext cx="120" cy="1549"/>
              <a:chOff x="2666" y="386"/>
              <a:chExt cx="120" cy="1610"/>
            </a:xfrm>
          </p:grpSpPr>
          <p:sp>
            <p:nvSpPr>
              <p:cNvPr id="16461" name="Line 16"/>
              <p:cNvSpPr>
                <a:spLocks noChangeShapeType="1"/>
              </p:cNvSpPr>
              <p:nvPr/>
            </p:nvSpPr>
            <p:spPr bwMode="auto">
              <a:xfrm flipV="1">
                <a:off x="2738" y="536"/>
                <a:ext cx="0" cy="14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62" name="AutoShape 17"/>
              <p:cNvSpPr>
                <a:spLocks noChangeArrowheads="1"/>
              </p:cNvSpPr>
              <p:nvPr/>
            </p:nvSpPr>
            <p:spPr bwMode="auto">
              <a:xfrm>
                <a:off x="2666" y="410"/>
                <a:ext cx="120" cy="144"/>
              </a:xfrm>
              <a:prstGeom prst="curvedRightArrow">
                <a:avLst>
                  <a:gd name="adj1" fmla="val 24000"/>
                  <a:gd name="adj2" fmla="val 48000"/>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63" name="Line 18"/>
              <p:cNvSpPr>
                <a:spLocks noChangeShapeType="1"/>
              </p:cNvSpPr>
              <p:nvPr/>
            </p:nvSpPr>
            <p:spPr bwMode="auto">
              <a:xfrm>
                <a:off x="2742" y="386"/>
                <a:ext cx="0" cy="11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398" name="Group 19"/>
            <p:cNvGrpSpPr>
              <a:grpSpLocks/>
            </p:cNvGrpSpPr>
            <p:nvPr/>
          </p:nvGrpSpPr>
          <p:grpSpPr bwMode="auto">
            <a:xfrm>
              <a:off x="4907" y="362"/>
              <a:ext cx="120" cy="1553"/>
              <a:chOff x="4842" y="338"/>
              <a:chExt cx="120" cy="1614"/>
            </a:xfrm>
          </p:grpSpPr>
          <p:sp>
            <p:nvSpPr>
              <p:cNvPr id="16458" name="Line 20"/>
              <p:cNvSpPr>
                <a:spLocks noChangeShapeType="1"/>
              </p:cNvSpPr>
              <p:nvPr/>
            </p:nvSpPr>
            <p:spPr bwMode="auto">
              <a:xfrm flipV="1">
                <a:off x="4920" y="492"/>
                <a:ext cx="0" cy="14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9" name="AutoShape 21"/>
              <p:cNvSpPr>
                <a:spLocks noChangeArrowheads="1"/>
              </p:cNvSpPr>
              <p:nvPr/>
            </p:nvSpPr>
            <p:spPr bwMode="auto">
              <a:xfrm>
                <a:off x="4842" y="378"/>
                <a:ext cx="120" cy="144"/>
              </a:xfrm>
              <a:prstGeom prst="curvedRightArrow">
                <a:avLst>
                  <a:gd name="adj1" fmla="val 24000"/>
                  <a:gd name="adj2" fmla="val 48000"/>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60" name="Line 22"/>
              <p:cNvSpPr>
                <a:spLocks noChangeShapeType="1"/>
              </p:cNvSpPr>
              <p:nvPr/>
            </p:nvSpPr>
            <p:spPr bwMode="auto">
              <a:xfrm>
                <a:off x="4918" y="338"/>
                <a:ext cx="0" cy="13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6399" name="Line 23"/>
            <p:cNvSpPr>
              <a:spLocks noChangeShapeType="1"/>
            </p:cNvSpPr>
            <p:nvPr/>
          </p:nvSpPr>
          <p:spPr bwMode="auto">
            <a:xfrm flipV="1">
              <a:off x="767" y="1392"/>
              <a:ext cx="1953" cy="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0" name="Line 24"/>
            <p:cNvSpPr>
              <a:spLocks noChangeShapeType="1"/>
            </p:cNvSpPr>
            <p:nvPr/>
          </p:nvSpPr>
          <p:spPr bwMode="auto">
            <a:xfrm flipV="1">
              <a:off x="2908" y="1384"/>
              <a:ext cx="1953" cy="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1" name="Rectangle 25"/>
            <p:cNvSpPr>
              <a:spLocks noChangeArrowheads="1"/>
            </p:cNvSpPr>
            <p:nvPr/>
          </p:nvSpPr>
          <p:spPr bwMode="auto">
            <a:xfrm rot="-433740">
              <a:off x="2702" y="708"/>
              <a:ext cx="37" cy="1271"/>
            </a:xfrm>
            <a:prstGeom prst="rect">
              <a:avLst/>
            </a:prstGeom>
            <a:solidFill>
              <a:srgbClr val="CC00CC"/>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02" name="Freeform 26"/>
            <p:cNvSpPr>
              <a:spLocks/>
            </p:cNvSpPr>
            <p:nvPr/>
          </p:nvSpPr>
          <p:spPr bwMode="auto">
            <a:xfrm>
              <a:off x="2792" y="1979"/>
              <a:ext cx="29" cy="167"/>
            </a:xfrm>
            <a:custGeom>
              <a:avLst/>
              <a:gdLst>
                <a:gd name="T0" fmla="*/ 2 w 38"/>
                <a:gd name="T1" fmla="*/ 242 h 164"/>
                <a:gd name="T2" fmla="*/ 0 w 38"/>
                <a:gd name="T3" fmla="*/ 16 h 164"/>
                <a:gd name="T4" fmla="*/ 2 w 38"/>
                <a:gd name="T5" fmla="*/ 16 h 164"/>
                <a:gd name="T6" fmla="*/ 2 w 38"/>
                <a:gd name="T7" fmla="*/ 0 h 164"/>
                <a:gd name="T8" fmla="*/ 2 w 38"/>
                <a:gd name="T9" fmla="*/ 0 h 164"/>
                <a:gd name="T10" fmla="*/ 2 w 38"/>
                <a:gd name="T11" fmla="*/ 16 h 164"/>
                <a:gd name="T12" fmla="*/ 2 w 38"/>
                <a:gd name="T13" fmla="*/ 16 h 164"/>
                <a:gd name="T14" fmla="*/ 2 w 38"/>
                <a:gd name="T15" fmla="*/ 242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sp>
          <p:nvSpPr>
            <p:cNvPr id="16403" name="Rectangle 27"/>
            <p:cNvSpPr>
              <a:spLocks noChangeArrowheads="1"/>
            </p:cNvSpPr>
            <p:nvPr/>
          </p:nvSpPr>
          <p:spPr bwMode="auto">
            <a:xfrm>
              <a:off x="4039" y="1931"/>
              <a:ext cx="56" cy="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04" name="Freeform 28"/>
            <p:cNvSpPr>
              <a:spLocks/>
            </p:cNvSpPr>
            <p:nvPr/>
          </p:nvSpPr>
          <p:spPr bwMode="auto">
            <a:xfrm>
              <a:off x="4970" y="1923"/>
              <a:ext cx="29" cy="167"/>
            </a:xfrm>
            <a:custGeom>
              <a:avLst/>
              <a:gdLst>
                <a:gd name="T0" fmla="*/ 2 w 38"/>
                <a:gd name="T1" fmla="*/ 242 h 164"/>
                <a:gd name="T2" fmla="*/ 0 w 38"/>
                <a:gd name="T3" fmla="*/ 16 h 164"/>
                <a:gd name="T4" fmla="*/ 2 w 38"/>
                <a:gd name="T5" fmla="*/ 16 h 164"/>
                <a:gd name="T6" fmla="*/ 2 w 38"/>
                <a:gd name="T7" fmla="*/ 0 h 164"/>
                <a:gd name="T8" fmla="*/ 2 w 38"/>
                <a:gd name="T9" fmla="*/ 0 h 164"/>
                <a:gd name="T10" fmla="*/ 2 w 38"/>
                <a:gd name="T11" fmla="*/ 16 h 164"/>
                <a:gd name="T12" fmla="*/ 2 w 38"/>
                <a:gd name="T13" fmla="*/ 16 h 164"/>
                <a:gd name="T14" fmla="*/ 2 w 38"/>
                <a:gd name="T15" fmla="*/ 242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sp>
          <p:nvSpPr>
            <p:cNvPr id="16405" name="Rectangle 29"/>
            <p:cNvSpPr>
              <a:spLocks noChangeArrowheads="1"/>
            </p:cNvSpPr>
            <p:nvPr/>
          </p:nvSpPr>
          <p:spPr bwMode="auto">
            <a:xfrm>
              <a:off x="3392" y="1934"/>
              <a:ext cx="56" cy="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06" name="Rectangle 30"/>
            <p:cNvSpPr>
              <a:spLocks noChangeArrowheads="1"/>
            </p:cNvSpPr>
            <p:nvPr/>
          </p:nvSpPr>
          <p:spPr bwMode="auto">
            <a:xfrm rot="608331">
              <a:off x="740" y="731"/>
              <a:ext cx="37" cy="1270"/>
            </a:xfrm>
            <a:prstGeom prst="rect">
              <a:avLst/>
            </a:prstGeom>
            <a:solidFill>
              <a:srgbClr val="CC00CC"/>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07" name="Freeform 31"/>
            <p:cNvSpPr>
              <a:spLocks/>
            </p:cNvSpPr>
            <p:nvPr/>
          </p:nvSpPr>
          <p:spPr bwMode="auto">
            <a:xfrm>
              <a:off x="627" y="1994"/>
              <a:ext cx="29" cy="168"/>
            </a:xfrm>
            <a:custGeom>
              <a:avLst/>
              <a:gdLst>
                <a:gd name="T0" fmla="*/ 2 w 38"/>
                <a:gd name="T1" fmla="*/ 277 h 164"/>
                <a:gd name="T2" fmla="*/ 0 w 38"/>
                <a:gd name="T3" fmla="*/ 16 h 164"/>
                <a:gd name="T4" fmla="*/ 2 w 38"/>
                <a:gd name="T5" fmla="*/ 16 h 164"/>
                <a:gd name="T6" fmla="*/ 2 w 38"/>
                <a:gd name="T7" fmla="*/ 0 h 164"/>
                <a:gd name="T8" fmla="*/ 2 w 38"/>
                <a:gd name="T9" fmla="*/ 0 h 164"/>
                <a:gd name="T10" fmla="*/ 2 w 38"/>
                <a:gd name="T11" fmla="*/ 16 h 164"/>
                <a:gd name="T12" fmla="*/ 2 w 38"/>
                <a:gd name="T13" fmla="*/ 16 h 164"/>
                <a:gd name="T14" fmla="*/ 2 w 38"/>
                <a:gd name="T15" fmla="*/ 277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sp>
          <p:nvSpPr>
            <p:cNvPr id="16408" name="Freeform 32"/>
            <p:cNvSpPr>
              <a:spLocks/>
            </p:cNvSpPr>
            <p:nvPr/>
          </p:nvSpPr>
          <p:spPr bwMode="auto">
            <a:xfrm>
              <a:off x="246" y="1962"/>
              <a:ext cx="5245" cy="124"/>
            </a:xfrm>
            <a:custGeom>
              <a:avLst/>
              <a:gdLst>
                <a:gd name="T0" fmla="*/ 0 w 5253"/>
                <a:gd name="T1" fmla="*/ 55 h 129"/>
                <a:gd name="T2" fmla="*/ 303 w 5253"/>
                <a:gd name="T3" fmla="*/ 41 h 129"/>
                <a:gd name="T4" fmla="*/ 425 w 5253"/>
                <a:gd name="T5" fmla="*/ 52 h 129"/>
                <a:gd name="T6" fmla="*/ 1040 w 5253"/>
                <a:gd name="T7" fmla="*/ 55 h 129"/>
                <a:gd name="T8" fmla="*/ 1358 w 5253"/>
                <a:gd name="T9" fmla="*/ 41 h 129"/>
                <a:gd name="T10" fmla="*/ 1472 w 5253"/>
                <a:gd name="T11" fmla="*/ 33 h 129"/>
                <a:gd name="T12" fmla="*/ 1677 w 5253"/>
                <a:gd name="T13" fmla="*/ 30 h 129"/>
                <a:gd name="T14" fmla="*/ 2489 w 5253"/>
                <a:gd name="T15" fmla="*/ 41 h 129"/>
                <a:gd name="T16" fmla="*/ 2904 w 5253"/>
                <a:gd name="T17" fmla="*/ 23 h 129"/>
                <a:gd name="T18" fmla="*/ 3407 w 5253"/>
                <a:gd name="T19" fmla="*/ 16 h 129"/>
                <a:gd name="T20" fmla="*/ 3756 w 5253"/>
                <a:gd name="T21" fmla="*/ 12 h 129"/>
                <a:gd name="T22" fmla="*/ 4187 w 5253"/>
                <a:gd name="T23" fmla="*/ 16 h 129"/>
                <a:gd name="T24" fmla="*/ 4871 w 5253"/>
                <a:gd name="T25" fmla="*/ 12 h 129"/>
                <a:gd name="T26" fmla="*/ 4986 w 5253"/>
                <a:gd name="T27" fmla="*/ 7 h 129"/>
                <a:gd name="T28" fmla="*/ 5077 w 5253"/>
                <a:gd name="T29" fmla="*/ 0 h 1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253"/>
                <a:gd name="T46" fmla="*/ 0 h 129"/>
                <a:gd name="T47" fmla="*/ 5253 w 5253"/>
                <a:gd name="T48" fmla="*/ 129 h 1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253" h="129">
                  <a:moveTo>
                    <a:pt x="0" y="129"/>
                  </a:moveTo>
                  <a:cubicBezTo>
                    <a:pt x="123" y="124"/>
                    <a:pt x="195" y="121"/>
                    <a:pt x="303" y="98"/>
                  </a:cubicBezTo>
                  <a:cubicBezTo>
                    <a:pt x="360" y="103"/>
                    <a:pt x="395" y="111"/>
                    <a:pt x="447" y="121"/>
                  </a:cubicBezTo>
                  <a:cubicBezTo>
                    <a:pt x="659" y="113"/>
                    <a:pt x="873" y="101"/>
                    <a:pt x="1084" y="129"/>
                  </a:cubicBezTo>
                  <a:cubicBezTo>
                    <a:pt x="1191" y="123"/>
                    <a:pt x="1295" y="109"/>
                    <a:pt x="1402" y="98"/>
                  </a:cubicBezTo>
                  <a:cubicBezTo>
                    <a:pt x="1439" y="94"/>
                    <a:pt x="1479" y="78"/>
                    <a:pt x="1516" y="76"/>
                  </a:cubicBezTo>
                  <a:cubicBezTo>
                    <a:pt x="1592" y="71"/>
                    <a:pt x="1667" y="71"/>
                    <a:pt x="1743" y="68"/>
                  </a:cubicBezTo>
                  <a:cubicBezTo>
                    <a:pt x="2017" y="72"/>
                    <a:pt x="2303" y="62"/>
                    <a:pt x="2577" y="98"/>
                  </a:cubicBezTo>
                  <a:cubicBezTo>
                    <a:pt x="2719" y="89"/>
                    <a:pt x="2860" y="63"/>
                    <a:pt x="3002" y="53"/>
                  </a:cubicBezTo>
                  <a:cubicBezTo>
                    <a:pt x="3183" y="40"/>
                    <a:pt x="3321" y="42"/>
                    <a:pt x="3517" y="38"/>
                  </a:cubicBezTo>
                  <a:cubicBezTo>
                    <a:pt x="3644" y="31"/>
                    <a:pt x="3761" y="23"/>
                    <a:pt x="3888" y="30"/>
                  </a:cubicBezTo>
                  <a:cubicBezTo>
                    <a:pt x="4040" y="83"/>
                    <a:pt x="4059" y="43"/>
                    <a:pt x="4328" y="38"/>
                  </a:cubicBezTo>
                  <a:cubicBezTo>
                    <a:pt x="4565" y="19"/>
                    <a:pt x="4802" y="42"/>
                    <a:pt x="5040" y="30"/>
                  </a:cubicBezTo>
                  <a:cubicBezTo>
                    <a:pt x="5083" y="25"/>
                    <a:pt x="5120" y="12"/>
                    <a:pt x="5162" y="7"/>
                  </a:cubicBezTo>
                  <a:cubicBezTo>
                    <a:pt x="5192" y="3"/>
                    <a:pt x="5253" y="0"/>
                    <a:pt x="5253" y="0"/>
                  </a:cubicBezTo>
                </a:path>
              </a:pathLst>
            </a:custGeom>
            <a:noFill/>
            <a:ln w="28575">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9" name="Rectangle 33"/>
            <p:cNvSpPr>
              <a:spLocks noChangeArrowheads="1"/>
            </p:cNvSpPr>
            <p:nvPr/>
          </p:nvSpPr>
          <p:spPr bwMode="auto">
            <a:xfrm rot="433740" flipH="1">
              <a:off x="2872" y="707"/>
              <a:ext cx="37" cy="1271"/>
            </a:xfrm>
            <a:prstGeom prst="rect">
              <a:avLst/>
            </a:prstGeom>
            <a:solidFill>
              <a:srgbClr val="CC00CC"/>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10" name="Rectangle 34"/>
            <p:cNvSpPr>
              <a:spLocks noChangeArrowheads="1"/>
            </p:cNvSpPr>
            <p:nvPr/>
          </p:nvSpPr>
          <p:spPr bwMode="auto">
            <a:xfrm rot="20991669" flipH="1">
              <a:off x="4851" y="656"/>
              <a:ext cx="37" cy="1271"/>
            </a:xfrm>
            <a:prstGeom prst="rect">
              <a:avLst/>
            </a:prstGeom>
            <a:solidFill>
              <a:srgbClr val="CC00CC"/>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16411" name="Group 35"/>
            <p:cNvGrpSpPr>
              <a:grpSpLocks/>
            </p:cNvGrpSpPr>
            <p:nvPr/>
          </p:nvGrpSpPr>
          <p:grpSpPr bwMode="auto">
            <a:xfrm>
              <a:off x="1455" y="1366"/>
              <a:ext cx="437" cy="834"/>
              <a:chOff x="2332" y="2088"/>
              <a:chExt cx="858" cy="1339"/>
            </a:xfrm>
          </p:grpSpPr>
          <p:grpSp>
            <p:nvGrpSpPr>
              <p:cNvPr id="16439" name="Group 36"/>
              <p:cNvGrpSpPr>
                <a:grpSpLocks/>
              </p:cNvGrpSpPr>
              <p:nvPr/>
            </p:nvGrpSpPr>
            <p:grpSpPr bwMode="auto">
              <a:xfrm>
                <a:off x="2332" y="2088"/>
                <a:ext cx="858" cy="1339"/>
                <a:chOff x="3576" y="648"/>
                <a:chExt cx="576" cy="820"/>
              </a:xfrm>
            </p:grpSpPr>
            <p:sp>
              <p:nvSpPr>
                <p:cNvPr id="16448" name="Line 37"/>
                <p:cNvSpPr>
                  <a:spLocks noChangeShapeType="1"/>
                </p:cNvSpPr>
                <p:nvPr/>
              </p:nvSpPr>
              <p:spPr bwMode="auto">
                <a:xfrm flipH="1">
                  <a:off x="3576" y="724"/>
                  <a:ext cx="264"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49" name="Line 38"/>
                <p:cNvSpPr>
                  <a:spLocks noChangeShapeType="1"/>
                </p:cNvSpPr>
                <p:nvPr/>
              </p:nvSpPr>
              <p:spPr bwMode="auto">
                <a:xfrm flipV="1">
                  <a:off x="3578" y="718"/>
                  <a:ext cx="280" cy="58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0" name="Line 39"/>
                <p:cNvSpPr>
                  <a:spLocks noChangeShapeType="1"/>
                </p:cNvSpPr>
                <p:nvPr/>
              </p:nvSpPr>
              <p:spPr bwMode="auto">
                <a:xfrm>
                  <a:off x="3854" y="722"/>
                  <a:ext cx="8" cy="7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1" name="Line 40"/>
                <p:cNvSpPr>
                  <a:spLocks noChangeShapeType="1"/>
                </p:cNvSpPr>
                <p:nvPr/>
              </p:nvSpPr>
              <p:spPr bwMode="auto">
                <a:xfrm flipV="1">
                  <a:off x="3864" y="722"/>
                  <a:ext cx="8" cy="74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2" name="Line 41"/>
                <p:cNvSpPr>
                  <a:spLocks noChangeShapeType="1"/>
                </p:cNvSpPr>
                <p:nvPr/>
              </p:nvSpPr>
              <p:spPr bwMode="auto">
                <a:xfrm>
                  <a:off x="3872" y="726"/>
                  <a:ext cx="280" cy="57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3" name="Line 42"/>
                <p:cNvSpPr>
                  <a:spLocks noChangeShapeType="1"/>
                </p:cNvSpPr>
                <p:nvPr/>
              </p:nvSpPr>
              <p:spPr bwMode="auto">
                <a:xfrm flipH="1" flipV="1">
                  <a:off x="3884" y="724"/>
                  <a:ext cx="268"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4" name="Rectangle 43"/>
                <p:cNvSpPr>
                  <a:spLocks noChangeArrowheads="1"/>
                </p:cNvSpPr>
                <p:nvPr/>
              </p:nvSpPr>
              <p:spPr bwMode="auto">
                <a:xfrm>
                  <a:off x="3794" y="648"/>
                  <a:ext cx="144" cy="58"/>
                </a:xfrm>
                <a:prstGeom prst="rect">
                  <a:avLst/>
                </a:prstGeom>
                <a:solidFill>
                  <a:schemeClr val="accent1"/>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55" name="Line 44"/>
                <p:cNvSpPr>
                  <a:spLocks noChangeShapeType="1"/>
                </p:cNvSpPr>
                <p:nvPr/>
              </p:nvSpPr>
              <p:spPr bwMode="auto">
                <a:xfrm>
                  <a:off x="3828" y="718"/>
                  <a:ext cx="74" cy="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56" name="Rectangle 45"/>
                <p:cNvSpPr>
                  <a:spLocks noChangeArrowheads="1"/>
                </p:cNvSpPr>
                <p:nvPr/>
              </p:nvSpPr>
              <p:spPr bwMode="auto">
                <a:xfrm>
                  <a:off x="3752" y="662"/>
                  <a:ext cx="36" cy="2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57" name="Rectangle 46"/>
                <p:cNvSpPr>
                  <a:spLocks noChangeArrowheads="1"/>
                </p:cNvSpPr>
                <p:nvPr/>
              </p:nvSpPr>
              <p:spPr bwMode="auto">
                <a:xfrm>
                  <a:off x="3930" y="662"/>
                  <a:ext cx="27" cy="29"/>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16440" name="Group 47"/>
              <p:cNvGrpSpPr>
                <a:grpSpLocks/>
              </p:cNvGrpSpPr>
              <p:nvPr/>
            </p:nvGrpSpPr>
            <p:grpSpPr bwMode="auto">
              <a:xfrm>
                <a:off x="2688" y="2384"/>
                <a:ext cx="142" cy="676"/>
                <a:chOff x="2680" y="2440"/>
                <a:chExt cx="142" cy="676"/>
              </a:xfrm>
            </p:grpSpPr>
            <p:sp>
              <p:nvSpPr>
                <p:cNvPr id="16441" name="Rectangle 48"/>
                <p:cNvSpPr>
                  <a:spLocks noChangeArrowheads="1"/>
                </p:cNvSpPr>
                <p:nvPr/>
              </p:nvSpPr>
              <p:spPr bwMode="auto">
                <a:xfrm>
                  <a:off x="2682" y="2440"/>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42" name="Rectangle 49"/>
                <p:cNvSpPr>
                  <a:spLocks noChangeArrowheads="1"/>
                </p:cNvSpPr>
                <p:nvPr/>
              </p:nvSpPr>
              <p:spPr bwMode="auto">
                <a:xfrm>
                  <a:off x="2716" y="2530"/>
                  <a:ext cx="70" cy="26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43" name="Rectangle 50"/>
                <p:cNvSpPr>
                  <a:spLocks noChangeArrowheads="1"/>
                </p:cNvSpPr>
                <p:nvPr/>
              </p:nvSpPr>
              <p:spPr bwMode="auto">
                <a:xfrm>
                  <a:off x="2680" y="3082"/>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44" name="Line 51"/>
                <p:cNvSpPr>
                  <a:spLocks noChangeShapeType="1"/>
                </p:cNvSpPr>
                <p:nvPr/>
              </p:nvSpPr>
              <p:spPr bwMode="auto">
                <a:xfrm>
                  <a:off x="2716" y="2698"/>
                  <a:ext cx="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45" name="Line 52"/>
                <p:cNvSpPr>
                  <a:spLocks noChangeShapeType="1"/>
                </p:cNvSpPr>
                <p:nvPr/>
              </p:nvSpPr>
              <p:spPr bwMode="auto">
                <a:xfrm>
                  <a:off x="2718" y="2576"/>
                  <a:ext cx="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46" name="Rectangle 53"/>
                <p:cNvSpPr>
                  <a:spLocks noChangeArrowheads="1"/>
                </p:cNvSpPr>
                <p:nvPr/>
              </p:nvSpPr>
              <p:spPr bwMode="auto">
                <a:xfrm>
                  <a:off x="2728" y="2588"/>
                  <a:ext cx="46" cy="4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47" name="Rectangle 54"/>
                <p:cNvSpPr>
                  <a:spLocks noChangeArrowheads="1"/>
                </p:cNvSpPr>
                <p:nvPr/>
              </p:nvSpPr>
              <p:spPr bwMode="auto">
                <a:xfrm>
                  <a:off x="2738" y="2540"/>
                  <a:ext cx="27" cy="2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grpSp>
          <p:nvGrpSpPr>
            <p:cNvPr id="16412" name="Group 55"/>
            <p:cNvGrpSpPr>
              <a:grpSpLocks/>
            </p:cNvGrpSpPr>
            <p:nvPr/>
          </p:nvGrpSpPr>
          <p:grpSpPr bwMode="auto">
            <a:xfrm>
              <a:off x="3741" y="1355"/>
              <a:ext cx="437" cy="834"/>
              <a:chOff x="2332" y="2088"/>
              <a:chExt cx="858" cy="1339"/>
            </a:xfrm>
          </p:grpSpPr>
          <p:grpSp>
            <p:nvGrpSpPr>
              <p:cNvPr id="16420" name="Group 56"/>
              <p:cNvGrpSpPr>
                <a:grpSpLocks/>
              </p:cNvGrpSpPr>
              <p:nvPr/>
            </p:nvGrpSpPr>
            <p:grpSpPr bwMode="auto">
              <a:xfrm>
                <a:off x="2332" y="2088"/>
                <a:ext cx="858" cy="1339"/>
                <a:chOff x="3576" y="648"/>
                <a:chExt cx="576" cy="820"/>
              </a:xfrm>
            </p:grpSpPr>
            <p:sp>
              <p:nvSpPr>
                <p:cNvPr id="16429" name="Line 57"/>
                <p:cNvSpPr>
                  <a:spLocks noChangeShapeType="1"/>
                </p:cNvSpPr>
                <p:nvPr/>
              </p:nvSpPr>
              <p:spPr bwMode="auto">
                <a:xfrm flipH="1">
                  <a:off x="3576" y="724"/>
                  <a:ext cx="264"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30" name="Line 58"/>
                <p:cNvSpPr>
                  <a:spLocks noChangeShapeType="1"/>
                </p:cNvSpPr>
                <p:nvPr/>
              </p:nvSpPr>
              <p:spPr bwMode="auto">
                <a:xfrm flipV="1">
                  <a:off x="3578" y="718"/>
                  <a:ext cx="280" cy="58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31" name="Line 59"/>
                <p:cNvSpPr>
                  <a:spLocks noChangeShapeType="1"/>
                </p:cNvSpPr>
                <p:nvPr/>
              </p:nvSpPr>
              <p:spPr bwMode="auto">
                <a:xfrm>
                  <a:off x="3854" y="722"/>
                  <a:ext cx="8" cy="7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32" name="Line 60"/>
                <p:cNvSpPr>
                  <a:spLocks noChangeShapeType="1"/>
                </p:cNvSpPr>
                <p:nvPr/>
              </p:nvSpPr>
              <p:spPr bwMode="auto">
                <a:xfrm flipV="1">
                  <a:off x="3864" y="722"/>
                  <a:ext cx="8" cy="74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33" name="Line 61"/>
                <p:cNvSpPr>
                  <a:spLocks noChangeShapeType="1"/>
                </p:cNvSpPr>
                <p:nvPr/>
              </p:nvSpPr>
              <p:spPr bwMode="auto">
                <a:xfrm>
                  <a:off x="3872" y="726"/>
                  <a:ext cx="280" cy="57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34" name="Line 62"/>
                <p:cNvSpPr>
                  <a:spLocks noChangeShapeType="1"/>
                </p:cNvSpPr>
                <p:nvPr/>
              </p:nvSpPr>
              <p:spPr bwMode="auto">
                <a:xfrm flipH="1" flipV="1">
                  <a:off x="3884" y="724"/>
                  <a:ext cx="268"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35" name="Rectangle 63"/>
                <p:cNvSpPr>
                  <a:spLocks noChangeArrowheads="1"/>
                </p:cNvSpPr>
                <p:nvPr/>
              </p:nvSpPr>
              <p:spPr bwMode="auto">
                <a:xfrm>
                  <a:off x="3794" y="648"/>
                  <a:ext cx="144" cy="58"/>
                </a:xfrm>
                <a:prstGeom prst="rect">
                  <a:avLst/>
                </a:prstGeom>
                <a:solidFill>
                  <a:schemeClr val="accent1"/>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36" name="Line 64"/>
                <p:cNvSpPr>
                  <a:spLocks noChangeShapeType="1"/>
                </p:cNvSpPr>
                <p:nvPr/>
              </p:nvSpPr>
              <p:spPr bwMode="auto">
                <a:xfrm>
                  <a:off x="3828" y="718"/>
                  <a:ext cx="74" cy="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37" name="Rectangle 65"/>
                <p:cNvSpPr>
                  <a:spLocks noChangeArrowheads="1"/>
                </p:cNvSpPr>
                <p:nvPr/>
              </p:nvSpPr>
              <p:spPr bwMode="auto">
                <a:xfrm>
                  <a:off x="3752" y="662"/>
                  <a:ext cx="36" cy="2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38" name="Rectangle 66"/>
                <p:cNvSpPr>
                  <a:spLocks noChangeArrowheads="1"/>
                </p:cNvSpPr>
                <p:nvPr/>
              </p:nvSpPr>
              <p:spPr bwMode="auto">
                <a:xfrm>
                  <a:off x="3930" y="662"/>
                  <a:ext cx="27" cy="29"/>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16421" name="Group 67"/>
              <p:cNvGrpSpPr>
                <a:grpSpLocks/>
              </p:cNvGrpSpPr>
              <p:nvPr/>
            </p:nvGrpSpPr>
            <p:grpSpPr bwMode="auto">
              <a:xfrm>
                <a:off x="2688" y="2384"/>
                <a:ext cx="142" cy="676"/>
                <a:chOff x="2680" y="2440"/>
                <a:chExt cx="142" cy="676"/>
              </a:xfrm>
            </p:grpSpPr>
            <p:sp>
              <p:nvSpPr>
                <p:cNvPr id="16422" name="Rectangle 68"/>
                <p:cNvSpPr>
                  <a:spLocks noChangeArrowheads="1"/>
                </p:cNvSpPr>
                <p:nvPr/>
              </p:nvSpPr>
              <p:spPr bwMode="auto">
                <a:xfrm>
                  <a:off x="2682" y="2440"/>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23" name="Rectangle 69"/>
                <p:cNvSpPr>
                  <a:spLocks noChangeArrowheads="1"/>
                </p:cNvSpPr>
                <p:nvPr/>
              </p:nvSpPr>
              <p:spPr bwMode="auto">
                <a:xfrm>
                  <a:off x="2716" y="2530"/>
                  <a:ext cx="70" cy="26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24" name="Rectangle 70"/>
                <p:cNvSpPr>
                  <a:spLocks noChangeArrowheads="1"/>
                </p:cNvSpPr>
                <p:nvPr/>
              </p:nvSpPr>
              <p:spPr bwMode="auto">
                <a:xfrm>
                  <a:off x="2680" y="3082"/>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25" name="Line 71"/>
                <p:cNvSpPr>
                  <a:spLocks noChangeShapeType="1"/>
                </p:cNvSpPr>
                <p:nvPr/>
              </p:nvSpPr>
              <p:spPr bwMode="auto">
                <a:xfrm>
                  <a:off x="2716" y="2698"/>
                  <a:ext cx="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26" name="Line 72"/>
                <p:cNvSpPr>
                  <a:spLocks noChangeShapeType="1"/>
                </p:cNvSpPr>
                <p:nvPr/>
              </p:nvSpPr>
              <p:spPr bwMode="auto">
                <a:xfrm>
                  <a:off x="2718" y="2576"/>
                  <a:ext cx="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27" name="Rectangle 73"/>
                <p:cNvSpPr>
                  <a:spLocks noChangeArrowheads="1"/>
                </p:cNvSpPr>
                <p:nvPr/>
              </p:nvSpPr>
              <p:spPr bwMode="auto">
                <a:xfrm>
                  <a:off x="2728" y="2588"/>
                  <a:ext cx="46" cy="4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28" name="Rectangle 74"/>
                <p:cNvSpPr>
                  <a:spLocks noChangeArrowheads="1"/>
                </p:cNvSpPr>
                <p:nvPr/>
              </p:nvSpPr>
              <p:spPr bwMode="auto">
                <a:xfrm>
                  <a:off x="2738" y="2540"/>
                  <a:ext cx="27" cy="2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sp>
          <p:nvSpPr>
            <p:cNvPr id="16413" name="AutoShape 75"/>
            <p:cNvSpPr>
              <a:spLocks/>
            </p:cNvSpPr>
            <p:nvPr/>
          </p:nvSpPr>
          <p:spPr bwMode="auto">
            <a:xfrm>
              <a:off x="500" y="1396"/>
              <a:ext cx="107" cy="588"/>
            </a:xfrm>
            <a:prstGeom prst="leftBrace">
              <a:avLst>
                <a:gd name="adj1" fmla="val 45794"/>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14" name="AutoShape 76"/>
            <p:cNvSpPr>
              <a:spLocks/>
            </p:cNvSpPr>
            <p:nvPr/>
          </p:nvSpPr>
          <p:spPr bwMode="auto">
            <a:xfrm>
              <a:off x="2600" y="1392"/>
              <a:ext cx="84" cy="577"/>
            </a:xfrm>
            <a:prstGeom prst="leftBrace">
              <a:avLst>
                <a:gd name="adj1" fmla="val 57242"/>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15" name="AutoShape 77"/>
            <p:cNvSpPr>
              <a:spLocks/>
            </p:cNvSpPr>
            <p:nvPr/>
          </p:nvSpPr>
          <p:spPr bwMode="auto">
            <a:xfrm flipH="1">
              <a:off x="2932" y="1392"/>
              <a:ext cx="84" cy="577"/>
            </a:xfrm>
            <a:prstGeom prst="leftBrace">
              <a:avLst>
                <a:gd name="adj1" fmla="val 57242"/>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16" name="Line 78"/>
            <p:cNvSpPr>
              <a:spLocks noChangeShapeType="1"/>
            </p:cNvSpPr>
            <p:nvPr/>
          </p:nvSpPr>
          <p:spPr bwMode="auto">
            <a:xfrm>
              <a:off x="2682" y="1969"/>
              <a:ext cx="80"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17" name="Line 79"/>
            <p:cNvSpPr>
              <a:spLocks noChangeShapeType="1"/>
            </p:cNvSpPr>
            <p:nvPr/>
          </p:nvSpPr>
          <p:spPr bwMode="auto">
            <a:xfrm>
              <a:off x="2852" y="1969"/>
              <a:ext cx="80"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18" name="AutoShape 80"/>
            <p:cNvSpPr>
              <a:spLocks/>
            </p:cNvSpPr>
            <p:nvPr/>
          </p:nvSpPr>
          <p:spPr bwMode="auto">
            <a:xfrm flipH="1">
              <a:off x="5019" y="1384"/>
              <a:ext cx="100" cy="531"/>
            </a:xfrm>
            <a:prstGeom prst="leftBrace">
              <a:avLst>
                <a:gd name="adj1" fmla="val 44250"/>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419" name="Text Box 81"/>
            <p:cNvSpPr txBox="1">
              <a:spLocks noChangeArrowheads="1"/>
            </p:cNvSpPr>
            <p:nvPr/>
          </p:nvSpPr>
          <p:spPr bwMode="auto">
            <a:xfrm>
              <a:off x="5136" y="1560"/>
              <a:ext cx="503"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cs typeface="Arial" panose="020B0604020202020204" pitchFamily="34" charset="0"/>
                </a:rPr>
                <a:t>F</a:t>
              </a:r>
              <a:r>
                <a:rPr lang="en-US" altLang="en-US" sz="1200" b="1" baseline="-25000">
                  <a:cs typeface="Arial" panose="020B0604020202020204" pitchFamily="34" charset="0"/>
                </a:rPr>
                <a:t>2</a:t>
              </a:r>
              <a:r>
                <a:rPr lang="en-US" altLang="en-US" sz="1200" b="1">
                  <a:cs typeface="Arial" panose="020B0604020202020204" pitchFamily="34" charset="0"/>
                </a:rPr>
                <a:t>cos P</a:t>
              </a:r>
              <a:r>
                <a:rPr lang="en-US" altLang="en-US" sz="1200" b="1" baseline="-25000">
                  <a:cs typeface="Arial" panose="020B0604020202020204" pitchFamily="34" charset="0"/>
                </a:rPr>
                <a:t>1</a:t>
              </a:r>
              <a:endParaRPr lang="el-GR" altLang="en-US" sz="1200" b="1" baseline="-25000">
                <a:cs typeface="Arial" panose="020B0604020202020204" pitchFamily="34" charset="0"/>
              </a:endParaRPr>
            </a:p>
          </p:txBody>
        </p:sp>
      </p:grpSp>
      <p:sp>
        <p:nvSpPr>
          <p:cNvPr id="16387" name="Text Box 82"/>
          <p:cNvSpPr txBox="1">
            <a:spLocks noChangeArrowheads="1"/>
          </p:cNvSpPr>
          <p:nvPr/>
        </p:nvSpPr>
        <p:spPr bwMode="auto">
          <a:xfrm>
            <a:off x="415925" y="5157788"/>
            <a:ext cx="84597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Systematic effect of plumbing error (and scale errors) is small on flat terrain, since B</a:t>
            </a:r>
            <a:r>
              <a:rPr lang="en-US" altLang="en-US" b="1" baseline="-25000">
                <a:latin typeface="Comic Sans MS" panose="030F0702030302020204" pitchFamily="66" charset="0"/>
              </a:rPr>
              <a:t>1</a:t>
            </a:r>
            <a:r>
              <a:rPr lang="en-US" altLang="en-US" b="1">
                <a:latin typeface="Comic Sans MS" panose="030F0702030302020204" pitchFamily="66" charset="0"/>
              </a:rPr>
              <a:t> </a:t>
            </a:r>
            <a:r>
              <a:rPr lang="en-US" altLang="en-US" b="1">
                <a:latin typeface="Comic Sans MS" panose="030F0702030302020204" pitchFamily="66" charset="0"/>
                <a:cs typeface="Arial" panose="020B0604020202020204" pitchFamily="34" charset="0"/>
              </a:rPr>
              <a:t>≈</a:t>
            </a:r>
            <a:r>
              <a:rPr lang="en-US" altLang="en-US" b="1">
                <a:latin typeface="Comic Sans MS" panose="030F0702030302020204" pitchFamily="66" charset="0"/>
              </a:rPr>
              <a:t> F</a:t>
            </a:r>
            <a:r>
              <a:rPr lang="en-US" altLang="en-US" b="1" baseline="-25000">
                <a:latin typeface="Comic Sans MS" panose="030F0702030302020204" pitchFamily="66" charset="0"/>
              </a:rPr>
              <a:t>2</a:t>
            </a:r>
            <a:r>
              <a:rPr lang="en-US" altLang="en-US" b="1">
                <a:latin typeface="Comic Sans MS" panose="030F0702030302020204" pitchFamily="66" charset="0"/>
              </a:rPr>
              <a:t> and F</a:t>
            </a:r>
            <a:r>
              <a:rPr lang="en-US" altLang="en-US" b="1" baseline="-25000">
                <a:latin typeface="Comic Sans MS" panose="030F0702030302020204" pitchFamily="66" charset="0"/>
              </a:rPr>
              <a:t>1</a:t>
            </a:r>
            <a:r>
              <a:rPr lang="en-US" altLang="en-US" b="1">
                <a:latin typeface="Comic Sans MS" panose="030F0702030302020204" pitchFamily="66" charset="0"/>
              </a:rPr>
              <a:t> ≈ B</a:t>
            </a:r>
            <a:r>
              <a:rPr lang="en-US" altLang="en-US" b="1" baseline="-25000">
                <a:latin typeface="Comic Sans MS" panose="030F0702030302020204" pitchFamily="66" charset="0"/>
              </a:rPr>
              <a:t>2</a:t>
            </a:r>
          </a:p>
        </p:txBody>
      </p:sp>
    </p:spTree>
    <p:extLst>
      <p:ext uri="{BB962C8B-B14F-4D97-AF65-F5344CB8AC3E}">
        <p14:creationId xmlns:p14="http://schemas.microsoft.com/office/powerpoint/2010/main" val="529624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8247063" y="2865438"/>
            <a:ext cx="798512"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cs typeface="Arial" panose="020B0604020202020204" pitchFamily="34" charset="0"/>
              </a:rPr>
              <a:t>F</a:t>
            </a:r>
            <a:r>
              <a:rPr lang="en-US" altLang="en-US" sz="1200" b="1" baseline="-25000">
                <a:cs typeface="Arial" panose="020B0604020202020204" pitchFamily="34" charset="0"/>
              </a:rPr>
              <a:t>2</a:t>
            </a:r>
            <a:r>
              <a:rPr lang="en-US" altLang="en-US" sz="1200" b="1">
                <a:cs typeface="Arial" panose="020B0604020202020204" pitchFamily="34" charset="0"/>
              </a:rPr>
              <a:t>cos P</a:t>
            </a:r>
            <a:r>
              <a:rPr lang="en-US" altLang="en-US" sz="1200" b="1" baseline="-25000">
                <a:cs typeface="Arial" panose="020B0604020202020204" pitchFamily="34" charset="0"/>
              </a:rPr>
              <a:t>1</a:t>
            </a:r>
            <a:endParaRPr lang="el-GR" altLang="en-US" sz="1200" b="1" baseline="-25000">
              <a:cs typeface="Arial" panose="020B0604020202020204" pitchFamily="34" charset="0"/>
            </a:endParaRPr>
          </a:p>
        </p:txBody>
      </p:sp>
      <p:sp>
        <p:nvSpPr>
          <p:cNvPr id="17411" name="Text Box 3"/>
          <p:cNvSpPr txBox="1">
            <a:spLocks noChangeArrowheads="1"/>
          </p:cNvSpPr>
          <p:nvPr/>
        </p:nvSpPr>
        <p:spPr bwMode="auto">
          <a:xfrm>
            <a:off x="263525" y="5843588"/>
            <a:ext cx="8650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latin typeface="Comic Sans MS" panose="030F0702030302020204" pitchFamily="66" charset="0"/>
              </a:rPr>
              <a:t>Systematic effect of plumbing error (and scale errors) accumulates on sloping terrain, since B</a:t>
            </a:r>
            <a:r>
              <a:rPr lang="en-US" altLang="en-US" b="1" baseline="-25000">
                <a:latin typeface="Comic Sans MS" panose="030F0702030302020204" pitchFamily="66" charset="0"/>
              </a:rPr>
              <a:t>1</a:t>
            </a:r>
            <a:r>
              <a:rPr lang="en-US" altLang="en-US" b="1">
                <a:latin typeface="Comic Sans MS" panose="030F0702030302020204" pitchFamily="66" charset="0"/>
              </a:rPr>
              <a:t> </a:t>
            </a:r>
            <a:r>
              <a:rPr lang="en-US" altLang="en-US" b="1">
                <a:latin typeface="Comic Sans MS" panose="030F0702030302020204" pitchFamily="66" charset="0"/>
                <a:cs typeface="Arial" panose="020B0604020202020204" pitchFamily="34" charset="0"/>
              </a:rPr>
              <a:t>≠</a:t>
            </a:r>
            <a:r>
              <a:rPr lang="en-US" altLang="en-US" b="1">
                <a:latin typeface="Comic Sans MS" panose="030F0702030302020204" pitchFamily="66" charset="0"/>
              </a:rPr>
              <a:t> F</a:t>
            </a:r>
            <a:r>
              <a:rPr lang="en-US" altLang="en-US" b="1" baseline="-25000">
                <a:latin typeface="Comic Sans MS" panose="030F0702030302020204" pitchFamily="66" charset="0"/>
              </a:rPr>
              <a:t>2</a:t>
            </a:r>
            <a:r>
              <a:rPr lang="en-US" altLang="en-US" b="1">
                <a:latin typeface="Comic Sans MS" panose="030F0702030302020204" pitchFamily="66" charset="0"/>
              </a:rPr>
              <a:t> and F</a:t>
            </a:r>
            <a:r>
              <a:rPr lang="en-US" altLang="en-US" b="1" baseline="-25000">
                <a:latin typeface="Comic Sans MS" panose="030F0702030302020204" pitchFamily="66" charset="0"/>
              </a:rPr>
              <a:t>1</a:t>
            </a:r>
            <a:r>
              <a:rPr lang="en-US" altLang="en-US" b="1">
                <a:latin typeface="Comic Sans MS" panose="030F0702030302020204" pitchFamily="66" charset="0"/>
              </a:rPr>
              <a:t> ≠ B</a:t>
            </a:r>
            <a:r>
              <a:rPr lang="en-US" altLang="en-US" b="1" baseline="-25000">
                <a:latin typeface="Comic Sans MS" panose="030F0702030302020204" pitchFamily="66" charset="0"/>
              </a:rPr>
              <a:t>2</a:t>
            </a:r>
          </a:p>
        </p:txBody>
      </p:sp>
      <p:sp>
        <p:nvSpPr>
          <p:cNvPr id="17412" name="Rectangle 4"/>
          <p:cNvSpPr>
            <a:spLocks noChangeArrowheads="1"/>
          </p:cNvSpPr>
          <p:nvPr/>
        </p:nvSpPr>
        <p:spPr bwMode="auto">
          <a:xfrm>
            <a:off x="6300788" y="5162550"/>
            <a:ext cx="88900" cy="88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13" name="Line 5"/>
          <p:cNvSpPr>
            <a:spLocks noChangeShapeType="1"/>
          </p:cNvSpPr>
          <p:nvPr/>
        </p:nvSpPr>
        <p:spPr bwMode="auto">
          <a:xfrm flipV="1">
            <a:off x="1335088" y="3746500"/>
            <a:ext cx="3017837" cy="63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Line 6"/>
          <p:cNvSpPr>
            <a:spLocks noChangeShapeType="1"/>
          </p:cNvSpPr>
          <p:nvPr/>
        </p:nvSpPr>
        <p:spPr bwMode="auto">
          <a:xfrm flipV="1">
            <a:off x="4692650" y="2794000"/>
            <a:ext cx="3290888" cy="63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5" name="Rectangle 7"/>
          <p:cNvSpPr>
            <a:spLocks noChangeArrowheads="1"/>
          </p:cNvSpPr>
          <p:nvPr/>
        </p:nvSpPr>
        <p:spPr bwMode="auto">
          <a:xfrm>
            <a:off x="6411913" y="4602163"/>
            <a:ext cx="88900" cy="84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16" name="Text Box 8"/>
          <p:cNvSpPr txBox="1">
            <a:spLocks noChangeArrowheads="1"/>
          </p:cNvSpPr>
          <p:nvPr/>
        </p:nvSpPr>
        <p:spPr bwMode="auto">
          <a:xfrm>
            <a:off x="47625" y="4384675"/>
            <a:ext cx="814388"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cs typeface="Arial" panose="020B0604020202020204" pitchFamily="34" charset="0"/>
              </a:rPr>
              <a:t>B</a:t>
            </a:r>
            <a:r>
              <a:rPr lang="en-US" altLang="en-US" sz="1200" b="1" baseline="-25000">
                <a:cs typeface="Arial" panose="020B0604020202020204" pitchFamily="34" charset="0"/>
              </a:rPr>
              <a:t>1</a:t>
            </a:r>
            <a:r>
              <a:rPr lang="en-US" altLang="en-US" sz="1200" b="1">
                <a:cs typeface="Arial" panose="020B0604020202020204" pitchFamily="34" charset="0"/>
              </a:rPr>
              <a:t>cos P</a:t>
            </a:r>
            <a:r>
              <a:rPr lang="en-US" altLang="en-US" sz="1200" b="1" baseline="-25000">
                <a:cs typeface="Arial" panose="020B0604020202020204" pitchFamily="34" charset="0"/>
              </a:rPr>
              <a:t>1</a:t>
            </a:r>
            <a:endParaRPr lang="el-GR" altLang="en-US" sz="1200" b="1" baseline="-25000">
              <a:cs typeface="Arial" panose="020B0604020202020204" pitchFamily="34" charset="0"/>
            </a:endParaRPr>
          </a:p>
        </p:txBody>
      </p:sp>
      <p:sp>
        <p:nvSpPr>
          <p:cNvPr id="17417" name="Text Box 9"/>
          <p:cNvSpPr txBox="1">
            <a:spLocks noChangeArrowheads="1"/>
          </p:cNvSpPr>
          <p:nvPr/>
        </p:nvSpPr>
        <p:spPr bwMode="auto">
          <a:xfrm>
            <a:off x="679450" y="2538413"/>
            <a:ext cx="676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Rod 1</a:t>
            </a:r>
          </a:p>
        </p:txBody>
      </p:sp>
      <p:grpSp>
        <p:nvGrpSpPr>
          <p:cNvPr id="17418" name="Group 10"/>
          <p:cNvGrpSpPr>
            <a:grpSpLocks/>
          </p:cNvGrpSpPr>
          <p:nvPr/>
        </p:nvGrpSpPr>
        <p:grpSpPr bwMode="auto">
          <a:xfrm>
            <a:off x="898525" y="2852738"/>
            <a:ext cx="188913" cy="2468562"/>
            <a:chOff x="494" y="408"/>
            <a:chExt cx="120" cy="1616"/>
          </a:xfrm>
        </p:grpSpPr>
        <p:sp>
          <p:nvSpPr>
            <p:cNvPr id="17485" name="Line 11"/>
            <p:cNvSpPr>
              <a:spLocks noChangeShapeType="1"/>
            </p:cNvSpPr>
            <p:nvPr/>
          </p:nvSpPr>
          <p:spPr bwMode="auto">
            <a:xfrm flipV="1">
              <a:off x="572" y="564"/>
              <a:ext cx="0" cy="14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86" name="AutoShape 12"/>
            <p:cNvSpPr>
              <a:spLocks noChangeArrowheads="1"/>
            </p:cNvSpPr>
            <p:nvPr/>
          </p:nvSpPr>
          <p:spPr bwMode="auto">
            <a:xfrm>
              <a:off x="494" y="438"/>
              <a:ext cx="120" cy="144"/>
            </a:xfrm>
            <a:prstGeom prst="curvedRightArrow">
              <a:avLst>
                <a:gd name="adj1" fmla="val 24000"/>
                <a:gd name="adj2" fmla="val 48000"/>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87" name="Line 13"/>
            <p:cNvSpPr>
              <a:spLocks noChangeShapeType="1"/>
            </p:cNvSpPr>
            <p:nvPr/>
          </p:nvSpPr>
          <p:spPr bwMode="auto">
            <a:xfrm>
              <a:off x="572" y="408"/>
              <a:ext cx="0" cy="12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7419" name="Rectangle 14"/>
          <p:cNvSpPr>
            <a:spLocks noChangeArrowheads="1"/>
          </p:cNvSpPr>
          <p:nvPr/>
        </p:nvSpPr>
        <p:spPr bwMode="auto">
          <a:xfrm rot="608331">
            <a:off x="1174750" y="3332163"/>
            <a:ext cx="58738" cy="2016125"/>
          </a:xfrm>
          <a:prstGeom prst="rect">
            <a:avLst/>
          </a:prstGeom>
          <a:solidFill>
            <a:srgbClr val="CC00CC"/>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20" name="Freeform 15"/>
          <p:cNvSpPr>
            <a:spLocks/>
          </p:cNvSpPr>
          <p:nvPr/>
        </p:nvSpPr>
        <p:spPr bwMode="auto">
          <a:xfrm>
            <a:off x="995363" y="5337175"/>
            <a:ext cx="46037" cy="266700"/>
          </a:xfrm>
          <a:custGeom>
            <a:avLst/>
            <a:gdLst>
              <a:gd name="T0" fmla="*/ 2147483647 w 38"/>
              <a:gd name="T1" fmla="*/ 2147483647 h 164"/>
              <a:gd name="T2" fmla="*/ 0 w 38"/>
              <a:gd name="T3" fmla="*/ 2147483647 h 164"/>
              <a:gd name="T4" fmla="*/ 2147483647 w 38"/>
              <a:gd name="T5" fmla="*/ 2147483647 h 164"/>
              <a:gd name="T6" fmla="*/ 2147483647 w 38"/>
              <a:gd name="T7" fmla="*/ 0 h 164"/>
              <a:gd name="T8" fmla="*/ 2147483647 w 38"/>
              <a:gd name="T9" fmla="*/ 0 h 164"/>
              <a:gd name="T10" fmla="*/ 2147483647 w 38"/>
              <a:gd name="T11" fmla="*/ 2147483647 h 164"/>
              <a:gd name="T12" fmla="*/ 2147483647 w 38"/>
              <a:gd name="T13" fmla="*/ 2147483647 h 164"/>
              <a:gd name="T14" fmla="*/ 2147483647 w 38"/>
              <a:gd name="T15" fmla="*/ 2147483647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sp>
        <p:nvSpPr>
          <p:cNvPr id="17421" name="AutoShape 16"/>
          <p:cNvSpPr>
            <a:spLocks/>
          </p:cNvSpPr>
          <p:nvPr/>
        </p:nvSpPr>
        <p:spPr bwMode="auto">
          <a:xfrm>
            <a:off x="793750" y="3752850"/>
            <a:ext cx="182563" cy="1568450"/>
          </a:xfrm>
          <a:prstGeom prst="leftBrace">
            <a:avLst>
              <a:gd name="adj1" fmla="val 71594"/>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22" name="Text Box 17"/>
          <p:cNvSpPr txBox="1">
            <a:spLocks noChangeArrowheads="1"/>
          </p:cNvSpPr>
          <p:nvPr/>
        </p:nvSpPr>
        <p:spPr bwMode="auto">
          <a:xfrm>
            <a:off x="3365500" y="3860800"/>
            <a:ext cx="798513"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cs typeface="Arial" panose="020B0604020202020204" pitchFamily="34" charset="0"/>
              </a:rPr>
              <a:t>F</a:t>
            </a:r>
            <a:r>
              <a:rPr lang="en-US" altLang="en-US" sz="1200" b="1" baseline="-25000">
                <a:cs typeface="Arial" panose="020B0604020202020204" pitchFamily="34" charset="0"/>
              </a:rPr>
              <a:t>1</a:t>
            </a:r>
            <a:r>
              <a:rPr lang="en-US" altLang="en-US" sz="1200" b="1">
                <a:cs typeface="Arial" panose="020B0604020202020204" pitchFamily="34" charset="0"/>
              </a:rPr>
              <a:t>cos P</a:t>
            </a:r>
            <a:r>
              <a:rPr lang="en-US" altLang="en-US" sz="1200" b="1" baseline="-25000">
                <a:cs typeface="Arial" panose="020B0604020202020204" pitchFamily="34" charset="0"/>
              </a:rPr>
              <a:t>2</a:t>
            </a:r>
            <a:endParaRPr lang="el-GR" altLang="en-US" sz="1200" b="1" baseline="-25000">
              <a:cs typeface="Arial" panose="020B0604020202020204" pitchFamily="34" charset="0"/>
            </a:endParaRPr>
          </a:p>
        </p:txBody>
      </p:sp>
      <p:sp>
        <p:nvSpPr>
          <p:cNvPr id="17423" name="Text Box 18"/>
          <p:cNvSpPr txBox="1">
            <a:spLocks noChangeArrowheads="1"/>
          </p:cNvSpPr>
          <p:nvPr/>
        </p:nvSpPr>
        <p:spPr bwMode="auto">
          <a:xfrm>
            <a:off x="4895850" y="3397250"/>
            <a:ext cx="814388"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cs typeface="Arial" panose="020B0604020202020204" pitchFamily="34" charset="0"/>
              </a:rPr>
              <a:t>B</a:t>
            </a:r>
            <a:r>
              <a:rPr lang="en-US" altLang="en-US" sz="1200" b="1" baseline="-25000">
                <a:cs typeface="Arial" panose="020B0604020202020204" pitchFamily="34" charset="0"/>
              </a:rPr>
              <a:t>2</a:t>
            </a:r>
            <a:r>
              <a:rPr lang="en-US" altLang="en-US" sz="1200" b="1">
                <a:cs typeface="Arial" panose="020B0604020202020204" pitchFamily="34" charset="0"/>
              </a:rPr>
              <a:t>cos P</a:t>
            </a:r>
            <a:r>
              <a:rPr lang="en-US" altLang="en-US" sz="1200" b="1" baseline="-25000">
                <a:cs typeface="Arial" panose="020B0604020202020204" pitchFamily="34" charset="0"/>
              </a:rPr>
              <a:t>2</a:t>
            </a:r>
            <a:endParaRPr lang="el-GR" altLang="en-US" sz="1200" b="1" baseline="-25000">
              <a:cs typeface="Arial" panose="020B0604020202020204" pitchFamily="34" charset="0"/>
            </a:endParaRPr>
          </a:p>
        </p:txBody>
      </p:sp>
      <p:sp>
        <p:nvSpPr>
          <p:cNvPr id="17424" name="Text Box 19"/>
          <p:cNvSpPr txBox="1">
            <a:spLocks noChangeArrowheads="1"/>
          </p:cNvSpPr>
          <p:nvPr/>
        </p:nvSpPr>
        <p:spPr bwMode="auto">
          <a:xfrm>
            <a:off x="4116388" y="1490663"/>
            <a:ext cx="676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Rod 2</a:t>
            </a:r>
          </a:p>
        </p:txBody>
      </p:sp>
      <p:grpSp>
        <p:nvGrpSpPr>
          <p:cNvPr id="17425" name="Group 20"/>
          <p:cNvGrpSpPr>
            <a:grpSpLocks/>
          </p:cNvGrpSpPr>
          <p:nvPr/>
        </p:nvGrpSpPr>
        <p:grpSpPr bwMode="auto">
          <a:xfrm>
            <a:off x="4352925" y="1803400"/>
            <a:ext cx="190500" cy="2459038"/>
            <a:chOff x="2666" y="386"/>
            <a:chExt cx="120" cy="1610"/>
          </a:xfrm>
        </p:grpSpPr>
        <p:sp>
          <p:nvSpPr>
            <p:cNvPr id="17482" name="Line 21"/>
            <p:cNvSpPr>
              <a:spLocks noChangeShapeType="1"/>
            </p:cNvSpPr>
            <p:nvPr/>
          </p:nvSpPr>
          <p:spPr bwMode="auto">
            <a:xfrm flipV="1">
              <a:off x="2738" y="536"/>
              <a:ext cx="0" cy="14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83" name="AutoShape 22"/>
            <p:cNvSpPr>
              <a:spLocks noChangeArrowheads="1"/>
            </p:cNvSpPr>
            <p:nvPr/>
          </p:nvSpPr>
          <p:spPr bwMode="auto">
            <a:xfrm>
              <a:off x="2666" y="410"/>
              <a:ext cx="120" cy="144"/>
            </a:xfrm>
            <a:prstGeom prst="curvedRightArrow">
              <a:avLst>
                <a:gd name="adj1" fmla="val 24000"/>
                <a:gd name="adj2" fmla="val 48000"/>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84" name="Line 23"/>
            <p:cNvSpPr>
              <a:spLocks noChangeShapeType="1"/>
            </p:cNvSpPr>
            <p:nvPr/>
          </p:nvSpPr>
          <p:spPr bwMode="auto">
            <a:xfrm>
              <a:off x="2742" y="386"/>
              <a:ext cx="0" cy="11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7426" name="Rectangle 24"/>
          <p:cNvSpPr>
            <a:spLocks noChangeArrowheads="1"/>
          </p:cNvSpPr>
          <p:nvPr/>
        </p:nvSpPr>
        <p:spPr bwMode="auto">
          <a:xfrm rot="-433740">
            <a:off x="4302125" y="2279650"/>
            <a:ext cx="58738" cy="2017713"/>
          </a:xfrm>
          <a:prstGeom prst="rect">
            <a:avLst/>
          </a:prstGeom>
          <a:solidFill>
            <a:srgbClr val="CC00CC"/>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27" name="Freeform 25"/>
          <p:cNvSpPr>
            <a:spLocks/>
          </p:cNvSpPr>
          <p:nvPr/>
        </p:nvSpPr>
        <p:spPr bwMode="auto">
          <a:xfrm>
            <a:off x="4445000" y="4297363"/>
            <a:ext cx="46038" cy="265112"/>
          </a:xfrm>
          <a:custGeom>
            <a:avLst/>
            <a:gdLst>
              <a:gd name="T0" fmla="*/ 2147483647 w 38"/>
              <a:gd name="T1" fmla="*/ 2147483647 h 164"/>
              <a:gd name="T2" fmla="*/ 0 w 38"/>
              <a:gd name="T3" fmla="*/ 2147483647 h 164"/>
              <a:gd name="T4" fmla="*/ 2147483647 w 38"/>
              <a:gd name="T5" fmla="*/ 2147483647 h 164"/>
              <a:gd name="T6" fmla="*/ 2147483647 w 38"/>
              <a:gd name="T7" fmla="*/ 0 h 164"/>
              <a:gd name="T8" fmla="*/ 2147483647 w 38"/>
              <a:gd name="T9" fmla="*/ 0 h 164"/>
              <a:gd name="T10" fmla="*/ 2147483647 w 38"/>
              <a:gd name="T11" fmla="*/ 2147483647 h 164"/>
              <a:gd name="T12" fmla="*/ 2147483647 w 38"/>
              <a:gd name="T13" fmla="*/ 2147483647 h 164"/>
              <a:gd name="T14" fmla="*/ 2147483647 w 38"/>
              <a:gd name="T15" fmla="*/ 2147483647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sp>
        <p:nvSpPr>
          <p:cNvPr id="17428" name="Rectangle 26"/>
          <p:cNvSpPr>
            <a:spLocks noChangeArrowheads="1"/>
          </p:cNvSpPr>
          <p:nvPr/>
        </p:nvSpPr>
        <p:spPr bwMode="auto">
          <a:xfrm rot="433740" flipH="1">
            <a:off x="4572000" y="2278063"/>
            <a:ext cx="58738" cy="2017712"/>
          </a:xfrm>
          <a:prstGeom prst="rect">
            <a:avLst/>
          </a:prstGeom>
          <a:solidFill>
            <a:srgbClr val="CC00CC"/>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29" name="AutoShape 27"/>
          <p:cNvSpPr>
            <a:spLocks/>
          </p:cNvSpPr>
          <p:nvPr/>
        </p:nvSpPr>
        <p:spPr bwMode="auto">
          <a:xfrm>
            <a:off x="4140200" y="3746500"/>
            <a:ext cx="133350" cy="534988"/>
          </a:xfrm>
          <a:prstGeom prst="leftBrace">
            <a:avLst>
              <a:gd name="adj1" fmla="val 3343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30" name="AutoShape 28"/>
          <p:cNvSpPr>
            <a:spLocks/>
          </p:cNvSpPr>
          <p:nvPr/>
        </p:nvSpPr>
        <p:spPr bwMode="auto">
          <a:xfrm flipH="1">
            <a:off x="4718050" y="2794000"/>
            <a:ext cx="234950" cy="1487488"/>
          </a:xfrm>
          <a:prstGeom prst="leftBrace">
            <a:avLst>
              <a:gd name="adj1" fmla="val 52759"/>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31" name="Line 29"/>
          <p:cNvSpPr>
            <a:spLocks noChangeShapeType="1"/>
          </p:cNvSpPr>
          <p:nvPr/>
        </p:nvSpPr>
        <p:spPr bwMode="auto">
          <a:xfrm>
            <a:off x="4270375" y="4281488"/>
            <a:ext cx="12700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2" name="Line 30"/>
          <p:cNvSpPr>
            <a:spLocks noChangeShapeType="1"/>
          </p:cNvSpPr>
          <p:nvPr/>
        </p:nvSpPr>
        <p:spPr bwMode="auto">
          <a:xfrm>
            <a:off x="4540250" y="4281488"/>
            <a:ext cx="177800" cy="15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3" name="Text Box 31"/>
          <p:cNvSpPr txBox="1">
            <a:spLocks noChangeArrowheads="1"/>
          </p:cNvSpPr>
          <p:nvPr/>
        </p:nvSpPr>
        <p:spPr bwMode="auto">
          <a:xfrm>
            <a:off x="7661275" y="457200"/>
            <a:ext cx="676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Rod 1</a:t>
            </a:r>
          </a:p>
        </p:txBody>
      </p:sp>
      <p:grpSp>
        <p:nvGrpSpPr>
          <p:cNvPr id="17434" name="Group 32"/>
          <p:cNvGrpSpPr>
            <a:grpSpLocks/>
          </p:cNvGrpSpPr>
          <p:nvPr/>
        </p:nvGrpSpPr>
        <p:grpSpPr bwMode="auto">
          <a:xfrm>
            <a:off x="7981950" y="760413"/>
            <a:ext cx="190500" cy="2465387"/>
            <a:chOff x="4842" y="338"/>
            <a:chExt cx="120" cy="1614"/>
          </a:xfrm>
        </p:grpSpPr>
        <p:sp>
          <p:nvSpPr>
            <p:cNvPr id="17479" name="Line 33"/>
            <p:cNvSpPr>
              <a:spLocks noChangeShapeType="1"/>
            </p:cNvSpPr>
            <p:nvPr/>
          </p:nvSpPr>
          <p:spPr bwMode="auto">
            <a:xfrm flipV="1">
              <a:off x="4920" y="492"/>
              <a:ext cx="0" cy="14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80" name="AutoShape 34"/>
            <p:cNvSpPr>
              <a:spLocks noChangeArrowheads="1"/>
            </p:cNvSpPr>
            <p:nvPr/>
          </p:nvSpPr>
          <p:spPr bwMode="auto">
            <a:xfrm>
              <a:off x="4842" y="378"/>
              <a:ext cx="120" cy="144"/>
            </a:xfrm>
            <a:prstGeom prst="curvedRightArrow">
              <a:avLst>
                <a:gd name="adj1" fmla="val 24000"/>
                <a:gd name="adj2" fmla="val 48000"/>
                <a:gd name="adj3" fmla="val 3333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81" name="Line 35"/>
            <p:cNvSpPr>
              <a:spLocks noChangeShapeType="1"/>
            </p:cNvSpPr>
            <p:nvPr/>
          </p:nvSpPr>
          <p:spPr bwMode="auto">
            <a:xfrm>
              <a:off x="4918" y="338"/>
              <a:ext cx="0" cy="13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7435" name="Freeform 36"/>
          <p:cNvSpPr>
            <a:spLocks/>
          </p:cNvSpPr>
          <p:nvPr/>
        </p:nvSpPr>
        <p:spPr bwMode="auto">
          <a:xfrm>
            <a:off x="8081963" y="3238500"/>
            <a:ext cx="46037" cy="265113"/>
          </a:xfrm>
          <a:custGeom>
            <a:avLst/>
            <a:gdLst>
              <a:gd name="T0" fmla="*/ 2147483647 w 38"/>
              <a:gd name="T1" fmla="*/ 2147483647 h 164"/>
              <a:gd name="T2" fmla="*/ 0 w 38"/>
              <a:gd name="T3" fmla="*/ 2147483647 h 164"/>
              <a:gd name="T4" fmla="*/ 2147483647 w 38"/>
              <a:gd name="T5" fmla="*/ 2147483647 h 164"/>
              <a:gd name="T6" fmla="*/ 2147483647 w 38"/>
              <a:gd name="T7" fmla="*/ 0 h 164"/>
              <a:gd name="T8" fmla="*/ 2147483647 w 38"/>
              <a:gd name="T9" fmla="*/ 0 h 164"/>
              <a:gd name="T10" fmla="*/ 2147483647 w 38"/>
              <a:gd name="T11" fmla="*/ 2147483647 h 164"/>
              <a:gd name="T12" fmla="*/ 2147483647 w 38"/>
              <a:gd name="T13" fmla="*/ 2147483647 h 164"/>
              <a:gd name="T14" fmla="*/ 2147483647 w 38"/>
              <a:gd name="T15" fmla="*/ 2147483647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sp>
        <p:nvSpPr>
          <p:cNvPr id="17436" name="Rectangle 37"/>
          <p:cNvSpPr>
            <a:spLocks noChangeArrowheads="1"/>
          </p:cNvSpPr>
          <p:nvPr/>
        </p:nvSpPr>
        <p:spPr bwMode="auto">
          <a:xfrm rot="20991669" flipH="1">
            <a:off x="7893050" y="1227138"/>
            <a:ext cx="58738" cy="2017712"/>
          </a:xfrm>
          <a:prstGeom prst="rect">
            <a:avLst/>
          </a:prstGeom>
          <a:solidFill>
            <a:srgbClr val="CC00CC"/>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37" name="AutoShape 38"/>
          <p:cNvSpPr>
            <a:spLocks/>
          </p:cNvSpPr>
          <p:nvPr/>
        </p:nvSpPr>
        <p:spPr bwMode="auto">
          <a:xfrm flipH="1">
            <a:off x="8156575" y="2789238"/>
            <a:ext cx="120650" cy="436562"/>
          </a:xfrm>
          <a:prstGeom prst="leftBrace">
            <a:avLst>
              <a:gd name="adj1" fmla="val 3015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38" name="Freeform 39"/>
          <p:cNvSpPr>
            <a:spLocks/>
          </p:cNvSpPr>
          <p:nvPr/>
        </p:nvSpPr>
        <p:spPr bwMode="auto">
          <a:xfrm>
            <a:off x="431800" y="3352800"/>
            <a:ext cx="8039100" cy="2286000"/>
          </a:xfrm>
          <a:custGeom>
            <a:avLst/>
            <a:gdLst>
              <a:gd name="T0" fmla="*/ 0 w 5064"/>
              <a:gd name="T1" fmla="*/ 2147483647 h 1440"/>
              <a:gd name="T2" fmla="*/ 2147483647 w 5064"/>
              <a:gd name="T3" fmla="*/ 2147483647 h 1440"/>
              <a:gd name="T4" fmla="*/ 2147483647 w 5064"/>
              <a:gd name="T5" fmla="*/ 2147483647 h 1440"/>
              <a:gd name="T6" fmla="*/ 2147483647 w 5064"/>
              <a:gd name="T7" fmla="*/ 2147483647 h 1440"/>
              <a:gd name="T8" fmla="*/ 2147483647 w 5064"/>
              <a:gd name="T9" fmla="*/ 2147483647 h 1440"/>
              <a:gd name="T10" fmla="*/ 2147483647 w 5064"/>
              <a:gd name="T11" fmla="*/ 2147483647 h 1440"/>
              <a:gd name="T12" fmla="*/ 2147483647 w 5064"/>
              <a:gd name="T13" fmla="*/ 2147483647 h 1440"/>
              <a:gd name="T14" fmla="*/ 2147483647 w 5064"/>
              <a:gd name="T15" fmla="*/ 2147483647 h 1440"/>
              <a:gd name="T16" fmla="*/ 2147483647 w 5064"/>
              <a:gd name="T17" fmla="*/ 2147483647 h 1440"/>
              <a:gd name="T18" fmla="*/ 2147483647 w 5064"/>
              <a:gd name="T19" fmla="*/ 2147483647 h 1440"/>
              <a:gd name="T20" fmla="*/ 2147483647 w 5064"/>
              <a:gd name="T21" fmla="*/ 2147483647 h 1440"/>
              <a:gd name="T22" fmla="*/ 2147483647 w 5064"/>
              <a:gd name="T23" fmla="*/ 2147483647 h 1440"/>
              <a:gd name="T24" fmla="*/ 2147483647 w 5064"/>
              <a:gd name="T25" fmla="*/ 2147483647 h 1440"/>
              <a:gd name="T26" fmla="*/ 2147483647 w 5064"/>
              <a:gd name="T27" fmla="*/ 2147483647 h 1440"/>
              <a:gd name="T28" fmla="*/ 2147483647 w 5064"/>
              <a:gd name="T29" fmla="*/ 2147483647 h 1440"/>
              <a:gd name="T30" fmla="*/ 2147483647 w 5064"/>
              <a:gd name="T31" fmla="*/ 2147483647 h 1440"/>
              <a:gd name="T32" fmla="*/ 2147483647 w 5064"/>
              <a:gd name="T33" fmla="*/ 2147483647 h 1440"/>
              <a:gd name="T34" fmla="*/ 2147483647 w 5064"/>
              <a:gd name="T35" fmla="*/ 2147483647 h 1440"/>
              <a:gd name="T36" fmla="*/ 2147483647 w 5064"/>
              <a:gd name="T37" fmla="*/ 2147483647 h 1440"/>
              <a:gd name="T38" fmla="*/ 2147483647 w 5064"/>
              <a:gd name="T39" fmla="*/ 2147483647 h 1440"/>
              <a:gd name="T40" fmla="*/ 2147483647 w 5064"/>
              <a:gd name="T41" fmla="*/ 2147483647 h 1440"/>
              <a:gd name="T42" fmla="*/ 2147483647 w 5064"/>
              <a:gd name="T43" fmla="*/ 2147483647 h 1440"/>
              <a:gd name="T44" fmla="*/ 2147483647 w 5064"/>
              <a:gd name="T45" fmla="*/ 2147483647 h 1440"/>
              <a:gd name="T46" fmla="*/ 2147483647 w 5064"/>
              <a:gd name="T47" fmla="*/ 2147483647 h 1440"/>
              <a:gd name="T48" fmla="*/ 2147483647 w 5064"/>
              <a:gd name="T49" fmla="*/ 2147483647 h 1440"/>
              <a:gd name="T50" fmla="*/ 2147483647 w 5064"/>
              <a:gd name="T51" fmla="*/ 2147483647 h 1440"/>
              <a:gd name="T52" fmla="*/ 2147483647 w 5064"/>
              <a:gd name="T53" fmla="*/ 2147483647 h 1440"/>
              <a:gd name="T54" fmla="*/ 2147483647 w 5064"/>
              <a:gd name="T55" fmla="*/ 2147483647 h 1440"/>
              <a:gd name="T56" fmla="*/ 2147483647 w 5064"/>
              <a:gd name="T57" fmla="*/ 2147483647 h 1440"/>
              <a:gd name="T58" fmla="*/ 2147483647 w 5064"/>
              <a:gd name="T59" fmla="*/ 2147483647 h 1440"/>
              <a:gd name="T60" fmla="*/ 2147483647 w 5064"/>
              <a:gd name="T61" fmla="*/ 0 h 14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064"/>
              <a:gd name="T94" fmla="*/ 0 h 1440"/>
              <a:gd name="T95" fmla="*/ 5064 w 5064"/>
              <a:gd name="T96" fmla="*/ 1440 h 14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064" h="1440">
                <a:moveTo>
                  <a:pt x="0" y="1440"/>
                </a:moveTo>
                <a:cubicBezTo>
                  <a:pt x="61" y="1428"/>
                  <a:pt x="109" y="1399"/>
                  <a:pt x="168" y="1384"/>
                </a:cubicBezTo>
                <a:cubicBezTo>
                  <a:pt x="235" y="1340"/>
                  <a:pt x="331" y="1336"/>
                  <a:pt x="408" y="1328"/>
                </a:cubicBezTo>
                <a:cubicBezTo>
                  <a:pt x="434" y="1319"/>
                  <a:pt x="464" y="1312"/>
                  <a:pt x="488" y="1296"/>
                </a:cubicBezTo>
                <a:cubicBezTo>
                  <a:pt x="518" y="1276"/>
                  <a:pt x="543" y="1247"/>
                  <a:pt x="576" y="1232"/>
                </a:cubicBezTo>
                <a:cubicBezTo>
                  <a:pt x="634" y="1206"/>
                  <a:pt x="691" y="1190"/>
                  <a:pt x="744" y="1152"/>
                </a:cubicBezTo>
                <a:cubicBezTo>
                  <a:pt x="771" y="1133"/>
                  <a:pt x="777" y="1102"/>
                  <a:pt x="808" y="1088"/>
                </a:cubicBezTo>
                <a:cubicBezTo>
                  <a:pt x="852" y="1068"/>
                  <a:pt x="899" y="1063"/>
                  <a:pt x="944" y="1048"/>
                </a:cubicBezTo>
                <a:cubicBezTo>
                  <a:pt x="987" y="1005"/>
                  <a:pt x="1035" y="978"/>
                  <a:pt x="1088" y="952"/>
                </a:cubicBezTo>
                <a:cubicBezTo>
                  <a:pt x="1268" y="862"/>
                  <a:pt x="1338" y="872"/>
                  <a:pt x="1560" y="864"/>
                </a:cubicBezTo>
                <a:cubicBezTo>
                  <a:pt x="1624" y="843"/>
                  <a:pt x="1693" y="826"/>
                  <a:pt x="1760" y="816"/>
                </a:cubicBezTo>
                <a:cubicBezTo>
                  <a:pt x="1840" y="789"/>
                  <a:pt x="1926" y="778"/>
                  <a:pt x="2008" y="760"/>
                </a:cubicBezTo>
                <a:cubicBezTo>
                  <a:pt x="2049" y="751"/>
                  <a:pt x="2086" y="728"/>
                  <a:pt x="2128" y="720"/>
                </a:cubicBezTo>
                <a:cubicBezTo>
                  <a:pt x="2262" y="696"/>
                  <a:pt x="2401" y="699"/>
                  <a:pt x="2536" y="688"/>
                </a:cubicBezTo>
                <a:cubicBezTo>
                  <a:pt x="2552" y="683"/>
                  <a:pt x="2570" y="681"/>
                  <a:pt x="2584" y="672"/>
                </a:cubicBezTo>
                <a:cubicBezTo>
                  <a:pt x="2592" y="667"/>
                  <a:pt x="2599" y="659"/>
                  <a:pt x="2608" y="656"/>
                </a:cubicBezTo>
                <a:cubicBezTo>
                  <a:pt x="2666" y="634"/>
                  <a:pt x="2629" y="660"/>
                  <a:pt x="2672" y="640"/>
                </a:cubicBezTo>
                <a:cubicBezTo>
                  <a:pt x="2785" y="588"/>
                  <a:pt x="2890" y="519"/>
                  <a:pt x="3008" y="480"/>
                </a:cubicBezTo>
                <a:cubicBezTo>
                  <a:pt x="3041" y="469"/>
                  <a:pt x="3072" y="435"/>
                  <a:pt x="3104" y="424"/>
                </a:cubicBezTo>
                <a:cubicBezTo>
                  <a:pt x="3139" y="412"/>
                  <a:pt x="3173" y="404"/>
                  <a:pt x="3208" y="392"/>
                </a:cubicBezTo>
                <a:cubicBezTo>
                  <a:pt x="3261" y="374"/>
                  <a:pt x="3312" y="331"/>
                  <a:pt x="3368" y="328"/>
                </a:cubicBezTo>
                <a:cubicBezTo>
                  <a:pt x="3445" y="323"/>
                  <a:pt x="3523" y="323"/>
                  <a:pt x="3600" y="320"/>
                </a:cubicBezTo>
                <a:cubicBezTo>
                  <a:pt x="3691" y="290"/>
                  <a:pt x="3784" y="293"/>
                  <a:pt x="3880" y="288"/>
                </a:cubicBezTo>
                <a:cubicBezTo>
                  <a:pt x="3914" y="280"/>
                  <a:pt x="3942" y="264"/>
                  <a:pt x="3976" y="256"/>
                </a:cubicBezTo>
                <a:cubicBezTo>
                  <a:pt x="4026" y="223"/>
                  <a:pt x="4096" y="213"/>
                  <a:pt x="4152" y="192"/>
                </a:cubicBezTo>
                <a:cubicBezTo>
                  <a:pt x="4186" y="179"/>
                  <a:pt x="4216" y="160"/>
                  <a:pt x="4248" y="144"/>
                </a:cubicBezTo>
                <a:cubicBezTo>
                  <a:pt x="4261" y="138"/>
                  <a:pt x="4292" y="131"/>
                  <a:pt x="4304" y="128"/>
                </a:cubicBezTo>
                <a:cubicBezTo>
                  <a:pt x="4379" y="106"/>
                  <a:pt x="4440" y="88"/>
                  <a:pt x="4520" y="80"/>
                </a:cubicBezTo>
                <a:cubicBezTo>
                  <a:pt x="4570" y="68"/>
                  <a:pt x="4600" y="62"/>
                  <a:pt x="4656" y="56"/>
                </a:cubicBezTo>
                <a:cubicBezTo>
                  <a:pt x="4724" y="33"/>
                  <a:pt x="4800" y="42"/>
                  <a:pt x="4872" y="32"/>
                </a:cubicBezTo>
                <a:cubicBezTo>
                  <a:pt x="4936" y="11"/>
                  <a:pt x="4997" y="0"/>
                  <a:pt x="5064" y="0"/>
                </a:cubicBezTo>
              </a:path>
            </a:pathLst>
          </a:custGeom>
          <a:noFill/>
          <a:ln w="28575">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7439" name="Group 40"/>
          <p:cNvGrpSpPr>
            <a:grpSpLocks/>
          </p:cNvGrpSpPr>
          <p:nvPr/>
        </p:nvGrpSpPr>
        <p:grpSpPr bwMode="auto">
          <a:xfrm>
            <a:off x="5926138" y="2747963"/>
            <a:ext cx="693737" cy="1323975"/>
            <a:chOff x="2332" y="2088"/>
            <a:chExt cx="858" cy="1339"/>
          </a:xfrm>
        </p:grpSpPr>
        <p:grpSp>
          <p:nvGrpSpPr>
            <p:cNvPr id="17460" name="Group 41"/>
            <p:cNvGrpSpPr>
              <a:grpSpLocks/>
            </p:cNvGrpSpPr>
            <p:nvPr/>
          </p:nvGrpSpPr>
          <p:grpSpPr bwMode="auto">
            <a:xfrm>
              <a:off x="2332" y="2088"/>
              <a:ext cx="858" cy="1339"/>
              <a:chOff x="3576" y="648"/>
              <a:chExt cx="576" cy="820"/>
            </a:xfrm>
          </p:grpSpPr>
          <p:sp>
            <p:nvSpPr>
              <p:cNvPr id="17469" name="Line 42"/>
              <p:cNvSpPr>
                <a:spLocks noChangeShapeType="1"/>
              </p:cNvSpPr>
              <p:nvPr/>
            </p:nvSpPr>
            <p:spPr bwMode="auto">
              <a:xfrm flipH="1">
                <a:off x="3576" y="724"/>
                <a:ext cx="264"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70" name="Line 43"/>
              <p:cNvSpPr>
                <a:spLocks noChangeShapeType="1"/>
              </p:cNvSpPr>
              <p:nvPr/>
            </p:nvSpPr>
            <p:spPr bwMode="auto">
              <a:xfrm flipV="1">
                <a:off x="3578" y="718"/>
                <a:ext cx="280" cy="58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71" name="Line 44"/>
              <p:cNvSpPr>
                <a:spLocks noChangeShapeType="1"/>
              </p:cNvSpPr>
              <p:nvPr/>
            </p:nvSpPr>
            <p:spPr bwMode="auto">
              <a:xfrm>
                <a:off x="3854" y="722"/>
                <a:ext cx="8" cy="7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72" name="Line 45"/>
              <p:cNvSpPr>
                <a:spLocks noChangeShapeType="1"/>
              </p:cNvSpPr>
              <p:nvPr/>
            </p:nvSpPr>
            <p:spPr bwMode="auto">
              <a:xfrm flipV="1">
                <a:off x="3864" y="722"/>
                <a:ext cx="8" cy="74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73" name="Line 46"/>
              <p:cNvSpPr>
                <a:spLocks noChangeShapeType="1"/>
              </p:cNvSpPr>
              <p:nvPr/>
            </p:nvSpPr>
            <p:spPr bwMode="auto">
              <a:xfrm>
                <a:off x="3872" y="726"/>
                <a:ext cx="280" cy="57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74" name="Line 47"/>
              <p:cNvSpPr>
                <a:spLocks noChangeShapeType="1"/>
              </p:cNvSpPr>
              <p:nvPr/>
            </p:nvSpPr>
            <p:spPr bwMode="auto">
              <a:xfrm flipH="1" flipV="1">
                <a:off x="3884" y="724"/>
                <a:ext cx="268"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75" name="Rectangle 48"/>
              <p:cNvSpPr>
                <a:spLocks noChangeArrowheads="1"/>
              </p:cNvSpPr>
              <p:nvPr/>
            </p:nvSpPr>
            <p:spPr bwMode="auto">
              <a:xfrm>
                <a:off x="3794" y="648"/>
                <a:ext cx="144" cy="58"/>
              </a:xfrm>
              <a:prstGeom prst="rect">
                <a:avLst/>
              </a:prstGeom>
              <a:solidFill>
                <a:schemeClr val="accent1"/>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76" name="Line 49"/>
              <p:cNvSpPr>
                <a:spLocks noChangeShapeType="1"/>
              </p:cNvSpPr>
              <p:nvPr/>
            </p:nvSpPr>
            <p:spPr bwMode="auto">
              <a:xfrm>
                <a:off x="3828" y="718"/>
                <a:ext cx="74" cy="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77" name="Rectangle 50"/>
              <p:cNvSpPr>
                <a:spLocks noChangeArrowheads="1"/>
              </p:cNvSpPr>
              <p:nvPr/>
            </p:nvSpPr>
            <p:spPr bwMode="auto">
              <a:xfrm>
                <a:off x="3752" y="662"/>
                <a:ext cx="36" cy="2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78" name="Rectangle 51"/>
              <p:cNvSpPr>
                <a:spLocks noChangeArrowheads="1"/>
              </p:cNvSpPr>
              <p:nvPr/>
            </p:nvSpPr>
            <p:spPr bwMode="auto">
              <a:xfrm>
                <a:off x="3930" y="662"/>
                <a:ext cx="27" cy="29"/>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17461" name="Group 52"/>
            <p:cNvGrpSpPr>
              <a:grpSpLocks/>
            </p:cNvGrpSpPr>
            <p:nvPr/>
          </p:nvGrpSpPr>
          <p:grpSpPr bwMode="auto">
            <a:xfrm>
              <a:off x="2688" y="2384"/>
              <a:ext cx="142" cy="676"/>
              <a:chOff x="2680" y="2440"/>
              <a:chExt cx="142" cy="676"/>
            </a:xfrm>
          </p:grpSpPr>
          <p:sp>
            <p:nvSpPr>
              <p:cNvPr id="17462" name="Rectangle 53"/>
              <p:cNvSpPr>
                <a:spLocks noChangeArrowheads="1"/>
              </p:cNvSpPr>
              <p:nvPr/>
            </p:nvSpPr>
            <p:spPr bwMode="auto">
              <a:xfrm>
                <a:off x="2682" y="2440"/>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63" name="Rectangle 54"/>
              <p:cNvSpPr>
                <a:spLocks noChangeArrowheads="1"/>
              </p:cNvSpPr>
              <p:nvPr/>
            </p:nvSpPr>
            <p:spPr bwMode="auto">
              <a:xfrm>
                <a:off x="2716" y="2530"/>
                <a:ext cx="70" cy="26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64" name="Rectangle 55"/>
              <p:cNvSpPr>
                <a:spLocks noChangeArrowheads="1"/>
              </p:cNvSpPr>
              <p:nvPr/>
            </p:nvSpPr>
            <p:spPr bwMode="auto">
              <a:xfrm>
                <a:off x="2680" y="3082"/>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65" name="Line 56"/>
              <p:cNvSpPr>
                <a:spLocks noChangeShapeType="1"/>
              </p:cNvSpPr>
              <p:nvPr/>
            </p:nvSpPr>
            <p:spPr bwMode="auto">
              <a:xfrm>
                <a:off x="2716" y="2698"/>
                <a:ext cx="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6" name="Line 57"/>
              <p:cNvSpPr>
                <a:spLocks noChangeShapeType="1"/>
              </p:cNvSpPr>
              <p:nvPr/>
            </p:nvSpPr>
            <p:spPr bwMode="auto">
              <a:xfrm>
                <a:off x="2718" y="2576"/>
                <a:ext cx="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7" name="Rectangle 58"/>
              <p:cNvSpPr>
                <a:spLocks noChangeArrowheads="1"/>
              </p:cNvSpPr>
              <p:nvPr/>
            </p:nvSpPr>
            <p:spPr bwMode="auto">
              <a:xfrm>
                <a:off x="2728" y="2588"/>
                <a:ext cx="46" cy="4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68" name="Rectangle 59"/>
              <p:cNvSpPr>
                <a:spLocks noChangeArrowheads="1"/>
              </p:cNvSpPr>
              <p:nvPr/>
            </p:nvSpPr>
            <p:spPr bwMode="auto">
              <a:xfrm>
                <a:off x="2738" y="2540"/>
                <a:ext cx="27" cy="2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grpSp>
        <p:nvGrpSpPr>
          <p:cNvPr id="17440" name="Group 60"/>
          <p:cNvGrpSpPr>
            <a:grpSpLocks/>
          </p:cNvGrpSpPr>
          <p:nvPr/>
        </p:nvGrpSpPr>
        <p:grpSpPr bwMode="auto">
          <a:xfrm>
            <a:off x="2309813" y="3705225"/>
            <a:ext cx="693737" cy="1323975"/>
            <a:chOff x="2332" y="2088"/>
            <a:chExt cx="858" cy="1339"/>
          </a:xfrm>
        </p:grpSpPr>
        <p:grpSp>
          <p:nvGrpSpPr>
            <p:cNvPr id="17441" name="Group 61"/>
            <p:cNvGrpSpPr>
              <a:grpSpLocks/>
            </p:cNvGrpSpPr>
            <p:nvPr/>
          </p:nvGrpSpPr>
          <p:grpSpPr bwMode="auto">
            <a:xfrm>
              <a:off x="2332" y="2088"/>
              <a:ext cx="858" cy="1339"/>
              <a:chOff x="3576" y="648"/>
              <a:chExt cx="576" cy="820"/>
            </a:xfrm>
          </p:grpSpPr>
          <p:sp>
            <p:nvSpPr>
              <p:cNvPr id="17450" name="Line 62"/>
              <p:cNvSpPr>
                <a:spLocks noChangeShapeType="1"/>
              </p:cNvSpPr>
              <p:nvPr/>
            </p:nvSpPr>
            <p:spPr bwMode="auto">
              <a:xfrm flipH="1">
                <a:off x="3576" y="724"/>
                <a:ext cx="264"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1" name="Line 63"/>
              <p:cNvSpPr>
                <a:spLocks noChangeShapeType="1"/>
              </p:cNvSpPr>
              <p:nvPr/>
            </p:nvSpPr>
            <p:spPr bwMode="auto">
              <a:xfrm flipV="1">
                <a:off x="3578" y="718"/>
                <a:ext cx="280" cy="58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2" name="Line 64"/>
              <p:cNvSpPr>
                <a:spLocks noChangeShapeType="1"/>
              </p:cNvSpPr>
              <p:nvPr/>
            </p:nvSpPr>
            <p:spPr bwMode="auto">
              <a:xfrm>
                <a:off x="3854" y="722"/>
                <a:ext cx="8" cy="7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3" name="Line 65"/>
              <p:cNvSpPr>
                <a:spLocks noChangeShapeType="1"/>
              </p:cNvSpPr>
              <p:nvPr/>
            </p:nvSpPr>
            <p:spPr bwMode="auto">
              <a:xfrm flipV="1">
                <a:off x="3864" y="722"/>
                <a:ext cx="8" cy="74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4" name="Line 66"/>
              <p:cNvSpPr>
                <a:spLocks noChangeShapeType="1"/>
              </p:cNvSpPr>
              <p:nvPr/>
            </p:nvSpPr>
            <p:spPr bwMode="auto">
              <a:xfrm>
                <a:off x="3872" y="726"/>
                <a:ext cx="280" cy="57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5" name="Line 67"/>
              <p:cNvSpPr>
                <a:spLocks noChangeShapeType="1"/>
              </p:cNvSpPr>
              <p:nvPr/>
            </p:nvSpPr>
            <p:spPr bwMode="auto">
              <a:xfrm flipH="1" flipV="1">
                <a:off x="3884" y="724"/>
                <a:ext cx="268"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6" name="Rectangle 68"/>
              <p:cNvSpPr>
                <a:spLocks noChangeArrowheads="1"/>
              </p:cNvSpPr>
              <p:nvPr/>
            </p:nvSpPr>
            <p:spPr bwMode="auto">
              <a:xfrm>
                <a:off x="3794" y="648"/>
                <a:ext cx="144" cy="58"/>
              </a:xfrm>
              <a:prstGeom prst="rect">
                <a:avLst/>
              </a:prstGeom>
              <a:solidFill>
                <a:schemeClr val="accent1"/>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57" name="Line 69"/>
              <p:cNvSpPr>
                <a:spLocks noChangeShapeType="1"/>
              </p:cNvSpPr>
              <p:nvPr/>
            </p:nvSpPr>
            <p:spPr bwMode="auto">
              <a:xfrm>
                <a:off x="3828" y="718"/>
                <a:ext cx="74" cy="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8" name="Rectangle 70"/>
              <p:cNvSpPr>
                <a:spLocks noChangeArrowheads="1"/>
              </p:cNvSpPr>
              <p:nvPr/>
            </p:nvSpPr>
            <p:spPr bwMode="auto">
              <a:xfrm>
                <a:off x="3752" y="662"/>
                <a:ext cx="36" cy="2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59" name="Rectangle 71"/>
              <p:cNvSpPr>
                <a:spLocks noChangeArrowheads="1"/>
              </p:cNvSpPr>
              <p:nvPr/>
            </p:nvSpPr>
            <p:spPr bwMode="auto">
              <a:xfrm>
                <a:off x="3930" y="662"/>
                <a:ext cx="27" cy="29"/>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17442" name="Group 72"/>
            <p:cNvGrpSpPr>
              <a:grpSpLocks/>
            </p:cNvGrpSpPr>
            <p:nvPr/>
          </p:nvGrpSpPr>
          <p:grpSpPr bwMode="auto">
            <a:xfrm>
              <a:off x="2688" y="2384"/>
              <a:ext cx="142" cy="676"/>
              <a:chOff x="2680" y="2440"/>
              <a:chExt cx="142" cy="676"/>
            </a:xfrm>
          </p:grpSpPr>
          <p:sp>
            <p:nvSpPr>
              <p:cNvPr id="17443" name="Rectangle 73"/>
              <p:cNvSpPr>
                <a:spLocks noChangeArrowheads="1"/>
              </p:cNvSpPr>
              <p:nvPr/>
            </p:nvSpPr>
            <p:spPr bwMode="auto">
              <a:xfrm>
                <a:off x="2682" y="2440"/>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44" name="Rectangle 74"/>
              <p:cNvSpPr>
                <a:spLocks noChangeArrowheads="1"/>
              </p:cNvSpPr>
              <p:nvPr/>
            </p:nvSpPr>
            <p:spPr bwMode="auto">
              <a:xfrm>
                <a:off x="2716" y="2530"/>
                <a:ext cx="70" cy="26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45" name="Rectangle 75"/>
              <p:cNvSpPr>
                <a:spLocks noChangeArrowheads="1"/>
              </p:cNvSpPr>
              <p:nvPr/>
            </p:nvSpPr>
            <p:spPr bwMode="auto">
              <a:xfrm>
                <a:off x="2680" y="3082"/>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46" name="Line 76"/>
              <p:cNvSpPr>
                <a:spLocks noChangeShapeType="1"/>
              </p:cNvSpPr>
              <p:nvPr/>
            </p:nvSpPr>
            <p:spPr bwMode="auto">
              <a:xfrm>
                <a:off x="2716" y="2698"/>
                <a:ext cx="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7" name="Line 77"/>
              <p:cNvSpPr>
                <a:spLocks noChangeShapeType="1"/>
              </p:cNvSpPr>
              <p:nvPr/>
            </p:nvSpPr>
            <p:spPr bwMode="auto">
              <a:xfrm>
                <a:off x="2718" y="2576"/>
                <a:ext cx="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8" name="Rectangle 78"/>
              <p:cNvSpPr>
                <a:spLocks noChangeArrowheads="1"/>
              </p:cNvSpPr>
              <p:nvPr/>
            </p:nvSpPr>
            <p:spPr bwMode="auto">
              <a:xfrm>
                <a:off x="2728" y="2588"/>
                <a:ext cx="46" cy="4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449" name="Rectangle 79"/>
              <p:cNvSpPr>
                <a:spLocks noChangeArrowheads="1"/>
              </p:cNvSpPr>
              <p:nvPr/>
            </p:nvSpPr>
            <p:spPr bwMode="auto">
              <a:xfrm>
                <a:off x="2738" y="2540"/>
                <a:ext cx="27" cy="2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spTree>
    <p:extLst>
      <p:ext uri="{BB962C8B-B14F-4D97-AF65-F5344CB8AC3E}">
        <p14:creationId xmlns:p14="http://schemas.microsoft.com/office/powerpoint/2010/main" val="26939269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l="22189" t="22325" r="19144" b="5998"/>
          <a:stretch>
            <a:fillRect/>
          </a:stretch>
        </p:blipFill>
        <p:spPr bwMode="auto">
          <a:xfrm>
            <a:off x="1320800" y="0"/>
            <a:ext cx="782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l="27524" t="20123" r="27905" b="1395"/>
          <a:stretch>
            <a:fillRect/>
          </a:stretch>
        </p:blipFill>
        <p:spPr bwMode="auto">
          <a:xfrm>
            <a:off x="203200" y="479425"/>
            <a:ext cx="1944688" cy="2559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5929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l="20094" t="22591" r="18762" b="2547"/>
          <a:stretch>
            <a:fillRect/>
          </a:stretch>
        </p:blipFill>
        <p:spPr bwMode="auto">
          <a:xfrm>
            <a:off x="739775" y="0"/>
            <a:ext cx="7807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35677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609600" y="457200"/>
            <a:ext cx="7772400" cy="914400"/>
          </a:xfrm>
          <a:noFill/>
        </p:spPr>
        <p:txBody>
          <a:bodyPr/>
          <a:lstStyle/>
          <a:p>
            <a:pPr eaLnBrk="1" hangingPunct="1"/>
            <a:r>
              <a:rPr lang="en-US" altLang="en-US" b="1" smtClean="0">
                <a:latin typeface="Comic Sans MS" panose="030F0702030302020204" pitchFamily="66" charset="0"/>
              </a:rPr>
              <a:t>Rod Scale Correction</a:t>
            </a:r>
          </a:p>
        </p:txBody>
      </p:sp>
      <p:sp>
        <p:nvSpPr>
          <p:cNvPr id="187395" name="Rectangle 3"/>
          <p:cNvSpPr>
            <a:spLocks noGrp="1" noChangeArrowheads="1"/>
          </p:cNvSpPr>
          <p:nvPr>
            <p:ph type="subTitle" idx="1"/>
          </p:nvPr>
        </p:nvSpPr>
        <p:spPr>
          <a:xfrm>
            <a:off x="368300" y="1587500"/>
            <a:ext cx="8445500" cy="2895600"/>
          </a:xfrm>
        </p:spPr>
        <p:txBody>
          <a:bodyPr/>
          <a:lstStyle/>
          <a:p>
            <a:pPr eaLnBrk="1" hangingPunct="1">
              <a:lnSpc>
                <a:spcPct val="90000"/>
              </a:lnSpc>
              <a:buFont typeface="Arial" charset="0"/>
              <a:buNone/>
              <a:defRPr/>
            </a:pPr>
            <a:r>
              <a:rPr lang="en-US" sz="3600" b="1" dirty="0" smtClean="0">
                <a:solidFill>
                  <a:schemeClr val="tx1"/>
                </a:solidFill>
                <a:latin typeface="Comic Sans MS" pitchFamily="66" charset="0"/>
              </a:rPr>
              <a:t>C</a:t>
            </a:r>
            <a:r>
              <a:rPr lang="en-US" sz="3600" b="1" baseline="-25000" dirty="0" smtClean="0">
                <a:solidFill>
                  <a:schemeClr val="tx1"/>
                </a:solidFill>
                <a:latin typeface="Comic Sans MS" pitchFamily="66" charset="0"/>
              </a:rPr>
              <a:t>r</a:t>
            </a:r>
            <a:r>
              <a:rPr lang="en-US" sz="3600" b="1" dirty="0" smtClean="0">
                <a:solidFill>
                  <a:schemeClr val="tx1"/>
                </a:solidFill>
                <a:latin typeface="Comic Sans MS" pitchFamily="66" charset="0"/>
              </a:rPr>
              <a:t>  =</a:t>
            </a:r>
            <a:r>
              <a:rPr lang="en-US" sz="3600" b="1" dirty="0" smtClean="0">
                <a:latin typeface="Comic Sans MS" pitchFamily="66" charset="0"/>
              </a:rPr>
              <a:t>  </a:t>
            </a:r>
            <a:r>
              <a:rPr lang="en-US" sz="3600" b="1" dirty="0" smtClean="0">
                <a:solidFill>
                  <a:srgbClr val="FF0000"/>
                </a:solidFill>
                <a:latin typeface="Comic Sans MS" pitchFamily="66" charset="0"/>
              </a:rPr>
              <a:t>D</a:t>
            </a:r>
            <a:r>
              <a:rPr lang="en-US" sz="3600" b="1" dirty="0" smtClean="0">
                <a:solidFill>
                  <a:schemeClr val="tx1"/>
                </a:solidFill>
                <a:latin typeface="Comic Sans MS" pitchFamily="66" charset="0"/>
              </a:rPr>
              <a:t>e</a:t>
            </a:r>
          </a:p>
          <a:p>
            <a:pPr algn="l" eaLnBrk="1" hangingPunct="1">
              <a:lnSpc>
                <a:spcPct val="90000"/>
              </a:lnSpc>
              <a:buFont typeface="Arial" charset="0"/>
              <a:buNone/>
              <a:defRPr/>
            </a:pPr>
            <a:endParaRPr lang="en-US" sz="2400" b="1" dirty="0" smtClean="0">
              <a:solidFill>
                <a:srgbClr val="FF0000"/>
              </a:solidFill>
              <a:latin typeface="Comic Sans MS" pitchFamily="66" charset="0"/>
            </a:endParaRPr>
          </a:p>
          <a:p>
            <a:pPr algn="l" eaLnBrk="1" hangingPunct="1">
              <a:lnSpc>
                <a:spcPct val="90000"/>
              </a:lnSpc>
              <a:buFont typeface="Arial" charset="0"/>
              <a:buNone/>
              <a:defRPr/>
            </a:pPr>
            <a:r>
              <a:rPr lang="en-US" sz="2400" b="1" dirty="0" smtClean="0">
                <a:solidFill>
                  <a:srgbClr val="FF0000"/>
                </a:solidFill>
                <a:latin typeface="Comic Sans MS" pitchFamily="66" charset="0"/>
              </a:rPr>
              <a:t>D = observed </a:t>
            </a:r>
            <a:r>
              <a:rPr lang="en-US" sz="2400" b="1" dirty="0" err="1" smtClean="0">
                <a:solidFill>
                  <a:srgbClr val="FF0000"/>
                </a:solidFill>
                <a:latin typeface="Comic Sans MS" pitchFamily="66" charset="0"/>
              </a:rPr>
              <a:t>Δ</a:t>
            </a:r>
            <a:r>
              <a:rPr lang="en-US" sz="2400" b="1" baseline="-25000" dirty="0" err="1" smtClean="0">
                <a:solidFill>
                  <a:srgbClr val="FF0000"/>
                </a:solidFill>
                <a:latin typeface="Comic Sans MS" pitchFamily="66" charset="0"/>
              </a:rPr>
              <a:t>elevation</a:t>
            </a:r>
            <a:r>
              <a:rPr lang="en-US" sz="2400" b="1" baseline="-25000" dirty="0" smtClean="0">
                <a:latin typeface="Comic Sans MS" pitchFamily="66" charset="0"/>
              </a:rPr>
              <a:t> </a:t>
            </a:r>
            <a:r>
              <a:rPr lang="en-US" sz="2400" b="1" dirty="0" smtClean="0">
                <a:solidFill>
                  <a:schemeClr val="tx1"/>
                </a:solidFill>
                <a:latin typeface="Comic Sans MS" pitchFamily="66" charset="0"/>
              </a:rPr>
              <a:t>for the section in meters</a:t>
            </a:r>
          </a:p>
          <a:p>
            <a:pPr algn="l" eaLnBrk="1" hangingPunct="1">
              <a:lnSpc>
                <a:spcPct val="90000"/>
              </a:lnSpc>
              <a:buFont typeface="Arial" charset="0"/>
              <a:buNone/>
              <a:defRPr/>
            </a:pPr>
            <a:r>
              <a:rPr lang="en-US" sz="2400" b="1" dirty="0" smtClean="0">
                <a:solidFill>
                  <a:schemeClr val="tx1"/>
                </a:solidFill>
                <a:latin typeface="Comic Sans MS" pitchFamily="66" charset="0"/>
              </a:rPr>
              <a:t>e =  average length excess of the rod pair in mm/m</a:t>
            </a:r>
          </a:p>
          <a:p>
            <a:pPr algn="l" eaLnBrk="1" hangingPunct="1">
              <a:lnSpc>
                <a:spcPct val="90000"/>
              </a:lnSpc>
              <a:buFont typeface="Arial" charset="0"/>
              <a:buNone/>
              <a:defRPr/>
            </a:pPr>
            <a:endParaRPr lang="en-US" sz="1800" b="1" dirty="0" smtClean="0">
              <a:latin typeface="Comic Sans MS" pitchFamily="66" charset="0"/>
            </a:endParaRPr>
          </a:p>
          <a:p>
            <a:pPr algn="l" eaLnBrk="1" hangingPunct="1">
              <a:lnSpc>
                <a:spcPct val="90000"/>
              </a:lnSpc>
              <a:buFont typeface="Arial" charset="0"/>
              <a:buNone/>
              <a:defRPr/>
            </a:pPr>
            <a:r>
              <a:rPr lang="en-US" sz="2400" b="1" dirty="0" smtClean="0">
                <a:solidFill>
                  <a:srgbClr val="0000FF"/>
                </a:solidFill>
                <a:latin typeface="Comic Sans MS" pitchFamily="66" charset="0"/>
              </a:rPr>
              <a:t>Length excess is determined in rod calibration process</a:t>
            </a:r>
          </a:p>
        </p:txBody>
      </p:sp>
    </p:spTree>
    <p:extLst>
      <p:ext uri="{BB962C8B-B14F-4D97-AF65-F5344CB8AC3E}">
        <p14:creationId xmlns:p14="http://schemas.microsoft.com/office/powerpoint/2010/main" val="36091600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l="6348" t="3998" r="18341" b="5908"/>
          <a:stretch>
            <a:fillRect/>
          </a:stretch>
        </p:blipFill>
        <p:spPr bwMode="auto">
          <a:xfrm>
            <a:off x="1219200" y="0"/>
            <a:ext cx="79248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l="56700" t="30293" r="30711" b="31177"/>
          <a:stretch>
            <a:fillRect/>
          </a:stretch>
        </p:blipFill>
        <p:spPr bwMode="auto">
          <a:xfrm>
            <a:off x="0" y="0"/>
            <a:ext cx="2987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4"/>
          <p:cNvSpPr txBox="1">
            <a:spLocks noChangeArrowheads="1"/>
          </p:cNvSpPr>
          <p:nvPr/>
        </p:nvSpPr>
        <p:spPr bwMode="auto">
          <a:xfrm>
            <a:off x="1249363" y="1471613"/>
            <a:ext cx="3582987"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latin typeface="Comic Sans MS" panose="030F0702030302020204" pitchFamily="66" charset="0"/>
              </a:rPr>
              <a:t>Rod Calibration – Invar to </a:t>
            </a:r>
          </a:p>
          <a:p>
            <a:pPr eaLnBrk="1" hangingPunct="1"/>
            <a:r>
              <a:rPr lang="en-US" altLang="en-US" sz="2000" b="1">
                <a:latin typeface="Comic Sans MS" panose="030F0702030302020204" pitchFamily="66" charset="0"/>
              </a:rPr>
              <a:t>   Bottom Reference Plate </a:t>
            </a:r>
          </a:p>
        </p:txBody>
      </p:sp>
      <p:sp>
        <p:nvSpPr>
          <p:cNvPr id="21509" name="Line 5"/>
          <p:cNvSpPr>
            <a:spLocks noChangeShapeType="1"/>
          </p:cNvSpPr>
          <p:nvPr/>
        </p:nvSpPr>
        <p:spPr bwMode="auto">
          <a:xfrm flipV="1">
            <a:off x="4591050" y="990600"/>
            <a:ext cx="1866900" cy="6858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0" name="Line 6"/>
          <p:cNvSpPr>
            <a:spLocks noChangeShapeType="1"/>
          </p:cNvSpPr>
          <p:nvPr/>
        </p:nvSpPr>
        <p:spPr bwMode="auto">
          <a:xfrm>
            <a:off x="4629150" y="1981200"/>
            <a:ext cx="1976438" cy="118427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793026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l="33463" t="18063" r="32004" b="12959"/>
          <a:stretch>
            <a:fillRect/>
          </a:stretch>
        </p:blipFill>
        <p:spPr bwMode="auto">
          <a:xfrm>
            <a:off x="466725" y="153988"/>
            <a:ext cx="4500563"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5280025" y="381000"/>
            <a:ext cx="37639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latin typeface="Comic Sans MS" panose="030F0702030302020204" pitchFamily="66" charset="0"/>
              </a:rPr>
              <a:t>Calibration Report</a:t>
            </a:r>
          </a:p>
        </p:txBody>
      </p:sp>
      <p:pic>
        <p:nvPicPr>
          <p:cNvPr id="22532" name="Picture 4" descr="r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7650" y="1563688"/>
            <a:ext cx="34671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5"/>
          <p:cNvSpPr txBox="1">
            <a:spLocks noChangeArrowheads="1"/>
          </p:cNvSpPr>
          <p:nvPr/>
        </p:nvSpPr>
        <p:spPr bwMode="auto">
          <a:xfrm>
            <a:off x="5610225" y="6276975"/>
            <a:ext cx="3379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SLAC Metrology Laboratory </a:t>
            </a:r>
          </a:p>
        </p:txBody>
      </p:sp>
    </p:spTree>
    <p:extLst>
      <p:ext uri="{BB962C8B-B14F-4D97-AF65-F5344CB8AC3E}">
        <p14:creationId xmlns:p14="http://schemas.microsoft.com/office/powerpoint/2010/main" val="355703343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l="30208" t="18867" r="32031" b="8984"/>
          <a:stretch>
            <a:fillRect/>
          </a:stretch>
        </p:blipFill>
        <p:spPr bwMode="auto">
          <a:xfrm>
            <a:off x="228600" y="161925"/>
            <a:ext cx="3683000" cy="5099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l="32813" t="19766" r="31902" b="15094"/>
          <a:stretch>
            <a:fillRect/>
          </a:stretch>
        </p:blipFill>
        <p:spPr bwMode="auto">
          <a:xfrm>
            <a:off x="2755900" y="774700"/>
            <a:ext cx="3811588" cy="5099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3556" name="Group 4"/>
          <p:cNvGrpSpPr>
            <a:grpSpLocks/>
          </p:cNvGrpSpPr>
          <p:nvPr/>
        </p:nvGrpSpPr>
        <p:grpSpPr bwMode="auto">
          <a:xfrm>
            <a:off x="5295900" y="1568450"/>
            <a:ext cx="3683000" cy="5086350"/>
            <a:chOff x="3296" y="774"/>
            <a:chExt cx="2320" cy="3204"/>
          </a:xfrm>
        </p:grpSpPr>
        <p:pic>
          <p:nvPicPr>
            <p:cNvPr id="23558" name="Picture 5"/>
            <p:cNvPicPr>
              <a:picLocks noChangeAspect="1" noChangeArrowheads="1"/>
            </p:cNvPicPr>
            <p:nvPr/>
          </p:nvPicPr>
          <p:blipFill>
            <a:blip r:embed="rId5">
              <a:extLst>
                <a:ext uri="{28A0092B-C50C-407E-A947-70E740481C1C}">
                  <a14:useLocalDpi xmlns:a14="http://schemas.microsoft.com/office/drawing/2010/main" val="0"/>
                </a:ext>
              </a:extLst>
            </a:blip>
            <a:srcRect l="30598" t="20305" r="31641" b="7727"/>
            <a:stretch>
              <a:fillRect/>
            </a:stretch>
          </p:blipFill>
          <p:spPr bwMode="auto">
            <a:xfrm>
              <a:off x="3296" y="774"/>
              <a:ext cx="2320" cy="32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9" name="Rectangle 6"/>
            <p:cNvSpPr>
              <a:spLocks noChangeArrowheads="1"/>
            </p:cNvSpPr>
            <p:nvPr/>
          </p:nvSpPr>
          <p:spPr bwMode="auto">
            <a:xfrm>
              <a:off x="4256" y="864"/>
              <a:ext cx="728" cy="2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23557" name="Text Box 7"/>
          <p:cNvSpPr txBox="1">
            <a:spLocks noChangeArrowheads="1"/>
          </p:cNvSpPr>
          <p:nvPr/>
        </p:nvSpPr>
        <p:spPr bwMode="auto">
          <a:xfrm>
            <a:off x="5203825" y="136525"/>
            <a:ext cx="33972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CC0000"/>
                </a:solidFill>
                <a:latin typeface="Comic Sans MS" panose="030F0702030302020204" pitchFamily="66" charset="0"/>
              </a:rPr>
              <a:t>Laval University</a:t>
            </a:r>
          </a:p>
          <a:p>
            <a:pPr eaLnBrk="1" hangingPunct="1"/>
            <a:r>
              <a:rPr lang="en-US" altLang="en-US" sz="2800" b="1">
                <a:solidFill>
                  <a:srgbClr val="CC0000"/>
                </a:solidFill>
                <a:latin typeface="Comic Sans MS" panose="030F0702030302020204" pitchFamily="66" charset="0"/>
              </a:rPr>
              <a:t>          (ULAVAL)</a:t>
            </a:r>
          </a:p>
        </p:txBody>
      </p:sp>
    </p:spTree>
    <p:extLst>
      <p:ext uri="{BB962C8B-B14F-4D97-AF65-F5344CB8AC3E}">
        <p14:creationId xmlns:p14="http://schemas.microsoft.com/office/powerpoint/2010/main" val="22436514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l="34766" t="19408" r="32162" b="10602"/>
          <a:stretch>
            <a:fillRect/>
          </a:stretch>
        </p:blipFill>
        <p:spPr bwMode="auto">
          <a:xfrm>
            <a:off x="266700" y="255588"/>
            <a:ext cx="3810000" cy="584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l="33855" t="20665" r="31381" b="10242"/>
          <a:stretch>
            <a:fillRect/>
          </a:stretch>
        </p:blipFill>
        <p:spPr bwMode="auto">
          <a:xfrm>
            <a:off x="2835275" y="644525"/>
            <a:ext cx="3851275"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l="32161" t="21025" r="31641" b="8804"/>
          <a:stretch>
            <a:fillRect/>
          </a:stretch>
        </p:blipFill>
        <p:spPr bwMode="auto">
          <a:xfrm>
            <a:off x="5156200" y="1319213"/>
            <a:ext cx="3810000" cy="535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4568825" y="0"/>
            <a:ext cx="4259263"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CC0000"/>
                </a:solidFill>
                <a:latin typeface="Comic Sans MS" panose="030F0702030302020204" pitchFamily="66" charset="0"/>
              </a:rPr>
              <a:t>Technical University</a:t>
            </a:r>
          </a:p>
          <a:p>
            <a:pPr eaLnBrk="1" hangingPunct="1"/>
            <a:r>
              <a:rPr lang="en-US" altLang="en-US" sz="2800" b="1">
                <a:solidFill>
                  <a:srgbClr val="CC0000"/>
                </a:solidFill>
                <a:latin typeface="Comic Sans MS" panose="030F0702030302020204" pitchFamily="66" charset="0"/>
              </a:rPr>
              <a:t>                in Munich</a:t>
            </a:r>
          </a:p>
          <a:p>
            <a:pPr eaLnBrk="1" hangingPunct="1"/>
            <a:r>
              <a:rPr lang="en-US" altLang="en-US" sz="2800" b="1">
                <a:solidFill>
                  <a:srgbClr val="CC0000"/>
                </a:solidFill>
                <a:latin typeface="Comic Sans MS" panose="030F0702030302020204" pitchFamily="66" charset="0"/>
              </a:rPr>
              <a:t>                 (TUM)</a:t>
            </a:r>
          </a:p>
        </p:txBody>
      </p:sp>
    </p:spTree>
    <p:extLst>
      <p:ext uri="{BB962C8B-B14F-4D97-AF65-F5344CB8AC3E}">
        <p14:creationId xmlns:p14="http://schemas.microsoft.com/office/powerpoint/2010/main" val="188916491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395288"/>
            <a:ext cx="3867150" cy="5662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825" y="962025"/>
            <a:ext cx="3848100" cy="564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875" y="2919413"/>
            <a:ext cx="5046663" cy="3443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05" name="Text Box 5"/>
          <p:cNvSpPr txBox="1">
            <a:spLocks noChangeArrowheads="1"/>
          </p:cNvSpPr>
          <p:nvPr/>
        </p:nvSpPr>
        <p:spPr bwMode="auto">
          <a:xfrm>
            <a:off x="4729163" y="0"/>
            <a:ext cx="41116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CC0000"/>
                </a:solidFill>
                <a:latin typeface="Comic Sans MS" panose="030F0702030302020204" pitchFamily="66" charset="0"/>
              </a:rPr>
              <a:t>Stanford Linear</a:t>
            </a:r>
          </a:p>
          <a:p>
            <a:pPr eaLnBrk="1" hangingPunct="1"/>
            <a:r>
              <a:rPr lang="en-US" altLang="en-US" sz="2800" b="1">
                <a:solidFill>
                  <a:srgbClr val="CC0000"/>
                </a:solidFill>
                <a:latin typeface="Comic Sans MS" panose="030F0702030302020204" pitchFamily="66" charset="0"/>
              </a:rPr>
              <a:t>    Accelerator Center</a:t>
            </a:r>
          </a:p>
          <a:p>
            <a:pPr eaLnBrk="1" hangingPunct="1"/>
            <a:r>
              <a:rPr lang="en-US" altLang="en-US" sz="2800" b="1">
                <a:solidFill>
                  <a:srgbClr val="CC0000"/>
                </a:solidFill>
                <a:latin typeface="Comic Sans MS" panose="030F0702030302020204" pitchFamily="66" charset="0"/>
              </a:rPr>
              <a:t>                 (SLAC)</a:t>
            </a:r>
          </a:p>
        </p:txBody>
      </p:sp>
    </p:spTree>
    <p:extLst>
      <p:ext uri="{BB962C8B-B14F-4D97-AF65-F5344CB8AC3E}">
        <p14:creationId xmlns:p14="http://schemas.microsoft.com/office/powerpoint/2010/main" val="19223452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6"/>
          <p:cNvSpPr txBox="1">
            <a:spLocks noGrp="1"/>
          </p:cNvSpPr>
          <p:nvPr>
            <p:ph type="ctrTitle"/>
          </p:nvPr>
        </p:nvSpPr>
        <p:spPr>
          <a:xfrm>
            <a:off x="800100" y="1447800"/>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alibri"/>
              <a:buNone/>
            </a:pPr>
            <a:r>
              <a:rPr lang="en-US" sz="4400" b="0" i="0" u="none">
                <a:solidFill>
                  <a:schemeClr val="dk1"/>
                </a:solidFill>
                <a:latin typeface="Calibri"/>
                <a:ea typeface="Calibri"/>
                <a:cs typeface="Calibri"/>
                <a:sym typeface="Calibri"/>
              </a:rPr>
              <a:t>Geodetic leveling has been defined as</a:t>
            </a:r>
            <a:endParaRPr/>
          </a:p>
        </p:txBody>
      </p:sp>
      <p:sp>
        <p:nvSpPr>
          <p:cNvPr id="134" name="Google Shape;134;p6"/>
          <p:cNvSpPr txBox="1">
            <a:spLocks noGrp="1"/>
          </p:cNvSpPr>
          <p:nvPr>
            <p:ph type="subTitle" idx="1"/>
          </p:nvPr>
        </p:nvSpPr>
        <p:spPr>
          <a:xfrm>
            <a:off x="1371600" y="3200400"/>
            <a:ext cx="6629400" cy="2133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2800"/>
              <a:buNone/>
            </a:pPr>
            <a:r>
              <a:rPr lang="en-US" sz="2800" b="0" i="0" u="none">
                <a:solidFill>
                  <a:schemeClr val="dk1"/>
                </a:solidFill>
                <a:latin typeface="Calibri"/>
                <a:ea typeface="Calibri"/>
                <a:cs typeface="Calibri"/>
                <a:sym typeface="Calibri"/>
              </a:rPr>
              <a:t>". . . leveling of a high order of accuracy, </a:t>
            </a:r>
            <a:endParaRPr/>
          </a:p>
          <a:p>
            <a:pPr marL="0" lvl="0" indent="0" algn="ctr" rtl="0">
              <a:lnSpc>
                <a:spcPct val="100000"/>
              </a:lnSpc>
              <a:spcBef>
                <a:spcPts val="560"/>
              </a:spcBef>
              <a:spcAft>
                <a:spcPts val="0"/>
              </a:spcAft>
              <a:buClr>
                <a:schemeClr val="dk1"/>
              </a:buClr>
              <a:buSzPts val="2800"/>
              <a:buNone/>
            </a:pPr>
            <a:r>
              <a:rPr lang="en-US" sz="2800" b="0" i="0" u="none">
                <a:solidFill>
                  <a:schemeClr val="dk1"/>
                </a:solidFill>
                <a:latin typeface="Calibri"/>
                <a:ea typeface="Calibri"/>
                <a:cs typeface="Calibri"/>
                <a:sym typeface="Calibri"/>
              </a:rPr>
              <a:t>usually extended over large areas, to furnish accurate vertical control . . . for all surveying and mapping operations."</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2437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925" y="2657475"/>
            <a:ext cx="479107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p:cNvSpPr txBox="1">
            <a:spLocks noChangeArrowheads="1"/>
          </p:cNvSpPr>
          <p:nvPr/>
        </p:nvSpPr>
        <p:spPr bwMode="auto">
          <a:xfrm>
            <a:off x="4729163" y="0"/>
            <a:ext cx="3649662"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CC0000"/>
                </a:solidFill>
                <a:latin typeface="Comic Sans MS" panose="030F0702030302020204" pitchFamily="66" charset="0"/>
              </a:rPr>
              <a:t>Stanford Linear</a:t>
            </a:r>
          </a:p>
          <a:p>
            <a:pPr eaLnBrk="1" hangingPunct="1"/>
            <a:r>
              <a:rPr lang="en-US" altLang="en-US" sz="2800" b="1">
                <a:solidFill>
                  <a:srgbClr val="CC0000"/>
                </a:solidFill>
                <a:latin typeface="Comic Sans MS" panose="030F0702030302020204" pitchFamily="66" charset="0"/>
              </a:rPr>
              <a:t> Accelerator Center</a:t>
            </a:r>
          </a:p>
          <a:p>
            <a:pPr eaLnBrk="1" hangingPunct="1"/>
            <a:r>
              <a:rPr lang="en-US" altLang="en-US" sz="2800" b="1">
                <a:solidFill>
                  <a:srgbClr val="CC0000"/>
                </a:solidFill>
                <a:latin typeface="Comic Sans MS" panose="030F0702030302020204" pitchFamily="66" charset="0"/>
              </a:rPr>
              <a:t>       (SLAC)</a:t>
            </a:r>
          </a:p>
          <a:p>
            <a:pPr eaLnBrk="1" hangingPunct="1"/>
            <a:endParaRPr lang="en-US" altLang="en-US" sz="2800" b="1">
              <a:solidFill>
                <a:srgbClr val="CC0000"/>
              </a:solidFill>
              <a:latin typeface="Comic Sans MS" panose="030F0702030302020204" pitchFamily="66" charset="0"/>
            </a:endParaRPr>
          </a:p>
          <a:p>
            <a:pPr eaLnBrk="1" hangingPunct="1"/>
            <a:r>
              <a:rPr lang="en-US" altLang="en-US" sz="2800" b="1">
                <a:solidFill>
                  <a:srgbClr val="CC0000"/>
                </a:solidFill>
                <a:latin typeface="Comic Sans MS" panose="030F0702030302020204" pitchFamily="66" charset="0"/>
              </a:rPr>
              <a:t>  Additional Notes</a:t>
            </a:r>
          </a:p>
        </p:txBody>
      </p:sp>
    </p:spTree>
    <p:extLst>
      <p:ext uri="{BB962C8B-B14F-4D97-AF65-F5344CB8AC3E}">
        <p14:creationId xmlns:p14="http://schemas.microsoft.com/office/powerpoint/2010/main" val="15503658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l="5000" t="7001" r="11250"/>
          <a:stretch>
            <a:fillRect/>
          </a:stretch>
        </p:blipFill>
        <p:spPr bwMode="auto">
          <a:xfrm>
            <a:off x="1447800" y="1524000"/>
            <a:ext cx="64055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p:cNvSpPr txBox="1">
            <a:spLocks noChangeArrowheads="1"/>
          </p:cNvSpPr>
          <p:nvPr/>
        </p:nvSpPr>
        <p:spPr bwMode="auto">
          <a:xfrm>
            <a:off x="250825" y="323850"/>
            <a:ext cx="88931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Critical Distances:</a:t>
            </a:r>
            <a:r>
              <a:rPr lang="en-US" altLang="en-US"/>
              <a:t> It is already well known in the metrology community that digital levels give inaccurate results at certain distances. Therefore the expansion of these distances have to be evaluated to avoid them during the field measurements. As an example, measurements at and around a critical distance of the DNA03 are shown below. </a:t>
            </a:r>
          </a:p>
        </p:txBody>
      </p:sp>
    </p:spTree>
    <p:extLst>
      <p:ext uri="{BB962C8B-B14F-4D97-AF65-F5344CB8AC3E}">
        <p14:creationId xmlns:p14="http://schemas.microsoft.com/office/powerpoint/2010/main" val="8168890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l="5000" t="28667" r="11749" b="9666"/>
          <a:stretch>
            <a:fillRect/>
          </a:stretch>
        </p:blipFill>
        <p:spPr bwMode="auto">
          <a:xfrm>
            <a:off x="0" y="654050"/>
            <a:ext cx="9144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377825" y="5953125"/>
            <a:ext cx="8566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FF0000"/>
                </a:solidFill>
                <a:latin typeface="Comic Sans MS" panose="030F0702030302020204" pitchFamily="66" charset="0"/>
              </a:rPr>
              <a:t>Hence Rule – </a:t>
            </a:r>
            <a:r>
              <a:rPr lang="en-US" altLang="en-US" sz="2800" b="1">
                <a:solidFill>
                  <a:srgbClr val="0000FF"/>
                </a:solidFill>
                <a:latin typeface="Comic Sans MS" panose="030F0702030302020204" pitchFamily="66" charset="0"/>
              </a:rPr>
              <a:t>Keep all three crosshairs on Invar!</a:t>
            </a:r>
          </a:p>
        </p:txBody>
      </p:sp>
    </p:spTree>
    <p:extLst>
      <p:ext uri="{BB962C8B-B14F-4D97-AF65-F5344CB8AC3E}">
        <p14:creationId xmlns:p14="http://schemas.microsoft.com/office/powerpoint/2010/main" val="29977110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l="7750" t="3833" r="8250" b="8014"/>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699" name="Group 3"/>
          <p:cNvGrpSpPr>
            <a:grpSpLocks/>
          </p:cNvGrpSpPr>
          <p:nvPr/>
        </p:nvGrpSpPr>
        <p:grpSpPr bwMode="auto">
          <a:xfrm>
            <a:off x="2400300" y="819150"/>
            <a:ext cx="3714750" cy="3771900"/>
            <a:chOff x="1320" y="984"/>
            <a:chExt cx="2340" cy="2376"/>
          </a:xfrm>
        </p:grpSpPr>
        <p:sp>
          <p:nvSpPr>
            <p:cNvPr id="29701" name="Oval 4"/>
            <p:cNvSpPr>
              <a:spLocks noChangeArrowheads="1"/>
            </p:cNvSpPr>
            <p:nvPr/>
          </p:nvSpPr>
          <p:spPr bwMode="auto">
            <a:xfrm>
              <a:off x="1320" y="984"/>
              <a:ext cx="2340" cy="237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702" name="Line 5"/>
            <p:cNvSpPr>
              <a:spLocks noChangeShapeType="1"/>
            </p:cNvSpPr>
            <p:nvPr/>
          </p:nvSpPr>
          <p:spPr bwMode="auto">
            <a:xfrm>
              <a:off x="2490" y="984"/>
              <a:ext cx="0" cy="237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3" name="Line 6"/>
            <p:cNvSpPr>
              <a:spLocks noChangeShapeType="1"/>
            </p:cNvSpPr>
            <p:nvPr/>
          </p:nvSpPr>
          <p:spPr bwMode="auto">
            <a:xfrm>
              <a:off x="1320" y="2172"/>
              <a:ext cx="234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4" name="Line 7"/>
            <p:cNvSpPr>
              <a:spLocks noChangeShapeType="1"/>
            </p:cNvSpPr>
            <p:nvPr/>
          </p:nvSpPr>
          <p:spPr bwMode="auto">
            <a:xfrm>
              <a:off x="2352" y="2772"/>
              <a:ext cx="27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5" name="Line 8"/>
            <p:cNvSpPr>
              <a:spLocks noChangeShapeType="1"/>
            </p:cNvSpPr>
            <p:nvPr/>
          </p:nvSpPr>
          <p:spPr bwMode="auto">
            <a:xfrm>
              <a:off x="2355" y="1554"/>
              <a:ext cx="27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9700" name="Text Box 9"/>
          <p:cNvSpPr txBox="1">
            <a:spLocks noChangeArrowheads="1"/>
          </p:cNvSpPr>
          <p:nvPr/>
        </p:nvSpPr>
        <p:spPr bwMode="auto">
          <a:xfrm>
            <a:off x="1235075" y="5705475"/>
            <a:ext cx="6202363"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FF0000"/>
                </a:solidFill>
                <a:latin typeface="Comic Sans MS" panose="030F0702030302020204" pitchFamily="66" charset="0"/>
              </a:rPr>
              <a:t>Keep all three crosshairs on Invar!</a:t>
            </a:r>
          </a:p>
        </p:txBody>
      </p:sp>
    </p:spTree>
    <p:extLst>
      <p:ext uri="{BB962C8B-B14F-4D97-AF65-F5344CB8AC3E}">
        <p14:creationId xmlns:p14="http://schemas.microsoft.com/office/powerpoint/2010/main" val="19201183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4"/>
          <p:cNvSpPr txBox="1">
            <a:spLocks noChangeArrowheads="1"/>
          </p:cNvSpPr>
          <p:nvPr/>
        </p:nvSpPr>
        <p:spPr bwMode="auto">
          <a:xfrm>
            <a:off x="0" y="381000"/>
            <a:ext cx="89819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latin typeface="Comic Sans MS" panose="030F0702030302020204" pitchFamily="66" charset="0"/>
              </a:rPr>
              <a:t>Maintain </a:t>
            </a:r>
            <a:r>
              <a:rPr lang="en-US" altLang="en-US" sz="3200" b="1" dirty="0" smtClean="0">
                <a:latin typeface="Comic Sans MS" panose="030F0702030302020204" pitchFamily="66" charset="0"/>
              </a:rPr>
              <a:t>Line-of-Sight </a:t>
            </a:r>
            <a:r>
              <a:rPr lang="en-US" altLang="en-US" sz="3200" b="1" dirty="0">
                <a:latin typeface="Comic Sans MS" panose="030F0702030302020204" pitchFamily="66" charset="0"/>
              </a:rPr>
              <a:t>0.5 m Above Ground</a:t>
            </a:r>
          </a:p>
        </p:txBody>
      </p:sp>
      <p:sp>
        <p:nvSpPr>
          <p:cNvPr id="30723" name="Line 2"/>
          <p:cNvSpPr>
            <a:spLocks noChangeShapeType="1"/>
          </p:cNvSpPr>
          <p:nvPr/>
        </p:nvSpPr>
        <p:spPr bwMode="auto">
          <a:xfrm flipV="1">
            <a:off x="1428750" y="3233738"/>
            <a:ext cx="6762750" cy="142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4" name="Text Box 5"/>
          <p:cNvSpPr txBox="1">
            <a:spLocks noChangeArrowheads="1"/>
          </p:cNvSpPr>
          <p:nvPr/>
        </p:nvSpPr>
        <p:spPr bwMode="auto">
          <a:xfrm>
            <a:off x="8305800" y="990600"/>
            <a:ext cx="585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Rod</a:t>
            </a:r>
          </a:p>
        </p:txBody>
      </p:sp>
      <p:grpSp>
        <p:nvGrpSpPr>
          <p:cNvPr id="30725" name="Group 71"/>
          <p:cNvGrpSpPr>
            <a:grpSpLocks/>
          </p:cNvGrpSpPr>
          <p:nvPr/>
        </p:nvGrpSpPr>
        <p:grpSpPr bwMode="auto">
          <a:xfrm>
            <a:off x="8369300" y="3978275"/>
            <a:ext cx="774700" cy="782638"/>
            <a:chOff x="5272" y="2506"/>
            <a:chExt cx="488" cy="493"/>
          </a:xfrm>
        </p:grpSpPr>
        <p:sp>
          <p:nvSpPr>
            <p:cNvPr id="30754" name="AutoShape 58"/>
            <p:cNvSpPr>
              <a:spLocks/>
            </p:cNvSpPr>
            <p:nvPr/>
          </p:nvSpPr>
          <p:spPr bwMode="auto">
            <a:xfrm>
              <a:off x="5272" y="2506"/>
              <a:ext cx="110" cy="493"/>
            </a:xfrm>
            <a:prstGeom prst="rightBrace">
              <a:avLst>
                <a:gd name="adj1" fmla="val 37348"/>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55" name="Text Box 59"/>
            <p:cNvSpPr txBox="1">
              <a:spLocks noChangeArrowheads="1"/>
            </p:cNvSpPr>
            <p:nvPr/>
          </p:nvSpPr>
          <p:spPr bwMode="auto">
            <a:xfrm>
              <a:off x="5367" y="2664"/>
              <a:ext cx="39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latin typeface="Comic Sans MS" panose="030F0702030302020204" pitchFamily="66" charset="0"/>
                </a:rPr>
                <a:t>0.5 m</a:t>
              </a:r>
            </a:p>
          </p:txBody>
        </p:sp>
      </p:grpSp>
      <p:sp>
        <p:nvSpPr>
          <p:cNvPr id="30726" name="AutoShape 60"/>
          <p:cNvSpPr>
            <a:spLocks/>
          </p:cNvSpPr>
          <p:nvPr/>
        </p:nvSpPr>
        <p:spPr bwMode="auto">
          <a:xfrm>
            <a:off x="5138738" y="3251200"/>
            <a:ext cx="304800" cy="519113"/>
          </a:xfrm>
          <a:prstGeom prst="rightBrace">
            <a:avLst>
              <a:gd name="adj1" fmla="val 14193"/>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27" name="Text Box 61"/>
          <p:cNvSpPr txBox="1">
            <a:spLocks noChangeArrowheads="1"/>
          </p:cNvSpPr>
          <p:nvPr/>
        </p:nvSpPr>
        <p:spPr bwMode="auto">
          <a:xfrm>
            <a:off x="5443538" y="3322638"/>
            <a:ext cx="2076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Must be ≥ 0.5 m</a:t>
            </a:r>
          </a:p>
        </p:txBody>
      </p:sp>
      <p:sp>
        <p:nvSpPr>
          <p:cNvPr id="30728" name="Freeform 69" descr="Stationery"/>
          <p:cNvSpPr>
            <a:spLocks/>
          </p:cNvSpPr>
          <p:nvPr/>
        </p:nvSpPr>
        <p:spPr bwMode="auto">
          <a:xfrm>
            <a:off x="-14288" y="3773488"/>
            <a:ext cx="9158288" cy="3092450"/>
          </a:xfrm>
          <a:custGeom>
            <a:avLst/>
            <a:gdLst>
              <a:gd name="T0" fmla="*/ 0 w 5733"/>
              <a:gd name="T1" fmla="*/ 2147483647 h 1929"/>
              <a:gd name="T2" fmla="*/ 0 w 5733"/>
              <a:gd name="T3" fmla="*/ 2147483647 h 1929"/>
              <a:gd name="T4" fmla="*/ 2147483647 w 5733"/>
              <a:gd name="T5" fmla="*/ 2147483647 h 1929"/>
              <a:gd name="T6" fmla="*/ 2147483647 w 5733"/>
              <a:gd name="T7" fmla="*/ 2147483647 h 1929"/>
              <a:gd name="T8" fmla="*/ 2147483647 w 5733"/>
              <a:gd name="T9" fmla="*/ 2147483647 h 1929"/>
              <a:gd name="T10" fmla="*/ 2147483647 w 5733"/>
              <a:gd name="T11" fmla="*/ 2147483647 h 1929"/>
              <a:gd name="T12" fmla="*/ 2147483647 w 5733"/>
              <a:gd name="T13" fmla="*/ 2147483647 h 1929"/>
              <a:gd name="T14" fmla="*/ 2147483647 w 5733"/>
              <a:gd name="T15" fmla="*/ 2147483647 h 1929"/>
              <a:gd name="T16" fmla="*/ 2147483647 w 5733"/>
              <a:gd name="T17" fmla="*/ 2147483647 h 1929"/>
              <a:gd name="T18" fmla="*/ 2147483647 w 5733"/>
              <a:gd name="T19" fmla="*/ 0 h 1929"/>
              <a:gd name="T20" fmla="*/ 2147483647 w 5733"/>
              <a:gd name="T21" fmla="*/ 2147483647 h 1929"/>
              <a:gd name="T22" fmla="*/ 2147483647 w 5733"/>
              <a:gd name="T23" fmla="*/ 2147483647 h 1929"/>
              <a:gd name="T24" fmla="*/ 2147483647 w 5733"/>
              <a:gd name="T25" fmla="*/ 2147483647 h 1929"/>
              <a:gd name="T26" fmla="*/ 2147483647 w 5733"/>
              <a:gd name="T27" fmla="*/ 2147483647 h 1929"/>
              <a:gd name="T28" fmla="*/ 2147483647 w 5733"/>
              <a:gd name="T29" fmla="*/ 2147483647 h 1929"/>
              <a:gd name="T30" fmla="*/ 2147483647 w 5733"/>
              <a:gd name="T31" fmla="*/ 2147483647 h 1929"/>
              <a:gd name="T32" fmla="*/ 2147483647 w 5733"/>
              <a:gd name="T33" fmla="*/ 2147483647 h 1929"/>
              <a:gd name="T34" fmla="*/ 0 w 5733"/>
              <a:gd name="T35" fmla="*/ 2147483647 h 19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33"/>
              <a:gd name="T55" fmla="*/ 0 h 1929"/>
              <a:gd name="T56" fmla="*/ 5733 w 5733"/>
              <a:gd name="T57" fmla="*/ 1929 h 19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33" h="1929">
                <a:moveTo>
                  <a:pt x="0" y="841"/>
                </a:moveTo>
                <a:lnTo>
                  <a:pt x="0" y="1929"/>
                </a:lnTo>
                <a:lnTo>
                  <a:pt x="5733" y="1929"/>
                </a:lnTo>
                <a:lnTo>
                  <a:pt x="5733" y="777"/>
                </a:lnTo>
                <a:lnTo>
                  <a:pt x="5504" y="768"/>
                </a:lnTo>
                <a:lnTo>
                  <a:pt x="5056" y="768"/>
                </a:lnTo>
                <a:lnTo>
                  <a:pt x="4233" y="576"/>
                </a:lnTo>
                <a:lnTo>
                  <a:pt x="3758" y="320"/>
                </a:lnTo>
                <a:lnTo>
                  <a:pt x="3392" y="92"/>
                </a:lnTo>
                <a:lnTo>
                  <a:pt x="3191" y="0"/>
                </a:lnTo>
                <a:lnTo>
                  <a:pt x="2798" y="9"/>
                </a:lnTo>
                <a:lnTo>
                  <a:pt x="2441" y="82"/>
                </a:lnTo>
                <a:lnTo>
                  <a:pt x="1975" y="338"/>
                </a:lnTo>
                <a:lnTo>
                  <a:pt x="1481" y="540"/>
                </a:lnTo>
                <a:lnTo>
                  <a:pt x="924" y="668"/>
                </a:lnTo>
                <a:lnTo>
                  <a:pt x="585" y="814"/>
                </a:lnTo>
                <a:lnTo>
                  <a:pt x="156" y="841"/>
                </a:lnTo>
                <a:lnTo>
                  <a:pt x="0" y="841"/>
                </a:lnTo>
                <a:close/>
              </a:path>
            </a:pathLst>
          </a:custGeom>
          <a:blipFill dpi="0" rotWithShape="1">
            <a:blip r:embed="rId3"/>
            <a:srcRect/>
            <a:tile tx="0" ty="0" sx="100000" sy="100000" flip="none" algn="tl"/>
          </a:blipFill>
          <a:ln w="9525">
            <a:solidFill>
              <a:srgbClr val="CC6600"/>
            </a:solidFill>
            <a:round/>
            <a:headEnd/>
            <a:tailEnd/>
          </a:ln>
        </p:spPr>
        <p:txBody>
          <a:bodyPr/>
          <a:lstStyle/>
          <a:p>
            <a:endParaRPr lang="en-US"/>
          </a:p>
        </p:txBody>
      </p:sp>
      <p:grpSp>
        <p:nvGrpSpPr>
          <p:cNvPr id="30729" name="Group 12"/>
          <p:cNvGrpSpPr>
            <a:grpSpLocks/>
          </p:cNvGrpSpPr>
          <p:nvPr/>
        </p:nvGrpSpPr>
        <p:grpSpPr bwMode="auto">
          <a:xfrm flipH="1">
            <a:off x="352425" y="3168650"/>
            <a:ext cx="1536700" cy="2574925"/>
            <a:chOff x="2332" y="2088"/>
            <a:chExt cx="858" cy="1339"/>
          </a:xfrm>
        </p:grpSpPr>
        <p:grpSp>
          <p:nvGrpSpPr>
            <p:cNvPr id="30735" name="Group 13"/>
            <p:cNvGrpSpPr>
              <a:grpSpLocks/>
            </p:cNvGrpSpPr>
            <p:nvPr/>
          </p:nvGrpSpPr>
          <p:grpSpPr bwMode="auto">
            <a:xfrm>
              <a:off x="2332" y="2088"/>
              <a:ext cx="858" cy="1339"/>
              <a:chOff x="3576" y="648"/>
              <a:chExt cx="576" cy="820"/>
            </a:xfrm>
          </p:grpSpPr>
          <p:sp>
            <p:nvSpPr>
              <p:cNvPr id="30744" name="Line 14"/>
              <p:cNvSpPr>
                <a:spLocks noChangeShapeType="1"/>
              </p:cNvSpPr>
              <p:nvPr/>
            </p:nvSpPr>
            <p:spPr bwMode="auto">
              <a:xfrm flipH="1">
                <a:off x="3576" y="724"/>
                <a:ext cx="264"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5" name="Line 15"/>
              <p:cNvSpPr>
                <a:spLocks noChangeShapeType="1"/>
              </p:cNvSpPr>
              <p:nvPr/>
            </p:nvSpPr>
            <p:spPr bwMode="auto">
              <a:xfrm flipV="1">
                <a:off x="3578" y="718"/>
                <a:ext cx="280" cy="58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6" name="Line 16"/>
              <p:cNvSpPr>
                <a:spLocks noChangeShapeType="1"/>
              </p:cNvSpPr>
              <p:nvPr/>
            </p:nvSpPr>
            <p:spPr bwMode="auto">
              <a:xfrm>
                <a:off x="3854" y="722"/>
                <a:ext cx="8" cy="7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7" name="Line 17"/>
              <p:cNvSpPr>
                <a:spLocks noChangeShapeType="1"/>
              </p:cNvSpPr>
              <p:nvPr/>
            </p:nvSpPr>
            <p:spPr bwMode="auto">
              <a:xfrm flipV="1">
                <a:off x="3864" y="722"/>
                <a:ext cx="8" cy="74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8" name="Line 18"/>
              <p:cNvSpPr>
                <a:spLocks noChangeShapeType="1"/>
              </p:cNvSpPr>
              <p:nvPr/>
            </p:nvSpPr>
            <p:spPr bwMode="auto">
              <a:xfrm>
                <a:off x="3872" y="726"/>
                <a:ext cx="280" cy="57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9" name="Line 19"/>
              <p:cNvSpPr>
                <a:spLocks noChangeShapeType="1"/>
              </p:cNvSpPr>
              <p:nvPr/>
            </p:nvSpPr>
            <p:spPr bwMode="auto">
              <a:xfrm flipH="1" flipV="1">
                <a:off x="3884" y="724"/>
                <a:ext cx="268"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0" name="Rectangle 20"/>
              <p:cNvSpPr>
                <a:spLocks noChangeArrowheads="1"/>
              </p:cNvSpPr>
              <p:nvPr/>
            </p:nvSpPr>
            <p:spPr bwMode="auto">
              <a:xfrm>
                <a:off x="3794" y="648"/>
                <a:ext cx="144" cy="58"/>
              </a:xfrm>
              <a:prstGeom prst="rect">
                <a:avLst/>
              </a:prstGeom>
              <a:solidFill>
                <a:schemeClr val="accent1"/>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51" name="Line 21"/>
              <p:cNvSpPr>
                <a:spLocks noChangeShapeType="1"/>
              </p:cNvSpPr>
              <p:nvPr/>
            </p:nvSpPr>
            <p:spPr bwMode="auto">
              <a:xfrm>
                <a:off x="3828" y="718"/>
                <a:ext cx="74" cy="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52" name="Rectangle 22"/>
              <p:cNvSpPr>
                <a:spLocks noChangeArrowheads="1"/>
              </p:cNvSpPr>
              <p:nvPr/>
            </p:nvSpPr>
            <p:spPr bwMode="auto">
              <a:xfrm>
                <a:off x="3752" y="662"/>
                <a:ext cx="36" cy="2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53" name="Rectangle 23"/>
              <p:cNvSpPr>
                <a:spLocks noChangeArrowheads="1"/>
              </p:cNvSpPr>
              <p:nvPr/>
            </p:nvSpPr>
            <p:spPr bwMode="auto">
              <a:xfrm>
                <a:off x="3930" y="662"/>
                <a:ext cx="27" cy="29"/>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30736" name="Group 24"/>
            <p:cNvGrpSpPr>
              <a:grpSpLocks/>
            </p:cNvGrpSpPr>
            <p:nvPr/>
          </p:nvGrpSpPr>
          <p:grpSpPr bwMode="auto">
            <a:xfrm>
              <a:off x="2688" y="2384"/>
              <a:ext cx="142" cy="676"/>
              <a:chOff x="2680" y="2440"/>
              <a:chExt cx="142" cy="676"/>
            </a:xfrm>
          </p:grpSpPr>
          <p:sp>
            <p:nvSpPr>
              <p:cNvPr id="30737" name="Rectangle 25"/>
              <p:cNvSpPr>
                <a:spLocks noChangeArrowheads="1"/>
              </p:cNvSpPr>
              <p:nvPr/>
            </p:nvSpPr>
            <p:spPr bwMode="auto">
              <a:xfrm>
                <a:off x="2682" y="2440"/>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38" name="Rectangle 26"/>
              <p:cNvSpPr>
                <a:spLocks noChangeArrowheads="1"/>
              </p:cNvSpPr>
              <p:nvPr/>
            </p:nvSpPr>
            <p:spPr bwMode="auto">
              <a:xfrm>
                <a:off x="2716" y="2530"/>
                <a:ext cx="70" cy="26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39" name="Rectangle 27"/>
              <p:cNvSpPr>
                <a:spLocks noChangeArrowheads="1"/>
              </p:cNvSpPr>
              <p:nvPr/>
            </p:nvSpPr>
            <p:spPr bwMode="auto">
              <a:xfrm>
                <a:off x="2680" y="3082"/>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40" name="Line 28"/>
              <p:cNvSpPr>
                <a:spLocks noChangeShapeType="1"/>
              </p:cNvSpPr>
              <p:nvPr/>
            </p:nvSpPr>
            <p:spPr bwMode="auto">
              <a:xfrm>
                <a:off x="2716" y="2698"/>
                <a:ext cx="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1" name="Line 29"/>
              <p:cNvSpPr>
                <a:spLocks noChangeShapeType="1"/>
              </p:cNvSpPr>
              <p:nvPr/>
            </p:nvSpPr>
            <p:spPr bwMode="auto">
              <a:xfrm>
                <a:off x="2718" y="2576"/>
                <a:ext cx="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2" name="Rectangle 30"/>
              <p:cNvSpPr>
                <a:spLocks noChangeArrowheads="1"/>
              </p:cNvSpPr>
              <p:nvPr/>
            </p:nvSpPr>
            <p:spPr bwMode="auto">
              <a:xfrm>
                <a:off x="2728" y="2588"/>
                <a:ext cx="46" cy="4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43" name="Rectangle 31"/>
              <p:cNvSpPr>
                <a:spLocks noChangeArrowheads="1"/>
              </p:cNvSpPr>
              <p:nvPr/>
            </p:nvSpPr>
            <p:spPr bwMode="auto">
              <a:xfrm>
                <a:off x="2738" y="2540"/>
                <a:ext cx="27" cy="2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grpSp>
        <p:nvGrpSpPr>
          <p:cNvPr id="30730" name="Group 70"/>
          <p:cNvGrpSpPr>
            <a:grpSpLocks/>
          </p:cNvGrpSpPr>
          <p:nvPr/>
        </p:nvGrpSpPr>
        <p:grpSpPr bwMode="auto">
          <a:xfrm>
            <a:off x="8164513" y="1212850"/>
            <a:ext cx="158750" cy="4032250"/>
            <a:chOff x="5143" y="993"/>
            <a:chExt cx="73" cy="2311"/>
          </a:xfrm>
        </p:grpSpPr>
        <p:grpSp>
          <p:nvGrpSpPr>
            <p:cNvPr id="30731" name="Group 9"/>
            <p:cNvGrpSpPr>
              <a:grpSpLocks/>
            </p:cNvGrpSpPr>
            <p:nvPr/>
          </p:nvGrpSpPr>
          <p:grpSpPr bwMode="auto">
            <a:xfrm>
              <a:off x="5143" y="993"/>
              <a:ext cx="72" cy="2311"/>
              <a:chOff x="4481" y="1276"/>
              <a:chExt cx="72" cy="2311"/>
            </a:xfrm>
          </p:grpSpPr>
          <p:sp>
            <p:nvSpPr>
              <p:cNvPr id="30733" name="Rectangle 10"/>
              <p:cNvSpPr>
                <a:spLocks noChangeArrowheads="1"/>
              </p:cNvSpPr>
              <p:nvPr/>
            </p:nvSpPr>
            <p:spPr bwMode="auto">
              <a:xfrm>
                <a:off x="4481" y="1276"/>
                <a:ext cx="72" cy="2037"/>
              </a:xfrm>
              <a:prstGeom prst="rect">
                <a:avLst/>
              </a:prstGeom>
              <a:solidFill>
                <a:srgbClr val="CC00CC"/>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734" name="Freeform 11"/>
              <p:cNvSpPr>
                <a:spLocks/>
              </p:cNvSpPr>
              <p:nvPr/>
            </p:nvSpPr>
            <p:spPr bwMode="auto">
              <a:xfrm>
                <a:off x="4487" y="3319"/>
                <a:ext cx="57" cy="268"/>
              </a:xfrm>
              <a:custGeom>
                <a:avLst/>
                <a:gdLst>
                  <a:gd name="T0" fmla="*/ 118648 w 38"/>
                  <a:gd name="T1" fmla="*/ 8078815 h 164"/>
                  <a:gd name="T2" fmla="*/ 0 w 38"/>
                  <a:gd name="T3" fmla="*/ 781588 h 164"/>
                  <a:gd name="T4" fmla="*/ 88714 w 38"/>
                  <a:gd name="T5" fmla="*/ 781588 h 164"/>
                  <a:gd name="T6" fmla="*/ 88714 w 38"/>
                  <a:gd name="T7" fmla="*/ 0 h 164"/>
                  <a:gd name="T8" fmla="*/ 191605 w 38"/>
                  <a:gd name="T9" fmla="*/ 0 h 164"/>
                  <a:gd name="T10" fmla="*/ 191605 w 38"/>
                  <a:gd name="T11" fmla="*/ 781588 h 164"/>
                  <a:gd name="T12" fmla="*/ 280962 w 38"/>
                  <a:gd name="T13" fmla="*/ 781588 h 164"/>
                  <a:gd name="T14" fmla="*/ 118648 w 38"/>
                  <a:gd name="T15" fmla="*/ 8078815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grpSp>
        <p:sp>
          <p:nvSpPr>
            <p:cNvPr id="30732" name="Rectangle 55"/>
            <p:cNvSpPr>
              <a:spLocks noChangeArrowheads="1"/>
            </p:cNvSpPr>
            <p:nvPr/>
          </p:nvSpPr>
          <p:spPr bwMode="auto">
            <a:xfrm>
              <a:off x="5148" y="2567"/>
              <a:ext cx="68" cy="2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Tree>
    <p:extLst>
      <p:ext uri="{BB962C8B-B14F-4D97-AF65-F5344CB8AC3E}">
        <p14:creationId xmlns:p14="http://schemas.microsoft.com/office/powerpoint/2010/main" val="13724649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195263"/>
            <a:ext cx="4641850" cy="6105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2763" y="558800"/>
            <a:ext cx="4646612" cy="6124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48" name="Text Box 4"/>
          <p:cNvSpPr txBox="1">
            <a:spLocks noChangeArrowheads="1"/>
          </p:cNvSpPr>
          <p:nvPr/>
        </p:nvSpPr>
        <p:spPr bwMode="auto">
          <a:xfrm>
            <a:off x="5003800" y="0"/>
            <a:ext cx="3843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Comic Sans MS" panose="030F0702030302020204" pitchFamily="66" charset="0"/>
              </a:rPr>
              <a:t>RI-LOAD Documentation</a:t>
            </a:r>
          </a:p>
        </p:txBody>
      </p:sp>
    </p:spTree>
    <p:extLst>
      <p:ext uri="{BB962C8B-B14F-4D97-AF65-F5344CB8AC3E}">
        <p14:creationId xmlns:p14="http://schemas.microsoft.com/office/powerpoint/2010/main" val="59714349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l="17188" t="28889" r="16406" b="4443"/>
          <a:stretch>
            <a:fillRect/>
          </a:stretch>
        </p:blipFill>
        <p:spPr bwMode="auto">
          <a:xfrm>
            <a:off x="0" y="228600"/>
            <a:ext cx="9144000"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8071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304800" y="304800"/>
            <a:ext cx="8458200" cy="1143000"/>
          </a:xfrm>
          <a:noFill/>
        </p:spPr>
        <p:txBody>
          <a:bodyPr/>
          <a:lstStyle/>
          <a:p>
            <a:pPr eaLnBrk="1" hangingPunct="1"/>
            <a:r>
              <a:rPr lang="en-US" altLang="en-US" sz="4000" b="1" smtClean="0">
                <a:latin typeface="Comic Sans MS" panose="030F0702030302020204" pitchFamily="66" charset="0"/>
              </a:rPr>
              <a:t>Rod Temperature Correction</a:t>
            </a:r>
          </a:p>
        </p:txBody>
      </p:sp>
      <p:sp>
        <p:nvSpPr>
          <p:cNvPr id="199683" name="Rectangle 3"/>
          <p:cNvSpPr>
            <a:spLocks noGrp="1" noChangeArrowheads="1"/>
          </p:cNvSpPr>
          <p:nvPr>
            <p:ph type="subTitle" idx="1"/>
          </p:nvPr>
        </p:nvSpPr>
        <p:spPr>
          <a:xfrm>
            <a:off x="241300" y="1587500"/>
            <a:ext cx="8724900" cy="3429000"/>
          </a:xfrm>
        </p:spPr>
        <p:txBody>
          <a:bodyPr/>
          <a:lstStyle/>
          <a:p>
            <a:pPr eaLnBrk="1" hangingPunct="1">
              <a:lnSpc>
                <a:spcPct val="90000"/>
              </a:lnSpc>
              <a:buFont typeface="Arial" charset="0"/>
              <a:buNone/>
              <a:defRPr/>
            </a:pPr>
            <a:r>
              <a:rPr lang="en-US" sz="3600" b="1" dirty="0" smtClean="0">
                <a:solidFill>
                  <a:schemeClr val="tx1"/>
                </a:solidFill>
                <a:latin typeface="Comic Sans MS" pitchFamily="66" charset="0"/>
              </a:rPr>
              <a:t>C</a:t>
            </a:r>
            <a:r>
              <a:rPr lang="en-US" sz="3600" b="1" baseline="-25000" dirty="0" smtClean="0">
                <a:solidFill>
                  <a:schemeClr val="tx1"/>
                </a:solidFill>
                <a:latin typeface="Comic Sans MS" pitchFamily="66" charset="0"/>
              </a:rPr>
              <a:t>t</a:t>
            </a:r>
            <a:r>
              <a:rPr lang="en-US" sz="3600" b="1" dirty="0" smtClean="0">
                <a:solidFill>
                  <a:schemeClr val="tx1"/>
                </a:solidFill>
                <a:latin typeface="Comic Sans MS" pitchFamily="66" charset="0"/>
              </a:rPr>
              <a:t> = ( </a:t>
            </a:r>
            <a:r>
              <a:rPr lang="en-US" sz="3600" b="1" dirty="0" smtClean="0">
                <a:solidFill>
                  <a:srgbClr val="FF0000"/>
                </a:solidFill>
                <a:latin typeface="Comic Sans MS" pitchFamily="66" charset="0"/>
              </a:rPr>
              <a:t>t</a:t>
            </a:r>
            <a:r>
              <a:rPr lang="en-US" sz="3600" b="1" baseline="-25000" dirty="0" smtClean="0">
                <a:solidFill>
                  <a:srgbClr val="FF0000"/>
                </a:solidFill>
                <a:latin typeface="Comic Sans MS" pitchFamily="66" charset="0"/>
              </a:rPr>
              <a:t>m</a:t>
            </a:r>
            <a:r>
              <a:rPr lang="en-US" sz="3600" b="1" dirty="0" smtClean="0">
                <a:latin typeface="Comic Sans MS" pitchFamily="66" charset="0"/>
              </a:rPr>
              <a:t> </a:t>
            </a:r>
            <a:r>
              <a:rPr lang="en-US" sz="3600" b="1" dirty="0" smtClean="0">
                <a:solidFill>
                  <a:schemeClr val="tx1"/>
                </a:solidFill>
                <a:latin typeface="Comic Sans MS" pitchFamily="66" charset="0"/>
              </a:rPr>
              <a:t>– </a:t>
            </a:r>
            <a:r>
              <a:rPr lang="en-US" sz="3600" b="1" dirty="0" err="1" smtClean="0">
                <a:solidFill>
                  <a:schemeClr val="tx1"/>
                </a:solidFill>
                <a:latin typeface="Comic Sans MS" pitchFamily="66" charset="0"/>
              </a:rPr>
              <a:t>t</a:t>
            </a:r>
            <a:r>
              <a:rPr lang="en-US" sz="3600" b="1" baseline="-25000" dirty="0" err="1" smtClean="0">
                <a:solidFill>
                  <a:schemeClr val="tx1"/>
                </a:solidFill>
                <a:latin typeface="Comic Sans MS" pitchFamily="66" charset="0"/>
              </a:rPr>
              <a:t>s</a:t>
            </a:r>
            <a:r>
              <a:rPr lang="en-US" sz="3600" b="1" dirty="0" smtClean="0">
                <a:solidFill>
                  <a:schemeClr val="tx1"/>
                </a:solidFill>
                <a:latin typeface="Comic Sans MS" pitchFamily="66" charset="0"/>
              </a:rPr>
              <a:t> ) </a:t>
            </a:r>
            <a:r>
              <a:rPr lang="en-US" sz="3600" b="1" dirty="0" smtClean="0">
                <a:solidFill>
                  <a:srgbClr val="FF0000"/>
                </a:solidFill>
                <a:latin typeface="Comic Sans MS" pitchFamily="66" charset="0"/>
              </a:rPr>
              <a:t>D</a:t>
            </a:r>
            <a:r>
              <a:rPr lang="en-US" sz="3600" b="1" dirty="0" smtClean="0">
                <a:latin typeface="Comic Sans MS" pitchFamily="66" charset="0"/>
              </a:rPr>
              <a:t> </a:t>
            </a:r>
            <a:r>
              <a:rPr lang="en-US" sz="3600" b="1" dirty="0" smtClean="0">
                <a:solidFill>
                  <a:schemeClr val="tx1"/>
                </a:solidFill>
                <a:latin typeface="Comic Sans MS" pitchFamily="66" charset="0"/>
              </a:rPr>
              <a:t>· CE</a:t>
            </a:r>
          </a:p>
          <a:p>
            <a:pPr algn="l" eaLnBrk="1" hangingPunct="1">
              <a:lnSpc>
                <a:spcPct val="90000"/>
              </a:lnSpc>
              <a:buFont typeface="Arial" charset="0"/>
              <a:buNone/>
              <a:defRPr/>
            </a:pPr>
            <a:endParaRPr lang="en-US" sz="2400" b="1" dirty="0" smtClean="0">
              <a:solidFill>
                <a:srgbClr val="FF0000"/>
              </a:solidFill>
              <a:latin typeface="Comic Sans MS" pitchFamily="66" charset="0"/>
            </a:endParaRPr>
          </a:p>
          <a:p>
            <a:pPr algn="l" eaLnBrk="1" hangingPunct="1">
              <a:lnSpc>
                <a:spcPct val="90000"/>
              </a:lnSpc>
              <a:spcAft>
                <a:spcPct val="30000"/>
              </a:spcAft>
              <a:buFont typeface="Arial" charset="0"/>
              <a:buNone/>
              <a:defRPr/>
            </a:pPr>
            <a:r>
              <a:rPr lang="en-US" sz="2800" b="1" dirty="0" smtClean="0">
                <a:solidFill>
                  <a:srgbClr val="FF0000"/>
                </a:solidFill>
                <a:latin typeface="Comic Sans MS" pitchFamily="66" charset="0"/>
              </a:rPr>
              <a:t>t</a:t>
            </a:r>
            <a:r>
              <a:rPr lang="en-US" sz="2800" b="1" baseline="-25000" dirty="0" smtClean="0">
                <a:solidFill>
                  <a:srgbClr val="FF0000"/>
                </a:solidFill>
                <a:latin typeface="Comic Sans MS" pitchFamily="66" charset="0"/>
              </a:rPr>
              <a:t>m</a:t>
            </a:r>
            <a:r>
              <a:rPr lang="en-US" sz="2800" b="1" dirty="0" smtClean="0">
                <a:solidFill>
                  <a:srgbClr val="FF0000"/>
                </a:solidFill>
                <a:latin typeface="Comic Sans MS" pitchFamily="66" charset="0"/>
              </a:rPr>
              <a:t> =</a:t>
            </a:r>
            <a:r>
              <a:rPr lang="en-US" sz="2800" b="1" dirty="0" smtClean="0">
                <a:latin typeface="Comic Sans MS" pitchFamily="66" charset="0"/>
              </a:rPr>
              <a:t> </a:t>
            </a:r>
            <a:r>
              <a:rPr lang="en-US" sz="2800" b="1" dirty="0" smtClean="0">
                <a:solidFill>
                  <a:schemeClr val="tx1"/>
                </a:solidFill>
                <a:latin typeface="Comic Sans MS" pitchFamily="66" charset="0"/>
              </a:rPr>
              <a:t>mean</a:t>
            </a:r>
            <a:r>
              <a:rPr lang="en-US" sz="2800" b="1" dirty="0" smtClean="0">
                <a:latin typeface="Comic Sans MS" pitchFamily="66" charset="0"/>
              </a:rPr>
              <a:t> </a:t>
            </a:r>
            <a:r>
              <a:rPr lang="en-US" sz="2800" b="1" dirty="0" smtClean="0">
                <a:solidFill>
                  <a:srgbClr val="FF0000"/>
                </a:solidFill>
                <a:latin typeface="Comic Sans MS" pitchFamily="66" charset="0"/>
              </a:rPr>
              <a:t>observed temperature</a:t>
            </a:r>
            <a:r>
              <a:rPr lang="en-US" sz="2800" b="1" dirty="0" smtClean="0">
                <a:latin typeface="Comic Sans MS" pitchFamily="66" charset="0"/>
              </a:rPr>
              <a:t> </a:t>
            </a:r>
            <a:r>
              <a:rPr lang="en-US" sz="2800" b="1" dirty="0" smtClean="0">
                <a:solidFill>
                  <a:schemeClr val="tx1"/>
                </a:solidFill>
                <a:latin typeface="Comic Sans MS" pitchFamily="66" charset="0"/>
              </a:rPr>
              <a:t>of Invar strip</a:t>
            </a:r>
          </a:p>
          <a:p>
            <a:pPr algn="l" eaLnBrk="1" hangingPunct="1">
              <a:lnSpc>
                <a:spcPct val="90000"/>
              </a:lnSpc>
              <a:spcAft>
                <a:spcPct val="30000"/>
              </a:spcAft>
              <a:buFont typeface="Arial" charset="0"/>
              <a:buNone/>
              <a:defRPr/>
            </a:pPr>
            <a:r>
              <a:rPr lang="en-US" sz="2800" b="1" dirty="0" err="1" smtClean="0">
                <a:solidFill>
                  <a:schemeClr val="tx1"/>
                </a:solidFill>
                <a:latin typeface="Comic Sans MS" pitchFamily="66" charset="0"/>
              </a:rPr>
              <a:t>t</a:t>
            </a:r>
            <a:r>
              <a:rPr lang="en-US" sz="2800" b="1" baseline="-25000" dirty="0" err="1" smtClean="0">
                <a:solidFill>
                  <a:schemeClr val="tx1"/>
                </a:solidFill>
                <a:latin typeface="Comic Sans MS" pitchFamily="66" charset="0"/>
              </a:rPr>
              <a:t>s</a:t>
            </a:r>
            <a:r>
              <a:rPr lang="en-US" sz="2800" b="1" dirty="0" smtClean="0">
                <a:solidFill>
                  <a:schemeClr val="tx1"/>
                </a:solidFill>
                <a:latin typeface="Comic Sans MS" pitchFamily="66" charset="0"/>
              </a:rPr>
              <a:t> = standardization temperature of Invar strip</a:t>
            </a:r>
          </a:p>
          <a:p>
            <a:pPr algn="l" eaLnBrk="1" hangingPunct="1">
              <a:lnSpc>
                <a:spcPct val="90000"/>
              </a:lnSpc>
              <a:spcAft>
                <a:spcPct val="30000"/>
              </a:spcAft>
              <a:buFont typeface="Arial" charset="0"/>
              <a:buNone/>
              <a:defRPr/>
            </a:pPr>
            <a:r>
              <a:rPr lang="en-US" sz="2800" b="1" dirty="0" smtClean="0">
                <a:solidFill>
                  <a:srgbClr val="FF0000"/>
                </a:solidFill>
                <a:latin typeface="Comic Sans MS" pitchFamily="66" charset="0"/>
              </a:rPr>
              <a:t>D = observed </a:t>
            </a:r>
            <a:r>
              <a:rPr lang="en-US" sz="2800" b="1" dirty="0" err="1" smtClean="0">
                <a:solidFill>
                  <a:srgbClr val="FF0000"/>
                </a:solidFill>
                <a:latin typeface="Comic Sans MS" pitchFamily="66" charset="0"/>
              </a:rPr>
              <a:t>Δ</a:t>
            </a:r>
            <a:r>
              <a:rPr lang="en-US" sz="2800" b="1" baseline="-25000" dirty="0" err="1" smtClean="0">
                <a:solidFill>
                  <a:srgbClr val="FF0000"/>
                </a:solidFill>
                <a:latin typeface="Comic Sans MS" pitchFamily="66" charset="0"/>
              </a:rPr>
              <a:t>elevation</a:t>
            </a:r>
            <a:r>
              <a:rPr lang="en-US" sz="2800" b="1" baseline="-25000" dirty="0" smtClean="0">
                <a:latin typeface="Comic Sans MS" pitchFamily="66" charset="0"/>
              </a:rPr>
              <a:t> </a:t>
            </a:r>
            <a:r>
              <a:rPr lang="en-US" sz="2800" b="1" dirty="0" smtClean="0">
                <a:solidFill>
                  <a:schemeClr val="tx1"/>
                </a:solidFill>
                <a:latin typeface="Comic Sans MS" pitchFamily="66" charset="0"/>
              </a:rPr>
              <a:t>between the bench marks</a:t>
            </a:r>
          </a:p>
          <a:p>
            <a:pPr algn="l" eaLnBrk="1" hangingPunct="1">
              <a:lnSpc>
                <a:spcPct val="90000"/>
              </a:lnSpc>
              <a:spcAft>
                <a:spcPct val="30000"/>
              </a:spcAft>
              <a:buFont typeface="Arial" charset="0"/>
              <a:buNone/>
              <a:defRPr/>
            </a:pPr>
            <a:r>
              <a:rPr lang="en-US" sz="2800" b="1" dirty="0" smtClean="0">
                <a:solidFill>
                  <a:schemeClr val="tx1"/>
                </a:solidFill>
                <a:latin typeface="Comic Sans MS" pitchFamily="66" charset="0"/>
              </a:rPr>
              <a:t>CE = mean coefficient of thermal expansion</a:t>
            </a:r>
          </a:p>
        </p:txBody>
      </p:sp>
    </p:spTree>
    <p:extLst>
      <p:ext uri="{BB962C8B-B14F-4D97-AF65-F5344CB8AC3E}">
        <p14:creationId xmlns:p14="http://schemas.microsoft.com/office/powerpoint/2010/main" val="3914675013"/>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304800" y="228600"/>
            <a:ext cx="8509000" cy="1257300"/>
          </a:xfrm>
          <a:noFill/>
        </p:spPr>
        <p:txBody>
          <a:bodyPr/>
          <a:lstStyle/>
          <a:p>
            <a:pPr eaLnBrk="1" hangingPunct="1"/>
            <a:r>
              <a:rPr lang="en-US" altLang="en-US" sz="3600" b="1" smtClean="0">
                <a:latin typeface="Comic Sans MS" panose="030F0702030302020204" pitchFamily="66" charset="0"/>
              </a:rPr>
              <a:t>Refraction Correction (thermistors)</a:t>
            </a:r>
          </a:p>
        </p:txBody>
      </p:sp>
      <p:sp>
        <p:nvSpPr>
          <p:cNvPr id="200707" name="Rectangle 3"/>
          <p:cNvSpPr>
            <a:spLocks noGrp="1" noChangeArrowheads="1"/>
          </p:cNvSpPr>
          <p:nvPr>
            <p:ph type="subTitle" idx="1"/>
          </p:nvPr>
        </p:nvSpPr>
        <p:spPr>
          <a:xfrm>
            <a:off x="698500" y="1778000"/>
            <a:ext cx="8204200" cy="4140200"/>
          </a:xfrm>
        </p:spPr>
        <p:txBody>
          <a:bodyPr/>
          <a:lstStyle/>
          <a:p>
            <a:pPr eaLnBrk="1" hangingPunct="1">
              <a:lnSpc>
                <a:spcPct val="80000"/>
              </a:lnSpc>
              <a:buFont typeface="Arial" charset="0"/>
              <a:buNone/>
              <a:defRPr/>
            </a:pPr>
            <a:r>
              <a:rPr lang="en-US" sz="4400" b="1" dirty="0" smtClean="0">
                <a:solidFill>
                  <a:schemeClr val="tx1"/>
                </a:solidFill>
                <a:latin typeface="Comic Sans MS" pitchFamily="66" charset="0"/>
              </a:rPr>
              <a:t>R = -10</a:t>
            </a:r>
            <a:r>
              <a:rPr lang="en-US" sz="4400" b="1" baseline="30000" dirty="0" smtClean="0">
                <a:solidFill>
                  <a:schemeClr val="tx1"/>
                </a:solidFill>
                <a:latin typeface="Comic Sans MS" pitchFamily="66" charset="0"/>
              </a:rPr>
              <a:t>-5 </a:t>
            </a:r>
            <a:r>
              <a:rPr lang="en-US" sz="4400" b="1" dirty="0" smtClean="0">
                <a:solidFill>
                  <a:schemeClr val="tx1"/>
                </a:solidFill>
                <a:latin typeface="Comic Sans MS" pitchFamily="66" charset="0"/>
              </a:rPr>
              <a:t>γ(</a:t>
            </a:r>
            <a:r>
              <a:rPr lang="en-US" sz="4400" b="1" dirty="0" smtClean="0">
                <a:solidFill>
                  <a:srgbClr val="FF0000"/>
                </a:solidFill>
                <a:latin typeface="Comic Sans MS" pitchFamily="66" charset="0"/>
              </a:rPr>
              <a:t>S</a:t>
            </a:r>
            <a:r>
              <a:rPr lang="en-US" sz="4400" b="1" dirty="0" smtClean="0">
                <a:solidFill>
                  <a:schemeClr val="tx1"/>
                </a:solidFill>
                <a:latin typeface="Comic Sans MS" pitchFamily="66" charset="0"/>
              </a:rPr>
              <a:t>/50)</a:t>
            </a:r>
            <a:r>
              <a:rPr lang="en-US" sz="4400" b="1" baseline="30000" dirty="0" smtClean="0">
                <a:solidFill>
                  <a:schemeClr val="tx1"/>
                </a:solidFill>
                <a:latin typeface="Comic Sans MS" pitchFamily="66" charset="0"/>
              </a:rPr>
              <a:t>2</a:t>
            </a:r>
            <a:r>
              <a:rPr lang="en-US" sz="4400" b="1" dirty="0" smtClean="0">
                <a:latin typeface="Comic Sans MS" pitchFamily="66" charset="0"/>
              </a:rPr>
              <a:t> </a:t>
            </a:r>
            <a:r>
              <a:rPr lang="en-US" sz="4400" b="1" dirty="0" smtClean="0">
                <a:solidFill>
                  <a:srgbClr val="FF0000"/>
                </a:solidFill>
                <a:latin typeface="Comic Sans MS" pitchFamily="66" charset="0"/>
              </a:rPr>
              <a:t>δ</a:t>
            </a:r>
            <a:r>
              <a:rPr lang="en-US" sz="4400" b="1" dirty="0" smtClean="0">
                <a:solidFill>
                  <a:srgbClr val="33CC33"/>
                </a:solidFill>
                <a:latin typeface="Comic Sans MS" pitchFamily="66" charset="0"/>
              </a:rPr>
              <a:t> </a:t>
            </a:r>
            <a:r>
              <a:rPr lang="en-US" sz="4400" b="1" dirty="0" smtClean="0">
                <a:latin typeface="Comic Sans MS" pitchFamily="66" charset="0"/>
              </a:rPr>
              <a:t>·</a:t>
            </a:r>
            <a:r>
              <a:rPr lang="en-US" sz="4400" b="1" dirty="0" smtClean="0">
                <a:solidFill>
                  <a:srgbClr val="33CC33"/>
                </a:solidFill>
                <a:latin typeface="Comic Sans MS" pitchFamily="66" charset="0"/>
              </a:rPr>
              <a:t> </a:t>
            </a:r>
            <a:r>
              <a:rPr lang="en-US" sz="4400" b="1" dirty="0" smtClean="0">
                <a:solidFill>
                  <a:srgbClr val="FF0000"/>
                </a:solidFill>
                <a:latin typeface="Comic Sans MS" pitchFamily="66" charset="0"/>
              </a:rPr>
              <a:t>D</a:t>
            </a:r>
          </a:p>
          <a:p>
            <a:pPr algn="l" eaLnBrk="1" hangingPunct="1">
              <a:lnSpc>
                <a:spcPct val="80000"/>
              </a:lnSpc>
              <a:buFont typeface="Arial" charset="0"/>
              <a:buNone/>
              <a:defRPr/>
            </a:pPr>
            <a:endParaRPr lang="en-US" sz="2800" b="1" dirty="0" smtClean="0">
              <a:solidFill>
                <a:srgbClr val="FF0000"/>
              </a:solidFill>
              <a:latin typeface="Comic Sans MS" pitchFamily="66" charset="0"/>
            </a:endParaRPr>
          </a:p>
          <a:p>
            <a:pPr algn="l" eaLnBrk="1" hangingPunct="1">
              <a:lnSpc>
                <a:spcPct val="80000"/>
              </a:lnSpc>
              <a:buFont typeface="Arial" charset="0"/>
              <a:buNone/>
              <a:defRPr/>
            </a:pPr>
            <a:endParaRPr lang="en-US" sz="2800" b="1" dirty="0" smtClean="0">
              <a:solidFill>
                <a:srgbClr val="FF0000"/>
              </a:solidFill>
              <a:latin typeface="Comic Sans MS" pitchFamily="66" charset="0"/>
            </a:endParaRPr>
          </a:p>
          <a:p>
            <a:pPr algn="l" eaLnBrk="1" hangingPunct="1">
              <a:lnSpc>
                <a:spcPct val="80000"/>
              </a:lnSpc>
              <a:spcAft>
                <a:spcPct val="30000"/>
              </a:spcAft>
              <a:buFont typeface="Arial" charset="0"/>
              <a:buNone/>
              <a:defRPr/>
            </a:pPr>
            <a:r>
              <a:rPr lang="en-US" sz="2800" b="1" dirty="0" smtClean="0">
                <a:solidFill>
                  <a:srgbClr val="FF0000"/>
                </a:solidFill>
                <a:latin typeface="Comic Sans MS" pitchFamily="66" charset="0"/>
              </a:rPr>
              <a:t>S = distance</a:t>
            </a:r>
            <a:r>
              <a:rPr lang="en-US" sz="2800" b="1" dirty="0" smtClean="0">
                <a:latin typeface="Comic Sans MS" pitchFamily="66" charset="0"/>
              </a:rPr>
              <a:t> </a:t>
            </a:r>
            <a:r>
              <a:rPr lang="en-US" sz="2800" b="1" dirty="0" smtClean="0">
                <a:solidFill>
                  <a:schemeClr val="tx1"/>
                </a:solidFill>
                <a:latin typeface="Comic Sans MS" pitchFamily="66" charset="0"/>
              </a:rPr>
              <a:t>(instrument to rod) in meters</a:t>
            </a:r>
          </a:p>
          <a:p>
            <a:pPr algn="l" eaLnBrk="1" hangingPunct="1">
              <a:lnSpc>
                <a:spcPct val="80000"/>
              </a:lnSpc>
              <a:spcAft>
                <a:spcPct val="30000"/>
              </a:spcAft>
              <a:buFont typeface="Arial" charset="0"/>
              <a:buNone/>
              <a:defRPr/>
            </a:pPr>
            <a:r>
              <a:rPr lang="en-US" sz="2800" b="1" dirty="0" smtClean="0">
                <a:solidFill>
                  <a:schemeClr val="tx1"/>
                </a:solidFill>
                <a:latin typeface="Comic Sans MS" pitchFamily="66" charset="0"/>
              </a:rPr>
              <a:t>γ = 70</a:t>
            </a:r>
          </a:p>
          <a:p>
            <a:pPr algn="l" eaLnBrk="1" hangingPunct="1">
              <a:lnSpc>
                <a:spcPct val="80000"/>
              </a:lnSpc>
              <a:buFont typeface="Arial" charset="0"/>
              <a:buNone/>
              <a:defRPr/>
            </a:pPr>
            <a:r>
              <a:rPr lang="en-US" sz="2800" b="1" dirty="0" smtClean="0">
                <a:solidFill>
                  <a:srgbClr val="FF0000"/>
                </a:solidFill>
                <a:latin typeface="Comic Sans MS" pitchFamily="66" charset="0"/>
              </a:rPr>
              <a:t>δ = observed temperature difference</a:t>
            </a:r>
          </a:p>
          <a:p>
            <a:pPr algn="l" eaLnBrk="1" hangingPunct="1">
              <a:lnSpc>
                <a:spcPct val="80000"/>
              </a:lnSpc>
              <a:spcAft>
                <a:spcPct val="30000"/>
              </a:spcAft>
              <a:buFont typeface="Arial" charset="0"/>
              <a:buNone/>
              <a:defRPr/>
            </a:pPr>
            <a:r>
              <a:rPr lang="en-US" sz="2800" b="1" dirty="0" smtClean="0">
                <a:latin typeface="Comic Sans MS" pitchFamily="66" charset="0"/>
              </a:rPr>
              <a:t>     </a:t>
            </a:r>
            <a:r>
              <a:rPr lang="en-US" sz="2800" b="1" dirty="0" smtClean="0">
                <a:solidFill>
                  <a:schemeClr val="tx1"/>
                </a:solidFill>
                <a:latin typeface="Comic Sans MS" pitchFamily="66" charset="0"/>
              </a:rPr>
              <a:t>between probes at each setup</a:t>
            </a:r>
          </a:p>
          <a:p>
            <a:pPr algn="l" eaLnBrk="1" hangingPunct="1">
              <a:lnSpc>
                <a:spcPct val="80000"/>
              </a:lnSpc>
              <a:spcAft>
                <a:spcPct val="30000"/>
              </a:spcAft>
              <a:buFont typeface="Arial" charset="0"/>
              <a:buNone/>
              <a:defRPr/>
            </a:pPr>
            <a:r>
              <a:rPr lang="en-US" sz="2800" b="1" dirty="0" smtClean="0">
                <a:solidFill>
                  <a:srgbClr val="FF0000"/>
                </a:solidFill>
                <a:latin typeface="Comic Sans MS" pitchFamily="66" charset="0"/>
              </a:rPr>
              <a:t>D = </a:t>
            </a:r>
            <a:r>
              <a:rPr lang="en-US" sz="2800" b="1" dirty="0" err="1" smtClean="0">
                <a:solidFill>
                  <a:srgbClr val="FF0000"/>
                </a:solidFill>
                <a:latin typeface="Comic Sans MS" pitchFamily="66" charset="0"/>
              </a:rPr>
              <a:t>Δ</a:t>
            </a:r>
            <a:r>
              <a:rPr lang="en-US" sz="2800" b="1" baseline="-25000" dirty="0" err="1" smtClean="0">
                <a:solidFill>
                  <a:srgbClr val="FF0000"/>
                </a:solidFill>
                <a:latin typeface="Comic Sans MS" pitchFamily="66" charset="0"/>
              </a:rPr>
              <a:t>elevation</a:t>
            </a:r>
            <a:r>
              <a:rPr lang="en-US" sz="2800" b="1" baseline="-25000" dirty="0" smtClean="0">
                <a:latin typeface="Comic Sans MS" pitchFamily="66" charset="0"/>
              </a:rPr>
              <a:t> </a:t>
            </a:r>
            <a:r>
              <a:rPr lang="en-US" sz="2800" b="1" dirty="0" smtClean="0">
                <a:solidFill>
                  <a:schemeClr val="tx1"/>
                </a:solidFill>
                <a:latin typeface="Comic Sans MS" pitchFamily="66" charset="0"/>
              </a:rPr>
              <a:t>for the setup in units of half-cm</a:t>
            </a:r>
          </a:p>
        </p:txBody>
      </p:sp>
    </p:spTree>
    <p:extLst>
      <p:ext uri="{BB962C8B-B14F-4D97-AF65-F5344CB8AC3E}">
        <p14:creationId xmlns:p14="http://schemas.microsoft.com/office/powerpoint/2010/main" val="3806890348"/>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758825" y="215900"/>
            <a:ext cx="7620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t>Refraction Error, r, Does Not Cancel on</a:t>
            </a:r>
          </a:p>
          <a:p>
            <a:pPr algn="ctr" eaLnBrk="1" hangingPunct="1"/>
            <a:r>
              <a:rPr lang="en-US" altLang="en-US" sz="2800" b="1"/>
              <a:t>Sloping Terrain Since r</a:t>
            </a:r>
            <a:r>
              <a:rPr lang="en-US" altLang="en-US" sz="2800" b="1" baseline="-25000"/>
              <a:t>B</a:t>
            </a:r>
            <a:r>
              <a:rPr lang="en-US" altLang="en-US" sz="2800" b="1"/>
              <a:t> </a:t>
            </a:r>
            <a:r>
              <a:rPr lang="en-US" altLang="en-US" sz="2800" b="1">
                <a:cs typeface="Arial" panose="020B0604020202020204" pitchFamily="34" charset="0"/>
              </a:rPr>
              <a:t>≠</a:t>
            </a:r>
            <a:r>
              <a:rPr lang="en-US" altLang="en-US" sz="2800" b="1"/>
              <a:t> r</a:t>
            </a:r>
            <a:r>
              <a:rPr lang="en-US" altLang="en-US" sz="2800" b="1" baseline="-25000"/>
              <a:t>F</a:t>
            </a:r>
            <a:r>
              <a:rPr lang="en-US" altLang="en-US" sz="2800" b="1"/>
              <a:t>, even if S</a:t>
            </a:r>
            <a:r>
              <a:rPr lang="en-US" altLang="en-US" sz="2800" b="1" baseline="-25000"/>
              <a:t>B</a:t>
            </a:r>
            <a:r>
              <a:rPr lang="en-US" altLang="en-US" sz="2800" b="1"/>
              <a:t> = S</a:t>
            </a:r>
            <a:r>
              <a:rPr lang="en-US" altLang="en-US" sz="2800" b="1" baseline="-25000"/>
              <a:t>F </a:t>
            </a:r>
          </a:p>
        </p:txBody>
      </p:sp>
      <p:grpSp>
        <p:nvGrpSpPr>
          <p:cNvPr id="35843" name="Group 3"/>
          <p:cNvGrpSpPr>
            <a:grpSpLocks/>
          </p:cNvGrpSpPr>
          <p:nvPr/>
        </p:nvGrpSpPr>
        <p:grpSpPr bwMode="auto">
          <a:xfrm>
            <a:off x="1076325" y="2565400"/>
            <a:ext cx="111125" cy="2827338"/>
            <a:chOff x="1182" y="256"/>
            <a:chExt cx="109" cy="3171"/>
          </a:xfrm>
        </p:grpSpPr>
        <p:sp>
          <p:nvSpPr>
            <p:cNvPr id="35891" name="Rectangle 4"/>
            <p:cNvSpPr>
              <a:spLocks noChangeArrowheads="1"/>
            </p:cNvSpPr>
            <p:nvPr/>
          </p:nvSpPr>
          <p:spPr bwMode="auto">
            <a:xfrm>
              <a:off x="1182" y="256"/>
              <a:ext cx="109" cy="2794"/>
            </a:xfrm>
            <a:prstGeom prst="rect">
              <a:avLst/>
            </a:prstGeom>
            <a:solidFill>
              <a:srgbClr val="CC00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892" name="Freeform 5"/>
            <p:cNvSpPr>
              <a:spLocks/>
            </p:cNvSpPr>
            <p:nvPr/>
          </p:nvSpPr>
          <p:spPr bwMode="auto">
            <a:xfrm>
              <a:off x="1192" y="3059"/>
              <a:ext cx="85" cy="368"/>
            </a:xfrm>
            <a:custGeom>
              <a:avLst/>
              <a:gdLst>
                <a:gd name="T0" fmla="*/ 796194358 w 38"/>
                <a:gd name="T1" fmla="*/ 2147483647 h 164"/>
                <a:gd name="T2" fmla="*/ 0 w 38"/>
                <a:gd name="T3" fmla="*/ 848936407 h 164"/>
                <a:gd name="T4" fmla="*/ 589473439 w 38"/>
                <a:gd name="T5" fmla="*/ 848936407 h 164"/>
                <a:gd name="T6" fmla="*/ 589473439 w 38"/>
                <a:gd name="T7" fmla="*/ 0 h 164"/>
                <a:gd name="T8" fmla="*/ 1279220067 w 38"/>
                <a:gd name="T9" fmla="*/ 0 h 164"/>
                <a:gd name="T10" fmla="*/ 1279220067 w 38"/>
                <a:gd name="T11" fmla="*/ 848936407 h 164"/>
                <a:gd name="T12" fmla="*/ 1868931864 w 38"/>
                <a:gd name="T13" fmla="*/ 848936407 h 164"/>
                <a:gd name="T14" fmla="*/ 796194358 w 38"/>
                <a:gd name="T15" fmla="*/ 2147483647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grpSp>
      <p:sp>
        <p:nvSpPr>
          <p:cNvPr id="35844" name="Line 6"/>
          <p:cNvSpPr>
            <a:spLocks noChangeShapeType="1"/>
          </p:cNvSpPr>
          <p:nvPr/>
        </p:nvSpPr>
        <p:spPr bwMode="auto">
          <a:xfrm>
            <a:off x="1139825" y="6132513"/>
            <a:ext cx="3462338" cy="0"/>
          </a:xfrm>
          <a:prstGeom prst="line">
            <a:avLst/>
          </a:prstGeom>
          <a:noFill/>
          <a:ln w="1905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35845" name="Line 7"/>
          <p:cNvSpPr>
            <a:spLocks noChangeShapeType="1"/>
          </p:cNvSpPr>
          <p:nvPr/>
        </p:nvSpPr>
        <p:spPr bwMode="auto">
          <a:xfrm flipH="1">
            <a:off x="4602163" y="5411788"/>
            <a:ext cx="0" cy="849312"/>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35846" name="Line 8"/>
          <p:cNvSpPr>
            <a:spLocks noChangeShapeType="1"/>
          </p:cNvSpPr>
          <p:nvPr/>
        </p:nvSpPr>
        <p:spPr bwMode="auto">
          <a:xfrm flipH="1">
            <a:off x="4602163" y="6132513"/>
            <a:ext cx="3462337" cy="1587"/>
          </a:xfrm>
          <a:prstGeom prst="line">
            <a:avLst/>
          </a:prstGeom>
          <a:noFill/>
          <a:ln w="1905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35847" name="Text Box 9"/>
          <p:cNvSpPr txBox="1">
            <a:spLocks noChangeArrowheads="1"/>
          </p:cNvSpPr>
          <p:nvPr/>
        </p:nvSpPr>
        <p:spPr bwMode="auto">
          <a:xfrm>
            <a:off x="6143625" y="5942013"/>
            <a:ext cx="430213"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S</a:t>
            </a:r>
            <a:r>
              <a:rPr lang="en-US" altLang="en-US" b="1" baseline="-25000"/>
              <a:t>F</a:t>
            </a:r>
          </a:p>
        </p:txBody>
      </p:sp>
      <p:sp>
        <p:nvSpPr>
          <p:cNvPr id="35848" name="Text Box 10"/>
          <p:cNvSpPr txBox="1">
            <a:spLocks noChangeArrowheads="1"/>
          </p:cNvSpPr>
          <p:nvPr/>
        </p:nvSpPr>
        <p:spPr bwMode="auto">
          <a:xfrm>
            <a:off x="2536825" y="5929313"/>
            <a:ext cx="446088"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S</a:t>
            </a:r>
            <a:r>
              <a:rPr lang="en-US" altLang="en-US" b="1" baseline="-25000"/>
              <a:t>B</a:t>
            </a:r>
          </a:p>
        </p:txBody>
      </p:sp>
      <p:sp>
        <p:nvSpPr>
          <p:cNvPr id="35849" name="Line 11"/>
          <p:cNvSpPr>
            <a:spLocks noChangeShapeType="1"/>
          </p:cNvSpPr>
          <p:nvPr/>
        </p:nvSpPr>
        <p:spPr bwMode="auto">
          <a:xfrm flipV="1">
            <a:off x="412750" y="3838575"/>
            <a:ext cx="8343900" cy="1619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0" name="Line 12"/>
          <p:cNvSpPr>
            <a:spLocks noChangeShapeType="1"/>
          </p:cNvSpPr>
          <p:nvPr/>
        </p:nvSpPr>
        <p:spPr bwMode="auto">
          <a:xfrm flipV="1">
            <a:off x="422275" y="4019550"/>
            <a:ext cx="8343900" cy="1619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1" name="Line 13"/>
          <p:cNvSpPr>
            <a:spLocks noChangeShapeType="1"/>
          </p:cNvSpPr>
          <p:nvPr/>
        </p:nvSpPr>
        <p:spPr bwMode="auto">
          <a:xfrm flipV="1">
            <a:off x="422275" y="3495675"/>
            <a:ext cx="8343900" cy="1619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2" name="Line 14"/>
          <p:cNvSpPr>
            <a:spLocks noChangeShapeType="1"/>
          </p:cNvSpPr>
          <p:nvPr/>
        </p:nvSpPr>
        <p:spPr bwMode="auto">
          <a:xfrm flipV="1">
            <a:off x="422275" y="2952750"/>
            <a:ext cx="8343900" cy="1619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53" name="Line 15"/>
          <p:cNvSpPr>
            <a:spLocks noChangeShapeType="1"/>
          </p:cNvSpPr>
          <p:nvPr/>
        </p:nvSpPr>
        <p:spPr bwMode="auto">
          <a:xfrm flipV="1">
            <a:off x="403225" y="2266950"/>
            <a:ext cx="8343900" cy="1619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5854" name="Group 16"/>
          <p:cNvGrpSpPr>
            <a:grpSpLocks/>
          </p:cNvGrpSpPr>
          <p:nvPr/>
        </p:nvGrpSpPr>
        <p:grpSpPr bwMode="auto">
          <a:xfrm>
            <a:off x="4032250" y="3536950"/>
            <a:ext cx="1184275" cy="1784350"/>
            <a:chOff x="2332" y="2088"/>
            <a:chExt cx="858" cy="1339"/>
          </a:xfrm>
        </p:grpSpPr>
        <p:grpSp>
          <p:nvGrpSpPr>
            <p:cNvPr id="35872" name="Group 17"/>
            <p:cNvGrpSpPr>
              <a:grpSpLocks/>
            </p:cNvGrpSpPr>
            <p:nvPr/>
          </p:nvGrpSpPr>
          <p:grpSpPr bwMode="auto">
            <a:xfrm>
              <a:off x="2332" y="2088"/>
              <a:ext cx="858" cy="1339"/>
              <a:chOff x="3576" y="648"/>
              <a:chExt cx="576" cy="820"/>
            </a:xfrm>
          </p:grpSpPr>
          <p:sp>
            <p:nvSpPr>
              <p:cNvPr id="35881" name="Line 18"/>
              <p:cNvSpPr>
                <a:spLocks noChangeShapeType="1"/>
              </p:cNvSpPr>
              <p:nvPr/>
            </p:nvSpPr>
            <p:spPr bwMode="auto">
              <a:xfrm flipH="1">
                <a:off x="3576" y="724"/>
                <a:ext cx="264"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2" name="Line 19"/>
              <p:cNvSpPr>
                <a:spLocks noChangeShapeType="1"/>
              </p:cNvSpPr>
              <p:nvPr/>
            </p:nvSpPr>
            <p:spPr bwMode="auto">
              <a:xfrm flipV="1">
                <a:off x="3578" y="718"/>
                <a:ext cx="280" cy="58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3" name="Line 20"/>
              <p:cNvSpPr>
                <a:spLocks noChangeShapeType="1"/>
              </p:cNvSpPr>
              <p:nvPr/>
            </p:nvSpPr>
            <p:spPr bwMode="auto">
              <a:xfrm>
                <a:off x="3854" y="722"/>
                <a:ext cx="8" cy="7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4" name="Line 21"/>
              <p:cNvSpPr>
                <a:spLocks noChangeShapeType="1"/>
              </p:cNvSpPr>
              <p:nvPr/>
            </p:nvSpPr>
            <p:spPr bwMode="auto">
              <a:xfrm flipV="1">
                <a:off x="3864" y="722"/>
                <a:ext cx="8" cy="74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5" name="Line 22"/>
              <p:cNvSpPr>
                <a:spLocks noChangeShapeType="1"/>
              </p:cNvSpPr>
              <p:nvPr/>
            </p:nvSpPr>
            <p:spPr bwMode="auto">
              <a:xfrm>
                <a:off x="3872" y="726"/>
                <a:ext cx="280" cy="57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6" name="Line 23"/>
              <p:cNvSpPr>
                <a:spLocks noChangeShapeType="1"/>
              </p:cNvSpPr>
              <p:nvPr/>
            </p:nvSpPr>
            <p:spPr bwMode="auto">
              <a:xfrm flipH="1" flipV="1">
                <a:off x="3884" y="724"/>
                <a:ext cx="268"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7" name="Rectangle 24"/>
              <p:cNvSpPr>
                <a:spLocks noChangeArrowheads="1"/>
              </p:cNvSpPr>
              <p:nvPr/>
            </p:nvSpPr>
            <p:spPr bwMode="auto">
              <a:xfrm>
                <a:off x="3794" y="648"/>
                <a:ext cx="144" cy="58"/>
              </a:xfrm>
              <a:prstGeom prst="rect">
                <a:avLst/>
              </a:prstGeom>
              <a:solidFill>
                <a:schemeClr val="accent1"/>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888" name="Line 25"/>
              <p:cNvSpPr>
                <a:spLocks noChangeShapeType="1"/>
              </p:cNvSpPr>
              <p:nvPr/>
            </p:nvSpPr>
            <p:spPr bwMode="auto">
              <a:xfrm>
                <a:off x="3828" y="718"/>
                <a:ext cx="74" cy="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9" name="Rectangle 26"/>
              <p:cNvSpPr>
                <a:spLocks noChangeArrowheads="1"/>
              </p:cNvSpPr>
              <p:nvPr/>
            </p:nvSpPr>
            <p:spPr bwMode="auto">
              <a:xfrm>
                <a:off x="3752" y="662"/>
                <a:ext cx="36" cy="2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890" name="Rectangle 27"/>
              <p:cNvSpPr>
                <a:spLocks noChangeArrowheads="1"/>
              </p:cNvSpPr>
              <p:nvPr/>
            </p:nvSpPr>
            <p:spPr bwMode="auto">
              <a:xfrm>
                <a:off x="3930" y="662"/>
                <a:ext cx="27" cy="29"/>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35873" name="Group 28"/>
            <p:cNvGrpSpPr>
              <a:grpSpLocks/>
            </p:cNvGrpSpPr>
            <p:nvPr/>
          </p:nvGrpSpPr>
          <p:grpSpPr bwMode="auto">
            <a:xfrm>
              <a:off x="2688" y="2384"/>
              <a:ext cx="142" cy="676"/>
              <a:chOff x="2680" y="2440"/>
              <a:chExt cx="142" cy="676"/>
            </a:xfrm>
          </p:grpSpPr>
          <p:sp>
            <p:nvSpPr>
              <p:cNvPr id="35874" name="Rectangle 29"/>
              <p:cNvSpPr>
                <a:spLocks noChangeArrowheads="1"/>
              </p:cNvSpPr>
              <p:nvPr/>
            </p:nvSpPr>
            <p:spPr bwMode="auto">
              <a:xfrm>
                <a:off x="2682" y="2440"/>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875" name="Rectangle 30"/>
              <p:cNvSpPr>
                <a:spLocks noChangeArrowheads="1"/>
              </p:cNvSpPr>
              <p:nvPr/>
            </p:nvSpPr>
            <p:spPr bwMode="auto">
              <a:xfrm>
                <a:off x="2716" y="2530"/>
                <a:ext cx="70" cy="26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876" name="Rectangle 31"/>
              <p:cNvSpPr>
                <a:spLocks noChangeArrowheads="1"/>
              </p:cNvSpPr>
              <p:nvPr/>
            </p:nvSpPr>
            <p:spPr bwMode="auto">
              <a:xfrm>
                <a:off x="2680" y="3082"/>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877" name="Line 32"/>
              <p:cNvSpPr>
                <a:spLocks noChangeShapeType="1"/>
              </p:cNvSpPr>
              <p:nvPr/>
            </p:nvSpPr>
            <p:spPr bwMode="auto">
              <a:xfrm>
                <a:off x="2716" y="2698"/>
                <a:ext cx="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78" name="Line 33"/>
              <p:cNvSpPr>
                <a:spLocks noChangeShapeType="1"/>
              </p:cNvSpPr>
              <p:nvPr/>
            </p:nvSpPr>
            <p:spPr bwMode="auto">
              <a:xfrm>
                <a:off x="2718" y="2576"/>
                <a:ext cx="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79" name="Rectangle 34"/>
              <p:cNvSpPr>
                <a:spLocks noChangeArrowheads="1"/>
              </p:cNvSpPr>
              <p:nvPr/>
            </p:nvSpPr>
            <p:spPr bwMode="auto">
              <a:xfrm>
                <a:off x="2728" y="2588"/>
                <a:ext cx="46" cy="4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880" name="Rectangle 35"/>
              <p:cNvSpPr>
                <a:spLocks noChangeArrowheads="1"/>
              </p:cNvSpPr>
              <p:nvPr/>
            </p:nvSpPr>
            <p:spPr bwMode="auto">
              <a:xfrm>
                <a:off x="2738" y="2540"/>
                <a:ext cx="27" cy="2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sp>
        <p:nvSpPr>
          <p:cNvPr id="35855" name="Line 36"/>
          <p:cNvSpPr>
            <a:spLocks noChangeShapeType="1"/>
          </p:cNvSpPr>
          <p:nvPr/>
        </p:nvSpPr>
        <p:spPr bwMode="auto">
          <a:xfrm flipH="1">
            <a:off x="1209675" y="3598863"/>
            <a:ext cx="3170238" cy="0"/>
          </a:xfrm>
          <a:prstGeom prst="line">
            <a:avLst/>
          </a:prstGeom>
          <a:noFill/>
          <a:ln w="19050">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5856" name="Group 37"/>
          <p:cNvGrpSpPr>
            <a:grpSpLocks/>
          </p:cNvGrpSpPr>
          <p:nvPr/>
        </p:nvGrpSpPr>
        <p:grpSpPr bwMode="auto">
          <a:xfrm flipH="1">
            <a:off x="8016875" y="1676400"/>
            <a:ext cx="111125" cy="2827338"/>
            <a:chOff x="1182" y="256"/>
            <a:chExt cx="109" cy="3171"/>
          </a:xfrm>
        </p:grpSpPr>
        <p:sp>
          <p:nvSpPr>
            <p:cNvPr id="35870" name="Rectangle 38"/>
            <p:cNvSpPr>
              <a:spLocks noChangeArrowheads="1"/>
            </p:cNvSpPr>
            <p:nvPr/>
          </p:nvSpPr>
          <p:spPr bwMode="auto">
            <a:xfrm>
              <a:off x="1182" y="256"/>
              <a:ext cx="109" cy="2794"/>
            </a:xfrm>
            <a:prstGeom prst="rect">
              <a:avLst/>
            </a:prstGeom>
            <a:solidFill>
              <a:srgbClr val="CC00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871" name="Freeform 39"/>
            <p:cNvSpPr>
              <a:spLocks/>
            </p:cNvSpPr>
            <p:nvPr/>
          </p:nvSpPr>
          <p:spPr bwMode="auto">
            <a:xfrm>
              <a:off x="1192" y="3059"/>
              <a:ext cx="85" cy="368"/>
            </a:xfrm>
            <a:custGeom>
              <a:avLst/>
              <a:gdLst>
                <a:gd name="T0" fmla="*/ 796194358 w 38"/>
                <a:gd name="T1" fmla="*/ 2147483647 h 164"/>
                <a:gd name="T2" fmla="*/ 0 w 38"/>
                <a:gd name="T3" fmla="*/ 848936407 h 164"/>
                <a:gd name="T4" fmla="*/ 589473439 w 38"/>
                <a:gd name="T5" fmla="*/ 848936407 h 164"/>
                <a:gd name="T6" fmla="*/ 589473439 w 38"/>
                <a:gd name="T7" fmla="*/ 0 h 164"/>
                <a:gd name="T8" fmla="*/ 1279220067 w 38"/>
                <a:gd name="T9" fmla="*/ 0 h 164"/>
                <a:gd name="T10" fmla="*/ 1279220067 w 38"/>
                <a:gd name="T11" fmla="*/ 848936407 h 164"/>
                <a:gd name="T12" fmla="*/ 1868931864 w 38"/>
                <a:gd name="T13" fmla="*/ 848936407 h 164"/>
                <a:gd name="T14" fmla="*/ 796194358 w 38"/>
                <a:gd name="T15" fmla="*/ 2147483647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grpSp>
      <p:sp>
        <p:nvSpPr>
          <p:cNvPr id="35857" name="Line 40"/>
          <p:cNvSpPr>
            <a:spLocks noChangeShapeType="1"/>
          </p:cNvSpPr>
          <p:nvPr/>
        </p:nvSpPr>
        <p:spPr bwMode="auto">
          <a:xfrm>
            <a:off x="4849813" y="3598863"/>
            <a:ext cx="3170237" cy="1587"/>
          </a:xfrm>
          <a:prstGeom prst="line">
            <a:avLst/>
          </a:prstGeom>
          <a:noFill/>
          <a:ln w="19050">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35858" name="Freeform 41"/>
          <p:cNvSpPr>
            <a:spLocks/>
          </p:cNvSpPr>
          <p:nvPr/>
        </p:nvSpPr>
        <p:spPr bwMode="auto">
          <a:xfrm>
            <a:off x="584200" y="4191000"/>
            <a:ext cx="8178800" cy="1574800"/>
          </a:xfrm>
          <a:custGeom>
            <a:avLst/>
            <a:gdLst>
              <a:gd name="T0" fmla="*/ 0 w 5152"/>
              <a:gd name="T1" fmla="*/ 2147483647 h 992"/>
              <a:gd name="T2" fmla="*/ 2147483647 w 5152"/>
              <a:gd name="T3" fmla="*/ 2147483647 h 992"/>
              <a:gd name="T4" fmla="*/ 2147483647 w 5152"/>
              <a:gd name="T5" fmla="*/ 2147483647 h 992"/>
              <a:gd name="T6" fmla="*/ 2147483647 w 5152"/>
              <a:gd name="T7" fmla="*/ 2147483647 h 992"/>
              <a:gd name="T8" fmla="*/ 2147483647 w 5152"/>
              <a:gd name="T9" fmla="*/ 2147483647 h 992"/>
              <a:gd name="T10" fmla="*/ 2147483647 w 5152"/>
              <a:gd name="T11" fmla="*/ 2147483647 h 992"/>
              <a:gd name="T12" fmla="*/ 2147483647 w 5152"/>
              <a:gd name="T13" fmla="*/ 2147483647 h 992"/>
              <a:gd name="T14" fmla="*/ 2147483647 w 5152"/>
              <a:gd name="T15" fmla="*/ 2147483647 h 992"/>
              <a:gd name="T16" fmla="*/ 2147483647 w 5152"/>
              <a:gd name="T17" fmla="*/ 2147483647 h 992"/>
              <a:gd name="T18" fmla="*/ 2147483647 w 5152"/>
              <a:gd name="T19" fmla="*/ 2147483647 h 992"/>
              <a:gd name="T20" fmla="*/ 2147483647 w 5152"/>
              <a:gd name="T21" fmla="*/ 2147483647 h 992"/>
              <a:gd name="T22" fmla="*/ 2147483647 w 5152"/>
              <a:gd name="T23" fmla="*/ 2147483647 h 992"/>
              <a:gd name="T24" fmla="*/ 2147483647 w 5152"/>
              <a:gd name="T25" fmla="*/ 2147483647 h 992"/>
              <a:gd name="T26" fmla="*/ 2147483647 w 5152"/>
              <a:gd name="T27" fmla="*/ 2147483647 h 992"/>
              <a:gd name="T28" fmla="*/ 2147483647 w 5152"/>
              <a:gd name="T29" fmla="*/ 2147483647 h 992"/>
              <a:gd name="T30" fmla="*/ 2147483647 w 5152"/>
              <a:gd name="T31" fmla="*/ 2147483647 h 992"/>
              <a:gd name="T32" fmla="*/ 2147483647 w 5152"/>
              <a:gd name="T33" fmla="*/ 2147483647 h 992"/>
              <a:gd name="T34" fmla="*/ 2147483647 w 5152"/>
              <a:gd name="T35" fmla="*/ 2147483647 h 992"/>
              <a:gd name="T36" fmla="*/ 2147483647 w 5152"/>
              <a:gd name="T37" fmla="*/ 2147483647 h 992"/>
              <a:gd name="T38" fmla="*/ 2147483647 w 5152"/>
              <a:gd name="T39" fmla="*/ 2147483647 h 992"/>
              <a:gd name="T40" fmla="*/ 2147483647 w 5152"/>
              <a:gd name="T41" fmla="*/ 2147483647 h 992"/>
              <a:gd name="T42" fmla="*/ 2147483647 w 5152"/>
              <a:gd name="T43" fmla="*/ 2147483647 h 992"/>
              <a:gd name="T44" fmla="*/ 2147483647 w 5152"/>
              <a:gd name="T45" fmla="*/ 2147483647 h 992"/>
              <a:gd name="T46" fmla="*/ 2147483647 w 5152"/>
              <a:gd name="T47" fmla="*/ 2147483647 h 992"/>
              <a:gd name="T48" fmla="*/ 2147483647 w 5152"/>
              <a:gd name="T49" fmla="*/ 2147483647 h 992"/>
              <a:gd name="T50" fmla="*/ 2147483647 w 5152"/>
              <a:gd name="T51" fmla="*/ 2147483647 h 992"/>
              <a:gd name="T52" fmla="*/ 2147483647 w 5152"/>
              <a:gd name="T53" fmla="*/ 2147483647 h 992"/>
              <a:gd name="T54" fmla="*/ 2147483647 w 5152"/>
              <a:gd name="T55" fmla="*/ 2147483647 h 992"/>
              <a:gd name="T56" fmla="*/ 2147483647 w 5152"/>
              <a:gd name="T57" fmla="*/ 2147483647 h 992"/>
              <a:gd name="T58" fmla="*/ 2147483647 w 5152"/>
              <a:gd name="T59" fmla="*/ 2147483647 h 992"/>
              <a:gd name="T60" fmla="*/ 2147483647 w 5152"/>
              <a:gd name="T61" fmla="*/ 2147483647 h 992"/>
              <a:gd name="T62" fmla="*/ 2147483647 w 5152"/>
              <a:gd name="T63" fmla="*/ 2147483647 h 992"/>
              <a:gd name="T64" fmla="*/ 2147483647 w 5152"/>
              <a:gd name="T65" fmla="*/ 2147483647 h 992"/>
              <a:gd name="T66" fmla="*/ 2147483647 w 5152"/>
              <a:gd name="T67" fmla="*/ 2147483647 h 992"/>
              <a:gd name="T68" fmla="*/ 2147483647 w 5152"/>
              <a:gd name="T69" fmla="*/ 2147483647 h 992"/>
              <a:gd name="T70" fmla="*/ 2147483647 w 5152"/>
              <a:gd name="T71" fmla="*/ 2147483647 h 992"/>
              <a:gd name="T72" fmla="*/ 2147483647 w 5152"/>
              <a:gd name="T73" fmla="*/ 2147483647 h 992"/>
              <a:gd name="T74" fmla="*/ 2147483647 w 5152"/>
              <a:gd name="T75" fmla="*/ 0 h 9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52"/>
              <a:gd name="T115" fmla="*/ 0 h 992"/>
              <a:gd name="T116" fmla="*/ 5152 w 5152"/>
              <a:gd name="T117" fmla="*/ 992 h 99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52" h="992">
                <a:moveTo>
                  <a:pt x="0" y="992"/>
                </a:moveTo>
                <a:cubicBezTo>
                  <a:pt x="50" y="985"/>
                  <a:pt x="103" y="990"/>
                  <a:pt x="152" y="976"/>
                </a:cubicBezTo>
                <a:cubicBezTo>
                  <a:pt x="161" y="973"/>
                  <a:pt x="159" y="954"/>
                  <a:pt x="168" y="952"/>
                </a:cubicBezTo>
                <a:cubicBezTo>
                  <a:pt x="288" y="927"/>
                  <a:pt x="422" y="934"/>
                  <a:pt x="544" y="920"/>
                </a:cubicBezTo>
                <a:cubicBezTo>
                  <a:pt x="569" y="844"/>
                  <a:pt x="655" y="876"/>
                  <a:pt x="728" y="872"/>
                </a:cubicBezTo>
                <a:cubicBezTo>
                  <a:pt x="792" y="864"/>
                  <a:pt x="857" y="866"/>
                  <a:pt x="920" y="856"/>
                </a:cubicBezTo>
                <a:cubicBezTo>
                  <a:pt x="929" y="855"/>
                  <a:pt x="935" y="843"/>
                  <a:pt x="944" y="840"/>
                </a:cubicBezTo>
                <a:cubicBezTo>
                  <a:pt x="965" y="832"/>
                  <a:pt x="1008" y="824"/>
                  <a:pt x="1008" y="824"/>
                </a:cubicBezTo>
                <a:cubicBezTo>
                  <a:pt x="1074" y="780"/>
                  <a:pt x="968" y="845"/>
                  <a:pt x="1104" y="800"/>
                </a:cubicBezTo>
                <a:cubicBezTo>
                  <a:pt x="1122" y="794"/>
                  <a:pt x="1133" y="770"/>
                  <a:pt x="1152" y="768"/>
                </a:cubicBezTo>
                <a:cubicBezTo>
                  <a:pt x="1173" y="765"/>
                  <a:pt x="1195" y="763"/>
                  <a:pt x="1216" y="760"/>
                </a:cubicBezTo>
                <a:cubicBezTo>
                  <a:pt x="1250" y="749"/>
                  <a:pt x="1286" y="747"/>
                  <a:pt x="1320" y="736"/>
                </a:cubicBezTo>
                <a:cubicBezTo>
                  <a:pt x="1369" y="663"/>
                  <a:pt x="1373" y="690"/>
                  <a:pt x="1488" y="680"/>
                </a:cubicBezTo>
                <a:cubicBezTo>
                  <a:pt x="1549" y="675"/>
                  <a:pt x="1604" y="657"/>
                  <a:pt x="1664" y="648"/>
                </a:cubicBezTo>
                <a:cubicBezTo>
                  <a:pt x="1672" y="645"/>
                  <a:pt x="1682" y="646"/>
                  <a:pt x="1688" y="640"/>
                </a:cubicBezTo>
                <a:cubicBezTo>
                  <a:pt x="1694" y="634"/>
                  <a:pt x="1688" y="618"/>
                  <a:pt x="1696" y="616"/>
                </a:cubicBezTo>
                <a:cubicBezTo>
                  <a:pt x="1766" y="599"/>
                  <a:pt x="1840" y="607"/>
                  <a:pt x="1912" y="600"/>
                </a:cubicBezTo>
                <a:cubicBezTo>
                  <a:pt x="1974" y="585"/>
                  <a:pt x="2033" y="575"/>
                  <a:pt x="2096" y="568"/>
                </a:cubicBezTo>
                <a:cubicBezTo>
                  <a:pt x="2107" y="552"/>
                  <a:pt x="2117" y="536"/>
                  <a:pt x="2128" y="520"/>
                </a:cubicBezTo>
                <a:cubicBezTo>
                  <a:pt x="2174" y="451"/>
                  <a:pt x="2294" y="512"/>
                  <a:pt x="2376" y="504"/>
                </a:cubicBezTo>
                <a:cubicBezTo>
                  <a:pt x="2403" y="501"/>
                  <a:pt x="2429" y="499"/>
                  <a:pt x="2456" y="496"/>
                </a:cubicBezTo>
                <a:cubicBezTo>
                  <a:pt x="2580" y="465"/>
                  <a:pt x="2758" y="475"/>
                  <a:pt x="2872" y="472"/>
                </a:cubicBezTo>
                <a:cubicBezTo>
                  <a:pt x="2880" y="469"/>
                  <a:pt x="2889" y="469"/>
                  <a:pt x="2896" y="464"/>
                </a:cubicBezTo>
                <a:cubicBezTo>
                  <a:pt x="2904" y="458"/>
                  <a:pt x="2903" y="442"/>
                  <a:pt x="2912" y="440"/>
                </a:cubicBezTo>
                <a:cubicBezTo>
                  <a:pt x="2946" y="431"/>
                  <a:pt x="2981" y="435"/>
                  <a:pt x="3016" y="432"/>
                </a:cubicBezTo>
                <a:cubicBezTo>
                  <a:pt x="3116" y="412"/>
                  <a:pt x="3218" y="400"/>
                  <a:pt x="3320" y="392"/>
                </a:cubicBezTo>
                <a:cubicBezTo>
                  <a:pt x="3364" y="362"/>
                  <a:pt x="3414" y="364"/>
                  <a:pt x="3464" y="352"/>
                </a:cubicBezTo>
                <a:cubicBezTo>
                  <a:pt x="3518" y="339"/>
                  <a:pt x="3571" y="316"/>
                  <a:pt x="3624" y="304"/>
                </a:cubicBezTo>
                <a:cubicBezTo>
                  <a:pt x="3673" y="293"/>
                  <a:pt x="3726" y="290"/>
                  <a:pt x="3776" y="280"/>
                </a:cubicBezTo>
                <a:cubicBezTo>
                  <a:pt x="3857" y="240"/>
                  <a:pt x="3816" y="251"/>
                  <a:pt x="3896" y="240"/>
                </a:cubicBezTo>
                <a:cubicBezTo>
                  <a:pt x="3938" y="223"/>
                  <a:pt x="3980" y="211"/>
                  <a:pt x="4024" y="200"/>
                </a:cubicBezTo>
                <a:cubicBezTo>
                  <a:pt x="4064" y="173"/>
                  <a:pt x="4114" y="175"/>
                  <a:pt x="4160" y="160"/>
                </a:cubicBezTo>
                <a:cubicBezTo>
                  <a:pt x="4201" y="98"/>
                  <a:pt x="4307" y="124"/>
                  <a:pt x="4368" y="120"/>
                </a:cubicBezTo>
                <a:cubicBezTo>
                  <a:pt x="4466" y="114"/>
                  <a:pt x="4451" y="115"/>
                  <a:pt x="4528" y="104"/>
                </a:cubicBezTo>
                <a:cubicBezTo>
                  <a:pt x="4556" y="95"/>
                  <a:pt x="4577" y="75"/>
                  <a:pt x="4608" y="72"/>
                </a:cubicBezTo>
                <a:cubicBezTo>
                  <a:pt x="4708" y="64"/>
                  <a:pt x="4805" y="62"/>
                  <a:pt x="4904" y="48"/>
                </a:cubicBezTo>
                <a:cubicBezTo>
                  <a:pt x="4948" y="18"/>
                  <a:pt x="5070" y="14"/>
                  <a:pt x="5128" y="8"/>
                </a:cubicBezTo>
                <a:cubicBezTo>
                  <a:pt x="5136" y="5"/>
                  <a:pt x="5152" y="0"/>
                  <a:pt x="5152" y="0"/>
                </a:cubicBezTo>
              </a:path>
            </a:pathLst>
          </a:custGeom>
          <a:noFill/>
          <a:ln w="28575">
            <a:solidFill>
              <a:srgbClr val="9966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59" name="Freeform 42"/>
          <p:cNvSpPr>
            <a:spLocks/>
          </p:cNvSpPr>
          <p:nvPr/>
        </p:nvSpPr>
        <p:spPr bwMode="auto">
          <a:xfrm>
            <a:off x="1200150" y="3448050"/>
            <a:ext cx="3187700" cy="146050"/>
          </a:xfrm>
          <a:custGeom>
            <a:avLst/>
            <a:gdLst>
              <a:gd name="T0" fmla="*/ 2147483647 w 2008"/>
              <a:gd name="T1" fmla="*/ 2147483647 h 92"/>
              <a:gd name="T2" fmla="*/ 2147483647 w 2008"/>
              <a:gd name="T3" fmla="*/ 2147483647 h 92"/>
              <a:gd name="T4" fmla="*/ 0 w 2008"/>
              <a:gd name="T5" fmla="*/ 0 h 92"/>
              <a:gd name="T6" fmla="*/ 0 60000 65536"/>
              <a:gd name="T7" fmla="*/ 0 60000 65536"/>
              <a:gd name="T8" fmla="*/ 0 60000 65536"/>
              <a:gd name="T9" fmla="*/ 0 w 2008"/>
              <a:gd name="T10" fmla="*/ 0 h 92"/>
              <a:gd name="T11" fmla="*/ 2008 w 2008"/>
              <a:gd name="T12" fmla="*/ 92 h 92"/>
            </a:gdLst>
            <a:ahLst/>
            <a:cxnLst>
              <a:cxn ang="T6">
                <a:pos x="T0" y="T1"/>
              </a:cxn>
              <a:cxn ang="T7">
                <a:pos x="T2" y="T3"/>
              </a:cxn>
              <a:cxn ang="T8">
                <a:pos x="T4" y="T5"/>
              </a:cxn>
            </a:cxnLst>
            <a:rect l="T9" t="T10" r="T11" b="T12"/>
            <a:pathLst>
              <a:path w="2008" h="92">
                <a:moveTo>
                  <a:pt x="2008" y="92"/>
                </a:moveTo>
                <a:cubicBezTo>
                  <a:pt x="1347" y="79"/>
                  <a:pt x="687" y="67"/>
                  <a:pt x="352" y="52"/>
                </a:cubicBezTo>
                <a:cubicBezTo>
                  <a:pt x="17" y="37"/>
                  <a:pt x="59" y="9"/>
                  <a:pt x="0"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0" name="Freeform 43"/>
          <p:cNvSpPr>
            <a:spLocks/>
          </p:cNvSpPr>
          <p:nvPr/>
        </p:nvSpPr>
        <p:spPr bwMode="auto">
          <a:xfrm>
            <a:off x="4813300" y="3333750"/>
            <a:ext cx="3206750" cy="260350"/>
          </a:xfrm>
          <a:custGeom>
            <a:avLst/>
            <a:gdLst>
              <a:gd name="T0" fmla="*/ 0 w 2020"/>
              <a:gd name="T1" fmla="*/ 2147483647 h 164"/>
              <a:gd name="T2" fmla="*/ 2147483647 w 2020"/>
              <a:gd name="T3" fmla="*/ 2147483647 h 164"/>
              <a:gd name="T4" fmla="*/ 2147483647 w 2020"/>
              <a:gd name="T5" fmla="*/ 0 h 164"/>
              <a:gd name="T6" fmla="*/ 0 60000 65536"/>
              <a:gd name="T7" fmla="*/ 0 60000 65536"/>
              <a:gd name="T8" fmla="*/ 0 60000 65536"/>
              <a:gd name="T9" fmla="*/ 0 w 2020"/>
              <a:gd name="T10" fmla="*/ 0 h 164"/>
              <a:gd name="T11" fmla="*/ 2020 w 2020"/>
              <a:gd name="T12" fmla="*/ 164 h 164"/>
            </a:gdLst>
            <a:ahLst/>
            <a:cxnLst>
              <a:cxn ang="T6">
                <a:pos x="T0" y="T1"/>
              </a:cxn>
              <a:cxn ang="T7">
                <a:pos x="T2" y="T3"/>
              </a:cxn>
              <a:cxn ang="T8">
                <a:pos x="T4" y="T5"/>
              </a:cxn>
            </a:cxnLst>
            <a:rect l="T9" t="T10" r="T11" b="T12"/>
            <a:pathLst>
              <a:path w="2020" h="164">
                <a:moveTo>
                  <a:pt x="0" y="164"/>
                </a:moveTo>
                <a:cubicBezTo>
                  <a:pt x="601" y="147"/>
                  <a:pt x="1203" y="131"/>
                  <a:pt x="1540" y="104"/>
                </a:cubicBezTo>
                <a:cubicBezTo>
                  <a:pt x="1877" y="77"/>
                  <a:pt x="1940" y="17"/>
                  <a:pt x="2020"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1" name="Line 44"/>
          <p:cNvSpPr>
            <a:spLocks noChangeShapeType="1"/>
          </p:cNvSpPr>
          <p:nvPr/>
        </p:nvSpPr>
        <p:spPr bwMode="auto">
          <a:xfrm flipV="1">
            <a:off x="412750" y="1447800"/>
            <a:ext cx="8343900" cy="1619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2" name="Text Box 45"/>
          <p:cNvSpPr txBox="1">
            <a:spLocks noChangeArrowheads="1"/>
          </p:cNvSpPr>
          <p:nvPr/>
        </p:nvSpPr>
        <p:spPr bwMode="auto">
          <a:xfrm rot="-723378">
            <a:off x="1425575" y="5094288"/>
            <a:ext cx="819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Warm</a:t>
            </a:r>
          </a:p>
        </p:txBody>
      </p:sp>
      <p:sp>
        <p:nvSpPr>
          <p:cNvPr id="35863" name="Text Box 46"/>
          <p:cNvSpPr txBox="1">
            <a:spLocks noChangeArrowheads="1"/>
          </p:cNvSpPr>
          <p:nvPr/>
        </p:nvSpPr>
        <p:spPr bwMode="auto">
          <a:xfrm rot="-661118">
            <a:off x="1312863" y="2506663"/>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Cool</a:t>
            </a:r>
          </a:p>
        </p:txBody>
      </p:sp>
      <p:sp>
        <p:nvSpPr>
          <p:cNvPr id="35864" name="Text Box 47"/>
          <p:cNvSpPr txBox="1">
            <a:spLocks noChangeArrowheads="1"/>
          </p:cNvSpPr>
          <p:nvPr/>
        </p:nvSpPr>
        <p:spPr bwMode="auto">
          <a:xfrm>
            <a:off x="8264525" y="3255963"/>
            <a:ext cx="366713"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r</a:t>
            </a:r>
            <a:r>
              <a:rPr lang="en-US" altLang="en-US" b="1" baseline="-25000"/>
              <a:t>F</a:t>
            </a:r>
          </a:p>
        </p:txBody>
      </p:sp>
      <p:sp>
        <p:nvSpPr>
          <p:cNvPr id="35865" name="AutoShape 48"/>
          <p:cNvSpPr>
            <a:spLocks/>
          </p:cNvSpPr>
          <p:nvPr/>
        </p:nvSpPr>
        <p:spPr bwMode="auto">
          <a:xfrm>
            <a:off x="8178800" y="3327400"/>
            <a:ext cx="146050" cy="279400"/>
          </a:xfrm>
          <a:prstGeom prst="rightBrace">
            <a:avLst>
              <a:gd name="adj1" fmla="val 15942"/>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866" name="Text Box 49"/>
          <p:cNvSpPr txBox="1">
            <a:spLocks noChangeArrowheads="1"/>
          </p:cNvSpPr>
          <p:nvPr/>
        </p:nvSpPr>
        <p:spPr bwMode="auto">
          <a:xfrm>
            <a:off x="596900" y="3322638"/>
            <a:ext cx="382588"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r</a:t>
            </a:r>
            <a:r>
              <a:rPr lang="en-US" altLang="en-US" b="1" baseline="-25000"/>
              <a:t>B</a:t>
            </a:r>
          </a:p>
        </p:txBody>
      </p:sp>
      <p:sp>
        <p:nvSpPr>
          <p:cNvPr id="35867" name="AutoShape 50"/>
          <p:cNvSpPr>
            <a:spLocks/>
          </p:cNvSpPr>
          <p:nvPr/>
        </p:nvSpPr>
        <p:spPr bwMode="auto">
          <a:xfrm>
            <a:off x="927100" y="3448050"/>
            <a:ext cx="114300" cy="152400"/>
          </a:xfrm>
          <a:prstGeom prst="leftBrace">
            <a:avLst>
              <a:gd name="adj1" fmla="val 11111"/>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5868" name="Line 51"/>
          <p:cNvSpPr>
            <a:spLocks noChangeShapeType="1"/>
          </p:cNvSpPr>
          <p:nvPr/>
        </p:nvSpPr>
        <p:spPr bwMode="auto">
          <a:xfrm>
            <a:off x="1117600" y="5410200"/>
            <a:ext cx="0" cy="838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69" name="Line 52"/>
          <p:cNvSpPr>
            <a:spLocks noChangeShapeType="1"/>
          </p:cNvSpPr>
          <p:nvPr/>
        </p:nvSpPr>
        <p:spPr bwMode="auto">
          <a:xfrm>
            <a:off x="8077200" y="4546600"/>
            <a:ext cx="0" cy="1676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825491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7"/>
          <p:cNvSpPr txBox="1">
            <a:spLocks noGrp="1"/>
          </p:cNvSpPr>
          <p:nvPr>
            <p:ph type="subTitle" idx="1"/>
          </p:nvPr>
        </p:nvSpPr>
        <p:spPr>
          <a:xfrm>
            <a:off x="7010400" y="914400"/>
            <a:ext cx="1981200" cy="4724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898989"/>
              </a:buClr>
              <a:buSzPts val="3200"/>
              <a:buNone/>
            </a:pPr>
            <a:r>
              <a:rPr lang="en-US" sz="3200" b="0" i="0" u="none">
                <a:solidFill>
                  <a:srgbClr val="898989"/>
                </a:solidFill>
                <a:latin typeface="Calibri"/>
                <a:ea typeface="Calibri"/>
                <a:cs typeface="Calibri"/>
                <a:sym typeface="Calibri"/>
              </a:rPr>
              <a:t>Precision</a:t>
            </a:r>
            <a:endParaRPr/>
          </a:p>
          <a:p>
            <a:pPr marL="0" lvl="0" indent="0" algn="ctr" rtl="0">
              <a:lnSpc>
                <a:spcPct val="100000"/>
              </a:lnSpc>
              <a:spcBef>
                <a:spcPts val="640"/>
              </a:spcBef>
              <a:spcAft>
                <a:spcPts val="0"/>
              </a:spcAft>
              <a:buClr>
                <a:srgbClr val="898989"/>
              </a:buClr>
              <a:buSzPts val="3200"/>
              <a:buNone/>
            </a:pPr>
            <a:r>
              <a:rPr lang="en-US" sz="3200" b="0" i="0" u="none">
                <a:solidFill>
                  <a:srgbClr val="898989"/>
                </a:solidFill>
                <a:latin typeface="Calibri"/>
                <a:ea typeface="Calibri"/>
                <a:cs typeface="Calibri"/>
                <a:sym typeface="Calibri"/>
              </a:rPr>
              <a:t>Vs.</a:t>
            </a:r>
            <a:endParaRPr/>
          </a:p>
          <a:p>
            <a:pPr marL="0" lvl="0" indent="0" algn="ctr" rtl="0">
              <a:lnSpc>
                <a:spcPct val="100000"/>
              </a:lnSpc>
              <a:spcBef>
                <a:spcPts val="640"/>
              </a:spcBef>
              <a:spcAft>
                <a:spcPts val="0"/>
              </a:spcAft>
              <a:buClr>
                <a:srgbClr val="898989"/>
              </a:buClr>
              <a:buSzPts val="3200"/>
              <a:buNone/>
            </a:pPr>
            <a:r>
              <a:rPr lang="en-US" sz="3200" b="0" i="0" u="none">
                <a:solidFill>
                  <a:srgbClr val="898989"/>
                </a:solidFill>
                <a:latin typeface="Calibri"/>
                <a:ea typeface="Calibri"/>
                <a:cs typeface="Calibri"/>
                <a:sym typeface="Calibri"/>
              </a:rPr>
              <a:t>Accuracy</a:t>
            </a:r>
            <a:endParaRPr/>
          </a:p>
          <a:p>
            <a:pPr marL="0" lvl="0" indent="0" algn="ctr" rtl="0">
              <a:lnSpc>
                <a:spcPct val="100000"/>
              </a:lnSpc>
              <a:spcBef>
                <a:spcPts val="640"/>
              </a:spcBef>
              <a:spcAft>
                <a:spcPts val="0"/>
              </a:spcAft>
              <a:buClr>
                <a:srgbClr val="888888"/>
              </a:buClr>
              <a:buSzPts val="3200"/>
              <a:buNone/>
            </a:pPr>
            <a:endParaRPr sz="3200" b="0" i="0" u="none">
              <a:solidFill>
                <a:srgbClr val="898989"/>
              </a:solidFill>
              <a:latin typeface="Calibri"/>
              <a:ea typeface="Calibri"/>
              <a:cs typeface="Calibri"/>
              <a:sym typeface="Calibri"/>
            </a:endParaRPr>
          </a:p>
          <a:p>
            <a:pPr marL="0" lvl="0" indent="0" algn="ctr" rtl="0">
              <a:lnSpc>
                <a:spcPct val="100000"/>
              </a:lnSpc>
              <a:spcBef>
                <a:spcPts val="640"/>
              </a:spcBef>
              <a:spcAft>
                <a:spcPts val="0"/>
              </a:spcAft>
              <a:buClr>
                <a:srgbClr val="888888"/>
              </a:buClr>
              <a:buSzPts val="3200"/>
              <a:buNone/>
            </a:pPr>
            <a:endParaRPr sz="3200" b="0" i="0" u="none">
              <a:solidFill>
                <a:srgbClr val="898989"/>
              </a:solidFill>
              <a:latin typeface="Calibri"/>
              <a:ea typeface="Calibri"/>
              <a:cs typeface="Calibri"/>
              <a:sym typeface="Calibri"/>
            </a:endParaRPr>
          </a:p>
          <a:p>
            <a:pPr marL="0" lvl="0" indent="0" algn="ctr" rtl="0">
              <a:lnSpc>
                <a:spcPct val="100000"/>
              </a:lnSpc>
              <a:spcBef>
                <a:spcPts val="640"/>
              </a:spcBef>
              <a:spcAft>
                <a:spcPts val="0"/>
              </a:spcAft>
              <a:buClr>
                <a:srgbClr val="888888"/>
              </a:buClr>
              <a:buSzPts val="3200"/>
              <a:buNone/>
            </a:pPr>
            <a:endParaRPr sz="3200" b="0" i="0" u="none">
              <a:solidFill>
                <a:srgbClr val="898989"/>
              </a:solidFill>
              <a:latin typeface="Calibri"/>
              <a:ea typeface="Calibri"/>
              <a:cs typeface="Calibri"/>
              <a:sym typeface="Calibri"/>
            </a:endParaRPr>
          </a:p>
          <a:p>
            <a:pPr marL="0" lvl="0" indent="0" algn="ctr" rtl="0">
              <a:lnSpc>
                <a:spcPct val="100000"/>
              </a:lnSpc>
              <a:spcBef>
                <a:spcPts val="640"/>
              </a:spcBef>
              <a:spcAft>
                <a:spcPts val="0"/>
              </a:spcAft>
              <a:buClr>
                <a:srgbClr val="888888"/>
              </a:buClr>
              <a:buSzPts val="3200"/>
              <a:buNone/>
            </a:pPr>
            <a:endParaRPr sz="3200" b="0" i="0" u="none">
              <a:solidFill>
                <a:srgbClr val="898989"/>
              </a:solidFill>
              <a:latin typeface="Calibri"/>
              <a:ea typeface="Calibri"/>
              <a:cs typeface="Calibri"/>
              <a:sym typeface="Calibri"/>
            </a:endParaRPr>
          </a:p>
          <a:p>
            <a:pPr marL="0" lvl="0" indent="0" algn="ctr" rtl="0">
              <a:lnSpc>
                <a:spcPct val="100000"/>
              </a:lnSpc>
              <a:spcBef>
                <a:spcPts val="480"/>
              </a:spcBef>
              <a:spcAft>
                <a:spcPts val="0"/>
              </a:spcAft>
              <a:buClr>
                <a:srgbClr val="898989"/>
              </a:buClr>
              <a:buSzPts val="2400"/>
              <a:buNone/>
            </a:pPr>
            <a:r>
              <a:rPr lang="en-US" sz="2400" b="0" i="0" u="none">
                <a:solidFill>
                  <a:srgbClr val="898989"/>
                </a:solidFill>
                <a:latin typeface="Calibri"/>
                <a:ea typeface="Calibri"/>
                <a:cs typeface="Calibri"/>
                <a:sym typeface="Calibri"/>
              </a:rPr>
              <a:t>“True” value</a:t>
            </a:r>
            <a:endParaRPr/>
          </a:p>
        </p:txBody>
      </p:sp>
      <p:pic>
        <p:nvPicPr>
          <p:cNvPr id="141" name="Google Shape;141;p7" descr="Can we talk about 700s? - Page 2 - Calguns.net"/>
          <p:cNvPicPr preferRelativeResize="0"/>
          <p:nvPr/>
        </p:nvPicPr>
        <p:blipFill rotWithShape="1">
          <a:blip r:embed="rId3">
            <a:alphaModFix/>
          </a:blip>
          <a:srcRect/>
          <a:stretch/>
        </p:blipFill>
        <p:spPr>
          <a:xfrm>
            <a:off x="1371600" y="533400"/>
            <a:ext cx="5208587" cy="60960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l="22021" t="26187" r="20525" b="18414"/>
          <a:stretch>
            <a:fillRect/>
          </a:stretch>
        </p:blipFill>
        <p:spPr bwMode="auto">
          <a:xfrm>
            <a:off x="0" y="450850"/>
            <a:ext cx="9144000" cy="640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p:cNvSpPr txBox="1">
            <a:spLocks noChangeArrowheads="1"/>
          </p:cNvSpPr>
          <p:nvPr/>
        </p:nvSpPr>
        <p:spPr bwMode="auto">
          <a:xfrm>
            <a:off x="2189163" y="0"/>
            <a:ext cx="4949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NGS Aspirated Temperature Probes</a:t>
            </a:r>
          </a:p>
        </p:txBody>
      </p:sp>
    </p:spTree>
    <p:extLst>
      <p:ext uri="{BB962C8B-B14F-4D97-AF65-F5344CB8AC3E}">
        <p14:creationId xmlns:p14="http://schemas.microsoft.com/office/powerpoint/2010/main" val="13528087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l="25603" t="11325" r="25603" b="14154"/>
          <a:stretch>
            <a:fillRect/>
          </a:stretch>
        </p:blipFill>
        <p:spPr bwMode="auto">
          <a:xfrm>
            <a:off x="1390650" y="0"/>
            <a:ext cx="6199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5524500" y="414338"/>
            <a:ext cx="3506788" cy="15541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latin typeface="Comic Sans MS" panose="030F0702030302020204" pitchFamily="66" charset="0"/>
              </a:rPr>
              <a:t>Rigid Leg Tripod</a:t>
            </a:r>
          </a:p>
          <a:p>
            <a:pPr algn="ctr" eaLnBrk="1" hangingPunct="1"/>
            <a:r>
              <a:rPr lang="en-US" altLang="en-US" sz="3200" b="1">
                <a:latin typeface="Comic Sans MS" panose="030F0702030302020204" pitchFamily="66" charset="0"/>
              </a:rPr>
              <a:t>With Thermister</a:t>
            </a:r>
          </a:p>
          <a:p>
            <a:pPr algn="ctr" eaLnBrk="1" hangingPunct="1"/>
            <a:r>
              <a:rPr lang="en-US" altLang="en-US" sz="3200" b="1">
                <a:latin typeface="Comic Sans MS" panose="030F0702030302020204" pitchFamily="66" charset="0"/>
              </a:rPr>
              <a:t>Equipment</a:t>
            </a:r>
          </a:p>
        </p:txBody>
      </p:sp>
    </p:spTree>
    <p:extLst>
      <p:ext uri="{BB962C8B-B14F-4D97-AF65-F5344CB8AC3E}">
        <p14:creationId xmlns:p14="http://schemas.microsoft.com/office/powerpoint/2010/main" val="12088020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0" y="152400"/>
            <a:ext cx="8686800" cy="1143000"/>
          </a:xfrm>
          <a:noFill/>
        </p:spPr>
        <p:txBody>
          <a:bodyPr/>
          <a:lstStyle/>
          <a:p>
            <a:pPr eaLnBrk="1" hangingPunct="1"/>
            <a:r>
              <a:rPr lang="en-US" altLang="en-US" sz="4000" b="1" smtClean="0">
                <a:latin typeface="Comic Sans MS" panose="030F0702030302020204" pitchFamily="66" charset="0"/>
              </a:rPr>
              <a:t>Refraction Correction (predicted)</a:t>
            </a:r>
          </a:p>
        </p:txBody>
      </p:sp>
      <p:sp>
        <p:nvSpPr>
          <p:cNvPr id="204803" name="Rectangle 3"/>
          <p:cNvSpPr>
            <a:spLocks noGrp="1" noChangeArrowheads="1"/>
          </p:cNvSpPr>
          <p:nvPr>
            <p:ph type="subTitle" idx="1"/>
          </p:nvPr>
        </p:nvSpPr>
        <p:spPr>
          <a:xfrm>
            <a:off x="304800" y="1143000"/>
            <a:ext cx="8636000" cy="5448300"/>
          </a:xfrm>
        </p:spPr>
        <p:txBody>
          <a:bodyPr/>
          <a:lstStyle/>
          <a:p>
            <a:pPr eaLnBrk="1" hangingPunct="1">
              <a:buFont typeface="Arial" charset="0"/>
              <a:buNone/>
              <a:defRPr/>
            </a:pPr>
            <a:r>
              <a:rPr lang="en-US" sz="3600" b="1" dirty="0" smtClean="0">
                <a:solidFill>
                  <a:schemeClr val="tx1"/>
                </a:solidFill>
                <a:latin typeface="Comic Sans MS" pitchFamily="66" charset="0"/>
              </a:rPr>
              <a:t>R = -10</a:t>
            </a:r>
            <a:r>
              <a:rPr lang="en-US" sz="3600" b="1" baseline="30000" dirty="0" smtClean="0">
                <a:solidFill>
                  <a:schemeClr val="tx1"/>
                </a:solidFill>
                <a:latin typeface="Comic Sans MS" pitchFamily="66" charset="0"/>
              </a:rPr>
              <a:t>-5</a:t>
            </a:r>
            <a:r>
              <a:rPr lang="en-US" sz="3600" b="1" dirty="0" smtClean="0">
                <a:solidFill>
                  <a:schemeClr val="tx1"/>
                </a:solidFill>
                <a:latin typeface="Comic Sans MS" pitchFamily="66" charset="0"/>
              </a:rPr>
              <a:t> γ{</a:t>
            </a:r>
            <a:r>
              <a:rPr lang="en-US" sz="3600" b="1" dirty="0" smtClean="0">
                <a:solidFill>
                  <a:srgbClr val="FF0000"/>
                </a:solidFill>
                <a:latin typeface="Comic Sans MS" pitchFamily="66" charset="0"/>
              </a:rPr>
              <a:t>S</a:t>
            </a:r>
            <a:r>
              <a:rPr lang="en-US" sz="3600" b="1" dirty="0" smtClean="0">
                <a:solidFill>
                  <a:schemeClr val="tx1"/>
                </a:solidFill>
                <a:latin typeface="Comic Sans MS" pitchFamily="66" charset="0"/>
              </a:rPr>
              <a:t>/[(2</a:t>
            </a:r>
            <a:r>
              <a:rPr lang="en-US" sz="3600" b="1" dirty="0" smtClean="0">
                <a:solidFill>
                  <a:srgbClr val="FF0000"/>
                </a:solidFill>
                <a:latin typeface="Comic Sans MS" pitchFamily="66" charset="0"/>
              </a:rPr>
              <a:t>n</a:t>
            </a:r>
            <a:r>
              <a:rPr lang="en-US" sz="3600" b="1" dirty="0" smtClean="0">
                <a:solidFill>
                  <a:schemeClr val="tx1"/>
                </a:solidFill>
                <a:latin typeface="Comic Sans MS" pitchFamily="66" charset="0"/>
              </a:rPr>
              <a:t>)(50)}</a:t>
            </a:r>
            <a:r>
              <a:rPr lang="en-US" sz="3600" b="1" baseline="30000" dirty="0" smtClean="0">
                <a:solidFill>
                  <a:schemeClr val="tx1"/>
                </a:solidFill>
                <a:latin typeface="Comic Sans MS" pitchFamily="66" charset="0"/>
              </a:rPr>
              <a:t>2</a:t>
            </a:r>
            <a:r>
              <a:rPr lang="en-US" sz="3600" b="1" dirty="0" smtClean="0">
                <a:solidFill>
                  <a:schemeClr val="tx1"/>
                </a:solidFill>
                <a:latin typeface="Comic Sans MS" pitchFamily="66" charset="0"/>
              </a:rPr>
              <a:t> δ · </a:t>
            </a:r>
            <a:r>
              <a:rPr lang="en-US" sz="3600" b="1" dirty="0" smtClean="0">
                <a:solidFill>
                  <a:srgbClr val="FF0000"/>
                </a:solidFill>
                <a:latin typeface="Comic Sans MS" pitchFamily="66" charset="0"/>
              </a:rPr>
              <a:t>d</a:t>
            </a:r>
            <a:r>
              <a:rPr lang="en-US" sz="3600" b="1" dirty="0" smtClean="0">
                <a:solidFill>
                  <a:srgbClr val="33CC33"/>
                </a:solidFill>
                <a:latin typeface="Comic Sans MS" pitchFamily="66" charset="0"/>
              </a:rPr>
              <a:t> </a:t>
            </a:r>
            <a:r>
              <a:rPr lang="en-US" sz="3600" b="1" dirty="0" smtClean="0">
                <a:solidFill>
                  <a:schemeClr val="tx1"/>
                </a:solidFill>
                <a:latin typeface="Comic Sans MS" pitchFamily="66" charset="0"/>
              </a:rPr>
              <a:t>·</a:t>
            </a:r>
            <a:r>
              <a:rPr lang="en-US" sz="3600" b="1" dirty="0" smtClean="0">
                <a:solidFill>
                  <a:srgbClr val="33CC33"/>
                </a:solidFill>
                <a:latin typeface="Comic Sans MS" pitchFamily="66" charset="0"/>
              </a:rPr>
              <a:t> </a:t>
            </a:r>
            <a:r>
              <a:rPr lang="en-US" sz="3600" b="1" dirty="0" smtClean="0">
                <a:solidFill>
                  <a:srgbClr val="FF0000"/>
                </a:solidFill>
                <a:latin typeface="Comic Sans MS" pitchFamily="66" charset="0"/>
              </a:rPr>
              <a:t>W</a:t>
            </a:r>
          </a:p>
          <a:p>
            <a:pPr algn="l" eaLnBrk="1" hangingPunct="1">
              <a:buFont typeface="Arial" charset="0"/>
              <a:buNone/>
              <a:defRPr/>
            </a:pPr>
            <a:endParaRPr lang="en-US" sz="1400" b="1" dirty="0" smtClean="0">
              <a:solidFill>
                <a:srgbClr val="FF0000"/>
              </a:solidFill>
              <a:latin typeface="Comic Sans MS" pitchFamily="66" charset="0"/>
            </a:endParaRPr>
          </a:p>
          <a:p>
            <a:pPr algn="l" eaLnBrk="1" hangingPunct="1">
              <a:buFont typeface="Arial" charset="0"/>
              <a:buNone/>
              <a:defRPr/>
            </a:pPr>
            <a:r>
              <a:rPr lang="en-US" sz="2800" b="1" dirty="0" smtClean="0">
                <a:solidFill>
                  <a:srgbClr val="FF0000"/>
                </a:solidFill>
                <a:latin typeface="Comic Sans MS" pitchFamily="66" charset="0"/>
              </a:rPr>
              <a:t>S = distance</a:t>
            </a:r>
            <a:r>
              <a:rPr lang="en-US" sz="2800" b="1" dirty="0" smtClean="0">
                <a:latin typeface="Comic Sans MS" pitchFamily="66" charset="0"/>
              </a:rPr>
              <a:t> </a:t>
            </a:r>
            <a:r>
              <a:rPr lang="en-US" sz="2800" b="1" dirty="0" smtClean="0">
                <a:solidFill>
                  <a:schemeClr val="tx1"/>
                </a:solidFill>
                <a:latin typeface="Comic Sans MS" pitchFamily="66" charset="0"/>
              </a:rPr>
              <a:t>(instrument to rod) in meters</a:t>
            </a:r>
          </a:p>
          <a:p>
            <a:pPr algn="l" eaLnBrk="1" hangingPunct="1">
              <a:buFont typeface="Arial" charset="0"/>
              <a:buNone/>
              <a:defRPr/>
            </a:pPr>
            <a:r>
              <a:rPr lang="en-US" sz="2800" b="1" dirty="0" smtClean="0">
                <a:solidFill>
                  <a:schemeClr val="tx1"/>
                </a:solidFill>
                <a:latin typeface="Comic Sans MS" pitchFamily="66" charset="0"/>
              </a:rPr>
              <a:t>γ = 70</a:t>
            </a:r>
          </a:p>
          <a:p>
            <a:pPr algn="l" eaLnBrk="1" hangingPunct="1">
              <a:buFont typeface="Arial" charset="0"/>
              <a:buNone/>
              <a:defRPr/>
            </a:pPr>
            <a:r>
              <a:rPr lang="en-US" sz="2800" b="1" dirty="0" smtClean="0">
                <a:solidFill>
                  <a:srgbClr val="FF0000"/>
                </a:solidFill>
                <a:latin typeface="Comic Sans MS" pitchFamily="66" charset="0"/>
              </a:rPr>
              <a:t>n = number of setups</a:t>
            </a:r>
          </a:p>
          <a:p>
            <a:pPr algn="l" eaLnBrk="1" hangingPunct="1">
              <a:buFont typeface="Arial" charset="0"/>
              <a:buNone/>
              <a:defRPr/>
            </a:pPr>
            <a:r>
              <a:rPr lang="en-US" sz="2800" b="1" dirty="0" smtClean="0">
                <a:solidFill>
                  <a:schemeClr val="tx1"/>
                </a:solidFill>
                <a:latin typeface="Comic Sans MS" pitchFamily="66" charset="0"/>
              </a:rPr>
              <a:t>δ = “predicted” temp. diff.</a:t>
            </a:r>
          </a:p>
          <a:p>
            <a:pPr algn="l" eaLnBrk="1" hangingPunct="1">
              <a:buFont typeface="Arial" charset="0"/>
              <a:buNone/>
              <a:defRPr/>
            </a:pPr>
            <a:r>
              <a:rPr lang="en-US" sz="2800" b="1" dirty="0" smtClean="0">
                <a:solidFill>
                  <a:srgbClr val="FF0000"/>
                </a:solidFill>
                <a:latin typeface="Comic Sans MS" pitchFamily="66" charset="0"/>
              </a:rPr>
              <a:t>d = </a:t>
            </a:r>
            <a:r>
              <a:rPr lang="en-US" sz="2800" b="1" dirty="0" err="1" smtClean="0">
                <a:solidFill>
                  <a:srgbClr val="FF0000"/>
                </a:solidFill>
                <a:latin typeface="Comic Sans MS" pitchFamily="66" charset="0"/>
              </a:rPr>
              <a:t>Δ</a:t>
            </a:r>
            <a:r>
              <a:rPr lang="en-US" sz="2800" b="1" baseline="-25000" dirty="0" err="1" smtClean="0">
                <a:solidFill>
                  <a:srgbClr val="FF0000"/>
                </a:solidFill>
                <a:latin typeface="Comic Sans MS" pitchFamily="66" charset="0"/>
              </a:rPr>
              <a:t>elevation</a:t>
            </a:r>
            <a:r>
              <a:rPr lang="en-US" sz="2800" b="1" baseline="-25000" dirty="0" smtClean="0">
                <a:latin typeface="Comic Sans MS" pitchFamily="66" charset="0"/>
              </a:rPr>
              <a:t> </a:t>
            </a:r>
            <a:r>
              <a:rPr lang="en-US" sz="2800" b="1" dirty="0" smtClean="0">
                <a:solidFill>
                  <a:schemeClr val="tx1"/>
                </a:solidFill>
                <a:latin typeface="Comic Sans MS" pitchFamily="66" charset="0"/>
              </a:rPr>
              <a:t>for the setup in units of half-cm</a:t>
            </a:r>
          </a:p>
          <a:p>
            <a:pPr algn="l" eaLnBrk="1" hangingPunct="1">
              <a:buFont typeface="Arial" charset="0"/>
              <a:buNone/>
              <a:defRPr/>
            </a:pPr>
            <a:r>
              <a:rPr lang="en-US" sz="2800" b="1" dirty="0" smtClean="0">
                <a:solidFill>
                  <a:srgbClr val="FF0000"/>
                </a:solidFill>
                <a:latin typeface="Comic Sans MS" pitchFamily="66" charset="0"/>
              </a:rPr>
              <a:t>W = weather factor</a:t>
            </a:r>
            <a:r>
              <a:rPr lang="en-US" sz="2800" b="1" dirty="0" smtClean="0">
                <a:latin typeface="Comic Sans MS" pitchFamily="66" charset="0"/>
              </a:rPr>
              <a:t> </a:t>
            </a:r>
            <a:r>
              <a:rPr lang="en-US" sz="2800" b="1" dirty="0" smtClean="0">
                <a:solidFill>
                  <a:schemeClr val="tx1"/>
                </a:solidFill>
                <a:latin typeface="Comic Sans MS" pitchFamily="66" charset="0"/>
              </a:rPr>
              <a:t>based upon “sun code” where it equals  </a:t>
            </a:r>
            <a:r>
              <a:rPr lang="en-US" sz="2400" b="1" dirty="0" smtClean="0">
                <a:solidFill>
                  <a:schemeClr val="tx1"/>
                </a:solidFill>
                <a:latin typeface="Comic Sans MS" pitchFamily="66" charset="0"/>
              </a:rPr>
              <a:t>0.5 for totally overcast, 1.0 for 50% cloudy, 1.5 for 100% sunny</a:t>
            </a:r>
          </a:p>
          <a:p>
            <a:pPr algn="l" eaLnBrk="1" hangingPunct="1">
              <a:buFont typeface="Arial" charset="0"/>
              <a:buNone/>
              <a:defRPr/>
            </a:pPr>
            <a:r>
              <a:rPr lang="en-US" sz="2800" b="1" dirty="0" smtClean="0">
                <a:solidFill>
                  <a:srgbClr val="0000FF"/>
                </a:solidFill>
                <a:latin typeface="Comic Sans MS" pitchFamily="66" charset="0"/>
              </a:rPr>
              <a:t>Correction not used when </a:t>
            </a:r>
            <a:r>
              <a:rPr lang="en-US" sz="2800" b="1" dirty="0" err="1" smtClean="0">
                <a:solidFill>
                  <a:srgbClr val="0000FF"/>
                </a:solidFill>
                <a:latin typeface="Comic Sans MS" pitchFamily="66" charset="0"/>
              </a:rPr>
              <a:t>thermistors</a:t>
            </a:r>
            <a:r>
              <a:rPr lang="en-US" sz="2800" b="1" dirty="0" smtClean="0">
                <a:solidFill>
                  <a:srgbClr val="0000FF"/>
                </a:solidFill>
                <a:latin typeface="Comic Sans MS" pitchFamily="66" charset="0"/>
              </a:rPr>
              <a:t> are used!</a:t>
            </a:r>
          </a:p>
        </p:txBody>
      </p:sp>
    </p:spTree>
    <p:extLst>
      <p:ext uri="{BB962C8B-B14F-4D97-AF65-F5344CB8AC3E}">
        <p14:creationId xmlns:p14="http://schemas.microsoft.com/office/powerpoint/2010/main" val="4257044993"/>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685800" y="228600"/>
            <a:ext cx="7772400" cy="838200"/>
          </a:xfrm>
          <a:noFill/>
        </p:spPr>
        <p:txBody>
          <a:bodyPr/>
          <a:lstStyle/>
          <a:p>
            <a:pPr eaLnBrk="1" hangingPunct="1"/>
            <a:r>
              <a:rPr lang="en-US" altLang="en-US" b="1" smtClean="0">
                <a:latin typeface="Comic Sans MS" panose="030F0702030302020204" pitchFamily="66" charset="0"/>
              </a:rPr>
              <a:t>Time Zones</a:t>
            </a:r>
          </a:p>
        </p:txBody>
      </p:sp>
      <p:sp>
        <p:nvSpPr>
          <p:cNvPr id="205827" name="Rectangle 3"/>
          <p:cNvSpPr>
            <a:spLocks noGrp="1" noChangeArrowheads="1"/>
          </p:cNvSpPr>
          <p:nvPr>
            <p:ph type="subTitle" idx="1"/>
          </p:nvPr>
        </p:nvSpPr>
        <p:spPr>
          <a:xfrm>
            <a:off x="279400" y="1282700"/>
            <a:ext cx="8623300" cy="3810000"/>
          </a:xfrm>
        </p:spPr>
        <p:txBody>
          <a:bodyPr/>
          <a:lstStyle/>
          <a:p>
            <a:pPr eaLnBrk="1" hangingPunct="1">
              <a:lnSpc>
                <a:spcPct val="80000"/>
              </a:lnSpc>
              <a:buFont typeface="Arial" charset="0"/>
              <a:buNone/>
              <a:defRPr/>
            </a:pPr>
            <a:r>
              <a:rPr lang="en-US" sz="2400" b="1" dirty="0" smtClean="0">
                <a:solidFill>
                  <a:srgbClr val="0000FF"/>
                </a:solidFill>
                <a:latin typeface="Comic Sans MS" pitchFamily="66" charset="0"/>
              </a:rPr>
              <a:t>U.S. NAVY TIME ZONE DESIGNATIONS</a:t>
            </a:r>
          </a:p>
          <a:p>
            <a:pPr eaLnBrk="1" hangingPunct="1">
              <a:lnSpc>
                <a:spcPct val="80000"/>
              </a:lnSpc>
              <a:buFont typeface="Arial" charset="0"/>
              <a:buNone/>
              <a:defRPr/>
            </a:pPr>
            <a:endParaRPr lang="en-US" sz="1800" b="1" dirty="0" smtClean="0">
              <a:solidFill>
                <a:srgbClr val="0000FF"/>
              </a:solidFill>
              <a:latin typeface="Comic Sans MS" pitchFamily="66" charset="0"/>
            </a:endParaRPr>
          </a:p>
          <a:p>
            <a:pPr algn="l" eaLnBrk="1" hangingPunct="1">
              <a:lnSpc>
                <a:spcPct val="80000"/>
              </a:lnSpc>
              <a:buFont typeface="Arial" charset="0"/>
              <a:buNone/>
              <a:defRPr/>
            </a:pPr>
            <a:r>
              <a:rPr lang="en-US" sz="1800" b="1" dirty="0" smtClean="0">
                <a:solidFill>
                  <a:schemeClr val="tx1"/>
                </a:solidFill>
                <a:latin typeface="Comic Sans MS" pitchFamily="66" charset="0"/>
              </a:rPr>
              <a:t>STANDARD       DAYLIGHT       TIME        </a:t>
            </a:r>
            <a:r>
              <a:rPr lang="en-US" sz="1800" b="1" dirty="0" err="1" smtClean="0">
                <a:solidFill>
                  <a:schemeClr val="tx1"/>
                </a:solidFill>
                <a:latin typeface="Comic Sans MS" pitchFamily="66" charset="0"/>
              </a:rPr>
              <a:t>TIME</a:t>
            </a:r>
            <a:r>
              <a:rPr lang="en-US" sz="1800" b="1" dirty="0" smtClean="0">
                <a:solidFill>
                  <a:schemeClr val="tx1"/>
                </a:solidFill>
                <a:latin typeface="Comic Sans MS" pitchFamily="66" charset="0"/>
              </a:rPr>
              <a:t>     ZONE U.S.NAVY</a:t>
            </a:r>
          </a:p>
          <a:p>
            <a:pPr algn="l" eaLnBrk="1" hangingPunct="1">
              <a:lnSpc>
                <a:spcPct val="80000"/>
              </a:lnSpc>
              <a:buFont typeface="Arial" charset="0"/>
              <a:buNone/>
              <a:defRPr/>
            </a:pPr>
            <a:r>
              <a:rPr lang="en-US" sz="1800" b="1" dirty="0" smtClean="0">
                <a:solidFill>
                  <a:schemeClr val="tx1"/>
                </a:solidFill>
                <a:latin typeface="Comic Sans MS" pitchFamily="66" charset="0"/>
              </a:rPr>
              <a:t>   TIME             </a:t>
            </a:r>
            <a:r>
              <a:rPr lang="en-US" sz="1800" b="1" dirty="0" err="1" smtClean="0">
                <a:solidFill>
                  <a:schemeClr val="tx1"/>
                </a:solidFill>
                <a:latin typeface="Comic Sans MS" pitchFamily="66" charset="0"/>
              </a:rPr>
              <a:t>TIME</a:t>
            </a:r>
            <a:r>
              <a:rPr lang="en-US" sz="1800" b="1" dirty="0" smtClean="0">
                <a:solidFill>
                  <a:schemeClr val="tx1"/>
                </a:solidFill>
                <a:latin typeface="Comic Sans MS" pitchFamily="66" charset="0"/>
              </a:rPr>
              <a:t>       MERIDIAN   DESCRIP’N   DESIGNATION</a:t>
            </a:r>
          </a:p>
          <a:p>
            <a:pPr algn="l" eaLnBrk="1" hangingPunct="1">
              <a:lnSpc>
                <a:spcPct val="80000"/>
              </a:lnSpc>
              <a:buFont typeface="Arial" charset="0"/>
              <a:buNone/>
              <a:defRPr/>
            </a:pPr>
            <a:r>
              <a:rPr lang="en-US" sz="1800" b="1" dirty="0" smtClean="0">
                <a:solidFill>
                  <a:schemeClr val="tx1"/>
                </a:solidFill>
                <a:latin typeface="Comic Sans MS" pitchFamily="66" charset="0"/>
              </a:rPr>
              <a:t>Atlantic AST 	Eastern EDT	   60W	          +4</a:t>
            </a:r>
            <a:r>
              <a:rPr lang="en-US" sz="1800" b="1" dirty="0" smtClean="0">
                <a:latin typeface="Comic Sans MS" pitchFamily="66" charset="0"/>
              </a:rPr>
              <a:t>	    </a:t>
            </a:r>
            <a:r>
              <a:rPr lang="en-US" sz="1800" b="1" dirty="0" smtClean="0">
                <a:solidFill>
                  <a:srgbClr val="FF0000"/>
                </a:solidFill>
                <a:latin typeface="Comic Sans MS" pitchFamily="66" charset="0"/>
              </a:rPr>
              <a:t>Q	</a:t>
            </a:r>
            <a:r>
              <a:rPr lang="en-US" sz="1800" b="1" dirty="0" smtClean="0">
                <a:solidFill>
                  <a:schemeClr val="tx1"/>
                </a:solidFill>
                <a:latin typeface="Comic Sans MS" pitchFamily="66" charset="0"/>
              </a:rPr>
              <a:t>(Quebec)</a:t>
            </a:r>
          </a:p>
          <a:p>
            <a:pPr algn="l" eaLnBrk="1" hangingPunct="1">
              <a:lnSpc>
                <a:spcPct val="80000"/>
              </a:lnSpc>
              <a:buFont typeface="Arial" charset="0"/>
              <a:buNone/>
              <a:defRPr/>
            </a:pPr>
            <a:r>
              <a:rPr lang="en-US" sz="1800" b="1" dirty="0" smtClean="0">
                <a:solidFill>
                  <a:schemeClr val="tx1"/>
                </a:solidFill>
                <a:latin typeface="Comic Sans MS" pitchFamily="66" charset="0"/>
              </a:rPr>
              <a:t>Eastern EST	Central CDT	   75W	          +5	   </a:t>
            </a:r>
            <a:r>
              <a:rPr lang="en-US" sz="1800" b="1" dirty="0" smtClean="0">
                <a:latin typeface="Comic Sans MS" pitchFamily="66" charset="0"/>
              </a:rPr>
              <a:t> </a:t>
            </a:r>
            <a:r>
              <a:rPr lang="en-US" sz="1800" b="1" dirty="0" smtClean="0">
                <a:solidFill>
                  <a:srgbClr val="FF0000"/>
                </a:solidFill>
                <a:latin typeface="Comic Sans MS" pitchFamily="66" charset="0"/>
              </a:rPr>
              <a:t>R</a:t>
            </a:r>
            <a:r>
              <a:rPr lang="en-US" sz="1800" b="1" dirty="0" smtClean="0">
                <a:solidFill>
                  <a:schemeClr val="tx1"/>
                </a:solidFill>
                <a:latin typeface="Comic Sans MS" pitchFamily="66" charset="0"/>
              </a:rPr>
              <a:t>	(Romeo)</a:t>
            </a:r>
          </a:p>
          <a:p>
            <a:pPr algn="l" eaLnBrk="1" hangingPunct="1">
              <a:lnSpc>
                <a:spcPct val="80000"/>
              </a:lnSpc>
              <a:buFont typeface="Arial" charset="0"/>
              <a:buNone/>
              <a:defRPr/>
            </a:pPr>
            <a:r>
              <a:rPr lang="en-US" sz="1800" b="1" dirty="0" smtClean="0">
                <a:solidFill>
                  <a:schemeClr val="tx1"/>
                </a:solidFill>
                <a:latin typeface="Comic Sans MS" pitchFamily="66" charset="0"/>
              </a:rPr>
              <a:t>Central CST	Mountain MDT	   90W	          +6	   </a:t>
            </a:r>
            <a:r>
              <a:rPr lang="en-US" sz="1800" b="1" dirty="0" smtClean="0">
                <a:latin typeface="Comic Sans MS" pitchFamily="66" charset="0"/>
              </a:rPr>
              <a:t> </a:t>
            </a:r>
            <a:r>
              <a:rPr lang="en-US" sz="1800" b="1" dirty="0" smtClean="0">
                <a:solidFill>
                  <a:srgbClr val="FF0000"/>
                </a:solidFill>
                <a:latin typeface="Comic Sans MS" pitchFamily="66" charset="0"/>
              </a:rPr>
              <a:t>S</a:t>
            </a:r>
            <a:r>
              <a:rPr lang="en-US" sz="1800" b="1" dirty="0" smtClean="0">
                <a:solidFill>
                  <a:schemeClr val="tx1"/>
                </a:solidFill>
                <a:latin typeface="Comic Sans MS" pitchFamily="66" charset="0"/>
              </a:rPr>
              <a:t>	(Sierra)</a:t>
            </a:r>
          </a:p>
          <a:p>
            <a:pPr algn="l" eaLnBrk="1" hangingPunct="1">
              <a:lnSpc>
                <a:spcPct val="80000"/>
              </a:lnSpc>
              <a:buFont typeface="Arial" charset="0"/>
              <a:buNone/>
              <a:defRPr/>
            </a:pPr>
            <a:r>
              <a:rPr lang="en-US" sz="1800" b="1" dirty="0" smtClean="0">
                <a:solidFill>
                  <a:schemeClr val="tx1"/>
                </a:solidFill>
                <a:latin typeface="Comic Sans MS" pitchFamily="66" charset="0"/>
              </a:rPr>
              <a:t>Mountain MST	Pacific PDT	 105W	          +7	    </a:t>
            </a:r>
            <a:r>
              <a:rPr lang="en-US" sz="1800" b="1" dirty="0" smtClean="0">
                <a:solidFill>
                  <a:srgbClr val="FF0000"/>
                </a:solidFill>
                <a:latin typeface="Comic Sans MS" pitchFamily="66" charset="0"/>
              </a:rPr>
              <a:t>T</a:t>
            </a:r>
            <a:r>
              <a:rPr lang="en-US" sz="1800" b="1" dirty="0" smtClean="0">
                <a:solidFill>
                  <a:schemeClr val="tx1"/>
                </a:solidFill>
                <a:latin typeface="Comic Sans MS" pitchFamily="66" charset="0"/>
              </a:rPr>
              <a:t>	(Tango)</a:t>
            </a:r>
          </a:p>
          <a:p>
            <a:pPr algn="l" eaLnBrk="1" hangingPunct="1">
              <a:lnSpc>
                <a:spcPct val="80000"/>
              </a:lnSpc>
              <a:buFont typeface="Arial" charset="0"/>
              <a:buNone/>
              <a:defRPr/>
            </a:pPr>
            <a:r>
              <a:rPr lang="en-US" sz="1800" b="1" dirty="0" smtClean="0">
                <a:solidFill>
                  <a:schemeClr val="tx1"/>
                </a:solidFill>
                <a:latin typeface="Comic Sans MS" pitchFamily="66" charset="0"/>
              </a:rPr>
              <a:t>Pacific PST	Yukon YDT	 120W	          +8	    </a:t>
            </a:r>
            <a:r>
              <a:rPr lang="en-US" sz="1800" b="1" dirty="0" smtClean="0">
                <a:solidFill>
                  <a:srgbClr val="FF0000"/>
                </a:solidFill>
                <a:latin typeface="Comic Sans MS" pitchFamily="66" charset="0"/>
              </a:rPr>
              <a:t>U</a:t>
            </a:r>
            <a:r>
              <a:rPr lang="en-US" sz="1800" b="1" dirty="0" smtClean="0">
                <a:solidFill>
                  <a:schemeClr val="tx1"/>
                </a:solidFill>
                <a:latin typeface="Comic Sans MS" pitchFamily="66" charset="0"/>
              </a:rPr>
              <a:t>	(Uniform)</a:t>
            </a:r>
          </a:p>
          <a:p>
            <a:pPr algn="l" eaLnBrk="1" hangingPunct="1">
              <a:lnSpc>
                <a:spcPct val="80000"/>
              </a:lnSpc>
              <a:buFont typeface="Arial" charset="0"/>
              <a:buNone/>
              <a:defRPr/>
            </a:pPr>
            <a:r>
              <a:rPr lang="en-US" sz="1800" b="1" dirty="0" smtClean="0">
                <a:solidFill>
                  <a:schemeClr val="tx1"/>
                </a:solidFill>
                <a:latin typeface="Comic Sans MS" pitchFamily="66" charset="0"/>
              </a:rPr>
              <a:t>Yukon YST	AK/HI HDT	 135W	          +9	   </a:t>
            </a:r>
            <a:r>
              <a:rPr lang="en-US" sz="1800" b="1" dirty="0" smtClean="0">
                <a:latin typeface="Comic Sans MS" pitchFamily="66" charset="0"/>
              </a:rPr>
              <a:t> </a:t>
            </a:r>
            <a:r>
              <a:rPr lang="en-US" sz="1800" b="1" dirty="0" smtClean="0">
                <a:solidFill>
                  <a:srgbClr val="FF0000"/>
                </a:solidFill>
                <a:latin typeface="Comic Sans MS" pitchFamily="66" charset="0"/>
              </a:rPr>
              <a:t>V</a:t>
            </a:r>
            <a:r>
              <a:rPr lang="en-US" sz="1800" b="1" dirty="0" smtClean="0">
                <a:solidFill>
                  <a:schemeClr val="tx1"/>
                </a:solidFill>
                <a:latin typeface="Comic Sans MS" pitchFamily="66" charset="0"/>
              </a:rPr>
              <a:t>	(Victor)</a:t>
            </a:r>
          </a:p>
          <a:p>
            <a:pPr algn="l" eaLnBrk="1" hangingPunct="1">
              <a:lnSpc>
                <a:spcPct val="80000"/>
              </a:lnSpc>
              <a:buFont typeface="Arial" charset="0"/>
              <a:buNone/>
              <a:defRPr/>
            </a:pPr>
            <a:r>
              <a:rPr lang="en-US" sz="1800" b="1" dirty="0" smtClean="0">
                <a:solidFill>
                  <a:schemeClr val="tx1"/>
                </a:solidFill>
                <a:latin typeface="Comic Sans MS" pitchFamily="66" charset="0"/>
              </a:rPr>
              <a:t>AK/HI HST	Bering BDT	 150W	         +10	  </a:t>
            </a:r>
            <a:r>
              <a:rPr lang="en-US" sz="1800" b="1" dirty="0" smtClean="0">
                <a:latin typeface="Comic Sans MS" pitchFamily="66" charset="0"/>
              </a:rPr>
              <a:t>  </a:t>
            </a:r>
            <a:r>
              <a:rPr lang="en-US" sz="1800" b="1" dirty="0" smtClean="0">
                <a:solidFill>
                  <a:srgbClr val="FF0000"/>
                </a:solidFill>
                <a:latin typeface="Comic Sans MS" pitchFamily="66" charset="0"/>
              </a:rPr>
              <a:t>W	</a:t>
            </a:r>
            <a:r>
              <a:rPr lang="en-US" sz="1800" b="1" dirty="0" smtClean="0">
                <a:solidFill>
                  <a:schemeClr val="tx1"/>
                </a:solidFill>
                <a:latin typeface="Comic Sans MS" pitchFamily="66" charset="0"/>
              </a:rPr>
              <a:t>(Whiskey)</a:t>
            </a:r>
          </a:p>
        </p:txBody>
      </p:sp>
    </p:spTree>
    <p:extLst>
      <p:ext uri="{BB962C8B-B14F-4D97-AF65-F5344CB8AC3E}">
        <p14:creationId xmlns:p14="http://schemas.microsoft.com/office/powerpoint/2010/main" val="1796916709"/>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685800" y="228600"/>
            <a:ext cx="7772400" cy="914400"/>
          </a:xfrm>
          <a:noFill/>
        </p:spPr>
        <p:txBody>
          <a:bodyPr/>
          <a:lstStyle/>
          <a:p>
            <a:pPr eaLnBrk="1" hangingPunct="1"/>
            <a:r>
              <a:rPr lang="en-US" altLang="en-US" b="1" smtClean="0">
                <a:latin typeface="Comic Sans MS" panose="030F0702030302020204" pitchFamily="66" charset="0"/>
              </a:rPr>
              <a:t>Astronomic Correction</a:t>
            </a:r>
          </a:p>
        </p:txBody>
      </p:sp>
      <p:sp>
        <p:nvSpPr>
          <p:cNvPr id="206851" name="Rectangle 3"/>
          <p:cNvSpPr>
            <a:spLocks noGrp="1" noChangeArrowheads="1"/>
          </p:cNvSpPr>
          <p:nvPr>
            <p:ph type="subTitle" idx="1"/>
          </p:nvPr>
        </p:nvSpPr>
        <p:spPr>
          <a:xfrm>
            <a:off x="215900" y="1092200"/>
            <a:ext cx="8763000" cy="5473700"/>
          </a:xfrm>
        </p:spPr>
        <p:txBody>
          <a:bodyPr/>
          <a:lstStyle/>
          <a:p>
            <a:pPr eaLnBrk="1" hangingPunct="1">
              <a:buFont typeface="Arial" charset="0"/>
              <a:buNone/>
              <a:defRPr/>
            </a:pPr>
            <a:r>
              <a:rPr lang="en-US" sz="4400" b="1" dirty="0" smtClean="0">
                <a:solidFill>
                  <a:schemeClr val="tx1"/>
                </a:solidFill>
                <a:latin typeface="Comic Sans MS" pitchFamily="66" charset="0"/>
              </a:rPr>
              <a:t>C</a:t>
            </a:r>
            <a:r>
              <a:rPr lang="en-US" sz="4400" b="1" baseline="-25000" dirty="0" smtClean="0">
                <a:solidFill>
                  <a:schemeClr val="tx1"/>
                </a:solidFill>
                <a:latin typeface="Comic Sans MS" pitchFamily="66" charset="0"/>
              </a:rPr>
              <a:t>a </a:t>
            </a:r>
            <a:r>
              <a:rPr lang="en-US" sz="4400" b="1" dirty="0" smtClean="0">
                <a:solidFill>
                  <a:schemeClr val="tx1"/>
                </a:solidFill>
                <a:latin typeface="Comic Sans MS" pitchFamily="66" charset="0"/>
              </a:rPr>
              <a:t>=</a:t>
            </a:r>
            <a:r>
              <a:rPr lang="en-US" sz="4400" b="1" baseline="-25000" dirty="0" smtClean="0">
                <a:solidFill>
                  <a:schemeClr val="tx1"/>
                </a:solidFill>
                <a:latin typeface="Comic Sans MS" pitchFamily="66" charset="0"/>
              </a:rPr>
              <a:t>  </a:t>
            </a:r>
            <a:r>
              <a:rPr lang="en-US" sz="4400" b="1" dirty="0" smtClean="0">
                <a:solidFill>
                  <a:schemeClr val="tx1"/>
                </a:solidFill>
                <a:latin typeface="Comic Sans MS" pitchFamily="66" charset="0"/>
              </a:rPr>
              <a:t>0.7 </a:t>
            </a:r>
            <a:r>
              <a:rPr lang="en-US" sz="4000" b="1" dirty="0" smtClean="0">
                <a:solidFill>
                  <a:schemeClr val="tx1"/>
                </a:solidFill>
                <a:latin typeface="Comic Sans MS" pitchFamily="66" charset="0"/>
              </a:rPr>
              <a:t>·</a:t>
            </a:r>
            <a:r>
              <a:rPr lang="en-US" sz="4400" b="1" baseline="-25000" dirty="0" smtClean="0">
                <a:solidFill>
                  <a:schemeClr val="tx1"/>
                </a:solidFill>
                <a:latin typeface="Comic Sans MS" pitchFamily="66" charset="0"/>
              </a:rPr>
              <a:t> </a:t>
            </a:r>
            <a:r>
              <a:rPr lang="en-US" sz="4400" b="1" dirty="0" smtClean="0">
                <a:solidFill>
                  <a:schemeClr val="tx1"/>
                </a:solidFill>
                <a:latin typeface="Comic Sans MS" pitchFamily="66" charset="0"/>
              </a:rPr>
              <a:t>K</a:t>
            </a:r>
            <a:r>
              <a:rPr lang="en-US" sz="4400" b="1" dirty="0" smtClean="0">
                <a:solidFill>
                  <a:srgbClr val="FF0000"/>
                </a:solidFill>
                <a:latin typeface="Comic Sans MS" pitchFamily="66" charset="0"/>
              </a:rPr>
              <a:t>s</a:t>
            </a:r>
          </a:p>
          <a:p>
            <a:pPr algn="l" eaLnBrk="1" hangingPunct="1">
              <a:buFont typeface="Arial" charset="0"/>
              <a:buNone/>
              <a:defRPr/>
            </a:pPr>
            <a:endParaRPr lang="en-US" sz="2800" b="1" dirty="0" smtClean="0">
              <a:solidFill>
                <a:srgbClr val="FFFF00"/>
              </a:solidFill>
              <a:latin typeface="Comic Sans MS" pitchFamily="66" charset="0"/>
            </a:endParaRPr>
          </a:p>
          <a:p>
            <a:pPr algn="l" eaLnBrk="1" hangingPunct="1">
              <a:spcAft>
                <a:spcPct val="30000"/>
              </a:spcAft>
              <a:buFont typeface="Arial" charset="0"/>
              <a:buNone/>
              <a:defRPr/>
            </a:pPr>
            <a:r>
              <a:rPr lang="en-US" sz="2800" b="1" dirty="0" smtClean="0">
                <a:solidFill>
                  <a:srgbClr val="FF0000"/>
                </a:solidFill>
                <a:latin typeface="Comic Sans MS" pitchFamily="66" charset="0"/>
              </a:rPr>
              <a:t>s = section length</a:t>
            </a:r>
          </a:p>
          <a:p>
            <a:pPr algn="l" eaLnBrk="1" hangingPunct="1">
              <a:spcAft>
                <a:spcPct val="30000"/>
              </a:spcAft>
              <a:buFont typeface="Arial" charset="0"/>
              <a:buNone/>
              <a:defRPr/>
            </a:pPr>
            <a:r>
              <a:rPr lang="en-US" sz="2800" b="1" dirty="0" smtClean="0">
                <a:solidFill>
                  <a:schemeClr val="tx1"/>
                </a:solidFill>
                <a:latin typeface="Comic Sans MS" pitchFamily="66" charset="0"/>
              </a:rPr>
              <a:t>K = tan </a:t>
            </a:r>
            <a:r>
              <a:rPr lang="en-US" sz="2800" b="1" dirty="0" err="1" smtClean="0">
                <a:solidFill>
                  <a:schemeClr val="tx1"/>
                </a:solidFill>
                <a:latin typeface="Comic Sans MS" pitchFamily="66" charset="0"/>
              </a:rPr>
              <a:t>ε</a:t>
            </a:r>
            <a:r>
              <a:rPr lang="en-US" sz="2800" b="1" baseline="-25000" dirty="0" err="1" smtClean="0">
                <a:solidFill>
                  <a:schemeClr val="tx1"/>
                </a:solidFill>
                <a:latin typeface="Comic Sans MS" pitchFamily="66" charset="0"/>
              </a:rPr>
              <a:t>m</a:t>
            </a:r>
            <a:r>
              <a:rPr lang="en-US" sz="2800" b="1" dirty="0" smtClean="0">
                <a:solidFill>
                  <a:schemeClr val="tx1"/>
                </a:solidFill>
                <a:latin typeface="Comic Sans MS" pitchFamily="66" charset="0"/>
              </a:rPr>
              <a:t> </a:t>
            </a:r>
            <a:r>
              <a:rPr lang="en-US" sz="2800" b="1" dirty="0" err="1" smtClean="0">
                <a:solidFill>
                  <a:schemeClr val="tx1"/>
                </a:solidFill>
                <a:latin typeface="Comic Sans MS" pitchFamily="66" charset="0"/>
              </a:rPr>
              <a:t>cos</a:t>
            </a:r>
            <a:r>
              <a:rPr lang="en-US" sz="2800" b="1" dirty="0" smtClean="0">
                <a:solidFill>
                  <a:schemeClr val="tx1"/>
                </a:solidFill>
                <a:latin typeface="Comic Sans MS" pitchFamily="66" charset="0"/>
              </a:rPr>
              <a:t>(A</a:t>
            </a:r>
            <a:r>
              <a:rPr lang="en-US" sz="2800" b="1" baseline="-25000" dirty="0" smtClean="0">
                <a:solidFill>
                  <a:schemeClr val="tx1"/>
                </a:solidFill>
                <a:latin typeface="Comic Sans MS" pitchFamily="66" charset="0"/>
              </a:rPr>
              <a:t>m</a:t>
            </a:r>
            <a:r>
              <a:rPr lang="en-US" sz="2800" b="1" dirty="0" smtClean="0">
                <a:solidFill>
                  <a:schemeClr val="tx1"/>
                </a:solidFill>
                <a:latin typeface="Comic Sans MS" pitchFamily="66" charset="0"/>
              </a:rPr>
              <a:t> – α) + tan </a:t>
            </a:r>
            <a:r>
              <a:rPr lang="en-US" sz="2800" b="1" dirty="0" err="1" smtClean="0">
                <a:solidFill>
                  <a:schemeClr val="tx1"/>
                </a:solidFill>
                <a:latin typeface="Comic Sans MS" pitchFamily="66" charset="0"/>
              </a:rPr>
              <a:t>ε</a:t>
            </a:r>
            <a:r>
              <a:rPr lang="en-US" sz="2800" b="1" baseline="-25000" dirty="0" err="1" smtClean="0">
                <a:solidFill>
                  <a:schemeClr val="tx1"/>
                </a:solidFill>
                <a:latin typeface="Comic Sans MS" pitchFamily="66" charset="0"/>
              </a:rPr>
              <a:t>s</a:t>
            </a:r>
            <a:r>
              <a:rPr lang="en-US" sz="2800" b="1" baseline="-25000" dirty="0" smtClean="0">
                <a:solidFill>
                  <a:schemeClr val="tx1"/>
                </a:solidFill>
                <a:latin typeface="Comic Sans MS" pitchFamily="66" charset="0"/>
              </a:rPr>
              <a:t> </a:t>
            </a:r>
            <a:r>
              <a:rPr lang="en-US" sz="2800" b="1" dirty="0" err="1" smtClean="0">
                <a:solidFill>
                  <a:schemeClr val="tx1"/>
                </a:solidFill>
                <a:latin typeface="Comic Sans MS" pitchFamily="66" charset="0"/>
              </a:rPr>
              <a:t>cos</a:t>
            </a:r>
            <a:r>
              <a:rPr lang="en-US" sz="2800" b="1" dirty="0" smtClean="0">
                <a:solidFill>
                  <a:schemeClr val="tx1"/>
                </a:solidFill>
                <a:latin typeface="Comic Sans MS" pitchFamily="66" charset="0"/>
              </a:rPr>
              <a:t>(A</a:t>
            </a:r>
            <a:r>
              <a:rPr lang="en-US" sz="2800" b="1" baseline="-25000" dirty="0" smtClean="0">
                <a:solidFill>
                  <a:schemeClr val="tx1"/>
                </a:solidFill>
                <a:latin typeface="Comic Sans MS" pitchFamily="66" charset="0"/>
              </a:rPr>
              <a:t>s</a:t>
            </a:r>
            <a:r>
              <a:rPr lang="en-US" sz="2800" b="1" dirty="0" smtClean="0">
                <a:solidFill>
                  <a:schemeClr val="tx1"/>
                </a:solidFill>
                <a:latin typeface="Comic Sans MS" pitchFamily="66" charset="0"/>
              </a:rPr>
              <a:t> – α)</a:t>
            </a:r>
          </a:p>
          <a:p>
            <a:pPr algn="l" eaLnBrk="1" hangingPunct="1">
              <a:spcAft>
                <a:spcPct val="30000"/>
              </a:spcAft>
              <a:buFont typeface="Arial" charset="0"/>
              <a:buNone/>
              <a:defRPr/>
            </a:pPr>
            <a:r>
              <a:rPr lang="en-US" sz="2800" b="1" dirty="0" smtClean="0">
                <a:solidFill>
                  <a:schemeClr val="tx1"/>
                </a:solidFill>
                <a:latin typeface="Comic Sans MS" pitchFamily="66" charset="0"/>
              </a:rPr>
              <a:t>   where A</a:t>
            </a:r>
            <a:r>
              <a:rPr lang="en-US" sz="2800" b="1" baseline="-25000" dirty="0" smtClean="0">
                <a:solidFill>
                  <a:schemeClr val="tx1"/>
                </a:solidFill>
                <a:latin typeface="Comic Sans MS" pitchFamily="66" charset="0"/>
              </a:rPr>
              <a:t>s </a:t>
            </a:r>
            <a:r>
              <a:rPr lang="en-US" sz="2800" b="1" dirty="0" smtClean="0">
                <a:solidFill>
                  <a:schemeClr val="tx1"/>
                </a:solidFill>
                <a:latin typeface="Comic Sans MS" pitchFamily="66" charset="0"/>
              </a:rPr>
              <a:t>=</a:t>
            </a:r>
            <a:r>
              <a:rPr lang="en-US" sz="2800" b="1" baseline="-25000" dirty="0" smtClean="0">
                <a:solidFill>
                  <a:schemeClr val="tx1"/>
                </a:solidFill>
                <a:latin typeface="Comic Sans MS" pitchFamily="66" charset="0"/>
              </a:rPr>
              <a:t> </a:t>
            </a:r>
            <a:r>
              <a:rPr lang="en-US" sz="2800" b="1" dirty="0" smtClean="0">
                <a:solidFill>
                  <a:schemeClr val="tx1"/>
                </a:solidFill>
                <a:latin typeface="Comic Sans MS" pitchFamily="66" charset="0"/>
              </a:rPr>
              <a:t>azimuth of the sun;</a:t>
            </a:r>
          </a:p>
          <a:p>
            <a:pPr algn="l" eaLnBrk="1" hangingPunct="1">
              <a:spcAft>
                <a:spcPct val="30000"/>
              </a:spcAft>
              <a:buFont typeface="Arial" charset="0"/>
              <a:buNone/>
              <a:defRPr/>
            </a:pPr>
            <a:r>
              <a:rPr lang="en-US" sz="2800" b="1" dirty="0" smtClean="0">
                <a:solidFill>
                  <a:schemeClr val="tx1"/>
                </a:solidFill>
                <a:latin typeface="Comic Sans MS" pitchFamily="66" charset="0"/>
              </a:rPr>
              <a:t>          A</a:t>
            </a:r>
            <a:r>
              <a:rPr lang="en-US" sz="2800" b="1" baseline="-25000" dirty="0" smtClean="0">
                <a:solidFill>
                  <a:schemeClr val="tx1"/>
                </a:solidFill>
                <a:latin typeface="Comic Sans MS" pitchFamily="66" charset="0"/>
              </a:rPr>
              <a:t>m </a:t>
            </a:r>
            <a:r>
              <a:rPr lang="en-US" sz="2800" b="1" dirty="0" smtClean="0">
                <a:solidFill>
                  <a:schemeClr val="tx1"/>
                </a:solidFill>
                <a:latin typeface="Comic Sans MS" pitchFamily="66" charset="0"/>
              </a:rPr>
              <a:t>= azimuth of the moon;</a:t>
            </a:r>
          </a:p>
          <a:p>
            <a:pPr algn="l" eaLnBrk="1" hangingPunct="1">
              <a:spcAft>
                <a:spcPct val="30000"/>
              </a:spcAft>
              <a:buFont typeface="Arial" charset="0"/>
              <a:buNone/>
              <a:defRPr/>
            </a:pPr>
            <a:r>
              <a:rPr lang="en-US" sz="2800" b="1" dirty="0" smtClean="0">
                <a:solidFill>
                  <a:srgbClr val="FF0000"/>
                </a:solidFill>
                <a:latin typeface="Comic Sans MS" pitchFamily="66" charset="0"/>
              </a:rPr>
              <a:t>α = azimuth</a:t>
            </a:r>
            <a:r>
              <a:rPr lang="en-US" sz="2800" b="1" dirty="0" smtClean="0">
                <a:latin typeface="Comic Sans MS" pitchFamily="66" charset="0"/>
              </a:rPr>
              <a:t> </a:t>
            </a:r>
            <a:r>
              <a:rPr lang="en-US" sz="2800" b="1" dirty="0" smtClean="0">
                <a:solidFill>
                  <a:schemeClr val="tx1"/>
                </a:solidFill>
                <a:latin typeface="Comic Sans MS" pitchFamily="66" charset="0"/>
              </a:rPr>
              <a:t>of section (</a:t>
            </a:r>
            <a:r>
              <a:rPr lang="en-US" sz="2800" b="1" dirty="0" err="1" smtClean="0">
                <a:solidFill>
                  <a:schemeClr val="tx1"/>
                </a:solidFill>
                <a:latin typeface="Comic Sans MS" pitchFamily="66" charset="0"/>
              </a:rPr>
              <a:t>Δ</a:t>
            </a:r>
            <a:r>
              <a:rPr lang="en-US" sz="2800" b="1" baseline="-25000" dirty="0" err="1" smtClean="0">
                <a:solidFill>
                  <a:srgbClr val="FF0000"/>
                </a:solidFill>
                <a:latin typeface="Comic Sans MS" pitchFamily="66" charset="0"/>
              </a:rPr>
              <a:t>λ</a:t>
            </a:r>
            <a:r>
              <a:rPr lang="en-US" sz="2800" b="1" dirty="0" smtClean="0">
                <a:solidFill>
                  <a:schemeClr val="tx1"/>
                </a:solidFill>
                <a:latin typeface="Comic Sans MS" pitchFamily="66" charset="0"/>
              </a:rPr>
              <a:t>/</a:t>
            </a:r>
            <a:r>
              <a:rPr lang="en-US" sz="2800" b="1" dirty="0" err="1" smtClean="0">
                <a:solidFill>
                  <a:schemeClr val="tx1"/>
                </a:solidFill>
                <a:latin typeface="Comic Sans MS" pitchFamily="66" charset="0"/>
              </a:rPr>
              <a:t>Δ</a:t>
            </a:r>
            <a:r>
              <a:rPr lang="en-US" sz="2800" b="1" baseline="-25000" dirty="0" err="1" smtClean="0">
                <a:solidFill>
                  <a:srgbClr val="FF0000"/>
                </a:solidFill>
                <a:latin typeface="Comic Sans MS" pitchFamily="66" charset="0"/>
              </a:rPr>
              <a:t>θ</a:t>
            </a:r>
            <a:r>
              <a:rPr lang="en-US" sz="2800" b="1" dirty="0" smtClean="0">
                <a:latin typeface="Comic Sans MS" pitchFamily="66" charset="0"/>
              </a:rPr>
              <a:t> </a:t>
            </a:r>
            <a:r>
              <a:rPr lang="en-US" sz="2800" b="1" dirty="0" smtClean="0">
                <a:solidFill>
                  <a:schemeClr val="tx1"/>
                </a:solidFill>
                <a:latin typeface="Comic Sans MS" pitchFamily="66" charset="0"/>
              </a:rPr>
              <a:t>of adjacent BMs)</a:t>
            </a:r>
          </a:p>
          <a:p>
            <a:pPr algn="l" eaLnBrk="1" hangingPunct="1">
              <a:spcAft>
                <a:spcPct val="30000"/>
              </a:spcAft>
              <a:buFont typeface="Arial" charset="0"/>
              <a:buNone/>
              <a:defRPr/>
            </a:pPr>
            <a:r>
              <a:rPr lang="en-US" sz="2800" b="1" dirty="0" smtClean="0">
                <a:solidFill>
                  <a:schemeClr val="tx1"/>
                </a:solidFill>
                <a:latin typeface="Comic Sans MS" pitchFamily="66" charset="0"/>
              </a:rPr>
              <a:t>0.7 because the earth is elastic</a:t>
            </a:r>
          </a:p>
        </p:txBody>
      </p:sp>
    </p:spTree>
    <p:extLst>
      <p:ext uri="{BB962C8B-B14F-4D97-AF65-F5344CB8AC3E}">
        <p14:creationId xmlns:p14="http://schemas.microsoft.com/office/powerpoint/2010/main" val="940962660"/>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reeform 2"/>
          <p:cNvSpPr>
            <a:spLocks/>
          </p:cNvSpPr>
          <p:nvPr/>
        </p:nvSpPr>
        <p:spPr bwMode="auto">
          <a:xfrm>
            <a:off x="1325563" y="3059113"/>
            <a:ext cx="7354887" cy="1782762"/>
          </a:xfrm>
          <a:custGeom>
            <a:avLst/>
            <a:gdLst>
              <a:gd name="T0" fmla="*/ 0 w 4633"/>
              <a:gd name="T1" fmla="*/ 2147483647 h 1123"/>
              <a:gd name="T2" fmla="*/ 2147483647 w 4633"/>
              <a:gd name="T3" fmla="*/ 2147483647 h 1123"/>
              <a:gd name="T4" fmla="*/ 2147483647 w 4633"/>
              <a:gd name="T5" fmla="*/ 2147483647 h 1123"/>
              <a:gd name="T6" fmla="*/ 2147483647 w 4633"/>
              <a:gd name="T7" fmla="*/ 2147483647 h 1123"/>
              <a:gd name="T8" fmla="*/ 2147483647 w 4633"/>
              <a:gd name="T9" fmla="*/ 2147483647 h 1123"/>
              <a:gd name="T10" fmla="*/ 2147483647 w 4633"/>
              <a:gd name="T11" fmla="*/ 2147483647 h 1123"/>
              <a:gd name="T12" fmla="*/ 2147483647 w 4633"/>
              <a:gd name="T13" fmla="*/ 2147483647 h 1123"/>
              <a:gd name="T14" fmla="*/ 0 60000 65536"/>
              <a:gd name="T15" fmla="*/ 0 60000 65536"/>
              <a:gd name="T16" fmla="*/ 0 60000 65536"/>
              <a:gd name="T17" fmla="*/ 0 60000 65536"/>
              <a:gd name="T18" fmla="*/ 0 60000 65536"/>
              <a:gd name="T19" fmla="*/ 0 60000 65536"/>
              <a:gd name="T20" fmla="*/ 0 60000 65536"/>
              <a:gd name="T21" fmla="*/ 0 w 4633"/>
              <a:gd name="T22" fmla="*/ 0 h 1123"/>
              <a:gd name="T23" fmla="*/ 4633 w 4633"/>
              <a:gd name="T24" fmla="*/ 1123 h 11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33" h="1123">
                <a:moveTo>
                  <a:pt x="0" y="1123"/>
                </a:moveTo>
                <a:cubicBezTo>
                  <a:pt x="222" y="920"/>
                  <a:pt x="444" y="717"/>
                  <a:pt x="674" y="572"/>
                </a:cubicBezTo>
                <a:cubicBezTo>
                  <a:pt x="904" y="427"/>
                  <a:pt x="1124" y="343"/>
                  <a:pt x="1380" y="255"/>
                </a:cubicBezTo>
                <a:cubicBezTo>
                  <a:pt x="1636" y="167"/>
                  <a:pt x="1939" y="85"/>
                  <a:pt x="2207" y="44"/>
                </a:cubicBezTo>
                <a:cubicBezTo>
                  <a:pt x="2475" y="3"/>
                  <a:pt x="2738" y="0"/>
                  <a:pt x="2986" y="12"/>
                </a:cubicBezTo>
                <a:cubicBezTo>
                  <a:pt x="3234" y="24"/>
                  <a:pt x="3417" y="47"/>
                  <a:pt x="3692" y="117"/>
                </a:cubicBezTo>
                <a:cubicBezTo>
                  <a:pt x="3967" y="187"/>
                  <a:pt x="4300" y="310"/>
                  <a:pt x="4633" y="434"/>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987" name="Freeform 3"/>
          <p:cNvSpPr>
            <a:spLocks/>
          </p:cNvSpPr>
          <p:nvPr/>
        </p:nvSpPr>
        <p:spPr bwMode="auto">
          <a:xfrm>
            <a:off x="554038" y="2965450"/>
            <a:ext cx="5330825" cy="1349375"/>
          </a:xfrm>
          <a:custGeom>
            <a:avLst/>
            <a:gdLst>
              <a:gd name="T0" fmla="*/ 0 w 3358"/>
              <a:gd name="T1" fmla="*/ 2147483647 h 850"/>
              <a:gd name="T2" fmla="*/ 2147483647 w 3358"/>
              <a:gd name="T3" fmla="*/ 2147483647 h 850"/>
              <a:gd name="T4" fmla="*/ 2147483647 w 3358"/>
              <a:gd name="T5" fmla="*/ 2147483647 h 850"/>
              <a:gd name="T6" fmla="*/ 2147483647 w 3358"/>
              <a:gd name="T7" fmla="*/ 2147483647 h 850"/>
              <a:gd name="T8" fmla="*/ 2147483647 w 3358"/>
              <a:gd name="T9" fmla="*/ 2147483647 h 850"/>
              <a:gd name="T10" fmla="*/ 2147483647 w 3358"/>
              <a:gd name="T11" fmla="*/ 2147483647 h 850"/>
              <a:gd name="T12" fmla="*/ 2147483647 w 3358"/>
              <a:gd name="T13" fmla="*/ 2147483647 h 850"/>
              <a:gd name="T14" fmla="*/ 0 60000 65536"/>
              <a:gd name="T15" fmla="*/ 0 60000 65536"/>
              <a:gd name="T16" fmla="*/ 0 60000 65536"/>
              <a:gd name="T17" fmla="*/ 0 60000 65536"/>
              <a:gd name="T18" fmla="*/ 0 60000 65536"/>
              <a:gd name="T19" fmla="*/ 0 60000 65536"/>
              <a:gd name="T20" fmla="*/ 0 60000 65536"/>
              <a:gd name="T21" fmla="*/ 0 w 3358"/>
              <a:gd name="T22" fmla="*/ 0 h 850"/>
              <a:gd name="T23" fmla="*/ 3358 w 3358"/>
              <a:gd name="T24" fmla="*/ 850 h 8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58" h="850">
                <a:moveTo>
                  <a:pt x="0" y="850"/>
                </a:moveTo>
                <a:cubicBezTo>
                  <a:pt x="125" y="754"/>
                  <a:pt x="251" y="658"/>
                  <a:pt x="405" y="566"/>
                </a:cubicBezTo>
                <a:cubicBezTo>
                  <a:pt x="559" y="474"/>
                  <a:pt x="740" y="374"/>
                  <a:pt x="924" y="298"/>
                </a:cubicBezTo>
                <a:cubicBezTo>
                  <a:pt x="1108" y="222"/>
                  <a:pt x="1298" y="157"/>
                  <a:pt x="1509" y="111"/>
                </a:cubicBezTo>
                <a:cubicBezTo>
                  <a:pt x="1720" y="65"/>
                  <a:pt x="1985" y="39"/>
                  <a:pt x="2190" y="22"/>
                </a:cubicBezTo>
                <a:cubicBezTo>
                  <a:pt x="2395" y="5"/>
                  <a:pt x="2547" y="0"/>
                  <a:pt x="2742" y="6"/>
                </a:cubicBezTo>
                <a:cubicBezTo>
                  <a:pt x="2937" y="12"/>
                  <a:pt x="3147" y="33"/>
                  <a:pt x="3358" y="55"/>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988" name="Freeform 4"/>
          <p:cNvSpPr>
            <a:spLocks/>
          </p:cNvSpPr>
          <p:nvPr/>
        </p:nvSpPr>
        <p:spPr bwMode="auto">
          <a:xfrm>
            <a:off x="3065463" y="1882775"/>
            <a:ext cx="3360737" cy="434975"/>
          </a:xfrm>
          <a:custGeom>
            <a:avLst/>
            <a:gdLst>
              <a:gd name="T0" fmla="*/ 0 w 2117"/>
              <a:gd name="T1" fmla="*/ 2147483647 h 274"/>
              <a:gd name="T2" fmla="*/ 2147483647 w 2117"/>
              <a:gd name="T3" fmla="*/ 2147483647 h 274"/>
              <a:gd name="T4" fmla="*/ 2147483647 w 2117"/>
              <a:gd name="T5" fmla="*/ 2147483647 h 274"/>
              <a:gd name="T6" fmla="*/ 2147483647 w 2117"/>
              <a:gd name="T7" fmla="*/ 2147483647 h 274"/>
              <a:gd name="T8" fmla="*/ 2147483647 w 2117"/>
              <a:gd name="T9" fmla="*/ 2147483647 h 274"/>
              <a:gd name="T10" fmla="*/ 0 60000 65536"/>
              <a:gd name="T11" fmla="*/ 0 60000 65536"/>
              <a:gd name="T12" fmla="*/ 0 60000 65536"/>
              <a:gd name="T13" fmla="*/ 0 60000 65536"/>
              <a:gd name="T14" fmla="*/ 0 60000 65536"/>
              <a:gd name="T15" fmla="*/ 0 w 2117"/>
              <a:gd name="T16" fmla="*/ 0 h 274"/>
              <a:gd name="T17" fmla="*/ 2117 w 2117"/>
              <a:gd name="T18" fmla="*/ 274 h 274"/>
            </a:gdLst>
            <a:ahLst/>
            <a:cxnLst>
              <a:cxn ang="T10">
                <a:pos x="T0" y="T1"/>
              </a:cxn>
              <a:cxn ang="T11">
                <a:pos x="T2" y="T3"/>
              </a:cxn>
              <a:cxn ang="T12">
                <a:pos x="T4" y="T5"/>
              </a:cxn>
              <a:cxn ang="T13">
                <a:pos x="T6" y="T7"/>
              </a:cxn>
              <a:cxn ang="T14">
                <a:pos x="T8" y="T9"/>
              </a:cxn>
            </a:cxnLst>
            <a:rect l="T15" t="T16" r="T17" b="T18"/>
            <a:pathLst>
              <a:path w="2117" h="274">
                <a:moveTo>
                  <a:pt x="0" y="274"/>
                </a:moveTo>
                <a:cubicBezTo>
                  <a:pt x="194" y="210"/>
                  <a:pt x="389" y="147"/>
                  <a:pt x="584" y="104"/>
                </a:cubicBezTo>
                <a:cubicBezTo>
                  <a:pt x="779" y="61"/>
                  <a:pt x="977" y="30"/>
                  <a:pt x="1168" y="15"/>
                </a:cubicBezTo>
                <a:cubicBezTo>
                  <a:pt x="1359" y="0"/>
                  <a:pt x="1570" y="11"/>
                  <a:pt x="1728" y="15"/>
                </a:cubicBezTo>
                <a:cubicBezTo>
                  <a:pt x="1886" y="19"/>
                  <a:pt x="2001" y="29"/>
                  <a:pt x="2117" y="39"/>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989" name="Freeform 5"/>
          <p:cNvSpPr>
            <a:spLocks/>
          </p:cNvSpPr>
          <p:nvPr/>
        </p:nvSpPr>
        <p:spPr bwMode="auto">
          <a:xfrm>
            <a:off x="2935288" y="1751013"/>
            <a:ext cx="3490912" cy="168275"/>
          </a:xfrm>
          <a:custGeom>
            <a:avLst/>
            <a:gdLst>
              <a:gd name="T0" fmla="*/ 0 w 2199"/>
              <a:gd name="T1" fmla="*/ 2147483647 h 106"/>
              <a:gd name="T2" fmla="*/ 2147483647 w 2199"/>
              <a:gd name="T3" fmla="*/ 2147483647 h 106"/>
              <a:gd name="T4" fmla="*/ 2147483647 w 2199"/>
              <a:gd name="T5" fmla="*/ 0 h 106"/>
              <a:gd name="T6" fmla="*/ 2147483647 w 2199"/>
              <a:gd name="T7" fmla="*/ 2147483647 h 106"/>
              <a:gd name="T8" fmla="*/ 2147483647 w 2199"/>
              <a:gd name="T9" fmla="*/ 2147483647 h 106"/>
              <a:gd name="T10" fmla="*/ 0 60000 65536"/>
              <a:gd name="T11" fmla="*/ 0 60000 65536"/>
              <a:gd name="T12" fmla="*/ 0 60000 65536"/>
              <a:gd name="T13" fmla="*/ 0 60000 65536"/>
              <a:gd name="T14" fmla="*/ 0 60000 65536"/>
              <a:gd name="T15" fmla="*/ 0 w 2199"/>
              <a:gd name="T16" fmla="*/ 0 h 106"/>
              <a:gd name="T17" fmla="*/ 2199 w 2199"/>
              <a:gd name="T18" fmla="*/ 106 h 106"/>
            </a:gdLst>
            <a:ahLst/>
            <a:cxnLst>
              <a:cxn ang="T10">
                <a:pos x="T0" y="T1"/>
              </a:cxn>
              <a:cxn ang="T11">
                <a:pos x="T2" y="T3"/>
              </a:cxn>
              <a:cxn ang="T12">
                <a:pos x="T4" y="T5"/>
              </a:cxn>
              <a:cxn ang="T13">
                <a:pos x="T6" y="T7"/>
              </a:cxn>
              <a:cxn ang="T14">
                <a:pos x="T8" y="T9"/>
              </a:cxn>
            </a:cxnLst>
            <a:rect l="T15" t="T16" r="T17" b="T18"/>
            <a:pathLst>
              <a:path w="2199" h="106">
                <a:moveTo>
                  <a:pt x="0" y="73"/>
                </a:moveTo>
                <a:cubicBezTo>
                  <a:pt x="146" y="59"/>
                  <a:pt x="292" y="45"/>
                  <a:pt x="439" y="33"/>
                </a:cubicBezTo>
                <a:cubicBezTo>
                  <a:pt x="586" y="21"/>
                  <a:pt x="712" y="0"/>
                  <a:pt x="885" y="0"/>
                </a:cubicBezTo>
                <a:cubicBezTo>
                  <a:pt x="1058" y="0"/>
                  <a:pt x="1258" y="15"/>
                  <a:pt x="1477" y="33"/>
                </a:cubicBezTo>
                <a:cubicBezTo>
                  <a:pt x="1696" y="51"/>
                  <a:pt x="1947" y="78"/>
                  <a:pt x="2199" y="106"/>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990" name="Line 6"/>
          <p:cNvSpPr>
            <a:spLocks noChangeShapeType="1"/>
          </p:cNvSpPr>
          <p:nvPr/>
        </p:nvSpPr>
        <p:spPr bwMode="auto">
          <a:xfrm flipH="1" flipV="1">
            <a:off x="2922588" y="1763713"/>
            <a:ext cx="206375"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1" name="Line 7"/>
          <p:cNvSpPr>
            <a:spLocks noChangeShapeType="1"/>
          </p:cNvSpPr>
          <p:nvPr/>
        </p:nvSpPr>
        <p:spPr bwMode="auto">
          <a:xfrm flipV="1">
            <a:off x="6388100" y="1519238"/>
            <a:ext cx="76200" cy="838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2" name="AutoShape 8"/>
          <p:cNvSpPr>
            <a:spLocks noChangeArrowheads="1"/>
          </p:cNvSpPr>
          <p:nvPr/>
        </p:nvSpPr>
        <p:spPr bwMode="auto">
          <a:xfrm>
            <a:off x="439738" y="1995488"/>
            <a:ext cx="1131887" cy="1055687"/>
          </a:xfrm>
          <a:prstGeom prst="sun">
            <a:avLst>
              <a:gd name="adj" fmla="val 25000"/>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993" name="AutoShape 9"/>
          <p:cNvSpPr>
            <a:spLocks noChangeArrowheads="1"/>
          </p:cNvSpPr>
          <p:nvPr/>
        </p:nvSpPr>
        <p:spPr bwMode="auto">
          <a:xfrm>
            <a:off x="1211263" y="1301750"/>
            <a:ext cx="476250" cy="708025"/>
          </a:xfrm>
          <a:prstGeom prst="moon">
            <a:avLst>
              <a:gd name="adj" fmla="val 50000"/>
            </a:avLst>
          </a:prstGeom>
          <a:solidFill>
            <a:srgbClr val="FFFF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994" name="Freeform 10"/>
          <p:cNvSpPr>
            <a:spLocks/>
          </p:cNvSpPr>
          <p:nvPr/>
        </p:nvSpPr>
        <p:spPr bwMode="auto">
          <a:xfrm>
            <a:off x="3194050" y="2535238"/>
            <a:ext cx="3167063" cy="273050"/>
          </a:xfrm>
          <a:custGeom>
            <a:avLst/>
            <a:gdLst>
              <a:gd name="T0" fmla="*/ 0 w 1995"/>
              <a:gd name="T1" fmla="*/ 2147483647 h 172"/>
              <a:gd name="T2" fmla="*/ 2147483647 w 1995"/>
              <a:gd name="T3" fmla="*/ 2147483647 h 172"/>
              <a:gd name="T4" fmla="*/ 2147483647 w 1995"/>
              <a:gd name="T5" fmla="*/ 2147483647 h 172"/>
              <a:gd name="T6" fmla="*/ 2147483647 w 1995"/>
              <a:gd name="T7" fmla="*/ 2147483647 h 172"/>
              <a:gd name="T8" fmla="*/ 2147483647 w 1995"/>
              <a:gd name="T9" fmla="*/ 2147483647 h 172"/>
              <a:gd name="T10" fmla="*/ 2147483647 w 1995"/>
              <a:gd name="T11" fmla="*/ 2147483647 h 172"/>
              <a:gd name="T12" fmla="*/ 0 60000 65536"/>
              <a:gd name="T13" fmla="*/ 0 60000 65536"/>
              <a:gd name="T14" fmla="*/ 0 60000 65536"/>
              <a:gd name="T15" fmla="*/ 0 60000 65536"/>
              <a:gd name="T16" fmla="*/ 0 60000 65536"/>
              <a:gd name="T17" fmla="*/ 0 60000 65536"/>
              <a:gd name="T18" fmla="*/ 0 w 1995"/>
              <a:gd name="T19" fmla="*/ 0 h 172"/>
              <a:gd name="T20" fmla="*/ 1995 w 1995"/>
              <a:gd name="T21" fmla="*/ 172 h 172"/>
            </a:gdLst>
            <a:ahLst/>
            <a:cxnLst>
              <a:cxn ang="T12">
                <a:pos x="T0" y="T1"/>
              </a:cxn>
              <a:cxn ang="T13">
                <a:pos x="T2" y="T3"/>
              </a:cxn>
              <a:cxn ang="T14">
                <a:pos x="T4" y="T5"/>
              </a:cxn>
              <a:cxn ang="T15">
                <a:pos x="T6" y="T7"/>
              </a:cxn>
              <a:cxn ang="T16">
                <a:pos x="T8" y="T9"/>
              </a:cxn>
              <a:cxn ang="T17">
                <a:pos x="T10" y="T11"/>
              </a:cxn>
            </a:cxnLst>
            <a:rect l="T18" t="T19" r="T20" b="T21"/>
            <a:pathLst>
              <a:path w="1995" h="172">
                <a:moveTo>
                  <a:pt x="0" y="172"/>
                </a:moveTo>
                <a:cubicBezTo>
                  <a:pt x="138" y="142"/>
                  <a:pt x="276" y="113"/>
                  <a:pt x="422" y="90"/>
                </a:cubicBezTo>
                <a:cubicBezTo>
                  <a:pt x="568" y="67"/>
                  <a:pt x="741" y="47"/>
                  <a:pt x="876" y="34"/>
                </a:cubicBezTo>
                <a:cubicBezTo>
                  <a:pt x="1011" y="21"/>
                  <a:pt x="1101" y="14"/>
                  <a:pt x="1233" y="9"/>
                </a:cubicBezTo>
                <a:cubicBezTo>
                  <a:pt x="1365" y="4"/>
                  <a:pt x="1544" y="0"/>
                  <a:pt x="1671" y="1"/>
                </a:cubicBezTo>
                <a:cubicBezTo>
                  <a:pt x="1798" y="2"/>
                  <a:pt x="1896" y="9"/>
                  <a:pt x="1995" y="17"/>
                </a:cubicBezTo>
              </a:path>
            </a:pathLst>
          </a:custGeom>
          <a:noFill/>
          <a:ln w="28575">
            <a:solidFill>
              <a:schemeClr val="tx1"/>
            </a:solidFill>
            <a:round/>
            <a:headEnd type="stealth"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995" name="Text Box 11"/>
          <p:cNvSpPr txBox="1">
            <a:spLocks noChangeArrowheads="1"/>
          </p:cNvSpPr>
          <p:nvPr/>
        </p:nvSpPr>
        <p:spPr bwMode="auto">
          <a:xfrm rot="-1504272">
            <a:off x="1016000" y="3517900"/>
            <a:ext cx="177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Maximum Tide</a:t>
            </a:r>
          </a:p>
        </p:txBody>
      </p:sp>
      <p:sp>
        <p:nvSpPr>
          <p:cNvPr id="41996" name="Text Box 12"/>
          <p:cNvSpPr txBox="1">
            <a:spLocks noChangeArrowheads="1"/>
          </p:cNvSpPr>
          <p:nvPr/>
        </p:nvSpPr>
        <p:spPr bwMode="auto">
          <a:xfrm rot="-1920875">
            <a:off x="1919288" y="3937000"/>
            <a:ext cx="1441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Equilibrium</a:t>
            </a:r>
          </a:p>
        </p:txBody>
      </p:sp>
      <p:sp>
        <p:nvSpPr>
          <p:cNvPr id="41997" name="Text Box 13"/>
          <p:cNvSpPr txBox="1">
            <a:spLocks noChangeArrowheads="1"/>
          </p:cNvSpPr>
          <p:nvPr/>
        </p:nvSpPr>
        <p:spPr bwMode="auto">
          <a:xfrm>
            <a:off x="3905250" y="1308100"/>
            <a:ext cx="182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Leveling Route</a:t>
            </a:r>
          </a:p>
        </p:txBody>
      </p:sp>
      <p:sp>
        <p:nvSpPr>
          <p:cNvPr id="41998" name="Text Box 14"/>
          <p:cNvSpPr txBox="1">
            <a:spLocks noChangeArrowheads="1"/>
          </p:cNvSpPr>
          <p:nvPr/>
        </p:nvSpPr>
        <p:spPr bwMode="auto">
          <a:xfrm rot="772117">
            <a:off x="5872163" y="3349625"/>
            <a:ext cx="219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Reference Surface</a:t>
            </a:r>
          </a:p>
        </p:txBody>
      </p:sp>
      <p:sp>
        <p:nvSpPr>
          <p:cNvPr id="41999" name="Text Box 15"/>
          <p:cNvSpPr txBox="1">
            <a:spLocks noChangeArrowheads="1"/>
          </p:cNvSpPr>
          <p:nvPr/>
        </p:nvSpPr>
        <p:spPr bwMode="auto">
          <a:xfrm rot="-2374012">
            <a:off x="1374775" y="4703763"/>
            <a:ext cx="33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S</a:t>
            </a:r>
          </a:p>
        </p:txBody>
      </p:sp>
      <p:sp>
        <p:nvSpPr>
          <p:cNvPr id="42000" name="Text Box 16"/>
          <p:cNvSpPr txBox="1">
            <a:spLocks noChangeArrowheads="1"/>
          </p:cNvSpPr>
          <p:nvPr/>
        </p:nvSpPr>
        <p:spPr bwMode="auto">
          <a:xfrm rot="1222470">
            <a:off x="8382000" y="3697288"/>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N</a:t>
            </a:r>
          </a:p>
        </p:txBody>
      </p:sp>
      <p:sp>
        <p:nvSpPr>
          <p:cNvPr id="42001" name="Line 17"/>
          <p:cNvSpPr>
            <a:spLocks noChangeShapeType="1"/>
          </p:cNvSpPr>
          <p:nvPr/>
        </p:nvSpPr>
        <p:spPr bwMode="auto">
          <a:xfrm>
            <a:off x="3154363" y="2730500"/>
            <a:ext cx="52387" cy="2317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02" name="Line 18"/>
          <p:cNvSpPr>
            <a:spLocks noChangeShapeType="1"/>
          </p:cNvSpPr>
          <p:nvPr/>
        </p:nvSpPr>
        <p:spPr bwMode="auto">
          <a:xfrm flipH="1">
            <a:off x="6361113" y="2433638"/>
            <a:ext cx="14287" cy="258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03" name="Text Box 19"/>
          <p:cNvSpPr txBox="1">
            <a:spLocks noChangeArrowheads="1"/>
          </p:cNvSpPr>
          <p:nvPr/>
        </p:nvSpPr>
        <p:spPr bwMode="auto">
          <a:xfrm>
            <a:off x="4595813" y="2384425"/>
            <a:ext cx="3365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S</a:t>
            </a:r>
          </a:p>
        </p:txBody>
      </p:sp>
      <p:sp>
        <p:nvSpPr>
          <p:cNvPr id="42004" name="Freeform 20"/>
          <p:cNvSpPr>
            <a:spLocks/>
          </p:cNvSpPr>
          <p:nvPr/>
        </p:nvSpPr>
        <p:spPr bwMode="auto">
          <a:xfrm>
            <a:off x="501650" y="2290763"/>
            <a:ext cx="8269288" cy="1817687"/>
          </a:xfrm>
          <a:custGeom>
            <a:avLst/>
            <a:gdLst>
              <a:gd name="T0" fmla="*/ 0 w 5209"/>
              <a:gd name="T1" fmla="*/ 2147483647 h 1145"/>
              <a:gd name="T2" fmla="*/ 2147483647 w 5209"/>
              <a:gd name="T3" fmla="*/ 2147483647 h 1145"/>
              <a:gd name="T4" fmla="*/ 2147483647 w 5209"/>
              <a:gd name="T5" fmla="*/ 2147483647 h 1145"/>
              <a:gd name="T6" fmla="*/ 2147483647 w 5209"/>
              <a:gd name="T7" fmla="*/ 2147483647 h 1145"/>
              <a:gd name="T8" fmla="*/ 2147483647 w 5209"/>
              <a:gd name="T9" fmla="*/ 2147483647 h 1145"/>
              <a:gd name="T10" fmla="*/ 2147483647 w 5209"/>
              <a:gd name="T11" fmla="*/ 2147483647 h 1145"/>
              <a:gd name="T12" fmla="*/ 2147483647 w 5209"/>
              <a:gd name="T13" fmla="*/ 2147483647 h 1145"/>
              <a:gd name="T14" fmla="*/ 2147483647 w 5209"/>
              <a:gd name="T15" fmla="*/ 2147483647 h 1145"/>
              <a:gd name="T16" fmla="*/ 2147483647 w 5209"/>
              <a:gd name="T17" fmla="*/ 2147483647 h 1145"/>
              <a:gd name="T18" fmla="*/ 2147483647 w 5209"/>
              <a:gd name="T19" fmla="*/ 2147483647 h 1145"/>
              <a:gd name="T20" fmla="*/ 2147483647 w 5209"/>
              <a:gd name="T21" fmla="*/ 2147483647 h 1145"/>
              <a:gd name="T22" fmla="*/ 2147483647 w 5209"/>
              <a:gd name="T23" fmla="*/ 2147483647 h 1145"/>
              <a:gd name="T24" fmla="*/ 2147483647 w 5209"/>
              <a:gd name="T25" fmla="*/ 2147483647 h 1145"/>
              <a:gd name="T26" fmla="*/ 2147483647 w 5209"/>
              <a:gd name="T27" fmla="*/ 2147483647 h 1145"/>
              <a:gd name="T28" fmla="*/ 2147483647 w 5209"/>
              <a:gd name="T29" fmla="*/ 2147483647 h 1145"/>
              <a:gd name="T30" fmla="*/ 2147483647 w 5209"/>
              <a:gd name="T31" fmla="*/ 2147483647 h 1145"/>
              <a:gd name="T32" fmla="*/ 2147483647 w 5209"/>
              <a:gd name="T33" fmla="*/ 2147483647 h 1145"/>
              <a:gd name="T34" fmla="*/ 2147483647 w 5209"/>
              <a:gd name="T35" fmla="*/ 2147483647 h 1145"/>
              <a:gd name="T36" fmla="*/ 2147483647 w 5209"/>
              <a:gd name="T37" fmla="*/ 2147483647 h 1145"/>
              <a:gd name="T38" fmla="*/ 2147483647 w 5209"/>
              <a:gd name="T39" fmla="*/ 2147483647 h 1145"/>
              <a:gd name="T40" fmla="*/ 2147483647 w 5209"/>
              <a:gd name="T41" fmla="*/ 2147483647 h 1145"/>
              <a:gd name="T42" fmla="*/ 2147483647 w 5209"/>
              <a:gd name="T43" fmla="*/ 2147483647 h 1145"/>
              <a:gd name="T44" fmla="*/ 2147483647 w 5209"/>
              <a:gd name="T45" fmla="*/ 2147483647 h 1145"/>
              <a:gd name="T46" fmla="*/ 2147483647 w 5209"/>
              <a:gd name="T47" fmla="*/ 2147483647 h 1145"/>
              <a:gd name="T48" fmla="*/ 2147483647 w 5209"/>
              <a:gd name="T49" fmla="*/ 2147483647 h 1145"/>
              <a:gd name="T50" fmla="*/ 2147483647 w 5209"/>
              <a:gd name="T51" fmla="*/ 2147483647 h 1145"/>
              <a:gd name="T52" fmla="*/ 2147483647 w 5209"/>
              <a:gd name="T53" fmla="*/ 2147483647 h 1145"/>
              <a:gd name="T54" fmla="*/ 2147483647 w 5209"/>
              <a:gd name="T55" fmla="*/ 2147483647 h 1145"/>
              <a:gd name="T56" fmla="*/ 2147483647 w 5209"/>
              <a:gd name="T57" fmla="*/ 2147483647 h 1145"/>
              <a:gd name="T58" fmla="*/ 2147483647 w 5209"/>
              <a:gd name="T59" fmla="*/ 2147483647 h 1145"/>
              <a:gd name="T60" fmla="*/ 2147483647 w 5209"/>
              <a:gd name="T61" fmla="*/ 2147483647 h 1145"/>
              <a:gd name="T62" fmla="*/ 2147483647 w 5209"/>
              <a:gd name="T63" fmla="*/ 2147483647 h 1145"/>
              <a:gd name="T64" fmla="*/ 2147483647 w 5209"/>
              <a:gd name="T65" fmla="*/ 2147483647 h 1145"/>
              <a:gd name="T66" fmla="*/ 2147483647 w 5209"/>
              <a:gd name="T67" fmla="*/ 2147483647 h 1145"/>
              <a:gd name="T68" fmla="*/ 2147483647 w 5209"/>
              <a:gd name="T69" fmla="*/ 2147483647 h 1145"/>
              <a:gd name="T70" fmla="*/ 2147483647 w 5209"/>
              <a:gd name="T71" fmla="*/ 2147483647 h 1145"/>
              <a:gd name="T72" fmla="*/ 2147483647 w 5209"/>
              <a:gd name="T73" fmla="*/ 2147483647 h 1145"/>
              <a:gd name="T74" fmla="*/ 2147483647 w 5209"/>
              <a:gd name="T75" fmla="*/ 2147483647 h 1145"/>
              <a:gd name="T76" fmla="*/ 2147483647 w 5209"/>
              <a:gd name="T77" fmla="*/ 2147483647 h 1145"/>
              <a:gd name="T78" fmla="*/ 2147483647 w 5209"/>
              <a:gd name="T79" fmla="*/ 2147483647 h 1145"/>
              <a:gd name="T80" fmla="*/ 2147483647 w 5209"/>
              <a:gd name="T81" fmla="*/ 2147483647 h 1145"/>
              <a:gd name="T82" fmla="*/ 2147483647 w 5209"/>
              <a:gd name="T83" fmla="*/ 2147483647 h 1145"/>
              <a:gd name="T84" fmla="*/ 2147483647 w 5209"/>
              <a:gd name="T85" fmla="*/ 2147483647 h 1145"/>
              <a:gd name="T86" fmla="*/ 2147483647 w 5209"/>
              <a:gd name="T87" fmla="*/ 2147483647 h 1145"/>
              <a:gd name="T88" fmla="*/ 2147483647 w 5209"/>
              <a:gd name="T89" fmla="*/ 2147483647 h 1145"/>
              <a:gd name="T90" fmla="*/ 2147483647 w 5209"/>
              <a:gd name="T91" fmla="*/ 2147483647 h 11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209"/>
              <a:gd name="T139" fmla="*/ 0 h 1145"/>
              <a:gd name="T140" fmla="*/ 5209 w 5209"/>
              <a:gd name="T141" fmla="*/ 1145 h 11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209" h="1145">
                <a:moveTo>
                  <a:pt x="0" y="1145"/>
                </a:moveTo>
                <a:cubicBezTo>
                  <a:pt x="24" y="1130"/>
                  <a:pt x="41" y="1112"/>
                  <a:pt x="65" y="1096"/>
                </a:cubicBezTo>
                <a:cubicBezTo>
                  <a:pt x="70" y="1088"/>
                  <a:pt x="77" y="1081"/>
                  <a:pt x="81" y="1072"/>
                </a:cubicBezTo>
                <a:cubicBezTo>
                  <a:pt x="85" y="1064"/>
                  <a:pt x="85" y="1055"/>
                  <a:pt x="89" y="1048"/>
                </a:cubicBezTo>
                <a:cubicBezTo>
                  <a:pt x="116" y="1004"/>
                  <a:pt x="221" y="1017"/>
                  <a:pt x="244" y="1015"/>
                </a:cubicBezTo>
                <a:cubicBezTo>
                  <a:pt x="269" y="998"/>
                  <a:pt x="280" y="979"/>
                  <a:pt x="300" y="958"/>
                </a:cubicBezTo>
                <a:cubicBezTo>
                  <a:pt x="315" y="898"/>
                  <a:pt x="330" y="880"/>
                  <a:pt x="390" y="861"/>
                </a:cubicBezTo>
                <a:cubicBezTo>
                  <a:pt x="401" y="845"/>
                  <a:pt x="403" y="817"/>
                  <a:pt x="422" y="812"/>
                </a:cubicBezTo>
                <a:cubicBezTo>
                  <a:pt x="478" y="798"/>
                  <a:pt x="537" y="782"/>
                  <a:pt x="592" y="764"/>
                </a:cubicBezTo>
                <a:cubicBezTo>
                  <a:pt x="613" y="743"/>
                  <a:pt x="611" y="720"/>
                  <a:pt x="641" y="707"/>
                </a:cubicBezTo>
                <a:cubicBezTo>
                  <a:pt x="657" y="700"/>
                  <a:pt x="690" y="691"/>
                  <a:pt x="690" y="691"/>
                </a:cubicBezTo>
                <a:cubicBezTo>
                  <a:pt x="703" y="649"/>
                  <a:pt x="687" y="677"/>
                  <a:pt x="722" y="658"/>
                </a:cubicBezTo>
                <a:cubicBezTo>
                  <a:pt x="739" y="649"/>
                  <a:pt x="771" y="626"/>
                  <a:pt x="771" y="626"/>
                </a:cubicBezTo>
                <a:cubicBezTo>
                  <a:pt x="799" y="539"/>
                  <a:pt x="888" y="555"/>
                  <a:pt x="966" y="545"/>
                </a:cubicBezTo>
                <a:cubicBezTo>
                  <a:pt x="977" y="542"/>
                  <a:pt x="988" y="541"/>
                  <a:pt x="998" y="536"/>
                </a:cubicBezTo>
                <a:cubicBezTo>
                  <a:pt x="1007" y="532"/>
                  <a:pt x="1013" y="523"/>
                  <a:pt x="1022" y="520"/>
                </a:cubicBezTo>
                <a:cubicBezTo>
                  <a:pt x="1045" y="511"/>
                  <a:pt x="1071" y="510"/>
                  <a:pt x="1095" y="504"/>
                </a:cubicBezTo>
                <a:cubicBezTo>
                  <a:pt x="1114" y="486"/>
                  <a:pt x="1128" y="451"/>
                  <a:pt x="1152" y="439"/>
                </a:cubicBezTo>
                <a:cubicBezTo>
                  <a:pt x="1164" y="433"/>
                  <a:pt x="1179" y="434"/>
                  <a:pt x="1193" y="431"/>
                </a:cubicBezTo>
                <a:cubicBezTo>
                  <a:pt x="1249" y="393"/>
                  <a:pt x="1330" y="377"/>
                  <a:pt x="1396" y="366"/>
                </a:cubicBezTo>
                <a:cubicBezTo>
                  <a:pt x="1412" y="361"/>
                  <a:pt x="1428" y="355"/>
                  <a:pt x="1444" y="350"/>
                </a:cubicBezTo>
                <a:cubicBezTo>
                  <a:pt x="1452" y="347"/>
                  <a:pt x="1461" y="345"/>
                  <a:pt x="1469" y="342"/>
                </a:cubicBezTo>
                <a:cubicBezTo>
                  <a:pt x="1485" y="337"/>
                  <a:pt x="1517" y="326"/>
                  <a:pt x="1517" y="326"/>
                </a:cubicBezTo>
                <a:cubicBezTo>
                  <a:pt x="1523" y="308"/>
                  <a:pt x="1526" y="290"/>
                  <a:pt x="1542" y="277"/>
                </a:cubicBezTo>
                <a:cubicBezTo>
                  <a:pt x="1566" y="258"/>
                  <a:pt x="1691" y="246"/>
                  <a:pt x="1712" y="244"/>
                </a:cubicBezTo>
                <a:cubicBezTo>
                  <a:pt x="1755" y="230"/>
                  <a:pt x="1798" y="215"/>
                  <a:pt x="1842" y="204"/>
                </a:cubicBezTo>
                <a:cubicBezTo>
                  <a:pt x="1900" y="166"/>
                  <a:pt x="1977" y="155"/>
                  <a:pt x="2045" y="147"/>
                </a:cubicBezTo>
                <a:cubicBezTo>
                  <a:pt x="2074" y="137"/>
                  <a:pt x="2106" y="141"/>
                  <a:pt x="2134" y="131"/>
                </a:cubicBezTo>
                <a:cubicBezTo>
                  <a:pt x="2152" y="124"/>
                  <a:pt x="2165" y="106"/>
                  <a:pt x="2182" y="98"/>
                </a:cubicBezTo>
                <a:cubicBezTo>
                  <a:pt x="2219" y="80"/>
                  <a:pt x="2256" y="68"/>
                  <a:pt x="2296" y="58"/>
                </a:cubicBezTo>
                <a:cubicBezTo>
                  <a:pt x="2393" y="67"/>
                  <a:pt x="2461" y="77"/>
                  <a:pt x="2564" y="82"/>
                </a:cubicBezTo>
                <a:cubicBezTo>
                  <a:pt x="2829" y="64"/>
                  <a:pt x="2721" y="73"/>
                  <a:pt x="2888" y="58"/>
                </a:cubicBezTo>
                <a:cubicBezTo>
                  <a:pt x="2979" y="0"/>
                  <a:pt x="3013" y="36"/>
                  <a:pt x="3164" y="42"/>
                </a:cubicBezTo>
                <a:cubicBezTo>
                  <a:pt x="3315" y="63"/>
                  <a:pt x="3465" y="69"/>
                  <a:pt x="3618" y="74"/>
                </a:cubicBezTo>
                <a:cubicBezTo>
                  <a:pt x="3688" y="66"/>
                  <a:pt x="3712" y="58"/>
                  <a:pt x="3781" y="66"/>
                </a:cubicBezTo>
                <a:cubicBezTo>
                  <a:pt x="3842" y="86"/>
                  <a:pt x="3920" y="92"/>
                  <a:pt x="3984" y="98"/>
                </a:cubicBezTo>
                <a:cubicBezTo>
                  <a:pt x="4082" y="123"/>
                  <a:pt x="4175" y="151"/>
                  <a:pt x="4276" y="163"/>
                </a:cubicBezTo>
                <a:cubicBezTo>
                  <a:pt x="4335" y="178"/>
                  <a:pt x="4396" y="180"/>
                  <a:pt x="4454" y="196"/>
                </a:cubicBezTo>
                <a:cubicBezTo>
                  <a:pt x="4513" y="212"/>
                  <a:pt x="4575" y="233"/>
                  <a:pt x="4633" y="253"/>
                </a:cubicBezTo>
                <a:cubicBezTo>
                  <a:pt x="4662" y="263"/>
                  <a:pt x="4705" y="268"/>
                  <a:pt x="4730" y="285"/>
                </a:cubicBezTo>
                <a:cubicBezTo>
                  <a:pt x="4773" y="314"/>
                  <a:pt x="4829" y="327"/>
                  <a:pt x="4876" y="350"/>
                </a:cubicBezTo>
                <a:cubicBezTo>
                  <a:pt x="4950" y="387"/>
                  <a:pt x="5025" y="429"/>
                  <a:pt x="5103" y="455"/>
                </a:cubicBezTo>
                <a:cubicBezTo>
                  <a:pt x="5106" y="463"/>
                  <a:pt x="5105" y="474"/>
                  <a:pt x="5111" y="480"/>
                </a:cubicBezTo>
                <a:cubicBezTo>
                  <a:pt x="5117" y="486"/>
                  <a:pt x="5128" y="484"/>
                  <a:pt x="5136" y="488"/>
                </a:cubicBezTo>
                <a:cubicBezTo>
                  <a:pt x="5153" y="497"/>
                  <a:pt x="5166" y="514"/>
                  <a:pt x="5184" y="520"/>
                </a:cubicBezTo>
                <a:cubicBezTo>
                  <a:pt x="5192" y="523"/>
                  <a:pt x="5209" y="528"/>
                  <a:pt x="5209" y="528"/>
                </a:cubicBezTo>
              </a:path>
            </a:pathLst>
          </a:custGeom>
          <a:noFill/>
          <a:ln w="28575">
            <a:solidFill>
              <a:srgbClr val="66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05" name="Text Box 21"/>
          <p:cNvSpPr txBox="1">
            <a:spLocks noChangeArrowheads="1"/>
          </p:cNvSpPr>
          <p:nvPr/>
        </p:nvSpPr>
        <p:spPr bwMode="auto">
          <a:xfrm>
            <a:off x="1169988" y="5178425"/>
            <a:ext cx="63611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Effect, </a:t>
            </a:r>
            <a:r>
              <a:rPr lang="en-US" altLang="en-US" b="1">
                <a:latin typeface="Symbol" panose="05050102010706020507" pitchFamily="18" charset="2"/>
              </a:rPr>
              <a:t>a</a:t>
            </a:r>
            <a:r>
              <a:rPr lang="en-US" altLang="en-US" b="1"/>
              <a:t>, of tidal deflection, </a:t>
            </a:r>
            <a:r>
              <a:rPr lang="ru-RU" altLang="en-US" b="1">
                <a:cs typeface="Arial" panose="020B0604020202020204" pitchFamily="34" charset="0"/>
              </a:rPr>
              <a:t>є</a:t>
            </a:r>
            <a:r>
              <a:rPr lang="en-US" altLang="en-US" b="1">
                <a:cs typeface="Arial" panose="020B0604020202020204" pitchFamily="34" charset="0"/>
              </a:rPr>
              <a:t>, on a section</a:t>
            </a:r>
          </a:p>
          <a:p>
            <a:pPr eaLnBrk="1" hangingPunct="1"/>
            <a:r>
              <a:rPr lang="en-US" altLang="en-US" b="1">
                <a:cs typeface="Arial" panose="020B0604020202020204" pitchFamily="34" charset="0"/>
              </a:rPr>
              <a:t>of length and direction </a:t>
            </a:r>
            <a:r>
              <a:rPr lang="en-US" altLang="en-US" b="1" i="1">
                <a:cs typeface="Arial" panose="020B0604020202020204" pitchFamily="34" charset="0"/>
              </a:rPr>
              <a:t>S</a:t>
            </a:r>
            <a:endParaRPr lang="ru-RU" altLang="en-US" b="1" i="1">
              <a:cs typeface="Arial" panose="020B0604020202020204" pitchFamily="34" charset="0"/>
            </a:endParaRPr>
          </a:p>
        </p:txBody>
      </p:sp>
      <p:sp>
        <p:nvSpPr>
          <p:cNvPr id="42006" name="Text Box 22"/>
          <p:cNvSpPr txBox="1">
            <a:spLocks noChangeArrowheads="1"/>
          </p:cNvSpPr>
          <p:nvPr/>
        </p:nvSpPr>
        <p:spPr bwMode="auto">
          <a:xfrm>
            <a:off x="3333750" y="179228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en-US" b="1"/>
              <a:t>є</a:t>
            </a:r>
            <a:endParaRPr lang="en-US" altLang="en-US" b="1"/>
          </a:p>
        </p:txBody>
      </p:sp>
      <p:sp>
        <p:nvSpPr>
          <p:cNvPr id="42007" name="Text Box 23"/>
          <p:cNvSpPr txBox="1">
            <a:spLocks noChangeArrowheads="1"/>
          </p:cNvSpPr>
          <p:nvPr/>
        </p:nvSpPr>
        <p:spPr bwMode="auto">
          <a:xfrm>
            <a:off x="2444750" y="1995488"/>
            <a:ext cx="3286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Symbol" panose="05050102010706020507" pitchFamily="18" charset="2"/>
              </a:rPr>
              <a:t>a</a:t>
            </a:r>
          </a:p>
        </p:txBody>
      </p:sp>
      <p:sp>
        <p:nvSpPr>
          <p:cNvPr id="42008" name="AutoShape 24"/>
          <p:cNvSpPr>
            <a:spLocks/>
          </p:cNvSpPr>
          <p:nvPr/>
        </p:nvSpPr>
        <p:spPr bwMode="auto">
          <a:xfrm rot="-942133">
            <a:off x="2794000" y="1881188"/>
            <a:ext cx="141288" cy="503237"/>
          </a:xfrm>
          <a:prstGeom prst="leftBrace">
            <a:avLst>
              <a:gd name="adj1" fmla="val 2968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2009" name="Line 25"/>
          <p:cNvSpPr>
            <a:spLocks noChangeShapeType="1"/>
          </p:cNvSpPr>
          <p:nvPr/>
        </p:nvSpPr>
        <p:spPr bwMode="auto">
          <a:xfrm flipV="1">
            <a:off x="4637088" y="5602288"/>
            <a:ext cx="24447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10" name="Line 26"/>
          <p:cNvSpPr>
            <a:spLocks noChangeShapeType="1"/>
          </p:cNvSpPr>
          <p:nvPr/>
        </p:nvSpPr>
        <p:spPr bwMode="auto">
          <a:xfrm flipH="1" flipV="1">
            <a:off x="3592513" y="1803400"/>
            <a:ext cx="65087" cy="3222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11" name="Text Box 27"/>
          <p:cNvSpPr txBox="1">
            <a:spLocks noChangeArrowheads="1"/>
          </p:cNvSpPr>
          <p:nvPr/>
        </p:nvSpPr>
        <p:spPr bwMode="auto">
          <a:xfrm>
            <a:off x="1600200" y="609600"/>
            <a:ext cx="6178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One of Several Corrections Applied to Precise Leveling</a:t>
            </a:r>
          </a:p>
        </p:txBody>
      </p:sp>
    </p:spTree>
    <p:extLst>
      <p:ext uri="{BB962C8B-B14F-4D97-AF65-F5344CB8AC3E}">
        <p14:creationId xmlns:p14="http://schemas.microsoft.com/office/powerpoint/2010/main" val="19155158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304800" y="457200"/>
            <a:ext cx="8610600" cy="914400"/>
          </a:xfrm>
          <a:noFill/>
        </p:spPr>
        <p:txBody>
          <a:bodyPr/>
          <a:lstStyle/>
          <a:p>
            <a:pPr eaLnBrk="1" hangingPunct="1"/>
            <a:r>
              <a:rPr lang="en-US" altLang="en-US" b="1" smtClean="0">
                <a:latin typeface="Comic Sans MS" panose="030F0702030302020204" pitchFamily="66" charset="0"/>
              </a:rPr>
              <a:t>Level Collimation Correction</a:t>
            </a:r>
          </a:p>
        </p:txBody>
      </p:sp>
      <p:sp>
        <p:nvSpPr>
          <p:cNvPr id="208899" name="Rectangle 3"/>
          <p:cNvSpPr>
            <a:spLocks noGrp="1" noChangeArrowheads="1"/>
          </p:cNvSpPr>
          <p:nvPr>
            <p:ph type="subTitle" idx="1"/>
          </p:nvPr>
        </p:nvSpPr>
        <p:spPr>
          <a:xfrm>
            <a:off x="228600" y="1371600"/>
            <a:ext cx="8686800" cy="4330700"/>
          </a:xfrm>
        </p:spPr>
        <p:txBody>
          <a:bodyPr/>
          <a:lstStyle/>
          <a:p>
            <a:pPr eaLnBrk="1" hangingPunct="1">
              <a:spcBef>
                <a:spcPct val="0"/>
              </a:spcBef>
              <a:buFont typeface="Arial" charset="0"/>
              <a:buNone/>
              <a:defRPr/>
            </a:pPr>
            <a:r>
              <a:rPr lang="en-US" sz="4400" b="1" dirty="0" smtClean="0">
                <a:solidFill>
                  <a:schemeClr val="tx1"/>
                </a:solidFill>
                <a:latin typeface="Comic Sans MS" pitchFamily="66" charset="0"/>
              </a:rPr>
              <a:t>C</a:t>
            </a:r>
            <a:r>
              <a:rPr lang="en-US" sz="4400" b="1" baseline="-25000" dirty="0" smtClean="0">
                <a:solidFill>
                  <a:schemeClr val="tx1"/>
                </a:solidFill>
                <a:latin typeface="Comic Sans MS" pitchFamily="66" charset="0"/>
              </a:rPr>
              <a:t>c</a:t>
            </a:r>
            <a:r>
              <a:rPr lang="en-US" sz="4400" b="1" dirty="0" smtClean="0">
                <a:solidFill>
                  <a:schemeClr val="tx1"/>
                </a:solidFill>
                <a:latin typeface="Comic Sans MS" pitchFamily="66" charset="0"/>
              </a:rPr>
              <a:t> = - (</a:t>
            </a:r>
            <a:r>
              <a:rPr lang="en-US" sz="4400" b="1" dirty="0" err="1" smtClean="0">
                <a:solidFill>
                  <a:srgbClr val="FF0000"/>
                </a:solidFill>
                <a:latin typeface="Comic Sans MS" pitchFamily="66" charset="0"/>
              </a:rPr>
              <a:t>e</a:t>
            </a:r>
            <a:r>
              <a:rPr lang="en-US" sz="4400" b="1" dirty="0" err="1" smtClean="0">
                <a:solidFill>
                  <a:schemeClr val="tx1"/>
                </a:solidFill>
                <a:latin typeface="Comic Sans MS" pitchFamily="66" charset="0"/>
              </a:rPr>
              <a:t>·SDS</a:t>
            </a:r>
            <a:r>
              <a:rPr lang="en-US" sz="4400" b="1" dirty="0" smtClean="0">
                <a:solidFill>
                  <a:schemeClr val="tx1"/>
                </a:solidFill>
                <a:latin typeface="Comic Sans MS" pitchFamily="66" charset="0"/>
              </a:rPr>
              <a:t>)</a:t>
            </a:r>
          </a:p>
          <a:p>
            <a:pPr eaLnBrk="1" hangingPunct="1">
              <a:spcBef>
                <a:spcPct val="0"/>
              </a:spcBef>
              <a:buFont typeface="Arial" charset="0"/>
              <a:buNone/>
              <a:defRPr/>
            </a:pPr>
            <a:endParaRPr lang="en-US" b="1" dirty="0" smtClean="0">
              <a:solidFill>
                <a:srgbClr val="FFFF00"/>
              </a:solidFill>
              <a:latin typeface="Comic Sans MS" pitchFamily="66" charset="0"/>
            </a:endParaRPr>
          </a:p>
          <a:p>
            <a:pPr algn="l" eaLnBrk="1" hangingPunct="1">
              <a:buFont typeface="Arial" charset="0"/>
              <a:buNone/>
              <a:defRPr/>
            </a:pPr>
            <a:r>
              <a:rPr lang="en-US" b="1" dirty="0" smtClean="0">
                <a:solidFill>
                  <a:srgbClr val="FF0000"/>
                </a:solidFill>
                <a:latin typeface="Comic Sans MS" pitchFamily="66" charset="0"/>
              </a:rPr>
              <a:t>e</a:t>
            </a:r>
            <a:r>
              <a:rPr lang="en-US" b="1" dirty="0" smtClean="0">
                <a:latin typeface="Comic Sans MS" pitchFamily="66" charset="0"/>
              </a:rPr>
              <a:t> </a:t>
            </a:r>
            <a:r>
              <a:rPr lang="en-US" b="1" dirty="0" smtClean="0">
                <a:solidFill>
                  <a:schemeClr val="tx1"/>
                </a:solidFill>
                <a:latin typeface="Comic Sans MS" pitchFamily="66" charset="0"/>
              </a:rPr>
              <a:t>= collimation error in radians x 1000</a:t>
            </a:r>
          </a:p>
          <a:p>
            <a:pPr algn="l" eaLnBrk="1" hangingPunct="1">
              <a:spcAft>
                <a:spcPct val="30000"/>
              </a:spcAft>
              <a:buFont typeface="Arial" charset="0"/>
              <a:buNone/>
              <a:defRPr/>
            </a:pPr>
            <a:r>
              <a:rPr lang="en-US" b="1" dirty="0" smtClean="0">
                <a:solidFill>
                  <a:schemeClr val="tx1"/>
                </a:solidFill>
                <a:latin typeface="Comic Sans MS" pitchFamily="66" charset="0"/>
              </a:rPr>
              <a:t>     or mm/m</a:t>
            </a:r>
          </a:p>
          <a:p>
            <a:pPr algn="l" eaLnBrk="1" hangingPunct="1">
              <a:buFont typeface="Arial" charset="0"/>
              <a:buNone/>
              <a:defRPr/>
            </a:pPr>
            <a:r>
              <a:rPr lang="en-US" b="1" dirty="0" smtClean="0">
                <a:solidFill>
                  <a:schemeClr val="tx1"/>
                </a:solidFill>
                <a:latin typeface="Comic Sans MS" pitchFamily="66" charset="0"/>
              </a:rPr>
              <a:t>SDS = accumulated difference in </a:t>
            </a:r>
            <a:r>
              <a:rPr lang="en-US" b="1" dirty="0" smtClean="0">
                <a:solidFill>
                  <a:srgbClr val="FF0000"/>
                </a:solidFill>
                <a:latin typeface="Comic Sans MS" pitchFamily="66" charset="0"/>
              </a:rPr>
              <a:t>sight</a:t>
            </a:r>
          </a:p>
          <a:p>
            <a:pPr algn="l" eaLnBrk="1" hangingPunct="1">
              <a:spcAft>
                <a:spcPct val="30000"/>
              </a:spcAft>
              <a:buFont typeface="Arial" charset="0"/>
              <a:buNone/>
              <a:defRPr/>
            </a:pPr>
            <a:r>
              <a:rPr lang="en-US" b="1" dirty="0" smtClean="0">
                <a:solidFill>
                  <a:srgbClr val="FF0000"/>
                </a:solidFill>
                <a:latin typeface="Comic Sans MS" pitchFamily="66" charset="0"/>
              </a:rPr>
              <a:t>        lengths</a:t>
            </a:r>
            <a:r>
              <a:rPr lang="en-US" b="1" dirty="0" smtClean="0">
                <a:latin typeface="Comic Sans MS" pitchFamily="66" charset="0"/>
              </a:rPr>
              <a:t> </a:t>
            </a:r>
            <a:r>
              <a:rPr lang="en-US" b="1" dirty="0" smtClean="0">
                <a:solidFill>
                  <a:schemeClr val="tx1"/>
                </a:solidFill>
                <a:latin typeface="Comic Sans MS" pitchFamily="66" charset="0"/>
              </a:rPr>
              <a:t>for the section in meters</a:t>
            </a:r>
          </a:p>
        </p:txBody>
      </p:sp>
    </p:spTree>
    <p:extLst>
      <p:ext uri="{BB962C8B-B14F-4D97-AF65-F5344CB8AC3E}">
        <p14:creationId xmlns:p14="http://schemas.microsoft.com/office/powerpoint/2010/main" val="3707073123"/>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2"/>
          <p:cNvGrpSpPr>
            <a:grpSpLocks/>
          </p:cNvGrpSpPr>
          <p:nvPr/>
        </p:nvGrpSpPr>
        <p:grpSpPr bwMode="auto">
          <a:xfrm>
            <a:off x="1876425" y="406400"/>
            <a:ext cx="173038" cy="5033963"/>
            <a:chOff x="1182" y="256"/>
            <a:chExt cx="109" cy="3171"/>
          </a:xfrm>
        </p:grpSpPr>
        <p:sp>
          <p:nvSpPr>
            <p:cNvPr id="44071" name="Rectangle 3"/>
            <p:cNvSpPr>
              <a:spLocks noChangeArrowheads="1"/>
            </p:cNvSpPr>
            <p:nvPr/>
          </p:nvSpPr>
          <p:spPr bwMode="auto">
            <a:xfrm>
              <a:off x="1182" y="256"/>
              <a:ext cx="109" cy="2794"/>
            </a:xfrm>
            <a:prstGeom prst="rect">
              <a:avLst/>
            </a:prstGeom>
            <a:solidFill>
              <a:srgbClr val="CC00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4072" name="Freeform 4"/>
            <p:cNvSpPr>
              <a:spLocks/>
            </p:cNvSpPr>
            <p:nvPr/>
          </p:nvSpPr>
          <p:spPr bwMode="auto">
            <a:xfrm>
              <a:off x="1192" y="3059"/>
              <a:ext cx="85" cy="368"/>
            </a:xfrm>
            <a:custGeom>
              <a:avLst/>
              <a:gdLst>
                <a:gd name="T0" fmla="*/ 796194358 w 38"/>
                <a:gd name="T1" fmla="*/ 2147483647 h 164"/>
                <a:gd name="T2" fmla="*/ 0 w 38"/>
                <a:gd name="T3" fmla="*/ 848936407 h 164"/>
                <a:gd name="T4" fmla="*/ 589473439 w 38"/>
                <a:gd name="T5" fmla="*/ 848936407 h 164"/>
                <a:gd name="T6" fmla="*/ 589473439 w 38"/>
                <a:gd name="T7" fmla="*/ 0 h 164"/>
                <a:gd name="T8" fmla="*/ 1279220067 w 38"/>
                <a:gd name="T9" fmla="*/ 0 h 164"/>
                <a:gd name="T10" fmla="*/ 1279220067 w 38"/>
                <a:gd name="T11" fmla="*/ 848936407 h 164"/>
                <a:gd name="T12" fmla="*/ 1868931864 w 38"/>
                <a:gd name="T13" fmla="*/ 848936407 h 164"/>
                <a:gd name="T14" fmla="*/ 796194358 w 38"/>
                <a:gd name="T15" fmla="*/ 2147483647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grpSp>
      <p:grpSp>
        <p:nvGrpSpPr>
          <p:cNvPr id="44035" name="Group 5"/>
          <p:cNvGrpSpPr>
            <a:grpSpLocks/>
          </p:cNvGrpSpPr>
          <p:nvPr/>
        </p:nvGrpSpPr>
        <p:grpSpPr bwMode="auto">
          <a:xfrm>
            <a:off x="6443663" y="2338388"/>
            <a:ext cx="1846262" cy="3178175"/>
            <a:chOff x="2332" y="2088"/>
            <a:chExt cx="858" cy="1339"/>
          </a:xfrm>
        </p:grpSpPr>
        <p:grpSp>
          <p:nvGrpSpPr>
            <p:cNvPr id="44052" name="Group 6"/>
            <p:cNvGrpSpPr>
              <a:grpSpLocks/>
            </p:cNvGrpSpPr>
            <p:nvPr/>
          </p:nvGrpSpPr>
          <p:grpSpPr bwMode="auto">
            <a:xfrm>
              <a:off x="2332" y="2088"/>
              <a:ext cx="858" cy="1339"/>
              <a:chOff x="3576" y="648"/>
              <a:chExt cx="576" cy="820"/>
            </a:xfrm>
          </p:grpSpPr>
          <p:sp>
            <p:nvSpPr>
              <p:cNvPr id="44061" name="Line 7"/>
              <p:cNvSpPr>
                <a:spLocks noChangeShapeType="1"/>
              </p:cNvSpPr>
              <p:nvPr/>
            </p:nvSpPr>
            <p:spPr bwMode="auto">
              <a:xfrm flipH="1">
                <a:off x="3576" y="724"/>
                <a:ext cx="264"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62" name="Line 8"/>
              <p:cNvSpPr>
                <a:spLocks noChangeShapeType="1"/>
              </p:cNvSpPr>
              <p:nvPr/>
            </p:nvSpPr>
            <p:spPr bwMode="auto">
              <a:xfrm flipV="1">
                <a:off x="3578" y="718"/>
                <a:ext cx="280" cy="58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63" name="Line 9"/>
              <p:cNvSpPr>
                <a:spLocks noChangeShapeType="1"/>
              </p:cNvSpPr>
              <p:nvPr/>
            </p:nvSpPr>
            <p:spPr bwMode="auto">
              <a:xfrm>
                <a:off x="3854" y="722"/>
                <a:ext cx="8" cy="7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64" name="Line 10"/>
              <p:cNvSpPr>
                <a:spLocks noChangeShapeType="1"/>
              </p:cNvSpPr>
              <p:nvPr/>
            </p:nvSpPr>
            <p:spPr bwMode="auto">
              <a:xfrm flipV="1">
                <a:off x="3864" y="722"/>
                <a:ext cx="8" cy="74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65" name="Line 11"/>
              <p:cNvSpPr>
                <a:spLocks noChangeShapeType="1"/>
              </p:cNvSpPr>
              <p:nvPr/>
            </p:nvSpPr>
            <p:spPr bwMode="auto">
              <a:xfrm>
                <a:off x="3872" y="726"/>
                <a:ext cx="280" cy="57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66" name="Line 12"/>
              <p:cNvSpPr>
                <a:spLocks noChangeShapeType="1"/>
              </p:cNvSpPr>
              <p:nvPr/>
            </p:nvSpPr>
            <p:spPr bwMode="auto">
              <a:xfrm flipH="1" flipV="1">
                <a:off x="3884" y="724"/>
                <a:ext cx="268"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67" name="Rectangle 13"/>
              <p:cNvSpPr>
                <a:spLocks noChangeArrowheads="1"/>
              </p:cNvSpPr>
              <p:nvPr/>
            </p:nvSpPr>
            <p:spPr bwMode="auto">
              <a:xfrm>
                <a:off x="3794" y="648"/>
                <a:ext cx="144" cy="58"/>
              </a:xfrm>
              <a:prstGeom prst="rect">
                <a:avLst/>
              </a:prstGeom>
              <a:solidFill>
                <a:schemeClr val="accent1"/>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4068" name="Line 14"/>
              <p:cNvSpPr>
                <a:spLocks noChangeShapeType="1"/>
              </p:cNvSpPr>
              <p:nvPr/>
            </p:nvSpPr>
            <p:spPr bwMode="auto">
              <a:xfrm>
                <a:off x="3828" y="718"/>
                <a:ext cx="74" cy="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69" name="Rectangle 15"/>
              <p:cNvSpPr>
                <a:spLocks noChangeArrowheads="1"/>
              </p:cNvSpPr>
              <p:nvPr/>
            </p:nvSpPr>
            <p:spPr bwMode="auto">
              <a:xfrm>
                <a:off x="3752" y="662"/>
                <a:ext cx="36" cy="2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4070" name="Rectangle 16"/>
              <p:cNvSpPr>
                <a:spLocks noChangeArrowheads="1"/>
              </p:cNvSpPr>
              <p:nvPr/>
            </p:nvSpPr>
            <p:spPr bwMode="auto">
              <a:xfrm>
                <a:off x="3930" y="662"/>
                <a:ext cx="27" cy="29"/>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44053" name="Group 17"/>
            <p:cNvGrpSpPr>
              <a:grpSpLocks/>
            </p:cNvGrpSpPr>
            <p:nvPr/>
          </p:nvGrpSpPr>
          <p:grpSpPr bwMode="auto">
            <a:xfrm>
              <a:off x="2688" y="2384"/>
              <a:ext cx="142" cy="676"/>
              <a:chOff x="2680" y="2440"/>
              <a:chExt cx="142" cy="676"/>
            </a:xfrm>
          </p:grpSpPr>
          <p:sp>
            <p:nvSpPr>
              <p:cNvPr id="44054" name="Rectangle 18"/>
              <p:cNvSpPr>
                <a:spLocks noChangeArrowheads="1"/>
              </p:cNvSpPr>
              <p:nvPr/>
            </p:nvSpPr>
            <p:spPr bwMode="auto">
              <a:xfrm>
                <a:off x="2682" y="2440"/>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4055" name="Rectangle 19"/>
              <p:cNvSpPr>
                <a:spLocks noChangeArrowheads="1"/>
              </p:cNvSpPr>
              <p:nvPr/>
            </p:nvSpPr>
            <p:spPr bwMode="auto">
              <a:xfrm>
                <a:off x="2716" y="2530"/>
                <a:ext cx="70" cy="26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4056" name="Rectangle 20"/>
              <p:cNvSpPr>
                <a:spLocks noChangeArrowheads="1"/>
              </p:cNvSpPr>
              <p:nvPr/>
            </p:nvSpPr>
            <p:spPr bwMode="auto">
              <a:xfrm>
                <a:off x="2680" y="3082"/>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4057" name="Line 21"/>
              <p:cNvSpPr>
                <a:spLocks noChangeShapeType="1"/>
              </p:cNvSpPr>
              <p:nvPr/>
            </p:nvSpPr>
            <p:spPr bwMode="auto">
              <a:xfrm>
                <a:off x="2716" y="2698"/>
                <a:ext cx="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58" name="Line 22"/>
              <p:cNvSpPr>
                <a:spLocks noChangeShapeType="1"/>
              </p:cNvSpPr>
              <p:nvPr/>
            </p:nvSpPr>
            <p:spPr bwMode="auto">
              <a:xfrm>
                <a:off x="2718" y="2576"/>
                <a:ext cx="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59" name="Rectangle 23"/>
              <p:cNvSpPr>
                <a:spLocks noChangeArrowheads="1"/>
              </p:cNvSpPr>
              <p:nvPr/>
            </p:nvSpPr>
            <p:spPr bwMode="auto">
              <a:xfrm>
                <a:off x="2728" y="2588"/>
                <a:ext cx="46" cy="4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4060" name="Rectangle 24"/>
              <p:cNvSpPr>
                <a:spLocks noChangeArrowheads="1"/>
              </p:cNvSpPr>
              <p:nvPr/>
            </p:nvSpPr>
            <p:spPr bwMode="auto">
              <a:xfrm>
                <a:off x="2738" y="2540"/>
                <a:ext cx="27" cy="2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sp>
        <p:nvSpPr>
          <p:cNvPr id="44036" name="Text Box 25"/>
          <p:cNvSpPr txBox="1">
            <a:spLocks noChangeArrowheads="1"/>
          </p:cNvSpPr>
          <p:nvPr/>
        </p:nvSpPr>
        <p:spPr bwMode="auto">
          <a:xfrm>
            <a:off x="2667000" y="762000"/>
            <a:ext cx="50276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Effect of Collimation Error, </a:t>
            </a:r>
            <a:r>
              <a:rPr lang="el-GR" altLang="en-US" sz="2800" b="1"/>
              <a:t>α</a:t>
            </a:r>
            <a:endParaRPr lang="en-US" altLang="en-US" sz="2800" b="1"/>
          </a:p>
        </p:txBody>
      </p:sp>
      <p:sp>
        <p:nvSpPr>
          <p:cNvPr id="44037" name="Line 26"/>
          <p:cNvSpPr>
            <a:spLocks noChangeShapeType="1"/>
          </p:cNvSpPr>
          <p:nvPr/>
        </p:nvSpPr>
        <p:spPr bwMode="auto">
          <a:xfrm flipH="1">
            <a:off x="2044700" y="2451100"/>
            <a:ext cx="4940300" cy="0"/>
          </a:xfrm>
          <a:prstGeom prst="line">
            <a:avLst/>
          </a:prstGeom>
          <a:noFill/>
          <a:ln w="19050">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44038" name="Line 27"/>
          <p:cNvSpPr>
            <a:spLocks noChangeShapeType="1"/>
          </p:cNvSpPr>
          <p:nvPr/>
        </p:nvSpPr>
        <p:spPr bwMode="auto">
          <a:xfrm flipH="1" flipV="1">
            <a:off x="2032000" y="2146300"/>
            <a:ext cx="495300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39" name="Line 28"/>
          <p:cNvSpPr>
            <a:spLocks noChangeShapeType="1"/>
          </p:cNvSpPr>
          <p:nvPr/>
        </p:nvSpPr>
        <p:spPr bwMode="auto">
          <a:xfrm>
            <a:off x="1943100" y="5461000"/>
            <a:ext cx="0" cy="558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0" name="Line 29"/>
          <p:cNvSpPr>
            <a:spLocks noChangeShapeType="1"/>
          </p:cNvSpPr>
          <p:nvPr/>
        </p:nvSpPr>
        <p:spPr bwMode="auto">
          <a:xfrm>
            <a:off x="1955800" y="5943600"/>
            <a:ext cx="5397500" cy="0"/>
          </a:xfrm>
          <a:prstGeom prst="line">
            <a:avLst/>
          </a:prstGeom>
          <a:noFill/>
          <a:ln w="1905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44041" name="Line 30"/>
          <p:cNvSpPr>
            <a:spLocks noChangeShapeType="1"/>
          </p:cNvSpPr>
          <p:nvPr/>
        </p:nvSpPr>
        <p:spPr bwMode="auto">
          <a:xfrm>
            <a:off x="7353300" y="5588000"/>
            <a:ext cx="0" cy="584200"/>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44042" name="Text Box 31"/>
          <p:cNvSpPr txBox="1">
            <a:spLocks noChangeArrowheads="1"/>
          </p:cNvSpPr>
          <p:nvPr/>
        </p:nvSpPr>
        <p:spPr bwMode="auto">
          <a:xfrm>
            <a:off x="4365625" y="5751513"/>
            <a:ext cx="3365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S</a:t>
            </a:r>
          </a:p>
        </p:txBody>
      </p:sp>
      <p:sp>
        <p:nvSpPr>
          <p:cNvPr id="44043" name="Text Box 32"/>
          <p:cNvSpPr txBox="1">
            <a:spLocks noChangeArrowheads="1"/>
          </p:cNvSpPr>
          <p:nvPr/>
        </p:nvSpPr>
        <p:spPr bwMode="auto">
          <a:xfrm>
            <a:off x="6283325" y="6246813"/>
            <a:ext cx="2325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Direction of Gravity</a:t>
            </a:r>
          </a:p>
        </p:txBody>
      </p:sp>
      <p:sp>
        <p:nvSpPr>
          <p:cNvPr id="44044" name="Line 33"/>
          <p:cNvSpPr>
            <a:spLocks noChangeShapeType="1"/>
          </p:cNvSpPr>
          <p:nvPr/>
        </p:nvSpPr>
        <p:spPr bwMode="auto">
          <a:xfrm flipV="1">
            <a:off x="7366000" y="1854200"/>
            <a:ext cx="0" cy="431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045" name="AutoShape 34"/>
          <p:cNvSpPr>
            <a:spLocks noChangeArrowheads="1"/>
          </p:cNvSpPr>
          <p:nvPr/>
        </p:nvSpPr>
        <p:spPr bwMode="auto">
          <a:xfrm>
            <a:off x="7150100" y="1993900"/>
            <a:ext cx="444500" cy="241300"/>
          </a:xfrm>
          <a:prstGeom prst="curvedRightArrow">
            <a:avLst>
              <a:gd name="adj1" fmla="val 20000"/>
              <a:gd name="adj2" fmla="val 40000"/>
              <a:gd name="adj3" fmla="val 61404"/>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4046" name="Text Box 35"/>
          <p:cNvSpPr txBox="1">
            <a:spLocks noChangeArrowheads="1"/>
          </p:cNvSpPr>
          <p:nvPr/>
        </p:nvSpPr>
        <p:spPr bwMode="auto">
          <a:xfrm>
            <a:off x="2308225" y="2106613"/>
            <a:ext cx="32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b="1">
                <a:cs typeface="Arial" panose="020B0604020202020204" pitchFamily="34" charset="0"/>
              </a:rPr>
              <a:t>α</a:t>
            </a:r>
          </a:p>
        </p:txBody>
      </p:sp>
      <p:sp>
        <p:nvSpPr>
          <p:cNvPr id="44047" name="Line 36"/>
          <p:cNvSpPr>
            <a:spLocks noChangeShapeType="1"/>
          </p:cNvSpPr>
          <p:nvPr/>
        </p:nvSpPr>
        <p:spPr bwMode="auto">
          <a:xfrm flipV="1">
            <a:off x="2616200" y="2171700"/>
            <a:ext cx="12700" cy="27940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44048" name="AutoShape 37"/>
          <p:cNvSpPr>
            <a:spLocks/>
          </p:cNvSpPr>
          <p:nvPr/>
        </p:nvSpPr>
        <p:spPr bwMode="auto">
          <a:xfrm>
            <a:off x="1536700" y="2133600"/>
            <a:ext cx="266700" cy="330200"/>
          </a:xfrm>
          <a:prstGeom prst="leftBrace">
            <a:avLst>
              <a:gd name="adj1" fmla="val 1031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4049" name="Text Box 38"/>
          <p:cNvSpPr txBox="1">
            <a:spLocks noChangeArrowheads="1"/>
          </p:cNvSpPr>
          <p:nvPr/>
        </p:nvSpPr>
        <p:spPr bwMode="auto">
          <a:xfrm>
            <a:off x="568325" y="2093913"/>
            <a:ext cx="1046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S(tan </a:t>
            </a:r>
            <a:r>
              <a:rPr lang="el-GR" altLang="en-US" b="1"/>
              <a:t>α</a:t>
            </a:r>
            <a:r>
              <a:rPr lang="en-US" altLang="en-US" b="1"/>
              <a:t>)</a:t>
            </a:r>
          </a:p>
        </p:txBody>
      </p:sp>
      <p:sp>
        <p:nvSpPr>
          <p:cNvPr id="44050" name="Text Box 39"/>
          <p:cNvSpPr txBox="1">
            <a:spLocks noChangeArrowheads="1"/>
          </p:cNvSpPr>
          <p:nvPr/>
        </p:nvSpPr>
        <p:spPr bwMode="auto">
          <a:xfrm>
            <a:off x="3298825" y="1852613"/>
            <a:ext cx="158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Line of Sight</a:t>
            </a:r>
          </a:p>
        </p:txBody>
      </p:sp>
      <p:sp>
        <p:nvSpPr>
          <p:cNvPr id="44051" name="Text Box 40"/>
          <p:cNvSpPr txBox="1">
            <a:spLocks noChangeArrowheads="1"/>
          </p:cNvSpPr>
          <p:nvPr/>
        </p:nvSpPr>
        <p:spPr bwMode="auto">
          <a:xfrm>
            <a:off x="3387725" y="2449513"/>
            <a:ext cx="1312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Horizontal</a:t>
            </a:r>
          </a:p>
        </p:txBody>
      </p:sp>
    </p:spTree>
    <p:extLst>
      <p:ext uri="{BB962C8B-B14F-4D97-AF65-F5344CB8AC3E}">
        <p14:creationId xmlns:p14="http://schemas.microsoft.com/office/powerpoint/2010/main" val="286393757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295400" y="685800"/>
            <a:ext cx="64928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t>Consistent Collimation Error Cancels</a:t>
            </a:r>
          </a:p>
          <a:p>
            <a:pPr algn="ctr" eaLnBrk="1" hangingPunct="1"/>
            <a:r>
              <a:rPr lang="en-US" altLang="en-US" sz="2800" b="1"/>
              <a:t>In Balanced Setup Since S</a:t>
            </a:r>
            <a:r>
              <a:rPr lang="en-US" altLang="en-US" sz="2800" b="1" baseline="-25000"/>
              <a:t>B</a:t>
            </a:r>
            <a:r>
              <a:rPr lang="en-US" altLang="en-US" sz="2800" b="1"/>
              <a:t> = S</a:t>
            </a:r>
            <a:r>
              <a:rPr lang="en-US" altLang="en-US" sz="2800" b="1" baseline="-25000"/>
              <a:t>F</a:t>
            </a:r>
          </a:p>
        </p:txBody>
      </p:sp>
      <p:sp>
        <p:nvSpPr>
          <p:cNvPr id="45059" name="Text Box 3"/>
          <p:cNvSpPr txBox="1">
            <a:spLocks noChangeArrowheads="1"/>
          </p:cNvSpPr>
          <p:nvPr/>
        </p:nvSpPr>
        <p:spPr bwMode="auto">
          <a:xfrm>
            <a:off x="3549650" y="5281613"/>
            <a:ext cx="2325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Direction of Gravity</a:t>
            </a:r>
          </a:p>
        </p:txBody>
      </p:sp>
      <p:sp>
        <p:nvSpPr>
          <p:cNvPr id="45060" name="Text Box 4"/>
          <p:cNvSpPr txBox="1">
            <a:spLocks noChangeArrowheads="1"/>
          </p:cNvSpPr>
          <p:nvPr/>
        </p:nvSpPr>
        <p:spPr bwMode="auto">
          <a:xfrm>
            <a:off x="1431925" y="2640013"/>
            <a:ext cx="32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b="1">
                <a:cs typeface="Arial" panose="020B0604020202020204" pitchFamily="34" charset="0"/>
              </a:rPr>
              <a:t>α</a:t>
            </a:r>
          </a:p>
        </p:txBody>
      </p:sp>
      <p:grpSp>
        <p:nvGrpSpPr>
          <p:cNvPr id="45061" name="Group 5"/>
          <p:cNvGrpSpPr>
            <a:grpSpLocks/>
          </p:cNvGrpSpPr>
          <p:nvPr/>
        </p:nvGrpSpPr>
        <p:grpSpPr bwMode="auto">
          <a:xfrm>
            <a:off x="1089025" y="1955800"/>
            <a:ext cx="111125" cy="2827338"/>
            <a:chOff x="1182" y="256"/>
            <a:chExt cx="109" cy="3171"/>
          </a:xfrm>
        </p:grpSpPr>
        <p:sp>
          <p:nvSpPr>
            <p:cNvPr id="45101" name="Rectangle 6"/>
            <p:cNvSpPr>
              <a:spLocks noChangeArrowheads="1"/>
            </p:cNvSpPr>
            <p:nvPr/>
          </p:nvSpPr>
          <p:spPr bwMode="auto">
            <a:xfrm>
              <a:off x="1182" y="256"/>
              <a:ext cx="109" cy="2794"/>
            </a:xfrm>
            <a:prstGeom prst="rect">
              <a:avLst/>
            </a:prstGeom>
            <a:solidFill>
              <a:srgbClr val="CC00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5102" name="Freeform 7"/>
            <p:cNvSpPr>
              <a:spLocks/>
            </p:cNvSpPr>
            <p:nvPr/>
          </p:nvSpPr>
          <p:spPr bwMode="auto">
            <a:xfrm>
              <a:off x="1192" y="3059"/>
              <a:ext cx="85" cy="368"/>
            </a:xfrm>
            <a:custGeom>
              <a:avLst/>
              <a:gdLst>
                <a:gd name="T0" fmla="*/ 796194358 w 38"/>
                <a:gd name="T1" fmla="*/ 2147483647 h 164"/>
                <a:gd name="T2" fmla="*/ 0 w 38"/>
                <a:gd name="T3" fmla="*/ 848936407 h 164"/>
                <a:gd name="T4" fmla="*/ 589473439 w 38"/>
                <a:gd name="T5" fmla="*/ 848936407 h 164"/>
                <a:gd name="T6" fmla="*/ 589473439 w 38"/>
                <a:gd name="T7" fmla="*/ 0 h 164"/>
                <a:gd name="T8" fmla="*/ 1279220067 w 38"/>
                <a:gd name="T9" fmla="*/ 0 h 164"/>
                <a:gd name="T10" fmla="*/ 1279220067 w 38"/>
                <a:gd name="T11" fmla="*/ 848936407 h 164"/>
                <a:gd name="T12" fmla="*/ 1868931864 w 38"/>
                <a:gd name="T13" fmla="*/ 848936407 h 164"/>
                <a:gd name="T14" fmla="*/ 796194358 w 38"/>
                <a:gd name="T15" fmla="*/ 2147483647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grpSp>
      <p:grpSp>
        <p:nvGrpSpPr>
          <p:cNvPr id="45062" name="Group 8"/>
          <p:cNvGrpSpPr>
            <a:grpSpLocks/>
          </p:cNvGrpSpPr>
          <p:nvPr/>
        </p:nvGrpSpPr>
        <p:grpSpPr bwMode="auto">
          <a:xfrm>
            <a:off x="4019550" y="3041650"/>
            <a:ext cx="1184275" cy="1784350"/>
            <a:chOff x="2332" y="2088"/>
            <a:chExt cx="858" cy="1339"/>
          </a:xfrm>
        </p:grpSpPr>
        <p:grpSp>
          <p:nvGrpSpPr>
            <p:cNvPr id="45082" name="Group 9"/>
            <p:cNvGrpSpPr>
              <a:grpSpLocks/>
            </p:cNvGrpSpPr>
            <p:nvPr/>
          </p:nvGrpSpPr>
          <p:grpSpPr bwMode="auto">
            <a:xfrm>
              <a:off x="2332" y="2088"/>
              <a:ext cx="858" cy="1339"/>
              <a:chOff x="3576" y="648"/>
              <a:chExt cx="576" cy="820"/>
            </a:xfrm>
          </p:grpSpPr>
          <p:sp>
            <p:nvSpPr>
              <p:cNvPr id="45091" name="Line 10"/>
              <p:cNvSpPr>
                <a:spLocks noChangeShapeType="1"/>
              </p:cNvSpPr>
              <p:nvPr/>
            </p:nvSpPr>
            <p:spPr bwMode="auto">
              <a:xfrm flipH="1">
                <a:off x="3576" y="724"/>
                <a:ext cx="264"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92" name="Line 11"/>
              <p:cNvSpPr>
                <a:spLocks noChangeShapeType="1"/>
              </p:cNvSpPr>
              <p:nvPr/>
            </p:nvSpPr>
            <p:spPr bwMode="auto">
              <a:xfrm flipV="1">
                <a:off x="3578" y="718"/>
                <a:ext cx="280" cy="580"/>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93" name="Line 12"/>
              <p:cNvSpPr>
                <a:spLocks noChangeShapeType="1"/>
              </p:cNvSpPr>
              <p:nvPr/>
            </p:nvSpPr>
            <p:spPr bwMode="auto">
              <a:xfrm>
                <a:off x="3854" y="722"/>
                <a:ext cx="8" cy="74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94" name="Line 13"/>
              <p:cNvSpPr>
                <a:spLocks noChangeShapeType="1"/>
              </p:cNvSpPr>
              <p:nvPr/>
            </p:nvSpPr>
            <p:spPr bwMode="auto">
              <a:xfrm flipV="1">
                <a:off x="3864" y="722"/>
                <a:ext cx="8" cy="746"/>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95" name="Line 14"/>
              <p:cNvSpPr>
                <a:spLocks noChangeShapeType="1"/>
              </p:cNvSpPr>
              <p:nvPr/>
            </p:nvSpPr>
            <p:spPr bwMode="auto">
              <a:xfrm>
                <a:off x="3872" y="726"/>
                <a:ext cx="280" cy="572"/>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96" name="Line 15"/>
              <p:cNvSpPr>
                <a:spLocks noChangeShapeType="1"/>
              </p:cNvSpPr>
              <p:nvPr/>
            </p:nvSpPr>
            <p:spPr bwMode="auto">
              <a:xfrm flipH="1" flipV="1">
                <a:off x="3884" y="724"/>
                <a:ext cx="268" cy="574"/>
              </a:xfrm>
              <a:prstGeom prst="line">
                <a:avLst/>
              </a:prstGeom>
              <a:noFill/>
              <a:ln w="28575">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97" name="Rectangle 16"/>
              <p:cNvSpPr>
                <a:spLocks noChangeArrowheads="1"/>
              </p:cNvSpPr>
              <p:nvPr/>
            </p:nvSpPr>
            <p:spPr bwMode="auto">
              <a:xfrm>
                <a:off x="3794" y="648"/>
                <a:ext cx="144" cy="58"/>
              </a:xfrm>
              <a:prstGeom prst="rect">
                <a:avLst/>
              </a:prstGeom>
              <a:solidFill>
                <a:schemeClr val="accent1"/>
              </a:solidFill>
              <a:ln w="2857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5098" name="Line 17"/>
              <p:cNvSpPr>
                <a:spLocks noChangeShapeType="1"/>
              </p:cNvSpPr>
              <p:nvPr/>
            </p:nvSpPr>
            <p:spPr bwMode="auto">
              <a:xfrm>
                <a:off x="3828" y="718"/>
                <a:ext cx="74" cy="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99" name="Rectangle 18"/>
              <p:cNvSpPr>
                <a:spLocks noChangeArrowheads="1"/>
              </p:cNvSpPr>
              <p:nvPr/>
            </p:nvSpPr>
            <p:spPr bwMode="auto">
              <a:xfrm>
                <a:off x="3752" y="662"/>
                <a:ext cx="36" cy="2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5100" name="Rectangle 19"/>
              <p:cNvSpPr>
                <a:spLocks noChangeArrowheads="1"/>
              </p:cNvSpPr>
              <p:nvPr/>
            </p:nvSpPr>
            <p:spPr bwMode="auto">
              <a:xfrm>
                <a:off x="3930" y="662"/>
                <a:ext cx="27" cy="29"/>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nvGrpSpPr>
            <p:cNvPr id="45083" name="Group 20"/>
            <p:cNvGrpSpPr>
              <a:grpSpLocks/>
            </p:cNvGrpSpPr>
            <p:nvPr/>
          </p:nvGrpSpPr>
          <p:grpSpPr bwMode="auto">
            <a:xfrm>
              <a:off x="2688" y="2384"/>
              <a:ext cx="142" cy="676"/>
              <a:chOff x="2680" y="2440"/>
              <a:chExt cx="142" cy="676"/>
            </a:xfrm>
          </p:grpSpPr>
          <p:sp>
            <p:nvSpPr>
              <p:cNvPr id="45084" name="Rectangle 21"/>
              <p:cNvSpPr>
                <a:spLocks noChangeArrowheads="1"/>
              </p:cNvSpPr>
              <p:nvPr/>
            </p:nvSpPr>
            <p:spPr bwMode="auto">
              <a:xfrm>
                <a:off x="2682" y="2440"/>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5085" name="Rectangle 22"/>
              <p:cNvSpPr>
                <a:spLocks noChangeArrowheads="1"/>
              </p:cNvSpPr>
              <p:nvPr/>
            </p:nvSpPr>
            <p:spPr bwMode="auto">
              <a:xfrm>
                <a:off x="2716" y="2530"/>
                <a:ext cx="70" cy="268"/>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5086" name="Rectangle 23"/>
              <p:cNvSpPr>
                <a:spLocks noChangeArrowheads="1"/>
              </p:cNvSpPr>
              <p:nvPr/>
            </p:nvSpPr>
            <p:spPr bwMode="auto">
              <a:xfrm>
                <a:off x="2680" y="3082"/>
                <a:ext cx="140" cy="3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5087" name="Line 24"/>
              <p:cNvSpPr>
                <a:spLocks noChangeShapeType="1"/>
              </p:cNvSpPr>
              <p:nvPr/>
            </p:nvSpPr>
            <p:spPr bwMode="auto">
              <a:xfrm>
                <a:off x="2716" y="2698"/>
                <a:ext cx="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88" name="Line 25"/>
              <p:cNvSpPr>
                <a:spLocks noChangeShapeType="1"/>
              </p:cNvSpPr>
              <p:nvPr/>
            </p:nvSpPr>
            <p:spPr bwMode="auto">
              <a:xfrm>
                <a:off x="2718" y="2576"/>
                <a:ext cx="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89" name="Rectangle 26"/>
              <p:cNvSpPr>
                <a:spLocks noChangeArrowheads="1"/>
              </p:cNvSpPr>
              <p:nvPr/>
            </p:nvSpPr>
            <p:spPr bwMode="auto">
              <a:xfrm>
                <a:off x="2728" y="2588"/>
                <a:ext cx="46" cy="4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5090" name="Rectangle 27"/>
              <p:cNvSpPr>
                <a:spLocks noChangeArrowheads="1"/>
              </p:cNvSpPr>
              <p:nvPr/>
            </p:nvSpPr>
            <p:spPr bwMode="auto">
              <a:xfrm>
                <a:off x="2738" y="2540"/>
                <a:ext cx="27" cy="27"/>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grpSp>
      <p:sp>
        <p:nvSpPr>
          <p:cNvPr id="45063" name="Line 28"/>
          <p:cNvSpPr>
            <a:spLocks noChangeShapeType="1"/>
          </p:cNvSpPr>
          <p:nvPr/>
        </p:nvSpPr>
        <p:spPr bwMode="auto">
          <a:xfrm flipH="1">
            <a:off x="1196975" y="3103563"/>
            <a:ext cx="3170238" cy="0"/>
          </a:xfrm>
          <a:prstGeom prst="line">
            <a:avLst/>
          </a:prstGeom>
          <a:noFill/>
          <a:ln w="19050">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45064" name="Line 29"/>
          <p:cNvSpPr>
            <a:spLocks noChangeShapeType="1"/>
          </p:cNvSpPr>
          <p:nvPr/>
        </p:nvSpPr>
        <p:spPr bwMode="auto">
          <a:xfrm flipH="1" flipV="1">
            <a:off x="1189038" y="2933700"/>
            <a:ext cx="3178175" cy="1698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5" name="Line 30"/>
          <p:cNvSpPr>
            <a:spLocks noChangeShapeType="1"/>
          </p:cNvSpPr>
          <p:nvPr/>
        </p:nvSpPr>
        <p:spPr bwMode="auto">
          <a:xfrm>
            <a:off x="1131888" y="4794250"/>
            <a:ext cx="0" cy="3143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6" name="Line 31"/>
          <p:cNvSpPr>
            <a:spLocks noChangeShapeType="1"/>
          </p:cNvSpPr>
          <p:nvPr/>
        </p:nvSpPr>
        <p:spPr bwMode="auto">
          <a:xfrm>
            <a:off x="1139825" y="5065713"/>
            <a:ext cx="3462338" cy="0"/>
          </a:xfrm>
          <a:prstGeom prst="line">
            <a:avLst/>
          </a:prstGeom>
          <a:noFill/>
          <a:ln w="1905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45067" name="Line 32"/>
          <p:cNvSpPr>
            <a:spLocks noChangeShapeType="1"/>
          </p:cNvSpPr>
          <p:nvPr/>
        </p:nvSpPr>
        <p:spPr bwMode="auto">
          <a:xfrm>
            <a:off x="4602163" y="4865688"/>
            <a:ext cx="0" cy="328612"/>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45068" name="Line 33"/>
          <p:cNvSpPr>
            <a:spLocks noChangeShapeType="1"/>
          </p:cNvSpPr>
          <p:nvPr/>
        </p:nvSpPr>
        <p:spPr bwMode="auto">
          <a:xfrm flipV="1">
            <a:off x="4611688" y="2768600"/>
            <a:ext cx="0" cy="2428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9" name="AutoShape 34"/>
          <p:cNvSpPr>
            <a:spLocks noChangeArrowheads="1"/>
          </p:cNvSpPr>
          <p:nvPr/>
        </p:nvSpPr>
        <p:spPr bwMode="auto">
          <a:xfrm>
            <a:off x="4471988" y="2847975"/>
            <a:ext cx="285750" cy="134938"/>
          </a:xfrm>
          <a:prstGeom prst="curvedRightArrow">
            <a:avLst>
              <a:gd name="adj1" fmla="val 20000"/>
              <a:gd name="adj2" fmla="val 40000"/>
              <a:gd name="adj3" fmla="val 70588"/>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5070" name="Line 35"/>
          <p:cNvSpPr>
            <a:spLocks noChangeShapeType="1"/>
          </p:cNvSpPr>
          <p:nvPr/>
        </p:nvSpPr>
        <p:spPr bwMode="auto">
          <a:xfrm flipV="1">
            <a:off x="1563688" y="2947988"/>
            <a:ext cx="7937" cy="155575"/>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nvGrpSpPr>
          <p:cNvPr id="45071" name="Group 36"/>
          <p:cNvGrpSpPr>
            <a:grpSpLocks/>
          </p:cNvGrpSpPr>
          <p:nvPr/>
        </p:nvGrpSpPr>
        <p:grpSpPr bwMode="auto">
          <a:xfrm flipH="1">
            <a:off x="8004175" y="1955800"/>
            <a:ext cx="111125" cy="2827338"/>
            <a:chOff x="1182" y="256"/>
            <a:chExt cx="109" cy="3171"/>
          </a:xfrm>
        </p:grpSpPr>
        <p:sp>
          <p:nvSpPr>
            <p:cNvPr id="45080" name="Rectangle 37"/>
            <p:cNvSpPr>
              <a:spLocks noChangeArrowheads="1"/>
            </p:cNvSpPr>
            <p:nvPr/>
          </p:nvSpPr>
          <p:spPr bwMode="auto">
            <a:xfrm>
              <a:off x="1182" y="256"/>
              <a:ext cx="109" cy="2794"/>
            </a:xfrm>
            <a:prstGeom prst="rect">
              <a:avLst/>
            </a:prstGeom>
            <a:solidFill>
              <a:srgbClr val="CC00CC"/>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5081" name="Freeform 38"/>
            <p:cNvSpPr>
              <a:spLocks/>
            </p:cNvSpPr>
            <p:nvPr/>
          </p:nvSpPr>
          <p:spPr bwMode="auto">
            <a:xfrm>
              <a:off x="1192" y="3059"/>
              <a:ext cx="85" cy="368"/>
            </a:xfrm>
            <a:custGeom>
              <a:avLst/>
              <a:gdLst>
                <a:gd name="T0" fmla="*/ 796194358 w 38"/>
                <a:gd name="T1" fmla="*/ 2147483647 h 164"/>
                <a:gd name="T2" fmla="*/ 0 w 38"/>
                <a:gd name="T3" fmla="*/ 848936407 h 164"/>
                <a:gd name="T4" fmla="*/ 589473439 w 38"/>
                <a:gd name="T5" fmla="*/ 848936407 h 164"/>
                <a:gd name="T6" fmla="*/ 589473439 w 38"/>
                <a:gd name="T7" fmla="*/ 0 h 164"/>
                <a:gd name="T8" fmla="*/ 1279220067 w 38"/>
                <a:gd name="T9" fmla="*/ 0 h 164"/>
                <a:gd name="T10" fmla="*/ 1279220067 w 38"/>
                <a:gd name="T11" fmla="*/ 848936407 h 164"/>
                <a:gd name="T12" fmla="*/ 1868931864 w 38"/>
                <a:gd name="T13" fmla="*/ 848936407 h 164"/>
                <a:gd name="T14" fmla="*/ 796194358 w 38"/>
                <a:gd name="T15" fmla="*/ 2147483647 h 164"/>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164"/>
                <a:gd name="T26" fmla="*/ 38 w 38"/>
                <a:gd name="T27" fmla="*/ 164 h 1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164">
                  <a:moveTo>
                    <a:pt x="16" y="164"/>
                  </a:moveTo>
                  <a:lnTo>
                    <a:pt x="0" y="16"/>
                  </a:lnTo>
                  <a:lnTo>
                    <a:pt x="12" y="16"/>
                  </a:lnTo>
                  <a:lnTo>
                    <a:pt x="12" y="0"/>
                  </a:lnTo>
                  <a:lnTo>
                    <a:pt x="26" y="0"/>
                  </a:lnTo>
                  <a:lnTo>
                    <a:pt x="26" y="16"/>
                  </a:lnTo>
                  <a:lnTo>
                    <a:pt x="38" y="16"/>
                  </a:lnTo>
                  <a:lnTo>
                    <a:pt x="16" y="164"/>
                  </a:lnTo>
                  <a:close/>
                </a:path>
              </a:pathLst>
            </a:custGeom>
            <a:solidFill>
              <a:schemeClr val="accent1"/>
            </a:solidFill>
            <a:ln w="9525">
              <a:solidFill>
                <a:schemeClr val="tx1"/>
              </a:solidFill>
              <a:round/>
              <a:headEnd/>
              <a:tailEnd/>
            </a:ln>
          </p:spPr>
          <p:txBody>
            <a:bodyPr/>
            <a:lstStyle/>
            <a:p>
              <a:endParaRPr lang="en-US"/>
            </a:p>
          </p:txBody>
        </p:sp>
      </p:grpSp>
      <p:sp>
        <p:nvSpPr>
          <p:cNvPr id="45072" name="Line 39"/>
          <p:cNvSpPr>
            <a:spLocks noChangeShapeType="1"/>
          </p:cNvSpPr>
          <p:nvPr/>
        </p:nvSpPr>
        <p:spPr bwMode="auto">
          <a:xfrm>
            <a:off x="4837113" y="3103563"/>
            <a:ext cx="3170237" cy="1587"/>
          </a:xfrm>
          <a:prstGeom prst="line">
            <a:avLst/>
          </a:prstGeom>
          <a:noFill/>
          <a:ln w="19050">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45073" name="Line 40"/>
          <p:cNvSpPr>
            <a:spLocks noChangeShapeType="1"/>
          </p:cNvSpPr>
          <p:nvPr/>
        </p:nvSpPr>
        <p:spPr bwMode="auto">
          <a:xfrm flipV="1">
            <a:off x="4805363" y="2933700"/>
            <a:ext cx="3209925" cy="1698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74" name="Line 41"/>
          <p:cNvSpPr>
            <a:spLocks noChangeShapeType="1"/>
          </p:cNvSpPr>
          <p:nvPr/>
        </p:nvSpPr>
        <p:spPr bwMode="auto">
          <a:xfrm flipH="1">
            <a:off x="8072438" y="4794250"/>
            <a:ext cx="1587" cy="3143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75" name="Line 42"/>
          <p:cNvSpPr>
            <a:spLocks noChangeShapeType="1"/>
          </p:cNvSpPr>
          <p:nvPr/>
        </p:nvSpPr>
        <p:spPr bwMode="auto">
          <a:xfrm flipH="1">
            <a:off x="4602163" y="5065713"/>
            <a:ext cx="3462337" cy="1587"/>
          </a:xfrm>
          <a:prstGeom prst="line">
            <a:avLst/>
          </a:prstGeom>
          <a:noFill/>
          <a:ln w="1905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45076" name="Line 43"/>
          <p:cNvSpPr>
            <a:spLocks noChangeShapeType="1"/>
          </p:cNvSpPr>
          <p:nvPr/>
        </p:nvSpPr>
        <p:spPr bwMode="auto">
          <a:xfrm flipH="1" flipV="1">
            <a:off x="7632700" y="2947988"/>
            <a:ext cx="7938" cy="155575"/>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45077" name="Text Box 44"/>
          <p:cNvSpPr txBox="1">
            <a:spLocks noChangeArrowheads="1"/>
          </p:cNvSpPr>
          <p:nvPr/>
        </p:nvSpPr>
        <p:spPr bwMode="auto">
          <a:xfrm>
            <a:off x="6143625" y="4875213"/>
            <a:ext cx="430213"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S</a:t>
            </a:r>
            <a:r>
              <a:rPr lang="en-US" altLang="en-US" b="1" baseline="-25000"/>
              <a:t>F</a:t>
            </a:r>
          </a:p>
        </p:txBody>
      </p:sp>
      <p:sp>
        <p:nvSpPr>
          <p:cNvPr id="45078" name="Text Box 45"/>
          <p:cNvSpPr txBox="1">
            <a:spLocks noChangeArrowheads="1"/>
          </p:cNvSpPr>
          <p:nvPr/>
        </p:nvSpPr>
        <p:spPr bwMode="auto">
          <a:xfrm>
            <a:off x="2536825" y="4862513"/>
            <a:ext cx="446088"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S</a:t>
            </a:r>
            <a:r>
              <a:rPr lang="en-US" altLang="en-US" b="1" baseline="-25000"/>
              <a:t>B</a:t>
            </a:r>
          </a:p>
        </p:txBody>
      </p:sp>
      <p:sp>
        <p:nvSpPr>
          <p:cNvPr id="45079" name="Text Box 46"/>
          <p:cNvSpPr txBox="1">
            <a:spLocks noChangeArrowheads="1"/>
          </p:cNvSpPr>
          <p:nvPr/>
        </p:nvSpPr>
        <p:spPr bwMode="auto">
          <a:xfrm>
            <a:off x="7477125" y="2627313"/>
            <a:ext cx="32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b="1">
                <a:cs typeface="Arial" panose="020B0604020202020204" pitchFamily="34" charset="0"/>
              </a:rPr>
              <a:t>α</a:t>
            </a:r>
          </a:p>
        </p:txBody>
      </p:sp>
    </p:spTree>
    <p:extLst>
      <p:ext uri="{BB962C8B-B14F-4D97-AF65-F5344CB8AC3E}">
        <p14:creationId xmlns:p14="http://schemas.microsoft.com/office/powerpoint/2010/main" val="142058292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609600" y="381000"/>
            <a:ext cx="7772400" cy="838200"/>
          </a:xfrm>
          <a:noFill/>
        </p:spPr>
        <p:txBody>
          <a:bodyPr/>
          <a:lstStyle/>
          <a:p>
            <a:pPr eaLnBrk="1" hangingPunct="1"/>
            <a:r>
              <a:rPr lang="en-US" altLang="en-US" b="1" smtClean="0">
                <a:latin typeface="Comic Sans MS" panose="030F0702030302020204" pitchFamily="66" charset="0"/>
              </a:rPr>
              <a:t>Orthometric Correction</a:t>
            </a:r>
          </a:p>
        </p:txBody>
      </p:sp>
      <p:sp>
        <p:nvSpPr>
          <p:cNvPr id="211971" name="Rectangle 3"/>
          <p:cNvSpPr>
            <a:spLocks noGrp="1" noChangeArrowheads="1"/>
          </p:cNvSpPr>
          <p:nvPr>
            <p:ph type="subTitle" idx="1"/>
          </p:nvPr>
        </p:nvSpPr>
        <p:spPr>
          <a:xfrm>
            <a:off x="406400" y="1447800"/>
            <a:ext cx="8445500" cy="5156200"/>
          </a:xfrm>
        </p:spPr>
        <p:txBody>
          <a:bodyPr/>
          <a:lstStyle/>
          <a:p>
            <a:pPr eaLnBrk="1" hangingPunct="1">
              <a:lnSpc>
                <a:spcPct val="90000"/>
              </a:lnSpc>
              <a:buFont typeface="Arial" charset="0"/>
              <a:buNone/>
              <a:defRPr/>
            </a:pPr>
            <a:r>
              <a:rPr lang="en-US" sz="3600" b="1" dirty="0" smtClean="0">
                <a:solidFill>
                  <a:schemeClr val="tx1"/>
                </a:solidFill>
                <a:latin typeface="Comic Sans MS" pitchFamily="66" charset="0"/>
              </a:rPr>
              <a:t>C</a:t>
            </a:r>
            <a:r>
              <a:rPr lang="en-US" sz="3600" b="1" baseline="-25000" dirty="0" smtClean="0">
                <a:solidFill>
                  <a:schemeClr val="tx1"/>
                </a:solidFill>
                <a:latin typeface="Comic Sans MS" pitchFamily="66" charset="0"/>
              </a:rPr>
              <a:t>o</a:t>
            </a:r>
            <a:r>
              <a:rPr lang="en-US" sz="3600" b="1" dirty="0" smtClean="0">
                <a:solidFill>
                  <a:schemeClr val="tx1"/>
                </a:solidFill>
                <a:latin typeface="Comic Sans MS" pitchFamily="66" charset="0"/>
              </a:rPr>
              <a:t>=-2hα·sin2ρ[1+(α–2β/α)cos2</a:t>
            </a:r>
            <a:r>
              <a:rPr lang="en-US" sz="3600" b="1" dirty="0" smtClean="0">
                <a:solidFill>
                  <a:srgbClr val="FF0000"/>
                </a:solidFill>
                <a:latin typeface="Comic Sans MS" pitchFamily="66" charset="0"/>
              </a:rPr>
              <a:t>ρ</a:t>
            </a:r>
            <a:r>
              <a:rPr lang="en-US" sz="3600" b="1" dirty="0" smtClean="0">
                <a:solidFill>
                  <a:schemeClr val="tx1"/>
                </a:solidFill>
                <a:latin typeface="Comic Sans MS" pitchFamily="66" charset="0"/>
              </a:rPr>
              <a:t>]</a:t>
            </a:r>
            <a:r>
              <a:rPr lang="en-US" sz="3600" b="1" dirty="0" err="1" smtClean="0">
                <a:solidFill>
                  <a:srgbClr val="FF0000"/>
                </a:solidFill>
                <a:latin typeface="Comic Sans MS" pitchFamily="66" charset="0"/>
              </a:rPr>
              <a:t>dρ</a:t>
            </a:r>
            <a:endParaRPr lang="en-US" sz="3600" b="1" dirty="0" smtClean="0">
              <a:solidFill>
                <a:srgbClr val="FF0000"/>
              </a:solidFill>
              <a:latin typeface="Comic Sans MS" pitchFamily="66" charset="0"/>
            </a:endParaRPr>
          </a:p>
          <a:p>
            <a:pPr algn="l" eaLnBrk="1" hangingPunct="1">
              <a:lnSpc>
                <a:spcPct val="90000"/>
              </a:lnSpc>
              <a:buFont typeface="Arial" charset="0"/>
              <a:buNone/>
              <a:defRPr/>
            </a:pPr>
            <a:endParaRPr lang="en-US" sz="2800" b="1" dirty="0" smtClean="0">
              <a:solidFill>
                <a:srgbClr val="FFFF00"/>
              </a:solidFill>
              <a:latin typeface="Comic Sans MS" pitchFamily="66" charset="0"/>
            </a:endParaRPr>
          </a:p>
          <a:p>
            <a:pPr algn="l" eaLnBrk="1" hangingPunct="1">
              <a:lnSpc>
                <a:spcPct val="90000"/>
              </a:lnSpc>
              <a:spcAft>
                <a:spcPct val="30000"/>
              </a:spcAft>
              <a:buFont typeface="Arial" charset="0"/>
              <a:buNone/>
              <a:defRPr/>
            </a:pPr>
            <a:r>
              <a:rPr lang="en-US" sz="2800" b="1" dirty="0" smtClean="0">
                <a:solidFill>
                  <a:srgbClr val="FF0000"/>
                </a:solidFill>
                <a:latin typeface="Comic Sans MS" pitchFamily="66" charset="0"/>
              </a:rPr>
              <a:t>h = average height</a:t>
            </a:r>
            <a:r>
              <a:rPr lang="en-US" sz="2800" b="1" dirty="0" smtClean="0">
                <a:latin typeface="Comic Sans MS" pitchFamily="66" charset="0"/>
              </a:rPr>
              <a:t> </a:t>
            </a:r>
            <a:r>
              <a:rPr lang="en-US" sz="2800" b="1" dirty="0" smtClean="0">
                <a:solidFill>
                  <a:schemeClr val="tx1"/>
                </a:solidFill>
                <a:latin typeface="Comic Sans MS" pitchFamily="66" charset="0"/>
              </a:rPr>
              <a:t>of section</a:t>
            </a:r>
          </a:p>
          <a:p>
            <a:pPr algn="l" eaLnBrk="1" hangingPunct="1">
              <a:lnSpc>
                <a:spcPct val="90000"/>
              </a:lnSpc>
              <a:spcAft>
                <a:spcPct val="30000"/>
              </a:spcAft>
              <a:buFont typeface="Arial" charset="0"/>
              <a:buNone/>
              <a:defRPr/>
            </a:pPr>
            <a:r>
              <a:rPr lang="en-US" sz="2800" b="1" dirty="0" smtClean="0">
                <a:solidFill>
                  <a:schemeClr val="tx1"/>
                </a:solidFill>
                <a:latin typeface="Comic Sans MS" pitchFamily="66" charset="0"/>
              </a:rPr>
              <a:t>α = 0.002644;      β = 0.000007</a:t>
            </a:r>
          </a:p>
          <a:p>
            <a:pPr algn="l" eaLnBrk="1" hangingPunct="1">
              <a:lnSpc>
                <a:spcPct val="90000"/>
              </a:lnSpc>
              <a:spcAft>
                <a:spcPct val="30000"/>
              </a:spcAft>
              <a:buFont typeface="Arial" charset="0"/>
              <a:buNone/>
              <a:defRPr/>
            </a:pPr>
            <a:r>
              <a:rPr lang="en-US" sz="2800" b="1" dirty="0" smtClean="0">
                <a:solidFill>
                  <a:srgbClr val="FF0000"/>
                </a:solidFill>
                <a:latin typeface="Comic Sans MS" pitchFamily="66" charset="0"/>
              </a:rPr>
              <a:t>ρ = average latitude</a:t>
            </a:r>
            <a:r>
              <a:rPr lang="en-US" sz="2800" b="1" dirty="0" smtClean="0">
                <a:latin typeface="Comic Sans MS" pitchFamily="66" charset="0"/>
              </a:rPr>
              <a:t> </a:t>
            </a:r>
            <a:r>
              <a:rPr lang="en-US" sz="2800" b="1" dirty="0" smtClean="0">
                <a:solidFill>
                  <a:schemeClr val="tx1"/>
                </a:solidFill>
                <a:latin typeface="Comic Sans MS" pitchFamily="66" charset="0"/>
              </a:rPr>
              <a:t>of the section</a:t>
            </a:r>
          </a:p>
          <a:p>
            <a:pPr algn="l" eaLnBrk="1" hangingPunct="1">
              <a:lnSpc>
                <a:spcPct val="90000"/>
              </a:lnSpc>
              <a:buFont typeface="Arial" charset="0"/>
              <a:buNone/>
              <a:defRPr/>
            </a:pPr>
            <a:r>
              <a:rPr lang="en-US" sz="2800" b="1" dirty="0" err="1" smtClean="0">
                <a:solidFill>
                  <a:srgbClr val="FF0000"/>
                </a:solidFill>
                <a:latin typeface="Comic Sans MS" pitchFamily="66" charset="0"/>
              </a:rPr>
              <a:t>dρ</a:t>
            </a:r>
            <a:r>
              <a:rPr lang="en-US" sz="2800" b="1" dirty="0" smtClean="0">
                <a:solidFill>
                  <a:srgbClr val="FF0000"/>
                </a:solidFill>
                <a:latin typeface="Comic Sans MS" pitchFamily="66" charset="0"/>
              </a:rPr>
              <a:t> = latitude</a:t>
            </a:r>
            <a:r>
              <a:rPr lang="en-US" sz="2800" b="1" dirty="0" smtClean="0">
                <a:latin typeface="Comic Sans MS" pitchFamily="66" charset="0"/>
              </a:rPr>
              <a:t> </a:t>
            </a:r>
            <a:r>
              <a:rPr lang="en-US" sz="2800" b="1" dirty="0" smtClean="0">
                <a:solidFill>
                  <a:srgbClr val="FF0000"/>
                </a:solidFill>
                <a:latin typeface="Comic Sans MS" pitchFamily="66" charset="0"/>
              </a:rPr>
              <a:t>difference</a:t>
            </a:r>
            <a:r>
              <a:rPr lang="en-US" sz="2800" b="1" dirty="0" smtClean="0">
                <a:latin typeface="Comic Sans MS" pitchFamily="66" charset="0"/>
              </a:rPr>
              <a:t> </a:t>
            </a:r>
            <a:r>
              <a:rPr lang="en-US" sz="2800" b="1" dirty="0" smtClean="0">
                <a:solidFill>
                  <a:schemeClr val="tx1"/>
                </a:solidFill>
                <a:latin typeface="Comic Sans MS" pitchFamily="66" charset="0"/>
              </a:rPr>
              <a:t>between the beginning and end points of the section </a:t>
            </a:r>
          </a:p>
          <a:p>
            <a:pPr algn="l" eaLnBrk="1" hangingPunct="1">
              <a:lnSpc>
                <a:spcPct val="90000"/>
              </a:lnSpc>
              <a:buFont typeface="Arial" charset="0"/>
              <a:buNone/>
              <a:defRPr/>
            </a:pPr>
            <a:endParaRPr lang="en-US" sz="2800" b="1" dirty="0" smtClean="0">
              <a:solidFill>
                <a:srgbClr val="0000FF"/>
              </a:solidFill>
              <a:latin typeface="Comic Sans MS" pitchFamily="66" charset="0"/>
            </a:endParaRPr>
          </a:p>
          <a:p>
            <a:pPr algn="l" eaLnBrk="1" hangingPunct="1">
              <a:lnSpc>
                <a:spcPct val="90000"/>
              </a:lnSpc>
              <a:buFont typeface="Arial" charset="0"/>
              <a:buNone/>
              <a:defRPr/>
            </a:pPr>
            <a:r>
              <a:rPr lang="en-US" sz="2800" b="1" dirty="0" smtClean="0">
                <a:solidFill>
                  <a:srgbClr val="0000FF"/>
                </a:solidFill>
                <a:latin typeface="Comic Sans MS" pitchFamily="66" charset="0"/>
              </a:rPr>
              <a:t>Correction not needed when </a:t>
            </a:r>
            <a:r>
              <a:rPr lang="en-US" sz="2800" b="1" dirty="0" err="1" smtClean="0">
                <a:solidFill>
                  <a:srgbClr val="0000FF"/>
                </a:solidFill>
                <a:latin typeface="Comic Sans MS" pitchFamily="66" charset="0"/>
              </a:rPr>
              <a:t>geopotential</a:t>
            </a:r>
            <a:r>
              <a:rPr lang="en-US" sz="2800" b="1" dirty="0" smtClean="0">
                <a:solidFill>
                  <a:srgbClr val="0000FF"/>
                </a:solidFill>
                <a:latin typeface="Comic Sans MS" pitchFamily="66" charset="0"/>
              </a:rPr>
              <a:t> numbers are used!</a:t>
            </a:r>
          </a:p>
        </p:txBody>
      </p:sp>
    </p:spTree>
    <p:extLst>
      <p:ext uri="{BB962C8B-B14F-4D97-AF65-F5344CB8AC3E}">
        <p14:creationId xmlns:p14="http://schemas.microsoft.com/office/powerpoint/2010/main" val="190684450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2991</TotalTime>
  <Words>27832</Words>
  <Application>Microsoft Office PowerPoint</Application>
  <PresentationFormat>On-screen Show (4:3)</PresentationFormat>
  <Paragraphs>1676</Paragraphs>
  <Slides>152</Slides>
  <Notes>151</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5</vt:i4>
      </vt:variant>
      <vt:variant>
        <vt:lpstr>Slide Titles</vt:lpstr>
      </vt:variant>
      <vt:variant>
        <vt:i4>152</vt:i4>
      </vt:variant>
    </vt:vector>
  </HeadingPairs>
  <TitlesOfParts>
    <vt:vector size="170" baseType="lpstr">
      <vt:lpstr>Arial</vt:lpstr>
      <vt:lpstr>Arial Black</vt:lpstr>
      <vt:lpstr>Calibri</vt:lpstr>
      <vt:lpstr>Cambria Math</vt:lpstr>
      <vt:lpstr>Comic Sans MS</vt:lpstr>
      <vt:lpstr>Courier New</vt:lpstr>
      <vt:lpstr>Symbol</vt:lpstr>
      <vt:lpstr>Times New Roman</vt:lpstr>
      <vt:lpstr>WP Greek Century</vt:lpstr>
      <vt:lpstr>WP MathA</vt:lpstr>
      <vt:lpstr>WP MathExtendedA</vt:lpstr>
      <vt:lpstr>Office Theme</vt:lpstr>
      <vt:lpstr>Custom Design</vt:lpstr>
      <vt:lpstr>MSPhotoEd.3</vt:lpstr>
      <vt:lpstr>Microsoft Word 97 - 2003 Document</vt:lpstr>
      <vt:lpstr>Equation</vt:lpstr>
      <vt:lpstr>Document</vt:lpstr>
      <vt:lpstr>Chart</vt:lpstr>
      <vt:lpstr>Precise Digital Leveling </vt:lpstr>
      <vt:lpstr>PowerPoint Presentation</vt:lpstr>
      <vt:lpstr>Precise Digital Leveling </vt:lpstr>
      <vt:lpstr>History of Geodetic Leveling in the U.S.</vt:lpstr>
      <vt:lpstr>First “precise” leveling</vt:lpstr>
      <vt:lpstr>Evolution and Refinement of Geodetic Leveling</vt:lpstr>
      <vt:lpstr>What is Geodetic Leveling</vt:lpstr>
      <vt:lpstr>Geodetic leveling has been defined as</vt:lpstr>
      <vt:lpstr>PowerPoint Presentation</vt:lpstr>
      <vt:lpstr>How is geodetic leveling different?</vt:lpstr>
      <vt:lpstr>PowerPoint Presentation</vt:lpstr>
      <vt:lpstr>Error Sources and Corrections</vt:lpstr>
      <vt:lpstr>Corrections</vt:lpstr>
      <vt:lpstr>PowerPoint Presentation</vt:lpstr>
      <vt:lpstr>PowerPoint Presentation</vt:lpstr>
      <vt:lpstr>PowerPoint Presentation</vt:lpstr>
      <vt:lpstr>PowerPoint Presentation</vt:lpstr>
      <vt:lpstr>PowerPoint Presentation</vt:lpstr>
      <vt:lpstr>PowerPoint Presentation</vt:lpstr>
      <vt:lpstr>Level Unit    One Observer    Two Rod Persons</vt:lpstr>
      <vt:lpstr>Typical Level Unit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Part 1 Questions?</vt:lpstr>
      <vt:lpstr>Precise Digital Leveling </vt:lpstr>
      <vt:lpstr>Vertical Datum</vt:lpstr>
      <vt:lpstr>National Geodetic Vertical Datum 1929 (NGVD 29)</vt:lpstr>
      <vt:lpstr>PowerPoint Presentation</vt:lpstr>
      <vt:lpstr>North American Vertical Datum 1988 (NAVD 88)</vt:lpstr>
      <vt:lpstr>PowerPoint Presentation</vt:lpstr>
      <vt:lpstr>NGVD 29 Versus NAVD 88</vt:lpstr>
      <vt:lpstr>NGVD 29 Versus NAVD 88 (continued)</vt:lpstr>
      <vt:lpstr>PowerPoint Presentation</vt:lpstr>
      <vt:lpstr>PowerPoint Presentation</vt:lpstr>
      <vt:lpstr>PowerPoint Presentation</vt:lpstr>
      <vt:lpstr>Tidal Datum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Part 2 Questions?</vt:lpstr>
      <vt:lpstr>Precise Digital Leveling</vt:lpstr>
      <vt:lpstr>PowerPoint Presentation</vt:lpstr>
      <vt:lpstr>PowerPoint Presentation</vt:lpstr>
      <vt:lpstr>PowerPoint Presentation</vt:lpstr>
      <vt:lpstr>PowerPoint Presentation</vt:lpstr>
      <vt:lpstr>PowerPoint Presentation</vt:lpstr>
      <vt:lpstr>PowerPoint Presentation</vt:lpstr>
      <vt:lpstr>Corrections Applied to NGS’ Leveling Observations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Rod Scale Correction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Rod Temperature Correction</vt:lpstr>
      <vt:lpstr>Refraction Correction (thermistors)</vt:lpstr>
      <vt:lpstr>PowerPoint Presentation</vt:lpstr>
      <vt:lpstr>PowerPoint Presentation</vt:lpstr>
      <vt:lpstr>PowerPoint Presentation</vt:lpstr>
      <vt:lpstr>Refraction Correction (predicted)</vt:lpstr>
      <vt:lpstr>Time Zones</vt:lpstr>
      <vt:lpstr>Astronomic Correction</vt:lpstr>
      <vt:lpstr>PowerPoint Presentation</vt:lpstr>
      <vt:lpstr>Level Collimation Correction</vt:lpstr>
      <vt:lpstr>PowerPoint Presentation</vt:lpstr>
      <vt:lpstr>PowerPoint Presentation</vt:lpstr>
      <vt:lpstr>Orthometric Correction</vt:lpstr>
      <vt:lpstr>PowerPoint Presentation</vt:lpstr>
      <vt:lpstr>Geopotential Number</vt:lpstr>
      <vt:lpstr>Geopotential to Orthometric</vt:lpstr>
      <vt:lpstr>Heights Based on Geopotential Number (C)</vt:lpstr>
      <vt:lpstr>Idiosyncrasies &amp; Caveats</vt:lpstr>
      <vt:lpstr>Idiosyncrasies &amp; Caveats (Continued)</vt:lpstr>
      <vt:lpstr>PowerPoint Presentation</vt:lpstr>
      <vt:lpstr>PowerPoint Presentation</vt:lpstr>
      <vt:lpstr>End of Part 3 Questions?</vt:lpstr>
      <vt:lpstr>Precise Digital Leveling </vt:lpstr>
      <vt:lpstr>PowerPoint Presentation</vt:lpstr>
      <vt:lpstr>Vertical Control Network Standards</vt:lpstr>
      <vt:lpstr>What Does First-Order, Class II Accuracy Mean?</vt:lpstr>
      <vt:lpstr>What Does Second-Order, Class I Accuracy Mean?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least squares adjustment will use models that account for:</vt:lpstr>
      <vt:lpstr>End of Part 4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Precise Digital Leveling </dc:title>
  <dc:creator>Galen.Scott</dc:creator>
  <cp:lastModifiedBy>Charles Geoghegan</cp:lastModifiedBy>
  <cp:revision>29</cp:revision>
  <dcterms:created xsi:type="dcterms:W3CDTF">2009-10-22T15:32:12Z</dcterms:created>
  <dcterms:modified xsi:type="dcterms:W3CDTF">2021-03-15T00:48:49Z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7DC5281D-05CA-448D-8EFF-9487E21CF369</vt:lpwstr>
  </property>
  <property fmtid="{D5CDD505-2E9C-101B-9397-08002B2CF9AE}" pid="3" name="ArticulatePath">
    <vt:lpwstr>1_Leveling_Introduction_v2</vt:lpwstr>
  </property>
</Properties>
</file>