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77" r:id="rId2"/>
  </p:sldMasterIdLst>
  <p:notesMasterIdLst>
    <p:notesMasterId r:id="rId127"/>
  </p:notesMasterIdLst>
  <p:sldIdLst>
    <p:sldId id="864" r:id="rId3"/>
    <p:sldId id="1014" r:id="rId4"/>
    <p:sldId id="877" r:id="rId5"/>
    <p:sldId id="1018" r:id="rId6"/>
    <p:sldId id="990" r:id="rId7"/>
    <p:sldId id="991" r:id="rId8"/>
    <p:sldId id="992" r:id="rId9"/>
    <p:sldId id="1019" r:id="rId10"/>
    <p:sldId id="993" r:id="rId11"/>
    <p:sldId id="972" r:id="rId12"/>
    <p:sldId id="976" r:id="rId13"/>
    <p:sldId id="969" r:id="rId14"/>
    <p:sldId id="967" r:id="rId15"/>
    <p:sldId id="968" r:id="rId16"/>
    <p:sldId id="966" r:id="rId17"/>
    <p:sldId id="970" r:id="rId18"/>
    <p:sldId id="977" r:id="rId19"/>
    <p:sldId id="963" r:id="rId20"/>
    <p:sldId id="964" r:id="rId21"/>
    <p:sldId id="978" r:id="rId22"/>
    <p:sldId id="947" r:id="rId23"/>
    <p:sldId id="1006" r:id="rId24"/>
    <p:sldId id="1007" r:id="rId25"/>
    <p:sldId id="1008" r:id="rId26"/>
    <p:sldId id="979" r:id="rId27"/>
    <p:sldId id="1010" r:id="rId28"/>
    <p:sldId id="984" r:id="rId29"/>
    <p:sldId id="1004" r:id="rId30"/>
    <p:sldId id="980" r:id="rId31"/>
    <p:sldId id="981" r:id="rId32"/>
    <p:sldId id="988" r:id="rId33"/>
    <p:sldId id="946" r:id="rId34"/>
    <p:sldId id="982" r:id="rId35"/>
    <p:sldId id="983" r:id="rId36"/>
    <p:sldId id="985" r:id="rId37"/>
    <p:sldId id="941" r:id="rId38"/>
    <p:sldId id="989" r:id="rId39"/>
    <p:sldId id="987" r:id="rId40"/>
    <p:sldId id="986" r:id="rId41"/>
    <p:sldId id="974" r:id="rId42"/>
    <p:sldId id="960" r:id="rId43"/>
    <p:sldId id="944" r:id="rId44"/>
    <p:sldId id="953" r:id="rId45"/>
    <p:sldId id="1003" r:id="rId46"/>
    <p:sldId id="945" r:id="rId47"/>
    <p:sldId id="958" r:id="rId48"/>
    <p:sldId id="959" r:id="rId49"/>
    <p:sldId id="952" r:id="rId50"/>
    <p:sldId id="954" r:id="rId51"/>
    <p:sldId id="955" r:id="rId52"/>
    <p:sldId id="956" r:id="rId53"/>
    <p:sldId id="957" r:id="rId54"/>
    <p:sldId id="950" r:id="rId55"/>
    <p:sldId id="951" r:id="rId56"/>
    <p:sldId id="1017" r:id="rId57"/>
    <p:sldId id="962" r:id="rId58"/>
    <p:sldId id="994" r:id="rId59"/>
    <p:sldId id="996" r:id="rId60"/>
    <p:sldId id="1082" r:id="rId61"/>
    <p:sldId id="997" r:id="rId62"/>
    <p:sldId id="995" r:id="rId63"/>
    <p:sldId id="971" r:id="rId64"/>
    <p:sldId id="961" r:id="rId65"/>
    <p:sldId id="1005" r:id="rId66"/>
    <p:sldId id="1000" r:id="rId67"/>
    <p:sldId id="999" r:id="rId68"/>
    <p:sldId id="1001" r:id="rId69"/>
    <p:sldId id="1015" r:id="rId70"/>
    <p:sldId id="1016" r:id="rId71"/>
    <p:sldId id="1081" r:id="rId72"/>
    <p:sldId id="1021" r:id="rId73"/>
    <p:sldId id="1022" r:id="rId74"/>
    <p:sldId id="1034" r:id="rId75"/>
    <p:sldId id="1023" r:id="rId76"/>
    <p:sldId id="1024" r:id="rId77"/>
    <p:sldId id="1026" r:id="rId78"/>
    <p:sldId id="1027" r:id="rId79"/>
    <p:sldId id="1028" r:id="rId80"/>
    <p:sldId id="1029" r:id="rId81"/>
    <p:sldId id="1030" r:id="rId82"/>
    <p:sldId id="1031" r:id="rId83"/>
    <p:sldId id="1032" r:id="rId84"/>
    <p:sldId id="1033" r:id="rId85"/>
    <p:sldId id="1036" r:id="rId86"/>
    <p:sldId id="1037" r:id="rId87"/>
    <p:sldId id="1041" r:id="rId88"/>
    <p:sldId id="1042" r:id="rId89"/>
    <p:sldId id="1043" r:id="rId90"/>
    <p:sldId id="1044" r:id="rId91"/>
    <p:sldId id="1045" r:id="rId92"/>
    <p:sldId id="1046" r:id="rId93"/>
    <p:sldId id="1047" r:id="rId94"/>
    <p:sldId id="1048" r:id="rId95"/>
    <p:sldId id="1049" r:id="rId96"/>
    <p:sldId id="1078" r:id="rId97"/>
    <p:sldId id="1050" r:id="rId98"/>
    <p:sldId id="1051" r:id="rId99"/>
    <p:sldId id="1052" r:id="rId100"/>
    <p:sldId id="1053" r:id="rId101"/>
    <p:sldId id="1056" r:id="rId102"/>
    <p:sldId id="1055" r:id="rId103"/>
    <p:sldId id="1079" r:id="rId104"/>
    <p:sldId id="1058" r:id="rId105"/>
    <p:sldId id="1059" r:id="rId106"/>
    <p:sldId id="1060" r:id="rId107"/>
    <p:sldId id="1061" r:id="rId108"/>
    <p:sldId id="1062" r:id="rId109"/>
    <p:sldId id="1063" r:id="rId110"/>
    <p:sldId id="1064" r:id="rId111"/>
    <p:sldId id="1065" r:id="rId112"/>
    <p:sldId id="1066" r:id="rId113"/>
    <p:sldId id="1067" r:id="rId114"/>
    <p:sldId id="1068" r:id="rId115"/>
    <p:sldId id="1083" r:id="rId116"/>
    <p:sldId id="1069" r:id="rId117"/>
    <p:sldId id="1070" r:id="rId118"/>
    <p:sldId id="1071" r:id="rId119"/>
    <p:sldId id="1072" r:id="rId120"/>
    <p:sldId id="1073" r:id="rId121"/>
    <p:sldId id="1074" r:id="rId122"/>
    <p:sldId id="1075" r:id="rId123"/>
    <p:sldId id="1076" r:id="rId124"/>
    <p:sldId id="1077" r:id="rId125"/>
    <p:sldId id="1080" r:id="rId1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78A47A"/>
    <a:srgbClr val="83AB85"/>
    <a:srgbClr val="91B593"/>
    <a:srgbClr val="6E9E70"/>
    <a:srgbClr val="000099"/>
    <a:srgbClr val="E68900"/>
    <a:srgbClr val="FF99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890" autoAdjust="0"/>
  </p:normalViewPr>
  <p:slideViewPr>
    <p:cSldViewPr snapToGrid="0">
      <p:cViewPr varScale="1">
        <p:scale>
          <a:sx n="55" d="100"/>
          <a:sy n="55" d="100"/>
        </p:scale>
        <p:origin x="162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9176"/>
    </p:cViewPr>
  </p:sorterViewPr>
  <p:notesViewPr>
    <p:cSldViewPr snapToGrid="0">
      <p:cViewPr varScale="1">
        <p:scale>
          <a:sx n="54" d="100"/>
          <a:sy n="54" d="100"/>
        </p:scale>
        <p:origin x="201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</a:t>
            </a:r>
            <a:r>
              <a:rPr lang="en-US" baseline="0" dirty="0" smtClean="0"/>
              <a:t> Brian Ward, Central Plains Advisor, AR. KS, MO and TN. Worked for NGS 32 years. Field for 17, AR Advisor for 11 year Regional for 3 years.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28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15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tools to help find the marks. DSWorld is a good 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95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crowded, but just wanted to show an example of what to look for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88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Getting the line where you need it. No rules concerning specific routes.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78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Level line runs along the levee.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74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see where the line needs to run. Recon old marks, locations for new marks, like bridges,</a:t>
            </a:r>
            <a:r>
              <a:rPr lang="en-US" baseline="0" dirty="0" smtClean="0"/>
              <a:t> rock outcrops, safe places in ROW.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86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for places to set marks like, bridges, sturdy foundations..</a:t>
            </a:r>
            <a:r>
              <a:rPr lang="en-US" dirty="0" err="1" smtClean="0"/>
              <a:t>etc</a:t>
            </a:r>
            <a:r>
              <a:rPr lang="en-US" dirty="0" smtClean="0"/>
              <a:t> Talk to land owners,</a:t>
            </a:r>
            <a:r>
              <a:rPr lang="en-US" baseline="0" dirty="0" smtClean="0"/>
              <a:t> mark places for new marks to have utilities marked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54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Several features, you can expand radius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902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r>
              <a:rPr lang="en-US" baseline="0" dirty="0" smtClean="0"/>
              <a:t>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194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Satellite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2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</a:t>
            </a:r>
            <a:r>
              <a:rPr lang="en-US" baseline="0" dirty="0" smtClean="0"/>
              <a:t> try to demonstrate these programs.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44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you get in the field,</a:t>
            </a:r>
            <a:r>
              <a:rPr lang="en-US" baseline="0" dirty="0" smtClean="0"/>
              <a:t> you can use mark recovery form.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36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on find marks near 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64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Scroll map and draw new center.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90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should be used for mapping only. Pictures and descriptive text will be entered in </a:t>
            </a:r>
            <a:r>
              <a:rPr lang="en-US" baseline="0" dirty="0" err="1" smtClean="0"/>
              <a:t>windesc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28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following</a:t>
            </a:r>
            <a:r>
              <a:rPr lang="en-US" baseline="0" dirty="0" smtClean="0"/>
              <a:t> information will need to be gathered for later entry into </a:t>
            </a:r>
            <a:r>
              <a:rPr lang="en-US" baseline="0" dirty="0" err="1" smtClean="0"/>
              <a:t>windesc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765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</a:t>
            </a:r>
            <a:r>
              <a:rPr lang="en-US" baseline="0" dirty="0" smtClean="0"/>
              <a:t> for new marks needs to be collected.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426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Equipment for the field.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139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Scaled position needs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57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line ties must meet tolerance for order and class.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5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through 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74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Everything I talk about is on our website.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04064C8-8D5B-4F8C-9152-F5F737A3A40C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1369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</a:t>
            </a:r>
            <a:r>
              <a:rPr lang="en-US" baseline="0" dirty="0" smtClean="0"/>
              <a:t> try to demonstrate these programs.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239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ask for a DES.FILE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187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HGZ.file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234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LVL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825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.</a:t>
            </a:r>
            <a:r>
              <a:rPr lang="en-US" dirty="0" err="1" smtClean="0"/>
              <a:t>lvl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228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 .</a:t>
            </a:r>
            <a:r>
              <a:rPr lang="en-US" dirty="0" err="1" smtClean="0"/>
              <a:t>lvl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779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Importing .</a:t>
            </a:r>
            <a:r>
              <a:rPr lang="en-US" dirty="0" err="1" smtClean="0"/>
              <a:t>lvl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569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HGZ File &amp; 40 series records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594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Abstracts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235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Creating Abstract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79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Regional geodetic advisors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 located around the country for questions / support.</a:t>
            </a:r>
          </a:p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You can always call another Advisor if you cant get in touch with me. Lots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of expertise in 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varity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of subjects related to geodesy in this group.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2B969C0-391C-4AD6-A941-9106AC5412E2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2002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Abstract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419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HGZ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119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 in </a:t>
            </a:r>
            <a:r>
              <a:rPr lang="en-US" dirty="0" err="1" smtClean="0"/>
              <a:t>Windesc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36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Early Leveling in the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09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Small All Terrain Cycles used to cover more ground.</a:t>
            </a:r>
          </a:p>
          <a:p>
            <a:r>
              <a:rPr lang="en-US" altLang="en-US" smtClean="0"/>
              <a:t>Could level to 20 KM a day in flat terrain.</a:t>
            </a:r>
          </a:p>
          <a:p>
            <a:r>
              <a:rPr lang="en-US" altLang="en-US" smtClean="0"/>
              <a:t>Zeiss NI002 had a swivel eye piece.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Phased in Digital Levels in early 2000. Using 1</a:t>
            </a:r>
            <a:r>
              <a:rPr lang="en-US" altLang="en-US" baseline="30000" smtClean="0"/>
              <a:t>st</a:t>
            </a:r>
            <a:r>
              <a:rPr lang="en-US" altLang="en-US" smtClean="0"/>
              <a:t> order Digital Levels and Invar Bar Code Rods.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A460533-0017-4315-87EE-7E338C2A34ED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64105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source of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735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information is in the Benchmark</a:t>
            </a:r>
            <a:r>
              <a:rPr lang="en-US" baseline="0" dirty="0" smtClean="0"/>
              <a:t> Rest Manual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73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setting marks, stability</a:t>
            </a:r>
            <a:r>
              <a:rPr lang="en-US" baseline="0" dirty="0" smtClean="0"/>
              <a:t> is always important. It all starts and ends with your mark setting.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5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62D6-0A22-4321-8B8C-8B05D31931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77EB2-CD6A-4856-8D16-614BF0D871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9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4C53F-6971-49A5-91E4-0B3DA1438D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5638-EE7E-456B-9FD5-AA0509CDF2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6E2CC-51F8-4D44-8BD4-71EFA343D5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B4604-00C8-4C09-85C4-117A42FD4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0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9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26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9BB52-10E1-4162-96AB-0A6695B6ED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37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29A2D-2501-46EC-A6DD-A05F108D8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23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4D47D-9D40-4983-AE66-4B67BB31C4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44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916A8-CCEB-46A9-BAD9-33EBFCF823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149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E1BC8-98B7-4D54-BB57-204392A4B9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829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23420-ECDE-42CA-8076-5D02DE55F5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25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EAFD-C5AD-4CE4-A9A2-1620EF885A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70A46-871E-4729-9783-841A67B991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79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A8076-172A-4E91-B604-461A886E4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827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289A8-F5B4-4650-B16B-63F6DFFDF0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802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E64D0-1EE1-4AB6-B290-5130D0D97C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897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ECC2D-D247-4E72-B25B-44D959E0A2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837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569CF-618B-43EF-AC56-4BCB450728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66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7ECE-9AF2-4ADE-B121-1164F1FFB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A09C-50D8-4425-8086-338AFB21C2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EC10B-6B64-4DB8-926F-B0CE452903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FA71-42F9-46F0-AAB1-77E4E7B7C8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41062-5E46-4E83-A73A-3E31CD20CD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B5328-6158-4665-8C42-BE4BD0776F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3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15D7B-A6EC-4DD7-94BD-613EC1E6E2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FD5C-4B07-41B4-A825-23BD2C1408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9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72BD-AEFA-4E9C-A3F7-B099FB084B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5F8D-0F11-4034-A73A-98CA8F610A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0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BA40E-3D68-4990-986D-2C254545A1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9E40-FB0F-4D34-BF50-10284A98DD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3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B5781-3118-47C8-A1AF-FD18E3517A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BDFC1-7D66-499C-BB8D-4E0F2A9B2D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1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670813F4-5EFC-4B36-B954-3568AA051563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3/10/2021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72FDA4AF-7BF3-4CA9-A6D4-43FE57F0476A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807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  <p:sldLayoutId id="214748367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ontinuation Slid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8C91182A-CAAE-4A51-9579-25BA50882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56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surveys/mark-recovery/index.s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1357425"/>
            <a:ext cx="91440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lvl="0" algn="ctr" defTabSz="457189" eaLnBrk="1" hangingPunct="1"/>
            <a:endParaRPr lang="en-US" sz="3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2651125" y="5623560"/>
            <a:ext cx="393255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 smtClean="0">
                <a:solidFill>
                  <a:srgbClr val="000000"/>
                </a:solidFill>
                <a:cs typeface="+mn-cs"/>
              </a:rPr>
              <a:t>Brian Ward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NOAA, National Geodetic Survey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 err="1" smtClean="0">
                <a:solidFill>
                  <a:srgbClr val="0000FF"/>
                </a:solidFill>
                <a:cs typeface="+mn-cs"/>
              </a:rPr>
              <a:t>Brian.Ward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@noaa.gov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5735759"/>
            <a:ext cx="732802" cy="760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5" y="5806440"/>
            <a:ext cx="653415" cy="653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Project Planning</a:t>
            </a:r>
            <a:br>
              <a:rPr lang="en-US" sz="30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MARK SETTING and RECOVERY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51001" y="2351242"/>
            <a:ext cx="404199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Setting Information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40309"/>
            <a:ext cx="8229600" cy="493579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064774" y="4689987"/>
            <a:ext cx="1160207" cy="3834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2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1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Importing .lvl Files</a:t>
            </a:r>
          </a:p>
        </p:txBody>
      </p:sp>
      <p:pic>
        <p:nvPicPr>
          <p:cNvPr id="15363" name="Picture 4" descr="FileOpenLvlDia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001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76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gz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8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Creating Abstracts</a:t>
            </a:r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smtClean="0"/>
              <a:t>Date discontinuity errors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Rejections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Rod/Instrument data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Inverse-running length differences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Refraction corrections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The Neighbor File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The Segment File</a:t>
            </a:r>
          </a:p>
        </p:txBody>
      </p:sp>
    </p:spTree>
    <p:extLst>
      <p:ext uri="{BB962C8B-B14F-4D97-AF65-F5344CB8AC3E}">
        <p14:creationId xmlns:p14="http://schemas.microsoft.com/office/powerpoint/2010/main" val="304764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Absd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86225"/>
            <a:ext cx="42767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Cre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553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7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355725" y="1676400"/>
            <a:ext cx="7788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0483" name="Picture 8" descr="Abstr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7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gz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7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Tools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 smtClean="0"/>
              <a:t>Plotting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Creating statistical reports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Creating new-minus-old </a:t>
            </a:r>
            <a:r>
              <a:rPr lang="en-US" altLang="en-US" sz="2800" dirty="0" smtClean="0"/>
              <a:t>reports</a:t>
            </a:r>
            <a:endParaRPr lang="en-US" altLang="en-US" sz="2800" dirty="0" smtClean="0"/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Astronomic positions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Temperature profile prediction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Renumbering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Time zone calculator</a:t>
            </a:r>
          </a:p>
        </p:txBody>
      </p:sp>
    </p:spTree>
    <p:extLst>
      <p:ext uri="{BB962C8B-B14F-4D97-AF65-F5344CB8AC3E}">
        <p14:creationId xmlns:p14="http://schemas.microsoft.com/office/powerpoint/2010/main" val="176068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Creating a Plot</a:t>
            </a:r>
          </a:p>
        </p:txBody>
      </p:sp>
      <p:pic>
        <p:nvPicPr>
          <p:cNvPr id="23555" name="Picture 4" descr="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477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4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lotA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0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Order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hangingPunc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prstClr val="black"/>
                </a:solidFill>
                <a:latin typeface="Arial Unicode MS"/>
              </a:rPr>
              <a:t>A = MOST RELIABLE AND EXPECTED TO HOLD POSITION/ELEVATION </a:t>
            </a:r>
            <a:r>
              <a:rPr lang="en-US" altLang="en-US" sz="1400" dirty="0" smtClean="0">
                <a:solidFill>
                  <a:prstClr val="black"/>
                </a:solidFill>
                <a:latin typeface="Arial Unicode MS"/>
              </a:rPr>
              <a:t>WELL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In a rock outcrop or ledge, exposed bedrock, large foundations on bedrock, rod drilled and cemented into bedrock...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US" sz="1400" i="1" dirty="0" smtClean="0"/>
              <a:t> </a:t>
            </a:r>
            <a:r>
              <a:rPr lang="en-US" sz="1400" i="1" dirty="0"/>
              <a:t>the </a:t>
            </a:r>
            <a:r>
              <a:rPr lang="en-US" sz="1400" b="1" i="1" dirty="0"/>
              <a:t>most reliable</a:t>
            </a:r>
            <a:r>
              <a:rPr lang="en-US" sz="1400" i="1" dirty="0"/>
              <a:t>, are expected </a:t>
            </a:r>
            <a:r>
              <a:rPr lang="en-US" sz="1400" i="1" dirty="0" smtClean="0"/>
              <a:t>to </a:t>
            </a:r>
            <a:r>
              <a:rPr lang="en-US" sz="1400" i="1" dirty="0"/>
              <a:t>hold well</a:t>
            </a:r>
            <a:endParaRPr lang="en-US" altLang="en-US" sz="14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US" altLang="en-US" sz="14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US" alt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B 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= PROBABLY HOLD POSITION/ELEVATION </a:t>
            </a: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WELL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Deep driven stainless steel rod mark in +10’ Ft. in sleeve, massive structures and retaining walls, abutment of pier or large bridge..</a:t>
            </a:r>
            <a:r>
              <a:rPr lang="en-US" sz="1400" b="1" i="1" dirty="0"/>
              <a:t> </a:t>
            </a:r>
            <a:endParaRPr lang="en-US" sz="1400" b="1" i="1" dirty="0" smtClean="0"/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US" sz="1400" b="1" i="1" dirty="0" smtClean="0"/>
              <a:t>will probably </a:t>
            </a:r>
            <a:r>
              <a:rPr lang="en-US" sz="1400" b="1" i="1" dirty="0"/>
              <a:t>hold</a:t>
            </a:r>
            <a:r>
              <a:rPr lang="en-US" sz="1400" i="1" dirty="0"/>
              <a:t> well.</a:t>
            </a:r>
            <a:endParaRPr lang="en-US" altLang="en-US" sz="14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US" altLang="en-US" sz="14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US" alt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C = MAY HOLD, BUT OF TYPE COMMONLY SUBJECT </a:t>
            </a: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TO SURFACE MOTION</a:t>
            </a:r>
          </a:p>
          <a:p>
            <a:pPr marL="0" indent="0" eaLnBrk="0" hangingPunct="0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Concrete monument, footing of small or medium structures, retaining wall or concrete ledge..</a:t>
            </a:r>
            <a:r>
              <a:rPr lang="en-US" sz="1400" b="1" i="1" dirty="0"/>
              <a:t> </a:t>
            </a:r>
            <a:r>
              <a:rPr lang="en-US" sz="1400" b="1" i="1" dirty="0" smtClean="0"/>
              <a:t>           may </a:t>
            </a:r>
            <a:r>
              <a:rPr lang="en-US" sz="1400" b="1" i="1" dirty="0"/>
              <a:t>hold</a:t>
            </a:r>
            <a:r>
              <a:rPr lang="en-US" sz="1400" i="1" dirty="0"/>
              <a:t> well, are commonly </a:t>
            </a:r>
            <a:br>
              <a:rPr lang="en-US" sz="1400" i="1" dirty="0"/>
            </a:br>
            <a:r>
              <a:rPr lang="en-US" sz="1400" i="1" dirty="0"/>
              <a:t>subject to movement</a:t>
            </a:r>
            <a:endParaRPr lang="en-US" alt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US" altLang="en-US" sz="14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endParaRPr lang="en-US" alt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D = 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MARK OF QUESTIONABLE OR UNKNOWN </a:t>
            </a: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STABILITY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Light structures, prefabricated concrete post, sidewalk, curb..</a:t>
            </a:r>
            <a:r>
              <a:rPr lang="en-US" sz="1400" i="1" dirty="0"/>
              <a:t> </a:t>
            </a:r>
            <a:endParaRPr lang="en-US" sz="1400" i="1" dirty="0" smtClean="0"/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en-US" sz="1400" i="1" dirty="0" smtClean="0"/>
              <a:t>of </a:t>
            </a:r>
            <a:r>
              <a:rPr lang="en-US" sz="1400" b="1" i="1" dirty="0"/>
              <a:t>questionable </a:t>
            </a:r>
            <a:r>
              <a:rPr lang="en-US" sz="1400" b="1" i="1" dirty="0" smtClean="0"/>
              <a:t>or unknown</a:t>
            </a:r>
            <a:r>
              <a:rPr lang="en-US" sz="1400" i="1" dirty="0" smtClean="0"/>
              <a:t> </a:t>
            </a:r>
            <a:r>
              <a:rPr lang="en-US" sz="1400" i="1" dirty="0"/>
              <a:t>reliability</a:t>
            </a:r>
            <a:endParaRPr lang="en-US" alt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Creating a Statistical File</a:t>
            </a:r>
          </a:p>
        </p:txBody>
      </p:sp>
      <p:pic>
        <p:nvPicPr>
          <p:cNvPr id="25603" name="Picture 4" descr="Cre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629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6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stati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7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Creating the New-minus-old File</a:t>
            </a:r>
          </a:p>
        </p:txBody>
      </p:sp>
      <p:pic>
        <p:nvPicPr>
          <p:cNvPr id="27651" name="Picture 4" descr="Cre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781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n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7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981990" cy="4140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87" y="3703897"/>
            <a:ext cx="7861704" cy="299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To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18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ToolsRenu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6826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Web Tools</a:t>
            </a:r>
          </a:p>
        </p:txBody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dirty="0" smtClean="0"/>
              <a:t>Aerial view (Google Earth)</a:t>
            </a:r>
          </a:p>
          <a:p>
            <a:pPr>
              <a:lnSpc>
                <a:spcPct val="150000"/>
              </a:lnSpc>
            </a:pPr>
            <a:r>
              <a:rPr lang="en-US" altLang="en-US" dirty="0" smtClean="0"/>
              <a:t>Level projects</a:t>
            </a:r>
          </a:p>
          <a:p>
            <a:pPr>
              <a:lnSpc>
                <a:spcPct val="150000"/>
              </a:lnSpc>
            </a:pPr>
            <a:r>
              <a:rPr lang="en-US" altLang="en-US" dirty="0" smtClean="0"/>
              <a:t>Updating files</a:t>
            </a:r>
          </a:p>
        </p:txBody>
      </p:sp>
    </p:spTree>
    <p:extLst>
      <p:ext uri="{BB962C8B-B14F-4D97-AF65-F5344CB8AC3E}">
        <p14:creationId xmlns:p14="http://schemas.microsoft.com/office/powerpoint/2010/main" val="6386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GEPro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3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roj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5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Level Projects for Marks</a:t>
            </a:r>
          </a:p>
        </p:txBody>
      </p:sp>
    </p:spTree>
    <p:extLst>
      <p:ext uri="{BB962C8B-B14F-4D97-AF65-F5344CB8AC3E}">
        <p14:creationId xmlns:p14="http://schemas.microsoft.com/office/powerpoint/2010/main" val="1868088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Bedrock Monuments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" y="1600200"/>
            <a:ext cx="3578942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600201"/>
            <a:ext cx="4038600" cy="4525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9174" y="122903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    “A” Order Stability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783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WebToolsUp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24194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Project Checklist</a:t>
            </a:r>
          </a:p>
        </p:txBody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r>
              <a:rPr lang="en-US" altLang="en-US" smtClean="0"/>
              <a:t>.hgz file created and checked</a:t>
            </a:r>
          </a:p>
          <a:p>
            <a:r>
              <a:rPr lang="en-US" altLang="en-US" smtClean="0"/>
              <a:t>.lvl file(s) created, checked, combined</a:t>
            </a:r>
          </a:p>
          <a:p>
            <a:r>
              <a:rPr lang="en-US" altLang="en-US" smtClean="0"/>
              <a:t>Abstract file created &amp; checked</a:t>
            </a:r>
          </a:p>
          <a:p>
            <a:r>
              <a:rPr lang="en-US" altLang="en-US" smtClean="0"/>
              <a:t>New-minus-old file created</a:t>
            </a:r>
          </a:p>
          <a:p>
            <a:r>
              <a:rPr lang="en-US" altLang="en-US" smtClean="0"/>
              <a:t>Ties checked</a:t>
            </a:r>
          </a:p>
          <a:p>
            <a:r>
              <a:rPr lang="en-US" altLang="en-US" smtClean="0"/>
              <a:t>Project report created</a:t>
            </a:r>
          </a:p>
        </p:txBody>
      </p:sp>
    </p:spTree>
    <p:extLst>
      <p:ext uri="{BB962C8B-B14F-4D97-AF65-F5344CB8AC3E}">
        <p14:creationId xmlns:p14="http://schemas.microsoft.com/office/powerpoint/2010/main" val="33828464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Files for Submittal</a:t>
            </a: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Description (.dsc) file </a:t>
            </a:r>
          </a:p>
          <a:p>
            <a:r>
              <a:rPr lang="en-US" altLang="en-US" smtClean="0"/>
              <a:t>Combined raw (.gsi, .lev, or .dat) file</a:t>
            </a:r>
          </a:p>
          <a:p>
            <a:r>
              <a:rPr lang="en-US" altLang="en-US" smtClean="0"/>
              <a:t>Combined (.bok) file</a:t>
            </a:r>
          </a:p>
          <a:p>
            <a:r>
              <a:rPr lang="en-US" altLang="en-US" smtClean="0"/>
              <a:t>VERTOBS (.hgz) file</a:t>
            </a:r>
          </a:p>
          <a:p>
            <a:r>
              <a:rPr lang="en-US" altLang="en-US" smtClean="0"/>
              <a:t>Abstract (.abs) file</a:t>
            </a:r>
          </a:p>
          <a:p>
            <a:r>
              <a:rPr lang="en-US" altLang="en-US" smtClean="0"/>
              <a:t>Project report (.rpt) file</a:t>
            </a:r>
          </a:p>
          <a:p>
            <a:r>
              <a:rPr lang="en-US" altLang="en-US" smtClean="0"/>
              <a:t>CD of photos</a:t>
            </a:r>
          </a:p>
        </p:txBody>
      </p:sp>
    </p:spTree>
    <p:extLst>
      <p:ext uri="{BB962C8B-B14F-4D97-AF65-F5344CB8AC3E}">
        <p14:creationId xmlns:p14="http://schemas.microsoft.com/office/powerpoint/2010/main" val="428572035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TRANSLEV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8626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7888"/>
          </a:xfrm>
        </p:spPr>
        <p:txBody>
          <a:bodyPr/>
          <a:lstStyle/>
          <a:p>
            <a:r>
              <a:rPr lang="en-US" dirty="0" smtClean="0"/>
              <a:t>End of Line-24 K!!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2" y="1082842"/>
            <a:ext cx="7772399" cy="5775158"/>
          </a:xfrm>
        </p:spPr>
      </p:pic>
    </p:spTree>
    <p:extLst>
      <p:ext uri="{BB962C8B-B14F-4D97-AF65-F5344CB8AC3E}">
        <p14:creationId xmlns:p14="http://schemas.microsoft.com/office/powerpoint/2010/main" val="5096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Driven Rod Mark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923" y="1600200"/>
            <a:ext cx="3852153" cy="4525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6323" y="1219200"/>
            <a:ext cx="256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“B” Order Stability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686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Cover to Datum Point</a:t>
            </a:r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4038600" cy="429915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2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4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Monument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994931"/>
            <a:ext cx="4038600" cy="3736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831181"/>
            <a:ext cx="3048000" cy="4064000"/>
          </a:xfrm>
        </p:spPr>
      </p:pic>
      <p:sp>
        <p:nvSpPr>
          <p:cNvPr id="3" name="TextBox 2"/>
          <p:cNvSpPr txBox="1"/>
          <p:nvPr/>
        </p:nvSpPr>
        <p:spPr>
          <a:xfrm>
            <a:off x="3293806" y="1417638"/>
            <a:ext cx="215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“C” Order Stability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869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Monument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1" y="1417638"/>
            <a:ext cx="3430229" cy="490450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417638"/>
            <a:ext cx="3543300" cy="4904503"/>
          </a:xfrm>
        </p:spPr>
      </p:pic>
    </p:spTree>
    <p:extLst>
      <p:ext uri="{BB962C8B-B14F-4D97-AF65-F5344CB8AC3E}">
        <p14:creationId xmlns:p14="http://schemas.microsoft.com/office/powerpoint/2010/main" val="34281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 Stability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935" y="1307690"/>
            <a:ext cx="4640826" cy="51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Preparation Before </a:t>
            </a:r>
            <a:r>
              <a:rPr lang="en-US" dirty="0"/>
              <a:t>Setting </a:t>
            </a:r>
            <a:r>
              <a:rPr lang="en-US" dirty="0" smtClean="0"/>
              <a:t>Marks</a:t>
            </a:r>
          </a:p>
          <a:p>
            <a:pPr marL="0" lv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Locate ties to the NSRS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</a:p>
          <a:p>
            <a:pPr marL="0" lv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Decide route and number of marks to set.</a:t>
            </a:r>
          </a:p>
          <a:p>
            <a:pPr marL="0" indent="0">
              <a:buNone/>
            </a:pPr>
            <a:r>
              <a:rPr lang="en-US" sz="2000" dirty="0" smtClean="0"/>
              <a:t>Decide what type of marks to set.</a:t>
            </a:r>
          </a:p>
          <a:p>
            <a:pPr marL="0" indent="0">
              <a:buNone/>
            </a:pPr>
            <a:r>
              <a:rPr lang="en-US" sz="2000" dirty="0" smtClean="0"/>
              <a:t>Closely estimate distance of total line, including ties to NSRS.</a:t>
            </a:r>
          </a:p>
          <a:p>
            <a:pPr marL="0" indent="0">
              <a:buNone/>
            </a:pPr>
            <a:r>
              <a:rPr lang="en-US" sz="2000" dirty="0" smtClean="0"/>
              <a:t>Closely estimate distance between marks.</a:t>
            </a:r>
          </a:p>
          <a:p>
            <a:pPr marL="0" indent="0">
              <a:buNone/>
            </a:pPr>
            <a:r>
              <a:rPr lang="en-US" sz="2000" dirty="0" smtClean="0"/>
              <a:t>Design in DSWorld or other mapping app.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*Contact Utilities before you dig.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solidFill>
                  <a:srgbClr val="C00000"/>
                </a:solidFill>
              </a:rPr>
              <a:t>*All this information will be needed for </a:t>
            </a:r>
            <a:r>
              <a:rPr lang="en-US" sz="2000" dirty="0">
                <a:solidFill>
                  <a:srgbClr val="C00000"/>
                </a:solidFill>
              </a:rPr>
              <a:t>P</a:t>
            </a:r>
            <a:r>
              <a:rPr lang="en-US" sz="2000" dirty="0" smtClean="0">
                <a:solidFill>
                  <a:srgbClr val="C00000"/>
                </a:solidFill>
              </a:rPr>
              <a:t>roject Proposal.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974"/>
            <a:ext cx="8229600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Desk </a:t>
            </a:r>
            <a:r>
              <a:rPr lang="en-US" dirty="0"/>
              <a:t>Top Recon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View </a:t>
            </a:r>
            <a:r>
              <a:rPr lang="en-US" dirty="0"/>
              <a:t>Project Area</a:t>
            </a:r>
          </a:p>
          <a:p>
            <a:r>
              <a:rPr lang="en-US" dirty="0" smtClean="0"/>
              <a:t>Selecting </a:t>
            </a:r>
            <a:r>
              <a:rPr lang="en-US" dirty="0"/>
              <a:t>NSRS Tie </a:t>
            </a:r>
            <a:r>
              <a:rPr lang="en-US" dirty="0" smtClean="0"/>
              <a:t>Marks</a:t>
            </a:r>
          </a:p>
          <a:p>
            <a:r>
              <a:rPr lang="en-US" dirty="0" smtClean="0"/>
              <a:t>Select approximate location of new marks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</a:rPr>
              <a:t>NSRS ties must be published, leveled and adjusted </a:t>
            </a:r>
            <a:r>
              <a:rPr lang="en-US" dirty="0" err="1">
                <a:solidFill>
                  <a:srgbClr val="C00000"/>
                </a:solidFill>
              </a:rPr>
              <a:t>o</a:t>
            </a:r>
            <a:r>
              <a:rPr lang="en-US" dirty="0" err="1" smtClean="0">
                <a:solidFill>
                  <a:srgbClr val="C00000"/>
                </a:solidFill>
              </a:rPr>
              <a:t>rthometric</a:t>
            </a:r>
            <a:r>
              <a:rPr lang="en-US" dirty="0" smtClean="0">
                <a:solidFill>
                  <a:srgbClr val="C00000"/>
                </a:solidFill>
              </a:rPr>
              <a:t> heights for Order &amp; Class you are trying to </a:t>
            </a:r>
            <a:r>
              <a:rPr lang="en-US" dirty="0">
                <a:solidFill>
                  <a:srgbClr val="C00000"/>
                </a:solidFill>
              </a:rPr>
              <a:t>achieve. </a:t>
            </a:r>
          </a:p>
        </p:txBody>
      </p:sp>
    </p:spTree>
    <p:extLst>
      <p:ext uri="{BB962C8B-B14F-4D97-AF65-F5344CB8AC3E}">
        <p14:creationId xmlns:p14="http://schemas.microsoft.com/office/powerpoint/2010/main" val="141770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5135" y="796413"/>
            <a:ext cx="6572865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MT"/>
              </a:rPr>
              <a:t>Project Planning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MT"/>
              </a:rPr>
              <a:t>Mark Setting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MT"/>
              </a:rPr>
              <a:t>Line ties to the NSRS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MT"/>
              </a:rPr>
              <a:t>Project Proposal</a:t>
            </a:r>
          </a:p>
          <a:p>
            <a:endParaRPr lang="en-US" sz="2800" dirty="0" smtClean="0">
              <a:latin typeface="ArialMT"/>
            </a:endParaRPr>
          </a:p>
          <a:p>
            <a:r>
              <a:rPr lang="en-US" sz="2800" dirty="0" smtClean="0">
                <a:latin typeface="ArialMT"/>
              </a:rPr>
              <a:t>DSWorld</a:t>
            </a:r>
          </a:p>
          <a:p>
            <a:endParaRPr lang="en-US" sz="2800" dirty="0" smtClean="0">
              <a:latin typeface="ArialMT"/>
            </a:endParaRPr>
          </a:p>
          <a:p>
            <a:r>
              <a:rPr lang="en-US" sz="2800" dirty="0" err="1" smtClean="0">
                <a:latin typeface="ArialMT"/>
              </a:rPr>
              <a:t>Windesc</a:t>
            </a:r>
            <a:endParaRPr lang="en-US" sz="2800" dirty="0" smtClean="0">
              <a:latin typeface="ArialMT"/>
            </a:endParaRPr>
          </a:p>
          <a:p>
            <a:r>
              <a:rPr lang="en-US" sz="2800" dirty="0" smtClean="0">
                <a:latin typeface="ArialMT"/>
              </a:rPr>
              <a:t> </a:t>
            </a:r>
          </a:p>
          <a:p>
            <a:r>
              <a:rPr lang="en-US" sz="2800" dirty="0" err="1" smtClean="0">
                <a:latin typeface="ArialMT"/>
              </a:rPr>
              <a:t>Translev</a:t>
            </a:r>
            <a:endParaRPr lang="en-US" sz="2800" dirty="0" smtClean="0">
              <a:latin typeface="ArialMT"/>
            </a:endParaRPr>
          </a:p>
          <a:p>
            <a:endParaRPr lang="en-US" sz="2800" dirty="0" smtClean="0">
              <a:latin typeface="ArialMT"/>
            </a:endParaRPr>
          </a:p>
          <a:p>
            <a:r>
              <a:rPr lang="en-US" sz="2800" dirty="0" err="1" smtClean="0">
                <a:latin typeface="ArialMT"/>
              </a:rPr>
              <a:t>Bluebooking</a:t>
            </a:r>
            <a:r>
              <a:rPr lang="en-US" sz="2800" dirty="0" smtClean="0">
                <a:latin typeface="ArialMT"/>
              </a:rPr>
              <a:t> </a:t>
            </a:r>
          </a:p>
          <a:p>
            <a:endParaRPr lang="en-US" sz="2800" dirty="0" smtClean="0">
              <a:latin typeface="ArialMT"/>
            </a:endParaRPr>
          </a:p>
          <a:p>
            <a:endParaRPr lang="en-US" sz="2800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5977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Recovery Tools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DSWorld</a:t>
            </a:r>
          </a:p>
          <a:p>
            <a:r>
              <a:rPr lang="en-US" dirty="0" smtClean="0"/>
              <a:t>NGS Data Explorer</a:t>
            </a:r>
          </a:p>
          <a:p>
            <a:r>
              <a:rPr lang="en-US" dirty="0" smtClean="0"/>
              <a:t>Mark Recovery App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4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9" y="1091380"/>
            <a:ext cx="6655142" cy="576661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flipV="1">
            <a:off x="2536723" y="3470787"/>
            <a:ext cx="776748" cy="845573"/>
          </a:xfrm>
          <a:prstGeom prst="rightArrow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41523" y="511277"/>
            <a:ext cx="3441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</a:t>
            </a:r>
            <a:r>
              <a:rPr lang="en-US" sz="2800" dirty="0" smtClean="0">
                <a:solidFill>
                  <a:srgbClr val="0000FF"/>
                </a:solidFill>
              </a:rPr>
              <a:t>DSWORLD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981" y="441787"/>
            <a:ext cx="5486682" cy="14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3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060" y="2482625"/>
            <a:ext cx="5835950" cy="4375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672" y="425119"/>
            <a:ext cx="4527783" cy="20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0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0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909" y="5505380"/>
            <a:ext cx="6636091" cy="135262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5161935" y="3536470"/>
            <a:ext cx="452284" cy="1968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5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32" y="0"/>
            <a:ext cx="7604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107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7116"/>
            <a:ext cx="9144000" cy="708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6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1212"/>
            <a:ext cx="9144001" cy="5756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8232" y="363794"/>
            <a:ext cx="41688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</a:t>
            </a:r>
            <a:r>
              <a:rPr lang="en-US" sz="2000" dirty="0" smtClean="0">
                <a:solidFill>
                  <a:srgbClr val="0000FF"/>
                </a:solidFill>
              </a:rPr>
              <a:t>NGS DATA EXPLORER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55" y="4454012"/>
            <a:ext cx="6353114" cy="2182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431" y="2027040"/>
            <a:ext cx="1333569" cy="19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25" y="1406421"/>
            <a:ext cx="7779150" cy="404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2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303" y="766916"/>
            <a:ext cx="5869858" cy="409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1" y="1358793"/>
            <a:ext cx="9100018" cy="414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3394"/>
            <a:ext cx="9144000" cy="48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9" y="1120877"/>
            <a:ext cx="7718322" cy="5737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239" y="39329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n-US" sz="2400" dirty="0" smtClean="0">
                <a:solidFill>
                  <a:srgbClr val="0000FF"/>
                </a:solidFill>
              </a:rPr>
              <a:t>MARK RECOVERY FORM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7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47" y="412955"/>
            <a:ext cx="7246375" cy="62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8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46" y="672958"/>
            <a:ext cx="8909508" cy="5512083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2743200" y="5644267"/>
            <a:ext cx="265471" cy="54077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1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98" y="422787"/>
            <a:ext cx="6754760" cy="61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9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4"/>
          <p:cNvSpPr txBox="1">
            <a:spLocks noChangeArrowheads="1"/>
          </p:cNvSpPr>
          <p:nvPr/>
        </p:nvSpPr>
        <p:spPr bwMode="auto">
          <a:xfrm>
            <a:off x="2728913" y="519113"/>
            <a:ext cx="5580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NGS Regional Advisor Program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2" y="937549"/>
            <a:ext cx="8924081" cy="60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853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you need to gather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www.ngs.noaa.gov/surveys/mark-recovery/index.shtml</a:t>
            </a:r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Contact underground utilities with mark locations before digging.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960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069" y="1417638"/>
            <a:ext cx="6051861" cy="53192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Windesc</a:t>
            </a:r>
            <a:r>
              <a:rPr lang="en-US" dirty="0" smtClean="0"/>
              <a:t>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37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973"/>
            <a:ext cx="8229600" cy="1143000"/>
          </a:xfrm>
        </p:spPr>
        <p:txBody>
          <a:bodyPr/>
          <a:lstStyle/>
          <a:p>
            <a:r>
              <a:rPr lang="en-US" dirty="0" smtClean="0"/>
              <a:t>Mark Recovery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https://geodesy.noaa.gov//surveys/mark-recovery/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1606"/>
          </a:xfrm>
        </p:spPr>
        <p:txBody>
          <a:bodyPr/>
          <a:lstStyle/>
          <a:p>
            <a:r>
              <a:rPr lang="en-US" sz="1600" dirty="0"/>
              <a:t>Logbook or Notebook (computer, tablet or paper with pen or pencil)</a:t>
            </a:r>
          </a:p>
          <a:p>
            <a:r>
              <a:rPr lang="en-US" sz="1600" dirty="0"/>
              <a:t>Datasheets (paper or computer)</a:t>
            </a:r>
          </a:p>
          <a:p>
            <a:r>
              <a:rPr lang="en-US" sz="1600" dirty="0"/>
              <a:t>Tape measure (100m tape preferred) or EDM laser</a:t>
            </a:r>
          </a:p>
          <a:p>
            <a:r>
              <a:rPr lang="en-US" sz="1600" dirty="0"/>
              <a:t>Compass</a:t>
            </a:r>
          </a:p>
          <a:p>
            <a:r>
              <a:rPr lang="en-US" sz="1600" dirty="0"/>
              <a:t>Brush hook or Machete</a:t>
            </a:r>
          </a:p>
          <a:p>
            <a:r>
              <a:rPr lang="en-US" sz="1600" dirty="0"/>
              <a:t>Flagging (to help relocate the mark for future observation)</a:t>
            </a:r>
          </a:p>
          <a:p>
            <a:r>
              <a:rPr lang="en-US" sz="1600" dirty="0"/>
              <a:t>Spray Paint (can paint arrow and “BM” on road towards bench mark)</a:t>
            </a:r>
          </a:p>
          <a:p>
            <a:r>
              <a:rPr lang="en-US" sz="1600" dirty="0"/>
              <a:t>Probe (useful for finding benchmarks that might be buried with an inch or two of soil)</a:t>
            </a:r>
          </a:p>
          <a:p>
            <a:r>
              <a:rPr lang="en-US" sz="1600" dirty="0"/>
              <a:t>Camera/Phone (for mark recover pictures)</a:t>
            </a:r>
          </a:p>
          <a:p>
            <a:r>
              <a:rPr lang="en-US" sz="1600" dirty="0"/>
              <a:t>Survey grade or hand held GPS receiver or GPS enabled phone</a:t>
            </a:r>
          </a:p>
          <a:p>
            <a:r>
              <a:rPr lang="en-US" sz="1600" dirty="0"/>
              <a:t>Garden gloves</a:t>
            </a:r>
          </a:p>
          <a:p>
            <a:r>
              <a:rPr lang="en-US" sz="1600" dirty="0"/>
              <a:t>Shovel or Trowel</a:t>
            </a:r>
          </a:p>
          <a:p>
            <a:r>
              <a:rPr lang="en-US" sz="1600" dirty="0"/>
              <a:t>Paper towel, packaged wiping cloths, rags, napkins, or other such material to clean off disks</a:t>
            </a:r>
          </a:p>
          <a:p>
            <a:r>
              <a:rPr lang="en-US" sz="1600" dirty="0"/>
              <a:t>Flat blade screwdriver (for digging and for opening rod covers)</a:t>
            </a:r>
          </a:p>
          <a:p>
            <a:r>
              <a:rPr lang="en-US" sz="1600" dirty="0"/>
              <a:t>First aid kit</a:t>
            </a:r>
          </a:p>
          <a:p>
            <a:r>
              <a:rPr lang="en-US" sz="1600" dirty="0"/>
              <a:t>Metal detector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4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Position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79791"/>
            <a:ext cx="8229600" cy="21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Scaled Position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7923" y="1347019"/>
            <a:ext cx="7698658" cy="493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9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Condition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32080"/>
            <a:ext cx="8229600" cy="34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5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Photos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600200"/>
            <a:ext cx="7511845" cy="490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Descriptive Notes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42991"/>
            <a:ext cx="8229600" cy="444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Stamping &amp; Designation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37046"/>
            <a:ext cx="8229600" cy="365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0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Type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19191"/>
            <a:ext cx="8229600" cy="42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1892 to 1950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7"/>
            <a:ext cx="9143999" cy="53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3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Setting &amp; Specific Setting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4710"/>
            <a:ext cx="8229600" cy="39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Application Marks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88630"/>
            <a:ext cx="8229600" cy="39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Property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87793"/>
            <a:ext cx="8229600" cy="38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980"/>
            <a:ext cx="8229600" cy="1143000"/>
          </a:xfrm>
        </p:spPr>
        <p:txBody>
          <a:bodyPr/>
          <a:lstStyle/>
          <a:p>
            <a:r>
              <a:rPr lang="en-US" dirty="0" smtClean="0"/>
              <a:t>Mark Stability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95915"/>
            <a:ext cx="8229600" cy="3983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594" y="6135329"/>
            <a:ext cx="7875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</a:t>
            </a:r>
            <a:r>
              <a:rPr lang="en-US" dirty="0" err="1" smtClean="0">
                <a:solidFill>
                  <a:srgbClr val="C00000"/>
                </a:solidFill>
              </a:rPr>
              <a:t>Windesc</a:t>
            </a:r>
            <a:r>
              <a:rPr lang="en-US" dirty="0" smtClean="0">
                <a:solidFill>
                  <a:srgbClr val="C00000"/>
                </a:solidFill>
              </a:rPr>
              <a:t> will assign a stability code based on the “setting” selected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5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Rod and Sleeve Depths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472" y="1600200"/>
            <a:ext cx="768705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Information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1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Leveling Ties to the NSRS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774" y="1600200"/>
            <a:ext cx="8146026" cy="4859594"/>
          </a:xfrm>
        </p:spPr>
        <p:txBody>
          <a:bodyPr/>
          <a:lstStyle/>
          <a:p>
            <a:r>
              <a:rPr lang="en-US" dirty="0" smtClean="0"/>
              <a:t>First Order -Three mark tie required</a:t>
            </a:r>
          </a:p>
          <a:p>
            <a:r>
              <a:rPr lang="en-US" dirty="0" smtClean="0"/>
              <a:t>Second Order-Two mark tie required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73" y="3120654"/>
            <a:ext cx="8013291" cy="30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 Tie Marks-</a:t>
            </a:r>
            <a:r>
              <a:rPr lang="en-US" dirty="0" err="1" smtClean="0"/>
              <a:t>Pid’s</a:t>
            </a:r>
            <a:r>
              <a:rPr lang="en-US" dirty="0" smtClean="0"/>
              <a:t> &amp; Take Pics of stamping</a:t>
            </a:r>
          </a:p>
          <a:p>
            <a:r>
              <a:rPr lang="en-US" dirty="0" smtClean="0"/>
              <a:t>Note approximate number of new marks</a:t>
            </a:r>
          </a:p>
          <a:p>
            <a:r>
              <a:rPr lang="en-US" dirty="0" smtClean="0"/>
              <a:t>Note type of marks to be set</a:t>
            </a:r>
          </a:p>
          <a:p>
            <a:r>
              <a:rPr lang="en-US" dirty="0" smtClean="0"/>
              <a:t>Note distance of total run</a:t>
            </a:r>
          </a:p>
          <a:p>
            <a:r>
              <a:rPr lang="en-US" dirty="0" smtClean="0"/>
              <a:t>Note route to be taken, start, finish, road names, State, County and Towns</a:t>
            </a:r>
            <a:endParaRPr lang="en-US" dirty="0"/>
          </a:p>
          <a:p>
            <a:r>
              <a:rPr lang="en-US" dirty="0" smtClean="0"/>
              <a:t>Take a screen shot of project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Project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Title</a:t>
            </a:r>
          </a:p>
          <a:p>
            <a:r>
              <a:rPr lang="en-US" dirty="0" smtClean="0"/>
              <a:t>Order and Class of leveling</a:t>
            </a:r>
          </a:p>
          <a:p>
            <a:r>
              <a:rPr lang="en-US" dirty="0" smtClean="0"/>
              <a:t>Beginning and approximate end date</a:t>
            </a:r>
          </a:p>
          <a:p>
            <a:r>
              <a:rPr lang="en-US" dirty="0" smtClean="0"/>
              <a:t>Contact information</a:t>
            </a:r>
          </a:p>
          <a:p>
            <a:r>
              <a:rPr lang="en-US" dirty="0" smtClean="0"/>
              <a:t>Photos and Sketches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Proposal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29" y="1454048"/>
            <a:ext cx="5937813" cy="4831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69" y="2714070"/>
            <a:ext cx="1587582" cy="124466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488557" y="2714070"/>
            <a:ext cx="1689904" cy="330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1950 to 1975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28387" y="206477"/>
            <a:ext cx="1189703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L12345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0"/>
            <a:ext cx="62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74" y="353962"/>
            <a:ext cx="6833420" cy="611566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2416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Line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822959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973"/>
            <a:ext cx="8229600" cy="1143000"/>
          </a:xfrm>
        </p:spPr>
        <p:txBody>
          <a:bodyPr/>
          <a:lstStyle/>
          <a:p>
            <a:r>
              <a:rPr lang="en-US" dirty="0" smtClean="0"/>
              <a:t>L12345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 number should be used to name all files.</a:t>
            </a:r>
          </a:p>
          <a:p>
            <a:r>
              <a:rPr lang="en-US" dirty="0"/>
              <a:t>l</a:t>
            </a:r>
            <a:r>
              <a:rPr lang="en-US" dirty="0" smtClean="0"/>
              <a:t>12345.hgz, l12345.abs, l12345.nmo, l12345.des,,etc.</a:t>
            </a:r>
          </a:p>
          <a:p>
            <a:r>
              <a:rPr lang="en-US" dirty="0" smtClean="0"/>
              <a:t>When you get your line number and sequence numbers, your project has been approved.</a:t>
            </a:r>
          </a:p>
          <a:p>
            <a:r>
              <a:rPr lang="en-US" dirty="0" smtClean="0"/>
              <a:t>If an Advisor or other NGS person is assisting you, don’t hesitate to reach out. </a:t>
            </a:r>
          </a:p>
          <a:p>
            <a:r>
              <a:rPr lang="en-US" dirty="0" smtClean="0"/>
              <a:t>Your ready to go!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433" y="1248698"/>
            <a:ext cx="4581832" cy="55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LOCUS Results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158875"/>
            <a:ext cx="8093075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3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517525"/>
            <a:ext cx="7802562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2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LOCUS         BM              ADJUSTED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1951038" cy="4525963"/>
          </a:xfrm>
        </p:spPr>
        <p:txBody>
          <a:bodyPr/>
          <a:lstStyle/>
          <a:p>
            <a:r>
              <a:rPr lang="en-US" altLang="en-US" sz="1400" smtClean="0"/>
              <a:t>     0    80.13865  </a:t>
            </a:r>
          </a:p>
          <a:p>
            <a:r>
              <a:rPr lang="en-US" altLang="en-US" sz="1400" smtClean="0"/>
              <a:t>    1     77.41014</a:t>
            </a:r>
          </a:p>
          <a:p>
            <a:r>
              <a:rPr lang="en-US" altLang="en-US" sz="1400" smtClean="0"/>
              <a:t>    2     74.76259</a:t>
            </a:r>
          </a:p>
          <a:p>
            <a:r>
              <a:rPr lang="en-US" altLang="en-US" sz="1400" smtClean="0"/>
              <a:t>    3     81.95975</a:t>
            </a:r>
          </a:p>
          <a:p>
            <a:r>
              <a:rPr lang="en-US" altLang="en-US" sz="1400" smtClean="0"/>
              <a:t>    4    74.90121</a:t>
            </a:r>
          </a:p>
          <a:p>
            <a:endParaRPr lang="en-US" altLang="en-US" sz="1400" smtClean="0"/>
          </a:p>
          <a:p>
            <a:r>
              <a:rPr lang="en-US" altLang="en-US" sz="1400" smtClean="0"/>
              <a:t>    5    76.33121</a:t>
            </a:r>
          </a:p>
          <a:p>
            <a:r>
              <a:rPr lang="en-US" altLang="en-US" sz="1400" smtClean="0"/>
              <a:t>    6    76.31088</a:t>
            </a:r>
          </a:p>
          <a:p>
            <a:r>
              <a:rPr lang="en-US" altLang="en-US" sz="1400" smtClean="0"/>
              <a:t>    7    76.78365</a:t>
            </a:r>
          </a:p>
          <a:p>
            <a:r>
              <a:rPr lang="en-US" altLang="en-US" sz="1400" smtClean="0"/>
              <a:t>    8    76.69923</a:t>
            </a:r>
          </a:p>
          <a:p>
            <a:r>
              <a:rPr lang="en-US" altLang="en-US" sz="1400" smtClean="0"/>
              <a:t>    9    74.46135</a:t>
            </a:r>
          </a:p>
          <a:p>
            <a:endParaRPr lang="en-US" altLang="en-US" sz="1400" smtClean="0"/>
          </a:p>
          <a:p>
            <a:r>
              <a:rPr lang="en-US" altLang="en-US" sz="1400" smtClean="0"/>
              <a:t>   10    74.72267</a:t>
            </a:r>
          </a:p>
          <a:p>
            <a:r>
              <a:rPr lang="en-US" altLang="en-US" sz="1400" smtClean="0"/>
              <a:t>   11    96.39922</a:t>
            </a:r>
          </a:p>
          <a:p>
            <a:r>
              <a:rPr lang="en-US" altLang="en-US" sz="1400" smtClean="0"/>
              <a:t>   12    91.99580</a:t>
            </a:r>
          </a:p>
          <a:p>
            <a:r>
              <a:rPr lang="en-US" altLang="en-US" sz="1400" smtClean="0"/>
              <a:t>   13    81.49440</a:t>
            </a:r>
          </a:p>
          <a:p>
            <a:r>
              <a:rPr lang="en-US" altLang="en-US" sz="1400" smtClean="0"/>
              <a:t>   14    96.58920</a:t>
            </a:r>
          </a:p>
        </p:txBody>
      </p:sp>
      <p:sp>
        <p:nvSpPr>
          <p:cNvPr id="17412" name="Content Placeholder 3"/>
          <p:cNvSpPr>
            <a:spLocks noGrp="1"/>
          </p:cNvSpPr>
          <p:nvPr>
            <p:ph sz="half" idx="2"/>
          </p:nvPr>
        </p:nvSpPr>
        <p:spPr>
          <a:xfrm>
            <a:off x="3140075" y="1600200"/>
            <a:ext cx="5683250" cy="4525963"/>
          </a:xfrm>
        </p:spPr>
        <p:txBody>
          <a:bodyPr/>
          <a:lstStyle/>
          <a:p>
            <a:r>
              <a:rPr lang="pt-BR" altLang="en-US" sz="1400" smtClean="0"/>
              <a:t>*DK2866 L 321                                                           80.139   </a:t>
            </a:r>
          </a:p>
          <a:p>
            <a:r>
              <a:rPr lang="pt-BR" altLang="en-US" sz="1400" smtClean="0"/>
              <a:t>*DK2867 M 321                                                        77.410  </a:t>
            </a:r>
          </a:p>
          <a:p>
            <a:r>
              <a:rPr lang="pt-BR" altLang="en-US" sz="1400" smtClean="0"/>
              <a:t> DO7488 HOFFMAN                                                 74.763  </a:t>
            </a:r>
          </a:p>
          <a:p>
            <a:r>
              <a:rPr lang="pt-BR" altLang="en-US" sz="1400" smtClean="0"/>
              <a:t>*DK2871 INN RESET                                                 81.960  </a:t>
            </a:r>
          </a:p>
          <a:p>
            <a:r>
              <a:rPr lang="pt-BR" altLang="en-US" sz="1400" smtClean="0"/>
              <a:t> DO7489 HOLCOMB                                                 74.901  </a:t>
            </a:r>
          </a:p>
          <a:p>
            <a:endParaRPr lang="pt-BR" altLang="en-US" sz="1400" smtClean="0"/>
          </a:p>
          <a:p>
            <a:r>
              <a:rPr lang="pt-BR" altLang="en-US" sz="1400" smtClean="0"/>
              <a:t> DO7490 O MURRAY                                                76.331  </a:t>
            </a:r>
          </a:p>
          <a:p>
            <a:r>
              <a:rPr lang="pt-BR" altLang="en-US" sz="1400" smtClean="0"/>
              <a:t> DO7491 N MURRAY                                                76.311  </a:t>
            </a:r>
          </a:p>
          <a:p>
            <a:r>
              <a:rPr lang="pt-BR" altLang="en-US" sz="1400" smtClean="0"/>
              <a:t> DO7492 F MURRAY                                                 76.784  </a:t>
            </a:r>
          </a:p>
          <a:p>
            <a:r>
              <a:rPr lang="pt-BR" altLang="en-US" sz="1400" smtClean="0"/>
              <a:t> DO7493 ARRON KING                                            76.699  </a:t>
            </a:r>
          </a:p>
          <a:p>
            <a:r>
              <a:rPr lang="pt-BR" altLang="en-US" sz="1400" smtClean="0"/>
              <a:t> DO7494 T 321                                                          74.461  </a:t>
            </a:r>
          </a:p>
          <a:p>
            <a:endParaRPr lang="pt-BR" altLang="en-US" sz="1400" smtClean="0"/>
          </a:p>
          <a:p>
            <a:r>
              <a:rPr lang="pt-BR" altLang="en-US" sz="1400" smtClean="0"/>
              <a:t> DO7495 S 321                                                          74.723   </a:t>
            </a:r>
          </a:p>
          <a:p>
            <a:r>
              <a:rPr lang="pt-BR" altLang="en-US" sz="1400" smtClean="0"/>
              <a:t> DO7496 U 321                                                          96.399  </a:t>
            </a:r>
          </a:p>
          <a:p>
            <a:r>
              <a:rPr lang="pt-BR" altLang="en-US" sz="1400" smtClean="0"/>
              <a:t>*EJ1665 H 290                                                           91.996   </a:t>
            </a:r>
          </a:p>
          <a:p>
            <a:r>
              <a:rPr lang="pt-BR" altLang="en-US" sz="1400" smtClean="0"/>
              <a:t>*EJ1666 J 290                                                            81.494  </a:t>
            </a:r>
          </a:p>
          <a:p>
            <a:r>
              <a:rPr lang="pt-BR" altLang="en-US" sz="1400" smtClean="0"/>
              <a:t>*EJ1667 K 290                                                           96.589  </a:t>
            </a:r>
          </a:p>
          <a:p>
            <a:endParaRPr lang="pt-BR" altLang="en-US" sz="1400" smtClean="0"/>
          </a:p>
          <a:p>
            <a:endParaRPr lang="en-US" altLang="en-US" sz="1400" smtClean="0"/>
          </a:p>
        </p:txBody>
      </p:sp>
    </p:spTree>
    <p:extLst>
      <p:ext uri="{BB962C8B-B14F-4D97-AF65-F5344CB8AC3E}">
        <p14:creationId xmlns:p14="http://schemas.microsoft.com/office/powerpoint/2010/main" val="262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5135" y="796413"/>
            <a:ext cx="6572865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MT"/>
              </a:rPr>
              <a:t>Project Planning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MT"/>
              </a:rPr>
              <a:t>Mark Setting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MT"/>
              </a:rPr>
              <a:t>Line ties to the NSRS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ArialMT"/>
              </a:rPr>
              <a:t>Project Proposal</a:t>
            </a:r>
          </a:p>
          <a:p>
            <a:r>
              <a:rPr lang="en-US" sz="2800" dirty="0" smtClean="0">
                <a:latin typeface="ArialMT"/>
              </a:rPr>
              <a:t>Demo!</a:t>
            </a:r>
            <a:endParaRPr lang="en-US" sz="2800" dirty="0" smtClean="0">
              <a:latin typeface="ArialMT"/>
            </a:endParaRPr>
          </a:p>
          <a:p>
            <a:r>
              <a:rPr lang="en-US" sz="2000" dirty="0" smtClean="0">
                <a:latin typeface="ArialMT"/>
              </a:rPr>
              <a:t>DSWorld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MT"/>
              </a:rPr>
              <a:t>Overview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MT"/>
              </a:rPr>
              <a:t>County search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MT"/>
              </a:rPr>
              <a:t>Project ID search</a:t>
            </a:r>
          </a:p>
          <a:p>
            <a:endParaRPr lang="en-US" sz="1600" dirty="0" smtClean="0">
              <a:latin typeface="ArialMT"/>
            </a:endParaRPr>
          </a:p>
          <a:p>
            <a:endParaRPr lang="en-US" sz="2000" dirty="0" smtClean="0">
              <a:latin typeface="ArialMT"/>
            </a:endParaRPr>
          </a:p>
          <a:p>
            <a:r>
              <a:rPr lang="en-US" sz="2000" dirty="0" err="1" smtClean="0">
                <a:latin typeface="ArialMT"/>
              </a:rPr>
              <a:t>Windesc</a:t>
            </a:r>
            <a:endParaRPr lang="en-US" sz="2000" dirty="0" smtClean="0"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MT"/>
              </a:rPr>
              <a:t>Overview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 smtClean="0">
                <a:latin typeface="ArialMT"/>
              </a:rPr>
              <a:t>Des.file</a:t>
            </a:r>
            <a:endParaRPr lang="en-US" sz="1600" dirty="0" smtClean="0">
              <a:latin typeface="ArialMT"/>
            </a:endParaRPr>
          </a:p>
          <a:p>
            <a:r>
              <a:rPr lang="en-US" sz="2000" dirty="0" smtClean="0">
                <a:latin typeface="ArialMT"/>
              </a:rPr>
              <a:t> </a:t>
            </a:r>
          </a:p>
          <a:p>
            <a:r>
              <a:rPr lang="en-US" sz="2000" dirty="0" err="1" smtClean="0">
                <a:latin typeface="ArialMT"/>
              </a:rPr>
              <a:t>Translev</a:t>
            </a:r>
            <a:endParaRPr lang="en-US" sz="2000" dirty="0" smtClean="0"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MT"/>
              </a:rPr>
              <a:t>Overview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 smtClean="0">
                <a:latin typeface="ArialMT"/>
              </a:rPr>
              <a:t>HGZ.file</a:t>
            </a:r>
            <a:endParaRPr lang="en-US" sz="1600" dirty="0" smtClean="0"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MT"/>
              </a:rPr>
              <a:t>Bluebook</a:t>
            </a:r>
          </a:p>
          <a:p>
            <a:endParaRPr lang="en-US" sz="1600" dirty="0" smtClean="0">
              <a:latin typeface="ArialMT"/>
            </a:endParaRPr>
          </a:p>
          <a:p>
            <a:endParaRPr lang="en-US" sz="2000" dirty="0" smtClean="0">
              <a:latin typeface="ArialMT"/>
            </a:endParaRPr>
          </a:p>
          <a:p>
            <a:endParaRPr lang="en-US" sz="2800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954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0"/>
            <a:ext cx="763905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2475" y="0"/>
            <a:ext cx="4057521" cy="30777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/>
              <a:t>https://geodesy.noaa.gov/PC_PROD/index.shtml</a:t>
            </a:r>
          </a:p>
        </p:txBody>
      </p:sp>
      <p:sp>
        <p:nvSpPr>
          <p:cNvPr id="5" name="Left Arrow 4"/>
          <p:cNvSpPr/>
          <p:nvPr/>
        </p:nvSpPr>
        <p:spPr>
          <a:xfrm>
            <a:off x="7558268" y="2581154"/>
            <a:ext cx="1226917" cy="18519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7558268" y="3310359"/>
            <a:ext cx="1226917" cy="219919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752475" y="6504972"/>
            <a:ext cx="1886553" cy="15047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2475" y="6111433"/>
            <a:ext cx="1736082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DSWORLD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1975 to Present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/>
          <a:lstStyle/>
          <a:p>
            <a:r>
              <a:rPr lang="en-US" dirty="0" smtClean="0"/>
              <a:t>DSWORLD</a:t>
            </a:r>
            <a:br>
              <a:rPr lang="en-US" dirty="0" smtClean="0"/>
            </a:br>
            <a:r>
              <a:rPr lang="en-US" dirty="0" smtClean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3200" dirty="0" smtClean="0"/>
              <a:t>Digital </a:t>
            </a:r>
            <a:r>
              <a:rPr lang="en-US" altLang="en-US" sz="3200" dirty="0" smtClean="0"/>
              <a:t>Leveling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sz="4400" dirty="0">
                <a:solidFill>
                  <a:prstClr val="black"/>
                </a:solidFill>
              </a:rPr>
              <a:t>WINDESC</a:t>
            </a:r>
            <a:endParaRPr lang="en-US" altLang="en-US" sz="3200" dirty="0" smtClean="0"/>
          </a:p>
        </p:txBody>
      </p:sp>
      <p:sp>
        <p:nvSpPr>
          <p:cNvPr id="2051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 dirty="0" smtClean="0"/>
          </a:p>
          <a:p>
            <a:r>
              <a:rPr lang="en-US" altLang="en-US" sz="3200" dirty="0" smtClean="0"/>
              <a:t>Preparing Descriptions for Passive Marks</a:t>
            </a:r>
          </a:p>
        </p:txBody>
      </p:sp>
    </p:spTree>
    <p:extLst>
      <p:ext uri="{BB962C8B-B14F-4D97-AF65-F5344CB8AC3E}">
        <p14:creationId xmlns:p14="http://schemas.microsoft.com/office/powerpoint/2010/main" val="1661061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Purpose of Writing Descriptions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457200" y="2590800"/>
            <a:ext cx="8229600" cy="3535363"/>
          </a:xfrm>
        </p:spPr>
        <p:txBody>
          <a:bodyPr/>
          <a:lstStyle/>
          <a:p>
            <a:r>
              <a:rPr lang="en-US" altLang="en-US" smtClean="0"/>
              <a:t>To make geodetic data available to surveyors, engineers, cartographers and general public</a:t>
            </a:r>
          </a:p>
          <a:p>
            <a:r>
              <a:rPr lang="en-US" altLang="en-US" smtClean="0"/>
              <a:t>To facilitate finding the mark</a:t>
            </a:r>
          </a:p>
          <a:p>
            <a:r>
              <a:rPr lang="en-US" altLang="en-US" smtClean="0"/>
              <a:t>To correctly identify the mark</a:t>
            </a:r>
          </a:p>
          <a:p>
            <a:r>
              <a:rPr lang="en-US" altLang="en-US" smtClean="0"/>
              <a:t>To use the mark for new surveys</a:t>
            </a:r>
          </a:p>
          <a:p>
            <a:r>
              <a:rPr lang="en-US" altLang="en-US" smtClean="0"/>
              <a:t>To preserve the mark for future generations</a:t>
            </a:r>
          </a:p>
        </p:txBody>
      </p:sp>
    </p:spTree>
    <p:extLst>
      <p:ext uri="{BB962C8B-B14F-4D97-AF65-F5344CB8AC3E}">
        <p14:creationId xmlns:p14="http://schemas.microsoft.com/office/powerpoint/2010/main" val="23971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Processing Sequence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mtClean="0"/>
              <a:t>Copy digital photos to photo directory</a:t>
            </a:r>
          </a:p>
          <a:p>
            <a:pPr>
              <a:lnSpc>
                <a:spcPct val="80000"/>
              </a:lnSpc>
            </a:pPr>
            <a:r>
              <a:rPr lang="en-US" altLang="en-US" smtClean="0"/>
              <a:t>Create a new .des file and enter project info</a:t>
            </a:r>
          </a:p>
          <a:p>
            <a:pPr>
              <a:lnSpc>
                <a:spcPct val="80000"/>
              </a:lnSpc>
            </a:pPr>
            <a:r>
              <a:rPr lang="en-US" altLang="en-US" smtClean="0"/>
              <a:t>Import description data from NGS</a:t>
            </a:r>
          </a:p>
          <a:p>
            <a:pPr>
              <a:lnSpc>
                <a:spcPct val="80000"/>
              </a:lnSpc>
            </a:pPr>
            <a:r>
              <a:rPr lang="en-US" altLang="en-US" smtClean="0"/>
              <a:t>Renumber points if needed</a:t>
            </a:r>
          </a:p>
          <a:p>
            <a:pPr>
              <a:lnSpc>
                <a:spcPct val="80000"/>
              </a:lnSpc>
            </a:pPr>
            <a:r>
              <a:rPr lang="en-US" altLang="en-US" smtClean="0"/>
              <a:t>Create or edit descriptions</a:t>
            </a:r>
          </a:p>
          <a:p>
            <a:pPr>
              <a:lnSpc>
                <a:spcPct val="80000"/>
              </a:lnSpc>
            </a:pPr>
            <a:r>
              <a:rPr lang="en-US" altLang="en-US" smtClean="0"/>
              <a:t>Spell check all descriptions</a:t>
            </a:r>
          </a:p>
          <a:p>
            <a:pPr>
              <a:lnSpc>
                <a:spcPct val="80000"/>
              </a:lnSpc>
            </a:pPr>
            <a:r>
              <a:rPr lang="en-US" altLang="en-US" smtClean="0"/>
              <a:t>Format all descriptions</a:t>
            </a:r>
          </a:p>
          <a:p>
            <a:pPr>
              <a:lnSpc>
                <a:spcPct val="80000"/>
              </a:lnSpc>
            </a:pPr>
            <a:r>
              <a:rPr lang="en-US" altLang="en-US" smtClean="0"/>
              <a:t>Run neighbor and discrep</a:t>
            </a:r>
          </a:p>
        </p:txBody>
      </p:sp>
    </p:spTree>
    <p:extLst>
      <p:ext uri="{BB962C8B-B14F-4D97-AF65-F5344CB8AC3E}">
        <p14:creationId xmlns:p14="http://schemas.microsoft.com/office/powerpoint/2010/main" val="365482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History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altLang="en-US" smtClean="0"/>
              <a:t>Hand-written/typed-different formats for horizontal and vertical control points</a:t>
            </a:r>
          </a:p>
          <a:p>
            <a:endParaRPr lang="en-US" altLang="en-US" smtClean="0"/>
          </a:p>
          <a:p>
            <a:r>
              <a:rPr lang="en-US" altLang="en-US" smtClean="0"/>
              <a:t>WDDProc-DOS-unified format-printed</a:t>
            </a:r>
          </a:p>
          <a:p>
            <a:endParaRPr lang="en-US" altLang="en-US" smtClean="0"/>
          </a:p>
          <a:p>
            <a:r>
              <a:rPr lang="en-US" altLang="en-US" smtClean="0"/>
              <a:t>WinDesc-Windows-D-File format-web</a:t>
            </a:r>
          </a:p>
        </p:txBody>
      </p:sp>
    </p:spTree>
    <p:extLst>
      <p:ext uri="{BB962C8B-B14F-4D97-AF65-F5344CB8AC3E}">
        <p14:creationId xmlns:p14="http://schemas.microsoft.com/office/powerpoint/2010/main" val="26807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smtClean="0"/>
              <a:t>Project Header Information</a:t>
            </a:r>
          </a:p>
        </p:txBody>
      </p:sp>
      <p:pic>
        <p:nvPicPr>
          <p:cNvPr id="512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295400"/>
            <a:ext cx="7010400" cy="5257800"/>
          </a:xfrm>
        </p:spPr>
      </p:pic>
    </p:spTree>
    <p:extLst>
      <p:ext uri="{BB962C8B-B14F-4D97-AF65-F5344CB8AC3E}">
        <p14:creationId xmlns:p14="http://schemas.microsoft.com/office/powerpoint/2010/main" val="72291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Description Header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1066800" y="1752600"/>
            <a:ext cx="6934200" cy="4373563"/>
          </a:xfrm>
        </p:spPr>
        <p:txBody>
          <a:bodyPr/>
          <a:lstStyle/>
          <a:p>
            <a:r>
              <a:rPr lang="en-US" altLang="en-US" sz="2800" smtClean="0"/>
              <a:t>Key fields: SSN, DNR code, Rec code</a:t>
            </a:r>
          </a:p>
          <a:p>
            <a:r>
              <a:rPr lang="en-US" altLang="en-US" sz="2800" smtClean="0"/>
              <a:t>Enter from left to right from the top down</a:t>
            </a:r>
          </a:p>
          <a:p>
            <a:r>
              <a:rPr lang="en-US" altLang="en-US" sz="2800" smtClean="0"/>
              <a:t>Some boxes populate subsequent boxes</a:t>
            </a:r>
          </a:p>
          <a:p>
            <a:r>
              <a:rPr lang="en-US" altLang="en-US" sz="2800" smtClean="0"/>
              <a:t>Contains most mark attributes</a:t>
            </a:r>
          </a:p>
          <a:p>
            <a:r>
              <a:rPr lang="en-US" altLang="en-US" sz="2800" smtClean="0"/>
              <a:t>Data must meet stringent NGS standards</a:t>
            </a:r>
          </a:p>
          <a:p>
            <a:r>
              <a:rPr lang="en-US" altLang="en-US" sz="2800" smtClean="0"/>
              <a:t>Data will be loaded and stored in separate tables/fields in the NGS IDB</a:t>
            </a:r>
          </a:p>
          <a:p>
            <a:r>
              <a:rPr lang="en-US" altLang="en-US" sz="2800" smtClean="0"/>
              <a:t>Used to generate the official NGS Datasheet</a:t>
            </a:r>
          </a:p>
        </p:txBody>
      </p:sp>
    </p:spTree>
    <p:extLst>
      <p:ext uri="{BB962C8B-B14F-4D97-AF65-F5344CB8AC3E}">
        <p14:creationId xmlns:p14="http://schemas.microsoft.com/office/powerpoint/2010/main" val="10369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H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1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Descriptive Text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r>
              <a:rPr lang="en-US" altLang="en-US" smtClean="0"/>
              <a:t>Must be easily readable</a:t>
            </a:r>
          </a:p>
          <a:p>
            <a:r>
              <a:rPr lang="en-US" altLang="en-US" smtClean="0"/>
              <a:t>Use 3-paragraph format-location, to reach, reference distances/mark details</a:t>
            </a:r>
          </a:p>
          <a:p>
            <a:r>
              <a:rPr lang="en-US" altLang="en-US" smtClean="0"/>
              <a:t>Go from the most general to the most specific</a:t>
            </a:r>
          </a:p>
          <a:p>
            <a:r>
              <a:rPr lang="en-US" altLang="en-US" smtClean="0"/>
              <a:t>Use proper grammar</a:t>
            </a:r>
          </a:p>
          <a:p>
            <a:r>
              <a:rPr lang="en-US" altLang="en-US" smtClean="0"/>
              <a:t>Check spelling</a:t>
            </a:r>
          </a:p>
          <a:p>
            <a:r>
              <a:rPr lang="en-US" altLang="en-US" smtClean="0"/>
              <a:t>Avoid personal phone numbers</a:t>
            </a:r>
          </a:p>
          <a:p>
            <a:r>
              <a:rPr lang="en-US" altLang="en-US" smtClean="0"/>
              <a:t>May contain special notes</a:t>
            </a:r>
          </a:p>
        </p:txBody>
      </p:sp>
    </p:spTree>
    <p:extLst>
      <p:ext uri="{BB962C8B-B14F-4D97-AF65-F5344CB8AC3E}">
        <p14:creationId xmlns:p14="http://schemas.microsoft.com/office/powerpoint/2010/main" val="194646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Desc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28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0"/>
            <a:ext cx="4697413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819150"/>
            <a:ext cx="4446587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4"/>
          <p:cNvSpPr txBox="1">
            <a:spLocks noChangeArrowheads="1"/>
          </p:cNvSpPr>
          <p:nvPr/>
        </p:nvSpPr>
        <p:spPr bwMode="auto">
          <a:xfrm>
            <a:off x="1985963" y="393700"/>
            <a:ext cx="4887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                     Geodetic 1</a:t>
            </a:r>
            <a:r>
              <a:rPr lang="en-US" altLang="en-US" sz="1800" baseline="30000">
                <a:latin typeface="Calibri" panose="020F0502020204030204" pitchFamily="34" charset="0"/>
              </a:rPr>
              <a:t>st</a:t>
            </a:r>
            <a:r>
              <a:rPr lang="en-US" altLang="en-US" sz="1800">
                <a:latin typeface="Calibri" panose="020F0502020204030204" pitchFamily="34" charset="0"/>
              </a:rPr>
              <a:t> Order Levels</a:t>
            </a:r>
          </a:p>
        </p:txBody>
      </p:sp>
      <p:sp>
        <p:nvSpPr>
          <p:cNvPr id="87045" name="TextBox 5"/>
          <p:cNvSpPr txBox="1">
            <a:spLocks noChangeArrowheads="1"/>
          </p:cNvSpPr>
          <p:nvPr/>
        </p:nvSpPr>
        <p:spPr bwMode="auto">
          <a:xfrm>
            <a:off x="0" y="4613275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8704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4556125"/>
            <a:ext cx="18161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9739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Descriptive Text - Do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 dirty="0" smtClean="0"/>
              <a:t>Get </a:t>
            </a:r>
            <a:r>
              <a:rPr lang="en-US" altLang="en-US" sz="2800" dirty="0" smtClean="0"/>
              <a:t>at least </a:t>
            </a:r>
            <a:r>
              <a:rPr lang="en-US" altLang="en-US" sz="2800" dirty="0" smtClean="0"/>
              <a:t>4 </a:t>
            </a:r>
            <a:r>
              <a:rPr lang="en-US" altLang="en-US" sz="2800" dirty="0" smtClean="0"/>
              <a:t>reference distances</a:t>
            </a:r>
          </a:p>
          <a:p>
            <a:pPr>
              <a:lnSpc>
                <a:spcPct val="150000"/>
              </a:lnSpc>
            </a:pPr>
            <a:r>
              <a:rPr lang="en-US" altLang="en-US" sz="2800" dirty="0" smtClean="0"/>
              <a:t>Format all descriptions</a:t>
            </a:r>
          </a:p>
          <a:p>
            <a:pPr>
              <a:lnSpc>
                <a:spcPct val="150000"/>
              </a:lnSpc>
            </a:pPr>
            <a:r>
              <a:rPr lang="en-US" altLang="en-US" sz="2800" dirty="0" smtClean="0"/>
              <a:t>Spell check all descriptions</a:t>
            </a:r>
          </a:p>
          <a:p>
            <a:pPr>
              <a:lnSpc>
                <a:spcPct val="150000"/>
              </a:lnSpc>
            </a:pPr>
            <a:r>
              <a:rPr lang="en-US" altLang="en-US" sz="2800" dirty="0" smtClean="0"/>
              <a:t>Use </a:t>
            </a:r>
            <a:r>
              <a:rPr lang="en-US" altLang="en-US" sz="2800" dirty="0" err="1" smtClean="0"/>
              <a:t>Windesc</a:t>
            </a:r>
            <a:r>
              <a:rPr lang="en-US" altLang="en-US" sz="2800" dirty="0" smtClean="0"/>
              <a:t> tools to help create descriptive text </a:t>
            </a:r>
          </a:p>
        </p:txBody>
      </p:sp>
    </p:spTree>
    <p:extLst>
      <p:ext uri="{BB962C8B-B14F-4D97-AF65-F5344CB8AC3E}">
        <p14:creationId xmlns:p14="http://schemas.microsoft.com/office/powerpoint/2010/main" val="4563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Descriptive Text – Don’t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sz="2400" dirty="0" smtClean="0"/>
              <a:t>Don’t use slang</a:t>
            </a:r>
          </a:p>
          <a:p>
            <a:pPr>
              <a:lnSpc>
                <a:spcPct val="200000"/>
              </a:lnSpc>
            </a:pPr>
            <a:r>
              <a:rPr lang="en-US" altLang="en-US" sz="2400" dirty="0" smtClean="0"/>
              <a:t>Don’t omit articles (a, an, the, etc.)</a:t>
            </a:r>
          </a:p>
          <a:p>
            <a:pPr>
              <a:lnSpc>
                <a:spcPct val="200000"/>
              </a:lnSpc>
            </a:pPr>
            <a:r>
              <a:rPr lang="en-US" altLang="en-US" sz="2400" dirty="0" smtClean="0"/>
              <a:t>Don’t duplicate text</a:t>
            </a:r>
          </a:p>
          <a:p>
            <a:pPr>
              <a:lnSpc>
                <a:spcPct val="200000"/>
              </a:lnSpc>
            </a:pPr>
            <a:r>
              <a:rPr lang="en-US" altLang="en-US" sz="2400" dirty="0" smtClean="0"/>
              <a:t>Don’t use the term ‘standard disk’</a:t>
            </a:r>
          </a:p>
          <a:p>
            <a:pPr>
              <a:lnSpc>
                <a:spcPct val="200000"/>
              </a:lnSpc>
            </a:pPr>
            <a:r>
              <a:rPr lang="en-US" altLang="en-US" sz="2400" dirty="0" smtClean="0"/>
              <a:t>Don’t </a:t>
            </a:r>
            <a:r>
              <a:rPr lang="en-US" altLang="en-US" sz="2400" dirty="0" smtClean="0"/>
              <a:t>put positions in descriptive text</a:t>
            </a:r>
          </a:p>
        </p:txBody>
      </p:sp>
    </p:spTree>
    <p:extLst>
      <p:ext uri="{BB962C8B-B14F-4D97-AF65-F5344CB8AC3E}">
        <p14:creationId xmlns:p14="http://schemas.microsoft.com/office/powerpoint/2010/main" val="402480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Positional Information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28600" y="2057400"/>
            <a:ext cx="8686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Latitude and Longitude to 0.1 seconds for bench marks via hand-held GPS measurement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Include horizontal datum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Include source, order and technique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May include other information for use with other geodetic software such as Translev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Used for geodetic computations and corrections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Used to plot mark in Google Earth and other plotting software</a:t>
            </a:r>
          </a:p>
        </p:txBody>
      </p:sp>
    </p:spTree>
    <p:extLst>
      <p:ext uri="{BB962C8B-B14F-4D97-AF65-F5344CB8AC3E}">
        <p14:creationId xmlns:p14="http://schemas.microsoft.com/office/powerpoint/2010/main" val="35189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Pos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48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FileExportD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68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he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3065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Wrap -up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457200" y="3124200"/>
            <a:ext cx="8229600" cy="3001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mtClean="0"/>
              <a:t>                 Run through with Windesc</a:t>
            </a:r>
          </a:p>
        </p:txBody>
      </p:sp>
    </p:spTree>
    <p:extLst>
      <p:ext uri="{BB962C8B-B14F-4D97-AF65-F5344CB8AC3E}">
        <p14:creationId xmlns:p14="http://schemas.microsoft.com/office/powerpoint/2010/main" val="39982586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36258"/>
          </a:xfrm>
        </p:spPr>
        <p:txBody>
          <a:bodyPr/>
          <a:lstStyle/>
          <a:p>
            <a:r>
              <a:rPr lang="en-US" dirty="0" smtClean="0"/>
              <a:t>TRANSLEV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8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7200" smtClean="0"/>
              <a:t>Digital Leveling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altLang="en-US" sz="4000" smtClean="0"/>
              <a:t>Translev</a:t>
            </a:r>
          </a:p>
          <a:p>
            <a:r>
              <a:rPr lang="en-US" altLang="en-US" sz="4000" smtClean="0"/>
              <a:t>Bluebooking</a:t>
            </a:r>
          </a:p>
        </p:txBody>
      </p:sp>
    </p:spTree>
    <p:extLst>
      <p:ext uri="{BB962C8B-B14F-4D97-AF65-F5344CB8AC3E}">
        <p14:creationId xmlns:p14="http://schemas.microsoft.com/office/powerpoint/2010/main" val="354932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Purpose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r>
              <a:rPr lang="en-US" altLang="en-US" smtClean="0"/>
              <a:t>To insure leveling observations meet FGCS specifications and procedures</a:t>
            </a:r>
          </a:p>
          <a:p>
            <a:r>
              <a:rPr lang="en-US" altLang="en-US" smtClean="0"/>
              <a:t>To reduce raw leveling data into standard .lvl format and finally to .hgz format for submission to NGS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249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 Mark Reset Document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327" y="1417638"/>
            <a:ext cx="6731346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Translev Program Overview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altLang="en-US" dirty="0" smtClean="0"/>
              <a:t>Program installation and configuration</a:t>
            </a:r>
          </a:p>
          <a:p>
            <a:r>
              <a:rPr lang="en-US" altLang="en-US" dirty="0" smtClean="0"/>
              <a:t>File naming conventions</a:t>
            </a:r>
          </a:p>
          <a:p>
            <a:r>
              <a:rPr lang="en-US" altLang="en-US" dirty="0" smtClean="0"/>
              <a:t>Processing leveling data</a:t>
            </a:r>
          </a:p>
          <a:p>
            <a:r>
              <a:rPr lang="en-US" altLang="en-US" dirty="0" smtClean="0"/>
              <a:t>Tools</a:t>
            </a:r>
          </a:p>
          <a:p>
            <a:r>
              <a:rPr lang="en-US" altLang="en-US" dirty="0" smtClean="0"/>
              <a:t>Web </a:t>
            </a:r>
            <a:r>
              <a:rPr lang="en-US" altLang="en-US" dirty="0" smtClean="0"/>
              <a:t>tools</a:t>
            </a:r>
            <a:endParaRPr lang="en-US" altLang="en-US" dirty="0" smtClean="0"/>
          </a:p>
          <a:p>
            <a:r>
              <a:rPr lang="en-US" altLang="en-US" dirty="0" smtClean="0"/>
              <a:t>Project submission</a:t>
            </a:r>
          </a:p>
        </p:txBody>
      </p:sp>
    </p:spTree>
    <p:extLst>
      <p:ext uri="{BB962C8B-B14F-4D97-AF65-F5344CB8AC3E}">
        <p14:creationId xmlns:p14="http://schemas.microsoft.com/office/powerpoint/2010/main" val="354790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Program Installation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WindowsNT, Windows2000, WindowsXP Professional – Must have administrative privileges</a:t>
            </a:r>
          </a:p>
          <a:p>
            <a:r>
              <a:rPr lang="en-US" altLang="en-US" smtClean="0"/>
              <a:t>Version numbering-current 5.03.02</a:t>
            </a:r>
          </a:p>
          <a:p>
            <a:r>
              <a:rPr lang="en-US" altLang="en-US" smtClean="0"/>
              <a:t>Remove old version before installing the new</a:t>
            </a:r>
          </a:p>
          <a:p>
            <a:r>
              <a:rPr lang="en-US" altLang="en-US" smtClean="0"/>
              <a:t>After installing, change permissions to read/write for all users</a:t>
            </a:r>
          </a:p>
        </p:txBody>
      </p:sp>
    </p:spTree>
    <p:extLst>
      <p:ext uri="{BB962C8B-B14F-4D97-AF65-F5344CB8AC3E}">
        <p14:creationId xmlns:p14="http://schemas.microsoft.com/office/powerpoint/2010/main" val="20849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File Naming Conventions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800" dirty="0" smtClean="0"/>
              <a:t>Blue Book (.</a:t>
            </a:r>
            <a:r>
              <a:rPr lang="en-US" altLang="en-US" sz="2800" dirty="0" err="1" smtClean="0"/>
              <a:t>hgz</a:t>
            </a:r>
            <a:r>
              <a:rPr lang="en-US" altLang="en-US" sz="2800" dirty="0" smtClean="0"/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 smtClean="0"/>
              <a:t>Raw (.lev, .raw, .</a:t>
            </a:r>
            <a:r>
              <a:rPr lang="en-US" altLang="en-US" sz="2800" dirty="0" err="1" smtClean="0"/>
              <a:t>dat</a:t>
            </a:r>
            <a:r>
              <a:rPr lang="en-US" altLang="en-US" sz="2800" dirty="0" smtClean="0"/>
              <a:t>, .</a:t>
            </a:r>
            <a:r>
              <a:rPr lang="en-US" altLang="en-US" sz="2800" dirty="0" err="1" smtClean="0"/>
              <a:t>gsi</a:t>
            </a:r>
            <a:r>
              <a:rPr lang="en-US" altLang="en-US" sz="2800" dirty="0" smtClean="0"/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 smtClean="0"/>
              <a:t>Error Files (.err)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 smtClean="0"/>
              <a:t>Abstracts (.abs)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 smtClean="0"/>
              <a:t>Report (.</a:t>
            </a:r>
            <a:r>
              <a:rPr lang="en-US" altLang="en-US" sz="2800" dirty="0" err="1" smtClean="0"/>
              <a:t>rpt</a:t>
            </a:r>
            <a:r>
              <a:rPr lang="en-US" altLang="en-US" sz="2800" dirty="0" smtClean="0"/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 err="1" smtClean="0"/>
              <a:t>Lvl</a:t>
            </a:r>
            <a:r>
              <a:rPr lang="en-US" altLang="en-US" sz="2800" dirty="0" smtClean="0"/>
              <a:t>/Bok (.</a:t>
            </a:r>
            <a:r>
              <a:rPr lang="en-US" altLang="en-US" sz="2800" dirty="0" err="1" smtClean="0"/>
              <a:t>lvl</a:t>
            </a:r>
            <a:r>
              <a:rPr lang="en-US" altLang="en-US" sz="2800" dirty="0" smtClean="0"/>
              <a:t>, .</a:t>
            </a:r>
            <a:r>
              <a:rPr lang="en-US" altLang="en-US" sz="2800" dirty="0" err="1" smtClean="0"/>
              <a:t>bok</a:t>
            </a:r>
            <a:r>
              <a:rPr lang="en-US" altLang="en-US" sz="2800" dirty="0" smtClean="0"/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 smtClean="0"/>
              <a:t>New-minus-old (.</a:t>
            </a:r>
            <a:r>
              <a:rPr lang="en-US" altLang="en-US" sz="2800" dirty="0" err="1" smtClean="0"/>
              <a:t>nmo</a:t>
            </a:r>
            <a:r>
              <a:rPr lang="en-US" altLang="en-US" sz="2800" dirty="0" smtClean="0"/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 smtClean="0"/>
              <a:t>Statistics (.</a:t>
            </a:r>
            <a:r>
              <a:rPr lang="en-US" altLang="en-US" sz="2800" dirty="0" err="1" smtClean="0"/>
              <a:t>stt</a:t>
            </a:r>
            <a:r>
              <a:rPr lang="en-US" altLang="en-US" sz="2800" dirty="0" smtClean="0"/>
              <a:t>)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4349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Flow Chart</a:t>
            </a:r>
          </a:p>
        </p:txBody>
      </p:sp>
      <p:pic>
        <p:nvPicPr>
          <p:cNvPr id="8195" name="Picture 4" descr="Flow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45815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533400" y="10668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81000" y="990600"/>
            <a:ext cx="22860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FLOW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7782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ile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EditHgzL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4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Translating Raw Files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r>
              <a:rPr lang="en-US" altLang="en-US" smtClean="0"/>
              <a:t>Raw digital level formats - .gsi, .dat, .lev</a:t>
            </a:r>
          </a:p>
          <a:p>
            <a:r>
              <a:rPr lang="en-US" altLang="en-US" smtClean="0"/>
              <a:t>Other formats-TDS, Digiloop, xml</a:t>
            </a:r>
          </a:p>
          <a:p>
            <a:r>
              <a:rPr lang="en-US" altLang="en-US" smtClean="0"/>
              <a:t>Must have description file containing names, PIDs, elevations and geographic positions</a:t>
            </a:r>
          </a:p>
          <a:p>
            <a:r>
              <a:rPr lang="en-US" altLang="en-US" smtClean="0"/>
              <a:t>Entering defaults</a:t>
            </a:r>
          </a:p>
          <a:p>
            <a:r>
              <a:rPr lang="en-US" altLang="en-US" smtClean="0"/>
              <a:t>Rod/Instrument supporting files</a:t>
            </a:r>
          </a:p>
        </p:txBody>
      </p:sp>
    </p:spTree>
    <p:extLst>
      <p:ext uri="{BB962C8B-B14F-4D97-AF65-F5344CB8AC3E}">
        <p14:creationId xmlns:p14="http://schemas.microsoft.com/office/powerpoint/2010/main" val="172898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Trans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.lvl File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r>
              <a:rPr lang="en-US" altLang="en-US" smtClean="0"/>
              <a:t>Editing the .lvl file</a:t>
            </a:r>
          </a:p>
          <a:p>
            <a:r>
              <a:rPr lang="en-US" altLang="en-US" smtClean="0"/>
              <a:t>Checking the .lvl file</a:t>
            </a:r>
          </a:p>
          <a:p>
            <a:r>
              <a:rPr lang="en-US" altLang="en-US" smtClean="0"/>
              <a:t>Fixing errors in the .lvl file</a:t>
            </a:r>
          </a:p>
          <a:p>
            <a:r>
              <a:rPr lang="en-US" altLang="en-US" smtClean="0"/>
              <a:t>Importing the .lvl file to create the *40* series records in the .hgz file</a:t>
            </a:r>
          </a:p>
        </p:txBody>
      </p:sp>
    </p:spTree>
    <p:extLst>
      <p:ext uri="{BB962C8B-B14F-4D97-AF65-F5344CB8AC3E}">
        <p14:creationId xmlns:p14="http://schemas.microsoft.com/office/powerpoint/2010/main" val="29279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EditLvll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25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OAA-NGS - Grey - No Bird - 0527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23850</TotalTime>
  <Words>2034</Words>
  <Application>Microsoft Office PowerPoint</Application>
  <PresentationFormat>On-screen Show (4:3)</PresentationFormat>
  <Paragraphs>399</Paragraphs>
  <Slides>124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124</vt:i4>
      </vt:variant>
    </vt:vector>
  </HeadingPairs>
  <TitlesOfParts>
    <vt:vector size="134" baseType="lpstr">
      <vt:lpstr>ＭＳ Ｐゴシック</vt:lpstr>
      <vt:lpstr>ＭＳ Ｐゴシック</vt:lpstr>
      <vt:lpstr>Arial</vt:lpstr>
      <vt:lpstr>Arial Unicode MS</vt:lpstr>
      <vt:lpstr>ArialMT</vt:lpstr>
      <vt:lpstr>Calibri</vt:lpstr>
      <vt:lpstr>Times New Roman</vt:lpstr>
      <vt:lpstr>Wingdings</vt:lpstr>
      <vt:lpstr>1_NOAA-NGS - Grey - No Bird - 052715</vt:lpstr>
      <vt:lpstr>Office Theme</vt:lpstr>
      <vt:lpstr>Project Planning MARK SETTING and RECOVERY</vt:lpstr>
      <vt:lpstr>PowerPoint Presentation</vt:lpstr>
      <vt:lpstr>PowerPoint Presentation</vt:lpstr>
      <vt:lpstr>PowerPoint Presentation</vt:lpstr>
      <vt:lpstr>1892 to 1950</vt:lpstr>
      <vt:lpstr>1950 to 1975</vt:lpstr>
      <vt:lpstr>1975 to Present</vt:lpstr>
      <vt:lpstr>PowerPoint Presentation</vt:lpstr>
      <vt:lpstr>Bench Mark Reset Document</vt:lpstr>
      <vt:lpstr>Mark Setting Information </vt:lpstr>
      <vt:lpstr>Stability Order</vt:lpstr>
      <vt:lpstr>Bedrock Monuments</vt:lpstr>
      <vt:lpstr>Deep Driven Rod Mark</vt:lpstr>
      <vt:lpstr>Access Cover to Datum Point</vt:lpstr>
      <vt:lpstr>Concrete Monument</vt:lpstr>
      <vt:lpstr>Concrete Monument</vt:lpstr>
      <vt:lpstr>Unknown Stability </vt:lpstr>
      <vt:lpstr>Project Planning</vt:lpstr>
      <vt:lpstr> Desk Top Recon </vt:lpstr>
      <vt:lpstr>Mark Recovery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you need to gather</vt:lpstr>
      <vt:lpstr>Windesc Information</vt:lpstr>
      <vt:lpstr>Mark Recovery  https://geodesy.noaa.gov//surveys/mark-recovery/</vt:lpstr>
      <vt:lpstr>Mark Position</vt:lpstr>
      <vt:lpstr>Scaled Position</vt:lpstr>
      <vt:lpstr>Mark Condition</vt:lpstr>
      <vt:lpstr>Mark Photos</vt:lpstr>
      <vt:lpstr>Mark Descriptive Notes</vt:lpstr>
      <vt:lpstr>Mark Stamping &amp; Designation</vt:lpstr>
      <vt:lpstr>Mark Type</vt:lpstr>
      <vt:lpstr>Mark Setting &amp; Specific Setting</vt:lpstr>
      <vt:lpstr>Special Application Marks</vt:lpstr>
      <vt:lpstr>Magnetic Property</vt:lpstr>
      <vt:lpstr>Mark Stability</vt:lpstr>
      <vt:lpstr>Rod and Sleeve Depths</vt:lpstr>
      <vt:lpstr>Project Proposal</vt:lpstr>
      <vt:lpstr>Leveling Ties to the NSRS</vt:lpstr>
      <vt:lpstr>DSWORLD</vt:lpstr>
      <vt:lpstr>Submit Project Proposal</vt:lpstr>
      <vt:lpstr>Project Proposal</vt:lpstr>
      <vt:lpstr>PowerPoint Presentation</vt:lpstr>
      <vt:lpstr>PowerPoint Presentation</vt:lpstr>
      <vt:lpstr>Level Line Example</vt:lpstr>
      <vt:lpstr>L12345</vt:lpstr>
      <vt:lpstr>LOCUS</vt:lpstr>
      <vt:lpstr>LOCUS Results</vt:lpstr>
      <vt:lpstr>PowerPoint Presentation</vt:lpstr>
      <vt:lpstr>LOCUS         BM              ADJUSTED</vt:lpstr>
      <vt:lpstr>PowerPoint Presentation</vt:lpstr>
      <vt:lpstr>PowerPoint Presentation</vt:lpstr>
      <vt:lpstr>DSWORLD DEMO</vt:lpstr>
      <vt:lpstr>Digital Leveling WINDESC</vt:lpstr>
      <vt:lpstr>Purpose of Writing Descriptions</vt:lpstr>
      <vt:lpstr>Processing Sequence</vt:lpstr>
      <vt:lpstr>History</vt:lpstr>
      <vt:lpstr>Project Header Information</vt:lpstr>
      <vt:lpstr>The Description Header</vt:lpstr>
      <vt:lpstr>PowerPoint Presentation</vt:lpstr>
      <vt:lpstr>Descriptive Text</vt:lpstr>
      <vt:lpstr>PowerPoint Presentation</vt:lpstr>
      <vt:lpstr>Descriptive Text - Do</vt:lpstr>
      <vt:lpstr>Descriptive Text – Don’t</vt:lpstr>
      <vt:lpstr>Positional Information</vt:lpstr>
      <vt:lpstr>PowerPoint Presentation</vt:lpstr>
      <vt:lpstr>PowerPoint Presentation</vt:lpstr>
      <vt:lpstr>PowerPoint Presentation</vt:lpstr>
      <vt:lpstr>Wrap -up</vt:lpstr>
      <vt:lpstr>TRANSLEV</vt:lpstr>
      <vt:lpstr>Digital Leveling</vt:lpstr>
      <vt:lpstr>Purpose</vt:lpstr>
      <vt:lpstr>Translev Program Overview</vt:lpstr>
      <vt:lpstr>Program Installation</vt:lpstr>
      <vt:lpstr>File Naming Conventions</vt:lpstr>
      <vt:lpstr>Flow Chart</vt:lpstr>
      <vt:lpstr>PowerPoint Presentation</vt:lpstr>
      <vt:lpstr>PowerPoint Presentation</vt:lpstr>
      <vt:lpstr>Translating Raw Files</vt:lpstr>
      <vt:lpstr>PowerPoint Presentation</vt:lpstr>
      <vt:lpstr>The .lvl File</vt:lpstr>
      <vt:lpstr>PowerPoint Presentation</vt:lpstr>
      <vt:lpstr>PowerPoint Presentation</vt:lpstr>
      <vt:lpstr>Importing .lvl Files</vt:lpstr>
      <vt:lpstr>PowerPoint Presentation</vt:lpstr>
      <vt:lpstr>Creating Abstracts</vt:lpstr>
      <vt:lpstr>PowerPoint Presentation</vt:lpstr>
      <vt:lpstr>PowerPoint Presentation</vt:lpstr>
      <vt:lpstr>PowerPoint Presentation</vt:lpstr>
      <vt:lpstr>Tools</vt:lpstr>
      <vt:lpstr>Creating a Plot</vt:lpstr>
      <vt:lpstr>PowerPoint Presentation</vt:lpstr>
      <vt:lpstr>Creating a Statistical File</vt:lpstr>
      <vt:lpstr>PowerPoint Presentation</vt:lpstr>
      <vt:lpstr>Creating the New-minus-old File</vt:lpstr>
      <vt:lpstr>PowerPoint Presentation</vt:lpstr>
      <vt:lpstr>PowerPoint Presentation</vt:lpstr>
      <vt:lpstr>PowerPoint Presentation</vt:lpstr>
      <vt:lpstr>PowerPoint Presentation</vt:lpstr>
      <vt:lpstr>Web Tools</vt:lpstr>
      <vt:lpstr>PowerPoint Presentation</vt:lpstr>
      <vt:lpstr>Level Projects for Marks</vt:lpstr>
      <vt:lpstr>PowerPoint Presentation</vt:lpstr>
      <vt:lpstr>Project Checklist</vt:lpstr>
      <vt:lpstr>Files for Submittal</vt:lpstr>
      <vt:lpstr>Run TRANSLEV</vt:lpstr>
      <vt:lpstr>End of Line-24 K!!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 Riordan</dc:creator>
  <cp:lastModifiedBy>Brian Ward</cp:lastModifiedBy>
  <cp:revision>404</cp:revision>
  <dcterms:modified xsi:type="dcterms:W3CDTF">2021-03-11T16:25:20Z</dcterms:modified>
</cp:coreProperties>
</file>