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0"/>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E7501-D492-4F3B-B5DD-D545B27207E7}" type="datetimeFigureOut">
              <a:rPr lang="en-US" smtClean="0"/>
              <a:t>3/9/2021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4E6AF-142B-476C-9B54-8C5472C12A91}" type="slidenum">
              <a:rPr lang="en-US" smtClean="0"/>
              <a:t>‹#›</a:t>
            </a:fld>
            <a:endParaRPr lang="en-US"/>
          </a:p>
        </p:txBody>
      </p:sp>
    </p:spTree>
    <p:extLst>
      <p:ext uri="{BB962C8B-B14F-4D97-AF65-F5344CB8AC3E}">
        <p14:creationId xmlns:p14="http://schemas.microsoft.com/office/powerpoint/2010/main" val="193460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interest in the Modernized National Spatial Reference System.</a:t>
            </a:r>
          </a:p>
          <a:p>
            <a:endParaRPr lang="en-US" dirty="0"/>
          </a:p>
          <a:p>
            <a:r>
              <a:rPr lang="en-US" dirty="0"/>
              <a:t>In this Section 9, we will discuss our plans for Accessing the . NSRS and the NOAA CORS Network.</a:t>
            </a:r>
          </a:p>
          <a:p>
            <a:endParaRPr lang="en-US" dirty="0"/>
          </a:p>
          <a:p>
            <a:r>
              <a:rPr lang="en-US" dirty="0"/>
              <a:t>I’m David Zenk, National Geodetic Survey Advisor for the Northern Plains Region.</a:t>
            </a:r>
          </a:p>
          <a:p>
            <a:r>
              <a:rPr lang="en-US" dirty="0"/>
              <a:t>I will be your narrator for this section of the presentation.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2380537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in the modernized NSRS, NGS will produce a more detailed coordinate function which includes coordinate velocity trends.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Gill Sans MT"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214490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NGS is considering what non-linear coordinate functions to incorporate into the modernized NCN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933909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NCN will be the primary access to the modernized NSRS</a:t>
            </a:r>
          </a:p>
          <a:p>
            <a:r>
              <a:rPr lang="en-US" dirty="0"/>
              <a:t>This means every historic issue with the NCN to date must be, and will be, addressed</a:t>
            </a:r>
          </a:p>
          <a:p>
            <a:r>
              <a:rPr lang="en-US" dirty="0"/>
              <a:t>A list of such issues follows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851772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NCN will have a “CORS grading” system:</a:t>
            </a:r>
          </a:p>
          <a:p>
            <a:pPr lvl="1"/>
            <a:r>
              <a:rPr lang="en-US" dirty="0"/>
              <a:t>Quality and availability</a:t>
            </a:r>
          </a:p>
          <a:p>
            <a:pPr lvl="1"/>
            <a:r>
              <a:rPr lang="en-US" dirty="0"/>
              <a:t>To encourage use of “best” CORSs</a:t>
            </a:r>
          </a:p>
          <a:p>
            <a:r>
              <a:rPr lang="en-US" dirty="0"/>
              <a:t>NGS will clarify the difference between the one GRP and the many ARPs at each station. </a:t>
            </a:r>
          </a:p>
          <a:p>
            <a:r>
              <a:rPr lang="en-US" dirty="0"/>
              <a:t>Remember that:</a:t>
            </a:r>
          </a:p>
          <a:p>
            <a:pPr lvl="1"/>
            <a:r>
              <a:rPr lang="en-US" dirty="0"/>
              <a:t>ARP:  Comes and goes with every antenna</a:t>
            </a:r>
          </a:p>
          <a:p>
            <a:pPr lvl="1"/>
            <a:r>
              <a:rPr lang="en-US" dirty="0"/>
              <a:t>GRP:  Permanent point on the station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3867308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NCN will have a plan for maintaining accurate coordinate functions</a:t>
            </a:r>
          </a:p>
          <a:p>
            <a:pPr lvl="1"/>
            <a:r>
              <a:rPr lang="en-US" dirty="0"/>
              <a:t>As they drift away from daily solutions</a:t>
            </a:r>
          </a:p>
          <a:p>
            <a:pPr lvl="1"/>
            <a:r>
              <a:rPr lang="en-US" dirty="0"/>
              <a:t>As a station suffers an episodic movement</a:t>
            </a:r>
          </a:p>
          <a:p>
            <a:pPr lvl="1"/>
            <a:r>
              <a:rPr lang="en-US" dirty="0"/>
              <a:t>As they show evidence of non-linear features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4076965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NGS will designate/create a superset of the NCN called the Foundation CORS Network.</a:t>
            </a:r>
          </a:p>
          <a:p>
            <a:endParaRPr lang="en-US" dirty="0"/>
          </a:p>
          <a:p>
            <a:r>
              <a:rPr lang="en-US" dirty="0"/>
              <a:t>It will be a set of federally-operated, high quality, highly reliable stations with the longevity to guarantee citizens’ access to official National Spatial Reference System (NSRS) positions and support international positioning consistency efforts</a:t>
            </a:r>
          </a:p>
          <a:p>
            <a:r>
              <a:rPr lang="en-US" dirty="0"/>
              <a:t>26 in North America, </a:t>
            </a:r>
          </a:p>
          <a:p>
            <a:r>
              <a:rPr lang="en-US" dirty="0"/>
              <a:t>4 in the Pacific, </a:t>
            </a:r>
          </a:p>
          <a:p>
            <a:r>
              <a:rPr lang="en-US" dirty="0"/>
              <a:t>3 in the Caribbean, and </a:t>
            </a:r>
          </a:p>
          <a:p>
            <a:r>
              <a:rPr lang="en-US" dirty="0"/>
              <a:t>3 in the Marianas</a:t>
            </a:r>
          </a:p>
          <a:p>
            <a:endParaRPr lang="en-US" dirty="0"/>
          </a:p>
          <a:p>
            <a:r>
              <a:rPr lang="en-US" dirty="0"/>
              <a:t>This is a Key Takeaway.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90197A-3571-48BA-9779-B78224F59208}"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4263105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NGS will follow a logical process in creating the Foundation CORS Network</a:t>
            </a:r>
          </a:p>
          <a:p>
            <a:endParaRPr lang="en-US" dirty="0"/>
          </a:p>
          <a:p>
            <a:r>
              <a:rPr lang="en-US" dirty="0"/>
              <a:t>Phase 1: </a:t>
            </a:r>
          </a:p>
          <a:p>
            <a:r>
              <a:rPr lang="en-US" dirty="0"/>
              <a:t>Incorporate partner stations such as NASA and NSF stations</a:t>
            </a:r>
          </a:p>
          <a:p>
            <a:endParaRPr lang="en-US" dirty="0"/>
          </a:p>
          <a:p>
            <a:r>
              <a:rPr lang="en-US" dirty="0"/>
              <a:t>Phase 2: </a:t>
            </a:r>
          </a:p>
          <a:p>
            <a:r>
              <a:rPr lang="en-US" dirty="0"/>
              <a:t>Upgrade existing NGS CORSs</a:t>
            </a:r>
          </a:p>
          <a:p>
            <a:endParaRPr lang="en-US" dirty="0"/>
          </a:p>
          <a:p>
            <a:r>
              <a:rPr lang="en-US" dirty="0"/>
              <a:t>Phase 3: </a:t>
            </a:r>
          </a:p>
          <a:p>
            <a:r>
              <a:rPr lang="en-US" dirty="0"/>
              <a:t>Construct about 9 new stations </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90197A-3571-48BA-9779-B78224F59208}"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225506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end of Section 9</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249614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where we are in the outline.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1237649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ACCESS mean?</a:t>
            </a:r>
          </a:p>
          <a:p>
            <a:endParaRPr lang="en-US" dirty="0"/>
          </a:p>
          <a:p>
            <a:r>
              <a:rPr lang="en-US" dirty="0"/>
              <a:t>Until 1980, NGS offered “passive control”* (meaning * Infrequently observed marks)</a:t>
            </a:r>
          </a:p>
          <a:p>
            <a:endParaRPr lang="en-US" dirty="0"/>
          </a:p>
          <a:p>
            <a:r>
              <a:rPr lang="en-US" dirty="0"/>
              <a:t>And one definitive coordinate set for each one of about 1.6 M marks</a:t>
            </a:r>
          </a:p>
          <a:p>
            <a:endParaRPr lang="en-US" dirty="0"/>
          </a:p>
          <a:p>
            <a:r>
              <a:rPr lang="en-US" dirty="0"/>
              <a:t>More recently, NGS provides data and coordinate functions with NOAA CORS Network </a:t>
            </a:r>
          </a:p>
          <a:p>
            <a:r>
              <a:rPr lang="en-US" dirty="0"/>
              <a:t>(most of which were not installed by NGS)</a:t>
            </a:r>
          </a:p>
          <a:p>
            <a:r>
              <a:rPr lang="en-US" dirty="0"/>
              <a:t>And one definitive coordinate function for each one</a:t>
            </a:r>
          </a:p>
          <a:p>
            <a:endParaRPr lang="en-US" dirty="0"/>
          </a:p>
          <a:p>
            <a:r>
              <a:rPr lang="en-US" dirty="0"/>
              <a:t>And the software (PAGES / OPUS) to differentially position your GPS receiver to each station</a:t>
            </a:r>
          </a:p>
          <a:p>
            <a:endParaRPr lang="en-US" dirty="0"/>
          </a:p>
          <a:p>
            <a:r>
              <a:rPr lang="en-US" dirty="0"/>
              <a:t>2000+ stations currently</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4036030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will stay the same? </a:t>
            </a:r>
          </a:p>
          <a:p>
            <a:endParaRPr lang="en-US" i="1" dirty="0"/>
          </a:p>
          <a:p>
            <a:r>
              <a:rPr lang="en-US" dirty="0"/>
              <a:t>The NSRS will remain as “geodetic control” for you to “access”</a:t>
            </a:r>
          </a:p>
          <a:p>
            <a:endParaRPr lang="en-US" dirty="0"/>
          </a:p>
          <a:p>
            <a:r>
              <a:rPr lang="en-US" dirty="0"/>
              <a:t>Geospatial information and metadata about various points will still be available</a:t>
            </a:r>
          </a:p>
          <a:p>
            <a:endParaRPr lang="en-US" dirty="0"/>
          </a:p>
          <a:p>
            <a:r>
              <a:rPr lang="en-US" dirty="0"/>
              <a:t>And passive control will exist…</a:t>
            </a:r>
          </a:p>
          <a:p>
            <a:endParaRPr lang="en-US" dirty="0"/>
          </a:p>
          <a:p>
            <a:r>
              <a:rPr lang="en-US" dirty="0"/>
              <a:t>But gone are the days of getting “the coordinate” on a point from a “datasheet”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50068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will be different? </a:t>
            </a:r>
          </a:p>
          <a:p>
            <a:pPr lvl="1"/>
            <a:r>
              <a:rPr lang="en-US" dirty="0"/>
              <a:t>Information will come from the Data Delivery System (DDS)</a:t>
            </a:r>
          </a:p>
          <a:p>
            <a:pPr lvl="1"/>
            <a:r>
              <a:rPr lang="en-US" dirty="0"/>
              <a:t>With more graphics (such as pictures, graphs, and maps) than in the past</a:t>
            </a:r>
          </a:p>
          <a:p>
            <a:r>
              <a:rPr lang="en-US" dirty="0"/>
              <a:t>Computations will be performed in OPUS</a:t>
            </a:r>
          </a:p>
          <a:p>
            <a:pPr lvl="1"/>
            <a:r>
              <a:rPr lang="en-US" dirty="0"/>
              <a:t>Which will be a “Do-it-all” tool (for mark reporting, positioning, and adjustments)</a:t>
            </a:r>
          </a:p>
          <a:p>
            <a:pPr lvl="1"/>
            <a:r>
              <a:rPr lang="en-US" dirty="0"/>
              <a:t>There will be a heavy emphasis on using GNSS to access the NSRS</a:t>
            </a:r>
          </a:p>
          <a:p>
            <a:pPr lvl="1"/>
            <a:r>
              <a:rPr lang="en-US" dirty="0"/>
              <a:t>All GNSS constellations will be supported.</a:t>
            </a:r>
          </a:p>
          <a:p>
            <a:pPr lvl="1"/>
            <a:r>
              <a:rPr lang="en-US" dirty="0"/>
              <a:t>There will be more real-time helpful CORS information (such as data availability &amp; quality).</a:t>
            </a:r>
          </a:p>
          <a:p>
            <a:pPr lvl="1"/>
            <a:r>
              <a:rPr lang="en-US" dirty="0"/>
              <a:t>OPUS will use new GNSS observations and perhaps some “trusted” passive control.</a:t>
            </a:r>
          </a:p>
          <a:p>
            <a:pPr lvl="1"/>
            <a:r>
              <a:rPr lang="en-US" dirty="0"/>
              <a:t>Otherwise, your OPUS coordinates may say “not tied to the NSRS”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1114390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NOAA CORS Network (or NCN)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3052047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Coordinate functions are the way to know the coordinates of a CORS at the time you are trying to position yourself relative to that CORS.</a:t>
            </a:r>
          </a:p>
          <a:p>
            <a:r>
              <a:rPr lang="en-US" dirty="0"/>
              <a:t>These are discontinuous, piecewise linear functions.</a:t>
            </a:r>
          </a:p>
          <a:p>
            <a:r>
              <a:rPr lang="en-US" dirty="0"/>
              <a:t>NGS is developing newer, faster ways to update them when any of these occur:</a:t>
            </a:r>
          </a:p>
          <a:p>
            <a:pPr lvl="1"/>
            <a:r>
              <a:rPr lang="en-US" dirty="0"/>
              <a:t>An earthquake</a:t>
            </a:r>
          </a:p>
          <a:p>
            <a:pPr lvl="1"/>
            <a:r>
              <a:rPr lang="en-US" dirty="0"/>
              <a:t>An obvious drift of the station’s daily-computed coordinates away from its own coordinate function</a:t>
            </a:r>
          </a:p>
          <a:p>
            <a:pPr lvl="1"/>
            <a:r>
              <a:rPr lang="en-US" dirty="0"/>
              <a:t>An obvious non-linear component to a station’s movement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1747497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chart of a NCN Coordinate Function</a:t>
            </a:r>
          </a:p>
          <a:p>
            <a:r>
              <a:rPr lang="en-US" dirty="0"/>
              <a:t>Note that each piece is linear, but is offset vertically from its neighboring piece.  </a:t>
            </a:r>
          </a:p>
          <a:p>
            <a:r>
              <a:rPr lang="en-US" dirty="0"/>
              <a:t>But at each unique time, there is one and only one “X” coordinate.  </a:t>
            </a:r>
          </a:p>
          <a:p>
            <a:r>
              <a:rPr lang="en-US" dirty="0"/>
              <a:t>This makes it a “function” by the strict mathematical definition.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2985603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NGS produces one coordinate, at one epoch, and one velocity.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Gill Sans MT"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94477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40977876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C3A82986-1F3D-4261-A550-CAE2B5439191}" type="slidenum">
              <a:rPr lang="en-US"/>
              <a:pPr>
                <a:defRPr/>
              </a:pPr>
              <a:t>‹#›</a:t>
            </a:fld>
            <a:endParaRPr lang="en-US"/>
          </a:p>
        </p:txBody>
      </p:sp>
    </p:spTree>
    <p:extLst>
      <p:ext uri="{BB962C8B-B14F-4D97-AF65-F5344CB8AC3E}">
        <p14:creationId xmlns:p14="http://schemas.microsoft.com/office/powerpoint/2010/main" val="2763601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9388FFD5-0402-43D6-9F11-6821BFC63D0A}" type="slidenum">
              <a:rPr lang="en-US"/>
              <a:pPr>
                <a:defRPr/>
              </a:pPr>
              <a:t>‹#›</a:t>
            </a:fld>
            <a:endParaRPr lang="en-US"/>
          </a:p>
        </p:txBody>
      </p:sp>
    </p:spTree>
    <p:extLst>
      <p:ext uri="{BB962C8B-B14F-4D97-AF65-F5344CB8AC3E}">
        <p14:creationId xmlns:p14="http://schemas.microsoft.com/office/powerpoint/2010/main" val="42497039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97467" y="568325"/>
            <a:ext cx="10409767" cy="1144588"/>
          </a:xfrm>
        </p:spPr>
        <p:txBody>
          <a:bodyPr/>
          <a:lstStyle/>
          <a:p>
            <a:r>
              <a:rPr lang="en-US"/>
              <a:t>Click to edit Master title style</a:t>
            </a:r>
          </a:p>
        </p:txBody>
      </p:sp>
      <p:sp>
        <p:nvSpPr>
          <p:cNvPr id="3" name="Content Placeholder 2"/>
          <p:cNvSpPr>
            <a:spLocks noGrp="1"/>
          </p:cNvSpPr>
          <p:nvPr>
            <p:ph sz="half" idx="1"/>
          </p:nvPr>
        </p:nvSpPr>
        <p:spPr>
          <a:xfrm>
            <a:off x="897467" y="1906588"/>
            <a:ext cx="5103284" cy="4319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03951" y="1906588"/>
            <a:ext cx="5103283" cy="208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03951" y="4141789"/>
            <a:ext cx="5103283" cy="2084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844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2676833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2479800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28228397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a:defRPr/>
            </a:lvl1pPr>
          </a:lstStyle>
          <a:p>
            <a:pPr>
              <a:defRPr/>
            </a:pPr>
            <a:r>
              <a:rPr lang="en-US"/>
              <a:t>Date of this slide: Sept 3, 2020</a:t>
            </a:r>
          </a:p>
        </p:txBody>
      </p:sp>
      <p:sp>
        <p:nvSpPr>
          <p:cNvPr id="6"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4269931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a:defRPr/>
            </a:lvl1pPr>
          </a:lstStyle>
          <a:p>
            <a:pPr>
              <a:defRPr/>
            </a:pPr>
            <a:r>
              <a:rPr lang="en-US"/>
              <a:t>Date of this slide: Sept 3, 2020</a:t>
            </a:r>
          </a:p>
        </p:txBody>
      </p:sp>
      <p:sp>
        <p:nvSpPr>
          <p:cNvPr id="8"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320534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a:defRPr/>
            </a:lvl1pPr>
          </a:lstStyle>
          <a:p>
            <a:pPr>
              <a:defRPr/>
            </a:pPr>
            <a:r>
              <a:rPr lang="en-US"/>
              <a:t>Date of this slide: Sept 3, 2020</a:t>
            </a:r>
          </a:p>
        </p:txBody>
      </p:sp>
      <p:sp>
        <p:nvSpPr>
          <p:cNvPr id="4"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2480442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r>
              <a:rPr lang="en-US"/>
              <a:t>Date of this slide: Sept 3, 2020</a:t>
            </a:r>
          </a:p>
        </p:txBody>
      </p:sp>
      <p:sp>
        <p:nvSpPr>
          <p:cNvPr id="3"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4" name="Slide Number Placeholder 5"/>
          <p:cNvSpPr>
            <a:spLocks noGrp="1"/>
          </p:cNvSpPr>
          <p:nvPr>
            <p:ph type="sldNum" sz="quarter" idx="12"/>
          </p:nvPr>
        </p:nvSpPr>
        <p:spPr/>
        <p:txBody>
          <a:bodyPr/>
          <a:lstStyle>
            <a:lvl1pPr defTabSz="914400">
              <a:defRPr/>
            </a:lvl1pPr>
          </a:lstStyle>
          <a:p>
            <a:pPr>
              <a:defRPr/>
            </a:pPr>
            <a:fld id="{58280CB3-0FF6-4D07-A0F6-C78040BEDDEE}" type="slidenum">
              <a:rPr lang="en-US"/>
              <a:pPr>
                <a:defRPr/>
              </a:pPr>
              <a:t>‹#›</a:t>
            </a:fld>
            <a:endParaRPr lang="en-US"/>
          </a:p>
        </p:txBody>
      </p:sp>
    </p:spTree>
    <p:extLst>
      <p:ext uri="{BB962C8B-B14F-4D97-AF65-F5344CB8AC3E}">
        <p14:creationId xmlns:p14="http://schemas.microsoft.com/office/powerpoint/2010/main" val="2176430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3132292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a:t>Date of this slide: Sept 3, 2020</a:t>
            </a:r>
          </a:p>
        </p:txBody>
      </p:sp>
      <p:sp>
        <p:nvSpPr>
          <p:cNvPr id="6"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7" name="Slide Number Placeholder 5"/>
          <p:cNvSpPr>
            <a:spLocks noGrp="1"/>
          </p:cNvSpPr>
          <p:nvPr>
            <p:ph type="sldNum" sz="quarter" idx="12"/>
          </p:nvPr>
        </p:nvSpPr>
        <p:spPr/>
        <p:txBody>
          <a:bodyPr/>
          <a:lstStyle>
            <a:lvl1pPr defTabSz="914400">
              <a:defRPr/>
            </a:lvl1pPr>
          </a:lstStyle>
          <a:p>
            <a:pPr>
              <a:defRPr/>
            </a:pPr>
            <a:fld id="{CD9C6512-9771-45B7-9F31-64042ED0DC36}" type="slidenum">
              <a:rPr lang="en-US"/>
              <a:pPr>
                <a:defRPr/>
              </a:pPr>
              <a:t>‹#›</a:t>
            </a:fld>
            <a:endParaRPr lang="en-US"/>
          </a:p>
        </p:txBody>
      </p:sp>
    </p:spTree>
    <p:extLst>
      <p:ext uri="{BB962C8B-B14F-4D97-AF65-F5344CB8AC3E}">
        <p14:creationId xmlns:p14="http://schemas.microsoft.com/office/powerpoint/2010/main" val="31726107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a:t>Date of this slide: Sept 3, 2020</a:t>
            </a:r>
          </a:p>
        </p:txBody>
      </p:sp>
      <p:sp>
        <p:nvSpPr>
          <p:cNvPr id="6"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7" name="Slide Number Placeholder 5"/>
          <p:cNvSpPr>
            <a:spLocks noGrp="1"/>
          </p:cNvSpPr>
          <p:nvPr>
            <p:ph type="sldNum" sz="quarter" idx="12"/>
          </p:nvPr>
        </p:nvSpPr>
        <p:spPr/>
        <p:txBody>
          <a:bodyPr/>
          <a:lstStyle>
            <a:lvl1pPr defTabSz="914400">
              <a:defRPr/>
            </a:lvl1pPr>
          </a:lstStyle>
          <a:p>
            <a:pPr>
              <a:defRPr/>
            </a:pPr>
            <a:fld id="{639559B1-278D-4C34-B003-AF779974BA76}" type="slidenum">
              <a:rPr lang="en-US"/>
              <a:pPr>
                <a:defRPr/>
              </a:pPr>
              <a:t>‹#›</a:t>
            </a:fld>
            <a:endParaRPr lang="en-US"/>
          </a:p>
        </p:txBody>
      </p:sp>
    </p:spTree>
    <p:extLst>
      <p:ext uri="{BB962C8B-B14F-4D97-AF65-F5344CB8AC3E}">
        <p14:creationId xmlns:p14="http://schemas.microsoft.com/office/powerpoint/2010/main" val="30051840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C3A82986-1F3D-4261-A550-CAE2B5439191}" type="slidenum">
              <a:rPr lang="en-US"/>
              <a:pPr>
                <a:defRPr/>
              </a:pPr>
              <a:t>‹#›</a:t>
            </a:fld>
            <a:endParaRPr lang="en-US"/>
          </a:p>
        </p:txBody>
      </p:sp>
    </p:spTree>
    <p:extLst>
      <p:ext uri="{BB962C8B-B14F-4D97-AF65-F5344CB8AC3E}">
        <p14:creationId xmlns:p14="http://schemas.microsoft.com/office/powerpoint/2010/main" val="965176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9388FFD5-0402-43D6-9F11-6821BFC63D0A}" type="slidenum">
              <a:rPr lang="en-US"/>
              <a:pPr>
                <a:defRPr/>
              </a:pPr>
              <a:t>‹#›</a:t>
            </a:fld>
            <a:endParaRPr lang="en-US"/>
          </a:p>
        </p:txBody>
      </p:sp>
    </p:spTree>
    <p:extLst>
      <p:ext uri="{BB962C8B-B14F-4D97-AF65-F5344CB8AC3E}">
        <p14:creationId xmlns:p14="http://schemas.microsoft.com/office/powerpoint/2010/main" val="2936554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97467" y="568325"/>
            <a:ext cx="10409767" cy="1144588"/>
          </a:xfrm>
        </p:spPr>
        <p:txBody>
          <a:bodyPr/>
          <a:lstStyle/>
          <a:p>
            <a:r>
              <a:rPr lang="en-US"/>
              <a:t>Click to edit Master title style</a:t>
            </a:r>
          </a:p>
        </p:txBody>
      </p:sp>
      <p:sp>
        <p:nvSpPr>
          <p:cNvPr id="3" name="Content Placeholder 2"/>
          <p:cNvSpPr>
            <a:spLocks noGrp="1"/>
          </p:cNvSpPr>
          <p:nvPr>
            <p:ph sz="half" idx="1"/>
          </p:nvPr>
        </p:nvSpPr>
        <p:spPr>
          <a:xfrm>
            <a:off x="897467" y="1906588"/>
            <a:ext cx="5103284" cy="4319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03951" y="1906588"/>
            <a:ext cx="5103283" cy="208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03951" y="4141789"/>
            <a:ext cx="5103283" cy="2084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7396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31164002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6"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79223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8"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4128488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4"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4237366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3"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4" name="Slide Number Placeholder 5"/>
          <p:cNvSpPr>
            <a:spLocks noGrp="1"/>
          </p:cNvSpPr>
          <p:nvPr>
            <p:ph type="sldNum" sz="quarter" idx="12"/>
          </p:nvPr>
        </p:nvSpPr>
        <p:spPr/>
        <p:txBody>
          <a:bodyPr/>
          <a:lstStyle>
            <a:lvl1pPr defTabSz="914400">
              <a:defRPr/>
            </a:lvl1pPr>
          </a:lstStyle>
          <a:p>
            <a:pPr>
              <a:defRPr/>
            </a:pPr>
            <a:fld id="{58280CB3-0FF6-4D07-A0F6-C78040BEDDEE}" type="slidenum">
              <a:rPr lang="en-US"/>
              <a:pPr>
                <a:defRPr/>
              </a:pPr>
              <a:t>‹#›</a:t>
            </a:fld>
            <a:endParaRPr lang="en-US"/>
          </a:p>
        </p:txBody>
      </p:sp>
    </p:spTree>
    <p:extLst>
      <p:ext uri="{BB962C8B-B14F-4D97-AF65-F5344CB8AC3E}">
        <p14:creationId xmlns:p14="http://schemas.microsoft.com/office/powerpoint/2010/main" val="2146595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6"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7" name="Slide Number Placeholder 5"/>
          <p:cNvSpPr>
            <a:spLocks noGrp="1"/>
          </p:cNvSpPr>
          <p:nvPr>
            <p:ph type="sldNum" sz="quarter" idx="12"/>
          </p:nvPr>
        </p:nvSpPr>
        <p:spPr/>
        <p:txBody>
          <a:bodyPr/>
          <a:lstStyle>
            <a:lvl1pPr defTabSz="914400">
              <a:defRPr/>
            </a:lvl1pPr>
          </a:lstStyle>
          <a:p>
            <a:pPr>
              <a:defRPr/>
            </a:pPr>
            <a:fld id="{CD9C6512-9771-45B7-9F31-64042ED0DC36}" type="slidenum">
              <a:rPr lang="en-US"/>
              <a:pPr>
                <a:defRPr/>
              </a:pPr>
              <a:t>‹#›</a:t>
            </a:fld>
            <a:endParaRPr lang="en-US"/>
          </a:p>
        </p:txBody>
      </p:sp>
    </p:spTree>
    <p:extLst>
      <p:ext uri="{BB962C8B-B14F-4D97-AF65-F5344CB8AC3E}">
        <p14:creationId xmlns:p14="http://schemas.microsoft.com/office/powerpoint/2010/main" val="11657190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6"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7" name="Slide Number Placeholder 5"/>
          <p:cNvSpPr>
            <a:spLocks noGrp="1"/>
          </p:cNvSpPr>
          <p:nvPr>
            <p:ph type="sldNum" sz="quarter" idx="12"/>
          </p:nvPr>
        </p:nvSpPr>
        <p:spPr/>
        <p:txBody>
          <a:bodyPr/>
          <a:lstStyle>
            <a:lvl1pPr defTabSz="914400">
              <a:defRPr/>
            </a:lvl1pPr>
          </a:lstStyle>
          <a:p>
            <a:pPr>
              <a:defRPr/>
            </a:pPr>
            <a:fld id="{639559B1-278D-4C34-B003-AF779974BA76}" type="slidenum">
              <a:rPr lang="en-US"/>
              <a:pPr>
                <a:defRPr/>
              </a:pPr>
              <a:t>‹#›</a:t>
            </a:fld>
            <a:endParaRPr lang="en-US"/>
          </a:p>
        </p:txBody>
      </p:sp>
    </p:spTree>
    <p:extLst>
      <p:ext uri="{BB962C8B-B14F-4D97-AF65-F5344CB8AC3E}">
        <p14:creationId xmlns:p14="http://schemas.microsoft.com/office/powerpoint/2010/main" val="4059790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Times New Roman" panose="02020603050405020304" pitchFamily="18" charset="0"/>
                <a:ea typeface="+mn-ea"/>
                <a:cs typeface="+mn-cs"/>
              </a:defRPr>
            </a:lvl1pPr>
          </a:lstStyle>
          <a:p>
            <a:pPr>
              <a:defRPr/>
            </a:pPr>
            <a:r>
              <a:rPr lang="en-US"/>
              <a:t>Date of this slide: Sept 3, 2020</a:t>
            </a:r>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Times New Roman" panose="02020603050405020304" pitchFamily="18" charset="0"/>
                <a:ea typeface="+mn-ea"/>
                <a:cs typeface="+mn-cs"/>
              </a:defRPr>
            </a:lvl1pPr>
          </a:lstStyle>
          <a:p>
            <a:pPr>
              <a:defRPr/>
            </a:pPr>
            <a:r>
              <a:rPr lang="en-US"/>
              <a:t>Modernized NSRS - extended version</a:t>
            </a:r>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Times New Roman" panose="02020603050405020304" pitchFamily="18" charset="0"/>
                <a:ea typeface="+mn-ea"/>
                <a:cs typeface="+mn-cs"/>
              </a:defRPr>
            </a:lvl1pPr>
          </a:lstStyle>
          <a:p>
            <a:pPr>
              <a:defRPr/>
            </a:pPr>
            <a:fld id="{9FD14B67-5B11-4339-9EE3-C1E8D2A75965}" type="slidenum">
              <a:rPr lang="en-US" smtClean="0"/>
              <a:pPr>
                <a:defRPr/>
              </a:pPr>
              <a:t>‹#›</a:t>
            </a:fld>
            <a:endParaRPr lang="en-US" dirty="0"/>
          </a:p>
        </p:txBody>
      </p:sp>
    </p:spTree>
    <p:extLst>
      <p:ext uri="{BB962C8B-B14F-4D97-AF65-F5344CB8AC3E}">
        <p14:creationId xmlns:p14="http://schemas.microsoft.com/office/powerpoint/2010/main" val="404682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ctr" defTabSz="457200" rtl="0" eaLnBrk="0" fontAlgn="base" hangingPunct="0">
        <a:spcBef>
          <a:spcPct val="0"/>
        </a:spcBef>
        <a:spcAft>
          <a:spcPct val="0"/>
        </a:spcAft>
        <a:defRPr sz="4400" kern="1200">
          <a:solidFill>
            <a:schemeClr val="tx1"/>
          </a:solidFill>
          <a:latin typeface="Times New Roman" panose="02020603050405020304" pitchFamily="18" charset="0"/>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Times New Roman" panose="02020603050405020304" pitchFamily="18" charset="0"/>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Times New Roman" panose="02020603050405020304" pitchFamily="18" charset="0"/>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Times New Roman" panose="02020603050405020304" pitchFamily="18" charset="0"/>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a:t>Date of this slide: Sept 3, 2020</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a:t>Modernized NSRS - extended version</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ea typeface="+mn-ea"/>
                <a:cs typeface="+mn-cs"/>
              </a:defRPr>
            </a:lvl1pPr>
          </a:lstStyle>
          <a:p>
            <a:pPr>
              <a:defRPr/>
            </a:pPr>
            <a:fld id="{9FD14B67-5B11-4339-9EE3-C1E8D2A75965}" type="slidenum">
              <a:rPr lang="en-US"/>
              <a:pPr>
                <a:defRPr/>
              </a:pPr>
              <a:t>‹#›</a:t>
            </a:fld>
            <a:endParaRPr lang="en-US"/>
          </a:p>
        </p:txBody>
      </p:sp>
    </p:spTree>
    <p:extLst>
      <p:ext uri="{BB962C8B-B14F-4D97-AF65-F5344CB8AC3E}">
        <p14:creationId xmlns:p14="http://schemas.microsoft.com/office/powerpoint/2010/main" val="243550197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ags" Target="../tags/tag10.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9.pn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image" Target="../media/image3.jfi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30300-31CD-4D29-83B5-EB44A9D9D2DA}"/>
              </a:ext>
            </a:extLst>
          </p:cNvPr>
          <p:cNvSpPr>
            <a:spLocks noGrp="1"/>
          </p:cNvSpPr>
          <p:nvPr>
            <p:ph type="ctrTitle"/>
          </p:nvPr>
        </p:nvSpPr>
        <p:spPr/>
        <p:txBody>
          <a:bodyPr/>
          <a:lstStyle/>
          <a:p>
            <a:r>
              <a:rPr lang="en-US" dirty="0"/>
              <a:t>Section 9</a:t>
            </a:r>
          </a:p>
        </p:txBody>
      </p:sp>
      <p:sp>
        <p:nvSpPr>
          <p:cNvPr id="3" name="Content Placeholder 2">
            <a:extLst>
              <a:ext uri="{FF2B5EF4-FFF2-40B4-BE49-F238E27FC236}">
                <a16:creationId xmlns:a16="http://schemas.microsoft.com/office/drawing/2014/main" id="{2A12828D-9806-48C5-B61D-CE1E44206959}"/>
              </a:ext>
            </a:extLst>
          </p:cNvPr>
          <p:cNvSpPr>
            <a:spLocks noGrp="1"/>
          </p:cNvSpPr>
          <p:nvPr>
            <p:ph type="subTitle" idx="1"/>
          </p:nvPr>
        </p:nvSpPr>
        <p:spPr>
          <a:xfrm>
            <a:off x="2552700" y="3757864"/>
            <a:ext cx="7086600" cy="1752600"/>
          </a:xfrm>
        </p:spPr>
        <p:txBody>
          <a:bodyPr/>
          <a:lstStyle/>
          <a:p>
            <a:pPr algn="l"/>
            <a:r>
              <a:rPr lang="en-US" b="1" dirty="0"/>
              <a:t>Part II:  The Modernized NSRS</a:t>
            </a:r>
          </a:p>
          <a:p>
            <a:pPr marL="457200" indent="-457200" algn="l">
              <a:buFont typeface="Arial" panose="020B0604020202020204" pitchFamily="34" charset="0"/>
              <a:buChar char="•"/>
            </a:pPr>
            <a:r>
              <a:rPr lang="en-US" sz="2800" dirty="0">
                <a:solidFill>
                  <a:srgbClr val="C00000"/>
                </a:solidFill>
              </a:rPr>
              <a:t>Accessing the NSRS (3 slides)</a:t>
            </a:r>
          </a:p>
          <a:p>
            <a:pPr marL="457200" indent="-457200" algn="l">
              <a:buFont typeface="Arial" panose="020B0604020202020204" pitchFamily="34" charset="0"/>
              <a:buChar char="•"/>
            </a:pPr>
            <a:r>
              <a:rPr lang="en-US" sz="2800" dirty="0">
                <a:solidFill>
                  <a:srgbClr val="C00000"/>
                </a:solidFill>
              </a:rPr>
              <a:t>The NOAA CORS Network (10 slides)</a:t>
            </a:r>
          </a:p>
        </p:txBody>
      </p:sp>
      <p:sp>
        <p:nvSpPr>
          <p:cNvPr id="4" name="Date Placeholder 3">
            <a:extLst>
              <a:ext uri="{FF2B5EF4-FFF2-40B4-BE49-F238E27FC236}">
                <a16:creationId xmlns:a16="http://schemas.microsoft.com/office/drawing/2014/main" id="{3104BEE5-2A8C-47F3-9B80-339F7406E326}"/>
              </a:ext>
            </a:extLst>
          </p:cNvPr>
          <p:cNvSpPr>
            <a:spLocks noGrp="1"/>
          </p:cNvSpPr>
          <p:nvPr>
            <p:ph type="dt" sz="half" idx="10"/>
          </p:nvPr>
        </p:nvSpPr>
        <p:spPr/>
        <p:txBody>
          <a:bodyPr/>
          <a:lstStyle/>
          <a:p>
            <a:pPr>
              <a:defRPr/>
            </a:pPr>
            <a:r>
              <a:rPr lang="en-US"/>
              <a:t>Date of this slide: Sept 3, 2020</a:t>
            </a:r>
            <a:endParaRPr lang="en-US" dirty="0"/>
          </a:p>
        </p:txBody>
      </p:sp>
      <p:sp>
        <p:nvSpPr>
          <p:cNvPr id="5" name="Footer Placeholder 4">
            <a:extLst>
              <a:ext uri="{FF2B5EF4-FFF2-40B4-BE49-F238E27FC236}">
                <a16:creationId xmlns:a16="http://schemas.microsoft.com/office/drawing/2014/main" id="{66CAC267-B601-43E2-91A4-14C983521BD7}"/>
              </a:ext>
            </a:extLst>
          </p:cNvPr>
          <p:cNvSpPr>
            <a:spLocks noGrp="1"/>
          </p:cNvSpPr>
          <p:nvPr>
            <p:ph type="ftr" sz="quarter" idx="11"/>
          </p:nvPr>
        </p:nvSpPr>
        <p:spPr/>
        <p:txBody>
          <a:bodyPr/>
          <a:lstStyle/>
          <a:p>
            <a:pPr>
              <a:defRPr/>
            </a:pPr>
            <a:r>
              <a:rPr lang="en-US"/>
              <a:t>Modernized NSRS - extended version</a:t>
            </a:r>
          </a:p>
        </p:txBody>
      </p:sp>
      <p:sp>
        <p:nvSpPr>
          <p:cNvPr id="6" name="Slide Number Placeholder 5">
            <a:extLst>
              <a:ext uri="{FF2B5EF4-FFF2-40B4-BE49-F238E27FC236}">
                <a16:creationId xmlns:a16="http://schemas.microsoft.com/office/drawing/2014/main" id="{414DFF3B-C02A-428F-98CA-DAC58710A2E5}"/>
              </a:ext>
            </a:extLst>
          </p:cNvPr>
          <p:cNvSpPr>
            <a:spLocks noGrp="1"/>
          </p:cNvSpPr>
          <p:nvPr>
            <p:ph type="sldNum" sz="quarter" idx="12"/>
          </p:nvPr>
        </p:nvSpPr>
        <p:spPr/>
        <p:txBody>
          <a:bodyPr/>
          <a:lstStyle/>
          <a:p>
            <a:pPr>
              <a:defRPr/>
            </a:pPr>
            <a:fld id="{EB6791C4-DF4E-4C17-A41C-B2BEB15390BD}" type="slidenum">
              <a:rPr lang="en-US"/>
              <a:pPr>
                <a:defRPr/>
              </a:pPr>
              <a:t>1</a:t>
            </a:fld>
            <a:endParaRPr lang="en-US"/>
          </a:p>
        </p:txBody>
      </p:sp>
    </p:spTree>
    <p:custDataLst>
      <p:tags r:id="rId1"/>
    </p:custDataLst>
    <p:extLst>
      <p:ext uri="{BB962C8B-B14F-4D97-AF65-F5344CB8AC3E}">
        <p14:creationId xmlns:p14="http://schemas.microsoft.com/office/powerpoint/2010/main" val="2782967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Times New Roman" panose="02020603050405020304" pitchFamily="18" charset="0"/>
                <a:cs typeface="Times New Roman" panose="02020603050405020304" pitchFamily="18" charset="0"/>
              </a:rPr>
              <a:t>NCN Coordinate Functions</a:t>
            </a:r>
          </a:p>
        </p:txBody>
      </p:sp>
      <p:sp>
        <p:nvSpPr>
          <p:cNvPr id="4" name="Content Placeholder 3"/>
          <p:cNvSpPr>
            <a:spLocks noGrp="1"/>
          </p:cNvSpPr>
          <p:nvPr>
            <p:ph sz="half" idx="2"/>
          </p:nvPr>
        </p:nvSpPr>
        <p:spPr>
          <a:xfrm>
            <a:off x="2189812" y="1417639"/>
            <a:ext cx="3480559" cy="1312985"/>
          </a:xfrm>
        </p:spPr>
        <p:txBody>
          <a:bodyPr/>
          <a:lstStyle/>
          <a:p>
            <a:pPr marL="0" indent="0">
              <a:buNone/>
            </a:pPr>
            <a:r>
              <a:rPr lang="en-US" sz="3200" dirty="0">
                <a:latin typeface="Times New Roman" panose="02020603050405020304" pitchFamily="18" charset="0"/>
                <a:cs typeface="Times New Roman" panose="02020603050405020304" pitchFamily="18" charset="0"/>
              </a:rPr>
              <a:t>Modernized NSRS:</a:t>
            </a:r>
          </a:p>
        </p:txBody>
      </p:sp>
      <p:sp>
        <p:nvSpPr>
          <p:cNvPr id="5" name="Date Placeholder 4"/>
          <p:cNvSpPr>
            <a:spLocks noGrp="1"/>
          </p:cNvSpPr>
          <p:nvPr>
            <p:ph type="dt" sz="half" idx="10"/>
          </p:nvPr>
        </p:nvSpPr>
        <p:spPr/>
        <p:txBody>
          <a:bodyPr/>
          <a:lstStyle/>
          <a:p>
            <a:pPr>
              <a:defRPr/>
            </a:pPr>
            <a:r>
              <a:rPr lang="en-US">
                <a:latin typeface="Calibri"/>
              </a:rPr>
              <a:t>Date of this slide: Sept 3, 2020</a:t>
            </a:r>
          </a:p>
        </p:txBody>
      </p:sp>
      <p:sp>
        <p:nvSpPr>
          <p:cNvPr id="6" name="Footer Placeholder 5"/>
          <p:cNvSpPr>
            <a:spLocks noGrp="1"/>
          </p:cNvSpPr>
          <p:nvPr>
            <p:ph type="ftr" sz="quarter" idx="11"/>
          </p:nvPr>
        </p:nvSpPr>
        <p:spPr/>
        <p:txBody>
          <a:bodyPr/>
          <a:lstStyle/>
          <a:p>
            <a:pPr>
              <a:defRPr/>
            </a:pPr>
            <a:r>
              <a:rPr lang="en-US">
                <a:latin typeface="Calibri"/>
              </a:rPr>
              <a:t>Modernized NSRS - extended version</a:t>
            </a:r>
          </a:p>
        </p:txBody>
      </p:sp>
      <p:sp>
        <p:nvSpPr>
          <p:cNvPr id="7" name="Slide Number Placeholder 6"/>
          <p:cNvSpPr>
            <a:spLocks noGrp="1"/>
          </p:cNvSpPr>
          <p:nvPr>
            <p:ph type="sldNum" sz="quarter" idx="12"/>
          </p:nvPr>
        </p:nvSpPr>
        <p:spPr/>
        <p:txBody>
          <a:bodyPr/>
          <a:lstStyle/>
          <a:p>
            <a:pPr>
              <a:defRPr/>
            </a:pPr>
            <a:fld id="{F02D534D-F749-4E34-9E16-A977421D79C9}" type="slidenum">
              <a:rPr lang="en-US">
                <a:latin typeface="Calibri"/>
              </a:rPr>
              <a:pPr>
                <a:defRPr/>
              </a:pPr>
              <a:t>10</a:t>
            </a:fld>
            <a:endParaRPr lang="en-US">
              <a:latin typeface="Calibri"/>
            </a:endParaRPr>
          </a:p>
        </p:txBody>
      </p:sp>
      <p:pic>
        <p:nvPicPr>
          <p:cNvPr id="9" name="Picture 8"/>
          <p:cNvPicPr>
            <a:picLocks noChangeAspect="1"/>
          </p:cNvPicPr>
          <p:nvPr/>
        </p:nvPicPr>
        <p:blipFill>
          <a:blip r:embed="rId4"/>
          <a:stretch>
            <a:fillRect/>
          </a:stretch>
        </p:blipFill>
        <p:spPr>
          <a:xfrm>
            <a:off x="2310750" y="1980261"/>
            <a:ext cx="7570500" cy="2602819"/>
          </a:xfrm>
          <a:prstGeom prst="rect">
            <a:avLst/>
          </a:prstGeom>
          <a:ln w="15875">
            <a:solidFill>
              <a:schemeClr val="accent1"/>
            </a:solidFill>
          </a:ln>
        </p:spPr>
      </p:pic>
      <p:sp>
        <p:nvSpPr>
          <p:cNvPr id="15" name="TextBox 14"/>
          <p:cNvSpPr txBox="1"/>
          <p:nvPr/>
        </p:nvSpPr>
        <p:spPr>
          <a:xfrm>
            <a:off x="2920229" y="3664656"/>
            <a:ext cx="1871025" cy="369332"/>
          </a:xfrm>
          <a:prstGeom prst="rect">
            <a:avLst/>
          </a:prstGeom>
          <a:noFill/>
        </p:spPr>
        <p:txBody>
          <a:bodyPr wrap="none" rtlCol="0">
            <a:spAutoFit/>
          </a:bodyPr>
          <a:lstStyle/>
          <a:p>
            <a:pPr fontAlgn="base">
              <a:spcBef>
                <a:spcPct val="0"/>
              </a:spcBef>
              <a:spcAft>
                <a:spcPct val="0"/>
              </a:spcAft>
              <a:defRPr/>
            </a:pPr>
            <a:r>
              <a:rPr lang="en-US" dirty="0" err="1">
                <a:solidFill>
                  <a:prstClr val="black"/>
                </a:solidFill>
                <a:latin typeface="Arial" charset="0"/>
                <a:ea typeface="MS PGothic" pitchFamily="34" charset="-128"/>
              </a:rPr>
              <a:t>Vx</a:t>
            </a:r>
            <a:r>
              <a:rPr lang="en-US" dirty="0">
                <a:solidFill>
                  <a:prstClr val="black"/>
                </a:solidFill>
                <a:latin typeface="Arial" charset="0"/>
                <a:ea typeface="MS PGothic" pitchFamily="34" charset="-128"/>
              </a:rPr>
              <a:t> = -0.02</a:t>
            </a:r>
            <a:r>
              <a:rPr lang="en-US" dirty="0">
                <a:solidFill>
                  <a:srgbClr val="FF0000"/>
                </a:solidFill>
                <a:latin typeface="Arial" charset="0"/>
                <a:ea typeface="MS PGothic" pitchFamily="34" charset="-128"/>
              </a:rPr>
              <a:t>13</a:t>
            </a:r>
            <a:r>
              <a:rPr lang="en-US" dirty="0">
                <a:solidFill>
                  <a:prstClr val="black"/>
                </a:solidFill>
                <a:latin typeface="Arial" charset="0"/>
                <a:ea typeface="MS PGothic" pitchFamily="34" charset="-128"/>
              </a:rPr>
              <a:t>m/y</a:t>
            </a:r>
          </a:p>
        </p:txBody>
      </p:sp>
      <p:cxnSp>
        <p:nvCxnSpPr>
          <p:cNvPr id="17" name="Straight Arrow Connector 16"/>
          <p:cNvCxnSpPr/>
          <p:nvPr/>
        </p:nvCxnSpPr>
        <p:spPr>
          <a:xfrm flipH="1" flipV="1">
            <a:off x="3367167" y="2764698"/>
            <a:ext cx="29963" cy="9622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8056403" y="3414478"/>
            <a:ext cx="2053447" cy="369332"/>
          </a:xfrm>
          <a:prstGeom prst="rect">
            <a:avLst/>
          </a:prstGeom>
          <a:noFill/>
        </p:spPr>
        <p:txBody>
          <a:bodyPr wrap="square" rtlCol="0">
            <a:spAutoFit/>
          </a:bodyPr>
          <a:lstStyle/>
          <a:p>
            <a:pPr fontAlgn="base">
              <a:spcBef>
                <a:spcPct val="0"/>
              </a:spcBef>
              <a:spcAft>
                <a:spcPct val="0"/>
              </a:spcAft>
              <a:defRPr/>
            </a:pPr>
            <a:r>
              <a:rPr lang="en-US" dirty="0" err="1">
                <a:solidFill>
                  <a:prstClr val="black"/>
                </a:solidFill>
                <a:latin typeface="Arial" charset="0"/>
                <a:ea typeface="MS PGothic" pitchFamily="34" charset="-128"/>
              </a:rPr>
              <a:t>Vx</a:t>
            </a:r>
            <a:r>
              <a:rPr lang="en-US" dirty="0">
                <a:solidFill>
                  <a:prstClr val="black"/>
                </a:solidFill>
                <a:latin typeface="Arial" charset="0"/>
                <a:ea typeface="MS PGothic" pitchFamily="34" charset="-128"/>
              </a:rPr>
              <a:t> = -0.02</a:t>
            </a:r>
            <a:r>
              <a:rPr lang="en-US" dirty="0">
                <a:solidFill>
                  <a:srgbClr val="FF0000"/>
                </a:solidFill>
                <a:latin typeface="Arial" charset="0"/>
                <a:ea typeface="MS PGothic" pitchFamily="34" charset="-128"/>
              </a:rPr>
              <a:t>31</a:t>
            </a:r>
            <a:r>
              <a:rPr lang="en-US" dirty="0">
                <a:solidFill>
                  <a:prstClr val="black"/>
                </a:solidFill>
                <a:latin typeface="Arial" charset="0"/>
                <a:ea typeface="MS PGothic" pitchFamily="34" charset="-128"/>
              </a:rPr>
              <a:t>m/y</a:t>
            </a:r>
          </a:p>
        </p:txBody>
      </p:sp>
      <p:cxnSp>
        <p:nvCxnSpPr>
          <p:cNvPr id="21" name="Straight Arrow Connector 20"/>
          <p:cNvCxnSpPr/>
          <p:nvPr/>
        </p:nvCxnSpPr>
        <p:spPr>
          <a:xfrm flipH="1">
            <a:off x="8400792" y="3710299"/>
            <a:ext cx="580834" cy="2276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190889" y="3937951"/>
            <a:ext cx="2033689" cy="369332"/>
          </a:xfrm>
          <a:prstGeom prst="rect">
            <a:avLst/>
          </a:prstGeom>
          <a:noFill/>
        </p:spPr>
        <p:txBody>
          <a:bodyPr wrap="square" rtlCol="0">
            <a:spAutoFit/>
          </a:bodyPr>
          <a:lstStyle/>
          <a:p>
            <a:pPr fontAlgn="base">
              <a:spcBef>
                <a:spcPct val="0"/>
              </a:spcBef>
              <a:spcAft>
                <a:spcPct val="0"/>
              </a:spcAft>
              <a:defRPr/>
            </a:pPr>
            <a:r>
              <a:rPr lang="en-US" dirty="0" err="1">
                <a:solidFill>
                  <a:prstClr val="black"/>
                </a:solidFill>
                <a:latin typeface="Arial" charset="0"/>
                <a:ea typeface="MS PGothic" pitchFamily="34" charset="-128"/>
              </a:rPr>
              <a:t>Vx</a:t>
            </a:r>
            <a:r>
              <a:rPr lang="en-US" dirty="0">
                <a:solidFill>
                  <a:prstClr val="black"/>
                </a:solidFill>
                <a:latin typeface="Arial" charset="0"/>
                <a:ea typeface="MS PGothic" pitchFamily="34" charset="-128"/>
              </a:rPr>
              <a:t> = -0.0</a:t>
            </a:r>
            <a:r>
              <a:rPr lang="en-US" dirty="0">
                <a:solidFill>
                  <a:srgbClr val="FF0000"/>
                </a:solidFill>
                <a:latin typeface="Arial" charset="0"/>
                <a:ea typeface="MS PGothic" pitchFamily="34" charset="-128"/>
              </a:rPr>
              <a:t>165</a:t>
            </a:r>
            <a:r>
              <a:rPr lang="en-US" dirty="0">
                <a:solidFill>
                  <a:prstClr val="black"/>
                </a:solidFill>
                <a:latin typeface="Arial" charset="0"/>
                <a:ea typeface="MS PGothic" pitchFamily="34" charset="-128"/>
              </a:rPr>
              <a:t>m/y</a:t>
            </a:r>
          </a:p>
        </p:txBody>
      </p:sp>
      <p:cxnSp>
        <p:nvCxnSpPr>
          <p:cNvPr id="25" name="Straight Arrow Connector 24"/>
          <p:cNvCxnSpPr/>
          <p:nvPr/>
        </p:nvCxnSpPr>
        <p:spPr>
          <a:xfrm flipV="1">
            <a:off x="6207734" y="3710298"/>
            <a:ext cx="932773" cy="2327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rot="889777">
            <a:off x="3228582" y="2519270"/>
            <a:ext cx="2839239" cy="369332"/>
          </a:xfrm>
          <a:prstGeom prst="rect">
            <a:avLst/>
          </a:prstGeom>
          <a:noFill/>
        </p:spPr>
        <p:txBody>
          <a:bodyPr wrap="none" rtlCol="0">
            <a:spAutoFit/>
          </a:bodyPr>
          <a:lstStyle/>
          <a:p>
            <a:pPr fontAlgn="base">
              <a:spcBef>
                <a:spcPct val="0"/>
              </a:spcBef>
              <a:spcAft>
                <a:spcPct val="0"/>
              </a:spcAft>
              <a:defRPr/>
            </a:pPr>
            <a:r>
              <a:rPr lang="en-US" dirty="0">
                <a:solidFill>
                  <a:prstClr val="black"/>
                </a:solidFill>
                <a:latin typeface="Arial" charset="0"/>
                <a:ea typeface="MS PGothic" pitchFamily="34" charset="-128"/>
              </a:rPr>
              <a:t>Every discontinuity shown</a:t>
            </a:r>
          </a:p>
        </p:txBody>
      </p:sp>
      <p:sp>
        <p:nvSpPr>
          <p:cNvPr id="18" name="TextBox 17">
            <a:extLst>
              <a:ext uri="{FF2B5EF4-FFF2-40B4-BE49-F238E27FC236}">
                <a16:creationId xmlns:a16="http://schemas.microsoft.com/office/drawing/2014/main" id="{6828EFAB-DE9F-4AD7-9616-1B1AA7617281}"/>
              </a:ext>
            </a:extLst>
          </p:cNvPr>
          <p:cNvSpPr txBox="1"/>
          <p:nvPr/>
        </p:nvSpPr>
        <p:spPr>
          <a:xfrm>
            <a:off x="2310750" y="5009323"/>
            <a:ext cx="7570500" cy="1200329"/>
          </a:xfrm>
          <a:prstGeom prst="rect">
            <a:avLst/>
          </a:prstGeom>
          <a:noFill/>
        </p:spPr>
        <p:txBody>
          <a:bodyPr wrap="square" rtlCol="0">
            <a:spAutoFit/>
          </a:bodyPr>
          <a:lstStyle/>
          <a:p>
            <a:pPr fontAlgn="base">
              <a:spcBef>
                <a:spcPct val="0"/>
              </a:spcBef>
              <a:spcAft>
                <a:spcPct val="0"/>
              </a:spcAft>
            </a:pPr>
            <a:r>
              <a:rPr lang="en-US" sz="2400" dirty="0">
                <a:solidFill>
                  <a:prstClr val="black"/>
                </a:solidFill>
                <a:latin typeface="Times New Roman" panose="02020603050405020304" pitchFamily="18" charset="0"/>
                <a:ea typeface="MS PGothic" pitchFamily="34" charset="-128"/>
                <a:cs typeface="Times New Roman" panose="02020603050405020304" pitchFamily="18" charset="0"/>
              </a:rPr>
              <a:t>But, in the modernized NSRS, NGS will produce a more detailed coordinate function which includes coordinate velocity trends.</a:t>
            </a:r>
          </a:p>
        </p:txBody>
      </p:sp>
      <p:pic>
        <p:nvPicPr>
          <p:cNvPr id="16" name="Picture 15">
            <a:extLst>
              <a:ext uri="{FF2B5EF4-FFF2-40B4-BE49-F238E27FC236}">
                <a16:creationId xmlns:a16="http://schemas.microsoft.com/office/drawing/2014/main" id="{9EB18EAC-534D-4380-839F-13500B0998FA}"/>
              </a:ext>
            </a:extLst>
          </p:cNvPr>
          <p:cNvPicPr>
            <a:picLocks noChangeAspect="1"/>
          </p:cNvPicPr>
          <p:nvPr/>
        </p:nvPicPr>
        <p:blipFill>
          <a:blip r:embed="rId5"/>
          <a:stretch>
            <a:fillRect/>
          </a:stretch>
        </p:blipFill>
        <p:spPr>
          <a:xfrm>
            <a:off x="8268330" y="1454795"/>
            <a:ext cx="2157855" cy="1050931"/>
          </a:xfrm>
          <a:prstGeom prst="rect">
            <a:avLst/>
          </a:prstGeom>
        </p:spPr>
      </p:pic>
    </p:spTree>
    <p:custDataLst>
      <p:tags r:id="rId1"/>
    </p:custDataLst>
    <p:extLst>
      <p:ext uri="{BB962C8B-B14F-4D97-AF65-F5344CB8AC3E}">
        <p14:creationId xmlns:p14="http://schemas.microsoft.com/office/powerpoint/2010/main" val="4967094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750"/>
                            </p:stCondLst>
                            <p:childTnLst>
                              <p:par>
                                <p:cTn id="9" presetID="22" presetClass="entr" presetSubtype="8" fill="hold" grpId="0" nodeType="afterEffect">
                                  <p:stCondLst>
                                    <p:cond delay="25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500"/>
                            </p:stCondLst>
                            <p:childTnLst>
                              <p:par>
                                <p:cTn id="13" presetID="22" presetClass="entr" presetSubtype="8" fill="hold" grpId="0" nodeType="afterEffect">
                                  <p:stCondLst>
                                    <p:cond delay="25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2250"/>
                            </p:stCondLst>
                            <p:childTnLst>
                              <p:par>
                                <p:cTn id="17" presetID="22" presetClass="entr" presetSubtype="8" fill="hold" nodeType="afterEffect">
                                  <p:stCondLst>
                                    <p:cond delay="25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3000"/>
                            </p:stCondLst>
                            <p:childTnLst>
                              <p:par>
                                <p:cTn id="21" presetID="22" presetClass="entr" presetSubtype="8" fill="hold" nodeType="afterEffect">
                                  <p:stCondLst>
                                    <p:cond delay="25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3750"/>
                            </p:stCondLst>
                            <p:childTnLst>
                              <p:par>
                                <p:cTn id="25" presetID="22" presetClass="entr" presetSubtype="8" fill="hold" grpId="0" nodeType="afterEffect">
                                  <p:stCondLst>
                                    <p:cond delay="25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4500"/>
                            </p:stCondLst>
                            <p:childTnLst>
                              <p:par>
                                <p:cTn id="29" presetID="22" presetClass="entr" presetSubtype="8" fill="hold" nodeType="afterEffect">
                                  <p:stCondLst>
                                    <p:cond delay="25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5250"/>
                            </p:stCondLst>
                            <p:childTnLst>
                              <p:par>
                                <p:cTn id="33" presetID="22" presetClass="entr" presetSubtype="8" fill="hold" grpId="0" nodeType="afterEffect">
                                  <p:stCondLst>
                                    <p:cond delay="25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par>
                          <p:cTn id="36" fill="hold">
                            <p:stCondLst>
                              <p:cond delay="6000"/>
                            </p:stCondLst>
                            <p:childTnLst>
                              <p:par>
                                <p:cTn id="37" presetID="22" presetClass="entr" presetSubtype="8" fill="hold" grpId="0" nodeType="afterEffect">
                                  <p:stCondLst>
                                    <p:cond delay="25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6750"/>
                            </p:stCondLst>
                            <p:childTnLst>
                              <p:par>
                                <p:cTn id="41" presetID="22" presetClass="entr" presetSubtype="1"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4" grpId="0"/>
      <p:bldP spid="28"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95873"/>
            <a:ext cx="9144000" cy="1143000"/>
          </a:xfrm>
        </p:spPr>
        <p:txBody>
          <a:bodyPr/>
          <a:lstStyle/>
          <a:p>
            <a:r>
              <a:rPr lang="en-US" sz="3600" b="1" dirty="0"/>
              <a:t>Examples</a:t>
            </a:r>
            <a:r>
              <a:rPr lang="en-US" sz="4000" b="1" dirty="0"/>
              <a:t> of What Non-Linear CORS Coordinate Functions Might Look Like</a:t>
            </a:r>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11</a:t>
            </a:fld>
            <a:endParaRPr lang="en-US"/>
          </a:p>
        </p:txBody>
      </p:sp>
      <p:pic>
        <p:nvPicPr>
          <p:cNvPr id="7" name="Content Placeholder 6"/>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981200" y="2373100"/>
            <a:ext cx="3943900" cy="3333333"/>
          </a:xfrm>
          <a:prstGeom prst="rect">
            <a:avLst/>
          </a:prstGeom>
          <a:noFill/>
          <a:ln>
            <a:noFill/>
          </a:ln>
        </p:spPr>
      </p:pic>
      <p:pic>
        <p:nvPicPr>
          <p:cNvPr id="8" name="image5.png"/>
          <p:cNvPicPr/>
          <p:nvPr/>
        </p:nvPicPr>
        <p:blipFill>
          <a:blip r:embed="rId5"/>
          <a:srcRect/>
          <a:stretch>
            <a:fillRect/>
          </a:stretch>
        </p:blipFill>
        <p:spPr>
          <a:xfrm>
            <a:off x="6150258" y="2339390"/>
            <a:ext cx="4136742" cy="3267591"/>
          </a:xfrm>
          <a:prstGeom prst="rect">
            <a:avLst/>
          </a:prstGeom>
          <a:ln/>
        </p:spPr>
      </p:pic>
      <p:sp>
        <p:nvSpPr>
          <p:cNvPr id="3" name="Date Placeholder 2"/>
          <p:cNvSpPr>
            <a:spLocks noGrp="1"/>
          </p:cNvSpPr>
          <p:nvPr>
            <p:ph type="dt" sz="half" idx="10"/>
          </p:nvPr>
        </p:nvSpPr>
        <p:spPr/>
        <p:txBody>
          <a:bodyPr/>
          <a:lstStyle/>
          <a:p>
            <a:pPr>
              <a:defRPr/>
            </a:pPr>
            <a:r>
              <a:rPr lang="en-US"/>
              <a:t>Date of this slide: Sept 3, 2020</a:t>
            </a:r>
            <a:endParaRPr lang="en-US" dirty="0"/>
          </a:p>
        </p:txBody>
      </p:sp>
    </p:spTree>
    <p:custDataLst>
      <p:tags r:id="rId1"/>
    </p:custDataLst>
    <p:extLst>
      <p:ext uri="{BB962C8B-B14F-4D97-AF65-F5344CB8AC3E}">
        <p14:creationId xmlns:p14="http://schemas.microsoft.com/office/powerpoint/2010/main" val="2186382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Answers Being Developed</a:t>
            </a:r>
            <a:r>
              <a:rPr lang="en-US" dirty="0"/>
              <a:t>…</a:t>
            </a:r>
          </a:p>
        </p:txBody>
      </p:sp>
      <p:sp>
        <p:nvSpPr>
          <p:cNvPr id="3" name="Content Placeholder 2"/>
          <p:cNvSpPr>
            <a:spLocks noGrp="1"/>
          </p:cNvSpPr>
          <p:nvPr>
            <p:ph idx="1"/>
          </p:nvPr>
        </p:nvSpPr>
        <p:spPr>
          <a:xfrm>
            <a:off x="1920912" y="1439435"/>
            <a:ext cx="8229600" cy="4525963"/>
          </a:xfrm>
        </p:spPr>
        <p:txBody>
          <a:bodyPr/>
          <a:lstStyle/>
          <a:p>
            <a:r>
              <a:rPr lang="en-US" dirty="0"/>
              <a:t>The NCN will be the primary access to the modernized NSRS</a:t>
            </a:r>
          </a:p>
          <a:p>
            <a:r>
              <a:rPr lang="en-US" dirty="0"/>
              <a:t>This means every historic issue with the NCN to date </a:t>
            </a:r>
            <a:r>
              <a:rPr lang="en-US" i="1" dirty="0"/>
              <a:t>must be, and will be</a:t>
            </a:r>
            <a:r>
              <a:rPr lang="en-US" dirty="0"/>
              <a:t>, addressed</a:t>
            </a:r>
          </a:p>
          <a:p>
            <a:r>
              <a:rPr lang="en-US" dirty="0"/>
              <a:t>A list of such issues follows:</a:t>
            </a:r>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12</a:t>
            </a:fld>
            <a:endParaRPr lang="en-US"/>
          </a:p>
        </p:txBody>
      </p:sp>
    </p:spTree>
    <p:custDataLst>
      <p:tags r:id="rId1"/>
    </p:custDataLst>
    <p:extLst>
      <p:ext uri="{BB962C8B-B14F-4D97-AF65-F5344CB8AC3E}">
        <p14:creationId xmlns:p14="http://schemas.microsoft.com/office/powerpoint/2010/main" val="6988653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The NCN of the Future Will…</a:t>
            </a:r>
          </a:p>
        </p:txBody>
      </p:sp>
      <p:sp>
        <p:nvSpPr>
          <p:cNvPr id="3" name="Content Placeholder 2"/>
          <p:cNvSpPr>
            <a:spLocks noGrp="1"/>
          </p:cNvSpPr>
          <p:nvPr>
            <p:ph idx="1"/>
          </p:nvPr>
        </p:nvSpPr>
        <p:spPr>
          <a:xfrm>
            <a:off x="1910864" y="1439435"/>
            <a:ext cx="8229600" cy="4525963"/>
          </a:xfrm>
        </p:spPr>
        <p:txBody>
          <a:bodyPr/>
          <a:lstStyle/>
          <a:p>
            <a:r>
              <a:rPr lang="en-US" dirty="0"/>
              <a:t>Have a “CORS grading” system:</a:t>
            </a:r>
          </a:p>
          <a:p>
            <a:pPr lvl="1"/>
            <a:r>
              <a:rPr lang="en-US" dirty="0"/>
              <a:t>Quality and availability</a:t>
            </a:r>
          </a:p>
          <a:p>
            <a:pPr lvl="1"/>
            <a:r>
              <a:rPr lang="en-US" dirty="0"/>
              <a:t>To encourage use of “best” CORSs</a:t>
            </a:r>
          </a:p>
          <a:p>
            <a:r>
              <a:rPr lang="en-US" dirty="0"/>
              <a:t>Clarify the difference between the one GRP and the many ARPs at each station. </a:t>
            </a:r>
          </a:p>
          <a:p>
            <a:pPr lvl="1"/>
            <a:r>
              <a:rPr lang="en-US" dirty="0"/>
              <a:t>Remember that:</a:t>
            </a:r>
          </a:p>
          <a:p>
            <a:pPr lvl="2"/>
            <a:r>
              <a:rPr lang="en-US" dirty="0"/>
              <a:t>ARP:  Comes and goes with every antenna</a:t>
            </a:r>
          </a:p>
          <a:p>
            <a:pPr lvl="2"/>
            <a:r>
              <a:rPr lang="en-US" dirty="0"/>
              <a:t>GRP:  Permanent point on the station</a:t>
            </a:r>
          </a:p>
          <a:p>
            <a:endParaRPr lang="en-US" dirty="0"/>
          </a:p>
          <a:p>
            <a:endParaRPr lang="en-US" dirty="0"/>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13</a:t>
            </a:fld>
            <a:endParaRPr lang="en-US"/>
          </a:p>
        </p:txBody>
      </p:sp>
    </p:spTree>
    <p:custDataLst>
      <p:tags r:id="rId1"/>
    </p:custDataLst>
    <p:extLst>
      <p:ext uri="{BB962C8B-B14F-4D97-AF65-F5344CB8AC3E}">
        <p14:creationId xmlns:p14="http://schemas.microsoft.com/office/powerpoint/2010/main" val="1601355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750"/>
                            </p:stCondLst>
                            <p:childTnLst>
                              <p:par>
                                <p:cTn id="9" presetID="22" presetClass="entr" presetSubtype="1"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500"/>
                            </p:stCondLst>
                            <p:childTnLst>
                              <p:par>
                                <p:cTn id="13" presetID="22" presetClass="entr" presetSubtype="1" fill="hold" nodeType="after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p:stCondLst>
                              <p:cond delay="2250"/>
                            </p:stCondLst>
                            <p:childTnLst>
                              <p:par>
                                <p:cTn id="17" presetID="22" presetClass="entr" presetSubtype="1" fill="hold"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par>
                          <p:cTn id="20" fill="hold">
                            <p:stCondLst>
                              <p:cond delay="3750"/>
                            </p:stCondLst>
                            <p:childTnLst>
                              <p:par>
                                <p:cTn id="21" presetID="22" presetClass="entr" presetSubtype="1" fill="hold"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par>
                          <p:cTn id="24" fill="hold">
                            <p:stCondLst>
                              <p:cond delay="5250"/>
                            </p:stCondLst>
                            <p:childTnLst>
                              <p:par>
                                <p:cTn id="25" presetID="22" presetClass="entr" presetSubtype="1" fill="hold" nodeType="after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par>
                          <p:cTn id="28" fill="hold">
                            <p:stCondLst>
                              <p:cond delay="6750"/>
                            </p:stCondLst>
                            <p:childTnLst>
                              <p:par>
                                <p:cTn id="29" presetID="22" presetClass="entr" presetSubtype="1" fill="hold" nodeType="afterEffect">
                                  <p:stCondLst>
                                    <p:cond delay="10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The NCN of the Future Will…</a:t>
            </a:r>
          </a:p>
        </p:txBody>
      </p:sp>
      <p:sp>
        <p:nvSpPr>
          <p:cNvPr id="3" name="Content Placeholder 2"/>
          <p:cNvSpPr>
            <a:spLocks noGrp="1"/>
          </p:cNvSpPr>
          <p:nvPr>
            <p:ph idx="1"/>
          </p:nvPr>
        </p:nvSpPr>
        <p:spPr>
          <a:xfrm>
            <a:off x="1920912" y="1439435"/>
            <a:ext cx="8229600" cy="4525963"/>
          </a:xfrm>
        </p:spPr>
        <p:txBody>
          <a:bodyPr/>
          <a:lstStyle/>
          <a:p>
            <a:r>
              <a:rPr lang="en-US" dirty="0"/>
              <a:t>Have a plan for maintaining accurate coordinate functions</a:t>
            </a:r>
          </a:p>
          <a:p>
            <a:pPr lvl="1"/>
            <a:r>
              <a:rPr lang="en-US" dirty="0"/>
              <a:t>As they drift away from daily solutions</a:t>
            </a:r>
          </a:p>
          <a:p>
            <a:pPr lvl="1"/>
            <a:r>
              <a:rPr lang="en-US" dirty="0"/>
              <a:t>As a station suffers an episodic movement</a:t>
            </a:r>
          </a:p>
          <a:p>
            <a:pPr lvl="1"/>
            <a:r>
              <a:rPr lang="en-US" dirty="0"/>
              <a:t>As they show evidence of non-linear features</a:t>
            </a:r>
          </a:p>
          <a:p>
            <a:endParaRPr lang="en-US" dirty="0"/>
          </a:p>
          <a:p>
            <a:endParaRPr lang="en-US" dirty="0"/>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14</a:t>
            </a:fld>
            <a:endParaRPr lang="en-US"/>
          </a:p>
        </p:txBody>
      </p:sp>
      <p:pic>
        <p:nvPicPr>
          <p:cNvPr id="8" name="Picture 7">
            <a:extLst>
              <a:ext uri="{FF2B5EF4-FFF2-40B4-BE49-F238E27FC236}">
                <a16:creationId xmlns:a16="http://schemas.microsoft.com/office/drawing/2014/main" id="{A09367AD-DF33-4244-B532-E889C6C8D35B}"/>
              </a:ext>
            </a:extLst>
          </p:cNvPr>
          <p:cNvPicPr>
            <a:picLocks noChangeAspect="1"/>
          </p:cNvPicPr>
          <p:nvPr/>
        </p:nvPicPr>
        <p:blipFill>
          <a:blip r:embed="rId4"/>
          <a:stretch>
            <a:fillRect/>
          </a:stretch>
        </p:blipFill>
        <p:spPr>
          <a:xfrm>
            <a:off x="2844799" y="4177669"/>
            <a:ext cx="5495238" cy="1809524"/>
          </a:xfrm>
          <a:prstGeom prst="rect">
            <a:avLst/>
          </a:prstGeom>
          <a:ln w="12700">
            <a:solidFill>
              <a:schemeClr val="accent1"/>
            </a:solidFill>
          </a:ln>
          <a:effectLst>
            <a:outerShdw blurRad="50800" dist="38100" dir="2700000" algn="tl" rotWithShape="0">
              <a:prstClr val="black">
                <a:alpha val="40000"/>
              </a:prstClr>
            </a:outerShdw>
          </a:effectLst>
        </p:spPr>
      </p:pic>
      <p:cxnSp>
        <p:nvCxnSpPr>
          <p:cNvPr id="9" name="Connector: Elbow 8">
            <a:extLst>
              <a:ext uri="{FF2B5EF4-FFF2-40B4-BE49-F238E27FC236}">
                <a16:creationId xmlns:a16="http://schemas.microsoft.com/office/drawing/2014/main" id="{6022EABC-CEDE-47B9-99CD-6B8B25E11BCB}"/>
              </a:ext>
            </a:extLst>
          </p:cNvPr>
          <p:cNvCxnSpPr>
            <a:cxnSpLocks/>
          </p:cNvCxnSpPr>
          <p:nvPr/>
        </p:nvCxnSpPr>
        <p:spPr>
          <a:xfrm flipV="1">
            <a:off x="3359945" y="4886326"/>
            <a:ext cx="4841081" cy="90489"/>
          </a:xfrm>
          <a:prstGeom prst="bentConnector3">
            <a:avLst>
              <a:gd name="adj1" fmla="val 41540"/>
            </a:avLst>
          </a:prstGeom>
          <a:ln>
            <a:solidFill>
              <a:srgbClr val="002060"/>
            </a:solidFill>
            <a:prstDash val="sysDash"/>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5274223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24002" y="337742"/>
            <a:ext cx="9143999" cy="10047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a:solidFill>
                  <a:prstClr val="black"/>
                </a:solidFill>
                <a:latin typeface="Times New Roman" charset="0"/>
                <a:cs typeface="Times New Roman" charset="0"/>
              </a:rPr>
              <a:t>NOAA Foundation CORS Network</a:t>
            </a:r>
          </a:p>
        </p:txBody>
      </p:sp>
      <p:sp>
        <p:nvSpPr>
          <p:cNvPr id="7" name="TextBox 6"/>
          <p:cNvSpPr txBox="1"/>
          <p:nvPr/>
        </p:nvSpPr>
        <p:spPr>
          <a:xfrm>
            <a:off x="1940770" y="4988660"/>
            <a:ext cx="5881722" cy="1200329"/>
          </a:xfrm>
          <a:prstGeom prst="rect">
            <a:avLst/>
          </a:prstGeom>
          <a:solidFill>
            <a:schemeClr val="bg1"/>
          </a:solidFill>
        </p:spPr>
        <p:txBody>
          <a:bodyPr wrap="square" rtlCol="0">
            <a:spAutoFit/>
          </a:bodyPr>
          <a:lstStyle/>
          <a:p>
            <a:pPr fontAlgn="base">
              <a:spcBef>
                <a:spcPct val="0"/>
              </a:spcBef>
              <a:spcAft>
                <a:spcPct val="0"/>
              </a:spcAft>
            </a:pPr>
            <a:r>
              <a:rPr lang="en-US" dirty="0">
                <a:solidFill>
                  <a:prstClr val="black"/>
                </a:solidFill>
                <a:latin typeface="Times New Roman" panose="02020603050405020304" pitchFamily="18" charset="0"/>
                <a:ea typeface="MS PGothic" pitchFamily="34" charset="-128"/>
                <a:cs typeface="Times New Roman" panose="02020603050405020304" pitchFamily="18" charset="0"/>
              </a:rPr>
              <a:t>A set of federally-operated, high quality, highly reliable stations with the longevity to guarantee citizens’ access to official National Spatial Reference System (NSRS) positions and support international positioning consistency efforts</a:t>
            </a:r>
          </a:p>
        </p:txBody>
      </p:sp>
      <p:pic>
        <p:nvPicPr>
          <p:cNvPr id="10" name="Picture 4" descr="https://geodesy.noaa.gov/CORS/SitePhotos/Required/tmg2/tmg2_ant_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068416" y="1574617"/>
            <a:ext cx="1868790" cy="14015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224746" y="3338812"/>
            <a:ext cx="1718343" cy="954107"/>
          </a:xfrm>
          <a:prstGeom prst="rect">
            <a:avLst/>
          </a:prstGeom>
          <a:noFill/>
        </p:spPr>
        <p:txBody>
          <a:bodyPr wrap="square" rtlCol="0">
            <a:spAutoFit/>
          </a:bodyPr>
          <a:lstStyle/>
          <a:p>
            <a:pPr fontAlgn="base">
              <a:spcBef>
                <a:spcPct val="0"/>
              </a:spcBef>
              <a:spcAft>
                <a:spcPct val="0"/>
              </a:spcAft>
            </a:pPr>
            <a:r>
              <a:rPr lang="en-US" sz="1400" dirty="0">
                <a:solidFill>
                  <a:prstClr val="black"/>
                </a:solidFill>
                <a:latin typeface="Times New Roman" panose="02020603050405020304" pitchFamily="18" charset="0"/>
                <a:ea typeface="MS PGothic" pitchFamily="34" charset="-128"/>
                <a:cs typeface="Times New Roman" panose="02020603050405020304" pitchFamily="18" charset="0"/>
              </a:rPr>
              <a:t>26 in North America </a:t>
            </a:r>
            <a:br>
              <a:rPr lang="en-US" sz="1400" dirty="0">
                <a:solidFill>
                  <a:prstClr val="black"/>
                </a:solidFill>
                <a:latin typeface="Times New Roman" panose="02020603050405020304" pitchFamily="18" charset="0"/>
                <a:ea typeface="MS PGothic" pitchFamily="34" charset="-128"/>
                <a:cs typeface="Times New Roman" panose="02020603050405020304" pitchFamily="18" charset="0"/>
              </a:rPr>
            </a:br>
            <a:r>
              <a:rPr lang="en-US" sz="1400" dirty="0">
                <a:solidFill>
                  <a:prstClr val="black"/>
                </a:solidFill>
                <a:latin typeface="Times New Roman" panose="02020603050405020304" pitchFamily="18" charset="0"/>
                <a:ea typeface="MS PGothic" pitchFamily="34" charset="-128"/>
                <a:cs typeface="Times New Roman" panose="02020603050405020304" pitchFamily="18" charset="0"/>
              </a:rPr>
              <a:t>4 in the Pacific</a:t>
            </a:r>
            <a:br>
              <a:rPr lang="en-US" sz="1400" dirty="0">
                <a:solidFill>
                  <a:prstClr val="black"/>
                </a:solidFill>
                <a:latin typeface="Times New Roman" panose="02020603050405020304" pitchFamily="18" charset="0"/>
                <a:ea typeface="MS PGothic" pitchFamily="34" charset="-128"/>
                <a:cs typeface="Times New Roman" panose="02020603050405020304" pitchFamily="18" charset="0"/>
              </a:rPr>
            </a:br>
            <a:r>
              <a:rPr lang="en-US" sz="1400" dirty="0">
                <a:solidFill>
                  <a:prstClr val="black"/>
                </a:solidFill>
                <a:latin typeface="Times New Roman" panose="02020603050405020304" pitchFamily="18" charset="0"/>
                <a:ea typeface="MS PGothic" pitchFamily="34" charset="-128"/>
                <a:cs typeface="Times New Roman" panose="02020603050405020304" pitchFamily="18" charset="0"/>
              </a:rPr>
              <a:t>3 in the Caribbean </a:t>
            </a:r>
            <a:br>
              <a:rPr lang="en-US" sz="1400" dirty="0">
                <a:solidFill>
                  <a:prstClr val="black"/>
                </a:solidFill>
                <a:latin typeface="Times New Roman" panose="02020603050405020304" pitchFamily="18" charset="0"/>
                <a:ea typeface="MS PGothic" pitchFamily="34" charset="-128"/>
                <a:cs typeface="Times New Roman" panose="02020603050405020304" pitchFamily="18" charset="0"/>
              </a:rPr>
            </a:br>
            <a:r>
              <a:rPr lang="en-US" sz="1400" dirty="0">
                <a:solidFill>
                  <a:prstClr val="black"/>
                </a:solidFill>
                <a:latin typeface="Times New Roman" panose="02020603050405020304" pitchFamily="18" charset="0"/>
                <a:ea typeface="MS PGothic" pitchFamily="34" charset="-128"/>
                <a:cs typeface="Times New Roman" panose="02020603050405020304" pitchFamily="18" charset="0"/>
              </a:rPr>
              <a:t>3 in the Marianas</a:t>
            </a:r>
          </a:p>
        </p:txBody>
      </p:sp>
      <p:graphicFrame>
        <p:nvGraphicFramePr>
          <p:cNvPr id="13" name="Table 12"/>
          <p:cNvGraphicFramePr>
            <a:graphicFrameLocks noGrp="1"/>
          </p:cNvGraphicFramePr>
          <p:nvPr>
            <p:extLst/>
          </p:nvPr>
        </p:nvGraphicFramePr>
        <p:xfrm>
          <a:off x="7822492" y="1341009"/>
          <a:ext cx="2695382" cy="4971779"/>
        </p:xfrm>
        <a:graphic>
          <a:graphicData uri="http://schemas.openxmlformats.org/drawingml/2006/table">
            <a:tbl>
              <a:tblPr firstRow="1" firstCol="1" bandCol="1">
                <a:tableStyleId>{5C22544A-7EE6-4342-B048-85BDC9FD1C3A}</a:tableStyleId>
              </a:tblPr>
              <a:tblGrid>
                <a:gridCol w="670415">
                  <a:extLst>
                    <a:ext uri="{9D8B030D-6E8A-4147-A177-3AD203B41FA5}">
                      <a16:colId xmlns:a16="http://schemas.microsoft.com/office/drawing/2014/main" val="4091138753"/>
                    </a:ext>
                  </a:extLst>
                </a:gridCol>
                <a:gridCol w="564888">
                  <a:extLst>
                    <a:ext uri="{9D8B030D-6E8A-4147-A177-3AD203B41FA5}">
                      <a16:colId xmlns:a16="http://schemas.microsoft.com/office/drawing/2014/main" val="1201550288"/>
                    </a:ext>
                  </a:extLst>
                </a:gridCol>
                <a:gridCol w="957834">
                  <a:extLst>
                    <a:ext uri="{9D8B030D-6E8A-4147-A177-3AD203B41FA5}">
                      <a16:colId xmlns:a16="http://schemas.microsoft.com/office/drawing/2014/main" val="776263336"/>
                    </a:ext>
                  </a:extLst>
                </a:gridCol>
                <a:gridCol w="502245">
                  <a:extLst>
                    <a:ext uri="{9D8B030D-6E8A-4147-A177-3AD203B41FA5}">
                      <a16:colId xmlns:a16="http://schemas.microsoft.com/office/drawing/2014/main" val="3997442023"/>
                    </a:ext>
                  </a:extLst>
                </a:gridCol>
              </a:tblGrid>
              <a:tr h="303602">
                <a:tc>
                  <a:txBody>
                    <a:bodyPr/>
                    <a:lstStyle/>
                    <a:p>
                      <a:pPr algn="ctr" fontAlgn="b"/>
                      <a:r>
                        <a:rPr lang="en-US" sz="600" u="none" strike="noStrike" dirty="0">
                          <a:effectLst/>
                          <a:latin typeface="Ubuntu"/>
                        </a:rPr>
                        <a:t>U.S. Federal Partners</a:t>
                      </a:r>
                      <a:endParaRPr lang="en-US" sz="600" b="1" i="0" u="none" strike="noStrike" dirty="0">
                        <a:solidFill>
                          <a:schemeClr val="bg1"/>
                        </a:solidFill>
                        <a:effectLst/>
                        <a:latin typeface="Ubuntu"/>
                      </a:endParaRPr>
                    </a:p>
                  </a:txBody>
                  <a:tcPr marL="742" marR="742" marT="742" marB="0" anchor="ctr"/>
                </a:tc>
                <a:tc>
                  <a:txBody>
                    <a:bodyPr/>
                    <a:lstStyle/>
                    <a:p>
                      <a:pPr algn="ctr" fontAlgn="b"/>
                      <a:r>
                        <a:rPr lang="en-US" sz="600" u="none" strike="noStrike" dirty="0">
                          <a:effectLst/>
                          <a:latin typeface="Ubuntu"/>
                        </a:rPr>
                        <a:t>GNSS Site ID</a:t>
                      </a:r>
                      <a:endParaRPr lang="en-US" sz="600" b="1" i="0" u="none" strike="noStrike" dirty="0">
                        <a:solidFill>
                          <a:schemeClr val="bg1"/>
                        </a:solidFill>
                        <a:effectLst/>
                        <a:latin typeface="Ubuntu"/>
                      </a:endParaRPr>
                    </a:p>
                  </a:txBody>
                  <a:tcPr marL="742" marR="742" marT="742" marB="0" anchor="ctr"/>
                </a:tc>
                <a:tc>
                  <a:txBody>
                    <a:bodyPr/>
                    <a:lstStyle/>
                    <a:p>
                      <a:pPr algn="ctr" fontAlgn="b"/>
                      <a:r>
                        <a:rPr lang="en-US" sz="600" u="none" strike="noStrike" dirty="0">
                          <a:effectLst/>
                          <a:latin typeface="Ubuntu"/>
                        </a:rPr>
                        <a:t>Location</a:t>
                      </a:r>
                      <a:endParaRPr lang="en-US" sz="600" b="1" i="0" u="none" strike="noStrike" dirty="0">
                        <a:solidFill>
                          <a:schemeClr val="bg1"/>
                        </a:solidFill>
                        <a:effectLst/>
                        <a:latin typeface="Ubuntu"/>
                      </a:endParaRPr>
                    </a:p>
                  </a:txBody>
                  <a:tcPr marL="742" marR="742" marT="742" marB="0" anchor="ctr"/>
                </a:tc>
                <a:tc>
                  <a:txBody>
                    <a:bodyPr/>
                    <a:lstStyle/>
                    <a:p>
                      <a:pPr algn="ctr" fontAlgn="b"/>
                      <a:r>
                        <a:rPr lang="en-US" sz="600" b="1" i="0" u="none" strike="noStrike" dirty="0">
                          <a:solidFill>
                            <a:schemeClr val="bg1"/>
                          </a:solidFill>
                          <a:effectLst/>
                          <a:latin typeface="Ubuntu"/>
                        </a:rPr>
                        <a:t>Existing IGS or ITRF Site</a:t>
                      </a:r>
                    </a:p>
                  </a:txBody>
                  <a:tcPr marL="742" marR="742" marT="742" marB="0" anchor="ctr"/>
                </a:tc>
                <a:extLst>
                  <a:ext uri="{0D108BD9-81ED-4DB2-BD59-A6C34878D82A}">
                    <a16:rowId xmlns:a16="http://schemas.microsoft.com/office/drawing/2014/main" val="500188221"/>
                  </a:ext>
                </a:extLst>
              </a:tr>
              <a:tr h="97758">
                <a:tc rowSpan="6">
                  <a:txBody>
                    <a:bodyPr/>
                    <a:lstStyle/>
                    <a:p>
                      <a:pPr algn="l" fontAlgn="b"/>
                      <a:r>
                        <a:rPr lang="en-US" sz="600" b="0" u="none" strike="noStrike" dirty="0">
                          <a:effectLst/>
                          <a:latin typeface="Ubuntu"/>
                        </a:rPr>
                        <a:t>National Science Foundation</a:t>
                      </a:r>
                      <a:r>
                        <a:rPr lang="en-US" sz="600" b="0" u="none" strike="noStrike" baseline="0" dirty="0">
                          <a:effectLst/>
                          <a:latin typeface="Ubuntu"/>
                        </a:rPr>
                        <a:t> (NSF)</a:t>
                      </a:r>
                      <a:r>
                        <a:rPr lang="en-US" sz="600" b="0" u="none" strike="noStrike" dirty="0">
                          <a:effectLst/>
                          <a:latin typeface="Ubuntu"/>
                        </a:rPr>
                        <a:t> </a:t>
                      </a:r>
                    </a:p>
                    <a:p>
                      <a:pPr algn="l" fontAlgn="b"/>
                      <a:endParaRPr lang="en-US" sz="400" b="0" u="none" strike="noStrike" dirty="0">
                        <a:effectLst/>
                        <a:latin typeface="Ubuntu"/>
                      </a:endParaRPr>
                    </a:p>
                    <a:p>
                      <a:pPr algn="l" fontAlgn="b"/>
                      <a:r>
                        <a:rPr lang="en-US" sz="600" b="0" u="none" strike="noStrike" dirty="0">
                          <a:effectLst/>
                          <a:latin typeface="Ubuntu"/>
                        </a:rPr>
                        <a:t>Existing Sites</a:t>
                      </a:r>
                      <a:br>
                        <a:rPr lang="en-US" sz="600" b="0" u="none" strike="noStrike" dirty="0">
                          <a:effectLst/>
                          <a:latin typeface="Ubuntu"/>
                        </a:rPr>
                      </a:br>
                      <a:r>
                        <a:rPr lang="en-US" sz="600" b="0" u="none" strike="noStrike" dirty="0">
                          <a:effectLst/>
                          <a:latin typeface="Ubuntu"/>
                        </a:rPr>
                        <a:t> </a:t>
                      </a:r>
                    </a:p>
                    <a:p>
                      <a:pPr algn="l" fontAlgn="b"/>
                      <a:r>
                        <a:rPr lang="en-US" sz="500" b="0" u="none" strike="noStrike" dirty="0">
                          <a:effectLst/>
                          <a:latin typeface="Ubuntu"/>
                        </a:rPr>
                        <a:t>Program:  Network of the Americas</a:t>
                      </a:r>
                      <a:r>
                        <a:rPr lang="en-US" sz="500" b="0" u="none" strike="noStrike" baseline="0" dirty="0">
                          <a:effectLst/>
                          <a:latin typeface="Ubuntu"/>
                        </a:rPr>
                        <a:t> (NOTA)</a:t>
                      </a:r>
                      <a:endParaRPr lang="en-US" sz="500" b="0" i="0" u="none" strike="noStrike" dirty="0">
                        <a:solidFill>
                          <a:srgbClr val="000000"/>
                        </a:solidFill>
                        <a:effectLst/>
                        <a:latin typeface="Ubuntu"/>
                      </a:endParaRPr>
                    </a:p>
                  </a:txBody>
                  <a:tcPr marL="14000" marR="742" marT="742" marB="0" anchor="ctr"/>
                </a:tc>
                <a:tc>
                  <a:txBody>
                    <a:bodyPr/>
                    <a:lstStyle/>
                    <a:p>
                      <a:pPr algn="ctr" fontAlgn="b"/>
                      <a:r>
                        <a:rPr lang="en-US" sz="600" u="none" strike="noStrike" dirty="0">
                          <a:effectLst/>
                          <a:latin typeface="Ubuntu"/>
                        </a:rPr>
                        <a:t>AB09</a:t>
                      </a:r>
                      <a:endParaRPr lang="en-US" sz="600" b="1"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u="none" strike="noStrike" dirty="0">
                          <a:effectLst/>
                          <a:latin typeface="Ubuntu"/>
                        </a:rPr>
                        <a:t>Wales, AK</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ctr" fontAlgn="b"/>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2697738979"/>
                  </a:ext>
                </a:extLst>
              </a:tr>
              <a:tr h="101684">
                <a:tc vMerge="1">
                  <a:txBody>
                    <a:bodyPr/>
                    <a:lstStyle/>
                    <a:p>
                      <a:endParaRPr lang="en-US" dirty="0"/>
                    </a:p>
                  </a:txBody>
                  <a:tcPr marL="9525" marR="9525" marT="9525" marB="0" anchor="b"/>
                </a:tc>
                <a:tc>
                  <a:txBody>
                    <a:bodyPr/>
                    <a:lstStyle/>
                    <a:p>
                      <a:pPr algn="ctr" fontAlgn="b"/>
                      <a:r>
                        <a:rPr lang="en-US" sz="600" b="0" u="none" strike="noStrike" dirty="0">
                          <a:effectLst/>
                          <a:latin typeface="Ubuntu"/>
                        </a:rPr>
                        <a:t>AB51</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Petersburg, AK</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ctr" fontAlgn="b"/>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628045016"/>
                  </a:ext>
                </a:extLst>
              </a:tr>
              <a:tr h="101684">
                <a:tc vMerge="1">
                  <a:txBody>
                    <a:bodyPr/>
                    <a:lstStyle/>
                    <a:p>
                      <a:endParaRPr lang="en-US" dirty="0"/>
                    </a:p>
                  </a:txBody>
                  <a:tcPr marL="9525" marR="9525" marT="9525" marB="0" anchor="b"/>
                </a:tc>
                <a:tc>
                  <a:txBody>
                    <a:bodyPr/>
                    <a:lstStyle/>
                    <a:p>
                      <a:pPr algn="ctr" fontAlgn="b"/>
                      <a:r>
                        <a:rPr lang="en-US" sz="600" b="0" u="none" strike="noStrike" dirty="0">
                          <a:effectLst/>
                          <a:latin typeface="Ubuntu"/>
                        </a:rPr>
                        <a:t>ATQK</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Atqasuk, AK</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ctr" fontAlgn="b"/>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921717765"/>
                  </a:ext>
                </a:extLst>
              </a:tr>
              <a:tr h="101684">
                <a:tc vMerge="1">
                  <a:txBody>
                    <a:bodyPr/>
                    <a:lstStyle/>
                    <a:p>
                      <a:endParaRPr lang="en-US" dirty="0"/>
                    </a:p>
                  </a:txBody>
                  <a:tcPr marL="9525" marR="9525" marT="9525" marB="0" anchor="b"/>
                </a:tc>
                <a:tc>
                  <a:txBody>
                    <a:bodyPr/>
                    <a:lstStyle/>
                    <a:p>
                      <a:pPr algn="ctr" fontAlgn="b"/>
                      <a:r>
                        <a:rPr lang="en-US" sz="600" b="0" u="none" strike="noStrike" dirty="0">
                          <a:effectLst/>
                          <a:latin typeface="Ubuntu"/>
                        </a:rPr>
                        <a:t>P043</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New Castle, WY</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ctr" fontAlgn="b"/>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1334180393"/>
                  </a:ext>
                </a:extLst>
              </a:tr>
              <a:tr h="101684">
                <a:tc vMerge="1">
                  <a:txBody>
                    <a:bodyPr/>
                    <a:lstStyle/>
                    <a:p>
                      <a:endParaRPr lang="en-US" dirty="0"/>
                    </a:p>
                  </a:txBody>
                  <a:tcPr marL="9525" marR="9525" marT="9525" marB="0" anchor="b"/>
                </a:tc>
                <a:tc>
                  <a:txBody>
                    <a:bodyPr/>
                    <a:lstStyle/>
                    <a:p>
                      <a:pPr algn="ctr" fontAlgn="b"/>
                      <a:r>
                        <a:rPr lang="en-US" sz="600" u="none" strike="noStrike" dirty="0">
                          <a:effectLst/>
                          <a:latin typeface="Ubuntu"/>
                        </a:rPr>
                        <a:t>P777</a:t>
                      </a:r>
                      <a:endParaRPr lang="en-US" sz="600" b="1"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u="none" strike="noStrike" dirty="0">
                          <a:effectLst/>
                          <a:latin typeface="Ubuntu"/>
                        </a:rPr>
                        <a:t>Dennard, AR</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ctr" fontAlgn="b"/>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1311199723"/>
                  </a:ext>
                </a:extLst>
              </a:tr>
              <a:tr h="288223">
                <a:tc vMerge="1">
                  <a:txBody>
                    <a:bodyPr/>
                    <a:lstStyle/>
                    <a:p>
                      <a:endParaRPr lang="en-US" dirty="0"/>
                    </a:p>
                  </a:txBody>
                  <a:tcPr marL="9525" marR="9525" marT="9525" marB="0" anchor="b"/>
                </a:tc>
                <a:tc>
                  <a:txBody>
                    <a:bodyPr/>
                    <a:lstStyle/>
                    <a:p>
                      <a:pPr algn="ctr" fontAlgn="b"/>
                      <a:r>
                        <a:rPr lang="en-US" sz="600" b="0" u="none" strike="noStrike" dirty="0">
                          <a:effectLst/>
                          <a:latin typeface="Ubuntu"/>
                        </a:rPr>
                        <a:t>P804</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The Rock, GA</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ctr" fontAlgn="b"/>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2648865200"/>
                  </a:ext>
                </a:extLst>
              </a:tr>
              <a:tr h="104617">
                <a:tc rowSpan="2">
                  <a:txBody>
                    <a:bodyPr/>
                    <a:lstStyle/>
                    <a:p>
                      <a:pPr algn="l" fontAlgn="b"/>
                      <a:r>
                        <a:rPr lang="en-US" sz="600" b="0" i="0" u="none" strike="noStrike" dirty="0">
                          <a:solidFill>
                            <a:schemeClr val="bg1"/>
                          </a:solidFill>
                          <a:effectLst/>
                          <a:latin typeface="Ubuntu"/>
                        </a:rPr>
                        <a:t>NSF</a:t>
                      </a:r>
                      <a:r>
                        <a:rPr lang="en-US" sz="600" b="0" i="0" u="none" strike="noStrike" baseline="0" dirty="0">
                          <a:solidFill>
                            <a:schemeClr val="bg1"/>
                          </a:solidFill>
                          <a:effectLst/>
                          <a:latin typeface="Ubuntu"/>
                        </a:rPr>
                        <a:t> Existing Sites</a:t>
                      </a:r>
                    </a:p>
                    <a:p>
                      <a:pPr algn="l" fontAlgn="b"/>
                      <a:r>
                        <a:rPr lang="en-US" sz="500" b="0" i="0" u="none" strike="noStrike" baseline="0" dirty="0">
                          <a:solidFill>
                            <a:schemeClr val="bg1"/>
                          </a:solidFill>
                          <a:effectLst/>
                          <a:latin typeface="Ubuntu"/>
                        </a:rPr>
                        <a:t>Program: COCONet</a:t>
                      </a:r>
                      <a:endParaRPr lang="en-US" sz="500" b="0" i="0" u="none" strike="noStrike" dirty="0">
                        <a:solidFill>
                          <a:schemeClr val="bg1"/>
                        </a:solidFill>
                        <a:effectLst/>
                        <a:latin typeface="Ubuntu"/>
                      </a:endParaRPr>
                    </a:p>
                  </a:txBody>
                  <a:tcPr marL="14000" marR="742" marT="742" marB="0" anchor="ctr"/>
                </a:tc>
                <a:tc>
                  <a:txBody>
                    <a:bodyPr/>
                    <a:lstStyle/>
                    <a:p>
                      <a:pPr algn="ctr" fontAlgn="b"/>
                      <a:r>
                        <a:rPr lang="en-US" sz="600" b="0" i="0" u="none" strike="noStrike" dirty="0">
                          <a:solidFill>
                            <a:srgbClr val="000000"/>
                          </a:solidFill>
                          <a:effectLst/>
                          <a:latin typeface="Ubuntu"/>
                        </a:rPr>
                        <a:t>CN11</a:t>
                      </a:r>
                    </a:p>
                  </a:txBody>
                  <a:tcPr marL="14000" marR="742" marT="742" marB="0" anchor="ctr">
                    <a:solidFill>
                      <a:schemeClr val="accent5">
                        <a:lumMod val="60000"/>
                        <a:lumOff val="40000"/>
                      </a:schemeClr>
                    </a:solidFill>
                  </a:tcPr>
                </a:tc>
                <a:tc>
                  <a:txBody>
                    <a:bodyPr/>
                    <a:lstStyle/>
                    <a:p>
                      <a:pPr algn="l" fontAlgn="b"/>
                      <a:r>
                        <a:rPr lang="en-US" sz="600" b="0" i="0" u="none" strike="noStrike" dirty="0">
                          <a:solidFill>
                            <a:srgbClr val="000000"/>
                          </a:solidFill>
                          <a:effectLst/>
                          <a:latin typeface="Ubuntu"/>
                        </a:rPr>
                        <a:t>Pedro Cay, Jamaica</a:t>
                      </a:r>
                    </a:p>
                  </a:txBody>
                  <a:tcPr marL="14000" marR="742" marT="742" marB="0" anchor="ctr">
                    <a:solidFill>
                      <a:schemeClr val="accent5">
                        <a:lumMod val="60000"/>
                        <a:lumOff val="40000"/>
                      </a:schemeClr>
                    </a:solidFill>
                  </a:tcPr>
                </a:tc>
                <a:tc>
                  <a:txBody>
                    <a:bodyPr/>
                    <a:lstStyle/>
                    <a:p>
                      <a:pPr algn="ctr" fontAlgn="b"/>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414937155"/>
                  </a:ext>
                </a:extLst>
              </a:tr>
              <a:tr h="194728">
                <a:tc vMerge="1">
                  <a:txBody>
                    <a:bodyPr/>
                    <a:lstStyle/>
                    <a:p>
                      <a:pPr algn="l" fontAlgn="b"/>
                      <a:endParaRPr lang="en-US" sz="2200" b="1" i="0" u="none" strike="noStrike" dirty="0">
                        <a:solidFill>
                          <a:srgbClr val="000000"/>
                        </a:solidFill>
                        <a:effectLst/>
                        <a:latin typeface="Ubuntu"/>
                      </a:endParaRPr>
                    </a:p>
                  </a:txBody>
                  <a:tcPr marL="64886" marR="3435" marT="3435" marB="0" anchor="ctr"/>
                </a:tc>
                <a:tc>
                  <a:txBody>
                    <a:bodyPr/>
                    <a:lstStyle/>
                    <a:p>
                      <a:pPr algn="ctr" fontAlgn="b"/>
                      <a:r>
                        <a:rPr lang="en-US" sz="600" b="0" i="0" u="none" strike="noStrike" dirty="0">
                          <a:solidFill>
                            <a:srgbClr val="000000"/>
                          </a:solidFill>
                          <a:effectLst/>
                          <a:latin typeface="Ubuntu"/>
                        </a:rPr>
                        <a:t>SAN0</a:t>
                      </a:r>
                    </a:p>
                  </a:txBody>
                  <a:tcPr marL="14000" marR="742" marT="742" marB="0" anchor="ctr">
                    <a:solidFill>
                      <a:schemeClr val="accent5">
                        <a:lumMod val="60000"/>
                        <a:lumOff val="40000"/>
                      </a:schemeClr>
                    </a:solidFill>
                  </a:tcPr>
                </a:tc>
                <a:tc>
                  <a:txBody>
                    <a:bodyPr/>
                    <a:lstStyle/>
                    <a:p>
                      <a:pPr algn="l" fontAlgn="b"/>
                      <a:r>
                        <a:rPr lang="en-US" sz="600" b="0" i="0" u="none" strike="noStrike" dirty="0">
                          <a:solidFill>
                            <a:srgbClr val="000000"/>
                          </a:solidFill>
                          <a:effectLst/>
                          <a:latin typeface="Ubuntu"/>
                        </a:rPr>
                        <a:t>San Andres Island, Colombia</a:t>
                      </a:r>
                    </a:p>
                  </a:txBody>
                  <a:tcPr marL="14000" marR="742" marT="742" marB="0" anchor="ctr">
                    <a:solidFill>
                      <a:schemeClr val="accent5">
                        <a:lumMod val="60000"/>
                        <a:lumOff val="40000"/>
                      </a:schemeClr>
                    </a:solidFill>
                  </a:tcPr>
                </a:tc>
                <a:tc>
                  <a:txBody>
                    <a:bodyPr/>
                    <a:lstStyle/>
                    <a:p>
                      <a:pPr algn="ctr" fontAlgn="b"/>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358485333"/>
                  </a:ext>
                </a:extLst>
              </a:tr>
              <a:tr h="101684">
                <a:tc rowSpan="11">
                  <a:txBody>
                    <a:bodyPr/>
                    <a:lstStyle/>
                    <a:p>
                      <a:pPr algn="l" fontAlgn="b"/>
                      <a:r>
                        <a:rPr lang="en-US" sz="600" b="0" u="none" strike="noStrike" dirty="0">
                          <a:effectLst/>
                          <a:latin typeface="Ubuntu"/>
                        </a:rPr>
                        <a:t>National Aeronautics</a:t>
                      </a:r>
                      <a:r>
                        <a:rPr lang="en-US" sz="600" b="0" u="none" strike="noStrike" baseline="0" dirty="0">
                          <a:effectLst/>
                          <a:latin typeface="Ubuntu"/>
                        </a:rPr>
                        <a:t> and Space Administration (NASA)</a:t>
                      </a:r>
                      <a:r>
                        <a:rPr lang="en-US" sz="600" b="0" u="none" strike="noStrike" dirty="0">
                          <a:effectLst/>
                          <a:latin typeface="Ubuntu"/>
                        </a:rPr>
                        <a:t> </a:t>
                      </a:r>
                    </a:p>
                    <a:p>
                      <a:pPr algn="l" fontAlgn="b"/>
                      <a:endParaRPr lang="en-US" sz="600" b="0" u="none" strike="noStrike" dirty="0">
                        <a:effectLst/>
                        <a:latin typeface="Ubuntu"/>
                      </a:endParaRPr>
                    </a:p>
                    <a:p>
                      <a:pPr algn="l" fontAlgn="b"/>
                      <a:r>
                        <a:rPr lang="en-US" sz="600" b="0" u="none" strike="noStrike" dirty="0">
                          <a:effectLst/>
                          <a:latin typeface="Ubuntu"/>
                        </a:rPr>
                        <a:t>Existing Sites</a:t>
                      </a:r>
                    </a:p>
                    <a:p>
                      <a:pPr algn="l" fontAlgn="b"/>
                      <a:r>
                        <a:rPr lang="en-US" sz="600" b="0" u="none" strike="noStrike" baseline="0" dirty="0">
                          <a:effectLst/>
                          <a:latin typeface="Ubuntu"/>
                        </a:rPr>
                        <a:t/>
                      </a:r>
                      <a:br>
                        <a:rPr lang="en-US" sz="600" b="0" u="none" strike="noStrike" baseline="0" dirty="0">
                          <a:effectLst/>
                          <a:latin typeface="Ubuntu"/>
                        </a:rPr>
                      </a:br>
                      <a:r>
                        <a:rPr lang="en-US" sz="500" b="0" u="none" strike="noStrike" baseline="0" dirty="0">
                          <a:effectLst/>
                          <a:latin typeface="Ubuntu"/>
                        </a:rPr>
                        <a:t>Program: </a:t>
                      </a:r>
                      <a:br>
                        <a:rPr lang="en-US" sz="500" b="0" u="none" strike="noStrike" baseline="0" dirty="0">
                          <a:effectLst/>
                          <a:latin typeface="Ubuntu"/>
                        </a:rPr>
                      </a:br>
                      <a:r>
                        <a:rPr lang="en-US" sz="500" b="0" u="none" strike="noStrike" baseline="0" dirty="0">
                          <a:effectLst/>
                          <a:latin typeface="Ubuntu"/>
                        </a:rPr>
                        <a:t>Global GNSS Network (GGN)</a:t>
                      </a:r>
                      <a:endParaRPr lang="en-US" sz="500" b="0" i="0" u="none" strike="noStrike" dirty="0">
                        <a:solidFill>
                          <a:srgbClr val="000000"/>
                        </a:solidFill>
                        <a:effectLst/>
                        <a:latin typeface="Ubuntu"/>
                      </a:endParaRPr>
                    </a:p>
                  </a:txBody>
                  <a:tcPr marL="14000" marR="742" marT="742" marB="0" anchor="ctr"/>
                </a:tc>
                <a:tc>
                  <a:txBody>
                    <a:bodyPr/>
                    <a:lstStyle/>
                    <a:p>
                      <a:pPr algn="ctr" fontAlgn="b"/>
                      <a:r>
                        <a:rPr lang="en-US" sz="600" b="0" u="none" strike="noStrike" dirty="0">
                          <a:effectLst/>
                          <a:latin typeface="Ubuntu"/>
                        </a:rPr>
                        <a:t>BREW</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Brewster, WA</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ctr" fontAlgn="b"/>
                      <a:r>
                        <a:rPr lang="en-US" sz="600" b="0" i="0" u="none" strike="noStrike" dirty="0">
                          <a:solidFill>
                            <a:srgbClr val="000000"/>
                          </a:solidFill>
                          <a:effectLst/>
                          <a:latin typeface="Ubuntu"/>
                        </a:rPr>
                        <a:t>ITRF</a:t>
                      </a:r>
                    </a:p>
                  </a:txBody>
                  <a:tcPr marL="14000" marR="742" marT="742" marB="0" anchor="ctr">
                    <a:solidFill>
                      <a:schemeClr val="accent5">
                        <a:lumMod val="60000"/>
                        <a:lumOff val="40000"/>
                      </a:schemeClr>
                    </a:solidFill>
                  </a:tcPr>
                </a:tc>
                <a:extLst>
                  <a:ext uri="{0D108BD9-81ED-4DB2-BD59-A6C34878D82A}">
                    <a16:rowId xmlns:a16="http://schemas.microsoft.com/office/drawing/2014/main" val="4198906154"/>
                  </a:ext>
                </a:extLst>
              </a:tr>
              <a:tr h="101684">
                <a:tc vMerge="1">
                  <a:txBody>
                    <a:bodyPr/>
                    <a:lstStyle/>
                    <a:p>
                      <a:endParaRPr lang="en-US"/>
                    </a:p>
                  </a:txBody>
                  <a:tcPr/>
                </a:tc>
                <a:tc>
                  <a:txBody>
                    <a:bodyPr/>
                    <a:lstStyle/>
                    <a:p>
                      <a:pPr algn="ctr" fontAlgn="b"/>
                      <a:r>
                        <a:rPr lang="en-US" sz="600" b="0" u="none" strike="noStrike" dirty="0">
                          <a:effectLst/>
                          <a:latin typeface="Ubuntu"/>
                        </a:rPr>
                        <a:t>CRO1</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St. Croix, VI</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ctr" fontAlgn="b"/>
                      <a:r>
                        <a:rPr lang="en-US" sz="600" b="0" i="0" u="none" strike="noStrike" dirty="0">
                          <a:solidFill>
                            <a:srgbClr val="000000"/>
                          </a:solidFill>
                          <a:effectLst/>
                          <a:latin typeface="Ubuntu"/>
                        </a:rPr>
                        <a:t>ITRF</a:t>
                      </a:r>
                    </a:p>
                  </a:txBody>
                  <a:tcPr marL="14000" marR="742" marT="742" marB="0" anchor="ctr">
                    <a:solidFill>
                      <a:schemeClr val="accent5">
                        <a:lumMod val="60000"/>
                        <a:lumOff val="40000"/>
                      </a:schemeClr>
                    </a:solidFill>
                  </a:tcPr>
                </a:tc>
                <a:extLst>
                  <a:ext uri="{0D108BD9-81ED-4DB2-BD59-A6C34878D82A}">
                    <a16:rowId xmlns:a16="http://schemas.microsoft.com/office/drawing/2014/main" val="1454464863"/>
                  </a:ext>
                </a:extLst>
              </a:tr>
              <a:tr h="101684">
                <a:tc vMerge="1">
                  <a:txBody>
                    <a:bodyPr/>
                    <a:lstStyle/>
                    <a:p>
                      <a:endParaRPr lang="en-US" dirty="0"/>
                    </a:p>
                  </a:txBody>
                  <a:tcPr marL="9525" marR="9525" marT="9525" marB="0" anchor="b"/>
                </a:tc>
                <a:tc>
                  <a:txBody>
                    <a:bodyPr/>
                    <a:lstStyle/>
                    <a:p>
                      <a:pPr algn="ctr" fontAlgn="b"/>
                      <a:r>
                        <a:rPr lang="en-US" sz="600" b="0" u="none" strike="noStrike" dirty="0">
                          <a:effectLst/>
                          <a:latin typeface="Ubuntu"/>
                        </a:rPr>
                        <a:t>FAIR/GCGO</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Fairbanks, AK</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ctr" fontAlgn="b"/>
                      <a:r>
                        <a:rPr lang="en-US" sz="600" b="0" i="0" u="none" strike="noStrike" dirty="0">
                          <a:solidFill>
                            <a:srgbClr val="000000"/>
                          </a:solidFill>
                          <a:effectLst/>
                          <a:latin typeface="Ubuntu"/>
                        </a:rPr>
                        <a:t>IGS</a:t>
                      </a:r>
                    </a:p>
                  </a:txBody>
                  <a:tcPr marL="14000" marR="742" marT="742" marB="0" anchor="ctr">
                    <a:solidFill>
                      <a:schemeClr val="accent5">
                        <a:lumMod val="60000"/>
                        <a:lumOff val="40000"/>
                      </a:schemeClr>
                    </a:solidFill>
                  </a:tcPr>
                </a:tc>
                <a:extLst>
                  <a:ext uri="{0D108BD9-81ED-4DB2-BD59-A6C34878D82A}">
                    <a16:rowId xmlns:a16="http://schemas.microsoft.com/office/drawing/2014/main" val="141648429"/>
                  </a:ext>
                </a:extLst>
              </a:tr>
              <a:tr h="202645">
                <a:tc vMerge="1">
                  <a:txBody>
                    <a:bodyPr/>
                    <a:lstStyle/>
                    <a:p>
                      <a:endParaRPr lang="en-US" dirty="0"/>
                    </a:p>
                  </a:txBody>
                  <a:tcPr marL="9525" marR="9525" marT="9525" marB="0" anchor="b"/>
                </a:tc>
                <a:tc>
                  <a:txBody>
                    <a:bodyPr/>
                    <a:lstStyle/>
                    <a:p>
                      <a:pPr algn="ctr" fontAlgn="b"/>
                      <a:r>
                        <a:rPr lang="en-US" sz="600" b="0" i="0" u="none" strike="noStrike" dirty="0">
                          <a:solidFill>
                            <a:srgbClr val="000000"/>
                          </a:solidFill>
                          <a:effectLst/>
                          <a:latin typeface="Ubuntu"/>
                        </a:rPr>
                        <a:t>GODE</a:t>
                      </a: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Greenbelt, MD</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marL="0" marR="0" lvl="0" indent="0" algn="ctr" defTabSz="5604246" rtl="0" eaLnBrk="1" fontAlgn="b"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Ubuntu"/>
                          <a:ea typeface="+mn-ea"/>
                          <a:cs typeface="+mn-cs"/>
                        </a:rPr>
                        <a:t>IGS/ITRF</a:t>
                      </a:r>
                    </a:p>
                  </a:txBody>
                  <a:tcPr marL="14000" marR="742" marT="742" marB="0" anchor="ctr">
                    <a:solidFill>
                      <a:schemeClr val="accent5">
                        <a:lumMod val="60000"/>
                        <a:lumOff val="40000"/>
                      </a:schemeClr>
                    </a:solidFill>
                  </a:tcPr>
                </a:tc>
                <a:extLst>
                  <a:ext uri="{0D108BD9-81ED-4DB2-BD59-A6C34878D82A}">
                    <a16:rowId xmlns:a16="http://schemas.microsoft.com/office/drawing/2014/main" val="1690749984"/>
                  </a:ext>
                </a:extLst>
              </a:tr>
              <a:tr h="202645">
                <a:tc vMerge="1">
                  <a:txBody>
                    <a:bodyPr/>
                    <a:lstStyle/>
                    <a:p>
                      <a:endParaRPr lang="en-US" dirty="0"/>
                    </a:p>
                  </a:txBody>
                  <a:tcPr marL="9525" marR="9525" marT="9525" marB="0" anchor="b"/>
                </a:tc>
                <a:tc>
                  <a:txBody>
                    <a:bodyPr/>
                    <a:lstStyle/>
                    <a:p>
                      <a:pPr algn="ctr" fontAlgn="b"/>
                      <a:r>
                        <a:rPr lang="en-US" sz="600" b="0" u="none" strike="noStrike" dirty="0">
                          <a:effectLst/>
                          <a:latin typeface="Ubuntu"/>
                        </a:rPr>
                        <a:t>GUAM</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i="0" u="none" strike="noStrike" dirty="0">
                          <a:solidFill>
                            <a:schemeClr val="dk1"/>
                          </a:solidFill>
                          <a:effectLst/>
                          <a:latin typeface="Ubuntu"/>
                        </a:rPr>
                        <a:t>Dededo,</a:t>
                      </a:r>
                      <a:r>
                        <a:rPr lang="en-US" sz="600" b="0" i="0" u="none" strike="noStrike" baseline="0" dirty="0">
                          <a:solidFill>
                            <a:schemeClr val="dk1"/>
                          </a:solidFill>
                          <a:effectLst/>
                          <a:latin typeface="Ubuntu"/>
                        </a:rPr>
                        <a:t> Guam</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ctr" fontAlgn="b"/>
                      <a:r>
                        <a:rPr lang="en-US" sz="600" b="0" i="0" u="none" strike="noStrike" dirty="0">
                          <a:solidFill>
                            <a:srgbClr val="000000"/>
                          </a:solidFill>
                          <a:effectLst/>
                          <a:latin typeface="Ubuntu"/>
                        </a:rPr>
                        <a:t>IGS</a:t>
                      </a:r>
                    </a:p>
                  </a:txBody>
                  <a:tcPr marL="14000" marR="742" marT="742" marB="0" anchor="ctr">
                    <a:solidFill>
                      <a:schemeClr val="accent5">
                        <a:lumMod val="60000"/>
                        <a:lumOff val="40000"/>
                      </a:schemeClr>
                    </a:solidFill>
                  </a:tcPr>
                </a:tc>
                <a:extLst>
                  <a:ext uri="{0D108BD9-81ED-4DB2-BD59-A6C34878D82A}">
                    <a16:rowId xmlns:a16="http://schemas.microsoft.com/office/drawing/2014/main" val="1241875234"/>
                  </a:ext>
                </a:extLst>
              </a:tr>
              <a:tr h="101684">
                <a:tc vMerge="1">
                  <a:txBody>
                    <a:bodyPr/>
                    <a:lstStyle/>
                    <a:p>
                      <a:endParaRPr lang="en-US" dirty="0"/>
                    </a:p>
                  </a:txBody>
                  <a:tcPr marL="9525" marR="9525" marT="9525" marB="0" anchor="b"/>
                </a:tc>
                <a:tc>
                  <a:txBody>
                    <a:bodyPr/>
                    <a:lstStyle/>
                    <a:p>
                      <a:pPr algn="ctr" fontAlgn="b"/>
                      <a:r>
                        <a:rPr lang="en-US" sz="600" b="0" u="none" strike="noStrike" dirty="0">
                          <a:effectLst/>
                          <a:latin typeface="Ubuntu"/>
                        </a:rPr>
                        <a:t>HAL1</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Haleakala, HI</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marL="0" marR="0" lvl="0" indent="0" algn="ctr" defTabSz="5604246" rtl="0" eaLnBrk="1" fontAlgn="b"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Ubuntu"/>
                          <a:ea typeface="+mn-ea"/>
                          <a:cs typeface="+mn-cs"/>
                        </a:rPr>
                        <a:t>IGS/ITRF</a:t>
                      </a:r>
                    </a:p>
                  </a:txBody>
                  <a:tcPr marL="14000" marR="742" marT="742" marB="0" anchor="ctr">
                    <a:solidFill>
                      <a:schemeClr val="accent5">
                        <a:lumMod val="60000"/>
                        <a:lumOff val="40000"/>
                      </a:schemeClr>
                    </a:solidFill>
                  </a:tcPr>
                </a:tc>
                <a:extLst>
                  <a:ext uri="{0D108BD9-81ED-4DB2-BD59-A6C34878D82A}">
                    <a16:rowId xmlns:a16="http://schemas.microsoft.com/office/drawing/2014/main" val="2838303727"/>
                  </a:ext>
                </a:extLst>
              </a:tr>
              <a:tr h="101684">
                <a:tc vMerge="1">
                  <a:txBody>
                    <a:bodyPr/>
                    <a:lstStyle/>
                    <a:p>
                      <a:endParaRPr lang="en-US" dirty="0"/>
                    </a:p>
                  </a:txBody>
                  <a:tcPr marL="9525" marR="9525" marT="9525" marB="0" anchor="b"/>
                </a:tc>
                <a:tc>
                  <a:txBody>
                    <a:bodyPr/>
                    <a:lstStyle/>
                    <a:p>
                      <a:pPr algn="ctr" fontAlgn="b"/>
                      <a:r>
                        <a:rPr lang="en-US" sz="600" b="0" u="none" strike="noStrike" dirty="0">
                          <a:effectLst/>
                          <a:latin typeface="Ubuntu"/>
                        </a:rPr>
                        <a:t>KOKB</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Kauai, HI</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marL="0" marR="0" lvl="0" indent="0" algn="ctr" defTabSz="5604246" rtl="0" eaLnBrk="1" fontAlgn="b"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Ubuntu"/>
                          <a:ea typeface="+mn-ea"/>
                          <a:cs typeface="+mn-cs"/>
                        </a:rPr>
                        <a:t>IGS/ITRF</a:t>
                      </a:r>
                    </a:p>
                  </a:txBody>
                  <a:tcPr marL="14000" marR="742" marT="742" marB="0" anchor="ctr">
                    <a:solidFill>
                      <a:schemeClr val="accent5">
                        <a:lumMod val="60000"/>
                        <a:lumOff val="40000"/>
                      </a:schemeClr>
                    </a:solidFill>
                  </a:tcPr>
                </a:tc>
                <a:extLst>
                  <a:ext uri="{0D108BD9-81ED-4DB2-BD59-A6C34878D82A}">
                    <a16:rowId xmlns:a16="http://schemas.microsoft.com/office/drawing/2014/main" val="2989880920"/>
                  </a:ext>
                </a:extLst>
              </a:tr>
              <a:tr h="194728">
                <a:tc vMerge="1">
                  <a:txBody>
                    <a:bodyPr/>
                    <a:lstStyle/>
                    <a:p>
                      <a:endParaRPr lang="en-US"/>
                    </a:p>
                  </a:txBody>
                  <a:tcPr/>
                </a:tc>
                <a:tc>
                  <a:txBody>
                    <a:bodyPr/>
                    <a:lstStyle/>
                    <a:p>
                      <a:pPr algn="ctr" fontAlgn="b"/>
                      <a:r>
                        <a:rPr lang="en-US" sz="600" b="0" u="none" strike="noStrike" dirty="0">
                          <a:effectLst/>
                          <a:latin typeface="Ubuntu"/>
                        </a:rPr>
                        <a:t>MDO1</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McDonald Observatory, TX</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ctr" fontAlgn="b"/>
                      <a:r>
                        <a:rPr lang="en-US" sz="600" b="0" i="0" u="none" strike="noStrike" dirty="0">
                          <a:solidFill>
                            <a:srgbClr val="000000"/>
                          </a:solidFill>
                          <a:effectLst/>
                          <a:latin typeface="Ubuntu"/>
                        </a:rPr>
                        <a:t>ITRF</a:t>
                      </a:r>
                    </a:p>
                  </a:txBody>
                  <a:tcPr marL="14000" marR="742" marT="742" marB="0" anchor="ctr">
                    <a:solidFill>
                      <a:schemeClr val="accent5">
                        <a:lumMod val="60000"/>
                        <a:lumOff val="40000"/>
                      </a:schemeClr>
                    </a:solidFill>
                  </a:tcPr>
                </a:tc>
                <a:extLst>
                  <a:ext uri="{0D108BD9-81ED-4DB2-BD59-A6C34878D82A}">
                    <a16:rowId xmlns:a16="http://schemas.microsoft.com/office/drawing/2014/main" val="1417816651"/>
                  </a:ext>
                </a:extLst>
              </a:tr>
              <a:tr h="101684">
                <a:tc vMerge="1">
                  <a:txBody>
                    <a:bodyPr/>
                    <a:lstStyle/>
                    <a:p>
                      <a:endParaRPr lang="en-US"/>
                    </a:p>
                  </a:txBody>
                  <a:tcPr/>
                </a:tc>
                <a:tc>
                  <a:txBody>
                    <a:bodyPr/>
                    <a:lstStyle/>
                    <a:p>
                      <a:pPr algn="ctr" fontAlgn="b"/>
                      <a:r>
                        <a:rPr lang="en-US" sz="600" b="0" u="none" strike="noStrike" dirty="0">
                          <a:effectLst/>
                          <a:latin typeface="Ubuntu"/>
                        </a:rPr>
                        <a:t>MKEA</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Mauna Kea, HI</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marL="0" marR="0" lvl="0" indent="0" algn="ctr" defTabSz="5604246" rtl="0" eaLnBrk="1" fontAlgn="b"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Ubuntu"/>
                          <a:ea typeface="+mn-ea"/>
                          <a:cs typeface="+mn-cs"/>
                        </a:rPr>
                        <a:t>IGS/ITRF</a:t>
                      </a:r>
                    </a:p>
                  </a:txBody>
                  <a:tcPr marL="14000" marR="742" marT="742" marB="0" anchor="ctr">
                    <a:solidFill>
                      <a:schemeClr val="accent5">
                        <a:lumMod val="60000"/>
                        <a:lumOff val="40000"/>
                      </a:schemeClr>
                    </a:solidFill>
                  </a:tcPr>
                </a:tc>
                <a:extLst>
                  <a:ext uri="{0D108BD9-81ED-4DB2-BD59-A6C34878D82A}">
                    <a16:rowId xmlns:a16="http://schemas.microsoft.com/office/drawing/2014/main" val="1718354838"/>
                  </a:ext>
                </a:extLst>
              </a:tr>
              <a:tr h="101684">
                <a:tc vMerge="1">
                  <a:txBody>
                    <a:bodyPr/>
                    <a:lstStyle/>
                    <a:p>
                      <a:pPr algn="l" fontAlgn="b"/>
                      <a:endParaRPr lang="en-US" sz="2400" b="1" i="0" u="none" strike="noStrike" dirty="0">
                        <a:solidFill>
                          <a:srgbClr val="000000"/>
                        </a:solidFill>
                        <a:effectLst/>
                        <a:latin typeface="Ubuntu"/>
                      </a:endParaRPr>
                    </a:p>
                  </a:txBody>
                  <a:tcPr marL="162000" marR="8573" marT="8573" marB="0" anchor="ctr"/>
                </a:tc>
                <a:tc>
                  <a:txBody>
                    <a:bodyPr/>
                    <a:lstStyle/>
                    <a:p>
                      <a:pPr algn="ctr" fontAlgn="b"/>
                      <a:r>
                        <a:rPr lang="en-US" sz="600" b="0" i="0" u="none" strike="noStrike" dirty="0">
                          <a:solidFill>
                            <a:srgbClr val="000000"/>
                          </a:solidFill>
                          <a:effectLst/>
                          <a:latin typeface="Ubuntu"/>
                        </a:rPr>
                        <a:t>TBD</a:t>
                      </a: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TBD California location </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marL="0" marR="0" lvl="0" indent="0" algn="ctr" defTabSz="5604246" rtl="0" eaLnBrk="1" fontAlgn="b"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Ubuntu"/>
                          <a:ea typeface="+mn-ea"/>
                          <a:cs typeface="+mn-cs"/>
                        </a:rPr>
                        <a:t>TBD</a:t>
                      </a:r>
                    </a:p>
                  </a:txBody>
                  <a:tcPr marL="14000" marR="742" marT="742" marB="0" anchor="ctr">
                    <a:solidFill>
                      <a:schemeClr val="accent5">
                        <a:lumMod val="60000"/>
                        <a:lumOff val="40000"/>
                      </a:schemeClr>
                    </a:solidFill>
                  </a:tcPr>
                </a:tc>
                <a:extLst>
                  <a:ext uri="{0D108BD9-81ED-4DB2-BD59-A6C34878D82A}">
                    <a16:rowId xmlns:a16="http://schemas.microsoft.com/office/drawing/2014/main" val="1037522304"/>
                  </a:ext>
                </a:extLst>
              </a:tr>
              <a:tr h="101684">
                <a:tc vMerge="1">
                  <a:txBody>
                    <a:bodyPr/>
                    <a:lstStyle/>
                    <a:p>
                      <a:pPr algn="l" fontAlgn="b"/>
                      <a:endParaRPr lang="en-US" sz="2400" b="1" i="0" u="none" strike="noStrike" dirty="0">
                        <a:solidFill>
                          <a:srgbClr val="000000"/>
                        </a:solidFill>
                        <a:effectLst/>
                        <a:latin typeface="Ubuntu"/>
                      </a:endParaRPr>
                    </a:p>
                  </a:txBody>
                  <a:tcPr marL="54102" marR="2864" marT="2864" marB="0" anchor="ctr"/>
                </a:tc>
                <a:tc>
                  <a:txBody>
                    <a:bodyPr/>
                    <a:lstStyle/>
                    <a:p>
                      <a:pPr algn="ctr" fontAlgn="b"/>
                      <a:r>
                        <a:rPr lang="en-US" sz="600" b="0" u="none" strike="noStrike" dirty="0">
                          <a:effectLst/>
                          <a:latin typeface="Ubuntu"/>
                        </a:rPr>
                        <a:t>PIE1</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Pie Town, NM</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marL="0" marR="0" lvl="0" indent="0" algn="ctr" defTabSz="5604246" rtl="0" eaLnBrk="1" fontAlgn="b"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Ubuntu"/>
                          <a:ea typeface="+mn-ea"/>
                          <a:cs typeface="+mn-cs"/>
                        </a:rPr>
                        <a:t>IGS/ITRF</a:t>
                      </a:r>
                    </a:p>
                  </a:txBody>
                  <a:tcPr marL="14000" marR="742" marT="742" marB="0" anchor="ctr">
                    <a:solidFill>
                      <a:schemeClr val="accent5">
                        <a:lumMod val="60000"/>
                        <a:lumOff val="40000"/>
                      </a:schemeClr>
                    </a:solidFill>
                  </a:tcPr>
                </a:tc>
                <a:extLst>
                  <a:ext uri="{0D108BD9-81ED-4DB2-BD59-A6C34878D82A}">
                    <a16:rowId xmlns:a16="http://schemas.microsoft.com/office/drawing/2014/main" val="3891947980"/>
                  </a:ext>
                </a:extLst>
              </a:tr>
              <a:tr h="194728">
                <a:tc rowSpan="17">
                  <a:txBody>
                    <a:bodyPr/>
                    <a:lstStyle/>
                    <a:p>
                      <a:pPr algn="l" fontAlgn="b"/>
                      <a:r>
                        <a:rPr lang="en-US" sz="600" b="0" u="none" strike="noStrike" dirty="0">
                          <a:effectLst/>
                          <a:latin typeface="Ubuntu"/>
                        </a:rPr>
                        <a:t>NOAA- National Geodetic Survey (NGS) </a:t>
                      </a:r>
                    </a:p>
                    <a:p>
                      <a:pPr algn="l" fontAlgn="b"/>
                      <a:endParaRPr lang="en-US" sz="600" b="0" u="none" strike="noStrike" dirty="0">
                        <a:effectLst/>
                        <a:latin typeface="Ubuntu"/>
                      </a:endParaRPr>
                    </a:p>
                    <a:p>
                      <a:pPr algn="l" fontAlgn="b"/>
                      <a:r>
                        <a:rPr lang="en-US" sz="600" b="0" u="none" strike="noStrike" dirty="0">
                          <a:effectLst/>
                          <a:latin typeface="Ubuntu"/>
                        </a:rPr>
                        <a:t>Existing</a:t>
                      </a:r>
                      <a:r>
                        <a:rPr lang="en-US" sz="600" b="0" u="none" strike="noStrike" baseline="0" dirty="0">
                          <a:effectLst/>
                          <a:latin typeface="Ubuntu"/>
                        </a:rPr>
                        <a:t> and New Sites</a:t>
                      </a:r>
                    </a:p>
                    <a:p>
                      <a:pPr algn="l" fontAlgn="b"/>
                      <a:endParaRPr lang="en-US" sz="500" b="0" i="0" u="none" strike="noStrike" baseline="0" dirty="0">
                        <a:solidFill>
                          <a:schemeClr val="bg1"/>
                        </a:solidFill>
                        <a:effectLst/>
                        <a:latin typeface="Ubuntu"/>
                      </a:endParaRPr>
                    </a:p>
                    <a:p>
                      <a:pPr algn="l" fontAlgn="b"/>
                      <a:r>
                        <a:rPr lang="en-US" sz="500" b="0" i="0" u="none" strike="noStrike" baseline="0" dirty="0">
                          <a:solidFill>
                            <a:schemeClr val="bg1"/>
                          </a:solidFill>
                          <a:effectLst/>
                          <a:latin typeface="Ubuntu"/>
                        </a:rPr>
                        <a:t>Program: </a:t>
                      </a:r>
                      <a:br>
                        <a:rPr lang="en-US" sz="500" b="0" i="0" u="none" strike="noStrike" baseline="0" dirty="0">
                          <a:solidFill>
                            <a:schemeClr val="bg1"/>
                          </a:solidFill>
                          <a:effectLst/>
                          <a:latin typeface="Ubuntu"/>
                        </a:rPr>
                      </a:br>
                      <a:r>
                        <a:rPr lang="en-US" sz="500" b="0" i="0" u="none" strike="noStrike" baseline="0" dirty="0">
                          <a:solidFill>
                            <a:schemeClr val="bg1"/>
                          </a:solidFill>
                          <a:effectLst/>
                          <a:latin typeface="Ubuntu"/>
                        </a:rPr>
                        <a:t>NOAA CORS Network</a:t>
                      </a:r>
                      <a:endParaRPr lang="en-US" sz="500" b="0" i="0" u="none" strike="noStrike" dirty="0">
                        <a:solidFill>
                          <a:schemeClr val="bg1"/>
                        </a:solidFill>
                        <a:effectLst/>
                        <a:latin typeface="Ubuntu"/>
                      </a:endParaRPr>
                    </a:p>
                  </a:txBody>
                  <a:tcPr marL="14000" marR="742" marT="742" marB="0" anchor="ctr"/>
                </a:tc>
                <a:tc>
                  <a:txBody>
                    <a:bodyPr/>
                    <a:lstStyle/>
                    <a:p>
                      <a:pPr algn="ctr" fontAlgn="b"/>
                      <a:r>
                        <a:rPr lang="en-US" sz="600" b="0" u="none" strike="noStrike" dirty="0">
                          <a:effectLst/>
                          <a:latin typeface="Ubuntu"/>
                        </a:rPr>
                        <a:t>ASPA</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Pago</a:t>
                      </a:r>
                      <a:r>
                        <a:rPr lang="en-US" sz="600" b="0" u="none" strike="noStrike" baseline="0" dirty="0">
                          <a:effectLst/>
                          <a:latin typeface="Ubuntu"/>
                        </a:rPr>
                        <a:t> Pago, </a:t>
                      </a:r>
                      <a:r>
                        <a:rPr lang="en-US" sz="600" b="0" u="none" strike="noStrike" dirty="0">
                          <a:effectLst/>
                          <a:latin typeface="Ubuntu"/>
                        </a:rPr>
                        <a:t>American Samoa</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ctr" fontAlgn="b"/>
                      <a:r>
                        <a:rPr lang="en-US" sz="600" b="0" i="0" u="none" strike="noStrike" dirty="0">
                          <a:solidFill>
                            <a:srgbClr val="000000"/>
                          </a:solidFill>
                          <a:effectLst/>
                          <a:latin typeface="Ubuntu"/>
                        </a:rPr>
                        <a:t>IGS</a:t>
                      </a:r>
                    </a:p>
                  </a:txBody>
                  <a:tcPr marL="14000" marR="742" marT="742" marB="0" anchor="ctr">
                    <a:solidFill>
                      <a:schemeClr val="accent5">
                        <a:lumMod val="60000"/>
                        <a:lumOff val="40000"/>
                      </a:schemeClr>
                    </a:solidFill>
                  </a:tcPr>
                </a:tc>
                <a:extLst>
                  <a:ext uri="{0D108BD9-81ED-4DB2-BD59-A6C34878D82A}">
                    <a16:rowId xmlns:a16="http://schemas.microsoft.com/office/drawing/2014/main" val="2861410554"/>
                  </a:ext>
                </a:extLst>
              </a:tr>
              <a:tr h="139609">
                <a:tc vMerge="1">
                  <a:txBody>
                    <a:bodyPr/>
                    <a:lstStyle/>
                    <a:p>
                      <a:endParaRPr lang="en-US"/>
                    </a:p>
                  </a:txBody>
                  <a:tcPr/>
                </a:tc>
                <a:tc>
                  <a:txBody>
                    <a:bodyPr/>
                    <a:lstStyle/>
                    <a:p>
                      <a:pPr algn="ctr" fontAlgn="b"/>
                      <a:r>
                        <a:rPr lang="en-US" sz="600" b="0" u="none" strike="noStrike" dirty="0">
                          <a:effectLst/>
                          <a:latin typeface="Ubuntu"/>
                        </a:rPr>
                        <a:t>BRSG</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St. George, Bermuda</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ctr" fontAlgn="b"/>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1371821557"/>
                  </a:ext>
                </a:extLst>
              </a:tr>
              <a:tr h="202645">
                <a:tc vMerge="1">
                  <a:txBody>
                    <a:bodyPr/>
                    <a:lstStyle/>
                    <a:p>
                      <a:endParaRPr lang="en-US"/>
                    </a:p>
                  </a:txBody>
                  <a:tcPr/>
                </a:tc>
                <a:tc>
                  <a:txBody>
                    <a:bodyPr/>
                    <a:lstStyle/>
                    <a:p>
                      <a:pPr algn="ctr" fontAlgn="b"/>
                      <a:r>
                        <a:rPr lang="en-US" sz="600" b="0" u="none" strike="noStrike" dirty="0">
                          <a:effectLst/>
                          <a:latin typeface="Ubuntu"/>
                        </a:rPr>
                        <a:t>CNMR</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Saipan, Northern</a:t>
                      </a:r>
                      <a:r>
                        <a:rPr lang="en-US" sz="600" b="0" u="none" strike="noStrike" baseline="0" dirty="0">
                          <a:effectLst/>
                          <a:latin typeface="Ubuntu"/>
                        </a:rPr>
                        <a:t> Mariana Islands</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ctr" fontAlgn="b"/>
                      <a:r>
                        <a:rPr lang="en-US" sz="600" b="0" i="0" u="none" strike="noStrike" dirty="0">
                          <a:solidFill>
                            <a:srgbClr val="000000"/>
                          </a:solidFill>
                          <a:effectLst/>
                          <a:latin typeface="Ubuntu"/>
                        </a:rPr>
                        <a:t>IGS</a:t>
                      </a:r>
                    </a:p>
                  </a:txBody>
                  <a:tcPr marL="14000" marR="742" marT="742" marB="0" anchor="ctr">
                    <a:solidFill>
                      <a:schemeClr val="accent5">
                        <a:lumMod val="60000"/>
                        <a:lumOff val="40000"/>
                      </a:schemeClr>
                    </a:solidFill>
                  </a:tcPr>
                </a:tc>
                <a:extLst>
                  <a:ext uri="{0D108BD9-81ED-4DB2-BD59-A6C34878D82A}">
                    <a16:rowId xmlns:a16="http://schemas.microsoft.com/office/drawing/2014/main" val="3923513037"/>
                  </a:ext>
                </a:extLst>
              </a:tr>
              <a:tr h="101684">
                <a:tc vMerge="1">
                  <a:txBody>
                    <a:bodyPr/>
                    <a:lstStyle/>
                    <a:p>
                      <a:endParaRPr lang="en-US"/>
                    </a:p>
                  </a:txBody>
                  <a:tcPr/>
                </a:tc>
                <a:tc>
                  <a:txBody>
                    <a:bodyPr/>
                    <a:lstStyle/>
                    <a:p>
                      <a:pPr algn="ctr" fontAlgn="b"/>
                      <a:r>
                        <a:rPr lang="en-US" sz="600" b="0" u="none" strike="noStrike" dirty="0">
                          <a:effectLst/>
                          <a:latin typeface="Ubuntu"/>
                        </a:rPr>
                        <a:t>CORB</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Woodford, VA</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ctr" fontAlgn="b"/>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1520346754"/>
                  </a:ext>
                </a:extLst>
              </a:tr>
              <a:tr h="194728">
                <a:tc vMerge="1">
                  <a:txBody>
                    <a:bodyPr/>
                    <a:lstStyle/>
                    <a:p>
                      <a:endParaRPr lang="en-US" dirty="0"/>
                    </a:p>
                  </a:txBody>
                  <a:tcPr marL="9525" marR="9525" marT="9525" marB="0" anchor="b"/>
                </a:tc>
                <a:tc>
                  <a:txBody>
                    <a:bodyPr/>
                    <a:lstStyle/>
                    <a:p>
                      <a:pPr algn="ctr" fontAlgn="b"/>
                      <a:r>
                        <a:rPr lang="en-US" sz="600" b="0" u="none" strike="noStrike" dirty="0">
                          <a:effectLst/>
                          <a:latin typeface="Ubuntu"/>
                        </a:rPr>
                        <a:t>FLF1</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Richmond, FL</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600" b="0" i="0" u="none" strike="noStrike" dirty="0">
                          <a:solidFill>
                            <a:srgbClr val="000000"/>
                          </a:solidFill>
                          <a:effectLst/>
                          <a:latin typeface="Ubuntu"/>
                        </a:rPr>
                        <a:t>Proposed IGS/ITRF</a:t>
                      </a:r>
                    </a:p>
                  </a:txBody>
                  <a:tcPr marL="14000" marR="742" marT="742" marB="0" anchor="ctr">
                    <a:solidFill>
                      <a:schemeClr val="accent5">
                        <a:lumMod val="60000"/>
                        <a:lumOff val="40000"/>
                      </a:schemeClr>
                    </a:solidFill>
                  </a:tcPr>
                </a:tc>
                <a:extLst>
                  <a:ext uri="{0D108BD9-81ED-4DB2-BD59-A6C34878D82A}">
                    <a16:rowId xmlns:a16="http://schemas.microsoft.com/office/drawing/2014/main" val="534673807"/>
                  </a:ext>
                </a:extLst>
              </a:tr>
              <a:tr h="121589">
                <a:tc vMerge="1">
                  <a:txBody>
                    <a:bodyPr/>
                    <a:lstStyle/>
                    <a:p>
                      <a:endParaRPr lang="en-US" dirty="0"/>
                    </a:p>
                  </a:txBody>
                  <a:tcPr marL="9525" marR="9525" marT="9525" marB="0" anchor="b"/>
                </a:tc>
                <a:tc>
                  <a:txBody>
                    <a:bodyPr/>
                    <a:lstStyle/>
                    <a:p>
                      <a:pPr algn="ctr" fontAlgn="b"/>
                      <a:r>
                        <a:rPr lang="en-US" sz="600" b="0" u="none" strike="noStrike" dirty="0">
                          <a:effectLst/>
                          <a:latin typeface="Ubuntu"/>
                        </a:rPr>
                        <a:t>GUUG</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Mangilao, Guam</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ctr" fontAlgn="b"/>
                      <a:r>
                        <a:rPr lang="en-US" sz="600" b="0" i="0" u="none" strike="noStrike" dirty="0">
                          <a:solidFill>
                            <a:srgbClr val="000000"/>
                          </a:solidFill>
                          <a:effectLst/>
                          <a:latin typeface="Ubuntu"/>
                        </a:rPr>
                        <a:t>IGS/ITRF</a:t>
                      </a:r>
                    </a:p>
                  </a:txBody>
                  <a:tcPr marL="14000" marR="742" marT="742" marB="0" anchor="ctr">
                    <a:solidFill>
                      <a:schemeClr val="accent5">
                        <a:lumMod val="60000"/>
                        <a:lumOff val="40000"/>
                      </a:schemeClr>
                    </a:solidFill>
                  </a:tcPr>
                </a:tc>
                <a:extLst>
                  <a:ext uri="{0D108BD9-81ED-4DB2-BD59-A6C34878D82A}">
                    <a16:rowId xmlns:a16="http://schemas.microsoft.com/office/drawing/2014/main" val="2669194964"/>
                  </a:ext>
                </a:extLst>
              </a:tr>
              <a:tr h="194728">
                <a:tc vMerge="1">
                  <a:txBody>
                    <a:bodyPr/>
                    <a:lstStyle/>
                    <a:p>
                      <a:endParaRPr lang="en-US" dirty="0"/>
                    </a:p>
                  </a:txBody>
                  <a:tcPr marL="9525" marR="9525" marT="9525" marB="0" anchor="b"/>
                </a:tc>
                <a:tc>
                  <a:txBody>
                    <a:bodyPr/>
                    <a:lstStyle/>
                    <a:p>
                      <a:pPr algn="ctr" fontAlgn="b"/>
                      <a:r>
                        <a:rPr lang="en-US" sz="600" b="0" i="0" u="none" strike="noStrike" dirty="0">
                          <a:solidFill>
                            <a:srgbClr val="000000"/>
                          </a:solidFill>
                          <a:effectLst/>
                          <a:latin typeface="Ubuntu"/>
                        </a:rPr>
                        <a:t>TMG2</a:t>
                      </a:r>
                    </a:p>
                  </a:txBody>
                  <a:tcPr marL="14000" marR="742" marT="742" marB="0" anchor="ctr">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lang="en-US" sz="600" b="0" i="0" u="none" strike="noStrike" dirty="0">
                          <a:solidFill>
                            <a:srgbClr val="000000"/>
                          </a:solidFill>
                          <a:effectLst/>
                          <a:latin typeface="Ubuntu"/>
                        </a:rPr>
                        <a:t>Boulder, CO</a:t>
                      </a:r>
                    </a:p>
                  </a:txBody>
                  <a:tcPr marL="14000" marR="742" marT="742" marB="0" anchor="ctr">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fontAlgn="b"/>
                      <a:r>
                        <a:rPr lang="en-US" sz="600" b="0" i="0" u="none" strike="noStrike" dirty="0">
                          <a:solidFill>
                            <a:srgbClr val="000000"/>
                          </a:solidFill>
                          <a:effectLst/>
                          <a:latin typeface="Ubuntu"/>
                        </a:rPr>
                        <a:t>Proposed IGS</a:t>
                      </a:r>
                    </a:p>
                  </a:txBody>
                  <a:tcPr marL="14000" marR="742" marT="742" marB="0" anchor="ctr">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727555558"/>
                  </a:ext>
                </a:extLst>
              </a:tr>
              <a:tr h="97758">
                <a:tc vMerge="1">
                  <a:txBody>
                    <a:bodyPr/>
                    <a:lstStyle/>
                    <a:p>
                      <a:endParaRPr lang="en-US"/>
                    </a:p>
                  </a:txBody>
                  <a:tcPr/>
                </a:tc>
                <a:tc>
                  <a:txBody>
                    <a:bodyPr/>
                    <a:lstStyle/>
                    <a:p>
                      <a:pPr algn="ctr" fontAlgn="b"/>
                      <a:r>
                        <a:rPr lang="en-US" sz="600" b="0" u="none" strike="noStrike" dirty="0">
                          <a:effectLst/>
                          <a:latin typeface="Ubuntu"/>
                        </a:rPr>
                        <a:t>WES2</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lang="en-US" sz="600" b="0" u="none" strike="noStrike" dirty="0">
                          <a:effectLst/>
                          <a:latin typeface="Ubuntu"/>
                        </a:rPr>
                        <a:t>Westford, MA</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fontAlgn="b"/>
                      <a:r>
                        <a:rPr lang="en-US" sz="600" b="0" i="0" u="none" strike="noStrike" dirty="0">
                          <a:solidFill>
                            <a:srgbClr val="000000"/>
                          </a:solidFill>
                          <a:effectLst/>
                          <a:latin typeface="Ubuntu"/>
                        </a:rPr>
                        <a:t>IGS/ITRF</a:t>
                      </a: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615255117"/>
                  </a:ext>
                </a:extLst>
              </a:tr>
              <a:tr h="101684">
                <a:tc vMerge="1">
                  <a:txBody>
                    <a:bodyPr/>
                    <a:lstStyle/>
                    <a:p>
                      <a:pPr algn="l" fontAlgn="b"/>
                      <a:endParaRPr lang="en-US" sz="2700" b="1" i="0" u="none" strike="noStrike" dirty="0">
                        <a:solidFill>
                          <a:srgbClr val="000000"/>
                        </a:solidFill>
                        <a:effectLst/>
                        <a:latin typeface="Ubuntu"/>
                      </a:endParaRPr>
                    </a:p>
                  </a:txBody>
                  <a:tcPr marL="180000"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Ubuntu"/>
                        </a:rPr>
                        <a:t>Future Station</a:t>
                      </a: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kumimoji="0" lang="en-US" sz="600" b="0" i="0" u="none" strike="noStrike" kern="1200" cap="none" spc="0" normalizeH="0" baseline="0" noProof="0" dirty="0">
                          <a:ln>
                            <a:noFill/>
                          </a:ln>
                          <a:solidFill>
                            <a:prstClr val="black"/>
                          </a:solidFill>
                          <a:effectLst/>
                          <a:uLnTx/>
                          <a:uFillTx/>
                          <a:latin typeface="Ubuntu"/>
                          <a:ea typeface="+mn-ea"/>
                          <a:cs typeface="+mn-cs"/>
                        </a:rPr>
                        <a:t>Apache Point, NM</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fontAlgn="b"/>
                      <a:r>
                        <a:rPr lang="en-US" sz="600" b="0" i="0" u="none" strike="noStrike" dirty="0">
                          <a:solidFill>
                            <a:srgbClr val="000000"/>
                          </a:solidFill>
                          <a:effectLst/>
                          <a:latin typeface="Ubuntu"/>
                        </a:rPr>
                        <a:t>ITRF</a:t>
                      </a: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5358432"/>
                  </a:ext>
                </a:extLst>
              </a:tr>
              <a:tr h="101684">
                <a:tc vMerge="1">
                  <a:txBody>
                    <a:bodyPr/>
                    <a:lstStyle/>
                    <a:p>
                      <a:endParaRPr lang="en-US" dirty="0"/>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Ubuntu"/>
                        </a:rPr>
                        <a:t>Future Station</a:t>
                      </a: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kumimoji="0" lang="en-US" sz="600" b="0" i="0" u="none" strike="noStrike" kern="1200" cap="none" spc="0" normalizeH="0" baseline="0" noProof="0" dirty="0">
                          <a:ln>
                            <a:noFill/>
                          </a:ln>
                          <a:solidFill>
                            <a:prstClr val="black"/>
                          </a:solidFill>
                          <a:effectLst/>
                          <a:uLnTx/>
                          <a:uFillTx/>
                          <a:latin typeface="Ubuntu"/>
                          <a:ea typeface="+mn-ea"/>
                          <a:cs typeface="+mn-cs"/>
                        </a:rPr>
                        <a:t>Fort Davis, TX</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fontAlgn="b"/>
                      <a:r>
                        <a:rPr lang="en-US" sz="600" b="0" i="0" u="none" strike="noStrike" dirty="0">
                          <a:solidFill>
                            <a:srgbClr val="000000"/>
                          </a:solidFill>
                          <a:effectLst/>
                          <a:latin typeface="Ubuntu"/>
                        </a:rPr>
                        <a:t>ITRF</a:t>
                      </a: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396005109"/>
                  </a:ext>
                </a:extLst>
              </a:tr>
              <a:tr h="101684">
                <a:tc vMerge="1">
                  <a:txBody>
                    <a:bodyPr/>
                    <a:lstStyle/>
                    <a:p>
                      <a:endParaRPr lang="en-US" dirty="0"/>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Ubuntu"/>
                          <a:ea typeface="+mn-ea"/>
                          <a:cs typeface="+mn-cs"/>
                        </a:rPr>
                        <a:t>Future Station</a:t>
                      </a: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kumimoji="0" lang="en-US" sz="600" b="0" i="0" u="none" strike="noStrike" kern="1200" cap="none" spc="0" normalizeH="0" baseline="0" noProof="0" dirty="0">
                          <a:ln>
                            <a:noFill/>
                          </a:ln>
                          <a:solidFill>
                            <a:prstClr val="black"/>
                          </a:solidFill>
                          <a:effectLst/>
                          <a:uLnTx/>
                          <a:uFillTx/>
                          <a:latin typeface="Ubuntu"/>
                          <a:ea typeface="+mn-ea"/>
                          <a:cs typeface="+mn-cs"/>
                        </a:rPr>
                        <a:t>Fort Irwin, CA</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fontAlgn="b"/>
                      <a:r>
                        <a:rPr lang="en-US" sz="600" b="0" i="0" u="none" strike="noStrike" dirty="0">
                          <a:solidFill>
                            <a:srgbClr val="000000"/>
                          </a:solidFill>
                          <a:effectLst/>
                          <a:latin typeface="Ubuntu"/>
                        </a:rPr>
                        <a:t>ITRF</a:t>
                      </a: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259925620"/>
                  </a:ext>
                </a:extLst>
              </a:tr>
              <a:tr h="101684">
                <a:tc vMerge="1">
                  <a:txBody>
                    <a:bodyPr/>
                    <a:lstStyle/>
                    <a:p>
                      <a:endParaRPr lang="en-US" dirty="0"/>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Ubuntu"/>
                          <a:ea typeface="+mn-ea"/>
                          <a:cs typeface="+mn-cs"/>
                        </a:rPr>
                        <a:t>Future Station</a:t>
                      </a: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kumimoji="0" lang="en-US" sz="600" b="0" i="0" u="none" strike="noStrike" kern="1200" cap="none" spc="0" normalizeH="0" baseline="0" noProof="0" dirty="0">
                          <a:ln>
                            <a:noFill/>
                          </a:ln>
                          <a:solidFill>
                            <a:prstClr val="black"/>
                          </a:solidFill>
                          <a:effectLst/>
                          <a:uLnTx/>
                          <a:uFillTx/>
                          <a:latin typeface="Ubuntu"/>
                          <a:ea typeface="+mn-ea"/>
                          <a:cs typeface="+mn-cs"/>
                        </a:rPr>
                        <a:t>Hancock, NH</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fontAlgn="b"/>
                      <a:r>
                        <a:rPr lang="en-US" sz="600" b="0" i="0" u="none" strike="noStrike" dirty="0">
                          <a:solidFill>
                            <a:srgbClr val="000000"/>
                          </a:solidFill>
                          <a:effectLst/>
                          <a:latin typeface="Ubuntu"/>
                        </a:rPr>
                        <a:t>ITRF</a:t>
                      </a: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727672956"/>
                  </a:ext>
                </a:extLst>
              </a:tr>
              <a:tr h="101684">
                <a:tc vMerge="1">
                  <a:txBody>
                    <a:bodyPr/>
                    <a:lstStyle/>
                    <a:p>
                      <a:endParaRPr lang="en-US"/>
                    </a:p>
                  </a:txBody>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Ubuntu"/>
                          <a:ea typeface="+mn-ea"/>
                          <a:cs typeface="+mn-cs"/>
                        </a:rPr>
                        <a:t>Future Station</a:t>
                      </a: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lang="en-US" sz="600" b="0" i="0" u="none" strike="noStrike" dirty="0">
                          <a:solidFill>
                            <a:srgbClr val="000000"/>
                          </a:solidFill>
                          <a:effectLst/>
                          <a:latin typeface="Ubuntu"/>
                        </a:rPr>
                        <a:t>Los Alamos, NM</a:t>
                      </a: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fontAlgn="b"/>
                      <a:r>
                        <a:rPr lang="en-US" sz="600" b="0" i="0" u="none" strike="noStrike" dirty="0">
                          <a:solidFill>
                            <a:srgbClr val="000000"/>
                          </a:solidFill>
                          <a:effectLst/>
                          <a:latin typeface="Ubuntu"/>
                        </a:rPr>
                        <a:t>ITRF</a:t>
                      </a: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273508994"/>
                  </a:ext>
                </a:extLst>
              </a:tr>
              <a:tr h="101684">
                <a:tc vMerge="1">
                  <a:txBody>
                    <a:bodyPr/>
                    <a:lstStyle/>
                    <a:p>
                      <a:endParaRPr lang="en-US" dirty="0"/>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Ubuntu"/>
                          <a:ea typeface="+mn-ea"/>
                          <a:cs typeface="+mn-cs"/>
                        </a:rPr>
                        <a:t>Future Station</a:t>
                      </a: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kumimoji="0" lang="en-US" sz="600" b="0" i="0" u="none" strike="noStrike" kern="1200" cap="none" spc="0" normalizeH="0" baseline="0" noProof="0" dirty="0">
                          <a:ln>
                            <a:noFill/>
                          </a:ln>
                          <a:solidFill>
                            <a:prstClr val="black"/>
                          </a:solidFill>
                          <a:effectLst/>
                          <a:uLnTx/>
                          <a:uFillTx/>
                          <a:latin typeface="Ubuntu"/>
                          <a:ea typeface="+mn-ea"/>
                          <a:cs typeface="+mn-cs"/>
                        </a:rPr>
                        <a:t>Kitt Peak, AZ</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fontAlgn="b"/>
                      <a:r>
                        <a:rPr lang="en-US" sz="600" b="0" i="0" u="none" strike="noStrike" dirty="0">
                          <a:solidFill>
                            <a:srgbClr val="000000"/>
                          </a:solidFill>
                          <a:effectLst/>
                          <a:latin typeface="Ubuntu"/>
                        </a:rPr>
                        <a:t>ITRF</a:t>
                      </a: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939025595"/>
                  </a:ext>
                </a:extLst>
              </a:tr>
              <a:tr h="101684">
                <a:tc vMerge="1">
                  <a:txBody>
                    <a:bodyPr/>
                    <a:lstStyle/>
                    <a:p>
                      <a:endParaRPr lang="en-US" dirty="0"/>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Ubuntu"/>
                          <a:ea typeface="+mn-ea"/>
                          <a:cs typeface="+mn-cs"/>
                        </a:rPr>
                        <a:t>Future Station</a:t>
                      </a: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kumimoji="0" lang="en-US" sz="600" b="0" i="0" u="none" strike="noStrike" kern="1200" cap="none" spc="0" normalizeH="0" baseline="0" noProof="0" dirty="0">
                          <a:ln>
                            <a:noFill/>
                          </a:ln>
                          <a:solidFill>
                            <a:prstClr val="black"/>
                          </a:solidFill>
                          <a:effectLst/>
                          <a:uLnTx/>
                          <a:uFillTx/>
                          <a:latin typeface="Ubuntu"/>
                          <a:ea typeface="+mn-ea"/>
                          <a:cs typeface="+mn-cs"/>
                        </a:rPr>
                        <a:t>Owens Valley, CA</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fontAlgn="b"/>
                      <a:r>
                        <a:rPr lang="en-US" sz="600" b="0" i="0" u="none" strike="noStrike" dirty="0">
                          <a:solidFill>
                            <a:srgbClr val="000000"/>
                          </a:solidFill>
                          <a:effectLst/>
                          <a:latin typeface="Ubuntu"/>
                        </a:rPr>
                        <a:t>ITRF</a:t>
                      </a: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65848608"/>
                  </a:ext>
                </a:extLst>
              </a:tr>
              <a:tr h="101684">
                <a:tc vMerge="1">
                  <a:txBody>
                    <a:bodyPr/>
                    <a:lstStyle/>
                    <a:p>
                      <a:pPr algn="l" fontAlgn="b"/>
                      <a:endParaRPr lang="en-US" sz="800" b="1" i="0" u="none" strike="noStrike" dirty="0">
                        <a:solidFill>
                          <a:srgbClr val="000000"/>
                        </a:solidFill>
                        <a:effectLst/>
                        <a:latin typeface="Ubuntu"/>
                      </a:endParaRPr>
                    </a:p>
                  </a:txBody>
                  <a:tcPr marL="54104" marR="2864" marT="2864"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Ubuntu"/>
                          <a:ea typeface="+mn-ea"/>
                          <a:cs typeface="+mn-cs"/>
                        </a:rPr>
                        <a:t>Future Station</a:t>
                      </a: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lang="en-US" sz="600" b="0" u="none" strike="noStrike" dirty="0">
                          <a:effectLst/>
                          <a:latin typeface="Ubuntu"/>
                        </a:rPr>
                        <a:t>Cold</a:t>
                      </a:r>
                      <a:r>
                        <a:rPr lang="en-US" sz="600" b="0" u="none" strike="noStrike" baseline="0" dirty="0">
                          <a:effectLst/>
                          <a:latin typeface="Ubuntu"/>
                        </a:rPr>
                        <a:t> </a:t>
                      </a:r>
                      <a:r>
                        <a:rPr lang="en-US" sz="600" b="0" u="none" strike="noStrike" dirty="0">
                          <a:effectLst/>
                          <a:latin typeface="Ubuntu"/>
                        </a:rPr>
                        <a:t>Bay, AK</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fontAlgn="b"/>
                      <a:r>
                        <a:rPr lang="en-US" sz="600" b="0" i="0" u="none" strike="noStrike" dirty="0">
                          <a:solidFill>
                            <a:srgbClr val="000000"/>
                          </a:solidFill>
                          <a:effectLst/>
                          <a:latin typeface="Ubuntu"/>
                        </a:rPr>
                        <a:t>ITRF</a:t>
                      </a: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840541851"/>
                  </a:ext>
                </a:extLst>
              </a:tr>
              <a:tr h="101684">
                <a:tc vMerge="1">
                  <a:txBody>
                    <a:bodyPr/>
                    <a:lstStyle/>
                    <a:p>
                      <a:pPr algn="l" fontAlgn="b"/>
                      <a:endParaRPr lang="en-US" sz="2200" b="1" i="0" u="none" strike="noStrike" dirty="0">
                        <a:solidFill>
                          <a:schemeClr val="bg1"/>
                        </a:solidFill>
                        <a:effectLst/>
                        <a:latin typeface="Ubuntu"/>
                      </a:endParaRPr>
                    </a:p>
                  </a:txBody>
                  <a:tcPr marL="64886" marR="3435" marT="343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Ubuntu"/>
                          <a:ea typeface="+mn-ea"/>
                          <a:cs typeface="+mn-cs"/>
                        </a:rPr>
                        <a:t>Future Station</a:t>
                      </a: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lang="en-US" sz="600" b="0" u="none" strike="noStrike" dirty="0">
                          <a:effectLst/>
                          <a:latin typeface="Ubuntu"/>
                        </a:rPr>
                        <a:t>North Liberty, IA</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fontAlgn="b"/>
                      <a:r>
                        <a:rPr lang="en-US" sz="600" b="0" i="0" u="none" strike="noStrike" dirty="0">
                          <a:solidFill>
                            <a:srgbClr val="000000"/>
                          </a:solidFill>
                          <a:effectLst/>
                          <a:latin typeface="Ubuntu"/>
                        </a:rPr>
                        <a:t>ITRF</a:t>
                      </a: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803899142"/>
                  </a:ext>
                </a:extLst>
              </a:tr>
            </a:tbl>
          </a:graphicData>
        </a:graphic>
      </p:graphicFrame>
      <p:sp>
        <p:nvSpPr>
          <p:cNvPr id="2" name="Date Placeholder 1"/>
          <p:cNvSpPr>
            <a:spLocks noGrp="1"/>
          </p:cNvSpPr>
          <p:nvPr>
            <p:ph type="dt" sz="half" idx="10"/>
          </p:nvPr>
        </p:nvSpPr>
        <p:spPr/>
        <p:txBody>
          <a:bodyPr/>
          <a:lstStyle/>
          <a:p>
            <a:pPr>
              <a:defRPr/>
            </a:pPr>
            <a:r>
              <a:rPr lang="en-US"/>
              <a:t>Date of this slide: Sept 3, 2020</a:t>
            </a:r>
            <a:endParaRPr lang="en-US" dirty="0"/>
          </a:p>
        </p:txBody>
      </p:sp>
      <p:sp>
        <p:nvSpPr>
          <p:cNvPr id="3" name="Footer Placeholder 2"/>
          <p:cNvSpPr>
            <a:spLocks noGrp="1"/>
          </p:cNvSpPr>
          <p:nvPr>
            <p:ph type="ftr" sz="quarter" idx="11"/>
          </p:nvPr>
        </p:nvSpPr>
        <p:spPr/>
        <p:txBody>
          <a:bodyPr/>
          <a:lstStyle/>
          <a:p>
            <a:pPr>
              <a:defRPr/>
            </a:pPr>
            <a:r>
              <a:rPr lang="en-US"/>
              <a:t>Modernized NSRS - extended version</a:t>
            </a:r>
            <a:endParaRPr lang="en-US" dirty="0"/>
          </a:p>
        </p:txBody>
      </p:sp>
      <p:sp>
        <p:nvSpPr>
          <p:cNvPr id="5" name="Slide Number Placeholder 4"/>
          <p:cNvSpPr>
            <a:spLocks noGrp="1"/>
          </p:cNvSpPr>
          <p:nvPr>
            <p:ph type="sldNum" sz="quarter" idx="12"/>
          </p:nvPr>
        </p:nvSpPr>
        <p:spPr/>
        <p:txBody>
          <a:bodyPr/>
          <a:lstStyle/>
          <a:p>
            <a:pPr>
              <a:defRPr/>
            </a:pPr>
            <a:fld id="{CE0248DD-E039-490F-A33E-18FD7AE8E335}" type="slidenum">
              <a:rPr lang="en-US"/>
              <a:pPr>
                <a:defRPr/>
              </a:pPr>
              <a:t>15</a:t>
            </a:fld>
            <a:endParaRPr lang="en-US"/>
          </a:p>
        </p:txBody>
      </p:sp>
      <p:pic>
        <p:nvPicPr>
          <p:cNvPr id="1026" name="Picture 2" descr="https://www.ngs.noaa.gov/CORS/FoundationCORSSit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2263" y="1234689"/>
            <a:ext cx="4641490" cy="35866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EC9C6E72-1688-46AF-902F-2EA6676CC7A0}"/>
              </a:ext>
            </a:extLst>
          </p:cNvPr>
          <p:cNvPicPr>
            <a:picLocks noChangeAspect="1"/>
          </p:cNvPicPr>
          <p:nvPr/>
        </p:nvPicPr>
        <p:blipFill>
          <a:blip r:embed="rId6"/>
          <a:stretch>
            <a:fillRect/>
          </a:stretch>
        </p:blipFill>
        <p:spPr>
          <a:xfrm>
            <a:off x="7371948" y="4314428"/>
            <a:ext cx="2157855" cy="1050931"/>
          </a:xfrm>
          <a:prstGeom prst="rect">
            <a:avLst/>
          </a:prstGeom>
          <a:ln>
            <a:solidFill>
              <a:schemeClr val="accent1"/>
            </a:solidFill>
          </a:ln>
        </p:spPr>
      </p:pic>
    </p:spTree>
    <p:custDataLst>
      <p:tags r:id="rId1"/>
    </p:custDataLst>
    <p:extLst>
      <p:ext uri="{BB962C8B-B14F-4D97-AF65-F5344CB8AC3E}">
        <p14:creationId xmlns:p14="http://schemas.microsoft.com/office/powerpoint/2010/main" val="126243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24000" y="513704"/>
            <a:ext cx="91440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a:solidFill>
                  <a:prstClr val="black"/>
                </a:solidFill>
                <a:latin typeface="Times New Roman" charset="0"/>
                <a:cs typeface="Times New Roman" charset="0"/>
              </a:rPr>
              <a:t>Three Ongoing Phases of Foundation CORS</a:t>
            </a:r>
          </a:p>
        </p:txBody>
      </p:sp>
      <p:sp>
        <p:nvSpPr>
          <p:cNvPr id="3" name="Content Placeholder 2"/>
          <p:cNvSpPr txBox="1">
            <a:spLocks/>
          </p:cNvSpPr>
          <p:nvPr/>
        </p:nvSpPr>
        <p:spPr bwMode="auto">
          <a:xfrm>
            <a:off x="1893518" y="1600727"/>
            <a:ext cx="4240060" cy="301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fontAlgn="base">
              <a:spcBef>
                <a:spcPts val="0"/>
              </a:spcBef>
              <a:spcAft>
                <a:spcPct val="0"/>
              </a:spcAft>
              <a:buNone/>
            </a:pPr>
            <a:r>
              <a:rPr lang="en-US" altLang="en-US" sz="1800" b="1" dirty="0">
                <a:solidFill>
                  <a:prstClr val="black"/>
                </a:solidFill>
                <a:latin typeface="Times New Roman" panose="02020603050405020304" pitchFamily="18" charset="0"/>
                <a:cs typeface="Times New Roman" panose="02020603050405020304" pitchFamily="18" charset="0"/>
              </a:rPr>
              <a:t>Phase 1:</a:t>
            </a:r>
            <a:r>
              <a:rPr lang="en-US" altLang="en-US" sz="1800" dirty="0">
                <a:solidFill>
                  <a:prstClr val="black"/>
                </a:solidFill>
                <a:latin typeface="Times New Roman" panose="02020603050405020304" pitchFamily="18" charset="0"/>
                <a:cs typeface="Times New Roman" panose="02020603050405020304" pitchFamily="18" charset="0"/>
              </a:rPr>
              <a:t> </a:t>
            </a:r>
            <a:r>
              <a:rPr lang="en-US" altLang="en-US" sz="1800" b="1" dirty="0">
                <a:solidFill>
                  <a:prstClr val="black"/>
                </a:solidFill>
                <a:latin typeface="Times New Roman" panose="02020603050405020304" pitchFamily="18" charset="0"/>
                <a:cs typeface="Times New Roman" panose="02020603050405020304" pitchFamily="18" charset="0"/>
              </a:rPr>
              <a:t>Incorporate partner stations</a:t>
            </a:r>
          </a:p>
          <a:p>
            <a:pPr marL="0" indent="0" fontAlgn="base">
              <a:spcBef>
                <a:spcPts val="0"/>
              </a:spcBef>
              <a:spcAft>
                <a:spcPct val="0"/>
              </a:spcAft>
              <a:buNone/>
            </a:pPr>
            <a:r>
              <a:rPr lang="en-US" altLang="en-US" sz="700" b="1" dirty="0">
                <a:solidFill>
                  <a:srgbClr val="1F497D"/>
                </a:solidFill>
                <a:latin typeface="Times New Roman" panose="02020603050405020304" pitchFamily="18" charset="0"/>
                <a:cs typeface="Times New Roman" panose="02020603050405020304" pitchFamily="18" charset="0"/>
              </a:rPr>
              <a:t> </a:t>
            </a:r>
            <a:r>
              <a:rPr lang="en-US" altLang="en-US" sz="1800" b="1" dirty="0">
                <a:solidFill>
                  <a:srgbClr val="1F497D"/>
                </a:solidFill>
                <a:latin typeface="Times New Roman" panose="02020603050405020304" pitchFamily="18" charset="0"/>
                <a:cs typeface="Times New Roman" panose="02020603050405020304" pitchFamily="18" charset="0"/>
              </a:rPr>
              <a:t/>
            </a:r>
            <a:br>
              <a:rPr lang="en-US" altLang="en-US" sz="1800" b="1" dirty="0">
                <a:solidFill>
                  <a:srgbClr val="1F497D"/>
                </a:solidFill>
                <a:latin typeface="Times New Roman" panose="02020603050405020304" pitchFamily="18" charset="0"/>
                <a:cs typeface="Times New Roman" panose="02020603050405020304" pitchFamily="18" charset="0"/>
              </a:rPr>
            </a:br>
            <a:r>
              <a:rPr lang="en-US" altLang="en-US" sz="1800" dirty="0">
                <a:solidFill>
                  <a:prstClr val="black"/>
                </a:solidFill>
                <a:latin typeface="Times New Roman" panose="02020603050405020304" pitchFamily="18" charset="0"/>
                <a:cs typeface="Times New Roman" panose="02020603050405020304" pitchFamily="18" charset="0"/>
              </a:rPr>
              <a:t>Existing NASA and NSF stations brought into the Foundation CORS network. </a:t>
            </a:r>
          </a:p>
          <a:p>
            <a:pPr marL="0" indent="0" fontAlgn="base">
              <a:spcBef>
                <a:spcPts val="0"/>
              </a:spcBef>
              <a:spcAft>
                <a:spcPct val="0"/>
              </a:spcAft>
              <a:buNone/>
            </a:pPr>
            <a:endParaRPr lang="en-US" altLang="en-US" sz="1400" dirty="0">
              <a:solidFill>
                <a:prstClr val="black"/>
              </a:solidFill>
              <a:latin typeface="Times New Roman" panose="02020603050405020304" pitchFamily="18" charset="0"/>
              <a:cs typeface="Times New Roman" panose="02020603050405020304" pitchFamily="18" charset="0"/>
            </a:endParaRPr>
          </a:p>
          <a:p>
            <a:pPr marL="0" indent="0" fontAlgn="base">
              <a:spcBef>
                <a:spcPts val="0"/>
              </a:spcBef>
              <a:spcAft>
                <a:spcPct val="0"/>
              </a:spcAft>
              <a:buNone/>
            </a:pPr>
            <a:r>
              <a:rPr lang="en-US" altLang="en-US" sz="1400" dirty="0">
                <a:solidFill>
                  <a:prstClr val="black"/>
                </a:solidFill>
                <a:latin typeface="Times New Roman" panose="02020603050405020304" pitchFamily="18" charset="0"/>
                <a:cs typeface="Times New Roman" panose="02020603050405020304" pitchFamily="18" charset="0"/>
              </a:rPr>
              <a:t/>
            </a:r>
            <a:br>
              <a:rPr lang="en-US" altLang="en-US" sz="1400" dirty="0">
                <a:solidFill>
                  <a:prstClr val="black"/>
                </a:solidFill>
                <a:latin typeface="Times New Roman" panose="02020603050405020304" pitchFamily="18" charset="0"/>
                <a:cs typeface="Times New Roman" panose="02020603050405020304" pitchFamily="18" charset="0"/>
              </a:rPr>
            </a:br>
            <a:r>
              <a:rPr lang="en-US" altLang="en-US" sz="1600" i="1" dirty="0">
                <a:solidFill>
                  <a:prstClr val="black"/>
                </a:solidFill>
                <a:latin typeface="Times New Roman" panose="02020603050405020304" pitchFamily="18" charset="0"/>
                <a:cs typeface="Times New Roman" panose="02020603050405020304" pitchFamily="18" charset="0"/>
              </a:rPr>
              <a:t>[NASA Agreement signed 12/18/2019. </a:t>
            </a:r>
            <a:br>
              <a:rPr lang="en-US" altLang="en-US" sz="1600" i="1" dirty="0">
                <a:solidFill>
                  <a:prstClr val="black"/>
                </a:solidFill>
                <a:latin typeface="Times New Roman" panose="02020603050405020304" pitchFamily="18" charset="0"/>
                <a:cs typeface="Times New Roman" panose="02020603050405020304" pitchFamily="18" charset="0"/>
              </a:rPr>
            </a:br>
            <a:r>
              <a:rPr lang="en-US" altLang="en-US" sz="1600" i="1" dirty="0">
                <a:solidFill>
                  <a:prstClr val="black"/>
                </a:solidFill>
                <a:latin typeface="Times New Roman" panose="02020603050405020304" pitchFamily="18" charset="0"/>
                <a:cs typeface="Times New Roman" panose="02020603050405020304" pitchFamily="18" charset="0"/>
              </a:rPr>
              <a:t>Discussions ongoing with NSF.]</a:t>
            </a:r>
          </a:p>
          <a:p>
            <a:pPr marL="0" indent="0" algn="ctr" fontAlgn="base">
              <a:spcBef>
                <a:spcPts val="0"/>
              </a:spcBef>
              <a:spcAft>
                <a:spcPct val="0"/>
              </a:spcAft>
              <a:buNone/>
            </a:pPr>
            <a:r>
              <a:rPr lang="en-US" altLang="en-US" sz="1050" dirty="0">
                <a:solidFill>
                  <a:prstClr val="black"/>
                </a:solidFill>
                <a:latin typeface="Times New Roman" panose="02020603050405020304" pitchFamily="18" charset="0"/>
                <a:cs typeface="Times New Roman" panose="02020603050405020304" pitchFamily="18" charset="0"/>
              </a:rPr>
              <a:t> </a:t>
            </a:r>
            <a:r>
              <a:rPr lang="en-US" altLang="en-US" sz="900" dirty="0">
                <a:solidFill>
                  <a:prstClr val="black"/>
                </a:solidFill>
                <a:latin typeface="Times New Roman" panose="02020603050405020304" pitchFamily="18" charset="0"/>
                <a:cs typeface="Times New Roman" panose="02020603050405020304" pitchFamily="18" charset="0"/>
              </a:rPr>
              <a:t> </a:t>
            </a:r>
          </a:p>
          <a:p>
            <a:pPr marL="0" indent="0" fontAlgn="base">
              <a:spcBef>
                <a:spcPts val="0"/>
              </a:spcBef>
              <a:spcAft>
                <a:spcPct val="0"/>
              </a:spcAft>
              <a:buNone/>
            </a:pPr>
            <a:r>
              <a:rPr lang="en-US" altLang="en-US" sz="1800" b="1" dirty="0">
                <a:solidFill>
                  <a:prstClr val="black"/>
                </a:solidFill>
                <a:latin typeface="Times New Roman" panose="02020603050405020304" pitchFamily="18" charset="0"/>
                <a:cs typeface="Times New Roman" panose="02020603050405020304" pitchFamily="18" charset="0"/>
              </a:rPr>
              <a:t>Phase 2:</a:t>
            </a:r>
            <a:r>
              <a:rPr lang="en-US" altLang="en-US" sz="1800" dirty="0">
                <a:solidFill>
                  <a:prstClr val="black"/>
                </a:solidFill>
                <a:latin typeface="Times New Roman" panose="02020603050405020304" pitchFamily="18" charset="0"/>
                <a:cs typeface="Times New Roman" panose="02020603050405020304" pitchFamily="18" charset="0"/>
              </a:rPr>
              <a:t> </a:t>
            </a:r>
            <a:r>
              <a:rPr lang="en-US" altLang="en-US" sz="1800" b="1" dirty="0">
                <a:solidFill>
                  <a:prstClr val="black"/>
                </a:solidFill>
                <a:latin typeface="Times New Roman" panose="02020603050405020304" pitchFamily="18" charset="0"/>
                <a:cs typeface="Times New Roman" panose="02020603050405020304" pitchFamily="18" charset="0"/>
              </a:rPr>
              <a:t>Upgrade existing NGS CORSs</a:t>
            </a:r>
          </a:p>
          <a:p>
            <a:pPr marL="0" indent="0" fontAlgn="base">
              <a:spcBef>
                <a:spcPts val="0"/>
              </a:spcBef>
              <a:spcAft>
                <a:spcPct val="0"/>
              </a:spcAft>
              <a:buNone/>
            </a:pPr>
            <a:r>
              <a:rPr lang="en-US" altLang="en-US" sz="700" b="1" dirty="0">
                <a:solidFill>
                  <a:prstClr val="black"/>
                </a:solidFill>
                <a:latin typeface="Times New Roman" panose="02020603050405020304" pitchFamily="18" charset="0"/>
                <a:cs typeface="Times New Roman" panose="02020603050405020304" pitchFamily="18" charset="0"/>
              </a:rPr>
              <a:t> </a:t>
            </a:r>
          </a:p>
          <a:p>
            <a:pPr marL="0" indent="0" fontAlgn="base">
              <a:spcBef>
                <a:spcPts val="0"/>
              </a:spcBef>
              <a:spcAft>
                <a:spcPct val="0"/>
              </a:spcAft>
              <a:buNone/>
            </a:pPr>
            <a:r>
              <a:rPr lang="en-US" altLang="en-US" sz="1800" dirty="0">
                <a:solidFill>
                  <a:prstClr val="black"/>
                </a:solidFill>
                <a:latin typeface="Times New Roman" panose="02020603050405020304" pitchFamily="18" charset="0"/>
                <a:cs typeface="Times New Roman" panose="02020603050405020304" pitchFamily="18" charset="0"/>
              </a:rPr>
              <a:t>Upgrades include fully-GNSS (“All in Sky”) capable equipment, RINEX3 support, and submission to IGS.</a:t>
            </a:r>
            <a:endParaRPr lang="en-US" altLang="en-US" sz="1400" dirty="0">
              <a:solidFill>
                <a:prstClr val="black"/>
              </a:solidFill>
              <a:latin typeface="Times New Roman" panose="02020603050405020304" pitchFamily="18" charset="0"/>
              <a:cs typeface="Times New Roman" panose="02020603050405020304" pitchFamily="18" charset="0"/>
            </a:endParaRPr>
          </a:p>
          <a:p>
            <a:pPr marL="0" indent="0" fontAlgn="base">
              <a:spcBef>
                <a:spcPts val="0"/>
              </a:spcBef>
              <a:spcAft>
                <a:spcPct val="0"/>
              </a:spcAft>
              <a:buNone/>
            </a:pPr>
            <a:endParaRPr lang="en-US" altLang="en-US" sz="1400" dirty="0">
              <a:solidFill>
                <a:prstClr val="black"/>
              </a:solidFill>
              <a:latin typeface="Times New Roman" panose="02020603050405020304" pitchFamily="18" charset="0"/>
              <a:cs typeface="Times New Roman" panose="02020603050405020304" pitchFamily="18" charset="0"/>
            </a:endParaRPr>
          </a:p>
          <a:p>
            <a:pPr marL="0" indent="0" fontAlgn="base">
              <a:spcBef>
                <a:spcPts val="0"/>
              </a:spcBef>
              <a:spcAft>
                <a:spcPct val="0"/>
              </a:spcAft>
              <a:buNone/>
            </a:pPr>
            <a:r>
              <a:rPr lang="en-US" altLang="en-US" sz="1600" i="1" dirty="0">
                <a:solidFill>
                  <a:prstClr val="black"/>
                </a:solidFill>
                <a:latin typeface="Times New Roman" panose="02020603050405020304" pitchFamily="18" charset="0"/>
                <a:cs typeface="Times New Roman" panose="02020603050405020304" pitchFamily="18" charset="0"/>
              </a:rPr>
              <a:t>[RINEX3 creation, ingestion, and QC in development. </a:t>
            </a:r>
            <a:br>
              <a:rPr lang="en-US" altLang="en-US" sz="1600" i="1" dirty="0">
                <a:solidFill>
                  <a:prstClr val="black"/>
                </a:solidFill>
                <a:latin typeface="Times New Roman" panose="02020603050405020304" pitchFamily="18" charset="0"/>
                <a:cs typeface="Times New Roman" panose="02020603050405020304" pitchFamily="18" charset="0"/>
              </a:rPr>
            </a:br>
            <a:r>
              <a:rPr lang="en-US" altLang="en-US" sz="1600" i="1" dirty="0">
                <a:solidFill>
                  <a:prstClr val="black"/>
                </a:solidFill>
                <a:latin typeface="Times New Roman" panose="02020603050405020304" pitchFamily="18" charset="0"/>
                <a:cs typeface="Times New Roman" panose="02020603050405020304" pitchFamily="18" charset="0"/>
              </a:rPr>
              <a:t>5 of 7 NGS Foundation CORS are fully-GNSS enabled]</a:t>
            </a:r>
          </a:p>
          <a:p>
            <a:pPr marL="0" indent="0" algn="ctr" fontAlgn="base">
              <a:spcBef>
                <a:spcPts val="0"/>
              </a:spcBef>
              <a:spcAft>
                <a:spcPct val="0"/>
              </a:spcAft>
              <a:buNone/>
            </a:pPr>
            <a:r>
              <a:rPr lang="en-US" altLang="en-US" sz="2400" dirty="0">
                <a:solidFill>
                  <a:prstClr val="black"/>
                </a:solidFill>
                <a:latin typeface="Times New Roman" panose="02020603050405020304" pitchFamily="18" charset="0"/>
                <a:cs typeface="Times New Roman" panose="02020603050405020304" pitchFamily="18" charset="0"/>
              </a:rPr>
              <a:t> </a:t>
            </a:r>
          </a:p>
        </p:txBody>
      </p:sp>
      <p:grpSp>
        <p:nvGrpSpPr>
          <p:cNvPr id="5" name="Group 4"/>
          <p:cNvGrpSpPr/>
          <p:nvPr/>
        </p:nvGrpSpPr>
        <p:grpSpPr>
          <a:xfrm>
            <a:off x="6122155" y="1597839"/>
            <a:ext cx="4153422" cy="3732092"/>
            <a:chOff x="4598155" y="740588"/>
            <a:chExt cx="4153422" cy="3732092"/>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8860" y="2144436"/>
              <a:ext cx="2460299" cy="1845225"/>
            </a:xfrm>
            <a:prstGeom prst="rect">
              <a:avLst/>
            </a:prstGeom>
          </p:spPr>
        </p:pic>
        <p:sp>
          <p:nvSpPr>
            <p:cNvPr id="2" name="TextBox 1"/>
            <p:cNvSpPr txBox="1"/>
            <p:nvPr/>
          </p:nvSpPr>
          <p:spPr>
            <a:xfrm>
              <a:off x="4776975" y="4041793"/>
              <a:ext cx="3415855" cy="430887"/>
            </a:xfrm>
            <a:prstGeom prst="rect">
              <a:avLst/>
            </a:prstGeom>
            <a:noFill/>
          </p:spPr>
          <p:txBody>
            <a:bodyPr wrap="square" rtlCol="0">
              <a:spAutoFit/>
            </a:bodyPr>
            <a:lstStyle/>
            <a:p>
              <a:pPr fontAlgn="base">
                <a:spcBef>
                  <a:spcPct val="0"/>
                </a:spcBef>
                <a:spcAft>
                  <a:spcPct val="0"/>
                </a:spcAft>
              </a:pPr>
              <a:r>
                <a:rPr lang="en-US" sz="1100" dirty="0">
                  <a:solidFill>
                    <a:prstClr val="black"/>
                  </a:solidFill>
                  <a:latin typeface="Times New Roman" panose="02020603050405020304" pitchFamily="18" charset="0"/>
                  <a:ea typeface="MS PGothic" pitchFamily="34" charset="-128"/>
                  <a:cs typeface="Times New Roman" panose="02020603050405020304" pitchFamily="18" charset="0"/>
                </a:rPr>
                <a:t>Foundation CORS at NGS’ Table Mountain Geophysical Observatory in Boulder, CO, installed 2018 (ID: TMG2)</a:t>
              </a:r>
            </a:p>
          </p:txBody>
        </p:sp>
        <p:sp>
          <p:nvSpPr>
            <p:cNvPr id="4" name="Rectangle 3"/>
            <p:cNvSpPr/>
            <p:nvPr/>
          </p:nvSpPr>
          <p:spPr>
            <a:xfrm>
              <a:off x="4598155" y="740588"/>
              <a:ext cx="4153422" cy="1523494"/>
            </a:xfrm>
            <a:prstGeom prst="rect">
              <a:avLst/>
            </a:prstGeom>
          </p:spPr>
          <p:txBody>
            <a:bodyPr wrap="square">
              <a:spAutoFit/>
            </a:bodyPr>
            <a:lstStyle/>
            <a:p>
              <a:pPr fontAlgn="base">
                <a:spcBef>
                  <a:spcPct val="0"/>
                </a:spcBef>
                <a:spcAft>
                  <a:spcPct val="0"/>
                </a:spcAft>
              </a:pPr>
              <a:r>
                <a:rPr lang="en-US" altLang="en-US" b="1" dirty="0">
                  <a:solidFill>
                    <a:prstClr val="black"/>
                  </a:solidFill>
                  <a:latin typeface="Times New Roman" panose="02020603050405020304" pitchFamily="18" charset="0"/>
                  <a:ea typeface="MS PGothic" pitchFamily="34" charset="-128"/>
                  <a:cs typeface="Times New Roman" panose="02020603050405020304" pitchFamily="18" charset="0"/>
                </a:rPr>
                <a:t>Phase 3: Construct ~9 new stations </a:t>
              </a:r>
            </a:p>
            <a:p>
              <a:pPr fontAlgn="base">
                <a:spcBef>
                  <a:spcPct val="0"/>
                </a:spcBef>
                <a:spcAft>
                  <a:spcPct val="0"/>
                </a:spcAft>
              </a:pPr>
              <a:r>
                <a:rPr lang="en-US" altLang="en-US" sz="700" b="1" dirty="0">
                  <a:solidFill>
                    <a:prstClr val="black"/>
                  </a:solidFill>
                  <a:latin typeface="Times New Roman" panose="02020603050405020304" pitchFamily="18" charset="0"/>
                  <a:ea typeface="MS PGothic" pitchFamily="34" charset="-128"/>
                  <a:cs typeface="Times New Roman" panose="02020603050405020304" pitchFamily="18" charset="0"/>
                </a:rPr>
                <a:t> </a:t>
              </a:r>
              <a:r>
                <a:rPr lang="en-US" altLang="en-US" b="1" dirty="0">
                  <a:solidFill>
                    <a:prstClr val="black"/>
                  </a:solidFill>
                  <a:latin typeface="Times New Roman" panose="02020603050405020304" pitchFamily="18" charset="0"/>
                  <a:ea typeface="MS PGothic" pitchFamily="34" charset="-128"/>
                  <a:cs typeface="Times New Roman" panose="02020603050405020304" pitchFamily="18" charset="0"/>
                </a:rPr>
                <a:t/>
              </a:r>
              <a:br>
                <a:rPr lang="en-US" altLang="en-US" b="1" dirty="0">
                  <a:solidFill>
                    <a:prstClr val="black"/>
                  </a:solidFill>
                  <a:latin typeface="Times New Roman" panose="02020603050405020304" pitchFamily="18" charset="0"/>
                  <a:ea typeface="MS PGothic" pitchFamily="34" charset="-128"/>
                  <a:cs typeface="Times New Roman" panose="02020603050405020304" pitchFamily="18" charset="0"/>
                </a:rPr>
              </a:br>
              <a:r>
                <a:rPr lang="en-US" altLang="en-US" dirty="0">
                  <a:solidFill>
                    <a:prstClr val="black"/>
                  </a:solidFill>
                  <a:latin typeface="Times New Roman" panose="02020603050405020304" pitchFamily="18" charset="0"/>
                  <a:ea typeface="MS PGothic" pitchFamily="34" charset="-128"/>
                  <a:cs typeface="Times New Roman" panose="02020603050405020304" pitchFamily="18" charset="0"/>
                </a:rPr>
                <a:t>These NGS-owned stations will be co-located at sites with existing space geodetic techniques</a:t>
              </a:r>
            </a:p>
            <a:p>
              <a:pPr algn="ctr" fontAlgn="base">
                <a:spcBef>
                  <a:spcPct val="0"/>
                </a:spcBef>
                <a:spcAft>
                  <a:spcPct val="0"/>
                </a:spcAft>
              </a:pPr>
              <a:endParaRPr lang="en-US" altLang="en-US" sz="1400" dirty="0">
                <a:solidFill>
                  <a:prstClr val="black"/>
                </a:solidFill>
                <a:latin typeface="Times New Roman" panose="02020603050405020304" pitchFamily="18" charset="0"/>
                <a:ea typeface="MS PGothic" pitchFamily="34" charset="-128"/>
                <a:cs typeface="Times New Roman" panose="02020603050405020304" pitchFamily="18" charset="0"/>
              </a:endParaRPr>
            </a:p>
          </p:txBody>
        </p:sp>
      </p:grpSp>
      <p:cxnSp>
        <p:nvCxnSpPr>
          <p:cNvPr id="7" name="Straight Connector 6"/>
          <p:cNvCxnSpPr/>
          <p:nvPr/>
        </p:nvCxnSpPr>
        <p:spPr>
          <a:xfrm>
            <a:off x="6110732" y="1600201"/>
            <a:ext cx="0" cy="407900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981200" y="1600200"/>
            <a:ext cx="8305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981200" y="3591647"/>
            <a:ext cx="4129532"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Date Placeholder 8"/>
          <p:cNvSpPr>
            <a:spLocks noGrp="1"/>
          </p:cNvSpPr>
          <p:nvPr>
            <p:ph type="dt" sz="half" idx="10"/>
          </p:nvPr>
        </p:nvSpPr>
        <p:spPr/>
        <p:txBody>
          <a:bodyPr/>
          <a:lstStyle/>
          <a:p>
            <a:pPr>
              <a:defRPr/>
            </a:pPr>
            <a:r>
              <a:rPr lang="en-US"/>
              <a:t>Date of this slide: Sept 3, 2020</a:t>
            </a:r>
            <a:endParaRPr lang="en-US" dirty="0"/>
          </a:p>
        </p:txBody>
      </p:sp>
      <p:sp>
        <p:nvSpPr>
          <p:cNvPr id="11" name="Footer Placeholder 10"/>
          <p:cNvSpPr>
            <a:spLocks noGrp="1"/>
          </p:cNvSpPr>
          <p:nvPr>
            <p:ph type="ftr" sz="quarter" idx="11"/>
          </p:nvPr>
        </p:nvSpPr>
        <p:spPr/>
        <p:txBody>
          <a:bodyPr/>
          <a:lstStyle/>
          <a:p>
            <a:pPr>
              <a:defRPr/>
            </a:pPr>
            <a:r>
              <a:rPr lang="en-US"/>
              <a:t>Modernized NSRS - extended version</a:t>
            </a:r>
          </a:p>
        </p:txBody>
      </p:sp>
      <p:sp>
        <p:nvSpPr>
          <p:cNvPr id="13" name="Slide Number Placeholder 12"/>
          <p:cNvSpPr>
            <a:spLocks noGrp="1"/>
          </p:cNvSpPr>
          <p:nvPr>
            <p:ph type="sldNum" sz="quarter" idx="12"/>
          </p:nvPr>
        </p:nvSpPr>
        <p:spPr/>
        <p:txBody>
          <a:bodyPr/>
          <a:lstStyle/>
          <a:p>
            <a:pPr>
              <a:defRPr/>
            </a:pPr>
            <a:fld id="{CE0248DD-E039-490F-A33E-18FD7AE8E335}" type="slidenum">
              <a:rPr lang="en-US"/>
              <a:pPr>
                <a:defRPr/>
              </a:pPr>
              <a:t>16</a:t>
            </a:fld>
            <a:endParaRPr lang="en-US"/>
          </a:p>
        </p:txBody>
      </p:sp>
      <p:sp>
        <p:nvSpPr>
          <p:cNvPr id="14" name="Rectangle 13">
            <a:extLst>
              <a:ext uri="{FF2B5EF4-FFF2-40B4-BE49-F238E27FC236}">
                <a16:creationId xmlns:a16="http://schemas.microsoft.com/office/drawing/2014/main" id="{00712910-DED4-4946-825C-9F475E628938}"/>
              </a:ext>
            </a:extLst>
          </p:cNvPr>
          <p:cNvSpPr/>
          <p:nvPr/>
        </p:nvSpPr>
        <p:spPr>
          <a:xfrm>
            <a:off x="1715069" y="1597839"/>
            <a:ext cx="4354770" cy="1993808"/>
          </a:xfrm>
          <a:prstGeom prst="rect">
            <a:avLst/>
          </a:prstGeom>
          <a:solidFill>
            <a:srgbClr val="00B05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6" name="Rectangle 15">
            <a:extLst>
              <a:ext uri="{FF2B5EF4-FFF2-40B4-BE49-F238E27FC236}">
                <a16:creationId xmlns:a16="http://schemas.microsoft.com/office/drawing/2014/main" id="{084FF6D8-9441-4F5F-9143-68042DBC5976}"/>
              </a:ext>
            </a:extLst>
          </p:cNvPr>
          <p:cNvSpPr/>
          <p:nvPr/>
        </p:nvSpPr>
        <p:spPr>
          <a:xfrm>
            <a:off x="1715069" y="3640876"/>
            <a:ext cx="4354770" cy="2446019"/>
          </a:xfrm>
          <a:prstGeom prst="rect">
            <a:avLst/>
          </a:prstGeom>
          <a:solidFill>
            <a:srgbClr val="00B05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8" name="Rectangle 17">
            <a:extLst>
              <a:ext uri="{FF2B5EF4-FFF2-40B4-BE49-F238E27FC236}">
                <a16:creationId xmlns:a16="http://schemas.microsoft.com/office/drawing/2014/main" id="{3894938D-D276-4120-9865-A82D0D9130C9}"/>
              </a:ext>
            </a:extLst>
          </p:cNvPr>
          <p:cNvSpPr/>
          <p:nvPr/>
        </p:nvSpPr>
        <p:spPr>
          <a:xfrm>
            <a:off x="6151884" y="1614830"/>
            <a:ext cx="4354770" cy="4472058"/>
          </a:xfrm>
          <a:prstGeom prst="rect">
            <a:avLst/>
          </a:prstGeom>
          <a:solidFill>
            <a:srgbClr val="00B05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Tree>
    <p:custDataLst>
      <p:tags r:id="rId1"/>
    </p:custDataLst>
    <p:extLst>
      <p:ext uri="{BB962C8B-B14F-4D97-AF65-F5344CB8AC3E}">
        <p14:creationId xmlns:p14="http://schemas.microsoft.com/office/powerpoint/2010/main" val="2039971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1250"/>
                            </p:stCondLst>
                            <p:childTnLst>
                              <p:par>
                                <p:cTn id="9" presetID="22" presetClass="entr" presetSubtype="8" fill="hold" grpId="0" nodeType="afterEffect">
                                  <p:stCondLst>
                                    <p:cond delay="75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2500"/>
                            </p:stCondLst>
                            <p:childTnLst>
                              <p:par>
                                <p:cTn id="13" presetID="22" presetClass="entr" presetSubtype="8" fill="hold" grpId="0" nodeType="afterEffect">
                                  <p:stCondLst>
                                    <p:cond delay="75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05985B-E9B0-4FC3-AC38-151D6CAC6496}"/>
              </a:ext>
            </a:extLst>
          </p:cNvPr>
          <p:cNvSpPr>
            <a:spLocks noGrp="1"/>
          </p:cNvSpPr>
          <p:nvPr>
            <p:ph type="ctrTitle"/>
          </p:nvPr>
        </p:nvSpPr>
        <p:spPr/>
        <p:txBody>
          <a:bodyPr/>
          <a:lstStyle/>
          <a:p>
            <a:r>
              <a:rPr lang="en-US" dirty="0"/>
              <a:t>End of Section 9</a:t>
            </a:r>
          </a:p>
        </p:txBody>
      </p:sp>
      <p:sp>
        <p:nvSpPr>
          <p:cNvPr id="8" name="Subtitle 7">
            <a:extLst>
              <a:ext uri="{FF2B5EF4-FFF2-40B4-BE49-F238E27FC236}">
                <a16:creationId xmlns:a16="http://schemas.microsoft.com/office/drawing/2014/main" id="{8F44630D-1ABF-4DF5-97C3-C6FBA1773848}"/>
              </a:ext>
            </a:extLst>
          </p:cNvPr>
          <p:cNvSpPr>
            <a:spLocks noGrp="1"/>
          </p:cNvSpPr>
          <p:nvPr>
            <p:ph type="subTitle" idx="1"/>
          </p:nvPr>
        </p:nvSpPr>
        <p:spPr/>
        <p:txBody>
          <a:bodyPr/>
          <a:lstStyle/>
          <a:p>
            <a:endParaRPr lang="en-US"/>
          </a:p>
        </p:txBody>
      </p:sp>
      <p:sp>
        <p:nvSpPr>
          <p:cNvPr id="2" name="Date Placeholder 1">
            <a:extLst>
              <a:ext uri="{FF2B5EF4-FFF2-40B4-BE49-F238E27FC236}">
                <a16:creationId xmlns:a16="http://schemas.microsoft.com/office/drawing/2014/main" id="{22316DAC-3B7B-46DD-90CE-5AFCAD470C74}"/>
              </a:ext>
            </a:extLst>
          </p:cNvPr>
          <p:cNvSpPr>
            <a:spLocks noGrp="1"/>
          </p:cNvSpPr>
          <p:nvPr>
            <p:ph type="dt" sz="half" idx="10"/>
          </p:nvPr>
        </p:nvSpPr>
        <p:spPr/>
        <p:txBody>
          <a:bodyPr/>
          <a:lstStyle/>
          <a:p>
            <a:pPr>
              <a:defRPr/>
            </a:pPr>
            <a:r>
              <a:rPr lang="en-US"/>
              <a:t>Date of this slide: Sept 3, 2020</a:t>
            </a:r>
            <a:endParaRPr lang="en-US" dirty="0"/>
          </a:p>
        </p:txBody>
      </p:sp>
      <p:sp>
        <p:nvSpPr>
          <p:cNvPr id="3" name="Footer Placeholder 2">
            <a:extLst>
              <a:ext uri="{FF2B5EF4-FFF2-40B4-BE49-F238E27FC236}">
                <a16:creationId xmlns:a16="http://schemas.microsoft.com/office/drawing/2014/main" id="{8D03962F-1774-4AA5-BE8E-89F28B6198C2}"/>
              </a:ext>
            </a:extLst>
          </p:cNvPr>
          <p:cNvSpPr>
            <a:spLocks noGrp="1"/>
          </p:cNvSpPr>
          <p:nvPr>
            <p:ph type="ftr" sz="quarter" idx="11"/>
          </p:nvPr>
        </p:nvSpPr>
        <p:spPr/>
        <p:txBody>
          <a:bodyPr/>
          <a:lstStyle/>
          <a:p>
            <a:pPr>
              <a:defRPr/>
            </a:pPr>
            <a:r>
              <a:rPr lang="en-US"/>
              <a:t>Modernized NSRS - extended version</a:t>
            </a:r>
          </a:p>
        </p:txBody>
      </p:sp>
      <p:sp>
        <p:nvSpPr>
          <p:cNvPr id="4" name="Slide Number Placeholder 3">
            <a:extLst>
              <a:ext uri="{FF2B5EF4-FFF2-40B4-BE49-F238E27FC236}">
                <a16:creationId xmlns:a16="http://schemas.microsoft.com/office/drawing/2014/main" id="{317D6235-3EB5-418B-9D66-00FBAE1B8373}"/>
              </a:ext>
            </a:extLst>
          </p:cNvPr>
          <p:cNvSpPr>
            <a:spLocks noGrp="1"/>
          </p:cNvSpPr>
          <p:nvPr>
            <p:ph type="sldNum" sz="quarter" idx="12"/>
          </p:nvPr>
        </p:nvSpPr>
        <p:spPr/>
        <p:txBody>
          <a:bodyPr/>
          <a:lstStyle/>
          <a:p>
            <a:pPr>
              <a:defRPr/>
            </a:pPr>
            <a:fld id="{58280CB3-0FF6-4D07-A0F6-C78040BEDDEE}" type="slidenum">
              <a:rPr lang="en-US"/>
              <a:pPr>
                <a:defRPr/>
              </a:pPr>
              <a:t>17</a:t>
            </a:fld>
            <a:endParaRPr lang="en-US"/>
          </a:p>
        </p:txBody>
      </p:sp>
    </p:spTree>
    <p:custDataLst>
      <p:tags r:id="rId1"/>
    </p:custDataLst>
    <p:extLst>
      <p:ext uri="{BB962C8B-B14F-4D97-AF65-F5344CB8AC3E}">
        <p14:creationId xmlns:p14="http://schemas.microsoft.com/office/powerpoint/2010/main" val="3487732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759600"/>
            <a:ext cx="8229600" cy="4525963"/>
          </a:xfrm>
        </p:spPr>
        <p:txBody>
          <a:bodyPr/>
          <a:lstStyle/>
          <a:p>
            <a:r>
              <a:rPr lang="en-US" sz="2000" b="1" dirty="0"/>
              <a:t>Part II:  The Modernized NSRS</a:t>
            </a:r>
          </a:p>
          <a:p>
            <a:pPr lvl="1"/>
            <a:r>
              <a:rPr lang="en-US" sz="1800" dirty="0"/>
              <a:t>Guiding Principles </a:t>
            </a:r>
          </a:p>
          <a:p>
            <a:pPr lvl="1"/>
            <a:r>
              <a:rPr lang="en-US" sz="1800" dirty="0"/>
              <a:t>Documentation</a:t>
            </a:r>
          </a:p>
          <a:p>
            <a:pPr lvl="1"/>
            <a:r>
              <a:rPr lang="en-US" sz="1800" dirty="0"/>
              <a:t>Geometric Reference Frames</a:t>
            </a:r>
          </a:p>
          <a:p>
            <a:pPr lvl="1"/>
            <a:r>
              <a:rPr lang="en-US" sz="1800" dirty="0"/>
              <a:t>Geopotential Datum </a:t>
            </a:r>
          </a:p>
          <a:p>
            <a:pPr lvl="1"/>
            <a:r>
              <a:rPr lang="en-US" sz="1800" dirty="0"/>
              <a:t>Coordinates and Database</a:t>
            </a:r>
          </a:p>
          <a:p>
            <a:pPr lvl="2"/>
            <a:r>
              <a:rPr lang="en-US" sz="1400" dirty="0"/>
              <a:t>BREAK</a:t>
            </a:r>
          </a:p>
          <a:p>
            <a:pPr lvl="1"/>
            <a:r>
              <a:rPr lang="en-US" sz="1800" dirty="0">
                <a:solidFill>
                  <a:srgbClr val="FF0000"/>
                </a:solidFill>
              </a:rPr>
              <a:t>Accessing the NSRS (3 slides)</a:t>
            </a:r>
          </a:p>
          <a:p>
            <a:pPr lvl="1"/>
            <a:r>
              <a:rPr lang="en-US" sz="1800" dirty="0">
                <a:solidFill>
                  <a:srgbClr val="FF0000"/>
                </a:solidFill>
              </a:rPr>
              <a:t>The NOAA CORS Network (10 slides)</a:t>
            </a:r>
          </a:p>
          <a:p>
            <a:pPr lvl="1"/>
            <a:r>
              <a:rPr lang="en-US" sz="1800" dirty="0"/>
              <a:t>OPUS:  The New </a:t>
            </a:r>
            <a:r>
              <a:rPr lang="en-US" sz="1800" dirty="0" err="1"/>
              <a:t>Bluebooking</a:t>
            </a:r>
            <a:endParaRPr lang="en-US" sz="1800" dirty="0"/>
          </a:p>
          <a:p>
            <a:pPr lvl="1"/>
            <a:r>
              <a:rPr lang="en-US" sz="1800" dirty="0"/>
              <a:t>New Surveying Specifications</a:t>
            </a:r>
          </a:p>
          <a:p>
            <a:pPr lvl="1"/>
            <a:r>
              <a:rPr lang="en-US" sz="1800" dirty="0"/>
              <a:t>Transformations and Conversions</a:t>
            </a:r>
          </a:p>
          <a:p>
            <a:pPr lvl="1"/>
            <a:r>
              <a:rPr lang="en-US" sz="1800" dirty="0"/>
              <a:t>State Plane Coordinates</a:t>
            </a:r>
          </a:p>
          <a:p>
            <a:pPr lvl="1"/>
            <a:r>
              <a:rPr lang="en-US" sz="1800" dirty="0"/>
              <a:t>Addressing Known Concerns</a:t>
            </a:r>
          </a:p>
          <a:p>
            <a:pPr lvl="1"/>
            <a:r>
              <a:rPr lang="en-US" sz="1800" dirty="0"/>
              <a:t>NSRS Modernization Delay</a:t>
            </a:r>
          </a:p>
          <a:p>
            <a:pPr lvl="1"/>
            <a:r>
              <a:rPr lang="en-US" sz="1800" dirty="0"/>
              <a:t>Closing, Summary and Overview</a:t>
            </a:r>
          </a:p>
          <a:p>
            <a:pPr lvl="1"/>
            <a:r>
              <a:rPr lang="en-US" sz="1800" dirty="0"/>
              <a:t>Contact Information and Ways to Keep Up to Date</a:t>
            </a:r>
          </a:p>
          <a:p>
            <a:pPr lvl="1"/>
            <a:endParaRPr lang="en-US" sz="2400"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81083702-E6E1-411B-A9C5-9B25E2FC045E}" type="slidenum">
              <a:rPr lang="en-US"/>
              <a:pPr>
                <a:defRPr/>
              </a:pPr>
              <a:t>2</a:t>
            </a:fld>
            <a:endParaRPr lang="en-US"/>
          </a:p>
        </p:txBody>
      </p:sp>
      <p:sp>
        <p:nvSpPr>
          <p:cNvPr id="7" name="Date Placeholder 6"/>
          <p:cNvSpPr>
            <a:spLocks noGrp="1"/>
          </p:cNvSpPr>
          <p:nvPr>
            <p:ph type="dt" sz="half" idx="10"/>
          </p:nvPr>
        </p:nvSpPr>
        <p:spPr/>
        <p:txBody>
          <a:bodyPr/>
          <a:lstStyle/>
          <a:p>
            <a:pPr>
              <a:defRPr/>
            </a:pPr>
            <a:r>
              <a:rPr lang="en-US"/>
              <a:t>Date of this slide: Sept 3, 2020</a:t>
            </a:r>
            <a:endParaRPr lang="en-US" dirty="0"/>
          </a:p>
        </p:txBody>
      </p:sp>
    </p:spTree>
    <p:custDataLst>
      <p:tags r:id="rId1"/>
    </p:custDataLst>
    <p:extLst>
      <p:ext uri="{BB962C8B-B14F-4D97-AF65-F5344CB8AC3E}">
        <p14:creationId xmlns:p14="http://schemas.microsoft.com/office/powerpoint/2010/main" val="4230943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8733132" y="2844904"/>
            <a:ext cx="1723199" cy="1676416"/>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25881" t="8519" r="15632" b="14407"/>
          <a:stretch/>
        </p:blipFill>
        <p:spPr>
          <a:xfrm>
            <a:off x="8733131" y="1520209"/>
            <a:ext cx="1236518" cy="1222124"/>
          </a:xfrm>
          <a:prstGeom prst="rect">
            <a:avLst/>
          </a:prstGeom>
        </p:spPr>
      </p:pic>
      <p:sp>
        <p:nvSpPr>
          <p:cNvPr id="2" name="Title 1"/>
          <p:cNvSpPr>
            <a:spLocks noGrp="1"/>
          </p:cNvSpPr>
          <p:nvPr>
            <p:ph type="title"/>
          </p:nvPr>
        </p:nvSpPr>
        <p:spPr/>
        <p:txBody>
          <a:bodyPr/>
          <a:lstStyle/>
          <a:p>
            <a:r>
              <a:rPr lang="en-US" sz="4000" b="1" dirty="0"/>
              <a:t>What “Access” to the NSRS Means</a:t>
            </a:r>
          </a:p>
        </p:txBody>
      </p:sp>
      <p:sp>
        <p:nvSpPr>
          <p:cNvPr id="3" name="Content Placeholder 2"/>
          <p:cNvSpPr>
            <a:spLocks noGrp="1"/>
          </p:cNvSpPr>
          <p:nvPr>
            <p:ph idx="1"/>
          </p:nvPr>
        </p:nvSpPr>
        <p:spPr>
          <a:xfrm>
            <a:off x="1862684" y="1420213"/>
            <a:ext cx="6824116" cy="4083121"/>
          </a:xfrm>
        </p:spPr>
        <p:txBody>
          <a:bodyPr/>
          <a:lstStyle/>
          <a:p>
            <a:r>
              <a:rPr lang="en-US" sz="2400" dirty="0"/>
              <a:t>Until 1980, NGS offered “passive control”  </a:t>
            </a:r>
            <a:r>
              <a:rPr lang="en-US" sz="2400" i="1" dirty="0"/>
              <a:t>(Infrequently observed marks)</a:t>
            </a:r>
          </a:p>
          <a:p>
            <a:pPr lvl="1"/>
            <a:r>
              <a:rPr lang="en-US" sz="2000" dirty="0"/>
              <a:t>And one definitive coordinate set for each one of about 1.6 M marks</a:t>
            </a:r>
          </a:p>
          <a:p>
            <a:pPr marL="0" indent="0">
              <a:buNone/>
            </a:pPr>
            <a:endParaRPr lang="en-US" sz="2400" dirty="0"/>
          </a:p>
          <a:p>
            <a:r>
              <a:rPr lang="en-US" sz="2400" dirty="0"/>
              <a:t>More recently, NGS provides data and coordinate functions with NOAA CORS Network </a:t>
            </a:r>
          </a:p>
          <a:p>
            <a:pPr lvl="1"/>
            <a:r>
              <a:rPr lang="en-US" sz="2000" dirty="0"/>
              <a:t>2000+ stations currently, most were not installed by NGS</a:t>
            </a:r>
          </a:p>
          <a:p>
            <a:pPr lvl="1"/>
            <a:r>
              <a:rPr lang="en-US" sz="2000" dirty="0"/>
              <a:t>And one definitive coordinate function for each one</a:t>
            </a:r>
          </a:p>
          <a:p>
            <a:pPr lvl="1"/>
            <a:r>
              <a:rPr lang="en-US" sz="2000" dirty="0"/>
              <a:t>And the software (PAGES / OPUS) to differentially position your GPS receiver to each station</a:t>
            </a:r>
          </a:p>
          <a:p>
            <a:pPr lvl="1"/>
            <a:endParaRPr lang="en-US" sz="2400" dirty="0"/>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endParaRPr lang="en-US" dirty="0"/>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3</a:t>
            </a:fld>
            <a:endParaRPr lang="en-US"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8527045" y="4885071"/>
            <a:ext cx="1648690" cy="1236518"/>
          </a:xfrm>
          <a:prstGeom prst="rect">
            <a:avLst/>
          </a:prstGeom>
        </p:spPr>
      </p:pic>
    </p:spTree>
    <p:custDataLst>
      <p:tags r:id="rId1"/>
    </p:custDataLst>
    <p:extLst>
      <p:ext uri="{BB962C8B-B14F-4D97-AF65-F5344CB8AC3E}">
        <p14:creationId xmlns:p14="http://schemas.microsoft.com/office/powerpoint/2010/main" val="3973081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24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250"/>
                                  </p:stCondLst>
                                  <p:childTnLst>
                                    <p:set>
                                      <p:cBhvr>
                                        <p:cTn id="9" dur="1" fill="hold">
                                          <p:stCondLst>
                                            <p:cond delay="249"/>
                                          </p:stCondLst>
                                        </p:cTn>
                                        <p:tgtEl>
                                          <p:spTgt spid="3">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250"/>
                                  </p:stCondLst>
                                  <p:childTnLst>
                                    <p:set>
                                      <p:cBhvr>
                                        <p:cTn id="12" dur="1" fill="hold">
                                          <p:stCondLst>
                                            <p:cond delay="249"/>
                                          </p:stCondLst>
                                        </p:cTn>
                                        <p:tgtEl>
                                          <p:spTgt spid="3">
                                            <p:txEl>
                                              <p:pRg st="1" end="1"/>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250"/>
                                  </p:stCondLst>
                                  <p:childTnLst>
                                    <p:set>
                                      <p:cBhvr>
                                        <p:cTn id="15" dur="1" fill="hold">
                                          <p:stCondLst>
                                            <p:cond delay="249"/>
                                          </p:stCondLst>
                                        </p:cTn>
                                        <p:tgtEl>
                                          <p:spTgt spid="7"/>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250"/>
                                  </p:stCondLst>
                                  <p:childTnLst>
                                    <p:set>
                                      <p:cBhvr>
                                        <p:cTn id="18" dur="1" fill="hold">
                                          <p:stCondLst>
                                            <p:cond delay="249"/>
                                          </p:stCondLst>
                                        </p:cTn>
                                        <p:tgtEl>
                                          <p:spTgt spid="3">
                                            <p:txEl>
                                              <p:pRg st="3" end="3"/>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250"/>
                                  </p:stCondLst>
                                  <p:childTnLst>
                                    <p:set>
                                      <p:cBhvr>
                                        <p:cTn id="21" dur="1" fill="hold">
                                          <p:stCondLst>
                                            <p:cond delay="249"/>
                                          </p:stCondLst>
                                        </p:cTn>
                                        <p:tgtEl>
                                          <p:spTgt spid="3">
                                            <p:txEl>
                                              <p:pRg st="4" end="4"/>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250"/>
                                  </p:stCondLst>
                                  <p:childTnLst>
                                    <p:set>
                                      <p:cBhvr>
                                        <p:cTn id="24" dur="1" fill="hold">
                                          <p:stCondLst>
                                            <p:cond delay="249"/>
                                          </p:stCondLst>
                                        </p:cTn>
                                        <p:tgtEl>
                                          <p:spTgt spid="3">
                                            <p:txEl>
                                              <p:pRg st="5" end="5"/>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250"/>
                                  </p:stCondLst>
                                  <p:childTnLst>
                                    <p:set>
                                      <p:cBhvr>
                                        <p:cTn id="27" dur="1" fill="hold">
                                          <p:stCondLst>
                                            <p:cond delay="249"/>
                                          </p:stCondLst>
                                        </p:cTn>
                                        <p:tgtEl>
                                          <p:spTgt spid="3">
                                            <p:txEl>
                                              <p:pRg st="6" end="6"/>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250"/>
                                  </p:stCondLst>
                                  <p:childTnLst>
                                    <p:set>
                                      <p:cBhvr>
                                        <p:cTn id="30" dur="1" fill="hold">
                                          <p:stCondLst>
                                            <p:cond delay="24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274638"/>
            <a:ext cx="9143999" cy="1143000"/>
          </a:xfrm>
        </p:spPr>
        <p:txBody>
          <a:bodyPr/>
          <a:lstStyle/>
          <a:p>
            <a:r>
              <a:rPr lang="en-US" sz="4000" b="1" dirty="0"/>
              <a:t>What “Access” to the NSRS Will Mean</a:t>
            </a:r>
          </a:p>
        </p:txBody>
      </p:sp>
      <p:sp>
        <p:nvSpPr>
          <p:cNvPr id="3" name="Content Placeholder 2"/>
          <p:cNvSpPr>
            <a:spLocks noGrp="1"/>
          </p:cNvSpPr>
          <p:nvPr>
            <p:ph idx="1"/>
          </p:nvPr>
        </p:nvSpPr>
        <p:spPr>
          <a:xfrm>
            <a:off x="1901650" y="1400816"/>
            <a:ext cx="8229600" cy="4525963"/>
          </a:xfrm>
        </p:spPr>
        <p:txBody>
          <a:bodyPr/>
          <a:lstStyle/>
          <a:p>
            <a:r>
              <a:rPr lang="en-US" dirty="0"/>
              <a:t>What will </a:t>
            </a:r>
            <a:r>
              <a:rPr lang="en-US" i="1" dirty="0"/>
              <a:t>stay the same</a:t>
            </a:r>
            <a:r>
              <a:rPr lang="en-US" dirty="0"/>
              <a:t>? </a:t>
            </a:r>
            <a:endParaRPr lang="en-US" i="1" dirty="0"/>
          </a:p>
          <a:p>
            <a:pPr lvl="1"/>
            <a:r>
              <a:rPr lang="en-US" dirty="0"/>
              <a:t>The NSRS will remain as “geodetic control” for you to “access”</a:t>
            </a:r>
          </a:p>
          <a:p>
            <a:pPr lvl="2"/>
            <a:r>
              <a:rPr lang="en-US" dirty="0"/>
              <a:t>Geospatial information and metadata about various points will still be available</a:t>
            </a:r>
          </a:p>
          <a:p>
            <a:pPr lvl="2"/>
            <a:r>
              <a:rPr lang="en-US" dirty="0"/>
              <a:t>Passive control will continue to exist…</a:t>
            </a:r>
          </a:p>
          <a:p>
            <a:pPr lvl="3"/>
            <a:r>
              <a:rPr lang="en-US" sz="2400" dirty="0"/>
              <a:t>But gone are the days of getting “</a:t>
            </a:r>
            <a:r>
              <a:rPr lang="en-US" sz="2400" b="1" dirty="0"/>
              <a:t>the</a:t>
            </a:r>
            <a:r>
              <a:rPr lang="en-US" sz="2400" dirty="0"/>
              <a:t> coordinate” on a point from a “</a:t>
            </a:r>
            <a:r>
              <a:rPr lang="en-US" sz="2400" b="1" dirty="0"/>
              <a:t>datasheet</a:t>
            </a:r>
            <a:r>
              <a:rPr lang="en-US" sz="2400" dirty="0"/>
              <a:t>”</a:t>
            </a:r>
          </a:p>
          <a:p>
            <a:pPr lvl="1"/>
            <a:endParaRPr lang="en-US" dirty="0"/>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4</a:t>
            </a:fld>
            <a:endParaRPr lang="en-US" dirty="0"/>
          </a:p>
        </p:txBody>
      </p:sp>
    </p:spTree>
    <p:custDataLst>
      <p:tags r:id="rId1"/>
    </p:custDataLst>
    <p:extLst>
      <p:ext uri="{BB962C8B-B14F-4D97-AF65-F5344CB8AC3E}">
        <p14:creationId xmlns:p14="http://schemas.microsoft.com/office/powerpoint/2010/main" val="33575176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249"/>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250"/>
                                  </p:stCondLst>
                                  <p:childTnLst>
                                    <p:set>
                                      <p:cBhvr>
                                        <p:cTn id="9" dur="1" fill="hold">
                                          <p:stCondLst>
                                            <p:cond delay="249"/>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250"/>
                                  </p:stCondLst>
                                  <p:childTnLst>
                                    <p:set>
                                      <p:cBhvr>
                                        <p:cTn id="12" dur="1" fill="hold">
                                          <p:stCondLst>
                                            <p:cond delay="249"/>
                                          </p:stCondLst>
                                        </p:cTn>
                                        <p:tgtEl>
                                          <p:spTgt spid="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250"/>
                                  </p:stCondLst>
                                  <p:childTnLst>
                                    <p:set>
                                      <p:cBhvr>
                                        <p:cTn id="15" dur="1" fill="hold">
                                          <p:stCondLst>
                                            <p:cond delay="249"/>
                                          </p:stCondLst>
                                        </p:cTn>
                                        <p:tgtEl>
                                          <p:spTgt spid="3">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250"/>
                                  </p:stCondLst>
                                  <p:childTnLst>
                                    <p:set>
                                      <p:cBhvr>
                                        <p:cTn id="18" dur="1" fill="hold">
                                          <p:stCondLst>
                                            <p:cond delay="24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lstStyle/>
          <a:p>
            <a:r>
              <a:rPr lang="en-US" sz="4000" b="1" dirty="0"/>
              <a:t>What “Access” to the NSRS Will Mean</a:t>
            </a:r>
          </a:p>
        </p:txBody>
      </p:sp>
      <p:sp>
        <p:nvSpPr>
          <p:cNvPr id="3" name="Content Placeholder 2"/>
          <p:cNvSpPr>
            <a:spLocks noGrp="1"/>
          </p:cNvSpPr>
          <p:nvPr>
            <p:ph idx="1"/>
          </p:nvPr>
        </p:nvSpPr>
        <p:spPr>
          <a:xfrm>
            <a:off x="1910864" y="1402492"/>
            <a:ext cx="8757137" cy="5060939"/>
          </a:xfrm>
        </p:spPr>
        <p:txBody>
          <a:bodyPr/>
          <a:lstStyle/>
          <a:p>
            <a:r>
              <a:rPr lang="en-US" dirty="0"/>
              <a:t>What will </a:t>
            </a:r>
            <a:r>
              <a:rPr lang="en-US" i="1" dirty="0"/>
              <a:t>be different</a:t>
            </a:r>
            <a:r>
              <a:rPr lang="en-US" dirty="0"/>
              <a:t>? </a:t>
            </a:r>
            <a:endParaRPr lang="en-US" i="1" dirty="0"/>
          </a:p>
          <a:p>
            <a:pPr lvl="1"/>
            <a:r>
              <a:rPr lang="en-US" dirty="0"/>
              <a:t>Information:  from the </a:t>
            </a:r>
            <a:r>
              <a:rPr lang="en-US" b="1" dirty="0"/>
              <a:t>Data Delivery System (DDS)</a:t>
            </a:r>
          </a:p>
          <a:p>
            <a:pPr lvl="2"/>
            <a:r>
              <a:rPr lang="en-US" sz="2000" dirty="0"/>
              <a:t>Graphics (pictures, graphs, maps)</a:t>
            </a:r>
            <a:endParaRPr lang="en-US" sz="2000" b="1" dirty="0"/>
          </a:p>
          <a:p>
            <a:pPr lvl="1"/>
            <a:r>
              <a:rPr lang="en-US" dirty="0"/>
              <a:t>Computations:  </a:t>
            </a:r>
            <a:r>
              <a:rPr lang="en-US" b="1" dirty="0"/>
              <a:t>OPUS</a:t>
            </a:r>
          </a:p>
          <a:p>
            <a:pPr lvl="2"/>
            <a:r>
              <a:rPr lang="en-US" sz="2000" dirty="0"/>
              <a:t>Do-it-all tool (mark reporting, positioning, adjustments, </a:t>
            </a:r>
            <a:r>
              <a:rPr lang="en-US" sz="2000" dirty="0" err="1"/>
              <a:t>etc</a:t>
            </a:r>
            <a:r>
              <a:rPr lang="en-US" sz="2000" dirty="0"/>
              <a:t>)</a:t>
            </a:r>
          </a:p>
          <a:p>
            <a:pPr lvl="2"/>
            <a:r>
              <a:rPr lang="en-US" sz="2000" dirty="0"/>
              <a:t>Heavy emphasis on using GNSS to get to the NSRS</a:t>
            </a:r>
          </a:p>
          <a:p>
            <a:pPr lvl="2"/>
            <a:r>
              <a:rPr lang="en-US" sz="2000" dirty="0"/>
              <a:t>All GNSS constellations will be supported</a:t>
            </a:r>
          </a:p>
          <a:p>
            <a:pPr lvl="2"/>
            <a:r>
              <a:rPr lang="en-US" sz="2000" dirty="0"/>
              <a:t>More real time helpful CORS information (data availability &amp; quality)</a:t>
            </a:r>
          </a:p>
          <a:p>
            <a:pPr lvl="2"/>
            <a:r>
              <a:rPr lang="en-US" sz="2000" dirty="0"/>
              <a:t>OPUS will use new GNSS observations and perhaps some “trusted” passive control</a:t>
            </a:r>
          </a:p>
          <a:p>
            <a:pPr lvl="3"/>
            <a:r>
              <a:rPr lang="en-US" dirty="0"/>
              <a:t>Otherwise, your OPUS coordinates may say “not tied to the NSRS”</a:t>
            </a:r>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5</a:t>
            </a:fld>
            <a:endParaRPr lang="en-US" dirty="0"/>
          </a:p>
        </p:txBody>
      </p:sp>
    </p:spTree>
    <p:custDataLst>
      <p:tags r:id="rId1"/>
    </p:custDataLst>
    <p:extLst>
      <p:ext uri="{BB962C8B-B14F-4D97-AF65-F5344CB8AC3E}">
        <p14:creationId xmlns:p14="http://schemas.microsoft.com/office/powerpoint/2010/main" val="2569808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249"/>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250"/>
                                  </p:stCondLst>
                                  <p:childTnLst>
                                    <p:set>
                                      <p:cBhvr>
                                        <p:cTn id="9" dur="1" fill="hold">
                                          <p:stCondLst>
                                            <p:cond delay="249"/>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250"/>
                                  </p:stCondLst>
                                  <p:childTnLst>
                                    <p:set>
                                      <p:cBhvr>
                                        <p:cTn id="12" dur="1" fill="hold">
                                          <p:stCondLst>
                                            <p:cond delay="249"/>
                                          </p:stCondLst>
                                        </p:cTn>
                                        <p:tgtEl>
                                          <p:spTgt spid="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250"/>
                                  </p:stCondLst>
                                  <p:childTnLst>
                                    <p:set>
                                      <p:cBhvr>
                                        <p:cTn id="15" dur="1" fill="hold">
                                          <p:stCondLst>
                                            <p:cond delay="249"/>
                                          </p:stCondLst>
                                        </p:cTn>
                                        <p:tgtEl>
                                          <p:spTgt spid="3">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250"/>
                                  </p:stCondLst>
                                  <p:childTnLst>
                                    <p:set>
                                      <p:cBhvr>
                                        <p:cTn id="18" dur="1" fill="hold">
                                          <p:stCondLst>
                                            <p:cond delay="249"/>
                                          </p:stCondLst>
                                        </p:cTn>
                                        <p:tgtEl>
                                          <p:spTgt spid="3">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250"/>
                                  </p:stCondLst>
                                  <p:childTnLst>
                                    <p:set>
                                      <p:cBhvr>
                                        <p:cTn id="21" dur="1" fill="hold">
                                          <p:stCondLst>
                                            <p:cond delay="249"/>
                                          </p:stCondLst>
                                        </p:cTn>
                                        <p:tgtEl>
                                          <p:spTgt spid="3">
                                            <p:txEl>
                                              <p:pRg st="5" end="5"/>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250"/>
                                  </p:stCondLst>
                                  <p:childTnLst>
                                    <p:set>
                                      <p:cBhvr>
                                        <p:cTn id="24" dur="1" fill="hold">
                                          <p:stCondLst>
                                            <p:cond delay="249"/>
                                          </p:stCondLst>
                                        </p:cTn>
                                        <p:tgtEl>
                                          <p:spTgt spid="3">
                                            <p:txEl>
                                              <p:pRg st="6" end="6"/>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250"/>
                                  </p:stCondLst>
                                  <p:childTnLst>
                                    <p:set>
                                      <p:cBhvr>
                                        <p:cTn id="27" dur="1" fill="hold">
                                          <p:stCondLst>
                                            <p:cond delay="249"/>
                                          </p:stCondLst>
                                        </p:cTn>
                                        <p:tgtEl>
                                          <p:spTgt spid="3">
                                            <p:txEl>
                                              <p:pRg st="7" end="7"/>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250"/>
                                  </p:stCondLst>
                                  <p:childTnLst>
                                    <p:set>
                                      <p:cBhvr>
                                        <p:cTn id="30" dur="1" fill="hold">
                                          <p:stCondLst>
                                            <p:cond delay="249"/>
                                          </p:stCondLst>
                                        </p:cTn>
                                        <p:tgtEl>
                                          <p:spTgt spid="3">
                                            <p:txEl>
                                              <p:pRg st="8" end="8"/>
                                            </p:tx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nodeType="afterEffect">
                                  <p:stCondLst>
                                    <p:cond delay="250"/>
                                  </p:stCondLst>
                                  <p:childTnLst>
                                    <p:set>
                                      <p:cBhvr>
                                        <p:cTn id="33" dur="1" fill="hold">
                                          <p:stCondLst>
                                            <p:cond delay="249"/>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759600"/>
            <a:ext cx="8229600" cy="4525963"/>
          </a:xfrm>
        </p:spPr>
        <p:txBody>
          <a:bodyPr/>
          <a:lstStyle/>
          <a:p>
            <a:r>
              <a:rPr lang="en-US" sz="2000" b="1" dirty="0"/>
              <a:t>Part II:  The Modernized NSRS</a:t>
            </a:r>
          </a:p>
          <a:p>
            <a:pPr lvl="1"/>
            <a:r>
              <a:rPr lang="en-US" sz="1800" dirty="0"/>
              <a:t>Guiding Principles </a:t>
            </a:r>
          </a:p>
          <a:p>
            <a:pPr lvl="1"/>
            <a:r>
              <a:rPr lang="en-US" sz="1800" dirty="0"/>
              <a:t>Documentation</a:t>
            </a:r>
          </a:p>
          <a:p>
            <a:pPr lvl="1"/>
            <a:r>
              <a:rPr lang="en-US" sz="1800" dirty="0"/>
              <a:t>Geometric Reference Frames</a:t>
            </a:r>
          </a:p>
          <a:p>
            <a:pPr lvl="1"/>
            <a:r>
              <a:rPr lang="en-US" sz="1800" dirty="0"/>
              <a:t>Geopotential Datum </a:t>
            </a:r>
          </a:p>
          <a:p>
            <a:pPr lvl="1"/>
            <a:r>
              <a:rPr lang="en-US" sz="1800" dirty="0"/>
              <a:t>Coordinates and Database</a:t>
            </a:r>
          </a:p>
          <a:p>
            <a:pPr lvl="2"/>
            <a:r>
              <a:rPr lang="en-US" sz="1400" dirty="0"/>
              <a:t>BREAK</a:t>
            </a:r>
          </a:p>
          <a:p>
            <a:pPr lvl="1"/>
            <a:r>
              <a:rPr lang="en-US" sz="1800" dirty="0"/>
              <a:t>Accessing the NSRS</a:t>
            </a:r>
          </a:p>
          <a:p>
            <a:pPr lvl="1"/>
            <a:r>
              <a:rPr lang="en-US" sz="1800" dirty="0">
                <a:solidFill>
                  <a:srgbClr val="C00000"/>
                </a:solidFill>
              </a:rPr>
              <a:t>The NOAA CORS Network (10 slides)</a:t>
            </a:r>
          </a:p>
          <a:p>
            <a:pPr lvl="1"/>
            <a:r>
              <a:rPr lang="en-US" sz="1800" dirty="0"/>
              <a:t>OPUS:  The New </a:t>
            </a:r>
            <a:r>
              <a:rPr lang="en-US" sz="1800" dirty="0" err="1"/>
              <a:t>Bluebooking</a:t>
            </a:r>
            <a:endParaRPr lang="en-US" sz="1800" dirty="0"/>
          </a:p>
          <a:p>
            <a:pPr lvl="1"/>
            <a:r>
              <a:rPr lang="en-US" sz="1800" dirty="0"/>
              <a:t>New Surveying Specifications</a:t>
            </a:r>
          </a:p>
          <a:p>
            <a:pPr lvl="1"/>
            <a:r>
              <a:rPr lang="en-US" sz="1800" dirty="0"/>
              <a:t>Transformations and Conversions</a:t>
            </a:r>
          </a:p>
          <a:p>
            <a:pPr lvl="1"/>
            <a:r>
              <a:rPr lang="en-US" sz="1800" dirty="0"/>
              <a:t>State Plane Coordinates</a:t>
            </a:r>
          </a:p>
          <a:p>
            <a:pPr lvl="1"/>
            <a:r>
              <a:rPr lang="en-US" sz="1800" dirty="0"/>
              <a:t>Addressing Known Concerns</a:t>
            </a:r>
          </a:p>
          <a:p>
            <a:pPr lvl="1"/>
            <a:r>
              <a:rPr lang="en-US" sz="1800" dirty="0"/>
              <a:t>NSRS Modernization Delay</a:t>
            </a:r>
          </a:p>
          <a:p>
            <a:pPr lvl="1"/>
            <a:r>
              <a:rPr lang="en-US" sz="1800" dirty="0"/>
              <a:t>Closing, Summary and Overview</a:t>
            </a:r>
          </a:p>
          <a:p>
            <a:pPr lvl="1"/>
            <a:r>
              <a:rPr lang="en-US" sz="1800" dirty="0"/>
              <a:t>Contact Information and Ways to Keep Up to Date</a:t>
            </a:r>
          </a:p>
          <a:p>
            <a:pPr lvl="1"/>
            <a:endParaRPr lang="en-US" sz="2400"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81083702-E6E1-411B-A9C5-9B25E2FC045E}" type="slidenum">
              <a:rPr lang="en-US"/>
              <a:pPr>
                <a:defRPr/>
              </a:pPr>
              <a:t>6</a:t>
            </a:fld>
            <a:endParaRPr lang="en-US"/>
          </a:p>
        </p:txBody>
      </p:sp>
      <p:sp>
        <p:nvSpPr>
          <p:cNvPr id="7" name="Date Placeholder 6"/>
          <p:cNvSpPr>
            <a:spLocks noGrp="1"/>
          </p:cNvSpPr>
          <p:nvPr>
            <p:ph type="dt" sz="half" idx="10"/>
          </p:nvPr>
        </p:nvSpPr>
        <p:spPr/>
        <p:txBody>
          <a:bodyPr/>
          <a:lstStyle/>
          <a:p>
            <a:pPr>
              <a:defRPr/>
            </a:pPr>
            <a:r>
              <a:rPr lang="en-US"/>
              <a:t>Date of this slide: Sept 3, 2020</a:t>
            </a:r>
            <a:endParaRPr lang="en-US" dirty="0"/>
          </a:p>
        </p:txBody>
      </p:sp>
    </p:spTree>
    <p:custDataLst>
      <p:tags r:id="rId1"/>
    </p:custDataLst>
    <p:extLst>
      <p:ext uri="{BB962C8B-B14F-4D97-AF65-F5344CB8AC3E}">
        <p14:creationId xmlns:p14="http://schemas.microsoft.com/office/powerpoint/2010/main" val="1254854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Modernizing the NCN</a:t>
            </a:r>
          </a:p>
        </p:txBody>
      </p:sp>
      <p:sp>
        <p:nvSpPr>
          <p:cNvPr id="3" name="Content Placeholder 2"/>
          <p:cNvSpPr>
            <a:spLocks noGrp="1"/>
          </p:cNvSpPr>
          <p:nvPr>
            <p:ph idx="1"/>
          </p:nvPr>
        </p:nvSpPr>
        <p:spPr>
          <a:xfrm>
            <a:off x="1930960" y="1479627"/>
            <a:ext cx="8229600" cy="4525963"/>
          </a:xfrm>
        </p:spPr>
        <p:txBody>
          <a:bodyPr/>
          <a:lstStyle/>
          <a:p>
            <a:r>
              <a:rPr lang="en-US" sz="2400" b="1" dirty="0"/>
              <a:t>Coordinate functions </a:t>
            </a:r>
            <a:r>
              <a:rPr lang="en-US" sz="2400" dirty="0"/>
              <a:t>are the way to know the coordinates of a CORS at the time you are trying to position yourself relative to that CORS</a:t>
            </a:r>
          </a:p>
          <a:p>
            <a:r>
              <a:rPr lang="en-US" sz="2400" dirty="0"/>
              <a:t>These are </a:t>
            </a:r>
            <a:r>
              <a:rPr lang="en-US" sz="2400" b="1" dirty="0"/>
              <a:t>discontinuous</a:t>
            </a:r>
            <a:r>
              <a:rPr lang="en-US" sz="2400" dirty="0"/>
              <a:t>, </a:t>
            </a:r>
            <a:r>
              <a:rPr lang="en-US" sz="2400" b="1" dirty="0"/>
              <a:t>piecewise</a:t>
            </a:r>
            <a:r>
              <a:rPr lang="en-US" sz="2400" dirty="0"/>
              <a:t> </a:t>
            </a:r>
            <a:r>
              <a:rPr lang="en-US" sz="2400" b="1" dirty="0"/>
              <a:t>linear</a:t>
            </a:r>
            <a:r>
              <a:rPr lang="en-US" sz="2400" dirty="0"/>
              <a:t> functions </a:t>
            </a:r>
          </a:p>
          <a:p>
            <a:r>
              <a:rPr lang="en-US" sz="2400" dirty="0"/>
              <a:t>NGS is developing newer, faster ways to update them when any of these occur:</a:t>
            </a:r>
          </a:p>
          <a:p>
            <a:pPr lvl="1"/>
            <a:r>
              <a:rPr lang="en-US" sz="2000" dirty="0"/>
              <a:t>An earthquake</a:t>
            </a:r>
          </a:p>
          <a:p>
            <a:pPr lvl="1"/>
            <a:r>
              <a:rPr lang="en-US" sz="2000" dirty="0"/>
              <a:t>An obvious drift of the station’s daily-computed coordinates away from its own coordinate function</a:t>
            </a:r>
          </a:p>
          <a:p>
            <a:pPr lvl="1"/>
            <a:r>
              <a:rPr lang="en-US" sz="2000" dirty="0"/>
              <a:t>An obvious non-linear component to a station’s movement</a:t>
            </a:r>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7</a:t>
            </a:fld>
            <a:endParaRPr lang="en-US"/>
          </a:p>
        </p:txBody>
      </p:sp>
    </p:spTree>
    <p:custDataLst>
      <p:tags r:id="rId1"/>
    </p:custDataLst>
    <p:extLst>
      <p:ext uri="{BB962C8B-B14F-4D97-AF65-F5344CB8AC3E}">
        <p14:creationId xmlns:p14="http://schemas.microsoft.com/office/powerpoint/2010/main" val="3618301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NCN Coordinate Functions</a:t>
            </a:r>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8</a:t>
            </a:fld>
            <a:endParaRPr lang="en-US"/>
          </a:p>
        </p:txBody>
      </p:sp>
      <p:pic>
        <p:nvPicPr>
          <p:cNvPr id="7" name="Content Placeholder 4"/>
          <p:cNvPicPr>
            <a:picLocks noGrp="1" noChangeAspect="1"/>
          </p:cNvPicPr>
          <p:nvPr>
            <p:ph idx="1"/>
          </p:nvPr>
        </p:nvPicPr>
        <p:blipFill>
          <a:blip r:embed="rId4"/>
          <a:stretch>
            <a:fillRect/>
          </a:stretch>
        </p:blipFill>
        <p:spPr>
          <a:xfrm>
            <a:off x="1981200" y="1614949"/>
            <a:ext cx="8229600" cy="2773451"/>
          </a:xfrm>
          <a:prstGeom prst="rect">
            <a:avLst/>
          </a:prstGeom>
        </p:spPr>
      </p:pic>
      <p:sp>
        <p:nvSpPr>
          <p:cNvPr id="8" name="Rectangle 7"/>
          <p:cNvSpPr/>
          <p:nvPr/>
        </p:nvSpPr>
        <p:spPr>
          <a:xfrm>
            <a:off x="3930869" y="1615873"/>
            <a:ext cx="546538" cy="2772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Times New Roman" panose="02020603050405020304" pitchFamily="18" charset="0"/>
            </a:endParaRPr>
          </a:p>
        </p:txBody>
      </p:sp>
      <p:sp>
        <p:nvSpPr>
          <p:cNvPr id="9" name="TextBox 8"/>
          <p:cNvSpPr txBox="1"/>
          <p:nvPr/>
        </p:nvSpPr>
        <p:spPr>
          <a:xfrm>
            <a:off x="1981200" y="4586436"/>
            <a:ext cx="8305800" cy="1569660"/>
          </a:xfrm>
          <a:prstGeom prst="rect">
            <a:avLst/>
          </a:prstGeom>
          <a:noFill/>
        </p:spPr>
        <p:txBody>
          <a:bodyPr wrap="square" rtlCol="0">
            <a:spAutoFit/>
          </a:bodyPr>
          <a:lstStyle/>
          <a:p>
            <a:pPr fontAlgn="base">
              <a:spcBef>
                <a:spcPct val="0"/>
              </a:spcBef>
              <a:spcAft>
                <a:spcPct val="0"/>
              </a:spcAft>
            </a:pPr>
            <a:r>
              <a:rPr lang="en-US" sz="2400" dirty="0">
                <a:solidFill>
                  <a:prstClr val="black"/>
                </a:solidFill>
                <a:latin typeface="Times New Roman" panose="02020603050405020304" pitchFamily="18" charset="0"/>
                <a:ea typeface="MS PGothic" pitchFamily="34" charset="-128"/>
              </a:rPr>
              <a:t>You saw this earlier.  Note each piece is linear, but is offset from its neighboring piece.  But at each unique time, there is one and only one “X” coordinate.  This makes it a “function” by the strict mathematical definition.</a:t>
            </a:r>
          </a:p>
        </p:txBody>
      </p:sp>
      <p:cxnSp>
        <p:nvCxnSpPr>
          <p:cNvPr id="10" name="Straight Arrow Connector 9">
            <a:extLst>
              <a:ext uri="{FF2B5EF4-FFF2-40B4-BE49-F238E27FC236}">
                <a16:creationId xmlns:a16="http://schemas.microsoft.com/office/drawing/2014/main" id="{A9A397E9-2DD2-44BC-9ECC-372C9066916B}"/>
              </a:ext>
            </a:extLst>
          </p:cNvPr>
          <p:cNvCxnSpPr>
            <a:cxnSpLocks/>
          </p:cNvCxnSpPr>
          <p:nvPr/>
        </p:nvCxnSpPr>
        <p:spPr>
          <a:xfrm flipV="1">
            <a:off x="5486400" y="2819400"/>
            <a:ext cx="0" cy="1362076"/>
          </a:xfrm>
          <a:prstGeom prst="straightConnector1">
            <a:avLst/>
          </a:prstGeom>
          <a:ln>
            <a:solidFill>
              <a:srgbClr val="00B050"/>
            </a:solidFill>
            <a:prstDash val="lgDash"/>
            <a:tailEnd type="triangle" w="lg"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D0ED7907-CD30-4654-98A1-452D599798FD}"/>
              </a:ext>
            </a:extLst>
          </p:cNvPr>
          <p:cNvCxnSpPr>
            <a:cxnSpLocks/>
          </p:cNvCxnSpPr>
          <p:nvPr/>
        </p:nvCxnSpPr>
        <p:spPr>
          <a:xfrm flipH="1" flipV="1">
            <a:off x="2727325" y="2827021"/>
            <a:ext cx="2774951" cy="1"/>
          </a:xfrm>
          <a:prstGeom prst="straightConnector1">
            <a:avLst/>
          </a:prstGeom>
          <a:ln>
            <a:solidFill>
              <a:srgbClr val="00B050"/>
            </a:solidFill>
            <a:prstDash val="lgDash"/>
            <a:tailEnd type="triangle" w="lg" len="lg"/>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59FF819C-DCF0-41E0-B139-D92F9EBF75D4}"/>
              </a:ext>
            </a:extLst>
          </p:cNvPr>
          <p:cNvSpPr txBox="1"/>
          <p:nvPr/>
        </p:nvSpPr>
        <p:spPr>
          <a:xfrm>
            <a:off x="1917702" y="2711678"/>
            <a:ext cx="844542" cy="215444"/>
          </a:xfrm>
          <a:prstGeom prst="rect">
            <a:avLst/>
          </a:prstGeom>
          <a:noFill/>
        </p:spPr>
        <p:txBody>
          <a:bodyPr wrap="square" rtlCol="0">
            <a:spAutoFit/>
          </a:bodyPr>
          <a:lstStyle/>
          <a:p>
            <a:pPr fontAlgn="base">
              <a:spcBef>
                <a:spcPct val="0"/>
              </a:spcBef>
              <a:spcAft>
                <a:spcPct val="0"/>
              </a:spcAft>
            </a:pPr>
            <a:r>
              <a:rPr lang="en-US" sz="800" dirty="0">
                <a:solidFill>
                  <a:srgbClr val="00B050"/>
                </a:solidFill>
                <a:latin typeface="Arial" charset="0"/>
                <a:ea typeface="MS PGothic" pitchFamily="34" charset="-128"/>
              </a:rPr>
              <a:t>-2369510.583</a:t>
            </a:r>
          </a:p>
        </p:txBody>
      </p:sp>
      <p:sp>
        <p:nvSpPr>
          <p:cNvPr id="16" name="TextBox 15">
            <a:extLst>
              <a:ext uri="{FF2B5EF4-FFF2-40B4-BE49-F238E27FC236}">
                <a16:creationId xmlns:a16="http://schemas.microsoft.com/office/drawing/2014/main" id="{BDA91397-1999-466D-8F7B-3BBD425893B4}"/>
              </a:ext>
            </a:extLst>
          </p:cNvPr>
          <p:cNvSpPr txBox="1"/>
          <p:nvPr/>
        </p:nvSpPr>
        <p:spPr>
          <a:xfrm rot="16200000">
            <a:off x="1379227" y="2737605"/>
            <a:ext cx="1013455" cy="369332"/>
          </a:xfrm>
          <a:prstGeom prst="rect">
            <a:avLst/>
          </a:prstGeom>
          <a:noFill/>
        </p:spPr>
        <p:txBody>
          <a:bodyPr wrap="square" rtlCol="0">
            <a:spAutoFit/>
          </a:bodyPr>
          <a:lstStyle/>
          <a:p>
            <a:pPr fontAlgn="base">
              <a:spcBef>
                <a:spcPct val="0"/>
              </a:spcBef>
              <a:spcAft>
                <a:spcPct val="0"/>
              </a:spcAft>
            </a:pPr>
            <a:r>
              <a:rPr lang="en-US" dirty="0">
                <a:solidFill>
                  <a:srgbClr val="00B050"/>
                </a:solidFill>
                <a:latin typeface="Arial" charset="0"/>
                <a:ea typeface="MS PGothic" pitchFamily="34" charset="-128"/>
              </a:rPr>
              <a:t>X-</a:t>
            </a:r>
            <a:r>
              <a:rPr lang="en-US" dirty="0" err="1">
                <a:solidFill>
                  <a:srgbClr val="00B050"/>
                </a:solidFill>
                <a:latin typeface="Arial" charset="0"/>
                <a:ea typeface="MS PGothic" pitchFamily="34" charset="-128"/>
              </a:rPr>
              <a:t>coord</a:t>
            </a:r>
            <a:endParaRPr lang="en-US" dirty="0">
              <a:solidFill>
                <a:srgbClr val="00B050"/>
              </a:solidFill>
              <a:latin typeface="Arial" charset="0"/>
              <a:ea typeface="MS PGothic" pitchFamily="34" charset="-128"/>
            </a:endParaRPr>
          </a:p>
        </p:txBody>
      </p:sp>
      <p:sp>
        <p:nvSpPr>
          <p:cNvPr id="18" name="TextBox 17">
            <a:extLst>
              <a:ext uri="{FF2B5EF4-FFF2-40B4-BE49-F238E27FC236}">
                <a16:creationId xmlns:a16="http://schemas.microsoft.com/office/drawing/2014/main" id="{7D7548C1-0BC1-4B73-A059-BBB4232C0245}"/>
              </a:ext>
            </a:extLst>
          </p:cNvPr>
          <p:cNvSpPr txBox="1"/>
          <p:nvPr/>
        </p:nvSpPr>
        <p:spPr>
          <a:xfrm>
            <a:off x="4710808" y="4303861"/>
            <a:ext cx="1582934" cy="369332"/>
          </a:xfrm>
          <a:prstGeom prst="rect">
            <a:avLst/>
          </a:prstGeom>
          <a:noFill/>
        </p:spPr>
        <p:txBody>
          <a:bodyPr wrap="square" rtlCol="0">
            <a:spAutoFit/>
          </a:bodyPr>
          <a:lstStyle/>
          <a:p>
            <a:pPr fontAlgn="base">
              <a:spcBef>
                <a:spcPct val="0"/>
              </a:spcBef>
              <a:spcAft>
                <a:spcPct val="0"/>
              </a:spcAft>
            </a:pPr>
            <a:r>
              <a:rPr lang="en-US" dirty="0">
                <a:solidFill>
                  <a:srgbClr val="00B050"/>
                </a:solidFill>
                <a:latin typeface="Arial" charset="0"/>
                <a:ea typeface="MS PGothic" pitchFamily="34" charset="-128"/>
              </a:rPr>
              <a:t>Date/time (T)</a:t>
            </a:r>
          </a:p>
        </p:txBody>
      </p:sp>
    </p:spTree>
    <p:custDataLst>
      <p:tags r:id="rId1"/>
    </p:custDataLst>
    <p:extLst>
      <p:ext uri="{BB962C8B-B14F-4D97-AF65-F5344CB8AC3E}">
        <p14:creationId xmlns:p14="http://schemas.microsoft.com/office/powerpoint/2010/main" val="36072955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1000"/>
                            </p:stCondLst>
                            <p:childTnLst>
                              <p:par>
                                <p:cTn id="9" presetID="22" presetClass="entr" presetSubtype="2"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000"/>
                            </p:stCondLst>
                            <p:childTnLst>
                              <p:par>
                                <p:cTn id="13" presetID="22" presetClass="entr" presetSubtype="2"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Times New Roman" panose="02020603050405020304" pitchFamily="18" charset="0"/>
                <a:cs typeface="Times New Roman" panose="02020603050405020304" pitchFamily="18" charset="0"/>
              </a:rPr>
              <a:t>NCN Coordinate Functions</a:t>
            </a:r>
          </a:p>
        </p:txBody>
      </p:sp>
      <p:sp>
        <p:nvSpPr>
          <p:cNvPr id="3" name="Content Placeholder 2"/>
          <p:cNvSpPr>
            <a:spLocks noGrp="1"/>
          </p:cNvSpPr>
          <p:nvPr>
            <p:ph sz="half" idx="1"/>
          </p:nvPr>
        </p:nvSpPr>
        <p:spPr>
          <a:xfrm>
            <a:off x="2120346" y="1417639"/>
            <a:ext cx="4038600" cy="1550275"/>
          </a:xfrm>
        </p:spPr>
        <p:txBody>
          <a:bodyPr/>
          <a:lstStyle/>
          <a:p>
            <a:pPr marL="0" indent="0">
              <a:buNone/>
            </a:pPr>
            <a:r>
              <a:rPr lang="en-US" sz="3200" dirty="0">
                <a:latin typeface="Times New Roman" panose="02020603050405020304" pitchFamily="18" charset="0"/>
                <a:cs typeface="Times New Roman" panose="02020603050405020304" pitchFamily="18" charset="0"/>
              </a:rPr>
              <a:t>Today:</a:t>
            </a:r>
          </a:p>
          <a:p>
            <a:endParaRPr lang="en-US" dirty="0"/>
          </a:p>
        </p:txBody>
      </p:sp>
      <p:sp>
        <p:nvSpPr>
          <p:cNvPr id="5" name="Date Placeholder 4"/>
          <p:cNvSpPr>
            <a:spLocks noGrp="1"/>
          </p:cNvSpPr>
          <p:nvPr>
            <p:ph type="dt" sz="half" idx="10"/>
          </p:nvPr>
        </p:nvSpPr>
        <p:spPr/>
        <p:txBody>
          <a:bodyPr/>
          <a:lstStyle/>
          <a:p>
            <a:pPr>
              <a:defRPr/>
            </a:pPr>
            <a:r>
              <a:rPr lang="en-US">
                <a:latin typeface="Calibri"/>
              </a:rPr>
              <a:t>Date of this slide: Sept 3, 2020</a:t>
            </a:r>
          </a:p>
        </p:txBody>
      </p:sp>
      <p:sp>
        <p:nvSpPr>
          <p:cNvPr id="6" name="Footer Placeholder 5"/>
          <p:cNvSpPr>
            <a:spLocks noGrp="1"/>
          </p:cNvSpPr>
          <p:nvPr>
            <p:ph type="ftr" sz="quarter" idx="11"/>
          </p:nvPr>
        </p:nvSpPr>
        <p:spPr/>
        <p:txBody>
          <a:bodyPr/>
          <a:lstStyle/>
          <a:p>
            <a:pPr>
              <a:defRPr/>
            </a:pPr>
            <a:r>
              <a:rPr lang="en-US">
                <a:latin typeface="Calibri"/>
              </a:rPr>
              <a:t>Modernized NSRS - extended version</a:t>
            </a:r>
          </a:p>
        </p:txBody>
      </p:sp>
      <p:sp>
        <p:nvSpPr>
          <p:cNvPr id="7" name="Slide Number Placeholder 6"/>
          <p:cNvSpPr>
            <a:spLocks noGrp="1"/>
          </p:cNvSpPr>
          <p:nvPr>
            <p:ph type="sldNum" sz="quarter" idx="12"/>
          </p:nvPr>
        </p:nvSpPr>
        <p:spPr/>
        <p:txBody>
          <a:bodyPr/>
          <a:lstStyle/>
          <a:p>
            <a:pPr>
              <a:defRPr/>
            </a:pPr>
            <a:fld id="{F02D534D-F749-4E34-9E16-A977421D79C9}" type="slidenum">
              <a:rPr lang="en-US">
                <a:latin typeface="Calibri"/>
              </a:rPr>
              <a:pPr>
                <a:defRPr/>
              </a:pPr>
              <a:t>9</a:t>
            </a:fld>
            <a:endParaRPr lang="en-US">
              <a:latin typeface="Calibri"/>
            </a:endParaRPr>
          </a:p>
        </p:txBody>
      </p:sp>
      <p:pic>
        <p:nvPicPr>
          <p:cNvPr id="8" name="Picture 7"/>
          <p:cNvPicPr>
            <a:picLocks noChangeAspect="1"/>
          </p:cNvPicPr>
          <p:nvPr/>
        </p:nvPicPr>
        <p:blipFill>
          <a:blip r:embed="rId4"/>
          <a:stretch>
            <a:fillRect/>
          </a:stretch>
        </p:blipFill>
        <p:spPr>
          <a:xfrm>
            <a:off x="2120347" y="2806881"/>
            <a:ext cx="2810175" cy="2124978"/>
          </a:xfrm>
          <a:prstGeom prst="rect">
            <a:avLst/>
          </a:prstGeom>
          <a:ln w="15875">
            <a:solidFill>
              <a:schemeClr val="accent1"/>
            </a:solidFill>
          </a:ln>
        </p:spPr>
      </p:pic>
      <p:sp>
        <p:nvSpPr>
          <p:cNvPr id="10" name="Rectangle 9"/>
          <p:cNvSpPr/>
          <p:nvPr/>
        </p:nvSpPr>
        <p:spPr>
          <a:xfrm>
            <a:off x="2294736" y="3373485"/>
            <a:ext cx="762000" cy="7033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defRPr/>
            </a:pPr>
            <a:endParaRPr lang="en-US">
              <a:solidFill>
                <a:prstClr val="white"/>
              </a:solidFill>
              <a:latin typeface="Calibri"/>
            </a:endParaRPr>
          </a:p>
        </p:txBody>
      </p:sp>
      <p:sp>
        <p:nvSpPr>
          <p:cNvPr id="11" name="Rectangle 10"/>
          <p:cNvSpPr/>
          <p:nvPr/>
        </p:nvSpPr>
        <p:spPr>
          <a:xfrm>
            <a:off x="2683552" y="3250140"/>
            <a:ext cx="762000" cy="7033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defRPr/>
            </a:pPr>
            <a:endParaRPr lang="en-US">
              <a:solidFill>
                <a:prstClr val="white"/>
              </a:solidFill>
              <a:latin typeface="Calibri"/>
            </a:endParaRPr>
          </a:p>
        </p:txBody>
      </p:sp>
      <p:sp>
        <p:nvSpPr>
          <p:cNvPr id="12" name="Rectangle 11"/>
          <p:cNvSpPr/>
          <p:nvPr/>
        </p:nvSpPr>
        <p:spPr>
          <a:xfrm>
            <a:off x="2294736" y="3765691"/>
            <a:ext cx="762000" cy="7033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defRPr/>
            </a:pPr>
            <a:endParaRPr lang="en-US">
              <a:solidFill>
                <a:prstClr val="white"/>
              </a:solidFill>
              <a:latin typeface="Calibri"/>
            </a:endParaRPr>
          </a:p>
        </p:txBody>
      </p:sp>
      <p:sp>
        <p:nvSpPr>
          <p:cNvPr id="14" name="TextBox 13"/>
          <p:cNvSpPr txBox="1"/>
          <p:nvPr/>
        </p:nvSpPr>
        <p:spPr>
          <a:xfrm>
            <a:off x="2334677" y="1929331"/>
            <a:ext cx="3216199" cy="707886"/>
          </a:xfrm>
          <a:prstGeom prst="rect">
            <a:avLst/>
          </a:prstGeom>
          <a:noFill/>
        </p:spPr>
        <p:txBody>
          <a:bodyPr wrap="square" rtlCol="0">
            <a:spAutoFit/>
          </a:bodyPr>
          <a:lstStyle/>
          <a:p>
            <a:pPr fontAlgn="base">
              <a:spcBef>
                <a:spcPct val="0"/>
              </a:spcBef>
              <a:spcAft>
                <a:spcPct val="0"/>
              </a:spcAft>
              <a:defRPr/>
            </a:pPr>
            <a:r>
              <a:rPr lang="en-US" sz="2000" dirty="0">
                <a:solidFill>
                  <a:prstClr val="black"/>
                </a:solidFill>
                <a:latin typeface="Times New Roman" panose="02020603050405020304" pitchFamily="18" charset="0"/>
                <a:ea typeface="MS PGothic" pitchFamily="34" charset="-128"/>
                <a:cs typeface="Times New Roman" panose="02020603050405020304" pitchFamily="18" charset="0"/>
              </a:rPr>
              <a:t>One coordinate, at one epoch, and one velocity…</a:t>
            </a:r>
          </a:p>
        </p:txBody>
      </p:sp>
      <p:pic>
        <p:nvPicPr>
          <p:cNvPr id="13" name="Picture 12"/>
          <p:cNvPicPr>
            <a:picLocks noChangeAspect="1"/>
          </p:cNvPicPr>
          <p:nvPr/>
        </p:nvPicPr>
        <p:blipFill>
          <a:blip r:embed="rId5"/>
          <a:stretch>
            <a:fillRect/>
          </a:stretch>
        </p:blipFill>
        <p:spPr>
          <a:xfrm>
            <a:off x="5886450" y="3320478"/>
            <a:ext cx="4381500" cy="2628900"/>
          </a:xfrm>
          <a:prstGeom prst="rect">
            <a:avLst/>
          </a:prstGeom>
          <a:ln w="22225">
            <a:solidFill>
              <a:schemeClr val="accent1"/>
            </a:solidFill>
          </a:ln>
          <a:effectLst>
            <a:outerShdw blurRad="50800" dist="38100" dir="2700000" algn="tl" rotWithShape="0">
              <a:prstClr val="black">
                <a:alpha val="40000"/>
              </a:prstClr>
            </a:outerShdw>
          </a:effectLst>
        </p:spPr>
      </p:pic>
      <p:cxnSp>
        <p:nvCxnSpPr>
          <p:cNvPr id="15" name="Straight Connector 14">
            <a:extLst>
              <a:ext uri="{FF2B5EF4-FFF2-40B4-BE49-F238E27FC236}">
                <a16:creationId xmlns:a16="http://schemas.microsoft.com/office/drawing/2014/main" id="{BDE92FCA-DD71-4DFF-A588-FEFE6865ED00}"/>
              </a:ext>
            </a:extLst>
          </p:cNvPr>
          <p:cNvCxnSpPr>
            <a:cxnSpLocks/>
          </p:cNvCxnSpPr>
          <p:nvPr/>
        </p:nvCxnSpPr>
        <p:spPr>
          <a:xfrm>
            <a:off x="5096716" y="2889667"/>
            <a:ext cx="981381" cy="309518"/>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440301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2263</Words>
  <Application>Microsoft Office PowerPoint</Application>
  <PresentationFormat>Widescreen</PresentationFormat>
  <Paragraphs>394</Paragraphs>
  <Slides>17</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ＭＳ Ｐゴシック</vt:lpstr>
      <vt:lpstr>ＭＳ Ｐゴシック</vt:lpstr>
      <vt:lpstr>Arial</vt:lpstr>
      <vt:lpstr>Calibri</vt:lpstr>
      <vt:lpstr>Gill Sans MT</vt:lpstr>
      <vt:lpstr>Times New Roman</vt:lpstr>
      <vt:lpstr>Ubuntu</vt:lpstr>
      <vt:lpstr>1_Office Theme</vt:lpstr>
      <vt:lpstr>3_Office Theme</vt:lpstr>
      <vt:lpstr>Section 9</vt:lpstr>
      <vt:lpstr>PowerPoint Presentation</vt:lpstr>
      <vt:lpstr>What “Access” to the NSRS Means</vt:lpstr>
      <vt:lpstr>What “Access” to the NSRS Will Mean</vt:lpstr>
      <vt:lpstr>What “Access” to the NSRS Will Mean</vt:lpstr>
      <vt:lpstr>PowerPoint Presentation</vt:lpstr>
      <vt:lpstr>Modernizing the NCN</vt:lpstr>
      <vt:lpstr>NCN Coordinate Functions</vt:lpstr>
      <vt:lpstr>NCN Coordinate Functions</vt:lpstr>
      <vt:lpstr>NCN Coordinate Functions</vt:lpstr>
      <vt:lpstr>Examples of What Non-Linear CORS Coordinate Functions Might Look Like</vt:lpstr>
      <vt:lpstr>Answers Being Developed…</vt:lpstr>
      <vt:lpstr>The NCN of the Future Will…</vt:lpstr>
      <vt:lpstr>The NCN of the Future Will…</vt:lpstr>
      <vt:lpstr>PowerPoint Presentation</vt:lpstr>
      <vt:lpstr>PowerPoint Presentation</vt:lpstr>
      <vt:lpstr>End of Section 9</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9</dc:title>
  <dc:creator>Erika Little</dc:creator>
  <cp:lastModifiedBy>Erika Little</cp:lastModifiedBy>
  <cp:revision>1</cp:revision>
  <dcterms:created xsi:type="dcterms:W3CDTF">2021-03-09T18:09:23Z</dcterms:created>
  <dcterms:modified xsi:type="dcterms:W3CDTF">2021-03-09T18:09:43Z</dcterms:modified>
</cp:coreProperties>
</file>