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2237-D216-4149-BA9B-84411990D14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AB58-79AA-4A3A-A617-E6A43E193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interest in the Modernized National Spatial Reference System.</a:t>
            </a:r>
          </a:p>
          <a:p>
            <a:endParaRPr lang="en-US" dirty="0"/>
          </a:p>
          <a:p>
            <a:r>
              <a:rPr lang="en-US" dirty="0"/>
              <a:t>In this Section 10, we will discuss our plans for OPUS and our dedication to surveying specifications.</a:t>
            </a:r>
          </a:p>
          <a:p>
            <a:endParaRPr lang="en-US" dirty="0"/>
          </a:p>
          <a:p>
            <a:r>
              <a:rPr lang="en-US" dirty="0"/>
              <a:t>I’m David Zenk, National Geodetic Survey Advisor for the Northern Plains Region.</a:t>
            </a:r>
          </a:p>
          <a:p>
            <a:endParaRPr lang="en-US" dirty="0"/>
          </a:p>
          <a:p>
            <a:r>
              <a:rPr lang="en-US" dirty="0"/>
              <a:t>I will be your narrator for this section of the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9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talk briefly about</a:t>
            </a:r>
          </a:p>
          <a:p>
            <a:r>
              <a:rPr lang="en-US" dirty="0"/>
              <a:t>new surveying specifications.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2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will develop new specifications to support modern survey methods.</a:t>
            </a:r>
          </a:p>
          <a:p>
            <a:r>
              <a:rPr lang="en-US" dirty="0"/>
              <a:t>NGS will provide specifications relating to Using the Modernized NSRS and update and formalize existing guidelines on technology.</a:t>
            </a:r>
          </a:p>
          <a:p>
            <a:endParaRPr lang="en-US" dirty="0"/>
          </a:p>
          <a:p>
            <a:r>
              <a:rPr lang="en-US" dirty="0"/>
              <a:t>Focus 1:  Modernized NSRS</a:t>
            </a:r>
          </a:p>
          <a:p>
            <a:pPr lvl="1"/>
            <a:r>
              <a:rPr lang="en-US" dirty="0"/>
              <a:t>Using GNSS to “enter the datum” when performing a leveling or classical project</a:t>
            </a:r>
          </a:p>
          <a:p>
            <a:pPr lvl="1"/>
            <a:r>
              <a:rPr lang="en-US" dirty="0"/>
              <a:t>POSSIBLY “trusted” passive control</a:t>
            </a:r>
          </a:p>
          <a:p>
            <a:r>
              <a:rPr lang="en-US" dirty="0"/>
              <a:t>Focus 2:  Modern Technology</a:t>
            </a:r>
          </a:p>
          <a:p>
            <a:pPr lvl="1"/>
            <a:r>
              <a:rPr lang="en-US" dirty="0"/>
              <a:t>NGS has no “RTK” specifications, but guidelines</a:t>
            </a:r>
          </a:p>
          <a:p>
            <a:pPr lvl="1"/>
            <a:r>
              <a:rPr lang="en-US" dirty="0"/>
              <a:t>Leveling manual refers to 1981 update to 1948 manual</a:t>
            </a:r>
          </a:p>
          <a:p>
            <a:pPr lvl="1"/>
            <a:r>
              <a:rPr lang="en-US" dirty="0"/>
              <a:t>Large portions (“pack time,” “filling out paper bench mark descriptors”) can be excised, while modern tools (digital levels, online form-fillable PDFs, etc.) can be emphasized.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7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will produce a new leveling specification.</a:t>
            </a:r>
          </a:p>
          <a:p>
            <a:r>
              <a:rPr lang="en-US" dirty="0"/>
              <a:t>For Differential Heights:</a:t>
            </a:r>
          </a:p>
          <a:p>
            <a:pPr lvl="1"/>
            <a:r>
              <a:rPr lang="en-US" dirty="0"/>
              <a:t>Leveling field work will look much the same as before.</a:t>
            </a:r>
          </a:p>
          <a:p>
            <a:r>
              <a:rPr lang="en-US" dirty="0"/>
              <a:t>But, for Absolute NSRS Heights coming from OPUS, you’ll need</a:t>
            </a:r>
          </a:p>
          <a:p>
            <a:pPr lvl="1"/>
            <a:r>
              <a:rPr lang="en-US" dirty="0"/>
              <a:t>1) Standard Leveling Field Work (See Above)</a:t>
            </a:r>
          </a:p>
          <a:p>
            <a:pPr lvl="1"/>
            <a:r>
              <a:rPr lang="en-US" dirty="0"/>
              <a:t>2) Then, to get “into the Datum”, you’ll also need either</a:t>
            </a:r>
          </a:p>
          <a:p>
            <a:pPr lvl="1"/>
            <a:r>
              <a:rPr lang="en-US" dirty="0"/>
              <a:t> - preferred and supported: GNSS observations (including RTK) at time of leveling</a:t>
            </a:r>
          </a:p>
          <a:p>
            <a:pPr lvl="1"/>
            <a:r>
              <a:rPr lang="en-US" dirty="0"/>
              <a:t>- or possibly: trusted “Passive Control”</a:t>
            </a:r>
          </a:p>
          <a:p>
            <a:pPr lvl="1"/>
            <a:r>
              <a:rPr lang="en-US" dirty="0"/>
              <a:t>3) Adjust to an Appropriate Epoch</a:t>
            </a:r>
          </a:p>
          <a:p>
            <a:pPr lvl="1"/>
            <a:r>
              <a:rPr lang="en-US" dirty="0"/>
              <a:t>Guidance Coming in Late 2020 (Blueprint Part 3)</a:t>
            </a:r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NOAA Technical Memorandum NOS NGS-58 will be replaced with a new “specification” based upon extensive empirical evidence about achievable accuracies in the field.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02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surveying practice continues to be critical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GNSS to “get into the datum” even for leveling!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Follow specifications in the replacement for NGS-58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Process all survey types (GNSS, classical, leveling, gravity, etc.) in OPUS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SUBMIT TO NGS</a:t>
            </a:r>
          </a:p>
          <a:p>
            <a:pPr lvl="1"/>
            <a:r>
              <a:rPr lang="en-US" dirty="0"/>
              <a:t>Without your data, NGS cannot keep coordinates on passive control up to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end of Section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9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As a reminder, here’s where we are in  the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Online Positioning User Service</a:t>
            </a:r>
          </a:p>
          <a:p>
            <a:r>
              <a:rPr lang="en-US" dirty="0"/>
              <a:t>NGS will phase-out the “hyphenated” terms</a:t>
            </a:r>
          </a:p>
          <a:p>
            <a:pPr lvl="1"/>
            <a:r>
              <a:rPr lang="en-US" dirty="0"/>
              <a:t>OPUS-Projects, OPUS-S, OPUS-RS, OPUS-Share,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Instead just plain “OPUS”</a:t>
            </a:r>
          </a:p>
          <a:p>
            <a:r>
              <a:rPr lang="en-US" dirty="0"/>
              <a:t>Using OPUS, NGS will replace</a:t>
            </a:r>
          </a:p>
          <a:p>
            <a:pPr lvl="1"/>
            <a:r>
              <a:rPr lang="en-US" dirty="0"/>
              <a:t>All internal versions of OPUS</a:t>
            </a:r>
          </a:p>
          <a:p>
            <a:pPr lvl="1"/>
            <a:r>
              <a:rPr lang="en-US" dirty="0"/>
              <a:t>All external (user) versions of OPUS</a:t>
            </a:r>
          </a:p>
          <a:p>
            <a:pPr lvl="1"/>
            <a:r>
              <a:rPr lang="en-US" dirty="0"/>
              <a:t>All forms of “</a:t>
            </a:r>
            <a:r>
              <a:rPr lang="en-US" dirty="0" err="1"/>
              <a:t>Bluebooking</a:t>
            </a:r>
            <a:r>
              <a:rPr lang="en-US" dirty="0"/>
              <a:t>” (data submission to NGS) which includes analyzing, adjusting, and  submitting geodetic survey data to NGS</a:t>
            </a:r>
          </a:p>
          <a:p>
            <a:pPr lvl="1"/>
            <a:r>
              <a:rPr lang="en-US" dirty="0"/>
              <a:t>Mark Recovery and Reporting Tool</a:t>
            </a:r>
          </a:p>
          <a:p>
            <a:r>
              <a:rPr lang="en-US" dirty="0"/>
              <a:t>Some of these </a:t>
            </a:r>
            <a:r>
              <a:rPr lang="en-US" dirty="0" err="1"/>
              <a:t>replacments</a:t>
            </a:r>
            <a:r>
              <a:rPr lang="en-US" dirty="0"/>
              <a:t> are already being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3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External OPUS Tools available to everyone,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There will be Internal OPUS functions available for internal use by NGS only.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how you use OPUS, a user will always get coordinates with this label:</a:t>
            </a:r>
          </a:p>
          <a:p>
            <a:pPr lvl="1"/>
            <a:r>
              <a:rPr lang="en-US" dirty="0"/>
              <a:t>“These are OPUS coordinates …”</a:t>
            </a:r>
          </a:p>
          <a:p>
            <a:r>
              <a:rPr lang="en-US" dirty="0"/>
              <a:t>But depending on their choices for “control to use” and “epoch to adjust to”, they will get one of these two labels:</a:t>
            </a:r>
          </a:p>
          <a:p>
            <a:pPr lvl="1"/>
            <a:r>
              <a:rPr lang="en-US" dirty="0"/>
              <a:t>“These are OPUS coordinates … and are tied to the NSRS”</a:t>
            </a:r>
          </a:p>
          <a:p>
            <a:pPr lvl="1"/>
            <a:r>
              <a:rPr lang="en-US" dirty="0"/>
              <a:t>“These are OPUS coordinates … but are not tied to the NSRS”</a:t>
            </a:r>
          </a:p>
          <a:p>
            <a:r>
              <a:rPr lang="en-US" dirty="0"/>
              <a:t>Let’s look at why…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4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Leveling can (and will) still tell you differential heights</a:t>
            </a:r>
          </a:p>
          <a:p>
            <a:r>
              <a:rPr lang="en-US" dirty="0"/>
              <a:t>But for OPUS to provide you absolute NSRS coordinates, you’ll need to “get into the datum”</a:t>
            </a:r>
          </a:p>
          <a:p>
            <a:pPr lvl="1"/>
            <a:r>
              <a:rPr lang="en-US" dirty="0"/>
              <a:t>You will need to use Trusted geodetic control:</a:t>
            </a:r>
          </a:p>
          <a:p>
            <a:pPr lvl="1"/>
            <a:r>
              <a:rPr lang="en-US" dirty="0"/>
              <a:t>Primarily:  use new GNSS surveys to get current ellipsoid heights</a:t>
            </a:r>
          </a:p>
          <a:p>
            <a:pPr lvl="1"/>
            <a:r>
              <a:rPr lang="en-US" dirty="0"/>
              <a:t>or “recently GNSS-surveyed” passive control</a:t>
            </a:r>
          </a:p>
          <a:p>
            <a:pPr lvl="1"/>
            <a:r>
              <a:rPr lang="en-US" dirty="0"/>
              <a:t>Then apply GEOID2022 to get orthometric heights</a:t>
            </a:r>
          </a:p>
          <a:p>
            <a:pPr lvl="1"/>
            <a:r>
              <a:rPr lang="en-US" dirty="0"/>
              <a:t>Then pick an “appropriate” epoch for your adjustment</a:t>
            </a:r>
          </a:p>
          <a:p>
            <a:pPr lvl="1"/>
            <a:r>
              <a:rPr lang="en-US" dirty="0"/>
              <a:t>Now you’re “in the datum”. </a:t>
            </a:r>
          </a:p>
          <a:p>
            <a:pPr lvl="0"/>
            <a:r>
              <a:rPr lang="en-US" dirty="0"/>
              <a:t>If you don’t follow NGS recommendations in OPUS – your results will be labeled as </a:t>
            </a:r>
            <a:r>
              <a:rPr lang="en-US" b="1" dirty="0"/>
              <a:t>not</a:t>
            </a:r>
            <a:r>
              <a:rPr lang="en-US" dirty="0"/>
              <a:t> tied to the NSRS.</a:t>
            </a:r>
          </a:p>
          <a:p>
            <a:pPr lvl="0"/>
            <a:r>
              <a:rPr lang="en-US" dirty="0"/>
              <a:t>Similar arguments will apply for classical surveys (triangulation, trilateration, traverse).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8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anticipates that OPUS will soon take in RTK vectors.</a:t>
            </a:r>
          </a:p>
          <a:p>
            <a:r>
              <a:rPr lang="en-US" dirty="0"/>
              <a:t>Using the GVX format.</a:t>
            </a:r>
          </a:p>
          <a:p>
            <a:r>
              <a:rPr lang="en-US" dirty="0"/>
              <a:t>See the NGS webinar recording for 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5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RTK Vector inclusion will proceed along this path.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Upload data files for Base Stations</a:t>
            </a:r>
          </a:p>
          <a:p>
            <a:r>
              <a:rPr lang="en-US" dirty="0"/>
              <a:t>Upload data files for Rover Marks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Process vectors from CORS to Base Marks, then from Base Marks to Rover Marks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Set up Adjustment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Review and Submit to 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2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this chart shows is that there are only two ways your “OPUS” coordinates will also get the “tied to the NSRS” label: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1 )Don’t do GNSS, but use marks with “recent” coordinates (either an REC or an SEC since the most recent RE) and adjust to some recent epoch (which can never be more then 7 years ago)</a:t>
            </a:r>
          </a:p>
          <a:p>
            <a:endParaRPr lang="en-US" dirty="0"/>
          </a:p>
          <a:p>
            <a:r>
              <a:rPr lang="en-US" dirty="0"/>
              <a:t>2) Do GNSS observations and adjust to some recent epoch (which can never be more then 7 years ago)</a:t>
            </a:r>
          </a:p>
          <a:p>
            <a:endParaRPr lang="en-US" dirty="0"/>
          </a:p>
          <a:p>
            <a:r>
              <a:rPr lang="en-US" dirty="0"/>
              <a:t>See Blueprint Part 3 for more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906588"/>
            <a:ext cx="5103284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906588"/>
            <a:ext cx="5103283" cy="208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4141789"/>
            <a:ext cx="5103283" cy="2084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0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9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300-31CD-4D29-83B5-EB44A9D9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828D-9806-48C5-B61D-CE1E44206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3757864"/>
            <a:ext cx="7658100" cy="1752600"/>
          </a:xfrm>
        </p:spPr>
        <p:txBody>
          <a:bodyPr/>
          <a:lstStyle/>
          <a:p>
            <a:pPr algn="l"/>
            <a:r>
              <a:rPr lang="en-US" b="1" dirty="0"/>
              <a:t>Part II:  The Modernized NSRS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OPUS:  The New </a:t>
            </a:r>
            <a:r>
              <a:rPr lang="en-US" dirty="0" err="1">
                <a:solidFill>
                  <a:srgbClr val="FF0000"/>
                </a:solidFill>
              </a:rPr>
              <a:t>Bluebooking</a:t>
            </a:r>
            <a:r>
              <a:rPr lang="en-US" dirty="0">
                <a:solidFill>
                  <a:srgbClr val="FF0000"/>
                </a:solidFill>
              </a:rPr>
              <a:t> (7 slides)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New Surveying Specifications (4 slides)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BEE5-2A8C-47F3-9B80-339F740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C267-B601-43E2-91A4-14C98352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DFF3B-C02A-428F-98CA-DAC5871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0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/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 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r>
              <a:rPr lang="en-US" sz="1800" dirty="0"/>
              <a:t> 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New Surveying Specifications (4 slides)</a:t>
            </a:r>
          </a:p>
          <a:p>
            <a:pPr lvl="1"/>
            <a:r>
              <a:rPr lang="en-US" sz="1800" dirty="0"/>
              <a:t>Transformations and Conversions</a:t>
            </a:r>
          </a:p>
          <a:p>
            <a:pPr lvl="1"/>
            <a:r>
              <a:rPr lang="en-US" sz="1800" dirty="0"/>
              <a:t>State Plane Coordinates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/>
              <a:t>NSRS Modernization Delay</a:t>
            </a:r>
          </a:p>
          <a:p>
            <a:pPr lvl="1"/>
            <a:r>
              <a:rPr lang="en-US" sz="1800" dirty="0"/>
              <a:t>Closing, Summary and Overview</a:t>
            </a:r>
          </a:p>
          <a:p>
            <a:pPr lvl="1"/>
            <a:r>
              <a:rPr lang="en-US" sz="1800" dirty="0"/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A71A1-E608-43BB-B0D1-1A36AFFE0642}"/>
              </a:ext>
            </a:extLst>
          </p:cNvPr>
          <p:cNvSpPr/>
          <p:nvPr/>
        </p:nvSpPr>
        <p:spPr>
          <a:xfrm>
            <a:off x="2438400" y="4064000"/>
            <a:ext cx="4229100" cy="279400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4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Surveying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12" y="1439435"/>
            <a:ext cx="8229600" cy="4525963"/>
          </a:xfrm>
        </p:spPr>
        <p:txBody>
          <a:bodyPr/>
          <a:lstStyle/>
          <a:p>
            <a:r>
              <a:rPr lang="en-US" dirty="0"/>
              <a:t>Focus 1:  Modernized NSRS</a:t>
            </a:r>
          </a:p>
          <a:p>
            <a:pPr lvl="1"/>
            <a:r>
              <a:rPr lang="en-US" sz="2400" dirty="0"/>
              <a:t>Using GNSS to “enter the datum” when performing a leveling or classical project</a:t>
            </a:r>
          </a:p>
          <a:p>
            <a:pPr lvl="2"/>
            <a:r>
              <a:rPr lang="en-US" dirty="0"/>
              <a:t>POSSIBLY “trusted” passive control</a:t>
            </a:r>
          </a:p>
          <a:p>
            <a:r>
              <a:rPr lang="en-US" dirty="0"/>
              <a:t>Focus 2:  Modern Technology</a:t>
            </a:r>
          </a:p>
          <a:p>
            <a:pPr lvl="1"/>
            <a:r>
              <a:rPr lang="en-US" sz="2400" dirty="0"/>
              <a:t>NGS has no “RTK” specifications, but guidelines</a:t>
            </a:r>
          </a:p>
          <a:p>
            <a:pPr lvl="1"/>
            <a:r>
              <a:rPr lang="en-US" sz="2400" dirty="0"/>
              <a:t>Leveling manual refers to 1981 update to 1948 manual</a:t>
            </a:r>
          </a:p>
          <a:p>
            <a:pPr lvl="2"/>
            <a:r>
              <a:rPr lang="en-US" dirty="0"/>
              <a:t>Large portions (“pack time,” “filling out paper bench mark descriptors”) can be excised, while modern tools (digital levels, online form-fillable PDFs, etc.) can be emphasized</a:t>
            </a:r>
            <a:r>
              <a:rPr lang="en-US" sz="2000" dirty="0"/>
              <a:t>.  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Leveling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12" y="1409290"/>
            <a:ext cx="8229600" cy="4947062"/>
          </a:xfrm>
        </p:spPr>
        <p:txBody>
          <a:bodyPr/>
          <a:lstStyle/>
          <a:p>
            <a:r>
              <a:rPr lang="en-US" sz="2800" dirty="0"/>
              <a:t>For </a:t>
            </a:r>
            <a:r>
              <a:rPr lang="en-US" i="1" dirty="0"/>
              <a:t>Differential</a:t>
            </a:r>
            <a:r>
              <a:rPr lang="en-US" sz="2800" dirty="0"/>
              <a:t> Heights:</a:t>
            </a:r>
          </a:p>
          <a:p>
            <a:pPr lvl="1"/>
            <a:r>
              <a:rPr lang="en-US" sz="2400" dirty="0"/>
              <a:t>Leveling field work will look much the same as before.</a:t>
            </a:r>
          </a:p>
          <a:p>
            <a:r>
              <a:rPr lang="en-US" sz="2800" dirty="0"/>
              <a:t>But, for Absolute NSRS Heights coming from OPUS, you’ll need</a:t>
            </a:r>
          </a:p>
          <a:p>
            <a:pPr lvl="1"/>
            <a:r>
              <a:rPr lang="en-US" sz="2400" dirty="0"/>
              <a:t>1) Standard Leveling Field Work (See Above)</a:t>
            </a:r>
          </a:p>
          <a:p>
            <a:pPr lvl="1"/>
            <a:r>
              <a:rPr lang="en-US" sz="2400" dirty="0"/>
              <a:t>2) Then, to get “into the Datum”, you’ll also need either</a:t>
            </a:r>
          </a:p>
          <a:p>
            <a:pPr lvl="2"/>
            <a:r>
              <a:rPr lang="en-US" sz="2000" dirty="0"/>
              <a:t>preferred and supported: GNSS observations (including RTK) at time of leveling</a:t>
            </a:r>
          </a:p>
          <a:p>
            <a:pPr lvl="2"/>
            <a:r>
              <a:rPr lang="en-US" sz="2000" dirty="0"/>
              <a:t>or possibly: trusted “Passive Control”</a:t>
            </a:r>
          </a:p>
          <a:p>
            <a:pPr lvl="1"/>
            <a:r>
              <a:rPr lang="en-US" sz="2400" dirty="0"/>
              <a:t>3) Adjust to an Appropriate Epoch</a:t>
            </a:r>
          </a:p>
          <a:p>
            <a:pPr lvl="2"/>
            <a:r>
              <a:rPr lang="en-US" sz="2000" dirty="0"/>
              <a:t>Mid-point of leveling campaign or recent REC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62495-7B42-43CD-8B2D-274C74836B8F}"/>
              </a:ext>
            </a:extLst>
          </p:cNvPr>
          <p:cNvSpPr txBox="1"/>
          <p:nvPr/>
        </p:nvSpPr>
        <p:spPr>
          <a:xfrm rot="21106130">
            <a:off x="7086874" y="4713329"/>
            <a:ext cx="3402815" cy="83099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Guidance Coming in Late 2020 (Blueprint Part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altLang="en-US" sz="4000" b="1" dirty="0"/>
              <a:t>Replace NGS-58</a:t>
            </a:r>
          </a:p>
        </p:txBody>
      </p:sp>
      <p:pic>
        <p:nvPicPr>
          <p:cNvPr id="20483" name="Content Placeholder 3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5530" r="7384"/>
          <a:stretch/>
        </p:blipFill>
        <p:spPr>
          <a:xfrm>
            <a:off x="1850575" y="1235035"/>
            <a:ext cx="8553450" cy="512359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8475" y="1904785"/>
            <a:ext cx="56861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New “specifications” forthcoming based upon extensive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empirical evidence about achievable accuracies in the field.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3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Surveying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Good surveying practice continues to be critical</a:t>
            </a:r>
          </a:p>
          <a:p>
            <a:r>
              <a:rPr lang="en-US" sz="2800" dirty="0"/>
              <a:t>Use GNSS to “get into the datum” even for leveling!</a:t>
            </a:r>
          </a:p>
          <a:p>
            <a:r>
              <a:rPr lang="en-US" sz="2800" dirty="0"/>
              <a:t>Follow specifications in the replacement for NGS-58</a:t>
            </a:r>
          </a:p>
          <a:p>
            <a:r>
              <a:rPr lang="en-US" sz="2800" dirty="0"/>
              <a:t>Process all survey types (GNSS, classical, leveling, gravity, etc.) in OPUS</a:t>
            </a:r>
          </a:p>
          <a:p>
            <a:r>
              <a:rPr lang="en-US" sz="2800" b="1" dirty="0"/>
              <a:t>SUBMIT TO NGS</a:t>
            </a:r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691467"/>
            <a:ext cx="1393251" cy="678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50" y="691466"/>
            <a:ext cx="1393251" cy="678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CD9D7-208C-476A-98FA-4EDB633B704F}"/>
              </a:ext>
            </a:extLst>
          </p:cNvPr>
          <p:cNvSpPr txBox="1"/>
          <p:nvPr/>
        </p:nvSpPr>
        <p:spPr>
          <a:xfrm>
            <a:off x="2351254" y="4106119"/>
            <a:ext cx="6021675" cy="1200329"/>
          </a:xfrm>
          <a:prstGeom prst="rect">
            <a:avLst/>
          </a:prstGeom>
          <a:solidFill>
            <a:srgbClr val="00B050">
              <a:alpha val="10000"/>
            </a:srgb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Without your data, NGS cannot keep coordinates on passive control up to date!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0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05985B-E9B0-4FC3-AC38-151D6CAC6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10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F44630D-1ABF-4DF5-97C3-C6FBA1773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16DAC-3B7B-46DD-90CE-5AFCAD47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3962F-1774-4AA5-BE8E-89F28B61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D6235-3EB5-418B-9D66-00FBAE1B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/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OPUS:  The New </a:t>
            </a:r>
            <a:r>
              <a:rPr lang="en-US" sz="1800" dirty="0" err="1">
                <a:solidFill>
                  <a:srgbClr val="FF0000"/>
                </a:solidFill>
              </a:rPr>
              <a:t>Bluebooking</a:t>
            </a:r>
            <a:r>
              <a:rPr lang="en-US" sz="1800" dirty="0">
                <a:solidFill>
                  <a:srgbClr val="FF0000"/>
                </a:solidFill>
              </a:rPr>
              <a:t> (7 slides)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New Surveying Specifications (4 slides)</a:t>
            </a:r>
          </a:p>
          <a:p>
            <a:pPr lvl="1"/>
            <a:r>
              <a:rPr lang="en-US" sz="1800" dirty="0"/>
              <a:t>Transformations and Conversions</a:t>
            </a:r>
          </a:p>
          <a:p>
            <a:pPr lvl="1"/>
            <a:r>
              <a:rPr lang="en-US" sz="1800" dirty="0"/>
              <a:t>State Plane Coordinates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/>
              <a:t>NSRS Modernization Delay</a:t>
            </a:r>
          </a:p>
          <a:p>
            <a:pPr lvl="1"/>
            <a:r>
              <a:rPr lang="en-US" sz="1800" dirty="0"/>
              <a:t>Closing, Summary and Overview</a:t>
            </a:r>
          </a:p>
          <a:p>
            <a:pPr lvl="1"/>
            <a:r>
              <a:rPr lang="en-US" sz="1800" dirty="0"/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5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978" y="1430198"/>
            <a:ext cx="8229600" cy="49261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Online Positioning User Service</a:t>
            </a:r>
          </a:p>
          <a:p>
            <a:pPr lvl="1"/>
            <a:r>
              <a:rPr lang="en-US" dirty="0"/>
              <a:t>NGS will phase-out the “hyphenated” terms</a:t>
            </a:r>
          </a:p>
          <a:p>
            <a:pPr lvl="2"/>
            <a:r>
              <a:rPr lang="en-US" dirty="0"/>
              <a:t>OPUS-Projects, OPUS-S, OPUS-RS, OPUS-Share,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Instead just plain “OPUS”</a:t>
            </a:r>
          </a:p>
          <a:p>
            <a:pPr lvl="1"/>
            <a:r>
              <a:rPr lang="en-US" dirty="0"/>
              <a:t>Using OPUS, NGS will replace</a:t>
            </a:r>
          </a:p>
          <a:p>
            <a:pPr lvl="2"/>
            <a:r>
              <a:rPr lang="en-US" dirty="0"/>
              <a:t>All internal versions of OPUS</a:t>
            </a:r>
          </a:p>
          <a:p>
            <a:pPr lvl="2"/>
            <a:r>
              <a:rPr lang="en-US" dirty="0"/>
              <a:t>All external (user) versions of OPUS</a:t>
            </a:r>
          </a:p>
          <a:p>
            <a:pPr lvl="2"/>
            <a:r>
              <a:rPr lang="en-US" dirty="0"/>
              <a:t>All forms of “</a:t>
            </a:r>
            <a:r>
              <a:rPr lang="en-US" dirty="0" err="1"/>
              <a:t>Bluebooking</a:t>
            </a:r>
            <a:r>
              <a:rPr lang="en-US" dirty="0"/>
              <a:t>” (data submission to NGS)</a:t>
            </a:r>
          </a:p>
          <a:p>
            <a:pPr lvl="3"/>
            <a:r>
              <a:rPr lang="en-US" sz="2400" dirty="0"/>
              <a:t>Analyzing, adjusting, submitting geodetic survey data to NGS</a:t>
            </a:r>
          </a:p>
          <a:p>
            <a:pPr lvl="2"/>
            <a:r>
              <a:rPr lang="en-US" dirty="0"/>
              <a:t>Mark Recovery and Reporting Tool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201E6-E6CC-4BCE-8298-1E131AB7094A}"/>
              </a:ext>
            </a:extLst>
          </p:cNvPr>
          <p:cNvSpPr txBox="1"/>
          <p:nvPr/>
        </p:nvSpPr>
        <p:spPr>
          <a:xfrm rot="21332511">
            <a:off x="7829265" y="2973939"/>
            <a:ext cx="2463020" cy="156966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Some of these replacements are already being implemented.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4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4590"/>
            <a:ext cx="8229600" cy="1143000"/>
          </a:xfrm>
        </p:spPr>
        <p:txBody>
          <a:bodyPr/>
          <a:lstStyle/>
          <a:p>
            <a:r>
              <a:rPr lang="en-US" sz="4000" b="1" dirty="0"/>
              <a:t>OPUS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18482" y="2723521"/>
            <a:ext cx="2268519" cy="16891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Gather, analyze and adjust raw data files into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survey epoch coordinates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(Every 4 weeks for GNSS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Every year for Leveling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Still deciding on gravity and other)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9741" y="4875919"/>
            <a:ext cx="2268519" cy="12993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Gather, analyze and adjust raw data files into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reference epoch coordinates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(Every five years)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8482" y="1600201"/>
            <a:ext cx="2268519" cy="86253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Access ongoing user projects for customer service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6838" y="1582963"/>
            <a:ext cx="2548219" cy="23236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Plan projects, upload data, analyze, process and adjust data to any epoch with any constraints. 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Optional submit data to 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(For any survey project, with any mix of geodetic data types.  Special support for special surveys like Airports and Calibration Baselines)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9569" y="1613648"/>
            <a:ext cx="2395056" cy="20928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Find (NGS-known) passive control or report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</a:rPr>
              <a:t>any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 found passive control.  Upload to a project if so desired.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(For all survey marks, even ones not currently in NGS holdings)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6838" y="4111459"/>
            <a:ext cx="2548219" cy="12950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Upload 1 or more GNSS RINEX files to get OPUS coordinates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(For all constellations)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9569" y="3852304"/>
            <a:ext cx="239505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The RTN Alignment Service (RAS)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(For RTN operators to work with NGS and quantify the alignment of RTN-reported rover positions to the NSRS)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59569" y="5259415"/>
            <a:ext cx="2395056" cy="8625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Data Delivery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(Query the NSRS database for all publicly releasable data and metadata)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9740" y="1187029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Internal to NGS only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6837" y="5567330"/>
            <a:ext cx="2548217" cy="4027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New CORS proposals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2135" y="1186485"/>
            <a:ext cx="229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Available to everyone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8791" y="4419781"/>
            <a:ext cx="2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* These values are initial, but subject to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2B6A4-44F2-40CF-B18D-B03BD2147BCE}"/>
              </a:ext>
            </a:extLst>
          </p:cNvPr>
          <p:cNvSpPr/>
          <p:nvPr/>
        </p:nvSpPr>
        <p:spPr>
          <a:xfrm>
            <a:off x="1776688" y="1186486"/>
            <a:ext cx="5525812" cy="5169867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52998-9E36-449E-A12C-95AE05F5FE29}"/>
              </a:ext>
            </a:extLst>
          </p:cNvPr>
          <p:cNvSpPr/>
          <p:nvPr/>
        </p:nvSpPr>
        <p:spPr>
          <a:xfrm>
            <a:off x="7888474" y="1186486"/>
            <a:ext cx="2526839" cy="5157167"/>
          </a:xfrm>
          <a:prstGeom prst="rect">
            <a:avLst/>
          </a:prstGeom>
          <a:solidFill>
            <a:schemeClr val="accent4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9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NSRS Coordinates or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948" y="1417638"/>
            <a:ext cx="9051052" cy="4819876"/>
          </a:xfrm>
        </p:spPr>
        <p:txBody>
          <a:bodyPr/>
          <a:lstStyle/>
          <a:p>
            <a:r>
              <a:rPr lang="en-US" dirty="0"/>
              <a:t>No matter how you use OPUS, a user will always get coordinates with this label:</a:t>
            </a:r>
          </a:p>
          <a:p>
            <a:pPr lvl="1"/>
            <a:r>
              <a:rPr lang="en-US" sz="2400" dirty="0"/>
              <a:t>“These are </a:t>
            </a:r>
            <a:r>
              <a:rPr lang="en-US" sz="2400" b="1" i="1" dirty="0">
                <a:solidFill>
                  <a:srgbClr val="C00000"/>
                </a:solidFill>
              </a:rPr>
              <a:t>OPUS</a:t>
            </a:r>
            <a:r>
              <a:rPr lang="en-US" sz="2400" dirty="0"/>
              <a:t> coordinates…”</a:t>
            </a:r>
          </a:p>
          <a:p>
            <a:r>
              <a:rPr lang="en-US" dirty="0"/>
              <a:t>But depending on their choices for “control to use” and “epoch to adjust to”, they will get one of these two labels:</a:t>
            </a:r>
          </a:p>
          <a:p>
            <a:pPr lvl="1"/>
            <a:r>
              <a:rPr lang="en-US" sz="2400" dirty="0"/>
              <a:t>“These are </a:t>
            </a:r>
            <a:r>
              <a:rPr lang="en-US" sz="2400" b="1" i="1" dirty="0">
                <a:solidFill>
                  <a:srgbClr val="C00000"/>
                </a:solidFill>
              </a:rPr>
              <a:t>OPUS</a:t>
            </a:r>
            <a:r>
              <a:rPr lang="en-US" sz="2400" dirty="0"/>
              <a:t> coordinates and </a:t>
            </a:r>
            <a:r>
              <a:rPr lang="en-US" sz="2400" b="1" i="1" dirty="0"/>
              <a:t>are</a:t>
            </a:r>
            <a:r>
              <a:rPr lang="en-US" sz="2400" dirty="0"/>
              <a:t> tied to the NSRS”</a:t>
            </a:r>
          </a:p>
          <a:p>
            <a:pPr lvl="1"/>
            <a:r>
              <a:rPr lang="en-US" sz="2400" dirty="0"/>
              <a:t>“These are </a:t>
            </a:r>
            <a:r>
              <a:rPr lang="en-US" sz="2400" b="1" i="1" dirty="0">
                <a:solidFill>
                  <a:srgbClr val="C00000"/>
                </a:solidFill>
              </a:rPr>
              <a:t>OPUS</a:t>
            </a:r>
            <a:r>
              <a:rPr lang="en-US" sz="2400" dirty="0"/>
              <a:t> coordinates but </a:t>
            </a:r>
            <a:r>
              <a:rPr lang="en-US" sz="2400" b="1" i="1" dirty="0"/>
              <a:t>are</a:t>
            </a:r>
            <a:r>
              <a:rPr lang="en-US" sz="2400" b="1" dirty="0"/>
              <a:t> </a:t>
            </a:r>
            <a:r>
              <a:rPr lang="en-US" sz="2400" b="1" i="1" dirty="0"/>
              <a:t>not</a:t>
            </a:r>
            <a:r>
              <a:rPr lang="en-US" sz="2400" b="1" dirty="0"/>
              <a:t> </a:t>
            </a:r>
            <a:r>
              <a:rPr lang="en-US" sz="2400" dirty="0"/>
              <a:t>tied to the NSRS”</a:t>
            </a:r>
          </a:p>
          <a:p>
            <a:r>
              <a:rPr lang="en-US" dirty="0"/>
              <a:t>Let’s look at why…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2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4590"/>
            <a:ext cx="8229600" cy="1143000"/>
          </a:xfrm>
        </p:spPr>
        <p:txBody>
          <a:bodyPr/>
          <a:lstStyle/>
          <a:p>
            <a:r>
              <a:rPr lang="en-US" sz="4000" b="1" dirty="0"/>
              <a:t>GNSS Is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293" y="1439426"/>
            <a:ext cx="8366088" cy="4798089"/>
          </a:xfrm>
        </p:spPr>
        <p:txBody>
          <a:bodyPr/>
          <a:lstStyle/>
          <a:p>
            <a:r>
              <a:rPr lang="en-US" dirty="0"/>
              <a:t>Leveling can (and will) still tell you differential heights</a:t>
            </a:r>
          </a:p>
          <a:p>
            <a:pPr lvl="1"/>
            <a:r>
              <a:rPr lang="en-US" dirty="0"/>
              <a:t>But for OPUS to provide you absolute </a:t>
            </a:r>
            <a:r>
              <a:rPr lang="en-US" dirty="0">
                <a:solidFill>
                  <a:srgbClr val="C00000"/>
                </a:solidFill>
              </a:rPr>
              <a:t>NSRS coordinates</a:t>
            </a:r>
            <a:r>
              <a:rPr lang="en-US" dirty="0"/>
              <a:t>, you’ll need to “get into the datum”</a:t>
            </a:r>
          </a:p>
          <a:p>
            <a:pPr lvl="2"/>
            <a:r>
              <a:rPr lang="en-US" dirty="0"/>
              <a:t>Using trusted geodetic control:</a:t>
            </a:r>
          </a:p>
          <a:p>
            <a:pPr lvl="3"/>
            <a:r>
              <a:rPr lang="en-US" sz="2200" dirty="0"/>
              <a:t>Primarily:  use new GNSS to get ellipsoid heights</a:t>
            </a:r>
          </a:p>
          <a:p>
            <a:pPr lvl="4"/>
            <a:r>
              <a:rPr lang="en-US" sz="2200" dirty="0"/>
              <a:t>Or “recently GNSS-surveyed” passive control</a:t>
            </a:r>
          </a:p>
          <a:p>
            <a:pPr lvl="4"/>
            <a:r>
              <a:rPr lang="en-US" sz="2200" dirty="0"/>
              <a:t>Then GEOID2022 to get orthometric heights</a:t>
            </a:r>
          </a:p>
          <a:p>
            <a:pPr lvl="3"/>
            <a:r>
              <a:rPr lang="en-US" sz="2200" dirty="0"/>
              <a:t>Then pick an “appropriate” epoch for your adjustment</a:t>
            </a:r>
          </a:p>
          <a:p>
            <a:pPr lvl="3"/>
            <a:r>
              <a:rPr lang="en-US" sz="2200" dirty="0"/>
              <a:t>Now you’re “in the datum”.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28D7B-01E6-4250-A86A-1B88E37E040D}"/>
              </a:ext>
            </a:extLst>
          </p:cNvPr>
          <p:cNvSpPr txBox="1"/>
          <p:nvPr/>
        </p:nvSpPr>
        <p:spPr>
          <a:xfrm>
            <a:off x="2440699" y="5808362"/>
            <a:ext cx="7195878" cy="646331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If you don’t follow NGS recommendations in OPUS – your results will be labeled as …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not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tied to the NSRS.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841842-2CC7-4BA8-8E4C-81F9F9710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853" y="452296"/>
            <a:ext cx="2157855" cy="1050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5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33566" y="484133"/>
            <a:ext cx="9234435" cy="504825"/>
          </a:xfrm>
        </p:spPr>
        <p:txBody>
          <a:bodyPr anchor="t"/>
          <a:lstStyle/>
          <a:p>
            <a:r>
              <a:rPr lang="en-US" altLang="en-US" sz="4000" b="1" dirty="0"/>
              <a:t>OPUS will soon take in RTK vectors!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544737-89F5-47A7-8EE2-5AE19534D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9868"/>
            <a:ext cx="9144000" cy="4540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AC324-8541-4848-B912-AB1BE182CCA9}"/>
              </a:ext>
            </a:extLst>
          </p:cNvPr>
          <p:cNvSpPr txBox="1"/>
          <p:nvPr/>
        </p:nvSpPr>
        <p:spPr>
          <a:xfrm rot="21397077">
            <a:off x="3069917" y="5618818"/>
            <a:ext cx="6106886" cy="923330"/>
          </a:xfrm>
          <a:prstGeom prst="rect">
            <a:avLst/>
          </a:prstGeom>
          <a:solidFill>
            <a:schemeClr val="bg2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90000"/>
                </a:solidFill>
                <a:latin typeface="arial" panose="020B0604020202020204" pitchFamily="34" charset="0"/>
                <a:ea typeface="MS PGothic" pitchFamily="34" charset="-128"/>
              </a:rPr>
              <a:t>OPUS-Projects for RTK Vectors and the GVX Format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66"/>
                </a:solidFill>
                <a:latin typeface="arial" panose="020B0604020202020204" pitchFamily="34" charset="0"/>
                <a:ea typeface="MS PGothic" pitchFamily="34" charset="-128"/>
              </a:rPr>
              <a:t>April 9, 2020  |  2-3 pm, Eastern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Dan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Gillins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, National Geodetic 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6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24000" y="519112"/>
            <a:ext cx="9144000" cy="857250"/>
          </a:xfrm>
        </p:spPr>
        <p:txBody>
          <a:bodyPr/>
          <a:lstStyle/>
          <a:p>
            <a:r>
              <a:rPr lang="en-US" altLang="en-US" sz="4000" b="1" dirty="0"/>
              <a:t>Example: Upload RTN Vectors to </a:t>
            </a:r>
            <a:br>
              <a:rPr lang="en-US" altLang="en-US" sz="4000" b="1" dirty="0"/>
            </a:br>
            <a:r>
              <a:rPr lang="en-US" altLang="en-US" sz="4000" b="1" dirty="0"/>
              <a:t>OPUS-Projects</a:t>
            </a: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94" y="1605223"/>
            <a:ext cx="513238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990105" y="2056074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678955" y="2111637"/>
            <a:ext cx="134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6391744" y="2464062"/>
            <a:ext cx="134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6906094" y="2406912"/>
            <a:ext cx="134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7779218" y="3108587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7531569" y="3092712"/>
            <a:ext cx="1349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7315668" y="3454662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6666380" y="3892812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545605" y="4537337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634505" y="3778512"/>
            <a:ext cx="134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4805830" y="3035562"/>
            <a:ext cx="134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4012080" y="2800612"/>
            <a:ext cx="134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545605" y="2856174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567830" y="3092712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6599705" y="2927612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8774113" y="3309135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8694739" y="3739346"/>
            <a:ext cx="293687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704264" y="4309259"/>
            <a:ext cx="29368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12094" y="2183073"/>
            <a:ext cx="693737" cy="62865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0"/>
          </p:cNvCxnSpPr>
          <p:nvPr/>
        </p:nvCxnSpPr>
        <p:spPr>
          <a:xfrm flipH="1" flipV="1">
            <a:off x="4851868" y="2183073"/>
            <a:ext cx="0" cy="48895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861393" y="2217999"/>
            <a:ext cx="11112" cy="83661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4785193" y="2672024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V="1">
            <a:off x="4923306" y="2606937"/>
            <a:ext cx="1743075" cy="13652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" idx="1"/>
          </p:cNvCxnSpPr>
          <p:nvPr/>
        </p:nvCxnSpPr>
        <p:spPr>
          <a:xfrm>
            <a:off x="4918543" y="2111637"/>
            <a:ext cx="760412" cy="7143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99644" y="2149736"/>
            <a:ext cx="566737" cy="38576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04456" y="2551373"/>
            <a:ext cx="161925" cy="3175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779093" y="2494223"/>
            <a:ext cx="127000" cy="76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79094" y="2632336"/>
            <a:ext cx="752475" cy="47625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9" idx="0"/>
          </p:cNvCxnSpPr>
          <p:nvPr/>
        </p:nvCxnSpPr>
        <p:spPr>
          <a:xfrm>
            <a:off x="6779094" y="2586298"/>
            <a:ext cx="1068387" cy="5222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2" idx="0"/>
          </p:cNvCxnSpPr>
          <p:nvPr/>
        </p:nvCxnSpPr>
        <p:spPr>
          <a:xfrm flipH="1">
            <a:off x="6666380" y="2643449"/>
            <a:ext cx="50800" cy="28416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56869" y="2656148"/>
            <a:ext cx="585787" cy="82073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717181" y="4037273"/>
            <a:ext cx="9525" cy="64293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47219" y="3883287"/>
            <a:ext cx="909637" cy="79692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674194" y="4613537"/>
            <a:ext cx="992187" cy="6667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920256" y="2632336"/>
            <a:ext cx="771525" cy="49371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856756" y="2622811"/>
            <a:ext cx="817563" cy="34131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813893" y="3092712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Connector 73"/>
          <p:cNvCxnSpPr/>
          <p:nvPr/>
        </p:nvCxnSpPr>
        <p:spPr>
          <a:xfrm flipV="1">
            <a:off x="5699594" y="2635511"/>
            <a:ext cx="992187" cy="52546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-2" r="8301" b="7845"/>
          <a:stretch>
            <a:fillRect/>
          </a:stretch>
        </p:blipFill>
        <p:spPr bwMode="auto">
          <a:xfrm>
            <a:off x="5745630" y="2943487"/>
            <a:ext cx="134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V="1">
            <a:off x="5659906" y="2618049"/>
            <a:ext cx="1014413" cy="24606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4" name="TextBox 79"/>
          <p:cNvSpPr txBox="1">
            <a:spLocks noChangeArrowheads="1"/>
          </p:cNvSpPr>
          <p:nvPr/>
        </p:nvSpPr>
        <p:spPr bwMode="auto">
          <a:xfrm>
            <a:off x="8988426" y="3232934"/>
            <a:ext cx="1268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User Mark</a:t>
            </a:r>
          </a:p>
        </p:txBody>
      </p:sp>
      <p:sp>
        <p:nvSpPr>
          <p:cNvPr id="51245" name="TextBox 80"/>
          <p:cNvSpPr txBox="1">
            <a:spLocks noChangeArrowheads="1"/>
          </p:cNvSpPr>
          <p:nvPr/>
        </p:nvSpPr>
        <p:spPr bwMode="auto">
          <a:xfrm>
            <a:off x="8988425" y="3569485"/>
            <a:ext cx="1754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Processed Vector (OPUS-Projects)</a:t>
            </a:r>
          </a:p>
        </p:txBody>
      </p:sp>
      <p:sp>
        <p:nvSpPr>
          <p:cNvPr id="51246" name="TextBox 81"/>
          <p:cNvSpPr txBox="1">
            <a:spLocks noChangeArrowheads="1"/>
          </p:cNvSpPr>
          <p:nvPr/>
        </p:nvSpPr>
        <p:spPr bwMode="auto">
          <a:xfrm>
            <a:off x="8988425" y="4137809"/>
            <a:ext cx="1754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Uploaded Vector</a:t>
            </a:r>
          </a:p>
        </p:txBody>
      </p:sp>
      <p:pic>
        <p:nvPicPr>
          <p:cNvPr id="51247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/>
          <a:stretch>
            <a:fillRect/>
          </a:stretch>
        </p:blipFill>
        <p:spPr bwMode="auto">
          <a:xfrm>
            <a:off x="8774113" y="3056722"/>
            <a:ext cx="1333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8" name="TextBox 83"/>
          <p:cNvSpPr txBox="1">
            <a:spLocks noChangeArrowheads="1"/>
          </p:cNvSpPr>
          <p:nvPr/>
        </p:nvSpPr>
        <p:spPr bwMode="auto">
          <a:xfrm>
            <a:off x="8988426" y="2956709"/>
            <a:ext cx="12684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CORS</a:t>
            </a:r>
          </a:p>
        </p:txBody>
      </p:sp>
      <p:sp>
        <p:nvSpPr>
          <p:cNvPr id="51249" name="TextBox 84"/>
          <p:cNvSpPr txBox="1">
            <a:spLocks noChangeArrowheads="1"/>
          </p:cNvSpPr>
          <p:nvPr/>
        </p:nvSpPr>
        <p:spPr bwMode="auto">
          <a:xfrm>
            <a:off x="8907464" y="2651910"/>
            <a:ext cx="134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</a:rPr>
              <a:t>LEGEND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555038" y="2616984"/>
            <a:ext cx="2030412" cy="19304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1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37" b="11673"/>
          <a:stretch>
            <a:fillRect/>
          </a:stretch>
        </p:blipFill>
        <p:spPr bwMode="auto">
          <a:xfrm>
            <a:off x="2403943" y="1611013"/>
            <a:ext cx="9271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8" name="TextBox 87"/>
          <p:cNvSpPr txBox="1">
            <a:spLocks noChangeArrowheads="1"/>
          </p:cNvSpPr>
          <p:nvPr/>
        </p:nvSpPr>
        <p:spPr bwMode="auto">
          <a:xfrm>
            <a:off x="2510305" y="5235276"/>
            <a:ext cx="781050" cy="196208"/>
          </a:xfrm>
          <a:prstGeom prst="rect">
            <a:avLst/>
          </a:prstGeom>
          <a:solidFill>
            <a:srgbClr val="3951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75" b="1" dirty="0">
                <a:solidFill>
                  <a:prstClr val="white"/>
                </a:solidFill>
                <a:latin typeface="Times New Roman" panose="02020603050405020304" pitchFamily="18" charset="0"/>
                <a:ea typeface="MS PGothic" pitchFamily="34" charset="-128"/>
              </a:rPr>
              <a:t>Upload Vectors</a:t>
            </a:r>
            <a:endParaRPr lang="en-US" altLang="en-US" sz="1500" b="1" dirty="0">
              <a:solidFill>
                <a:prstClr val="white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75381" y="4085926"/>
            <a:ext cx="904875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448394" y="4657426"/>
            <a:ext cx="904875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4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4000" b="1" dirty="0"/>
              <a:t>Leveling: NSRS coordinates or not?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17638"/>
          <a:ext cx="8229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3">
                  <a:extLst>
                    <a:ext uri="{9D8B030D-6E8A-4147-A177-3AD203B41FA5}">
                      <a16:colId xmlns:a16="http://schemas.microsoft.com/office/drawing/2014/main" val="3929086391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104329607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76430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</a:rPr>
                        <a:t>Control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</a:rPr>
                        <a:t>Epoch of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</a:rPr>
                        <a:t>Tied to the NSRS?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4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control from the NSRS DB with RECs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the 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recent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epoch and/or SECs whose epoch falls after 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 recent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epoch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epoch from the most recent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reference epoch (e.g. “2020.00”) until the midpoint epoch of the leveling campaign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3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control from the NSRS DB </a:t>
                      </a:r>
                      <a:r>
                        <a:rPr lang="en-US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RECs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the 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recent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epoch 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without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SECs whose epoch falls after 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 recent </a:t>
                      </a:r>
                      <a:r>
                        <a:rPr lang="en-US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eference epoch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14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control where you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surveyed with GNSS using NGS’s latest GNSS w/ leveling specifications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epoch from the most recent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reference epoch (e.g. “2020.00”) until the midpoint epoch of the leveling campaign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6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control where you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surveyed with GNSS using NGS’s latest GNSS w/ leveling specifications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epoch before the most recent reference epoch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7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Anything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other epoch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488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75E23-55F8-4799-BE21-8F879B8C9F28}"/>
              </a:ext>
            </a:extLst>
          </p:cNvPr>
          <p:cNvSpPr/>
          <p:nvPr/>
        </p:nvSpPr>
        <p:spPr>
          <a:xfrm>
            <a:off x="1981200" y="2362200"/>
            <a:ext cx="8229600" cy="889000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A24CD-D4C1-4968-BD5F-9F33148BE94F}"/>
              </a:ext>
            </a:extLst>
          </p:cNvPr>
          <p:cNvSpPr/>
          <p:nvPr/>
        </p:nvSpPr>
        <p:spPr>
          <a:xfrm>
            <a:off x="1981200" y="4247039"/>
            <a:ext cx="8229600" cy="889000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3042D-02FE-4B9D-9861-8EA86B3DDD69}"/>
              </a:ext>
            </a:extLst>
          </p:cNvPr>
          <p:cNvSpPr txBox="1"/>
          <p:nvPr/>
        </p:nvSpPr>
        <p:spPr>
          <a:xfrm rot="20863798">
            <a:off x="6629399" y="3558103"/>
            <a:ext cx="2286000" cy="36933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See Blueprint Part 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7B09E-8A5F-4DB3-85D6-AF0BBABCFBA8}"/>
              </a:ext>
            </a:extLst>
          </p:cNvPr>
          <p:cNvSpPr txBox="1"/>
          <p:nvPr/>
        </p:nvSpPr>
        <p:spPr>
          <a:xfrm>
            <a:off x="1524000" y="25545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7560B-8A82-4515-B26F-A96C85DF0BFE}"/>
              </a:ext>
            </a:extLst>
          </p:cNvPr>
          <p:cNvSpPr txBox="1"/>
          <p:nvPr/>
        </p:nvSpPr>
        <p:spPr>
          <a:xfrm>
            <a:off x="1600200" y="449652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1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2259</Words>
  <Application>Microsoft Office PowerPoint</Application>
  <PresentationFormat>Widescreen</PresentationFormat>
  <Paragraphs>302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Arial</vt:lpstr>
      <vt:lpstr>Calibri</vt:lpstr>
      <vt:lpstr>Gill Sans MT</vt:lpstr>
      <vt:lpstr>Times New Roman</vt:lpstr>
      <vt:lpstr>1_Office Theme</vt:lpstr>
      <vt:lpstr>Section 10</vt:lpstr>
      <vt:lpstr>PowerPoint Presentation</vt:lpstr>
      <vt:lpstr>OPUS</vt:lpstr>
      <vt:lpstr>OPUS</vt:lpstr>
      <vt:lpstr>NSRS Coordinates or Not?</vt:lpstr>
      <vt:lpstr>GNSS Is Key</vt:lpstr>
      <vt:lpstr>OPUS will soon take in RTK vectors!</vt:lpstr>
      <vt:lpstr>Example: Upload RTN Vectors to  OPUS-Projects</vt:lpstr>
      <vt:lpstr>Leveling: NSRS coordinates or not?</vt:lpstr>
      <vt:lpstr>PowerPoint Presentation</vt:lpstr>
      <vt:lpstr>New Surveying Specifications</vt:lpstr>
      <vt:lpstr>New Leveling Specifications</vt:lpstr>
      <vt:lpstr>Replace NGS-58</vt:lpstr>
      <vt:lpstr>Surveying</vt:lpstr>
      <vt:lpstr>End of Section 10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10</dc:title>
  <dc:creator>Erika Little</dc:creator>
  <cp:lastModifiedBy>Erika Little</cp:lastModifiedBy>
  <cp:revision>1</cp:revision>
  <dcterms:created xsi:type="dcterms:W3CDTF">2021-03-09T18:10:18Z</dcterms:created>
  <dcterms:modified xsi:type="dcterms:W3CDTF">2021-03-09T18:10:36Z</dcterms:modified>
</cp:coreProperties>
</file>