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73C72-1F69-4EE8-BA5F-C461E07340C6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F9AA4-4313-4F0A-81C2-F55E9247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0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interest in the Modernized National Spatial Reference System.</a:t>
            </a:r>
          </a:p>
          <a:p>
            <a:endParaRPr lang="en-US" dirty="0"/>
          </a:p>
          <a:p>
            <a:r>
              <a:rPr lang="en-US" dirty="0"/>
              <a:t>In this Section 12 we will conclude with</a:t>
            </a:r>
          </a:p>
          <a:p>
            <a:pPr marL="457200" lvl="1" indent="0" algn="l"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FF0000"/>
                </a:solidFill>
              </a:rPr>
              <a:t>Known Concerns</a:t>
            </a:r>
          </a:p>
          <a:p>
            <a:pPr marL="457200" lvl="1" indent="0" algn="l"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FF0000"/>
                </a:solidFill>
              </a:rPr>
              <a:t>NSRS Modernization Delay</a:t>
            </a:r>
          </a:p>
          <a:p>
            <a:pPr marL="457200" lvl="1" indent="0" algn="l"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FF0000"/>
                </a:solidFill>
              </a:rPr>
              <a:t>Closing, Summary and Overview</a:t>
            </a:r>
          </a:p>
          <a:p>
            <a:pPr marL="457200" lvl="1" indent="0" algn="l"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FF0000"/>
                </a:solidFill>
              </a:rPr>
              <a:t>and finally, Contact Information and Ways to Keep Up to Date</a:t>
            </a:r>
          </a:p>
          <a:p>
            <a:endParaRPr lang="en-US" dirty="0"/>
          </a:p>
          <a:p>
            <a:r>
              <a:rPr lang="en-US" dirty="0"/>
              <a:t>I’m David Zenk, National Geodetic Survey Advisor for the Northern Plains Region.</a:t>
            </a:r>
          </a:p>
          <a:p>
            <a:endParaRPr lang="en-US" dirty="0"/>
          </a:p>
          <a:p>
            <a:r>
              <a:rPr lang="en-US" dirty="0"/>
              <a:t>I will be your narrator for this section of the presentation.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95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NAD 83 coordinates may change by 2–4 meters</a:t>
            </a:r>
          </a:p>
          <a:p>
            <a:r>
              <a:rPr lang="en-US" dirty="0"/>
              <a:t>Your orthometric heights may change by up to 2 meters (or more)</a:t>
            </a:r>
          </a:p>
          <a:p>
            <a:r>
              <a:rPr lang="en-US" dirty="0"/>
              <a:t>Magnitude of change will vary with location:</a:t>
            </a:r>
          </a:p>
          <a:p>
            <a:r>
              <a:rPr lang="en-US" dirty="0"/>
              <a:t>NAD 83 will change by about 0.5 to 4 meters horizontally</a:t>
            </a:r>
          </a:p>
          <a:p>
            <a:r>
              <a:rPr lang="en-US" dirty="0"/>
              <a:t>Orthometric and NAD 83 ellipsoid heights will change by up to about 2 meters</a:t>
            </a:r>
          </a:p>
          <a:p>
            <a:r>
              <a:rPr lang="en-US" dirty="0"/>
              <a:t>And that just gets you to a “reference epoch”</a:t>
            </a:r>
          </a:p>
          <a:p>
            <a:r>
              <a:rPr lang="en-US" dirty="0"/>
              <a:t>Which continues to perpetuate the “one coordinate in perpetuity” myth</a:t>
            </a:r>
          </a:p>
          <a:p>
            <a:r>
              <a:rPr lang="en-US" dirty="0"/>
              <a:t>After that, real motions kick in and become part of the world of geodetic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483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it’s not all “change”…</a:t>
            </a:r>
          </a:p>
          <a:p>
            <a:r>
              <a:rPr lang="en-US" dirty="0"/>
              <a:t>You will still be able to:</a:t>
            </a:r>
          </a:p>
          <a:p>
            <a:r>
              <a:rPr lang="en-US" dirty="0"/>
              <a:t>Get a position using OPUS</a:t>
            </a:r>
          </a:p>
          <a:p>
            <a:r>
              <a:rPr lang="en-US" dirty="0"/>
              <a:t>Adjust your projects to some reference epoch</a:t>
            </a:r>
          </a:p>
          <a:p>
            <a:r>
              <a:rPr lang="en-US" dirty="0"/>
              <a:t>Look at a mark’s “datasheet”</a:t>
            </a:r>
          </a:p>
          <a:p>
            <a:r>
              <a:rPr lang="en-US" dirty="0"/>
              <a:t>Only now, there will be a lot more information and a lot more service provided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30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Socioecomic</a:t>
            </a:r>
            <a:r>
              <a:rPr lang="en-US" dirty="0"/>
              <a:t> Benefit:</a:t>
            </a:r>
          </a:p>
          <a:p>
            <a:r>
              <a:rPr lang="en-US" dirty="0"/>
              <a:t>Value of the NGS gravity program—part of the NSRS modernization effort —was estimated in a 2019 study to be between $4.2 billion and $13.3 billion over ten years, with a middle scenario of $8.7 billion.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36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Surveying will still be surveying</a:t>
            </a:r>
          </a:p>
          <a:p>
            <a:r>
              <a:rPr lang="en-US" dirty="0"/>
              <a:t>Just because NGS provides time-dependent information doesn’t mean everything you do has to be “time dependent”</a:t>
            </a:r>
          </a:p>
          <a:p>
            <a:r>
              <a:rPr lang="en-US" dirty="0"/>
              <a:t>NGS will provide tools to minimize its impact:</a:t>
            </a:r>
          </a:p>
          <a:p>
            <a:r>
              <a:rPr lang="en-US" dirty="0"/>
              <a:t>Plate fixed frames</a:t>
            </a:r>
          </a:p>
          <a:p>
            <a:r>
              <a:rPr lang="en-US" dirty="0"/>
              <a:t>Reference Epoch Coordinates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49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if time-change is important (heights in coastal subsidence zones, anyone?) they are available</a:t>
            </a:r>
          </a:p>
          <a:p>
            <a:r>
              <a:rPr lang="en-US" dirty="0"/>
              <a:t>Survey epoch coordinates will show a mark’s coordinate history</a:t>
            </a:r>
          </a:p>
          <a:p>
            <a:r>
              <a:rPr lang="en-US" dirty="0"/>
              <a:t>The IFVM will be broadly useful for showing movement in the horizontal, but perhaps less so in the vertical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93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I’d like to invite you to stay up-to-date with some contact information  and NGS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19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always, your NGS Regional Advisor is available to help you.</a:t>
            </a:r>
          </a:p>
          <a:p>
            <a:r>
              <a:rPr lang="en-US" dirty="0"/>
              <a:t>Don’t forget to subscribe to the NGS Newsletters and Webinar Notifications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26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interest in the Modernized National Spatial Reference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644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end of Section 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21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reminder, here’s where we are in the outline.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3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several known concerns of which NGS is already aware.</a:t>
            </a:r>
          </a:p>
          <a:p>
            <a:r>
              <a:rPr lang="en-US" dirty="0"/>
              <a:t>Closure of GPS/geoid/leveling</a:t>
            </a:r>
          </a:p>
          <a:p>
            <a:pPr lvl="1"/>
            <a:r>
              <a:rPr lang="en-US" dirty="0"/>
              <a:t>Differential Leveling is more precise over short distances than GPS+GEOID. </a:t>
            </a:r>
          </a:p>
          <a:p>
            <a:pPr lvl="1"/>
            <a:r>
              <a:rPr lang="en-US" dirty="0"/>
              <a:t>NGS is developing recommendations in Blueprint Part 3 to guide users.</a:t>
            </a:r>
          </a:p>
          <a:p>
            <a:pPr lvl="0"/>
            <a:r>
              <a:rPr lang="en-US" dirty="0"/>
              <a:t>There are several TBDs in the Blueprints Parts 1,2 &amp;3</a:t>
            </a:r>
          </a:p>
          <a:p>
            <a:pPr lvl="1"/>
            <a:r>
              <a:rPr lang="en-US" dirty="0"/>
              <a:t>NGS will be able to finalize these when the results of future data analysis is complete. For now, we have put forward our best estimate.</a:t>
            </a:r>
          </a:p>
          <a:p>
            <a:pPr lvl="0"/>
            <a:r>
              <a:rPr lang="en-US" dirty="0"/>
              <a:t>GPS – NGS expects to continue support for passive marks. The user community will submit data on existing and new marks.</a:t>
            </a:r>
          </a:p>
          <a:p>
            <a:pPr lvl="0"/>
            <a:r>
              <a:rPr lang="en-US" dirty="0"/>
              <a:t>Internet connections – OPUS and other future tools will rely more heavily on internet and browser delivery. </a:t>
            </a:r>
          </a:p>
          <a:p>
            <a:pPr lvl="1"/>
            <a:r>
              <a:rPr lang="en-US" dirty="0"/>
              <a:t>On the positive side, applications are up to date and no user-side installation is needed.</a:t>
            </a:r>
          </a:p>
          <a:p>
            <a:pPr lvl="1"/>
            <a:r>
              <a:rPr lang="en-US" dirty="0"/>
              <a:t>On the negative side, increasing bandwidth will be a local priority.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71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to a variety of situations, NGS has had to delay the NSRS schedule.</a:t>
            </a:r>
          </a:p>
          <a:p>
            <a:r>
              <a:rPr lang="en-US" dirty="0"/>
              <a:t>Let’s look at a few of these impacts.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18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official:  we are delayed beyond 2022</a:t>
            </a:r>
          </a:p>
          <a:p>
            <a:r>
              <a:rPr lang="en-US" dirty="0"/>
              <a:t>On June 23, 2020, this message was rolled out via:</a:t>
            </a:r>
          </a:p>
          <a:p>
            <a:pPr lvl="1"/>
            <a:r>
              <a:rPr lang="en-US" dirty="0"/>
              <a:t>NGS Web Page</a:t>
            </a:r>
          </a:p>
          <a:p>
            <a:pPr lvl="1"/>
            <a:r>
              <a:rPr lang="en-US" dirty="0"/>
              <a:t>NSRS Modernization News Special Issue</a:t>
            </a:r>
          </a:p>
          <a:p>
            <a:pPr lvl="1"/>
            <a:r>
              <a:rPr lang="en-US" dirty="0"/>
              <a:t>Granicus Announcement (email)</a:t>
            </a:r>
          </a:p>
          <a:p>
            <a:pPr lvl="1"/>
            <a:r>
              <a:rPr lang="en-US" dirty="0"/>
              <a:t>Notifications to NSPS, AAGS, FGDC/FGCS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20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A list of FAQs is available.  Here are a few summary highlights:</a:t>
            </a:r>
          </a:p>
          <a:p>
            <a:r>
              <a:rPr lang="en-US" dirty="0">
                <a:latin typeface="Gill Sans MT" panose="020B0502020104020203" pitchFamily="34" charset="0"/>
              </a:rPr>
              <a:t>Why are we delayed?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 GRAV-D issues (COVID-19, airspace, unforeseen maintenance)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 Personnel availability</a:t>
            </a:r>
          </a:p>
          <a:p>
            <a:r>
              <a:rPr lang="en-US" dirty="0">
                <a:latin typeface="Gill Sans MT" panose="020B0502020104020203" pitchFamily="34" charset="0"/>
              </a:rPr>
              <a:t>How long is the delay?</a:t>
            </a:r>
          </a:p>
          <a:p>
            <a:pPr lvl="1"/>
            <a:r>
              <a:rPr lang="en-US" sz="1200" dirty="0">
                <a:latin typeface="Gill Sans MT" panose="020B0502020104020203" pitchFamily="34" charset="0"/>
                <a:cs typeface="Times New Roman" panose="02020603050405020304" pitchFamily="18" charset="0"/>
              </a:rPr>
              <a:t>Unknown. We hope only a few years. The future cannot be predicted.</a:t>
            </a:r>
          </a:p>
          <a:p>
            <a:r>
              <a:rPr lang="en-US" dirty="0">
                <a:latin typeface="Gill Sans MT" panose="020B0502020104020203" pitchFamily="34" charset="0"/>
              </a:rPr>
              <a:t>Will names change?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No, “GEOID2022”, “NATRF2022”, etc. will remain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49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what now?</a:t>
            </a:r>
          </a:p>
          <a:p>
            <a:r>
              <a:rPr lang="en-US" dirty="0"/>
              <a:t>NGS is re-prioritizing all modernization tasks :</a:t>
            </a:r>
          </a:p>
          <a:p>
            <a:r>
              <a:rPr lang="en-US" dirty="0"/>
              <a:t>Focusing efforts on getting tasks completed in a logical order that builds one upon the next</a:t>
            </a:r>
          </a:p>
          <a:p>
            <a:r>
              <a:rPr lang="en-US" dirty="0"/>
              <a:t>To allow us the choice, if we wish, to phase the modernization roll-out:</a:t>
            </a:r>
          </a:p>
          <a:p>
            <a:r>
              <a:rPr lang="en-US" dirty="0"/>
              <a:t> For example, rolling out NATRF2022 before NADCON exists</a:t>
            </a:r>
          </a:p>
          <a:p>
            <a:r>
              <a:rPr lang="en-US" dirty="0"/>
              <a:t> For example, rolling out NATRF2022 before NAPGD2022</a:t>
            </a:r>
          </a:p>
          <a:p>
            <a:r>
              <a:rPr lang="en-US" dirty="0"/>
              <a:t>BUT phased roll-out isn’t on the table yet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07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23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NSRS of today is based on:</a:t>
            </a:r>
          </a:p>
          <a:p>
            <a:r>
              <a:rPr lang="en-US" dirty="0"/>
              <a:t>Pre-space-age geodetic technology</a:t>
            </a:r>
          </a:p>
          <a:p>
            <a:r>
              <a:rPr lang="en-US" dirty="0"/>
              <a:t>The concept of one unique coordinate assigned to a point, in perpetuity</a:t>
            </a:r>
          </a:p>
          <a:p>
            <a:r>
              <a:rPr lang="en-US" dirty="0"/>
              <a:t>The modernized NSRS will:</a:t>
            </a:r>
          </a:p>
          <a:p>
            <a:r>
              <a:rPr lang="en-US" dirty="0"/>
              <a:t>Leverage GNSS</a:t>
            </a:r>
          </a:p>
          <a:p>
            <a:r>
              <a:rPr lang="en-US" dirty="0"/>
              <a:t>Embrace the movements of points on Earth’s crust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3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2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7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67" y="568325"/>
            <a:ext cx="10409767" cy="1144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7467" y="1906588"/>
            <a:ext cx="5103284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03951" y="1906588"/>
            <a:ext cx="5103283" cy="2082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03951" y="4141789"/>
            <a:ext cx="5103283" cy="20843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04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8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4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9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9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9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3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4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4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Modernized NSRS - extended version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0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Date of this slide: Sept 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7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hyperlink" Target="https://www.ngs.noaa.gov/INFO/subscribe.s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hyperlink" Target="https://www.ngs.noaa.gov/datums/newdatums/index.shtml" TargetMode="External"/><Relationship Id="rId5" Type="http://schemas.openxmlformats.org/officeDocument/2006/relationships/hyperlink" Target="https://geodesy.noaa.gov/ADVISORS/index.shtml" TargetMode="External"/><Relationship Id="rId4" Type="http://schemas.openxmlformats.org/officeDocument/2006/relationships/hyperlink" Target="mailto:ngs.infocenter@noaa.go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30300-31CD-4D29-83B5-EB44A9D9D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2828D-9806-48C5-B61D-CE1E44206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2700" y="3757864"/>
            <a:ext cx="7658101" cy="2322094"/>
          </a:xfrm>
        </p:spPr>
        <p:txBody>
          <a:bodyPr/>
          <a:lstStyle/>
          <a:p>
            <a:pPr algn="l"/>
            <a:r>
              <a:rPr lang="en-US" b="1" dirty="0"/>
              <a:t>Part II:  The Modernized NSRS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Addressing Known Concerns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NSRS Modernization Delay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Closing, Summary and Overview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Contact Information and Ways to Keep Up to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4BEE5-2A8C-47F3-9B80-339F7406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AC267-B601-43E2-91A4-14C98352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DFF3B-C02A-428F-98CA-DAC58710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70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256" y="1439726"/>
            <a:ext cx="8399744" cy="4525963"/>
          </a:xfrm>
        </p:spPr>
        <p:txBody>
          <a:bodyPr/>
          <a:lstStyle/>
          <a:p>
            <a:r>
              <a:rPr lang="en-US" sz="2200" dirty="0"/>
              <a:t>Your NAD 83 coordinates may change by 2–4 meters</a:t>
            </a:r>
          </a:p>
          <a:p>
            <a:r>
              <a:rPr lang="en-US" sz="2200" dirty="0"/>
              <a:t>Your orthometric heights may change by up to 2 meters (or more)</a:t>
            </a:r>
          </a:p>
          <a:p>
            <a:r>
              <a:rPr lang="en-US" sz="2200" dirty="0"/>
              <a:t>Magnitude of change will vary with location:</a:t>
            </a:r>
          </a:p>
          <a:p>
            <a:pPr lvl="1"/>
            <a:r>
              <a:rPr lang="en-US" sz="2200" dirty="0"/>
              <a:t>NAD 83 will change by about 0.5 to 4 meters horizontally</a:t>
            </a:r>
          </a:p>
          <a:p>
            <a:pPr lvl="1"/>
            <a:r>
              <a:rPr lang="en-US" sz="2200" dirty="0"/>
              <a:t>Orthometric and NAD 83 ellipsoid heights will change by up to about 2 meters</a:t>
            </a:r>
          </a:p>
          <a:p>
            <a:r>
              <a:rPr lang="en-US" sz="2200" dirty="0"/>
              <a:t>And that just gets you to a “reference epoch”</a:t>
            </a:r>
          </a:p>
          <a:p>
            <a:pPr lvl="1"/>
            <a:r>
              <a:rPr lang="en-US" sz="2200" dirty="0"/>
              <a:t>Which continues to perpetuate the “one coordinate in perpetuity” myth</a:t>
            </a:r>
          </a:p>
          <a:p>
            <a:pPr lvl="1"/>
            <a:r>
              <a:rPr lang="en-US" sz="2200" dirty="0"/>
              <a:t>After that, real motions kick in and become part of the world of geodetic control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70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813" y="1409281"/>
            <a:ext cx="8229600" cy="4525963"/>
          </a:xfrm>
        </p:spPr>
        <p:txBody>
          <a:bodyPr/>
          <a:lstStyle/>
          <a:p>
            <a:r>
              <a:rPr lang="en-US" dirty="0"/>
              <a:t>But it’s not all “change”…</a:t>
            </a:r>
          </a:p>
          <a:p>
            <a:pPr lvl="1"/>
            <a:r>
              <a:rPr lang="en-US" dirty="0"/>
              <a:t>You will still be able to:</a:t>
            </a:r>
          </a:p>
          <a:p>
            <a:pPr lvl="2"/>
            <a:r>
              <a:rPr lang="en-US" sz="2800" dirty="0"/>
              <a:t>Get a position using OPUS</a:t>
            </a:r>
          </a:p>
          <a:p>
            <a:pPr lvl="2"/>
            <a:r>
              <a:rPr lang="en-US" sz="2800" dirty="0"/>
              <a:t>Adjust your projects to some reference epoch</a:t>
            </a:r>
          </a:p>
          <a:p>
            <a:pPr lvl="2"/>
            <a:r>
              <a:rPr lang="en-US" sz="2800" dirty="0"/>
              <a:t>Look at a mark’s “datasheet”</a:t>
            </a:r>
          </a:p>
          <a:p>
            <a:pPr lvl="1"/>
            <a:r>
              <a:rPr lang="en-US" dirty="0"/>
              <a:t>Only now, there will be a lot more information and a lot more service provided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9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121" y="1442553"/>
            <a:ext cx="5659821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Socioecomic</a:t>
            </a:r>
            <a:r>
              <a:rPr lang="en-US" b="1" dirty="0"/>
              <a:t> Benefit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Value of the NGS gravity program—part of the NSRS modernization effort</a:t>
            </a:r>
            <a:br>
              <a:rPr lang="en-US" dirty="0"/>
            </a:br>
            <a:r>
              <a:rPr lang="en-US" dirty="0"/>
              <a:t>—was estimated in a 2019 study to be between $4.2 billion and $13.3 billion over ten years, with a middle scenario of $8.7 billion.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021" y="1600202"/>
            <a:ext cx="2383220" cy="3104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040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0768" y="1417639"/>
            <a:ext cx="8396232" cy="4525963"/>
          </a:xfrm>
        </p:spPr>
        <p:txBody>
          <a:bodyPr/>
          <a:lstStyle/>
          <a:p>
            <a:r>
              <a:rPr lang="en-US" dirty="0"/>
              <a:t>Surveying will still be surveying</a:t>
            </a:r>
          </a:p>
          <a:p>
            <a:r>
              <a:rPr lang="en-US" dirty="0"/>
              <a:t>Just because NGS provides time-dependent information doesn’t mean everything you do has to be “time dependent”</a:t>
            </a:r>
          </a:p>
          <a:p>
            <a:pPr lvl="1"/>
            <a:r>
              <a:rPr lang="en-US" dirty="0"/>
              <a:t>NGS will provide tools to minimize its impact:</a:t>
            </a:r>
          </a:p>
          <a:p>
            <a:pPr lvl="2"/>
            <a:r>
              <a:rPr lang="en-US" sz="2800" dirty="0"/>
              <a:t>Plate fixed frames</a:t>
            </a:r>
          </a:p>
          <a:p>
            <a:pPr lvl="2"/>
            <a:r>
              <a:rPr lang="en-US" sz="2800" dirty="0"/>
              <a:t>Reference epoch coordinates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97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64590"/>
            <a:ext cx="9144000" cy="1143000"/>
          </a:xfrm>
        </p:spPr>
        <p:txBody>
          <a:bodyPr/>
          <a:lstStyle/>
          <a:p>
            <a:r>
              <a:rPr lang="en-US" sz="4000" b="1" dirty="0"/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864" y="1429387"/>
            <a:ext cx="8229600" cy="4525963"/>
          </a:xfrm>
        </p:spPr>
        <p:txBody>
          <a:bodyPr/>
          <a:lstStyle/>
          <a:p>
            <a:r>
              <a:rPr lang="en-US" dirty="0"/>
              <a:t>But if time-change is important (heights in coastal subsidence zones, anyone?) they are available</a:t>
            </a:r>
          </a:p>
          <a:p>
            <a:pPr lvl="1"/>
            <a:r>
              <a:rPr lang="en-US" dirty="0"/>
              <a:t>Survey epoch coordinates will show a mark’s coordinate history</a:t>
            </a:r>
          </a:p>
          <a:p>
            <a:pPr lvl="2"/>
            <a:r>
              <a:rPr lang="en-US" sz="2800" dirty="0"/>
              <a:t>The IFVM will be broadly useful for showing movement in the horizontal, but significantly less so in the vertical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681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59600"/>
            <a:ext cx="8229600" cy="4525963"/>
          </a:xfrm>
        </p:spPr>
        <p:txBody>
          <a:bodyPr/>
          <a:lstStyle/>
          <a:p>
            <a:r>
              <a:rPr lang="en-US" sz="2000" b="1" dirty="0"/>
              <a:t>Part II:  The Modernized NSRS</a:t>
            </a:r>
          </a:p>
          <a:p>
            <a:pPr lvl="1"/>
            <a:r>
              <a:rPr lang="en-US" sz="1800" dirty="0"/>
              <a:t>Guiding Principles </a:t>
            </a:r>
          </a:p>
          <a:p>
            <a:pPr lvl="1"/>
            <a:r>
              <a:rPr lang="en-US" sz="1800" dirty="0"/>
              <a:t>Documentation</a:t>
            </a:r>
          </a:p>
          <a:p>
            <a:pPr lvl="1"/>
            <a:r>
              <a:rPr lang="en-US" sz="1800" dirty="0"/>
              <a:t>Geometric Reference Frames</a:t>
            </a:r>
          </a:p>
          <a:p>
            <a:pPr lvl="1"/>
            <a:r>
              <a:rPr lang="en-US" sz="1800" dirty="0"/>
              <a:t>Geopotential Datum </a:t>
            </a:r>
          </a:p>
          <a:p>
            <a:pPr lvl="1"/>
            <a:r>
              <a:rPr lang="en-US" sz="1800" dirty="0"/>
              <a:t>Coordinates and Database</a:t>
            </a:r>
          </a:p>
          <a:p>
            <a:pPr lvl="2"/>
            <a:r>
              <a:rPr lang="en-US" sz="1400" dirty="0"/>
              <a:t>BREAK</a:t>
            </a:r>
          </a:p>
          <a:p>
            <a:pPr lvl="1"/>
            <a:r>
              <a:rPr lang="en-US" sz="1800" dirty="0"/>
              <a:t>Accessing the NSRS</a:t>
            </a:r>
          </a:p>
          <a:p>
            <a:pPr lvl="1"/>
            <a:r>
              <a:rPr lang="en-US" sz="1800" dirty="0"/>
              <a:t>The NOAA CORS Network </a:t>
            </a:r>
          </a:p>
          <a:p>
            <a:pPr lvl="1"/>
            <a:r>
              <a:rPr lang="en-US" sz="1800" dirty="0"/>
              <a:t>OPUS:  The New </a:t>
            </a:r>
            <a:r>
              <a:rPr lang="en-US" sz="1800" dirty="0" err="1"/>
              <a:t>Bluebooking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New Surveying Specifications </a:t>
            </a:r>
          </a:p>
          <a:p>
            <a:pPr lvl="1"/>
            <a:r>
              <a:rPr lang="en-US" sz="1800" dirty="0"/>
              <a:t>Transformations and Conversions </a:t>
            </a:r>
          </a:p>
          <a:p>
            <a:pPr lvl="1"/>
            <a:r>
              <a:rPr lang="en-US" sz="1800" dirty="0"/>
              <a:t>State Plane Coordinates </a:t>
            </a:r>
          </a:p>
          <a:p>
            <a:pPr lvl="1"/>
            <a:r>
              <a:rPr lang="en-US" sz="1800" dirty="0"/>
              <a:t>Addressing Known Concerns</a:t>
            </a:r>
          </a:p>
          <a:p>
            <a:pPr lvl="1"/>
            <a:r>
              <a:rPr lang="en-US" sz="1800" dirty="0"/>
              <a:t>NSRS Modernization Delay </a:t>
            </a:r>
          </a:p>
          <a:p>
            <a:pPr lvl="1"/>
            <a:r>
              <a:rPr lang="en-US" sz="1800" dirty="0"/>
              <a:t>Closing, Summary and Overview 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Contact Information and Ways to Keep Up to Date</a:t>
            </a:r>
          </a:p>
          <a:p>
            <a:pPr lvl="1"/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61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How to stay informed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862" y="1417639"/>
            <a:ext cx="8376138" cy="4525963"/>
          </a:xfrm>
        </p:spPr>
        <p:txBody>
          <a:bodyPr/>
          <a:lstStyle/>
          <a:p>
            <a:r>
              <a:rPr lang="en-US" dirty="0"/>
              <a:t>Questions?  </a:t>
            </a:r>
            <a:r>
              <a:rPr lang="en-US" dirty="0">
                <a:hlinkClick r:id="rId4"/>
              </a:rPr>
              <a:t>ngs.infocenter@noaa.gov</a:t>
            </a:r>
            <a:endParaRPr lang="en-US" dirty="0"/>
          </a:p>
          <a:p>
            <a:r>
              <a:rPr lang="en-US" dirty="0"/>
              <a:t>NGS Regional Advisors:</a:t>
            </a:r>
          </a:p>
          <a:p>
            <a:pPr lvl="1"/>
            <a:r>
              <a:rPr lang="en-US" dirty="0">
                <a:hlinkClick r:id="rId5"/>
              </a:rPr>
              <a:t>https://geodesy.noaa.gov/ADVISORS/index.shtml</a:t>
            </a:r>
            <a:endParaRPr lang="en-US" dirty="0"/>
          </a:p>
          <a:p>
            <a:r>
              <a:rPr lang="en-US" dirty="0"/>
              <a:t>NSRS Modernization News</a:t>
            </a:r>
          </a:p>
          <a:p>
            <a:pPr lvl="1"/>
            <a:r>
              <a:rPr lang="en-US" sz="2400" dirty="0">
                <a:hlinkClick r:id="rId6"/>
              </a:rPr>
              <a:t>https://www.ngs.noaa.gov/datums/newdatums/index.shtml</a:t>
            </a:r>
            <a:endParaRPr lang="en-US" sz="2400" dirty="0"/>
          </a:p>
          <a:p>
            <a:r>
              <a:rPr lang="en-US" dirty="0"/>
              <a:t>Webinars:</a:t>
            </a:r>
          </a:p>
          <a:p>
            <a:pPr lvl="1"/>
            <a:r>
              <a:rPr lang="en-US" dirty="0">
                <a:hlinkClick r:id="rId7"/>
              </a:rPr>
              <a:t>https://www.ngs.noaa.gov/INFO/subscribe.shtml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27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962527"/>
            <a:ext cx="8229600" cy="4812632"/>
          </a:xfrm>
        </p:spPr>
        <p:txBody>
          <a:bodyPr/>
          <a:lstStyle/>
          <a:p>
            <a:r>
              <a:rPr lang="en-US" sz="4000" b="1" dirty="0"/>
              <a:t>Thank You</a:t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800" b="1" dirty="0"/>
              <a:t>for your interest in the 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Modernized National Spatial Reference System</a:t>
            </a:r>
            <a:br>
              <a:rPr lang="en-US" sz="4000" b="1" dirty="0"/>
            </a:br>
            <a:r>
              <a:rPr lang="en-US" sz="4000" b="1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7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805985B-E9B0-4FC3-AC38-151D6CAC64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12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F44630D-1ABF-4DF5-97C3-C6FBA17738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316DAC-3B7B-46DD-90CE-5AFCAD470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3962F-1774-4AA5-BE8E-89F28B61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D6235-3EB5-418B-9D66-00FBAE1B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99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130668"/>
            <a:ext cx="9144000" cy="1143000"/>
          </a:xfrm>
        </p:spPr>
        <p:txBody>
          <a:bodyPr/>
          <a:lstStyle/>
          <a:p>
            <a:r>
              <a:rPr lang="en-US" sz="4000" b="1" dirty="0"/>
              <a:t>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8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59600"/>
            <a:ext cx="8229600" cy="4525963"/>
          </a:xfrm>
        </p:spPr>
        <p:txBody>
          <a:bodyPr/>
          <a:lstStyle/>
          <a:p>
            <a:r>
              <a:rPr lang="en-US" sz="2000" b="1" dirty="0"/>
              <a:t>Part II:  The Modernized NSRS</a:t>
            </a:r>
          </a:p>
          <a:p>
            <a:pPr lvl="1"/>
            <a:r>
              <a:rPr lang="en-US" sz="1800" dirty="0"/>
              <a:t>Guiding Principles </a:t>
            </a:r>
          </a:p>
          <a:p>
            <a:pPr lvl="1"/>
            <a:r>
              <a:rPr lang="en-US" sz="1800" dirty="0"/>
              <a:t>Documentation</a:t>
            </a:r>
          </a:p>
          <a:p>
            <a:pPr lvl="1"/>
            <a:r>
              <a:rPr lang="en-US" sz="1800" dirty="0"/>
              <a:t>Geometric Reference Frames</a:t>
            </a:r>
          </a:p>
          <a:p>
            <a:pPr lvl="1"/>
            <a:r>
              <a:rPr lang="en-US" sz="1800" dirty="0"/>
              <a:t>Geopotential Datum </a:t>
            </a:r>
          </a:p>
          <a:p>
            <a:pPr lvl="1"/>
            <a:r>
              <a:rPr lang="en-US" sz="1800" dirty="0"/>
              <a:t>Coordinates and Database</a:t>
            </a:r>
          </a:p>
          <a:p>
            <a:pPr lvl="2"/>
            <a:r>
              <a:rPr lang="en-US" sz="1400" dirty="0"/>
              <a:t>BREAK</a:t>
            </a:r>
          </a:p>
          <a:p>
            <a:pPr lvl="1"/>
            <a:r>
              <a:rPr lang="en-US" sz="1800" dirty="0"/>
              <a:t>Accessing the NSRS</a:t>
            </a:r>
          </a:p>
          <a:p>
            <a:pPr lvl="1"/>
            <a:r>
              <a:rPr lang="en-US" sz="1800" dirty="0"/>
              <a:t>The NOAA CORS Network </a:t>
            </a:r>
          </a:p>
          <a:p>
            <a:pPr lvl="1"/>
            <a:r>
              <a:rPr lang="en-US" sz="1800" dirty="0"/>
              <a:t>OPUS:  The New </a:t>
            </a:r>
            <a:r>
              <a:rPr lang="en-US" sz="1800" dirty="0" err="1"/>
              <a:t>Bluebooking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New Surveying Specifications </a:t>
            </a:r>
          </a:p>
          <a:p>
            <a:pPr lvl="1"/>
            <a:r>
              <a:rPr lang="en-US" sz="1800" dirty="0"/>
              <a:t>Transformations and Conversions </a:t>
            </a:r>
          </a:p>
          <a:p>
            <a:pPr lvl="1"/>
            <a:r>
              <a:rPr lang="en-US" sz="1800" dirty="0"/>
              <a:t>State Plane Coordinates 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Addressing Known Concerns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NSRS Modernization Delay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Closing, Summary and Overview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Contact Information and Ways to Keep Up to Date</a:t>
            </a:r>
          </a:p>
          <a:p>
            <a:pPr lvl="1"/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05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05800" cy="1143000"/>
          </a:xfrm>
        </p:spPr>
        <p:txBody>
          <a:bodyPr/>
          <a:lstStyle/>
          <a:p>
            <a:r>
              <a:rPr lang="en-US" sz="4000" b="1" dirty="0"/>
              <a:t>Known Concerns…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0764" y="1417639"/>
            <a:ext cx="8229600" cy="4525963"/>
          </a:xfrm>
        </p:spPr>
        <p:txBody>
          <a:bodyPr/>
          <a:lstStyle/>
          <a:p>
            <a:r>
              <a:rPr lang="en-US" sz="2800" dirty="0"/>
              <a:t>Closure of GPS/geoid/leveling</a:t>
            </a:r>
          </a:p>
          <a:p>
            <a:pPr lvl="1"/>
            <a:r>
              <a:rPr lang="en-US" sz="1800" dirty="0"/>
              <a:t>Differential Leveling is more precise over short distances than GPS+GEOID. </a:t>
            </a:r>
          </a:p>
          <a:p>
            <a:pPr lvl="1"/>
            <a:r>
              <a:rPr lang="en-US" sz="1800" dirty="0"/>
              <a:t>NGS is developing recommendations in Blueprint Part 3 to guide users.</a:t>
            </a:r>
          </a:p>
          <a:p>
            <a:r>
              <a:rPr lang="en-US" sz="2800" dirty="0"/>
              <a:t>TBDs in Blueprint Parts 1–3</a:t>
            </a:r>
          </a:p>
          <a:p>
            <a:pPr lvl="1"/>
            <a:r>
              <a:rPr lang="en-US" sz="1800" dirty="0"/>
              <a:t>Expect to have most TBDs determined before rollout, though some will require on-the-fly decisions through experimentation</a:t>
            </a:r>
          </a:p>
          <a:p>
            <a:r>
              <a:rPr lang="en-US" sz="2800" dirty="0"/>
              <a:t>I don’t have GPS…</a:t>
            </a:r>
          </a:p>
          <a:p>
            <a:r>
              <a:rPr lang="en-US" sz="2800" dirty="0"/>
              <a:t>I don’t have a good internet connection</a:t>
            </a:r>
          </a:p>
          <a:p>
            <a:pPr lvl="1"/>
            <a:r>
              <a:rPr lang="en-US" sz="1800" dirty="0"/>
              <a:t>OPUS relies upon internet….no downloadable version as there was with ADJUST/PAGES...</a:t>
            </a:r>
          </a:p>
          <a:p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84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59600"/>
            <a:ext cx="8229600" cy="4525963"/>
          </a:xfrm>
        </p:spPr>
        <p:txBody>
          <a:bodyPr/>
          <a:lstStyle/>
          <a:p>
            <a:r>
              <a:rPr lang="en-US" sz="2000" b="1" dirty="0"/>
              <a:t>Part II:  The Modernized NSRS</a:t>
            </a:r>
          </a:p>
          <a:p>
            <a:pPr lvl="1"/>
            <a:r>
              <a:rPr lang="en-US" sz="1800" dirty="0"/>
              <a:t>Guiding Principles </a:t>
            </a:r>
          </a:p>
          <a:p>
            <a:pPr lvl="1"/>
            <a:r>
              <a:rPr lang="en-US" sz="1800" dirty="0"/>
              <a:t>Documentation</a:t>
            </a:r>
          </a:p>
          <a:p>
            <a:pPr lvl="1"/>
            <a:r>
              <a:rPr lang="en-US" sz="1800" dirty="0"/>
              <a:t>Geometric Reference Frames</a:t>
            </a:r>
          </a:p>
          <a:p>
            <a:pPr lvl="1"/>
            <a:r>
              <a:rPr lang="en-US" sz="1800" dirty="0"/>
              <a:t>Geopotential Datum </a:t>
            </a:r>
          </a:p>
          <a:p>
            <a:pPr lvl="1"/>
            <a:r>
              <a:rPr lang="en-US" sz="1800" dirty="0"/>
              <a:t>Coordinates and Database</a:t>
            </a:r>
          </a:p>
          <a:p>
            <a:pPr lvl="2"/>
            <a:r>
              <a:rPr lang="en-US" sz="1400" dirty="0"/>
              <a:t>BREAK</a:t>
            </a:r>
          </a:p>
          <a:p>
            <a:pPr lvl="1"/>
            <a:r>
              <a:rPr lang="en-US" sz="1800" dirty="0"/>
              <a:t>Accessing the NSRS</a:t>
            </a:r>
          </a:p>
          <a:p>
            <a:pPr lvl="1"/>
            <a:r>
              <a:rPr lang="en-US" sz="1800" dirty="0"/>
              <a:t>The NOAA CORS Network </a:t>
            </a:r>
          </a:p>
          <a:p>
            <a:pPr lvl="1"/>
            <a:r>
              <a:rPr lang="en-US" sz="1800" dirty="0"/>
              <a:t>OPUS:  The New </a:t>
            </a:r>
            <a:r>
              <a:rPr lang="en-US" sz="1800" dirty="0" err="1"/>
              <a:t>Bluebooking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New Surveying Specifications </a:t>
            </a:r>
          </a:p>
          <a:p>
            <a:pPr lvl="1"/>
            <a:r>
              <a:rPr lang="en-US" sz="1800" dirty="0"/>
              <a:t>Transformations and Conversions </a:t>
            </a:r>
          </a:p>
          <a:p>
            <a:pPr lvl="1"/>
            <a:r>
              <a:rPr lang="en-US" sz="1800" dirty="0"/>
              <a:t>State Plane Coordinates </a:t>
            </a:r>
          </a:p>
          <a:p>
            <a:pPr lvl="1"/>
            <a:r>
              <a:rPr lang="en-US" sz="1800" dirty="0"/>
              <a:t>Addressing Known Concerns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NSRS Modernization Delay (3 slides)</a:t>
            </a:r>
          </a:p>
          <a:p>
            <a:pPr lvl="1"/>
            <a:r>
              <a:rPr lang="en-US" sz="1800" dirty="0"/>
              <a:t>Closing, Summary and Overview</a:t>
            </a:r>
          </a:p>
          <a:p>
            <a:pPr lvl="1"/>
            <a:r>
              <a:rPr lang="en-US" sz="1800" dirty="0"/>
              <a:t>Contact Information and Ways to Keep Up to Date</a:t>
            </a:r>
          </a:p>
          <a:p>
            <a:pPr lvl="1"/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989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NSRS Modernization: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0" y="1427484"/>
            <a:ext cx="8426748" cy="492887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official:  we are delayed beyond 2022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June 23, 2020, this message was rolled out: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NGS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Page</a:t>
            </a:r>
          </a:p>
          <a:p>
            <a:pPr lvl="1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NSRS Modernization News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Issue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Granicus Announcement (email)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Notifications to NSPS, AAGS, FGDC/FGCS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Date of this slide: Sept 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5</a:t>
            </a:fld>
            <a:endParaRPr lang="en-US"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641D8E-DF71-4F18-8B79-FF849D1DAC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898"/>
          <a:stretch/>
        </p:blipFill>
        <p:spPr>
          <a:xfrm>
            <a:off x="6156334" y="2606645"/>
            <a:ext cx="4054467" cy="1644711"/>
          </a:xfrm>
          <a:prstGeom prst="rect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7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NSRS Modernization: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080" y="1437645"/>
            <a:ext cx="8305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list of FAQs is available.  Some summary highlights: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are we delayed?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GRAV-D issues (COVID-19, airspace, unforeseen maintenance)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Personnel availability</a:t>
            </a:r>
          </a:p>
          <a:p>
            <a:pPr lvl="1"/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long is the delay?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Unknown. We hope only a few years. The future cannot be predicted.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names change?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No, “GEOID2022”, “NATRF2022”, etc. will remain the same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Date of this slide: Sept 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6</a:t>
            </a:fld>
            <a:endParaRPr lang="en-US"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20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NSRS Modernization: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7280" y="1447805"/>
            <a:ext cx="791972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now?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NGS is re-prioritizing all modernization tasks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Focusing efforts on getting tasks completed in a logical order that builds one upon the next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allow us the choice, if we wish, to phase the modernization roll-out:</a:t>
            </a:r>
          </a:p>
          <a:p>
            <a:pPr lvl="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example, rolling out NATRF2022 before NADCON exists</a:t>
            </a:r>
          </a:p>
          <a:p>
            <a:pPr lvl="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example, rolling out NATRF2022 before NAPGD2022</a:t>
            </a:r>
          </a:p>
          <a:p>
            <a:pPr lvl="2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phased roll-out isn’t on the table yet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Date of this slide: Sept 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/>
              </a:rPr>
              <a:t>Modernized NSRS - extended version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>
                <a:latin typeface="Calibri"/>
              </a:rPr>
              <a:pPr>
                <a:defRPr/>
              </a:pPr>
              <a:t>7</a:t>
            </a:fld>
            <a:endParaRPr lang="en-US"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07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59600"/>
            <a:ext cx="8229600" cy="4525963"/>
          </a:xfrm>
        </p:spPr>
        <p:txBody>
          <a:bodyPr/>
          <a:lstStyle/>
          <a:p>
            <a:r>
              <a:rPr lang="en-US" sz="2000" b="1" dirty="0"/>
              <a:t>Part II:  The Modernized NSRS</a:t>
            </a:r>
          </a:p>
          <a:p>
            <a:pPr lvl="1"/>
            <a:r>
              <a:rPr lang="en-US" sz="1800" dirty="0"/>
              <a:t>Guiding Principles </a:t>
            </a:r>
          </a:p>
          <a:p>
            <a:pPr lvl="1"/>
            <a:r>
              <a:rPr lang="en-US" sz="1800" dirty="0"/>
              <a:t>Documentation</a:t>
            </a:r>
          </a:p>
          <a:p>
            <a:pPr lvl="1"/>
            <a:r>
              <a:rPr lang="en-US" sz="1800" dirty="0"/>
              <a:t>Geometric Reference Frames</a:t>
            </a:r>
          </a:p>
          <a:p>
            <a:pPr lvl="1"/>
            <a:r>
              <a:rPr lang="en-US" sz="1800" dirty="0"/>
              <a:t>Geopotential Datum </a:t>
            </a:r>
          </a:p>
          <a:p>
            <a:pPr lvl="1"/>
            <a:r>
              <a:rPr lang="en-US" sz="1800" dirty="0"/>
              <a:t>Coordinates and Database</a:t>
            </a:r>
          </a:p>
          <a:p>
            <a:pPr lvl="2"/>
            <a:r>
              <a:rPr lang="en-US" sz="1400" dirty="0"/>
              <a:t>BREAK</a:t>
            </a:r>
          </a:p>
          <a:p>
            <a:pPr lvl="1"/>
            <a:r>
              <a:rPr lang="en-US" sz="1800" dirty="0"/>
              <a:t>Accessing the NSRS</a:t>
            </a:r>
          </a:p>
          <a:p>
            <a:pPr lvl="1"/>
            <a:r>
              <a:rPr lang="en-US" sz="1800" dirty="0"/>
              <a:t>The NOAA CORS Network </a:t>
            </a:r>
          </a:p>
          <a:p>
            <a:pPr lvl="1"/>
            <a:r>
              <a:rPr lang="en-US" sz="1800" dirty="0"/>
              <a:t>OPUS:  The New </a:t>
            </a:r>
            <a:r>
              <a:rPr lang="en-US" sz="1800" dirty="0" err="1"/>
              <a:t>Bluebooking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New Surveying Specifications </a:t>
            </a:r>
          </a:p>
          <a:p>
            <a:pPr lvl="1"/>
            <a:r>
              <a:rPr lang="en-US" sz="1800" dirty="0"/>
              <a:t>Transformations and Conversions </a:t>
            </a:r>
          </a:p>
          <a:p>
            <a:pPr lvl="1"/>
            <a:r>
              <a:rPr lang="en-US" sz="1800" dirty="0"/>
              <a:t>State Plane Coordinates </a:t>
            </a:r>
          </a:p>
          <a:p>
            <a:pPr lvl="1"/>
            <a:r>
              <a:rPr lang="en-US" sz="1800" dirty="0"/>
              <a:t>Addressing Known Concerns</a:t>
            </a:r>
          </a:p>
          <a:p>
            <a:pPr lvl="1"/>
            <a:r>
              <a:rPr lang="en-US" sz="1800" dirty="0"/>
              <a:t>NSRS Modernization Delay 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Closing, Summary and Overview (6 slides)</a:t>
            </a:r>
          </a:p>
          <a:p>
            <a:pPr lvl="1"/>
            <a:r>
              <a:rPr lang="en-US" sz="1800" dirty="0"/>
              <a:t>Contact Information and Ways to Keep Up to Date</a:t>
            </a:r>
          </a:p>
          <a:p>
            <a:pPr lvl="1"/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448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813" y="1412196"/>
            <a:ext cx="8386187" cy="4525963"/>
          </a:xfrm>
        </p:spPr>
        <p:txBody>
          <a:bodyPr/>
          <a:lstStyle/>
          <a:p>
            <a:r>
              <a:rPr lang="en-US" dirty="0"/>
              <a:t>The NSRS of today is based on: </a:t>
            </a:r>
          </a:p>
          <a:p>
            <a:pPr lvl="1"/>
            <a:r>
              <a:rPr lang="en-US" dirty="0"/>
              <a:t>Pre-space-age geodetic technology</a:t>
            </a:r>
          </a:p>
          <a:p>
            <a:pPr lvl="1"/>
            <a:r>
              <a:rPr lang="en-US" dirty="0"/>
              <a:t>The concept of one unique coordinate assigned to a point, in perpetuity</a:t>
            </a:r>
          </a:p>
          <a:p>
            <a:r>
              <a:rPr lang="en-US" dirty="0"/>
              <a:t>The modernized NSRS will:</a:t>
            </a:r>
          </a:p>
          <a:p>
            <a:pPr lvl="1"/>
            <a:r>
              <a:rPr lang="en-US" dirty="0"/>
              <a:t>Leverage GNSS</a:t>
            </a:r>
          </a:p>
          <a:p>
            <a:pPr lvl="1"/>
            <a:r>
              <a:rPr lang="en-US" dirty="0"/>
              <a:t>Embrace the movements of points on Earth’s crust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of this slide: Sept 3,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Modernized NSRS - extended version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73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2023</Words>
  <Application>Microsoft Office PowerPoint</Application>
  <PresentationFormat>Widescreen</PresentationFormat>
  <Paragraphs>311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ＭＳ Ｐゴシック</vt:lpstr>
      <vt:lpstr>Arial</vt:lpstr>
      <vt:lpstr>Calibri</vt:lpstr>
      <vt:lpstr>Gill Sans MT</vt:lpstr>
      <vt:lpstr>Times New Roman</vt:lpstr>
      <vt:lpstr>1_Office Theme</vt:lpstr>
      <vt:lpstr>5_Office Theme</vt:lpstr>
      <vt:lpstr>Section 12</vt:lpstr>
      <vt:lpstr>PowerPoint Presentation</vt:lpstr>
      <vt:lpstr>Known Concerns…</vt:lpstr>
      <vt:lpstr>PowerPoint Presentation</vt:lpstr>
      <vt:lpstr>NSRS Modernization: DELAY</vt:lpstr>
      <vt:lpstr>NSRS Modernization: DELAY</vt:lpstr>
      <vt:lpstr>NSRS Modernization: DELAY</vt:lpstr>
      <vt:lpstr>PowerPoint Presentation</vt:lpstr>
      <vt:lpstr>Summary</vt:lpstr>
      <vt:lpstr>Summary</vt:lpstr>
      <vt:lpstr>Summary</vt:lpstr>
      <vt:lpstr>Summary</vt:lpstr>
      <vt:lpstr>Closing</vt:lpstr>
      <vt:lpstr>Closing</vt:lpstr>
      <vt:lpstr>PowerPoint Presentation</vt:lpstr>
      <vt:lpstr>How to stay informed</vt:lpstr>
      <vt:lpstr>Thank You  for your interest in the   Modernized National Spatial Reference System  </vt:lpstr>
      <vt:lpstr>End of Section 12</vt:lpstr>
      <vt:lpstr>Questions?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12</dc:title>
  <dc:creator>Erika Little</dc:creator>
  <cp:lastModifiedBy>Erika Little</cp:lastModifiedBy>
  <cp:revision>1</cp:revision>
  <dcterms:created xsi:type="dcterms:W3CDTF">2021-03-09T18:11:52Z</dcterms:created>
  <dcterms:modified xsi:type="dcterms:W3CDTF">2021-03-09T18:12:19Z</dcterms:modified>
</cp:coreProperties>
</file>