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CC6A3-8448-42F2-A845-9C5A4D21067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1B0B7-E1A5-4794-AE1D-32733BCE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5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interest in the Modernized National Spatial Reference System.</a:t>
            </a:r>
          </a:p>
          <a:p>
            <a:endParaRPr lang="en-US" dirty="0"/>
          </a:p>
          <a:p>
            <a:r>
              <a:rPr lang="en-US" dirty="0"/>
              <a:t>In this Section 8, we will discuss our plans for Coordinate Types and the Database. </a:t>
            </a:r>
          </a:p>
          <a:p>
            <a:endParaRPr lang="en-US" dirty="0"/>
          </a:p>
          <a:p>
            <a:r>
              <a:rPr lang="en-US" dirty="0"/>
              <a:t>I’m David Zenk, National Geodetic Survey Advisor for the Northern Plains Region.</a:t>
            </a:r>
          </a:p>
          <a:p>
            <a:r>
              <a:rPr lang="en-US" dirty="0"/>
              <a:t>I will be your narrator for this section of the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69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OPUS  Coordinates may also come with the label: </a:t>
            </a:r>
          </a:p>
          <a:p>
            <a:r>
              <a:rPr lang="en-US" dirty="0"/>
              <a:t>“not tied to the NSRS”.</a:t>
            </a:r>
          </a:p>
          <a:p>
            <a:endParaRPr lang="en-US" dirty="0"/>
          </a:p>
          <a:p>
            <a:r>
              <a:rPr lang="en-US" dirty="0"/>
              <a:t>Users who deviate from OPUS-recommended constraints can still perform computations and will get OPUS coordinates, but they will be labeled </a:t>
            </a:r>
          </a:p>
          <a:p>
            <a:r>
              <a:rPr lang="en-US" dirty="0"/>
              <a:t>“not tied to the NSRS”.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7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 in neither case will OPUS coordinates be considered to be</a:t>
            </a:r>
          </a:p>
          <a:p>
            <a:r>
              <a:rPr lang="en-US" dirty="0"/>
              <a:t>“part of the NSRS”.</a:t>
            </a:r>
          </a:p>
          <a:p>
            <a:endParaRPr lang="en-US" dirty="0"/>
          </a:p>
          <a:p>
            <a:r>
              <a:rPr lang="en-US" dirty="0"/>
              <a:t>That moniker is restricted to NGS-computed coordinates available from the NSRS database, such as: </a:t>
            </a:r>
          </a:p>
          <a:p>
            <a:r>
              <a:rPr lang="en-US" dirty="0"/>
              <a:t>survey epoch coordinates (SECs), </a:t>
            </a:r>
          </a:p>
          <a:p>
            <a:r>
              <a:rPr lang="en-US" dirty="0"/>
              <a:t>reference epoch coordinates (RECs) and </a:t>
            </a:r>
          </a:p>
          <a:p>
            <a:r>
              <a:rPr lang="en-US" dirty="0"/>
              <a:t>active coordinates (ACs).  </a:t>
            </a:r>
          </a:p>
          <a:p>
            <a:endParaRPr lang="en-US" dirty="0"/>
          </a:p>
          <a:p>
            <a:r>
              <a:rPr lang="en-US" dirty="0"/>
              <a:t>Let’s talk about those in the next slides..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54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 Epoch Coordinates will be Time- and Age-limited:  </a:t>
            </a:r>
          </a:p>
          <a:p>
            <a:r>
              <a:rPr lang="en-US" dirty="0"/>
              <a:t>NGS</a:t>
            </a:r>
            <a:r>
              <a:rPr lang="en-US" baseline="0" dirty="0"/>
              <a:t> is considering limiting how far back we reach in order to compute </a:t>
            </a:r>
            <a:r>
              <a:rPr lang="en-US" baseline="0" dirty="0" err="1"/>
              <a:t>RECs.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While horizontal motions are well known within many crustal motion models (like the IFVM2022 will be), the vertical motions are not.  </a:t>
            </a:r>
          </a:p>
          <a:p>
            <a:endParaRPr lang="en-US" baseline="0" dirty="0"/>
          </a:p>
          <a:p>
            <a:r>
              <a:rPr lang="en-US" baseline="0" dirty="0"/>
              <a:t>And since NGS’s intent is to publish RECs only for trusted points, and only for as long as those points ARE trusted (in all 3 dimensions), a time-limit for how far back to reach is definitely one way to keep the coordinates trusted.  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4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currently plans for RECs to be computed on a 5 year cycle.</a:t>
            </a:r>
          </a:p>
          <a:p>
            <a:pPr lvl="0"/>
            <a:r>
              <a:rPr lang="en-US" sz="1200" dirty="0"/>
              <a:t>On a schedule 2–3 years past the reference epoch</a:t>
            </a:r>
          </a:p>
          <a:p>
            <a:pPr lvl="0"/>
            <a:r>
              <a:rPr lang="en-US" sz="1200" dirty="0"/>
              <a:t>2020.00 coordinates would be computed in calendar year 2022, </a:t>
            </a:r>
            <a:r>
              <a:rPr lang="en-US" sz="1200" dirty="0" err="1"/>
              <a:t>etc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The details of this plan </a:t>
            </a:r>
            <a:r>
              <a:rPr lang="en-US" sz="1200" dirty="0"/>
              <a:t>are discussed in detail in Blueprint Part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4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Epoch Coordinates </a:t>
            </a:r>
          </a:p>
          <a:p>
            <a:r>
              <a:rPr lang="en-US" dirty="0"/>
              <a:t>“These are coordinates computed by NGS using submitted data and metadata, checked and adjusted and referenced to distinct epochs through time.”  </a:t>
            </a:r>
          </a:p>
          <a:p>
            <a:endParaRPr lang="en-US" dirty="0"/>
          </a:p>
          <a:p>
            <a:r>
              <a:rPr lang="en-US" dirty="0"/>
              <a:t>These represent the best estimates NGS has of the time-dependent coordinates at any mark.</a:t>
            </a:r>
          </a:p>
          <a:p>
            <a:r>
              <a:rPr lang="en-US" dirty="0"/>
              <a:t>SEC’s will be computed by adjusting multiple surveys in timespans called “adjustment windows”, to a single epoch within that window. </a:t>
            </a:r>
          </a:p>
          <a:p>
            <a:r>
              <a:rPr lang="en-US" dirty="0"/>
              <a:t>NGS’s initial plan:  4 weeks for GNSS; 1 year for leveling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59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Comparing reference epoch coordinates and survey epoch coordinates reveals their unique characteristics.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</a:t>
            </a:r>
          </a:p>
          <a:p>
            <a:r>
              <a:rPr lang="en-US" dirty="0"/>
              <a:t>PROS for reference epoch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Familiarity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point count (because NGS can include legacy observations)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PROS for survey epoch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Shows, rather than hides, time dependency at marks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Easy to compute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Very accurate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</a:t>
            </a:r>
          </a:p>
          <a:p>
            <a:r>
              <a:rPr lang="en-US" dirty="0"/>
              <a:t>CONS for Reference Epoch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Hard to compute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Requires an IFVM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Perpetuates old way of using geodetic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Hides time dependency of marks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Inaccuracies build up based upon the large number of assumptions used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CONS for survey epoch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Lack of familiarity by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require significant effort to compute pre-GPS era absolute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passive control:</a:t>
            </a:r>
          </a:p>
          <a:p>
            <a:r>
              <a:rPr lang="en-US" dirty="0"/>
              <a:t>Survey Epoch Coordinates or SECs: are adjusted to a midpoint epoch near the survey</a:t>
            </a:r>
          </a:p>
          <a:p>
            <a:pPr lvl="1"/>
            <a:r>
              <a:rPr lang="en-US" dirty="0"/>
              <a:t>(4 weeks for GNSS; 1 year for leveling;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Reference Epoch Coordinates or RECs:  are adjusted to a ref. epoch (2020.00, etc.)</a:t>
            </a:r>
          </a:p>
          <a:p>
            <a:r>
              <a:rPr lang="en-US" dirty="0"/>
              <a:t>REC adjustments will include:</a:t>
            </a:r>
          </a:p>
          <a:p>
            <a:pPr lvl="1"/>
            <a:r>
              <a:rPr lang="en-US" dirty="0"/>
              <a:t>Some age-limited span of data</a:t>
            </a:r>
          </a:p>
          <a:p>
            <a:pPr lvl="1"/>
            <a:r>
              <a:rPr lang="en-US" dirty="0"/>
              <a:t>If that age-limit were 10 years prior and 2 years post R.E….</a:t>
            </a:r>
          </a:p>
          <a:p>
            <a:pPr lvl="1"/>
            <a:r>
              <a:rPr lang="en-US" dirty="0"/>
              <a:t>Then 2020.00 RECs come from data spanning 2010.00 to 2021.99999</a:t>
            </a:r>
          </a:p>
          <a:p>
            <a:pPr lvl="1"/>
            <a:r>
              <a:rPr lang="en-US" dirty="0"/>
              <a:t>Exact age-limit won’t be known until we start experimenting in 2022 with the 2020.00 REC adjustments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20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Coordinates</a:t>
            </a:r>
          </a:p>
          <a:p>
            <a:r>
              <a:rPr lang="en-US" dirty="0"/>
              <a:t>These are not discrete,  but rather a function through time assigned to some point</a:t>
            </a:r>
          </a:p>
          <a:p>
            <a:endParaRPr lang="en-US" dirty="0"/>
          </a:p>
          <a:p>
            <a:r>
              <a:rPr lang="en-US" dirty="0"/>
              <a:t>At a CORS GRP*, they will be the coordinate function</a:t>
            </a:r>
          </a:p>
          <a:p>
            <a:r>
              <a:rPr lang="en-US" dirty="0"/>
              <a:t>     * Recall that a GRP is the physical point to which coordinates refer at a station like a CORS</a:t>
            </a:r>
          </a:p>
          <a:p>
            <a:endParaRPr lang="en-US" dirty="0"/>
          </a:p>
          <a:p>
            <a:r>
              <a:rPr lang="en-US" dirty="0"/>
              <a:t>The “coordinate function” be generated by a “fit” to regularly computed coordinates on a TBD basis, perhaps daily, perhaps weekly</a:t>
            </a:r>
          </a:p>
          <a:p>
            <a:endParaRPr lang="en-US" dirty="0"/>
          </a:p>
          <a:p>
            <a:r>
              <a:rPr lang="en-US" dirty="0"/>
              <a:t>These daily or weekly coordinates will not generally be used as geodetic control by themselves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86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CORS Coordinate Functions – also known as Active Coordinates.</a:t>
            </a:r>
          </a:p>
          <a:p>
            <a:r>
              <a:rPr lang="en-US" dirty="0"/>
              <a:t>A typical “CORS coordinate file” available from NGS</a:t>
            </a:r>
          </a:p>
          <a:p>
            <a:r>
              <a:rPr lang="en-US" dirty="0"/>
              <a:t>Shows just one set of coordinates and just one set of velocities.</a:t>
            </a:r>
          </a:p>
          <a:p>
            <a:r>
              <a:rPr lang="en-US" dirty="0"/>
              <a:t>…and while this is good and useful information, it hides the true nature of the coordinate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9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single set of coordinates and set of velocities would lead</a:t>
            </a:r>
            <a:r>
              <a:rPr lang="en-US" baseline="0" dirty="0"/>
              <a:t> a person to believe that the “coordinate function” or “final running coordinates” looks like a smooth linear function over time….but…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2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a reminder, here’s where we are in the outline.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this is a live presentation, we’ll take a break after this topic.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05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fact, for this particular site, there were 14 separate “pieces” (called “solutions”) when we assigned a “coordinate function” to it in the IGS08 frame.  </a:t>
            </a:r>
          </a:p>
          <a:p>
            <a:endParaRPr lang="en-US" dirty="0"/>
          </a:p>
          <a:p>
            <a:r>
              <a:rPr lang="en-US" dirty="0"/>
              <a:t>This graph represents the *true* “active coordinates” (or coordinate function) for this particular CORS.  </a:t>
            </a:r>
          </a:p>
          <a:p>
            <a:r>
              <a:rPr lang="en-US" dirty="0"/>
              <a:t>This broken set of lines represent the X Coordinate, in time, to which OPUS will differentially position a roving antenna.</a:t>
            </a:r>
          </a:p>
          <a:p>
            <a:endParaRPr lang="en-US" dirty="0"/>
          </a:p>
          <a:p>
            <a:r>
              <a:rPr lang="en-US" dirty="0"/>
              <a:t>The SITEINFO file contains detailed information on the coordinate function.</a:t>
            </a:r>
          </a:p>
          <a:p>
            <a:endParaRPr lang="en-US" dirty="0"/>
          </a:p>
          <a:p>
            <a:r>
              <a:rPr lang="en-US" dirty="0"/>
              <a:t>CORSs have complicated histories. This full history will be available in the CORS section of the new “data delivery system” (think “datasheets” - but better) as well as each CORS’s web page in the new NSRS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7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Currently:  The NGS Integrated Database (IDB) is called </a:t>
            </a:r>
          </a:p>
          <a:p>
            <a:r>
              <a:rPr lang="en-US" dirty="0"/>
              <a:t>“Integrated” because it combined the old Horizontal and Vertical databases</a:t>
            </a:r>
          </a:p>
          <a:p>
            <a:r>
              <a:rPr lang="en-US" dirty="0"/>
              <a:t>In the future:  The NSRS Database will be</a:t>
            </a:r>
          </a:p>
          <a:p>
            <a:r>
              <a:rPr lang="en-US" dirty="0"/>
              <a:t>Time-Dependent, and Geospatial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19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in summary there will be five coordinate types: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Reported Coordinates:  These are good for finding a point somewhere on Earth.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but not to be used as geodetic control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OPUS Coordinates:  which will be computed by you, and will be as accurate or inaccurate as the choices you make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and “Tied to the NSRS” if you follow OPUS recommendations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Reference Epoch Coordinates : Epoch-specific coordinates -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at 2020, 2025, 2030, etc.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Survey Epoch Coordinates:  Epoch-specific coordinates -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at time of survey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Active: Coordinates  Continuous coordinate functions at a CORS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35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end of Section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8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anticipates that 5 types of coordinates will be used in the NSRS.</a:t>
            </a:r>
          </a:p>
          <a:p>
            <a:r>
              <a:rPr lang="en-US" dirty="0"/>
              <a:t>These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Reported Coordinates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OPUS Coordinates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Reference Epoch Coordinates (RECs)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Survey Epoch Coordinates (SECs)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Active Coordinates (ACs)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All are discussed in detail in Blueprint Part 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Which is a separate publication of the 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0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Reported Coordinates</a:t>
            </a:r>
          </a:p>
          <a:p>
            <a:endParaRPr lang="en-US" dirty="0"/>
          </a:p>
          <a:p>
            <a:r>
              <a:rPr lang="en-US" dirty="0"/>
              <a:t>“These are from any source where the coordinate is directly reported to NGS without the data necessary for NGS to replicate the coordinate.”</a:t>
            </a:r>
          </a:p>
          <a:p>
            <a:endParaRPr lang="en-US" dirty="0"/>
          </a:p>
          <a:p>
            <a:r>
              <a:rPr lang="en-US" dirty="0"/>
              <a:t>They could be scaled from a map</a:t>
            </a:r>
          </a:p>
          <a:p>
            <a:endParaRPr lang="en-US" dirty="0"/>
          </a:p>
          <a:p>
            <a:r>
              <a:rPr lang="en-US" dirty="0"/>
              <a:t>Or, they might be transformed using NCAT or </a:t>
            </a:r>
            <a:r>
              <a:rPr lang="en-US" dirty="0" err="1"/>
              <a:t>VDatum</a:t>
            </a:r>
            <a:endParaRPr lang="en-US" dirty="0"/>
          </a:p>
          <a:p>
            <a:endParaRPr lang="en-US" dirty="0"/>
          </a:p>
          <a:p>
            <a:r>
              <a:rPr lang="en-US" dirty="0"/>
              <a:t>Or, shown on a smartphone’s GPS</a:t>
            </a:r>
          </a:p>
          <a:p>
            <a:endParaRPr lang="en-US" dirty="0"/>
          </a:p>
          <a:p>
            <a:r>
              <a:rPr lang="en-US" dirty="0"/>
              <a:t>Or, perhaps reported directly from an RTK rover without data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Reported Coordinates could be captured with a smartphone, perhaps with a photo, as part of a mark recovery.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0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… NGS has a new mobile-friendly mark recovery webpage.  </a:t>
            </a:r>
          </a:p>
          <a:p>
            <a:r>
              <a:rPr lang="en-US" dirty="0"/>
              <a:t>Please try it out!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0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Reported coordinates might be very wrong!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</a:t>
            </a:r>
            <a:r>
              <a:rPr lang="en-US" sz="1200" dirty="0"/>
              <a:t>they are reported using an incorrect datum NAD 27, NAD 83, WGS84</a:t>
            </a:r>
          </a:p>
          <a:p>
            <a:pPr lvl="1"/>
            <a:r>
              <a:rPr lang="en-US" dirty="0"/>
              <a:t>There could be Systematic Error:  2–100 meters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they are scaled off of a USGS topographic map</a:t>
            </a:r>
          </a:p>
          <a:p>
            <a:pPr lvl="1"/>
            <a:r>
              <a:rPr lang="en-US" dirty="0"/>
              <a:t>Random Error:  ± 600 meters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they come from a smartphone GPS</a:t>
            </a:r>
          </a:p>
          <a:p>
            <a:pPr lvl="1"/>
            <a:r>
              <a:rPr lang="en-US" dirty="0"/>
              <a:t>Random Error: ± 10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–</a:t>
            </a:r>
            <a:r>
              <a:rPr lang="en-US" dirty="0"/>
              <a:t>50 meters</a:t>
            </a:r>
          </a:p>
          <a:p>
            <a:endParaRPr lang="en-US" dirty="0"/>
          </a:p>
          <a:p>
            <a:r>
              <a:rPr lang="en-US" dirty="0"/>
              <a:t>NGS data delivery system will show you reported coordinates</a:t>
            </a:r>
          </a:p>
          <a:p>
            <a:r>
              <a:rPr lang="en-US" dirty="0"/>
              <a:t>But their function is to get you “in the neighborhood” of a mark, not to use as geodetic control!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6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OPUS Coordinates are preliminary coordinates.</a:t>
            </a:r>
          </a:p>
          <a:p>
            <a:endParaRPr lang="en-US" dirty="0"/>
          </a:p>
          <a:p>
            <a:r>
              <a:rPr lang="en-US" dirty="0"/>
              <a:t>“These are coordinates the user wishes to use that have been computed by that user in OPUS.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These coordinates have not been evaluated by anyone at NGS.</a:t>
            </a:r>
          </a:p>
          <a:p>
            <a:endParaRPr lang="en-US" dirty="0"/>
          </a:p>
          <a:p>
            <a:r>
              <a:rPr lang="en-US" dirty="0"/>
              <a:t>These are user-computed values, such as they might get today from either OPUS-Static or OPUS-Projects.</a:t>
            </a:r>
          </a:p>
          <a:p>
            <a:endParaRPr lang="en-US" dirty="0"/>
          </a:p>
          <a:p>
            <a:r>
              <a:rPr lang="en-US" dirty="0"/>
              <a:t>“OPUS Coordinates” are the only coordinates a user will get directly from OPUS.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5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OPUS  Coordinates may also come with the label: </a:t>
            </a:r>
          </a:p>
          <a:p>
            <a:r>
              <a:rPr lang="en-US" dirty="0"/>
              <a:t>“tied to the NSRS” </a:t>
            </a:r>
          </a:p>
          <a:p>
            <a:endParaRPr lang="en-US" dirty="0"/>
          </a:p>
          <a:p>
            <a:r>
              <a:rPr lang="en-US" dirty="0"/>
              <a:t>But, only if a user restricts their computations to OPUS-recommended constraints.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1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568325"/>
            <a:ext cx="10409767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7" y="1906588"/>
            <a:ext cx="5103284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03951" y="1906588"/>
            <a:ext cx="5103283" cy="208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3951" y="4141789"/>
            <a:ext cx="5103283" cy="2084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9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Modernized NSRS - extended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www.ngs.noaa.gov/cgi-bin/mark_recovery_form.pr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0300-31CD-4D29-83B5-EB44A9D9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2828D-9806-48C5-B61D-CE1E44206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700" y="3757864"/>
            <a:ext cx="7086600" cy="1752600"/>
          </a:xfrm>
        </p:spPr>
        <p:txBody>
          <a:bodyPr/>
          <a:lstStyle/>
          <a:p>
            <a:pPr algn="l"/>
            <a:r>
              <a:rPr lang="en-US" b="1" dirty="0"/>
              <a:t>Part II:  The Modernized NSRS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Coordinates and Database (18 slides)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BEE5-2A8C-47F3-9B80-339F7406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C267-B601-43E2-91A4-14C98352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DFF3B-C02A-428F-98CA-DAC5871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6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DED8-78B1-4C27-8BD8-483853B3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88B5-D30F-45F7-8F26-F35A4389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A1FA8-7C81-4C66-88FD-D69A7221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E1C46F-6ABA-42F3-AE50-787F2DED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sz="4000" b="1" dirty="0"/>
              <a:t>New Types of Coordinates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C4484E-EB5F-43BE-8D5B-DF626067DF3A}"/>
              </a:ext>
            </a:extLst>
          </p:cNvPr>
          <p:cNvSpPr txBox="1">
            <a:spLocks/>
          </p:cNvSpPr>
          <p:nvPr/>
        </p:nvSpPr>
        <p:spPr bwMode="auto">
          <a:xfrm>
            <a:off x="1966686" y="144054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C00000"/>
                </a:solidFill>
              </a:rPr>
              <a:t>OPUS  </a:t>
            </a:r>
            <a:r>
              <a:rPr lang="en-US" dirty="0">
                <a:solidFill>
                  <a:prstClr val="black"/>
                </a:solidFill>
              </a:rPr>
              <a:t>Coordinates </a:t>
            </a:r>
            <a:r>
              <a:rPr lang="en-US" i="1" u="sng" dirty="0">
                <a:solidFill>
                  <a:prstClr val="black"/>
                </a:solidFill>
              </a:rPr>
              <a:t>may</a:t>
            </a:r>
            <a:r>
              <a:rPr lang="en-US" dirty="0">
                <a:solidFill>
                  <a:prstClr val="black"/>
                </a:solidFill>
              </a:rPr>
              <a:t> also come with the label: “</a:t>
            </a:r>
            <a:r>
              <a:rPr lang="en-US" b="1" dirty="0">
                <a:solidFill>
                  <a:srgbClr val="C0504D"/>
                </a:solidFill>
              </a:rPr>
              <a:t>not tied to the NSRS”.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dirty="0">
                <a:solidFill>
                  <a:prstClr val="black"/>
                </a:solidFill>
              </a:rPr>
              <a:t>Users who deviate from OPUS-recommended constraints can still perform computations and will get OPUS coordinates, but they will be labeled “not tied to the NSRS”.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6C929E-18D2-4DE8-9596-69E4D70C8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51" y="5103244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5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8D49-3B1A-4B3C-8436-5F9528E2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Types of Coordinates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CCD7-E521-4938-8C35-0E6439FE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E1A10-D574-41C8-ADC6-71ED5A9A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9B9C-94CC-444B-B265-20E7FA80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2A4768-DDB9-4F76-A1E4-9400421E6D89}"/>
              </a:ext>
            </a:extLst>
          </p:cNvPr>
          <p:cNvSpPr txBox="1">
            <a:spLocks/>
          </p:cNvSpPr>
          <p:nvPr/>
        </p:nvSpPr>
        <p:spPr bwMode="auto">
          <a:xfrm>
            <a:off x="1966686" y="142603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However, in neither case will OPUS coordinates be considered </a:t>
            </a:r>
            <a:r>
              <a:rPr lang="en-US" dirty="0">
                <a:solidFill>
                  <a:srgbClr val="C0504D"/>
                </a:solidFill>
              </a:rPr>
              <a:t>“</a:t>
            </a:r>
            <a:r>
              <a:rPr lang="en-US" b="1" i="1" dirty="0">
                <a:solidFill>
                  <a:srgbClr val="C0504D"/>
                </a:solidFill>
              </a:rPr>
              <a:t>part of the NSRS”</a:t>
            </a:r>
            <a:r>
              <a:rPr lang="en-US" dirty="0">
                <a:solidFill>
                  <a:srgbClr val="C0504D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dirty="0">
                <a:solidFill>
                  <a:prstClr val="black"/>
                </a:solidFill>
              </a:rPr>
              <a:t>That moniker is restricted to NGS-computed coordinates available from the NSRS database, such as: </a:t>
            </a:r>
            <a:r>
              <a:rPr lang="en-US" b="1" dirty="0">
                <a:solidFill>
                  <a:srgbClr val="C00000"/>
                </a:solidFill>
              </a:rPr>
              <a:t>survey epoch coordinates </a:t>
            </a:r>
            <a:r>
              <a:rPr lang="en-US" dirty="0">
                <a:solidFill>
                  <a:prstClr val="black"/>
                </a:solidFill>
              </a:rPr>
              <a:t>(SECs),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reference epoch coordinates</a:t>
            </a:r>
            <a:r>
              <a:rPr lang="en-US" dirty="0">
                <a:solidFill>
                  <a:prstClr val="black"/>
                </a:solidFill>
              </a:rPr>
              <a:t> (RECs) and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active coordinates </a:t>
            </a:r>
            <a:r>
              <a:rPr lang="en-US" dirty="0">
                <a:solidFill>
                  <a:prstClr val="black"/>
                </a:solidFill>
              </a:rPr>
              <a:t>(ACs).  </a:t>
            </a:r>
          </a:p>
          <a:p>
            <a:pPr marL="400050" lvl="1" indent="0">
              <a:buNone/>
            </a:pPr>
            <a:r>
              <a:rPr lang="en-US" dirty="0">
                <a:solidFill>
                  <a:prstClr val="black"/>
                </a:solidFill>
              </a:rPr>
              <a:t>See next slides.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B9F81-9ADC-4BFD-83AC-F56FF92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51" y="5103244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3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Types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94" y="1439435"/>
            <a:ext cx="7938206" cy="356182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Reference epoch coordinates (RECs)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i="1" dirty="0"/>
              <a:t>“These are coordinates which have been </a:t>
            </a:r>
            <a:r>
              <a:rPr lang="en-US" b="1" i="1" dirty="0"/>
              <a:t>estimated by NGS</a:t>
            </a:r>
            <a:r>
              <a:rPr lang="en-US" i="1" dirty="0"/>
              <a:t>, from time-dependent </a:t>
            </a:r>
            <a:r>
              <a:rPr lang="en-US" i="1" dirty="0">
                <a:solidFill>
                  <a:srgbClr val="C00000"/>
                </a:solidFill>
              </a:rPr>
              <a:t>age-limited </a:t>
            </a:r>
            <a:r>
              <a:rPr lang="en-US" i="1" dirty="0"/>
              <a:t>historic survey data, CORS coordinate functions and an intra-frame velocity model, </a:t>
            </a:r>
            <a:r>
              <a:rPr lang="en-US" b="1" i="1" dirty="0"/>
              <a:t>at an official NSRS reference epoch</a:t>
            </a:r>
          </a:p>
          <a:p>
            <a:pPr lvl="2"/>
            <a:r>
              <a:rPr lang="en-US" sz="2000" dirty="0"/>
              <a:t>NAD 83(2011) epoch 2010.00 (sort of) would’ve fallen under this category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E022B-6AF6-456F-A54C-7FCB2F698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1" y="5335902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29A3-F4F6-47D8-B250-7EB1F812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Types of Coordinates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6304-D74D-4395-A05A-A964182F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78B93-0D5F-4694-AE80-4E61E6DF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9D59-F71F-4F9C-8698-57B2BE57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5902D-D8DC-4F83-AA5F-A6859F42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1" y="5075235"/>
            <a:ext cx="2157855" cy="105093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C9527F-F6F3-4D86-9636-87442E56E96E}"/>
              </a:ext>
            </a:extLst>
          </p:cNvPr>
          <p:cNvSpPr txBox="1">
            <a:spLocks/>
          </p:cNvSpPr>
          <p:nvPr/>
        </p:nvSpPr>
        <p:spPr bwMode="auto">
          <a:xfrm>
            <a:off x="1937658" y="1440549"/>
            <a:ext cx="86023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Reference epoch coordinates (RECs)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These will be computed by NGS every 5 years</a:t>
            </a:r>
          </a:p>
          <a:p>
            <a:pPr lvl="2"/>
            <a:r>
              <a:rPr lang="en-US" sz="2800" dirty="0">
                <a:solidFill>
                  <a:prstClr val="black"/>
                </a:solidFill>
              </a:rPr>
              <a:t>On a schedule 2–3 years past the reference epoch</a:t>
            </a:r>
          </a:p>
          <a:p>
            <a:pPr lvl="2"/>
            <a:r>
              <a:rPr lang="en-US" sz="2800" dirty="0">
                <a:solidFill>
                  <a:prstClr val="black"/>
                </a:solidFill>
              </a:rPr>
              <a:t>2020.00 coordinates would be computed in calendar year 2022, </a:t>
            </a:r>
            <a:r>
              <a:rPr lang="en-US" sz="2800" dirty="0" err="1">
                <a:solidFill>
                  <a:prstClr val="black"/>
                </a:solidFill>
              </a:rPr>
              <a:t>etc</a:t>
            </a:r>
            <a:endParaRPr lang="en-US" sz="2800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The details of RECs are discussed in detail in Blueprint Part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2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Types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008" y="14494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Survey epoch coordinates (SECs)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i="1" dirty="0"/>
              <a:t>“These are coordinates </a:t>
            </a:r>
            <a:r>
              <a:rPr lang="en-US" b="1" dirty="0"/>
              <a:t>computed by NGS </a:t>
            </a:r>
            <a:r>
              <a:rPr lang="en-US" i="1" dirty="0"/>
              <a:t>using submitted data and metadata, checked and adjusted and </a:t>
            </a:r>
            <a:r>
              <a:rPr lang="en-US" b="1" dirty="0"/>
              <a:t>referenced to distinct epochs through time</a:t>
            </a:r>
            <a:r>
              <a:rPr lang="en-US" i="1" dirty="0"/>
              <a:t>.”  </a:t>
            </a:r>
          </a:p>
          <a:p>
            <a:pPr lvl="2"/>
            <a:r>
              <a:rPr lang="en-US" dirty="0"/>
              <a:t>These represent the best estimates NGS has of the time-dependent coordinates at any mark</a:t>
            </a:r>
          </a:p>
          <a:p>
            <a:pPr lvl="2"/>
            <a:r>
              <a:rPr lang="en-US" dirty="0"/>
              <a:t>Adjusting multiple surveys in timespans called “adjustment windows”, to a single epoch within that window.</a:t>
            </a:r>
          </a:p>
          <a:p>
            <a:pPr lvl="3"/>
            <a:r>
              <a:rPr lang="en-US" dirty="0"/>
              <a:t>Initial plan:  4 weeks for GNSS; 1 year for leveling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912E81-135A-48CA-8B8A-A22CA350C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1" y="1088501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8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Pros and Cons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04">
                  <a:extLst>
                    <a:ext uri="{9D8B030D-6E8A-4147-A177-3AD203B41FA5}">
                      <a16:colId xmlns:a16="http://schemas.microsoft.com/office/drawing/2014/main" val="2322586301"/>
                    </a:ext>
                  </a:extLst>
                </a:gridCol>
                <a:gridCol w="3369334">
                  <a:extLst>
                    <a:ext uri="{9D8B030D-6E8A-4147-A177-3AD203B41FA5}">
                      <a16:colId xmlns:a16="http://schemas.microsoft.com/office/drawing/2014/main" val="4177500956"/>
                    </a:ext>
                  </a:extLst>
                </a:gridCol>
                <a:gridCol w="3951962">
                  <a:extLst>
                    <a:ext uri="{9D8B030D-6E8A-4147-A177-3AD203B41FA5}">
                      <a16:colId xmlns:a16="http://schemas.microsoft.com/office/drawing/2014/main" val="805306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9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 panose="02020603050405020304" pitchFamily="18" charset="0"/>
                        </a:rPr>
                        <a:t>Reference epoch (RECs)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 panose="02020603050405020304" pitchFamily="18" charset="0"/>
                        </a:rPr>
                        <a:t>Survey epoch (SECs)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93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 panose="02020603050405020304" pitchFamily="18" charset="0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point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latin typeface="Times New Roman" panose="02020603050405020304" pitchFamily="18" charset="0"/>
                        </a:rPr>
                        <a:t>Shows, rather than hides, time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</a:rPr>
                        <a:t> dependency at marks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 to compute in a post-GPS era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accurate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31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 panose="02020603050405020304" pitchFamily="18" charset="0"/>
                        </a:rPr>
                        <a:t>Cons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to compute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IFVM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Perpetuates old way of using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geodetic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Hides time dependency of marks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Inaccuracies build up based upon the large number of assumptions used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latin typeface="Times New Roman" panose="02020603050405020304" pitchFamily="18" charset="0"/>
                        </a:rPr>
                        <a:t>Lack</a:t>
                      </a:r>
                      <a:r>
                        <a:rPr lang="en-US" sz="1900" baseline="0" dirty="0">
                          <a:latin typeface="Times New Roman" panose="02020603050405020304" pitchFamily="18" charset="0"/>
                        </a:rPr>
                        <a:t> of familiarity by users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 require significant effort to compute pre-GPS era absolute values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2988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BFB7DE-B928-499E-B77B-5E388181ADEB}"/>
              </a:ext>
            </a:extLst>
          </p:cNvPr>
          <p:cNvSpPr/>
          <p:nvPr/>
        </p:nvSpPr>
        <p:spPr>
          <a:xfrm>
            <a:off x="1981200" y="2000250"/>
            <a:ext cx="4267200" cy="1200150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37E2B-F131-4161-AAD5-188EC6903014}"/>
              </a:ext>
            </a:extLst>
          </p:cNvPr>
          <p:cNvSpPr/>
          <p:nvPr/>
        </p:nvSpPr>
        <p:spPr>
          <a:xfrm>
            <a:off x="6248400" y="2000250"/>
            <a:ext cx="3962400" cy="1200150"/>
          </a:xfrm>
          <a:prstGeom prst="rect">
            <a:avLst/>
          </a:prstGeom>
          <a:solidFill>
            <a:srgbClr val="00B05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3348A5-20BD-4E3F-BBE9-4468239FA70B}"/>
              </a:ext>
            </a:extLst>
          </p:cNvPr>
          <p:cNvSpPr/>
          <p:nvPr/>
        </p:nvSpPr>
        <p:spPr>
          <a:xfrm>
            <a:off x="1981200" y="3200400"/>
            <a:ext cx="4267200" cy="2727960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8BD78-164B-4DE0-B4E4-9E617FBA0D61}"/>
              </a:ext>
            </a:extLst>
          </p:cNvPr>
          <p:cNvSpPr/>
          <p:nvPr/>
        </p:nvSpPr>
        <p:spPr>
          <a:xfrm>
            <a:off x="6248400" y="3200400"/>
            <a:ext cx="3962400" cy="2727960"/>
          </a:xfrm>
          <a:prstGeom prst="rect">
            <a:avLst/>
          </a:prstGeom>
          <a:solidFill>
            <a:srgbClr val="00B05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More on SECs and RECs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56" y="1449483"/>
            <a:ext cx="8229600" cy="4525963"/>
          </a:xfrm>
        </p:spPr>
        <p:txBody>
          <a:bodyPr/>
          <a:lstStyle/>
          <a:p>
            <a:r>
              <a:rPr lang="en-US" sz="2800" dirty="0"/>
              <a:t>At passive control</a:t>
            </a:r>
          </a:p>
          <a:p>
            <a:r>
              <a:rPr lang="en-US" sz="2800" dirty="0"/>
              <a:t>SECs: adjusted to a midpoint epoch near the survey</a:t>
            </a:r>
          </a:p>
          <a:p>
            <a:pPr lvl="1"/>
            <a:r>
              <a:rPr lang="en-US" sz="2400" dirty="0"/>
              <a:t>(4 weeks for GNSS; 1 year for leveling;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sz="2800" dirty="0"/>
              <a:t>RECs:  adjusted to a ref. epoch (2020.00, etc.)</a:t>
            </a:r>
          </a:p>
          <a:p>
            <a:r>
              <a:rPr lang="en-US" sz="2800" dirty="0"/>
              <a:t>REC adjustments will include:</a:t>
            </a:r>
          </a:p>
          <a:p>
            <a:pPr lvl="1"/>
            <a:r>
              <a:rPr lang="en-US" sz="2200" dirty="0"/>
              <a:t>Some </a:t>
            </a:r>
            <a:r>
              <a:rPr lang="en-US" sz="2200" i="1" dirty="0"/>
              <a:t>age-limited</a:t>
            </a:r>
            <a:r>
              <a:rPr lang="en-US" sz="2200" dirty="0"/>
              <a:t> span of data</a:t>
            </a:r>
          </a:p>
          <a:p>
            <a:pPr lvl="2"/>
            <a:r>
              <a:rPr lang="en-US" sz="2200" dirty="0"/>
              <a:t>If that age-limit were 10 years prior and 2 years post R.E….</a:t>
            </a:r>
          </a:p>
          <a:p>
            <a:pPr lvl="3"/>
            <a:r>
              <a:rPr lang="en-US" sz="2200" dirty="0"/>
              <a:t>Then 2020.00 RECs come from data spanning 2010.00 to 2021.99999</a:t>
            </a:r>
          </a:p>
          <a:p>
            <a:pPr lvl="2"/>
            <a:r>
              <a:rPr lang="en-US" sz="2200" dirty="0"/>
              <a:t>Exact age-limit won’t be known until we start experimenting in 2022 with the 2020.00 REC adjustments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3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Types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01" y="1437735"/>
            <a:ext cx="83125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Active coordinates (ACs)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i="1" dirty="0"/>
              <a:t>Not discrete, but rather a function through time assigned to some point</a:t>
            </a:r>
          </a:p>
          <a:p>
            <a:pPr lvl="2"/>
            <a:r>
              <a:rPr lang="en-US" dirty="0"/>
              <a:t>At a CORS GRP*, they will be the </a:t>
            </a:r>
            <a:r>
              <a:rPr lang="en-US" i="1" dirty="0"/>
              <a:t>coordinate function</a:t>
            </a:r>
          </a:p>
          <a:p>
            <a:pPr marL="914400" lvl="2" indent="0">
              <a:buNone/>
            </a:pPr>
            <a:r>
              <a:rPr lang="en-US" sz="2000" i="1" dirty="0"/>
              <a:t>* Recall that the GRP is the physical point to which coordinates refer at a station like a CORS</a:t>
            </a:r>
          </a:p>
          <a:p>
            <a:pPr lvl="3"/>
            <a:r>
              <a:rPr lang="en-US" sz="2200" dirty="0"/>
              <a:t>Which will be generated by a “fit” to regularly computed coordinates on a TBD basis, perhaps daily, perhaps weekly</a:t>
            </a:r>
          </a:p>
          <a:p>
            <a:pPr lvl="3"/>
            <a:r>
              <a:rPr lang="en-US" sz="2200" dirty="0"/>
              <a:t>These daily or weekly coordinates will not generally be used as geodetic control by themselves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6612C-D4B8-4D8A-8F23-EEAB061B2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1" y="1088501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4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22561"/>
          <a:stretch/>
        </p:blipFill>
        <p:spPr>
          <a:xfrm>
            <a:off x="1981201" y="1600201"/>
            <a:ext cx="5089490" cy="408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CORS Coordinate Functions…</a:t>
            </a:r>
            <a:br>
              <a:rPr lang="en-US" sz="4000" b="1" dirty="0"/>
            </a:br>
            <a:r>
              <a:rPr lang="en-US" sz="4000" b="1" dirty="0"/>
              <a:t>(AKA “</a:t>
            </a:r>
            <a:r>
              <a:rPr lang="en-US" sz="4000" b="1" dirty="0">
                <a:solidFill>
                  <a:srgbClr val="C00000"/>
                </a:solidFill>
              </a:rPr>
              <a:t>Active coordinates</a:t>
            </a:r>
            <a:r>
              <a:rPr lang="en-US" sz="4000" b="1" dirty="0"/>
              <a:t>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Date of this slide: Sept 3, 2020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432685" y="4113141"/>
            <a:ext cx="1562793" cy="465513"/>
          </a:xfrm>
          <a:prstGeom prst="rect">
            <a:avLst/>
          </a:prstGeom>
          <a:solidFill>
            <a:srgbClr val="FF0000">
              <a:alpha val="10000"/>
            </a:srgb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2685" y="4972125"/>
            <a:ext cx="1562793" cy="465513"/>
          </a:xfrm>
          <a:prstGeom prst="rect">
            <a:avLst/>
          </a:prstGeom>
          <a:solidFill>
            <a:srgbClr val="FF0000">
              <a:alpha val="10000"/>
            </a:srgb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9034" y="1424641"/>
            <a:ext cx="3049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A typical “CORS coordinate file” available from 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9035" y="2755704"/>
            <a:ext cx="3112509" cy="3139321"/>
          </a:xfrm>
          <a:prstGeom prst="rect">
            <a:avLst/>
          </a:prstGeom>
          <a:solidFill>
            <a:srgbClr val="FF0000">
              <a:alpha val="10000"/>
            </a:srgbClr>
          </a:solidFill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</a:rPr>
              <a:t>Just one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set of coordinates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and 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</a:rPr>
              <a:t>just one</a:t>
            </a:r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set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velocities are given…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…while this is good and useful information, it hides the true nature of the coordinate function.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5167CE-EE2B-4702-9B82-7BA4BCDB5E88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>
            <a:off x="3995478" y="4325365"/>
            <a:ext cx="3163557" cy="20533"/>
          </a:xfrm>
          <a:prstGeom prst="straightConnector1">
            <a:avLst/>
          </a:prstGeom>
          <a:ln w="34925">
            <a:solidFill>
              <a:srgbClr val="FF0000">
                <a:alpha val="50000"/>
              </a:srgb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91775F-3226-4165-AA7A-0BBEF6EAB161}"/>
              </a:ext>
            </a:extLst>
          </p:cNvPr>
          <p:cNvCxnSpPr>
            <a:cxnSpLocks/>
          </p:cNvCxnSpPr>
          <p:nvPr/>
        </p:nvCxnSpPr>
        <p:spPr>
          <a:xfrm flipH="1">
            <a:off x="3995477" y="5184348"/>
            <a:ext cx="3163557" cy="20533"/>
          </a:xfrm>
          <a:prstGeom prst="straightConnector1">
            <a:avLst/>
          </a:prstGeom>
          <a:ln w="34925">
            <a:solidFill>
              <a:srgbClr val="FF0000">
                <a:alpha val="50000"/>
              </a:srgb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77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7438"/>
            <a:ext cx="8229600" cy="1143000"/>
          </a:xfrm>
        </p:spPr>
        <p:txBody>
          <a:bodyPr/>
          <a:lstStyle/>
          <a:p>
            <a:r>
              <a:rPr lang="en-US" sz="4000" b="1" dirty="0"/>
              <a:t>CORS Coordinate Functions</a:t>
            </a:r>
            <a:br>
              <a:rPr lang="en-US" sz="4000" b="1" dirty="0"/>
            </a:br>
            <a:r>
              <a:rPr lang="en-US" sz="4000" b="1" dirty="0"/>
              <a:t>(Incorrectly Inferred)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1200" y="1600200"/>
            <a:ext cx="8229600" cy="27722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Date of this slide: Sept 3, 2020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1F81EA-2A3B-4E6F-B66D-40F24E8905F1}"/>
              </a:ext>
            </a:extLst>
          </p:cNvPr>
          <p:cNvCxnSpPr/>
          <p:nvPr/>
        </p:nvCxnSpPr>
        <p:spPr>
          <a:xfrm>
            <a:off x="2984500" y="2222500"/>
            <a:ext cx="6521450" cy="1701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1130C5-5186-4D0D-B354-930831DBDA08}"/>
              </a:ext>
            </a:extLst>
          </p:cNvPr>
          <p:cNvSpPr txBox="1"/>
          <p:nvPr/>
        </p:nvSpPr>
        <p:spPr>
          <a:xfrm>
            <a:off x="1924087" y="4488627"/>
            <a:ext cx="8267701" cy="1200329"/>
          </a:xfrm>
          <a:prstGeom prst="rect">
            <a:avLst/>
          </a:prstGeom>
          <a:solidFill>
            <a:srgbClr val="FF0000">
              <a:alpha val="1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That single set of coordinates and set of velocities would lead a person to believe that the “coordinate function” or “final running coordinates” looks like a smooth linear function over time, but…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3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/>
              <a:t>Part II:  The Modernized NSRS</a:t>
            </a:r>
          </a:p>
          <a:p>
            <a:pPr lvl="1"/>
            <a:r>
              <a:rPr lang="en-US" sz="1800" dirty="0"/>
              <a:t>Guiding Principles 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Geometric Reference Frames</a:t>
            </a:r>
          </a:p>
          <a:p>
            <a:pPr lvl="1"/>
            <a:r>
              <a:rPr lang="en-US" sz="1800" dirty="0"/>
              <a:t>Geopotential Datum 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Coordinates and Database (18 slides)</a:t>
            </a:r>
          </a:p>
          <a:p>
            <a:pPr lvl="2"/>
            <a:r>
              <a:rPr lang="en-US" sz="1400" b="1" dirty="0">
                <a:solidFill>
                  <a:srgbClr val="C00000"/>
                </a:solidFill>
              </a:rPr>
              <a:t>BREAK</a:t>
            </a:r>
          </a:p>
          <a:p>
            <a:pPr lvl="1"/>
            <a:r>
              <a:rPr lang="en-US" sz="1800" dirty="0"/>
              <a:t>Accessing the NSRS</a:t>
            </a:r>
          </a:p>
          <a:p>
            <a:pPr lvl="1"/>
            <a:r>
              <a:rPr lang="en-US" sz="1800" dirty="0"/>
              <a:t>The NOAA CORS Network</a:t>
            </a:r>
          </a:p>
          <a:p>
            <a:pPr lvl="1"/>
            <a:r>
              <a:rPr lang="en-US" sz="1800" dirty="0"/>
              <a:t>OPUS:  The New </a:t>
            </a:r>
            <a:r>
              <a:rPr lang="en-US" sz="1800" dirty="0" err="1"/>
              <a:t>Bluebooking</a:t>
            </a:r>
            <a:endParaRPr lang="en-US" sz="1800" dirty="0"/>
          </a:p>
          <a:p>
            <a:pPr lvl="1"/>
            <a:r>
              <a:rPr lang="en-US" sz="1800" dirty="0"/>
              <a:t>New Surveying Specifications</a:t>
            </a:r>
          </a:p>
          <a:p>
            <a:pPr lvl="1"/>
            <a:r>
              <a:rPr lang="en-US" sz="1800" dirty="0"/>
              <a:t>Transformations and Conversions</a:t>
            </a:r>
          </a:p>
          <a:p>
            <a:pPr lvl="1"/>
            <a:r>
              <a:rPr lang="en-US" sz="1800" dirty="0"/>
              <a:t>State Plane Coordinates</a:t>
            </a:r>
          </a:p>
          <a:p>
            <a:pPr lvl="1"/>
            <a:r>
              <a:rPr lang="en-US" sz="1800" dirty="0"/>
              <a:t>Addressing Known Concerns</a:t>
            </a:r>
          </a:p>
          <a:p>
            <a:pPr lvl="1"/>
            <a:r>
              <a:rPr lang="en-US" sz="1800" dirty="0"/>
              <a:t>NSRS Modernization Delay</a:t>
            </a:r>
          </a:p>
          <a:p>
            <a:pPr lvl="1"/>
            <a:r>
              <a:rPr lang="en-US" sz="1800" dirty="0"/>
              <a:t>Closing, Summary and Overview</a:t>
            </a:r>
          </a:p>
          <a:p>
            <a:pPr lvl="1"/>
            <a:r>
              <a:rPr lang="en-US" sz="1800" dirty="0"/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6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Date of this slide: Sept 3, 2020</a:t>
            </a:r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1200" y="1596883"/>
            <a:ext cx="8229600" cy="2773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4812" y="4486890"/>
            <a:ext cx="8267700" cy="1569660"/>
          </a:xfrm>
          <a:prstGeom prst="rect">
            <a:avLst/>
          </a:prstGeom>
          <a:solidFill>
            <a:srgbClr val="FF0000">
              <a:alpha val="1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CORSs have complicated histories. This full history will be available in the CORS section of the new “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</a:rPr>
              <a:t>data delivery system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” (think “datasheets” - but better) as well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</a:rPr>
              <a:t>each CORS’s web page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in the new NSRS database.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50975" y="1621415"/>
            <a:ext cx="727825" cy="286172"/>
          </a:xfrm>
          <a:prstGeom prst="rect">
            <a:avLst/>
          </a:prstGeom>
          <a:solidFill>
            <a:srgbClr val="FF0000">
              <a:alpha val="10000"/>
            </a:srgb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981200" y="27571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CORS Coordinate Functions</a:t>
            </a:r>
            <a:b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(True, but Hard to Find)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24CD24-31EB-40FC-93DF-EE1E49FE8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887" y="1932988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3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122" y="1428549"/>
            <a:ext cx="8229600" cy="4525963"/>
          </a:xfrm>
        </p:spPr>
        <p:txBody>
          <a:bodyPr/>
          <a:lstStyle/>
          <a:p>
            <a:r>
              <a:rPr lang="en-US" dirty="0"/>
              <a:t>Currently:  The NGS Integrated Database (IDB)</a:t>
            </a:r>
          </a:p>
          <a:p>
            <a:pPr lvl="1"/>
            <a:r>
              <a:rPr lang="en-US" dirty="0"/>
              <a:t>“Integrated” because it combined the previously separate horizontal and vertical databases </a:t>
            </a:r>
          </a:p>
          <a:p>
            <a:r>
              <a:rPr lang="en-US" dirty="0"/>
              <a:t>Future:  The NSRS Database</a:t>
            </a:r>
          </a:p>
          <a:p>
            <a:pPr lvl="1"/>
            <a:r>
              <a:rPr lang="en-US" dirty="0"/>
              <a:t>Time-Dependent, Geospatial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Coordinate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13118"/>
            <a:ext cx="8360229" cy="4653416"/>
          </a:xfrm>
        </p:spPr>
        <p:txBody>
          <a:bodyPr/>
          <a:lstStyle/>
          <a:p>
            <a:r>
              <a:rPr lang="en-US" sz="2800" b="1" dirty="0">
                <a:cs typeface="Times New Roman" panose="02020603050405020304" pitchFamily="18" charset="0"/>
              </a:rPr>
              <a:t>Five types:</a:t>
            </a:r>
          </a:p>
          <a:p>
            <a:pPr lvl="1"/>
            <a:r>
              <a:rPr lang="en-US" sz="2400" b="1" dirty="0">
                <a:cs typeface="Times New Roman" panose="02020603050405020304" pitchFamily="18" charset="0"/>
              </a:rPr>
              <a:t>Reported</a:t>
            </a:r>
            <a:r>
              <a:rPr lang="en-US" sz="2400" dirty="0">
                <a:cs typeface="Times New Roman" panose="02020603050405020304" pitchFamily="18" charset="0"/>
              </a:rPr>
              <a:t>:  Good for finding a point somewhere on Earth.</a:t>
            </a:r>
          </a:p>
          <a:p>
            <a:pPr lvl="2"/>
            <a:r>
              <a:rPr lang="en-US" sz="2000" dirty="0">
                <a:cs typeface="Times New Roman" panose="02020603050405020304" pitchFamily="18" charset="0"/>
              </a:rPr>
              <a:t>Not to be used as geodetic control</a:t>
            </a:r>
          </a:p>
          <a:p>
            <a:pPr lvl="1"/>
            <a:r>
              <a:rPr lang="en-US" sz="2400" b="1" dirty="0">
                <a:cs typeface="Times New Roman" panose="02020603050405020304" pitchFamily="18" charset="0"/>
              </a:rPr>
              <a:t>OPUS</a:t>
            </a:r>
            <a:r>
              <a:rPr lang="en-US" sz="2400" dirty="0">
                <a:cs typeface="Times New Roman" panose="02020603050405020304" pitchFamily="18" charset="0"/>
              </a:rPr>
              <a:t>:  Computed by you, and as accurate or inaccurate as the choices you make</a:t>
            </a:r>
          </a:p>
          <a:p>
            <a:pPr lvl="2"/>
            <a:r>
              <a:rPr lang="en-US" sz="2000" dirty="0">
                <a:cs typeface="Times New Roman" panose="02020603050405020304" pitchFamily="18" charset="0"/>
              </a:rPr>
              <a:t>Tied to the NSRS if you follow OPUS recommen</a:t>
            </a:r>
            <a:r>
              <a:rPr lang="en-US" dirty="0">
                <a:cs typeface="Times New Roman" panose="02020603050405020304" pitchFamily="18" charset="0"/>
              </a:rPr>
              <a:t>dations</a:t>
            </a:r>
          </a:p>
          <a:p>
            <a:pPr lvl="1"/>
            <a:r>
              <a:rPr lang="en-US" sz="2400" b="1" dirty="0">
                <a:cs typeface="Times New Roman" panose="02020603050405020304" pitchFamily="18" charset="0"/>
              </a:rPr>
              <a:t>Reference Epoch</a:t>
            </a:r>
            <a:r>
              <a:rPr lang="en-US" sz="2400" dirty="0">
                <a:cs typeface="Times New Roman" panose="02020603050405020304" pitchFamily="18" charset="0"/>
              </a:rPr>
              <a:t>: Epoch-specific coordinates -  </a:t>
            </a:r>
          </a:p>
          <a:p>
            <a:pPr lvl="2"/>
            <a:r>
              <a:rPr lang="en-US" sz="2000" dirty="0">
                <a:cs typeface="Times New Roman" panose="02020603050405020304" pitchFamily="18" charset="0"/>
              </a:rPr>
              <a:t>at 2020, 2025, 2030, etc.</a:t>
            </a:r>
          </a:p>
          <a:p>
            <a:pPr lvl="1"/>
            <a:r>
              <a:rPr lang="en-US" sz="2400" b="1" dirty="0">
                <a:cs typeface="Times New Roman" panose="02020603050405020304" pitchFamily="18" charset="0"/>
              </a:rPr>
              <a:t>Survey Epoch</a:t>
            </a:r>
            <a:r>
              <a:rPr lang="en-US" sz="2400" dirty="0">
                <a:cs typeface="Times New Roman" panose="02020603050405020304" pitchFamily="18" charset="0"/>
              </a:rPr>
              <a:t>:  Epoch-specific coordinates - </a:t>
            </a:r>
          </a:p>
          <a:p>
            <a:pPr lvl="2"/>
            <a:r>
              <a:rPr lang="en-US" sz="2000" dirty="0">
                <a:cs typeface="Times New Roman" panose="02020603050405020304" pitchFamily="18" charset="0"/>
              </a:rPr>
              <a:t>at time of survey</a:t>
            </a:r>
          </a:p>
          <a:p>
            <a:pPr lvl="1"/>
            <a:r>
              <a:rPr lang="en-US" sz="2400" b="1" dirty="0">
                <a:cs typeface="Times New Roman" panose="02020603050405020304" pitchFamily="18" charset="0"/>
              </a:rPr>
              <a:t>Active</a:t>
            </a:r>
            <a:r>
              <a:rPr lang="en-US" sz="2400" dirty="0">
                <a:cs typeface="Times New Roman" panose="02020603050405020304" pitchFamily="18" charset="0"/>
              </a:rPr>
              <a:t>:  Continuous coordinate functions at a CORS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691467"/>
            <a:ext cx="1393251" cy="678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50" y="691466"/>
            <a:ext cx="1393251" cy="678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8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05985B-E9B0-4FC3-AC38-151D6CAC6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8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F44630D-1ABF-4DF5-97C3-C6FBA1773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16DAC-3B7B-46DD-90CE-5AFCAD47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3962F-1774-4AA5-BE8E-89F28B61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D6235-3EB5-418B-9D66-00FBAE1B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9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3752"/>
            <a:ext cx="8229600" cy="1143000"/>
          </a:xfrm>
        </p:spPr>
        <p:txBody>
          <a:bodyPr/>
          <a:lstStyle/>
          <a:p>
            <a:r>
              <a:rPr lang="en-US" sz="4000" b="1" dirty="0"/>
              <a:t>New Types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344" y="1426032"/>
            <a:ext cx="807175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NGS anticipates that 5 types of coordinates will be used in the NSRS. They are:</a:t>
            </a:r>
          </a:p>
          <a:p>
            <a:pPr lvl="1"/>
            <a:r>
              <a:rPr lang="en-US" dirty="0"/>
              <a:t>Reported Coordinates</a:t>
            </a:r>
          </a:p>
          <a:p>
            <a:pPr lvl="1"/>
            <a:r>
              <a:rPr lang="en-US" dirty="0"/>
              <a:t>OPUS Coordinates</a:t>
            </a:r>
          </a:p>
          <a:p>
            <a:pPr lvl="1"/>
            <a:r>
              <a:rPr lang="en-US" dirty="0"/>
              <a:t>Reference Epoch Coordinates (RECs)</a:t>
            </a:r>
          </a:p>
          <a:p>
            <a:pPr lvl="1"/>
            <a:r>
              <a:rPr lang="en-US" dirty="0"/>
              <a:t>Survey Epoch Coordinates (SECs)</a:t>
            </a:r>
          </a:p>
          <a:p>
            <a:pPr lvl="1"/>
            <a:r>
              <a:rPr lang="en-US" dirty="0"/>
              <a:t>Active Coordinates (ACs)</a:t>
            </a:r>
          </a:p>
          <a:p>
            <a:r>
              <a:rPr lang="en-US" dirty="0"/>
              <a:t>All are discussed in detail in Blueprint Part 3.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02140F-41D6-49AC-8AC1-C916D437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946" y="2305156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3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Types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Reported Coordinates</a:t>
            </a:r>
          </a:p>
          <a:p>
            <a:pPr lvl="1"/>
            <a:r>
              <a:rPr lang="en-US" i="1" dirty="0"/>
              <a:t>“These are from any source where the coordinate is directly reported to NGS </a:t>
            </a:r>
            <a:r>
              <a:rPr lang="en-US" b="1" i="1" dirty="0">
                <a:solidFill>
                  <a:srgbClr val="C00000"/>
                </a:solidFill>
              </a:rPr>
              <a:t>without the data necessary for NGS to replicate the coordinate</a:t>
            </a:r>
            <a:r>
              <a:rPr lang="en-US" i="1" dirty="0"/>
              <a:t>.”</a:t>
            </a:r>
          </a:p>
          <a:p>
            <a:pPr lvl="2"/>
            <a:r>
              <a:rPr lang="en-US" sz="2800" dirty="0"/>
              <a:t>Scaled from a map</a:t>
            </a:r>
          </a:p>
          <a:p>
            <a:pPr lvl="2"/>
            <a:r>
              <a:rPr lang="en-US" sz="2800" dirty="0"/>
              <a:t>Transformed using NCAT or </a:t>
            </a:r>
            <a:r>
              <a:rPr lang="en-US" sz="2800" dirty="0" err="1"/>
              <a:t>VDatum</a:t>
            </a:r>
            <a:endParaRPr lang="en-US" sz="2800" dirty="0"/>
          </a:p>
          <a:p>
            <a:pPr lvl="2"/>
            <a:r>
              <a:rPr lang="en-US" sz="2800" dirty="0"/>
              <a:t>Smartphone</a:t>
            </a:r>
          </a:p>
          <a:p>
            <a:pPr lvl="2"/>
            <a:r>
              <a:rPr lang="en-US" sz="2800" dirty="0"/>
              <a:t>Reported directly from an RTK rover without data files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5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Reported Coordinates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013" t="5920" r="-8013"/>
          <a:stretch/>
        </p:blipFill>
        <p:spPr>
          <a:xfrm>
            <a:off x="1980772" y="1607737"/>
            <a:ext cx="3636832" cy="42580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617606" y="1600201"/>
            <a:ext cx="4631295" cy="4242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69417" y="3701438"/>
            <a:ext cx="1449421" cy="37325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AF267B-78AC-48C3-846F-B6BAF515CA99}"/>
              </a:ext>
            </a:extLst>
          </p:cNvPr>
          <p:cNvSpPr/>
          <p:nvPr/>
        </p:nvSpPr>
        <p:spPr>
          <a:xfrm rot="20823073">
            <a:off x="3443732" y="4269157"/>
            <a:ext cx="778661" cy="11340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7AF25-6FF0-4A3C-9E6B-DCD1F791A881}"/>
              </a:ext>
            </a:extLst>
          </p:cNvPr>
          <p:cNvSpPr txBox="1"/>
          <p:nvPr/>
        </p:nvSpPr>
        <p:spPr>
          <a:xfrm rot="20808846">
            <a:off x="3606634" y="5387770"/>
            <a:ext cx="784860" cy="369332"/>
          </a:xfrm>
          <a:prstGeom prst="rect">
            <a:avLst/>
          </a:prstGeom>
          <a:solidFill>
            <a:srgbClr val="FF0000">
              <a:alpha val="56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EEECE1"/>
                </a:solidFill>
                <a:latin typeface="Arial" charset="0"/>
                <a:ea typeface="MS PGothic" pitchFamily="34" charset="-128"/>
              </a:rPr>
              <a:t>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99BE6-7967-4AD6-90C5-02F608995AF1}"/>
              </a:ext>
            </a:extLst>
          </p:cNvPr>
          <p:cNvSpPr txBox="1"/>
          <p:nvPr/>
        </p:nvSpPr>
        <p:spPr>
          <a:xfrm>
            <a:off x="8469417" y="4074691"/>
            <a:ext cx="1449421" cy="646331"/>
          </a:xfrm>
          <a:prstGeom prst="rect">
            <a:avLst/>
          </a:prstGeom>
          <a:solidFill>
            <a:srgbClr val="FF0000">
              <a:alpha val="56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EEECE1"/>
                </a:solidFill>
                <a:latin typeface="Arial" charset="0"/>
                <a:ea typeface="MS PGothic" pitchFamily="34" charset="-128"/>
              </a:rPr>
              <a:t>reported coordinates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0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Speaking of Smartphones…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598" y="1449483"/>
            <a:ext cx="5271202" cy="22955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NGS has a new mobile-friendly mark recovery webpage.  Please try it out!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1" y="1619942"/>
            <a:ext cx="2270927" cy="30262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2598" y="4922597"/>
            <a:ext cx="743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hlinkClick r:id="rId5"/>
              </a:rPr>
              <a:t>https://www.ngs.noaa.gov/cgi-bin/mark_recovery_form.prl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6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Buyer Beware!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686" y="1440549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Reported</a:t>
            </a:r>
            <a:r>
              <a:rPr lang="en-US" dirty="0"/>
              <a:t> coordinates might be </a:t>
            </a:r>
            <a:r>
              <a:rPr lang="en-US" i="1" dirty="0"/>
              <a:t>very</a:t>
            </a:r>
            <a:r>
              <a:rPr lang="en-US" dirty="0"/>
              <a:t> wrong!</a:t>
            </a:r>
          </a:p>
          <a:p>
            <a:pPr lvl="1"/>
            <a:r>
              <a:rPr lang="en-US" sz="2400" dirty="0"/>
              <a:t>Reported using incorrect datum NAD 27, NAD 83, WGS84</a:t>
            </a:r>
          </a:p>
          <a:p>
            <a:pPr lvl="2"/>
            <a:r>
              <a:rPr lang="en-US" sz="2000" dirty="0"/>
              <a:t>Systematic Error:  2–100 meters</a:t>
            </a:r>
          </a:p>
          <a:p>
            <a:pPr lvl="1"/>
            <a:r>
              <a:rPr lang="en-US" sz="2400" dirty="0"/>
              <a:t>Scaled off of a USGS topographic map</a:t>
            </a:r>
          </a:p>
          <a:p>
            <a:pPr lvl="2"/>
            <a:r>
              <a:rPr lang="en-US" sz="2000" dirty="0"/>
              <a:t>Random Error:  ± 600 meters</a:t>
            </a:r>
          </a:p>
          <a:p>
            <a:pPr lvl="1"/>
            <a:r>
              <a:rPr lang="en-US" sz="2400" dirty="0"/>
              <a:t>Smartphone</a:t>
            </a:r>
          </a:p>
          <a:p>
            <a:pPr lvl="2"/>
            <a:r>
              <a:rPr lang="en-US" sz="2000" dirty="0"/>
              <a:t>Random Error: ± 10–50 meters</a:t>
            </a:r>
          </a:p>
          <a:p>
            <a:r>
              <a:rPr lang="en-US" dirty="0"/>
              <a:t>NGS </a:t>
            </a:r>
            <a:r>
              <a:rPr lang="en-US" b="1" i="1" dirty="0">
                <a:solidFill>
                  <a:srgbClr val="C00000"/>
                </a:solidFill>
              </a:rPr>
              <a:t>will show you </a:t>
            </a:r>
            <a:r>
              <a:rPr lang="en-US" dirty="0"/>
              <a:t>reported coordinates</a:t>
            </a:r>
          </a:p>
          <a:p>
            <a:pPr lvl="1"/>
            <a:r>
              <a:rPr lang="en-US" sz="2400" i="1" dirty="0">
                <a:solidFill>
                  <a:srgbClr val="FF0000"/>
                </a:solidFill>
              </a:rPr>
              <a:t>But their function is to get you “in the neighborhood” of a mark, not to use as geodetic control!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BED3E-C97E-47FD-B71B-C9C39712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417" y="3178064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6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Types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04" y="1438597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OPUS Coordinates</a:t>
            </a:r>
          </a:p>
          <a:p>
            <a:pPr lvl="1"/>
            <a:r>
              <a:rPr lang="en-US" i="1" dirty="0"/>
              <a:t>“These are coordinates that have been computed by the user in OPUS”. </a:t>
            </a:r>
          </a:p>
          <a:p>
            <a:pPr lvl="2"/>
            <a:r>
              <a:rPr lang="en-US" i="1" dirty="0"/>
              <a:t>These coordinates have not been evaluated by anyone at NGS</a:t>
            </a:r>
          </a:p>
          <a:p>
            <a:pPr lvl="2"/>
            <a:r>
              <a:rPr lang="en-US" dirty="0"/>
              <a:t>These are </a:t>
            </a:r>
            <a:r>
              <a:rPr lang="en-US" i="1" dirty="0"/>
              <a:t>user-computed</a:t>
            </a:r>
            <a:r>
              <a:rPr lang="en-US" dirty="0"/>
              <a:t> values, such as they might get today from either OPUS Static or OPUS Projects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“OPUS Coordinates” are the </a:t>
            </a:r>
            <a:r>
              <a:rPr lang="en-US" b="1" i="1" dirty="0">
                <a:solidFill>
                  <a:srgbClr val="C00000"/>
                </a:solidFill>
              </a:rPr>
              <a:t>only</a:t>
            </a:r>
            <a:r>
              <a:rPr lang="en-US" dirty="0">
                <a:solidFill>
                  <a:srgbClr val="C00000"/>
                </a:solidFill>
              </a:rPr>
              <a:t> coordinates a user will get directly from OPUS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0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Types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04" y="1438597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OPUS  </a:t>
            </a:r>
            <a:r>
              <a:rPr lang="en-US" dirty="0"/>
              <a:t>Coordinates </a:t>
            </a:r>
            <a:r>
              <a:rPr lang="en-US" i="1" u="sng" dirty="0"/>
              <a:t>may</a:t>
            </a:r>
            <a:r>
              <a:rPr lang="en-US" dirty="0"/>
              <a:t> also come with the label: “</a:t>
            </a:r>
            <a:r>
              <a:rPr lang="en-US" b="1" dirty="0">
                <a:solidFill>
                  <a:srgbClr val="C00000"/>
                </a:solidFill>
              </a:rPr>
              <a:t>tied to the NSRS</a:t>
            </a:r>
            <a:r>
              <a:rPr lang="en-US" dirty="0"/>
              <a:t>” </a:t>
            </a: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But, only</a:t>
            </a:r>
            <a:r>
              <a:rPr lang="en-US" dirty="0"/>
              <a:t> if a user restricts their computations to OPUS-recommended constraints.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918214-9A17-4B21-814C-FD182169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51" y="5103244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2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2995</Words>
  <Application>Microsoft Office PowerPoint</Application>
  <PresentationFormat>Widescreen</PresentationFormat>
  <Paragraphs>399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Gill Sans MT</vt:lpstr>
      <vt:lpstr>Times New Roman</vt:lpstr>
      <vt:lpstr>1_Office Theme</vt:lpstr>
      <vt:lpstr>Section 8</vt:lpstr>
      <vt:lpstr>PowerPoint Presentation</vt:lpstr>
      <vt:lpstr>New Types of Coordinates</vt:lpstr>
      <vt:lpstr>New Types of Coordinates</vt:lpstr>
      <vt:lpstr>Reported Coordinates</vt:lpstr>
      <vt:lpstr>Speaking of Smartphones…</vt:lpstr>
      <vt:lpstr>Buyer Beware!</vt:lpstr>
      <vt:lpstr>New Types of Coordinates</vt:lpstr>
      <vt:lpstr>New Types of Coordinates</vt:lpstr>
      <vt:lpstr>New Types of Coordinates</vt:lpstr>
      <vt:lpstr>New Types of Coordinates</vt:lpstr>
      <vt:lpstr>New Types of Coordinates</vt:lpstr>
      <vt:lpstr>New Types of Coordinates</vt:lpstr>
      <vt:lpstr>New Types of Coordinates</vt:lpstr>
      <vt:lpstr>Pros and Cons</vt:lpstr>
      <vt:lpstr>More on SECs and RECs</vt:lpstr>
      <vt:lpstr>New Types of Coordinates</vt:lpstr>
      <vt:lpstr>CORS Coordinate Functions… (AKA “Active coordinates”)</vt:lpstr>
      <vt:lpstr>CORS Coordinate Functions (Incorrectly Inferred)</vt:lpstr>
      <vt:lpstr>PowerPoint Presentation</vt:lpstr>
      <vt:lpstr>New Database</vt:lpstr>
      <vt:lpstr>Coordinate Types</vt:lpstr>
      <vt:lpstr>End of Section 8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8</dc:title>
  <dc:creator>Erika Little</dc:creator>
  <cp:lastModifiedBy>Erika Little</cp:lastModifiedBy>
  <cp:revision>1</cp:revision>
  <dcterms:created xsi:type="dcterms:W3CDTF">2021-03-09T18:08:31Z</dcterms:created>
  <dcterms:modified xsi:type="dcterms:W3CDTF">2021-03-09T18:08:54Z</dcterms:modified>
</cp:coreProperties>
</file>