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E6E59-FBED-4376-8968-B4FD278A98F6}"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DE85-183E-43C6-9D02-558BF8A25606}" type="slidenum">
              <a:rPr lang="en-US" smtClean="0"/>
              <a:t>‹#›</a:t>
            </a:fld>
            <a:endParaRPr lang="en-US"/>
          </a:p>
        </p:txBody>
      </p:sp>
    </p:spTree>
    <p:extLst>
      <p:ext uri="{BB962C8B-B14F-4D97-AF65-F5344CB8AC3E}">
        <p14:creationId xmlns:p14="http://schemas.microsoft.com/office/powerpoint/2010/main" val="343960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Section 2 of the Modernized National Spatial Reference System.</a:t>
            </a:r>
          </a:p>
          <a:p>
            <a:endParaRPr lang="en-US" dirty="0"/>
          </a:p>
          <a:p>
            <a:pPr lvl="1"/>
            <a:r>
              <a:rPr lang="en-US" sz="1200" baseline="0" dirty="0"/>
              <a:t>I’m David Zenk, National Geodetic Survey Advisor for the Northern Plains Region.</a:t>
            </a:r>
          </a:p>
          <a:p>
            <a:pPr lvl="1"/>
            <a:r>
              <a:rPr lang="en-US" sz="1200" baseline="0" dirty="0"/>
              <a:t>I will be your narrator for this section.</a:t>
            </a:r>
          </a:p>
          <a:p>
            <a:endParaRPr lang="en-US" dirty="0"/>
          </a:p>
          <a:p>
            <a:r>
              <a:rPr lang="en-US" dirty="0"/>
              <a:t>In this section, we’ll discuss:</a:t>
            </a:r>
          </a:p>
          <a:p>
            <a:pPr marL="171450" lvl="0" indent="-171450">
              <a:buFont typeface="Arial" panose="020B0604020202020204" pitchFamily="34" charset="0"/>
              <a:buChar char="•"/>
            </a:pPr>
            <a:r>
              <a:rPr lang="en-US" sz="1200" dirty="0">
                <a:solidFill>
                  <a:srgbClr val="FF0000"/>
                </a:solidFill>
              </a:rPr>
              <a:t>Horizontal Datums and Reference Frames</a:t>
            </a:r>
          </a:p>
          <a:p>
            <a:pPr marL="171450" lvl="0" indent="-171450">
              <a:buFont typeface="Arial" panose="020B0604020202020204" pitchFamily="34" charset="0"/>
              <a:buChar char="•"/>
            </a:pPr>
            <a:r>
              <a:rPr lang="en-US" sz="1200" dirty="0">
                <a:solidFill>
                  <a:srgbClr val="FF0000"/>
                </a:solidFill>
              </a:rPr>
              <a:t>Vertical Datums and </a:t>
            </a:r>
          </a:p>
          <a:p>
            <a:pPr marL="171450" lvl="0" indent="-171450">
              <a:buFont typeface="Arial" panose="020B0604020202020204" pitchFamily="34" charset="0"/>
              <a:buChar char="•"/>
            </a:pPr>
            <a:r>
              <a:rPr lang="en-US" sz="1200" dirty="0">
                <a:solidFill>
                  <a:srgbClr val="FF0000"/>
                </a:solidFill>
              </a:rPr>
              <a:t>Historic Datums of the United States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46535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map showing the 26 tide gages defining NGVD29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45706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Here’s a map </a:t>
            </a:r>
            <a:r>
              <a:rPr lang="en-US" dirty="0" err="1"/>
              <a:t>showingthe</a:t>
            </a:r>
            <a:r>
              <a:rPr lang="en-US" dirty="0"/>
              <a:t> single station defining NAVD88</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82211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 Age</a:t>
            </a:r>
          </a:p>
          <a:p>
            <a:r>
              <a:rPr lang="en-US" dirty="0"/>
              <a:t>Gave us an accurate wat to access the previously obscure “ellipsoid height” and fueled increased research in the previously also-obscure field of “geoid modeling”</a:t>
            </a:r>
          </a:p>
          <a:p>
            <a:pPr marL="171450" indent="-171450">
              <a:buFont typeface="Arial" panose="020B0604020202020204" pitchFamily="34" charset="0"/>
              <a:buChar char="•"/>
            </a:pPr>
            <a:r>
              <a:rPr lang="en-US" dirty="0"/>
              <a:t>1960s:  1 meter of error in the geoid was “negligible”</a:t>
            </a:r>
          </a:p>
          <a:p>
            <a:pPr marL="171450" indent="-171450">
              <a:buFont typeface="Arial" panose="020B0604020202020204" pitchFamily="34" charset="0"/>
              <a:buChar char="•"/>
            </a:pPr>
            <a:r>
              <a:rPr lang="en-US" dirty="0"/>
              <a:t>1990s:  Need for “1 cm accuracy” geoid grows quickly</a:t>
            </a:r>
          </a:p>
          <a:p>
            <a:r>
              <a:rPr lang="en-US" dirty="0"/>
              <a:t>Time and labor intensive geodetic leveling was expected to be replaced by a more efficient “GPS + geoid” approach.</a:t>
            </a:r>
          </a:p>
          <a:p>
            <a:r>
              <a:rPr lang="en-US" dirty="0"/>
              <a:t>Indeed, it has been, to certain extents</a:t>
            </a:r>
          </a:p>
          <a:p>
            <a:pPr marL="171450" indent="-171450">
              <a:buFont typeface="Arial" panose="020B0604020202020204" pitchFamily="34" charset="0"/>
              <a:buChar char="•"/>
            </a:pPr>
            <a:r>
              <a:rPr lang="en-US" dirty="0"/>
              <a:t>Geodetic leveling continues to be the most accurate method of determining height differences over distances of 0 km to 20 km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18735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Efforts have been much less organized (and less needed) than global horizontal frames.</a:t>
            </a:r>
          </a:p>
          <a:p>
            <a:r>
              <a:rPr lang="en-US" dirty="0"/>
              <a:t>Both the need for, and ability to solve the issue of, defining consistent heights across oceanic distances were somewhat sparse</a:t>
            </a:r>
          </a:p>
          <a:p>
            <a:r>
              <a:rPr lang="en-US" dirty="0"/>
              <a:t>But, recent global geopotential models have allowed for a geoid-based attempt</a:t>
            </a:r>
          </a:p>
          <a:p>
            <a:r>
              <a:rPr lang="en-US" dirty="0"/>
              <a:t>Resulting in the International Height Reference System (IHRS)</a:t>
            </a:r>
          </a:p>
          <a:p>
            <a:r>
              <a:rPr lang="en-US" dirty="0"/>
              <a:t>Not yet the everyday term that ITRF has become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8045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show the many historic datums and realizations for which NGS has been responsible and then examine the term “ellipsoid height” and how it can be used as a height reference.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98766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about 60 datums and associated realizations over time.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17278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have been about 8 vertical datums and associated realizations over time.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some locations have not had a formal datum, but were dependent on local definitions (mainly islands).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because it is impossible to extend traditional leveling across open water.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09234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WGS 84 is not part of the NSRS</a:t>
            </a:r>
          </a:p>
          <a:p>
            <a:r>
              <a:rPr lang="en-US" dirty="0"/>
              <a:t>	It is a military-controlled system</a:t>
            </a:r>
          </a:p>
          <a:p>
            <a:r>
              <a:rPr lang="en-US" dirty="0"/>
              <a:t>All civilian federal agencies are required to work in the NSRS (as per OMB A-16)</a:t>
            </a:r>
          </a:p>
          <a:p>
            <a:r>
              <a:rPr lang="en-US" dirty="0"/>
              <a:t>	NAD 83 is part of the NSRS</a:t>
            </a:r>
          </a:p>
          <a:p>
            <a:r>
              <a:rPr lang="en-US" dirty="0"/>
              <a:t>	But, NAD 83 ≠ WGS 84 </a:t>
            </a:r>
          </a:p>
          <a:p>
            <a:r>
              <a:rPr lang="en-US" dirty="0"/>
              <a:t>	There is 2+ meters of systematic bias)</a:t>
            </a:r>
          </a:p>
          <a:p>
            <a:r>
              <a:rPr lang="en-US" dirty="0"/>
              <a:t>Many states and municipalities choose to work in the NSRS and they often legislate this 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659406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geometry concepts of “ellipsoid height”  (click through the animations and explain them)</a:t>
            </a:r>
          </a:p>
          <a:p>
            <a:endParaRPr lang="en-US" dirty="0"/>
          </a:p>
          <a:p>
            <a:r>
              <a:rPr lang="en-US" dirty="0"/>
              <a:t>Point of scientific clarity:  The geoid is a surface that is always convex.  Yes it has undulations, but geoid</a:t>
            </a:r>
            <a:r>
              <a:rPr lang="en-US" baseline="0" dirty="0"/>
              <a:t> purists in the audience will point out to you that, measured at the scale of the Earth itself, the geoid always has a POSITIVE radius relative to the center of the Earth.  But when we zoom in, just for illustrative purposes, it is nice to show an “undulating” geoid, to distinguish it from both the smooth ellipsoid and the not smooth topography.</a:t>
            </a:r>
          </a:p>
          <a:p>
            <a:endParaRPr lang="en-US" baseline="0" dirty="0"/>
          </a:p>
          <a:p>
            <a:r>
              <a:rPr lang="en-US" baseline="0" dirty="0"/>
              <a:t>Don’t worry that the plumb line (H) is curved.  </a:t>
            </a:r>
          </a:p>
          <a:p>
            <a:r>
              <a:rPr lang="en-US" baseline="0" dirty="0"/>
              <a:t>Even at America’s largest known curved plumb line (Denali), this curvature is a SUB MILLIMETER effect.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818053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Section 2.</a:t>
            </a:r>
          </a:p>
          <a:p>
            <a:r>
              <a:rPr lang="en-US" dirty="0"/>
              <a:t>In the next section we’ll discuss the Decision to Modernize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66919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a few terms now – </a:t>
            </a:r>
          </a:p>
          <a:p>
            <a:pPr lvl="1"/>
            <a:r>
              <a:rPr lang="en-US" dirty="0"/>
              <a:t>Reference System, Reference Frame, and Datum</a:t>
            </a:r>
          </a:p>
          <a:p>
            <a:r>
              <a:rPr lang="en-US" dirty="0"/>
              <a:t>They share characteristics, such as size, shape, and orientation of a coordinate system and its relationship to the Earth, but they differ in their specific meaning.</a:t>
            </a:r>
          </a:p>
          <a:p>
            <a:pPr lvl="1"/>
            <a:r>
              <a:rPr lang="en-US" dirty="0"/>
              <a:t>A </a:t>
            </a:r>
            <a:r>
              <a:rPr lang="en-US" i="1" dirty="0"/>
              <a:t>reference system</a:t>
            </a:r>
            <a:r>
              <a:rPr lang="en-US" dirty="0"/>
              <a:t> is a set of rules which define the basic parameters.</a:t>
            </a:r>
          </a:p>
          <a:p>
            <a:pPr lvl="1"/>
            <a:r>
              <a:rPr lang="en-US" dirty="0"/>
              <a:t>A </a:t>
            </a:r>
            <a:r>
              <a:rPr lang="en-US" i="1" dirty="0"/>
              <a:t>reference frame or datum</a:t>
            </a:r>
            <a:r>
              <a:rPr lang="en-US" dirty="0"/>
              <a:t> is the practical implementation of the rules.</a:t>
            </a:r>
          </a:p>
          <a:p>
            <a:r>
              <a:rPr lang="en-US" dirty="0"/>
              <a:t>Therefore, there could be several implementations of a single set of rules.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7164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realization is defined as the practical process of implementing a concept</a:t>
            </a:r>
          </a:p>
          <a:p>
            <a:pPr marL="171450" indent="-171450">
              <a:buFont typeface="Arial" panose="020B0604020202020204" pitchFamily="34" charset="0"/>
              <a:buChar char="•"/>
            </a:pPr>
            <a:r>
              <a:rPr lang="en-US" dirty="0"/>
              <a:t>Coordinates are assigned to points in a way that best represents the mathematically abstract definition</a:t>
            </a:r>
          </a:p>
          <a:p>
            <a:pPr marL="171450" indent="-171450">
              <a:buFont typeface="Arial" panose="020B0604020202020204" pitchFamily="34" charset="0"/>
              <a:buChar char="•"/>
            </a:pPr>
            <a:r>
              <a:rPr lang="en-US" dirty="0"/>
              <a:t>Coordinates come from geodetic surveys of the highest accuracy</a:t>
            </a:r>
          </a:p>
          <a:p>
            <a:pPr marL="171450" indent="-171450">
              <a:buFont typeface="Arial" panose="020B0604020202020204" pitchFamily="34" charset="0"/>
              <a:buChar char="•"/>
            </a:pPr>
            <a:r>
              <a:rPr lang="en-US" dirty="0"/>
              <a:t>Coordinates could stand unchanged for decades (NAD 27, NGVD 29 being the best known examples)</a:t>
            </a:r>
          </a:p>
          <a:p>
            <a:r>
              <a:rPr lang="en-US" dirty="0"/>
              <a:t>And there were piecemeal updates from re-surveys</a:t>
            </a:r>
          </a:p>
          <a:p>
            <a:endParaRPr lang="en-US" dirty="0"/>
          </a:p>
          <a:p>
            <a:r>
              <a:rPr lang="en-US" dirty="0"/>
              <a:t>A “realization” should be time tagged, but that REALLY didn’t happen until the NAD 83(2011) epoch 2010.00 realization of the NAD 83 datum.  </a:t>
            </a:r>
          </a:p>
          <a:p>
            <a:r>
              <a:rPr lang="en-US" dirty="0"/>
              <a:t>It was not possible to assign a specific date for earlier realizations.</a:t>
            </a:r>
            <a:endParaRPr lang="en-US" baseline="0" dirty="0"/>
          </a:p>
          <a:p>
            <a:endParaRPr lang="en-US" baseline="0" dirty="0"/>
          </a:p>
          <a:p>
            <a:r>
              <a:rPr lang="en-US" dirty="0"/>
              <a:t>Before “global reference frames”, a realization was usually constrained by other locally determinable physical measurements, such as astronomic latitude/longitude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4500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 Definitions and Roles</a:t>
            </a:r>
          </a:p>
          <a:p>
            <a:pPr lvl="1"/>
            <a:r>
              <a:rPr lang="en-US" dirty="0"/>
              <a:t>National datums were adjusted from large networks of observations</a:t>
            </a:r>
          </a:p>
          <a:p>
            <a:pPr lvl="1"/>
            <a:r>
              <a:rPr lang="en-US" dirty="0"/>
              <a:t>And were often fixed to one or more points in the nation</a:t>
            </a:r>
          </a:p>
          <a:p>
            <a:pPr lvl="1"/>
            <a:r>
              <a:rPr lang="en-US" dirty="0"/>
              <a:t>For the US Standard Datum (USSD) and NAD 27, that point was  </a:t>
            </a:r>
            <a:r>
              <a:rPr lang="en-US" dirty="0" err="1"/>
              <a:t>Meades</a:t>
            </a:r>
            <a:r>
              <a:rPr lang="en-US" dirty="0"/>
              <a:t> Ranch</a:t>
            </a:r>
          </a:p>
          <a:p>
            <a:pPr lvl="1"/>
            <a:r>
              <a:rPr lang="en-US" dirty="0"/>
              <a:t>This meant plate rotation was effectively cancelled out</a:t>
            </a:r>
          </a:p>
          <a:p>
            <a:r>
              <a:rPr lang="en-US" dirty="0"/>
              <a:t>In the Space Age,  International efforts and cooperation became important.</a:t>
            </a:r>
          </a:p>
          <a:p>
            <a:r>
              <a:rPr lang="en-US" dirty="0"/>
              <a:t>Several prominent agencies collectively define the ITRF</a:t>
            </a:r>
          </a:p>
          <a:p>
            <a:pPr lvl="1"/>
            <a:r>
              <a:rPr lang="en-US" dirty="0"/>
              <a:t>BIH (Bureau international de </a:t>
            </a:r>
            <a:r>
              <a:rPr lang="en-US" dirty="0" err="1"/>
              <a:t>l'heure</a:t>
            </a:r>
            <a:r>
              <a:rPr lang="en-US" dirty="0"/>
              <a:t>)</a:t>
            </a:r>
          </a:p>
          <a:p>
            <a:pPr lvl="1"/>
            <a:r>
              <a:rPr lang="en-US" dirty="0"/>
              <a:t>IERS (International Earth Rotation [and Reference System] Service)</a:t>
            </a:r>
          </a:p>
          <a:p>
            <a:pPr lvl="1"/>
            <a:r>
              <a:rPr lang="en-US" dirty="0"/>
              <a:t>Service of the International Association of Geodesy (IAG)</a:t>
            </a:r>
          </a:p>
          <a:p>
            <a:pPr lvl="1"/>
            <a:r>
              <a:rPr lang="en-US" dirty="0"/>
              <a:t>Arbiters of the International Terrestrial Reference Frame (ITRF)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00302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 Frames</a:t>
            </a:r>
          </a:p>
          <a:p>
            <a:pPr lvl="1"/>
            <a:r>
              <a:rPr lang="en-US" dirty="0"/>
              <a:t>ITRF</a:t>
            </a:r>
          </a:p>
          <a:p>
            <a:pPr marL="628650" lvl="1" indent="-171450">
              <a:buFont typeface="Arial" panose="020B0604020202020204" pitchFamily="34" charset="0"/>
              <a:buChar char="•"/>
            </a:pPr>
            <a:r>
              <a:rPr lang="en-US" dirty="0"/>
              <a:t>	Combination of four frames (SLR, VLBI, GNSS, DORIS)</a:t>
            </a:r>
          </a:p>
          <a:p>
            <a:pPr lvl="1"/>
            <a:r>
              <a:rPr lang="en-US" dirty="0"/>
              <a:t>IGS</a:t>
            </a:r>
          </a:p>
          <a:p>
            <a:pPr marL="628650" lvl="1" indent="-171450">
              <a:buFont typeface="Arial" panose="020B0604020202020204" pitchFamily="34" charset="0"/>
              <a:buChar char="•"/>
            </a:pPr>
            <a:r>
              <a:rPr lang="en-US" dirty="0"/>
              <a:t>	Post-ITRF frame</a:t>
            </a:r>
          </a:p>
          <a:p>
            <a:pPr marL="628650" lvl="1" indent="-171450">
              <a:buFont typeface="Arial" panose="020B0604020202020204" pitchFamily="34" charset="0"/>
              <a:buChar char="•"/>
            </a:pPr>
            <a:r>
              <a:rPr lang="en-US" dirty="0"/>
              <a:t>	Most accurate GNSS orbits are in this frame</a:t>
            </a:r>
          </a:p>
          <a:p>
            <a:pPr lvl="1"/>
            <a:r>
              <a:rPr lang="en-US" dirty="0"/>
              <a:t>Currently the NSRS is mathematically defined:</a:t>
            </a:r>
          </a:p>
          <a:p>
            <a:pPr marL="628650" lvl="1" indent="-171450">
              <a:buFont typeface="Arial" panose="020B0604020202020204" pitchFamily="34" charset="0"/>
              <a:buChar char="•"/>
            </a:pPr>
            <a:r>
              <a:rPr lang="en-US" dirty="0"/>
              <a:t>	Three NAD 83 frames:  North America, Pacific, Mariana plates</a:t>
            </a:r>
          </a:p>
          <a:p>
            <a:pPr marL="628650" lvl="1" indent="-171450">
              <a:buFont typeface="Arial" panose="020B0604020202020204" pitchFamily="34" charset="0"/>
              <a:buChar char="•"/>
            </a:pPr>
            <a:r>
              <a:rPr lang="en-US" dirty="0"/>
              <a:t>	All 3 defined with respect to ITRF94 (same as ITRF96)</a:t>
            </a:r>
          </a:p>
          <a:p>
            <a:pPr marL="628650" lvl="1" indent="-171450">
              <a:buFont typeface="Arial" panose="020B0604020202020204" pitchFamily="34" charset="0"/>
              <a:buChar char="•"/>
            </a:pPr>
            <a:r>
              <a:rPr lang="en-US" dirty="0"/>
              <a:t>	All other ITRFs defined with transformations between ITRFs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69130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key concepts for vertical datums.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14836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horizontal datums,  vertical datums are “mathematical abstractions”</a:t>
            </a:r>
          </a:p>
          <a:p>
            <a:pPr marL="171450" indent="-171450">
              <a:buFont typeface="Arial" panose="020B0604020202020204" pitchFamily="34" charset="0"/>
              <a:buChar char="•"/>
            </a:pPr>
            <a:r>
              <a:rPr lang="en-US" dirty="0"/>
              <a:t>“The geoid” (the surface of zero elevation) is defined mathematically and geometrically, but doesn’t have a physical manifestation in the real world,  though “global mean sea level” is pretty close.</a:t>
            </a:r>
          </a:p>
          <a:p>
            <a:pPr marL="171450" indent="-171450">
              <a:buFont typeface="Arial" panose="020B0604020202020204" pitchFamily="34" charset="0"/>
              <a:buChar char="•"/>
            </a:pPr>
            <a:r>
              <a:rPr lang="en-US" dirty="0"/>
              <a:t>Which is why humans have used some level of water as a vertical datum for over 4000 years. </a:t>
            </a:r>
          </a:p>
          <a:p>
            <a:pPr marL="171450" indent="-171450">
              <a:buFont typeface="Arial" panose="020B0604020202020204" pitchFamily="34" charset="0"/>
              <a:buChar char="•"/>
            </a:pPr>
            <a:r>
              <a:rPr lang="en-US" dirty="0"/>
              <a:t>Commonly “mean sea level” or some other water surface is chosen.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But, the ocean is not a level surface, due to variations in temperature, flow, current, and wind among other persistent physical effects.</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59756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Realization of a vertical datum (much like horizontal):</a:t>
            </a:r>
          </a:p>
          <a:p>
            <a:pPr marL="171450" lvl="0" indent="-171450">
              <a:buFont typeface="Arial" panose="020B0604020202020204" pitchFamily="34" charset="0"/>
              <a:buChar char="•"/>
            </a:pPr>
            <a:r>
              <a:rPr lang="en-US" dirty="0"/>
              <a:t>Coordinates (or heights) are assigned to points in a way that best represents the mathematically abstract definition</a:t>
            </a:r>
          </a:p>
          <a:p>
            <a:pPr marL="171450" lvl="0" indent="-171450">
              <a:buFont typeface="Arial" panose="020B0604020202020204" pitchFamily="34" charset="0"/>
              <a:buChar char="•"/>
            </a:pPr>
            <a:r>
              <a:rPr lang="en-US" dirty="0"/>
              <a:t>Coordinates come from geodetic surveys of the highest accuracy</a:t>
            </a:r>
          </a:p>
          <a:p>
            <a:pPr marL="171450" lvl="0" indent="-171450">
              <a:buFont typeface="Arial" panose="020B0604020202020204" pitchFamily="34" charset="0"/>
              <a:buChar char="•"/>
            </a:pPr>
            <a:r>
              <a:rPr lang="en-US" dirty="0"/>
              <a:t>Before national datums, they were usually constrained by other locally determinable physical measurements: such as sea level at tide gage(s)</a:t>
            </a:r>
          </a:p>
          <a:p>
            <a:r>
              <a:rPr lang="en-US" dirty="0"/>
              <a:t>Coordinates could stand unchanged for decades</a:t>
            </a:r>
          </a:p>
          <a:p>
            <a:r>
              <a:rPr lang="en-US" dirty="0"/>
              <a:t>And there were piecemeal updates from re-surveys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91964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 definitions and roles (much like horizontal):</a:t>
            </a:r>
          </a:p>
          <a:p>
            <a:r>
              <a:rPr lang="en-US" dirty="0"/>
              <a:t>National datums were adjusted from large networks and were often fixed to one or more points in the nation</a:t>
            </a:r>
          </a:p>
          <a:p>
            <a:pPr marL="171450" indent="-171450">
              <a:buFont typeface="Arial" panose="020B0604020202020204" pitchFamily="34" charset="0"/>
              <a:buChar char="•"/>
            </a:pPr>
            <a:r>
              <a:rPr lang="en-US" dirty="0"/>
              <a:t>NGVD 29:  26 Tide gauges in North America</a:t>
            </a:r>
          </a:p>
          <a:p>
            <a:pPr marL="171450" indent="-171450">
              <a:buFont typeface="Arial" panose="020B0604020202020204" pitchFamily="34" charset="0"/>
              <a:buChar char="•"/>
            </a:pPr>
            <a:r>
              <a:rPr lang="en-US" dirty="0"/>
              <a:t>NAVD 88:  Father Point in Rimouski, Canada</a:t>
            </a:r>
          </a:p>
          <a:p>
            <a:r>
              <a:rPr lang="en-US" dirty="0"/>
              <a:t>Space age / International Efforts</a:t>
            </a:r>
          </a:p>
          <a:p>
            <a:pPr marL="171450" indent="-171450">
              <a:buFont typeface="Arial" panose="020B0604020202020204" pitchFamily="34" charset="0"/>
              <a:buChar char="•"/>
            </a:pPr>
            <a:r>
              <a:rPr lang="en-US" dirty="0"/>
              <a:t>GPS surveys gave fast, accurate access to a previously obscure oddity called the “ellipsoid height”, which we’ll discuss more in later slides.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685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3545164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58918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07147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8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137749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1653197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470971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1166871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4"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658336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3"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4002750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343679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1628671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Date of this slide: Sept 3, 2020</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Modernized NSRS - extended version</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fld id="{9FD14B67-5B11-4339-9EE3-C1E8D2A75965}" type="slidenum">
              <a:rPr lang="en-US" smtClean="0"/>
              <a:pPr>
                <a:defRPr/>
              </a:pPr>
              <a:t>‹#›</a:t>
            </a:fld>
            <a:endParaRPr lang="en-US" dirty="0"/>
          </a:p>
        </p:txBody>
      </p:sp>
    </p:spTree>
    <p:extLst>
      <p:ext uri="{BB962C8B-B14F-4D97-AF65-F5344CB8AC3E}">
        <p14:creationId xmlns:p14="http://schemas.microsoft.com/office/powerpoint/2010/main" val="253050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anose="02020603050405020304" pitchFamily="18" charset="0"/>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6C9A-7182-408E-8FB3-7F7DD6D97961}"/>
              </a:ext>
            </a:extLst>
          </p:cNvPr>
          <p:cNvSpPr>
            <a:spLocks noGrp="1"/>
          </p:cNvSpPr>
          <p:nvPr>
            <p:ph type="title"/>
          </p:nvPr>
        </p:nvSpPr>
        <p:spPr/>
        <p:txBody>
          <a:bodyPr/>
          <a:lstStyle/>
          <a:p>
            <a:r>
              <a:rPr lang="en-US" dirty="0"/>
              <a:t>Section 2</a:t>
            </a:r>
          </a:p>
        </p:txBody>
      </p:sp>
      <p:sp>
        <p:nvSpPr>
          <p:cNvPr id="3" name="Content Placeholder 2"/>
          <p:cNvSpPr>
            <a:spLocks noGrp="1"/>
          </p:cNvSpPr>
          <p:nvPr>
            <p:ph idx="1"/>
          </p:nvPr>
        </p:nvSpPr>
        <p:spPr/>
        <p:txBody>
          <a:bodyPr/>
          <a:lstStyle/>
          <a:p>
            <a:pPr marL="0" indent="0">
              <a:buNone/>
            </a:pPr>
            <a:r>
              <a:rPr lang="en-US" dirty="0"/>
              <a:t>Part I : History and Context</a:t>
            </a:r>
            <a:endParaRPr lang="en-US" dirty="0">
              <a:solidFill>
                <a:srgbClr val="FF0000"/>
              </a:solidFill>
            </a:endParaRPr>
          </a:p>
          <a:p>
            <a:pPr lvl="1"/>
            <a:r>
              <a:rPr lang="en-US" sz="3200" dirty="0"/>
              <a:t>NGS and the NSRS</a:t>
            </a:r>
          </a:p>
          <a:p>
            <a:pPr lvl="1"/>
            <a:r>
              <a:rPr lang="en-US" sz="3200" dirty="0"/>
              <a:t>Geodetic Control Overview</a:t>
            </a:r>
          </a:p>
          <a:p>
            <a:pPr lvl="1"/>
            <a:r>
              <a:rPr lang="en-US" sz="3200" dirty="0">
                <a:solidFill>
                  <a:srgbClr val="FF0000"/>
                </a:solidFill>
              </a:rPr>
              <a:t>Horizontal Datums and Reference Frames (4 Slides)</a:t>
            </a:r>
          </a:p>
          <a:p>
            <a:pPr lvl="1"/>
            <a:r>
              <a:rPr lang="en-US" sz="3200" dirty="0">
                <a:solidFill>
                  <a:srgbClr val="FF0000"/>
                </a:solidFill>
              </a:rPr>
              <a:t>Vertical Datums</a:t>
            </a:r>
          </a:p>
          <a:p>
            <a:pPr lvl="1"/>
            <a:r>
              <a:rPr lang="en-US" sz="3200" dirty="0">
                <a:solidFill>
                  <a:srgbClr val="FF0000"/>
                </a:solidFill>
              </a:rPr>
              <a:t>Historic Datums of the United States</a:t>
            </a:r>
          </a:p>
          <a:p>
            <a:pPr lvl="1"/>
            <a:r>
              <a:rPr lang="en-US" sz="3200" dirty="0"/>
              <a:t>Decision to Modernize</a:t>
            </a:r>
          </a:p>
          <a:p>
            <a:pPr lvl="1"/>
            <a:endParaRPr lang="en-US" sz="2400" dirty="0"/>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pPr>
                <a:defRPr/>
              </a:pPr>
              <a:t>1</a:t>
            </a:fld>
            <a:endParaRPr lang="en-US"/>
          </a:p>
        </p:txBody>
      </p:sp>
    </p:spTree>
    <p:custDataLst>
      <p:tags r:id="rId1"/>
    </p:custDataLst>
    <p:extLst>
      <p:ext uri="{BB962C8B-B14F-4D97-AF65-F5344CB8AC3E}">
        <p14:creationId xmlns:p14="http://schemas.microsoft.com/office/powerpoint/2010/main" val="3974329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64A7-1F92-42A2-B6A7-2A3081B327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5B8134-7F37-4135-8501-585E0516947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D4514EB3-BAF0-427C-A33C-1DBF02B7A3AE}"/>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F65CCF26-CB37-4AA0-A1ED-1A683C234D55}"/>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BB741B1D-1F06-4FAE-8302-019068AB3705}"/>
              </a:ext>
            </a:extLst>
          </p:cNvPr>
          <p:cNvSpPr>
            <a:spLocks noGrp="1"/>
          </p:cNvSpPr>
          <p:nvPr>
            <p:ph type="sldNum" sz="quarter" idx="12"/>
          </p:nvPr>
        </p:nvSpPr>
        <p:spPr/>
        <p:txBody>
          <a:bodyPr/>
          <a:lstStyle/>
          <a:p>
            <a:pPr>
              <a:defRPr/>
            </a:pPr>
            <a:fld id="{EB6791C4-DF4E-4C17-A41C-B2BEB15390BD}" type="slidenum">
              <a:rPr lang="en-US"/>
              <a:pPr>
                <a:defRPr/>
              </a:pPr>
              <a:t>10</a:t>
            </a:fld>
            <a:endParaRPr lang="en-US"/>
          </a:p>
        </p:txBody>
      </p:sp>
      <p:pic>
        <p:nvPicPr>
          <p:cNvPr id="7" name="Picture 6">
            <a:extLst>
              <a:ext uri="{FF2B5EF4-FFF2-40B4-BE49-F238E27FC236}">
                <a16:creationId xmlns:a16="http://schemas.microsoft.com/office/drawing/2014/main" id="{383A1EF9-FC1E-47B3-81C4-75BD83811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0"/>
            <a:ext cx="8418785" cy="6505424"/>
          </a:xfrm>
          <a:prstGeom prst="rect">
            <a:avLst/>
          </a:prstGeom>
        </p:spPr>
      </p:pic>
      <p:sp>
        <p:nvSpPr>
          <p:cNvPr id="9" name="TextBox 8">
            <a:extLst>
              <a:ext uri="{FF2B5EF4-FFF2-40B4-BE49-F238E27FC236}">
                <a16:creationId xmlns:a16="http://schemas.microsoft.com/office/drawing/2014/main" id="{17CF46A6-3C6D-4C55-9C3A-45A9C521C9DC}"/>
              </a:ext>
            </a:extLst>
          </p:cNvPr>
          <p:cNvSpPr txBox="1"/>
          <p:nvPr/>
        </p:nvSpPr>
        <p:spPr>
          <a:xfrm rot="20758201">
            <a:off x="5899148" y="1036276"/>
            <a:ext cx="3543300" cy="369332"/>
          </a:xfrm>
          <a:prstGeom prst="rect">
            <a:avLst/>
          </a:prstGeom>
          <a:solidFill>
            <a:schemeClr val="bg1"/>
          </a:solidFill>
          <a:ln w="25400">
            <a:solidFill>
              <a:schemeClr val="accent1"/>
            </a:solidFill>
          </a:ln>
        </p:spPr>
        <p:txBody>
          <a:bodyPr wrap="square" rtlCol="0">
            <a:spAutoFit/>
          </a:bodyPr>
          <a:lstStyle/>
          <a:p>
            <a:pPr fontAlgn="base">
              <a:spcBef>
                <a:spcPct val="0"/>
              </a:spcBef>
              <a:spcAft>
                <a:spcPct val="0"/>
              </a:spcAft>
            </a:pPr>
            <a:r>
              <a:rPr lang="en-US" dirty="0">
                <a:solidFill>
                  <a:prstClr val="black"/>
                </a:solidFill>
                <a:latin typeface="Arial" charset="0"/>
                <a:ea typeface="MS PGothic" pitchFamily="34" charset="-128"/>
              </a:rPr>
              <a:t>26 tide gages defining NGVD29</a:t>
            </a:r>
          </a:p>
        </p:txBody>
      </p:sp>
    </p:spTree>
    <p:custDataLst>
      <p:tags r:id="rId1"/>
    </p:custDataLst>
    <p:extLst>
      <p:ext uri="{BB962C8B-B14F-4D97-AF65-F5344CB8AC3E}">
        <p14:creationId xmlns:p14="http://schemas.microsoft.com/office/powerpoint/2010/main" val="1951983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2BFE-BE4D-49A3-ADE7-2FC403ADF7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C8F485-D019-4969-A015-34BFFACA535A}"/>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35C84ED8-C3B3-4BB2-9852-EAC8FD115C68}"/>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11DEFD7D-59B0-4FC1-AD95-F0158C42533F}"/>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B455B557-5745-4354-9B75-4D6E1FFE350E}"/>
              </a:ext>
            </a:extLst>
          </p:cNvPr>
          <p:cNvSpPr>
            <a:spLocks noGrp="1"/>
          </p:cNvSpPr>
          <p:nvPr>
            <p:ph type="sldNum" sz="quarter" idx="12"/>
          </p:nvPr>
        </p:nvSpPr>
        <p:spPr/>
        <p:txBody>
          <a:bodyPr/>
          <a:lstStyle/>
          <a:p>
            <a:pPr>
              <a:defRPr/>
            </a:pPr>
            <a:fld id="{EB6791C4-DF4E-4C17-A41C-B2BEB15390BD}" type="slidenum">
              <a:rPr lang="en-US"/>
              <a:pPr>
                <a:defRPr/>
              </a:pPr>
              <a:t>11</a:t>
            </a:fld>
            <a:endParaRPr lang="en-US"/>
          </a:p>
        </p:txBody>
      </p:sp>
      <p:pic>
        <p:nvPicPr>
          <p:cNvPr id="8" name="Picture 7">
            <a:extLst>
              <a:ext uri="{FF2B5EF4-FFF2-40B4-BE49-F238E27FC236}">
                <a16:creationId xmlns:a16="http://schemas.microsoft.com/office/drawing/2014/main" id="{A1EF966B-08A9-4958-8FE5-AB105432E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8418783" cy="6505424"/>
          </a:xfrm>
          <a:prstGeom prst="rect">
            <a:avLst/>
          </a:prstGeom>
        </p:spPr>
      </p:pic>
      <p:sp>
        <p:nvSpPr>
          <p:cNvPr id="10" name="TextBox 9">
            <a:extLst>
              <a:ext uri="{FF2B5EF4-FFF2-40B4-BE49-F238E27FC236}">
                <a16:creationId xmlns:a16="http://schemas.microsoft.com/office/drawing/2014/main" id="{382EFBE7-FE29-4020-8FC5-CF4EE9A32D76}"/>
              </a:ext>
            </a:extLst>
          </p:cNvPr>
          <p:cNvSpPr txBox="1"/>
          <p:nvPr/>
        </p:nvSpPr>
        <p:spPr>
          <a:xfrm rot="20758201">
            <a:off x="5899148" y="1036276"/>
            <a:ext cx="3543300" cy="369332"/>
          </a:xfrm>
          <a:prstGeom prst="rect">
            <a:avLst/>
          </a:prstGeom>
          <a:solidFill>
            <a:schemeClr val="bg1"/>
          </a:solidFill>
          <a:ln w="25400">
            <a:solidFill>
              <a:schemeClr val="accent1"/>
            </a:solidFill>
          </a:ln>
        </p:spPr>
        <p:txBody>
          <a:bodyPr wrap="square" rtlCol="0">
            <a:spAutoFit/>
          </a:bodyPr>
          <a:lstStyle/>
          <a:p>
            <a:pPr fontAlgn="base">
              <a:spcBef>
                <a:spcPct val="0"/>
              </a:spcBef>
              <a:spcAft>
                <a:spcPct val="0"/>
              </a:spcAft>
            </a:pPr>
            <a:r>
              <a:rPr lang="en-US" dirty="0">
                <a:solidFill>
                  <a:prstClr val="black"/>
                </a:solidFill>
                <a:latin typeface="Arial" charset="0"/>
                <a:ea typeface="MS PGothic" pitchFamily="34" charset="-128"/>
              </a:rPr>
              <a:t>Single station defining NAVD88</a:t>
            </a:r>
          </a:p>
        </p:txBody>
      </p:sp>
      <p:sp>
        <p:nvSpPr>
          <p:cNvPr id="11" name="Oval 10">
            <a:extLst>
              <a:ext uri="{FF2B5EF4-FFF2-40B4-BE49-F238E27FC236}">
                <a16:creationId xmlns:a16="http://schemas.microsoft.com/office/drawing/2014/main" id="{9C2B365A-9722-4ED6-BE90-A0B805FC4580}"/>
              </a:ext>
            </a:extLst>
          </p:cNvPr>
          <p:cNvSpPr/>
          <p:nvPr/>
        </p:nvSpPr>
        <p:spPr>
          <a:xfrm>
            <a:off x="7009668" y="1417639"/>
            <a:ext cx="1785938" cy="64214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930148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Vertical </a:t>
            </a:r>
            <a:r>
              <a:rPr lang="en-US" sz="4000" b="1" dirty="0" err="1"/>
              <a:t>Datums</a:t>
            </a:r>
            <a:endParaRPr lang="en-US" sz="4000" b="1" dirty="0"/>
          </a:p>
        </p:txBody>
      </p:sp>
      <p:sp>
        <p:nvSpPr>
          <p:cNvPr id="3" name="Content Placeholder 2"/>
          <p:cNvSpPr>
            <a:spLocks noGrp="1"/>
          </p:cNvSpPr>
          <p:nvPr>
            <p:ph idx="1"/>
          </p:nvPr>
        </p:nvSpPr>
        <p:spPr>
          <a:xfrm>
            <a:off x="1891749" y="1461057"/>
            <a:ext cx="8229600" cy="4525963"/>
          </a:xfrm>
        </p:spPr>
        <p:txBody>
          <a:bodyPr/>
          <a:lstStyle/>
          <a:p>
            <a:pPr marL="0" indent="0">
              <a:buNone/>
            </a:pPr>
            <a:r>
              <a:rPr lang="en-US" dirty="0"/>
              <a:t>Space Age</a:t>
            </a:r>
          </a:p>
          <a:p>
            <a:pPr lvl="1"/>
            <a:r>
              <a:rPr lang="en-US" sz="2400" dirty="0"/>
              <a:t>Accurate access to the previously obscure “ellipsoid height” fueled increased research in the previously also-obscure field of “geoid modeling”</a:t>
            </a:r>
          </a:p>
          <a:p>
            <a:pPr lvl="2"/>
            <a:r>
              <a:rPr lang="en-US" dirty="0"/>
              <a:t>1960s:  1 meter of error in the geoid was “negligible”</a:t>
            </a:r>
          </a:p>
          <a:p>
            <a:pPr lvl="2"/>
            <a:r>
              <a:rPr lang="en-US" dirty="0"/>
              <a:t>1990s:  Need for “1 cm accuracy” geoid grows quickly</a:t>
            </a:r>
          </a:p>
          <a:p>
            <a:pPr lvl="1"/>
            <a:r>
              <a:rPr lang="en-US" sz="2400" dirty="0"/>
              <a:t>Time-intensive geodetic leveling was expected to be replaced by “GPS + geoid” And it has been, to certain extents</a:t>
            </a:r>
          </a:p>
          <a:p>
            <a:pPr lvl="3"/>
            <a:r>
              <a:rPr lang="en-US" sz="2400" dirty="0"/>
              <a:t>Geodetic leveling continues to be the most accurate method of determining height differences over distances of 0 km to 20 km</a:t>
            </a:r>
          </a:p>
          <a:p>
            <a:endParaRPr lang="en-US" sz="18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12</a:t>
            </a:fld>
            <a:endParaRPr lang="en-US" dirty="0"/>
          </a:p>
        </p:txBody>
      </p:sp>
      <p:pic>
        <p:nvPicPr>
          <p:cNvPr id="8" name="Picture 7">
            <a:extLst>
              <a:ext uri="{FF2B5EF4-FFF2-40B4-BE49-F238E27FC236}">
                <a16:creationId xmlns:a16="http://schemas.microsoft.com/office/drawing/2014/main" id="{320E0A88-8820-4F44-B4BE-04C039FAAECC}"/>
              </a:ext>
            </a:extLst>
          </p:cNvPr>
          <p:cNvPicPr>
            <a:picLocks noChangeAspect="1"/>
          </p:cNvPicPr>
          <p:nvPr/>
        </p:nvPicPr>
        <p:blipFill>
          <a:blip r:embed="rId4"/>
          <a:stretch>
            <a:fillRect/>
          </a:stretch>
        </p:blipFill>
        <p:spPr>
          <a:xfrm>
            <a:off x="1645179" y="5396945"/>
            <a:ext cx="1824215" cy="889113"/>
          </a:xfrm>
          <a:prstGeom prst="rect">
            <a:avLst/>
          </a:prstGeom>
        </p:spPr>
      </p:pic>
    </p:spTree>
    <p:custDataLst>
      <p:tags r:id="rId1"/>
    </p:custDataLst>
    <p:extLst>
      <p:ext uri="{BB962C8B-B14F-4D97-AF65-F5344CB8AC3E}">
        <p14:creationId xmlns:p14="http://schemas.microsoft.com/office/powerpoint/2010/main" val="576879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Vertical </a:t>
            </a:r>
            <a:r>
              <a:rPr lang="en-US" sz="4000" b="1" dirty="0" err="1"/>
              <a:t>Datums</a:t>
            </a:r>
            <a:endParaRPr lang="en-US" sz="4000" b="1" dirty="0"/>
          </a:p>
        </p:txBody>
      </p:sp>
      <p:sp>
        <p:nvSpPr>
          <p:cNvPr id="3" name="Content Placeholder 2"/>
          <p:cNvSpPr>
            <a:spLocks noGrp="1"/>
          </p:cNvSpPr>
          <p:nvPr>
            <p:ph idx="1"/>
          </p:nvPr>
        </p:nvSpPr>
        <p:spPr>
          <a:xfrm>
            <a:off x="1911627" y="1470996"/>
            <a:ext cx="8229600" cy="4525963"/>
          </a:xfrm>
        </p:spPr>
        <p:txBody>
          <a:bodyPr/>
          <a:lstStyle/>
          <a:p>
            <a:pPr marL="0" indent="0">
              <a:buNone/>
            </a:pPr>
            <a:r>
              <a:rPr lang="en-US" sz="2800" dirty="0"/>
              <a:t>International Efforts</a:t>
            </a:r>
          </a:p>
          <a:p>
            <a:pPr lvl="1"/>
            <a:r>
              <a:rPr lang="en-US" dirty="0"/>
              <a:t>Much less organized (and less needed) than global horizontal frames</a:t>
            </a:r>
          </a:p>
          <a:p>
            <a:pPr lvl="2"/>
            <a:r>
              <a:rPr lang="en-US" dirty="0"/>
              <a:t>Both the need for, and ability to solve the issue of, defining consistent heights across oceanic distances were somewhat sparse</a:t>
            </a:r>
          </a:p>
          <a:p>
            <a:pPr lvl="1"/>
            <a:r>
              <a:rPr lang="en-US" dirty="0"/>
              <a:t>Recent global geopotential models have allowed for a geoid-based attempt</a:t>
            </a:r>
          </a:p>
          <a:p>
            <a:pPr lvl="2"/>
            <a:r>
              <a:rPr lang="en-US" dirty="0"/>
              <a:t>International Height Reference System (IHRS)</a:t>
            </a:r>
          </a:p>
          <a:p>
            <a:pPr lvl="3"/>
            <a:r>
              <a:rPr lang="en-US" sz="2400" dirty="0"/>
              <a:t>Not yet the everyday term that ITRF has become</a:t>
            </a:r>
            <a:r>
              <a:rPr lang="en-US" dirty="0"/>
              <a:t> </a:t>
            </a:r>
          </a:p>
          <a:p>
            <a:endParaRPr lang="en-US" sz="18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13</a:t>
            </a:fld>
            <a:endParaRPr lang="en-US" dirty="0"/>
          </a:p>
        </p:txBody>
      </p:sp>
    </p:spTree>
    <p:custDataLst>
      <p:tags r:id="rId1"/>
    </p:custDataLst>
    <p:extLst>
      <p:ext uri="{BB962C8B-B14F-4D97-AF65-F5344CB8AC3E}">
        <p14:creationId xmlns:p14="http://schemas.microsoft.com/office/powerpoint/2010/main" val="3574259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810" y="1475220"/>
            <a:ext cx="8229600" cy="4525963"/>
          </a:xfrm>
        </p:spPr>
        <p:txBody>
          <a:bodyPr/>
          <a:lstStyle/>
          <a:p>
            <a:pPr marL="0" indent="0">
              <a:buNone/>
            </a:pPr>
            <a:r>
              <a:rPr lang="en-US" dirty="0"/>
              <a:t>Part I : History and Context</a:t>
            </a:r>
            <a:endParaRPr lang="en-US" dirty="0">
              <a:solidFill>
                <a:srgbClr val="FF0000"/>
              </a:solidFill>
            </a:endParaRPr>
          </a:p>
          <a:p>
            <a:pPr lvl="1"/>
            <a:r>
              <a:rPr lang="en-US" sz="3200" dirty="0"/>
              <a:t>NGS and the NSRS</a:t>
            </a:r>
          </a:p>
          <a:p>
            <a:pPr lvl="1"/>
            <a:r>
              <a:rPr lang="en-US" sz="3200" dirty="0"/>
              <a:t>Geodetic Control Overview</a:t>
            </a:r>
          </a:p>
          <a:p>
            <a:pPr lvl="1"/>
            <a:r>
              <a:rPr lang="en-US" sz="3200" dirty="0"/>
              <a:t>Horizontal Datums and Reference Frames </a:t>
            </a:r>
          </a:p>
          <a:p>
            <a:pPr lvl="1"/>
            <a:r>
              <a:rPr lang="en-US" sz="3200" dirty="0"/>
              <a:t>Vertical Datums</a:t>
            </a:r>
            <a:endParaRPr lang="en-US" sz="3200" dirty="0">
              <a:solidFill>
                <a:srgbClr val="FF0000"/>
              </a:solidFill>
            </a:endParaRPr>
          </a:p>
          <a:p>
            <a:pPr lvl="1"/>
            <a:r>
              <a:rPr lang="en-US" sz="3200" dirty="0">
                <a:solidFill>
                  <a:srgbClr val="C00000"/>
                </a:solidFill>
              </a:rPr>
              <a:t>Historic Datums of the United States (4 slides)</a:t>
            </a:r>
          </a:p>
          <a:p>
            <a:pPr lvl="1"/>
            <a:r>
              <a:rPr lang="en-US" sz="3200" dirty="0"/>
              <a:t>Decision to Modernize</a:t>
            </a:r>
          </a:p>
          <a:p>
            <a:pPr lvl="1"/>
            <a:endParaRPr lang="en-US" sz="2400"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pPr>
                <a:defRPr/>
              </a:pPr>
              <a:t>14</a:t>
            </a:fld>
            <a:endParaRPr lang="en-US"/>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Tree>
    <p:custDataLst>
      <p:tags r:id="rId1"/>
    </p:custDataLst>
    <p:extLst>
      <p:ext uri="{BB962C8B-B14F-4D97-AF65-F5344CB8AC3E}">
        <p14:creationId xmlns:p14="http://schemas.microsoft.com/office/powerpoint/2010/main" val="389142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3408792" y="2614608"/>
            <a:ext cx="5624047" cy="3741744"/>
          </a:xfrm>
          <a:prstGeom prst="rect">
            <a:avLst/>
          </a:prstGeom>
        </p:spPr>
      </p:pic>
      <p:sp>
        <p:nvSpPr>
          <p:cNvPr id="2" name="Title 1"/>
          <p:cNvSpPr>
            <a:spLocks noGrp="1"/>
          </p:cNvSpPr>
          <p:nvPr>
            <p:ph type="title"/>
          </p:nvPr>
        </p:nvSpPr>
        <p:spPr/>
        <p:txBody>
          <a:bodyPr/>
          <a:lstStyle/>
          <a:p>
            <a:r>
              <a:rPr lang="en-US" dirty="0"/>
              <a:t>Horizontal </a:t>
            </a:r>
            <a:r>
              <a:rPr lang="en-US" dirty="0" err="1"/>
              <a:t>Datums</a:t>
            </a:r>
            <a:r>
              <a:rPr lang="en-US" dirty="0"/>
              <a:t> of the NSRS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15</a:t>
            </a:fld>
            <a:endParaRPr lang="en-US"/>
          </a:p>
        </p:txBody>
      </p:sp>
      <p:sp>
        <p:nvSpPr>
          <p:cNvPr id="11" name="Rectangle 10"/>
          <p:cNvSpPr/>
          <p:nvPr/>
        </p:nvSpPr>
        <p:spPr>
          <a:xfrm>
            <a:off x="8844580" y="3114261"/>
            <a:ext cx="1780391" cy="13010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CONUS</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U.S. Standard Datum</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27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83(1986)</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83(“HARN”)</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83(“FBN”)</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83(NSRS2007)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83(2011) epoch 2010.00</a:t>
            </a:r>
            <a:endParaRPr lang="en-US" dirty="0">
              <a:solidFill>
                <a:prstClr val="white"/>
              </a:solidFill>
              <a:latin typeface="Arial" panose="020B0604020202020204" pitchFamily="34" charset="0"/>
            </a:endParaRPr>
          </a:p>
        </p:txBody>
      </p:sp>
      <p:sp>
        <p:nvSpPr>
          <p:cNvPr id="14" name="Rectangle 13"/>
          <p:cNvSpPr/>
          <p:nvPr/>
        </p:nvSpPr>
        <p:spPr>
          <a:xfrm>
            <a:off x="8844580" y="1809044"/>
            <a:ext cx="1780391" cy="102247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Alaska</a:t>
            </a:r>
            <a:endParaRPr lang="en-US" sz="700" dirty="0">
              <a:solidFill>
                <a:prstClr val="white"/>
              </a:solidFill>
              <a:latin typeface="Calibri"/>
            </a:endParaRPr>
          </a:p>
          <a:p>
            <a:pPr algn="ctr"/>
            <a:r>
              <a:rPr lang="en-US" sz="1000" b="1" dirty="0">
                <a:solidFill>
                  <a:srgbClr val="000000"/>
                </a:solidFill>
                <a:latin typeface="Times New Roman" panose="02020603050405020304" pitchFamily="18" charset="0"/>
              </a:rPr>
              <a:t>NAD 27</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83(1986)</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83(2002:AK)</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83(NSRS2007)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83(2011) epoch 2010.00</a:t>
            </a:r>
            <a:endParaRPr lang="en-US" dirty="0">
              <a:solidFill>
                <a:prstClr val="white"/>
              </a:solidFill>
              <a:latin typeface="Arial" panose="020B0604020202020204" pitchFamily="34" charset="0"/>
            </a:endParaRPr>
          </a:p>
        </p:txBody>
      </p:sp>
      <p:sp>
        <p:nvSpPr>
          <p:cNvPr id="15" name="Rectangle 14"/>
          <p:cNvSpPr/>
          <p:nvPr/>
        </p:nvSpPr>
        <p:spPr>
          <a:xfrm>
            <a:off x="6362250" y="1304356"/>
            <a:ext cx="1780392" cy="102247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Lawrence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St. Lawrence 1952</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83(1986)</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83(2002:AK)</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83(NSRS2007)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83(2011) epoch 2010.00</a:t>
            </a:r>
            <a:endParaRPr lang="en-US" dirty="0">
              <a:solidFill>
                <a:prstClr val="white"/>
              </a:solidFill>
              <a:latin typeface="Arial" panose="020B0604020202020204" pitchFamily="34" charset="0"/>
            </a:endParaRPr>
          </a:p>
        </p:txBody>
      </p:sp>
      <p:sp>
        <p:nvSpPr>
          <p:cNvPr id="16" name="Rectangle 15"/>
          <p:cNvSpPr/>
          <p:nvPr/>
        </p:nvSpPr>
        <p:spPr>
          <a:xfrm>
            <a:off x="4195191" y="1663336"/>
            <a:ext cx="1780392" cy="50429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Matthew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St. Matthew 1952</a:t>
            </a:r>
            <a:endParaRPr lang="en-US" dirty="0">
              <a:solidFill>
                <a:prstClr val="white"/>
              </a:solidFill>
              <a:latin typeface="Arial" panose="020B0604020202020204" pitchFamily="34" charset="0"/>
            </a:endParaRPr>
          </a:p>
        </p:txBody>
      </p:sp>
      <p:sp>
        <p:nvSpPr>
          <p:cNvPr id="17" name="Rectangle 16"/>
          <p:cNvSpPr/>
          <p:nvPr/>
        </p:nvSpPr>
        <p:spPr>
          <a:xfrm>
            <a:off x="1602164" y="2654780"/>
            <a:ext cx="1780392" cy="123938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George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St. George 1897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St. George 1952</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83(1986)</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83(2002:AK)</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83(NSRS2007)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83(2011) epoch 2010.00</a:t>
            </a:r>
            <a:endParaRPr lang="en-US" dirty="0">
              <a:solidFill>
                <a:prstClr val="white"/>
              </a:solidFill>
              <a:latin typeface="Arial" panose="020B0604020202020204" pitchFamily="34" charset="0"/>
            </a:endParaRPr>
          </a:p>
        </p:txBody>
      </p:sp>
      <p:sp>
        <p:nvSpPr>
          <p:cNvPr id="18" name="Rectangle 17"/>
          <p:cNvSpPr/>
          <p:nvPr/>
        </p:nvSpPr>
        <p:spPr>
          <a:xfrm>
            <a:off x="2266858" y="1209429"/>
            <a:ext cx="1780392" cy="118737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Paul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St. Paul 1897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St. Paul 1952</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83(1986)</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83(2002:AK)</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83(NSRS2007)</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83(2011) epoch 2010.00</a:t>
            </a:r>
            <a:endParaRPr lang="en-US" dirty="0">
              <a:solidFill>
                <a:prstClr val="white"/>
              </a:solidFill>
              <a:latin typeface="Arial" panose="020B0604020202020204" pitchFamily="34" charset="0"/>
            </a:endParaRPr>
          </a:p>
        </p:txBody>
      </p:sp>
      <p:sp>
        <p:nvSpPr>
          <p:cNvPr id="19" name="Rectangle 18"/>
          <p:cNvSpPr/>
          <p:nvPr/>
        </p:nvSpPr>
        <p:spPr>
          <a:xfrm>
            <a:off x="1589482" y="4195957"/>
            <a:ext cx="1943006" cy="9161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CNMI</a:t>
            </a:r>
          </a:p>
          <a:p>
            <a:pPr algn="ctr" fontAlgn="ctr"/>
            <a:r>
              <a:rPr lang="en-US" sz="1000" b="1" dirty="0">
                <a:solidFill>
                  <a:srgbClr val="000000"/>
                </a:solidFill>
                <a:latin typeface="Times New Roman" panose="02020603050405020304" pitchFamily="18" charset="0"/>
              </a:rPr>
              <a:t>Guam 1963</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83(1993:GU)</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83(2002:GU)</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83(MA11) </a:t>
            </a:r>
            <a:r>
              <a:rPr lang="en-US" sz="1000" b="1" dirty="0">
                <a:solidFill>
                  <a:srgbClr val="000000"/>
                </a:solidFill>
                <a:latin typeface="Times New Roman" panose="02020603050405020304" pitchFamily="18" charset="0"/>
                <a:cs typeface="Times New Roman" panose="02020603050405020304" pitchFamily="18" charset="0"/>
              </a:rPr>
              <a:t>epoch 2010.00</a:t>
            </a:r>
            <a:endParaRPr lang="en-US" dirty="0">
              <a:solidFill>
                <a:prstClr val="white"/>
              </a:solidFill>
              <a:latin typeface="Arial" panose="020B0604020202020204" pitchFamily="34" charset="0"/>
            </a:endParaRPr>
          </a:p>
        </p:txBody>
      </p:sp>
      <p:sp>
        <p:nvSpPr>
          <p:cNvPr id="20" name="Rectangle 19"/>
          <p:cNvSpPr/>
          <p:nvPr/>
        </p:nvSpPr>
        <p:spPr>
          <a:xfrm>
            <a:off x="1622653" y="5515129"/>
            <a:ext cx="1943006" cy="841223"/>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Guam</a:t>
            </a:r>
          </a:p>
          <a:p>
            <a:pPr algn="ctr" fontAlgn="ctr"/>
            <a:r>
              <a:rPr lang="en-US" sz="1000" b="1" dirty="0">
                <a:solidFill>
                  <a:srgbClr val="000000"/>
                </a:solidFill>
                <a:latin typeface="Times New Roman" panose="02020603050405020304" pitchFamily="18" charset="0"/>
              </a:rPr>
              <a:t>Guam 1963</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83(1993:GU)</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83(2002:GU)</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83(MA11) </a:t>
            </a:r>
            <a:r>
              <a:rPr lang="en-US" sz="1000" b="1" dirty="0">
                <a:solidFill>
                  <a:srgbClr val="000000"/>
                </a:solidFill>
                <a:latin typeface="Times New Roman" panose="02020603050405020304" pitchFamily="18" charset="0"/>
                <a:cs typeface="Times New Roman" panose="02020603050405020304" pitchFamily="18" charset="0"/>
              </a:rPr>
              <a:t>epoch 2010.00</a:t>
            </a:r>
            <a:endParaRPr lang="en-US" dirty="0">
              <a:solidFill>
                <a:prstClr val="white"/>
              </a:solidFill>
              <a:latin typeface="Arial" panose="020B0604020202020204" pitchFamily="34" charset="0"/>
            </a:endParaRPr>
          </a:p>
        </p:txBody>
      </p:sp>
      <p:sp>
        <p:nvSpPr>
          <p:cNvPr id="21" name="Rectangle 20"/>
          <p:cNvSpPr/>
          <p:nvPr/>
        </p:nvSpPr>
        <p:spPr>
          <a:xfrm>
            <a:off x="5159112" y="5473931"/>
            <a:ext cx="1821336" cy="88242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American Samoa</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American Samoa 1962</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83(1993:AS)</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83(2002:AS)</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83(PA11) </a:t>
            </a:r>
            <a:r>
              <a:rPr lang="en-US" sz="1000" b="1" dirty="0">
                <a:solidFill>
                  <a:srgbClr val="000000"/>
                </a:solidFill>
                <a:latin typeface="Times New Roman" panose="02020603050405020304" pitchFamily="18" charset="0"/>
                <a:cs typeface="Times New Roman" panose="02020603050405020304" pitchFamily="18" charset="0"/>
              </a:rPr>
              <a:t>epoch 2010.00</a:t>
            </a:r>
            <a:endParaRPr lang="en-US" dirty="0">
              <a:solidFill>
                <a:prstClr val="white"/>
              </a:solidFill>
              <a:latin typeface="Arial" panose="020B0604020202020204" pitchFamily="34" charset="0"/>
            </a:endParaRPr>
          </a:p>
        </p:txBody>
      </p:sp>
      <p:sp>
        <p:nvSpPr>
          <p:cNvPr id="22" name="Rectangle 21"/>
          <p:cNvSpPr/>
          <p:nvPr/>
        </p:nvSpPr>
        <p:spPr>
          <a:xfrm>
            <a:off x="7027523" y="5112066"/>
            <a:ext cx="1780392" cy="134517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Puerto Rico</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Puerto Rico 1940</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83(1986)</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83(1993:PR)</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83(1997:PR)</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83(2002:PR)</a:t>
            </a:r>
            <a:endParaRPr lang="en-US"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83(NSRS2007)</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83(2011) epoch 2010.00</a:t>
            </a:r>
            <a:endParaRPr lang="en-US" dirty="0">
              <a:solidFill>
                <a:prstClr val="white"/>
              </a:solidFill>
              <a:latin typeface="Arial" panose="020B0604020202020204" pitchFamily="34" charset="0"/>
            </a:endParaRPr>
          </a:p>
        </p:txBody>
      </p:sp>
      <p:sp>
        <p:nvSpPr>
          <p:cNvPr id="23" name="Rectangle 22"/>
          <p:cNvSpPr/>
          <p:nvPr/>
        </p:nvSpPr>
        <p:spPr>
          <a:xfrm>
            <a:off x="3656186" y="3712916"/>
            <a:ext cx="1882211" cy="86621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Hawaii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Old Hawaiian Datum</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83(1986)</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83(1993:HI)</a:t>
            </a:r>
            <a:endParaRPr lang="en-US"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83(PA11) </a:t>
            </a:r>
            <a:r>
              <a:rPr lang="en-US" sz="1000" b="1" dirty="0">
                <a:solidFill>
                  <a:srgbClr val="000000"/>
                </a:solidFill>
                <a:latin typeface="Times New Roman" panose="02020603050405020304" pitchFamily="18" charset="0"/>
                <a:cs typeface="Times New Roman" panose="02020603050405020304" pitchFamily="18" charset="0"/>
              </a:rPr>
              <a:t>epoch 2010.00</a:t>
            </a:r>
            <a:endParaRPr lang="en-US" dirty="0">
              <a:solidFill>
                <a:prstClr val="white"/>
              </a:solidFill>
              <a:latin typeface="Arial" panose="020B0604020202020204" pitchFamily="34" charset="0"/>
            </a:endParaRPr>
          </a:p>
        </p:txBody>
      </p:sp>
      <p:sp>
        <p:nvSpPr>
          <p:cNvPr id="24" name="Rectangle 23"/>
          <p:cNvSpPr/>
          <p:nvPr/>
        </p:nvSpPr>
        <p:spPr>
          <a:xfrm>
            <a:off x="8860938" y="5137801"/>
            <a:ext cx="1780392" cy="131917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U.S. Virgin Islands</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Puerto Rico 1940</a:t>
            </a:r>
            <a:endParaRPr lang="en-US" sz="1000"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83(1986)</a:t>
            </a:r>
            <a:endParaRPr lang="en-US" sz="1000"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83(1993:PR)</a:t>
            </a:r>
            <a:endParaRPr lang="en-US" sz="1000"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83(1997:PR)</a:t>
            </a:r>
            <a:endParaRPr lang="en-US" sz="1000"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83(2002:PR)</a:t>
            </a:r>
            <a:endParaRPr lang="en-US" sz="1000" dirty="0">
              <a:solidFill>
                <a:prstClr val="white"/>
              </a:solidFill>
              <a:latin typeface="Arial" panose="020B0604020202020204" pitchFamily="34" charset="0"/>
            </a:endParaRPr>
          </a:p>
          <a:p>
            <a:pPr algn="ctr" fontAlgn="ctr"/>
            <a:r>
              <a:rPr lang="en-US" sz="1000" b="1" dirty="0">
                <a:solidFill>
                  <a:srgbClr val="000000"/>
                </a:solidFill>
                <a:latin typeface="Times New Roman" panose="02020603050405020304" pitchFamily="18" charset="0"/>
              </a:rPr>
              <a:t>NAD 83(NSRS2007)</a:t>
            </a:r>
            <a:endParaRPr lang="en-US" sz="1000" dirty="0">
              <a:solidFill>
                <a:prstClr val="white"/>
              </a:solidFill>
              <a:latin typeface="Arial" panose="020B0604020202020204" pitchFamily="34" charset="0"/>
            </a:endParaRPr>
          </a:p>
          <a:p>
            <a:pPr algn="ctr"/>
            <a:r>
              <a:rPr lang="en-US" sz="1000" b="1" dirty="0">
                <a:solidFill>
                  <a:srgbClr val="000000"/>
                </a:solidFill>
                <a:latin typeface="Times New Roman" panose="02020603050405020304" pitchFamily="18" charset="0"/>
              </a:rPr>
              <a:t>NAD 83(2011) epoch 2010.00</a:t>
            </a:r>
            <a:endParaRPr lang="en-US" sz="1000" dirty="0">
              <a:solidFill>
                <a:prstClr val="white"/>
              </a:solidFill>
              <a:latin typeface="Arial" panose="020B0604020202020204" pitchFamily="34" charset="0"/>
            </a:endParaRPr>
          </a:p>
        </p:txBody>
      </p:sp>
      <p:cxnSp>
        <p:nvCxnSpPr>
          <p:cNvPr id="27" name="Straight Arrow Connector 26"/>
          <p:cNvCxnSpPr>
            <a:stCxn id="14" idx="1"/>
          </p:cNvCxnSpPr>
          <p:nvPr/>
        </p:nvCxnSpPr>
        <p:spPr>
          <a:xfrm flipH="1">
            <a:off x="5829959" y="2320282"/>
            <a:ext cx="3014621" cy="7939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2"/>
          </p:cNvCxnSpPr>
          <p:nvPr/>
        </p:nvCxnSpPr>
        <p:spPr>
          <a:xfrm flipH="1">
            <a:off x="5228100" y="2326833"/>
            <a:ext cx="2024346" cy="798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566632" y="2167630"/>
            <a:ext cx="592480" cy="11801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8" idx="2"/>
          </p:cNvCxnSpPr>
          <p:nvPr/>
        </p:nvCxnSpPr>
        <p:spPr>
          <a:xfrm>
            <a:off x="3157055" y="2396805"/>
            <a:ext cx="2044811" cy="11276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7" idx="3"/>
          </p:cNvCxnSpPr>
          <p:nvPr/>
        </p:nvCxnSpPr>
        <p:spPr>
          <a:xfrm>
            <a:off x="3382556" y="3274475"/>
            <a:ext cx="1845544" cy="3024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23" idx="3"/>
          </p:cNvCxnSpPr>
          <p:nvPr/>
        </p:nvCxnSpPr>
        <p:spPr>
          <a:xfrm>
            <a:off x="5538397" y="4146021"/>
            <a:ext cx="134817" cy="6066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9" idx="3"/>
          </p:cNvCxnSpPr>
          <p:nvPr/>
        </p:nvCxnSpPr>
        <p:spPr>
          <a:xfrm>
            <a:off x="3532489" y="4654012"/>
            <a:ext cx="185365" cy="3831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0" idx="3"/>
          </p:cNvCxnSpPr>
          <p:nvPr/>
        </p:nvCxnSpPr>
        <p:spPr>
          <a:xfrm flipV="1">
            <a:off x="3565659" y="5197926"/>
            <a:ext cx="68634" cy="7378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1" idx="1"/>
          </p:cNvCxnSpPr>
          <p:nvPr/>
        </p:nvCxnSpPr>
        <p:spPr>
          <a:xfrm flipH="1" flipV="1">
            <a:off x="4993250" y="5874589"/>
            <a:ext cx="165862" cy="405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1" idx="1"/>
          </p:cNvCxnSpPr>
          <p:nvPr/>
        </p:nvCxnSpPr>
        <p:spPr>
          <a:xfrm flipH="1">
            <a:off x="7424057" y="3764775"/>
            <a:ext cx="1420522" cy="4311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2" idx="0"/>
          </p:cNvCxnSpPr>
          <p:nvPr/>
        </p:nvCxnSpPr>
        <p:spPr>
          <a:xfrm flipV="1">
            <a:off x="7917720" y="4909459"/>
            <a:ext cx="557213" cy="2026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4" idx="0"/>
          </p:cNvCxnSpPr>
          <p:nvPr/>
        </p:nvCxnSpPr>
        <p:spPr>
          <a:xfrm flipH="1" flipV="1">
            <a:off x="8662910" y="4974187"/>
            <a:ext cx="1088225" cy="1636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6337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3408792" y="2614608"/>
            <a:ext cx="5624047" cy="3741744"/>
          </a:xfrm>
          <a:prstGeom prst="rect">
            <a:avLst/>
          </a:prstGeom>
        </p:spPr>
      </p:pic>
      <p:sp>
        <p:nvSpPr>
          <p:cNvPr id="2" name="Title 1"/>
          <p:cNvSpPr>
            <a:spLocks noGrp="1"/>
          </p:cNvSpPr>
          <p:nvPr>
            <p:ph type="title"/>
          </p:nvPr>
        </p:nvSpPr>
        <p:spPr/>
        <p:txBody>
          <a:bodyPr/>
          <a:lstStyle/>
          <a:p>
            <a:r>
              <a:rPr lang="en-US" dirty="0"/>
              <a:t>Vertical </a:t>
            </a:r>
            <a:r>
              <a:rPr lang="en-US" dirty="0" err="1"/>
              <a:t>Datums</a:t>
            </a:r>
            <a:r>
              <a:rPr lang="en-US" dirty="0"/>
              <a:t> of the NSRS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16</a:t>
            </a:fld>
            <a:endParaRPr lang="en-US"/>
          </a:p>
        </p:txBody>
      </p:sp>
      <p:sp>
        <p:nvSpPr>
          <p:cNvPr id="11" name="Rectangle 10"/>
          <p:cNvSpPr/>
          <p:nvPr/>
        </p:nvSpPr>
        <p:spPr>
          <a:xfrm>
            <a:off x="8844580" y="3114261"/>
            <a:ext cx="1780391" cy="130102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CONUS</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NGVD 29</a:t>
            </a:r>
          </a:p>
          <a:p>
            <a:pPr algn="ctr" fontAlgn="ctr"/>
            <a:r>
              <a:rPr lang="en-US" sz="1000" b="1" dirty="0">
                <a:solidFill>
                  <a:srgbClr val="000000"/>
                </a:solidFill>
                <a:latin typeface="Times New Roman" panose="02020603050405020304" pitchFamily="18" charset="0"/>
              </a:rPr>
              <a:t>NAVD 88</a:t>
            </a:r>
            <a:endParaRPr lang="en-US" dirty="0">
              <a:solidFill>
                <a:prstClr val="white"/>
              </a:solidFill>
              <a:latin typeface="Arial" panose="020B0604020202020204" pitchFamily="34" charset="0"/>
            </a:endParaRPr>
          </a:p>
        </p:txBody>
      </p:sp>
      <p:sp>
        <p:nvSpPr>
          <p:cNvPr id="14" name="Rectangle 13"/>
          <p:cNvSpPr/>
          <p:nvPr/>
        </p:nvSpPr>
        <p:spPr>
          <a:xfrm>
            <a:off x="8844580" y="1809044"/>
            <a:ext cx="1780391" cy="102247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Alaska</a:t>
            </a:r>
            <a:endParaRPr lang="en-US" sz="700" dirty="0">
              <a:solidFill>
                <a:prstClr val="white"/>
              </a:solidFill>
              <a:latin typeface="Calibri"/>
            </a:endParaRPr>
          </a:p>
          <a:p>
            <a:pPr algn="ctr"/>
            <a:r>
              <a:rPr lang="en-US" sz="1000" b="1" dirty="0">
                <a:solidFill>
                  <a:srgbClr val="000000"/>
                </a:solidFill>
                <a:latin typeface="Times New Roman" panose="02020603050405020304" pitchFamily="18" charset="0"/>
              </a:rPr>
              <a:t>NGVD 29</a:t>
            </a:r>
          </a:p>
          <a:p>
            <a:pPr algn="ctr"/>
            <a:r>
              <a:rPr lang="en-US" sz="1000" b="1" dirty="0">
                <a:solidFill>
                  <a:srgbClr val="000000"/>
                </a:solidFill>
                <a:latin typeface="Times New Roman" panose="02020603050405020304" pitchFamily="18" charset="0"/>
              </a:rPr>
              <a:t>NAVD 88</a:t>
            </a:r>
            <a:endParaRPr lang="en-US" dirty="0">
              <a:solidFill>
                <a:prstClr val="white"/>
              </a:solidFill>
              <a:latin typeface="Arial" panose="020B0604020202020204" pitchFamily="34" charset="0"/>
            </a:endParaRPr>
          </a:p>
        </p:txBody>
      </p:sp>
      <p:sp>
        <p:nvSpPr>
          <p:cNvPr id="15" name="Rectangle 14"/>
          <p:cNvSpPr/>
          <p:nvPr/>
        </p:nvSpPr>
        <p:spPr>
          <a:xfrm>
            <a:off x="6362250" y="1304356"/>
            <a:ext cx="1780392" cy="102247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Lawrence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 None -</a:t>
            </a:r>
            <a:endParaRPr lang="en-US" dirty="0">
              <a:solidFill>
                <a:prstClr val="white"/>
              </a:solidFill>
              <a:latin typeface="Arial" panose="020B0604020202020204" pitchFamily="34" charset="0"/>
            </a:endParaRPr>
          </a:p>
        </p:txBody>
      </p:sp>
      <p:sp>
        <p:nvSpPr>
          <p:cNvPr id="16" name="Rectangle 15"/>
          <p:cNvSpPr/>
          <p:nvPr/>
        </p:nvSpPr>
        <p:spPr>
          <a:xfrm>
            <a:off x="4195191" y="1663336"/>
            <a:ext cx="1780392" cy="50429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Matthew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 None -</a:t>
            </a:r>
            <a:endParaRPr lang="en-US" dirty="0">
              <a:solidFill>
                <a:prstClr val="white"/>
              </a:solidFill>
              <a:latin typeface="Arial" panose="020B0604020202020204" pitchFamily="34" charset="0"/>
            </a:endParaRPr>
          </a:p>
        </p:txBody>
      </p:sp>
      <p:sp>
        <p:nvSpPr>
          <p:cNvPr id="17" name="Rectangle 16"/>
          <p:cNvSpPr/>
          <p:nvPr/>
        </p:nvSpPr>
        <p:spPr>
          <a:xfrm>
            <a:off x="1602164" y="2654780"/>
            <a:ext cx="1780392" cy="123938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George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 None -</a:t>
            </a:r>
            <a:endParaRPr lang="en-US" dirty="0">
              <a:solidFill>
                <a:prstClr val="white"/>
              </a:solidFill>
              <a:latin typeface="Arial" panose="020B0604020202020204" pitchFamily="34" charset="0"/>
            </a:endParaRPr>
          </a:p>
        </p:txBody>
      </p:sp>
      <p:sp>
        <p:nvSpPr>
          <p:cNvPr id="18" name="Rectangle 17"/>
          <p:cNvSpPr/>
          <p:nvPr/>
        </p:nvSpPr>
        <p:spPr>
          <a:xfrm>
            <a:off x="2266858" y="1209429"/>
            <a:ext cx="1780392" cy="1187377"/>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St. Paul 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 None -</a:t>
            </a:r>
            <a:endParaRPr lang="en-US" dirty="0">
              <a:solidFill>
                <a:prstClr val="white"/>
              </a:solidFill>
              <a:latin typeface="Arial" panose="020B0604020202020204" pitchFamily="34" charset="0"/>
            </a:endParaRPr>
          </a:p>
        </p:txBody>
      </p:sp>
      <p:sp>
        <p:nvSpPr>
          <p:cNvPr id="19" name="Rectangle 18"/>
          <p:cNvSpPr/>
          <p:nvPr/>
        </p:nvSpPr>
        <p:spPr>
          <a:xfrm>
            <a:off x="1589482" y="4195957"/>
            <a:ext cx="1943006" cy="9161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CNMI</a:t>
            </a:r>
          </a:p>
          <a:p>
            <a:pPr algn="ctr" fontAlgn="ctr"/>
            <a:r>
              <a:rPr lang="en-US" sz="1000" b="1" dirty="0">
                <a:solidFill>
                  <a:srgbClr val="000000"/>
                </a:solidFill>
                <a:latin typeface="Times New Roman" panose="02020603050405020304" pitchFamily="18" charset="0"/>
              </a:rPr>
              <a:t>NMVD 03</a:t>
            </a:r>
            <a:endParaRPr lang="en-US" dirty="0">
              <a:solidFill>
                <a:prstClr val="white"/>
              </a:solidFill>
              <a:latin typeface="Arial" panose="020B0604020202020204" pitchFamily="34" charset="0"/>
            </a:endParaRPr>
          </a:p>
        </p:txBody>
      </p:sp>
      <p:sp>
        <p:nvSpPr>
          <p:cNvPr id="20" name="Rectangle 19"/>
          <p:cNvSpPr/>
          <p:nvPr/>
        </p:nvSpPr>
        <p:spPr>
          <a:xfrm>
            <a:off x="1622653" y="5515129"/>
            <a:ext cx="1943006" cy="841223"/>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Guam</a:t>
            </a:r>
          </a:p>
          <a:p>
            <a:pPr algn="ctr" fontAlgn="ctr"/>
            <a:r>
              <a:rPr lang="en-US" sz="1000" b="1" dirty="0">
                <a:solidFill>
                  <a:srgbClr val="000000"/>
                </a:solidFill>
                <a:latin typeface="Times New Roman" panose="02020603050405020304" pitchFamily="18" charset="0"/>
              </a:rPr>
              <a:t>GVD 63</a:t>
            </a:r>
          </a:p>
          <a:p>
            <a:pPr algn="ctr" fontAlgn="ctr"/>
            <a:r>
              <a:rPr lang="en-US" sz="1000" b="1" dirty="0">
                <a:solidFill>
                  <a:srgbClr val="000000"/>
                </a:solidFill>
                <a:latin typeface="Times New Roman" panose="02020603050405020304" pitchFamily="18" charset="0"/>
              </a:rPr>
              <a:t>GUVD 04</a:t>
            </a:r>
            <a:endParaRPr lang="en-US" dirty="0">
              <a:solidFill>
                <a:prstClr val="white"/>
              </a:solidFill>
              <a:latin typeface="Arial" panose="020B0604020202020204" pitchFamily="34" charset="0"/>
            </a:endParaRPr>
          </a:p>
        </p:txBody>
      </p:sp>
      <p:sp>
        <p:nvSpPr>
          <p:cNvPr id="21" name="Rectangle 20"/>
          <p:cNvSpPr/>
          <p:nvPr/>
        </p:nvSpPr>
        <p:spPr>
          <a:xfrm>
            <a:off x="5159112" y="5333876"/>
            <a:ext cx="1780392" cy="102247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American Samoa</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ASVD 02</a:t>
            </a:r>
            <a:endParaRPr lang="en-US" dirty="0">
              <a:solidFill>
                <a:prstClr val="white"/>
              </a:solidFill>
              <a:latin typeface="Arial" panose="020B0604020202020204" pitchFamily="34" charset="0"/>
            </a:endParaRPr>
          </a:p>
        </p:txBody>
      </p:sp>
      <p:sp>
        <p:nvSpPr>
          <p:cNvPr id="22" name="Rectangle 21"/>
          <p:cNvSpPr/>
          <p:nvPr/>
        </p:nvSpPr>
        <p:spPr>
          <a:xfrm>
            <a:off x="7010025" y="5112066"/>
            <a:ext cx="1780392" cy="134517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Puerto Rico</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PRVD 09</a:t>
            </a:r>
            <a:endParaRPr lang="en-US" dirty="0">
              <a:solidFill>
                <a:prstClr val="white"/>
              </a:solidFill>
              <a:latin typeface="Arial" panose="020B0604020202020204" pitchFamily="34" charset="0"/>
            </a:endParaRPr>
          </a:p>
        </p:txBody>
      </p:sp>
      <p:sp>
        <p:nvSpPr>
          <p:cNvPr id="23" name="Rectangle 22"/>
          <p:cNvSpPr/>
          <p:nvPr/>
        </p:nvSpPr>
        <p:spPr>
          <a:xfrm>
            <a:off x="3656186" y="3712916"/>
            <a:ext cx="1882211" cy="86621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Hawaii</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 None -</a:t>
            </a:r>
            <a:endParaRPr lang="en-US" dirty="0">
              <a:solidFill>
                <a:prstClr val="white"/>
              </a:solidFill>
              <a:latin typeface="Arial" panose="020B0604020202020204" pitchFamily="34" charset="0"/>
            </a:endParaRPr>
          </a:p>
        </p:txBody>
      </p:sp>
      <p:sp>
        <p:nvSpPr>
          <p:cNvPr id="24" name="Rectangle 23"/>
          <p:cNvSpPr/>
          <p:nvPr/>
        </p:nvSpPr>
        <p:spPr>
          <a:xfrm>
            <a:off x="8860938" y="5137801"/>
            <a:ext cx="1780392" cy="131917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a:solidFill>
                  <a:prstClr val="white"/>
                </a:solidFill>
                <a:latin typeface="Calibri"/>
              </a:rPr>
              <a:t>U.S. Virgin Islands</a:t>
            </a:r>
            <a:endParaRPr lang="en-US" sz="700" dirty="0">
              <a:solidFill>
                <a:prstClr val="white"/>
              </a:solidFill>
              <a:latin typeface="Calibri"/>
            </a:endParaRPr>
          </a:p>
          <a:p>
            <a:pPr algn="ctr" fontAlgn="ctr"/>
            <a:r>
              <a:rPr lang="en-US" sz="1000" b="1" dirty="0">
                <a:solidFill>
                  <a:srgbClr val="000000"/>
                </a:solidFill>
                <a:latin typeface="Times New Roman" panose="02020603050405020304" pitchFamily="18" charset="0"/>
              </a:rPr>
              <a:t>VIVD 09</a:t>
            </a:r>
            <a:endParaRPr lang="en-US" sz="1000" dirty="0">
              <a:solidFill>
                <a:prstClr val="white"/>
              </a:solidFill>
              <a:latin typeface="Arial" panose="020B0604020202020204" pitchFamily="34" charset="0"/>
            </a:endParaRPr>
          </a:p>
        </p:txBody>
      </p:sp>
      <p:cxnSp>
        <p:nvCxnSpPr>
          <p:cNvPr id="27" name="Straight Arrow Connector 26"/>
          <p:cNvCxnSpPr>
            <a:stCxn id="14" idx="1"/>
          </p:cNvCxnSpPr>
          <p:nvPr/>
        </p:nvCxnSpPr>
        <p:spPr>
          <a:xfrm flipH="1">
            <a:off x="5829959" y="2320282"/>
            <a:ext cx="3014621" cy="7939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2"/>
          </p:cNvCxnSpPr>
          <p:nvPr/>
        </p:nvCxnSpPr>
        <p:spPr>
          <a:xfrm flipH="1">
            <a:off x="5228100" y="2326833"/>
            <a:ext cx="2024346" cy="798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566632" y="2167630"/>
            <a:ext cx="592480" cy="11801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8" idx="2"/>
          </p:cNvCxnSpPr>
          <p:nvPr/>
        </p:nvCxnSpPr>
        <p:spPr>
          <a:xfrm>
            <a:off x="3157055" y="2396805"/>
            <a:ext cx="2044811" cy="11276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7" idx="3"/>
          </p:cNvCxnSpPr>
          <p:nvPr/>
        </p:nvCxnSpPr>
        <p:spPr>
          <a:xfrm>
            <a:off x="3382556" y="3274475"/>
            <a:ext cx="1845544" cy="3024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23" idx="3"/>
          </p:cNvCxnSpPr>
          <p:nvPr/>
        </p:nvCxnSpPr>
        <p:spPr>
          <a:xfrm>
            <a:off x="5538397" y="4146021"/>
            <a:ext cx="134817" cy="6066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9" idx="3"/>
          </p:cNvCxnSpPr>
          <p:nvPr/>
        </p:nvCxnSpPr>
        <p:spPr>
          <a:xfrm>
            <a:off x="3532489" y="4654012"/>
            <a:ext cx="185365" cy="3831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0" idx="3"/>
          </p:cNvCxnSpPr>
          <p:nvPr/>
        </p:nvCxnSpPr>
        <p:spPr>
          <a:xfrm flipV="1">
            <a:off x="3565659" y="5197926"/>
            <a:ext cx="68634" cy="7378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1" idx="1"/>
          </p:cNvCxnSpPr>
          <p:nvPr/>
        </p:nvCxnSpPr>
        <p:spPr>
          <a:xfrm flipH="1">
            <a:off x="5017912" y="5845114"/>
            <a:ext cx="141201" cy="251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1" idx="1"/>
          </p:cNvCxnSpPr>
          <p:nvPr/>
        </p:nvCxnSpPr>
        <p:spPr>
          <a:xfrm flipH="1">
            <a:off x="7424057" y="3764775"/>
            <a:ext cx="1420522" cy="4311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2" idx="0"/>
          </p:cNvCxnSpPr>
          <p:nvPr/>
        </p:nvCxnSpPr>
        <p:spPr>
          <a:xfrm flipV="1">
            <a:off x="7900222" y="4909459"/>
            <a:ext cx="557213" cy="2026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24" idx="0"/>
          </p:cNvCxnSpPr>
          <p:nvPr/>
        </p:nvCxnSpPr>
        <p:spPr>
          <a:xfrm flipH="1" flipV="1">
            <a:off x="8662910" y="4974187"/>
            <a:ext cx="1088225" cy="1636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352582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Reminder…</a:t>
            </a:r>
          </a:p>
        </p:txBody>
      </p:sp>
      <p:sp>
        <p:nvSpPr>
          <p:cNvPr id="3" name="Content Placeholder 2"/>
          <p:cNvSpPr>
            <a:spLocks noGrp="1"/>
          </p:cNvSpPr>
          <p:nvPr>
            <p:ph idx="1"/>
          </p:nvPr>
        </p:nvSpPr>
        <p:spPr>
          <a:xfrm>
            <a:off x="1981200" y="1441179"/>
            <a:ext cx="8229600" cy="4525963"/>
          </a:xfrm>
        </p:spPr>
        <p:txBody>
          <a:bodyPr/>
          <a:lstStyle/>
          <a:p>
            <a:r>
              <a:rPr lang="en-US" sz="2800" b="1" dirty="0">
                <a:solidFill>
                  <a:srgbClr val="C00000"/>
                </a:solidFill>
              </a:rPr>
              <a:t>WGS 84</a:t>
            </a:r>
            <a:r>
              <a:rPr lang="en-US" sz="2800" dirty="0"/>
              <a:t> is not part of the NSRS</a:t>
            </a:r>
          </a:p>
          <a:p>
            <a:pPr lvl="1"/>
            <a:r>
              <a:rPr lang="en-US" sz="2400" dirty="0"/>
              <a:t>It is a military-controlled system</a:t>
            </a:r>
          </a:p>
          <a:p>
            <a:r>
              <a:rPr lang="en-US" sz="2800" dirty="0"/>
              <a:t>All civilian federal agencies are required to work in the NSRS (as per OMB A-16)</a:t>
            </a:r>
          </a:p>
          <a:p>
            <a:pPr lvl="1"/>
            <a:r>
              <a:rPr lang="en-US" sz="2400" dirty="0"/>
              <a:t>NAD 83 is part of the NSRS</a:t>
            </a:r>
          </a:p>
          <a:p>
            <a:pPr lvl="1"/>
            <a:r>
              <a:rPr lang="en-US" sz="2400" dirty="0">
                <a:solidFill>
                  <a:srgbClr val="FF0000"/>
                </a:solidFill>
              </a:rPr>
              <a:t>NAD 83 ≠ WGS 84 </a:t>
            </a:r>
          </a:p>
          <a:p>
            <a:pPr lvl="2"/>
            <a:r>
              <a:rPr lang="en-US" sz="2000" dirty="0"/>
              <a:t>(there is 2+ meters of systematic bias)</a:t>
            </a:r>
          </a:p>
          <a:p>
            <a:r>
              <a:rPr lang="en-US" sz="2800" dirty="0"/>
              <a:t>Many states and municipalities choose to work in the NSRS a</a:t>
            </a:r>
            <a:r>
              <a:rPr lang="en-US" sz="2400" dirty="0"/>
              <a:t>nd they often legislate this use</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17</a:t>
            </a:fld>
            <a:endParaRPr lang="en-US"/>
          </a:p>
        </p:txBody>
      </p:sp>
      <p:pic>
        <p:nvPicPr>
          <p:cNvPr id="8" name="Picture 7">
            <a:extLst>
              <a:ext uri="{FF2B5EF4-FFF2-40B4-BE49-F238E27FC236}">
                <a16:creationId xmlns:a16="http://schemas.microsoft.com/office/drawing/2014/main" id="{05AA6CE1-B1A7-47A4-A448-D05094A03ED3}"/>
              </a:ext>
            </a:extLst>
          </p:cNvPr>
          <p:cNvPicPr>
            <a:picLocks noChangeAspect="1"/>
          </p:cNvPicPr>
          <p:nvPr/>
        </p:nvPicPr>
        <p:blipFill>
          <a:blip r:embed="rId4"/>
          <a:stretch>
            <a:fillRect/>
          </a:stretch>
        </p:blipFill>
        <p:spPr>
          <a:xfrm>
            <a:off x="8084036" y="5295556"/>
            <a:ext cx="2176461" cy="1060796"/>
          </a:xfrm>
          <a:prstGeom prst="rect">
            <a:avLst/>
          </a:prstGeom>
        </p:spPr>
      </p:pic>
    </p:spTree>
    <p:custDataLst>
      <p:tags r:id="rId1"/>
    </p:custDataLst>
    <p:extLst>
      <p:ext uri="{BB962C8B-B14F-4D97-AF65-F5344CB8AC3E}">
        <p14:creationId xmlns:p14="http://schemas.microsoft.com/office/powerpoint/2010/main" val="3369913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Geoid, and Heights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18</a:t>
            </a:fld>
            <a:endParaRPr lang="en-US"/>
          </a:p>
        </p:txBody>
      </p:sp>
      <p:sp>
        <p:nvSpPr>
          <p:cNvPr id="9" name="Freeform 8"/>
          <p:cNvSpPr/>
          <p:nvPr/>
        </p:nvSpPr>
        <p:spPr>
          <a:xfrm>
            <a:off x="1981201" y="4268803"/>
            <a:ext cx="6502785" cy="598881"/>
          </a:xfrm>
          <a:custGeom>
            <a:avLst/>
            <a:gdLst>
              <a:gd name="connsiteX0" fmla="*/ 44835 w 7398135"/>
              <a:gd name="connsiteY0" fmla="*/ 591189 h 598881"/>
              <a:gd name="connsiteX1" fmla="*/ 111510 w 7398135"/>
              <a:gd name="connsiteY1" fmla="*/ 553089 h 598881"/>
              <a:gd name="connsiteX2" fmla="*/ 2016510 w 7398135"/>
              <a:gd name="connsiteY2" fmla="*/ 639 h 598881"/>
              <a:gd name="connsiteX3" fmla="*/ 4416810 w 7398135"/>
              <a:gd name="connsiteY3" fmla="*/ 438789 h 598881"/>
              <a:gd name="connsiteX4" fmla="*/ 5740785 w 7398135"/>
              <a:gd name="connsiteY4" fmla="*/ 267339 h 598881"/>
              <a:gd name="connsiteX5" fmla="*/ 6893310 w 7398135"/>
              <a:gd name="connsiteY5" fmla="*/ 334014 h 598881"/>
              <a:gd name="connsiteX6" fmla="*/ 7398135 w 7398135"/>
              <a:gd name="connsiteY6" fmla="*/ 486414 h 59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8135" h="598881">
                <a:moveTo>
                  <a:pt x="44835" y="591189"/>
                </a:moveTo>
                <a:cubicBezTo>
                  <a:pt x="-86134" y="621351"/>
                  <a:pt x="111510" y="553089"/>
                  <a:pt x="111510" y="553089"/>
                </a:cubicBezTo>
                <a:cubicBezTo>
                  <a:pt x="440123" y="454664"/>
                  <a:pt x="1298960" y="19689"/>
                  <a:pt x="2016510" y="639"/>
                </a:cubicBezTo>
                <a:cubicBezTo>
                  <a:pt x="2734060" y="-18411"/>
                  <a:pt x="3796098" y="394339"/>
                  <a:pt x="4416810" y="438789"/>
                </a:cubicBezTo>
                <a:cubicBezTo>
                  <a:pt x="5037522" y="483239"/>
                  <a:pt x="5328035" y="284801"/>
                  <a:pt x="5740785" y="267339"/>
                </a:cubicBezTo>
                <a:cubicBezTo>
                  <a:pt x="6153535" y="249876"/>
                  <a:pt x="6617085" y="297502"/>
                  <a:pt x="6893310" y="334014"/>
                </a:cubicBezTo>
                <a:cubicBezTo>
                  <a:pt x="7169535" y="370526"/>
                  <a:pt x="7283835" y="428470"/>
                  <a:pt x="7398135" y="486414"/>
                </a:cubicBezTo>
              </a:path>
            </a:pathLst>
          </a:cu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11" name="Freeform 10"/>
          <p:cNvSpPr/>
          <p:nvPr/>
        </p:nvSpPr>
        <p:spPr>
          <a:xfrm>
            <a:off x="1987935" y="5441107"/>
            <a:ext cx="6496050" cy="382715"/>
          </a:xfrm>
          <a:custGeom>
            <a:avLst/>
            <a:gdLst>
              <a:gd name="connsiteX0" fmla="*/ 0 w 6677025"/>
              <a:gd name="connsiteY0" fmla="*/ 382715 h 382715"/>
              <a:gd name="connsiteX1" fmla="*/ 3552825 w 6677025"/>
              <a:gd name="connsiteY1" fmla="*/ 1715 h 382715"/>
              <a:gd name="connsiteX2" fmla="*/ 6677025 w 6677025"/>
              <a:gd name="connsiteY2" fmla="*/ 268415 h 382715"/>
            </a:gdLst>
            <a:ahLst/>
            <a:cxnLst>
              <a:cxn ang="0">
                <a:pos x="connsiteX0" y="connsiteY0"/>
              </a:cxn>
              <a:cxn ang="0">
                <a:pos x="connsiteX1" y="connsiteY1"/>
              </a:cxn>
              <a:cxn ang="0">
                <a:pos x="connsiteX2" y="connsiteY2"/>
              </a:cxn>
            </a:cxnLst>
            <a:rect l="l" t="t" r="r" b="b"/>
            <a:pathLst>
              <a:path w="6677025" h="382715">
                <a:moveTo>
                  <a:pt x="0" y="382715"/>
                </a:moveTo>
                <a:cubicBezTo>
                  <a:pt x="1219994" y="201740"/>
                  <a:pt x="2439988" y="20765"/>
                  <a:pt x="3552825" y="1715"/>
                </a:cubicBezTo>
                <a:cubicBezTo>
                  <a:pt x="4665662" y="-17335"/>
                  <a:pt x="5671343" y="125540"/>
                  <a:pt x="6677025" y="268415"/>
                </a:cubicBez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12" name="TextBox 11"/>
          <p:cNvSpPr txBox="1"/>
          <p:nvPr/>
        </p:nvSpPr>
        <p:spPr>
          <a:xfrm>
            <a:off x="8615475" y="3473706"/>
            <a:ext cx="1781834" cy="461665"/>
          </a:xfrm>
          <a:prstGeom prst="rect">
            <a:avLst/>
          </a:prstGeom>
          <a:noFill/>
        </p:spPr>
        <p:txBody>
          <a:bodyPr wrap="none" rtlCol="0">
            <a:spAutoFit/>
          </a:bodyPr>
          <a:lstStyle/>
          <a:p>
            <a:pPr fontAlgn="base">
              <a:spcBef>
                <a:spcPct val="0"/>
              </a:spcBef>
              <a:spcAft>
                <a:spcPct val="0"/>
              </a:spcAft>
            </a:pPr>
            <a:r>
              <a:rPr lang="en-US" sz="2400" b="1" dirty="0">
                <a:solidFill>
                  <a:prstClr val="black"/>
                </a:solidFill>
                <a:latin typeface="Times New Roman" panose="02020603050405020304" pitchFamily="18" charset="0"/>
                <a:ea typeface="MS PGothic" pitchFamily="34" charset="-128"/>
              </a:rPr>
              <a:t>Topography</a:t>
            </a:r>
          </a:p>
        </p:txBody>
      </p:sp>
      <p:sp>
        <p:nvSpPr>
          <p:cNvPr id="13" name="TextBox 12"/>
          <p:cNvSpPr txBox="1"/>
          <p:nvPr/>
        </p:nvSpPr>
        <p:spPr>
          <a:xfrm>
            <a:off x="8553680" y="4512155"/>
            <a:ext cx="1475084" cy="461665"/>
          </a:xfrm>
          <a:prstGeom prst="rect">
            <a:avLst/>
          </a:prstGeom>
          <a:noFill/>
        </p:spPr>
        <p:txBody>
          <a:bodyPr wrap="none" rtlCol="0">
            <a:spAutoFit/>
          </a:bodyPr>
          <a:lstStyle/>
          <a:p>
            <a:pPr fontAlgn="base">
              <a:spcBef>
                <a:spcPct val="0"/>
              </a:spcBef>
              <a:spcAft>
                <a:spcPct val="0"/>
              </a:spcAft>
            </a:pPr>
            <a:r>
              <a:rPr lang="en-US" sz="2400" b="1" dirty="0">
                <a:solidFill>
                  <a:prstClr val="black"/>
                </a:solidFill>
                <a:latin typeface="Times New Roman" panose="02020603050405020304" pitchFamily="18" charset="0"/>
                <a:ea typeface="MS PGothic" pitchFamily="34" charset="-128"/>
              </a:rPr>
              <a:t>The geoid</a:t>
            </a:r>
          </a:p>
        </p:txBody>
      </p:sp>
      <p:sp>
        <p:nvSpPr>
          <p:cNvPr id="14" name="TextBox 13"/>
          <p:cNvSpPr txBox="1"/>
          <p:nvPr/>
        </p:nvSpPr>
        <p:spPr>
          <a:xfrm>
            <a:off x="8483986" y="5234860"/>
            <a:ext cx="1434047" cy="830997"/>
          </a:xfrm>
          <a:prstGeom prst="rect">
            <a:avLst/>
          </a:prstGeom>
          <a:noFill/>
        </p:spPr>
        <p:txBody>
          <a:bodyPr wrap="none" rtlCol="0">
            <a:spAutoFit/>
          </a:bodyPr>
          <a:lstStyle/>
          <a:p>
            <a:pPr fontAlgn="base">
              <a:spcBef>
                <a:spcPct val="0"/>
              </a:spcBef>
              <a:spcAft>
                <a:spcPct val="0"/>
              </a:spcAft>
            </a:pPr>
            <a:r>
              <a:rPr lang="en-US" sz="2400" b="1" dirty="0">
                <a:solidFill>
                  <a:prstClr val="black"/>
                </a:solidFill>
                <a:latin typeface="Times New Roman" panose="02020603050405020304" pitchFamily="18" charset="0"/>
                <a:ea typeface="MS PGothic" pitchFamily="34" charset="-128"/>
              </a:rPr>
              <a:t>A chosen </a:t>
            </a:r>
          </a:p>
          <a:p>
            <a:pPr fontAlgn="base">
              <a:spcBef>
                <a:spcPct val="0"/>
              </a:spcBef>
              <a:spcAft>
                <a:spcPct val="0"/>
              </a:spcAft>
            </a:pPr>
            <a:r>
              <a:rPr lang="en-US" sz="2400" b="1" dirty="0">
                <a:solidFill>
                  <a:prstClr val="black"/>
                </a:solidFill>
                <a:latin typeface="Times New Roman" panose="02020603050405020304" pitchFamily="18" charset="0"/>
                <a:ea typeface="MS PGothic" pitchFamily="34" charset="-128"/>
              </a:rPr>
              <a:t>ellipsoid</a:t>
            </a:r>
          </a:p>
        </p:txBody>
      </p:sp>
      <p:cxnSp>
        <p:nvCxnSpPr>
          <p:cNvPr id="16" name="Straight Arrow Connector 15"/>
          <p:cNvCxnSpPr/>
          <p:nvPr/>
        </p:nvCxnSpPr>
        <p:spPr>
          <a:xfrm flipV="1">
            <a:off x="5751226" y="3237876"/>
            <a:ext cx="14990" cy="2203231"/>
          </a:xfrm>
          <a:prstGeom prst="straightConnector1">
            <a:avLst/>
          </a:prstGeom>
          <a:ln w="1016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378927" y="1193915"/>
            <a:ext cx="527709" cy="830997"/>
          </a:xfrm>
          <a:prstGeom prst="rect">
            <a:avLst/>
          </a:prstGeom>
          <a:noFill/>
        </p:spPr>
        <p:txBody>
          <a:bodyPr wrap="none" rtlCol="0">
            <a:spAutoFit/>
          </a:bodyPr>
          <a:lstStyle/>
          <a:p>
            <a:pPr fontAlgn="base">
              <a:spcBef>
                <a:spcPct val="0"/>
              </a:spcBef>
              <a:spcAft>
                <a:spcPct val="0"/>
              </a:spcAft>
            </a:pPr>
            <a:r>
              <a:rPr lang="en-US" sz="4800" b="1" dirty="0">
                <a:solidFill>
                  <a:srgbClr val="F79646"/>
                </a:solidFill>
                <a:latin typeface="Times New Roman" panose="02020603050405020304" pitchFamily="18" charset="0"/>
                <a:ea typeface="MS PGothic" pitchFamily="34" charset="-128"/>
              </a:rPr>
              <a:t>h</a:t>
            </a:r>
          </a:p>
        </p:txBody>
      </p:sp>
      <p:sp>
        <p:nvSpPr>
          <p:cNvPr id="19" name="TextBox 18"/>
          <p:cNvSpPr txBox="1"/>
          <p:nvPr/>
        </p:nvSpPr>
        <p:spPr>
          <a:xfrm>
            <a:off x="7359464" y="1221509"/>
            <a:ext cx="3071675" cy="1200329"/>
          </a:xfrm>
          <a:prstGeom prst="rect">
            <a:avLst/>
          </a:prstGeom>
          <a:noFill/>
        </p:spPr>
        <p:txBody>
          <a:bodyPr wrap="none" rtlCol="0">
            <a:spAutoFit/>
          </a:bodyPr>
          <a:lstStyle/>
          <a:p>
            <a:pPr fontAlgn="base">
              <a:spcBef>
                <a:spcPct val="0"/>
              </a:spcBef>
              <a:spcAft>
                <a:spcPct val="0"/>
              </a:spcAft>
            </a:pPr>
            <a:r>
              <a:rPr lang="en-US" sz="2400" b="1" dirty="0">
                <a:solidFill>
                  <a:srgbClr val="F79646"/>
                </a:solidFill>
                <a:latin typeface="Times New Roman" panose="02020603050405020304" pitchFamily="18" charset="0"/>
                <a:ea typeface="MS PGothic" pitchFamily="34" charset="-128"/>
              </a:rPr>
              <a:t>h</a:t>
            </a:r>
            <a:r>
              <a:rPr lang="en-US" sz="2400" b="1" dirty="0">
                <a:solidFill>
                  <a:prstClr val="black"/>
                </a:solidFill>
                <a:latin typeface="Times New Roman" panose="02020603050405020304" pitchFamily="18" charset="0"/>
                <a:ea typeface="MS PGothic" pitchFamily="34" charset="-128"/>
              </a:rPr>
              <a:t>: ellipsoid height</a:t>
            </a:r>
          </a:p>
          <a:p>
            <a:pPr fontAlgn="base">
              <a:spcBef>
                <a:spcPct val="0"/>
              </a:spcBef>
              <a:spcAft>
                <a:spcPct val="0"/>
              </a:spcAft>
            </a:pPr>
            <a:r>
              <a:rPr lang="en-US" sz="2400" b="1" dirty="0">
                <a:solidFill>
                  <a:srgbClr val="00B050"/>
                </a:solidFill>
                <a:latin typeface="Times New Roman" panose="02020603050405020304" pitchFamily="18" charset="0"/>
                <a:ea typeface="MS PGothic" pitchFamily="34" charset="-128"/>
              </a:rPr>
              <a:t>H</a:t>
            </a:r>
            <a:r>
              <a:rPr lang="en-US" sz="2400" b="1" dirty="0">
                <a:solidFill>
                  <a:prstClr val="black"/>
                </a:solidFill>
                <a:latin typeface="Times New Roman" panose="02020603050405020304" pitchFamily="18" charset="0"/>
                <a:ea typeface="MS PGothic" pitchFamily="34" charset="-128"/>
              </a:rPr>
              <a:t>: orthometric height</a:t>
            </a:r>
          </a:p>
          <a:p>
            <a:pPr fontAlgn="base">
              <a:spcBef>
                <a:spcPct val="0"/>
              </a:spcBef>
              <a:spcAft>
                <a:spcPct val="0"/>
              </a:spcAft>
            </a:pPr>
            <a:r>
              <a:rPr lang="en-US" sz="2400" b="1" dirty="0">
                <a:solidFill>
                  <a:srgbClr val="7030A0"/>
                </a:solidFill>
                <a:latin typeface="Times New Roman" panose="02020603050405020304" pitchFamily="18" charset="0"/>
                <a:ea typeface="MS PGothic" pitchFamily="34" charset="-128"/>
              </a:rPr>
              <a:t>N</a:t>
            </a:r>
            <a:r>
              <a:rPr lang="en-US" sz="2400" b="1" dirty="0">
                <a:solidFill>
                  <a:prstClr val="black"/>
                </a:solidFill>
                <a:latin typeface="Times New Roman" panose="02020603050405020304" pitchFamily="18" charset="0"/>
                <a:ea typeface="MS PGothic" pitchFamily="34" charset="-128"/>
              </a:rPr>
              <a:t>: geoid undulation</a:t>
            </a:r>
          </a:p>
        </p:txBody>
      </p:sp>
      <p:sp>
        <p:nvSpPr>
          <p:cNvPr id="20" name="Rectangle 19"/>
          <p:cNvSpPr/>
          <p:nvPr/>
        </p:nvSpPr>
        <p:spPr>
          <a:xfrm>
            <a:off x="4889276" y="3672731"/>
            <a:ext cx="569387" cy="923330"/>
          </a:xfrm>
          <a:prstGeom prst="rect">
            <a:avLst/>
          </a:prstGeom>
        </p:spPr>
        <p:txBody>
          <a:bodyPr wrap="none">
            <a:spAutoFit/>
          </a:bodyPr>
          <a:lstStyle/>
          <a:p>
            <a:pPr fontAlgn="base">
              <a:spcBef>
                <a:spcPct val="0"/>
              </a:spcBef>
              <a:spcAft>
                <a:spcPct val="0"/>
              </a:spcAft>
            </a:pPr>
            <a:r>
              <a:rPr lang="en-US" sz="5400" b="1" dirty="0">
                <a:solidFill>
                  <a:srgbClr val="F79646"/>
                </a:solidFill>
                <a:latin typeface="Times New Roman" panose="02020603050405020304" pitchFamily="18" charset="0"/>
                <a:ea typeface="MS PGothic" pitchFamily="34" charset="-128"/>
              </a:rPr>
              <a:t>h</a:t>
            </a:r>
            <a:endParaRPr lang="en-US" sz="5400" dirty="0">
              <a:solidFill>
                <a:srgbClr val="F79646"/>
              </a:solidFill>
              <a:latin typeface="Times New Roman" panose="02020603050405020304" pitchFamily="18" charset="0"/>
              <a:ea typeface="MS PGothic" pitchFamily="34" charset="-128"/>
            </a:endParaRPr>
          </a:p>
        </p:txBody>
      </p:sp>
      <p:cxnSp>
        <p:nvCxnSpPr>
          <p:cNvPr id="22" name="Straight Arrow Connector 21"/>
          <p:cNvCxnSpPr/>
          <p:nvPr/>
        </p:nvCxnSpPr>
        <p:spPr>
          <a:xfrm flipV="1">
            <a:off x="5818685" y="4742987"/>
            <a:ext cx="12991" cy="698121"/>
          </a:xfrm>
          <a:prstGeom prst="straightConnector1">
            <a:avLst/>
          </a:prstGeom>
          <a:ln w="1016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953595" y="4800452"/>
            <a:ext cx="554960" cy="707886"/>
          </a:xfrm>
          <a:prstGeom prst="rect">
            <a:avLst/>
          </a:prstGeom>
        </p:spPr>
        <p:txBody>
          <a:bodyPr wrap="none">
            <a:spAutoFit/>
          </a:bodyPr>
          <a:lstStyle/>
          <a:p>
            <a:pPr fontAlgn="base">
              <a:spcBef>
                <a:spcPct val="0"/>
              </a:spcBef>
              <a:spcAft>
                <a:spcPct val="0"/>
              </a:spcAft>
            </a:pPr>
            <a:r>
              <a:rPr lang="en-US" sz="4000" b="1" dirty="0">
                <a:solidFill>
                  <a:srgbClr val="7030A0"/>
                </a:solidFill>
                <a:latin typeface="Times New Roman" panose="02020603050405020304" pitchFamily="18" charset="0"/>
                <a:ea typeface="MS PGothic" pitchFamily="34" charset="-128"/>
              </a:rPr>
              <a:t>N</a:t>
            </a:r>
            <a:endParaRPr lang="en-US" sz="4000" dirty="0">
              <a:solidFill>
                <a:srgbClr val="7030A0"/>
              </a:solidFill>
              <a:latin typeface="Times New Roman" panose="02020603050405020304" pitchFamily="18" charset="0"/>
              <a:ea typeface="MS PGothic" pitchFamily="34" charset="-128"/>
            </a:endParaRPr>
          </a:p>
        </p:txBody>
      </p:sp>
      <p:cxnSp>
        <p:nvCxnSpPr>
          <p:cNvPr id="26" name="Straight Arrow Connector 25"/>
          <p:cNvCxnSpPr/>
          <p:nvPr/>
        </p:nvCxnSpPr>
        <p:spPr>
          <a:xfrm flipV="1">
            <a:off x="5829760" y="3249981"/>
            <a:ext cx="9616" cy="1493006"/>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2064845" y="2126800"/>
            <a:ext cx="6624767" cy="1619390"/>
          </a:xfrm>
          <a:custGeom>
            <a:avLst/>
            <a:gdLst>
              <a:gd name="connsiteX0" fmla="*/ 33467 w 6624767"/>
              <a:gd name="connsiteY0" fmla="*/ 1371740 h 1619390"/>
              <a:gd name="connsiteX1" fmla="*/ 52517 w 6624767"/>
              <a:gd name="connsiteY1" fmla="*/ 1295540 h 1619390"/>
              <a:gd name="connsiteX2" fmla="*/ 528767 w 6624767"/>
              <a:gd name="connsiteY2" fmla="*/ 533540 h 1619390"/>
              <a:gd name="connsiteX3" fmla="*/ 833567 w 6624767"/>
              <a:gd name="connsiteY3" fmla="*/ 1181240 h 1619390"/>
              <a:gd name="connsiteX4" fmla="*/ 1119317 w 6624767"/>
              <a:gd name="connsiteY4" fmla="*/ 400190 h 1619390"/>
              <a:gd name="connsiteX5" fmla="*/ 1366967 w 6624767"/>
              <a:gd name="connsiteY5" fmla="*/ 140 h 1619390"/>
              <a:gd name="connsiteX6" fmla="*/ 1595567 w 6624767"/>
              <a:gd name="connsiteY6" fmla="*/ 438290 h 1619390"/>
              <a:gd name="connsiteX7" fmla="*/ 1881317 w 6624767"/>
              <a:gd name="connsiteY7" fmla="*/ 495440 h 1619390"/>
              <a:gd name="connsiteX8" fmla="*/ 2014667 w 6624767"/>
              <a:gd name="connsiteY8" fmla="*/ 876440 h 1619390"/>
              <a:gd name="connsiteX9" fmla="*/ 2586167 w 6624767"/>
              <a:gd name="connsiteY9" fmla="*/ 838340 h 1619390"/>
              <a:gd name="connsiteX10" fmla="*/ 2814767 w 6624767"/>
              <a:gd name="connsiteY10" fmla="*/ 990740 h 1619390"/>
              <a:gd name="connsiteX11" fmla="*/ 3157667 w 6624767"/>
              <a:gd name="connsiteY11" fmla="*/ 1181240 h 1619390"/>
              <a:gd name="connsiteX12" fmla="*/ 3367217 w 6624767"/>
              <a:gd name="connsiteY12" fmla="*/ 1181240 h 1619390"/>
              <a:gd name="connsiteX13" fmla="*/ 3729167 w 6624767"/>
              <a:gd name="connsiteY13" fmla="*/ 1105040 h 1619390"/>
              <a:gd name="connsiteX14" fmla="*/ 4224467 w 6624767"/>
              <a:gd name="connsiteY14" fmla="*/ 1124090 h 1619390"/>
              <a:gd name="connsiteX15" fmla="*/ 4548317 w 6624767"/>
              <a:gd name="connsiteY15" fmla="*/ 1009790 h 1619390"/>
              <a:gd name="connsiteX16" fmla="*/ 4948367 w 6624767"/>
              <a:gd name="connsiteY16" fmla="*/ 1047890 h 1619390"/>
              <a:gd name="connsiteX17" fmla="*/ 5519867 w 6624767"/>
              <a:gd name="connsiteY17" fmla="*/ 1352690 h 1619390"/>
              <a:gd name="connsiteX18" fmla="*/ 5996117 w 6624767"/>
              <a:gd name="connsiteY18" fmla="*/ 1428890 h 1619390"/>
              <a:gd name="connsiteX19" fmla="*/ 6243767 w 6624767"/>
              <a:gd name="connsiteY19" fmla="*/ 1486040 h 1619390"/>
              <a:gd name="connsiteX20" fmla="*/ 6453317 w 6624767"/>
              <a:gd name="connsiteY20" fmla="*/ 1562240 h 1619390"/>
              <a:gd name="connsiteX21" fmla="*/ 6624767 w 6624767"/>
              <a:gd name="connsiteY21" fmla="*/ 1619390 h 161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24767" h="1619390">
                <a:moveTo>
                  <a:pt x="33467" y="1371740"/>
                </a:moveTo>
                <a:cubicBezTo>
                  <a:pt x="1717" y="1403490"/>
                  <a:pt x="-30033" y="1435240"/>
                  <a:pt x="52517" y="1295540"/>
                </a:cubicBezTo>
                <a:cubicBezTo>
                  <a:pt x="135067" y="1155840"/>
                  <a:pt x="398592" y="552590"/>
                  <a:pt x="528767" y="533540"/>
                </a:cubicBezTo>
                <a:cubicBezTo>
                  <a:pt x="658942" y="514490"/>
                  <a:pt x="735142" y="1203465"/>
                  <a:pt x="833567" y="1181240"/>
                </a:cubicBezTo>
                <a:cubicBezTo>
                  <a:pt x="931992" y="1159015"/>
                  <a:pt x="1030417" y="597040"/>
                  <a:pt x="1119317" y="400190"/>
                </a:cubicBezTo>
                <a:cubicBezTo>
                  <a:pt x="1208217" y="203340"/>
                  <a:pt x="1287592" y="-6210"/>
                  <a:pt x="1366967" y="140"/>
                </a:cubicBezTo>
                <a:cubicBezTo>
                  <a:pt x="1446342" y="6490"/>
                  <a:pt x="1509842" y="355740"/>
                  <a:pt x="1595567" y="438290"/>
                </a:cubicBezTo>
                <a:cubicBezTo>
                  <a:pt x="1681292" y="520840"/>
                  <a:pt x="1811467" y="422415"/>
                  <a:pt x="1881317" y="495440"/>
                </a:cubicBezTo>
                <a:cubicBezTo>
                  <a:pt x="1951167" y="568465"/>
                  <a:pt x="1897192" y="819290"/>
                  <a:pt x="2014667" y="876440"/>
                </a:cubicBezTo>
                <a:cubicBezTo>
                  <a:pt x="2132142" y="933590"/>
                  <a:pt x="2452817" y="819290"/>
                  <a:pt x="2586167" y="838340"/>
                </a:cubicBezTo>
                <a:cubicBezTo>
                  <a:pt x="2719517" y="857390"/>
                  <a:pt x="2719517" y="933590"/>
                  <a:pt x="2814767" y="990740"/>
                </a:cubicBezTo>
                <a:cubicBezTo>
                  <a:pt x="2910017" y="1047890"/>
                  <a:pt x="3065592" y="1149490"/>
                  <a:pt x="3157667" y="1181240"/>
                </a:cubicBezTo>
                <a:cubicBezTo>
                  <a:pt x="3249742" y="1212990"/>
                  <a:pt x="3271967" y="1193940"/>
                  <a:pt x="3367217" y="1181240"/>
                </a:cubicBezTo>
                <a:cubicBezTo>
                  <a:pt x="3462467" y="1168540"/>
                  <a:pt x="3586292" y="1114565"/>
                  <a:pt x="3729167" y="1105040"/>
                </a:cubicBezTo>
                <a:cubicBezTo>
                  <a:pt x="3872042" y="1095515"/>
                  <a:pt x="4087942" y="1139965"/>
                  <a:pt x="4224467" y="1124090"/>
                </a:cubicBezTo>
                <a:cubicBezTo>
                  <a:pt x="4360992" y="1108215"/>
                  <a:pt x="4427667" y="1022490"/>
                  <a:pt x="4548317" y="1009790"/>
                </a:cubicBezTo>
                <a:cubicBezTo>
                  <a:pt x="4668967" y="997090"/>
                  <a:pt x="4786442" y="990740"/>
                  <a:pt x="4948367" y="1047890"/>
                </a:cubicBezTo>
                <a:cubicBezTo>
                  <a:pt x="5110292" y="1105040"/>
                  <a:pt x="5345242" y="1289190"/>
                  <a:pt x="5519867" y="1352690"/>
                </a:cubicBezTo>
                <a:cubicBezTo>
                  <a:pt x="5694492" y="1416190"/>
                  <a:pt x="5875467" y="1406665"/>
                  <a:pt x="5996117" y="1428890"/>
                </a:cubicBezTo>
                <a:cubicBezTo>
                  <a:pt x="6116767" y="1451115"/>
                  <a:pt x="6167567" y="1463815"/>
                  <a:pt x="6243767" y="1486040"/>
                </a:cubicBezTo>
                <a:cubicBezTo>
                  <a:pt x="6319967" y="1508265"/>
                  <a:pt x="6389817" y="1540015"/>
                  <a:pt x="6453317" y="1562240"/>
                </a:cubicBezTo>
                <a:cubicBezTo>
                  <a:pt x="6516817" y="1584465"/>
                  <a:pt x="6570792" y="1601927"/>
                  <a:pt x="6624767" y="1619390"/>
                </a:cubicBezTo>
              </a:path>
            </a:pathLst>
          </a:custGeom>
          <a:noFill/>
          <a:ln w="381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imes New Roman" panose="02020603050405020304" pitchFamily="18" charset="0"/>
            </a:endParaRPr>
          </a:p>
        </p:txBody>
      </p:sp>
      <p:sp>
        <p:nvSpPr>
          <p:cNvPr id="29" name="Rectangle 28"/>
          <p:cNvSpPr/>
          <p:nvPr/>
        </p:nvSpPr>
        <p:spPr>
          <a:xfrm>
            <a:off x="5909071" y="3672731"/>
            <a:ext cx="583814" cy="707886"/>
          </a:xfrm>
          <a:prstGeom prst="rect">
            <a:avLst/>
          </a:prstGeom>
        </p:spPr>
        <p:txBody>
          <a:bodyPr wrap="none">
            <a:spAutoFit/>
          </a:bodyPr>
          <a:lstStyle/>
          <a:p>
            <a:pPr fontAlgn="base">
              <a:spcBef>
                <a:spcPct val="0"/>
              </a:spcBef>
              <a:spcAft>
                <a:spcPct val="0"/>
              </a:spcAft>
            </a:pPr>
            <a:r>
              <a:rPr lang="en-US" sz="4000" b="1" dirty="0">
                <a:solidFill>
                  <a:srgbClr val="00B050"/>
                </a:solidFill>
                <a:latin typeface="Times New Roman" panose="02020603050405020304" pitchFamily="18" charset="0"/>
                <a:ea typeface="MS PGothic" pitchFamily="34" charset="-128"/>
              </a:rPr>
              <a:t>H</a:t>
            </a:r>
            <a:endParaRPr lang="en-US" sz="4000" dirty="0">
              <a:solidFill>
                <a:srgbClr val="00B050"/>
              </a:solidFill>
              <a:latin typeface="Times New Roman" panose="02020603050405020304" pitchFamily="18" charset="0"/>
              <a:ea typeface="MS PGothic" pitchFamily="34" charset="-128"/>
            </a:endParaRPr>
          </a:p>
        </p:txBody>
      </p:sp>
      <p:sp>
        <p:nvSpPr>
          <p:cNvPr id="35" name="Rectangle 34"/>
          <p:cNvSpPr/>
          <p:nvPr/>
        </p:nvSpPr>
        <p:spPr>
          <a:xfrm>
            <a:off x="2940298" y="1207295"/>
            <a:ext cx="1159292" cy="830997"/>
          </a:xfrm>
          <a:prstGeom prst="rect">
            <a:avLst/>
          </a:prstGeom>
        </p:spPr>
        <p:txBody>
          <a:bodyPr wrap="none">
            <a:spAutoFit/>
          </a:bodyPr>
          <a:lstStyle/>
          <a:p>
            <a:pPr fontAlgn="base">
              <a:spcBef>
                <a:spcPct val="0"/>
              </a:spcBef>
              <a:spcAft>
                <a:spcPct val="0"/>
              </a:spcAft>
            </a:pPr>
            <a:r>
              <a:rPr lang="en-US" sz="4800" b="1" dirty="0">
                <a:solidFill>
                  <a:prstClr val="black"/>
                </a:solidFill>
                <a:latin typeface="Times New Roman" panose="02020603050405020304" pitchFamily="18" charset="0"/>
                <a:ea typeface="MS PGothic" pitchFamily="34" charset="-128"/>
              </a:rPr>
              <a:t>= </a:t>
            </a:r>
            <a:r>
              <a:rPr lang="en-US" sz="4800" b="1" dirty="0">
                <a:solidFill>
                  <a:srgbClr val="00B050"/>
                </a:solidFill>
                <a:latin typeface="Times New Roman" panose="02020603050405020304" pitchFamily="18" charset="0"/>
                <a:ea typeface="MS PGothic" pitchFamily="34" charset="-128"/>
              </a:rPr>
              <a:t>H</a:t>
            </a:r>
            <a:endParaRPr lang="en-US" sz="4800" b="1" dirty="0">
              <a:solidFill>
                <a:srgbClr val="7030A0"/>
              </a:solidFill>
              <a:latin typeface="Times New Roman" panose="02020603050405020304" pitchFamily="18" charset="0"/>
              <a:ea typeface="MS PGothic" pitchFamily="34" charset="-128"/>
            </a:endParaRPr>
          </a:p>
        </p:txBody>
      </p:sp>
      <p:sp>
        <p:nvSpPr>
          <p:cNvPr id="36" name="Rectangle 35"/>
          <p:cNvSpPr/>
          <p:nvPr/>
        </p:nvSpPr>
        <p:spPr>
          <a:xfrm>
            <a:off x="3990588" y="1201398"/>
            <a:ext cx="1159292" cy="830997"/>
          </a:xfrm>
          <a:prstGeom prst="rect">
            <a:avLst/>
          </a:prstGeom>
        </p:spPr>
        <p:txBody>
          <a:bodyPr wrap="none">
            <a:spAutoFit/>
          </a:bodyPr>
          <a:lstStyle/>
          <a:p>
            <a:pPr fontAlgn="base">
              <a:spcBef>
                <a:spcPct val="0"/>
              </a:spcBef>
              <a:spcAft>
                <a:spcPct val="0"/>
              </a:spcAft>
            </a:pPr>
            <a:r>
              <a:rPr lang="en-US" sz="4800" b="1" dirty="0">
                <a:solidFill>
                  <a:prstClr val="black"/>
                </a:solidFill>
                <a:latin typeface="Times New Roman" panose="02020603050405020304" pitchFamily="18" charset="0"/>
                <a:ea typeface="MS PGothic" pitchFamily="34" charset="-128"/>
              </a:rPr>
              <a:t>+ </a:t>
            </a:r>
            <a:r>
              <a:rPr lang="en-US" sz="4800" b="1" dirty="0">
                <a:solidFill>
                  <a:srgbClr val="7030A0"/>
                </a:solidFill>
                <a:latin typeface="Times New Roman" panose="02020603050405020304" pitchFamily="18" charset="0"/>
                <a:ea typeface="MS PGothic" pitchFamily="34" charset="-128"/>
              </a:rPr>
              <a:t>N</a:t>
            </a:r>
          </a:p>
        </p:txBody>
      </p:sp>
      <p:sp>
        <p:nvSpPr>
          <p:cNvPr id="3" name="TextBox 2"/>
          <p:cNvSpPr txBox="1"/>
          <p:nvPr/>
        </p:nvSpPr>
        <p:spPr>
          <a:xfrm>
            <a:off x="4596285" y="5484388"/>
            <a:ext cx="2999431" cy="830997"/>
          </a:xfrm>
          <a:prstGeom prst="rect">
            <a:avLst/>
          </a:prstGeom>
          <a:noFill/>
        </p:spPr>
        <p:txBody>
          <a:bodyPr wrap="square" rtlCol="0">
            <a:spAutoFit/>
          </a:bodyPr>
          <a:lstStyle/>
          <a:p>
            <a:pPr fontAlgn="base">
              <a:spcBef>
                <a:spcPct val="0"/>
              </a:spcBef>
              <a:spcAft>
                <a:spcPct val="0"/>
              </a:spcAft>
            </a:pPr>
            <a:r>
              <a:rPr lang="en-US" sz="1600" dirty="0">
                <a:solidFill>
                  <a:srgbClr val="7030A0"/>
                </a:solidFill>
                <a:latin typeface="Times New Roman" panose="02020603050405020304" pitchFamily="18" charset="0"/>
                <a:ea typeface="MS PGothic" pitchFamily="34" charset="-128"/>
                <a:cs typeface="Times New Roman" panose="02020603050405020304" pitchFamily="18" charset="0"/>
              </a:rPr>
              <a:t>*The relationship between the ellipsoid and the geoid may be swapped in some locations  </a:t>
            </a:r>
          </a:p>
        </p:txBody>
      </p:sp>
    </p:spTree>
    <p:custDataLst>
      <p:tags r:id="rId1"/>
    </p:custDataLst>
    <p:extLst>
      <p:ext uri="{BB962C8B-B14F-4D97-AF65-F5344CB8AC3E}">
        <p14:creationId xmlns:p14="http://schemas.microsoft.com/office/powerpoint/2010/main" val="732498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p:bldP spid="14" grpId="0"/>
      <p:bldP spid="20" grpId="0"/>
      <p:bldP spid="25" grpId="0"/>
      <p:bldP spid="28" grpId="0" animBg="1"/>
      <p:bldP spid="29" grpId="0"/>
      <p:bldP spid="35" grpId="0"/>
      <p:bldP spid="3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755B-3509-4FA4-A523-4AAFD27993F2}"/>
              </a:ext>
            </a:extLst>
          </p:cNvPr>
          <p:cNvSpPr>
            <a:spLocks noGrp="1"/>
          </p:cNvSpPr>
          <p:nvPr>
            <p:ph type="title"/>
          </p:nvPr>
        </p:nvSpPr>
        <p:spPr/>
        <p:txBody>
          <a:bodyPr/>
          <a:lstStyle/>
          <a:p>
            <a:r>
              <a:rPr lang="en-US" dirty="0"/>
              <a:t>End of Section 2 </a:t>
            </a:r>
          </a:p>
        </p:txBody>
      </p:sp>
      <p:sp>
        <p:nvSpPr>
          <p:cNvPr id="3" name="Content Placeholder 2">
            <a:extLst>
              <a:ext uri="{FF2B5EF4-FFF2-40B4-BE49-F238E27FC236}">
                <a16:creationId xmlns:a16="http://schemas.microsoft.com/office/drawing/2014/main" id="{6ABFFEBB-EED9-443A-853B-F8C9035073EF}"/>
              </a:ext>
            </a:extLst>
          </p:cNvPr>
          <p:cNvSpPr>
            <a:spLocks noGrp="1"/>
          </p:cNvSpPr>
          <p:nvPr>
            <p:ph idx="1"/>
          </p:nvPr>
        </p:nvSpPr>
        <p:spPr/>
        <p:txBody>
          <a:bodyPr/>
          <a:lstStyle/>
          <a:p>
            <a:r>
              <a:rPr lang="en-US" dirty="0"/>
              <a:t>Next, we’ll discuss</a:t>
            </a:r>
          </a:p>
          <a:p>
            <a:pPr lvl="1"/>
            <a:r>
              <a:rPr lang="en-US" sz="3200" dirty="0">
                <a:solidFill>
                  <a:srgbClr val="C00000"/>
                </a:solidFill>
              </a:rPr>
              <a:t>Decision to Modernize (11 slides)</a:t>
            </a:r>
          </a:p>
          <a:p>
            <a:pPr marL="0" indent="0">
              <a:buNone/>
            </a:pPr>
            <a:r>
              <a:rPr lang="en-US" dirty="0"/>
              <a:t> </a:t>
            </a:r>
          </a:p>
        </p:txBody>
      </p:sp>
      <p:sp>
        <p:nvSpPr>
          <p:cNvPr id="4" name="Date Placeholder 3">
            <a:extLst>
              <a:ext uri="{FF2B5EF4-FFF2-40B4-BE49-F238E27FC236}">
                <a16:creationId xmlns:a16="http://schemas.microsoft.com/office/drawing/2014/main" id="{FE087747-A0FF-4194-AA38-19C5040F6B8A}"/>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EB990AC5-0E33-43F1-A5BC-D6E05C38BDDC}"/>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7AC3CCDE-7F89-4B22-811D-7B537B55E7D4}"/>
              </a:ext>
            </a:extLst>
          </p:cNvPr>
          <p:cNvSpPr>
            <a:spLocks noGrp="1"/>
          </p:cNvSpPr>
          <p:nvPr>
            <p:ph type="sldNum" sz="quarter" idx="12"/>
          </p:nvPr>
        </p:nvSpPr>
        <p:spPr/>
        <p:txBody>
          <a:bodyPr/>
          <a:lstStyle/>
          <a:p>
            <a:pPr>
              <a:defRPr/>
            </a:pPr>
            <a:fld id="{EB6791C4-DF4E-4C17-A41C-B2BEB15390BD}" type="slidenum">
              <a:rPr lang="en-US"/>
              <a:pPr>
                <a:defRPr/>
              </a:pPr>
              <a:t>19</a:t>
            </a:fld>
            <a:endParaRPr lang="en-US"/>
          </a:p>
        </p:txBody>
      </p:sp>
    </p:spTree>
    <p:custDataLst>
      <p:tags r:id="rId1"/>
    </p:custDataLst>
    <p:extLst>
      <p:ext uri="{BB962C8B-B14F-4D97-AF65-F5344CB8AC3E}">
        <p14:creationId xmlns:p14="http://schemas.microsoft.com/office/powerpoint/2010/main" val="1132331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4272"/>
            <a:ext cx="8229600" cy="1143000"/>
          </a:xfrm>
        </p:spPr>
        <p:txBody>
          <a:bodyPr/>
          <a:lstStyle/>
          <a:p>
            <a:r>
              <a:rPr lang="en-US" sz="4000" b="1" dirty="0"/>
              <a:t>Horizontal </a:t>
            </a:r>
            <a:r>
              <a:rPr lang="en-US" sz="4000" b="1" dirty="0" err="1"/>
              <a:t>Datums</a:t>
            </a:r>
            <a:r>
              <a:rPr lang="en-US" sz="4000" b="1" dirty="0"/>
              <a:t> / (Geometric) Reference Frames</a:t>
            </a:r>
          </a:p>
        </p:txBody>
      </p:sp>
      <p:sp>
        <p:nvSpPr>
          <p:cNvPr id="3" name="Content Placeholder 2"/>
          <p:cNvSpPr>
            <a:spLocks noGrp="1"/>
          </p:cNvSpPr>
          <p:nvPr>
            <p:ph idx="1"/>
          </p:nvPr>
        </p:nvSpPr>
        <p:spPr>
          <a:xfrm>
            <a:off x="1911627" y="1461053"/>
            <a:ext cx="8229600" cy="4525963"/>
          </a:xfrm>
        </p:spPr>
        <p:txBody>
          <a:bodyPr/>
          <a:lstStyle/>
          <a:p>
            <a:r>
              <a:rPr lang="en-US" sz="2800" dirty="0"/>
              <a:t>What are they?</a:t>
            </a:r>
          </a:p>
          <a:p>
            <a:pPr lvl="1"/>
            <a:r>
              <a:rPr lang="en-US" sz="2400" dirty="0"/>
              <a:t>A coordinate system implied by points with coordinates</a:t>
            </a:r>
          </a:p>
          <a:p>
            <a:pPr lvl="2"/>
            <a:r>
              <a:rPr lang="en-US" sz="2000" dirty="0"/>
              <a:t>Parallels, meridians, and the </a:t>
            </a:r>
            <a:r>
              <a:rPr lang="en-US" sz="2000" dirty="0" err="1"/>
              <a:t>geocenter</a:t>
            </a:r>
            <a:r>
              <a:rPr lang="en-US" sz="2000" dirty="0"/>
              <a:t> are defined mathematically but don’t have a physical manifestation in the real world</a:t>
            </a:r>
          </a:p>
          <a:p>
            <a:r>
              <a:rPr lang="en-US" sz="2800" dirty="0"/>
              <a:t>So, what is the difference between “system, frame, and datum” ?</a:t>
            </a:r>
          </a:p>
          <a:p>
            <a:pPr lvl="1"/>
            <a:r>
              <a:rPr lang="en-US" sz="2400" dirty="0"/>
              <a:t> A </a:t>
            </a:r>
            <a:r>
              <a:rPr lang="en-US" sz="2400" i="1" dirty="0"/>
              <a:t>reference system</a:t>
            </a:r>
            <a:r>
              <a:rPr lang="en-US" sz="2400" dirty="0"/>
              <a:t> is a set of rules.</a:t>
            </a:r>
          </a:p>
          <a:p>
            <a:pPr lvl="1"/>
            <a:r>
              <a:rPr lang="en-US" sz="2400" dirty="0"/>
              <a:t>A </a:t>
            </a:r>
            <a:r>
              <a:rPr lang="en-US" sz="2400" i="1" dirty="0"/>
              <a:t>reference frame or datum</a:t>
            </a:r>
            <a:r>
              <a:rPr lang="en-US" sz="2400" dirty="0"/>
              <a:t> is a practical implementation of the rules.</a:t>
            </a:r>
          </a:p>
          <a:p>
            <a:pPr lvl="2"/>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2</a:t>
            </a:fld>
            <a:endParaRPr lang="en-US"/>
          </a:p>
        </p:txBody>
      </p:sp>
      <p:sp>
        <p:nvSpPr>
          <p:cNvPr id="9" name="TextBox 8">
            <a:extLst>
              <a:ext uri="{FF2B5EF4-FFF2-40B4-BE49-F238E27FC236}">
                <a16:creationId xmlns:a16="http://schemas.microsoft.com/office/drawing/2014/main" id="{91E56691-D0E0-4E48-BBE5-765959F597E5}"/>
              </a:ext>
            </a:extLst>
          </p:cNvPr>
          <p:cNvSpPr txBox="1"/>
          <p:nvPr/>
        </p:nvSpPr>
        <p:spPr>
          <a:xfrm>
            <a:off x="4388225" y="5323398"/>
            <a:ext cx="3619403" cy="1200329"/>
          </a:xfrm>
          <a:prstGeom prst="rect">
            <a:avLst/>
          </a:prstGeom>
          <a:solidFill>
            <a:schemeClr val="bg1"/>
          </a:solidFill>
          <a:ln w="25400">
            <a:solidFill>
              <a:schemeClr val="accent1"/>
            </a:solidFill>
          </a:ln>
        </p:spPr>
        <p:txBody>
          <a:bodyPr wrap="square" rtlCol="0">
            <a:spAutoFit/>
          </a:bodyPr>
          <a:lstStyle/>
          <a:p>
            <a:pPr fontAlgn="base">
              <a:spcBef>
                <a:spcPct val="0"/>
              </a:spcBef>
              <a:spcAft>
                <a:spcPct val="0"/>
              </a:spcAft>
            </a:pPr>
            <a:r>
              <a:rPr lang="en-US" sz="2400" dirty="0">
                <a:solidFill>
                  <a:prstClr val="black"/>
                </a:solidFill>
                <a:latin typeface="Times New Roman" panose="02020603050405020304" pitchFamily="18" charset="0"/>
                <a:ea typeface="MS PGothic" pitchFamily="34" charset="-128"/>
                <a:cs typeface="Times New Roman" panose="02020603050405020304" pitchFamily="18" charset="0"/>
              </a:rPr>
              <a:t>There could be several implementations of a single set of rules.</a:t>
            </a:r>
          </a:p>
        </p:txBody>
      </p:sp>
      <p:pic>
        <p:nvPicPr>
          <p:cNvPr id="7" name="Picture 6">
            <a:extLst>
              <a:ext uri="{FF2B5EF4-FFF2-40B4-BE49-F238E27FC236}">
                <a16:creationId xmlns:a16="http://schemas.microsoft.com/office/drawing/2014/main" id="{D480E14F-BFF5-4340-BFB2-8465FDFBFDB5}"/>
              </a:ext>
            </a:extLst>
          </p:cNvPr>
          <p:cNvPicPr>
            <a:picLocks noChangeAspect="1"/>
          </p:cNvPicPr>
          <p:nvPr/>
        </p:nvPicPr>
        <p:blipFill>
          <a:blip r:embed="rId4"/>
          <a:stretch>
            <a:fillRect/>
          </a:stretch>
        </p:blipFill>
        <p:spPr>
          <a:xfrm>
            <a:off x="8077200" y="5323399"/>
            <a:ext cx="2462744" cy="1200329"/>
          </a:xfrm>
          <a:prstGeom prst="rect">
            <a:avLst/>
          </a:prstGeom>
        </p:spPr>
      </p:pic>
    </p:spTree>
    <p:custDataLst>
      <p:tags r:id="rId1"/>
    </p:custDataLst>
    <p:extLst>
      <p:ext uri="{BB962C8B-B14F-4D97-AF65-F5344CB8AC3E}">
        <p14:creationId xmlns:p14="http://schemas.microsoft.com/office/powerpoint/2010/main" val="105388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50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4272"/>
            <a:ext cx="8229600" cy="1143000"/>
          </a:xfrm>
        </p:spPr>
        <p:txBody>
          <a:bodyPr/>
          <a:lstStyle/>
          <a:p>
            <a:r>
              <a:rPr lang="en-US" sz="4000" b="1" dirty="0"/>
              <a:t>Horizontal </a:t>
            </a:r>
            <a:r>
              <a:rPr lang="en-US" sz="4000" b="1" dirty="0" err="1"/>
              <a:t>Datums</a:t>
            </a:r>
            <a:r>
              <a:rPr lang="en-US" sz="4000" b="1" dirty="0"/>
              <a:t> / (Geometric) Reference Frames</a:t>
            </a:r>
          </a:p>
        </p:txBody>
      </p:sp>
      <p:sp>
        <p:nvSpPr>
          <p:cNvPr id="3" name="Content Placeholder 2"/>
          <p:cNvSpPr>
            <a:spLocks noGrp="1"/>
          </p:cNvSpPr>
          <p:nvPr>
            <p:ph idx="1"/>
          </p:nvPr>
        </p:nvSpPr>
        <p:spPr>
          <a:xfrm>
            <a:off x="1931505" y="1461057"/>
            <a:ext cx="8229600" cy="4525963"/>
          </a:xfrm>
        </p:spPr>
        <p:txBody>
          <a:bodyPr/>
          <a:lstStyle/>
          <a:p>
            <a:r>
              <a:rPr lang="en-US" sz="2800" dirty="0"/>
              <a:t>Realization is:</a:t>
            </a:r>
          </a:p>
          <a:p>
            <a:pPr lvl="1"/>
            <a:r>
              <a:rPr lang="en-US" sz="2400" dirty="0"/>
              <a:t>Realization is defined as the practical implementation of a concept</a:t>
            </a:r>
          </a:p>
          <a:p>
            <a:pPr lvl="1"/>
            <a:r>
              <a:rPr lang="en-US" sz="2400" dirty="0"/>
              <a:t>Coordinates are assigned to points in a way that best represents the mathematically abstract definition</a:t>
            </a:r>
          </a:p>
          <a:p>
            <a:pPr lvl="2"/>
            <a:r>
              <a:rPr lang="en-US" dirty="0"/>
              <a:t>Coordinates come from geodetic surveys of the highest </a:t>
            </a:r>
            <a:r>
              <a:rPr lang="en-US" sz="2000" dirty="0"/>
              <a:t>accuracy</a:t>
            </a:r>
          </a:p>
          <a:p>
            <a:pPr lvl="2"/>
            <a:r>
              <a:rPr lang="en-US" sz="2000" dirty="0"/>
              <a:t>Coordinates could stand unchanged for decades (NAD 27, NGVD 29 being the best known examples)</a:t>
            </a:r>
          </a:p>
          <a:p>
            <a:pPr lvl="3"/>
            <a:r>
              <a:rPr lang="en-US" dirty="0"/>
              <a:t>Piecemeal updates from re-surveys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3</a:t>
            </a:fld>
            <a:endParaRPr lang="en-US"/>
          </a:p>
        </p:txBody>
      </p:sp>
      <p:sp>
        <p:nvSpPr>
          <p:cNvPr id="7" name="TextBox 6">
            <a:extLst>
              <a:ext uri="{FF2B5EF4-FFF2-40B4-BE49-F238E27FC236}">
                <a16:creationId xmlns:a16="http://schemas.microsoft.com/office/drawing/2014/main" id="{7E2D59D3-2F7C-4854-BF17-B264C664F973}"/>
              </a:ext>
            </a:extLst>
          </p:cNvPr>
          <p:cNvSpPr txBox="1"/>
          <p:nvPr/>
        </p:nvSpPr>
        <p:spPr>
          <a:xfrm>
            <a:off x="2705955" y="5323400"/>
            <a:ext cx="5300663" cy="1200329"/>
          </a:xfrm>
          <a:prstGeom prst="rect">
            <a:avLst/>
          </a:prstGeom>
          <a:solidFill>
            <a:schemeClr val="bg1"/>
          </a:solidFill>
          <a:ln w="25400">
            <a:solidFill>
              <a:schemeClr val="accent1"/>
            </a:solidFill>
          </a:ln>
        </p:spPr>
        <p:txBody>
          <a:bodyPr wrap="square" rtlCol="0">
            <a:spAutoFit/>
          </a:bodyPr>
          <a:lstStyle/>
          <a:p>
            <a:pPr fontAlgn="base">
              <a:spcBef>
                <a:spcPct val="0"/>
              </a:spcBef>
              <a:spcAft>
                <a:spcPct val="0"/>
              </a:spcAft>
            </a:pPr>
            <a:r>
              <a:rPr lang="en-US" sz="2400" dirty="0">
                <a:solidFill>
                  <a:prstClr val="black"/>
                </a:solidFill>
                <a:latin typeface="Times New Roman" panose="02020603050405020304" pitchFamily="18" charset="0"/>
                <a:ea typeface="MS PGothic" pitchFamily="34" charset="-128"/>
                <a:cs typeface="Times New Roman" panose="02020603050405020304" pitchFamily="18" charset="0"/>
              </a:rPr>
              <a:t>Realization – the process of making something real , such as implementing a reference system.</a:t>
            </a:r>
          </a:p>
        </p:txBody>
      </p:sp>
      <p:pic>
        <p:nvPicPr>
          <p:cNvPr id="8" name="Picture 7">
            <a:extLst>
              <a:ext uri="{FF2B5EF4-FFF2-40B4-BE49-F238E27FC236}">
                <a16:creationId xmlns:a16="http://schemas.microsoft.com/office/drawing/2014/main" id="{C3A0CCA2-3EAF-43B1-BF6F-9748C8031BA8}"/>
              </a:ext>
            </a:extLst>
          </p:cNvPr>
          <p:cNvPicPr>
            <a:picLocks noChangeAspect="1"/>
          </p:cNvPicPr>
          <p:nvPr/>
        </p:nvPicPr>
        <p:blipFill>
          <a:blip r:embed="rId4"/>
          <a:stretch>
            <a:fillRect/>
          </a:stretch>
        </p:blipFill>
        <p:spPr>
          <a:xfrm>
            <a:off x="8077200" y="5323399"/>
            <a:ext cx="2462744" cy="1200329"/>
          </a:xfrm>
          <a:prstGeom prst="rect">
            <a:avLst/>
          </a:prstGeom>
        </p:spPr>
      </p:pic>
    </p:spTree>
    <p:custDataLst>
      <p:tags r:id="rId1"/>
    </p:custDataLst>
    <p:extLst>
      <p:ext uri="{BB962C8B-B14F-4D97-AF65-F5344CB8AC3E}">
        <p14:creationId xmlns:p14="http://schemas.microsoft.com/office/powerpoint/2010/main" val="2221086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4150"/>
            <a:ext cx="8229600" cy="1143000"/>
          </a:xfrm>
        </p:spPr>
        <p:txBody>
          <a:bodyPr/>
          <a:lstStyle/>
          <a:p>
            <a:r>
              <a:rPr lang="en-US" sz="4000" b="1" dirty="0"/>
              <a:t>Horizontal </a:t>
            </a:r>
            <a:r>
              <a:rPr lang="en-US" sz="4000" b="1" dirty="0" err="1"/>
              <a:t>Datums</a:t>
            </a:r>
            <a:r>
              <a:rPr lang="en-US" sz="4000" b="1" dirty="0"/>
              <a:t> / (Geometric) Reference Frames</a:t>
            </a:r>
          </a:p>
        </p:txBody>
      </p:sp>
      <p:sp>
        <p:nvSpPr>
          <p:cNvPr id="3" name="Content Placeholder 2"/>
          <p:cNvSpPr>
            <a:spLocks noGrp="1"/>
          </p:cNvSpPr>
          <p:nvPr>
            <p:ph idx="1"/>
          </p:nvPr>
        </p:nvSpPr>
        <p:spPr>
          <a:xfrm>
            <a:off x="1961322" y="1451118"/>
            <a:ext cx="8229600" cy="4525963"/>
          </a:xfrm>
        </p:spPr>
        <p:txBody>
          <a:bodyPr/>
          <a:lstStyle/>
          <a:p>
            <a:pPr marL="0" indent="0">
              <a:buNone/>
            </a:pPr>
            <a:r>
              <a:rPr lang="en-US" dirty="0"/>
              <a:t>Historic Definitions and Roles</a:t>
            </a:r>
          </a:p>
          <a:p>
            <a:pPr lvl="1"/>
            <a:r>
              <a:rPr lang="en-US" dirty="0"/>
              <a:t>National </a:t>
            </a:r>
            <a:r>
              <a:rPr lang="en-US" dirty="0" err="1"/>
              <a:t>datums</a:t>
            </a:r>
            <a:r>
              <a:rPr lang="en-US" dirty="0"/>
              <a:t> were adjusted from large networks</a:t>
            </a:r>
          </a:p>
          <a:p>
            <a:pPr lvl="2"/>
            <a:r>
              <a:rPr lang="en-US" sz="2000" dirty="0"/>
              <a:t>Often fixed to one or more points in the nation</a:t>
            </a:r>
          </a:p>
          <a:p>
            <a:pPr lvl="3"/>
            <a:r>
              <a:rPr lang="en-US" dirty="0"/>
              <a:t>USSD and NAD 27:  </a:t>
            </a:r>
            <a:r>
              <a:rPr lang="en-US" dirty="0" err="1"/>
              <a:t>Meades</a:t>
            </a:r>
            <a:r>
              <a:rPr lang="en-US" dirty="0"/>
              <a:t> Ranch</a:t>
            </a:r>
          </a:p>
          <a:p>
            <a:pPr lvl="3"/>
            <a:r>
              <a:rPr lang="en-US" dirty="0"/>
              <a:t>This meant plate rotation was effectively cancelled out</a:t>
            </a:r>
          </a:p>
          <a:p>
            <a:pPr lvl="1"/>
            <a:r>
              <a:rPr lang="en-US" dirty="0"/>
              <a:t>Space Age / International Efforts</a:t>
            </a:r>
          </a:p>
          <a:p>
            <a:pPr lvl="2"/>
            <a:r>
              <a:rPr lang="en-US" dirty="0"/>
              <a:t>BIH (Bureau international de </a:t>
            </a:r>
            <a:r>
              <a:rPr lang="en-US" dirty="0" err="1"/>
              <a:t>l'heure</a:t>
            </a:r>
            <a:r>
              <a:rPr lang="en-US" dirty="0"/>
              <a:t>)</a:t>
            </a:r>
          </a:p>
          <a:p>
            <a:pPr lvl="2"/>
            <a:r>
              <a:rPr lang="en-US" sz="2000" dirty="0"/>
              <a:t>IERS (International Earth Rotation [and Reference System] Service)</a:t>
            </a:r>
          </a:p>
          <a:p>
            <a:pPr lvl="3"/>
            <a:r>
              <a:rPr lang="en-US" dirty="0"/>
              <a:t>Service of the International Association of Geodesy (IAG)</a:t>
            </a:r>
          </a:p>
          <a:p>
            <a:pPr lvl="3"/>
            <a:r>
              <a:rPr lang="en-US" dirty="0"/>
              <a:t>Arbiters of the International Terrestrial Reference Frame (ITRF)</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4</a:t>
            </a:fld>
            <a:endParaRPr lang="en-US"/>
          </a:p>
        </p:txBody>
      </p:sp>
      <p:pic>
        <p:nvPicPr>
          <p:cNvPr id="8" name="Picture 7">
            <a:extLst>
              <a:ext uri="{FF2B5EF4-FFF2-40B4-BE49-F238E27FC236}">
                <a16:creationId xmlns:a16="http://schemas.microsoft.com/office/drawing/2014/main" id="{416B1FB0-80A4-461C-B6E7-E612A863D58E}"/>
              </a:ext>
            </a:extLst>
          </p:cNvPr>
          <p:cNvPicPr>
            <a:picLocks noChangeAspect="1"/>
          </p:cNvPicPr>
          <p:nvPr/>
        </p:nvPicPr>
        <p:blipFill>
          <a:blip r:embed="rId4"/>
          <a:stretch>
            <a:fillRect/>
          </a:stretch>
        </p:blipFill>
        <p:spPr>
          <a:xfrm>
            <a:off x="8281258" y="2594117"/>
            <a:ext cx="2176461" cy="1060796"/>
          </a:xfrm>
          <a:prstGeom prst="rect">
            <a:avLst/>
          </a:prstGeom>
        </p:spPr>
      </p:pic>
    </p:spTree>
    <p:custDataLst>
      <p:tags r:id="rId1"/>
    </p:custDataLst>
    <p:extLst>
      <p:ext uri="{BB962C8B-B14F-4D97-AF65-F5344CB8AC3E}">
        <p14:creationId xmlns:p14="http://schemas.microsoft.com/office/powerpoint/2010/main" val="1875563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3967"/>
            <a:ext cx="8229600" cy="1143000"/>
          </a:xfrm>
        </p:spPr>
        <p:txBody>
          <a:bodyPr/>
          <a:lstStyle/>
          <a:p>
            <a:r>
              <a:rPr lang="en-US" sz="4000" b="1" dirty="0"/>
              <a:t>Horizontal </a:t>
            </a:r>
            <a:r>
              <a:rPr lang="en-US" sz="4000" b="1" dirty="0" err="1"/>
              <a:t>Datums</a:t>
            </a:r>
            <a:r>
              <a:rPr lang="en-US" sz="4000" b="1" dirty="0"/>
              <a:t> / (Geometric) Reference Frames</a:t>
            </a:r>
          </a:p>
        </p:txBody>
      </p:sp>
      <p:sp>
        <p:nvSpPr>
          <p:cNvPr id="3" name="Content Placeholder 2"/>
          <p:cNvSpPr>
            <a:spLocks noGrp="1"/>
          </p:cNvSpPr>
          <p:nvPr>
            <p:ph idx="1"/>
          </p:nvPr>
        </p:nvSpPr>
        <p:spPr>
          <a:xfrm>
            <a:off x="1941444" y="1461057"/>
            <a:ext cx="8229600" cy="4525963"/>
          </a:xfrm>
        </p:spPr>
        <p:txBody>
          <a:bodyPr/>
          <a:lstStyle/>
          <a:p>
            <a:r>
              <a:rPr lang="en-US" dirty="0"/>
              <a:t>Ideal Frames</a:t>
            </a:r>
          </a:p>
          <a:p>
            <a:pPr lvl="1"/>
            <a:r>
              <a:rPr lang="en-US" sz="2400" dirty="0"/>
              <a:t>ITRF</a:t>
            </a:r>
          </a:p>
          <a:p>
            <a:pPr lvl="2"/>
            <a:r>
              <a:rPr lang="en-US" sz="2200" dirty="0"/>
              <a:t>Combination of four frames (SLR, VLBI, GNSS, DORIS)</a:t>
            </a:r>
          </a:p>
          <a:p>
            <a:pPr lvl="1"/>
            <a:r>
              <a:rPr lang="en-US" sz="2400" dirty="0"/>
              <a:t>IGS</a:t>
            </a:r>
          </a:p>
          <a:p>
            <a:pPr lvl="2"/>
            <a:r>
              <a:rPr lang="en-US" sz="2200" dirty="0"/>
              <a:t>Post-ITRF frame</a:t>
            </a:r>
          </a:p>
          <a:p>
            <a:pPr lvl="2"/>
            <a:r>
              <a:rPr lang="en-US" sz="2200" dirty="0"/>
              <a:t>Most accurate GNSS orbits are in this frame</a:t>
            </a:r>
          </a:p>
          <a:p>
            <a:pPr lvl="1"/>
            <a:r>
              <a:rPr lang="en-US" sz="2400" dirty="0"/>
              <a:t>Currently the NSRS is mathematically defined:</a:t>
            </a:r>
          </a:p>
          <a:p>
            <a:pPr lvl="2"/>
            <a:r>
              <a:rPr lang="en-US" sz="2200" dirty="0"/>
              <a:t>Three NAD 83 frames:  North America, Pacific, Mariana plates</a:t>
            </a:r>
          </a:p>
          <a:p>
            <a:pPr lvl="2"/>
            <a:r>
              <a:rPr lang="en-US" sz="2200" dirty="0"/>
              <a:t>All 3 defined with respect to ITRF94 (same as ITRF96)</a:t>
            </a:r>
          </a:p>
          <a:p>
            <a:pPr lvl="2"/>
            <a:r>
              <a:rPr lang="en-US" sz="2200" dirty="0"/>
              <a:t>All other ITRFs defined with transformations between ITRFs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5</a:t>
            </a:fld>
            <a:endParaRPr lang="en-US"/>
          </a:p>
        </p:txBody>
      </p:sp>
    </p:spTree>
    <p:custDataLst>
      <p:tags r:id="rId1"/>
    </p:custDataLst>
    <p:extLst>
      <p:ext uri="{BB962C8B-B14F-4D97-AF65-F5344CB8AC3E}">
        <p14:creationId xmlns:p14="http://schemas.microsoft.com/office/powerpoint/2010/main" val="237101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810" y="1435458"/>
            <a:ext cx="8229600" cy="4525963"/>
          </a:xfrm>
        </p:spPr>
        <p:txBody>
          <a:bodyPr/>
          <a:lstStyle/>
          <a:p>
            <a:pPr marL="0" indent="0">
              <a:buNone/>
            </a:pPr>
            <a:r>
              <a:rPr lang="en-US" dirty="0"/>
              <a:t>Part I : History and Context</a:t>
            </a:r>
            <a:endParaRPr lang="en-US" dirty="0">
              <a:solidFill>
                <a:srgbClr val="FF0000"/>
              </a:solidFill>
            </a:endParaRPr>
          </a:p>
          <a:p>
            <a:pPr lvl="1"/>
            <a:r>
              <a:rPr lang="en-US" sz="3200" dirty="0"/>
              <a:t>NGS and the NSRS</a:t>
            </a:r>
          </a:p>
          <a:p>
            <a:pPr lvl="1"/>
            <a:r>
              <a:rPr lang="en-US" sz="3200" dirty="0"/>
              <a:t>Geodetic Control Overview</a:t>
            </a:r>
          </a:p>
          <a:p>
            <a:pPr lvl="1"/>
            <a:r>
              <a:rPr lang="en-US" sz="3200" dirty="0"/>
              <a:t>Horizontal Datums and Reference Frames </a:t>
            </a:r>
          </a:p>
          <a:p>
            <a:pPr lvl="1"/>
            <a:r>
              <a:rPr lang="en-US" sz="3200" dirty="0">
                <a:solidFill>
                  <a:srgbClr val="C00000"/>
                </a:solidFill>
              </a:rPr>
              <a:t>Vertical Datums (5 slides)</a:t>
            </a:r>
          </a:p>
          <a:p>
            <a:pPr lvl="1"/>
            <a:r>
              <a:rPr lang="en-US" sz="3200" dirty="0"/>
              <a:t>Historic Datums of the United States</a:t>
            </a:r>
          </a:p>
          <a:p>
            <a:pPr lvl="1"/>
            <a:r>
              <a:rPr lang="en-US" sz="3200" dirty="0"/>
              <a:t>Decision to Modernize</a:t>
            </a:r>
          </a:p>
          <a:p>
            <a:pPr lvl="1"/>
            <a:endParaRPr lang="en-US" sz="2400"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pPr>
                <a:defRPr/>
              </a:pPr>
              <a:t>6</a:t>
            </a:fld>
            <a:endParaRPr lang="en-US"/>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Tree>
    <p:custDataLst>
      <p:tags r:id="rId1"/>
    </p:custDataLst>
    <p:extLst>
      <p:ext uri="{BB962C8B-B14F-4D97-AF65-F5344CB8AC3E}">
        <p14:creationId xmlns:p14="http://schemas.microsoft.com/office/powerpoint/2010/main" val="617867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Vertical </a:t>
            </a:r>
            <a:r>
              <a:rPr lang="en-US" sz="4000" b="1" dirty="0" err="1"/>
              <a:t>Datums</a:t>
            </a:r>
            <a:endParaRPr lang="en-US" sz="4000" b="1" dirty="0"/>
          </a:p>
        </p:txBody>
      </p:sp>
      <p:sp>
        <p:nvSpPr>
          <p:cNvPr id="3" name="Content Placeholder 2"/>
          <p:cNvSpPr>
            <a:spLocks noGrp="1"/>
          </p:cNvSpPr>
          <p:nvPr>
            <p:ph idx="1"/>
          </p:nvPr>
        </p:nvSpPr>
        <p:spPr>
          <a:xfrm>
            <a:off x="1931504" y="1451118"/>
            <a:ext cx="8472336" cy="4525963"/>
          </a:xfrm>
        </p:spPr>
        <p:txBody>
          <a:bodyPr/>
          <a:lstStyle/>
          <a:p>
            <a:pPr marL="0" indent="0">
              <a:buNone/>
            </a:pPr>
            <a:r>
              <a:rPr lang="en-US" sz="2800" dirty="0"/>
              <a:t>Like horizontal:  “mathematical abstractions”</a:t>
            </a:r>
          </a:p>
          <a:p>
            <a:pPr lvl="1"/>
            <a:r>
              <a:rPr lang="en-US" dirty="0"/>
              <a:t>“The geoid” (surface of zero elevation) defined mathematically/geometrically but doesn’t have a physical manifestation in the real world. Though “global mean sea level” is pretty close</a:t>
            </a:r>
          </a:p>
          <a:p>
            <a:pPr lvl="2"/>
            <a:r>
              <a:rPr lang="en-US" sz="2800" dirty="0"/>
              <a:t>Which is why humans have used some level of water as a vertical datum for over 4000 years</a:t>
            </a:r>
          </a:p>
          <a:p>
            <a:pPr lvl="1"/>
            <a:r>
              <a:rPr lang="en-US" sz="3200" dirty="0"/>
              <a:t>But, the ocean is not a level surface. </a:t>
            </a:r>
          </a:p>
          <a:p>
            <a:endParaRPr lang="en-US" sz="18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7</a:t>
            </a:fld>
            <a:endParaRPr lang="en-US" dirty="0"/>
          </a:p>
        </p:txBody>
      </p:sp>
      <p:pic>
        <p:nvPicPr>
          <p:cNvPr id="8" name="Picture 7">
            <a:extLst>
              <a:ext uri="{FF2B5EF4-FFF2-40B4-BE49-F238E27FC236}">
                <a16:creationId xmlns:a16="http://schemas.microsoft.com/office/drawing/2014/main" id="{83362786-3E80-4773-A2A8-78201E2E5810}"/>
              </a:ext>
            </a:extLst>
          </p:cNvPr>
          <p:cNvPicPr>
            <a:picLocks noChangeAspect="1"/>
          </p:cNvPicPr>
          <p:nvPr/>
        </p:nvPicPr>
        <p:blipFill>
          <a:blip r:embed="rId4"/>
          <a:stretch>
            <a:fillRect/>
          </a:stretch>
        </p:blipFill>
        <p:spPr>
          <a:xfrm>
            <a:off x="8084036" y="5295556"/>
            <a:ext cx="2176461" cy="1060796"/>
          </a:xfrm>
          <a:prstGeom prst="rect">
            <a:avLst/>
          </a:prstGeom>
        </p:spPr>
      </p:pic>
    </p:spTree>
    <p:custDataLst>
      <p:tags r:id="rId1"/>
    </p:custDataLst>
    <p:extLst>
      <p:ext uri="{BB962C8B-B14F-4D97-AF65-F5344CB8AC3E}">
        <p14:creationId xmlns:p14="http://schemas.microsoft.com/office/powerpoint/2010/main" val="150947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Vertical </a:t>
            </a:r>
            <a:r>
              <a:rPr lang="en-US" sz="4000" b="1" dirty="0" err="1"/>
              <a:t>Datums</a:t>
            </a:r>
            <a:endParaRPr lang="en-US" sz="4000" b="1" dirty="0"/>
          </a:p>
        </p:txBody>
      </p:sp>
      <p:sp>
        <p:nvSpPr>
          <p:cNvPr id="3" name="Content Placeholder 2"/>
          <p:cNvSpPr>
            <a:spLocks noGrp="1"/>
          </p:cNvSpPr>
          <p:nvPr>
            <p:ph idx="1"/>
          </p:nvPr>
        </p:nvSpPr>
        <p:spPr>
          <a:xfrm>
            <a:off x="1931505" y="1461057"/>
            <a:ext cx="8413766" cy="4525963"/>
          </a:xfrm>
        </p:spPr>
        <p:txBody>
          <a:bodyPr/>
          <a:lstStyle/>
          <a:p>
            <a:pPr marL="0" indent="0">
              <a:buNone/>
            </a:pPr>
            <a:r>
              <a:rPr lang="en-US" dirty="0"/>
              <a:t>Realization (much like horizontal):</a:t>
            </a:r>
          </a:p>
          <a:p>
            <a:pPr lvl="1"/>
            <a:r>
              <a:rPr lang="en-US" dirty="0"/>
              <a:t>Coordinates are assigned to points in a way that best represents the mathematically abstract definition</a:t>
            </a:r>
          </a:p>
          <a:p>
            <a:pPr lvl="2"/>
            <a:r>
              <a:rPr lang="en-US" dirty="0"/>
              <a:t>Coordinates come from geodetic surveys of the highest accuracy</a:t>
            </a:r>
          </a:p>
          <a:p>
            <a:pPr lvl="3"/>
            <a:r>
              <a:rPr lang="en-US" sz="2400" dirty="0"/>
              <a:t>Before national </a:t>
            </a:r>
            <a:r>
              <a:rPr lang="en-US" sz="2400" dirty="0" err="1"/>
              <a:t>datums</a:t>
            </a:r>
            <a:r>
              <a:rPr lang="en-US" sz="2400" dirty="0"/>
              <a:t>, they were usually constrained by other locally determinable physical measurements:</a:t>
            </a:r>
          </a:p>
          <a:p>
            <a:pPr lvl="4"/>
            <a:r>
              <a:rPr lang="en-US" sz="2400" dirty="0"/>
              <a:t>Sea level at tide gage(s)</a:t>
            </a:r>
          </a:p>
          <a:p>
            <a:pPr lvl="2"/>
            <a:r>
              <a:rPr lang="en-US" dirty="0"/>
              <a:t>Coordinates could stand unchanged for decades</a:t>
            </a:r>
          </a:p>
          <a:p>
            <a:pPr lvl="3"/>
            <a:r>
              <a:rPr lang="en-US" sz="2400" dirty="0"/>
              <a:t>Piecemeal updates from re-surveys</a:t>
            </a:r>
          </a:p>
          <a:p>
            <a:endParaRPr lang="en-US" sz="18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8</a:t>
            </a:fld>
            <a:endParaRPr lang="en-US" dirty="0"/>
          </a:p>
        </p:txBody>
      </p:sp>
    </p:spTree>
    <p:custDataLst>
      <p:tags r:id="rId1"/>
    </p:custDataLst>
    <p:extLst>
      <p:ext uri="{BB962C8B-B14F-4D97-AF65-F5344CB8AC3E}">
        <p14:creationId xmlns:p14="http://schemas.microsoft.com/office/powerpoint/2010/main" val="1383526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Vertical </a:t>
            </a:r>
            <a:r>
              <a:rPr lang="en-US" sz="4000" b="1" dirty="0" err="1"/>
              <a:t>Datums</a:t>
            </a:r>
            <a:endParaRPr lang="en-US" sz="4000" b="1" dirty="0"/>
          </a:p>
        </p:txBody>
      </p:sp>
      <p:sp>
        <p:nvSpPr>
          <p:cNvPr id="3" name="Content Placeholder 2"/>
          <p:cNvSpPr>
            <a:spLocks noGrp="1"/>
          </p:cNvSpPr>
          <p:nvPr>
            <p:ph idx="1"/>
          </p:nvPr>
        </p:nvSpPr>
        <p:spPr>
          <a:xfrm>
            <a:off x="1881810" y="1480935"/>
            <a:ext cx="8649556" cy="4525963"/>
          </a:xfrm>
        </p:spPr>
        <p:txBody>
          <a:bodyPr/>
          <a:lstStyle/>
          <a:p>
            <a:pPr marL="0" indent="0">
              <a:buNone/>
            </a:pPr>
            <a:r>
              <a:rPr lang="en-US" dirty="0"/>
              <a:t>Historic definitions and roles (much like horizontal):</a:t>
            </a:r>
          </a:p>
          <a:p>
            <a:pPr lvl="1"/>
            <a:r>
              <a:rPr lang="en-US" sz="2400" dirty="0"/>
              <a:t>National </a:t>
            </a:r>
            <a:r>
              <a:rPr lang="en-US" sz="2400" dirty="0" err="1"/>
              <a:t>datums</a:t>
            </a:r>
            <a:r>
              <a:rPr lang="en-US" sz="2400" dirty="0"/>
              <a:t> were adjusted from large networks</a:t>
            </a:r>
          </a:p>
          <a:p>
            <a:pPr lvl="2"/>
            <a:r>
              <a:rPr lang="en-US" dirty="0"/>
              <a:t>Often fixed to one or more points in the nation</a:t>
            </a:r>
          </a:p>
          <a:p>
            <a:pPr lvl="3"/>
            <a:r>
              <a:rPr lang="en-US" sz="2400" dirty="0"/>
              <a:t>NGVD 29:  26 Tide gauges in North America</a:t>
            </a:r>
          </a:p>
          <a:p>
            <a:pPr lvl="3"/>
            <a:r>
              <a:rPr lang="en-US" sz="2400" dirty="0"/>
              <a:t>NAVD 88:  Father Point in Rimouski, Canada</a:t>
            </a:r>
          </a:p>
          <a:p>
            <a:pPr lvl="1"/>
            <a:r>
              <a:rPr lang="en-US" sz="2400" dirty="0"/>
              <a:t>Space age / International Efforts</a:t>
            </a:r>
          </a:p>
          <a:p>
            <a:pPr lvl="2"/>
            <a:r>
              <a:rPr lang="en-US" dirty="0"/>
              <a:t>GPS surveys gave fast, accurate access to a previously obscure oddity called the “ellipsoid height”, which we’ll discuss more in later slides.</a:t>
            </a:r>
          </a:p>
          <a:p>
            <a:pPr lvl="2"/>
            <a:endParaRPr lang="en-US" dirty="0"/>
          </a:p>
          <a:p>
            <a:endParaRPr lang="en-US" sz="24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9</a:t>
            </a:fld>
            <a:endParaRPr lang="en-US" dirty="0"/>
          </a:p>
        </p:txBody>
      </p:sp>
    </p:spTree>
    <p:custDataLst>
      <p:tags r:id="rId1"/>
    </p:custDataLst>
    <p:extLst>
      <p:ext uri="{BB962C8B-B14F-4D97-AF65-F5344CB8AC3E}">
        <p14:creationId xmlns:p14="http://schemas.microsoft.com/office/powerpoint/2010/main" val="3320347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2815</Words>
  <Application>Microsoft Office PowerPoint</Application>
  <PresentationFormat>Widescreen</PresentationFormat>
  <Paragraphs>399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ＭＳ Ｐゴシック</vt:lpstr>
      <vt:lpstr>Arial</vt:lpstr>
      <vt:lpstr>Calibri</vt:lpstr>
      <vt:lpstr>Gill Sans MT</vt:lpstr>
      <vt:lpstr>Times New Roman</vt:lpstr>
      <vt:lpstr>1_Office Theme</vt:lpstr>
      <vt:lpstr>Section 2</vt:lpstr>
      <vt:lpstr>Horizontal Datums / (Geometric) Reference Frames</vt:lpstr>
      <vt:lpstr>Horizontal Datums / (Geometric) Reference Frames</vt:lpstr>
      <vt:lpstr>Horizontal Datums / (Geometric) Reference Frames</vt:lpstr>
      <vt:lpstr>Horizontal Datums / (Geometric) Reference Frames</vt:lpstr>
      <vt:lpstr>PowerPoint Presentation</vt:lpstr>
      <vt:lpstr>Vertical Datums</vt:lpstr>
      <vt:lpstr>Vertical Datums</vt:lpstr>
      <vt:lpstr>Vertical Datums</vt:lpstr>
      <vt:lpstr>PowerPoint Presentation</vt:lpstr>
      <vt:lpstr>PowerPoint Presentation</vt:lpstr>
      <vt:lpstr>Vertical Datums</vt:lpstr>
      <vt:lpstr>Vertical Datums</vt:lpstr>
      <vt:lpstr>PowerPoint Presentation</vt:lpstr>
      <vt:lpstr>Horizontal Datums of the NSRS</vt:lpstr>
      <vt:lpstr>Vertical Datums of the NSRS</vt:lpstr>
      <vt:lpstr>Reminder…</vt:lpstr>
      <vt:lpstr>The Geoid, and Heights</vt:lpstr>
      <vt:lpstr>End of Section 2 </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dc:title>
  <dc:creator>Erika Little</dc:creator>
  <cp:lastModifiedBy>Erika Little</cp:lastModifiedBy>
  <cp:revision>1</cp:revision>
  <dcterms:created xsi:type="dcterms:W3CDTF">2021-03-09T17:40:11Z</dcterms:created>
  <dcterms:modified xsi:type="dcterms:W3CDTF">2021-03-09T17:41:14Z</dcterms:modified>
</cp:coreProperties>
</file>