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03F41-470C-4F2F-B585-035751C66FB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63F82-EBF2-4F2D-B188-8D6DD119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Section 3 of the Modernized National Spatial Reference System.</a:t>
            </a:r>
          </a:p>
          <a:p>
            <a:endParaRPr lang="en-US" dirty="0"/>
          </a:p>
          <a:p>
            <a:pPr lvl="1"/>
            <a:r>
              <a:rPr lang="en-US" sz="1200" baseline="0" dirty="0"/>
              <a:t>I’m David Zenk, National Geodetic Survey Advisor for the Northern Plains Region.</a:t>
            </a:r>
          </a:p>
          <a:p>
            <a:pPr lvl="1"/>
            <a:r>
              <a:rPr lang="en-US" sz="1200" baseline="0" dirty="0"/>
              <a:t>I will be your narrator for this section.</a:t>
            </a:r>
          </a:p>
          <a:p>
            <a:endParaRPr lang="en-US" dirty="0"/>
          </a:p>
          <a:p>
            <a:r>
              <a:rPr lang="en-US" dirty="0"/>
              <a:t>In this section we’ll discuss the NGS’ Decision to Modernize.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30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Future details would come, but in 2007 the general direction was: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Replace both NAD 83 and NAVD 88, at the same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Transition to a geoid-based vertical datum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Leverage the rise of GNSS and RTNs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Completely re-invent “</a:t>
            </a:r>
            <a:r>
              <a:rPr lang="en-US" dirty="0" err="1"/>
              <a:t>bluebooking</a:t>
            </a:r>
            <a:r>
              <a:rPr lang="en-US" dirty="0"/>
              <a:t>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Reduce complexity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Retain ability to standardize geodetic survey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01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2007 and 2008, two policy documents were released.  The GRAV-D project announced NGS’s intention to survey the</a:t>
            </a:r>
            <a:r>
              <a:rPr lang="en-US" baseline="0" dirty="0"/>
              <a:t> entire nation using airborne </a:t>
            </a:r>
            <a:r>
              <a:rPr lang="en-US" baseline="0" dirty="0" err="1"/>
              <a:t>gravimetry</a:t>
            </a:r>
            <a:r>
              <a:rPr lang="en-US" baseline="0" dirty="0"/>
              <a:t>, as a foundational data set to improve the geoid to such a level that it could serve as a vertical datum.</a:t>
            </a:r>
          </a:p>
          <a:p>
            <a:endParaRPr lang="en-US" baseline="0" dirty="0"/>
          </a:p>
          <a:p>
            <a:r>
              <a:rPr lang="en-US" baseline="0" dirty="0"/>
              <a:t>The NGS Ten Year Plan for 2008-2018 announced NGS’s intention to replace NAD 83 and NAVD 88, among other improvements.  It was optimistic and (in hindsight) short on details, but it drew a line in the sand and pointed NGS in the right direction.  At the time, the finish date appeared to be around 2018.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4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NSRS provides geospatial consistency across the government</a:t>
            </a:r>
          </a:p>
          <a:p>
            <a:r>
              <a:rPr lang="en-US" dirty="0"/>
              <a:t>NGS is the steward of the NSRS</a:t>
            </a:r>
          </a:p>
          <a:p>
            <a:r>
              <a:rPr lang="en-US" dirty="0"/>
              <a:t>The NSRS is millions of survey marks, thousands of active stations and tens of datums</a:t>
            </a:r>
          </a:p>
          <a:p>
            <a:r>
              <a:rPr lang="en-US" dirty="0"/>
              <a:t>The last major update to the NSRS was in the 1990s</a:t>
            </a:r>
          </a:p>
          <a:p>
            <a:r>
              <a:rPr lang="en-US" dirty="0"/>
              <a:t>Since then, numerous issues have been identified which drive the need for another major update</a:t>
            </a:r>
          </a:p>
          <a:p>
            <a:r>
              <a:rPr lang="en-US" dirty="0"/>
              <a:t>NGS is working on modernizing the NSRS now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78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the end of Section 3 and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end of Part I of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Modernized National Spatial Reference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8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2007 NGS announced its decision to completely change how it approached its mission.</a:t>
            </a:r>
          </a:p>
          <a:p>
            <a:r>
              <a:rPr lang="en-US" dirty="0"/>
              <a:t>In a word, NGS chose to </a:t>
            </a:r>
            <a:r>
              <a:rPr lang="en-US" i="1" dirty="0"/>
              <a:t>modernize</a:t>
            </a:r>
            <a:r>
              <a:rPr lang="en-US" dirty="0"/>
              <a:t> the NSRS</a:t>
            </a:r>
          </a:p>
          <a:p>
            <a:r>
              <a:rPr lang="en-US" dirty="0"/>
              <a:t>Let’s look at the issues that drove that decision, and the direction NGS decided to go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08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NAVD 88 suffers from use of passive control that: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Is almost never re-checked for movement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Disappears by the thousands every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Is not funded for replacement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Is not necessarily in convenient places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Doesn’t exist in most of Alaska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Wasn’t adopted in Canada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Was determined by leveling from a single point, allowing the build up of cross-country error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9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NAVD 88 suffers from a known bias (50 cm) and tilt (about 1 meter across CONUS) relative to the gravimetric geoid</a:t>
            </a:r>
          </a:p>
          <a:p>
            <a:endParaRPr lang="en-US" dirty="0"/>
          </a:p>
          <a:p>
            <a:r>
              <a:rPr lang="en-US" dirty="0"/>
              <a:t>The map shows the distribution of the approximate level of geoid mismatch known to exist relative to the NAVD 88 zero surface.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77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NAD 83 suffers from a 2+ meter non-</a:t>
            </a:r>
            <a:r>
              <a:rPr lang="en-US" dirty="0" err="1"/>
              <a:t>geocentricity</a:t>
            </a:r>
            <a:r>
              <a:rPr lang="en-US" dirty="0"/>
              <a:t> which misaligns it with ITRF and all GNSS orbits.</a:t>
            </a:r>
          </a:p>
          <a:p>
            <a:r>
              <a:rPr lang="en-US" dirty="0"/>
              <a:t>Remember this is why NAD83 is not equal to WGS84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14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Geodetic control is usually affixed to a crust that is moving</a:t>
            </a:r>
          </a:p>
          <a:p>
            <a:r>
              <a:rPr lang="en-US" dirty="0"/>
              <a:t>Even so-called “plate fixed” frames are only as stable as:</a:t>
            </a:r>
          </a:p>
          <a:p>
            <a:r>
              <a:rPr lang="en-US" dirty="0"/>
              <a:t>The rigidity of a plate and the lack of subsidence or uplift.</a:t>
            </a:r>
          </a:p>
          <a:p>
            <a:r>
              <a:rPr lang="en-US" dirty="0"/>
              <a:t>And we know that no plate is rigid – all exhibit internal and external deformations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9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2005-2007 timeframe, the NGS executive steering committee began</a:t>
            </a:r>
            <a:r>
              <a:rPr lang="en-US" baseline="0" dirty="0"/>
              <a:t> a number of conversations about how to modernize.  These were some of the topics: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Re-level the NAVD 88 network?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To correct decades of potential subsidence? The effort will take years to complete.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Wouldn’t fix issues of ongoing subsidence, mark loss, and inconvenient location of bench marks.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And it would be costly - best estimates:  $200M to $2B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Decision:  Impossible and impractical.  A new way of defining, maintaining and providing access to a vertical datum was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of the topics covered…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99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Abandon passive control entirely?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would substantially(!) reduce work at NGS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Decision:  Change the role and importance of passive marks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NGS will provide surveying guidance that is: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“mark free” or at least “mark-reduced”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promotes an attitude that marks are “temporary  coordinate holders” and not “permanent coordinate holders”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46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adopt the ITRF?</a:t>
            </a:r>
          </a:p>
          <a:p>
            <a:r>
              <a:rPr lang="en-US" sz="1200" dirty="0"/>
              <a:t>Could NGS abandon the USA-centric, plate-fixed approach?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would mean embracing 2cm of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r>
              <a:rPr lang="en-US" dirty="0"/>
              <a:t> change annually in CONUS (and more elsewhere!)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would moderately reduce work at NGS that some viewed as archaic and unnecessary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Decision:  Embrace the pre-eminence of the ITRF and also provide “USA specific” frames only as an after-the-fact derivative product.  Lead the way toward a purely ITRF-based surveying and mapping world.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This allows NGS to deliver the best blend of embracing global frames and yet delivering stable coordinates to the public.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7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3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2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67" y="568325"/>
            <a:ext cx="10409767" cy="1144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7467" y="1906588"/>
            <a:ext cx="5103284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03951" y="1906588"/>
            <a:ext cx="5103283" cy="208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03951" y="4141789"/>
            <a:ext cx="5103283" cy="2084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42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9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4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Modernized NSRS - extended version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67ECC-4550-4808-8EC6-F948D61C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 I : History and Context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sz="3200" dirty="0"/>
              <a:t>NGS and the NSRS</a:t>
            </a:r>
          </a:p>
          <a:p>
            <a:pPr lvl="1"/>
            <a:r>
              <a:rPr lang="en-US" sz="3200" dirty="0"/>
              <a:t>Geodetic Control Overview</a:t>
            </a:r>
          </a:p>
          <a:p>
            <a:pPr lvl="1"/>
            <a:r>
              <a:rPr lang="en-US" sz="3200" dirty="0"/>
              <a:t>Horizontal Datums and Reference Frames </a:t>
            </a:r>
          </a:p>
          <a:p>
            <a:pPr lvl="1"/>
            <a:r>
              <a:rPr lang="en-US" sz="3200" dirty="0"/>
              <a:t>Vertical Datums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3200" dirty="0"/>
              <a:t>Historic Datums of the United States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Decision to Modernize (11 slides)</a:t>
            </a:r>
          </a:p>
          <a:p>
            <a:pPr lvl="1"/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2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General 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140" y="1440182"/>
            <a:ext cx="8328660" cy="47091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Future details would come, but in 2007 the general direction was:</a:t>
            </a:r>
          </a:p>
          <a:p>
            <a:pPr lvl="1"/>
            <a:r>
              <a:rPr lang="en-US" dirty="0"/>
              <a:t>Replace both NAD 83 and NAVD 88, at the same time</a:t>
            </a:r>
          </a:p>
          <a:p>
            <a:pPr lvl="1"/>
            <a:r>
              <a:rPr lang="en-US" dirty="0"/>
              <a:t>Transition to a geoid-based vertical datum</a:t>
            </a:r>
          </a:p>
          <a:p>
            <a:pPr lvl="1"/>
            <a:r>
              <a:rPr lang="en-US" dirty="0"/>
              <a:t>Leverage the rise of GNSS and RTNs</a:t>
            </a:r>
          </a:p>
          <a:p>
            <a:pPr lvl="1"/>
            <a:r>
              <a:rPr lang="en-US" dirty="0"/>
              <a:t>Completely re-invent “</a:t>
            </a:r>
            <a:r>
              <a:rPr lang="en-US" dirty="0" err="1"/>
              <a:t>bluebooking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Reduce complexity</a:t>
            </a:r>
          </a:p>
          <a:p>
            <a:pPr lvl="2"/>
            <a:r>
              <a:rPr lang="en-US" dirty="0"/>
              <a:t>Retain ability to standardize geodetic survey 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CFB00-E4C8-4AD5-927E-C6D670FCE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682" y="4373062"/>
            <a:ext cx="1393251" cy="678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77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Putting it out there…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5" descr="10 year plan 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1932" y="1600201"/>
            <a:ext cx="2281373" cy="2967257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600203"/>
            <a:ext cx="2269983" cy="297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4054" y="1600202"/>
            <a:ext cx="2236747" cy="296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00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NSRS provides geospatial consistency across the government.</a:t>
            </a:r>
          </a:p>
          <a:p>
            <a:r>
              <a:rPr lang="en-US" sz="2800" dirty="0"/>
              <a:t>NGS is the steward of the NSRS.</a:t>
            </a:r>
          </a:p>
          <a:p>
            <a:r>
              <a:rPr lang="en-US" sz="2800" dirty="0"/>
              <a:t>The NSRS is millions of survey marks, thousands of active stations and tens of datums.</a:t>
            </a:r>
          </a:p>
          <a:p>
            <a:r>
              <a:rPr lang="en-US" sz="2800" dirty="0"/>
              <a:t>The last major update to the NSRS was in the 1990s.</a:t>
            </a:r>
          </a:p>
          <a:p>
            <a:pPr lvl="1"/>
            <a:r>
              <a:rPr lang="en-US" sz="2400" dirty="0"/>
              <a:t>Since then, numerous issues have been identified which drive the need for another major update.</a:t>
            </a:r>
          </a:p>
          <a:p>
            <a:r>
              <a:rPr lang="en-US" sz="2800" dirty="0"/>
              <a:t>NGS is working on modernizing the NSRS now!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691467"/>
            <a:ext cx="1393251" cy="678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750" y="691466"/>
            <a:ext cx="1393251" cy="678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C78F34-B3B8-45F3-ADE0-637EB35E8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864" y="5956750"/>
            <a:ext cx="1393251" cy="678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9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96B27-40DA-436C-AC78-C2FB819DB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8"/>
            <a:ext cx="7570694" cy="1470025"/>
          </a:xfrm>
        </p:spPr>
        <p:txBody>
          <a:bodyPr/>
          <a:lstStyle/>
          <a:p>
            <a:r>
              <a:rPr lang="en-US" dirty="0"/>
              <a:t>End of Section 3 </a:t>
            </a:r>
            <a:br>
              <a:rPr lang="en-US" dirty="0"/>
            </a:b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End of Part 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8EF4D-AB1B-4DCC-9EAA-9A1E5C366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0E4AA-236C-4360-B3C9-DF9E0B88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E85D0-F736-4A60-8FFE-12847812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86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Decision to Modernize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2007 NGS announced its decision to completely change how it approached its mission.</a:t>
            </a:r>
          </a:p>
          <a:p>
            <a:r>
              <a:rPr lang="en-US" dirty="0"/>
              <a:t>In a word, NGS chose to </a:t>
            </a:r>
            <a:r>
              <a:rPr lang="en-US" b="1" i="1" dirty="0">
                <a:solidFill>
                  <a:srgbClr val="C00000"/>
                </a:solidFill>
              </a:rPr>
              <a:t>modernize</a:t>
            </a:r>
            <a:r>
              <a:rPr lang="en-US" dirty="0"/>
              <a:t> the NSRS</a:t>
            </a:r>
          </a:p>
          <a:p>
            <a:r>
              <a:rPr lang="en-US" dirty="0"/>
              <a:t>Let’s look at the issues that drove that decision, and the direction NGS decided to 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14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467" y="1288716"/>
            <a:ext cx="5936644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NAVD 88 suffers from </a:t>
            </a:r>
            <a:r>
              <a:rPr lang="en-US" sz="2400" b="1" i="1" dirty="0">
                <a:solidFill>
                  <a:srgbClr val="C00000"/>
                </a:solidFill>
              </a:rPr>
              <a:t>use of passive control </a:t>
            </a:r>
            <a:r>
              <a:rPr lang="en-US" sz="2400" b="1" dirty="0"/>
              <a:t>that:</a:t>
            </a:r>
          </a:p>
          <a:p>
            <a:r>
              <a:rPr lang="en-US" sz="2400" dirty="0"/>
              <a:t>Is almost never re-checked for movement</a:t>
            </a:r>
          </a:p>
          <a:p>
            <a:r>
              <a:rPr lang="en-US" sz="2400" dirty="0"/>
              <a:t>Disappears by the thousands every year</a:t>
            </a:r>
          </a:p>
          <a:p>
            <a:r>
              <a:rPr lang="en-US" sz="2400" dirty="0"/>
              <a:t>Is not funded for replacement</a:t>
            </a:r>
          </a:p>
          <a:p>
            <a:r>
              <a:rPr lang="en-US" sz="2400" dirty="0"/>
              <a:t>Is not necessarily in convenient places</a:t>
            </a:r>
          </a:p>
          <a:p>
            <a:r>
              <a:rPr lang="en-US" sz="2400" dirty="0"/>
              <a:t>Doesn’t exist in most of Alaska</a:t>
            </a:r>
          </a:p>
          <a:p>
            <a:r>
              <a:rPr lang="en-US" sz="2400" dirty="0"/>
              <a:t>Wasn’t adopted in Canada</a:t>
            </a:r>
          </a:p>
          <a:p>
            <a:r>
              <a:rPr lang="en-US" sz="2400" dirty="0"/>
              <a:t>Was determined by leveling from a single point, allowing the build up of cross-country error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16" y="4209399"/>
            <a:ext cx="1570253" cy="1178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678" y="3229514"/>
            <a:ext cx="2092322" cy="15692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93915" y="4368062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MS PGothic" pitchFamily="34" charset="-128"/>
              </a:rPr>
              <a:t>PID: EZ0840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348" y="1896436"/>
            <a:ext cx="1244652" cy="1118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15" y="1417648"/>
            <a:ext cx="1365926" cy="20758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79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4699"/>
            <a:ext cx="8229600" cy="1143000"/>
          </a:xfrm>
        </p:spPr>
        <p:txBody>
          <a:bodyPr/>
          <a:lstStyle/>
          <a:p>
            <a:r>
              <a:rPr lang="en-US" sz="4000" b="1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613" y="1487498"/>
            <a:ext cx="8133346" cy="114166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NAVD 88 suffers from </a:t>
            </a:r>
            <a:r>
              <a:rPr lang="en-US" sz="2400" b="1" i="1" dirty="0">
                <a:solidFill>
                  <a:srgbClr val="C00000"/>
                </a:solidFill>
              </a:rPr>
              <a:t>a known bias </a:t>
            </a:r>
            <a:r>
              <a:rPr lang="en-US" sz="2400" b="1" dirty="0"/>
              <a:t>(50 cm) and </a:t>
            </a:r>
            <a:r>
              <a:rPr lang="en-US" sz="2400" b="1" i="1" dirty="0">
                <a:solidFill>
                  <a:srgbClr val="C00000"/>
                </a:solidFill>
              </a:rPr>
              <a:t>tilt</a:t>
            </a:r>
            <a:r>
              <a:rPr lang="en-US" sz="2400" b="1" dirty="0"/>
              <a:t> (about 1 meter across CONUS) relative to the gravimetric geoid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893915" y="4368062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MS PGothic" pitchFamily="34" charset="-128"/>
              </a:rPr>
              <a:t>PID: EZ0840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981200" y="3200400"/>
            <a:ext cx="2583712" cy="315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Approximate level of geoid mismatch known to exist in the NAVD 88 zero surface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53" y="2357104"/>
            <a:ext cx="6036649" cy="40219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31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1981200" y="388938"/>
            <a:ext cx="8229600" cy="914400"/>
          </a:xfrm>
        </p:spPr>
        <p:txBody>
          <a:bodyPr/>
          <a:lstStyle/>
          <a:p>
            <a:r>
              <a:rPr lang="en-US" sz="4000" b="1" dirty="0"/>
              <a:t>Issues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Arc 13"/>
          <p:cNvSpPr>
            <a:spLocks/>
          </p:cNvSpPr>
          <p:nvPr/>
        </p:nvSpPr>
        <p:spPr bwMode="auto">
          <a:xfrm>
            <a:off x="2464169" y="3243788"/>
            <a:ext cx="5287276" cy="270160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2464172" y="3097116"/>
            <a:ext cx="18928" cy="289220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H="1">
            <a:off x="2476457" y="5942235"/>
            <a:ext cx="5389823" cy="3359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12" name="Arc 16"/>
          <p:cNvSpPr>
            <a:spLocks/>
          </p:cNvSpPr>
          <p:nvPr/>
        </p:nvSpPr>
        <p:spPr bwMode="auto">
          <a:xfrm>
            <a:off x="3831663" y="2805257"/>
            <a:ext cx="5236138" cy="271140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3828804" y="2692180"/>
            <a:ext cx="2858" cy="283005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 flipV="1">
            <a:off x="3834519" y="5507535"/>
            <a:ext cx="5362490" cy="2415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15" name="Line 21"/>
          <p:cNvSpPr>
            <a:spLocks noChangeAspect="1" noChangeShapeType="1"/>
          </p:cNvSpPr>
          <p:nvPr/>
        </p:nvSpPr>
        <p:spPr bwMode="auto">
          <a:xfrm flipV="1">
            <a:off x="2488816" y="5519080"/>
            <a:ext cx="1337132" cy="445703"/>
          </a:xfrm>
          <a:custGeom>
            <a:avLst/>
            <a:gdLst>
              <a:gd name="connsiteX0" fmla="*/ 0 w 1342847"/>
              <a:gd name="connsiteY0" fmla="*/ 0 h 403793"/>
              <a:gd name="connsiteX1" fmla="*/ 1342847 w 1342847"/>
              <a:gd name="connsiteY1" fmla="*/ 403793 h 403793"/>
              <a:gd name="connsiteX0" fmla="*/ 0 w 1329512"/>
              <a:gd name="connsiteY0" fmla="*/ 0 h 451418"/>
              <a:gd name="connsiteX1" fmla="*/ 1329512 w 1329512"/>
              <a:gd name="connsiteY1" fmla="*/ 451418 h 451418"/>
              <a:gd name="connsiteX0" fmla="*/ 0 w 1337132"/>
              <a:gd name="connsiteY0" fmla="*/ 0 h 445703"/>
              <a:gd name="connsiteX1" fmla="*/ 1337132 w 1337132"/>
              <a:gd name="connsiteY1" fmla="*/ 445703 h 44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7132" h="445703">
                <a:moveTo>
                  <a:pt x="0" y="0"/>
                </a:moveTo>
                <a:cubicBezTo>
                  <a:pt x="447616" y="134598"/>
                  <a:pt x="889516" y="311105"/>
                  <a:pt x="1337132" y="445703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16" name="Freeform 22"/>
          <p:cNvSpPr>
            <a:spLocks noChangeAspect="1"/>
          </p:cNvSpPr>
          <p:nvPr/>
        </p:nvSpPr>
        <p:spPr bwMode="auto">
          <a:xfrm rot="21195126">
            <a:off x="6547039" y="2645948"/>
            <a:ext cx="1605963" cy="5572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" y="36"/>
              </a:cxn>
              <a:cxn ang="0">
                <a:pos x="203" y="51"/>
              </a:cxn>
              <a:cxn ang="0">
                <a:pos x="602" y="86"/>
              </a:cxn>
              <a:cxn ang="0">
                <a:pos x="657" y="101"/>
              </a:cxn>
              <a:cxn ang="0">
                <a:pos x="814" y="192"/>
              </a:cxn>
              <a:cxn ang="0">
                <a:pos x="971" y="207"/>
              </a:cxn>
              <a:cxn ang="0">
                <a:pos x="1092" y="238"/>
              </a:cxn>
              <a:cxn ang="0">
                <a:pos x="1158" y="258"/>
              </a:cxn>
              <a:cxn ang="0">
                <a:pos x="1238" y="303"/>
              </a:cxn>
              <a:cxn ang="0">
                <a:pos x="1274" y="349"/>
              </a:cxn>
              <a:cxn ang="0">
                <a:pos x="1471" y="500"/>
              </a:cxn>
              <a:cxn ang="0">
                <a:pos x="1516" y="526"/>
              </a:cxn>
            </a:cxnLst>
            <a:rect l="0" t="0" r="r" b="b"/>
            <a:pathLst>
              <a:path w="1516" h="526">
                <a:moveTo>
                  <a:pt x="0" y="0"/>
                </a:moveTo>
                <a:cubicBezTo>
                  <a:pt x="31" y="10"/>
                  <a:pt x="59" y="28"/>
                  <a:pt x="91" y="36"/>
                </a:cubicBezTo>
                <a:cubicBezTo>
                  <a:pt x="147" y="51"/>
                  <a:pt x="131" y="46"/>
                  <a:pt x="203" y="51"/>
                </a:cubicBezTo>
                <a:cubicBezTo>
                  <a:pt x="338" y="28"/>
                  <a:pt x="470" y="70"/>
                  <a:pt x="602" y="86"/>
                </a:cubicBezTo>
                <a:cubicBezTo>
                  <a:pt x="621" y="91"/>
                  <a:pt x="638" y="96"/>
                  <a:pt x="657" y="101"/>
                </a:cubicBezTo>
                <a:cubicBezTo>
                  <a:pt x="704" y="135"/>
                  <a:pt x="758" y="178"/>
                  <a:pt x="814" y="192"/>
                </a:cubicBezTo>
                <a:cubicBezTo>
                  <a:pt x="863" y="204"/>
                  <a:pt x="921" y="203"/>
                  <a:pt x="971" y="207"/>
                </a:cubicBezTo>
                <a:cubicBezTo>
                  <a:pt x="1014" y="214"/>
                  <a:pt x="1050" y="232"/>
                  <a:pt x="1092" y="238"/>
                </a:cubicBezTo>
                <a:cubicBezTo>
                  <a:pt x="1114" y="247"/>
                  <a:pt x="1136" y="251"/>
                  <a:pt x="1158" y="258"/>
                </a:cubicBezTo>
                <a:cubicBezTo>
                  <a:pt x="1184" y="275"/>
                  <a:pt x="1212" y="286"/>
                  <a:pt x="1238" y="303"/>
                </a:cubicBezTo>
                <a:cubicBezTo>
                  <a:pt x="1261" y="318"/>
                  <a:pt x="1253" y="328"/>
                  <a:pt x="1274" y="349"/>
                </a:cubicBezTo>
                <a:cubicBezTo>
                  <a:pt x="1331" y="406"/>
                  <a:pt x="1393" y="474"/>
                  <a:pt x="1471" y="500"/>
                </a:cubicBezTo>
                <a:cubicBezTo>
                  <a:pt x="1480" y="510"/>
                  <a:pt x="1502" y="526"/>
                  <a:pt x="1516" y="526"/>
                </a:cubicBezTo>
              </a:path>
            </a:pathLst>
          </a:custGeom>
          <a:noFill/>
          <a:ln w="50800" cap="flat" cmpd="sng">
            <a:solidFill>
              <a:srgbClr val="339966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18" name="Line 25"/>
          <p:cNvSpPr>
            <a:spLocks noChangeAspect="1" noChangeShapeType="1"/>
          </p:cNvSpPr>
          <p:nvPr/>
        </p:nvSpPr>
        <p:spPr bwMode="auto">
          <a:xfrm flipH="1">
            <a:off x="6545271" y="2820507"/>
            <a:ext cx="735862" cy="1410998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19" name="Text Box 26"/>
          <p:cNvSpPr txBox="1">
            <a:spLocks noChangeAspect="1" noChangeArrowheads="1"/>
          </p:cNvSpPr>
          <p:nvPr/>
        </p:nvSpPr>
        <p:spPr bwMode="auto">
          <a:xfrm rot="20464585">
            <a:off x="2510883" y="5343037"/>
            <a:ext cx="10009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~2.24 m</a:t>
            </a:r>
          </a:p>
        </p:txBody>
      </p:sp>
      <p:sp>
        <p:nvSpPr>
          <p:cNvPr id="20" name="Text Box 27"/>
          <p:cNvSpPr txBox="1">
            <a:spLocks noChangeAspect="1" noChangeArrowheads="1"/>
          </p:cNvSpPr>
          <p:nvPr/>
        </p:nvSpPr>
        <p:spPr bwMode="auto">
          <a:xfrm>
            <a:off x="2914495" y="6048933"/>
            <a:ext cx="158248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NAD 83 origin</a:t>
            </a:r>
          </a:p>
        </p:txBody>
      </p:sp>
      <p:sp>
        <p:nvSpPr>
          <p:cNvPr id="21" name="Line 28"/>
          <p:cNvSpPr>
            <a:spLocks noChangeAspect="1" noChangeShapeType="1"/>
          </p:cNvSpPr>
          <p:nvPr/>
        </p:nvSpPr>
        <p:spPr bwMode="auto">
          <a:xfrm flipH="1" flipV="1">
            <a:off x="2464170" y="5990300"/>
            <a:ext cx="497145" cy="2852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22" name="Text Box 29"/>
          <p:cNvSpPr txBox="1">
            <a:spLocks noChangeAspect="1" noChangeArrowheads="1"/>
          </p:cNvSpPr>
          <p:nvPr/>
        </p:nvSpPr>
        <p:spPr bwMode="auto">
          <a:xfrm>
            <a:off x="3991644" y="4697777"/>
            <a:ext cx="13260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ITRF origin</a:t>
            </a:r>
          </a:p>
        </p:txBody>
      </p:sp>
      <p:sp>
        <p:nvSpPr>
          <p:cNvPr id="23" name="Line 30"/>
          <p:cNvSpPr>
            <a:spLocks noChangeAspect="1" noChangeShapeType="1"/>
          </p:cNvSpPr>
          <p:nvPr/>
        </p:nvSpPr>
        <p:spPr bwMode="auto">
          <a:xfrm flipH="1">
            <a:off x="3870854" y="4971742"/>
            <a:ext cx="221493" cy="5040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24" name="Line 31"/>
          <p:cNvSpPr>
            <a:spLocks noChangeAspect="1" noChangeShapeType="1"/>
          </p:cNvSpPr>
          <p:nvPr/>
        </p:nvSpPr>
        <p:spPr bwMode="auto">
          <a:xfrm>
            <a:off x="6606539" y="4142322"/>
            <a:ext cx="113256" cy="609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25" name="Line 32"/>
          <p:cNvSpPr>
            <a:spLocks noChangeAspect="1" noChangeShapeType="1"/>
          </p:cNvSpPr>
          <p:nvPr/>
        </p:nvSpPr>
        <p:spPr bwMode="auto">
          <a:xfrm flipV="1">
            <a:off x="6662193" y="4203224"/>
            <a:ext cx="54516" cy="1058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26" name="Line 33"/>
          <p:cNvSpPr>
            <a:spLocks noChangeAspect="1" noChangeShapeType="1"/>
          </p:cNvSpPr>
          <p:nvPr/>
        </p:nvSpPr>
        <p:spPr bwMode="auto">
          <a:xfrm>
            <a:off x="7117992" y="3285887"/>
            <a:ext cx="116716" cy="360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27" name="Line 34"/>
          <p:cNvSpPr>
            <a:spLocks noChangeAspect="1" noChangeShapeType="1"/>
          </p:cNvSpPr>
          <p:nvPr/>
        </p:nvSpPr>
        <p:spPr bwMode="auto">
          <a:xfrm flipV="1">
            <a:off x="7198499" y="3318508"/>
            <a:ext cx="38286" cy="1184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28" name="Line 24"/>
          <p:cNvSpPr>
            <a:spLocks noChangeAspect="1" noChangeShapeType="1"/>
          </p:cNvSpPr>
          <p:nvPr/>
        </p:nvSpPr>
        <p:spPr bwMode="auto">
          <a:xfrm flipH="1">
            <a:off x="7090355" y="2771389"/>
            <a:ext cx="208966" cy="602366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29" name="Text Box 35"/>
          <p:cNvSpPr txBox="1">
            <a:spLocks noChangeAspect="1" noChangeArrowheads="1"/>
          </p:cNvSpPr>
          <p:nvPr/>
        </p:nvSpPr>
        <p:spPr bwMode="auto">
          <a:xfrm>
            <a:off x="8102545" y="2692179"/>
            <a:ext cx="16017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Earth’s Surface</a:t>
            </a:r>
          </a:p>
        </p:txBody>
      </p:sp>
      <p:sp>
        <p:nvSpPr>
          <p:cNvPr id="30" name="Text Box 36"/>
          <p:cNvSpPr txBox="1">
            <a:spLocks noChangeAspect="1" noChangeArrowheads="1"/>
          </p:cNvSpPr>
          <p:nvPr/>
        </p:nvSpPr>
        <p:spPr bwMode="auto">
          <a:xfrm>
            <a:off x="5987958" y="3433259"/>
            <a:ext cx="79380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ea typeface="MS PGothic" pitchFamily="34" charset="-128"/>
              </a:rPr>
              <a:t>h</a:t>
            </a:r>
            <a:r>
              <a:rPr lang="en-US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MS PGothic" pitchFamily="34" charset="-128"/>
              </a:rPr>
              <a:t>NAD83</a:t>
            </a:r>
          </a:p>
        </p:txBody>
      </p:sp>
      <p:sp>
        <p:nvSpPr>
          <p:cNvPr id="31" name="Text Box 37"/>
          <p:cNvSpPr txBox="1">
            <a:spLocks noChangeAspect="1" noChangeArrowheads="1"/>
          </p:cNvSpPr>
          <p:nvPr/>
        </p:nvSpPr>
        <p:spPr bwMode="auto">
          <a:xfrm>
            <a:off x="7223156" y="2881950"/>
            <a:ext cx="6431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h</a:t>
            </a:r>
            <a:r>
              <a:rPr lang="en-US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ITRF</a:t>
            </a:r>
            <a:endParaRPr lang="en-US" baseline="-25000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850742" y="1461563"/>
            <a:ext cx="8133346" cy="114166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NAD 83 suffers from </a:t>
            </a:r>
            <a:r>
              <a:rPr lang="en-US" sz="2800" b="1" i="1" dirty="0">
                <a:solidFill>
                  <a:srgbClr val="C00000"/>
                </a:solidFill>
              </a:rPr>
              <a:t>a 2+ meter non-</a:t>
            </a:r>
            <a:r>
              <a:rPr lang="en-US" sz="2800" b="1" i="1" dirty="0" err="1">
                <a:solidFill>
                  <a:srgbClr val="C00000"/>
                </a:solidFill>
              </a:rPr>
              <a:t>geocentricity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dirty="0"/>
              <a:t>(which misaligns it with ITRF and all GNSS orbits)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21FF2-A581-49A0-AB0E-9F67D8A66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139" y="5793648"/>
            <a:ext cx="1393251" cy="678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50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104" y="1478283"/>
            <a:ext cx="3676357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Geodetic control is usually affixed to a </a:t>
            </a:r>
            <a:r>
              <a:rPr lang="en-US" sz="2800" b="1" i="1" dirty="0">
                <a:solidFill>
                  <a:srgbClr val="C00000"/>
                </a:solidFill>
              </a:rPr>
              <a:t>crust that is moving</a:t>
            </a:r>
          </a:p>
          <a:p>
            <a:pPr lvl="1"/>
            <a:r>
              <a:rPr lang="en-US" sz="2400" dirty="0"/>
              <a:t>Even so-called “plate fixed” frames are only as stable as:</a:t>
            </a:r>
          </a:p>
          <a:p>
            <a:pPr lvl="2"/>
            <a:r>
              <a:rPr lang="en-US" sz="2000" dirty="0"/>
              <a:t>The rigidity of a plate</a:t>
            </a:r>
          </a:p>
          <a:p>
            <a:pPr lvl="2"/>
            <a:r>
              <a:rPr lang="en-US" sz="2000" dirty="0"/>
              <a:t>The complete lack of subsidence or uplift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60" y="1562101"/>
            <a:ext cx="4748300" cy="3661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358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Addressing Issues 2005-2007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380" y="1440183"/>
            <a:ext cx="831342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Re-level the NAVD 88 network?</a:t>
            </a:r>
          </a:p>
          <a:p>
            <a:pPr lvl="1"/>
            <a:r>
              <a:rPr lang="en-US" sz="2400" dirty="0"/>
              <a:t>To correct decades of potential subsidence?</a:t>
            </a:r>
          </a:p>
          <a:p>
            <a:pPr lvl="1"/>
            <a:r>
              <a:rPr lang="en-US" sz="2400" dirty="0"/>
              <a:t>Wouldn’t fix issues of ongoing subsidence, mark loss and inconvenient locations</a:t>
            </a:r>
          </a:p>
          <a:p>
            <a:pPr lvl="1"/>
            <a:r>
              <a:rPr lang="en-US" sz="2400" dirty="0"/>
              <a:t>Best estimates:  $200M to $2B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Decision:  </a:t>
            </a:r>
            <a:r>
              <a:rPr lang="en-US" sz="2800" i="1" dirty="0"/>
              <a:t>Impossible and impractical</a:t>
            </a:r>
            <a:r>
              <a:rPr lang="en-US" sz="2800" dirty="0"/>
              <a:t>.  A new way of defining, maintaining and providing access to a vertical datum was needed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998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Addressing Issues 2005-2007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40183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Abandon passive control entirely?</a:t>
            </a:r>
          </a:p>
          <a:p>
            <a:pPr lvl="1"/>
            <a:r>
              <a:rPr lang="en-US" dirty="0"/>
              <a:t>This would substantially(!) reduce work at NGS</a:t>
            </a:r>
          </a:p>
          <a:p>
            <a:r>
              <a:rPr lang="en-US" b="1" dirty="0">
                <a:solidFill>
                  <a:srgbClr val="C00000"/>
                </a:solidFill>
              </a:rPr>
              <a:t>Decision:</a:t>
            </a: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dirty="0"/>
              <a:t>Change the </a:t>
            </a:r>
            <a:r>
              <a:rPr lang="en-US" i="1" dirty="0"/>
              <a:t>role</a:t>
            </a:r>
            <a:r>
              <a:rPr lang="en-US" dirty="0"/>
              <a:t> and </a:t>
            </a:r>
            <a:r>
              <a:rPr lang="en-US" i="1" dirty="0"/>
              <a:t>importance </a:t>
            </a:r>
            <a:r>
              <a:rPr lang="en-US" dirty="0"/>
              <a:t>of passive marks</a:t>
            </a:r>
          </a:p>
          <a:p>
            <a:pPr lvl="1"/>
            <a:r>
              <a:rPr lang="en-US" dirty="0"/>
              <a:t>NGS will provide surveying guidance that is:</a:t>
            </a:r>
          </a:p>
          <a:p>
            <a:pPr lvl="2"/>
            <a:r>
              <a:rPr lang="en-US" sz="2800" dirty="0"/>
              <a:t>“mark free” or at least “mark-reduced” </a:t>
            </a:r>
          </a:p>
          <a:p>
            <a:pPr lvl="2"/>
            <a:r>
              <a:rPr lang="en-US" sz="2800" dirty="0"/>
              <a:t>promotes an attitude that marks are “</a:t>
            </a:r>
            <a:r>
              <a:rPr lang="en-US" sz="2800" i="1" dirty="0"/>
              <a:t>temporary</a:t>
            </a:r>
            <a:r>
              <a:rPr lang="en-US" sz="2800" dirty="0"/>
              <a:t>  coordinate holders” and not “</a:t>
            </a:r>
            <a:r>
              <a:rPr lang="en-US" sz="2800" i="1" dirty="0"/>
              <a:t>permanent</a:t>
            </a:r>
            <a:r>
              <a:rPr lang="en-US" sz="2800" dirty="0"/>
              <a:t> coordinate holders”</a:t>
            </a:r>
          </a:p>
          <a:p>
            <a:pPr marL="0" indent="0">
              <a:buNone/>
            </a:pPr>
            <a:r>
              <a:rPr lang="en-US" sz="2400" dirty="0"/>
              <a:t>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78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Addressing Issues 2005-2007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140" y="1440183"/>
            <a:ext cx="832866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Just adopt the ITRF?</a:t>
            </a:r>
          </a:p>
          <a:p>
            <a:pPr lvl="1"/>
            <a:r>
              <a:rPr lang="en-US" sz="2400" dirty="0"/>
              <a:t> Could NGS abandon the USA-centric, plate-fixed approach?</a:t>
            </a:r>
          </a:p>
          <a:p>
            <a:pPr lvl="1"/>
            <a:r>
              <a:rPr lang="en-US" sz="2400" dirty="0"/>
              <a:t>This would mean embracing 2cm of </a:t>
            </a:r>
            <a:r>
              <a:rPr lang="en-US" sz="2400" dirty="0" err="1"/>
              <a:t>lat</a:t>
            </a:r>
            <a:r>
              <a:rPr lang="en-US" sz="2400" dirty="0"/>
              <a:t>/</a:t>
            </a:r>
            <a:r>
              <a:rPr lang="en-US" sz="2400" dirty="0" err="1"/>
              <a:t>lon</a:t>
            </a:r>
            <a:r>
              <a:rPr lang="en-US" sz="2400" dirty="0"/>
              <a:t> change annually in CONUS (and more elsewhere!)</a:t>
            </a:r>
          </a:p>
          <a:p>
            <a:pPr lvl="1"/>
            <a:r>
              <a:rPr lang="en-US" sz="2400" dirty="0"/>
              <a:t>This would moderately reduce work at NGS that some viewed as archaic and unnecessary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Decision:  </a:t>
            </a:r>
            <a:r>
              <a:rPr lang="en-US" sz="2800" dirty="0"/>
              <a:t>Embrace the pre-eminence of the ITRF </a:t>
            </a:r>
            <a:r>
              <a:rPr lang="en-US" sz="2800" b="1" i="1" dirty="0">
                <a:solidFill>
                  <a:srgbClr val="C00000"/>
                </a:solidFill>
              </a:rPr>
              <a:t>and</a:t>
            </a:r>
            <a:r>
              <a:rPr lang="en-US" sz="2800" dirty="0"/>
              <a:t> also provide “USA specific” frames only as an after-the-fact derivative product.  Lead the way toward a purely ITRF-based surveying and mapping world.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4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1603</Words>
  <Application>Microsoft Office PowerPoint</Application>
  <PresentationFormat>Widescreen</PresentationFormat>
  <Paragraphs>197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ＭＳ Ｐゴシック</vt:lpstr>
      <vt:lpstr>Arial</vt:lpstr>
      <vt:lpstr>Calibri</vt:lpstr>
      <vt:lpstr>Gill Sans MT</vt:lpstr>
      <vt:lpstr>Times New Roman</vt:lpstr>
      <vt:lpstr>1_Office Theme</vt:lpstr>
      <vt:lpstr>Section 3</vt:lpstr>
      <vt:lpstr>Decision to Modernize</vt:lpstr>
      <vt:lpstr>Issues</vt:lpstr>
      <vt:lpstr>Issues</vt:lpstr>
      <vt:lpstr>Issues</vt:lpstr>
      <vt:lpstr>Issues</vt:lpstr>
      <vt:lpstr>Addressing Issues 2005-2007</vt:lpstr>
      <vt:lpstr>Addressing Issues 2005-2007</vt:lpstr>
      <vt:lpstr>Addressing Issues 2005-2007</vt:lpstr>
      <vt:lpstr>General Direction</vt:lpstr>
      <vt:lpstr>Putting it out there…</vt:lpstr>
      <vt:lpstr>History</vt:lpstr>
      <vt:lpstr>End of Section 3  &amp;  End of Part I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</dc:title>
  <dc:creator>Erika Little</dc:creator>
  <cp:lastModifiedBy>Erika Little</cp:lastModifiedBy>
  <cp:revision>1</cp:revision>
  <dcterms:created xsi:type="dcterms:W3CDTF">2021-03-09T17:42:02Z</dcterms:created>
  <dcterms:modified xsi:type="dcterms:W3CDTF">2021-03-09T17:42:37Z</dcterms:modified>
</cp:coreProperties>
</file>