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C313E-0A19-4A98-806E-6244E37CFC63}"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61394-4D92-49E7-A62A-9C045A1A05C7}" type="slidenum">
              <a:rPr lang="en-US" smtClean="0"/>
              <a:t>‹#›</a:t>
            </a:fld>
            <a:endParaRPr lang="en-US"/>
          </a:p>
        </p:txBody>
      </p:sp>
    </p:spTree>
    <p:extLst>
      <p:ext uri="{BB962C8B-B14F-4D97-AF65-F5344CB8AC3E}">
        <p14:creationId xmlns:p14="http://schemas.microsoft.com/office/powerpoint/2010/main" val="193632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the Modernized National Spatial Reference System.</a:t>
            </a:r>
          </a:p>
          <a:p>
            <a:endParaRPr lang="en-US" dirty="0"/>
          </a:p>
          <a:p>
            <a:r>
              <a:rPr lang="en-US" dirty="0"/>
              <a:t>In this Section 6, we will finish our discussion of the Geometric Reference Frames.</a:t>
            </a:r>
          </a:p>
          <a:p>
            <a:endParaRPr lang="en-US" dirty="0"/>
          </a:p>
          <a:p>
            <a:r>
              <a:rPr lang="en-US" dirty="0"/>
              <a:t>I’m David Zenk, National Geodetic Survey Advisor for the Northern Plains Region.</a:t>
            </a:r>
          </a:p>
          <a:p>
            <a:r>
              <a:rPr lang="en-US" dirty="0"/>
              <a:t>I will be your narrator for this section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74528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This version of the slide is animated to show the interaction of IFVM2022 and EPP2022, without the use of “virtual” grids.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It takes the example of someone who prefers to work in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lat</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lon</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eht</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NATRF2022, and did so in 2039.704, who then needs to compare their work against another surveyor’s work, on the same point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where that other surveyor preferred to work in PATRF2022 and did so in 2028.048.</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And, let’s say that our NATRF2022 user was given only the PATRF2022, ep. 2028.048 coordinates in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lat</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lon</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eht</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and the PATRF2022 surveyor saved no other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What NGS tools will allow for this comparison?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Well, we can’t go that 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13 CLICKS slowly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That’s a run of 7 different programs to go from NATRF2022 ep 2039.704 to PATRF2022 ep 2028.048.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Perhaps that’s to be expected, but what if it’s just a simple matter of changing epochs?...See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91841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 just need to compare across epochs. For example: NATRF2022 </a:t>
            </a:r>
            <a:r>
              <a:rPr lang="en-US" dirty="0" err="1"/>
              <a:t>lat</a:t>
            </a:r>
            <a:r>
              <a:rPr lang="en-US" dirty="0"/>
              <a:t>/</a:t>
            </a:r>
            <a:r>
              <a:rPr lang="en-US" dirty="0" err="1"/>
              <a:t>lon</a:t>
            </a:r>
            <a:r>
              <a:rPr lang="en-US" dirty="0"/>
              <a:t>/</a:t>
            </a:r>
            <a:r>
              <a:rPr lang="en-US" dirty="0" err="1"/>
              <a:t>eht</a:t>
            </a:r>
            <a:r>
              <a:rPr lang="en-US" dirty="0"/>
              <a:t> given in two different survey epochs.  </a:t>
            </a:r>
          </a:p>
          <a:p>
            <a:r>
              <a:rPr lang="en-US" dirty="0"/>
              <a:t>CLICK </a:t>
            </a:r>
            <a:r>
              <a:rPr lang="en-US" dirty="0" err="1"/>
              <a:t>CLICK</a:t>
            </a:r>
            <a:r>
              <a:rPr lang="en-US" dirty="0"/>
              <a:t> </a:t>
            </a:r>
            <a:r>
              <a:rPr lang="en-US" dirty="0" err="1"/>
              <a:t>CLICK</a:t>
            </a:r>
            <a:endParaRPr lang="en-US" dirty="0"/>
          </a:p>
          <a:p>
            <a:r>
              <a:rPr lang="en-US" dirty="0"/>
              <a:t>We can’t go that way!</a:t>
            </a:r>
          </a:p>
          <a:p>
            <a:endParaRPr lang="en-US" dirty="0"/>
          </a:p>
          <a:p>
            <a:r>
              <a:rPr lang="en-US" dirty="0"/>
              <a:t>8 CLICKs slowly</a:t>
            </a:r>
          </a:p>
          <a:p>
            <a:r>
              <a:rPr lang="en-US" dirty="0"/>
              <a:t>That’s *7* programs to run just to change epochs.  </a:t>
            </a:r>
          </a:p>
          <a:p>
            <a:r>
              <a:rPr lang="en-US" dirty="0"/>
              <a:t>Seems unnecessary!  </a:t>
            </a:r>
          </a:p>
          <a:p>
            <a:r>
              <a:rPr lang="en-US" dirty="0"/>
              <a:t>Why the long path?</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32623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Uniqueness!</a:t>
            </a:r>
          </a:p>
          <a:p>
            <a:r>
              <a:rPr lang="en-US" dirty="0"/>
              <a:t>If there are two “paths” between input and output in our software, the potential for disagreeing answers will cause difficulties.</a:t>
            </a:r>
          </a:p>
          <a:p>
            <a:r>
              <a:rPr lang="en-US" dirty="0"/>
              <a:t>However, running 7 transformations solely to change the epoch, and not the frame, seems not only wasteful, but fixable without sacrificing uniqueness.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97113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We’d like to find a way to change EPOCHS directly within a given FRAME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without the long path through ITRF etc.</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CLICK</a:t>
            </a:r>
            <a:endPar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We need this capability in NATRF, PATRF etc.</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We need to find a simpler way.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86199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Master IFVM2022 model will be made in ITRF2020</a:t>
            </a:r>
          </a:p>
          <a:p>
            <a:r>
              <a:rPr lang="en-US" dirty="0"/>
              <a:t>But without loss of accuracy, “subsidiary” models will be made for each of the four NSRS frames:</a:t>
            </a:r>
          </a:p>
          <a:p>
            <a:r>
              <a:rPr lang="en-US" dirty="0"/>
              <a:t>CLICK First, all motion in ITRF between two epochs will be captured in the Master IFVM2022 Model.</a:t>
            </a:r>
          </a:p>
          <a:p>
            <a:r>
              <a:rPr lang="en-US" dirty="0"/>
              <a:t>CLICK </a:t>
            </a:r>
            <a:r>
              <a:rPr lang="en-US" dirty="0" err="1"/>
              <a:t>CLICK</a:t>
            </a:r>
            <a:endParaRPr lang="en-US" dirty="0"/>
          </a:p>
          <a:p>
            <a:r>
              <a:rPr lang="en-US" dirty="0"/>
              <a:t>Second, the EPP2022 rotation model will remove the systematic horizontal motions</a:t>
            </a:r>
          </a:p>
          <a:p>
            <a:r>
              <a:rPr lang="en-US" dirty="0"/>
              <a:t>CLICK </a:t>
            </a:r>
            <a:r>
              <a:rPr lang="en-US" dirty="0" err="1"/>
              <a:t>CLICK</a:t>
            </a:r>
            <a:endParaRPr lang="en-US" dirty="0"/>
          </a:p>
          <a:p>
            <a:r>
              <a:rPr lang="en-US" dirty="0"/>
              <a:t>Third, Leaving all the vertical motions and the residual (small) horizontal motions in the “subsidiary” model(s)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18839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lesson:  if you’re using the modernized NSRS outside of the above 6 regions,  you will only have access to the plate rotations embodied in EPP2022.  You won’t have access to the detailed crustal motions of IFVM2022.</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70050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discussing the more complicated questions of:</a:t>
            </a:r>
          </a:p>
          <a:p>
            <a:r>
              <a:rPr lang="en-US" dirty="0"/>
              <a:t>- Earthquakes</a:t>
            </a:r>
          </a:p>
          <a:p>
            <a:r>
              <a:rPr lang="en-US" dirty="0"/>
              <a:t>- Velocities that change over time</a:t>
            </a:r>
          </a:p>
          <a:p>
            <a:r>
              <a:rPr lang="en-US" dirty="0"/>
              <a:t>- Non-linear movements</a:t>
            </a:r>
          </a:p>
          <a:p>
            <a:r>
              <a:rPr lang="en-US" dirty="0"/>
              <a:t>Let’s look at what IFVM2022 velocities will look like in different frames and regions…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944953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of CONUS shows the IFVM2022 velocities expressed in the ITRF2020 Frame.</a:t>
            </a:r>
          </a:p>
          <a:p>
            <a:r>
              <a:rPr lang="en-US" dirty="0"/>
              <a:t>Note the arrows are about 20 mm/</a:t>
            </a:r>
            <a:r>
              <a:rPr lang="en-US" dirty="0" err="1"/>
              <a:t>yr</a:t>
            </a:r>
            <a:endParaRPr lang="en-US" dirty="0"/>
          </a:p>
          <a:p>
            <a:endParaRPr lang="en-US" dirty="0"/>
          </a:p>
          <a:p>
            <a:r>
              <a:rPr lang="en-US" dirty="0"/>
              <a:t>It can generally be interpreted as “at what velocity are points in CONUS moving relative to the ITRF Frame?”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900098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of CONUS shows the IFVM2022 velocities expressed in the NATRF2022 Frame.</a:t>
            </a:r>
          </a:p>
          <a:p>
            <a:r>
              <a:rPr lang="en-US" dirty="0"/>
              <a:t>Note that even in “stable North America”, these velocities are not absolutely zero!  </a:t>
            </a:r>
          </a:p>
          <a:p>
            <a:r>
              <a:rPr lang="en-US" dirty="0"/>
              <a:t>The IFVM2022 model will contain these tiny deviations from simple plate rotation!</a:t>
            </a:r>
          </a:p>
          <a:p>
            <a:endParaRPr lang="en-US" dirty="0"/>
          </a:p>
          <a:p>
            <a:r>
              <a:rPr lang="en-US" dirty="0"/>
              <a:t>It can generally be interpreted as “at what velocity are points in CONUS moving relative to the North American plate?”</a:t>
            </a:r>
          </a:p>
          <a:p>
            <a:endParaRPr lang="en-US" dirty="0"/>
          </a:p>
          <a:p>
            <a:r>
              <a:rPr lang="en-US" dirty="0"/>
              <a:t>It looks like California is moving northwesterly as viewed from the CONUS side.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273537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of CONUS shows the IFVM2022 velocities expressed in the PATRF2022 Frame.</a:t>
            </a:r>
          </a:p>
          <a:p>
            <a:r>
              <a:rPr lang="en-US" dirty="0"/>
              <a:t>Not of much use, except note that we MAY just have done something useful in the Southern California region…(we’ll take a closer look later.)</a:t>
            </a:r>
          </a:p>
          <a:p>
            <a:endParaRPr lang="en-US" dirty="0"/>
          </a:p>
          <a:p>
            <a:r>
              <a:rPr lang="en-US" dirty="0"/>
              <a:t>It can generally be interpreted as “at what velocity are points in CONUS moving relative to the Pacific plate?</a:t>
            </a:r>
          </a:p>
          <a:p>
            <a:endParaRPr lang="en-US" dirty="0"/>
          </a:p>
          <a:p>
            <a:r>
              <a:rPr lang="en-US" dirty="0"/>
              <a:t>Or you can look at it this way, if California is moving northwesterly as viewed from CONUS, then couldn’t we think of CONUS as moving southeasterly as viewed from the California side?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97325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next few slides will:</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highlight the interactions between the ITRF and the four frames of the modernized NSRS.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Show how changing the frame and/or the epoch will be done with EPP2022, IFVM2022 or both.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196903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completeness, the other 2 frames.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99930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of CONUS shows the IFVM2022 velocities expressed in the CATRF2022 Frame.</a:t>
            </a:r>
          </a:p>
          <a:p>
            <a:endParaRPr lang="en-US" dirty="0"/>
          </a:p>
          <a:p>
            <a:r>
              <a:rPr lang="en-US" dirty="0"/>
              <a:t>It can generally be interpreted as “at what velocity are points in CONUS moving relative to the Caribbean plate?”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42914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of CONUS shows the IFVM2022 velocities expressed in the MATRF2022 Frame.</a:t>
            </a:r>
          </a:p>
          <a:p>
            <a:endParaRPr lang="en-US" dirty="0"/>
          </a:p>
          <a:p>
            <a:r>
              <a:rPr lang="en-US" dirty="0"/>
              <a:t>They can generally be interpreted as “at what velocity are points in CONUS moving relative to the Mariana plate?”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692369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and</a:t>
            </a:r>
            <a:r>
              <a:rPr lang="en-US" baseline="0" dirty="0"/>
              <a:t> zoom in on that Southern California region for further understanding…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4627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IFVM2022 velocities relative to the ITRF2020 Frame show 3 slightly differing “velocity fields” if you will.</a:t>
            </a:r>
          </a:p>
          <a:p>
            <a:r>
              <a:rPr lang="en-US" dirty="0"/>
              <a:t>CLICK</a:t>
            </a:r>
          </a:p>
          <a:p>
            <a:r>
              <a:rPr lang="en-US" dirty="0"/>
              <a:t>Note the slight agreement with North American Plate rotation…</a:t>
            </a:r>
          </a:p>
          <a:p>
            <a:r>
              <a:rPr lang="en-US" dirty="0"/>
              <a:t>CLICK</a:t>
            </a:r>
          </a:p>
          <a:p>
            <a:r>
              <a:rPr lang="en-US" dirty="0"/>
              <a:t>…and a strong agreement with the Pacific Plate rotation…</a:t>
            </a:r>
          </a:p>
          <a:p>
            <a:r>
              <a:rPr lang="en-US" dirty="0"/>
              <a:t>CLICK</a:t>
            </a:r>
          </a:p>
          <a:p>
            <a:r>
              <a:rPr lang="en-US" dirty="0"/>
              <a:t>…and the mixed signal here.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73776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IFVM2022 velocities expressed in the NATRF2022 frame.</a:t>
            </a:r>
          </a:p>
          <a:p>
            <a:r>
              <a:rPr lang="en-US" dirty="0"/>
              <a:t>CLICK</a:t>
            </a:r>
          </a:p>
          <a:p>
            <a:r>
              <a:rPr lang="en-US" dirty="0"/>
              <a:t>Obviously not a perfect agreement with the North American Plate rotation…  </a:t>
            </a:r>
          </a:p>
          <a:p>
            <a:r>
              <a:rPr lang="en-US" dirty="0"/>
              <a:t>CLICK</a:t>
            </a:r>
          </a:p>
          <a:p>
            <a:r>
              <a:rPr lang="en-US" dirty="0"/>
              <a:t>And removing North American Plate rotation doesn’t do much to reduce signal for points moving like the Pacific Plate…</a:t>
            </a:r>
          </a:p>
          <a:p>
            <a:r>
              <a:rPr lang="en-US" dirty="0"/>
              <a:t>CLICK</a:t>
            </a:r>
          </a:p>
          <a:p>
            <a:r>
              <a:rPr lang="en-US" dirty="0"/>
              <a:t>…and only partially helps here…</a:t>
            </a:r>
          </a:p>
          <a:p>
            <a:r>
              <a:rPr lang="en-US" dirty="0"/>
              <a:t>CLICK</a:t>
            </a:r>
          </a:p>
          <a:p>
            <a:r>
              <a:rPr lang="en-US" dirty="0"/>
              <a:t>We now have “residual velocities in ITRF2020” (relative to the North American Plate) or, equivalently, “all velocities in NATRF2022”, as mentioned earlier.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29976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IFVM2022 velocities expressed in the PATRF2022 frame.</a:t>
            </a:r>
          </a:p>
          <a:p>
            <a:r>
              <a:rPr lang="en-US" dirty="0"/>
              <a:t>CLICK</a:t>
            </a:r>
          </a:p>
          <a:p>
            <a:r>
              <a:rPr lang="en-US" dirty="0"/>
              <a:t>Taking away the Pacific Plate Rotation has significantly reduced this signal…</a:t>
            </a:r>
          </a:p>
          <a:p>
            <a:r>
              <a:rPr lang="en-US" dirty="0"/>
              <a:t>CLICK</a:t>
            </a:r>
          </a:p>
          <a:p>
            <a:r>
              <a:rPr lang="en-US" dirty="0"/>
              <a:t>…while removing the Pacific Plate Rotation from points that move more like the North American Plate isn’t helping matters here…</a:t>
            </a:r>
          </a:p>
          <a:p>
            <a:r>
              <a:rPr lang="en-US" dirty="0"/>
              <a:t>CLICK</a:t>
            </a:r>
          </a:p>
          <a:p>
            <a:r>
              <a:rPr lang="en-US" dirty="0"/>
              <a:t>…and (again) only partially helps here…</a:t>
            </a:r>
          </a:p>
          <a:p>
            <a:r>
              <a:rPr lang="en-US" dirty="0"/>
              <a:t>CLICK</a:t>
            </a:r>
          </a:p>
          <a:p>
            <a:r>
              <a:rPr lang="en-US" dirty="0"/>
              <a:t>We now have (again) “residual velocities in ITRF2020” (this time “residual” relative to the Pacific Plate) or, equivalently, “all velocities in PATRF2022”, as mentioned earlier.</a:t>
            </a:r>
          </a:p>
          <a:p>
            <a:endParaRPr lang="en-US" dirty="0"/>
          </a:p>
          <a:p>
            <a:r>
              <a:rPr lang="en-US" dirty="0"/>
              <a:t>The takeaway:  Most people will work in NATRF2022 in CONUS.  Some RARE folks in southern California may find PATRF2022 yields stable coordinates.  Most folks between southern California and the Rockies will find NEITHER frame provides satisfactory stability.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73749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coastal regions of Oregon and Washington, while residing upon the North American Plate are being retarded in their westerly motion by the subduction of the Juan de Fuca Plate.</a:t>
            </a:r>
          </a:p>
          <a:p>
            <a:r>
              <a:rPr lang="en-US" dirty="0"/>
              <a:t>CLICK</a:t>
            </a:r>
          </a:p>
          <a:p>
            <a:r>
              <a:rPr lang="en-US" dirty="0"/>
              <a:t>Which in this diagram makes it look like Washington and Oregon are moving north-easterly. </a:t>
            </a:r>
          </a:p>
          <a:p>
            <a:r>
              <a:rPr lang="en-US" dirty="0"/>
              <a:t>CLICK</a:t>
            </a:r>
          </a:p>
          <a:p>
            <a:r>
              <a:rPr lang="en-US" dirty="0"/>
              <a:t>In reality, they are merely moving westerly at a slower rate than the bulk of North America.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680288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global frames</a:t>
            </a:r>
          </a:p>
          <a:p>
            <a:pPr lvl="1"/>
            <a:r>
              <a:rPr lang="en-US" dirty="0"/>
              <a:t>Use: ITRF: If you can accept annual change in latitude/longitude</a:t>
            </a:r>
          </a:p>
          <a:p>
            <a:pPr lvl="1"/>
            <a:r>
              <a:rPr lang="en-US" dirty="0"/>
              <a:t>Use: NATRF/PATRF/CATRF/MATRF2022 if you cannot</a:t>
            </a:r>
          </a:p>
          <a:p>
            <a:pPr lvl="1"/>
            <a:r>
              <a:rPr lang="en-US" dirty="0"/>
              <a:t>All are geocentric frames</a:t>
            </a:r>
          </a:p>
          <a:p>
            <a:pPr lvl="0"/>
            <a:r>
              <a:rPr lang="en-US" dirty="0"/>
              <a:t>EPP2022 connects all five frames</a:t>
            </a:r>
          </a:p>
          <a:p>
            <a:pPr lvl="0"/>
            <a:r>
              <a:rPr lang="en-US" dirty="0"/>
              <a:t>IFVM2022 connects epochs within each frame</a:t>
            </a:r>
          </a:p>
          <a:p>
            <a:pPr lvl="0"/>
            <a:r>
              <a:rPr lang="en-US" dirty="0"/>
              <a:t>Ellipsoid heights will always reflect uplift/subsidence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52471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section 6</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30556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following symbols will be used in many of the diagrams.</a:t>
            </a:r>
          </a:p>
          <a:p>
            <a:endParaRPr lang="en-US" dirty="0"/>
          </a:p>
          <a:p>
            <a:r>
              <a:rPr lang="en-US" dirty="0"/>
              <a:t>Each symbol indicates a software programming code that will perform a particular function.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EPP2022 </a:t>
            </a:r>
            <a:r>
              <a:rPr lang="en-US" sz="1200" dirty="0"/>
              <a:t>applies the Euler Pole Parameters. This changes the FRAME.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IFVM2022 </a:t>
            </a:r>
            <a:r>
              <a:rPr lang="en-US" sz="1200" dirty="0"/>
              <a:t>applies the Intra-Frame Velocity Models. This changes the EPOCH.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XYZ2PLH </a:t>
            </a:r>
            <a:r>
              <a:rPr lang="en-US" sz="1200" dirty="0"/>
              <a:t>converts  XYZ to/from Lat/Lon/</a:t>
            </a:r>
            <a:r>
              <a:rPr lang="en-US" sz="1200" dirty="0" err="1"/>
              <a:t>EllHt</a:t>
            </a:r>
            <a:r>
              <a:rPr lang="en-US" sz="1200" dirty="0"/>
              <a:t> (traditionally geodesists used Greek alphabet: phi (for latitude), lambda (for longitude)). This changes neither the EPOCH nor the FRAME. It changes only the coordinate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6357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This version of the slide is animated to show how EPP2022 changes frames, without changing epochs.  </a:t>
            </a:r>
          </a:p>
          <a:p>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Note that XYZ2PLH is a module within NCAT and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VDatum</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a:t>
            </a:r>
          </a:p>
          <a:p>
            <a:r>
              <a:rPr lang="en-US" dirty="0"/>
              <a:t>CLICK</a:t>
            </a:r>
          </a:p>
          <a:p>
            <a:r>
              <a:rPr lang="en-US" dirty="0"/>
              <a:t>Take an XYZ coordinate in ITRF2020 epoch 2028.048.</a:t>
            </a:r>
          </a:p>
          <a:p>
            <a:r>
              <a:rPr lang="en-US" dirty="0"/>
              <a:t>CLICK</a:t>
            </a:r>
          </a:p>
          <a:p>
            <a:r>
              <a:rPr lang="en-US" dirty="0"/>
              <a:t>Apply XYZ2PLH to convert it to </a:t>
            </a:r>
            <a:r>
              <a:rPr lang="en-US" dirty="0" err="1"/>
              <a:t>lat</a:t>
            </a:r>
            <a:r>
              <a:rPr lang="en-US" dirty="0"/>
              <a:t>/</a:t>
            </a:r>
            <a:r>
              <a:rPr lang="en-US" dirty="0" err="1"/>
              <a:t>lon</a:t>
            </a:r>
            <a:r>
              <a:rPr lang="en-US" dirty="0"/>
              <a:t>/</a:t>
            </a:r>
            <a:r>
              <a:rPr lang="en-US" dirty="0" err="1"/>
              <a:t>ht</a:t>
            </a:r>
            <a:r>
              <a:rPr lang="en-US" dirty="0"/>
              <a:t> coordinate in ITRF2020 epoch 2028.048  </a:t>
            </a:r>
          </a:p>
          <a:p>
            <a:r>
              <a:rPr lang="en-US" dirty="0"/>
              <a:t>CLICK  </a:t>
            </a:r>
          </a:p>
          <a:p>
            <a:r>
              <a:rPr lang="en-US" dirty="0"/>
              <a:t>We could also apply EPP2022 (CLICK) to convert it to XYZ coordinate in NATRF2022 epoch 2028.048 and then apply XYZ2PLH to convert it to </a:t>
            </a:r>
            <a:r>
              <a:rPr lang="en-US" dirty="0" err="1"/>
              <a:t>lat</a:t>
            </a:r>
            <a:r>
              <a:rPr lang="en-US" dirty="0"/>
              <a:t>/</a:t>
            </a:r>
            <a:r>
              <a:rPr lang="en-US" dirty="0" err="1"/>
              <a:t>lon</a:t>
            </a:r>
            <a:r>
              <a:rPr lang="en-US" dirty="0"/>
              <a:t>/</a:t>
            </a:r>
            <a:r>
              <a:rPr lang="en-US" dirty="0" err="1"/>
              <a:t>ht</a:t>
            </a:r>
            <a:r>
              <a:rPr lang="en-US" dirty="0"/>
              <a:t> coordinate in NATRF2022 epoch 2028.048    </a:t>
            </a:r>
          </a:p>
          <a:p>
            <a:r>
              <a:rPr lang="en-US" dirty="0"/>
              <a:t>CLICK  </a:t>
            </a:r>
          </a:p>
          <a:p>
            <a:r>
              <a:rPr lang="en-US" dirty="0"/>
              <a:t> And, we could also apply EPP2022 (CLICK) to convert it to XYZ coordinate in PATRF2022 epoch 2028.048 and then apply XYZ2PLH to convert it to </a:t>
            </a:r>
            <a:r>
              <a:rPr lang="en-US" dirty="0" err="1"/>
              <a:t>lat</a:t>
            </a:r>
            <a:r>
              <a:rPr lang="en-US" dirty="0"/>
              <a:t>/</a:t>
            </a:r>
            <a:r>
              <a:rPr lang="en-US" dirty="0" err="1"/>
              <a:t>lon</a:t>
            </a:r>
            <a:r>
              <a:rPr lang="en-US" dirty="0"/>
              <a:t>/</a:t>
            </a:r>
            <a:r>
              <a:rPr lang="en-US" dirty="0" err="1"/>
              <a:t>ht</a:t>
            </a:r>
            <a:r>
              <a:rPr lang="en-US" dirty="0"/>
              <a:t> coordinate in PATRF2022 epoch 2028.048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17142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altLang="en-US" dirty="0"/>
              <a:t>Let’s envision a simple application of the principles.</a:t>
            </a:r>
          </a:p>
          <a:p>
            <a:r>
              <a:rPr lang="en-US" altLang="en-US" dirty="0"/>
              <a:t>CLICK</a:t>
            </a:r>
          </a:p>
          <a:p>
            <a:r>
              <a:rPr lang="en-US" altLang="en-US" dirty="0"/>
              <a:t>1) At epoch 2020, ITRF2020 and NATRF2022 are identical. </a:t>
            </a:r>
          </a:p>
          <a:p>
            <a:r>
              <a:rPr lang="en-US" altLang="en-US" dirty="0"/>
              <a:t>CLICK</a:t>
            </a:r>
          </a:p>
          <a:p>
            <a:r>
              <a:rPr lang="en-US" altLang="en-US" dirty="0"/>
              <a:t>2) As time goes on the North American plate moves, a new survey is performed at the same point, resulting in new ITRF2020 coordinates at epoch (2030). </a:t>
            </a:r>
          </a:p>
          <a:p>
            <a:r>
              <a:rPr lang="en-US" altLang="en-US" dirty="0"/>
              <a:t>CLICK</a:t>
            </a:r>
          </a:p>
          <a:p>
            <a:r>
              <a:rPr lang="en-US" altLang="en-US" dirty="0"/>
              <a:t>3) If we remove 10 years of plate motion using EPP2022 it puts us back where NATRF used to be....EXCEPT, there has (probably) been regional and local motion. </a:t>
            </a:r>
          </a:p>
          <a:p>
            <a:r>
              <a:rPr lang="en-US" altLang="en-US" dirty="0"/>
              <a:t>That is why we call it the NATRF2022 (2030) position, because it is where NATRF IS in 2030. </a:t>
            </a:r>
          </a:p>
          <a:p>
            <a:r>
              <a:rPr lang="en-US" altLang="en-US" dirty="0"/>
              <a:t>CLICK</a:t>
            </a:r>
          </a:p>
          <a:p>
            <a:r>
              <a:rPr lang="en-US" altLang="en-US" dirty="0"/>
              <a:t>4) We now have to apply IFVM2022 to get back to epoch 2020, or any other date relative to NATRF.</a:t>
            </a:r>
          </a:p>
          <a:p>
            <a:r>
              <a:rPr lang="en-US" altLang="en-US" dirty="0"/>
              <a:t>The IFVM2022 models and accounts for the regional motions as revealed by surrounding CORS and </a:t>
            </a:r>
            <a:r>
              <a:rPr lang="en-US" altLang="en-US" dirty="0" err="1"/>
              <a:t>InSAR</a:t>
            </a:r>
            <a:r>
              <a:rPr lang="en-US" altLang="en-US" dirty="0"/>
              <a:t>.</a:t>
            </a:r>
          </a:p>
          <a:p>
            <a:r>
              <a:rPr lang="en-US" alt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5) </a:t>
            </a:r>
            <a:r>
              <a:rPr lang="en-US" altLang="en-US" sz="1200" dirty="0">
                <a:ea typeface="ＭＳ Ｐゴシック" panose="020B0600070205080204" pitchFamily="34" charset="-128"/>
              </a:rPr>
              <a:t>If IFVM2022 is not zero (as in most cases), then the newly computed NATRF2022(2020) positions will differ from its older NATRF2022(2020) position, thus revealing the local motion and survey errors of the point.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ＭＳ Ｐゴシック" panose="020B0600070205080204" pitchFamily="34" charset="-128"/>
              </a:rPr>
              <a:t>And, even if IFVM = 0, there might still be local motions and survey errors. </a:t>
            </a:r>
          </a:p>
          <a:p>
            <a:r>
              <a:rPr lang="en-US" altLang="en-US" dirty="0"/>
              <a:t>Remember - CLICK</a:t>
            </a:r>
          </a:p>
          <a:p>
            <a:r>
              <a:rPr lang="en-US" altLang="en-US" dirty="0"/>
              <a:t> *  EPP2022 changes the FRAME</a:t>
            </a:r>
          </a:p>
          <a:p>
            <a:r>
              <a:rPr lang="en-US" altLang="en-US" dirty="0"/>
              <a:t>CLICK</a:t>
            </a:r>
          </a:p>
          <a:p>
            <a:r>
              <a:rPr lang="en-US" altLang="en-US" dirty="0"/>
              <a:t> *  IFVM2022 changes the EPOCH</a:t>
            </a:r>
          </a:p>
          <a:p>
            <a:r>
              <a:rPr lang="en-US" altLang="en-US" dirty="0"/>
              <a:t>CLICK</a:t>
            </a:r>
          </a:p>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CED41-2FF7-4E94-9ADC-9D730A774E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28732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This version of the slide is animated to show how EPP2022 changes frames, without changing epochs.  </a:t>
            </a:r>
          </a:p>
          <a:p>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Note that XYZ2PLH is a module within NCAT and </a:t>
            </a:r>
            <a:r>
              <a:rPr kumimoji="0" lang="en-US" sz="1200" b="0" i="0" u="none" strike="noStrike" kern="1200" cap="none" spc="0" normalizeH="0" baseline="0" noProof="0" dirty="0" err="1">
                <a:ln>
                  <a:noFill/>
                </a:ln>
                <a:solidFill>
                  <a:prstClr val="black"/>
                </a:solidFill>
                <a:effectLst/>
                <a:uLnTx/>
                <a:uFillTx/>
                <a:latin typeface="Gill Sans MT" pitchFamily="34" charset="0"/>
                <a:ea typeface="MS PGothic" pitchFamily="34" charset="-128"/>
              </a:rPr>
              <a:t>VDatum</a:t>
            </a:r>
            <a:r>
              <a:rPr kumimoji="0" lang="en-US" sz="1200" b="0" i="0" u="none" strike="noStrike" kern="1200" cap="none" spc="0" normalizeH="0" baseline="0" noProof="0" dirty="0">
                <a:ln>
                  <a:noFill/>
                </a:ln>
                <a:solidFill>
                  <a:prstClr val="black"/>
                </a:solidFill>
                <a:effectLst/>
                <a:uLnTx/>
                <a:uFillTx/>
                <a:latin typeface="Gill Sans MT" pitchFamily="34" charset="0"/>
                <a:ea typeface="MS PGothic" pitchFamily="34" charset="-128"/>
              </a:rPr>
              <a:t>.  </a:t>
            </a:r>
          </a:p>
          <a:p>
            <a:r>
              <a:rPr lang="en-US" dirty="0"/>
              <a:t>Take an XYZ coordinate in ITRF2020 epoch 2039.704.</a:t>
            </a:r>
          </a:p>
          <a:p>
            <a:r>
              <a:rPr lang="en-US" dirty="0"/>
              <a:t>CLICK</a:t>
            </a:r>
          </a:p>
          <a:p>
            <a:r>
              <a:rPr lang="en-US" dirty="0"/>
              <a:t>Apply XYZ2PLH to convert it to </a:t>
            </a:r>
            <a:r>
              <a:rPr lang="en-US" dirty="0" err="1"/>
              <a:t>lat</a:t>
            </a:r>
            <a:r>
              <a:rPr lang="en-US" dirty="0"/>
              <a:t>/</a:t>
            </a:r>
            <a:r>
              <a:rPr lang="en-US" dirty="0" err="1"/>
              <a:t>lon</a:t>
            </a:r>
            <a:r>
              <a:rPr lang="en-US" dirty="0"/>
              <a:t>/</a:t>
            </a:r>
            <a:r>
              <a:rPr lang="en-US" dirty="0" err="1"/>
              <a:t>ht</a:t>
            </a:r>
            <a:r>
              <a:rPr lang="en-US" dirty="0"/>
              <a:t> coordinate in ITRF2020 epoch 2039.704</a:t>
            </a:r>
          </a:p>
          <a:p>
            <a:r>
              <a:rPr lang="en-US" dirty="0"/>
              <a:t>CLICK  </a:t>
            </a:r>
          </a:p>
          <a:p>
            <a:r>
              <a:rPr lang="en-US" dirty="0"/>
              <a:t>We could also apply EPP2022 (CLICK) to convert it to XYZ coordinate in NATRF2022 epoch 2039.704 and then apply XYZ2PLH to convert it to </a:t>
            </a:r>
            <a:r>
              <a:rPr lang="en-US" dirty="0" err="1"/>
              <a:t>lat</a:t>
            </a:r>
            <a:r>
              <a:rPr lang="en-US" dirty="0"/>
              <a:t>/</a:t>
            </a:r>
            <a:r>
              <a:rPr lang="en-US" dirty="0" err="1"/>
              <a:t>lon</a:t>
            </a:r>
            <a:r>
              <a:rPr lang="en-US" dirty="0"/>
              <a:t>/</a:t>
            </a:r>
            <a:r>
              <a:rPr lang="en-US" dirty="0" err="1"/>
              <a:t>ht</a:t>
            </a:r>
            <a:r>
              <a:rPr lang="en-US" dirty="0"/>
              <a:t> coordinate in NATRF2022 epoch 2039.704   </a:t>
            </a:r>
          </a:p>
          <a:p>
            <a:r>
              <a:rPr lang="en-US" dirty="0"/>
              <a:t>CLICK  </a:t>
            </a:r>
          </a:p>
          <a:p>
            <a:r>
              <a:rPr lang="en-US" dirty="0"/>
              <a:t> And, we could also apply EPP2022 (CLICK) to convert it to XYZ coordinate in PATRF2022 epoch 2039.704 and then apply XYZ2PLH to convert it to </a:t>
            </a:r>
            <a:r>
              <a:rPr lang="en-US" dirty="0" err="1"/>
              <a:t>lat</a:t>
            </a:r>
            <a:r>
              <a:rPr lang="en-US" dirty="0"/>
              <a:t>/</a:t>
            </a:r>
            <a:r>
              <a:rPr lang="en-US" dirty="0" err="1"/>
              <a:t>lon</a:t>
            </a:r>
            <a:r>
              <a:rPr lang="en-US" dirty="0"/>
              <a:t>/</a:t>
            </a:r>
            <a:r>
              <a:rPr lang="en-US" dirty="0" err="1"/>
              <a:t>ht</a:t>
            </a:r>
            <a:r>
              <a:rPr lang="en-US" dirty="0"/>
              <a:t> coordinate in PATRF2022 epoch 2039.704</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187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do we work across EPOCHS within a FRAME?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version of the slide is animated to show how IFVM2022 will change the EPOCH of ITRF2020 without changing the FRAME.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Since IFVM2022 works in Lat/Lon, we must first apply XYZ2PLH in each epoch.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apply IFVM2022 to move between EPOCHS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36435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If  everything geometric is done in ITRF2020 XYZ, why didn’t NGS propose the IFVM2022 be set up to work between XYZ rather than PLH? It is a good and reasonable question. </a:t>
            </a:r>
          </a:p>
          <a:p>
            <a:r>
              <a:rPr lang="en-US" dirty="0"/>
              <a:t>CLICK</a:t>
            </a:r>
          </a:p>
          <a:p>
            <a:r>
              <a:rPr lang="en-US" dirty="0"/>
              <a:t>CLICK</a:t>
            </a:r>
          </a:p>
          <a:p>
            <a:r>
              <a:rPr lang="en-US" dirty="0"/>
              <a:t>The answer is that the crust of the Earth moves in vastly different ways horizontally than vertically.  </a:t>
            </a:r>
          </a:p>
          <a:p>
            <a:r>
              <a:rPr lang="en-US" dirty="0"/>
              <a:t>Horizontally things show consistent horizontal motions on the scale of hundreds of square kilometers up to continental scale.  </a:t>
            </a:r>
          </a:p>
          <a:p>
            <a:r>
              <a:rPr lang="en-US" dirty="0"/>
              <a:t>On the vertical side, things can be very localized, even down to a square km or so.  </a:t>
            </a:r>
          </a:p>
          <a:p>
            <a:r>
              <a:rPr lang="en-US" dirty="0"/>
              <a:t>Crustal movement studies commonly separate the signals by “horizontal” (</a:t>
            </a:r>
            <a:r>
              <a:rPr lang="en-US" dirty="0" err="1"/>
              <a:t>lat</a:t>
            </a:r>
            <a:r>
              <a:rPr lang="en-US" dirty="0"/>
              <a:t>, </a:t>
            </a:r>
            <a:r>
              <a:rPr lang="en-US" dirty="0" err="1"/>
              <a:t>lon</a:t>
            </a:r>
            <a:r>
              <a:rPr lang="en-US" dirty="0"/>
              <a:t>) and “vertical” (</a:t>
            </a:r>
            <a:r>
              <a:rPr lang="en-US" dirty="0" err="1"/>
              <a:t>eht</a:t>
            </a:r>
            <a:r>
              <a:rPr lang="en-US" dirty="0"/>
              <a:t>) due to their generally de-coupled nature.  </a:t>
            </a:r>
          </a:p>
          <a:p>
            <a:endParaRPr lang="en-US" dirty="0"/>
          </a:p>
          <a:p>
            <a:r>
              <a:rPr lang="en-US" dirty="0"/>
              <a:t>If we were to build the IFVM in XYZ, that decoupling (and the simplicity and accuracy which comes with it) is lost.  </a:t>
            </a:r>
          </a:p>
          <a:p>
            <a:endParaRPr lang="en-US" dirty="0"/>
          </a:p>
          <a:p>
            <a:r>
              <a:rPr lang="en-US" dirty="0"/>
              <a:t>Therefore NGS will break with their “everything geometric is done in XYZ” rule, specifically for IFVM2022.</a:t>
            </a:r>
          </a:p>
          <a:p>
            <a:endParaRPr lang="en-US" dirty="0"/>
          </a:p>
          <a:p>
            <a:r>
              <a:rPr lang="en-US" dirty="0"/>
              <a:t>And, in more human terms, it is easier to consider changes in a </a:t>
            </a:r>
            <a:r>
              <a:rPr lang="en-US" dirty="0" err="1"/>
              <a:t>lat</a:t>
            </a:r>
            <a:r>
              <a:rPr lang="en-US" dirty="0"/>
              <a:t>/</a:t>
            </a:r>
            <a:r>
              <a:rPr lang="en-US" dirty="0" err="1"/>
              <a:t>lon</a:t>
            </a:r>
            <a:r>
              <a:rPr lang="en-US" dirty="0"/>
              <a:t>/</a:t>
            </a:r>
            <a:r>
              <a:rPr lang="en-US" dirty="0" err="1"/>
              <a:t>ht</a:t>
            </a:r>
            <a:r>
              <a:rPr lang="en-US" dirty="0"/>
              <a:t> point of view (as that feels like a local coordinate system to most users), than to consider changes in the ECEF cartesian system position.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51732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 point P </a:t>
            </a:r>
          </a:p>
          <a:p>
            <a:r>
              <a:rPr lang="en-US" dirty="0"/>
              <a:t>CLICK</a:t>
            </a:r>
          </a:p>
          <a:p>
            <a:r>
              <a:rPr lang="en-US" dirty="0"/>
              <a:t>It has X1, Y1, and Z1 coordinates</a:t>
            </a:r>
          </a:p>
          <a:p>
            <a:r>
              <a:rPr lang="en-US" dirty="0"/>
              <a:t>Then, it moves only in ellipsoid height to P2</a:t>
            </a:r>
          </a:p>
          <a:p>
            <a:r>
              <a:rPr lang="en-US" dirty="0"/>
              <a:t>CLICK</a:t>
            </a:r>
          </a:p>
          <a:p>
            <a:r>
              <a:rPr lang="en-US" dirty="0"/>
              <a:t>CLICK</a:t>
            </a:r>
          </a:p>
          <a:p>
            <a:r>
              <a:rPr lang="en-US" dirty="0"/>
              <a:t>We see there are large changes in X, Y, and Z, but no change in LAT/LON.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35322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3018641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1195026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1926840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8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073060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639290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222134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922076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150540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725458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678738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31993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Date of this slide: Sept 3,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Modernized NSRS - extended version</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fld id="{9FD14B67-5B11-4339-9EE3-C1E8D2A75965}" type="slidenum">
              <a:rPr lang="en-US" smtClean="0"/>
              <a:pPr>
                <a:defRPr/>
              </a:pPr>
              <a:t>‹#›</a:t>
            </a:fld>
            <a:endParaRPr lang="en-US" dirty="0"/>
          </a:p>
        </p:txBody>
      </p:sp>
    </p:spTree>
    <p:extLst>
      <p:ext uri="{BB962C8B-B14F-4D97-AF65-F5344CB8AC3E}">
        <p14:creationId xmlns:p14="http://schemas.microsoft.com/office/powerpoint/2010/main" val="93154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0300-31CD-4D29-83B5-EB44A9D9D2DA}"/>
              </a:ext>
            </a:extLst>
          </p:cNvPr>
          <p:cNvSpPr>
            <a:spLocks noGrp="1"/>
          </p:cNvSpPr>
          <p:nvPr>
            <p:ph type="title"/>
          </p:nvPr>
        </p:nvSpPr>
        <p:spPr/>
        <p:txBody>
          <a:bodyPr/>
          <a:lstStyle/>
          <a:p>
            <a:r>
              <a:rPr lang="en-US" dirty="0"/>
              <a:t>Section 6</a:t>
            </a:r>
          </a:p>
        </p:txBody>
      </p:sp>
      <p:sp>
        <p:nvSpPr>
          <p:cNvPr id="3" name="Content Placeholder 2">
            <a:extLst>
              <a:ext uri="{FF2B5EF4-FFF2-40B4-BE49-F238E27FC236}">
                <a16:creationId xmlns:a16="http://schemas.microsoft.com/office/drawing/2014/main" id="{2A12828D-9806-48C5-B61D-CE1E44206959}"/>
              </a:ext>
            </a:extLst>
          </p:cNvPr>
          <p:cNvSpPr>
            <a:spLocks noGrp="1"/>
          </p:cNvSpPr>
          <p:nvPr>
            <p:ph idx="1"/>
          </p:nvPr>
        </p:nvSpPr>
        <p:spPr>
          <a:xfrm>
            <a:off x="1981200" y="1600203"/>
            <a:ext cx="8540496" cy="4525963"/>
          </a:xfrm>
        </p:spPr>
        <p:txBody>
          <a:bodyPr/>
          <a:lstStyle/>
          <a:p>
            <a:r>
              <a:rPr lang="en-US" sz="2400" b="1" dirty="0"/>
              <a:t>Part II:  The Modernized NSRS</a:t>
            </a:r>
          </a:p>
          <a:p>
            <a:pPr lvl="1"/>
            <a:r>
              <a:rPr lang="en-US" dirty="0">
                <a:solidFill>
                  <a:srgbClr val="C00000"/>
                </a:solidFill>
              </a:rPr>
              <a:t>Geometric Reference Frames – continued (28 slides)</a:t>
            </a:r>
          </a:p>
          <a:p>
            <a:endParaRPr lang="en-US" dirty="0"/>
          </a:p>
        </p:txBody>
      </p:sp>
      <p:sp>
        <p:nvSpPr>
          <p:cNvPr id="4" name="Date Placeholder 3">
            <a:extLst>
              <a:ext uri="{FF2B5EF4-FFF2-40B4-BE49-F238E27FC236}">
                <a16:creationId xmlns:a16="http://schemas.microsoft.com/office/drawing/2014/main" id="{3104BEE5-2A8C-47F3-9B80-339F7406E326}"/>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66CAC267-B601-43E2-91A4-14C983521BD7}"/>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414DFF3B-C02A-428F-98CA-DAC58710A2E5}"/>
              </a:ext>
            </a:extLst>
          </p:cNvPr>
          <p:cNvSpPr>
            <a:spLocks noGrp="1"/>
          </p:cNvSpPr>
          <p:nvPr>
            <p:ph type="sldNum" sz="quarter" idx="12"/>
          </p:nvPr>
        </p:nvSpPr>
        <p:spPr/>
        <p:txBody>
          <a:bodyPr/>
          <a:lstStyle/>
          <a:p>
            <a:pPr>
              <a:defRPr/>
            </a:pPr>
            <a:fld id="{EB6791C4-DF4E-4C17-A41C-B2BEB15390BD}" type="slidenum">
              <a:rPr lang="en-US"/>
              <a:pPr>
                <a:defRPr/>
              </a:pPr>
              <a:t>1</a:t>
            </a:fld>
            <a:endParaRPr lang="en-US"/>
          </a:p>
        </p:txBody>
      </p:sp>
    </p:spTree>
    <p:custDataLst>
      <p:tags r:id="rId1"/>
    </p:custDataLst>
    <p:extLst>
      <p:ext uri="{BB962C8B-B14F-4D97-AF65-F5344CB8AC3E}">
        <p14:creationId xmlns:p14="http://schemas.microsoft.com/office/powerpoint/2010/main" val="372711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16032" y="1614276"/>
            <a:ext cx="3240960" cy="4386474"/>
          </a:xfrm>
          <a:prstGeom prst="rect">
            <a:avLst/>
          </a:prstGeom>
          <a:solidFill>
            <a:srgbClr val="99FF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itle 6"/>
          <p:cNvSpPr>
            <a:spLocks noGrp="1"/>
          </p:cNvSpPr>
          <p:nvPr>
            <p:ph type="title"/>
          </p:nvPr>
        </p:nvSpPr>
        <p:spPr>
          <a:xfrm>
            <a:off x="1573696" y="344211"/>
            <a:ext cx="9094305" cy="1143000"/>
          </a:xfrm>
        </p:spPr>
        <p:txBody>
          <a:bodyPr/>
          <a:lstStyle/>
          <a:p>
            <a:r>
              <a:rPr lang="en-US" sz="4000" b="1" dirty="0">
                <a:solidFill>
                  <a:prstClr val="black"/>
                </a:solidFill>
              </a:rPr>
              <a:t>Definitive Implementation and Interaction of EPP2022 &amp; IFVM2022</a:t>
            </a:r>
            <a:endParaRPr lang="en-US" sz="4000" b="1" dirty="0"/>
          </a:p>
        </p:txBody>
      </p:sp>
      <p:sp>
        <p:nvSpPr>
          <p:cNvPr id="8" name="Content Placeholder 7"/>
          <p:cNvSpPr>
            <a:spLocks noGrp="1"/>
          </p:cNvSpPr>
          <p:nvPr>
            <p:ph idx="1"/>
          </p:nvPr>
        </p:nvSpPr>
        <p:spPr>
          <a:xfrm>
            <a:off x="1770192" y="1600203"/>
            <a:ext cx="8229600" cy="4525963"/>
          </a:xfrm>
        </p:spPr>
        <p:txBody>
          <a:bodyPr/>
          <a:lstStyle/>
          <a:p>
            <a:endParaRPr lang="en-US" dirty="0"/>
          </a:p>
        </p:txBody>
      </p:sp>
      <p:sp>
        <p:nvSpPr>
          <p:cNvPr id="10" name="Rectangle 9"/>
          <p:cNvSpPr/>
          <p:nvPr/>
        </p:nvSpPr>
        <p:spPr>
          <a:xfrm>
            <a:off x="1524000" y="1600202"/>
            <a:ext cx="2906486" cy="4386474"/>
          </a:xfrm>
          <a:prstGeom prst="rect">
            <a:avLst/>
          </a:prstGeom>
          <a:solidFill>
            <a:srgbClr val="CCE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10</a:t>
            </a:fld>
            <a:endParaRPr lang="en-US"/>
          </a:p>
        </p:txBody>
      </p:sp>
      <p:sp>
        <p:nvSpPr>
          <p:cNvPr id="31" name="Rectangle 30"/>
          <p:cNvSpPr/>
          <p:nvPr/>
        </p:nvSpPr>
        <p:spPr>
          <a:xfrm>
            <a:off x="2008512" y="1606436"/>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F0"/>
                </a:solidFill>
                <a:latin typeface="Times New Roman" panose="02020603050405020304" pitchFamily="18" charset="0"/>
              </a:rPr>
              <a:t>PATRF2022</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32" name="Rectangle 31"/>
          <p:cNvSpPr/>
          <p:nvPr/>
        </p:nvSpPr>
        <p:spPr>
          <a:xfrm>
            <a:off x="2008512" y="5431239"/>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F0"/>
                </a:solidFill>
                <a:latin typeface="Times New Roman" panose="02020603050405020304" pitchFamily="18" charset="0"/>
              </a:rPr>
              <a:t>PATRF2022</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33" name="Flowchart: Data 32"/>
          <p:cNvSpPr/>
          <p:nvPr/>
        </p:nvSpPr>
        <p:spPr>
          <a:xfrm>
            <a:off x="3348160" y="1586269"/>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sp>
        <p:nvSpPr>
          <p:cNvPr id="56" name="Rectangle 55"/>
          <p:cNvSpPr/>
          <p:nvPr/>
        </p:nvSpPr>
        <p:spPr>
          <a:xfrm>
            <a:off x="4974984" y="1604316"/>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57" name="Rectangle 56"/>
          <p:cNvSpPr/>
          <p:nvPr/>
        </p:nvSpPr>
        <p:spPr>
          <a:xfrm>
            <a:off x="4974984" y="5434359"/>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58" name="Oval 57"/>
          <p:cNvSpPr/>
          <p:nvPr/>
        </p:nvSpPr>
        <p:spPr>
          <a:xfrm>
            <a:off x="5993185" y="3621894"/>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IFVM2022</a:t>
            </a:r>
          </a:p>
          <a:p>
            <a:pPr algn="ctr" fontAlgn="base">
              <a:spcBef>
                <a:spcPct val="0"/>
              </a:spcBef>
              <a:spcAft>
                <a:spcPct val="0"/>
              </a:spcAft>
            </a:pPr>
            <a:r>
              <a:rPr lang="en-US" sz="1300" dirty="0">
                <a:solidFill>
                  <a:prstClr val="black"/>
                </a:solidFill>
                <a:latin typeface="Times New Roman" panose="02020603050405020304" pitchFamily="18" charset="0"/>
              </a:rPr>
              <a:t>(master model)</a:t>
            </a:r>
          </a:p>
        </p:txBody>
      </p:sp>
      <p:cxnSp>
        <p:nvCxnSpPr>
          <p:cNvPr id="59" name="Straight Arrow Connector 58"/>
          <p:cNvCxnSpPr>
            <a:stCxn id="58" idx="0"/>
            <a:endCxn id="61" idx="2"/>
          </p:cNvCxnSpPr>
          <p:nvPr/>
        </p:nvCxnSpPr>
        <p:spPr>
          <a:xfrm flipV="1">
            <a:off x="6617921" y="3398268"/>
            <a:ext cx="115634" cy="22362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8" idx="4"/>
            <a:endCxn id="62" idx="0"/>
          </p:cNvCxnSpPr>
          <p:nvPr/>
        </p:nvCxnSpPr>
        <p:spPr>
          <a:xfrm>
            <a:off x="6617921" y="4016464"/>
            <a:ext cx="115634" cy="3021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224455" y="2831248"/>
            <a:ext cx="1018201" cy="567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62" name="Rectangle 61"/>
          <p:cNvSpPr/>
          <p:nvPr/>
        </p:nvSpPr>
        <p:spPr>
          <a:xfrm>
            <a:off x="6224455" y="4318565"/>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63" name="Rounded Rectangle 62"/>
          <p:cNvSpPr/>
          <p:nvPr/>
        </p:nvSpPr>
        <p:spPr>
          <a:xfrm>
            <a:off x="6164804" y="2333491"/>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64" name="Straight Arrow Connector 63"/>
          <p:cNvCxnSpPr>
            <a:stCxn id="61" idx="0"/>
            <a:endCxn id="63" idx="2"/>
          </p:cNvCxnSpPr>
          <p:nvPr/>
        </p:nvCxnSpPr>
        <p:spPr>
          <a:xfrm flipH="1" flipV="1">
            <a:off x="6617921" y="2610181"/>
            <a:ext cx="115634" cy="2210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6164804" y="502334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66" name="Straight Arrow Connector 65"/>
          <p:cNvCxnSpPr>
            <a:stCxn id="65" idx="0"/>
            <a:endCxn id="62" idx="2"/>
          </p:cNvCxnSpPr>
          <p:nvPr/>
        </p:nvCxnSpPr>
        <p:spPr>
          <a:xfrm flipV="1">
            <a:off x="6617921" y="4881188"/>
            <a:ext cx="115634"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41457" y="1604316"/>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68" name="Rectangle 67"/>
          <p:cNvSpPr/>
          <p:nvPr/>
        </p:nvSpPr>
        <p:spPr>
          <a:xfrm>
            <a:off x="7941457" y="5431239"/>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69" name="Rectangle 68"/>
          <p:cNvSpPr/>
          <p:nvPr/>
        </p:nvSpPr>
        <p:spPr>
          <a:xfrm>
            <a:off x="9190928" y="2829688"/>
            <a:ext cx="1018201" cy="567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NATRF2022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70" name="Rectangle 69"/>
          <p:cNvSpPr/>
          <p:nvPr/>
        </p:nvSpPr>
        <p:spPr>
          <a:xfrm>
            <a:off x="9190928" y="4317005"/>
            <a:ext cx="1018201" cy="562623"/>
          </a:xfrm>
          <a:prstGeom prst="rect">
            <a:avLst/>
          </a:prstGeom>
          <a:solidFill>
            <a:schemeClr val="bg1"/>
          </a:solidFill>
          <a:ln w="1016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100" dirty="0" err="1">
                <a:solidFill>
                  <a:prstClr val="black"/>
                </a:solidFill>
                <a:latin typeface="Symbol" panose="05050102010706020507" pitchFamily="18" charset="2"/>
              </a:rPr>
              <a:t>fl</a:t>
            </a:r>
            <a:r>
              <a:rPr lang="en-US" sz="1100" dirty="0" err="1">
                <a:solidFill>
                  <a:prstClr val="black"/>
                </a:solidFill>
                <a:latin typeface="Times New Roman" panose="02020603050405020304" pitchFamily="18" charset="0"/>
              </a:rPr>
              <a:t>h</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00B050"/>
                </a:solidFill>
                <a:latin typeface="Times New Roman" panose="02020603050405020304" pitchFamily="18" charset="0"/>
              </a:rPr>
              <a:t>NATRF2022</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00B050"/>
                </a:solidFill>
                <a:latin typeface="Times New Roman" panose="02020603050405020304" pitchFamily="18" charset="0"/>
              </a:rPr>
              <a:t>ep. 2039.704</a:t>
            </a:r>
          </a:p>
        </p:txBody>
      </p:sp>
      <p:sp>
        <p:nvSpPr>
          <p:cNvPr id="71" name="Rounded Rectangle 70"/>
          <p:cNvSpPr/>
          <p:nvPr/>
        </p:nvSpPr>
        <p:spPr>
          <a:xfrm>
            <a:off x="9131277" y="2331931"/>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72" name="Straight Arrow Connector 71"/>
          <p:cNvCxnSpPr>
            <a:stCxn id="69" idx="0"/>
            <a:endCxn id="71" idx="2"/>
          </p:cNvCxnSpPr>
          <p:nvPr/>
        </p:nvCxnSpPr>
        <p:spPr>
          <a:xfrm flipH="1" flipV="1">
            <a:off x="9584394" y="2608621"/>
            <a:ext cx="115634" cy="2210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3" name="Rounded Rectangle 72"/>
          <p:cNvSpPr/>
          <p:nvPr/>
        </p:nvSpPr>
        <p:spPr>
          <a:xfrm>
            <a:off x="9131277" y="502178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74" name="Straight Arrow Connector 73"/>
          <p:cNvCxnSpPr>
            <a:stCxn id="73" idx="0"/>
            <a:endCxn id="70" idx="2"/>
          </p:cNvCxnSpPr>
          <p:nvPr/>
        </p:nvCxnSpPr>
        <p:spPr>
          <a:xfrm flipV="1">
            <a:off x="9584394" y="4879628"/>
            <a:ext cx="115634"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3257983" y="2829688"/>
            <a:ext cx="1018201" cy="567021"/>
          </a:xfrm>
          <a:prstGeom prst="rect">
            <a:avLst/>
          </a:prstGeom>
          <a:solidFill>
            <a:schemeClr val="bg1"/>
          </a:solidFill>
          <a:ln w="1016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100" dirty="0" err="1">
                <a:solidFill>
                  <a:prstClr val="black"/>
                </a:solidFill>
                <a:latin typeface="Symbol" panose="05050102010706020507" pitchFamily="18" charset="2"/>
              </a:rPr>
              <a:t>fl</a:t>
            </a:r>
            <a:r>
              <a:rPr lang="en-US" sz="1100" dirty="0" err="1">
                <a:solidFill>
                  <a:prstClr val="black"/>
                </a:solidFill>
                <a:latin typeface="Times New Roman" panose="02020603050405020304" pitchFamily="18" charset="0"/>
              </a:rPr>
              <a:t>h</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00B0F0"/>
                </a:solidFill>
                <a:latin typeface="Times New Roman" panose="02020603050405020304" pitchFamily="18" charset="0"/>
              </a:rPr>
              <a:t>PATRF2022</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FF0000"/>
                </a:solidFill>
                <a:latin typeface="Times New Roman" panose="02020603050405020304" pitchFamily="18" charset="0"/>
              </a:rPr>
              <a:t>ep. 2028.048</a:t>
            </a:r>
          </a:p>
        </p:txBody>
      </p:sp>
      <p:sp>
        <p:nvSpPr>
          <p:cNvPr id="76" name="Rectangle 75"/>
          <p:cNvSpPr/>
          <p:nvPr/>
        </p:nvSpPr>
        <p:spPr>
          <a:xfrm>
            <a:off x="3257983" y="4317005"/>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F0"/>
                </a:solidFill>
                <a:latin typeface="Times New Roman" panose="02020603050405020304" pitchFamily="18" charset="0"/>
              </a:rPr>
              <a:t>PATRF2022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77" name="Rounded Rectangle 76"/>
          <p:cNvSpPr/>
          <p:nvPr/>
        </p:nvSpPr>
        <p:spPr>
          <a:xfrm>
            <a:off x="3198332" y="2331931"/>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78" name="Straight Arrow Connector 77"/>
          <p:cNvCxnSpPr>
            <a:stCxn id="75" idx="0"/>
            <a:endCxn id="77" idx="2"/>
          </p:cNvCxnSpPr>
          <p:nvPr/>
        </p:nvCxnSpPr>
        <p:spPr>
          <a:xfrm flipH="1" flipV="1">
            <a:off x="3651449" y="2608621"/>
            <a:ext cx="115634" cy="2210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3198332" y="502178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80" name="Straight Arrow Connector 79"/>
          <p:cNvCxnSpPr>
            <a:stCxn id="79" idx="0"/>
            <a:endCxn id="76" idx="2"/>
          </p:cNvCxnSpPr>
          <p:nvPr/>
        </p:nvCxnSpPr>
        <p:spPr>
          <a:xfrm flipV="1">
            <a:off x="3651449" y="4879628"/>
            <a:ext cx="115634"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33" idx="2"/>
            <a:endCxn id="31" idx="3"/>
          </p:cNvCxnSpPr>
          <p:nvPr/>
        </p:nvCxnSpPr>
        <p:spPr>
          <a:xfrm flipH="1">
            <a:off x="3026712" y="1774481"/>
            <a:ext cx="439798" cy="11326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6" idx="1"/>
            <a:endCxn id="33" idx="5"/>
          </p:cNvCxnSpPr>
          <p:nvPr/>
        </p:nvCxnSpPr>
        <p:spPr>
          <a:xfrm flipH="1" flipV="1">
            <a:off x="4413315" y="1774481"/>
            <a:ext cx="561668" cy="1111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Flowchart: Data 82"/>
          <p:cNvSpPr/>
          <p:nvPr/>
        </p:nvSpPr>
        <p:spPr>
          <a:xfrm>
            <a:off x="6316309" y="1586269"/>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84" name="Straight Arrow Connector 83"/>
          <p:cNvCxnSpPr>
            <a:stCxn id="83" idx="2"/>
            <a:endCxn id="56" idx="3"/>
          </p:cNvCxnSpPr>
          <p:nvPr/>
        </p:nvCxnSpPr>
        <p:spPr>
          <a:xfrm flipH="1">
            <a:off x="5993185" y="1774481"/>
            <a:ext cx="441475" cy="1111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67" idx="1"/>
            <a:endCxn id="83" idx="5"/>
          </p:cNvCxnSpPr>
          <p:nvPr/>
        </p:nvCxnSpPr>
        <p:spPr>
          <a:xfrm flipH="1" flipV="1">
            <a:off x="7381464" y="1774481"/>
            <a:ext cx="559992" cy="1111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6" name="Flowchart: Data 85"/>
          <p:cNvSpPr/>
          <p:nvPr/>
        </p:nvSpPr>
        <p:spPr>
          <a:xfrm>
            <a:off x="3360480" y="5642378"/>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87" name="Straight Arrow Connector 86"/>
          <p:cNvCxnSpPr>
            <a:stCxn id="86" idx="2"/>
            <a:endCxn id="32" idx="3"/>
          </p:cNvCxnSpPr>
          <p:nvPr/>
        </p:nvCxnSpPr>
        <p:spPr>
          <a:xfrm flipH="1" flipV="1">
            <a:off x="3026712" y="5712551"/>
            <a:ext cx="452118" cy="1180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57" idx="1"/>
            <a:endCxn id="86" idx="5"/>
          </p:cNvCxnSpPr>
          <p:nvPr/>
        </p:nvCxnSpPr>
        <p:spPr>
          <a:xfrm flipH="1">
            <a:off x="4425635" y="5715671"/>
            <a:ext cx="549348" cy="1149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Flowchart: Data 88"/>
          <p:cNvSpPr/>
          <p:nvPr/>
        </p:nvSpPr>
        <p:spPr>
          <a:xfrm>
            <a:off x="6316309" y="5638668"/>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90" name="Straight Arrow Connector 89"/>
          <p:cNvCxnSpPr>
            <a:stCxn id="89" idx="2"/>
            <a:endCxn id="57" idx="3"/>
          </p:cNvCxnSpPr>
          <p:nvPr/>
        </p:nvCxnSpPr>
        <p:spPr>
          <a:xfrm flipH="1" flipV="1">
            <a:off x="5993185" y="5715671"/>
            <a:ext cx="441475" cy="1112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8" idx="1"/>
            <a:endCxn id="89" idx="5"/>
          </p:cNvCxnSpPr>
          <p:nvPr/>
        </p:nvCxnSpPr>
        <p:spPr>
          <a:xfrm flipH="1">
            <a:off x="7381464" y="5712551"/>
            <a:ext cx="559992" cy="11432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3026713" y="2056409"/>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flipV="1">
            <a:off x="6011801" y="2053408"/>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8969695" y="207057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3026713" y="5307173"/>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011801" y="5307173"/>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8969695" y="5307173"/>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8591697" y="3584372"/>
            <a:ext cx="1849737" cy="461665"/>
          </a:xfrm>
          <a:prstGeom prst="rect">
            <a:avLst/>
          </a:prstGeom>
          <a:noFill/>
        </p:spPr>
        <p:txBody>
          <a:bodyPr wrap="none" rtlCol="0">
            <a:spAutoFit/>
          </a:bodyPr>
          <a:lstStyle/>
          <a:p>
            <a:pPr fontAlgn="base">
              <a:spcBef>
                <a:spcPct val="0"/>
              </a:spcBef>
              <a:spcAft>
                <a:spcPct val="0"/>
              </a:spcAft>
            </a:pPr>
            <a:r>
              <a:rPr lang="en-US" sz="1200" b="1" dirty="0" err="1">
                <a:solidFill>
                  <a:prstClr val="black"/>
                </a:solidFill>
                <a:latin typeface="Times New Roman" panose="02020603050405020304" pitchFamily="18" charset="0"/>
                <a:ea typeface="MS PGothic" pitchFamily="34" charset="-128"/>
              </a:rPr>
              <a:t>Drats</a:t>
            </a:r>
            <a:r>
              <a:rPr lang="en-US" sz="1200" b="1" dirty="0">
                <a:solidFill>
                  <a:prstClr val="black"/>
                </a:solidFill>
                <a:latin typeface="Times New Roman" panose="02020603050405020304" pitchFamily="18" charset="0"/>
                <a:ea typeface="MS PGothic" pitchFamily="34" charset="-128"/>
              </a:rPr>
              <a:t>!  A connection here</a:t>
            </a:r>
          </a:p>
          <a:p>
            <a:pPr fontAlgn="base">
              <a:spcBef>
                <a:spcPct val="0"/>
              </a:spcBef>
              <a:spcAft>
                <a:spcPct val="0"/>
              </a:spcAft>
            </a:pPr>
            <a:r>
              <a:rPr lang="en-US" sz="1200" b="1" dirty="0">
                <a:solidFill>
                  <a:prstClr val="black"/>
                </a:solidFill>
                <a:latin typeface="Times New Roman" panose="02020603050405020304" pitchFamily="18" charset="0"/>
                <a:ea typeface="MS PGothic" pitchFamily="34" charset="-128"/>
              </a:rPr>
              <a:t>would be useful!</a:t>
            </a:r>
          </a:p>
        </p:txBody>
      </p:sp>
      <p:sp>
        <p:nvSpPr>
          <p:cNvPr id="99" name="TextBox 98"/>
          <p:cNvSpPr txBox="1"/>
          <p:nvPr/>
        </p:nvSpPr>
        <p:spPr>
          <a:xfrm>
            <a:off x="2471729" y="3584372"/>
            <a:ext cx="1849737" cy="461665"/>
          </a:xfrm>
          <a:prstGeom prst="rect">
            <a:avLst/>
          </a:prstGeom>
          <a:noFill/>
        </p:spPr>
        <p:txBody>
          <a:bodyPr wrap="none" rtlCol="0">
            <a:spAutoFit/>
          </a:bodyPr>
          <a:lstStyle/>
          <a:p>
            <a:pPr fontAlgn="base">
              <a:spcBef>
                <a:spcPct val="0"/>
              </a:spcBef>
              <a:spcAft>
                <a:spcPct val="0"/>
              </a:spcAft>
            </a:pPr>
            <a:r>
              <a:rPr lang="en-US" sz="1200" b="1" dirty="0" err="1">
                <a:solidFill>
                  <a:prstClr val="black"/>
                </a:solidFill>
                <a:latin typeface="Times New Roman" panose="02020603050405020304" pitchFamily="18" charset="0"/>
                <a:ea typeface="MS PGothic" pitchFamily="34" charset="-128"/>
              </a:rPr>
              <a:t>Drats</a:t>
            </a:r>
            <a:r>
              <a:rPr lang="en-US" sz="1200" b="1" dirty="0">
                <a:solidFill>
                  <a:prstClr val="black"/>
                </a:solidFill>
                <a:latin typeface="Times New Roman" panose="02020603050405020304" pitchFamily="18" charset="0"/>
                <a:ea typeface="MS PGothic" pitchFamily="34" charset="-128"/>
              </a:rPr>
              <a:t>!  A connection here</a:t>
            </a:r>
          </a:p>
          <a:p>
            <a:pPr fontAlgn="base">
              <a:spcBef>
                <a:spcPct val="0"/>
              </a:spcBef>
              <a:spcAft>
                <a:spcPct val="0"/>
              </a:spcAft>
            </a:pPr>
            <a:r>
              <a:rPr lang="en-US" sz="1200" b="1" dirty="0">
                <a:solidFill>
                  <a:prstClr val="black"/>
                </a:solidFill>
                <a:latin typeface="Times New Roman" panose="02020603050405020304" pitchFamily="18" charset="0"/>
                <a:ea typeface="MS PGothic" pitchFamily="34" charset="-128"/>
              </a:rPr>
              <a:t>would be useful!</a:t>
            </a:r>
          </a:p>
        </p:txBody>
      </p:sp>
      <p:sp>
        <p:nvSpPr>
          <p:cNvPr id="100" name="Freeform 99"/>
          <p:cNvSpPr/>
          <p:nvPr/>
        </p:nvSpPr>
        <p:spPr>
          <a:xfrm>
            <a:off x="2461365" y="1704144"/>
            <a:ext cx="7085311" cy="4244098"/>
          </a:xfrm>
          <a:custGeom>
            <a:avLst/>
            <a:gdLst>
              <a:gd name="connsiteX0" fmla="*/ 7123147 w 7139682"/>
              <a:gd name="connsiteY0" fmla="*/ 2978773 h 4470027"/>
              <a:gd name="connsiteX1" fmla="*/ 7012311 w 7139682"/>
              <a:gd name="connsiteY1" fmla="*/ 3643791 h 4470027"/>
              <a:gd name="connsiteX2" fmla="*/ 6181038 w 7139682"/>
              <a:gd name="connsiteY2" fmla="*/ 4281100 h 4470027"/>
              <a:gd name="connsiteX3" fmla="*/ 4573911 w 7139682"/>
              <a:gd name="connsiteY3" fmla="*/ 4378082 h 4470027"/>
              <a:gd name="connsiteX4" fmla="*/ 3063765 w 7139682"/>
              <a:gd name="connsiteY4" fmla="*/ 4419646 h 4470027"/>
              <a:gd name="connsiteX5" fmla="*/ 4061293 w 7139682"/>
              <a:gd name="connsiteY5" fmla="*/ 3629937 h 4470027"/>
              <a:gd name="connsiteX6" fmla="*/ 4213693 w 7139682"/>
              <a:gd name="connsiteY6" fmla="*/ 3006482 h 4470027"/>
              <a:gd name="connsiteX7" fmla="*/ 4158274 w 7139682"/>
              <a:gd name="connsiteY7" fmla="*/ 2244482 h 4470027"/>
              <a:gd name="connsiteX8" fmla="*/ 4172129 w 7139682"/>
              <a:gd name="connsiteY8" fmla="*/ 1537900 h 4470027"/>
              <a:gd name="connsiteX9" fmla="*/ 4213693 w 7139682"/>
              <a:gd name="connsiteY9" fmla="*/ 872882 h 4470027"/>
              <a:gd name="connsiteX10" fmla="*/ 2966783 w 7139682"/>
              <a:gd name="connsiteY10" fmla="*/ 41609 h 4470027"/>
              <a:gd name="connsiteX11" fmla="*/ 1581329 w 7139682"/>
              <a:gd name="connsiteY11" fmla="*/ 124737 h 4470027"/>
              <a:gd name="connsiteX12" fmla="*/ 1911 w 7139682"/>
              <a:gd name="connsiteY12" fmla="*/ 124737 h 4470027"/>
              <a:gd name="connsiteX13" fmla="*/ 1262674 w 7139682"/>
              <a:gd name="connsiteY13" fmla="*/ 928300 h 4470027"/>
              <a:gd name="connsiteX14" fmla="*/ 1470493 w 7139682"/>
              <a:gd name="connsiteY14" fmla="*/ 1343937 h 447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9682" h="4470027">
                <a:moveTo>
                  <a:pt x="7123147" y="2978773"/>
                </a:moveTo>
                <a:cubicBezTo>
                  <a:pt x="7146238" y="3202755"/>
                  <a:pt x="7169329" y="3426737"/>
                  <a:pt x="7012311" y="3643791"/>
                </a:cubicBezTo>
                <a:cubicBezTo>
                  <a:pt x="6855293" y="3860845"/>
                  <a:pt x="6587438" y="4158718"/>
                  <a:pt x="6181038" y="4281100"/>
                </a:cubicBezTo>
                <a:cubicBezTo>
                  <a:pt x="5774638" y="4403482"/>
                  <a:pt x="5093457" y="4354991"/>
                  <a:pt x="4573911" y="4378082"/>
                </a:cubicBezTo>
                <a:cubicBezTo>
                  <a:pt x="4054365" y="4401173"/>
                  <a:pt x="3149201" y="4544337"/>
                  <a:pt x="3063765" y="4419646"/>
                </a:cubicBezTo>
                <a:cubicBezTo>
                  <a:pt x="2978329" y="4294955"/>
                  <a:pt x="3869638" y="3865464"/>
                  <a:pt x="4061293" y="3629937"/>
                </a:cubicBezTo>
                <a:cubicBezTo>
                  <a:pt x="4252948" y="3394410"/>
                  <a:pt x="4197529" y="3237391"/>
                  <a:pt x="4213693" y="3006482"/>
                </a:cubicBezTo>
                <a:cubicBezTo>
                  <a:pt x="4229856" y="2775573"/>
                  <a:pt x="4165201" y="2489246"/>
                  <a:pt x="4158274" y="2244482"/>
                </a:cubicBezTo>
                <a:cubicBezTo>
                  <a:pt x="4151347" y="1999718"/>
                  <a:pt x="4162893" y="1766500"/>
                  <a:pt x="4172129" y="1537900"/>
                </a:cubicBezTo>
                <a:cubicBezTo>
                  <a:pt x="4181365" y="1309300"/>
                  <a:pt x="4414584" y="1122264"/>
                  <a:pt x="4213693" y="872882"/>
                </a:cubicBezTo>
                <a:cubicBezTo>
                  <a:pt x="4012802" y="623500"/>
                  <a:pt x="3405510" y="166300"/>
                  <a:pt x="2966783" y="41609"/>
                </a:cubicBezTo>
                <a:cubicBezTo>
                  <a:pt x="2528056" y="-83082"/>
                  <a:pt x="2075474" y="110882"/>
                  <a:pt x="1581329" y="124737"/>
                </a:cubicBezTo>
                <a:cubicBezTo>
                  <a:pt x="1087184" y="138592"/>
                  <a:pt x="55020" y="-9190"/>
                  <a:pt x="1911" y="124737"/>
                </a:cubicBezTo>
                <a:cubicBezTo>
                  <a:pt x="-51198" y="258664"/>
                  <a:pt x="1017910" y="725100"/>
                  <a:pt x="1262674" y="928300"/>
                </a:cubicBezTo>
                <a:cubicBezTo>
                  <a:pt x="1507438" y="1131500"/>
                  <a:pt x="1488965" y="1237718"/>
                  <a:pt x="1470493" y="1343937"/>
                </a:cubicBezTo>
              </a:path>
            </a:pathLst>
          </a:custGeom>
          <a:noFill/>
          <a:ln w="177800">
            <a:solidFill>
              <a:srgbClr val="7030A0"/>
            </a:solidFill>
            <a:prstDash val="sysDash"/>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394510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56" grpId="0" animBg="1"/>
      <p:bldP spid="57" grpId="0" animBg="1"/>
      <p:bldP spid="58" grpId="0" animBg="1"/>
      <p:bldP spid="61" grpId="0" animBg="1"/>
      <p:bldP spid="62" grpId="0" animBg="1"/>
      <p:bldP spid="63" grpId="0" animBg="1"/>
      <p:bldP spid="65" grpId="0" animBg="1"/>
      <p:bldP spid="67" grpId="0" animBg="1"/>
      <p:bldP spid="68" grpId="0" animBg="1"/>
      <p:bldP spid="69" grpId="0" animBg="1"/>
      <p:bldP spid="70" grpId="0" animBg="1"/>
      <p:bldP spid="71" grpId="0" animBg="1"/>
      <p:bldP spid="73" grpId="0" animBg="1"/>
      <p:bldP spid="75" grpId="0" animBg="1"/>
      <p:bldP spid="76" grpId="0" animBg="1"/>
      <p:bldP spid="77" grpId="0" animBg="1"/>
      <p:bldP spid="79" grpId="0" animBg="1"/>
      <p:bldP spid="83" grpId="0" animBg="1"/>
      <p:bldP spid="86" grpId="0" animBg="1"/>
      <p:bldP spid="89" grpId="0" animBg="1"/>
      <p:bldP spid="98" grpId="0"/>
      <p:bldP spid="99" grpId="0"/>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16032" y="1614276"/>
            <a:ext cx="3240960" cy="4386474"/>
          </a:xfrm>
          <a:prstGeom prst="rect">
            <a:avLst/>
          </a:prstGeom>
          <a:solidFill>
            <a:srgbClr val="99FF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itle 6"/>
          <p:cNvSpPr>
            <a:spLocks noGrp="1"/>
          </p:cNvSpPr>
          <p:nvPr>
            <p:ph type="title"/>
          </p:nvPr>
        </p:nvSpPr>
        <p:spPr>
          <a:xfrm>
            <a:off x="1573696" y="344211"/>
            <a:ext cx="9094305" cy="1143000"/>
          </a:xfrm>
        </p:spPr>
        <p:txBody>
          <a:bodyPr/>
          <a:lstStyle/>
          <a:p>
            <a:r>
              <a:rPr lang="en-US" sz="4000" b="1" dirty="0">
                <a:solidFill>
                  <a:prstClr val="black"/>
                </a:solidFill>
              </a:rPr>
              <a:t>Definitive Implementation and Interaction of EPP2022 &amp; IFVM2022</a:t>
            </a:r>
            <a:endParaRPr lang="en-US" sz="4000" b="1" dirty="0"/>
          </a:p>
        </p:txBody>
      </p:sp>
      <p:sp>
        <p:nvSpPr>
          <p:cNvPr id="8" name="Content Placeholder 7"/>
          <p:cNvSpPr>
            <a:spLocks noGrp="1"/>
          </p:cNvSpPr>
          <p:nvPr>
            <p:ph idx="1"/>
          </p:nvPr>
        </p:nvSpPr>
        <p:spPr>
          <a:xfrm>
            <a:off x="1770192" y="1600203"/>
            <a:ext cx="8229600" cy="4525963"/>
          </a:xfrm>
        </p:spPr>
        <p:txBody>
          <a:bodyPr/>
          <a:lstStyle/>
          <a:p>
            <a:endParaRPr lang="en-US" dirty="0"/>
          </a:p>
        </p:txBody>
      </p:sp>
      <p:sp>
        <p:nvSpPr>
          <p:cNvPr id="10" name="Rectangle 9"/>
          <p:cNvSpPr/>
          <p:nvPr/>
        </p:nvSpPr>
        <p:spPr>
          <a:xfrm>
            <a:off x="1524000" y="1600202"/>
            <a:ext cx="2906486" cy="4386474"/>
          </a:xfrm>
          <a:prstGeom prst="rect">
            <a:avLst/>
          </a:prstGeom>
          <a:solidFill>
            <a:srgbClr val="CCE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11</a:t>
            </a:fld>
            <a:endParaRPr lang="en-US"/>
          </a:p>
        </p:txBody>
      </p:sp>
      <p:sp>
        <p:nvSpPr>
          <p:cNvPr id="56" name="Rectangle 55"/>
          <p:cNvSpPr/>
          <p:nvPr/>
        </p:nvSpPr>
        <p:spPr>
          <a:xfrm>
            <a:off x="4974984" y="1604316"/>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57" name="Rectangle 56"/>
          <p:cNvSpPr/>
          <p:nvPr/>
        </p:nvSpPr>
        <p:spPr>
          <a:xfrm>
            <a:off x="4974984" y="5434359"/>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58" name="Oval 57"/>
          <p:cNvSpPr/>
          <p:nvPr/>
        </p:nvSpPr>
        <p:spPr>
          <a:xfrm>
            <a:off x="5993185" y="3621894"/>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100" dirty="0">
                <a:solidFill>
                  <a:prstClr val="black"/>
                </a:solidFill>
                <a:latin typeface="Times New Roman" panose="02020603050405020304" pitchFamily="18" charset="0"/>
              </a:rPr>
              <a:t>IFVM2022</a:t>
            </a:r>
          </a:p>
          <a:p>
            <a:pPr algn="ctr" fontAlgn="base">
              <a:spcBef>
                <a:spcPct val="0"/>
              </a:spcBef>
              <a:spcAft>
                <a:spcPct val="0"/>
              </a:spcAft>
            </a:pPr>
            <a:r>
              <a:rPr lang="en-US" sz="900" dirty="0">
                <a:solidFill>
                  <a:prstClr val="black"/>
                </a:solidFill>
                <a:latin typeface="Times New Roman" panose="02020603050405020304" pitchFamily="18" charset="0"/>
              </a:rPr>
              <a:t>(master model)</a:t>
            </a:r>
          </a:p>
        </p:txBody>
      </p:sp>
      <p:cxnSp>
        <p:nvCxnSpPr>
          <p:cNvPr id="59" name="Straight Arrow Connector 58"/>
          <p:cNvCxnSpPr>
            <a:stCxn id="58" idx="0"/>
            <a:endCxn id="61" idx="2"/>
          </p:cNvCxnSpPr>
          <p:nvPr/>
        </p:nvCxnSpPr>
        <p:spPr>
          <a:xfrm flipV="1">
            <a:off x="6617921" y="3398268"/>
            <a:ext cx="115634" cy="22362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8" idx="4"/>
            <a:endCxn id="62" idx="0"/>
          </p:cNvCxnSpPr>
          <p:nvPr/>
        </p:nvCxnSpPr>
        <p:spPr>
          <a:xfrm>
            <a:off x="6617921" y="4016464"/>
            <a:ext cx="115634" cy="3021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224455" y="2831248"/>
            <a:ext cx="1018201" cy="567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62" name="Rectangle 61"/>
          <p:cNvSpPr/>
          <p:nvPr/>
        </p:nvSpPr>
        <p:spPr>
          <a:xfrm>
            <a:off x="6224455" y="4318565"/>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63" name="Rounded Rectangle 62"/>
          <p:cNvSpPr/>
          <p:nvPr/>
        </p:nvSpPr>
        <p:spPr>
          <a:xfrm>
            <a:off x="6164804" y="2333491"/>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64" name="Straight Arrow Connector 63"/>
          <p:cNvCxnSpPr>
            <a:stCxn id="61" idx="0"/>
            <a:endCxn id="63" idx="2"/>
          </p:cNvCxnSpPr>
          <p:nvPr/>
        </p:nvCxnSpPr>
        <p:spPr>
          <a:xfrm flipH="1" flipV="1">
            <a:off x="6617921" y="2610181"/>
            <a:ext cx="115634" cy="2210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6164804" y="502334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66" name="Straight Arrow Connector 65"/>
          <p:cNvCxnSpPr>
            <a:stCxn id="65" idx="0"/>
            <a:endCxn id="62" idx="2"/>
          </p:cNvCxnSpPr>
          <p:nvPr/>
        </p:nvCxnSpPr>
        <p:spPr>
          <a:xfrm flipV="1">
            <a:off x="6617921" y="4881188"/>
            <a:ext cx="115634"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41457" y="1604316"/>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68" name="Rectangle 67"/>
          <p:cNvSpPr/>
          <p:nvPr/>
        </p:nvSpPr>
        <p:spPr>
          <a:xfrm>
            <a:off x="7941457" y="5431239"/>
            <a:ext cx="1018201" cy="5626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69" name="Rectangle 68"/>
          <p:cNvSpPr/>
          <p:nvPr/>
        </p:nvSpPr>
        <p:spPr>
          <a:xfrm>
            <a:off x="9190928" y="2829688"/>
            <a:ext cx="1018201" cy="567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NATRF2022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70" name="Rectangle 69"/>
          <p:cNvSpPr/>
          <p:nvPr/>
        </p:nvSpPr>
        <p:spPr>
          <a:xfrm>
            <a:off x="9190928" y="4317005"/>
            <a:ext cx="1018201" cy="562623"/>
          </a:xfrm>
          <a:prstGeom prst="rect">
            <a:avLst/>
          </a:prstGeom>
          <a:solidFill>
            <a:schemeClr val="bg1"/>
          </a:solidFill>
          <a:ln w="1016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100" dirty="0" err="1">
                <a:solidFill>
                  <a:prstClr val="black"/>
                </a:solidFill>
                <a:latin typeface="Symbol" panose="05050102010706020507" pitchFamily="18" charset="2"/>
              </a:rPr>
              <a:t>fl</a:t>
            </a:r>
            <a:r>
              <a:rPr lang="en-US" sz="1100" dirty="0" err="1">
                <a:solidFill>
                  <a:prstClr val="black"/>
                </a:solidFill>
                <a:latin typeface="Times New Roman" panose="02020603050405020304" pitchFamily="18" charset="0"/>
              </a:rPr>
              <a:t>h</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00B050"/>
                </a:solidFill>
                <a:latin typeface="Times New Roman" panose="02020603050405020304" pitchFamily="18" charset="0"/>
              </a:rPr>
              <a:t>NATRF2022</a:t>
            </a:r>
            <a:endParaRPr lang="en-US" sz="1100" dirty="0">
              <a:solidFill>
                <a:prstClr val="black"/>
              </a:solidFill>
              <a:latin typeface="Times New Roman" panose="02020603050405020304" pitchFamily="18" charset="0"/>
            </a:endParaRPr>
          </a:p>
          <a:p>
            <a:pPr algn="ctr" fontAlgn="base">
              <a:spcBef>
                <a:spcPct val="0"/>
              </a:spcBef>
              <a:spcAft>
                <a:spcPct val="0"/>
              </a:spcAft>
            </a:pPr>
            <a:r>
              <a:rPr lang="en-US" sz="1100" dirty="0">
                <a:solidFill>
                  <a:srgbClr val="00B050"/>
                </a:solidFill>
                <a:latin typeface="Times New Roman" panose="02020603050405020304" pitchFamily="18" charset="0"/>
              </a:rPr>
              <a:t>ep. 2039.704</a:t>
            </a:r>
          </a:p>
        </p:txBody>
      </p:sp>
      <p:sp>
        <p:nvSpPr>
          <p:cNvPr id="71" name="Rounded Rectangle 70"/>
          <p:cNvSpPr/>
          <p:nvPr/>
        </p:nvSpPr>
        <p:spPr>
          <a:xfrm>
            <a:off x="9131277" y="2331931"/>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72" name="Straight Arrow Connector 71"/>
          <p:cNvCxnSpPr>
            <a:stCxn id="69" idx="0"/>
            <a:endCxn id="71" idx="2"/>
          </p:cNvCxnSpPr>
          <p:nvPr/>
        </p:nvCxnSpPr>
        <p:spPr>
          <a:xfrm flipH="1" flipV="1">
            <a:off x="9584394" y="2608621"/>
            <a:ext cx="115634" cy="2210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3" name="Rounded Rectangle 72"/>
          <p:cNvSpPr/>
          <p:nvPr/>
        </p:nvSpPr>
        <p:spPr>
          <a:xfrm>
            <a:off x="9131277" y="502178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74" name="Straight Arrow Connector 73"/>
          <p:cNvCxnSpPr>
            <a:stCxn id="73" idx="0"/>
            <a:endCxn id="70" idx="2"/>
          </p:cNvCxnSpPr>
          <p:nvPr/>
        </p:nvCxnSpPr>
        <p:spPr>
          <a:xfrm flipV="1">
            <a:off x="9584394" y="4879628"/>
            <a:ext cx="115634"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Flowchart: Data 82"/>
          <p:cNvSpPr/>
          <p:nvPr/>
        </p:nvSpPr>
        <p:spPr>
          <a:xfrm>
            <a:off x="6316309" y="1586269"/>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84" name="Straight Arrow Connector 83"/>
          <p:cNvCxnSpPr>
            <a:stCxn id="83" idx="2"/>
            <a:endCxn id="56" idx="3"/>
          </p:cNvCxnSpPr>
          <p:nvPr/>
        </p:nvCxnSpPr>
        <p:spPr>
          <a:xfrm flipH="1">
            <a:off x="5993185" y="1774481"/>
            <a:ext cx="441475" cy="1111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67" idx="1"/>
            <a:endCxn id="83" idx="5"/>
          </p:cNvCxnSpPr>
          <p:nvPr/>
        </p:nvCxnSpPr>
        <p:spPr>
          <a:xfrm flipH="1" flipV="1">
            <a:off x="7381464" y="1774481"/>
            <a:ext cx="559992" cy="1111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Flowchart: Data 88"/>
          <p:cNvSpPr/>
          <p:nvPr/>
        </p:nvSpPr>
        <p:spPr>
          <a:xfrm>
            <a:off x="6316309" y="5638668"/>
            <a:ext cx="1183507" cy="376423"/>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90" name="Straight Arrow Connector 89"/>
          <p:cNvCxnSpPr>
            <a:stCxn id="89" idx="2"/>
            <a:endCxn id="57" idx="3"/>
          </p:cNvCxnSpPr>
          <p:nvPr/>
        </p:nvCxnSpPr>
        <p:spPr>
          <a:xfrm flipH="1" flipV="1">
            <a:off x="5993185" y="5715671"/>
            <a:ext cx="441475" cy="1112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8" idx="1"/>
            <a:endCxn id="89" idx="5"/>
          </p:cNvCxnSpPr>
          <p:nvPr/>
        </p:nvCxnSpPr>
        <p:spPr>
          <a:xfrm flipH="1">
            <a:off x="7381464" y="5712551"/>
            <a:ext cx="559992" cy="11432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flipV="1">
            <a:off x="6011801" y="2053408"/>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8969695" y="2070572"/>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011801" y="5307173"/>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8969695" y="5307173"/>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8591697" y="3584372"/>
            <a:ext cx="1849737" cy="461665"/>
          </a:xfrm>
          <a:prstGeom prst="rect">
            <a:avLst/>
          </a:prstGeom>
          <a:noFill/>
        </p:spPr>
        <p:txBody>
          <a:bodyPr wrap="none" rtlCol="0">
            <a:spAutoFit/>
          </a:bodyPr>
          <a:lstStyle/>
          <a:p>
            <a:pPr fontAlgn="base">
              <a:spcBef>
                <a:spcPct val="0"/>
              </a:spcBef>
              <a:spcAft>
                <a:spcPct val="0"/>
              </a:spcAft>
            </a:pPr>
            <a:r>
              <a:rPr lang="en-US" sz="1200" b="1" dirty="0" err="1">
                <a:solidFill>
                  <a:prstClr val="black"/>
                </a:solidFill>
                <a:latin typeface="Times New Roman" panose="02020603050405020304" pitchFamily="18" charset="0"/>
                <a:ea typeface="MS PGothic" pitchFamily="34" charset="-128"/>
              </a:rPr>
              <a:t>Drats</a:t>
            </a:r>
            <a:r>
              <a:rPr lang="en-US" sz="1200" b="1" dirty="0">
                <a:solidFill>
                  <a:prstClr val="black"/>
                </a:solidFill>
                <a:latin typeface="Times New Roman" panose="02020603050405020304" pitchFamily="18" charset="0"/>
                <a:ea typeface="MS PGothic" pitchFamily="34" charset="-128"/>
              </a:rPr>
              <a:t>!  A connection here</a:t>
            </a:r>
          </a:p>
          <a:p>
            <a:pPr fontAlgn="base">
              <a:spcBef>
                <a:spcPct val="0"/>
              </a:spcBef>
              <a:spcAft>
                <a:spcPct val="0"/>
              </a:spcAft>
            </a:pPr>
            <a:r>
              <a:rPr lang="en-US" sz="1200" b="1" dirty="0">
                <a:solidFill>
                  <a:prstClr val="black"/>
                </a:solidFill>
                <a:latin typeface="Times New Roman" panose="02020603050405020304" pitchFamily="18" charset="0"/>
                <a:ea typeface="MS PGothic" pitchFamily="34" charset="-128"/>
              </a:rPr>
              <a:t>would be useful!</a:t>
            </a:r>
          </a:p>
        </p:txBody>
      </p:sp>
      <p:sp>
        <p:nvSpPr>
          <p:cNvPr id="101" name="Freeform 100"/>
          <p:cNvSpPr/>
          <p:nvPr/>
        </p:nvSpPr>
        <p:spPr>
          <a:xfrm>
            <a:off x="5406605" y="1631101"/>
            <a:ext cx="4453121" cy="4368914"/>
          </a:xfrm>
          <a:custGeom>
            <a:avLst/>
            <a:gdLst>
              <a:gd name="connsiteX0" fmla="*/ 4379429 w 4453121"/>
              <a:gd name="connsiteY0" fmla="*/ 2960792 h 4368914"/>
              <a:gd name="connsiteX1" fmla="*/ 4324011 w 4453121"/>
              <a:gd name="connsiteY1" fmla="*/ 3598101 h 4368914"/>
              <a:gd name="connsiteX2" fmla="*/ 3187938 w 4453121"/>
              <a:gd name="connsiteY2" fmla="*/ 4276974 h 4368914"/>
              <a:gd name="connsiteX3" fmla="*/ 1525393 w 4453121"/>
              <a:gd name="connsiteY3" fmla="*/ 4304683 h 4368914"/>
              <a:gd name="connsiteX4" fmla="*/ 15247 w 4453121"/>
              <a:gd name="connsiteY4" fmla="*/ 4318538 h 4368914"/>
              <a:gd name="connsiteX5" fmla="*/ 1331429 w 4453121"/>
              <a:gd name="connsiteY5" fmla="*/ 3598101 h 4368914"/>
              <a:gd name="connsiteX6" fmla="*/ 1289865 w 4453121"/>
              <a:gd name="connsiteY6" fmla="*/ 2988501 h 4368914"/>
              <a:gd name="connsiteX7" fmla="*/ 1345283 w 4453121"/>
              <a:gd name="connsiteY7" fmla="*/ 2198792 h 4368914"/>
              <a:gd name="connsiteX8" fmla="*/ 1400702 w 4453121"/>
              <a:gd name="connsiteY8" fmla="*/ 1450647 h 4368914"/>
              <a:gd name="connsiteX9" fmla="*/ 1303720 w 4453121"/>
              <a:gd name="connsiteY9" fmla="*/ 841047 h 4368914"/>
              <a:gd name="connsiteX10" fmla="*/ 1393 w 4453121"/>
              <a:gd name="connsiteY10" fmla="*/ 120610 h 4368914"/>
              <a:gd name="connsiteX11" fmla="*/ 1580811 w 4453121"/>
              <a:gd name="connsiteY11" fmla="*/ 92901 h 4368914"/>
              <a:gd name="connsiteX12" fmla="*/ 2883138 w 4453121"/>
              <a:gd name="connsiteY12" fmla="*/ 51338 h 4368914"/>
              <a:gd name="connsiteX13" fmla="*/ 4240883 w 4453121"/>
              <a:gd name="connsiteY13" fmla="*/ 882610 h 4368914"/>
              <a:gd name="connsiteX14" fmla="*/ 4324011 w 4453121"/>
              <a:gd name="connsiteY14" fmla="*/ 1381374 h 436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21" h="4368914">
                <a:moveTo>
                  <a:pt x="4379429" y="2960792"/>
                </a:moveTo>
                <a:cubicBezTo>
                  <a:pt x="4451011" y="3169764"/>
                  <a:pt x="4522593" y="3378737"/>
                  <a:pt x="4324011" y="3598101"/>
                </a:cubicBezTo>
                <a:cubicBezTo>
                  <a:pt x="4125429" y="3817465"/>
                  <a:pt x="3654374" y="4159210"/>
                  <a:pt x="3187938" y="4276974"/>
                </a:cubicBezTo>
                <a:cubicBezTo>
                  <a:pt x="2721502" y="4394738"/>
                  <a:pt x="1525393" y="4304683"/>
                  <a:pt x="1525393" y="4304683"/>
                </a:cubicBezTo>
                <a:cubicBezTo>
                  <a:pt x="996611" y="4311610"/>
                  <a:pt x="47574" y="4436302"/>
                  <a:pt x="15247" y="4318538"/>
                </a:cubicBezTo>
                <a:cubicBezTo>
                  <a:pt x="-17080" y="4200774"/>
                  <a:pt x="1118993" y="3819774"/>
                  <a:pt x="1331429" y="3598101"/>
                </a:cubicBezTo>
                <a:cubicBezTo>
                  <a:pt x="1543865" y="3376428"/>
                  <a:pt x="1287556" y="3221719"/>
                  <a:pt x="1289865" y="2988501"/>
                </a:cubicBezTo>
                <a:cubicBezTo>
                  <a:pt x="1292174" y="2755283"/>
                  <a:pt x="1326810" y="2455101"/>
                  <a:pt x="1345283" y="2198792"/>
                </a:cubicBezTo>
                <a:cubicBezTo>
                  <a:pt x="1363756" y="1942483"/>
                  <a:pt x="1407629" y="1676938"/>
                  <a:pt x="1400702" y="1450647"/>
                </a:cubicBezTo>
                <a:cubicBezTo>
                  <a:pt x="1393775" y="1224356"/>
                  <a:pt x="1536938" y="1062720"/>
                  <a:pt x="1303720" y="841047"/>
                </a:cubicBezTo>
                <a:cubicBezTo>
                  <a:pt x="1070502" y="619374"/>
                  <a:pt x="-44789" y="245301"/>
                  <a:pt x="1393" y="120610"/>
                </a:cubicBezTo>
                <a:cubicBezTo>
                  <a:pt x="47575" y="-4081"/>
                  <a:pt x="1580811" y="92901"/>
                  <a:pt x="1580811" y="92901"/>
                </a:cubicBezTo>
                <a:cubicBezTo>
                  <a:pt x="2061102" y="81356"/>
                  <a:pt x="2439793" y="-80280"/>
                  <a:pt x="2883138" y="51338"/>
                </a:cubicBezTo>
                <a:cubicBezTo>
                  <a:pt x="3326483" y="182956"/>
                  <a:pt x="4000737" y="660937"/>
                  <a:pt x="4240883" y="882610"/>
                </a:cubicBezTo>
                <a:cubicBezTo>
                  <a:pt x="4481029" y="1104283"/>
                  <a:pt x="4402520" y="1242828"/>
                  <a:pt x="4324011" y="1381374"/>
                </a:cubicBezTo>
              </a:path>
            </a:pathLst>
          </a:custGeom>
          <a:noFill/>
          <a:ln w="177800">
            <a:solidFill>
              <a:srgbClr val="7030A0"/>
            </a:solidFill>
            <a:prstDash val="sysDash"/>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255847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1" grpId="0" animBg="1"/>
      <p:bldP spid="62" grpId="0" animBg="1"/>
      <p:bldP spid="63" grpId="0" animBg="1"/>
      <p:bldP spid="65" grpId="0" animBg="1"/>
      <p:bldP spid="67" grpId="0" animBg="1"/>
      <p:bldP spid="68" grpId="0" animBg="1"/>
      <p:bldP spid="69" grpId="0" animBg="1"/>
      <p:bldP spid="70" grpId="0" animBg="1"/>
      <p:bldP spid="71" grpId="0" animBg="1"/>
      <p:bldP spid="73" grpId="0" animBg="1"/>
      <p:bldP spid="83" grpId="0" animBg="1"/>
      <p:bldP spid="89" grpId="0" animBg="1"/>
      <p:bldP spid="98"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Why the long path?</a:t>
            </a:r>
          </a:p>
        </p:txBody>
      </p:sp>
      <p:sp>
        <p:nvSpPr>
          <p:cNvPr id="3" name="Content Placeholder 2"/>
          <p:cNvSpPr>
            <a:spLocks noGrp="1"/>
          </p:cNvSpPr>
          <p:nvPr>
            <p:ph idx="1"/>
          </p:nvPr>
        </p:nvSpPr>
        <p:spPr>
          <a:xfrm>
            <a:off x="1860624" y="1429387"/>
            <a:ext cx="8229600" cy="4525963"/>
          </a:xfrm>
        </p:spPr>
        <p:txBody>
          <a:bodyPr/>
          <a:lstStyle/>
          <a:p>
            <a:pPr marL="0" indent="0">
              <a:buNone/>
            </a:pPr>
            <a:r>
              <a:rPr lang="en-US" b="1" dirty="0"/>
              <a:t>Uniqueness</a:t>
            </a:r>
          </a:p>
          <a:p>
            <a:pPr lvl="1"/>
            <a:r>
              <a:rPr lang="en-US" dirty="0"/>
              <a:t>If there are two “paths” between input and output in our software, the potential for disagreeing answers will cause difficulties.</a:t>
            </a:r>
          </a:p>
          <a:p>
            <a:pPr lvl="2"/>
            <a:r>
              <a:rPr lang="en-US" sz="2800" dirty="0"/>
              <a:t>However, running 7 transformations solely to change the epoch, and not the frame, seems not only wasteful, but fixable without sacrificing uniqueness.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12</a:t>
            </a:fld>
            <a:endParaRPr lang="en-US"/>
          </a:p>
        </p:txBody>
      </p:sp>
    </p:spTree>
    <p:custDataLst>
      <p:tags r:id="rId1"/>
    </p:custDataLst>
    <p:extLst>
      <p:ext uri="{BB962C8B-B14F-4D97-AF65-F5344CB8AC3E}">
        <p14:creationId xmlns:p14="http://schemas.microsoft.com/office/powerpoint/2010/main" val="3862560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16032" y="1614276"/>
            <a:ext cx="3240960" cy="4386474"/>
          </a:xfrm>
          <a:prstGeom prst="rect">
            <a:avLst/>
          </a:prstGeom>
          <a:solidFill>
            <a:srgbClr val="99FF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itle 6"/>
          <p:cNvSpPr>
            <a:spLocks noGrp="1"/>
          </p:cNvSpPr>
          <p:nvPr>
            <p:ph type="title"/>
          </p:nvPr>
        </p:nvSpPr>
        <p:spPr>
          <a:xfrm>
            <a:off x="1573696" y="344211"/>
            <a:ext cx="9094305" cy="1143000"/>
          </a:xfrm>
        </p:spPr>
        <p:txBody>
          <a:bodyPr/>
          <a:lstStyle/>
          <a:p>
            <a:r>
              <a:rPr lang="en-US" sz="4000" b="1" dirty="0">
                <a:solidFill>
                  <a:prstClr val="black"/>
                </a:solidFill>
              </a:rPr>
              <a:t>Definitive Implementation and Interaction of EPP2022 &amp; IFVM2022</a:t>
            </a:r>
            <a:endParaRPr lang="en-US" sz="4000" b="1" dirty="0"/>
          </a:p>
        </p:txBody>
      </p:sp>
      <p:sp>
        <p:nvSpPr>
          <p:cNvPr id="10" name="Rectangle 9"/>
          <p:cNvSpPr/>
          <p:nvPr/>
        </p:nvSpPr>
        <p:spPr>
          <a:xfrm>
            <a:off x="1524000" y="1600202"/>
            <a:ext cx="2906486" cy="4386474"/>
          </a:xfrm>
          <a:prstGeom prst="rect">
            <a:avLst/>
          </a:prstGeom>
          <a:solidFill>
            <a:srgbClr val="CCE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13</a:t>
            </a:fld>
            <a:endParaRPr lang="en-US"/>
          </a:p>
        </p:txBody>
      </p:sp>
      <p:sp>
        <p:nvSpPr>
          <p:cNvPr id="102" name="Rectangle 101"/>
          <p:cNvSpPr/>
          <p:nvPr/>
        </p:nvSpPr>
        <p:spPr>
          <a:xfrm>
            <a:off x="1997970" y="1597198"/>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F0"/>
                </a:solidFill>
                <a:latin typeface="Times New Roman" panose="02020603050405020304" pitchFamily="18" charset="0"/>
              </a:rPr>
              <a:t>PATRF2022</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03" name="Rectangle 102"/>
          <p:cNvSpPr/>
          <p:nvPr/>
        </p:nvSpPr>
        <p:spPr>
          <a:xfrm>
            <a:off x="1997970" y="5392984"/>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F0"/>
                </a:solidFill>
                <a:latin typeface="Times New Roman" panose="02020603050405020304" pitchFamily="18" charset="0"/>
              </a:rPr>
              <a:t>PATRF2022</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04" name="Flowchart: Data 103"/>
          <p:cNvSpPr/>
          <p:nvPr/>
        </p:nvSpPr>
        <p:spPr>
          <a:xfrm>
            <a:off x="3361572" y="1590702"/>
            <a:ext cx="1102710" cy="386725"/>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sp>
        <p:nvSpPr>
          <p:cNvPr id="105" name="Rectangle 104"/>
          <p:cNvSpPr/>
          <p:nvPr/>
        </p:nvSpPr>
        <p:spPr>
          <a:xfrm>
            <a:off x="4836642" y="1597198"/>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06" name="Rectangle 105"/>
          <p:cNvSpPr/>
          <p:nvPr/>
        </p:nvSpPr>
        <p:spPr>
          <a:xfrm>
            <a:off x="4964442" y="5396104"/>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07" name="Oval 106"/>
          <p:cNvSpPr/>
          <p:nvPr/>
        </p:nvSpPr>
        <p:spPr>
          <a:xfrm>
            <a:off x="6006598" y="3415573"/>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IFVM2022</a:t>
            </a:r>
          </a:p>
          <a:p>
            <a:pPr algn="ctr" fontAlgn="base">
              <a:spcBef>
                <a:spcPct val="0"/>
              </a:spcBef>
              <a:spcAft>
                <a:spcPct val="0"/>
              </a:spcAft>
            </a:pPr>
            <a:r>
              <a:rPr lang="en-US" sz="1300" dirty="0">
                <a:solidFill>
                  <a:prstClr val="black"/>
                </a:solidFill>
                <a:latin typeface="Times New Roman" panose="02020603050405020304" pitchFamily="18" charset="0"/>
              </a:rPr>
              <a:t>(master model)</a:t>
            </a:r>
          </a:p>
        </p:txBody>
      </p:sp>
      <p:cxnSp>
        <p:nvCxnSpPr>
          <p:cNvPr id="108" name="Straight Arrow Connector 107"/>
          <p:cNvCxnSpPr>
            <a:stCxn id="107" idx="0"/>
            <a:endCxn id="110" idx="2"/>
          </p:cNvCxnSpPr>
          <p:nvPr/>
        </p:nvCxnSpPr>
        <p:spPr>
          <a:xfrm flipV="1">
            <a:off x="6631334" y="3191949"/>
            <a:ext cx="43358"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07" idx="4"/>
            <a:endCxn id="111" idx="0"/>
          </p:cNvCxnSpPr>
          <p:nvPr/>
        </p:nvCxnSpPr>
        <p:spPr>
          <a:xfrm>
            <a:off x="6631334" y="3810144"/>
            <a:ext cx="43358" cy="3093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093315" y="2632284"/>
            <a:ext cx="1162754" cy="5596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11" name="Rectangle 110"/>
          <p:cNvSpPr/>
          <p:nvPr/>
        </p:nvSpPr>
        <p:spPr>
          <a:xfrm>
            <a:off x="6093315" y="4119542"/>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prstClr val="black"/>
                </a:solidFill>
                <a:latin typeface="Times New Roman" panose="02020603050405020304" pitchFamily="18" charset="0"/>
              </a:rPr>
              <a:t>ITRF2020</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12" name="Rounded Rectangle 111"/>
          <p:cNvSpPr/>
          <p:nvPr/>
        </p:nvSpPr>
        <p:spPr>
          <a:xfrm>
            <a:off x="6178217" y="2127170"/>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13" name="Straight Arrow Connector 112"/>
          <p:cNvCxnSpPr>
            <a:stCxn id="110" idx="0"/>
            <a:endCxn id="112" idx="2"/>
          </p:cNvCxnSpPr>
          <p:nvPr/>
        </p:nvCxnSpPr>
        <p:spPr>
          <a:xfrm flipH="1" flipV="1">
            <a:off x="6631334" y="2403861"/>
            <a:ext cx="43358" cy="2284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4" name="Rounded Rectangle 113"/>
          <p:cNvSpPr/>
          <p:nvPr/>
        </p:nvSpPr>
        <p:spPr>
          <a:xfrm>
            <a:off x="6178217" y="4817025"/>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15" name="Straight Arrow Connector 114"/>
          <p:cNvCxnSpPr>
            <a:stCxn id="114" idx="0"/>
            <a:endCxn id="111" idx="2"/>
          </p:cNvCxnSpPr>
          <p:nvPr/>
        </p:nvCxnSpPr>
        <p:spPr>
          <a:xfrm flipV="1">
            <a:off x="6631334" y="4674867"/>
            <a:ext cx="43358"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7810694" y="1586589"/>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17" name="Rectangle 116"/>
          <p:cNvSpPr/>
          <p:nvPr/>
        </p:nvSpPr>
        <p:spPr>
          <a:xfrm>
            <a:off x="7930915" y="5392984"/>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a:solidFill>
                  <a:prstClr val="black"/>
                </a:solidFill>
                <a:latin typeface="Times New Roman" panose="02020603050405020304" pitchFamily="18" charset="0"/>
              </a:rPr>
              <a:t>XYZ</a:t>
            </a:r>
          </a:p>
          <a:p>
            <a:pPr algn="ctr" fontAlgn="base">
              <a:spcBef>
                <a:spcPct val="0"/>
              </a:spcBef>
              <a:spcAft>
                <a:spcPct val="0"/>
              </a:spcAft>
            </a:pPr>
            <a:r>
              <a:rPr lang="en-US" sz="1200" dirty="0">
                <a:solidFill>
                  <a:srgbClr val="00B050"/>
                </a:solidFill>
                <a:latin typeface="Times New Roman" panose="02020603050405020304" pitchFamily="18" charset="0"/>
              </a:rPr>
              <a:t>NATRF2022</a:t>
            </a: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18" name="Rectangle 117"/>
          <p:cNvSpPr/>
          <p:nvPr/>
        </p:nvSpPr>
        <p:spPr>
          <a:xfrm>
            <a:off x="9059788" y="2630724"/>
            <a:ext cx="1162754" cy="5596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NATRF2022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19" name="Rectangle 118"/>
          <p:cNvSpPr/>
          <p:nvPr/>
        </p:nvSpPr>
        <p:spPr>
          <a:xfrm>
            <a:off x="9059788" y="4117982"/>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NATRF2022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20" name="Rounded Rectangle 119"/>
          <p:cNvSpPr/>
          <p:nvPr/>
        </p:nvSpPr>
        <p:spPr>
          <a:xfrm>
            <a:off x="9144690" y="2125610"/>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21" name="Straight Arrow Connector 120"/>
          <p:cNvCxnSpPr>
            <a:stCxn id="118" idx="0"/>
            <a:endCxn id="120" idx="2"/>
          </p:cNvCxnSpPr>
          <p:nvPr/>
        </p:nvCxnSpPr>
        <p:spPr>
          <a:xfrm flipH="1" flipV="1">
            <a:off x="9597807" y="2402301"/>
            <a:ext cx="43358" cy="2284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2" name="Rounded Rectangle 121"/>
          <p:cNvSpPr/>
          <p:nvPr/>
        </p:nvSpPr>
        <p:spPr>
          <a:xfrm>
            <a:off x="9144690" y="4815465"/>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23" name="Straight Arrow Connector 122"/>
          <p:cNvCxnSpPr>
            <a:stCxn id="122" idx="0"/>
            <a:endCxn id="119" idx="2"/>
          </p:cNvCxnSpPr>
          <p:nvPr/>
        </p:nvCxnSpPr>
        <p:spPr>
          <a:xfrm flipV="1">
            <a:off x="9597807" y="4673307"/>
            <a:ext cx="43358"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3257467" y="2741252"/>
            <a:ext cx="1162754" cy="5596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F0"/>
                </a:solidFill>
                <a:latin typeface="Times New Roman" panose="02020603050405020304" pitchFamily="18" charset="0"/>
              </a:rPr>
              <a:t>PATRF2022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FF0000"/>
                </a:solidFill>
                <a:latin typeface="Times New Roman" panose="02020603050405020304" pitchFamily="18" charset="0"/>
              </a:rPr>
              <a:t>ep. 2028.048</a:t>
            </a:r>
          </a:p>
        </p:txBody>
      </p:sp>
      <p:sp>
        <p:nvSpPr>
          <p:cNvPr id="125" name="Rectangle 124"/>
          <p:cNvSpPr/>
          <p:nvPr/>
        </p:nvSpPr>
        <p:spPr>
          <a:xfrm>
            <a:off x="3257467" y="4228510"/>
            <a:ext cx="1162754" cy="5553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fontAlgn="base">
              <a:spcBef>
                <a:spcPct val="0"/>
              </a:spcBef>
              <a:spcAft>
                <a:spcPct val="0"/>
              </a:spcAft>
            </a:pPr>
            <a:r>
              <a:rPr lang="en-US" sz="1200" dirty="0" err="1">
                <a:solidFill>
                  <a:prstClr val="black"/>
                </a:solidFill>
                <a:latin typeface="Symbol" panose="05050102010706020507" pitchFamily="18" charset="2"/>
              </a:rPr>
              <a:t>fl</a:t>
            </a:r>
            <a:r>
              <a:rPr lang="en-US" sz="1200" dirty="0" err="1">
                <a:solidFill>
                  <a:prstClr val="black"/>
                </a:solidFill>
                <a:latin typeface="Times New Roman" panose="02020603050405020304" pitchFamily="18" charset="0"/>
              </a:rPr>
              <a:t>h</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F0"/>
                </a:solidFill>
                <a:latin typeface="Times New Roman" panose="02020603050405020304" pitchFamily="18" charset="0"/>
              </a:rPr>
              <a:t>PATRF2022</a:t>
            </a:r>
            <a:endParaRPr lang="en-US" sz="1200" dirty="0">
              <a:solidFill>
                <a:prstClr val="black"/>
              </a:solidFill>
              <a:latin typeface="Times New Roman" panose="02020603050405020304" pitchFamily="18" charset="0"/>
            </a:endParaRPr>
          </a:p>
          <a:p>
            <a:pPr algn="ctr" fontAlgn="base">
              <a:spcBef>
                <a:spcPct val="0"/>
              </a:spcBef>
              <a:spcAft>
                <a:spcPct val="0"/>
              </a:spcAft>
            </a:pPr>
            <a:r>
              <a:rPr lang="en-US" sz="1200" dirty="0">
                <a:solidFill>
                  <a:srgbClr val="00B050"/>
                </a:solidFill>
                <a:latin typeface="Times New Roman" panose="02020603050405020304" pitchFamily="18" charset="0"/>
              </a:rPr>
              <a:t>ep. 2039.704</a:t>
            </a:r>
          </a:p>
        </p:txBody>
      </p:sp>
      <p:sp>
        <p:nvSpPr>
          <p:cNvPr id="126" name="Rounded Rectangle 125"/>
          <p:cNvSpPr/>
          <p:nvPr/>
        </p:nvSpPr>
        <p:spPr>
          <a:xfrm>
            <a:off x="3342369" y="2236138"/>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27" name="Straight Arrow Connector 126"/>
          <p:cNvCxnSpPr>
            <a:stCxn id="124" idx="0"/>
            <a:endCxn id="126" idx="2"/>
          </p:cNvCxnSpPr>
          <p:nvPr/>
        </p:nvCxnSpPr>
        <p:spPr>
          <a:xfrm flipH="1" flipV="1">
            <a:off x="3795486" y="2512829"/>
            <a:ext cx="43358" cy="2284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8" name="Rounded Rectangle 127"/>
          <p:cNvSpPr/>
          <p:nvPr/>
        </p:nvSpPr>
        <p:spPr>
          <a:xfrm>
            <a:off x="3342369" y="4925993"/>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200" dirty="0">
                <a:solidFill>
                  <a:prstClr val="white"/>
                </a:solidFill>
                <a:latin typeface="Times New Roman" panose="02020603050405020304" pitchFamily="18" charset="0"/>
              </a:rPr>
              <a:t>XYZ2PLH</a:t>
            </a:r>
          </a:p>
        </p:txBody>
      </p:sp>
      <p:cxnSp>
        <p:nvCxnSpPr>
          <p:cNvPr id="129" name="Straight Arrow Connector 128"/>
          <p:cNvCxnSpPr>
            <a:stCxn id="128" idx="0"/>
            <a:endCxn id="125" idx="2"/>
          </p:cNvCxnSpPr>
          <p:nvPr/>
        </p:nvCxnSpPr>
        <p:spPr>
          <a:xfrm flipV="1">
            <a:off x="3795486" y="4783835"/>
            <a:ext cx="43358"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04" idx="2"/>
            <a:endCxn id="102" idx="3"/>
          </p:cNvCxnSpPr>
          <p:nvPr/>
        </p:nvCxnSpPr>
        <p:spPr>
          <a:xfrm flipH="1">
            <a:off x="3160725" y="1784064"/>
            <a:ext cx="311119" cy="907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05" idx="1"/>
            <a:endCxn id="104" idx="5"/>
          </p:cNvCxnSpPr>
          <p:nvPr/>
        </p:nvCxnSpPr>
        <p:spPr>
          <a:xfrm flipH="1" flipV="1">
            <a:off x="4354012" y="1784064"/>
            <a:ext cx="482631" cy="907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2" name="Flowchart: Data 131"/>
          <p:cNvSpPr/>
          <p:nvPr/>
        </p:nvSpPr>
        <p:spPr>
          <a:xfrm>
            <a:off x="6329721" y="1590702"/>
            <a:ext cx="1102710" cy="386725"/>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133" name="Straight Arrow Connector 132"/>
          <p:cNvCxnSpPr>
            <a:stCxn id="132" idx="2"/>
            <a:endCxn id="105" idx="3"/>
          </p:cNvCxnSpPr>
          <p:nvPr/>
        </p:nvCxnSpPr>
        <p:spPr>
          <a:xfrm flipH="1">
            <a:off x="5999396" y="1784064"/>
            <a:ext cx="440596" cy="907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16" idx="1"/>
            <a:endCxn id="132" idx="5"/>
          </p:cNvCxnSpPr>
          <p:nvPr/>
        </p:nvCxnSpPr>
        <p:spPr>
          <a:xfrm flipH="1" flipV="1">
            <a:off x="7322160" y="1784065"/>
            <a:ext cx="488534" cy="801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5" name="Flowchart: Data 134"/>
          <p:cNvSpPr/>
          <p:nvPr/>
        </p:nvSpPr>
        <p:spPr>
          <a:xfrm>
            <a:off x="3494490" y="5576475"/>
            <a:ext cx="1102710" cy="386725"/>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136" name="Straight Arrow Connector 135"/>
          <p:cNvCxnSpPr>
            <a:stCxn id="135" idx="2"/>
            <a:endCxn id="103" idx="3"/>
          </p:cNvCxnSpPr>
          <p:nvPr/>
        </p:nvCxnSpPr>
        <p:spPr>
          <a:xfrm flipH="1" flipV="1">
            <a:off x="3160725" y="5670647"/>
            <a:ext cx="444037" cy="991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06" idx="1"/>
            <a:endCxn id="135" idx="5"/>
          </p:cNvCxnSpPr>
          <p:nvPr/>
        </p:nvCxnSpPr>
        <p:spPr>
          <a:xfrm flipH="1">
            <a:off x="4486930" y="5673767"/>
            <a:ext cx="477513" cy="960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8" name="Flowchart: Data 137"/>
          <p:cNvSpPr/>
          <p:nvPr/>
        </p:nvSpPr>
        <p:spPr>
          <a:xfrm>
            <a:off x="6450319" y="5602909"/>
            <a:ext cx="1102710" cy="386725"/>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200" dirty="0">
                <a:solidFill>
                  <a:prstClr val="black"/>
                </a:solidFill>
                <a:latin typeface="Times New Roman" panose="02020603050405020304" pitchFamily="18" charset="0"/>
              </a:rPr>
              <a:t>EPP2022</a:t>
            </a:r>
          </a:p>
        </p:txBody>
      </p:sp>
      <p:cxnSp>
        <p:nvCxnSpPr>
          <p:cNvPr id="139" name="Straight Arrow Connector 138"/>
          <p:cNvCxnSpPr>
            <a:stCxn id="138" idx="2"/>
            <a:endCxn id="106" idx="3"/>
          </p:cNvCxnSpPr>
          <p:nvPr/>
        </p:nvCxnSpPr>
        <p:spPr>
          <a:xfrm flipH="1" flipV="1">
            <a:off x="6127196" y="5673767"/>
            <a:ext cx="433394" cy="1225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17" idx="1"/>
            <a:endCxn id="138" idx="5"/>
          </p:cNvCxnSpPr>
          <p:nvPr/>
        </p:nvCxnSpPr>
        <p:spPr>
          <a:xfrm flipH="1">
            <a:off x="7442759" y="5670647"/>
            <a:ext cx="488157" cy="125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flipV="1">
            <a:off x="3169897" y="2119823"/>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H="1" flipV="1">
            <a:off x="5983492" y="2048578"/>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H="1" flipV="1">
            <a:off x="8983108" y="186425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3156338" y="5126160"/>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a:off x="6025214" y="5100852"/>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8983108" y="5100852"/>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flipV="1">
            <a:off x="3795486" y="3311511"/>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endCxn id="125" idx="0"/>
          </p:cNvCxnSpPr>
          <p:nvPr/>
        </p:nvCxnSpPr>
        <p:spPr>
          <a:xfrm>
            <a:off x="3795488" y="3929706"/>
            <a:ext cx="43357" cy="2988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9" name="Oval 148"/>
          <p:cNvSpPr/>
          <p:nvPr/>
        </p:nvSpPr>
        <p:spPr>
          <a:xfrm>
            <a:off x="3108179" y="3526101"/>
            <a:ext cx="1312043"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325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IFVM2022</a:t>
            </a:r>
          </a:p>
          <a:p>
            <a:pPr algn="ctr" fontAlgn="base">
              <a:spcBef>
                <a:spcPct val="0"/>
              </a:spcBef>
              <a:spcAft>
                <a:spcPct val="0"/>
              </a:spcAft>
            </a:pPr>
            <a:r>
              <a:rPr lang="en-US" sz="1500" dirty="0">
                <a:solidFill>
                  <a:prstClr val="black"/>
                </a:solidFill>
                <a:latin typeface="Times New Roman" panose="02020603050405020304" pitchFamily="18" charset="0"/>
              </a:rPr>
              <a:t>(“</a:t>
            </a:r>
            <a:r>
              <a:rPr lang="en-US" sz="1500" b="1" dirty="0">
                <a:solidFill>
                  <a:prstClr val="black"/>
                </a:solidFill>
                <a:latin typeface="Times New Roman" panose="02020603050405020304" pitchFamily="18" charset="0"/>
              </a:rPr>
              <a:t>subsidiary</a:t>
            </a:r>
            <a:r>
              <a:rPr lang="en-US" sz="1500" dirty="0">
                <a:solidFill>
                  <a:prstClr val="black"/>
                </a:solidFill>
                <a:latin typeface="Times New Roman" panose="02020603050405020304" pitchFamily="18" charset="0"/>
              </a:rPr>
              <a:t>” PATRF2022 model)</a:t>
            </a:r>
          </a:p>
        </p:txBody>
      </p:sp>
      <p:cxnSp>
        <p:nvCxnSpPr>
          <p:cNvPr id="150" name="Straight Arrow Connector 149"/>
          <p:cNvCxnSpPr/>
          <p:nvPr/>
        </p:nvCxnSpPr>
        <p:spPr>
          <a:xfrm flipH="1" flipV="1">
            <a:off x="9654766" y="3200983"/>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119" idx="0"/>
          </p:cNvCxnSpPr>
          <p:nvPr/>
        </p:nvCxnSpPr>
        <p:spPr>
          <a:xfrm flipH="1">
            <a:off x="9641165" y="3819178"/>
            <a:ext cx="13602" cy="2988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a:off x="8983109" y="3415573"/>
            <a:ext cx="1296392" cy="39457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rmAutofit fontScale="40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IFVM2022</a:t>
            </a:r>
          </a:p>
          <a:p>
            <a:pPr algn="ctr" fontAlgn="base">
              <a:spcBef>
                <a:spcPct val="0"/>
              </a:spcBef>
              <a:spcAft>
                <a:spcPct val="0"/>
              </a:spcAft>
            </a:pPr>
            <a:r>
              <a:rPr lang="en-US" sz="1300" dirty="0">
                <a:solidFill>
                  <a:prstClr val="black"/>
                </a:solidFill>
                <a:latin typeface="Times New Roman" panose="02020603050405020304" pitchFamily="18" charset="0"/>
              </a:rPr>
              <a:t>(“</a:t>
            </a:r>
            <a:r>
              <a:rPr lang="en-US" sz="1300" b="1" dirty="0">
                <a:solidFill>
                  <a:prstClr val="black"/>
                </a:solidFill>
                <a:latin typeface="Times New Roman" panose="02020603050405020304" pitchFamily="18" charset="0"/>
              </a:rPr>
              <a:t>subsidiary</a:t>
            </a:r>
            <a:r>
              <a:rPr lang="en-US" sz="1300" dirty="0">
                <a:solidFill>
                  <a:prstClr val="black"/>
                </a:solidFill>
                <a:latin typeface="Times New Roman" panose="02020603050405020304" pitchFamily="18" charset="0"/>
              </a:rPr>
              <a:t>” NATRF2022 model)</a:t>
            </a:r>
          </a:p>
        </p:txBody>
      </p:sp>
      <p:sp>
        <p:nvSpPr>
          <p:cNvPr id="65" name="TextBox 64">
            <a:extLst>
              <a:ext uri="{FF2B5EF4-FFF2-40B4-BE49-F238E27FC236}">
                <a16:creationId xmlns:a16="http://schemas.microsoft.com/office/drawing/2014/main" id="{E522FBD6-5F39-40F5-B3CC-9852C498144F}"/>
              </a:ext>
            </a:extLst>
          </p:cNvPr>
          <p:cNvSpPr txBox="1"/>
          <p:nvPr/>
        </p:nvSpPr>
        <p:spPr>
          <a:xfrm>
            <a:off x="7607049" y="3381247"/>
            <a:ext cx="1439399" cy="338554"/>
          </a:xfrm>
          <a:prstGeom prst="rect">
            <a:avLst/>
          </a:prstGeom>
          <a:noFill/>
        </p:spPr>
        <p:txBody>
          <a:bodyPr wrap="square" rtlCol="0">
            <a:spAutoFit/>
          </a:bodyPr>
          <a:lstStyle/>
          <a:p>
            <a:pPr fontAlgn="base">
              <a:spcBef>
                <a:spcPct val="0"/>
              </a:spcBef>
              <a:spcAft>
                <a:spcPct val="0"/>
              </a:spcAft>
            </a:pPr>
            <a:r>
              <a:rPr lang="en-US" sz="800" b="1" dirty="0" err="1">
                <a:solidFill>
                  <a:prstClr val="black"/>
                </a:solidFill>
                <a:latin typeface="Times New Roman" panose="02020603050405020304" pitchFamily="18" charset="0"/>
                <a:ea typeface="MS PGothic" pitchFamily="34" charset="-128"/>
              </a:rPr>
              <a:t>Drats</a:t>
            </a:r>
            <a:r>
              <a:rPr lang="en-US" sz="800" b="1" dirty="0">
                <a:solidFill>
                  <a:prstClr val="black"/>
                </a:solidFill>
                <a:latin typeface="Times New Roman" panose="02020603050405020304" pitchFamily="18" charset="0"/>
                <a:ea typeface="MS PGothic" pitchFamily="34" charset="-128"/>
              </a:rPr>
              <a:t>!  A connection here</a:t>
            </a:r>
          </a:p>
          <a:p>
            <a:pPr fontAlgn="base">
              <a:spcBef>
                <a:spcPct val="0"/>
              </a:spcBef>
              <a:spcAft>
                <a:spcPct val="0"/>
              </a:spcAft>
            </a:pPr>
            <a:r>
              <a:rPr lang="en-US" sz="800" b="1" dirty="0">
                <a:solidFill>
                  <a:prstClr val="black"/>
                </a:solidFill>
                <a:latin typeface="Times New Roman" panose="02020603050405020304" pitchFamily="18" charset="0"/>
                <a:ea typeface="MS PGothic" pitchFamily="34" charset="-128"/>
              </a:rPr>
              <a:t>would be useful!</a:t>
            </a:r>
          </a:p>
        </p:txBody>
      </p:sp>
      <p:sp>
        <p:nvSpPr>
          <p:cNvPr id="12" name="TextBox 11">
            <a:extLst>
              <a:ext uri="{FF2B5EF4-FFF2-40B4-BE49-F238E27FC236}">
                <a16:creationId xmlns:a16="http://schemas.microsoft.com/office/drawing/2014/main" id="{399A3EA0-6931-41CF-8490-E1945BDE0908}"/>
              </a:ext>
            </a:extLst>
          </p:cNvPr>
          <p:cNvSpPr txBox="1"/>
          <p:nvPr/>
        </p:nvSpPr>
        <p:spPr>
          <a:xfrm>
            <a:off x="1789957" y="3550524"/>
            <a:ext cx="1303562" cy="338554"/>
          </a:xfrm>
          <a:prstGeom prst="rect">
            <a:avLst/>
          </a:prstGeom>
          <a:noFill/>
        </p:spPr>
        <p:txBody>
          <a:bodyPr wrap="none" rtlCol="0">
            <a:spAutoFit/>
          </a:bodyPr>
          <a:lstStyle/>
          <a:p>
            <a:pPr fontAlgn="base">
              <a:spcBef>
                <a:spcPct val="0"/>
              </a:spcBef>
              <a:spcAft>
                <a:spcPct val="0"/>
              </a:spcAft>
            </a:pPr>
            <a:r>
              <a:rPr lang="en-US" sz="800" b="1" dirty="0" err="1">
                <a:solidFill>
                  <a:prstClr val="black"/>
                </a:solidFill>
                <a:latin typeface="Times New Roman" panose="02020603050405020304" pitchFamily="18" charset="0"/>
                <a:ea typeface="MS PGothic" pitchFamily="34" charset="-128"/>
              </a:rPr>
              <a:t>Drats</a:t>
            </a:r>
            <a:r>
              <a:rPr lang="en-US" sz="800" b="1" dirty="0">
                <a:solidFill>
                  <a:prstClr val="black"/>
                </a:solidFill>
                <a:latin typeface="Times New Roman" panose="02020603050405020304" pitchFamily="18" charset="0"/>
                <a:ea typeface="MS PGothic" pitchFamily="34" charset="-128"/>
              </a:rPr>
              <a:t>!  A connection here</a:t>
            </a:r>
          </a:p>
          <a:p>
            <a:pPr fontAlgn="base">
              <a:spcBef>
                <a:spcPct val="0"/>
              </a:spcBef>
              <a:spcAft>
                <a:spcPct val="0"/>
              </a:spcAft>
            </a:pPr>
            <a:r>
              <a:rPr lang="en-US" sz="800" b="1" dirty="0">
                <a:solidFill>
                  <a:prstClr val="black"/>
                </a:solidFill>
                <a:latin typeface="Times New Roman" panose="02020603050405020304" pitchFamily="18" charset="0"/>
                <a:ea typeface="MS PGothic" pitchFamily="34" charset="-128"/>
              </a:rPr>
              <a:t>would be useful!</a:t>
            </a:r>
          </a:p>
        </p:txBody>
      </p:sp>
      <p:sp>
        <p:nvSpPr>
          <p:cNvPr id="68" name="TextBox 67">
            <a:extLst>
              <a:ext uri="{FF2B5EF4-FFF2-40B4-BE49-F238E27FC236}">
                <a16:creationId xmlns:a16="http://schemas.microsoft.com/office/drawing/2014/main" id="{F642963A-CF7D-4A2E-A1C3-19D023709ABB}"/>
              </a:ext>
            </a:extLst>
          </p:cNvPr>
          <p:cNvSpPr txBox="1"/>
          <p:nvPr/>
        </p:nvSpPr>
        <p:spPr>
          <a:xfrm>
            <a:off x="1797096" y="3535135"/>
            <a:ext cx="1250904" cy="369332"/>
          </a:xfrm>
          <a:prstGeom prst="rect">
            <a:avLst/>
          </a:prstGeom>
          <a:solidFill>
            <a:srgbClr val="00B050"/>
          </a:solidFill>
        </p:spPr>
        <p:txBody>
          <a:bodyPr wrap="square" rtlCol="0">
            <a:spAutoFit/>
          </a:bodyPr>
          <a:lstStyle/>
          <a:p>
            <a:pPr fontAlgn="base">
              <a:spcBef>
                <a:spcPct val="0"/>
              </a:spcBef>
              <a:spcAft>
                <a:spcPct val="0"/>
              </a:spcAft>
            </a:pPr>
            <a:r>
              <a:rPr lang="en-US" dirty="0">
                <a:solidFill>
                  <a:prstClr val="black"/>
                </a:solidFill>
                <a:latin typeface="Arial" charset="0"/>
                <a:ea typeface="MS PGothic" pitchFamily="34" charset="-128"/>
              </a:rPr>
              <a:t>Need</a:t>
            </a:r>
          </a:p>
        </p:txBody>
      </p:sp>
      <p:sp>
        <p:nvSpPr>
          <p:cNvPr id="9" name="TextBox 8">
            <a:extLst>
              <a:ext uri="{FF2B5EF4-FFF2-40B4-BE49-F238E27FC236}">
                <a16:creationId xmlns:a16="http://schemas.microsoft.com/office/drawing/2014/main" id="{6F0F0B90-8220-442A-A71D-1098EC52C563}"/>
              </a:ext>
            </a:extLst>
          </p:cNvPr>
          <p:cNvSpPr txBox="1"/>
          <p:nvPr/>
        </p:nvSpPr>
        <p:spPr>
          <a:xfrm>
            <a:off x="7679480" y="3391296"/>
            <a:ext cx="1250904" cy="369332"/>
          </a:xfrm>
          <a:prstGeom prst="rect">
            <a:avLst/>
          </a:prstGeom>
          <a:solidFill>
            <a:srgbClr val="00B050"/>
          </a:solidFill>
        </p:spPr>
        <p:txBody>
          <a:bodyPr wrap="square" rtlCol="0">
            <a:spAutoFit/>
          </a:bodyPr>
          <a:lstStyle/>
          <a:p>
            <a:pPr fontAlgn="base">
              <a:spcBef>
                <a:spcPct val="0"/>
              </a:spcBef>
              <a:spcAft>
                <a:spcPct val="0"/>
              </a:spcAft>
            </a:pPr>
            <a:r>
              <a:rPr lang="en-US" dirty="0">
                <a:solidFill>
                  <a:prstClr val="black"/>
                </a:solidFill>
                <a:latin typeface="Arial" charset="0"/>
                <a:ea typeface="MS PGothic" pitchFamily="34" charset="-128"/>
              </a:rPr>
              <a:t>Need</a:t>
            </a:r>
          </a:p>
        </p:txBody>
      </p:sp>
    </p:spTree>
    <p:custDataLst>
      <p:tags r:id="rId1"/>
    </p:custDataLst>
    <p:extLst>
      <p:ext uri="{BB962C8B-B14F-4D97-AF65-F5344CB8AC3E}">
        <p14:creationId xmlns:p14="http://schemas.microsoft.com/office/powerpoint/2010/main" val="3795512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8"/>
                                        </p:tgtEl>
                                        <p:attrNameLst>
                                          <p:attrName>style.visibility</p:attrName>
                                        </p:attrNameLst>
                                      </p:cBhvr>
                                      <p:to>
                                        <p:strVal val="visible"/>
                                      </p:to>
                                    </p:se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500"/>
                                        <p:tgtEl>
                                          <p:spTgt spid="6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left)">
                                      <p:cBhvr>
                                        <p:cTn id="64" dur="500"/>
                                        <p:tgtEl>
                                          <p:spTgt spid="14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wipe(left)">
                                      <p:cBhvr>
                                        <p:cTn id="7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24" grpId="0" animBg="1"/>
      <p:bldP spid="125" grpId="0" animBg="1"/>
      <p:bldP spid="126" grpId="0" animBg="1"/>
      <p:bldP spid="128" grpId="0" animBg="1"/>
      <p:bldP spid="135" grpId="0" animBg="1"/>
      <p:bldP spid="149" grpId="0" animBg="1"/>
      <p:bldP spid="152" grpId="0" animBg="1"/>
      <p:bldP spid="65" grpId="0"/>
      <p:bldP spid="12" grpId="0"/>
      <p:bldP spid="6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“Subsidiary” IFVM2022 Models?</a:t>
            </a:r>
          </a:p>
        </p:txBody>
      </p:sp>
      <p:sp>
        <p:nvSpPr>
          <p:cNvPr id="3" name="Content Placeholder 2"/>
          <p:cNvSpPr>
            <a:spLocks noGrp="1"/>
          </p:cNvSpPr>
          <p:nvPr>
            <p:ph idx="1"/>
          </p:nvPr>
        </p:nvSpPr>
        <p:spPr>
          <a:xfrm>
            <a:off x="1981200" y="1600203"/>
            <a:ext cx="8229600" cy="2068327"/>
          </a:xfrm>
        </p:spPr>
        <p:txBody>
          <a:bodyPr/>
          <a:lstStyle/>
          <a:p>
            <a:pPr marL="0" indent="0">
              <a:buNone/>
            </a:pPr>
            <a:r>
              <a:rPr lang="en-US" dirty="0"/>
              <a:t>The master IFVM2022 model will be made in ITRF2020</a:t>
            </a:r>
          </a:p>
          <a:p>
            <a:pPr lvl="1"/>
            <a:r>
              <a:rPr lang="en-US" dirty="0"/>
              <a:t>But without loss of accuracy, “subsidiary” models will be made for each of the four NSRS frames: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14</a:t>
            </a:fld>
            <a:endParaRPr lang="en-US"/>
          </a:p>
        </p:txBody>
      </p:sp>
      <p:sp>
        <p:nvSpPr>
          <p:cNvPr id="18" name="TextBox 17"/>
          <p:cNvSpPr txBox="1"/>
          <p:nvPr/>
        </p:nvSpPr>
        <p:spPr>
          <a:xfrm>
            <a:off x="4246365" y="3935749"/>
            <a:ext cx="356188" cy="707886"/>
          </a:xfrm>
          <a:prstGeom prst="rect">
            <a:avLst/>
          </a:prstGeom>
          <a:noFill/>
        </p:spPr>
        <p:txBody>
          <a:bodyPr wrap="none" rtlCol="0">
            <a:spAutoFit/>
          </a:bodyPr>
          <a:lstStyle/>
          <a:p>
            <a:pPr fontAlgn="base">
              <a:spcBef>
                <a:spcPct val="0"/>
              </a:spcBef>
              <a:spcAft>
                <a:spcPct val="0"/>
              </a:spcAft>
            </a:pPr>
            <a:r>
              <a:rPr lang="en-US" sz="4000" b="1" dirty="0">
                <a:solidFill>
                  <a:prstClr val="black"/>
                </a:solidFill>
                <a:latin typeface="Times New Roman" panose="02020603050405020304" pitchFamily="18" charset="0"/>
                <a:ea typeface="MS PGothic" pitchFamily="34" charset="-128"/>
              </a:rPr>
              <a:t>-</a:t>
            </a:r>
          </a:p>
        </p:txBody>
      </p:sp>
      <p:sp>
        <p:nvSpPr>
          <p:cNvPr id="19" name="TextBox 18"/>
          <p:cNvSpPr txBox="1"/>
          <p:nvPr/>
        </p:nvSpPr>
        <p:spPr>
          <a:xfrm>
            <a:off x="7245105" y="3989557"/>
            <a:ext cx="484428" cy="707886"/>
          </a:xfrm>
          <a:prstGeom prst="rect">
            <a:avLst/>
          </a:prstGeom>
          <a:noFill/>
        </p:spPr>
        <p:txBody>
          <a:bodyPr wrap="none" rtlCol="0">
            <a:spAutoFit/>
          </a:bodyPr>
          <a:lstStyle/>
          <a:p>
            <a:pPr fontAlgn="base">
              <a:spcBef>
                <a:spcPct val="0"/>
              </a:spcBef>
              <a:spcAft>
                <a:spcPct val="0"/>
              </a:spcAft>
            </a:pPr>
            <a:r>
              <a:rPr lang="en-US" sz="4000" b="1" dirty="0">
                <a:solidFill>
                  <a:prstClr val="black"/>
                </a:solidFill>
                <a:latin typeface="Times New Roman" panose="02020603050405020304" pitchFamily="18" charset="0"/>
                <a:ea typeface="MS PGothic" pitchFamily="34" charset="-128"/>
              </a:rPr>
              <a:t>=</a:t>
            </a:r>
          </a:p>
        </p:txBody>
      </p:sp>
      <p:sp>
        <p:nvSpPr>
          <p:cNvPr id="21" name="TextBox 20"/>
          <p:cNvSpPr txBox="1"/>
          <p:nvPr/>
        </p:nvSpPr>
        <p:spPr>
          <a:xfrm>
            <a:off x="1946833" y="4977154"/>
            <a:ext cx="2056973" cy="1200329"/>
          </a:xfrm>
          <a:prstGeom prst="rect">
            <a:avLst/>
          </a:prstGeom>
          <a:noFill/>
        </p:spPr>
        <p:txBody>
          <a:bodyPr wrap="none" rtlCol="0">
            <a:spAutoFit/>
          </a:bodyPr>
          <a:lstStyle/>
          <a:p>
            <a:pPr fontAlgn="base">
              <a:spcBef>
                <a:spcPct val="0"/>
              </a:spcBef>
              <a:spcAft>
                <a:spcPct val="0"/>
              </a:spcAft>
            </a:pPr>
            <a:r>
              <a:rPr lang="en-US" b="1" i="1" dirty="0">
                <a:solidFill>
                  <a:prstClr val="black"/>
                </a:solidFill>
                <a:latin typeface="Times New Roman" panose="02020603050405020304" pitchFamily="18" charset="0"/>
                <a:ea typeface="MS PGothic" pitchFamily="34" charset="-128"/>
              </a:rPr>
              <a:t>All</a:t>
            </a:r>
            <a:r>
              <a:rPr lang="en-US" dirty="0">
                <a:solidFill>
                  <a:prstClr val="black"/>
                </a:solidFill>
                <a:latin typeface="Times New Roman" panose="02020603050405020304" pitchFamily="18" charset="0"/>
                <a:ea typeface="MS PGothic" pitchFamily="34" charset="-128"/>
              </a:rPr>
              <a:t> motion in ITRF</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between two epochs</a:t>
            </a:r>
          </a:p>
          <a:p>
            <a:pPr fontAlgn="base">
              <a:spcBef>
                <a:spcPct val="0"/>
              </a:spcBef>
              <a:spcAft>
                <a:spcPct val="0"/>
              </a:spcAft>
            </a:pPr>
            <a:endParaRPr lang="en-US" dirty="0">
              <a:solidFill>
                <a:prstClr val="black"/>
              </a:solidFill>
              <a:latin typeface="Times New Roman" panose="02020603050405020304" pitchFamily="18" charset="0"/>
              <a:ea typeface="MS PGothic" pitchFamily="34" charset="-128"/>
            </a:endParaRPr>
          </a:p>
          <a:p>
            <a:pPr fontAlgn="base">
              <a:spcBef>
                <a:spcPct val="0"/>
              </a:spcBef>
              <a:spcAft>
                <a:spcPct val="0"/>
              </a:spcAft>
            </a:pPr>
            <a:r>
              <a:rPr lang="en-US" dirty="0" err="1">
                <a:solidFill>
                  <a:prstClr val="black"/>
                </a:solidFill>
                <a:latin typeface="Symbol" panose="05050102010706020507" pitchFamily="18" charset="2"/>
                <a:ea typeface="MS PGothic" pitchFamily="34" charset="-128"/>
              </a:rPr>
              <a:t>Df,Dl,D</a:t>
            </a:r>
            <a:r>
              <a:rPr lang="en-US" dirty="0" err="1">
                <a:solidFill>
                  <a:prstClr val="black"/>
                </a:solidFill>
                <a:latin typeface="Times New Roman" panose="02020603050405020304" pitchFamily="18" charset="0"/>
                <a:ea typeface="MS PGothic" pitchFamily="34" charset="-128"/>
              </a:rPr>
              <a:t>h</a:t>
            </a:r>
            <a:endParaRPr lang="en-US" dirty="0">
              <a:solidFill>
                <a:prstClr val="black"/>
              </a:solidFill>
              <a:latin typeface="Times New Roman" panose="02020603050405020304" pitchFamily="18" charset="0"/>
              <a:ea typeface="MS PGothic" pitchFamily="34" charset="-128"/>
            </a:endParaRPr>
          </a:p>
        </p:txBody>
      </p:sp>
      <p:sp>
        <p:nvSpPr>
          <p:cNvPr id="22" name="TextBox 21"/>
          <p:cNvSpPr txBox="1"/>
          <p:nvPr/>
        </p:nvSpPr>
        <p:spPr>
          <a:xfrm>
            <a:off x="4658470" y="4977153"/>
            <a:ext cx="2435347" cy="1477328"/>
          </a:xfrm>
          <a:prstGeom prst="rect">
            <a:avLst/>
          </a:prstGeom>
          <a:noFill/>
        </p:spPr>
        <p:txBody>
          <a:bodyPr wrap="none" rtlCol="0">
            <a:spAutoFit/>
          </a:bodyPr>
          <a:lstStyle/>
          <a:p>
            <a:pPr fontAlgn="base">
              <a:spcBef>
                <a:spcPct val="0"/>
              </a:spcBef>
              <a:spcAft>
                <a:spcPct val="0"/>
              </a:spcAft>
            </a:pPr>
            <a:r>
              <a:rPr lang="en-US" b="1" i="1" dirty="0">
                <a:solidFill>
                  <a:prstClr val="black"/>
                </a:solidFill>
                <a:latin typeface="Times New Roman" panose="02020603050405020304" pitchFamily="18" charset="0"/>
                <a:ea typeface="MS PGothic" pitchFamily="34" charset="-128"/>
              </a:rPr>
              <a:t>Plate rotational</a:t>
            </a:r>
            <a:r>
              <a:rPr lang="en-US" dirty="0">
                <a:solidFill>
                  <a:prstClr val="black"/>
                </a:solidFill>
                <a:latin typeface="Times New Roman" panose="02020603050405020304" pitchFamily="18" charset="0"/>
                <a:ea typeface="MS PGothic" pitchFamily="34" charset="-128"/>
              </a:rPr>
              <a:t> motion </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of North American plate</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between two epochs</a:t>
            </a:r>
          </a:p>
          <a:p>
            <a:pPr fontAlgn="base">
              <a:spcBef>
                <a:spcPct val="0"/>
              </a:spcBef>
              <a:spcAft>
                <a:spcPct val="0"/>
              </a:spcAft>
            </a:pPr>
            <a:endParaRPr lang="en-US" dirty="0">
              <a:solidFill>
                <a:prstClr val="black"/>
              </a:solidFill>
              <a:latin typeface="Times New Roman" panose="02020603050405020304" pitchFamily="18" charset="0"/>
              <a:ea typeface="MS PGothic" pitchFamily="34" charset="-128"/>
            </a:endParaRPr>
          </a:p>
          <a:p>
            <a:pPr fontAlgn="base">
              <a:spcBef>
                <a:spcPct val="0"/>
              </a:spcBef>
              <a:spcAft>
                <a:spcPct val="0"/>
              </a:spcAft>
            </a:pPr>
            <a:r>
              <a:rPr lang="en-US" dirty="0" err="1">
                <a:solidFill>
                  <a:prstClr val="black"/>
                </a:solidFill>
                <a:latin typeface="Symbol" panose="05050102010706020507" pitchFamily="18" charset="2"/>
                <a:ea typeface="MS PGothic" pitchFamily="34" charset="-128"/>
              </a:rPr>
              <a:t>Df,Dl</a:t>
            </a:r>
            <a:endParaRPr lang="en-US" dirty="0">
              <a:solidFill>
                <a:prstClr val="black"/>
              </a:solidFill>
              <a:latin typeface="Times New Roman" panose="02020603050405020304" pitchFamily="18" charset="0"/>
              <a:ea typeface="MS PGothic" pitchFamily="34" charset="-128"/>
            </a:endParaRPr>
          </a:p>
        </p:txBody>
      </p:sp>
      <p:sp>
        <p:nvSpPr>
          <p:cNvPr id="23" name="TextBox 22"/>
          <p:cNvSpPr txBox="1"/>
          <p:nvPr/>
        </p:nvSpPr>
        <p:spPr>
          <a:xfrm>
            <a:off x="7596338" y="4977153"/>
            <a:ext cx="2723887" cy="1477328"/>
          </a:xfrm>
          <a:prstGeom prst="rect">
            <a:avLst/>
          </a:prstGeom>
          <a:noFill/>
        </p:spPr>
        <p:txBody>
          <a:bodyPr wrap="none" rtlCol="0">
            <a:spAutoFit/>
          </a:bodyPr>
          <a:lstStyle/>
          <a:p>
            <a:pPr fontAlgn="base">
              <a:spcBef>
                <a:spcPct val="0"/>
              </a:spcBef>
              <a:spcAft>
                <a:spcPct val="0"/>
              </a:spcAft>
            </a:pPr>
            <a:r>
              <a:rPr lang="en-US" b="1" i="1" dirty="0">
                <a:solidFill>
                  <a:prstClr val="black"/>
                </a:solidFill>
                <a:latin typeface="Times New Roman" panose="02020603050405020304" pitchFamily="18" charset="0"/>
                <a:ea typeface="MS PGothic" pitchFamily="34" charset="-128"/>
              </a:rPr>
              <a:t>Residual</a:t>
            </a:r>
            <a:r>
              <a:rPr lang="en-US" dirty="0">
                <a:solidFill>
                  <a:prstClr val="black"/>
                </a:solidFill>
                <a:latin typeface="Times New Roman" panose="02020603050405020304" pitchFamily="18" charset="0"/>
                <a:ea typeface="MS PGothic" pitchFamily="34" charset="-128"/>
              </a:rPr>
              <a:t> motion in ITRF,</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     or (equivalently)</a:t>
            </a:r>
          </a:p>
          <a:p>
            <a:pPr fontAlgn="base">
              <a:spcBef>
                <a:spcPct val="0"/>
              </a:spcBef>
              <a:spcAft>
                <a:spcPct val="0"/>
              </a:spcAft>
            </a:pPr>
            <a:r>
              <a:rPr lang="en-US" b="1" i="1" dirty="0">
                <a:solidFill>
                  <a:prstClr val="black"/>
                </a:solidFill>
                <a:latin typeface="Times New Roman" panose="02020603050405020304" pitchFamily="18" charset="0"/>
                <a:ea typeface="MS PGothic" pitchFamily="34" charset="-128"/>
              </a:rPr>
              <a:t>All</a:t>
            </a:r>
            <a:r>
              <a:rPr lang="en-US" dirty="0">
                <a:solidFill>
                  <a:prstClr val="black"/>
                </a:solidFill>
                <a:latin typeface="Times New Roman" panose="02020603050405020304" pitchFamily="18" charset="0"/>
                <a:ea typeface="MS PGothic" pitchFamily="34" charset="-128"/>
              </a:rPr>
              <a:t> motion in NATRF2022,</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between two epochs</a:t>
            </a:r>
          </a:p>
          <a:p>
            <a:pPr fontAlgn="base">
              <a:spcBef>
                <a:spcPct val="0"/>
              </a:spcBef>
              <a:spcAft>
                <a:spcPct val="0"/>
              </a:spcAft>
            </a:pPr>
            <a:r>
              <a:rPr lang="en-US" dirty="0" err="1">
                <a:solidFill>
                  <a:prstClr val="black"/>
                </a:solidFill>
                <a:latin typeface="Symbol" panose="05050102010706020507" pitchFamily="18" charset="2"/>
                <a:ea typeface="MS PGothic" pitchFamily="34" charset="-128"/>
              </a:rPr>
              <a:t>Df,Dl,D</a:t>
            </a:r>
            <a:r>
              <a:rPr lang="en-US" dirty="0" err="1">
                <a:solidFill>
                  <a:prstClr val="black"/>
                </a:solidFill>
                <a:latin typeface="Times New Roman" panose="02020603050405020304" pitchFamily="18" charset="0"/>
                <a:ea typeface="MS PGothic" pitchFamily="34" charset="-128"/>
              </a:rPr>
              <a:t>h</a:t>
            </a:r>
            <a:endParaRPr lang="en-US" dirty="0">
              <a:solidFill>
                <a:prstClr val="black"/>
              </a:solidFill>
              <a:latin typeface="Times New Roman" panose="02020603050405020304" pitchFamily="18" charset="0"/>
              <a:ea typeface="MS PGothic" pitchFamily="34" charset="-128"/>
            </a:endParaRPr>
          </a:p>
        </p:txBody>
      </p:sp>
      <p:sp>
        <p:nvSpPr>
          <p:cNvPr id="7" name="TextBox 6">
            <a:extLst>
              <a:ext uri="{FF2B5EF4-FFF2-40B4-BE49-F238E27FC236}">
                <a16:creationId xmlns:a16="http://schemas.microsoft.com/office/drawing/2014/main" id="{EF734841-8675-4754-BC8E-E1BA43284B99}"/>
              </a:ext>
            </a:extLst>
          </p:cNvPr>
          <p:cNvSpPr txBox="1"/>
          <p:nvPr/>
        </p:nvSpPr>
        <p:spPr>
          <a:xfrm>
            <a:off x="-1352550" y="2295525"/>
            <a:ext cx="1200150" cy="369332"/>
          </a:xfrm>
          <a:prstGeom prst="rect">
            <a:avLst/>
          </a:prstGeom>
          <a:noFill/>
        </p:spPr>
        <p:txBody>
          <a:bodyPr wrap="square" rtlCol="0">
            <a:spAutoFit/>
          </a:bodyPr>
          <a:lstStyle/>
          <a:p>
            <a:pPr fontAlgn="base">
              <a:spcBef>
                <a:spcPct val="0"/>
              </a:spcBef>
              <a:spcAft>
                <a:spcPct val="0"/>
              </a:spcAft>
            </a:pPr>
            <a:endParaRPr lang="en-US" dirty="0">
              <a:solidFill>
                <a:prstClr val="black"/>
              </a:solidFill>
              <a:latin typeface="Arial" charset="0"/>
              <a:ea typeface="MS PGothic" pitchFamily="34" charset="-128"/>
            </a:endParaRPr>
          </a:p>
        </p:txBody>
      </p:sp>
      <p:grpSp>
        <p:nvGrpSpPr>
          <p:cNvPr id="12" name="Group 11">
            <a:extLst>
              <a:ext uri="{FF2B5EF4-FFF2-40B4-BE49-F238E27FC236}">
                <a16:creationId xmlns:a16="http://schemas.microsoft.com/office/drawing/2014/main" id="{6627204B-3B0F-4BDA-9295-8A8AB9B6052E}"/>
              </a:ext>
            </a:extLst>
          </p:cNvPr>
          <p:cNvGrpSpPr/>
          <p:nvPr/>
        </p:nvGrpSpPr>
        <p:grpSpPr>
          <a:xfrm>
            <a:off x="1981200" y="3989557"/>
            <a:ext cx="2071548" cy="707886"/>
            <a:chOff x="457200" y="3989557"/>
            <a:chExt cx="2071548" cy="707886"/>
          </a:xfrm>
        </p:grpSpPr>
        <p:sp>
          <p:nvSpPr>
            <p:cNvPr id="8" name="Oval 7"/>
            <p:cNvSpPr/>
            <p:nvPr/>
          </p:nvSpPr>
          <p:spPr>
            <a:xfrm>
              <a:off x="457200" y="3989557"/>
              <a:ext cx="2071548" cy="707886"/>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sz="1500" dirty="0">
                <a:solidFill>
                  <a:prstClr val="black"/>
                </a:solidFill>
                <a:latin typeface="Calibri"/>
              </a:endParaRPr>
            </a:p>
          </p:txBody>
        </p:sp>
        <p:sp>
          <p:nvSpPr>
            <p:cNvPr id="9" name="TextBox 8">
              <a:extLst>
                <a:ext uri="{FF2B5EF4-FFF2-40B4-BE49-F238E27FC236}">
                  <a16:creationId xmlns:a16="http://schemas.microsoft.com/office/drawing/2014/main" id="{B2E10BBE-06F6-4789-AD3A-7D0B98C54163}"/>
                </a:ext>
              </a:extLst>
            </p:cNvPr>
            <p:cNvSpPr txBox="1"/>
            <p:nvPr/>
          </p:nvSpPr>
          <p:spPr>
            <a:xfrm>
              <a:off x="512429" y="4046705"/>
              <a:ext cx="1961089" cy="615553"/>
            </a:xfrm>
            <a:prstGeom prst="rect">
              <a:avLst/>
            </a:prstGeom>
            <a:noFill/>
          </p:spPr>
          <p:txBody>
            <a:bodyPr wrap="square" rtlCol="0">
              <a:spAutoFit/>
            </a:bodyPr>
            <a:lstStyle/>
            <a:p>
              <a:pPr algn="ctr" fontAlgn="base">
                <a:spcBef>
                  <a:spcPct val="0"/>
                </a:spcBef>
                <a:spcAft>
                  <a:spcPct val="0"/>
                </a:spcAft>
              </a:pPr>
              <a:r>
                <a:rPr lang="en-US" b="1" dirty="0">
                  <a:solidFill>
                    <a:prstClr val="black"/>
                  </a:solidFill>
                  <a:latin typeface="Calibri"/>
                  <a:ea typeface="MS PGothic" pitchFamily="34" charset="-128"/>
                </a:rPr>
                <a:t>IFVM2022</a:t>
              </a:r>
            </a:p>
            <a:p>
              <a:pPr algn="ctr" fontAlgn="base">
                <a:spcBef>
                  <a:spcPct val="0"/>
                </a:spcBef>
                <a:spcAft>
                  <a:spcPct val="0"/>
                </a:spcAft>
              </a:pPr>
              <a:r>
                <a:rPr lang="en-US" sz="1600" dirty="0">
                  <a:solidFill>
                    <a:prstClr val="black"/>
                  </a:solidFill>
                  <a:latin typeface="Calibri"/>
                  <a:ea typeface="MS PGothic" pitchFamily="34" charset="-128"/>
                </a:rPr>
                <a:t>ITRF “</a:t>
              </a:r>
              <a:r>
                <a:rPr lang="en-US" sz="1600" b="1" dirty="0">
                  <a:solidFill>
                    <a:prstClr val="black"/>
                  </a:solidFill>
                  <a:latin typeface="Calibri"/>
                  <a:ea typeface="MS PGothic" pitchFamily="34" charset="-128"/>
                </a:rPr>
                <a:t>master”</a:t>
              </a:r>
              <a:r>
                <a:rPr lang="en-US" sz="1600" dirty="0">
                  <a:solidFill>
                    <a:prstClr val="black"/>
                  </a:solidFill>
                  <a:latin typeface="Calibri"/>
                  <a:ea typeface="MS PGothic" pitchFamily="34" charset="-128"/>
                </a:rPr>
                <a:t> model</a:t>
              </a:r>
              <a:endParaRPr lang="en-US" dirty="0">
                <a:solidFill>
                  <a:prstClr val="black"/>
                </a:solidFill>
                <a:latin typeface="Calibri"/>
                <a:ea typeface="MS PGothic" pitchFamily="34" charset="-128"/>
              </a:endParaRPr>
            </a:p>
          </p:txBody>
        </p:sp>
      </p:grpSp>
      <p:grpSp>
        <p:nvGrpSpPr>
          <p:cNvPr id="15" name="Group 14">
            <a:extLst>
              <a:ext uri="{FF2B5EF4-FFF2-40B4-BE49-F238E27FC236}">
                <a16:creationId xmlns:a16="http://schemas.microsoft.com/office/drawing/2014/main" id="{5AD39C41-05C4-4AF8-8632-FA57EA8F20F4}"/>
              </a:ext>
            </a:extLst>
          </p:cNvPr>
          <p:cNvGrpSpPr/>
          <p:nvPr/>
        </p:nvGrpSpPr>
        <p:grpSpPr>
          <a:xfrm>
            <a:off x="4414322" y="3913357"/>
            <a:ext cx="2622121" cy="898379"/>
            <a:chOff x="2759697" y="3913356"/>
            <a:chExt cx="2622121" cy="898379"/>
          </a:xfrm>
        </p:grpSpPr>
        <p:sp>
          <p:nvSpPr>
            <p:cNvPr id="14" name="Flowchart: Data 13"/>
            <p:cNvSpPr/>
            <p:nvPr/>
          </p:nvSpPr>
          <p:spPr>
            <a:xfrm>
              <a:off x="2855639" y="3913356"/>
              <a:ext cx="2526179" cy="898379"/>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endParaRPr lang="en-US" sz="1100" dirty="0">
                <a:solidFill>
                  <a:prstClr val="black"/>
                </a:solidFill>
                <a:latin typeface="Calibri"/>
              </a:endParaRPr>
            </a:p>
          </p:txBody>
        </p:sp>
        <p:sp>
          <p:nvSpPr>
            <p:cNvPr id="10" name="TextBox 9">
              <a:extLst>
                <a:ext uri="{FF2B5EF4-FFF2-40B4-BE49-F238E27FC236}">
                  <a16:creationId xmlns:a16="http://schemas.microsoft.com/office/drawing/2014/main" id="{2E2AA43E-43FC-4323-9498-0227A373765C}"/>
                </a:ext>
              </a:extLst>
            </p:cNvPr>
            <p:cNvSpPr txBox="1"/>
            <p:nvPr/>
          </p:nvSpPr>
          <p:spPr>
            <a:xfrm>
              <a:off x="2759697" y="4051124"/>
              <a:ext cx="2566886" cy="615553"/>
            </a:xfrm>
            <a:prstGeom prst="rect">
              <a:avLst/>
            </a:prstGeom>
            <a:noFill/>
          </p:spPr>
          <p:txBody>
            <a:bodyPr wrap="square" rtlCol="0">
              <a:spAutoFit/>
            </a:bodyPr>
            <a:lstStyle/>
            <a:p>
              <a:pPr algn="ctr" fontAlgn="base">
                <a:spcBef>
                  <a:spcPct val="0"/>
                </a:spcBef>
                <a:spcAft>
                  <a:spcPct val="0"/>
                </a:spcAft>
              </a:pPr>
              <a:r>
                <a:rPr lang="en-US" b="1" dirty="0">
                  <a:solidFill>
                    <a:prstClr val="black"/>
                  </a:solidFill>
                  <a:latin typeface="Arial" charset="0"/>
                  <a:ea typeface="MS PGothic" pitchFamily="34" charset="-128"/>
                </a:rPr>
                <a:t>EPP2022</a:t>
              </a:r>
            </a:p>
            <a:p>
              <a:pPr algn="ctr" fontAlgn="base">
                <a:spcBef>
                  <a:spcPct val="0"/>
                </a:spcBef>
                <a:spcAft>
                  <a:spcPct val="0"/>
                </a:spcAft>
              </a:pPr>
              <a:r>
                <a:rPr lang="en-US" sz="1600" dirty="0">
                  <a:solidFill>
                    <a:prstClr val="black"/>
                  </a:solidFill>
                  <a:latin typeface="Arial" charset="0"/>
                  <a:ea typeface="MS PGothic" pitchFamily="34" charset="-128"/>
                </a:rPr>
                <a:t>ITRF to NATRF2022</a:t>
              </a:r>
            </a:p>
          </p:txBody>
        </p:sp>
      </p:grpSp>
      <p:grpSp>
        <p:nvGrpSpPr>
          <p:cNvPr id="16" name="Group 15">
            <a:extLst>
              <a:ext uri="{FF2B5EF4-FFF2-40B4-BE49-F238E27FC236}">
                <a16:creationId xmlns:a16="http://schemas.microsoft.com/office/drawing/2014/main" id="{A3961B34-90AB-42ED-9963-622CD17F34F9}"/>
              </a:ext>
            </a:extLst>
          </p:cNvPr>
          <p:cNvGrpSpPr/>
          <p:nvPr/>
        </p:nvGrpSpPr>
        <p:grpSpPr>
          <a:xfrm>
            <a:off x="7694067" y="3935525"/>
            <a:ext cx="2747683" cy="861774"/>
            <a:chOff x="6170066" y="3935525"/>
            <a:chExt cx="2747683" cy="861774"/>
          </a:xfrm>
        </p:grpSpPr>
        <p:sp>
          <p:nvSpPr>
            <p:cNvPr id="13" name="Oval 12"/>
            <p:cNvSpPr/>
            <p:nvPr/>
          </p:nvSpPr>
          <p:spPr>
            <a:xfrm>
              <a:off x="6350799" y="3989555"/>
              <a:ext cx="2336001" cy="754851"/>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fontAlgn="base">
                <a:spcBef>
                  <a:spcPct val="0"/>
                </a:spcBef>
                <a:spcAft>
                  <a:spcPct val="0"/>
                </a:spcAft>
              </a:pPr>
              <a:endParaRPr lang="en-US" sz="1100" dirty="0">
                <a:solidFill>
                  <a:prstClr val="black"/>
                </a:solidFill>
                <a:latin typeface="Calibri"/>
              </a:endParaRPr>
            </a:p>
          </p:txBody>
        </p:sp>
        <p:sp>
          <p:nvSpPr>
            <p:cNvPr id="20" name="TextBox 19">
              <a:extLst>
                <a:ext uri="{FF2B5EF4-FFF2-40B4-BE49-F238E27FC236}">
                  <a16:creationId xmlns:a16="http://schemas.microsoft.com/office/drawing/2014/main" id="{2E2F06A7-F46D-4D6A-9C3E-6B03C7A1DC94}"/>
                </a:ext>
              </a:extLst>
            </p:cNvPr>
            <p:cNvSpPr txBox="1"/>
            <p:nvPr/>
          </p:nvSpPr>
          <p:spPr>
            <a:xfrm>
              <a:off x="6170066" y="3935525"/>
              <a:ext cx="2747683" cy="861774"/>
            </a:xfrm>
            <a:prstGeom prst="rect">
              <a:avLst/>
            </a:prstGeom>
            <a:noFill/>
          </p:spPr>
          <p:txBody>
            <a:bodyPr wrap="square">
              <a:spAutoFit/>
            </a:bodyPr>
            <a:lstStyle/>
            <a:p>
              <a:pPr algn="ctr" fontAlgn="base">
                <a:spcBef>
                  <a:spcPct val="0"/>
                </a:spcBef>
                <a:spcAft>
                  <a:spcPct val="0"/>
                </a:spcAft>
              </a:pPr>
              <a:r>
                <a:rPr lang="en-US" b="1" dirty="0">
                  <a:solidFill>
                    <a:prstClr val="black"/>
                  </a:solidFill>
                  <a:latin typeface="Calibri"/>
                  <a:ea typeface="MS PGothic" pitchFamily="34" charset="-128"/>
                </a:rPr>
                <a:t>IFVM2022</a:t>
              </a:r>
            </a:p>
            <a:p>
              <a:pPr algn="ctr" fontAlgn="base">
                <a:spcBef>
                  <a:spcPct val="0"/>
                </a:spcBef>
                <a:spcAft>
                  <a:spcPct val="0"/>
                </a:spcAft>
              </a:pPr>
              <a:r>
                <a:rPr lang="en-US" sz="1600" dirty="0">
                  <a:solidFill>
                    <a:prstClr val="black"/>
                  </a:solidFill>
                  <a:latin typeface="Calibri"/>
                  <a:ea typeface="MS PGothic" pitchFamily="34" charset="-128"/>
                </a:rPr>
                <a:t>“</a:t>
              </a:r>
              <a:r>
                <a:rPr lang="en-US" sz="1600" b="1" dirty="0">
                  <a:solidFill>
                    <a:prstClr val="black"/>
                  </a:solidFill>
                  <a:latin typeface="Calibri"/>
                  <a:ea typeface="MS PGothic" pitchFamily="34" charset="-128"/>
                </a:rPr>
                <a:t>subsidiary</a:t>
              </a:r>
              <a:r>
                <a:rPr lang="en-US" sz="1600" dirty="0">
                  <a:solidFill>
                    <a:prstClr val="black"/>
                  </a:solidFill>
                  <a:latin typeface="Calibri"/>
                  <a:ea typeface="MS PGothic" pitchFamily="34" charset="-128"/>
                </a:rPr>
                <a:t>” NATRF2022 model</a:t>
              </a:r>
              <a:endParaRPr lang="en-US" dirty="0">
                <a:solidFill>
                  <a:prstClr val="black"/>
                </a:solidFill>
                <a:latin typeface="Calibri"/>
                <a:ea typeface="MS PGothic" pitchFamily="34" charset="-128"/>
              </a:endParaRPr>
            </a:p>
          </p:txBody>
        </p:sp>
      </p:grpSp>
    </p:spTree>
    <p:custDataLst>
      <p:tags r:id="rId1"/>
    </p:custDataLst>
    <p:extLst>
      <p:ext uri="{BB962C8B-B14F-4D97-AF65-F5344CB8AC3E}">
        <p14:creationId xmlns:p14="http://schemas.microsoft.com/office/powerpoint/2010/main" val="463004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IFVM2022 “Regions</a:t>
            </a:r>
            <a:r>
              <a:rPr lang="en-US" dirty="0"/>
              <a:t>”</a:t>
            </a:r>
          </a:p>
        </p:txBody>
      </p:sp>
      <p:sp>
        <p:nvSpPr>
          <p:cNvPr id="3" name="Content Placeholder 2"/>
          <p:cNvSpPr>
            <a:spLocks noGrp="1"/>
          </p:cNvSpPr>
          <p:nvPr>
            <p:ph idx="1"/>
          </p:nvPr>
        </p:nvSpPr>
        <p:spPr>
          <a:xfrm>
            <a:off x="1900813" y="1470647"/>
            <a:ext cx="8526027" cy="4525963"/>
          </a:xfrm>
        </p:spPr>
        <p:txBody>
          <a:bodyPr/>
          <a:lstStyle/>
          <a:p>
            <a:pPr marL="0" indent="0">
              <a:buNone/>
            </a:pPr>
            <a:r>
              <a:rPr lang="en-US" sz="2800" dirty="0"/>
              <a:t>On release, IFVM2022 will only work in 6 regions, with these names and geographic borders:</a:t>
            </a:r>
          </a:p>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r>
              <a:rPr lang="en-US" sz="1800" dirty="0"/>
              <a:t>Contrast this against NATRF2022, PATRF2022, CATRF2022 and MATRF2022 which are </a:t>
            </a:r>
            <a:r>
              <a:rPr lang="en-US" sz="1800" i="1" dirty="0"/>
              <a:t>global</a:t>
            </a:r>
            <a:r>
              <a:rPr lang="en-US" sz="1800" dirty="0"/>
              <a:t> frames, despite being built to minimize rotations of one particular tectonic plate.</a:t>
            </a:r>
          </a:p>
          <a:p>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15</a:t>
            </a:fld>
            <a:endParaRPr lang="en-US"/>
          </a:p>
        </p:txBody>
      </p:sp>
      <p:graphicFrame>
        <p:nvGraphicFramePr>
          <p:cNvPr id="7" name="Table 6"/>
          <p:cNvGraphicFramePr>
            <a:graphicFrameLocks noGrp="1"/>
          </p:cNvGraphicFramePr>
          <p:nvPr>
            <p:extLst/>
          </p:nvPr>
        </p:nvGraphicFramePr>
        <p:xfrm>
          <a:off x="1981200" y="2473189"/>
          <a:ext cx="8229600" cy="2765523"/>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853177760"/>
                    </a:ext>
                  </a:extLst>
                </a:gridCol>
                <a:gridCol w="1645920">
                  <a:extLst>
                    <a:ext uri="{9D8B030D-6E8A-4147-A177-3AD203B41FA5}">
                      <a16:colId xmlns:a16="http://schemas.microsoft.com/office/drawing/2014/main" val="1914370913"/>
                    </a:ext>
                  </a:extLst>
                </a:gridCol>
                <a:gridCol w="1645920">
                  <a:extLst>
                    <a:ext uri="{9D8B030D-6E8A-4147-A177-3AD203B41FA5}">
                      <a16:colId xmlns:a16="http://schemas.microsoft.com/office/drawing/2014/main" val="3083051876"/>
                    </a:ext>
                  </a:extLst>
                </a:gridCol>
                <a:gridCol w="1645920">
                  <a:extLst>
                    <a:ext uri="{9D8B030D-6E8A-4147-A177-3AD203B41FA5}">
                      <a16:colId xmlns:a16="http://schemas.microsoft.com/office/drawing/2014/main" val="2876346079"/>
                    </a:ext>
                  </a:extLst>
                </a:gridCol>
                <a:gridCol w="1645920">
                  <a:extLst>
                    <a:ext uri="{9D8B030D-6E8A-4147-A177-3AD203B41FA5}">
                      <a16:colId xmlns:a16="http://schemas.microsoft.com/office/drawing/2014/main" val="3898897383"/>
                    </a:ext>
                  </a:extLst>
                </a:gridCol>
              </a:tblGrid>
              <a:tr h="373167">
                <a:tc>
                  <a:txBody>
                    <a:bodyPr/>
                    <a:lstStyle/>
                    <a:p>
                      <a:r>
                        <a:rPr lang="en-US" dirty="0">
                          <a:latin typeface="Times New Roman" panose="02020603050405020304" pitchFamily="18" charset="0"/>
                        </a:rPr>
                        <a:t>Region</a:t>
                      </a:r>
                    </a:p>
                  </a:txBody>
                  <a:tcPr/>
                </a:tc>
                <a:tc>
                  <a:txBody>
                    <a:bodyPr/>
                    <a:lstStyle/>
                    <a:p>
                      <a:pPr algn="ctr"/>
                      <a:r>
                        <a:rPr lang="en-US" dirty="0">
                          <a:latin typeface="Times New Roman" panose="02020603050405020304" pitchFamily="18" charset="0"/>
                        </a:rPr>
                        <a:t>North</a:t>
                      </a:r>
                    </a:p>
                  </a:txBody>
                  <a:tcPr/>
                </a:tc>
                <a:tc>
                  <a:txBody>
                    <a:bodyPr/>
                    <a:lstStyle/>
                    <a:p>
                      <a:pPr algn="ctr"/>
                      <a:r>
                        <a:rPr lang="en-US" dirty="0">
                          <a:latin typeface="Times New Roman" panose="02020603050405020304" pitchFamily="18" charset="0"/>
                        </a:rPr>
                        <a:t>South</a:t>
                      </a:r>
                    </a:p>
                  </a:txBody>
                  <a:tcPr/>
                </a:tc>
                <a:tc>
                  <a:txBody>
                    <a:bodyPr/>
                    <a:lstStyle/>
                    <a:p>
                      <a:pPr algn="ctr"/>
                      <a:r>
                        <a:rPr lang="en-US" dirty="0">
                          <a:latin typeface="Times New Roman" panose="02020603050405020304" pitchFamily="18" charset="0"/>
                        </a:rPr>
                        <a:t>West</a:t>
                      </a:r>
                    </a:p>
                  </a:txBody>
                  <a:tcPr/>
                </a:tc>
                <a:tc>
                  <a:txBody>
                    <a:bodyPr/>
                    <a:lstStyle/>
                    <a:p>
                      <a:pPr algn="ctr"/>
                      <a:r>
                        <a:rPr lang="en-US" dirty="0">
                          <a:latin typeface="Times New Roman" panose="02020603050405020304" pitchFamily="18" charset="0"/>
                        </a:rPr>
                        <a:t>East</a:t>
                      </a:r>
                    </a:p>
                  </a:txBody>
                  <a:tcPr/>
                </a:tc>
                <a:extLst>
                  <a:ext uri="{0D108BD9-81ED-4DB2-BD59-A6C34878D82A}">
                    <a16:rowId xmlns:a16="http://schemas.microsoft.com/office/drawing/2014/main" val="4154846676"/>
                  </a:ext>
                </a:extLst>
              </a:tr>
              <a:tr h="398726">
                <a:tc>
                  <a:txBody>
                    <a:bodyPr/>
                    <a:lstStyle/>
                    <a:p>
                      <a:r>
                        <a:rPr lang="en-US" sz="2000" dirty="0">
                          <a:latin typeface="Times New Roman" panose="02020603050405020304" pitchFamily="18" charset="0"/>
                        </a:rPr>
                        <a:t>CONUS</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24°</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235°</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294°</a:t>
                      </a:r>
                    </a:p>
                  </a:txBody>
                  <a:tcPr marL="68580" marR="68580" marT="0" marB="0" anchor="ctr"/>
                </a:tc>
                <a:extLst>
                  <a:ext uri="{0D108BD9-81ED-4DB2-BD59-A6C34878D82A}">
                    <a16:rowId xmlns:a16="http://schemas.microsoft.com/office/drawing/2014/main" val="19577510"/>
                  </a:ext>
                </a:extLst>
              </a:tr>
              <a:tr h="398726">
                <a:tc>
                  <a:txBody>
                    <a:bodyPr/>
                    <a:lstStyle/>
                    <a:p>
                      <a:r>
                        <a:rPr lang="en-US" sz="2000" dirty="0">
                          <a:latin typeface="Times New Roman" panose="02020603050405020304" pitchFamily="18" charset="0"/>
                        </a:rPr>
                        <a:t>Alaska</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73°</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172°</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232°</a:t>
                      </a:r>
                    </a:p>
                  </a:txBody>
                  <a:tcPr marL="68580" marR="68580" marT="0" marB="0" anchor="ctr"/>
                </a:tc>
                <a:extLst>
                  <a:ext uri="{0D108BD9-81ED-4DB2-BD59-A6C34878D82A}">
                    <a16:rowId xmlns:a16="http://schemas.microsoft.com/office/drawing/2014/main" val="1556762031"/>
                  </a:ext>
                </a:extLst>
              </a:tr>
              <a:tr h="398726">
                <a:tc>
                  <a:txBody>
                    <a:bodyPr/>
                    <a:lstStyle/>
                    <a:p>
                      <a:r>
                        <a:rPr lang="en-US" sz="2000" dirty="0">
                          <a:latin typeface="Times New Roman" panose="02020603050405020304" pitchFamily="18" charset="0"/>
                        </a:rPr>
                        <a:t>Hawaii</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199°</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206°</a:t>
                      </a:r>
                    </a:p>
                  </a:txBody>
                  <a:tcPr marL="68580" marR="68580" marT="0" marB="0" anchor="ctr"/>
                </a:tc>
                <a:extLst>
                  <a:ext uri="{0D108BD9-81ED-4DB2-BD59-A6C34878D82A}">
                    <a16:rowId xmlns:a16="http://schemas.microsoft.com/office/drawing/2014/main" val="1870730080"/>
                  </a:ext>
                </a:extLst>
              </a:tr>
              <a:tr h="398726">
                <a:tc>
                  <a:txBody>
                    <a:bodyPr/>
                    <a:lstStyle/>
                    <a:p>
                      <a:r>
                        <a:rPr lang="en-US" sz="2000" dirty="0">
                          <a:latin typeface="Times New Roman" panose="02020603050405020304" pitchFamily="18" charset="0"/>
                        </a:rPr>
                        <a:t>PR/VI</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291°</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296°</a:t>
                      </a:r>
                    </a:p>
                  </a:txBody>
                  <a:tcPr marL="68580" marR="68580" marT="0" marB="0" anchor="ctr"/>
                </a:tc>
                <a:extLst>
                  <a:ext uri="{0D108BD9-81ED-4DB2-BD59-A6C34878D82A}">
                    <a16:rowId xmlns:a16="http://schemas.microsoft.com/office/drawing/2014/main" val="3422090604"/>
                  </a:ext>
                </a:extLst>
              </a:tr>
              <a:tr h="398726">
                <a:tc>
                  <a:txBody>
                    <a:bodyPr/>
                    <a:lstStyle/>
                    <a:p>
                      <a:r>
                        <a:rPr lang="en-US" sz="2000" dirty="0">
                          <a:latin typeface="Times New Roman" panose="02020603050405020304" pitchFamily="18" charset="0"/>
                        </a:rPr>
                        <a:t>Guam/CNMI</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22°</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143°</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147°</a:t>
                      </a:r>
                    </a:p>
                  </a:txBody>
                  <a:tcPr marL="68580" marR="68580" marT="0" marB="0" anchor="ctr"/>
                </a:tc>
                <a:extLst>
                  <a:ext uri="{0D108BD9-81ED-4DB2-BD59-A6C34878D82A}">
                    <a16:rowId xmlns:a16="http://schemas.microsoft.com/office/drawing/2014/main" val="3533096185"/>
                  </a:ext>
                </a:extLst>
              </a:tr>
              <a:tr h="398726">
                <a:tc>
                  <a:txBody>
                    <a:bodyPr/>
                    <a:lstStyle/>
                    <a:p>
                      <a:r>
                        <a:rPr lang="en-US" sz="2000" dirty="0">
                          <a:latin typeface="Times New Roman" panose="02020603050405020304" pitchFamily="18" charset="0"/>
                        </a:rPr>
                        <a:t>Am. Samoa</a:t>
                      </a:r>
                    </a:p>
                  </a:txBody>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188°</a:t>
                      </a:r>
                    </a:p>
                  </a:txBody>
                  <a:tcPr marL="68580" marR="68580" marT="0" marB="0" anchor="ct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193°</a:t>
                      </a:r>
                    </a:p>
                  </a:txBody>
                  <a:tcPr marL="68580" marR="68580" marT="0" marB="0" anchor="ctr"/>
                </a:tc>
                <a:extLst>
                  <a:ext uri="{0D108BD9-81ED-4DB2-BD59-A6C34878D82A}">
                    <a16:rowId xmlns:a16="http://schemas.microsoft.com/office/drawing/2014/main" val="2476343403"/>
                  </a:ext>
                </a:extLst>
              </a:tr>
            </a:tbl>
          </a:graphicData>
        </a:graphic>
      </p:graphicFrame>
    </p:spTree>
    <p:custDataLst>
      <p:tags r:id="rId1"/>
    </p:custDataLst>
    <p:extLst>
      <p:ext uri="{BB962C8B-B14F-4D97-AF65-F5344CB8AC3E}">
        <p14:creationId xmlns:p14="http://schemas.microsoft.com/office/powerpoint/2010/main" val="266208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542"/>
            <a:ext cx="8229600" cy="1143000"/>
          </a:xfrm>
        </p:spPr>
        <p:txBody>
          <a:bodyPr/>
          <a:lstStyle/>
          <a:p>
            <a:r>
              <a:rPr lang="en-US" sz="4000" b="1" dirty="0"/>
              <a:t>What will that look like?</a:t>
            </a:r>
            <a:r>
              <a:rPr lang="en-US" dirty="0"/>
              <a:t>	</a:t>
            </a:r>
          </a:p>
        </p:txBody>
      </p:sp>
      <p:sp>
        <p:nvSpPr>
          <p:cNvPr id="3" name="Content Placeholder 2"/>
          <p:cNvSpPr>
            <a:spLocks noGrp="1"/>
          </p:cNvSpPr>
          <p:nvPr>
            <p:ph idx="1"/>
          </p:nvPr>
        </p:nvSpPr>
        <p:spPr>
          <a:xfrm>
            <a:off x="1920912" y="1429387"/>
            <a:ext cx="8229600" cy="4525963"/>
          </a:xfrm>
        </p:spPr>
        <p:txBody>
          <a:bodyPr/>
          <a:lstStyle/>
          <a:p>
            <a:r>
              <a:rPr lang="en-US" dirty="0"/>
              <a:t>Without the more complicated questions of:</a:t>
            </a:r>
          </a:p>
          <a:p>
            <a:pPr lvl="1"/>
            <a:r>
              <a:rPr lang="en-US" dirty="0"/>
              <a:t>Earthquakes</a:t>
            </a:r>
          </a:p>
          <a:p>
            <a:pPr lvl="1"/>
            <a:r>
              <a:rPr lang="en-US" dirty="0"/>
              <a:t>Velocities that change over time</a:t>
            </a:r>
          </a:p>
          <a:p>
            <a:pPr lvl="1"/>
            <a:r>
              <a:rPr lang="en-US" dirty="0"/>
              <a:t>Non-linear movements</a:t>
            </a:r>
          </a:p>
          <a:p>
            <a:r>
              <a:rPr lang="en-US" dirty="0"/>
              <a:t>Let’s look at what IFVM2022 velocities will look like in different frames and regions…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16</a:t>
            </a:fld>
            <a:endParaRPr lang="en-US"/>
          </a:p>
        </p:txBody>
      </p:sp>
    </p:spTree>
    <p:custDataLst>
      <p:tags r:id="rId1"/>
    </p:custDataLst>
    <p:extLst>
      <p:ext uri="{BB962C8B-B14F-4D97-AF65-F5344CB8AC3E}">
        <p14:creationId xmlns:p14="http://schemas.microsoft.com/office/powerpoint/2010/main" val="605623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1" y="1627564"/>
            <a:ext cx="7997601" cy="4763771"/>
          </a:xfrm>
          <a:prstGeom prst="rect">
            <a:avLst/>
          </a:prstGeom>
        </p:spPr>
      </p:pic>
      <p:sp>
        <p:nvSpPr>
          <p:cNvPr id="2" name="Title 1"/>
          <p:cNvSpPr>
            <a:spLocks noGrp="1"/>
          </p:cNvSpPr>
          <p:nvPr>
            <p:ph type="title"/>
          </p:nvPr>
        </p:nvSpPr>
        <p:spPr>
          <a:xfrm>
            <a:off x="1981200" y="304782"/>
            <a:ext cx="8229600" cy="1143000"/>
          </a:xfrm>
        </p:spPr>
        <p:txBody>
          <a:bodyPr/>
          <a:lstStyle/>
          <a:p>
            <a:r>
              <a:rPr lang="en-US" sz="4000" b="1" dirty="0"/>
              <a:t>IFVM2022 Velocities – ITRF2020/CONUS</a:t>
            </a:r>
          </a:p>
        </p:txBody>
      </p:sp>
      <p:sp>
        <p:nvSpPr>
          <p:cNvPr id="4" name="Rectangle 3"/>
          <p:cNvSpPr/>
          <p:nvPr/>
        </p:nvSpPr>
        <p:spPr>
          <a:xfrm>
            <a:off x="4556015" y="1651087"/>
            <a:ext cx="665018" cy="24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5" name="Date Placeholder 4"/>
          <p:cNvSpPr>
            <a:spLocks noGrp="1"/>
          </p:cNvSpPr>
          <p:nvPr>
            <p:ph type="dt" sz="half" idx="10"/>
          </p:nvPr>
        </p:nvSpPr>
        <p:spPr/>
        <p:txBody>
          <a:bodyPr/>
          <a:lstStyle/>
          <a:p>
            <a:pPr>
              <a:defRPr/>
            </a:pPr>
            <a:r>
              <a:rPr lang="en-US"/>
              <a:t>Date of this slide: Sept 3, 2020</a:t>
            </a:r>
            <a:endParaRPr lang="en-US" dirty="0"/>
          </a:p>
        </p:txBody>
      </p:sp>
      <p:sp>
        <p:nvSpPr>
          <p:cNvPr id="6" name="Footer Placeholder 5"/>
          <p:cNvSpPr>
            <a:spLocks noGrp="1"/>
          </p:cNvSpPr>
          <p:nvPr>
            <p:ph type="ftr" sz="quarter" idx="11"/>
          </p:nvPr>
        </p:nvSpPr>
        <p:spPr/>
        <p:txBody>
          <a:bodyPr/>
          <a:lstStyle/>
          <a:p>
            <a:pPr>
              <a:defRPr/>
            </a:pPr>
            <a:r>
              <a:rPr lang="en-US"/>
              <a:t>Modernized NSRS - extended version</a:t>
            </a:r>
          </a:p>
        </p:txBody>
      </p:sp>
      <p:sp>
        <p:nvSpPr>
          <p:cNvPr id="7" name="Slide Number Placeholder 6"/>
          <p:cNvSpPr>
            <a:spLocks noGrp="1"/>
          </p:cNvSpPr>
          <p:nvPr>
            <p:ph type="sldNum" sz="quarter" idx="12"/>
          </p:nvPr>
        </p:nvSpPr>
        <p:spPr/>
        <p:txBody>
          <a:bodyPr/>
          <a:lstStyle/>
          <a:p>
            <a:pPr>
              <a:defRPr/>
            </a:pPr>
            <a:fld id="{5A837433-97E9-4D94-B898-19FA6F4A2CA7}" type="slidenum">
              <a:rPr lang="en-US"/>
              <a:pPr>
                <a:defRPr/>
              </a:pPr>
              <a:t>17</a:t>
            </a:fld>
            <a:endParaRPr lang="en-US"/>
          </a:p>
        </p:txBody>
      </p:sp>
    </p:spTree>
    <p:custDataLst>
      <p:tags r:id="rId1"/>
    </p:custDataLst>
    <p:extLst>
      <p:ext uri="{BB962C8B-B14F-4D97-AF65-F5344CB8AC3E}">
        <p14:creationId xmlns:p14="http://schemas.microsoft.com/office/powerpoint/2010/main" val="3795280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295850"/>
            <a:ext cx="8229600" cy="1143000"/>
          </a:xfrm>
        </p:spPr>
        <p:txBody>
          <a:bodyPr/>
          <a:lstStyle/>
          <a:p>
            <a:r>
              <a:rPr lang="en-US" sz="4000" b="1" dirty="0"/>
              <a:t>IFVM2022 Velocities – NATRF2022/CONUS</a:t>
            </a:r>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
        <p:nvSpPr>
          <p:cNvPr id="8" name="Footer Placeholder 7"/>
          <p:cNvSpPr>
            <a:spLocks noGrp="1"/>
          </p:cNvSpPr>
          <p:nvPr>
            <p:ph type="ftr" sz="quarter" idx="11"/>
          </p:nvPr>
        </p:nvSpPr>
        <p:spPr/>
        <p:txBody>
          <a:bodyPr/>
          <a:lstStyle/>
          <a:p>
            <a:pPr>
              <a:defRPr/>
            </a:pPr>
            <a:r>
              <a:rPr lang="en-US"/>
              <a:t>Modernized NSRS - extended version</a:t>
            </a:r>
          </a:p>
        </p:txBody>
      </p:sp>
      <p:sp>
        <p:nvSpPr>
          <p:cNvPr id="9" name="Slide Number Placeholder 8"/>
          <p:cNvSpPr>
            <a:spLocks noGrp="1"/>
          </p:cNvSpPr>
          <p:nvPr>
            <p:ph type="sldNum" sz="quarter" idx="12"/>
          </p:nvPr>
        </p:nvSpPr>
        <p:spPr/>
        <p:txBody>
          <a:bodyPr/>
          <a:lstStyle/>
          <a:p>
            <a:pPr>
              <a:defRPr/>
            </a:pPr>
            <a:fld id="{5A837433-97E9-4D94-B898-19FA6F4A2CA7}" type="slidenum">
              <a:rPr lang="en-US"/>
              <a:pPr>
                <a:defRPr/>
              </a:pPr>
              <a:t>18</a:t>
            </a:fld>
            <a:endParaRPr lang="en-US"/>
          </a:p>
        </p:txBody>
      </p:sp>
      <p:pic>
        <p:nvPicPr>
          <p:cNvPr id="2" name="Picture 1">
            <a:extLst>
              <a:ext uri="{FF2B5EF4-FFF2-40B4-BE49-F238E27FC236}">
                <a16:creationId xmlns:a16="http://schemas.microsoft.com/office/drawing/2014/main" id="{97C0F47D-FD9D-46C1-A706-93B7751EE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99" y="1627562"/>
            <a:ext cx="7997602" cy="4763772"/>
          </a:xfrm>
          <a:prstGeom prst="rect">
            <a:avLst/>
          </a:prstGeom>
        </p:spPr>
      </p:pic>
    </p:spTree>
    <p:custDataLst>
      <p:tags r:id="rId1"/>
    </p:custDataLst>
    <p:extLst>
      <p:ext uri="{BB962C8B-B14F-4D97-AF65-F5344CB8AC3E}">
        <p14:creationId xmlns:p14="http://schemas.microsoft.com/office/powerpoint/2010/main" val="1450612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303666"/>
            <a:ext cx="8229600" cy="1143000"/>
          </a:xfrm>
        </p:spPr>
        <p:txBody>
          <a:bodyPr/>
          <a:lstStyle/>
          <a:p>
            <a:r>
              <a:rPr lang="en-US" sz="4000" b="1" dirty="0"/>
              <a:t>IFVM2022 Velocities – PATRF2022/CONUS</a:t>
            </a:r>
          </a:p>
        </p:txBody>
      </p:sp>
      <p:sp>
        <p:nvSpPr>
          <p:cNvPr id="6" name="Date Placeholder 5"/>
          <p:cNvSpPr>
            <a:spLocks noGrp="1"/>
          </p:cNvSpPr>
          <p:nvPr>
            <p:ph type="dt" sz="half" idx="10"/>
          </p:nvPr>
        </p:nvSpPr>
        <p:spPr/>
        <p:txBody>
          <a:bodyPr/>
          <a:lstStyle/>
          <a:p>
            <a:pPr>
              <a:defRPr/>
            </a:pPr>
            <a:r>
              <a:rPr lang="en-US"/>
              <a:t>Date of this slide: Sept 3, 2020</a:t>
            </a:r>
            <a:endParaRPr lang="en-US" dirty="0"/>
          </a:p>
        </p:txBody>
      </p:sp>
      <p:sp>
        <p:nvSpPr>
          <p:cNvPr id="7" name="Footer Placeholder 6"/>
          <p:cNvSpPr>
            <a:spLocks noGrp="1"/>
          </p:cNvSpPr>
          <p:nvPr>
            <p:ph type="ftr" sz="quarter" idx="11"/>
          </p:nvPr>
        </p:nvSpPr>
        <p:spPr/>
        <p:txBody>
          <a:bodyPr/>
          <a:lstStyle/>
          <a:p>
            <a:pPr>
              <a:defRPr/>
            </a:pPr>
            <a:r>
              <a:rPr lang="en-US"/>
              <a:t>Modernized NSRS - extended version</a:t>
            </a:r>
          </a:p>
        </p:txBody>
      </p:sp>
      <p:sp>
        <p:nvSpPr>
          <p:cNvPr id="8" name="Slide Number Placeholder 7"/>
          <p:cNvSpPr>
            <a:spLocks noGrp="1"/>
          </p:cNvSpPr>
          <p:nvPr>
            <p:ph type="sldNum" sz="quarter" idx="12"/>
          </p:nvPr>
        </p:nvSpPr>
        <p:spPr/>
        <p:txBody>
          <a:bodyPr/>
          <a:lstStyle/>
          <a:p>
            <a:pPr>
              <a:defRPr/>
            </a:pPr>
            <a:fld id="{5A837433-97E9-4D94-B898-19FA6F4A2CA7}" type="slidenum">
              <a:rPr lang="en-US"/>
              <a:pPr>
                <a:defRPr/>
              </a:pPr>
              <a:t>19</a:t>
            </a:fld>
            <a:endParaRPr lang="en-US"/>
          </a:p>
        </p:txBody>
      </p:sp>
      <p:pic>
        <p:nvPicPr>
          <p:cNvPr id="2" name="Picture 1">
            <a:extLst>
              <a:ext uri="{FF2B5EF4-FFF2-40B4-BE49-F238E27FC236}">
                <a16:creationId xmlns:a16="http://schemas.microsoft.com/office/drawing/2014/main" id="{80221B56-21E4-45C1-817A-A24D29269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98" y="1627562"/>
            <a:ext cx="7997602" cy="4763772"/>
          </a:xfrm>
          <a:prstGeom prst="rect">
            <a:avLst/>
          </a:prstGeom>
        </p:spPr>
      </p:pic>
      <p:sp>
        <p:nvSpPr>
          <p:cNvPr id="4" name="Oval 3">
            <a:extLst>
              <a:ext uri="{FF2B5EF4-FFF2-40B4-BE49-F238E27FC236}">
                <a16:creationId xmlns:a16="http://schemas.microsoft.com/office/drawing/2014/main" id="{2E3E971D-E7D9-493F-AC1B-9ADE03423526}"/>
              </a:ext>
            </a:extLst>
          </p:cNvPr>
          <p:cNvSpPr/>
          <p:nvPr/>
        </p:nvSpPr>
        <p:spPr>
          <a:xfrm rot="2549291">
            <a:off x="3758125" y="4883151"/>
            <a:ext cx="882650" cy="365125"/>
          </a:xfrm>
          <a:prstGeom prst="ellipse">
            <a:avLst/>
          </a:prstGeom>
          <a:solidFill>
            <a:srgbClr val="FF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215454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7568"/>
            <a:ext cx="8229600" cy="1143000"/>
          </a:xfrm>
        </p:spPr>
        <p:txBody>
          <a:bodyPr/>
          <a:lstStyle/>
          <a:p>
            <a:r>
              <a:rPr lang="en-US" sz="4000" b="1" dirty="0"/>
              <a:t>Coordinates, Frames, Epochs, EPP2022 and IFVM2022</a:t>
            </a:r>
          </a:p>
        </p:txBody>
      </p:sp>
      <p:sp>
        <p:nvSpPr>
          <p:cNvPr id="3" name="Content Placeholder 2"/>
          <p:cNvSpPr>
            <a:spLocks noGrp="1"/>
          </p:cNvSpPr>
          <p:nvPr>
            <p:ph idx="1"/>
          </p:nvPr>
        </p:nvSpPr>
        <p:spPr>
          <a:xfrm>
            <a:off x="1981200" y="1470996"/>
            <a:ext cx="8229600" cy="4525963"/>
          </a:xfrm>
        </p:spPr>
        <p:txBody>
          <a:bodyPr anchor="ctr" anchorCtr="0"/>
          <a:lstStyle/>
          <a:p>
            <a:pPr marL="0" indent="0" defTabSz="914400">
              <a:spcBef>
                <a:spcPct val="30000"/>
              </a:spcBef>
              <a:buNone/>
              <a:defRPr/>
            </a:pPr>
            <a:r>
              <a:rPr lang="en-US" dirty="0"/>
              <a:t>The next few slides will:</a:t>
            </a:r>
          </a:p>
          <a:p>
            <a:pPr marL="514350" indent="-514350" defTabSz="914400">
              <a:spcBef>
                <a:spcPct val="30000"/>
              </a:spcBef>
              <a:buFont typeface="+mj-lt"/>
              <a:buAutoNum type="arabicPeriod"/>
              <a:defRPr/>
            </a:pPr>
            <a:r>
              <a:rPr lang="en-US" dirty="0"/>
              <a:t>Highlight the interactions between the ITRF and the four frames of the modernized NSRS.</a:t>
            </a:r>
          </a:p>
          <a:p>
            <a:pPr marL="514350" indent="-514350" defTabSz="914400">
              <a:spcBef>
                <a:spcPct val="30000"/>
              </a:spcBef>
              <a:buFont typeface="+mj-lt"/>
              <a:buAutoNum type="arabicPeriod"/>
              <a:defRPr/>
            </a:pPr>
            <a:r>
              <a:rPr lang="en-US" dirty="0"/>
              <a:t>Show how changing the frame and/or the epoch will be done with EPP2022, IFVM2022 or both.</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2</a:t>
            </a:fld>
            <a:endParaRPr lang="en-US"/>
          </a:p>
        </p:txBody>
      </p:sp>
    </p:spTree>
    <p:custDataLst>
      <p:tags r:id="rId1"/>
    </p:custDataLst>
    <p:extLst>
      <p:ext uri="{BB962C8B-B14F-4D97-AF65-F5344CB8AC3E}">
        <p14:creationId xmlns:p14="http://schemas.microsoft.com/office/powerpoint/2010/main" val="110417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84196"/>
            <a:ext cx="9144000" cy="1143000"/>
          </a:xfrm>
        </p:spPr>
        <p:txBody>
          <a:bodyPr/>
          <a:lstStyle/>
          <a:p>
            <a:r>
              <a:rPr lang="en-US" sz="4000" b="1" dirty="0"/>
              <a:t>And, for completeness…</a:t>
            </a:r>
          </a:p>
        </p:txBody>
      </p:sp>
      <p:sp>
        <p:nvSpPr>
          <p:cNvPr id="3" name="Date Placeholder 2"/>
          <p:cNvSpPr>
            <a:spLocks noGrp="1"/>
          </p:cNvSpPr>
          <p:nvPr>
            <p:ph type="dt" sz="half" idx="10"/>
          </p:nvPr>
        </p:nvSpPr>
        <p:spPr/>
        <p:txBody>
          <a:bodyPr/>
          <a:lstStyle/>
          <a:p>
            <a:pPr>
              <a:defRPr/>
            </a:pPr>
            <a:r>
              <a:rPr lang="en-US"/>
              <a:t>Date of this slide: Sept 3, 2020</a:t>
            </a:r>
            <a:endParaRPr lang="en-US" dirty="0"/>
          </a:p>
        </p:txBody>
      </p:sp>
      <p:sp>
        <p:nvSpPr>
          <p:cNvPr id="4" name="Footer Placeholder 3"/>
          <p:cNvSpPr>
            <a:spLocks noGrp="1"/>
          </p:cNvSpPr>
          <p:nvPr>
            <p:ph type="ftr" sz="quarter" idx="11"/>
          </p:nvPr>
        </p:nvSpPr>
        <p:spPr/>
        <p:txBody>
          <a:bodyPr/>
          <a:lstStyle/>
          <a:p>
            <a:pPr>
              <a:defRPr/>
            </a:pPr>
            <a:r>
              <a:rPr lang="en-US"/>
              <a:t>Modernized NSRS - extended version</a:t>
            </a:r>
          </a:p>
        </p:txBody>
      </p:sp>
      <p:sp>
        <p:nvSpPr>
          <p:cNvPr id="5" name="Slide Number Placeholder 4"/>
          <p:cNvSpPr>
            <a:spLocks noGrp="1"/>
          </p:cNvSpPr>
          <p:nvPr>
            <p:ph type="sldNum" sz="quarter" idx="12"/>
          </p:nvPr>
        </p:nvSpPr>
        <p:spPr/>
        <p:txBody>
          <a:bodyPr/>
          <a:lstStyle/>
          <a:p>
            <a:pPr>
              <a:defRPr/>
            </a:pPr>
            <a:fld id="{5A837433-97E9-4D94-B898-19FA6F4A2CA7}" type="slidenum">
              <a:rPr lang="en-US"/>
              <a:pPr>
                <a:defRPr/>
              </a:pPr>
              <a:t>20</a:t>
            </a:fld>
            <a:endParaRPr lang="en-US"/>
          </a:p>
        </p:txBody>
      </p:sp>
    </p:spTree>
    <p:custDataLst>
      <p:tags r:id="rId1"/>
    </p:custDataLst>
    <p:extLst>
      <p:ext uri="{BB962C8B-B14F-4D97-AF65-F5344CB8AC3E}">
        <p14:creationId xmlns:p14="http://schemas.microsoft.com/office/powerpoint/2010/main" val="120734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600200"/>
            <a:ext cx="7997602" cy="4763772"/>
          </a:xfrm>
          <a:prstGeom prst="rect">
            <a:avLst/>
          </a:prstGeom>
        </p:spPr>
      </p:pic>
      <p:sp>
        <p:nvSpPr>
          <p:cNvPr id="6" name="Date Placeholder 5"/>
          <p:cNvSpPr>
            <a:spLocks noGrp="1"/>
          </p:cNvSpPr>
          <p:nvPr>
            <p:ph type="dt" sz="half" idx="10"/>
          </p:nvPr>
        </p:nvSpPr>
        <p:spPr/>
        <p:txBody>
          <a:bodyPr/>
          <a:lstStyle/>
          <a:p>
            <a:pPr>
              <a:defRPr/>
            </a:pPr>
            <a:r>
              <a:rPr lang="en-US"/>
              <a:t>Date of this slide: Sept 3, 2020</a:t>
            </a:r>
            <a:endParaRPr lang="en-US" dirty="0"/>
          </a:p>
        </p:txBody>
      </p:sp>
      <p:sp>
        <p:nvSpPr>
          <p:cNvPr id="7" name="Footer Placeholder 6"/>
          <p:cNvSpPr>
            <a:spLocks noGrp="1"/>
          </p:cNvSpPr>
          <p:nvPr>
            <p:ph type="ftr" sz="quarter" idx="11"/>
          </p:nvPr>
        </p:nvSpPr>
        <p:spPr/>
        <p:txBody>
          <a:bodyPr/>
          <a:lstStyle/>
          <a:p>
            <a:pPr>
              <a:defRPr/>
            </a:pPr>
            <a:r>
              <a:rPr lang="en-US"/>
              <a:t>Modernized NSRS - extended version</a:t>
            </a:r>
          </a:p>
        </p:txBody>
      </p:sp>
      <p:sp>
        <p:nvSpPr>
          <p:cNvPr id="8" name="Slide Number Placeholder 7"/>
          <p:cNvSpPr>
            <a:spLocks noGrp="1"/>
          </p:cNvSpPr>
          <p:nvPr>
            <p:ph type="sldNum" sz="quarter" idx="12"/>
          </p:nvPr>
        </p:nvSpPr>
        <p:spPr/>
        <p:txBody>
          <a:bodyPr/>
          <a:lstStyle/>
          <a:p>
            <a:pPr>
              <a:defRPr/>
            </a:pPr>
            <a:fld id="{5A837433-97E9-4D94-B898-19FA6F4A2CA7}" type="slidenum">
              <a:rPr lang="en-US"/>
              <a:pPr>
                <a:defRPr/>
              </a:pPr>
              <a:t>21</a:t>
            </a:fld>
            <a:endParaRPr lang="en-US"/>
          </a:p>
        </p:txBody>
      </p:sp>
      <p:sp>
        <p:nvSpPr>
          <p:cNvPr id="3" name="Title 1">
            <a:extLst>
              <a:ext uri="{FF2B5EF4-FFF2-40B4-BE49-F238E27FC236}">
                <a16:creationId xmlns:a16="http://schemas.microsoft.com/office/drawing/2014/main" id="{056245B7-54CC-417B-AEDE-660A643CC6AC}"/>
              </a:ext>
            </a:extLst>
          </p:cNvPr>
          <p:cNvSpPr txBox="1">
            <a:spLocks/>
          </p:cNvSpPr>
          <p:nvPr/>
        </p:nvSpPr>
        <p:spPr bwMode="auto">
          <a:xfrm>
            <a:off x="1981200" y="30366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prstClr val="black"/>
                </a:solidFill>
              </a:rPr>
              <a:t>IFVM2022 Velocities – CATRF2022/CONUS</a:t>
            </a:r>
          </a:p>
        </p:txBody>
      </p:sp>
    </p:spTree>
    <p:custDataLst>
      <p:tags r:id="rId1"/>
    </p:custDataLst>
    <p:extLst>
      <p:ext uri="{BB962C8B-B14F-4D97-AF65-F5344CB8AC3E}">
        <p14:creationId xmlns:p14="http://schemas.microsoft.com/office/powerpoint/2010/main" val="3170950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600200"/>
            <a:ext cx="7997602" cy="4763772"/>
          </a:xfrm>
          <a:prstGeom prst="rect">
            <a:avLst/>
          </a:prstGeom>
        </p:spPr>
      </p:pic>
      <p:sp>
        <p:nvSpPr>
          <p:cNvPr id="6" name="Date Placeholder 5"/>
          <p:cNvSpPr>
            <a:spLocks noGrp="1"/>
          </p:cNvSpPr>
          <p:nvPr>
            <p:ph type="dt" sz="half" idx="10"/>
          </p:nvPr>
        </p:nvSpPr>
        <p:spPr/>
        <p:txBody>
          <a:bodyPr/>
          <a:lstStyle/>
          <a:p>
            <a:pPr>
              <a:defRPr/>
            </a:pPr>
            <a:r>
              <a:rPr lang="en-US"/>
              <a:t>Date of this slide: Sept 3, 2020</a:t>
            </a:r>
            <a:endParaRPr lang="en-US" dirty="0"/>
          </a:p>
        </p:txBody>
      </p:sp>
      <p:sp>
        <p:nvSpPr>
          <p:cNvPr id="7" name="Footer Placeholder 6"/>
          <p:cNvSpPr>
            <a:spLocks noGrp="1"/>
          </p:cNvSpPr>
          <p:nvPr>
            <p:ph type="ftr" sz="quarter" idx="11"/>
          </p:nvPr>
        </p:nvSpPr>
        <p:spPr/>
        <p:txBody>
          <a:bodyPr/>
          <a:lstStyle/>
          <a:p>
            <a:pPr>
              <a:defRPr/>
            </a:pPr>
            <a:r>
              <a:rPr lang="en-US"/>
              <a:t>Modernized NSRS - extended version</a:t>
            </a:r>
          </a:p>
        </p:txBody>
      </p:sp>
      <p:sp>
        <p:nvSpPr>
          <p:cNvPr id="8" name="Slide Number Placeholder 7"/>
          <p:cNvSpPr>
            <a:spLocks noGrp="1"/>
          </p:cNvSpPr>
          <p:nvPr>
            <p:ph type="sldNum" sz="quarter" idx="12"/>
          </p:nvPr>
        </p:nvSpPr>
        <p:spPr/>
        <p:txBody>
          <a:bodyPr/>
          <a:lstStyle/>
          <a:p>
            <a:pPr>
              <a:defRPr/>
            </a:pPr>
            <a:fld id="{5A837433-97E9-4D94-B898-19FA6F4A2CA7}" type="slidenum">
              <a:rPr lang="en-US"/>
              <a:pPr>
                <a:defRPr/>
              </a:pPr>
              <a:t>22</a:t>
            </a:fld>
            <a:endParaRPr lang="en-US"/>
          </a:p>
        </p:txBody>
      </p:sp>
      <p:sp>
        <p:nvSpPr>
          <p:cNvPr id="3" name="Title 1">
            <a:extLst>
              <a:ext uri="{FF2B5EF4-FFF2-40B4-BE49-F238E27FC236}">
                <a16:creationId xmlns:a16="http://schemas.microsoft.com/office/drawing/2014/main" id="{02527ED8-191C-41CC-AF91-200124965276}"/>
              </a:ext>
            </a:extLst>
          </p:cNvPr>
          <p:cNvSpPr txBox="1">
            <a:spLocks/>
          </p:cNvSpPr>
          <p:nvPr/>
        </p:nvSpPr>
        <p:spPr>
          <a:xfrm>
            <a:off x="1981200" y="21993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prstClr val="black"/>
                </a:solidFill>
              </a:rPr>
              <a:t>IFVM2022 Velocities – MATRF2022/CONUS</a:t>
            </a:r>
          </a:p>
        </p:txBody>
      </p:sp>
    </p:spTree>
    <p:custDataLst>
      <p:tags r:id="rId1"/>
    </p:custDataLst>
    <p:extLst>
      <p:ext uri="{BB962C8B-B14F-4D97-AF65-F5344CB8AC3E}">
        <p14:creationId xmlns:p14="http://schemas.microsoft.com/office/powerpoint/2010/main" val="334213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38400"/>
            <a:ext cx="9144001" cy="1143000"/>
          </a:xfrm>
        </p:spPr>
        <p:txBody>
          <a:bodyPr/>
          <a:lstStyle/>
          <a:p>
            <a:r>
              <a:rPr lang="en-US" sz="4000" b="1" dirty="0"/>
              <a:t>CONUS – Southern California</a:t>
            </a:r>
            <a:br>
              <a:rPr lang="en-US" sz="4000" b="1" dirty="0"/>
            </a:br>
            <a:r>
              <a:rPr lang="en-US" sz="4000" b="1" dirty="0"/>
              <a:t>Plates:  Mostly NA, Some Pacific</a:t>
            </a:r>
          </a:p>
        </p:txBody>
      </p:sp>
      <p:sp>
        <p:nvSpPr>
          <p:cNvPr id="3" name="Date Placeholder 2"/>
          <p:cNvSpPr>
            <a:spLocks noGrp="1"/>
          </p:cNvSpPr>
          <p:nvPr>
            <p:ph type="dt" sz="half" idx="10"/>
          </p:nvPr>
        </p:nvSpPr>
        <p:spPr/>
        <p:txBody>
          <a:bodyPr/>
          <a:lstStyle/>
          <a:p>
            <a:pPr>
              <a:defRPr/>
            </a:pPr>
            <a:r>
              <a:rPr lang="en-US"/>
              <a:t>Date of this slide: Sept 3, 2020</a:t>
            </a:r>
            <a:endParaRPr lang="en-US" dirty="0"/>
          </a:p>
        </p:txBody>
      </p:sp>
      <p:sp>
        <p:nvSpPr>
          <p:cNvPr id="4" name="Footer Placeholder 3"/>
          <p:cNvSpPr>
            <a:spLocks noGrp="1"/>
          </p:cNvSpPr>
          <p:nvPr>
            <p:ph type="ftr" sz="quarter" idx="11"/>
          </p:nvPr>
        </p:nvSpPr>
        <p:spPr/>
        <p:txBody>
          <a:bodyPr/>
          <a:lstStyle/>
          <a:p>
            <a:pPr>
              <a:defRPr/>
            </a:pPr>
            <a:r>
              <a:rPr lang="en-US"/>
              <a:t>Modernized NSRS - extended version</a:t>
            </a:r>
          </a:p>
        </p:txBody>
      </p:sp>
      <p:sp>
        <p:nvSpPr>
          <p:cNvPr id="5" name="Slide Number Placeholder 4"/>
          <p:cNvSpPr>
            <a:spLocks noGrp="1"/>
          </p:cNvSpPr>
          <p:nvPr>
            <p:ph type="sldNum" sz="quarter" idx="12"/>
          </p:nvPr>
        </p:nvSpPr>
        <p:spPr/>
        <p:txBody>
          <a:bodyPr/>
          <a:lstStyle/>
          <a:p>
            <a:pPr>
              <a:defRPr/>
            </a:pPr>
            <a:fld id="{5A837433-97E9-4D94-B898-19FA6F4A2CA7}" type="slidenum">
              <a:rPr lang="en-US"/>
              <a:pPr>
                <a:defRPr/>
              </a:pPr>
              <a:t>23</a:t>
            </a:fld>
            <a:endParaRPr lang="en-US"/>
          </a:p>
        </p:txBody>
      </p:sp>
    </p:spTree>
    <p:custDataLst>
      <p:tags r:id="rId1"/>
    </p:custDataLst>
    <p:extLst>
      <p:ext uri="{BB962C8B-B14F-4D97-AF65-F5344CB8AC3E}">
        <p14:creationId xmlns:p14="http://schemas.microsoft.com/office/powerpoint/2010/main" val="2597493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4990" y="1596494"/>
            <a:ext cx="3318409" cy="4836528"/>
          </a:xfrm>
          <a:prstGeom prst="rect">
            <a:avLst/>
          </a:prstGeom>
        </p:spPr>
      </p:pic>
      <p:sp>
        <p:nvSpPr>
          <p:cNvPr id="5" name="Title 1"/>
          <p:cNvSpPr>
            <a:spLocks noGrp="1"/>
          </p:cNvSpPr>
          <p:nvPr>
            <p:ph type="title"/>
          </p:nvPr>
        </p:nvSpPr>
        <p:spPr>
          <a:xfrm>
            <a:off x="1981200" y="334926"/>
            <a:ext cx="8229600" cy="1143000"/>
          </a:xfrm>
        </p:spPr>
        <p:txBody>
          <a:bodyPr/>
          <a:lstStyle/>
          <a:p>
            <a:r>
              <a:rPr lang="en-US" sz="4000" b="1" dirty="0"/>
              <a:t>IFVM2022 Velocities – ITRF2020/CONUS</a:t>
            </a:r>
          </a:p>
        </p:txBody>
      </p:sp>
      <p:sp>
        <p:nvSpPr>
          <p:cNvPr id="7" name="Freeform 6"/>
          <p:cNvSpPr/>
          <p:nvPr/>
        </p:nvSpPr>
        <p:spPr>
          <a:xfrm>
            <a:off x="5599151" y="1971209"/>
            <a:ext cx="1947357" cy="2386145"/>
          </a:xfrm>
          <a:custGeom>
            <a:avLst/>
            <a:gdLst>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660673 w 2323218"/>
              <a:gd name="connsiteY6" fmla="*/ 2183365 h 3028784"/>
              <a:gd name="connsiteX7" fmla="*/ 688382 w 2323218"/>
              <a:gd name="connsiteY7" fmla="*/ 2405038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793442 w 2323218"/>
              <a:gd name="connsiteY6" fmla="*/ 2102983 h 3028784"/>
              <a:gd name="connsiteX7" fmla="*/ 688382 w 2323218"/>
              <a:gd name="connsiteY7" fmla="*/ 2405038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793442 w 2323218"/>
              <a:gd name="connsiteY6" fmla="*/ 2102983 h 3028784"/>
              <a:gd name="connsiteX7" fmla="*/ 881503 w 2323218"/>
              <a:gd name="connsiteY7" fmla="*/ 2450971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66703 w 2311139"/>
              <a:gd name="connsiteY0" fmla="*/ 340711 h 3028784"/>
              <a:gd name="connsiteX1" fmla="*/ 11284 w 2311139"/>
              <a:gd name="connsiteY1" fmla="*/ 742493 h 3028784"/>
              <a:gd name="connsiteX2" fmla="*/ 257941 w 2311139"/>
              <a:gd name="connsiteY2" fmla="*/ 1093598 h 3028784"/>
              <a:gd name="connsiteX3" fmla="*/ 440775 w 2311139"/>
              <a:gd name="connsiteY3" fmla="*/ 1421365 h 3028784"/>
              <a:gd name="connsiteX4" fmla="*/ 704012 w 2311139"/>
              <a:gd name="connsiteY4" fmla="*/ 1698456 h 3028784"/>
              <a:gd name="connsiteX5" fmla="*/ 510048 w 2311139"/>
              <a:gd name="connsiteY5" fmla="*/ 1892420 h 3028784"/>
              <a:gd name="connsiteX6" fmla="*/ 781363 w 2311139"/>
              <a:gd name="connsiteY6" fmla="*/ 2102983 h 3028784"/>
              <a:gd name="connsiteX7" fmla="*/ 869424 w 2311139"/>
              <a:gd name="connsiteY7" fmla="*/ 2450971 h 3028784"/>
              <a:gd name="connsiteX8" fmla="*/ 1064230 w 2311139"/>
              <a:gd name="connsiteY8" fmla="*/ 2446602 h 3028784"/>
              <a:gd name="connsiteX9" fmla="*/ 1133503 w 2311139"/>
              <a:gd name="connsiteY9" fmla="*/ 2820675 h 3028784"/>
              <a:gd name="connsiteX10" fmla="*/ 1604557 w 2311139"/>
              <a:gd name="connsiteY10" fmla="*/ 3028493 h 3028784"/>
              <a:gd name="connsiteX11" fmla="*/ 2172594 w 2311139"/>
              <a:gd name="connsiteY11" fmla="*/ 2779111 h 3028784"/>
              <a:gd name="connsiteX12" fmla="*/ 2311139 w 2311139"/>
              <a:gd name="connsiteY12" fmla="*/ 2003256 h 3028784"/>
              <a:gd name="connsiteX13" fmla="*/ 2172594 w 2311139"/>
              <a:gd name="connsiteY13" fmla="*/ 936456 h 3028784"/>
              <a:gd name="connsiteX14" fmla="*/ 1798521 w 2311139"/>
              <a:gd name="connsiteY14" fmla="*/ 645511 h 3028784"/>
              <a:gd name="connsiteX15" fmla="*/ 1424448 w 2311139"/>
              <a:gd name="connsiteY15" fmla="*/ 77475 h 3028784"/>
              <a:gd name="connsiteX16" fmla="*/ 842557 w 2311139"/>
              <a:gd name="connsiteY16" fmla="*/ 8202 h 3028784"/>
              <a:gd name="connsiteX17" fmla="*/ 288375 w 2311139"/>
              <a:gd name="connsiteY17" fmla="*/ 105184 h 3028784"/>
              <a:gd name="connsiteX18" fmla="*/ 66703 w 2311139"/>
              <a:gd name="connsiteY18" fmla="*/ 340711 h 3028784"/>
              <a:gd name="connsiteX0" fmla="*/ 180721 w 2425157"/>
              <a:gd name="connsiteY0" fmla="*/ 340711 h 3028784"/>
              <a:gd name="connsiteX1" fmla="*/ 4603 w 2425157"/>
              <a:gd name="connsiteY1" fmla="*/ 776942 h 3028784"/>
              <a:gd name="connsiteX2" fmla="*/ 371959 w 2425157"/>
              <a:gd name="connsiteY2" fmla="*/ 1093598 h 3028784"/>
              <a:gd name="connsiteX3" fmla="*/ 554793 w 2425157"/>
              <a:gd name="connsiteY3" fmla="*/ 1421365 h 3028784"/>
              <a:gd name="connsiteX4" fmla="*/ 818030 w 2425157"/>
              <a:gd name="connsiteY4" fmla="*/ 1698456 h 3028784"/>
              <a:gd name="connsiteX5" fmla="*/ 624066 w 2425157"/>
              <a:gd name="connsiteY5" fmla="*/ 1892420 h 3028784"/>
              <a:gd name="connsiteX6" fmla="*/ 895381 w 2425157"/>
              <a:gd name="connsiteY6" fmla="*/ 2102983 h 3028784"/>
              <a:gd name="connsiteX7" fmla="*/ 983442 w 2425157"/>
              <a:gd name="connsiteY7" fmla="*/ 2450971 h 3028784"/>
              <a:gd name="connsiteX8" fmla="*/ 1178248 w 2425157"/>
              <a:gd name="connsiteY8" fmla="*/ 2446602 h 3028784"/>
              <a:gd name="connsiteX9" fmla="*/ 1247521 w 2425157"/>
              <a:gd name="connsiteY9" fmla="*/ 2820675 h 3028784"/>
              <a:gd name="connsiteX10" fmla="*/ 1718575 w 2425157"/>
              <a:gd name="connsiteY10" fmla="*/ 3028493 h 3028784"/>
              <a:gd name="connsiteX11" fmla="*/ 2286612 w 2425157"/>
              <a:gd name="connsiteY11" fmla="*/ 2779111 h 3028784"/>
              <a:gd name="connsiteX12" fmla="*/ 2425157 w 2425157"/>
              <a:gd name="connsiteY12" fmla="*/ 2003256 h 3028784"/>
              <a:gd name="connsiteX13" fmla="*/ 2286612 w 2425157"/>
              <a:gd name="connsiteY13" fmla="*/ 936456 h 3028784"/>
              <a:gd name="connsiteX14" fmla="*/ 1912539 w 2425157"/>
              <a:gd name="connsiteY14" fmla="*/ 645511 h 3028784"/>
              <a:gd name="connsiteX15" fmla="*/ 1538466 w 2425157"/>
              <a:gd name="connsiteY15" fmla="*/ 77475 h 3028784"/>
              <a:gd name="connsiteX16" fmla="*/ 956575 w 2425157"/>
              <a:gd name="connsiteY16" fmla="*/ 8202 h 3028784"/>
              <a:gd name="connsiteX17" fmla="*/ 402393 w 2425157"/>
              <a:gd name="connsiteY17" fmla="*/ 105184 h 3028784"/>
              <a:gd name="connsiteX18" fmla="*/ 180721 w 2425157"/>
              <a:gd name="connsiteY18" fmla="*/ 340711 h 3028784"/>
              <a:gd name="connsiteX0" fmla="*/ 180722 w 2425158"/>
              <a:gd name="connsiteY0" fmla="*/ 340711 h 3032926"/>
              <a:gd name="connsiteX1" fmla="*/ 4604 w 2425158"/>
              <a:gd name="connsiteY1" fmla="*/ 776942 h 3032926"/>
              <a:gd name="connsiteX2" fmla="*/ 371960 w 2425158"/>
              <a:gd name="connsiteY2" fmla="*/ 1093598 h 3032926"/>
              <a:gd name="connsiteX3" fmla="*/ 554794 w 2425158"/>
              <a:gd name="connsiteY3" fmla="*/ 1421365 h 3032926"/>
              <a:gd name="connsiteX4" fmla="*/ 818031 w 2425158"/>
              <a:gd name="connsiteY4" fmla="*/ 1698456 h 3032926"/>
              <a:gd name="connsiteX5" fmla="*/ 624067 w 2425158"/>
              <a:gd name="connsiteY5" fmla="*/ 1892420 h 3032926"/>
              <a:gd name="connsiteX6" fmla="*/ 895382 w 2425158"/>
              <a:gd name="connsiteY6" fmla="*/ 2102983 h 3032926"/>
              <a:gd name="connsiteX7" fmla="*/ 983443 w 2425158"/>
              <a:gd name="connsiteY7" fmla="*/ 2450971 h 3032926"/>
              <a:gd name="connsiteX8" fmla="*/ 1178249 w 2425158"/>
              <a:gd name="connsiteY8" fmla="*/ 2446602 h 3032926"/>
              <a:gd name="connsiteX9" fmla="*/ 1271662 w 2425158"/>
              <a:gd name="connsiteY9" fmla="*/ 2901059 h 3032926"/>
              <a:gd name="connsiteX10" fmla="*/ 1718576 w 2425158"/>
              <a:gd name="connsiteY10" fmla="*/ 3028493 h 3032926"/>
              <a:gd name="connsiteX11" fmla="*/ 2286613 w 2425158"/>
              <a:gd name="connsiteY11" fmla="*/ 2779111 h 3032926"/>
              <a:gd name="connsiteX12" fmla="*/ 2425158 w 2425158"/>
              <a:gd name="connsiteY12" fmla="*/ 2003256 h 3032926"/>
              <a:gd name="connsiteX13" fmla="*/ 2286613 w 2425158"/>
              <a:gd name="connsiteY13" fmla="*/ 936456 h 3032926"/>
              <a:gd name="connsiteX14" fmla="*/ 1912540 w 2425158"/>
              <a:gd name="connsiteY14" fmla="*/ 645511 h 3032926"/>
              <a:gd name="connsiteX15" fmla="*/ 1538467 w 2425158"/>
              <a:gd name="connsiteY15" fmla="*/ 77475 h 3032926"/>
              <a:gd name="connsiteX16" fmla="*/ 956576 w 2425158"/>
              <a:gd name="connsiteY16" fmla="*/ 8202 h 3032926"/>
              <a:gd name="connsiteX17" fmla="*/ 402394 w 2425158"/>
              <a:gd name="connsiteY17" fmla="*/ 105184 h 3032926"/>
              <a:gd name="connsiteX18" fmla="*/ 180722 w 2425158"/>
              <a:gd name="connsiteY18" fmla="*/ 340711 h 3032926"/>
              <a:gd name="connsiteX0" fmla="*/ 180722 w 2425158"/>
              <a:gd name="connsiteY0" fmla="*/ 340711 h 3031915"/>
              <a:gd name="connsiteX1" fmla="*/ 4604 w 2425158"/>
              <a:gd name="connsiteY1" fmla="*/ 776942 h 3031915"/>
              <a:gd name="connsiteX2" fmla="*/ 371960 w 2425158"/>
              <a:gd name="connsiteY2" fmla="*/ 1093598 h 3031915"/>
              <a:gd name="connsiteX3" fmla="*/ 554794 w 2425158"/>
              <a:gd name="connsiteY3" fmla="*/ 1421365 h 3031915"/>
              <a:gd name="connsiteX4" fmla="*/ 818031 w 2425158"/>
              <a:gd name="connsiteY4" fmla="*/ 1698456 h 3031915"/>
              <a:gd name="connsiteX5" fmla="*/ 624067 w 2425158"/>
              <a:gd name="connsiteY5" fmla="*/ 1892420 h 3031915"/>
              <a:gd name="connsiteX6" fmla="*/ 895382 w 2425158"/>
              <a:gd name="connsiteY6" fmla="*/ 2102983 h 3031915"/>
              <a:gd name="connsiteX7" fmla="*/ 983443 w 2425158"/>
              <a:gd name="connsiteY7" fmla="*/ 2450971 h 3031915"/>
              <a:gd name="connsiteX8" fmla="*/ 1105829 w 2425158"/>
              <a:gd name="connsiteY8" fmla="*/ 2584402 h 3031915"/>
              <a:gd name="connsiteX9" fmla="*/ 1271662 w 2425158"/>
              <a:gd name="connsiteY9" fmla="*/ 2901059 h 3031915"/>
              <a:gd name="connsiteX10" fmla="*/ 1718576 w 2425158"/>
              <a:gd name="connsiteY10" fmla="*/ 3028493 h 3031915"/>
              <a:gd name="connsiteX11" fmla="*/ 2286613 w 2425158"/>
              <a:gd name="connsiteY11" fmla="*/ 2779111 h 3031915"/>
              <a:gd name="connsiteX12" fmla="*/ 2425158 w 2425158"/>
              <a:gd name="connsiteY12" fmla="*/ 2003256 h 3031915"/>
              <a:gd name="connsiteX13" fmla="*/ 2286613 w 2425158"/>
              <a:gd name="connsiteY13" fmla="*/ 936456 h 3031915"/>
              <a:gd name="connsiteX14" fmla="*/ 1912540 w 2425158"/>
              <a:gd name="connsiteY14" fmla="*/ 645511 h 3031915"/>
              <a:gd name="connsiteX15" fmla="*/ 1538467 w 2425158"/>
              <a:gd name="connsiteY15" fmla="*/ 77475 h 3031915"/>
              <a:gd name="connsiteX16" fmla="*/ 956576 w 2425158"/>
              <a:gd name="connsiteY16" fmla="*/ 8202 h 3031915"/>
              <a:gd name="connsiteX17" fmla="*/ 402394 w 2425158"/>
              <a:gd name="connsiteY17" fmla="*/ 105184 h 3031915"/>
              <a:gd name="connsiteX18" fmla="*/ 180722 w 2425158"/>
              <a:gd name="connsiteY18" fmla="*/ 340711 h 3031915"/>
              <a:gd name="connsiteX0" fmla="*/ 180722 w 2425158"/>
              <a:gd name="connsiteY0" fmla="*/ 340711 h 3031915"/>
              <a:gd name="connsiteX1" fmla="*/ 4604 w 2425158"/>
              <a:gd name="connsiteY1" fmla="*/ 776942 h 3031915"/>
              <a:gd name="connsiteX2" fmla="*/ 371960 w 2425158"/>
              <a:gd name="connsiteY2" fmla="*/ 1093598 h 3031915"/>
              <a:gd name="connsiteX3" fmla="*/ 554794 w 2425158"/>
              <a:gd name="connsiteY3" fmla="*/ 1421365 h 3031915"/>
              <a:gd name="connsiteX4" fmla="*/ 818031 w 2425158"/>
              <a:gd name="connsiteY4" fmla="*/ 1698456 h 3031915"/>
              <a:gd name="connsiteX5" fmla="*/ 744766 w 2425158"/>
              <a:gd name="connsiteY5" fmla="*/ 1915385 h 3031915"/>
              <a:gd name="connsiteX6" fmla="*/ 895382 w 2425158"/>
              <a:gd name="connsiteY6" fmla="*/ 2102983 h 3031915"/>
              <a:gd name="connsiteX7" fmla="*/ 983443 w 2425158"/>
              <a:gd name="connsiteY7" fmla="*/ 2450971 h 3031915"/>
              <a:gd name="connsiteX8" fmla="*/ 1105829 w 2425158"/>
              <a:gd name="connsiteY8" fmla="*/ 2584402 h 3031915"/>
              <a:gd name="connsiteX9" fmla="*/ 1271662 w 2425158"/>
              <a:gd name="connsiteY9" fmla="*/ 2901059 h 3031915"/>
              <a:gd name="connsiteX10" fmla="*/ 1718576 w 2425158"/>
              <a:gd name="connsiteY10" fmla="*/ 3028493 h 3031915"/>
              <a:gd name="connsiteX11" fmla="*/ 2286613 w 2425158"/>
              <a:gd name="connsiteY11" fmla="*/ 2779111 h 3031915"/>
              <a:gd name="connsiteX12" fmla="*/ 2425158 w 2425158"/>
              <a:gd name="connsiteY12" fmla="*/ 2003256 h 3031915"/>
              <a:gd name="connsiteX13" fmla="*/ 2286613 w 2425158"/>
              <a:gd name="connsiteY13" fmla="*/ 936456 h 3031915"/>
              <a:gd name="connsiteX14" fmla="*/ 1912540 w 2425158"/>
              <a:gd name="connsiteY14" fmla="*/ 645511 h 3031915"/>
              <a:gd name="connsiteX15" fmla="*/ 1538467 w 2425158"/>
              <a:gd name="connsiteY15" fmla="*/ 77475 h 3031915"/>
              <a:gd name="connsiteX16" fmla="*/ 956576 w 2425158"/>
              <a:gd name="connsiteY16" fmla="*/ 8202 h 3031915"/>
              <a:gd name="connsiteX17" fmla="*/ 402394 w 2425158"/>
              <a:gd name="connsiteY17" fmla="*/ 105184 h 3031915"/>
              <a:gd name="connsiteX18" fmla="*/ 180722 w 2425158"/>
              <a:gd name="connsiteY18" fmla="*/ 340711 h 3031915"/>
              <a:gd name="connsiteX0" fmla="*/ 180722 w 2425158"/>
              <a:gd name="connsiteY0" fmla="*/ 340711 h 3031840"/>
              <a:gd name="connsiteX1" fmla="*/ 4604 w 2425158"/>
              <a:gd name="connsiteY1" fmla="*/ 776942 h 3031840"/>
              <a:gd name="connsiteX2" fmla="*/ 371960 w 2425158"/>
              <a:gd name="connsiteY2" fmla="*/ 1093598 h 3031840"/>
              <a:gd name="connsiteX3" fmla="*/ 554794 w 2425158"/>
              <a:gd name="connsiteY3" fmla="*/ 1421365 h 3031840"/>
              <a:gd name="connsiteX4" fmla="*/ 818031 w 2425158"/>
              <a:gd name="connsiteY4" fmla="*/ 1698456 h 3031840"/>
              <a:gd name="connsiteX5" fmla="*/ 744766 w 2425158"/>
              <a:gd name="connsiteY5" fmla="*/ 1915385 h 3031840"/>
              <a:gd name="connsiteX6" fmla="*/ 895382 w 2425158"/>
              <a:gd name="connsiteY6" fmla="*/ 2102983 h 3031840"/>
              <a:gd name="connsiteX7" fmla="*/ 983443 w 2425158"/>
              <a:gd name="connsiteY7" fmla="*/ 2450971 h 3031840"/>
              <a:gd name="connsiteX8" fmla="*/ 1105829 w 2425158"/>
              <a:gd name="connsiteY8" fmla="*/ 2584402 h 3031840"/>
              <a:gd name="connsiteX9" fmla="*/ 1200312 w 2425158"/>
              <a:gd name="connsiteY9" fmla="*/ 2597652 h 3031840"/>
              <a:gd name="connsiteX10" fmla="*/ 1271662 w 2425158"/>
              <a:gd name="connsiteY10" fmla="*/ 2901059 h 3031840"/>
              <a:gd name="connsiteX11" fmla="*/ 1718576 w 2425158"/>
              <a:gd name="connsiteY11" fmla="*/ 3028493 h 3031840"/>
              <a:gd name="connsiteX12" fmla="*/ 2286613 w 2425158"/>
              <a:gd name="connsiteY12" fmla="*/ 2779111 h 3031840"/>
              <a:gd name="connsiteX13" fmla="*/ 2425158 w 2425158"/>
              <a:gd name="connsiteY13" fmla="*/ 2003256 h 3031840"/>
              <a:gd name="connsiteX14" fmla="*/ 2286613 w 2425158"/>
              <a:gd name="connsiteY14" fmla="*/ 936456 h 3031840"/>
              <a:gd name="connsiteX15" fmla="*/ 1912540 w 2425158"/>
              <a:gd name="connsiteY15" fmla="*/ 645511 h 3031840"/>
              <a:gd name="connsiteX16" fmla="*/ 1538467 w 2425158"/>
              <a:gd name="connsiteY16" fmla="*/ 77475 h 3031840"/>
              <a:gd name="connsiteX17" fmla="*/ 956576 w 2425158"/>
              <a:gd name="connsiteY17" fmla="*/ 8202 h 3031840"/>
              <a:gd name="connsiteX18" fmla="*/ 402394 w 2425158"/>
              <a:gd name="connsiteY18" fmla="*/ 105184 h 3031840"/>
              <a:gd name="connsiteX19" fmla="*/ 180722 w 2425158"/>
              <a:gd name="connsiteY19" fmla="*/ 340711 h 3031840"/>
              <a:gd name="connsiteX0" fmla="*/ 180722 w 2425158"/>
              <a:gd name="connsiteY0" fmla="*/ 340711 h 3029868"/>
              <a:gd name="connsiteX1" fmla="*/ 4604 w 2425158"/>
              <a:gd name="connsiteY1" fmla="*/ 776942 h 3029868"/>
              <a:gd name="connsiteX2" fmla="*/ 371960 w 2425158"/>
              <a:gd name="connsiteY2" fmla="*/ 1093598 h 3029868"/>
              <a:gd name="connsiteX3" fmla="*/ 554794 w 2425158"/>
              <a:gd name="connsiteY3" fmla="*/ 1421365 h 3029868"/>
              <a:gd name="connsiteX4" fmla="*/ 818031 w 2425158"/>
              <a:gd name="connsiteY4" fmla="*/ 1698456 h 3029868"/>
              <a:gd name="connsiteX5" fmla="*/ 744766 w 2425158"/>
              <a:gd name="connsiteY5" fmla="*/ 1915385 h 3029868"/>
              <a:gd name="connsiteX6" fmla="*/ 895382 w 2425158"/>
              <a:gd name="connsiteY6" fmla="*/ 2102983 h 3029868"/>
              <a:gd name="connsiteX7" fmla="*/ 983443 w 2425158"/>
              <a:gd name="connsiteY7" fmla="*/ 2450971 h 3029868"/>
              <a:gd name="connsiteX8" fmla="*/ 1105829 w 2425158"/>
              <a:gd name="connsiteY8" fmla="*/ 2584402 h 3029868"/>
              <a:gd name="connsiteX9" fmla="*/ 1200312 w 2425158"/>
              <a:gd name="connsiteY9" fmla="*/ 2597652 h 3029868"/>
              <a:gd name="connsiteX10" fmla="*/ 1404432 w 2425158"/>
              <a:gd name="connsiteY10" fmla="*/ 2866609 h 3029868"/>
              <a:gd name="connsiteX11" fmla="*/ 1718576 w 2425158"/>
              <a:gd name="connsiteY11" fmla="*/ 3028493 h 3029868"/>
              <a:gd name="connsiteX12" fmla="*/ 2286613 w 2425158"/>
              <a:gd name="connsiteY12" fmla="*/ 2779111 h 3029868"/>
              <a:gd name="connsiteX13" fmla="*/ 2425158 w 2425158"/>
              <a:gd name="connsiteY13" fmla="*/ 2003256 h 3029868"/>
              <a:gd name="connsiteX14" fmla="*/ 2286613 w 2425158"/>
              <a:gd name="connsiteY14" fmla="*/ 936456 h 3029868"/>
              <a:gd name="connsiteX15" fmla="*/ 1912540 w 2425158"/>
              <a:gd name="connsiteY15" fmla="*/ 645511 h 3029868"/>
              <a:gd name="connsiteX16" fmla="*/ 1538467 w 2425158"/>
              <a:gd name="connsiteY16" fmla="*/ 77475 h 3029868"/>
              <a:gd name="connsiteX17" fmla="*/ 956576 w 2425158"/>
              <a:gd name="connsiteY17" fmla="*/ 8202 h 3029868"/>
              <a:gd name="connsiteX18" fmla="*/ 402394 w 2425158"/>
              <a:gd name="connsiteY18" fmla="*/ 105184 h 3029868"/>
              <a:gd name="connsiteX19" fmla="*/ 180722 w 2425158"/>
              <a:gd name="connsiteY19" fmla="*/ 340711 h 3029868"/>
              <a:gd name="connsiteX0" fmla="*/ 180722 w 2425158"/>
              <a:gd name="connsiteY0" fmla="*/ 282940 h 2972096"/>
              <a:gd name="connsiteX1" fmla="*/ 4604 w 2425158"/>
              <a:gd name="connsiteY1" fmla="*/ 719171 h 2972096"/>
              <a:gd name="connsiteX2" fmla="*/ 371960 w 2425158"/>
              <a:gd name="connsiteY2" fmla="*/ 1035827 h 2972096"/>
              <a:gd name="connsiteX3" fmla="*/ 554794 w 2425158"/>
              <a:gd name="connsiteY3" fmla="*/ 1363594 h 2972096"/>
              <a:gd name="connsiteX4" fmla="*/ 818031 w 2425158"/>
              <a:gd name="connsiteY4" fmla="*/ 1640685 h 2972096"/>
              <a:gd name="connsiteX5" fmla="*/ 744766 w 2425158"/>
              <a:gd name="connsiteY5" fmla="*/ 1857614 h 2972096"/>
              <a:gd name="connsiteX6" fmla="*/ 895382 w 2425158"/>
              <a:gd name="connsiteY6" fmla="*/ 2045212 h 2972096"/>
              <a:gd name="connsiteX7" fmla="*/ 983443 w 2425158"/>
              <a:gd name="connsiteY7" fmla="*/ 2393200 h 2972096"/>
              <a:gd name="connsiteX8" fmla="*/ 1105829 w 2425158"/>
              <a:gd name="connsiteY8" fmla="*/ 2526631 h 2972096"/>
              <a:gd name="connsiteX9" fmla="*/ 1200312 w 2425158"/>
              <a:gd name="connsiteY9" fmla="*/ 2539881 h 2972096"/>
              <a:gd name="connsiteX10" fmla="*/ 1404432 w 2425158"/>
              <a:gd name="connsiteY10" fmla="*/ 2808838 h 2972096"/>
              <a:gd name="connsiteX11" fmla="*/ 1718576 w 2425158"/>
              <a:gd name="connsiteY11" fmla="*/ 2970722 h 2972096"/>
              <a:gd name="connsiteX12" fmla="*/ 2286613 w 2425158"/>
              <a:gd name="connsiteY12" fmla="*/ 2721340 h 2972096"/>
              <a:gd name="connsiteX13" fmla="*/ 2425158 w 2425158"/>
              <a:gd name="connsiteY13" fmla="*/ 1945485 h 2972096"/>
              <a:gd name="connsiteX14" fmla="*/ 2286613 w 2425158"/>
              <a:gd name="connsiteY14" fmla="*/ 878685 h 2972096"/>
              <a:gd name="connsiteX15" fmla="*/ 1912540 w 2425158"/>
              <a:gd name="connsiteY15" fmla="*/ 587740 h 2972096"/>
              <a:gd name="connsiteX16" fmla="*/ 1538467 w 2425158"/>
              <a:gd name="connsiteY16" fmla="*/ 19704 h 2972096"/>
              <a:gd name="connsiteX17" fmla="*/ 968646 w 2425158"/>
              <a:gd name="connsiteY17" fmla="*/ 122680 h 2972096"/>
              <a:gd name="connsiteX18" fmla="*/ 402394 w 2425158"/>
              <a:gd name="connsiteY18" fmla="*/ 47413 h 2972096"/>
              <a:gd name="connsiteX19" fmla="*/ 180722 w 2425158"/>
              <a:gd name="connsiteY19" fmla="*/ 282940 h 2972096"/>
              <a:gd name="connsiteX0" fmla="*/ 180722 w 2425158"/>
              <a:gd name="connsiteY0" fmla="*/ 282940 h 2972096"/>
              <a:gd name="connsiteX1" fmla="*/ 4604 w 2425158"/>
              <a:gd name="connsiteY1" fmla="*/ 719171 h 2972096"/>
              <a:gd name="connsiteX2" fmla="*/ 371960 w 2425158"/>
              <a:gd name="connsiteY2" fmla="*/ 1035827 h 2972096"/>
              <a:gd name="connsiteX3" fmla="*/ 554794 w 2425158"/>
              <a:gd name="connsiteY3" fmla="*/ 1363594 h 2972096"/>
              <a:gd name="connsiteX4" fmla="*/ 818031 w 2425158"/>
              <a:gd name="connsiteY4" fmla="*/ 1640685 h 2972096"/>
              <a:gd name="connsiteX5" fmla="*/ 744766 w 2425158"/>
              <a:gd name="connsiteY5" fmla="*/ 1857614 h 2972096"/>
              <a:gd name="connsiteX6" fmla="*/ 895382 w 2425158"/>
              <a:gd name="connsiteY6" fmla="*/ 2045212 h 2972096"/>
              <a:gd name="connsiteX7" fmla="*/ 983443 w 2425158"/>
              <a:gd name="connsiteY7" fmla="*/ 2393200 h 2972096"/>
              <a:gd name="connsiteX8" fmla="*/ 1105829 w 2425158"/>
              <a:gd name="connsiteY8" fmla="*/ 2526631 h 2972096"/>
              <a:gd name="connsiteX9" fmla="*/ 1200312 w 2425158"/>
              <a:gd name="connsiteY9" fmla="*/ 2539881 h 2972096"/>
              <a:gd name="connsiteX10" fmla="*/ 1404432 w 2425158"/>
              <a:gd name="connsiteY10" fmla="*/ 2808838 h 2972096"/>
              <a:gd name="connsiteX11" fmla="*/ 1718576 w 2425158"/>
              <a:gd name="connsiteY11" fmla="*/ 2970722 h 2972096"/>
              <a:gd name="connsiteX12" fmla="*/ 2286613 w 2425158"/>
              <a:gd name="connsiteY12" fmla="*/ 2721340 h 2972096"/>
              <a:gd name="connsiteX13" fmla="*/ 2425158 w 2425158"/>
              <a:gd name="connsiteY13" fmla="*/ 1945485 h 2972096"/>
              <a:gd name="connsiteX14" fmla="*/ 2286613 w 2425158"/>
              <a:gd name="connsiteY14" fmla="*/ 878685 h 2972096"/>
              <a:gd name="connsiteX15" fmla="*/ 1912540 w 2425158"/>
              <a:gd name="connsiteY15" fmla="*/ 587740 h 2972096"/>
              <a:gd name="connsiteX16" fmla="*/ 1538467 w 2425158"/>
              <a:gd name="connsiteY16" fmla="*/ 19704 h 2972096"/>
              <a:gd name="connsiteX17" fmla="*/ 968646 w 2425158"/>
              <a:gd name="connsiteY17" fmla="*/ 122680 h 2972096"/>
              <a:gd name="connsiteX18" fmla="*/ 402394 w 2425158"/>
              <a:gd name="connsiteY18" fmla="*/ 265595 h 2972096"/>
              <a:gd name="connsiteX19" fmla="*/ 180722 w 2425158"/>
              <a:gd name="connsiteY19" fmla="*/ 282940 h 2972096"/>
              <a:gd name="connsiteX0" fmla="*/ 180722 w 2425158"/>
              <a:gd name="connsiteY0" fmla="*/ 160343 h 2849499"/>
              <a:gd name="connsiteX1" fmla="*/ 4604 w 2425158"/>
              <a:gd name="connsiteY1" fmla="*/ 596574 h 2849499"/>
              <a:gd name="connsiteX2" fmla="*/ 371960 w 2425158"/>
              <a:gd name="connsiteY2" fmla="*/ 913230 h 2849499"/>
              <a:gd name="connsiteX3" fmla="*/ 554794 w 2425158"/>
              <a:gd name="connsiteY3" fmla="*/ 1240997 h 2849499"/>
              <a:gd name="connsiteX4" fmla="*/ 818031 w 2425158"/>
              <a:gd name="connsiteY4" fmla="*/ 1518088 h 2849499"/>
              <a:gd name="connsiteX5" fmla="*/ 744766 w 2425158"/>
              <a:gd name="connsiteY5" fmla="*/ 1735017 h 2849499"/>
              <a:gd name="connsiteX6" fmla="*/ 895382 w 2425158"/>
              <a:gd name="connsiteY6" fmla="*/ 1922615 h 2849499"/>
              <a:gd name="connsiteX7" fmla="*/ 983443 w 2425158"/>
              <a:gd name="connsiteY7" fmla="*/ 2270603 h 2849499"/>
              <a:gd name="connsiteX8" fmla="*/ 1105829 w 2425158"/>
              <a:gd name="connsiteY8" fmla="*/ 2404034 h 2849499"/>
              <a:gd name="connsiteX9" fmla="*/ 1200312 w 2425158"/>
              <a:gd name="connsiteY9" fmla="*/ 2417284 h 2849499"/>
              <a:gd name="connsiteX10" fmla="*/ 1404432 w 2425158"/>
              <a:gd name="connsiteY10" fmla="*/ 2686241 h 2849499"/>
              <a:gd name="connsiteX11" fmla="*/ 1718576 w 2425158"/>
              <a:gd name="connsiteY11" fmla="*/ 2848125 h 2849499"/>
              <a:gd name="connsiteX12" fmla="*/ 2286613 w 2425158"/>
              <a:gd name="connsiteY12" fmla="*/ 2598743 h 2849499"/>
              <a:gd name="connsiteX13" fmla="*/ 2425158 w 2425158"/>
              <a:gd name="connsiteY13" fmla="*/ 1822888 h 2849499"/>
              <a:gd name="connsiteX14" fmla="*/ 2286613 w 2425158"/>
              <a:gd name="connsiteY14" fmla="*/ 756088 h 2849499"/>
              <a:gd name="connsiteX15" fmla="*/ 1912540 w 2425158"/>
              <a:gd name="connsiteY15" fmla="*/ 465143 h 2849499"/>
              <a:gd name="connsiteX16" fmla="*/ 1804008 w 2425158"/>
              <a:gd name="connsiteY16" fmla="*/ 264572 h 2849499"/>
              <a:gd name="connsiteX17" fmla="*/ 968646 w 2425158"/>
              <a:gd name="connsiteY17" fmla="*/ 83 h 2849499"/>
              <a:gd name="connsiteX18" fmla="*/ 402394 w 2425158"/>
              <a:gd name="connsiteY18" fmla="*/ 142998 h 2849499"/>
              <a:gd name="connsiteX19" fmla="*/ 180722 w 2425158"/>
              <a:gd name="connsiteY19" fmla="*/ 160343 h 2849499"/>
              <a:gd name="connsiteX0" fmla="*/ 180722 w 2425158"/>
              <a:gd name="connsiteY0" fmla="*/ 37735 h 2726891"/>
              <a:gd name="connsiteX1" fmla="*/ 4604 w 2425158"/>
              <a:gd name="connsiteY1" fmla="*/ 473966 h 2726891"/>
              <a:gd name="connsiteX2" fmla="*/ 371960 w 2425158"/>
              <a:gd name="connsiteY2" fmla="*/ 790622 h 2726891"/>
              <a:gd name="connsiteX3" fmla="*/ 554794 w 2425158"/>
              <a:gd name="connsiteY3" fmla="*/ 1118389 h 2726891"/>
              <a:gd name="connsiteX4" fmla="*/ 818031 w 2425158"/>
              <a:gd name="connsiteY4" fmla="*/ 1395480 h 2726891"/>
              <a:gd name="connsiteX5" fmla="*/ 744766 w 2425158"/>
              <a:gd name="connsiteY5" fmla="*/ 1612409 h 2726891"/>
              <a:gd name="connsiteX6" fmla="*/ 895382 w 2425158"/>
              <a:gd name="connsiteY6" fmla="*/ 1800007 h 2726891"/>
              <a:gd name="connsiteX7" fmla="*/ 983443 w 2425158"/>
              <a:gd name="connsiteY7" fmla="*/ 2147995 h 2726891"/>
              <a:gd name="connsiteX8" fmla="*/ 1105829 w 2425158"/>
              <a:gd name="connsiteY8" fmla="*/ 2281426 h 2726891"/>
              <a:gd name="connsiteX9" fmla="*/ 1200312 w 2425158"/>
              <a:gd name="connsiteY9" fmla="*/ 2294676 h 2726891"/>
              <a:gd name="connsiteX10" fmla="*/ 1404432 w 2425158"/>
              <a:gd name="connsiteY10" fmla="*/ 2563633 h 2726891"/>
              <a:gd name="connsiteX11" fmla="*/ 1718576 w 2425158"/>
              <a:gd name="connsiteY11" fmla="*/ 2725517 h 2726891"/>
              <a:gd name="connsiteX12" fmla="*/ 2286613 w 2425158"/>
              <a:gd name="connsiteY12" fmla="*/ 2476135 h 2726891"/>
              <a:gd name="connsiteX13" fmla="*/ 2425158 w 2425158"/>
              <a:gd name="connsiteY13" fmla="*/ 1700280 h 2726891"/>
              <a:gd name="connsiteX14" fmla="*/ 2286613 w 2425158"/>
              <a:gd name="connsiteY14" fmla="*/ 633480 h 2726891"/>
              <a:gd name="connsiteX15" fmla="*/ 1912540 w 2425158"/>
              <a:gd name="connsiteY15" fmla="*/ 342535 h 2726891"/>
              <a:gd name="connsiteX16" fmla="*/ 1804008 w 2425158"/>
              <a:gd name="connsiteY16" fmla="*/ 141964 h 2726891"/>
              <a:gd name="connsiteX17" fmla="*/ 1125555 w 2425158"/>
              <a:gd name="connsiteY17" fmla="*/ 15276 h 2726891"/>
              <a:gd name="connsiteX18" fmla="*/ 402394 w 2425158"/>
              <a:gd name="connsiteY18" fmla="*/ 20390 h 2726891"/>
              <a:gd name="connsiteX19" fmla="*/ 180722 w 2425158"/>
              <a:gd name="connsiteY19" fmla="*/ 37735 h 2726891"/>
              <a:gd name="connsiteX0" fmla="*/ 180722 w 2335175"/>
              <a:gd name="connsiteY0" fmla="*/ 37735 h 2726891"/>
              <a:gd name="connsiteX1" fmla="*/ 4604 w 2335175"/>
              <a:gd name="connsiteY1" fmla="*/ 473966 h 2726891"/>
              <a:gd name="connsiteX2" fmla="*/ 371960 w 2335175"/>
              <a:gd name="connsiteY2" fmla="*/ 790622 h 2726891"/>
              <a:gd name="connsiteX3" fmla="*/ 554794 w 2335175"/>
              <a:gd name="connsiteY3" fmla="*/ 1118389 h 2726891"/>
              <a:gd name="connsiteX4" fmla="*/ 818031 w 2335175"/>
              <a:gd name="connsiteY4" fmla="*/ 1395480 h 2726891"/>
              <a:gd name="connsiteX5" fmla="*/ 744766 w 2335175"/>
              <a:gd name="connsiteY5" fmla="*/ 1612409 h 2726891"/>
              <a:gd name="connsiteX6" fmla="*/ 895382 w 2335175"/>
              <a:gd name="connsiteY6" fmla="*/ 1800007 h 2726891"/>
              <a:gd name="connsiteX7" fmla="*/ 983443 w 2335175"/>
              <a:gd name="connsiteY7" fmla="*/ 2147995 h 2726891"/>
              <a:gd name="connsiteX8" fmla="*/ 1105829 w 2335175"/>
              <a:gd name="connsiteY8" fmla="*/ 2281426 h 2726891"/>
              <a:gd name="connsiteX9" fmla="*/ 1200312 w 2335175"/>
              <a:gd name="connsiteY9" fmla="*/ 2294676 h 2726891"/>
              <a:gd name="connsiteX10" fmla="*/ 1404432 w 2335175"/>
              <a:gd name="connsiteY10" fmla="*/ 2563633 h 2726891"/>
              <a:gd name="connsiteX11" fmla="*/ 1718576 w 2335175"/>
              <a:gd name="connsiteY11" fmla="*/ 2725517 h 2726891"/>
              <a:gd name="connsiteX12" fmla="*/ 2286613 w 2335175"/>
              <a:gd name="connsiteY12" fmla="*/ 2476135 h 2726891"/>
              <a:gd name="connsiteX13" fmla="*/ 2304457 w 2335175"/>
              <a:gd name="connsiteY13" fmla="*/ 1688796 h 2726891"/>
              <a:gd name="connsiteX14" fmla="*/ 2286613 w 2335175"/>
              <a:gd name="connsiteY14" fmla="*/ 633480 h 2726891"/>
              <a:gd name="connsiteX15" fmla="*/ 1912540 w 2335175"/>
              <a:gd name="connsiteY15" fmla="*/ 342535 h 2726891"/>
              <a:gd name="connsiteX16" fmla="*/ 1804008 w 2335175"/>
              <a:gd name="connsiteY16" fmla="*/ 141964 h 2726891"/>
              <a:gd name="connsiteX17" fmla="*/ 1125555 w 2335175"/>
              <a:gd name="connsiteY17" fmla="*/ 15276 h 2726891"/>
              <a:gd name="connsiteX18" fmla="*/ 402394 w 2335175"/>
              <a:gd name="connsiteY18" fmla="*/ 20390 h 2726891"/>
              <a:gd name="connsiteX19" fmla="*/ 180722 w 2335175"/>
              <a:gd name="connsiteY19" fmla="*/ 37735 h 2726891"/>
              <a:gd name="connsiteX0" fmla="*/ 180722 w 2339151"/>
              <a:gd name="connsiteY0" fmla="*/ 37735 h 2726891"/>
              <a:gd name="connsiteX1" fmla="*/ 4604 w 2339151"/>
              <a:gd name="connsiteY1" fmla="*/ 473966 h 2726891"/>
              <a:gd name="connsiteX2" fmla="*/ 371960 w 2339151"/>
              <a:gd name="connsiteY2" fmla="*/ 790622 h 2726891"/>
              <a:gd name="connsiteX3" fmla="*/ 554794 w 2339151"/>
              <a:gd name="connsiteY3" fmla="*/ 1118389 h 2726891"/>
              <a:gd name="connsiteX4" fmla="*/ 818031 w 2339151"/>
              <a:gd name="connsiteY4" fmla="*/ 1395480 h 2726891"/>
              <a:gd name="connsiteX5" fmla="*/ 744766 w 2339151"/>
              <a:gd name="connsiteY5" fmla="*/ 1612409 h 2726891"/>
              <a:gd name="connsiteX6" fmla="*/ 895382 w 2339151"/>
              <a:gd name="connsiteY6" fmla="*/ 1800007 h 2726891"/>
              <a:gd name="connsiteX7" fmla="*/ 983443 w 2339151"/>
              <a:gd name="connsiteY7" fmla="*/ 2147995 h 2726891"/>
              <a:gd name="connsiteX8" fmla="*/ 1105829 w 2339151"/>
              <a:gd name="connsiteY8" fmla="*/ 2281426 h 2726891"/>
              <a:gd name="connsiteX9" fmla="*/ 1200312 w 2339151"/>
              <a:gd name="connsiteY9" fmla="*/ 2294676 h 2726891"/>
              <a:gd name="connsiteX10" fmla="*/ 1404432 w 2339151"/>
              <a:gd name="connsiteY10" fmla="*/ 2563633 h 2726891"/>
              <a:gd name="connsiteX11" fmla="*/ 1718576 w 2339151"/>
              <a:gd name="connsiteY11" fmla="*/ 2725517 h 2726891"/>
              <a:gd name="connsiteX12" fmla="*/ 2286613 w 2339151"/>
              <a:gd name="connsiteY12" fmla="*/ 2476135 h 2726891"/>
              <a:gd name="connsiteX13" fmla="*/ 2304457 w 2339151"/>
              <a:gd name="connsiteY13" fmla="*/ 1688796 h 2726891"/>
              <a:gd name="connsiteX14" fmla="*/ 2202122 w 2339151"/>
              <a:gd name="connsiteY14" fmla="*/ 656446 h 2726891"/>
              <a:gd name="connsiteX15" fmla="*/ 1912540 w 2339151"/>
              <a:gd name="connsiteY15" fmla="*/ 342535 h 2726891"/>
              <a:gd name="connsiteX16" fmla="*/ 1804008 w 2339151"/>
              <a:gd name="connsiteY16" fmla="*/ 141964 h 2726891"/>
              <a:gd name="connsiteX17" fmla="*/ 1125555 w 2339151"/>
              <a:gd name="connsiteY17" fmla="*/ 15276 h 2726891"/>
              <a:gd name="connsiteX18" fmla="*/ 402394 w 2339151"/>
              <a:gd name="connsiteY18" fmla="*/ 20390 h 2726891"/>
              <a:gd name="connsiteX19" fmla="*/ 180722 w 2339151"/>
              <a:gd name="connsiteY19" fmla="*/ 37735 h 272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151" h="2726891">
                <a:moveTo>
                  <a:pt x="180722" y="37735"/>
                </a:moveTo>
                <a:cubicBezTo>
                  <a:pt x="114424" y="113331"/>
                  <a:pt x="-27269" y="348485"/>
                  <a:pt x="4604" y="473966"/>
                </a:cubicBezTo>
                <a:cubicBezTo>
                  <a:pt x="36477" y="599447"/>
                  <a:pt x="280262" y="683218"/>
                  <a:pt x="371960" y="790622"/>
                </a:cubicBezTo>
                <a:cubicBezTo>
                  <a:pt x="463658" y="898026"/>
                  <a:pt x="480449" y="1017579"/>
                  <a:pt x="554794" y="1118389"/>
                </a:cubicBezTo>
                <a:cubicBezTo>
                  <a:pt x="629139" y="1219199"/>
                  <a:pt x="786369" y="1313143"/>
                  <a:pt x="818031" y="1395480"/>
                </a:cubicBezTo>
                <a:cubicBezTo>
                  <a:pt x="849693" y="1477817"/>
                  <a:pt x="731874" y="1544988"/>
                  <a:pt x="744766" y="1612409"/>
                </a:cubicBezTo>
                <a:cubicBezTo>
                  <a:pt x="757658" y="1679830"/>
                  <a:pt x="855603" y="1710743"/>
                  <a:pt x="895382" y="1800007"/>
                </a:cubicBezTo>
                <a:cubicBezTo>
                  <a:pt x="935161" y="1889271"/>
                  <a:pt x="948369" y="2067759"/>
                  <a:pt x="983443" y="2147995"/>
                </a:cubicBezTo>
                <a:cubicBezTo>
                  <a:pt x="1018518" y="2228232"/>
                  <a:pt x="1069684" y="2256979"/>
                  <a:pt x="1105829" y="2281426"/>
                </a:cubicBezTo>
                <a:cubicBezTo>
                  <a:pt x="1141974" y="2305873"/>
                  <a:pt x="1172673" y="2241900"/>
                  <a:pt x="1200312" y="2294676"/>
                </a:cubicBezTo>
                <a:cubicBezTo>
                  <a:pt x="1227951" y="2347452"/>
                  <a:pt x="1318055" y="2491826"/>
                  <a:pt x="1404432" y="2563633"/>
                </a:cubicBezTo>
                <a:cubicBezTo>
                  <a:pt x="1490809" y="2635440"/>
                  <a:pt x="1571546" y="2740100"/>
                  <a:pt x="1718576" y="2725517"/>
                </a:cubicBezTo>
                <a:cubicBezTo>
                  <a:pt x="1865606" y="2710934"/>
                  <a:pt x="2188966" y="2648922"/>
                  <a:pt x="2286613" y="2476135"/>
                </a:cubicBezTo>
                <a:cubicBezTo>
                  <a:pt x="2384260" y="2303348"/>
                  <a:pt x="2318539" y="1992077"/>
                  <a:pt x="2304457" y="1688796"/>
                </a:cubicBezTo>
                <a:cubicBezTo>
                  <a:pt x="2290375" y="1385515"/>
                  <a:pt x="2267441" y="880823"/>
                  <a:pt x="2202122" y="656446"/>
                </a:cubicBezTo>
                <a:cubicBezTo>
                  <a:pt x="2136803" y="432069"/>
                  <a:pt x="1978892" y="428282"/>
                  <a:pt x="1912540" y="342535"/>
                </a:cubicBezTo>
                <a:cubicBezTo>
                  <a:pt x="1846188" y="256788"/>
                  <a:pt x="1935172" y="196507"/>
                  <a:pt x="1804008" y="141964"/>
                </a:cubicBezTo>
                <a:cubicBezTo>
                  <a:pt x="1672844" y="87421"/>
                  <a:pt x="1314900" y="10658"/>
                  <a:pt x="1125555" y="15276"/>
                </a:cubicBezTo>
                <a:cubicBezTo>
                  <a:pt x="936210" y="19894"/>
                  <a:pt x="559866" y="16647"/>
                  <a:pt x="402394" y="20390"/>
                </a:cubicBezTo>
                <a:cubicBezTo>
                  <a:pt x="244922" y="24133"/>
                  <a:pt x="247020" y="-37861"/>
                  <a:pt x="180722" y="37735"/>
                </a:cubicBezTo>
                <a:close/>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8" name="TextBox 7"/>
          <p:cNvSpPr txBox="1"/>
          <p:nvPr/>
        </p:nvSpPr>
        <p:spPr>
          <a:xfrm>
            <a:off x="8077580" y="1657067"/>
            <a:ext cx="2476851" cy="1569660"/>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rPr>
              <a:t>Note the slight agreement with North American Plate rotation…</a:t>
            </a:r>
          </a:p>
        </p:txBody>
      </p:sp>
      <p:sp>
        <p:nvSpPr>
          <p:cNvPr id="9" name="Freeform 8"/>
          <p:cNvSpPr/>
          <p:nvPr/>
        </p:nvSpPr>
        <p:spPr>
          <a:xfrm>
            <a:off x="5668730" y="3387467"/>
            <a:ext cx="1748414" cy="2697018"/>
          </a:xfrm>
          <a:custGeom>
            <a:avLst/>
            <a:gdLst>
              <a:gd name="connsiteX0" fmla="*/ 3450 w 1702468"/>
              <a:gd name="connsiteY0" fmla="*/ 757776 h 2771579"/>
              <a:gd name="connsiteX1" fmla="*/ 128141 w 1702468"/>
              <a:gd name="connsiteY1" fmla="*/ 92757 h 2771579"/>
              <a:gd name="connsiteX2" fmla="*/ 516068 w 1702468"/>
              <a:gd name="connsiteY2" fmla="*/ 37339 h 2771579"/>
              <a:gd name="connsiteX3" fmla="*/ 626904 w 1702468"/>
              <a:gd name="connsiteY3" fmla="*/ 397557 h 2771579"/>
              <a:gd name="connsiteX4" fmla="*/ 765450 w 1702468"/>
              <a:gd name="connsiteY4" fmla="*/ 619230 h 2771579"/>
              <a:gd name="connsiteX5" fmla="*/ 987123 w 1702468"/>
              <a:gd name="connsiteY5" fmla="*/ 868612 h 2771579"/>
              <a:gd name="connsiteX6" fmla="*/ 1444323 w 1702468"/>
              <a:gd name="connsiteY6" fmla="*/ 1270394 h 2771579"/>
              <a:gd name="connsiteX7" fmla="*/ 1541304 w 1702468"/>
              <a:gd name="connsiteY7" fmla="*/ 1533630 h 2771579"/>
              <a:gd name="connsiteX8" fmla="*/ 1693704 w 1702468"/>
              <a:gd name="connsiteY8" fmla="*/ 2115521 h 2771579"/>
              <a:gd name="connsiteX9" fmla="*/ 1596723 w 1702468"/>
              <a:gd name="connsiteY9" fmla="*/ 2766685 h 2771579"/>
              <a:gd name="connsiteX10" fmla="*/ 890141 w 1702468"/>
              <a:gd name="connsiteY10" fmla="*/ 2378757 h 2771579"/>
              <a:gd name="connsiteX11" fmla="*/ 238977 w 1702468"/>
              <a:gd name="connsiteY11" fmla="*/ 1741448 h 2771579"/>
              <a:gd name="connsiteX12" fmla="*/ 3450 w 1702468"/>
              <a:gd name="connsiteY12" fmla="*/ 757776 h 277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2468" h="2771579">
                <a:moveTo>
                  <a:pt x="3450" y="757776"/>
                </a:moveTo>
                <a:cubicBezTo>
                  <a:pt x="-15023" y="482994"/>
                  <a:pt x="42705" y="212830"/>
                  <a:pt x="128141" y="92757"/>
                </a:cubicBezTo>
                <a:cubicBezTo>
                  <a:pt x="213577" y="-27316"/>
                  <a:pt x="432941" y="-13461"/>
                  <a:pt x="516068" y="37339"/>
                </a:cubicBezTo>
                <a:cubicBezTo>
                  <a:pt x="599195" y="88139"/>
                  <a:pt x="585340" y="300575"/>
                  <a:pt x="626904" y="397557"/>
                </a:cubicBezTo>
                <a:cubicBezTo>
                  <a:pt x="668468" y="494539"/>
                  <a:pt x="705414" y="540721"/>
                  <a:pt x="765450" y="619230"/>
                </a:cubicBezTo>
                <a:cubicBezTo>
                  <a:pt x="825486" y="697739"/>
                  <a:pt x="873978" y="760085"/>
                  <a:pt x="987123" y="868612"/>
                </a:cubicBezTo>
                <a:cubicBezTo>
                  <a:pt x="1100268" y="977139"/>
                  <a:pt x="1351960" y="1159558"/>
                  <a:pt x="1444323" y="1270394"/>
                </a:cubicBezTo>
                <a:cubicBezTo>
                  <a:pt x="1536687" y="1381230"/>
                  <a:pt x="1499740" y="1392775"/>
                  <a:pt x="1541304" y="1533630"/>
                </a:cubicBezTo>
                <a:cubicBezTo>
                  <a:pt x="1582868" y="1674485"/>
                  <a:pt x="1684468" y="1910012"/>
                  <a:pt x="1693704" y="2115521"/>
                </a:cubicBezTo>
                <a:cubicBezTo>
                  <a:pt x="1702940" y="2321030"/>
                  <a:pt x="1730650" y="2722812"/>
                  <a:pt x="1596723" y="2766685"/>
                </a:cubicBezTo>
                <a:cubicBezTo>
                  <a:pt x="1462796" y="2810558"/>
                  <a:pt x="1116432" y="2549630"/>
                  <a:pt x="890141" y="2378757"/>
                </a:cubicBezTo>
                <a:cubicBezTo>
                  <a:pt x="663850" y="2207884"/>
                  <a:pt x="384450" y="2006993"/>
                  <a:pt x="238977" y="1741448"/>
                </a:cubicBezTo>
                <a:cubicBezTo>
                  <a:pt x="93504" y="1475903"/>
                  <a:pt x="21923" y="1032558"/>
                  <a:pt x="3450" y="757776"/>
                </a:cubicBezTo>
                <a:close/>
              </a:path>
            </a:pathLst>
          </a:cu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0" name="TextBox 9"/>
          <p:cNvSpPr txBox="1"/>
          <p:nvPr/>
        </p:nvSpPr>
        <p:spPr>
          <a:xfrm>
            <a:off x="7833588" y="4547263"/>
            <a:ext cx="2476851" cy="1569660"/>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rPr>
              <a:t>…and a strong agreement with the Pacific Plate rotation…</a:t>
            </a:r>
          </a:p>
        </p:txBody>
      </p:sp>
      <p:sp>
        <p:nvSpPr>
          <p:cNvPr id="11" name="Date Placeholder 10"/>
          <p:cNvSpPr>
            <a:spLocks noGrp="1"/>
          </p:cNvSpPr>
          <p:nvPr>
            <p:ph type="dt" sz="half" idx="10"/>
          </p:nvPr>
        </p:nvSpPr>
        <p:spPr/>
        <p:txBody>
          <a:bodyPr/>
          <a:lstStyle/>
          <a:p>
            <a:pPr>
              <a:defRPr/>
            </a:pPr>
            <a:r>
              <a:rPr lang="en-US"/>
              <a:t>Date of this slide: Sept 3, 2020</a:t>
            </a:r>
            <a:endParaRPr lang="en-US" dirty="0"/>
          </a:p>
        </p:txBody>
      </p:sp>
      <p:sp>
        <p:nvSpPr>
          <p:cNvPr id="12" name="Footer Placeholder 11"/>
          <p:cNvSpPr>
            <a:spLocks noGrp="1"/>
          </p:cNvSpPr>
          <p:nvPr>
            <p:ph type="ftr" sz="quarter" idx="11"/>
          </p:nvPr>
        </p:nvSpPr>
        <p:spPr/>
        <p:txBody>
          <a:bodyPr/>
          <a:lstStyle/>
          <a:p>
            <a:pPr>
              <a:defRPr/>
            </a:pPr>
            <a:r>
              <a:rPr lang="en-US"/>
              <a:t>Modernized NSRS - extended version</a:t>
            </a:r>
          </a:p>
        </p:txBody>
      </p:sp>
      <p:sp>
        <p:nvSpPr>
          <p:cNvPr id="13" name="Slide Number Placeholder 12"/>
          <p:cNvSpPr>
            <a:spLocks noGrp="1"/>
          </p:cNvSpPr>
          <p:nvPr>
            <p:ph type="sldNum" sz="quarter" idx="12"/>
          </p:nvPr>
        </p:nvSpPr>
        <p:spPr/>
        <p:txBody>
          <a:bodyPr/>
          <a:lstStyle/>
          <a:p>
            <a:pPr>
              <a:defRPr/>
            </a:pPr>
            <a:fld id="{5A837433-97E9-4D94-B898-19FA6F4A2CA7}" type="slidenum">
              <a:rPr lang="en-US"/>
              <a:pPr>
                <a:defRPr/>
              </a:pPr>
              <a:t>24</a:t>
            </a:fld>
            <a:endParaRPr lang="en-US"/>
          </a:p>
        </p:txBody>
      </p:sp>
      <p:sp>
        <p:nvSpPr>
          <p:cNvPr id="14" name="Rectangle 13"/>
          <p:cNvSpPr/>
          <p:nvPr/>
        </p:nvSpPr>
        <p:spPr>
          <a:xfrm>
            <a:off x="4734791" y="1596495"/>
            <a:ext cx="665018" cy="176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5" name="Freeform 14"/>
          <p:cNvSpPr/>
          <p:nvPr/>
        </p:nvSpPr>
        <p:spPr>
          <a:xfrm>
            <a:off x="4799769" y="2022761"/>
            <a:ext cx="1453391" cy="1344943"/>
          </a:xfrm>
          <a:custGeom>
            <a:avLst/>
            <a:gdLst>
              <a:gd name="connsiteX0" fmla="*/ 51320 w 1370581"/>
              <a:gd name="connsiteY0" fmla="*/ 3828 h 1639713"/>
              <a:gd name="connsiteX1" fmla="*/ 647066 w 1370581"/>
              <a:gd name="connsiteY1" fmla="*/ 128519 h 1639713"/>
              <a:gd name="connsiteX2" fmla="*/ 688629 w 1370581"/>
              <a:gd name="connsiteY2" fmla="*/ 474883 h 1639713"/>
              <a:gd name="connsiteX3" fmla="*/ 1034993 w 1370581"/>
              <a:gd name="connsiteY3" fmla="*/ 807392 h 1639713"/>
              <a:gd name="connsiteX4" fmla="*/ 1118120 w 1370581"/>
              <a:gd name="connsiteY4" fmla="*/ 1126046 h 1639713"/>
              <a:gd name="connsiteX5" fmla="*/ 1367502 w 1370581"/>
              <a:gd name="connsiteY5" fmla="*/ 1416992 h 1639713"/>
              <a:gd name="connsiteX6" fmla="*/ 1228957 w 1370581"/>
              <a:gd name="connsiteY6" fmla="*/ 1583246 h 1639713"/>
              <a:gd name="connsiteX7" fmla="*/ 827175 w 1370581"/>
              <a:gd name="connsiteY7" fmla="*/ 1610955 h 1639713"/>
              <a:gd name="connsiteX8" fmla="*/ 356120 w 1370581"/>
              <a:gd name="connsiteY8" fmla="*/ 1195319 h 1639713"/>
              <a:gd name="connsiteX9" fmla="*/ 9757 w 1370581"/>
              <a:gd name="connsiteY9" fmla="*/ 627283 h 1639713"/>
              <a:gd name="connsiteX10" fmla="*/ 92884 w 1370581"/>
              <a:gd name="connsiteY10" fmla="*/ 253210 h 1639713"/>
              <a:gd name="connsiteX11" fmla="*/ 51320 w 1370581"/>
              <a:gd name="connsiteY11" fmla="*/ 3828 h 16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0581" h="1639713">
                <a:moveTo>
                  <a:pt x="51320" y="3828"/>
                </a:moveTo>
                <a:cubicBezTo>
                  <a:pt x="143683" y="-16954"/>
                  <a:pt x="540848" y="50010"/>
                  <a:pt x="647066" y="128519"/>
                </a:cubicBezTo>
                <a:cubicBezTo>
                  <a:pt x="753284" y="207028"/>
                  <a:pt x="623975" y="361738"/>
                  <a:pt x="688629" y="474883"/>
                </a:cubicBezTo>
                <a:cubicBezTo>
                  <a:pt x="753284" y="588029"/>
                  <a:pt x="963411" y="698865"/>
                  <a:pt x="1034993" y="807392"/>
                </a:cubicBezTo>
                <a:cubicBezTo>
                  <a:pt x="1106575" y="915919"/>
                  <a:pt x="1062702" y="1024446"/>
                  <a:pt x="1118120" y="1126046"/>
                </a:cubicBezTo>
                <a:cubicBezTo>
                  <a:pt x="1173538" y="1227646"/>
                  <a:pt x="1349029" y="1340792"/>
                  <a:pt x="1367502" y="1416992"/>
                </a:cubicBezTo>
                <a:cubicBezTo>
                  <a:pt x="1385975" y="1493192"/>
                  <a:pt x="1319011" y="1550919"/>
                  <a:pt x="1228957" y="1583246"/>
                </a:cubicBezTo>
                <a:cubicBezTo>
                  <a:pt x="1138903" y="1615573"/>
                  <a:pt x="972648" y="1675609"/>
                  <a:pt x="827175" y="1610955"/>
                </a:cubicBezTo>
                <a:cubicBezTo>
                  <a:pt x="681702" y="1546301"/>
                  <a:pt x="492356" y="1359264"/>
                  <a:pt x="356120" y="1195319"/>
                </a:cubicBezTo>
                <a:cubicBezTo>
                  <a:pt x="219884" y="1031374"/>
                  <a:pt x="53630" y="784301"/>
                  <a:pt x="9757" y="627283"/>
                </a:cubicBezTo>
                <a:cubicBezTo>
                  <a:pt x="-34116" y="470265"/>
                  <a:pt x="83648" y="359428"/>
                  <a:pt x="92884" y="253210"/>
                </a:cubicBezTo>
                <a:cubicBezTo>
                  <a:pt x="102120" y="146992"/>
                  <a:pt x="-41043" y="24610"/>
                  <a:pt x="51320" y="3828"/>
                </a:cubicBezTo>
                <a:close/>
              </a:path>
            </a:pathLst>
          </a:cu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6" name="TextBox 15"/>
          <p:cNvSpPr txBox="1"/>
          <p:nvPr/>
        </p:nvSpPr>
        <p:spPr>
          <a:xfrm>
            <a:off x="2323163" y="2022761"/>
            <a:ext cx="1921811" cy="1200329"/>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rPr>
              <a:t>…and the mixed signal here.</a:t>
            </a:r>
          </a:p>
        </p:txBody>
      </p:sp>
    </p:spTree>
    <p:custDataLst>
      <p:tags r:id="rId1"/>
    </p:custDataLst>
    <p:extLst>
      <p:ext uri="{BB962C8B-B14F-4D97-AF65-F5344CB8AC3E}">
        <p14:creationId xmlns:p14="http://schemas.microsoft.com/office/powerpoint/2010/main" val="2980029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4989" y="1568012"/>
            <a:ext cx="3337669" cy="4864601"/>
          </a:xfrm>
          <a:prstGeom prst="rect">
            <a:avLst/>
          </a:prstGeom>
        </p:spPr>
      </p:pic>
      <p:sp>
        <p:nvSpPr>
          <p:cNvPr id="5" name="Freeform 4"/>
          <p:cNvSpPr/>
          <p:nvPr/>
        </p:nvSpPr>
        <p:spPr>
          <a:xfrm>
            <a:off x="5753982" y="1786961"/>
            <a:ext cx="2176890" cy="2806761"/>
          </a:xfrm>
          <a:custGeom>
            <a:avLst/>
            <a:gdLst>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660673 w 2323218"/>
              <a:gd name="connsiteY6" fmla="*/ 2183365 h 3028784"/>
              <a:gd name="connsiteX7" fmla="*/ 688382 w 2323218"/>
              <a:gd name="connsiteY7" fmla="*/ 2405038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3218" h="3028784">
                <a:moveTo>
                  <a:pt x="78782" y="340711"/>
                </a:moveTo>
                <a:cubicBezTo>
                  <a:pt x="32600" y="446929"/>
                  <a:pt x="-36673" y="613184"/>
                  <a:pt x="23363" y="742493"/>
                </a:cubicBezTo>
                <a:cubicBezTo>
                  <a:pt x="83399" y="871802"/>
                  <a:pt x="367418" y="1003420"/>
                  <a:pt x="439000" y="1116565"/>
                </a:cubicBezTo>
                <a:cubicBezTo>
                  <a:pt x="510582" y="1229710"/>
                  <a:pt x="406672" y="1324383"/>
                  <a:pt x="452854" y="1421365"/>
                </a:cubicBezTo>
                <a:cubicBezTo>
                  <a:pt x="499036" y="1518347"/>
                  <a:pt x="704546" y="1619947"/>
                  <a:pt x="716091" y="1698456"/>
                </a:cubicBezTo>
                <a:cubicBezTo>
                  <a:pt x="727636" y="1776965"/>
                  <a:pt x="531363" y="1811602"/>
                  <a:pt x="522127" y="1892420"/>
                </a:cubicBezTo>
                <a:cubicBezTo>
                  <a:pt x="512891" y="1973238"/>
                  <a:pt x="632964" y="2097929"/>
                  <a:pt x="660673" y="2183365"/>
                </a:cubicBezTo>
                <a:cubicBezTo>
                  <a:pt x="688382" y="2268801"/>
                  <a:pt x="619109" y="2361165"/>
                  <a:pt x="688382" y="2405038"/>
                </a:cubicBezTo>
                <a:cubicBezTo>
                  <a:pt x="757655" y="2448911"/>
                  <a:pt x="1000109" y="2377329"/>
                  <a:pt x="1076309" y="2446602"/>
                </a:cubicBezTo>
                <a:cubicBezTo>
                  <a:pt x="1152509" y="2515875"/>
                  <a:pt x="1055528" y="2723693"/>
                  <a:pt x="1145582" y="2820675"/>
                </a:cubicBezTo>
                <a:cubicBezTo>
                  <a:pt x="1235636" y="2917657"/>
                  <a:pt x="1443454" y="3035420"/>
                  <a:pt x="1616636" y="3028493"/>
                </a:cubicBezTo>
                <a:cubicBezTo>
                  <a:pt x="1789818" y="3021566"/>
                  <a:pt x="2066909" y="2949984"/>
                  <a:pt x="2184673" y="2779111"/>
                </a:cubicBezTo>
                <a:cubicBezTo>
                  <a:pt x="2302437" y="2608238"/>
                  <a:pt x="2323218" y="2310365"/>
                  <a:pt x="2323218" y="2003256"/>
                </a:cubicBezTo>
                <a:cubicBezTo>
                  <a:pt x="2323218" y="1696147"/>
                  <a:pt x="2270109" y="1162747"/>
                  <a:pt x="2184673" y="936456"/>
                </a:cubicBezTo>
                <a:cubicBezTo>
                  <a:pt x="2099237" y="710165"/>
                  <a:pt x="1935291" y="788674"/>
                  <a:pt x="1810600" y="645511"/>
                </a:cubicBezTo>
                <a:cubicBezTo>
                  <a:pt x="1685909" y="502348"/>
                  <a:pt x="1595854" y="183693"/>
                  <a:pt x="1436527" y="77475"/>
                </a:cubicBezTo>
                <a:cubicBezTo>
                  <a:pt x="1277200" y="-28743"/>
                  <a:pt x="1043981" y="3584"/>
                  <a:pt x="854636" y="8202"/>
                </a:cubicBezTo>
                <a:cubicBezTo>
                  <a:pt x="665291" y="12820"/>
                  <a:pt x="425145" y="49766"/>
                  <a:pt x="300454" y="105184"/>
                </a:cubicBezTo>
                <a:cubicBezTo>
                  <a:pt x="175763" y="160602"/>
                  <a:pt x="124964" y="234493"/>
                  <a:pt x="78782" y="340711"/>
                </a:cubicBezTo>
                <a:close/>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6" name="TextBox 5"/>
          <p:cNvSpPr txBox="1"/>
          <p:nvPr/>
        </p:nvSpPr>
        <p:spPr>
          <a:xfrm>
            <a:off x="8077580" y="1657068"/>
            <a:ext cx="2476851" cy="1200329"/>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Obviously not a perfect agreement with the North American Plate rotation…  </a:t>
            </a:r>
          </a:p>
        </p:txBody>
      </p:sp>
      <p:sp>
        <p:nvSpPr>
          <p:cNvPr id="7" name="Title 1"/>
          <p:cNvSpPr>
            <a:spLocks noGrp="1"/>
          </p:cNvSpPr>
          <p:nvPr>
            <p:ph type="title"/>
          </p:nvPr>
        </p:nvSpPr>
        <p:spPr>
          <a:xfrm>
            <a:off x="1981200" y="231094"/>
            <a:ext cx="8229600" cy="1143000"/>
          </a:xfrm>
        </p:spPr>
        <p:txBody>
          <a:bodyPr/>
          <a:lstStyle/>
          <a:p>
            <a:r>
              <a:rPr lang="en-US" sz="3600" b="1" dirty="0"/>
              <a:t>IFVM2022 Velocities – NATRF2022/CONUS</a:t>
            </a:r>
          </a:p>
        </p:txBody>
      </p:sp>
      <p:sp>
        <p:nvSpPr>
          <p:cNvPr id="8" name="Freeform 7"/>
          <p:cNvSpPr/>
          <p:nvPr/>
        </p:nvSpPr>
        <p:spPr>
          <a:xfrm>
            <a:off x="5732332" y="3697460"/>
            <a:ext cx="1595238" cy="2568410"/>
          </a:xfrm>
          <a:custGeom>
            <a:avLst/>
            <a:gdLst>
              <a:gd name="connsiteX0" fmla="*/ 3450 w 1702468"/>
              <a:gd name="connsiteY0" fmla="*/ 757776 h 2771579"/>
              <a:gd name="connsiteX1" fmla="*/ 128141 w 1702468"/>
              <a:gd name="connsiteY1" fmla="*/ 92757 h 2771579"/>
              <a:gd name="connsiteX2" fmla="*/ 516068 w 1702468"/>
              <a:gd name="connsiteY2" fmla="*/ 37339 h 2771579"/>
              <a:gd name="connsiteX3" fmla="*/ 626904 w 1702468"/>
              <a:gd name="connsiteY3" fmla="*/ 397557 h 2771579"/>
              <a:gd name="connsiteX4" fmla="*/ 765450 w 1702468"/>
              <a:gd name="connsiteY4" fmla="*/ 619230 h 2771579"/>
              <a:gd name="connsiteX5" fmla="*/ 987123 w 1702468"/>
              <a:gd name="connsiteY5" fmla="*/ 868612 h 2771579"/>
              <a:gd name="connsiteX6" fmla="*/ 1444323 w 1702468"/>
              <a:gd name="connsiteY6" fmla="*/ 1270394 h 2771579"/>
              <a:gd name="connsiteX7" fmla="*/ 1541304 w 1702468"/>
              <a:gd name="connsiteY7" fmla="*/ 1533630 h 2771579"/>
              <a:gd name="connsiteX8" fmla="*/ 1693704 w 1702468"/>
              <a:gd name="connsiteY8" fmla="*/ 2115521 h 2771579"/>
              <a:gd name="connsiteX9" fmla="*/ 1596723 w 1702468"/>
              <a:gd name="connsiteY9" fmla="*/ 2766685 h 2771579"/>
              <a:gd name="connsiteX10" fmla="*/ 890141 w 1702468"/>
              <a:gd name="connsiteY10" fmla="*/ 2378757 h 2771579"/>
              <a:gd name="connsiteX11" fmla="*/ 238977 w 1702468"/>
              <a:gd name="connsiteY11" fmla="*/ 1741448 h 2771579"/>
              <a:gd name="connsiteX12" fmla="*/ 3450 w 1702468"/>
              <a:gd name="connsiteY12" fmla="*/ 757776 h 277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2468" h="2771579">
                <a:moveTo>
                  <a:pt x="3450" y="757776"/>
                </a:moveTo>
                <a:cubicBezTo>
                  <a:pt x="-15023" y="482994"/>
                  <a:pt x="42705" y="212830"/>
                  <a:pt x="128141" y="92757"/>
                </a:cubicBezTo>
                <a:cubicBezTo>
                  <a:pt x="213577" y="-27316"/>
                  <a:pt x="432941" y="-13461"/>
                  <a:pt x="516068" y="37339"/>
                </a:cubicBezTo>
                <a:cubicBezTo>
                  <a:pt x="599195" y="88139"/>
                  <a:pt x="585340" y="300575"/>
                  <a:pt x="626904" y="397557"/>
                </a:cubicBezTo>
                <a:cubicBezTo>
                  <a:pt x="668468" y="494539"/>
                  <a:pt x="705414" y="540721"/>
                  <a:pt x="765450" y="619230"/>
                </a:cubicBezTo>
                <a:cubicBezTo>
                  <a:pt x="825486" y="697739"/>
                  <a:pt x="873978" y="760085"/>
                  <a:pt x="987123" y="868612"/>
                </a:cubicBezTo>
                <a:cubicBezTo>
                  <a:pt x="1100268" y="977139"/>
                  <a:pt x="1351960" y="1159558"/>
                  <a:pt x="1444323" y="1270394"/>
                </a:cubicBezTo>
                <a:cubicBezTo>
                  <a:pt x="1536687" y="1381230"/>
                  <a:pt x="1499740" y="1392775"/>
                  <a:pt x="1541304" y="1533630"/>
                </a:cubicBezTo>
                <a:cubicBezTo>
                  <a:pt x="1582868" y="1674485"/>
                  <a:pt x="1684468" y="1910012"/>
                  <a:pt x="1693704" y="2115521"/>
                </a:cubicBezTo>
                <a:cubicBezTo>
                  <a:pt x="1702940" y="2321030"/>
                  <a:pt x="1730650" y="2722812"/>
                  <a:pt x="1596723" y="2766685"/>
                </a:cubicBezTo>
                <a:cubicBezTo>
                  <a:pt x="1462796" y="2810558"/>
                  <a:pt x="1116432" y="2549630"/>
                  <a:pt x="890141" y="2378757"/>
                </a:cubicBezTo>
                <a:cubicBezTo>
                  <a:pt x="663850" y="2207884"/>
                  <a:pt x="384450" y="2006993"/>
                  <a:pt x="238977" y="1741448"/>
                </a:cubicBezTo>
                <a:cubicBezTo>
                  <a:pt x="93504" y="1475903"/>
                  <a:pt x="21923" y="1032558"/>
                  <a:pt x="3450" y="757776"/>
                </a:cubicBezTo>
                <a:close/>
              </a:path>
            </a:pathLst>
          </a:cu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9" name="TextBox 8"/>
          <p:cNvSpPr txBox="1"/>
          <p:nvPr/>
        </p:nvSpPr>
        <p:spPr>
          <a:xfrm>
            <a:off x="1838138" y="2909186"/>
            <a:ext cx="2196377" cy="286232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We now have “</a:t>
            </a:r>
            <a:r>
              <a:rPr lang="en-US" b="1" i="1" dirty="0">
                <a:solidFill>
                  <a:prstClr val="black"/>
                </a:solidFill>
                <a:latin typeface="Times New Roman" panose="02020603050405020304" pitchFamily="18" charset="0"/>
                <a:ea typeface="MS PGothic" pitchFamily="34" charset="-128"/>
              </a:rPr>
              <a:t>residual</a:t>
            </a:r>
            <a:r>
              <a:rPr lang="en-US" dirty="0">
                <a:solidFill>
                  <a:prstClr val="black"/>
                </a:solidFill>
                <a:latin typeface="Times New Roman" panose="02020603050405020304" pitchFamily="18" charset="0"/>
                <a:ea typeface="MS PGothic" pitchFamily="34" charset="-128"/>
              </a:rPr>
              <a:t> velocities in ITRF2020” (relative to the North American Plate) or, equivalently, “</a:t>
            </a:r>
            <a:r>
              <a:rPr lang="en-US" b="1" i="1" dirty="0">
                <a:solidFill>
                  <a:prstClr val="black"/>
                </a:solidFill>
                <a:latin typeface="Times New Roman" panose="02020603050405020304" pitchFamily="18" charset="0"/>
                <a:ea typeface="MS PGothic" pitchFamily="34" charset="-128"/>
              </a:rPr>
              <a:t>all</a:t>
            </a:r>
            <a:r>
              <a:rPr lang="en-US" dirty="0">
                <a:solidFill>
                  <a:prstClr val="black"/>
                </a:solidFill>
                <a:latin typeface="Times New Roman" panose="02020603050405020304" pitchFamily="18" charset="0"/>
                <a:ea typeface="MS PGothic" pitchFamily="34" charset="-128"/>
              </a:rPr>
              <a:t> velocities in NATRF2022”, as mentioned earlier.</a:t>
            </a:r>
          </a:p>
          <a:p>
            <a:pPr fontAlgn="base">
              <a:spcBef>
                <a:spcPct val="0"/>
              </a:spcBef>
              <a:spcAft>
                <a:spcPct val="0"/>
              </a:spcAft>
            </a:pPr>
            <a:endParaRPr lang="en-US" dirty="0">
              <a:solidFill>
                <a:prstClr val="black"/>
              </a:solidFill>
              <a:latin typeface="Times New Roman" panose="02020603050405020304" pitchFamily="18" charset="0"/>
              <a:ea typeface="MS PGothic" pitchFamily="34" charset="-128"/>
            </a:endParaRPr>
          </a:p>
        </p:txBody>
      </p:sp>
      <p:sp>
        <p:nvSpPr>
          <p:cNvPr id="10" name="TextBox 9"/>
          <p:cNvSpPr txBox="1"/>
          <p:nvPr/>
        </p:nvSpPr>
        <p:spPr>
          <a:xfrm>
            <a:off x="7877012" y="4665130"/>
            <a:ext cx="2476851" cy="1754326"/>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And removing North American Plate rotation doesn’t do much to reduce signal for points moving like the Pacific Plate…</a:t>
            </a:r>
          </a:p>
        </p:txBody>
      </p:sp>
      <p:sp>
        <p:nvSpPr>
          <p:cNvPr id="11" name="Date Placeholder 10"/>
          <p:cNvSpPr>
            <a:spLocks noGrp="1"/>
          </p:cNvSpPr>
          <p:nvPr>
            <p:ph type="dt" sz="half" idx="10"/>
          </p:nvPr>
        </p:nvSpPr>
        <p:spPr/>
        <p:txBody>
          <a:bodyPr/>
          <a:lstStyle/>
          <a:p>
            <a:pPr>
              <a:defRPr/>
            </a:pPr>
            <a:r>
              <a:rPr lang="en-US"/>
              <a:t>Date of this slide: Sept 3, 2020</a:t>
            </a:r>
            <a:endParaRPr lang="en-US" dirty="0"/>
          </a:p>
        </p:txBody>
      </p:sp>
      <p:sp>
        <p:nvSpPr>
          <p:cNvPr id="12" name="Footer Placeholder 11"/>
          <p:cNvSpPr>
            <a:spLocks noGrp="1"/>
          </p:cNvSpPr>
          <p:nvPr>
            <p:ph type="ftr" sz="quarter" idx="11"/>
          </p:nvPr>
        </p:nvSpPr>
        <p:spPr/>
        <p:txBody>
          <a:bodyPr/>
          <a:lstStyle/>
          <a:p>
            <a:pPr>
              <a:defRPr/>
            </a:pPr>
            <a:r>
              <a:rPr lang="en-US"/>
              <a:t>Modernized NSRS - extended version</a:t>
            </a:r>
          </a:p>
        </p:txBody>
      </p:sp>
      <p:sp>
        <p:nvSpPr>
          <p:cNvPr id="13" name="Slide Number Placeholder 12"/>
          <p:cNvSpPr>
            <a:spLocks noGrp="1"/>
          </p:cNvSpPr>
          <p:nvPr>
            <p:ph type="sldNum" sz="quarter" idx="12"/>
          </p:nvPr>
        </p:nvSpPr>
        <p:spPr/>
        <p:txBody>
          <a:bodyPr/>
          <a:lstStyle/>
          <a:p>
            <a:pPr>
              <a:defRPr/>
            </a:pPr>
            <a:fld id="{5A837433-97E9-4D94-B898-19FA6F4A2CA7}" type="slidenum">
              <a:rPr lang="en-US"/>
              <a:pPr>
                <a:defRPr/>
              </a:pPr>
              <a:t>25</a:t>
            </a:fld>
            <a:endParaRPr lang="en-US"/>
          </a:p>
        </p:txBody>
      </p:sp>
      <p:sp>
        <p:nvSpPr>
          <p:cNvPr id="14" name="Freeform 13"/>
          <p:cNvSpPr/>
          <p:nvPr/>
        </p:nvSpPr>
        <p:spPr>
          <a:xfrm>
            <a:off x="5033299" y="2054571"/>
            <a:ext cx="1284255" cy="1519515"/>
          </a:xfrm>
          <a:custGeom>
            <a:avLst/>
            <a:gdLst>
              <a:gd name="connsiteX0" fmla="*/ 51320 w 1370581"/>
              <a:gd name="connsiteY0" fmla="*/ 3828 h 1639713"/>
              <a:gd name="connsiteX1" fmla="*/ 647066 w 1370581"/>
              <a:gd name="connsiteY1" fmla="*/ 128519 h 1639713"/>
              <a:gd name="connsiteX2" fmla="*/ 688629 w 1370581"/>
              <a:gd name="connsiteY2" fmla="*/ 474883 h 1639713"/>
              <a:gd name="connsiteX3" fmla="*/ 1034993 w 1370581"/>
              <a:gd name="connsiteY3" fmla="*/ 807392 h 1639713"/>
              <a:gd name="connsiteX4" fmla="*/ 1118120 w 1370581"/>
              <a:gd name="connsiteY4" fmla="*/ 1126046 h 1639713"/>
              <a:gd name="connsiteX5" fmla="*/ 1367502 w 1370581"/>
              <a:gd name="connsiteY5" fmla="*/ 1416992 h 1639713"/>
              <a:gd name="connsiteX6" fmla="*/ 1228957 w 1370581"/>
              <a:gd name="connsiteY6" fmla="*/ 1583246 h 1639713"/>
              <a:gd name="connsiteX7" fmla="*/ 827175 w 1370581"/>
              <a:gd name="connsiteY7" fmla="*/ 1610955 h 1639713"/>
              <a:gd name="connsiteX8" fmla="*/ 356120 w 1370581"/>
              <a:gd name="connsiteY8" fmla="*/ 1195319 h 1639713"/>
              <a:gd name="connsiteX9" fmla="*/ 9757 w 1370581"/>
              <a:gd name="connsiteY9" fmla="*/ 627283 h 1639713"/>
              <a:gd name="connsiteX10" fmla="*/ 92884 w 1370581"/>
              <a:gd name="connsiteY10" fmla="*/ 253210 h 1639713"/>
              <a:gd name="connsiteX11" fmla="*/ 51320 w 1370581"/>
              <a:gd name="connsiteY11" fmla="*/ 3828 h 16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0581" h="1639713">
                <a:moveTo>
                  <a:pt x="51320" y="3828"/>
                </a:moveTo>
                <a:cubicBezTo>
                  <a:pt x="143683" y="-16954"/>
                  <a:pt x="540848" y="50010"/>
                  <a:pt x="647066" y="128519"/>
                </a:cubicBezTo>
                <a:cubicBezTo>
                  <a:pt x="753284" y="207028"/>
                  <a:pt x="623975" y="361738"/>
                  <a:pt x="688629" y="474883"/>
                </a:cubicBezTo>
                <a:cubicBezTo>
                  <a:pt x="753284" y="588029"/>
                  <a:pt x="963411" y="698865"/>
                  <a:pt x="1034993" y="807392"/>
                </a:cubicBezTo>
                <a:cubicBezTo>
                  <a:pt x="1106575" y="915919"/>
                  <a:pt x="1062702" y="1024446"/>
                  <a:pt x="1118120" y="1126046"/>
                </a:cubicBezTo>
                <a:cubicBezTo>
                  <a:pt x="1173538" y="1227646"/>
                  <a:pt x="1349029" y="1340792"/>
                  <a:pt x="1367502" y="1416992"/>
                </a:cubicBezTo>
                <a:cubicBezTo>
                  <a:pt x="1385975" y="1493192"/>
                  <a:pt x="1319011" y="1550919"/>
                  <a:pt x="1228957" y="1583246"/>
                </a:cubicBezTo>
                <a:cubicBezTo>
                  <a:pt x="1138903" y="1615573"/>
                  <a:pt x="972648" y="1675609"/>
                  <a:pt x="827175" y="1610955"/>
                </a:cubicBezTo>
                <a:cubicBezTo>
                  <a:pt x="681702" y="1546301"/>
                  <a:pt x="492356" y="1359264"/>
                  <a:pt x="356120" y="1195319"/>
                </a:cubicBezTo>
                <a:cubicBezTo>
                  <a:pt x="219884" y="1031374"/>
                  <a:pt x="53630" y="784301"/>
                  <a:pt x="9757" y="627283"/>
                </a:cubicBezTo>
                <a:cubicBezTo>
                  <a:pt x="-34116" y="470265"/>
                  <a:pt x="83648" y="359428"/>
                  <a:pt x="92884" y="253210"/>
                </a:cubicBezTo>
                <a:cubicBezTo>
                  <a:pt x="102120" y="146992"/>
                  <a:pt x="-41043" y="24610"/>
                  <a:pt x="51320" y="3828"/>
                </a:cubicBezTo>
                <a:close/>
              </a:path>
            </a:pathLst>
          </a:cu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5" name="TextBox 14"/>
          <p:cNvSpPr txBox="1"/>
          <p:nvPr/>
        </p:nvSpPr>
        <p:spPr>
          <a:xfrm>
            <a:off x="2252941" y="1657067"/>
            <a:ext cx="1921811"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…and only partially helps here…</a:t>
            </a:r>
          </a:p>
        </p:txBody>
      </p:sp>
    </p:spTree>
    <p:custDataLst>
      <p:tags r:id="rId1"/>
    </p:custDataLst>
    <p:extLst>
      <p:ext uri="{BB962C8B-B14F-4D97-AF65-F5344CB8AC3E}">
        <p14:creationId xmlns:p14="http://schemas.microsoft.com/office/powerpoint/2010/main" val="3790643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008" y="1594174"/>
            <a:ext cx="3320002" cy="4838851"/>
          </a:xfrm>
          <a:prstGeom prst="rect">
            <a:avLst/>
          </a:prstGeom>
        </p:spPr>
      </p:pic>
      <p:sp>
        <p:nvSpPr>
          <p:cNvPr id="2" name="Title 1"/>
          <p:cNvSpPr>
            <a:spLocks noGrp="1"/>
          </p:cNvSpPr>
          <p:nvPr>
            <p:ph type="title"/>
          </p:nvPr>
        </p:nvSpPr>
        <p:spPr>
          <a:xfrm>
            <a:off x="1981200" y="275264"/>
            <a:ext cx="8229600" cy="1143000"/>
          </a:xfrm>
        </p:spPr>
        <p:txBody>
          <a:bodyPr/>
          <a:lstStyle/>
          <a:p>
            <a:r>
              <a:rPr lang="en-US" sz="4000" b="1" dirty="0"/>
              <a:t>CORS Velocities – PATRF2022</a:t>
            </a:r>
          </a:p>
        </p:txBody>
      </p:sp>
      <p:sp>
        <p:nvSpPr>
          <p:cNvPr id="6" name="Freeform 5"/>
          <p:cNvSpPr/>
          <p:nvPr/>
        </p:nvSpPr>
        <p:spPr>
          <a:xfrm>
            <a:off x="5895033" y="3496819"/>
            <a:ext cx="1648767" cy="2683625"/>
          </a:xfrm>
          <a:custGeom>
            <a:avLst/>
            <a:gdLst>
              <a:gd name="connsiteX0" fmla="*/ 3450 w 1702468"/>
              <a:gd name="connsiteY0" fmla="*/ 757776 h 2771579"/>
              <a:gd name="connsiteX1" fmla="*/ 128141 w 1702468"/>
              <a:gd name="connsiteY1" fmla="*/ 92757 h 2771579"/>
              <a:gd name="connsiteX2" fmla="*/ 516068 w 1702468"/>
              <a:gd name="connsiteY2" fmla="*/ 37339 h 2771579"/>
              <a:gd name="connsiteX3" fmla="*/ 626904 w 1702468"/>
              <a:gd name="connsiteY3" fmla="*/ 397557 h 2771579"/>
              <a:gd name="connsiteX4" fmla="*/ 765450 w 1702468"/>
              <a:gd name="connsiteY4" fmla="*/ 619230 h 2771579"/>
              <a:gd name="connsiteX5" fmla="*/ 987123 w 1702468"/>
              <a:gd name="connsiteY5" fmla="*/ 868612 h 2771579"/>
              <a:gd name="connsiteX6" fmla="*/ 1444323 w 1702468"/>
              <a:gd name="connsiteY6" fmla="*/ 1270394 h 2771579"/>
              <a:gd name="connsiteX7" fmla="*/ 1541304 w 1702468"/>
              <a:gd name="connsiteY7" fmla="*/ 1533630 h 2771579"/>
              <a:gd name="connsiteX8" fmla="*/ 1693704 w 1702468"/>
              <a:gd name="connsiteY8" fmla="*/ 2115521 h 2771579"/>
              <a:gd name="connsiteX9" fmla="*/ 1596723 w 1702468"/>
              <a:gd name="connsiteY9" fmla="*/ 2766685 h 2771579"/>
              <a:gd name="connsiteX10" fmla="*/ 890141 w 1702468"/>
              <a:gd name="connsiteY10" fmla="*/ 2378757 h 2771579"/>
              <a:gd name="connsiteX11" fmla="*/ 238977 w 1702468"/>
              <a:gd name="connsiteY11" fmla="*/ 1741448 h 2771579"/>
              <a:gd name="connsiteX12" fmla="*/ 3450 w 1702468"/>
              <a:gd name="connsiteY12" fmla="*/ 757776 h 277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2468" h="2771579">
                <a:moveTo>
                  <a:pt x="3450" y="757776"/>
                </a:moveTo>
                <a:cubicBezTo>
                  <a:pt x="-15023" y="482994"/>
                  <a:pt x="42705" y="212830"/>
                  <a:pt x="128141" y="92757"/>
                </a:cubicBezTo>
                <a:cubicBezTo>
                  <a:pt x="213577" y="-27316"/>
                  <a:pt x="432941" y="-13461"/>
                  <a:pt x="516068" y="37339"/>
                </a:cubicBezTo>
                <a:cubicBezTo>
                  <a:pt x="599195" y="88139"/>
                  <a:pt x="585340" y="300575"/>
                  <a:pt x="626904" y="397557"/>
                </a:cubicBezTo>
                <a:cubicBezTo>
                  <a:pt x="668468" y="494539"/>
                  <a:pt x="705414" y="540721"/>
                  <a:pt x="765450" y="619230"/>
                </a:cubicBezTo>
                <a:cubicBezTo>
                  <a:pt x="825486" y="697739"/>
                  <a:pt x="873978" y="760085"/>
                  <a:pt x="987123" y="868612"/>
                </a:cubicBezTo>
                <a:cubicBezTo>
                  <a:pt x="1100268" y="977139"/>
                  <a:pt x="1351960" y="1159558"/>
                  <a:pt x="1444323" y="1270394"/>
                </a:cubicBezTo>
                <a:cubicBezTo>
                  <a:pt x="1536687" y="1381230"/>
                  <a:pt x="1499740" y="1392775"/>
                  <a:pt x="1541304" y="1533630"/>
                </a:cubicBezTo>
                <a:cubicBezTo>
                  <a:pt x="1582868" y="1674485"/>
                  <a:pt x="1684468" y="1910012"/>
                  <a:pt x="1693704" y="2115521"/>
                </a:cubicBezTo>
                <a:cubicBezTo>
                  <a:pt x="1702940" y="2321030"/>
                  <a:pt x="1730650" y="2722812"/>
                  <a:pt x="1596723" y="2766685"/>
                </a:cubicBezTo>
                <a:cubicBezTo>
                  <a:pt x="1462796" y="2810558"/>
                  <a:pt x="1116432" y="2549630"/>
                  <a:pt x="890141" y="2378757"/>
                </a:cubicBezTo>
                <a:cubicBezTo>
                  <a:pt x="663850" y="2207884"/>
                  <a:pt x="384450" y="2006993"/>
                  <a:pt x="238977" y="1741448"/>
                </a:cubicBezTo>
                <a:cubicBezTo>
                  <a:pt x="93504" y="1475903"/>
                  <a:pt x="21923" y="1032558"/>
                  <a:pt x="3450" y="757776"/>
                </a:cubicBezTo>
                <a:close/>
              </a:path>
            </a:pathLst>
          </a:cu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extBox 6"/>
          <p:cNvSpPr txBox="1"/>
          <p:nvPr/>
        </p:nvSpPr>
        <p:spPr>
          <a:xfrm>
            <a:off x="2224836" y="2911477"/>
            <a:ext cx="2196377" cy="3477875"/>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We now have (again) “</a:t>
            </a:r>
            <a:r>
              <a:rPr lang="en-US" sz="2000" b="1" i="1" dirty="0">
                <a:solidFill>
                  <a:prstClr val="black"/>
                </a:solidFill>
                <a:latin typeface="Times New Roman" panose="02020603050405020304" pitchFamily="18" charset="0"/>
                <a:ea typeface="MS PGothic" pitchFamily="34" charset="-128"/>
              </a:rPr>
              <a:t>residual</a:t>
            </a:r>
            <a:r>
              <a:rPr lang="en-US" sz="2000" dirty="0">
                <a:solidFill>
                  <a:prstClr val="black"/>
                </a:solidFill>
                <a:latin typeface="Times New Roman" panose="02020603050405020304" pitchFamily="18" charset="0"/>
                <a:ea typeface="MS PGothic" pitchFamily="34" charset="-128"/>
              </a:rPr>
              <a:t> velocities in ITRF2020” (this time “residual” relative to the Pacific Plate) or, equivalently, “</a:t>
            </a:r>
            <a:r>
              <a:rPr lang="en-US" sz="2000" b="1" i="1" dirty="0">
                <a:solidFill>
                  <a:prstClr val="black"/>
                </a:solidFill>
                <a:latin typeface="Times New Roman" panose="02020603050405020304" pitchFamily="18" charset="0"/>
                <a:ea typeface="MS PGothic" pitchFamily="34" charset="-128"/>
              </a:rPr>
              <a:t>all</a:t>
            </a:r>
            <a:r>
              <a:rPr lang="en-US" sz="2000" dirty="0">
                <a:solidFill>
                  <a:prstClr val="black"/>
                </a:solidFill>
                <a:latin typeface="Times New Roman" panose="02020603050405020304" pitchFamily="18" charset="0"/>
                <a:ea typeface="MS PGothic" pitchFamily="34" charset="-128"/>
              </a:rPr>
              <a:t> velocities in PATRF2022”, as mentioned earlier.</a:t>
            </a:r>
          </a:p>
        </p:txBody>
      </p:sp>
      <p:sp>
        <p:nvSpPr>
          <p:cNvPr id="8" name="Freeform 7"/>
          <p:cNvSpPr/>
          <p:nvPr/>
        </p:nvSpPr>
        <p:spPr>
          <a:xfrm>
            <a:off x="5759812" y="1774913"/>
            <a:ext cx="2115285" cy="2701957"/>
          </a:xfrm>
          <a:custGeom>
            <a:avLst/>
            <a:gdLst>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660673 w 2323218"/>
              <a:gd name="connsiteY6" fmla="*/ 2183365 h 3028784"/>
              <a:gd name="connsiteX7" fmla="*/ 688382 w 2323218"/>
              <a:gd name="connsiteY7" fmla="*/ 2405038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751254 w 2323218"/>
              <a:gd name="connsiteY6" fmla="*/ 2172573 h 3028784"/>
              <a:gd name="connsiteX7" fmla="*/ 688382 w 2323218"/>
              <a:gd name="connsiteY7" fmla="*/ 2405038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522127 w 2323218"/>
              <a:gd name="connsiteY5" fmla="*/ 1892420 h 3028784"/>
              <a:gd name="connsiteX6" fmla="*/ 751254 w 2323218"/>
              <a:gd name="connsiteY6" fmla="*/ 2172573 h 3028784"/>
              <a:gd name="connsiteX7" fmla="*/ 899738 w 2323218"/>
              <a:gd name="connsiteY7" fmla="*/ 2394245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16091 w 2323218"/>
              <a:gd name="connsiteY4" fmla="*/ 1698456 h 3028784"/>
              <a:gd name="connsiteX5" fmla="*/ 663031 w 2323218"/>
              <a:gd name="connsiteY5" fmla="*/ 1903213 h 3028784"/>
              <a:gd name="connsiteX6" fmla="*/ 751254 w 2323218"/>
              <a:gd name="connsiteY6" fmla="*/ 2172573 h 3028784"/>
              <a:gd name="connsiteX7" fmla="*/ 899738 w 2323218"/>
              <a:gd name="connsiteY7" fmla="*/ 2394245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323218"/>
              <a:gd name="connsiteY0" fmla="*/ 340711 h 3028784"/>
              <a:gd name="connsiteX1" fmla="*/ 23363 w 2323218"/>
              <a:gd name="connsiteY1" fmla="*/ 742493 h 3028784"/>
              <a:gd name="connsiteX2" fmla="*/ 439000 w 2323218"/>
              <a:gd name="connsiteY2" fmla="*/ 1116565 h 3028784"/>
              <a:gd name="connsiteX3" fmla="*/ 452854 w 2323218"/>
              <a:gd name="connsiteY3" fmla="*/ 1421365 h 3028784"/>
              <a:gd name="connsiteX4" fmla="*/ 756349 w 2323218"/>
              <a:gd name="connsiteY4" fmla="*/ 1698456 h 3028784"/>
              <a:gd name="connsiteX5" fmla="*/ 663031 w 2323218"/>
              <a:gd name="connsiteY5" fmla="*/ 1903213 h 3028784"/>
              <a:gd name="connsiteX6" fmla="*/ 751254 w 2323218"/>
              <a:gd name="connsiteY6" fmla="*/ 2172573 h 3028784"/>
              <a:gd name="connsiteX7" fmla="*/ 899738 w 2323218"/>
              <a:gd name="connsiteY7" fmla="*/ 2394245 h 3028784"/>
              <a:gd name="connsiteX8" fmla="*/ 1076309 w 2323218"/>
              <a:gd name="connsiteY8" fmla="*/ 2446602 h 3028784"/>
              <a:gd name="connsiteX9" fmla="*/ 1145582 w 2323218"/>
              <a:gd name="connsiteY9" fmla="*/ 2820675 h 3028784"/>
              <a:gd name="connsiteX10" fmla="*/ 1616636 w 2323218"/>
              <a:gd name="connsiteY10" fmla="*/ 3028493 h 3028784"/>
              <a:gd name="connsiteX11" fmla="*/ 2184673 w 2323218"/>
              <a:gd name="connsiteY11" fmla="*/ 2779111 h 3028784"/>
              <a:gd name="connsiteX12" fmla="*/ 2323218 w 2323218"/>
              <a:gd name="connsiteY12" fmla="*/ 2003256 h 3028784"/>
              <a:gd name="connsiteX13" fmla="*/ 2184673 w 2323218"/>
              <a:gd name="connsiteY13" fmla="*/ 936456 h 3028784"/>
              <a:gd name="connsiteX14" fmla="*/ 1810600 w 2323218"/>
              <a:gd name="connsiteY14" fmla="*/ 645511 h 3028784"/>
              <a:gd name="connsiteX15" fmla="*/ 1436527 w 2323218"/>
              <a:gd name="connsiteY15" fmla="*/ 77475 h 3028784"/>
              <a:gd name="connsiteX16" fmla="*/ 854636 w 2323218"/>
              <a:gd name="connsiteY16" fmla="*/ 8202 h 3028784"/>
              <a:gd name="connsiteX17" fmla="*/ 300454 w 2323218"/>
              <a:gd name="connsiteY17" fmla="*/ 105184 h 3028784"/>
              <a:gd name="connsiteX18" fmla="*/ 78782 w 2323218"/>
              <a:gd name="connsiteY18" fmla="*/ 340711 h 3028784"/>
              <a:gd name="connsiteX0" fmla="*/ 78782 w 2237394"/>
              <a:gd name="connsiteY0" fmla="*/ 340711 h 3028784"/>
              <a:gd name="connsiteX1" fmla="*/ 23363 w 2237394"/>
              <a:gd name="connsiteY1" fmla="*/ 742493 h 3028784"/>
              <a:gd name="connsiteX2" fmla="*/ 439000 w 2237394"/>
              <a:gd name="connsiteY2" fmla="*/ 1116565 h 3028784"/>
              <a:gd name="connsiteX3" fmla="*/ 452854 w 2237394"/>
              <a:gd name="connsiteY3" fmla="*/ 1421365 h 3028784"/>
              <a:gd name="connsiteX4" fmla="*/ 756349 w 2237394"/>
              <a:gd name="connsiteY4" fmla="*/ 1698456 h 3028784"/>
              <a:gd name="connsiteX5" fmla="*/ 663031 w 2237394"/>
              <a:gd name="connsiteY5" fmla="*/ 1903213 h 3028784"/>
              <a:gd name="connsiteX6" fmla="*/ 751254 w 2237394"/>
              <a:gd name="connsiteY6" fmla="*/ 2172573 h 3028784"/>
              <a:gd name="connsiteX7" fmla="*/ 899738 w 2237394"/>
              <a:gd name="connsiteY7" fmla="*/ 2394245 h 3028784"/>
              <a:gd name="connsiteX8" fmla="*/ 1076309 w 2237394"/>
              <a:gd name="connsiteY8" fmla="*/ 2446602 h 3028784"/>
              <a:gd name="connsiteX9" fmla="*/ 1145582 w 2237394"/>
              <a:gd name="connsiteY9" fmla="*/ 2820675 h 3028784"/>
              <a:gd name="connsiteX10" fmla="*/ 1616636 w 2237394"/>
              <a:gd name="connsiteY10" fmla="*/ 3028493 h 3028784"/>
              <a:gd name="connsiteX11" fmla="*/ 2184673 w 2237394"/>
              <a:gd name="connsiteY11" fmla="*/ 2779111 h 3028784"/>
              <a:gd name="connsiteX12" fmla="*/ 2212507 w 2237394"/>
              <a:gd name="connsiteY12" fmla="*/ 1927709 h 3028784"/>
              <a:gd name="connsiteX13" fmla="*/ 2184673 w 2237394"/>
              <a:gd name="connsiteY13" fmla="*/ 936456 h 3028784"/>
              <a:gd name="connsiteX14" fmla="*/ 1810600 w 2237394"/>
              <a:gd name="connsiteY14" fmla="*/ 645511 h 3028784"/>
              <a:gd name="connsiteX15" fmla="*/ 1436527 w 2237394"/>
              <a:gd name="connsiteY15" fmla="*/ 77475 h 3028784"/>
              <a:gd name="connsiteX16" fmla="*/ 854636 w 2237394"/>
              <a:gd name="connsiteY16" fmla="*/ 8202 h 3028784"/>
              <a:gd name="connsiteX17" fmla="*/ 300454 w 2237394"/>
              <a:gd name="connsiteY17" fmla="*/ 105184 h 3028784"/>
              <a:gd name="connsiteX18" fmla="*/ 78782 w 2237394"/>
              <a:gd name="connsiteY18" fmla="*/ 340711 h 3028784"/>
              <a:gd name="connsiteX0" fmla="*/ 78782 w 2231342"/>
              <a:gd name="connsiteY0" fmla="*/ 340711 h 3028657"/>
              <a:gd name="connsiteX1" fmla="*/ 23363 w 2231342"/>
              <a:gd name="connsiteY1" fmla="*/ 742493 h 3028657"/>
              <a:gd name="connsiteX2" fmla="*/ 439000 w 2231342"/>
              <a:gd name="connsiteY2" fmla="*/ 1116565 h 3028657"/>
              <a:gd name="connsiteX3" fmla="*/ 452854 w 2231342"/>
              <a:gd name="connsiteY3" fmla="*/ 1421365 h 3028657"/>
              <a:gd name="connsiteX4" fmla="*/ 756349 w 2231342"/>
              <a:gd name="connsiteY4" fmla="*/ 1698456 h 3028657"/>
              <a:gd name="connsiteX5" fmla="*/ 663031 w 2231342"/>
              <a:gd name="connsiteY5" fmla="*/ 1903213 h 3028657"/>
              <a:gd name="connsiteX6" fmla="*/ 751254 w 2231342"/>
              <a:gd name="connsiteY6" fmla="*/ 2172573 h 3028657"/>
              <a:gd name="connsiteX7" fmla="*/ 899738 w 2231342"/>
              <a:gd name="connsiteY7" fmla="*/ 2394245 h 3028657"/>
              <a:gd name="connsiteX8" fmla="*/ 1076309 w 2231342"/>
              <a:gd name="connsiteY8" fmla="*/ 2446602 h 3028657"/>
              <a:gd name="connsiteX9" fmla="*/ 1145582 w 2231342"/>
              <a:gd name="connsiteY9" fmla="*/ 2820675 h 3028657"/>
              <a:gd name="connsiteX10" fmla="*/ 1616636 w 2231342"/>
              <a:gd name="connsiteY10" fmla="*/ 3028493 h 3028657"/>
              <a:gd name="connsiteX11" fmla="*/ 2063898 w 2231342"/>
              <a:gd name="connsiteY11" fmla="*/ 2789903 h 3028657"/>
              <a:gd name="connsiteX12" fmla="*/ 2212507 w 2231342"/>
              <a:gd name="connsiteY12" fmla="*/ 1927709 h 3028657"/>
              <a:gd name="connsiteX13" fmla="*/ 2184673 w 2231342"/>
              <a:gd name="connsiteY13" fmla="*/ 936456 h 3028657"/>
              <a:gd name="connsiteX14" fmla="*/ 1810600 w 2231342"/>
              <a:gd name="connsiteY14" fmla="*/ 645511 h 3028657"/>
              <a:gd name="connsiteX15" fmla="*/ 1436527 w 2231342"/>
              <a:gd name="connsiteY15" fmla="*/ 77475 h 3028657"/>
              <a:gd name="connsiteX16" fmla="*/ 854636 w 2231342"/>
              <a:gd name="connsiteY16" fmla="*/ 8202 h 3028657"/>
              <a:gd name="connsiteX17" fmla="*/ 300454 w 2231342"/>
              <a:gd name="connsiteY17" fmla="*/ 105184 h 3028657"/>
              <a:gd name="connsiteX18" fmla="*/ 78782 w 2231342"/>
              <a:gd name="connsiteY18" fmla="*/ 340711 h 3028657"/>
              <a:gd name="connsiteX0" fmla="*/ 78782 w 2213311"/>
              <a:gd name="connsiteY0" fmla="*/ 340711 h 3028657"/>
              <a:gd name="connsiteX1" fmla="*/ 23363 w 2213311"/>
              <a:gd name="connsiteY1" fmla="*/ 742493 h 3028657"/>
              <a:gd name="connsiteX2" fmla="*/ 439000 w 2213311"/>
              <a:gd name="connsiteY2" fmla="*/ 1116565 h 3028657"/>
              <a:gd name="connsiteX3" fmla="*/ 452854 w 2213311"/>
              <a:gd name="connsiteY3" fmla="*/ 1421365 h 3028657"/>
              <a:gd name="connsiteX4" fmla="*/ 756349 w 2213311"/>
              <a:gd name="connsiteY4" fmla="*/ 1698456 h 3028657"/>
              <a:gd name="connsiteX5" fmla="*/ 663031 w 2213311"/>
              <a:gd name="connsiteY5" fmla="*/ 1903213 h 3028657"/>
              <a:gd name="connsiteX6" fmla="*/ 751254 w 2213311"/>
              <a:gd name="connsiteY6" fmla="*/ 2172573 h 3028657"/>
              <a:gd name="connsiteX7" fmla="*/ 899738 w 2213311"/>
              <a:gd name="connsiteY7" fmla="*/ 2394245 h 3028657"/>
              <a:gd name="connsiteX8" fmla="*/ 1076309 w 2213311"/>
              <a:gd name="connsiteY8" fmla="*/ 2446602 h 3028657"/>
              <a:gd name="connsiteX9" fmla="*/ 1145582 w 2213311"/>
              <a:gd name="connsiteY9" fmla="*/ 2820675 h 3028657"/>
              <a:gd name="connsiteX10" fmla="*/ 1616636 w 2213311"/>
              <a:gd name="connsiteY10" fmla="*/ 3028493 h 3028657"/>
              <a:gd name="connsiteX11" fmla="*/ 2063898 w 2213311"/>
              <a:gd name="connsiteY11" fmla="*/ 2789903 h 3028657"/>
              <a:gd name="connsiteX12" fmla="*/ 2212507 w 2213311"/>
              <a:gd name="connsiteY12" fmla="*/ 1927709 h 3028657"/>
              <a:gd name="connsiteX13" fmla="*/ 2013575 w 2213311"/>
              <a:gd name="connsiteY13" fmla="*/ 936456 h 3028657"/>
              <a:gd name="connsiteX14" fmla="*/ 1810600 w 2213311"/>
              <a:gd name="connsiteY14" fmla="*/ 645511 h 3028657"/>
              <a:gd name="connsiteX15" fmla="*/ 1436527 w 2213311"/>
              <a:gd name="connsiteY15" fmla="*/ 77475 h 3028657"/>
              <a:gd name="connsiteX16" fmla="*/ 854636 w 2213311"/>
              <a:gd name="connsiteY16" fmla="*/ 8202 h 3028657"/>
              <a:gd name="connsiteX17" fmla="*/ 300454 w 2213311"/>
              <a:gd name="connsiteY17" fmla="*/ 105184 h 3028657"/>
              <a:gd name="connsiteX18" fmla="*/ 78782 w 2213311"/>
              <a:gd name="connsiteY18" fmla="*/ 340711 h 3028657"/>
              <a:gd name="connsiteX0" fmla="*/ 78782 w 2110887"/>
              <a:gd name="connsiteY0" fmla="*/ 340711 h 3028657"/>
              <a:gd name="connsiteX1" fmla="*/ 23363 w 2110887"/>
              <a:gd name="connsiteY1" fmla="*/ 742493 h 3028657"/>
              <a:gd name="connsiteX2" fmla="*/ 439000 w 2110887"/>
              <a:gd name="connsiteY2" fmla="*/ 1116565 h 3028657"/>
              <a:gd name="connsiteX3" fmla="*/ 452854 w 2110887"/>
              <a:gd name="connsiteY3" fmla="*/ 1421365 h 3028657"/>
              <a:gd name="connsiteX4" fmla="*/ 756349 w 2110887"/>
              <a:gd name="connsiteY4" fmla="*/ 1698456 h 3028657"/>
              <a:gd name="connsiteX5" fmla="*/ 663031 w 2110887"/>
              <a:gd name="connsiteY5" fmla="*/ 1903213 h 3028657"/>
              <a:gd name="connsiteX6" fmla="*/ 751254 w 2110887"/>
              <a:gd name="connsiteY6" fmla="*/ 2172573 h 3028657"/>
              <a:gd name="connsiteX7" fmla="*/ 899738 w 2110887"/>
              <a:gd name="connsiteY7" fmla="*/ 2394245 h 3028657"/>
              <a:gd name="connsiteX8" fmla="*/ 1076309 w 2110887"/>
              <a:gd name="connsiteY8" fmla="*/ 2446602 h 3028657"/>
              <a:gd name="connsiteX9" fmla="*/ 1145582 w 2110887"/>
              <a:gd name="connsiteY9" fmla="*/ 2820675 h 3028657"/>
              <a:gd name="connsiteX10" fmla="*/ 1616636 w 2110887"/>
              <a:gd name="connsiteY10" fmla="*/ 3028493 h 3028657"/>
              <a:gd name="connsiteX11" fmla="*/ 2063898 w 2110887"/>
              <a:gd name="connsiteY11" fmla="*/ 2789903 h 3028657"/>
              <a:gd name="connsiteX12" fmla="*/ 2091732 w 2110887"/>
              <a:gd name="connsiteY12" fmla="*/ 1949294 h 3028657"/>
              <a:gd name="connsiteX13" fmla="*/ 2013575 w 2110887"/>
              <a:gd name="connsiteY13" fmla="*/ 936456 h 3028657"/>
              <a:gd name="connsiteX14" fmla="*/ 1810600 w 2110887"/>
              <a:gd name="connsiteY14" fmla="*/ 645511 h 3028657"/>
              <a:gd name="connsiteX15" fmla="*/ 1436527 w 2110887"/>
              <a:gd name="connsiteY15" fmla="*/ 77475 h 3028657"/>
              <a:gd name="connsiteX16" fmla="*/ 854636 w 2110887"/>
              <a:gd name="connsiteY16" fmla="*/ 8202 h 3028657"/>
              <a:gd name="connsiteX17" fmla="*/ 300454 w 2110887"/>
              <a:gd name="connsiteY17" fmla="*/ 105184 h 3028657"/>
              <a:gd name="connsiteX18" fmla="*/ 78782 w 2110887"/>
              <a:gd name="connsiteY18" fmla="*/ 340711 h 3028657"/>
              <a:gd name="connsiteX0" fmla="*/ 78782 w 2120788"/>
              <a:gd name="connsiteY0" fmla="*/ 340711 h 3028657"/>
              <a:gd name="connsiteX1" fmla="*/ 23363 w 2120788"/>
              <a:gd name="connsiteY1" fmla="*/ 742493 h 3028657"/>
              <a:gd name="connsiteX2" fmla="*/ 439000 w 2120788"/>
              <a:gd name="connsiteY2" fmla="*/ 1116565 h 3028657"/>
              <a:gd name="connsiteX3" fmla="*/ 452854 w 2120788"/>
              <a:gd name="connsiteY3" fmla="*/ 1421365 h 3028657"/>
              <a:gd name="connsiteX4" fmla="*/ 756349 w 2120788"/>
              <a:gd name="connsiteY4" fmla="*/ 1698456 h 3028657"/>
              <a:gd name="connsiteX5" fmla="*/ 663031 w 2120788"/>
              <a:gd name="connsiteY5" fmla="*/ 1903213 h 3028657"/>
              <a:gd name="connsiteX6" fmla="*/ 751254 w 2120788"/>
              <a:gd name="connsiteY6" fmla="*/ 2172573 h 3028657"/>
              <a:gd name="connsiteX7" fmla="*/ 899738 w 2120788"/>
              <a:gd name="connsiteY7" fmla="*/ 2394245 h 3028657"/>
              <a:gd name="connsiteX8" fmla="*/ 1076309 w 2120788"/>
              <a:gd name="connsiteY8" fmla="*/ 2446602 h 3028657"/>
              <a:gd name="connsiteX9" fmla="*/ 1145582 w 2120788"/>
              <a:gd name="connsiteY9" fmla="*/ 2820675 h 3028657"/>
              <a:gd name="connsiteX10" fmla="*/ 1616636 w 2120788"/>
              <a:gd name="connsiteY10" fmla="*/ 3028493 h 3028657"/>
              <a:gd name="connsiteX11" fmla="*/ 2063898 w 2120788"/>
              <a:gd name="connsiteY11" fmla="*/ 2789903 h 3028657"/>
              <a:gd name="connsiteX12" fmla="*/ 2091732 w 2120788"/>
              <a:gd name="connsiteY12" fmla="*/ 1949294 h 3028657"/>
              <a:gd name="connsiteX13" fmla="*/ 2013575 w 2120788"/>
              <a:gd name="connsiteY13" fmla="*/ 936456 h 3028657"/>
              <a:gd name="connsiteX14" fmla="*/ 1810600 w 2120788"/>
              <a:gd name="connsiteY14" fmla="*/ 645511 h 3028657"/>
              <a:gd name="connsiteX15" fmla="*/ 1436527 w 2120788"/>
              <a:gd name="connsiteY15" fmla="*/ 77475 h 3028657"/>
              <a:gd name="connsiteX16" fmla="*/ 854636 w 2120788"/>
              <a:gd name="connsiteY16" fmla="*/ 8202 h 3028657"/>
              <a:gd name="connsiteX17" fmla="*/ 300454 w 2120788"/>
              <a:gd name="connsiteY17" fmla="*/ 105184 h 3028657"/>
              <a:gd name="connsiteX18" fmla="*/ 78782 w 2120788"/>
              <a:gd name="connsiteY18" fmla="*/ 340711 h 3028657"/>
              <a:gd name="connsiteX0" fmla="*/ 78782 w 2120788"/>
              <a:gd name="connsiteY0" fmla="*/ 340711 h 3028657"/>
              <a:gd name="connsiteX1" fmla="*/ 23363 w 2120788"/>
              <a:gd name="connsiteY1" fmla="*/ 742493 h 3028657"/>
              <a:gd name="connsiteX2" fmla="*/ 439000 w 2120788"/>
              <a:gd name="connsiteY2" fmla="*/ 1116565 h 3028657"/>
              <a:gd name="connsiteX3" fmla="*/ 452854 w 2120788"/>
              <a:gd name="connsiteY3" fmla="*/ 1421365 h 3028657"/>
              <a:gd name="connsiteX4" fmla="*/ 756349 w 2120788"/>
              <a:gd name="connsiteY4" fmla="*/ 1698456 h 3028657"/>
              <a:gd name="connsiteX5" fmla="*/ 663031 w 2120788"/>
              <a:gd name="connsiteY5" fmla="*/ 1903213 h 3028657"/>
              <a:gd name="connsiteX6" fmla="*/ 751254 w 2120788"/>
              <a:gd name="connsiteY6" fmla="*/ 2172573 h 3028657"/>
              <a:gd name="connsiteX7" fmla="*/ 899738 w 2120788"/>
              <a:gd name="connsiteY7" fmla="*/ 2394245 h 3028657"/>
              <a:gd name="connsiteX8" fmla="*/ 1076309 w 2120788"/>
              <a:gd name="connsiteY8" fmla="*/ 2446602 h 3028657"/>
              <a:gd name="connsiteX9" fmla="*/ 1145582 w 2120788"/>
              <a:gd name="connsiteY9" fmla="*/ 2820675 h 3028657"/>
              <a:gd name="connsiteX10" fmla="*/ 1616636 w 2120788"/>
              <a:gd name="connsiteY10" fmla="*/ 3028493 h 3028657"/>
              <a:gd name="connsiteX11" fmla="*/ 2063898 w 2120788"/>
              <a:gd name="connsiteY11" fmla="*/ 2789903 h 3028657"/>
              <a:gd name="connsiteX12" fmla="*/ 2091732 w 2120788"/>
              <a:gd name="connsiteY12" fmla="*/ 1949294 h 3028657"/>
              <a:gd name="connsiteX13" fmla="*/ 2013575 w 2120788"/>
              <a:gd name="connsiteY13" fmla="*/ 936456 h 3028657"/>
              <a:gd name="connsiteX14" fmla="*/ 1810600 w 2120788"/>
              <a:gd name="connsiteY14" fmla="*/ 645511 h 3028657"/>
              <a:gd name="connsiteX15" fmla="*/ 1436527 w 2120788"/>
              <a:gd name="connsiteY15" fmla="*/ 77475 h 3028657"/>
              <a:gd name="connsiteX16" fmla="*/ 854636 w 2120788"/>
              <a:gd name="connsiteY16" fmla="*/ 8202 h 3028657"/>
              <a:gd name="connsiteX17" fmla="*/ 300454 w 2120788"/>
              <a:gd name="connsiteY17" fmla="*/ 105184 h 3028657"/>
              <a:gd name="connsiteX18" fmla="*/ 78782 w 2120788"/>
              <a:gd name="connsiteY18" fmla="*/ 340711 h 3028657"/>
              <a:gd name="connsiteX0" fmla="*/ 78782 w 2120788"/>
              <a:gd name="connsiteY0" fmla="*/ 292628 h 2980574"/>
              <a:gd name="connsiteX1" fmla="*/ 23363 w 2120788"/>
              <a:gd name="connsiteY1" fmla="*/ 694410 h 2980574"/>
              <a:gd name="connsiteX2" fmla="*/ 439000 w 2120788"/>
              <a:gd name="connsiteY2" fmla="*/ 1068482 h 2980574"/>
              <a:gd name="connsiteX3" fmla="*/ 452854 w 2120788"/>
              <a:gd name="connsiteY3" fmla="*/ 1373282 h 2980574"/>
              <a:gd name="connsiteX4" fmla="*/ 756349 w 2120788"/>
              <a:gd name="connsiteY4" fmla="*/ 1650373 h 2980574"/>
              <a:gd name="connsiteX5" fmla="*/ 663031 w 2120788"/>
              <a:gd name="connsiteY5" fmla="*/ 1855130 h 2980574"/>
              <a:gd name="connsiteX6" fmla="*/ 751254 w 2120788"/>
              <a:gd name="connsiteY6" fmla="*/ 2124490 h 2980574"/>
              <a:gd name="connsiteX7" fmla="*/ 899738 w 2120788"/>
              <a:gd name="connsiteY7" fmla="*/ 2346162 h 2980574"/>
              <a:gd name="connsiteX8" fmla="*/ 1076309 w 2120788"/>
              <a:gd name="connsiteY8" fmla="*/ 2398519 h 2980574"/>
              <a:gd name="connsiteX9" fmla="*/ 1145582 w 2120788"/>
              <a:gd name="connsiteY9" fmla="*/ 2772592 h 2980574"/>
              <a:gd name="connsiteX10" fmla="*/ 1616636 w 2120788"/>
              <a:gd name="connsiteY10" fmla="*/ 2980410 h 2980574"/>
              <a:gd name="connsiteX11" fmla="*/ 2063898 w 2120788"/>
              <a:gd name="connsiteY11" fmla="*/ 2741820 h 2980574"/>
              <a:gd name="connsiteX12" fmla="*/ 2091732 w 2120788"/>
              <a:gd name="connsiteY12" fmla="*/ 1901211 h 2980574"/>
              <a:gd name="connsiteX13" fmla="*/ 2013575 w 2120788"/>
              <a:gd name="connsiteY13" fmla="*/ 888373 h 2980574"/>
              <a:gd name="connsiteX14" fmla="*/ 1810600 w 2120788"/>
              <a:gd name="connsiteY14" fmla="*/ 597428 h 2980574"/>
              <a:gd name="connsiteX15" fmla="*/ 1436527 w 2120788"/>
              <a:gd name="connsiteY15" fmla="*/ 29392 h 2980574"/>
              <a:gd name="connsiteX16" fmla="*/ 864701 w 2120788"/>
              <a:gd name="connsiteY16" fmla="*/ 78838 h 2980574"/>
              <a:gd name="connsiteX17" fmla="*/ 300454 w 2120788"/>
              <a:gd name="connsiteY17" fmla="*/ 57101 h 2980574"/>
              <a:gd name="connsiteX18" fmla="*/ 78782 w 2120788"/>
              <a:gd name="connsiteY18" fmla="*/ 292628 h 2980574"/>
              <a:gd name="connsiteX0" fmla="*/ 76699 w 2118705"/>
              <a:gd name="connsiteY0" fmla="*/ 292628 h 2980574"/>
              <a:gd name="connsiteX1" fmla="*/ 21280 w 2118705"/>
              <a:gd name="connsiteY1" fmla="*/ 694410 h 2980574"/>
              <a:gd name="connsiteX2" fmla="*/ 436917 w 2118705"/>
              <a:gd name="connsiteY2" fmla="*/ 1068482 h 2980574"/>
              <a:gd name="connsiteX3" fmla="*/ 450771 w 2118705"/>
              <a:gd name="connsiteY3" fmla="*/ 1373282 h 2980574"/>
              <a:gd name="connsiteX4" fmla="*/ 754266 w 2118705"/>
              <a:gd name="connsiteY4" fmla="*/ 1650373 h 2980574"/>
              <a:gd name="connsiteX5" fmla="*/ 660948 w 2118705"/>
              <a:gd name="connsiteY5" fmla="*/ 1855130 h 2980574"/>
              <a:gd name="connsiteX6" fmla="*/ 749171 w 2118705"/>
              <a:gd name="connsiteY6" fmla="*/ 2124490 h 2980574"/>
              <a:gd name="connsiteX7" fmla="*/ 897655 w 2118705"/>
              <a:gd name="connsiteY7" fmla="*/ 2346162 h 2980574"/>
              <a:gd name="connsiteX8" fmla="*/ 1074226 w 2118705"/>
              <a:gd name="connsiteY8" fmla="*/ 2398519 h 2980574"/>
              <a:gd name="connsiteX9" fmla="*/ 1143499 w 2118705"/>
              <a:gd name="connsiteY9" fmla="*/ 2772592 h 2980574"/>
              <a:gd name="connsiteX10" fmla="*/ 1614553 w 2118705"/>
              <a:gd name="connsiteY10" fmla="*/ 2980410 h 2980574"/>
              <a:gd name="connsiteX11" fmla="*/ 2061815 w 2118705"/>
              <a:gd name="connsiteY11" fmla="*/ 2741820 h 2980574"/>
              <a:gd name="connsiteX12" fmla="*/ 2089649 w 2118705"/>
              <a:gd name="connsiteY12" fmla="*/ 1901211 h 2980574"/>
              <a:gd name="connsiteX13" fmla="*/ 2011492 w 2118705"/>
              <a:gd name="connsiteY13" fmla="*/ 888373 h 2980574"/>
              <a:gd name="connsiteX14" fmla="*/ 1808517 w 2118705"/>
              <a:gd name="connsiteY14" fmla="*/ 597428 h 2980574"/>
              <a:gd name="connsiteX15" fmla="*/ 1434444 w 2118705"/>
              <a:gd name="connsiteY15" fmla="*/ 29392 h 2980574"/>
              <a:gd name="connsiteX16" fmla="*/ 862618 w 2118705"/>
              <a:gd name="connsiteY16" fmla="*/ 78838 h 2980574"/>
              <a:gd name="connsiteX17" fmla="*/ 217854 w 2118705"/>
              <a:gd name="connsiteY17" fmla="*/ 262161 h 2980574"/>
              <a:gd name="connsiteX18" fmla="*/ 76699 w 2118705"/>
              <a:gd name="connsiteY18" fmla="*/ 292628 h 2980574"/>
              <a:gd name="connsiteX0" fmla="*/ 76699 w 2118705"/>
              <a:gd name="connsiteY0" fmla="*/ 214138 h 2902084"/>
              <a:gd name="connsiteX1" fmla="*/ 21280 w 2118705"/>
              <a:gd name="connsiteY1" fmla="*/ 615920 h 2902084"/>
              <a:gd name="connsiteX2" fmla="*/ 436917 w 2118705"/>
              <a:gd name="connsiteY2" fmla="*/ 989992 h 2902084"/>
              <a:gd name="connsiteX3" fmla="*/ 450771 w 2118705"/>
              <a:gd name="connsiteY3" fmla="*/ 1294792 h 2902084"/>
              <a:gd name="connsiteX4" fmla="*/ 754266 w 2118705"/>
              <a:gd name="connsiteY4" fmla="*/ 1571883 h 2902084"/>
              <a:gd name="connsiteX5" fmla="*/ 660948 w 2118705"/>
              <a:gd name="connsiteY5" fmla="*/ 1776640 h 2902084"/>
              <a:gd name="connsiteX6" fmla="*/ 749171 w 2118705"/>
              <a:gd name="connsiteY6" fmla="*/ 2046000 h 2902084"/>
              <a:gd name="connsiteX7" fmla="*/ 897655 w 2118705"/>
              <a:gd name="connsiteY7" fmla="*/ 2267672 h 2902084"/>
              <a:gd name="connsiteX8" fmla="*/ 1074226 w 2118705"/>
              <a:gd name="connsiteY8" fmla="*/ 2320029 h 2902084"/>
              <a:gd name="connsiteX9" fmla="*/ 1143499 w 2118705"/>
              <a:gd name="connsiteY9" fmla="*/ 2694102 h 2902084"/>
              <a:gd name="connsiteX10" fmla="*/ 1614553 w 2118705"/>
              <a:gd name="connsiteY10" fmla="*/ 2901920 h 2902084"/>
              <a:gd name="connsiteX11" fmla="*/ 2061815 w 2118705"/>
              <a:gd name="connsiteY11" fmla="*/ 2663330 h 2902084"/>
              <a:gd name="connsiteX12" fmla="*/ 2089649 w 2118705"/>
              <a:gd name="connsiteY12" fmla="*/ 1822721 h 2902084"/>
              <a:gd name="connsiteX13" fmla="*/ 2011492 w 2118705"/>
              <a:gd name="connsiteY13" fmla="*/ 809883 h 2902084"/>
              <a:gd name="connsiteX14" fmla="*/ 1808517 w 2118705"/>
              <a:gd name="connsiteY14" fmla="*/ 518938 h 2902084"/>
              <a:gd name="connsiteX15" fmla="*/ 1545155 w 2118705"/>
              <a:gd name="connsiteY15" fmla="*/ 123585 h 2902084"/>
              <a:gd name="connsiteX16" fmla="*/ 862618 w 2118705"/>
              <a:gd name="connsiteY16" fmla="*/ 348 h 2902084"/>
              <a:gd name="connsiteX17" fmla="*/ 217854 w 2118705"/>
              <a:gd name="connsiteY17" fmla="*/ 183671 h 2902084"/>
              <a:gd name="connsiteX18" fmla="*/ 76699 w 2118705"/>
              <a:gd name="connsiteY18" fmla="*/ 214138 h 2902084"/>
              <a:gd name="connsiteX0" fmla="*/ 76699 w 2118705"/>
              <a:gd name="connsiteY0" fmla="*/ 214138 h 2902094"/>
              <a:gd name="connsiteX1" fmla="*/ 21280 w 2118705"/>
              <a:gd name="connsiteY1" fmla="*/ 615920 h 2902094"/>
              <a:gd name="connsiteX2" fmla="*/ 436917 w 2118705"/>
              <a:gd name="connsiteY2" fmla="*/ 989992 h 2902094"/>
              <a:gd name="connsiteX3" fmla="*/ 450771 w 2118705"/>
              <a:gd name="connsiteY3" fmla="*/ 1294792 h 2902094"/>
              <a:gd name="connsiteX4" fmla="*/ 754266 w 2118705"/>
              <a:gd name="connsiteY4" fmla="*/ 1571883 h 2902094"/>
              <a:gd name="connsiteX5" fmla="*/ 660948 w 2118705"/>
              <a:gd name="connsiteY5" fmla="*/ 1776640 h 2902094"/>
              <a:gd name="connsiteX6" fmla="*/ 749171 w 2118705"/>
              <a:gd name="connsiteY6" fmla="*/ 2046000 h 2902094"/>
              <a:gd name="connsiteX7" fmla="*/ 897655 w 2118705"/>
              <a:gd name="connsiteY7" fmla="*/ 2267672 h 2902094"/>
              <a:gd name="connsiteX8" fmla="*/ 1174871 w 2118705"/>
              <a:gd name="connsiteY8" fmla="*/ 2276859 h 2902094"/>
              <a:gd name="connsiteX9" fmla="*/ 1143499 w 2118705"/>
              <a:gd name="connsiteY9" fmla="*/ 2694102 h 2902094"/>
              <a:gd name="connsiteX10" fmla="*/ 1614553 w 2118705"/>
              <a:gd name="connsiteY10" fmla="*/ 2901920 h 2902094"/>
              <a:gd name="connsiteX11" fmla="*/ 2061815 w 2118705"/>
              <a:gd name="connsiteY11" fmla="*/ 2663330 h 2902094"/>
              <a:gd name="connsiteX12" fmla="*/ 2089649 w 2118705"/>
              <a:gd name="connsiteY12" fmla="*/ 1822721 h 2902094"/>
              <a:gd name="connsiteX13" fmla="*/ 2011492 w 2118705"/>
              <a:gd name="connsiteY13" fmla="*/ 809883 h 2902094"/>
              <a:gd name="connsiteX14" fmla="*/ 1808517 w 2118705"/>
              <a:gd name="connsiteY14" fmla="*/ 518938 h 2902094"/>
              <a:gd name="connsiteX15" fmla="*/ 1545155 w 2118705"/>
              <a:gd name="connsiteY15" fmla="*/ 123585 h 2902094"/>
              <a:gd name="connsiteX16" fmla="*/ 862618 w 2118705"/>
              <a:gd name="connsiteY16" fmla="*/ 348 h 2902094"/>
              <a:gd name="connsiteX17" fmla="*/ 217854 w 2118705"/>
              <a:gd name="connsiteY17" fmla="*/ 183671 h 2902094"/>
              <a:gd name="connsiteX18" fmla="*/ 76699 w 2118705"/>
              <a:gd name="connsiteY18" fmla="*/ 214138 h 2902094"/>
              <a:gd name="connsiteX0" fmla="*/ 76699 w 2118705"/>
              <a:gd name="connsiteY0" fmla="*/ 214138 h 2902094"/>
              <a:gd name="connsiteX1" fmla="*/ 21280 w 2118705"/>
              <a:gd name="connsiteY1" fmla="*/ 615920 h 2902094"/>
              <a:gd name="connsiteX2" fmla="*/ 436917 w 2118705"/>
              <a:gd name="connsiteY2" fmla="*/ 989992 h 2902094"/>
              <a:gd name="connsiteX3" fmla="*/ 450771 w 2118705"/>
              <a:gd name="connsiteY3" fmla="*/ 1294792 h 2902094"/>
              <a:gd name="connsiteX4" fmla="*/ 754266 w 2118705"/>
              <a:gd name="connsiteY4" fmla="*/ 1571883 h 2902094"/>
              <a:gd name="connsiteX5" fmla="*/ 660948 w 2118705"/>
              <a:gd name="connsiteY5" fmla="*/ 1776640 h 2902094"/>
              <a:gd name="connsiteX6" fmla="*/ 749171 w 2118705"/>
              <a:gd name="connsiteY6" fmla="*/ 2046000 h 2902094"/>
              <a:gd name="connsiteX7" fmla="*/ 947977 w 2118705"/>
              <a:gd name="connsiteY7" fmla="*/ 2094990 h 2902094"/>
              <a:gd name="connsiteX8" fmla="*/ 1174871 w 2118705"/>
              <a:gd name="connsiteY8" fmla="*/ 2276859 h 2902094"/>
              <a:gd name="connsiteX9" fmla="*/ 1143499 w 2118705"/>
              <a:gd name="connsiteY9" fmla="*/ 2694102 h 2902094"/>
              <a:gd name="connsiteX10" fmla="*/ 1614553 w 2118705"/>
              <a:gd name="connsiteY10" fmla="*/ 2901920 h 2902094"/>
              <a:gd name="connsiteX11" fmla="*/ 2061815 w 2118705"/>
              <a:gd name="connsiteY11" fmla="*/ 2663330 h 2902094"/>
              <a:gd name="connsiteX12" fmla="*/ 2089649 w 2118705"/>
              <a:gd name="connsiteY12" fmla="*/ 1822721 h 2902094"/>
              <a:gd name="connsiteX13" fmla="*/ 2011492 w 2118705"/>
              <a:gd name="connsiteY13" fmla="*/ 809883 h 2902094"/>
              <a:gd name="connsiteX14" fmla="*/ 1808517 w 2118705"/>
              <a:gd name="connsiteY14" fmla="*/ 518938 h 2902094"/>
              <a:gd name="connsiteX15" fmla="*/ 1545155 w 2118705"/>
              <a:gd name="connsiteY15" fmla="*/ 123585 h 2902094"/>
              <a:gd name="connsiteX16" fmla="*/ 862618 w 2118705"/>
              <a:gd name="connsiteY16" fmla="*/ 348 h 2902094"/>
              <a:gd name="connsiteX17" fmla="*/ 217854 w 2118705"/>
              <a:gd name="connsiteY17" fmla="*/ 183671 h 2902094"/>
              <a:gd name="connsiteX18" fmla="*/ 76699 w 2118705"/>
              <a:gd name="connsiteY18" fmla="*/ 214138 h 290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8705" h="2902094">
                <a:moveTo>
                  <a:pt x="76699" y="214138"/>
                </a:moveTo>
                <a:cubicBezTo>
                  <a:pt x="43937" y="286179"/>
                  <a:pt x="-38756" y="486611"/>
                  <a:pt x="21280" y="615920"/>
                </a:cubicBezTo>
                <a:cubicBezTo>
                  <a:pt x="81316" y="745229"/>
                  <a:pt x="365335" y="876847"/>
                  <a:pt x="436917" y="989992"/>
                </a:cubicBezTo>
                <a:cubicBezTo>
                  <a:pt x="508499" y="1103137"/>
                  <a:pt x="397880" y="1197810"/>
                  <a:pt x="450771" y="1294792"/>
                </a:cubicBezTo>
                <a:cubicBezTo>
                  <a:pt x="503663" y="1391774"/>
                  <a:pt x="719237" y="1491575"/>
                  <a:pt x="754266" y="1571883"/>
                </a:cubicBezTo>
                <a:cubicBezTo>
                  <a:pt x="789296" y="1652191"/>
                  <a:pt x="661797" y="1697621"/>
                  <a:pt x="660948" y="1776640"/>
                </a:cubicBezTo>
                <a:cubicBezTo>
                  <a:pt x="660099" y="1855659"/>
                  <a:pt x="701333" y="1992942"/>
                  <a:pt x="749171" y="2046000"/>
                </a:cubicBezTo>
                <a:cubicBezTo>
                  <a:pt x="797009" y="2099058"/>
                  <a:pt x="877027" y="2056514"/>
                  <a:pt x="947977" y="2094990"/>
                </a:cubicBezTo>
                <a:cubicBezTo>
                  <a:pt x="1018927" y="2133466"/>
                  <a:pt x="1142284" y="2177007"/>
                  <a:pt x="1174871" y="2276859"/>
                </a:cubicBezTo>
                <a:cubicBezTo>
                  <a:pt x="1207458" y="2376711"/>
                  <a:pt x="1070219" y="2589925"/>
                  <a:pt x="1143499" y="2694102"/>
                </a:cubicBezTo>
                <a:cubicBezTo>
                  <a:pt x="1216779" y="2798279"/>
                  <a:pt x="1461500" y="2907049"/>
                  <a:pt x="1614553" y="2901920"/>
                </a:cubicBezTo>
                <a:cubicBezTo>
                  <a:pt x="1767606" y="2896791"/>
                  <a:pt x="1982632" y="2843196"/>
                  <a:pt x="2061815" y="2663330"/>
                </a:cubicBezTo>
                <a:cubicBezTo>
                  <a:pt x="2140998" y="2483464"/>
                  <a:pt x="2007454" y="2131629"/>
                  <a:pt x="2089649" y="1822721"/>
                </a:cubicBezTo>
                <a:cubicBezTo>
                  <a:pt x="2171844" y="1513813"/>
                  <a:pt x="2058347" y="1027180"/>
                  <a:pt x="2011492" y="809883"/>
                </a:cubicBezTo>
                <a:cubicBezTo>
                  <a:pt x="1964637" y="592586"/>
                  <a:pt x="1886240" y="633321"/>
                  <a:pt x="1808517" y="518938"/>
                </a:cubicBezTo>
                <a:cubicBezTo>
                  <a:pt x="1730794" y="404555"/>
                  <a:pt x="1702805" y="210017"/>
                  <a:pt x="1545155" y="123585"/>
                </a:cubicBezTo>
                <a:cubicBezTo>
                  <a:pt x="1387505" y="37153"/>
                  <a:pt x="1051963" y="-4270"/>
                  <a:pt x="862618" y="348"/>
                </a:cubicBezTo>
                <a:cubicBezTo>
                  <a:pt x="673273" y="4966"/>
                  <a:pt x="348840" y="148039"/>
                  <a:pt x="217854" y="183671"/>
                </a:cubicBezTo>
                <a:cubicBezTo>
                  <a:pt x="86868" y="219303"/>
                  <a:pt x="109461" y="142097"/>
                  <a:pt x="76699" y="214138"/>
                </a:cubicBezTo>
                <a:close/>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9" name="TextBox 8"/>
          <p:cNvSpPr txBox="1"/>
          <p:nvPr/>
        </p:nvSpPr>
        <p:spPr>
          <a:xfrm>
            <a:off x="8077580" y="1657068"/>
            <a:ext cx="2133221" cy="2554545"/>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…while removing the Pacific Plate Rotation from points that move more like the North American Plate isn’t helping matters here</a:t>
            </a:r>
            <a:r>
              <a:rPr lang="en-US" dirty="0">
                <a:solidFill>
                  <a:prstClr val="black"/>
                </a:solidFill>
                <a:latin typeface="Times New Roman" panose="02020603050405020304" pitchFamily="18" charset="0"/>
                <a:ea typeface="MS PGothic" pitchFamily="34" charset="-128"/>
              </a:rPr>
              <a:t>…</a:t>
            </a:r>
          </a:p>
        </p:txBody>
      </p:sp>
      <p:sp>
        <p:nvSpPr>
          <p:cNvPr id="10" name="TextBox 9"/>
          <p:cNvSpPr txBox="1"/>
          <p:nvPr/>
        </p:nvSpPr>
        <p:spPr>
          <a:xfrm>
            <a:off x="8012232" y="4725136"/>
            <a:ext cx="2333789" cy="1631216"/>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Taking away the Pacific Plate Rotation has significantly reduced this signal…</a:t>
            </a:r>
          </a:p>
        </p:txBody>
      </p:sp>
      <p:sp>
        <p:nvSpPr>
          <p:cNvPr id="11" name="Date Placeholder 10"/>
          <p:cNvSpPr>
            <a:spLocks noGrp="1"/>
          </p:cNvSpPr>
          <p:nvPr>
            <p:ph type="dt" sz="half" idx="10"/>
          </p:nvPr>
        </p:nvSpPr>
        <p:spPr/>
        <p:txBody>
          <a:bodyPr/>
          <a:lstStyle/>
          <a:p>
            <a:pPr>
              <a:defRPr/>
            </a:pPr>
            <a:r>
              <a:rPr lang="en-US"/>
              <a:t>Date of this slide: Sept 3, 2020</a:t>
            </a:r>
            <a:endParaRPr lang="en-US" dirty="0"/>
          </a:p>
        </p:txBody>
      </p:sp>
      <p:sp>
        <p:nvSpPr>
          <p:cNvPr id="12" name="Footer Placeholder 11"/>
          <p:cNvSpPr>
            <a:spLocks noGrp="1"/>
          </p:cNvSpPr>
          <p:nvPr>
            <p:ph type="ftr" sz="quarter" idx="11"/>
          </p:nvPr>
        </p:nvSpPr>
        <p:spPr/>
        <p:txBody>
          <a:bodyPr/>
          <a:lstStyle/>
          <a:p>
            <a:pPr>
              <a:defRPr/>
            </a:pPr>
            <a:r>
              <a:rPr lang="en-US"/>
              <a:t>Modernized NSRS - extended version</a:t>
            </a:r>
          </a:p>
        </p:txBody>
      </p:sp>
      <p:sp>
        <p:nvSpPr>
          <p:cNvPr id="13" name="Slide Number Placeholder 12"/>
          <p:cNvSpPr>
            <a:spLocks noGrp="1"/>
          </p:cNvSpPr>
          <p:nvPr>
            <p:ph type="sldNum" sz="quarter" idx="12"/>
          </p:nvPr>
        </p:nvSpPr>
        <p:spPr/>
        <p:txBody>
          <a:bodyPr/>
          <a:lstStyle/>
          <a:p>
            <a:pPr>
              <a:defRPr/>
            </a:pPr>
            <a:fld id="{5A837433-97E9-4D94-B898-19FA6F4A2CA7}" type="slidenum">
              <a:rPr lang="en-US"/>
              <a:pPr>
                <a:defRPr/>
              </a:pPr>
              <a:t>26</a:t>
            </a:fld>
            <a:endParaRPr lang="en-US"/>
          </a:p>
        </p:txBody>
      </p:sp>
      <p:sp>
        <p:nvSpPr>
          <p:cNvPr id="14" name="Freeform 13"/>
          <p:cNvSpPr/>
          <p:nvPr/>
        </p:nvSpPr>
        <p:spPr>
          <a:xfrm>
            <a:off x="5067300" y="1858946"/>
            <a:ext cx="1336668" cy="1644226"/>
          </a:xfrm>
          <a:custGeom>
            <a:avLst/>
            <a:gdLst>
              <a:gd name="connsiteX0" fmla="*/ 51320 w 1370581"/>
              <a:gd name="connsiteY0" fmla="*/ 3828 h 1639713"/>
              <a:gd name="connsiteX1" fmla="*/ 647066 w 1370581"/>
              <a:gd name="connsiteY1" fmla="*/ 128519 h 1639713"/>
              <a:gd name="connsiteX2" fmla="*/ 688629 w 1370581"/>
              <a:gd name="connsiteY2" fmla="*/ 474883 h 1639713"/>
              <a:gd name="connsiteX3" fmla="*/ 1034993 w 1370581"/>
              <a:gd name="connsiteY3" fmla="*/ 807392 h 1639713"/>
              <a:gd name="connsiteX4" fmla="*/ 1118120 w 1370581"/>
              <a:gd name="connsiteY4" fmla="*/ 1126046 h 1639713"/>
              <a:gd name="connsiteX5" fmla="*/ 1367502 w 1370581"/>
              <a:gd name="connsiteY5" fmla="*/ 1416992 h 1639713"/>
              <a:gd name="connsiteX6" fmla="*/ 1228957 w 1370581"/>
              <a:gd name="connsiteY6" fmla="*/ 1583246 h 1639713"/>
              <a:gd name="connsiteX7" fmla="*/ 827175 w 1370581"/>
              <a:gd name="connsiteY7" fmla="*/ 1610955 h 1639713"/>
              <a:gd name="connsiteX8" fmla="*/ 356120 w 1370581"/>
              <a:gd name="connsiteY8" fmla="*/ 1195319 h 1639713"/>
              <a:gd name="connsiteX9" fmla="*/ 9757 w 1370581"/>
              <a:gd name="connsiteY9" fmla="*/ 627283 h 1639713"/>
              <a:gd name="connsiteX10" fmla="*/ 92884 w 1370581"/>
              <a:gd name="connsiteY10" fmla="*/ 253210 h 1639713"/>
              <a:gd name="connsiteX11" fmla="*/ 51320 w 1370581"/>
              <a:gd name="connsiteY11" fmla="*/ 3828 h 16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0581" h="1639713">
                <a:moveTo>
                  <a:pt x="51320" y="3828"/>
                </a:moveTo>
                <a:cubicBezTo>
                  <a:pt x="143683" y="-16954"/>
                  <a:pt x="540848" y="50010"/>
                  <a:pt x="647066" y="128519"/>
                </a:cubicBezTo>
                <a:cubicBezTo>
                  <a:pt x="753284" y="207028"/>
                  <a:pt x="623975" y="361738"/>
                  <a:pt x="688629" y="474883"/>
                </a:cubicBezTo>
                <a:cubicBezTo>
                  <a:pt x="753284" y="588029"/>
                  <a:pt x="963411" y="698865"/>
                  <a:pt x="1034993" y="807392"/>
                </a:cubicBezTo>
                <a:cubicBezTo>
                  <a:pt x="1106575" y="915919"/>
                  <a:pt x="1062702" y="1024446"/>
                  <a:pt x="1118120" y="1126046"/>
                </a:cubicBezTo>
                <a:cubicBezTo>
                  <a:pt x="1173538" y="1227646"/>
                  <a:pt x="1349029" y="1340792"/>
                  <a:pt x="1367502" y="1416992"/>
                </a:cubicBezTo>
                <a:cubicBezTo>
                  <a:pt x="1385975" y="1493192"/>
                  <a:pt x="1319011" y="1550919"/>
                  <a:pt x="1228957" y="1583246"/>
                </a:cubicBezTo>
                <a:cubicBezTo>
                  <a:pt x="1138903" y="1615573"/>
                  <a:pt x="972648" y="1675609"/>
                  <a:pt x="827175" y="1610955"/>
                </a:cubicBezTo>
                <a:cubicBezTo>
                  <a:pt x="681702" y="1546301"/>
                  <a:pt x="492356" y="1359264"/>
                  <a:pt x="356120" y="1195319"/>
                </a:cubicBezTo>
                <a:cubicBezTo>
                  <a:pt x="219884" y="1031374"/>
                  <a:pt x="53630" y="784301"/>
                  <a:pt x="9757" y="627283"/>
                </a:cubicBezTo>
                <a:cubicBezTo>
                  <a:pt x="-34116" y="470265"/>
                  <a:pt x="83648" y="359428"/>
                  <a:pt x="92884" y="253210"/>
                </a:cubicBezTo>
                <a:cubicBezTo>
                  <a:pt x="102120" y="146992"/>
                  <a:pt x="-41043" y="24610"/>
                  <a:pt x="51320" y="3828"/>
                </a:cubicBezTo>
                <a:close/>
              </a:path>
            </a:pathLst>
          </a:cu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6" name="TextBox 15"/>
          <p:cNvSpPr txBox="1"/>
          <p:nvPr/>
        </p:nvSpPr>
        <p:spPr>
          <a:xfrm>
            <a:off x="2250954" y="1594174"/>
            <a:ext cx="1921811"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…and (again) only partially helps here…</a:t>
            </a:r>
          </a:p>
        </p:txBody>
      </p:sp>
    </p:spTree>
    <p:custDataLst>
      <p:tags r:id="rId1"/>
    </p:custDataLst>
    <p:extLst>
      <p:ext uri="{BB962C8B-B14F-4D97-AF65-F5344CB8AC3E}">
        <p14:creationId xmlns:p14="http://schemas.microsoft.com/office/powerpoint/2010/main" val="1811404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4"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334E7-84F8-4D37-BF34-8B8C8EE95503}"/>
              </a:ext>
            </a:extLst>
          </p:cNvPr>
          <p:cNvPicPr>
            <a:picLocks noChangeAspect="1"/>
          </p:cNvPicPr>
          <p:nvPr/>
        </p:nvPicPr>
        <p:blipFill rotWithShape="1">
          <a:blip r:embed="rId4">
            <a:extLst>
              <a:ext uri="{28A0092B-C50C-407E-A947-70E740481C1C}">
                <a14:useLocalDpi xmlns:a14="http://schemas.microsoft.com/office/drawing/2010/main" val="0"/>
              </a:ext>
            </a:extLst>
          </a:blip>
          <a:srcRect l="23676" t="18120" r="49879" b="59046"/>
          <a:stretch/>
        </p:blipFill>
        <p:spPr>
          <a:xfrm>
            <a:off x="1981201" y="1081094"/>
            <a:ext cx="8064499" cy="4862506"/>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92020" y="1081095"/>
            <a:ext cx="7368452" cy="5063629"/>
          </a:xfrm>
        </p:spPr>
      </p:pic>
      <p:sp>
        <p:nvSpPr>
          <p:cNvPr id="2" name="Title 1"/>
          <p:cNvSpPr>
            <a:spLocks noGrp="1"/>
          </p:cNvSpPr>
          <p:nvPr>
            <p:ph type="title"/>
          </p:nvPr>
        </p:nvSpPr>
        <p:spPr>
          <a:xfrm>
            <a:off x="1524001" y="0"/>
            <a:ext cx="9144000" cy="1143000"/>
          </a:xfrm>
        </p:spPr>
        <p:txBody>
          <a:bodyPr/>
          <a:lstStyle/>
          <a:p>
            <a:r>
              <a:rPr lang="en-US" sz="3200" b="1" dirty="0"/>
              <a:t>IFVM2022 Velocities — NATRF2022/CONUS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27</a:t>
            </a:fld>
            <a:endParaRPr lang="en-US"/>
          </a:p>
        </p:txBody>
      </p:sp>
      <p:pic>
        <p:nvPicPr>
          <p:cNvPr id="3" name="Picture 2">
            <a:extLst>
              <a:ext uri="{FF2B5EF4-FFF2-40B4-BE49-F238E27FC236}">
                <a16:creationId xmlns:a16="http://schemas.microsoft.com/office/drawing/2014/main" id="{594A8AAD-2CF8-4AF9-8242-0A944295F5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71" t="24440" r="51609" b="38236"/>
          <a:stretch/>
        </p:blipFill>
        <p:spPr>
          <a:xfrm>
            <a:off x="2209800" y="2687809"/>
            <a:ext cx="8229600" cy="3495015"/>
          </a:xfrm>
          <a:prstGeom prst="rect">
            <a:avLst/>
          </a:prstGeom>
        </p:spPr>
      </p:pic>
    </p:spTree>
    <p:custDataLst>
      <p:tags r:id="rId1"/>
    </p:custDataLst>
    <p:extLst>
      <p:ext uri="{BB962C8B-B14F-4D97-AF65-F5344CB8AC3E}">
        <p14:creationId xmlns:p14="http://schemas.microsoft.com/office/powerpoint/2010/main" val="257854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Geometric Frames</a:t>
            </a:r>
          </a:p>
        </p:txBody>
      </p:sp>
      <p:sp>
        <p:nvSpPr>
          <p:cNvPr id="3" name="Content Placeholder 2"/>
          <p:cNvSpPr>
            <a:spLocks noGrp="1"/>
          </p:cNvSpPr>
          <p:nvPr>
            <p:ph idx="1"/>
          </p:nvPr>
        </p:nvSpPr>
        <p:spPr/>
        <p:txBody>
          <a:bodyPr/>
          <a:lstStyle/>
          <a:p>
            <a:r>
              <a:rPr lang="en-US" sz="2800" dirty="0"/>
              <a:t>In summary, there are 5 global frames</a:t>
            </a:r>
          </a:p>
          <a:p>
            <a:pPr lvl="1"/>
            <a:r>
              <a:rPr lang="en-US" sz="2400" dirty="0"/>
              <a:t>Use: ITRF: If you can accept annual change in latitude/longitude</a:t>
            </a:r>
          </a:p>
          <a:p>
            <a:pPr lvl="1"/>
            <a:r>
              <a:rPr lang="en-US" sz="2400" dirty="0"/>
              <a:t>Use: NATRF/PATRF/CATRF/MATRF2022 if you cannot</a:t>
            </a:r>
          </a:p>
          <a:p>
            <a:pPr lvl="1"/>
            <a:r>
              <a:rPr lang="en-US" sz="2400" dirty="0"/>
              <a:t>All are geocentric frames</a:t>
            </a:r>
          </a:p>
          <a:p>
            <a:r>
              <a:rPr lang="en-US" sz="2800" dirty="0">
                <a:solidFill>
                  <a:srgbClr val="0070C0"/>
                </a:solidFill>
              </a:rPr>
              <a:t>EPP2022 connects all five frames</a:t>
            </a:r>
          </a:p>
          <a:p>
            <a:r>
              <a:rPr lang="en-US" sz="2800" dirty="0">
                <a:solidFill>
                  <a:srgbClr val="0070C0"/>
                </a:solidFill>
              </a:rPr>
              <a:t>IFVM2022 connects epochs within each frame</a:t>
            </a:r>
          </a:p>
          <a:p>
            <a:r>
              <a:rPr lang="en-US" sz="2800" dirty="0"/>
              <a:t>Ellipsoid heights will always reflect uplift/subsidence</a:t>
            </a:r>
          </a:p>
          <a:p>
            <a:endParaRPr lang="en-US" sz="2800" dirty="0"/>
          </a:p>
          <a:p>
            <a:endParaRPr lang="en-US" sz="2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28</a:t>
            </a:fld>
            <a:endParaRPr lang="en-US"/>
          </a:p>
        </p:txBody>
      </p:sp>
      <p:pic>
        <p:nvPicPr>
          <p:cNvPr id="7" name="Picture 6"/>
          <p:cNvPicPr>
            <a:picLocks noChangeAspect="1"/>
          </p:cNvPicPr>
          <p:nvPr/>
        </p:nvPicPr>
        <p:blipFill>
          <a:blip r:embed="rId4"/>
          <a:stretch>
            <a:fillRect/>
          </a:stretch>
        </p:blipFill>
        <p:spPr>
          <a:xfrm>
            <a:off x="7543801" y="5487984"/>
            <a:ext cx="2157855" cy="1050931"/>
          </a:xfrm>
          <a:prstGeom prst="rect">
            <a:avLst/>
          </a:prstGeom>
        </p:spPr>
      </p:pic>
    </p:spTree>
    <p:custDataLst>
      <p:tags r:id="rId1"/>
    </p:custDataLst>
    <p:extLst>
      <p:ext uri="{BB962C8B-B14F-4D97-AF65-F5344CB8AC3E}">
        <p14:creationId xmlns:p14="http://schemas.microsoft.com/office/powerpoint/2010/main" val="2585311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A3189-B30C-4087-8FE5-B43029D04F35}"/>
              </a:ext>
            </a:extLst>
          </p:cNvPr>
          <p:cNvSpPr>
            <a:spLocks noGrp="1"/>
          </p:cNvSpPr>
          <p:nvPr>
            <p:ph type="ctrTitle"/>
          </p:nvPr>
        </p:nvSpPr>
        <p:spPr/>
        <p:txBody>
          <a:bodyPr/>
          <a:lstStyle/>
          <a:p>
            <a:r>
              <a:rPr lang="en-US" dirty="0"/>
              <a:t>End of Section 6</a:t>
            </a:r>
          </a:p>
        </p:txBody>
      </p:sp>
      <p:sp>
        <p:nvSpPr>
          <p:cNvPr id="8" name="Subtitle 7">
            <a:extLst>
              <a:ext uri="{FF2B5EF4-FFF2-40B4-BE49-F238E27FC236}">
                <a16:creationId xmlns:a16="http://schemas.microsoft.com/office/drawing/2014/main" id="{70CF2FDE-4ADC-4D09-96DF-A1C8A13CDA7F}"/>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99FC5DCD-C997-45A0-8BA5-245F7A95481F}"/>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A1B7E049-64CB-4957-9175-C6CD206AF7DF}"/>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07504F20-28CA-4454-AE98-EB8F9252B84C}"/>
              </a:ext>
            </a:extLst>
          </p:cNvPr>
          <p:cNvSpPr>
            <a:spLocks noGrp="1"/>
          </p:cNvSpPr>
          <p:nvPr>
            <p:ph type="sldNum" sz="quarter" idx="12"/>
          </p:nvPr>
        </p:nvSpPr>
        <p:spPr/>
        <p:txBody>
          <a:bodyPr/>
          <a:lstStyle/>
          <a:p>
            <a:pPr>
              <a:defRPr/>
            </a:pPr>
            <a:fld id="{EB6791C4-DF4E-4C17-A41C-B2BEB15390BD}" type="slidenum">
              <a:rPr lang="en-US"/>
              <a:pPr>
                <a:defRPr/>
              </a:pPr>
              <a:t>29</a:t>
            </a:fld>
            <a:endParaRPr lang="en-US"/>
          </a:p>
        </p:txBody>
      </p:sp>
    </p:spTree>
    <p:custDataLst>
      <p:tags r:id="rId1"/>
    </p:custDataLst>
    <p:extLst>
      <p:ext uri="{BB962C8B-B14F-4D97-AF65-F5344CB8AC3E}">
        <p14:creationId xmlns:p14="http://schemas.microsoft.com/office/powerpoint/2010/main" val="131621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3383-3CD9-491F-A2C5-45B41869C4D1}"/>
              </a:ext>
            </a:extLst>
          </p:cNvPr>
          <p:cNvSpPr>
            <a:spLocks noGrp="1"/>
          </p:cNvSpPr>
          <p:nvPr>
            <p:ph type="title"/>
          </p:nvPr>
        </p:nvSpPr>
        <p:spPr/>
        <p:txBody>
          <a:bodyPr/>
          <a:lstStyle/>
          <a:p>
            <a:r>
              <a:rPr lang="en-US" dirty="0"/>
              <a:t>Symbols</a:t>
            </a:r>
          </a:p>
        </p:txBody>
      </p:sp>
      <p:sp>
        <p:nvSpPr>
          <p:cNvPr id="4" name="Date Placeholder 3">
            <a:extLst>
              <a:ext uri="{FF2B5EF4-FFF2-40B4-BE49-F238E27FC236}">
                <a16:creationId xmlns:a16="http://schemas.microsoft.com/office/drawing/2014/main" id="{93C193F3-7A29-4E7F-8747-A4AFD78CA530}"/>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7C0A794F-8BA3-46D5-9442-18D3694337C8}"/>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10CA412F-1629-419D-8763-12F681E0E110}"/>
              </a:ext>
            </a:extLst>
          </p:cNvPr>
          <p:cNvSpPr>
            <a:spLocks noGrp="1"/>
          </p:cNvSpPr>
          <p:nvPr>
            <p:ph type="sldNum" sz="quarter" idx="12"/>
          </p:nvPr>
        </p:nvSpPr>
        <p:spPr/>
        <p:txBody>
          <a:bodyPr/>
          <a:lstStyle/>
          <a:p>
            <a:pPr>
              <a:defRPr/>
            </a:pPr>
            <a:fld id="{EB6791C4-DF4E-4C17-A41C-B2BEB15390BD}" type="slidenum">
              <a:rPr lang="en-US"/>
              <a:pPr>
                <a:defRPr/>
              </a:pPr>
              <a:t>3</a:t>
            </a:fld>
            <a:endParaRPr lang="en-US"/>
          </a:p>
        </p:txBody>
      </p:sp>
      <p:sp>
        <p:nvSpPr>
          <p:cNvPr id="8" name="Flowchart: Data 7">
            <a:extLst>
              <a:ext uri="{FF2B5EF4-FFF2-40B4-BE49-F238E27FC236}">
                <a16:creationId xmlns:a16="http://schemas.microsoft.com/office/drawing/2014/main" id="{1459DD43-150B-4B13-B44B-1F6BC0E5604C}"/>
              </a:ext>
            </a:extLst>
          </p:cNvPr>
          <p:cNvSpPr/>
          <p:nvPr/>
        </p:nvSpPr>
        <p:spPr>
          <a:xfrm>
            <a:off x="2385859" y="1328972"/>
            <a:ext cx="3457883" cy="1192995"/>
          </a:xfrm>
          <a:prstGeom prst="flowChartInputOutput">
            <a:avLst/>
          </a:prstGeom>
          <a:solidFill>
            <a:srgbClr val="FFFF00"/>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3600" dirty="0">
                <a:solidFill>
                  <a:prstClr val="black"/>
                </a:solidFill>
                <a:latin typeface="Times New Roman" panose="02020603050405020304" pitchFamily="18" charset="0"/>
              </a:rPr>
              <a:t>EPP2022</a:t>
            </a:r>
          </a:p>
        </p:txBody>
      </p:sp>
      <p:sp>
        <p:nvSpPr>
          <p:cNvPr id="18" name="Rounded Rectangle 23">
            <a:extLst>
              <a:ext uri="{FF2B5EF4-FFF2-40B4-BE49-F238E27FC236}">
                <a16:creationId xmlns:a16="http://schemas.microsoft.com/office/drawing/2014/main" id="{A09CE13D-1C12-47AE-AE2A-1021D4C7F723}"/>
              </a:ext>
            </a:extLst>
          </p:cNvPr>
          <p:cNvSpPr/>
          <p:nvPr/>
        </p:nvSpPr>
        <p:spPr>
          <a:xfrm>
            <a:off x="2385858" y="4747818"/>
            <a:ext cx="3457882" cy="1238791"/>
          </a:xfrm>
          <a:prstGeom prst="roundRect">
            <a:avLst/>
          </a:prstGeom>
          <a:solidFill>
            <a:schemeClr val="accent3"/>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r>
              <a:rPr lang="en-US" sz="3600" dirty="0">
                <a:solidFill>
                  <a:prstClr val="white"/>
                </a:solidFill>
                <a:latin typeface="Times New Roman" panose="02020603050405020304" pitchFamily="18" charset="0"/>
              </a:rPr>
              <a:t>XYZ2PLH</a:t>
            </a:r>
          </a:p>
        </p:txBody>
      </p:sp>
      <p:sp>
        <p:nvSpPr>
          <p:cNvPr id="31" name="Oval 30">
            <a:extLst>
              <a:ext uri="{FF2B5EF4-FFF2-40B4-BE49-F238E27FC236}">
                <a16:creationId xmlns:a16="http://schemas.microsoft.com/office/drawing/2014/main" id="{6532235C-352E-4025-B21A-2A4738B563D0}"/>
              </a:ext>
            </a:extLst>
          </p:cNvPr>
          <p:cNvSpPr/>
          <p:nvPr/>
        </p:nvSpPr>
        <p:spPr>
          <a:xfrm>
            <a:off x="2385858" y="2980981"/>
            <a:ext cx="3457884" cy="1334062"/>
          </a:xfrm>
          <a:prstGeom prst="ellipse">
            <a:avLst/>
          </a:prstGeom>
          <a:solidFill>
            <a:schemeClr val="accent6"/>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3600" dirty="0">
                <a:solidFill>
                  <a:prstClr val="black"/>
                </a:solidFill>
                <a:latin typeface="Times New Roman" panose="02020603050405020304" pitchFamily="18" charset="0"/>
              </a:rPr>
              <a:t>IFVM2022</a:t>
            </a:r>
          </a:p>
        </p:txBody>
      </p:sp>
      <p:sp>
        <p:nvSpPr>
          <p:cNvPr id="32" name="TextBox 31">
            <a:extLst>
              <a:ext uri="{FF2B5EF4-FFF2-40B4-BE49-F238E27FC236}">
                <a16:creationId xmlns:a16="http://schemas.microsoft.com/office/drawing/2014/main" id="{81BD1BC6-3E8A-46D0-B821-DF89A401DD97}"/>
              </a:ext>
            </a:extLst>
          </p:cNvPr>
          <p:cNvSpPr txBox="1"/>
          <p:nvPr/>
        </p:nvSpPr>
        <p:spPr>
          <a:xfrm>
            <a:off x="6096001" y="1417639"/>
            <a:ext cx="4454433" cy="1015663"/>
          </a:xfrm>
          <a:prstGeom prst="rect">
            <a:avLst/>
          </a:prstGeom>
          <a:solidFill>
            <a:srgbClr val="FFFF00">
              <a:alpha val="42000"/>
            </a:srgbClr>
          </a:solidFill>
          <a:ln w="12700">
            <a:solidFill>
              <a:schemeClr val="accent1"/>
            </a:solidFill>
          </a:ln>
        </p:spPr>
        <p:txBody>
          <a:bodyPr wrap="square" rtlCol="0">
            <a:spAutoFit/>
          </a:bodyPr>
          <a:lstStyle/>
          <a:p>
            <a:pPr fontAlgn="base">
              <a:spcBef>
                <a:spcPct val="0"/>
              </a:spcBef>
              <a:spcAft>
                <a:spcPct val="0"/>
              </a:spcAft>
            </a:pPr>
            <a:r>
              <a:rPr lang="en-US" sz="2000" dirty="0">
                <a:solidFill>
                  <a:prstClr val="black"/>
                </a:solidFill>
                <a:latin typeface="Arial" charset="0"/>
                <a:ea typeface="MS PGothic" pitchFamily="34" charset="-128"/>
              </a:rPr>
              <a:t>Programming Code that applies the Euler Pole Parameters.</a:t>
            </a:r>
          </a:p>
          <a:p>
            <a:pPr fontAlgn="base">
              <a:spcBef>
                <a:spcPct val="0"/>
              </a:spcBef>
              <a:spcAft>
                <a:spcPct val="0"/>
              </a:spcAft>
            </a:pPr>
            <a:r>
              <a:rPr lang="en-US" sz="2000" dirty="0">
                <a:solidFill>
                  <a:prstClr val="black"/>
                </a:solidFill>
                <a:latin typeface="Arial" charset="0"/>
                <a:ea typeface="MS PGothic" pitchFamily="34" charset="-128"/>
              </a:rPr>
              <a:t>Changes the FRAME</a:t>
            </a:r>
          </a:p>
        </p:txBody>
      </p:sp>
      <p:sp>
        <p:nvSpPr>
          <p:cNvPr id="34" name="TextBox 33">
            <a:extLst>
              <a:ext uri="{FF2B5EF4-FFF2-40B4-BE49-F238E27FC236}">
                <a16:creationId xmlns:a16="http://schemas.microsoft.com/office/drawing/2014/main" id="{D83F22B8-AAA8-4140-992E-BCFFE01C9DF5}"/>
              </a:ext>
            </a:extLst>
          </p:cNvPr>
          <p:cNvSpPr txBox="1"/>
          <p:nvPr/>
        </p:nvSpPr>
        <p:spPr>
          <a:xfrm>
            <a:off x="6095999" y="3140182"/>
            <a:ext cx="4454433" cy="1015663"/>
          </a:xfrm>
          <a:prstGeom prst="rect">
            <a:avLst/>
          </a:prstGeom>
          <a:solidFill>
            <a:schemeClr val="accent6">
              <a:alpha val="42000"/>
            </a:schemeClr>
          </a:solidFill>
          <a:ln w="12700">
            <a:solidFill>
              <a:schemeClr val="accent1"/>
            </a:solidFill>
          </a:ln>
        </p:spPr>
        <p:txBody>
          <a:bodyPr wrap="square" rtlCol="0">
            <a:spAutoFit/>
          </a:bodyPr>
          <a:lstStyle/>
          <a:p>
            <a:pPr fontAlgn="base">
              <a:spcBef>
                <a:spcPct val="0"/>
              </a:spcBef>
              <a:spcAft>
                <a:spcPct val="0"/>
              </a:spcAft>
            </a:pPr>
            <a:r>
              <a:rPr lang="en-US" sz="2000" dirty="0">
                <a:solidFill>
                  <a:prstClr val="black"/>
                </a:solidFill>
                <a:latin typeface="Arial" charset="0"/>
                <a:ea typeface="MS PGothic" pitchFamily="34" charset="-128"/>
              </a:rPr>
              <a:t>Programming Code that applies the Intra-Frame Velocity Models.</a:t>
            </a:r>
          </a:p>
          <a:p>
            <a:pPr fontAlgn="base">
              <a:spcBef>
                <a:spcPct val="0"/>
              </a:spcBef>
              <a:spcAft>
                <a:spcPct val="0"/>
              </a:spcAft>
            </a:pPr>
            <a:r>
              <a:rPr lang="en-US" sz="2000" dirty="0">
                <a:solidFill>
                  <a:prstClr val="black"/>
                </a:solidFill>
                <a:latin typeface="Arial" charset="0"/>
                <a:ea typeface="MS PGothic" pitchFamily="34" charset="-128"/>
              </a:rPr>
              <a:t>Changes the EPOCH</a:t>
            </a:r>
          </a:p>
        </p:txBody>
      </p:sp>
      <p:sp>
        <p:nvSpPr>
          <p:cNvPr id="36" name="TextBox 35">
            <a:extLst>
              <a:ext uri="{FF2B5EF4-FFF2-40B4-BE49-F238E27FC236}">
                <a16:creationId xmlns:a16="http://schemas.microsoft.com/office/drawing/2014/main" id="{B4C971B3-C17D-4357-A14D-705C08F45F98}"/>
              </a:ext>
            </a:extLst>
          </p:cNvPr>
          <p:cNvSpPr txBox="1"/>
          <p:nvPr/>
        </p:nvSpPr>
        <p:spPr>
          <a:xfrm>
            <a:off x="6095999" y="4551604"/>
            <a:ext cx="4454433" cy="1569660"/>
          </a:xfrm>
          <a:prstGeom prst="rect">
            <a:avLst/>
          </a:prstGeom>
          <a:solidFill>
            <a:schemeClr val="accent3">
              <a:alpha val="42000"/>
            </a:schemeClr>
          </a:solidFill>
          <a:ln w="12700">
            <a:solidFill>
              <a:schemeClr val="accent1"/>
            </a:solidFill>
          </a:ln>
        </p:spPr>
        <p:txBody>
          <a:bodyPr wrap="square" rtlCol="0">
            <a:spAutoFit/>
          </a:bodyPr>
          <a:lstStyle/>
          <a:p>
            <a:pPr fontAlgn="base">
              <a:spcBef>
                <a:spcPct val="0"/>
              </a:spcBef>
              <a:spcAft>
                <a:spcPct val="0"/>
              </a:spcAft>
            </a:pPr>
            <a:r>
              <a:rPr lang="en-US" sz="2000" dirty="0">
                <a:solidFill>
                  <a:prstClr val="black"/>
                </a:solidFill>
                <a:latin typeface="Arial" charset="0"/>
                <a:ea typeface="MS PGothic" pitchFamily="34" charset="-128"/>
              </a:rPr>
              <a:t>Programming Code that converts</a:t>
            </a:r>
          </a:p>
          <a:p>
            <a:pPr fontAlgn="base">
              <a:spcBef>
                <a:spcPct val="0"/>
              </a:spcBef>
              <a:spcAft>
                <a:spcPct val="0"/>
              </a:spcAft>
            </a:pPr>
            <a:r>
              <a:rPr lang="en-US" sz="2000" dirty="0">
                <a:solidFill>
                  <a:prstClr val="black"/>
                </a:solidFill>
                <a:latin typeface="Arial" charset="0"/>
                <a:ea typeface="MS PGothic" pitchFamily="34" charset="-128"/>
              </a:rPr>
              <a:t> XYZ to/from Lat/Lon/</a:t>
            </a:r>
            <a:r>
              <a:rPr lang="en-US" sz="2000" dirty="0" err="1">
                <a:solidFill>
                  <a:prstClr val="black"/>
                </a:solidFill>
                <a:latin typeface="Arial" charset="0"/>
                <a:ea typeface="MS PGothic" pitchFamily="34" charset="-128"/>
              </a:rPr>
              <a:t>EllHt</a:t>
            </a:r>
            <a:r>
              <a:rPr lang="en-US" sz="2000" dirty="0">
                <a:solidFill>
                  <a:prstClr val="black"/>
                </a:solidFill>
                <a:latin typeface="Arial" charset="0"/>
                <a:ea typeface="MS PGothic" pitchFamily="34" charset="-128"/>
              </a:rPr>
              <a:t> (PLH)</a:t>
            </a:r>
          </a:p>
          <a:p>
            <a:pPr lvl="1" fontAlgn="base">
              <a:spcBef>
                <a:spcPct val="0"/>
              </a:spcBef>
              <a:spcAft>
                <a:spcPct val="0"/>
              </a:spcAft>
            </a:pPr>
            <a:r>
              <a:rPr lang="en-US" i="1" dirty="0">
                <a:solidFill>
                  <a:prstClr val="black"/>
                </a:solidFill>
                <a:latin typeface="Arial" charset="0"/>
                <a:ea typeface="MS PGothic" pitchFamily="34" charset="-128"/>
              </a:rPr>
              <a:t>Latitude = ᶲ (phi)</a:t>
            </a:r>
          </a:p>
          <a:p>
            <a:pPr lvl="1" fontAlgn="base">
              <a:spcBef>
                <a:spcPct val="0"/>
              </a:spcBef>
              <a:spcAft>
                <a:spcPct val="0"/>
              </a:spcAft>
            </a:pPr>
            <a:r>
              <a:rPr lang="en-US" i="1" dirty="0">
                <a:solidFill>
                  <a:prstClr val="black"/>
                </a:solidFill>
                <a:latin typeface="Arial" charset="0"/>
                <a:ea typeface="MS PGothic" pitchFamily="34" charset="-128"/>
              </a:rPr>
              <a:t>Longitude = </a:t>
            </a:r>
            <a:r>
              <a:rPr lang="el-GR" i="1" dirty="0">
                <a:solidFill>
                  <a:prstClr val="black"/>
                </a:solidFill>
                <a:latin typeface="Arial" charset="0"/>
                <a:ea typeface="MS PGothic" pitchFamily="34" charset="-128"/>
              </a:rPr>
              <a:t>λ</a:t>
            </a:r>
            <a:r>
              <a:rPr lang="en-US" i="1" dirty="0">
                <a:solidFill>
                  <a:prstClr val="black"/>
                </a:solidFill>
                <a:latin typeface="Arial" charset="0"/>
                <a:ea typeface="MS PGothic" pitchFamily="34" charset="-128"/>
              </a:rPr>
              <a:t> (lambda)</a:t>
            </a:r>
          </a:p>
          <a:p>
            <a:pPr fontAlgn="base">
              <a:spcBef>
                <a:spcPct val="0"/>
              </a:spcBef>
              <a:spcAft>
                <a:spcPct val="0"/>
              </a:spcAft>
            </a:pPr>
            <a:r>
              <a:rPr lang="en-US" sz="2000" dirty="0">
                <a:solidFill>
                  <a:prstClr val="black"/>
                </a:solidFill>
                <a:latin typeface="Arial" charset="0"/>
                <a:ea typeface="MS PGothic" pitchFamily="34" charset="-128"/>
              </a:rPr>
              <a:t>Changes neither EPOCH nor FRAME</a:t>
            </a:r>
          </a:p>
        </p:txBody>
      </p:sp>
    </p:spTree>
    <p:custDataLst>
      <p:tags r:id="rId1"/>
    </p:custDataLst>
    <p:extLst>
      <p:ext uri="{BB962C8B-B14F-4D97-AF65-F5344CB8AC3E}">
        <p14:creationId xmlns:p14="http://schemas.microsoft.com/office/powerpoint/2010/main" val="590978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31" grpId="0" animBg="1"/>
      <p:bldP spid="32" grpId="0" animBg="1"/>
      <p:bldP spid="34"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27040" y="1614276"/>
            <a:ext cx="3240960" cy="4386474"/>
          </a:xfrm>
          <a:prstGeom prst="rect">
            <a:avLst/>
          </a:prstGeom>
          <a:solidFill>
            <a:srgbClr val="99FF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itle 6"/>
          <p:cNvSpPr>
            <a:spLocks noGrp="1"/>
          </p:cNvSpPr>
          <p:nvPr>
            <p:ph type="title"/>
          </p:nvPr>
        </p:nvSpPr>
        <p:spPr>
          <a:xfrm>
            <a:off x="1573696" y="344211"/>
            <a:ext cx="9094305" cy="1143000"/>
          </a:xfrm>
        </p:spPr>
        <p:txBody>
          <a:bodyPr/>
          <a:lstStyle/>
          <a:p>
            <a:r>
              <a:rPr lang="en-US" sz="4000" b="1" dirty="0">
                <a:solidFill>
                  <a:prstClr val="black"/>
                </a:solidFill>
              </a:rPr>
              <a:t>Definitive Implementation and Interaction of EPP2022 &amp; IFVM2022</a:t>
            </a:r>
            <a:endParaRPr lang="en-US" sz="4000" b="1" dirty="0"/>
          </a:p>
        </p:txBody>
      </p:sp>
      <p:sp>
        <p:nvSpPr>
          <p:cNvPr id="8" name="Content Placeholder 7"/>
          <p:cNvSpPr>
            <a:spLocks noGrp="1"/>
          </p:cNvSpPr>
          <p:nvPr>
            <p:ph idx="1"/>
          </p:nvPr>
        </p:nvSpPr>
        <p:spPr/>
        <p:txBody>
          <a:bodyPr/>
          <a:lstStyle/>
          <a:p>
            <a:endParaRPr lang="en-US" dirty="0"/>
          </a:p>
        </p:txBody>
      </p:sp>
      <p:sp>
        <p:nvSpPr>
          <p:cNvPr id="10" name="Rectangle 9"/>
          <p:cNvSpPr/>
          <p:nvPr/>
        </p:nvSpPr>
        <p:spPr>
          <a:xfrm>
            <a:off x="1524000" y="1600202"/>
            <a:ext cx="2906486" cy="4386474"/>
          </a:xfrm>
          <a:prstGeom prst="rect">
            <a:avLst/>
          </a:prstGeom>
          <a:solidFill>
            <a:srgbClr val="CCE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4</a:t>
            </a:fld>
            <a:endParaRPr lang="en-US"/>
          </a:p>
        </p:txBody>
      </p:sp>
      <p:sp>
        <p:nvSpPr>
          <p:cNvPr id="12" name="TextBox 11"/>
          <p:cNvSpPr txBox="1"/>
          <p:nvPr/>
        </p:nvSpPr>
        <p:spPr>
          <a:xfrm>
            <a:off x="3048000" y="5003518"/>
            <a:ext cx="6853928" cy="584775"/>
          </a:xfrm>
          <a:prstGeom prst="rect">
            <a:avLst/>
          </a:prstGeom>
          <a:noFill/>
        </p:spPr>
        <p:txBody>
          <a:bodyPr wrap="none" rtlCol="0">
            <a:spAutoFit/>
          </a:bodyPr>
          <a:lstStyle/>
          <a:p>
            <a:pPr fontAlgn="base">
              <a:spcBef>
                <a:spcPct val="0"/>
              </a:spcBef>
              <a:spcAft>
                <a:spcPct val="0"/>
              </a:spcAft>
            </a:pPr>
            <a:r>
              <a:rPr lang="en-US" sz="3200" dirty="0">
                <a:solidFill>
                  <a:prstClr val="black"/>
                </a:solidFill>
                <a:latin typeface="Times New Roman" panose="02020603050405020304" pitchFamily="18" charset="0"/>
                <a:ea typeface="MS PGothic" pitchFamily="34" charset="-128"/>
              </a:rPr>
              <a:t>Working in a common epoch (2028.048)</a:t>
            </a:r>
          </a:p>
        </p:txBody>
      </p:sp>
      <p:sp>
        <p:nvSpPr>
          <p:cNvPr id="13" name="Rectangle 12"/>
          <p:cNvSpPr/>
          <p:nvPr/>
        </p:nvSpPr>
        <p:spPr>
          <a:xfrm>
            <a:off x="2415624" y="161639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srgbClr val="00B0F0"/>
                </a:solidFill>
                <a:latin typeface="Times New Roman" panose="02020603050405020304" pitchFamily="18" charset="0"/>
              </a:rPr>
              <a:t>PATRF2022</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14" name="Flowchart: Data 13"/>
          <p:cNvSpPr/>
          <p:nvPr/>
        </p:nvSpPr>
        <p:spPr>
          <a:xfrm>
            <a:off x="3986543" y="1701991"/>
            <a:ext cx="1124185"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400" dirty="0">
                <a:solidFill>
                  <a:prstClr val="black"/>
                </a:solidFill>
                <a:latin typeface="Times New Roman" panose="02020603050405020304" pitchFamily="18" charset="0"/>
              </a:rPr>
              <a:t>EPP2022</a:t>
            </a:r>
          </a:p>
        </p:txBody>
      </p:sp>
      <p:sp>
        <p:nvSpPr>
          <p:cNvPr id="15" name="Rectangle 14"/>
          <p:cNvSpPr/>
          <p:nvPr/>
        </p:nvSpPr>
        <p:spPr>
          <a:xfrm>
            <a:off x="5382096" y="161427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16" name="Rectangle 15"/>
          <p:cNvSpPr/>
          <p:nvPr/>
        </p:nvSpPr>
        <p:spPr>
          <a:xfrm>
            <a:off x="5698055" y="2926456"/>
            <a:ext cx="1185203" cy="5987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17" name="Rounded Rectangle 16"/>
          <p:cNvSpPr/>
          <p:nvPr/>
        </p:nvSpPr>
        <p:spPr>
          <a:xfrm>
            <a:off x="5869674" y="2507607"/>
            <a:ext cx="769135" cy="267299"/>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18" name="Straight Arrow Connector 17"/>
          <p:cNvCxnSpPr>
            <a:stCxn id="16" idx="0"/>
            <a:endCxn id="17" idx="2"/>
          </p:cNvCxnSpPr>
          <p:nvPr/>
        </p:nvCxnSpPr>
        <p:spPr>
          <a:xfrm flipH="1" flipV="1">
            <a:off x="6254242" y="2774905"/>
            <a:ext cx="36415" cy="15155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348569" y="161427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srgbClr val="00B050"/>
                </a:solidFill>
                <a:latin typeface="Times New Roman" panose="02020603050405020304" pitchFamily="18" charset="0"/>
              </a:rPr>
              <a:t>NATRF2022</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20" name="Rectangle 19"/>
          <p:cNvSpPr/>
          <p:nvPr/>
        </p:nvSpPr>
        <p:spPr>
          <a:xfrm>
            <a:off x="8664528" y="2924896"/>
            <a:ext cx="1185203" cy="5987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50"/>
                </a:solidFill>
                <a:latin typeface="Times New Roman" panose="02020603050405020304" pitchFamily="18" charset="0"/>
              </a:rPr>
              <a:t>NATRF2022</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21" name="Rounded Rectangle 20"/>
          <p:cNvSpPr/>
          <p:nvPr/>
        </p:nvSpPr>
        <p:spPr>
          <a:xfrm>
            <a:off x="8836147" y="2506047"/>
            <a:ext cx="769135" cy="267299"/>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22" name="Straight Arrow Connector 21"/>
          <p:cNvCxnSpPr>
            <a:stCxn id="20" idx="0"/>
            <a:endCxn id="21" idx="2"/>
          </p:cNvCxnSpPr>
          <p:nvPr/>
        </p:nvCxnSpPr>
        <p:spPr>
          <a:xfrm flipH="1" flipV="1">
            <a:off x="9220715" y="2773345"/>
            <a:ext cx="36415" cy="15155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731583" y="2924896"/>
            <a:ext cx="1185203" cy="5987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F0"/>
                </a:solidFill>
                <a:latin typeface="Times New Roman" panose="02020603050405020304" pitchFamily="18" charset="0"/>
              </a:rPr>
              <a:t>PATRF2022</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24" name="Rounded Rectangle 23"/>
          <p:cNvSpPr/>
          <p:nvPr/>
        </p:nvSpPr>
        <p:spPr>
          <a:xfrm>
            <a:off x="2903202" y="2506047"/>
            <a:ext cx="769135" cy="267299"/>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25" name="Straight Arrow Connector 24"/>
          <p:cNvCxnSpPr>
            <a:stCxn id="23" idx="0"/>
            <a:endCxn id="24" idx="2"/>
          </p:cNvCxnSpPr>
          <p:nvPr/>
        </p:nvCxnSpPr>
        <p:spPr>
          <a:xfrm flipH="1" flipV="1">
            <a:off x="3287770" y="2773345"/>
            <a:ext cx="36415" cy="15155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4" idx="2"/>
            <a:endCxn id="13" idx="3"/>
          </p:cNvCxnSpPr>
          <p:nvPr/>
        </p:nvCxnSpPr>
        <p:spPr>
          <a:xfrm flipH="1">
            <a:off x="3665097" y="1931734"/>
            <a:ext cx="433865" cy="51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5" idx="1"/>
            <a:endCxn id="14" idx="5"/>
          </p:cNvCxnSpPr>
          <p:nvPr/>
        </p:nvCxnSpPr>
        <p:spPr>
          <a:xfrm flipH="1" flipV="1">
            <a:off x="4998310" y="1931734"/>
            <a:ext cx="383787"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Flowchart: Data 27"/>
          <p:cNvSpPr/>
          <p:nvPr/>
        </p:nvSpPr>
        <p:spPr>
          <a:xfrm>
            <a:off x="6954692" y="1701991"/>
            <a:ext cx="1122509"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400" dirty="0">
                <a:solidFill>
                  <a:prstClr val="black"/>
                </a:solidFill>
                <a:latin typeface="Times New Roman" panose="02020603050405020304" pitchFamily="18" charset="0"/>
              </a:rPr>
              <a:t>EPP2022</a:t>
            </a:r>
          </a:p>
        </p:txBody>
      </p:sp>
      <p:cxnSp>
        <p:nvCxnSpPr>
          <p:cNvPr id="29" name="Straight Arrow Connector 28"/>
          <p:cNvCxnSpPr>
            <a:stCxn id="28" idx="2"/>
            <a:endCxn id="15" idx="3"/>
          </p:cNvCxnSpPr>
          <p:nvPr/>
        </p:nvCxnSpPr>
        <p:spPr>
          <a:xfrm flipH="1">
            <a:off x="6631568" y="1931734"/>
            <a:ext cx="435374"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9" idx="1"/>
            <a:endCxn id="28" idx="5"/>
          </p:cNvCxnSpPr>
          <p:nvPr/>
        </p:nvCxnSpPr>
        <p:spPr>
          <a:xfrm flipH="1" flipV="1">
            <a:off x="7964949" y="1931734"/>
            <a:ext cx="383620" cy="30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2988354" y="2283872"/>
            <a:ext cx="171618" cy="247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5973442" y="2280871"/>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8931336" y="2298035"/>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E7EB21F-4215-4A8F-B658-0D1206E9F2FF}"/>
              </a:ext>
            </a:extLst>
          </p:cNvPr>
          <p:cNvSpPr txBox="1"/>
          <p:nvPr/>
        </p:nvSpPr>
        <p:spPr>
          <a:xfrm rot="21312595">
            <a:off x="3517321" y="4094474"/>
            <a:ext cx="4966050" cy="646331"/>
          </a:xfrm>
          <a:prstGeom prst="rect">
            <a:avLst/>
          </a:prstGeom>
          <a:solidFill>
            <a:schemeClr val="accent1">
              <a:lumMod val="40000"/>
              <a:lumOff val="60000"/>
              <a:alpha val="48000"/>
            </a:schemeClr>
          </a:solidFill>
          <a:ln>
            <a:solidFill>
              <a:srgbClr val="0070C0"/>
            </a:solidFill>
          </a:ln>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Remember, </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EPP2022 changes the FRAME but not the EPOCH.</a:t>
            </a:r>
          </a:p>
        </p:txBody>
      </p:sp>
      <p:pic>
        <p:nvPicPr>
          <p:cNvPr id="35" name="Picture 34">
            <a:extLst>
              <a:ext uri="{FF2B5EF4-FFF2-40B4-BE49-F238E27FC236}">
                <a16:creationId xmlns:a16="http://schemas.microsoft.com/office/drawing/2014/main" id="{9E6DF92E-B1B0-44F4-A06C-1B8DE4A2D875}"/>
              </a:ext>
            </a:extLst>
          </p:cNvPr>
          <p:cNvPicPr>
            <a:picLocks noChangeAspect="1"/>
          </p:cNvPicPr>
          <p:nvPr/>
        </p:nvPicPr>
        <p:blipFill>
          <a:blip r:embed="rId4"/>
          <a:stretch>
            <a:fillRect/>
          </a:stretch>
        </p:blipFill>
        <p:spPr>
          <a:xfrm>
            <a:off x="8609818" y="3852843"/>
            <a:ext cx="2014640" cy="981182"/>
          </a:xfrm>
          <a:prstGeom prst="rect">
            <a:avLst/>
          </a:prstGeom>
        </p:spPr>
      </p:pic>
    </p:spTree>
    <p:custDataLst>
      <p:tags r:id="rId1"/>
    </p:custDataLst>
    <p:extLst>
      <p:ext uri="{BB962C8B-B14F-4D97-AF65-F5344CB8AC3E}">
        <p14:creationId xmlns:p14="http://schemas.microsoft.com/office/powerpoint/2010/main" val="3239190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p:stCondLst>
                              <p:cond delay="0"/>
                            </p:stCondLst>
                            <p:childTnLst>
                              <p:par>
                                <p:cTn id="58" presetID="31"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90"/>
                                          </p:val>
                                        </p:tav>
                                        <p:tav tm="100000">
                                          <p:val>
                                            <p:fltVal val="0"/>
                                          </p:val>
                                        </p:tav>
                                      </p:tavLst>
                                    </p:anim>
                                    <p:animEffect transition="in" filter="fade">
                                      <p:cBhvr>
                                        <p:cTn id="63" dur="1000"/>
                                        <p:tgtEl>
                                          <p:spTgt spid="34"/>
                                        </p:tgtEl>
                                      </p:cBhvr>
                                    </p:animEffect>
                                  </p:childTnLst>
                                </p:cTn>
                              </p:par>
                            </p:childTnLst>
                          </p:cTn>
                        </p:par>
                        <p:par>
                          <p:cTn id="64" fill="hold">
                            <p:stCondLst>
                              <p:cond delay="2000"/>
                            </p:stCondLst>
                            <p:childTnLst>
                              <p:par>
                                <p:cTn id="65" presetID="31" presetClass="entr" presetSubtype="0" fill="hold" nodeType="afterEffect">
                                  <p:stCondLst>
                                    <p:cond delay="5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P spid="28"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rot="16200000">
            <a:off x="614829" y="4637716"/>
            <a:ext cx="2767682" cy="679030"/>
          </a:xfrm>
          <a:prstGeom prst="rect">
            <a:avLst/>
          </a:prstGeom>
        </p:spPr>
      </p:pic>
      <p:pic>
        <p:nvPicPr>
          <p:cNvPr id="24" name="Picture 18" descr="Adhesive-backed Plastic Measuring Tape | FINE TOOL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7346" y="4573531"/>
            <a:ext cx="8425191" cy="322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384904" y="1499504"/>
            <a:ext cx="8229600" cy="708025"/>
          </a:xfrm>
        </p:spPr>
        <p:txBody>
          <a:bodyPr/>
          <a:lstStyle/>
          <a:p>
            <a:pPr marL="514350" indent="-514350">
              <a:buFont typeface="Calibri" panose="020F0502020204030204" pitchFamily="34" charset="0"/>
              <a:buAutoNum type="arabicPeriod"/>
            </a:pPr>
            <a:r>
              <a:rPr lang="en-US" altLang="en-US" sz="2000" dirty="0">
                <a:ea typeface="ＭＳ Ｐゴシック" panose="020B0600070205080204" pitchFamily="34" charset="-128"/>
              </a:rPr>
              <a:t>A survey done Jan 1, 2023 and reported at epoch 2020.0</a:t>
            </a:r>
          </a:p>
          <a:p>
            <a:pPr marL="514350" indent="-514350">
              <a:buFont typeface="Calibri" panose="020F0502020204030204" pitchFamily="34" charset="0"/>
              <a:buAutoNum type="arabicPeriod"/>
            </a:pPr>
            <a:r>
              <a:rPr lang="en-US" altLang="en-US" sz="2000" dirty="0">
                <a:ea typeface="ＭＳ Ｐゴシック" panose="020B0600070205080204" pitchFamily="34" charset="-128"/>
              </a:rPr>
              <a:t>New Survey (same point) done Jan 1, 2030</a:t>
            </a:r>
          </a:p>
          <a:p>
            <a:pPr marL="514350" indent="-514350">
              <a:buFont typeface="Calibri" panose="020F0502020204030204" pitchFamily="34" charset="0"/>
              <a:buAutoNum type="arabicPeriod"/>
            </a:pPr>
            <a:r>
              <a:rPr lang="en-US" altLang="en-US" sz="2000" dirty="0">
                <a:ea typeface="ＭＳ Ｐゴシック" panose="020B0600070205080204" pitchFamily="34" charset="-128"/>
              </a:rPr>
              <a:t>Position of point in NATRF2022(2030)</a:t>
            </a:r>
          </a:p>
          <a:p>
            <a:pPr marL="514350" indent="-514350">
              <a:buFont typeface="Calibri" panose="020F0502020204030204" pitchFamily="34" charset="0"/>
              <a:buAutoNum type="arabicPeriod"/>
            </a:pPr>
            <a:r>
              <a:rPr lang="en-US" altLang="en-US" sz="2000" dirty="0">
                <a:ea typeface="ＭＳ Ｐゴシック" panose="020B0600070205080204" pitchFamily="34" charset="-128"/>
              </a:rPr>
              <a:t>Position of point in NATRF2022(2020)</a:t>
            </a:r>
          </a:p>
          <a:p>
            <a:pPr marL="514350" indent="-514350">
              <a:buFont typeface="Calibri" panose="020F0502020204030204" pitchFamily="34" charset="0"/>
              <a:buAutoNum type="arabicPeriod"/>
            </a:pPr>
            <a:r>
              <a:rPr lang="en-US" altLang="en-US" sz="2000" dirty="0">
                <a:ea typeface="ＭＳ Ｐゴシック" panose="020B0600070205080204" pitchFamily="34" charset="-128"/>
              </a:rPr>
              <a:t>If (rarely) IFVM = 0, then NATRF2022 (2030) = NATRF2022 (2020)</a:t>
            </a:r>
          </a:p>
        </p:txBody>
      </p:sp>
      <p:sp>
        <p:nvSpPr>
          <p:cNvPr id="6" name="Isosceles Triangle 5"/>
          <p:cNvSpPr/>
          <p:nvPr/>
        </p:nvSpPr>
        <p:spPr>
          <a:xfrm>
            <a:off x="9119433" y="4440819"/>
            <a:ext cx="250825" cy="223837"/>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8" name="Isosceles Triangle 7"/>
          <p:cNvSpPr/>
          <p:nvPr/>
        </p:nvSpPr>
        <p:spPr>
          <a:xfrm>
            <a:off x="8446271" y="4953774"/>
            <a:ext cx="250825" cy="223837"/>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9" name="Isosceles Triangle 8"/>
          <p:cNvSpPr/>
          <p:nvPr/>
        </p:nvSpPr>
        <p:spPr>
          <a:xfrm>
            <a:off x="2358688" y="5030036"/>
            <a:ext cx="250825" cy="223837"/>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7" name="TextBox 6"/>
          <p:cNvSpPr txBox="1">
            <a:spLocks noChangeArrowheads="1"/>
          </p:cNvSpPr>
          <p:nvPr/>
        </p:nvSpPr>
        <p:spPr bwMode="auto">
          <a:xfrm>
            <a:off x="7820248" y="3653777"/>
            <a:ext cx="2074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fontAlgn="base">
              <a:spcBef>
                <a:spcPct val="0"/>
              </a:spcBef>
              <a:spcAft>
                <a:spcPct val="0"/>
              </a:spcAft>
              <a:buNone/>
            </a:pPr>
            <a:r>
              <a:rPr lang="en-US" altLang="en-US" sz="1400" dirty="0">
                <a:solidFill>
                  <a:prstClr val="black"/>
                </a:solidFill>
                <a:latin typeface="Calibri" panose="020F0502020204030204" pitchFamily="34" charset="0"/>
              </a:rPr>
              <a:t>Position from 2023 survey NATRF2022 (2020.0)</a:t>
            </a:r>
          </a:p>
          <a:p>
            <a:pPr fontAlgn="base">
              <a:spcBef>
                <a:spcPct val="0"/>
              </a:spcBef>
              <a:spcAft>
                <a:spcPct val="0"/>
              </a:spcAft>
              <a:buNone/>
            </a:pPr>
            <a:r>
              <a:rPr lang="en-US" altLang="en-US" sz="1400" dirty="0">
                <a:solidFill>
                  <a:prstClr val="black"/>
                </a:solidFill>
                <a:latin typeface="Calibri" panose="020F0502020204030204" pitchFamily="34" charset="0"/>
              </a:rPr>
              <a:t>ITRF2020 (2020.0)</a:t>
            </a:r>
          </a:p>
        </p:txBody>
      </p:sp>
      <p:sp>
        <p:nvSpPr>
          <p:cNvPr id="11" name="TextBox 10"/>
          <p:cNvSpPr txBox="1">
            <a:spLocks noChangeArrowheads="1"/>
          </p:cNvSpPr>
          <p:nvPr/>
        </p:nvSpPr>
        <p:spPr bwMode="auto">
          <a:xfrm>
            <a:off x="2112233" y="4703987"/>
            <a:ext cx="152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fontAlgn="base">
              <a:spcBef>
                <a:spcPct val="0"/>
              </a:spcBef>
              <a:spcAft>
                <a:spcPct val="0"/>
              </a:spcAft>
              <a:buNone/>
            </a:pPr>
            <a:r>
              <a:rPr lang="en-US" altLang="en-US" sz="1400" dirty="0">
                <a:solidFill>
                  <a:prstClr val="black"/>
                </a:solidFill>
                <a:latin typeface="Calibri" panose="020F0502020204030204" pitchFamily="34" charset="0"/>
              </a:rPr>
              <a:t>ITRF2020 (2030.0)</a:t>
            </a:r>
          </a:p>
        </p:txBody>
      </p:sp>
      <p:sp>
        <p:nvSpPr>
          <p:cNvPr id="12" name="TextBox 11"/>
          <p:cNvSpPr txBox="1">
            <a:spLocks noChangeArrowheads="1"/>
          </p:cNvSpPr>
          <p:nvPr/>
        </p:nvSpPr>
        <p:spPr bwMode="auto">
          <a:xfrm>
            <a:off x="6671180" y="5462603"/>
            <a:ext cx="1565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fontAlgn="base">
              <a:spcBef>
                <a:spcPct val="0"/>
              </a:spcBef>
              <a:spcAft>
                <a:spcPct val="0"/>
              </a:spcAft>
              <a:buNone/>
            </a:pPr>
            <a:r>
              <a:rPr lang="en-US" altLang="en-US" sz="1400" dirty="0">
                <a:solidFill>
                  <a:prstClr val="black"/>
                </a:solidFill>
                <a:latin typeface="Calibri" panose="020F0502020204030204" pitchFamily="34" charset="0"/>
              </a:rPr>
              <a:t>NATRF2022 (2030)</a:t>
            </a:r>
          </a:p>
        </p:txBody>
      </p:sp>
      <p:sp>
        <p:nvSpPr>
          <p:cNvPr id="21" name="TextBox 20"/>
          <p:cNvSpPr txBox="1">
            <a:spLocks noChangeArrowheads="1"/>
          </p:cNvSpPr>
          <p:nvPr/>
        </p:nvSpPr>
        <p:spPr bwMode="auto">
          <a:xfrm>
            <a:off x="4047371" y="5458275"/>
            <a:ext cx="824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fontAlgn="base">
              <a:spcBef>
                <a:spcPct val="0"/>
              </a:spcBef>
              <a:spcAft>
                <a:spcPct val="0"/>
              </a:spcAft>
              <a:buNone/>
            </a:pPr>
            <a:r>
              <a:rPr lang="en-US" altLang="en-US" sz="1400" dirty="0">
                <a:solidFill>
                  <a:prstClr val="black"/>
                </a:solidFill>
                <a:latin typeface="Calibri" panose="020F0502020204030204" pitchFamily="34" charset="0"/>
              </a:rPr>
              <a:t>EPP2022</a:t>
            </a:r>
          </a:p>
        </p:txBody>
      </p:sp>
      <p:cxnSp>
        <p:nvCxnSpPr>
          <p:cNvPr id="23" name="Straight Arrow Connector 22"/>
          <p:cNvCxnSpPr/>
          <p:nvPr/>
        </p:nvCxnSpPr>
        <p:spPr>
          <a:xfrm flipV="1">
            <a:off x="8645520" y="4656243"/>
            <a:ext cx="505545" cy="422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rrowheads="1"/>
          </p:cNvSpPr>
          <p:nvPr/>
        </p:nvSpPr>
        <p:spPr bwMode="auto">
          <a:xfrm>
            <a:off x="8901095" y="4724688"/>
            <a:ext cx="1393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fontAlgn="base">
              <a:spcBef>
                <a:spcPct val="0"/>
              </a:spcBef>
              <a:spcAft>
                <a:spcPct val="0"/>
              </a:spcAft>
              <a:buNone/>
            </a:pPr>
            <a:r>
              <a:rPr lang="en-US" altLang="en-US" sz="1400" dirty="0">
                <a:solidFill>
                  <a:prstClr val="black"/>
                </a:solidFill>
                <a:latin typeface="Calibri" panose="020F0502020204030204" pitchFamily="34" charset="0"/>
              </a:rPr>
              <a:t>IFVM 2030-2020</a:t>
            </a:r>
          </a:p>
          <a:p>
            <a:pPr algn="ctr" fontAlgn="base">
              <a:spcBef>
                <a:spcPct val="0"/>
              </a:spcBef>
              <a:spcAft>
                <a:spcPct val="0"/>
              </a:spcAft>
              <a:buNone/>
            </a:pPr>
            <a:r>
              <a:rPr lang="en-US" altLang="en-US" sz="1400" dirty="0">
                <a:solidFill>
                  <a:prstClr val="black"/>
                </a:solidFill>
                <a:latin typeface="Calibri" panose="020F0502020204030204" pitchFamily="34" charset="0"/>
              </a:rPr>
              <a:t>NATRF2022</a:t>
            </a:r>
          </a:p>
          <a:p>
            <a:pPr algn="ctr" fontAlgn="base">
              <a:spcBef>
                <a:spcPct val="0"/>
              </a:spcBef>
              <a:spcAft>
                <a:spcPct val="0"/>
              </a:spcAft>
              <a:buNone/>
            </a:pPr>
            <a:r>
              <a:rPr lang="en-US" altLang="en-US" sz="1400" dirty="0">
                <a:solidFill>
                  <a:prstClr val="black"/>
                </a:solidFill>
                <a:latin typeface="Calibri" panose="020F0502020204030204" pitchFamily="34" charset="0"/>
              </a:rPr>
              <a:t>(2020.0</a:t>
            </a:r>
            <a:r>
              <a:rPr lang="en-US" altLang="en-US" sz="1600" dirty="0">
                <a:solidFill>
                  <a:prstClr val="black"/>
                </a:solidFill>
                <a:latin typeface="Calibri" panose="020F0502020204030204" pitchFamily="34" charset="0"/>
              </a:rPr>
              <a:t>)</a:t>
            </a:r>
          </a:p>
        </p:txBody>
      </p:sp>
      <p:sp>
        <p:nvSpPr>
          <p:cNvPr id="26" name="Isosceles Triangle 25"/>
          <p:cNvSpPr/>
          <p:nvPr/>
        </p:nvSpPr>
        <p:spPr>
          <a:xfrm>
            <a:off x="9119432" y="4440819"/>
            <a:ext cx="250825" cy="225425"/>
          </a:xfrm>
          <a:prstGeom prst="triangle">
            <a:avLst/>
          </a:prstGeom>
          <a:pattFill prst="wdDnDiag">
            <a:fgClr>
              <a:srgbClr val="C00000"/>
            </a:fgClr>
            <a:bgClr>
              <a:schemeClr val="tx2">
                <a:lumMod val="60000"/>
                <a:lumOff val="40000"/>
              </a:schemeClr>
            </a:bgClr>
          </a:patt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cxnSp>
        <p:nvCxnSpPr>
          <p:cNvPr id="3" name="Straight Arrow Connector 2"/>
          <p:cNvCxnSpPr>
            <a:stCxn id="6" idx="1"/>
          </p:cNvCxnSpPr>
          <p:nvPr/>
        </p:nvCxnSpPr>
        <p:spPr>
          <a:xfrm flipH="1">
            <a:off x="2600986" y="4552738"/>
            <a:ext cx="6581152" cy="556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8" idx="1"/>
          </p:cNvCxnSpPr>
          <p:nvPr/>
        </p:nvCxnSpPr>
        <p:spPr>
          <a:xfrm flipV="1">
            <a:off x="2754314" y="5065692"/>
            <a:ext cx="5754663" cy="76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Notched Right Arrow 30"/>
          <p:cNvSpPr/>
          <p:nvPr/>
        </p:nvSpPr>
        <p:spPr>
          <a:xfrm>
            <a:off x="4858904" y="5414216"/>
            <a:ext cx="1764053" cy="374708"/>
          </a:xfrm>
          <a:prstGeom prst="notchedRightArrow">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dirty="0" err="1">
                <a:noFill/>
                <a:latin typeface="Calibri"/>
              </a:rPr>
              <a:t>f</a:t>
            </a:r>
            <a:r>
              <a:rPr lang="en-US" dirty="0" err="1">
                <a:ln>
                  <a:solidFill>
                    <a:srgbClr val="00B050"/>
                  </a:solidFill>
                </a:ln>
                <a:noFill/>
                <a:latin typeface="Calibri"/>
              </a:rPr>
              <a:t>frame</a:t>
            </a:r>
            <a:endParaRPr lang="en-US" dirty="0">
              <a:noFill/>
              <a:latin typeface="Calibri"/>
            </a:endParaRPr>
          </a:p>
        </p:txBody>
      </p:sp>
      <p:sp>
        <p:nvSpPr>
          <p:cNvPr id="34" name="Notched Right Arrow 33"/>
          <p:cNvSpPr/>
          <p:nvPr/>
        </p:nvSpPr>
        <p:spPr>
          <a:xfrm rot="19398257">
            <a:off x="8236696" y="5302961"/>
            <a:ext cx="1055712" cy="374708"/>
          </a:xfrm>
          <a:prstGeom prst="notchedRightArrow">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dirty="0" err="1">
                <a:noFill/>
                <a:latin typeface="Calibri"/>
              </a:rPr>
              <a:t>f</a:t>
            </a:r>
            <a:r>
              <a:rPr lang="en-US" dirty="0" err="1">
                <a:ln>
                  <a:solidFill>
                    <a:srgbClr val="00B050"/>
                  </a:solidFill>
                </a:ln>
                <a:noFill/>
                <a:latin typeface="Calibri"/>
              </a:rPr>
              <a:t>Epoch</a:t>
            </a:r>
            <a:endParaRPr lang="en-US" dirty="0">
              <a:noFill/>
              <a:latin typeface="Calibri"/>
            </a:endParaRPr>
          </a:p>
        </p:txBody>
      </p:sp>
      <p:sp>
        <p:nvSpPr>
          <p:cNvPr id="2" name="TextBox 1"/>
          <p:cNvSpPr txBox="1"/>
          <p:nvPr/>
        </p:nvSpPr>
        <p:spPr bwMode="auto">
          <a:xfrm>
            <a:off x="9796620" y="5899407"/>
            <a:ext cx="704537" cy="461665"/>
          </a:xfrm>
          <a:prstGeom prst="rect">
            <a:avLst/>
          </a:prstGeom>
          <a:noFill/>
          <a:ln w="9525">
            <a:noFill/>
            <a:miter lim="800000"/>
            <a:headEnd/>
            <a:tailEnd/>
          </a:ln>
        </p:spPr>
        <p:txBody>
          <a:bodyPr wrap="square" rtlCol="0">
            <a:spAutoFit/>
          </a:bodyPr>
          <a:lstStyle/>
          <a:p>
            <a:pPr fontAlgn="base">
              <a:spcBef>
                <a:spcPct val="0"/>
              </a:spcBef>
              <a:spcAft>
                <a:spcPct val="0"/>
              </a:spcAft>
            </a:pPr>
            <a:r>
              <a:rPr lang="en-US" sz="2400" dirty="0">
                <a:solidFill>
                  <a:prstClr val="black"/>
                </a:solidFill>
                <a:latin typeface="Arial" charset="0"/>
                <a:ea typeface="MS PGothic" pitchFamily="34" charset="-128"/>
              </a:rPr>
              <a:t>(H)</a:t>
            </a:r>
          </a:p>
        </p:txBody>
      </p:sp>
      <p:sp>
        <p:nvSpPr>
          <p:cNvPr id="4" name="TextBox 3"/>
          <p:cNvSpPr txBox="1"/>
          <p:nvPr/>
        </p:nvSpPr>
        <p:spPr bwMode="auto">
          <a:xfrm>
            <a:off x="2112234" y="3735590"/>
            <a:ext cx="595035" cy="461665"/>
          </a:xfrm>
          <a:prstGeom prst="rect">
            <a:avLst/>
          </a:prstGeom>
          <a:noFill/>
          <a:ln w="9525">
            <a:noFill/>
            <a:miter lim="800000"/>
            <a:headEnd/>
            <a:tailEnd/>
          </a:ln>
        </p:spPr>
        <p:txBody>
          <a:bodyPr wrap="none" rtlCol="0">
            <a:spAutoFit/>
          </a:bodyPr>
          <a:lstStyle/>
          <a:p>
            <a:pPr fontAlgn="base">
              <a:spcBef>
                <a:spcPct val="0"/>
              </a:spcBef>
              <a:spcAft>
                <a:spcPct val="0"/>
              </a:spcAft>
            </a:pPr>
            <a:r>
              <a:rPr lang="en-US" sz="2400" dirty="0">
                <a:solidFill>
                  <a:prstClr val="black"/>
                </a:solidFill>
                <a:latin typeface="Arial" charset="0"/>
                <a:ea typeface="MS PGothic" pitchFamily="34" charset="-128"/>
              </a:rPr>
              <a:t>(V)</a:t>
            </a:r>
          </a:p>
        </p:txBody>
      </p:sp>
      <p:sp>
        <p:nvSpPr>
          <p:cNvPr id="22" name="Title 1"/>
          <p:cNvSpPr>
            <a:spLocks noGrp="1"/>
          </p:cNvSpPr>
          <p:nvPr>
            <p:ph type="title"/>
          </p:nvPr>
        </p:nvSpPr>
        <p:spPr>
          <a:xfrm>
            <a:off x="1981200" y="356928"/>
            <a:ext cx="8229600" cy="1143000"/>
          </a:xfrm>
        </p:spPr>
        <p:txBody>
          <a:bodyPr/>
          <a:lstStyle/>
          <a:p>
            <a:r>
              <a:rPr lang="en-US" sz="4000" b="1" dirty="0"/>
              <a:t>Coordinates, Frames, Epochs, EPP2022 and IFVM2022</a:t>
            </a:r>
          </a:p>
        </p:txBody>
      </p:sp>
      <p:sp>
        <p:nvSpPr>
          <p:cNvPr id="10" name="Date Placeholder 9"/>
          <p:cNvSpPr>
            <a:spLocks noGrp="1"/>
          </p:cNvSpPr>
          <p:nvPr>
            <p:ph type="dt" sz="half" idx="10"/>
          </p:nvPr>
        </p:nvSpPr>
        <p:spPr/>
        <p:txBody>
          <a:bodyPr/>
          <a:lstStyle/>
          <a:p>
            <a:pPr>
              <a:defRPr/>
            </a:pPr>
            <a:r>
              <a:rPr lang="en-US"/>
              <a:t>Date of this slide: Sept 3, 2020</a:t>
            </a:r>
            <a:endParaRPr lang="en-US" dirty="0"/>
          </a:p>
        </p:txBody>
      </p:sp>
      <p:sp>
        <p:nvSpPr>
          <p:cNvPr id="13" name="Footer Placeholder 12"/>
          <p:cNvSpPr>
            <a:spLocks noGrp="1"/>
          </p:cNvSpPr>
          <p:nvPr>
            <p:ph type="ftr" sz="quarter" idx="11"/>
          </p:nvPr>
        </p:nvSpPr>
        <p:spPr/>
        <p:txBody>
          <a:bodyPr/>
          <a:lstStyle/>
          <a:p>
            <a:pPr>
              <a:defRPr/>
            </a:pPr>
            <a:r>
              <a:rPr lang="en-US"/>
              <a:t>Modernized NSRS - extended version</a:t>
            </a:r>
          </a:p>
        </p:txBody>
      </p:sp>
      <p:sp>
        <p:nvSpPr>
          <p:cNvPr id="14" name="Slide Number Placeholder 13"/>
          <p:cNvSpPr>
            <a:spLocks noGrp="1"/>
          </p:cNvSpPr>
          <p:nvPr>
            <p:ph type="sldNum" sz="quarter" idx="12"/>
          </p:nvPr>
        </p:nvSpPr>
        <p:spPr/>
        <p:txBody>
          <a:bodyPr/>
          <a:lstStyle/>
          <a:p>
            <a:pPr>
              <a:defRPr/>
            </a:pPr>
            <a:fld id="{EB6791C4-DF4E-4C17-A41C-B2BEB15390BD}" type="slidenum">
              <a:rPr lang="en-US"/>
              <a:pPr>
                <a:defRPr/>
              </a:pPr>
              <a:t>5</a:t>
            </a:fld>
            <a:endParaRPr lang="en-US"/>
          </a:p>
        </p:txBody>
      </p:sp>
      <p:sp>
        <p:nvSpPr>
          <p:cNvPr id="27" name="TextBox 26">
            <a:extLst>
              <a:ext uri="{FF2B5EF4-FFF2-40B4-BE49-F238E27FC236}">
                <a16:creationId xmlns:a16="http://schemas.microsoft.com/office/drawing/2014/main" id="{3AE1DA9D-A7BC-4D1E-B09C-844975967FFA}"/>
              </a:ext>
            </a:extLst>
          </p:cNvPr>
          <p:cNvSpPr txBox="1"/>
          <p:nvPr/>
        </p:nvSpPr>
        <p:spPr>
          <a:xfrm rot="21312595">
            <a:off x="2862654" y="3534507"/>
            <a:ext cx="4966050" cy="923330"/>
          </a:xfrm>
          <a:prstGeom prst="rect">
            <a:avLst/>
          </a:prstGeom>
          <a:solidFill>
            <a:schemeClr val="accent1">
              <a:lumMod val="40000"/>
              <a:lumOff val="60000"/>
              <a:alpha val="48000"/>
            </a:schemeClr>
          </a:solidFill>
          <a:ln>
            <a:solidFill>
              <a:srgbClr val="0070C0"/>
            </a:solidFill>
          </a:ln>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Remember, </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EPP2022 changes the FRAME but not the EPOCH.</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IFVM2022 changes the EPOCH, not the FRAME</a:t>
            </a:r>
          </a:p>
        </p:txBody>
      </p:sp>
      <p:pic>
        <p:nvPicPr>
          <p:cNvPr id="28" name="Picture 27">
            <a:extLst>
              <a:ext uri="{FF2B5EF4-FFF2-40B4-BE49-F238E27FC236}">
                <a16:creationId xmlns:a16="http://schemas.microsoft.com/office/drawing/2014/main" id="{F46B2DD7-7CFF-49F5-8017-4EE3586CC926}"/>
              </a:ext>
            </a:extLst>
          </p:cNvPr>
          <p:cNvPicPr>
            <a:picLocks noChangeAspect="1"/>
          </p:cNvPicPr>
          <p:nvPr/>
        </p:nvPicPr>
        <p:blipFill>
          <a:blip r:embed="rId6"/>
          <a:stretch>
            <a:fillRect/>
          </a:stretch>
        </p:blipFill>
        <p:spPr>
          <a:xfrm>
            <a:off x="8292434" y="1892656"/>
            <a:ext cx="2014640" cy="981182"/>
          </a:xfrm>
          <a:prstGeom prst="rect">
            <a:avLst/>
          </a:prstGeom>
        </p:spPr>
      </p:pic>
    </p:spTree>
    <p:custDataLst>
      <p:tags r:id="rId1"/>
    </p:custDataLst>
    <p:extLst>
      <p:ext uri="{BB962C8B-B14F-4D97-AF65-F5344CB8AC3E}">
        <p14:creationId xmlns:p14="http://schemas.microsoft.com/office/powerpoint/2010/main" val="3619452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1" end="1"/>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9"/>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51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1000"/>
                                        <p:tgtEl>
                                          <p:spTgt spid="3"/>
                                        </p:tgtEl>
                                      </p:cBhvr>
                                    </p:animEffect>
                                  </p:childTnLst>
                                </p:cTn>
                              </p:par>
                            </p:childTnLst>
                          </p:cTn>
                        </p:par>
                        <p:par>
                          <p:cTn id="30" fill="hold">
                            <p:stCondLst>
                              <p:cond delay="1510"/>
                            </p:stCondLst>
                            <p:childTnLst>
                              <p:par>
                                <p:cTn id="31" presetID="1" presetClass="entr" presetSubtype="0" fill="hold" grpId="0" nodeType="after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
                                            <p:txEl>
                                              <p:pRg st="2" end="2"/>
                                            </p:txEl>
                                          </p:spTgt>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499"/>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
                                            <p:txEl>
                                              <p:pRg st="3" end="3"/>
                                            </p:txEl>
                                          </p:spTgt>
                                        </p:tgtEl>
                                        <p:attrNameLst>
                                          <p:attrName>style.visibility</p:attrName>
                                        </p:attrNameLst>
                                      </p:cBhvr>
                                      <p:to>
                                        <p:strVal val="visible"/>
                                      </p:to>
                                    </p:set>
                                  </p:childTnLst>
                                </p:cTn>
                              </p:par>
                              <p:par>
                                <p:cTn id="53" presetID="2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5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1000" fill="hold"/>
                                        <p:tgtEl>
                                          <p:spTgt spid="27"/>
                                        </p:tgtEl>
                                        <p:attrNameLst>
                                          <p:attrName>ppt_w</p:attrName>
                                        </p:attrNameLst>
                                      </p:cBhvr>
                                      <p:tavLst>
                                        <p:tav tm="0">
                                          <p:val>
                                            <p:fltVal val="0"/>
                                          </p:val>
                                        </p:tav>
                                        <p:tav tm="100000">
                                          <p:val>
                                            <p:strVal val="#ppt_w"/>
                                          </p:val>
                                        </p:tav>
                                      </p:tavLst>
                                    </p:anim>
                                    <p:anim calcmode="lin" valueType="num">
                                      <p:cBhvr>
                                        <p:cTn id="81" dur="1000" fill="hold"/>
                                        <p:tgtEl>
                                          <p:spTgt spid="27"/>
                                        </p:tgtEl>
                                        <p:attrNameLst>
                                          <p:attrName>ppt_h</p:attrName>
                                        </p:attrNameLst>
                                      </p:cBhvr>
                                      <p:tavLst>
                                        <p:tav tm="0">
                                          <p:val>
                                            <p:fltVal val="0"/>
                                          </p:val>
                                        </p:tav>
                                        <p:tav tm="100000">
                                          <p:val>
                                            <p:strVal val="#ppt_h"/>
                                          </p:val>
                                        </p:tav>
                                      </p:tavLst>
                                    </p:anim>
                                    <p:anim calcmode="lin" valueType="num">
                                      <p:cBhvr>
                                        <p:cTn id="82" dur="1000" fill="hold"/>
                                        <p:tgtEl>
                                          <p:spTgt spid="27"/>
                                        </p:tgtEl>
                                        <p:attrNameLst>
                                          <p:attrName>style.rotation</p:attrName>
                                        </p:attrNameLst>
                                      </p:cBhvr>
                                      <p:tavLst>
                                        <p:tav tm="0">
                                          <p:val>
                                            <p:fltVal val="90"/>
                                          </p:val>
                                        </p:tav>
                                        <p:tav tm="100000">
                                          <p:val>
                                            <p:fltVal val="0"/>
                                          </p:val>
                                        </p:tav>
                                      </p:tavLst>
                                    </p:anim>
                                    <p:animEffect transition="in" filter="fade">
                                      <p:cBhvr>
                                        <p:cTn id="83" dur="1000"/>
                                        <p:tgtEl>
                                          <p:spTgt spid="27"/>
                                        </p:tgtEl>
                                      </p:cBhvr>
                                    </p:animEffect>
                                  </p:childTnLst>
                                </p:cTn>
                              </p:par>
                            </p:childTnLst>
                          </p:cTn>
                        </p:par>
                        <p:par>
                          <p:cTn id="84" fill="hold">
                            <p:stCondLst>
                              <p:cond delay="1500"/>
                            </p:stCondLst>
                            <p:childTnLst>
                              <p:par>
                                <p:cTn id="85" presetID="31" presetClass="entr" presetSubtype="0" fill="hold" nodeType="afterEffect">
                                  <p:stCondLst>
                                    <p:cond delay="50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 calcmode="lin" valueType="num">
                                      <p:cBhvr>
                                        <p:cTn id="89" dur="500" fill="hold"/>
                                        <p:tgtEl>
                                          <p:spTgt spid="28"/>
                                        </p:tgtEl>
                                        <p:attrNameLst>
                                          <p:attrName>style.rotation</p:attrName>
                                        </p:attrNameLst>
                                      </p:cBhvr>
                                      <p:tavLst>
                                        <p:tav tm="0">
                                          <p:val>
                                            <p:fltVal val="90"/>
                                          </p:val>
                                        </p:tav>
                                        <p:tav tm="100000">
                                          <p:val>
                                            <p:fltVal val="0"/>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P spid="6" grpId="0" animBg="1" autoUpdateAnimBg="0"/>
      <p:bldP spid="8" grpId="0" animBg="1" autoUpdateAnimBg="0"/>
      <p:bldP spid="9" grpId="0" animBg="1" autoUpdateAnimBg="0"/>
      <p:bldP spid="7" grpId="0" autoUpdateAnimBg="0"/>
      <p:bldP spid="11" grpId="0" autoUpdateAnimBg="0"/>
      <p:bldP spid="12" grpId="0" autoUpdateAnimBg="0"/>
      <p:bldP spid="21" grpId="0" autoUpdateAnimBg="0"/>
      <p:bldP spid="25" grpId="0" autoUpdateAnimBg="0"/>
      <p:bldP spid="26" grpId="0" animBg="1" autoUpdateAnimBg="0"/>
      <p:bldP spid="31" grpId="0" animBg="1"/>
      <p:bldP spid="34" grpId="0" animBg="1"/>
      <p:bldP spid="2" grpId="0"/>
      <p:bldP spid="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27040" y="1614276"/>
            <a:ext cx="3240960" cy="4386474"/>
          </a:xfrm>
          <a:prstGeom prst="rect">
            <a:avLst/>
          </a:prstGeom>
          <a:solidFill>
            <a:srgbClr val="99FFCC">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7" name="Title 6"/>
          <p:cNvSpPr>
            <a:spLocks noGrp="1"/>
          </p:cNvSpPr>
          <p:nvPr>
            <p:ph type="title"/>
          </p:nvPr>
        </p:nvSpPr>
        <p:spPr>
          <a:xfrm>
            <a:off x="1573696" y="344211"/>
            <a:ext cx="9094305" cy="1143000"/>
          </a:xfrm>
        </p:spPr>
        <p:txBody>
          <a:bodyPr/>
          <a:lstStyle/>
          <a:p>
            <a:r>
              <a:rPr lang="en-US" sz="4000" b="1" dirty="0">
                <a:solidFill>
                  <a:prstClr val="black"/>
                </a:solidFill>
              </a:rPr>
              <a:t>Definitive Implementation and Interaction of EPP2022 &amp; IFVM2022</a:t>
            </a:r>
            <a:endParaRPr lang="en-US" sz="4000" b="1" dirty="0"/>
          </a:p>
        </p:txBody>
      </p:sp>
      <p:sp>
        <p:nvSpPr>
          <p:cNvPr id="10" name="Rectangle 9"/>
          <p:cNvSpPr/>
          <p:nvPr/>
        </p:nvSpPr>
        <p:spPr>
          <a:xfrm>
            <a:off x="1524000" y="1600202"/>
            <a:ext cx="2906486" cy="4386474"/>
          </a:xfrm>
          <a:prstGeom prst="rect">
            <a:avLst/>
          </a:prstGeom>
          <a:solidFill>
            <a:srgbClr val="CCEC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6</a:t>
            </a:fld>
            <a:endParaRPr lang="en-US"/>
          </a:p>
        </p:txBody>
      </p:sp>
      <p:sp>
        <p:nvSpPr>
          <p:cNvPr id="34" name="Rectangle 33"/>
          <p:cNvSpPr/>
          <p:nvPr/>
        </p:nvSpPr>
        <p:spPr>
          <a:xfrm>
            <a:off x="2018055" y="480869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srgbClr val="00B0F0"/>
                </a:solidFill>
                <a:latin typeface="Times New Roman" panose="02020603050405020304" pitchFamily="18" charset="0"/>
              </a:rPr>
              <a:t>PATRF2022</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35" name="Rectangle 34"/>
          <p:cNvSpPr/>
          <p:nvPr/>
        </p:nvSpPr>
        <p:spPr>
          <a:xfrm>
            <a:off x="4984527" y="481181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36" name="Rectangle 35"/>
          <p:cNvSpPr/>
          <p:nvPr/>
        </p:nvSpPr>
        <p:spPr>
          <a:xfrm>
            <a:off x="5369292" y="347496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37" name="Rounded Rectangle 36"/>
          <p:cNvSpPr/>
          <p:nvPr/>
        </p:nvSpPr>
        <p:spPr>
          <a:xfrm>
            <a:off x="5540912" y="4258040"/>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38" name="Straight Arrow Connector 37"/>
          <p:cNvCxnSpPr>
            <a:stCxn id="37" idx="0"/>
            <a:endCxn id="36" idx="2"/>
          </p:cNvCxnSpPr>
          <p:nvPr/>
        </p:nvCxnSpPr>
        <p:spPr>
          <a:xfrm flipV="1">
            <a:off x="5994028" y="4115882"/>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951000" y="480869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srgbClr val="00B050"/>
                </a:solidFill>
                <a:latin typeface="Times New Roman" panose="02020603050405020304" pitchFamily="18" charset="0"/>
              </a:rPr>
              <a:t>NATRF2022</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40" name="Rectangle 39"/>
          <p:cNvSpPr/>
          <p:nvPr/>
        </p:nvSpPr>
        <p:spPr>
          <a:xfrm>
            <a:off x="8335765" y="347340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50"/>
                </a:solidFill>
                <a:latin typeface="Times New Roman" panose="02020603050405020304" pitchFamily="18" charset="0"/>
              </a:rPr>
              <a:t>NATRF2022</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41" name="Rounded Rectangle 40"/>
          <p:cNvSpPr/>
          <p:nvPr/>
        </p:nvSpPr>
        <p:spPr>
          <a:xfrm>
            <a:off x="8507385" y="4256480"/>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42" name="Straight Arrow Connector 41"/>
          <p:cNvCxnSpPr>
            <a:stCxn id="41" idx="0"/>
            <a:endCxn id="40" idx="2"/>
          </p:cNvCxnSpPr>
          <p:nvPr/>
        </p:nvCxnSpPr>
        <p:spPr>
          <a:xfrm flipV="1">
            <a:off x="8960501" y="4114322"/>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402820" y="347340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F0"/>
                </a:solidFill>
                <a:latin typeface="Times New Roman" panose="02020603050405020304" pitchFamily="18" charset="0"/>
              </a:rPr>
              <a:t>PATRF2022</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44" name="Rounded Rectangle 43"/>
          <p:cNvSpPr/>
          <p:nvPr/>
        </p:nvSpPr>
        <p:spPr>
          <a:xfrm>
            <a:off x="2574440" y="4256480"/>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45" name="Straight Arrow Connector 44"/>
          <p:cNvCxnSpPr>
            <a:stCxn id="44" idx="0"/>
            <a:endCxn id="43" idx="2"/>
          </p:cNvCxnSpPr>
          <p:nvPr/>
        </p:nvCxnSpPr>
        <p:spPr>
          <a:xfrm flipH="1" flipV="1">
            <a:off x="3027557" y="4114322"/>
            <a:ext cx="1"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6" name="Flowchart: Data 45"/>
          <p:cNvSpPr/>
          <p:nvPr/>
        </p:nvSpPr>
        <p:spPr>
          <a:xfrm>
            <a:off x="3601293" y="4904537"/>
            <a:ext cx="1152316"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400" dirty="0">
                <a:solidFill>
                  <a:prstClr val="black"/>
                </a:solidFill>
                <a:latin typeface="Times New Roman" panose="02020603050405020304" pitchFamily="18" charset="0"/>
              </a:rPr>
              <a:t>EPP2022</a:t>
            </a:r>
          </a:p>
        </p:txBody>
      </p:sp>
      <p:cxnSp>
        <p:nvCxnSpPr>
          <p:cNvPr id="47" name="Straight Arrow Connector 46"/>
          <p:cNvCxnSpPr>
            <a:stCxn id="46" idx="2"/>
            <a:endCxn id="34" idx="3"/>
          </p:cNvCxnSpPr>
          <p:nvPr/>
        </p:nvCxnSpPr>
        <p:spPr>
          <a:xfrm flipH="1" flipV="1">
            <a:off x="3267527" y="5129152"/>
            <a:ext cx="448998" cy="51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5" idx="1"/>
            <a:endCxn id="46" idx="5"/>
          </p:cNvCxnSpPr>
          <p:nvPr/>
        </p:nvCxnSpPr>
        <p:spPr>
          <a:xfrm flipH="1">
            <a:off x="4638377" y="5132272"/>
            <a:ext cx="346150" cy="200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9" name="Flowchart: Data 48"/>
          <p:cNvSpPr/>
          <p:nvPr/>
        </p:nvSpPr>
        <p:spPr>
          <a:xfrm>
            <a:off x="6557122" y="4900827"/>
            <a:ext cx="1109888" cy="459486"/>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fontAlgn="base">
              <a:spcBef>
                <a:spcPct val="0"/>
              </a:spcBef>
              <a:spcAft>
                <a:spcPct val="0"/>
              </a:spcAft>
            </a:pPr>
            <a:r>
              <a:rPr lang="en-US" sz="1400" dirty="0">
                <a:solidFill>
                  <a:prstClr val="black"/>
                </a:solidFill>
                <a:latin typeface="Times New Roman" panose="02020603050405020304" pitchFamily="18" charset="0"/>
              </a:rPr>
              <a:t>EPP2022</a:t>
            </a:r>
          </a:p>
        </p:txBody>
      </p:sp>
      <p:cxnSp>
        <p:nvCxnSpPr>
          <p:cNvPr id="50" name="Straight Arrow Connector 49"/>
          <p:cNvCxnSpPr>
            <a:stCxn id="49" idx="2"/>
            <a:endCxn id="35" idx="3"/>
          </p:cNvCxnSpPr>
          <p:nvPr/>
        </p:nvCxnSpPr>
        <p:spPr>
          <a:xfrm flipH="1">
            <a:off x="6233999" y="5130570"/>
            <a:ext cx="434112" cy="1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9" idx="1"/>
            <a:endCxn id="49" idx="5"/>
          </p:cNvCxnSpPr>
          <p:nvPr/>
        </p:nvCxnSpPr>
        <p:spPr>
          <a:xfrm flipH="1">
            <a:off x="7556022" y="5129152"/>
            <a:ext cx="394979" cy="141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2894172" y="4531152"/>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5879260" y="4531152"/>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8837154" y="4531152"/>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402820" y="1628826"/>
            <a:ext cx="6853928" cy="584775"/>
          </a:xfrm>
          <a:prstGeom prst="rect">
            <a:avLst/>
          </a:prstGeom>
          <a:noFill/>
        </p:spPr>
        <p:txBody>
          <a:bodyPr wrap="none" rtlCol="0">
            <a:spAutoFit/>
          </a:bodyPr>
          <a:lstStyle/>
          <a:p>
            <a:pPr fontAlgn="base">
              <a:spcBef>
                <a:spcPct val="0"/>
              </a:spcBef>
              <a:spcAft>
                <a:spcPct val="0"/>
              </a:spcAft>
            </a:pPr>
            <a:r>
              <a:rPr lang="en-US" sz="3200" dirty="0">
                <a:solidFill>
                  <a:prstClr val="black"/>
                </a:solidFill>
                <a:latin typeface="Times New Roman" panose="02020603050405020304" pitchFamily="18" charset="0"/>
                <a:ea typeface="MS PGothic" pitchFamily="34" charset="-128"/>
              </a:rPr>
              <a:t>Working in a common epoch (2039.704)</a:t>
            </a:r>
          </a:p>
        </p:txBody>
      </p:sp>
      <p:sp>
        <p:nvSpPr>
          <p:cNvPr id="31" name="TextBox 30">
            <a:extLst>
              <a:ext uri="{FF2B5EF4-FFF2-40B4-BE49-F238E27FC236}">
                <a16:creationId xmlns:a16="http://schemas.microsoft.com/office/drawing/2014/main" id="{A9E9A2EF-9F41-4442-9F8D-F17E509F0775}"/>
              </a:ext>
            </a:extLst>
          </p:cNvPr>
          <p:cNvSpPr txBox="1"/>
          <p:nvPr/>
        </p:nvSpPr>
        <p:spPr>
          <a:xfrm rot="21312595">
            <a:off x="3435273" y="2492850"/>
            <a:ext cx="4966050" cy="646331"/>
          </a:xfrm>
          <a:prstGeom prst="rect">
            <a:avLst/>
          </a:prstGeom>
          <a:solidFill>
            <a:schemeClr val="accent1">
              <a:lumMod val="40000"/>
              <a:lumOff val="60000"/>
              <a:alpha val="48000"/>
            </a:schemeClr>
          </a:solidFill>
          <a:ln>
            <a:solidFill>
              <a:srgbClr val="0070C0"/>
            </a:solidFill>
          </a:ln>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Remember, </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EPP2022 changes the FRAME but not the EPOCH.</a:t>
            </a:r>
          </a:p>
        </p:txBody>
      </p:sp>
      <p:pic>
        <p:nvPicPr>
          <p:cNvPr id="32" name="Picture 31">
            <a:extLst>
              <a:ext uri="{FF2B5EF4-FFF2-40B4-BE49-F238E27FC236}">
                <a16:creationId xmlns:a16="http://schemas.microsoft.com/office/drawing/2014/main" id="{DF9591BB-5EDA-4A21-85D1-726D16C3930C}"/>
              </a:ext>
            </a:extLst>
          </p:cNvPr>
          <p:cNvPicPr>
            <a:picLocks noChangeAspect="1"/>
          </p:cNvPicPr>
          <p:nvPr/>
        </p:nvPicPr>
        <p:blipFill>
          <a:blip r:embed="rId4"/>
          <a:stretch>
            <a:fillRect/>
          </a:stretch>
        </p:blipFill>
        <p:spPr>
          <a:xfrm>
            <a:off x="8603858" y="2181582"/>
            <a:ext cx="2014640" cy="981182"/>
          </a:xfrm>
          <a:prstGeom prst="rect">
            <a:avLst/>
          </a:prstGeom>
        </p:spPr>
      </p:pic>
    </p:spTree>
    <p:custDataLst>
      <p:tags r:id="rId1"/>
    </p:custDataLst>
    <p:extLst>
      <p:ext uri="{BB962C8B-B14F-4D97-AF65-F5344CB8AC3E}">
        <p14:creationId xmlns:p14="http://schemas.microsoft.com/office/powerpoint/2010/main" val="4129974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par>
                          <p:cTn id="53" fill="hold">
                            <p:stCondLst>
                              <p:cond delay="0"/>
                            </p:stCondLst>
                            <p:childTnLst>
                              <p:par>
                                <p:cTn id="54" presetID="31" presetClass="entr" presetSubtype="0" fill="hold" grpId="0" nodeType="afterEffect">
                                  <p:stCondLst>
                                    <p:cond delay="10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style.rotation</p:attrName>
                                        </p:attrNameLst>
                                      </p:cBhvr>
                                      <p:tavLst>
                                        <p:tav tm="0">
                                          <p:val>
                                            <p:fltVal val="90"/>
                                          </p:val>
                                        </p:tav>
                                        <p:tav tm="100000">
                                          <p:val>
                                            <p:fltVal val="0"/>
                                          </p:val>
                                        </p:tav>
                                      </p:tavLst>
                                    </p:anim>
                                    <p:animEffect transition="in" filter="fade">
                                      <p:cBhvr>
                                        <p:cTn id="59" dur="1000"/>
                                        <p:tgtEl>
                                          <p:spTgt spid="31"/>
                                        </p:tgtEl>
                                      </p:cBhvr>
                                    </p:animEffect>
                                  </p:childTnLst>
                                </p:cTn>
                              </p:par>
                            </p:childTnLst>
                          </p:cTn>
                        </p:par>
                        <p:par>
                          <p:cTn id="60" fill="hold">
                            <p:stCondLst>
                              <p:cond delay="2000"/>
                            </p:stCondLst>
                            <p:childTnLst>
                              <p:par>
                                <p:cTn id="61" presetID="31" presetClass="entr" presetSubtype="0" fill="hold" nodeType="after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 calcmode="lin" valueType="num">
                                      <p:cBhvr>
                                        <p:cTn id="65" dur="500" fill="hold"/>
                                        <p:tgtEl>
                                          <p:spTgt spid="32"/>
                                        </p:tgtEl>
                                        <p:attrNameLst>
                                          <p:attrName>style.rotation</p:attrName>
                                        </p:attrNameLst>
                                      </p:cBhvr>
                                      <p:tavLst>
                                        <p:tav tm="0">
                                          <p:val>
                                            <p:fltVal val="90"/>
                                          </p:val>
                                        </p:tav>
                                        <p:tav tm="100000">
                                          <p:val>
                                            <p:fltVal val="0"/>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9" grpId="0" animBg="1"/>
      <p:bldP spid="40" grpId="0" animBg="1"/>
      <p:bldP spid="41" grpId="0" animBg="1"/>
      <p:bldP spid="43" grpId="0" animBg="1"/>
      <p:bldP spid="44" grpId="0" animBg="1"/>
      <p:bldP spid="46" grpId="0" animBg="1"/>
      <p:bldP spid="49"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7</a:t>
            </a:fld>
            <a:endParaRPr lang="en-US"/>
          </a:p>
        </p:txBody>
      </p:sp>
      <p:pic>
        <p:nvPicPr>
          <p:cNvPr id="8" name="Picture 7"/>
          <p:cNvPicPr>
            <a:picLocks noChangeAspect="1"/>
          </p:cNvPicPr>
          <p:nvPr/>
        </p:nvPicPr>
        <p:blipFill>
          <a:blip r:embed="rId4"/>
          <a:stretch>
            <a:fillRect/>
          </a:stretch>
        </p:blipFill>
        <p:spPr>
          <a:xfrm>
            <a:off x="1524000" y="202288"/>
            <a:ext cx="9144000" cy="1682642"/>
          </a:xfrm>
          <a:prstGeom prst="rect">
            <a:avLst/>
          </a:prstGeom>
        </p:spPr>
      </p:pic>
      <p:sp>
        <p:nvSpPr>
          <p:cNvPr id="9" name="Rectangle 8"/>
          <p:cNvSpPr/>
          <p:nvPr/>
        </p:nvSpPr>
        <p:spPr>
          <a:xfrm>
            <a:off x="5373907" y="160020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10" name="Rectangle 9"/>
          <p:cNvSpPr/>
          <p:nvPr/>
        </p:nvSpPr>
        <p:spPr>
          <a:xfrm>
            <a:off x="5373907" y="548524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11" name="Oval 10"/>
          <p:cNvSpPr/>
          <p:nvPr/>
        </p:nvSpPr>
        <p:spPr>
          <a:xfrm>
            <a:off x="6711228" y="3830622"/>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fontAlgn="base">
              <a:spcBef>
                <a:spcPct val="0"/>
              </a:spcBef>
              <a:spcAft>
                <a:spcPct val="0"/>
              </a:spcAft>
            </a:pPr>
            <a:r>
              <a:rPr lang="en-US" sz="4800" dirty="0">
                <a:solidFill>
                  <a:prstClr val="black"/>
                </a:solidFill>
                <a:latin typeface="Times New Roman" panose="02020603050405020304" pitchFamily="18" charset="0"/>
              </a:rPr>
              <a:t>IFVM2022</a:t>
            </a:r>
          </a:p>
          <a:p>
            <a:pPr algn="ctr" fontAlgn="base">
              <a:spcBef>
                <a:spcPct val="0"/>
              </a:spcBef>
              <a:spcAft>
                <a:spcPct val="0"/>
              </a:spcAft>
            </a:pPr>
            <a:r>
              <a:rPr lang="en-US" sz="3200" dirty="0">
                <a:solidFill>
                  <a:prstClr val="black"/>
                </a:solidFill>
                <a:latin typeface="Times New Roman" panose="02020603050405020304" pitchFamily="18" charset="0"/>
              </a:rPr>
              <a:t>(master model)</a:t>
            </a:r>
          </a:p>
        </p:txBody>
      </p:sp>
      <p:cxnSp>
        <p:nvCxnSpPr>
          <p:cNvPr id="12" name="Straight Arrow Connector 11"/>
          <p:cNvCxnSpPr>
            <a:stCxn id="11" idx="0"/>
            <a:endCxn id="14" idx="2"/>
          </p:cNvCxnSpPr>
          <p:nvPr/>
        </p:nvCxnSpPr>
        <p:spPr>
          <a:xfrm flipH="1" flipV="1">
            <a:off x="7335965" y="3606998"/>
            <a:ext cx="1" cy="2236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4"/>
            <a:endCxn id="15" idx="0"/>
          </p:cNvCxnSpPr>
          <p:nvPr/>
        </p:nvCxnSpPr>
        <p:spPr>
          <a:xfrm flipH="1">
            <a:off x="7335965" y="4225192"/>
            <a:ext cx="1" cy="2238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711227" y="2961069"/>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15" name="Rectangle 14"/>
          <p:cNvSpPr/>
          <p:nvPr/>
        </p:nvSpPr>
        <p:spPr>
          <a:xfrm>
            <a:off x="6711227" y="444899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16" name="Rounded Rectangle 15"/>
          <p:cNvSpPr/>
          <p:nvPr/>
        </p:nvSpPr>
        <p:spPr>
          <a:xfrm>
            <a:off x="6882847" y="254221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17" name="Straight Arrow Connector 16"/>
          <p:cNvCxnSpPr>
            <a:stCxn id="14" idx="0"/>
            <a:endCxn id="16" idx="2"/>
          </p:cNvCxnSpPr>
          <p:nvPr/>
        </p:nvCxnSpPr>
        <p:spPr>
          <a:xfrm flipV="1">
            <a:off x="7335963" y="2818910"/>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6882847" y="5292536"/>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19" name="Straight Arrow Connector 18"/>
          <p:cNvCxnSpPr>
            <a:endCxn id="15" idx="2"/>
          </p:cNvCxnSpPr>
          <p:nvPr/>
        </p:nvCxnSpPr>
        <p:spPr>
          <a:xfrm flipH="1" flipV="1">
            <a:off x="7335963" y="5089916"/>
            <a:ext cx="2" cy="2238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6623379" y="2221760"/>
            <a:ext cx="292496" cy="3158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3"/>
          </p:cNvCxnSpPr>
          <p:nvPr/>
        </p:nvCxnSpPr>
        <p:spPr>
          <a:xfrm flipH="1">
            <a:off x="6623380" y="5515900"/>
            <a:ext cx="292495" cy="28980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156550" y="2395869"/>
            <a:ext cx="2440641" cy="2554545"/>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Times New Roman" panose="02020603050405020304" pitchFamily="18" charset="0"/>
                <a:ea typeface="MS PGothic" pitchFamily="34" charset="-128"/>
              </a:rPr>
              <a:t>Working across epochs in the ITRF2020 frame</a:t>
            </a:r>
          </a:p>
        </p:txBody>
      </p:sp>
      <p:sp>
        <p:nvSpPr>
          <p:cNvPr id="23" name="TextBox 22">
            <a:extLst>
              <a:ext uri="{FF2B5EF4-FFF2-40B4-BE49-F238E27FC236}">
                <a16:creationId xmlns:a16="http://schemas.microsoft.com/office/drawing/2014/main" id="{D80D6FBA-B1C4-437C-979B-FFFFB4CE9DE8}"/>
              </a:ext>
            </a:extLst>
          </p:cNvPr>
          <p:cNvSpPr txBox="1"/>
          <p:nvPr/>
        </p:nvSpPr>
        <p:spPr>
          <a:xfrm rot="21312595">
            <a:off x="1727786" y="3867601"/>
            <a:ext cx="4768932" cy="646331"/>
          </a:xfrm>
          <a:prstGeom prst="rect">
            <a:avLst/>
          </a:prstGeom>
          <a:solidFill>
            <a:schemeClr val="accent1">
              <a:lumMod val="40000"/>
              <a:lumOff val="60000"/>
              <a:alpha val="48000"/>
            </a:schemeClr>
          </a:solidFill>
          <a:ln>
            <a:solidFill>
              <a:srgbClr val="0070C0"/>
            </a:solidFill>
          </a:ln>
        </p:spPr>
        <p:txBody>
          <a:bodyPr wrap="squar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Remember, </a:t>
            </a:r>
          </a:p>
          <a:p>
            <a:pPr fontAlgn="base">
              <a:spcBef>
                <a:spcPct val="0"/>
              </a:spcBef>
              <a:spcAft>
                <a:spcPct val="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IFVM2022 changes the EPOCH, not the FRAME</a:t>
            </a:r>
          </a:p>
        </p:txBody>
      </p:sp>
      <p:pic>
        <p:nvPicPr>
          <p:cNvPr id="24" name="Picture 23">
            <a:extLst>
              <a:ext uri="{FF2B5EF4-FFF2-40B4-BE49-F238E27FC236}">
                <a16:creationId xmlns:a16="http://schemas.microsoft.com/office/drawing/2014/main" id="{1D74355F-2B6E-472E-ADCA-09EE42EFEF51}"/>
              </a:ext>
            </a:extLst>
          </p:cNvPr>
          <p:cNvPicPr>
            <a:picLocks noChangeAspect="1"/>
          </p:cNvPicPr>
          <p:nvPr/>
        </p:nvPicPr>
        <p:blipFill>
          <a:blip r:embed="rId5"/>
          <a:stretch>
            <a:fillRect/>
          </a:stretch>
        </p:blipFill>
        <p:spPr>
          <a:xfrm>
            <a:off x="2441634" y="2185781"/>
            <a:ext cx="2014640" cy="981182"/>
          </a:xfrm>
          <a:prstGeom prst="rect">
            <a:avLst/>
          </a:prstGeom>
        </p:spPr>
      </p:pic>
    </p:spTree>
    <p:custDataLst>
      <p:tags r:id="rId1"/>
    </p:custDataLst>
    <p:extLst>
      <p:ext uri="{BB962C8B-B14F-4D97-AF65-F5344CB8AC3E}">
        <p14:creationId xmlns:p14="http://schemas.microsoft.com/office/powerpoint/2010/main" val="1002373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22" presetClass="entr" presetSubtype="2" fill="hold" grpId="0" nodeType="afterEffect">
                                  <p:stCondLst>
                                    <p:cond delay="50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par>
                          <p:cTn id="46" fill="hold">
                            <p:stCondLst>
                              <p:cond delay="1500"/>
                            </p:stCondLst>
                            <p:childTnLst>
                              <p:par>
                                <p:cTn id="47" presetID="31" presetClass="entr" presetSubtype="0" fill="hold" nodeType="afterEffect">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90"/>
                                          </p:val>
                                        </p:tav>
                                        <p:tav tm="100000">
                                          <p:val>
                                            <p:fltVal val="0"/>
                                          </p:val>
                                        </p:tav>
                                      </p:tavLst>
                                    </p:anim>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8</a:t>
            </a:fld>
            <a:endParaRPr lang="en-US" dirty="0"/>
          </a:p>
        </p:txBody>
      </p:sp>
      <p:pic>
        <p:nvPicPr>
          <p:cNvPr id="8" name="Picture 7"/>
          <p:cNvPicPr>
            <a:picLocks noChangeAspect="1"/>
          </p:cNvPicPr>
          <p:nvPr/>
        </p:nvPicPr>
        <p:blipFill>
          <a:blip r:embed="rId4"/>
          <a:stretch>
            <a:fillRect/>
          </a:stretch>
        </p:blipFill>
        <p:spPr>
          <a:xfrm>
            <a:off x="1524000" y="202288"/>
            <a:ext cx="9144000" cy="1682642"/>
          </a:xfrm>
          <a:prstGeom prst="rect">
            <a:avLst/>
          </a:prstGeom>
        </p:spPr>
      </p:pic>
      <p:sp>
        <p:nvSpPr>
          <p:cNvPr id="23" name="Rectangle 22"/>
          <p:cNvSpPr/>
          <p:nvPr/>
        </p:nvSpPr>
        <p:spPr>
          <a:xfrm>
            <a:off x="5399760" y="1589830"/>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24" name="Rectangle 23"/>
          <p:cNvSpPr/>
          <p:nvPr/>
        </p:nvSpPr>
        <p:spPr>
          <a:xfrm>
            <a:off x="5399760" y="5444963"/>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a:solidFill>
                  <a:prstClr val="black"/>
                </a:solidFill>
                <a:latin typeface="Times New Roman" panose="02020603050405020304" pitchFamily="18" charset="0"/>
              </a:rPr>
              <a:t>XYZ</a:t>
            </a: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25" name="Rectangle 24"/>
          <p:cNvSpPr/>
          <p:nvPr/>
        </p:nvSpPr>
        <p:spPr>
          <a:xfrm>
            <a:off x="6649231" y="2926679"/>
            <a:ext cx="1249472" cy="6459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FF0000"/>
                </a:solidFill>
                <a:latin typeface="Times New Roman" panose="02020603050405020304" pitchFamily="18" charset="0"/>
              </a:rPr>
              <a:t>ep. 2028.048</a:t>
            </a:r>
          </a:p>
        </p:txBody>
      </p:sp>
      <p:sp>
        <p:nvSpPr>
          <p:cNvPr id="26" name="Rectangle 25"/>
          <p:cNvSpPr/>
          <p:nvPr/>
        </p:nvSpPr>
        <p:spPr>
          <a:xfrm>
            <a:off x="6649231" y="4414607"/>
            <a:ext cx="1249472" cy="6409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fontAlgn="base">
              <a:spcBef>
                <a:spcPct val="0"/>
              </a:spcBef>
              <a:spcAft>
                <a:spcPct val="0"/>
              </a:spcAft>
            </a:pPr>
            <a:r>
              <a:rPr lang="en-US" dirty="0" err="1">
                <a:solidFill>
                  <a:prstClr val="black"/>
                </a:solidFill>
                <a:latin typeface="Symbol" panose="05050102010706020507" pitchFamily="18" charset="2"/>
              </a:rPr>
              <a:t>fl</a:t>
            </a:r>
            <a:r>
              <a:rPr lang="en-US" dirty="0" err="1">
                <a:solidFill>
                  <a:prstClr val="black"/>
                </a:solidFill>
                <a:latin typeface="Times New Roman" panose="02020603050405020304" pitchFamily="18" charset="0"/>
              </a:rPr>
              <a:t>h</a:t>
            </a:r>
            <a:endParaRPr lang="en-US" dirty="0">
              <a:solidFill>
                <a:prstClr val="black"/>
              </a:solidFill>
              <a:latin typeface="Times New Roman" panose="02020603050405020304" pitchFamily="18" charset="0"/>
            </a:endParaRPr>
          </a:p>
          <a:p>
            <a:pPr algn="ctr" fontAlgn="base">
              <a:spcBef>
                <a:spcPct val="0"/>
              </a:spcBef>
              <a:spcAft>
                <a:spcPct val="0"/>
              </a:spcAft>
            </a:pPr>
            <a:r>
              <a:rPr lang="en-US" dirty="0">
                <a:solidFill>
                  <a:prstClr val="black"/>
                </a:solidFill>
                <a:latin typeface="Times New Roman" panose="02020603050405020304" pitchFamily="18" charset="0"/>
              </a:rPr>
              <a:t>ITRF2020</a:t>
            </a:r>
          </a:p>
          <a:p>
            <a:pPr algn="ctr" fontAlgn="base">
              <a:spcBef>
                <a:spcPct val="0"/>
              </a:spcBef>
              <a:spcAft>
                <a:spcPct val="0"/>
              </a:spcAft>
            </a:pPr>
            <a:r>
              <a:rPr lang="en-US" dirty="0">
                <a:solidFill>
                  <a:srgbClr val="00B050"/>
                </a:solidFill>
                <a:latin typeface="Times New Roman" panose="02020603050405020304" pitchFamily="18" charset="0"/>
              </a:rPr>
              <a:t>ep. 2039.704</a:t>
            </a:r>
          </a:p>
        </p:txBody>
      </p:sp>
      <p:sp>
        <p:nvSpPr>
          <p:cNvPr id="27" name="Rounded Rectangle 26"/>
          <p:cNvSpPr/>
          <p:nvPr/>
        </p:nvSpPr>
        <p:spPr>
          <a:xfrm>
            <a:off x="6820851" y="2507829"/>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28" name="Straight Arrow Connector 27"/>
          <p:cNvCxnSpPr>
            <a:stCxn id="25" idx="0"/>
            <a:endCxn id="27" idx="2"/>
          </p:cNvCxnSpPr>
          <p:nvPr/>
        </p:nvCxnSpPr>
        <p:spPr>
          <a:xfrm flipV="1">
            <a:off x="7273967" y="2784520"/>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6820851" y="5197684"/>
            <a:ext cx="906235" cy="27669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fontAlgn="base">
              <a:spcBef>
                <a:spcPct val="0"/>
              </a:spcBef>
              <a:spcAft>
                <a:spcPct val="0"/>
              </a:spcAft>
            </a:pPr>
            <a:r>
              <a:rPr lang="en-US" dirty="0">
                <a:solidFill>
                  <a:prstClr val="white"/>
                </a:solidFill>
                <a:latin typeface="Times New Roman" panose="02020603050405020304" pitchFamily="18" charset="0"/>
              </a:rPr>
              <a:t>XYZ2PLH</a:t>
            </a:r>
          </a:p>
        </p:txBody>
      </p:sp>
      <p:cxnSp>
        <p:nvCxnSpPr>
          <p:cNvPr id="30" name="Straight Arrow Connector 29"/>
          <p:cNvCxnSpPr>
            <a:stCxn id="29" idx="0"/>
            <a:endCxn id="26" idx="2"/>
          </p:cNvCxnSpPr>
          <p:nvPr/>
        </p:nvCxnSpPr>
        <p:spPr>
          <a:xfrm flipV="1">
            <a:off x="7273967" y="5055526"/>
            <a:ext cx="0" cy="1421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667848" y="2227746"/>
            <a:ext cx="186030" cy="27552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6667848" y="5481511"/>
            <a:ext cx="186030" cy="2668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5323258" y="3744618"/>
            <a:ext cx="1249472" cy="39457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r>
              <a:rPr lang="en-US" sz="1050" dirty="0">
                <a:solidFill>
                  <a:prstClr val="black"/>
                </a:solidFill>
                <a:latin typeface="Times New Roman" panose="02020603050405020304" pitchFamily="18" charset="0"/>
              </a:rPr>
              <a:t>IFVM2022</a:t>
            </a:r>
          </a:p>
          <a:p>
            <a:pPr algn="ctr" fontAlgn="base">
              <a:spcBef>
                <a:spcPct val="0"/>
              </a:spcBef>
              <a:spcAft>
                <a:spcPct val="0"/>
              </a:spcAft>
            </a:pPr>
            <a:r>
              <a:rPr lang="en-US" sz="800" dirty="0">
                <a:solidFill>
                  <a:prstClr val="black"/>
                </a:solidFill>
                <a:latin typeface="Times New Roman" panose="02020603050405020304" pitchFamily="18" charset="0"/>
              </a:rPr>
              <a:t>(master model)</a:t>
            </a:r>
          </a:p>
        </p:txBody>
      </p:sp>
      <p:cxnSp>
        <p:nvCxnSpPr>
          <p:cNvPr id="34" name="Straight Arrow Connector 33"/>
          <p:cNvCxnSpPr>
            <a:stCxn id="33" idx="0"/>
          </p:cNvCxnSpPr>
          <p:nvPr/>
        </p:nvCxnSpPr>
        <p:spPr>
          <a:xfrm flipV="1">
            <a:off x="5947994" y="2264272"/>
            <a:ext cx="0" cy="14803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3" idx="4"/>
          </p:cNvCxnSpPr>
          <p:nvPr/>
        </p:nvCxnSpPr>
        <p:spPr>
          <a:xfrm>
            <a:off x="5947994" y="4139188"/>
            <a:ext cx="0" cy="128820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471022" y="2824534"/>
            <a:ext cx="287258"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a:t>
            </a:r>
          </a:p>
        </p:txBody>
      </p:sp>
      <p:sp>
        <p:nvSpPr>
          <p:cNvPr id="37" name="TextBox 36"/>
          <p:cNvSpPr txBox="1"/>
          <p:nvPr/>
        </p:nvSpPr>
        <p:spPr>
          <a:xfrm>
            <a:off x="5471022" y="4802737"/>
            <a:ext cx="287258"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Times New Roman" panose="02020603050405020304" pitchFamily="18" charset="0"/>
                <a:ea typeface="MS PGothic" pitchFamily="34" charset="-128"/>
              </a:rPr>
              <a:t>?</a:t>
            </a:r>
          </a:p>
        </p:txBody>
      </p:sp>
      <p:sp>
        <p:nvSpPr>
          <p:cNvPr id="39" name="TextBox 38"/>
          <p:cNvSpPr txBox="1"/>
          <p:nvPr/>
        </p:nvSpPr>
        <p:spPr>
          <a:xfrm>
            <a:off x="8397754" y="2635748"/>
            <a:ext cx="2102093" cy="2246769"/>
          </a:xfrm>
          <a:prstGeom prst="rect">
            <a:avLst/>
          </a:prstGeom>
          <a:noFill/>
        </p:spPr>
        <p:txBody>
          <a:bodyPr wrap="square" rtlCol="0">
            <a:spAutoFit/>
          </a:bodyPr>
          <a:lstStyle/>
          <a:p>
            <a:pPr fontAlgn="base">
              <a:spcBef>
                <a:spcPct val="0"/>
              </a:spcBef>
              <a:spcAft>
                <a:spcPct val="0"/>
              </a:spcAft>
            </a:pPr>
            <a:r>
              <a:rPr lang="en-US" sz="2800" dirty="0">
                <a:solidFill>
                  <a:prstClr val="black"/>
                </a:solidFill>
                <a:latin typeface="Times New Roman" panose="02020603050405020304" pitchFamily="18" charset="0"/>
                <a:ea typeface="MS PGothic" pitchFamily="34" charset="-128"/>
              </a:rPr>
              <a:t>Working across epochs in the ITRF2020 frame</a:t>
            </a:r>
          </a:p>
        </p:txBody>
      </p:sp>
      <p:sp>
        <p:nvSpPr>
          <p:cNvPr id="40" name="TextBox 39"/>
          <p:cNvSpPr txBox="1"/>
          <p:nvPr/>
        </p:nvSpPr>
        <p:spPr>
          <a:xfrm>
            <a:off x="1883258" y="2503268"/>
            <a:ext cx="2675253" cy="1631216"/>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If “everything geometric is done in ITRF XYZ”, then why isn’t IFVM2022 built with this connection?</a:t>
            </a:r>
          </a:p>
        </p:txBody>
      </p:sp>
      <p:sp>
        <p:nvSpPr>
          <p:cNvPr id="41" name="TextBox 40"/>
          <p:cNvSpPr txBox="1"/>
          <p:nvPr/>
        </p:nvSpPr>
        <p:spPr>
          <a:xfrm>
            <a:off x="1888386" y="4194083"/>
            <a:ext cx="2746515" cy="2246769"/>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Times New Roman" panose="02020603050405020304" pitchFamily="18" charset="0"/>
                <a:ea typeface="MS PGothic" pitchFamily="34" charset="-128"/>
              </a:rPr>
              <a:t>Answer:  Because the crustal movements in LAT/LON (</a:t>
            </a:r>
            <a:r>
              <a:rPr lang="en-US" sz="2000" dirty="0">
                <a:solidFill>
                  <a:prstClr val="black"/>
                </a:solidFill>
                <a:latin typeface="Symbol" panose="05050102010706020507" pitchFamily="18" charset="2"/>
                <a:ea typeface="MS PGothic" pitchFamily="34" charset="-128"/>
              </a:rPr>
              <a:t>f</a:t>
            </a:r>
            <a:r>
              <a:rPr lang="en-US" sz="2000" dirty="0">
                <a:solidFill>
                  <a:prstClr val="black"/>
                </a:solidFill>
                <a:latin typeface="Times New Roman" panose="02020603050405020304" pitchFamily="18" charset="0"/>
                <a:ea typeface="MS PGothic" pitchFamily="34" charset="-128"/>
              </a:rPr>
              <a:t>, </a:t>
            </a:r>
            <a:r>
              <a:rPr lang="en-US" sz="2000" dirty="0">
                <a:solidFill>
                  <a:prstClr val="black"/>
                </a:solidFill>
                <a:latin typeface="Symbol" panose="05050102010706020507" pitchFamily="18" charset="2"/>
                <a:ea typeface="MS PGothic" pitchFamily="34" charset="-128"/>
              </a:rPr>
              <a:t>l)</a:t>
            </a:r>
            <a:r>
              <a:rPr lang="en-US" sz="2000" dirty="0">
                <a:solidFill>
                  <a:prstClr val="black"/>
                </a:solidFill>
                <a:latin typeface="Times New Roman" panose="02020603050405020304" pitchFamily="18" charset="0"/>
                <a:ea typeface="MS PGothic" pitchFamily="34" charset="-128"/>
              </a:rPr>
              <a:t> are much different than h, and all models of crustal motion are divided that way.</a:t>
            </a:r>
          </a:p>
        </p:txBody>
      </p:sp>
      <p:pic>
        <p:nvPicPr>
          <p:cNvPr id="38" name="Picture 37">
            <a:extLst>
              <a:ext uri="{FF2B5EF4-FFF2-40B4-BE49-F238E27FC236}">
                <a16:creationId xmlns:a16="http://schemas.microsoft.com/office/drawing/2014/main" id="{77AF4DBE-5EC4-485C-8962-5D9C9E711B27}"/>
              </a:ext>
            </a:extLst>
          </p:cNvPr>
          <p:cNvPicPr>
            <a:picLocks noChangeAspect="1"/>
          </p:cNvPicPr>
          <p:nvPr/>
        </p:nvPicPr>
        <p:blipFill>
          <a:blip r:embed="rId5"/>
          <a:stretch>
            <a:fillRect/>
          </a:stretch>
        </p:blipFill>
        <p:spPr>
          <a:xfrm>
            <a:off x="8307925" y="5186583"/>
            <a:ext cx="2014640" cy="981182"/>
          </a:xfrm>
          <a:prstGeom prst="rect">
            <a:avLst/>
          </a:prstGeom>
        </p:spPr>
      </p:pic>
    </p:spTree>
    <p:custDataLst>
      <p:tags r:id="rId1"/>
    </p:custDataLst>
    <p:extLst>
      <p:ext uri="{BB962C8B-B14F-4D97-AF65-F5344CB8AC3E}">
        <p14:creationId xmlns:p14="http://schemas.microsoft.com/office/powerpoint/2010/main" val="220491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Horizontal)">
                                      <p:cBhvr>
                                        <p:cTn id="7" dur="500"/>
                                        <p:tgtEl>
                                          <p:spTgt spid="33"/>
                                        </p:tgtEl>
                                      </p:cBhvr>
                                    </p:animEffect>
                                  </p:childTnLst>
                                </p:cTn>
                              </p:par>
                              <p:par>
                                <p:cTn id="8" presetID="16" presetClass="entr" presetSubtype="2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Horizontal)">
                                      <p:cBhvr>
                                        <p:cTn id="10" dur="500"/>
                                        <p:tgtEl>
                                          <p:spTgt spid="34"/>
                                        </p:tgtEl>
                                      </p:cBhvr>
                                    </p:animEffect>
                                  </p:childTnLst>
                                </p:cTn>
                              </p:par>
                              <p:par>
                                <p:cTn id="11" presetID="16" presetClass="entr" presetSubtype="26"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Horizontal)">
                                      <p:cBhvr>
                                        <p:cTn id="13" dur="500"/>
                                        <p:tgtEl>
                                          <p:spTgt spid="3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Horizontal)">
                                      <p:cBhvr>
                                        <p:cTn id="16" dur="500"/>
                                        <p:tgtEl>
                                          <p:spTgt spid="36"/>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0"/>
                            </p:stCondLst>
                            <p:childTnLst>
                              <p:par>
                                <p:cTn id="25" presetID="31" presetClass="entr" presetSubtype="0" fill="hold" nodeType="afterEffect">
                                  <p:stCondLst>
                                    <p:cond delay="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90"/>
                                          </p:val>
                                        </p:tav>
                                        <p:tav tm="100000">
                                          <p:val>
                                            <p:fltVal val="0"/>
                                          </p:val>
                                        </p:tav>
                                      </p:tavLst>
                                    </p:anim>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P spid="3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4768FF39-D882-4D18-B8DB-07C19D22D499}"/>
              </a:ext>
            </a:extLst>
          </p:cNvPr>
          <p:cNvPicPr>
            <a:picLocks noChangeAspect="1"/>
          </p:cNvPicPr>
          <p:nvPr/>
        </p:nvPicPr>
        <p:blipFill>
          <a:blip r:embed="rId4"/>
          <a:stretch>
            <a:fillRect/>
          </a:stretch>
        </p:blipFill>
        <p:spPr>
          <a:xfrm>
            <a:off x="1625600" y="1577112"/>
            <a:ext cx="6184900" cy="4779241"/>
          </a:xfrm>
          <a:prstGeom prst="rect">
            <a:avLst/>
          </a:prstGeom>
          <a:ln w="12700">
            <a:solidFill>
              <a:schemeClr val="accent1"/>
            </a:solidFill>
          </a:ln>
        </p:spPr>
      </p:pic>
      <p:sp>
        <p:nvSpPr>
          <p:cNvPr id="2" name="Title 1">
            <a:extLst>
              <a:ext uri="{FF2B5EF4-FFF2-40B4-BE49-F238E27FC236}">
                <a16:creationId xmlns:a16="http://schemas.microsoft.com/office/drawing/2014/main" id="{65C77415-1A70-464B-ABBD-B2B440DC59F3}"/>
              </a:ext>
            </a:extLst>
          </p:cNvPr>
          <p:cNvSpPr>
            <a:spLocks noGrp="1"/>
          </p:cNvSpPr>
          <p:nvPr>
            <p:ph type="title"/>
          </p:nvPr>
        </p:nvSpPr>
        <p:spPr/>
        <p:txBody>
          <a:bodyPr/>
          <a:lstStyle/>
          <a:p>
            <a:r>
              <a:rPr lang="en-US" dirty="0"/>
              <a:t>Point of View</a:t>
            </a:r>
          </a:p>
        </p:txBody>
      </p:sp>
      <p:sp>
        <p:nvSpPr>
          <p:cNvPr id="4" name="Date Placeholder 3">
            <a:extLst>
              <a:ext uri="{FF2B5EF4-FFF2-40B4-BE49-F238E27FC236}">
                <a16:creationId xmlns:a16="http://schemas.microsoft.com/office/drawing/2014/main" id="{F27F87A6-D0BB-478D-BD63-5344A9EB8C7D}"/>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0A2B4BBB-8FC0-4B85-A8F5-AEAF3F1CE14B}"/>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9E214433-AC83-4178-BEF3-5E07CD811635}"/>
              </a:ext>
            </a:extLst>
          </p:cNvPr>
          <p:cNvSpPr>
            <a:spLocks noGrp="1"/>
          </p:cNvSpPr>
          <p:nvPr>
            <p:ph type="sldNum" sz="quarter" idx="12"/>
          </p:nvPr>
        </p:nvSpPr>
        <p:spPr/>
        <p:txBody>
          <a:bodyPr/>
          <a:lstStyle/>
          <a:p>
            <a:pPr>
              <a:defRPr/>
            </a:pPr>
            <a:fld id="{EB6791C4-DF4E-4C17-A41C-B2BEB15390BD}" type="slidenum">
              <a:rPr lang="en-US"/>
              <a:pPr>
                <a:defRPr/>
              </a:pPr>
              <a:t>9</a:t>
            </a:fld>
            <a:endParaRPr lang="en-US"/>
          </a:p>
        </p:txBody>
      </p:sp>
      <p:cxnSp>
        <p:nvCxnSpPr>
          <p:cNvPr id="12" name="Straight Connector 11">
            <a:extLst>
              <a:ext uri="{FF2B5EF4-FFF2-40B4-BE49-F238E27FC236}">
                <a16:creationId xmlns:a16="http://schemas.microsoft.com/office/drawing/2014/main" id="{6764E1CA-F27A-41AA-849F-16F6245CBF3F}"/>
              </a:ext>
            </a:extLst>
          </p:cNvPr>
          <p:cNvCxnSpPr/>
          <p:nvPr/>
        </p:nvCxnSpPr>
        <p:spPr>
          <a:xfrm>
            <a:off x="6072185" y="2797175"/>
            <a:ext cx="0" cy="25019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BAB5686-F807-447B-AA92-503C3DEC0437}"/>
              </a:ext>
            </a:extLst>
          </p:cNvPr>
          <p:cNvCxnSpPr>
            <a:cxnSpLocks/>
          </p:cNvCxnSpPr>
          <p:nvPr/>
        </p:nvCxnSpPr>
        <p:spPr>
          <a:xfrm flipH="1">
            <a:off x="6058207" y="4524375"/>
            <a:ext cx="811391" cy="77470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B1305EF-EA9A-46A7-95B7-63E5C328A2DE}"/>
              </a:ext>
            </a:extLst>
          </p:cNvPr>
          <p:cNvCxnSpPr>
            <a:cxnSpLocks/>
          </p:cNvCxnSpPr>
          <p:nvPr/>
        </p:nvCxnSpPr>
        <p:spPr>
          <a:xfrm>
            <a:off x="3359150" y="5299075"/>
            <a:ext cx="271780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E65826-6FA1-4D89-B3C1-16A6834407FA}"/>
              </a:ext>
            </a:extLst>
          </p:cNvPr>
          <p:cNvCxnSpPr>
            <a:cxnSpLocks/>
          </p:cNvCxnSpPr>
          <p:nvPr/>
        </p:nvCxnSpPr>
        <p:spPr>
          <a:xfrm>
            <a:off x="5285268" y="3752850"/>
            <a:ext cx="0" cy="132874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97C0065-5CC3-47D4-8911-86CE6FB07A40}"/>
              </a:ext>
            </a:extLst>
          </p:cNvPr>
          <p:cNvCxnSpPr>
            <a:cxnSpLocks/>
          </p:cNvCxnSpPr>
          <p:nvPr/>
        </p:nvCxnSpPr>
        <p:spPr>
          <a:xfrm flipH="1">
            <a:off x="5285266" y="4543802"/>
            <a:ext cx="519112" cy="519943"/>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5DE524D-55DB-425C-9587-07929B416F41}"/>
              </a:ext>
            </a:extLst>
          </p:cNvPr>
          <p:cNvCxnSpPr>
            <a:cxnSpLocks/>
          </p:cNvCxnSpPr>
          <p:nvPr/>
        </p:nvCxnSpPr>
        <p:spPr>
          <a:xfrm>
            <a:off x="3561242" y="5072066"/>
            <a:ext cx="171926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BFD3D5D5-C260-4DD9-9415-E765FB926BB6}"/>
              </a:ext>
            </a:extLst>
          </p:cNvPr>
          <p:cNvSpPr/>
          <p:nvPr/>
        </p:nvSpPr>
        <p:spPr>
          <a:xfrm>
            <a:off x="5229224" y="3621884"/>
            <a:ext cx="133350" cy="13969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31" name="TextBox 30">
            <a:extLst>
              <a:ext uri="{FF2B5EF4-FFF2-40B4-BE49-F238E27FC236}">
                <a16:creationId xmlns:a16="http://schemas.microsoft.com/office/drawing/2014/main" id="{2E8D172B-F687-4D81-93A7-EA420D7EC147}"/>
              </a:ext>
            </a:extLst>
          </p:cNvPr>
          <p:cNvSpPr txBox="1"/>
          <p:nvPr/>
        </p:nvSpPr>
        <p:spPr>
          <a:xfrm>
            <a:off x="4800054" y="3510163"/>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50"/>
                </a:solidFill>
                <a:latin typeface="Arial" charset="0"/>
                <a:ea typeface="MS PGothic" pitchFamily="34" charset="-128"/>
              </a:rPr>
              <a:t>P2</a:t>
            </a:r>
          </a:p>
        </p:txBody>
      </p:sp>
      <p:sp>
        <p:nvSpPr>
          <p:cNvPr id="36" name="TextBox 35">
            <a:extLst>
              <a:ext uri="{FF2B5EF4-FFF2-40B4-BE49-F238E27FC236}">
                <a16:creationId xmlns:a16="http://schemas.microsoft.com/office/drawing/2014/main" id="{291FC363-0D8F-4409-BFED-31BB9CF48CD7}"/>
              </a:ext>
            </a:extLst>
          </p:cNvPr>
          <p:cNvSpPr txBox="1"/>
          <p:nvPr/>
        </p:nvSpPr>
        <p:spPr>
          <a:xfrm>
            <a:off x="3238981" y="4757634"/>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50"/>
                </a:solidFill>
                <a:latin typeface="Arial" charset="0"/>
                <a:ea typeface="MS PGothic" pitchFamily="34" charset="-128"/>
              </a:rPr>
              <a:t>X2</a:t>
            </a:r>
          </a:p>
        </p:txBody>
      </p:sp>
      <p:sp>
        <p:nvSpPr>
          <p:cNvPr id="38" name="TextBox 37">
            <a:extLst>
              <a:ext uri="{FF2B5EF4-FFF2-40B4-BE49-F238E27FC236}">
                <a16:creationId xmlns:a16="http://schemas.microsoft.com/office/drawing/2014/main" id="{ED2DC3C2-E2AD-40B0-854B-E8A2BC8960DB}"/>
              </a:ext>
            </a:extLst>
          </p:cNvPr>
          <p:cNvSpPr txBox="1"/>
          <p:nvPr/>
        </p:nvSpPr>
        <p:spPr>
          <a:xfrm>
            <a:off x="5642459" y="4223282"/>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50"/>
                </a:solidFill>
                <a:latin typeface="Arial" charset="0"/>
                <a:ea typeface="MS PGothic" pitchFamily="34" charset="-128"/>
              </a:rPr>
              <a:t>Y2</a:t>
            </a:r>
          </a:p>
        </p:txBody>
      </p:sp>
      <p:sp>
        <p:nvSpPr>
          <p:cNvPr id="40" name="TextBox 39">
            <a:extLst>
              <a:ext uri="{FF2B5EF4-FFF2-40B4-BE49-F238E27FC236}">
                <a16:creationId xmlns:a16="http://schemas.microsoft.com/office/drawing/2014/main" id="{22BE8251-F398-4E4C-8BF6-2A0094059C5D}"/>
              </a:ext>
            </a:extLst>
          </p:cNvPr>
          <p:cNvSpPr txBox="1"/>
          <p:nvPr/>
        </p:nvSpPr>
        <p:spPr>
          <a:xfrm>
            <a:off x="4929199" y="4006438"/>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50"/>
                </a:solidFill>
                <a:latin typeface="Arial" charset="0"/>
                <a:ea typeface="MS PGothic" pitchFamily="34" charset="-128"/>
              </a:rPr>
              <a:t>Z2</a:t>
            </a:r>
          </a:p>
        </p:txBody>
      </p:sp>
      <p:sp>
        <p:nvSpPr>
          <p:cNvPr id="45" name="TextBox 44">
            <a:extLst>
              <a:ext uri="{FF2B5EF4-FFF2-40B4-BE49-F238E27FC236}">
                <a16:creationId xmlns:a16="http://schemas.microsoft.com/office/drawing/2014/main" id="{E5C39BFF-7B07-4715-828D-03482BAC29B9}"/>
              </a:ext>
            </a:extLst>
          </p:cNvPr>
          <p:cNvSpPr txBox="1"/>
          <p:nvPr/>
        </p:nvSpPr>
        <p:spPr>
          <a:xfrm>
            <a:off x="2971803" y="5076859"/>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F0"/>
                </a:solidFill>
                <a:latin typeface="Arial" charset="0"/>
                <a:ea typeface="MS PGothic" pitchFamily="34" charset="-128"/>
              </a:rPr>
              <a:t>X1</a:t>
            </a:r>
          </a:p>
        </p:txBody>
      </p:sp>
      <p:sp>
        <p:nvSpPr>
          <p:cNvPr id="47" name="TextBox 46">
            <a:extLst>
              <a:ext uri="{FF2B5EF4-FFF2-40B4-BE49-F238E27FC236}">
                <a16:creationId xmlns:a16="http://schemas.microsoft.com/office/drawing/2014/main" id="{0A3C4908-02B6-4588-80D3-9B12D7B8773D}"/>
              </a:ext>
            </a:extLst>
          </p:cNvPr>
          <p:cNvSpPr txBox="1"/>
          <p:nvPr/>
        </p:nvSpPr>
        <p:spPr>
          <a:xfrm>
            <a:off x="6498269" y="4208933"/>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F0"/>
                </a:solidFill>
                <a:latin typeface="Arial" charset="0"/>
                <a:ea typeface="MS PGothic" pitchFamily="34" charset="-128"/>
              </a:rPr>
              <a:t>Y1</a:t>
            </a:r>
          </a:p>
        </p:txBody>
      </p:sp>
      <p:sp>
        <p:nvSpPr>
          <p:cNvPr id="49" name="TextBox 48">
            <a:extLst>
              <a:ext uri="{FF2B5EF4-FFF2-40B4-BE49-F238E27FC236}">
                <a16:creationId xmlns:a16="http://schemas.microsoft.com/office/drawing/2014/main" id="{C5247D10-4FFF-4573-A312-7B5342DBC4E0}"/>
              </a:ext>
            </a:extLst>
          </p:cNvPr>
          <p:cNvSpPr txBox="1"/>
          <p:nvPr/>
        </p:nvSpPr>
        <p:spPr>
          <a:xfrm>
            <a:off x="6076951" y="3487854"/>
            <a:ext cx="457193" cy="338554"/>
          </a:xfrm>
          <a:prstGeom prst="rect">
            <a:avLst/>
          </a:prstGeom>
          <a:noFill/>
        </p:spPr>
        <p:txBody>
          <a:bodyPr wrap="square" rtlCol="0">
            <a:spAutoFit/>
          </a:bodyPr>
          <a:lstStyle/>
          <a:p>
            <a:pPr fontAlgn="base">
              <a:spcBef>
                <a:spcPct val="0"/>
              </a:spcBef>
              <a:spcAft>
                <a:spcPct val="0"/>
              </a:spcAft>
            </a:pPr>
            <a:r>
              <a:rPr lang="en-US" sz="1600" dirty="0">
                <a:solidFill>
                  <a:srgbClr val="00B0F0"/>
                </a:solidFill>
                <a:latin typeface="Arial" charset="0"/>
                <a:ea typeface="MS PGothic" pitchFamily="34" charset="-128"/>
              </a:rPr>
              <a:t>Z1</a:t>
            </a:r>
          </a:p>
        </p:txBody>
      </p:sp>
      <p:sp>
        <p:nvSpPr>
          <p:cNvPr id="50" name="TextBox 49">
            <a:extLst>
              <a:ext uri="{FF2B5EF4-FFF2-40B4-BE49-F238E27FC236}">
                <a16:creationId xmlns:a16="http://schemas.microsoft.com/office/drawing/2014/main" id="{766454D5-809B-4CE0-8680-623F7376CB3F}"/>
              </a:ext>
            </a:extLst>
          </p:cNvPr>
          <p:cNvSpPr txBox="1"/>
          <p:nvPr/>
        </p:nvSpPr>
        <p:spPr>
          <a:xfrm>
            <a:off x="7835899" y="2478465"/>
            <a:ext cx="2768599" cy="3139321"/>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Calibri"/>
                <a:ea typeface="MS PGothic" pitchFamily="34" charset="-128"/>
              </a:rPr>
              <a:t>Note that a point P that moves only in Ellipsoid Height (</a:t>
            </a:r>
            <a:r>
              <a:rPr lang="en-US" sz="2000" dirty="0">
                <a:solidFill>
                  <a:srgbClr val="FF0000"/>
                </a:solidFill>
                <a:latin typeface="Calibri"/>
                <a:ea typeface="MS PGothic" pitchFamily="34" charset="-128"/>
              </a:rPr>
              <a:t>h</a:t>
            </a:r>
            <a:r>
              <a:rPr lang="en-US" sz="2000" dirty="0">
                <a:solidFill>
                  <a:prstClr val="black"/>
                </a:solidFill>
                <a:latin typeface="Calibri"/>
                <a:ea typeface="MS PGothic" pitchFamily="34" charset="-128"/>
              </a:rPr>
              <a:t>) to </a:t>
            </a:r>
            <a:r>
              <a:rPr lang="en-US" sz="2000" dirty="0">
                <a:solidFill>
                  <a:srgbClr val="00B050"/>
                </a:solidFill>
                <a:latin typeface="Calibri"/>
                <a:ea typeface="MS PGothic" pitchFamily="34" charset="-128"/>
              </a:rPr>
              <a:t>P2</a:t>
            </a:r>
            <a:r>
              <a:rPr lang="en-US" sz="2000" dirty="0">
                <a:solidFill>
                  <a:prstClr val="black"/>
                </a:solidFill>
                <a:latin typeface="Calibri"/>
                <a:ea typeface="MS PGothic" pitchFamily="34" charset="-128"/>
              </a:rPr>
              <a:t> has large changes in X Y Z, </a:t>
            </a:r>
          </a:p>
          <a:p>
            <a:pPr fontAlgn="base">
              <a:spcBef>
                <a:spcPct val="0"/>
              </a:spcBef>
              <a:spcAft>
                <a:spcPct val="0"/>
              </a:spcAft>
            </a:pPr>
            <a:endParaRPr lang="en-US" sz="2000" dirty="0">
              <a:solidFill>
                <a:prstClr val="black"/>
              </a:solidFill>
              <a:latin typeface="Calibri"/>
              <a:ea typeface="MS PGothic" pitchFamily="34" charset="-128"/>
            </a:endParaRPr>
          </a:p>
          <a:p>
            <a:pPr fontAlgn="base">
              <a:spcBef>
                <a:spcPct val="0"/>
              </a:spcBef>
              <a:spcAft>
                <a:spcPct val="0"/>
              </a:spcAft>
            </a:pPr>
            <a:r>
              <a:rPr lang="en-US" sz="2000" dirty="0">
                <a:solidFill>
                  <a:prstClr val="black"/>
                </a:solidFill>
                <a:latin typeface="Calibri"/>
                <a:ea typeface="MS PGothic" pitchFamily="34" charset="-128"/>
              </a:rPr>
              <a:t>But no change in </a:t>
            </a:r>
          </a:p>
          <a:p>
            <a:pPr fontAlgn="base">
              <a:spcBef>
                <a:spcPct val="0"/>
              </a:spcBef>
              <a:spcAft>
                <a:spcPct val="0"/>
              </a:spcAft>
            </a:pPr>
            <a:r>
              <a:rPr lang="en-US" sz="2000" dirty="0">
                <a:solidFill>
                  <a:prstClr val="black"/>
                </a:solidFill>
                <a:latin typeface="Calibri"/>
                <a:ea typeface="MS PGothic" pitchFamily="34" charset="-128"/>
              </a:rPr>
              <a:t>LAT / LON:</a:t>
            </a:r>
          </a:p>
          <a:p>
            <a:pPr fontAlgn="base">
              <a:spcBef>
                <a:spcPct val="0"/>
              </a:spcBef>
              <a:spcAft>
                <a:spcPct val="0"/>
              </a:spcAft>
            </a:pPr>
            <a:r>
              <a:rPr lang="en-US" sz="2000" i="1" dirty="0">
                <a:solidFill>
                  <a:srgbClr val="FF0000"/>
                </a:solidFill>
                <a:latin typeface="Calibri"/>
                <a:ea typeface="MS PGothic" pitchFamily="34" charset="-128"/>
              </a:rPr>
              <a:t>Latitude = ᶲ (phi)</a:t>
            </a:r>
          </a:p>
          <a:p>
            <a:pPr fontAlgn="base">
              <a:spcBef>
                <a:spcPct val="0"/>
              </a:spcBef>
              <a:spcAft>
                <a:spcPct val="0"/>
              </a:spcAft>
            </a:pPr>
            <a:r>
              <a:rPr lang="en-US" sz="2000" i="1" dirty="0">
                <a:solidFill>
                  <a:srgbClr val="FF0000"/>
                </a:solidFill>
                <a:latin typeface="Calibri"/>
                <a:ea typeface="MS PGothic" pitchFamily="34" charset="-128"/>
              </a:rPr>
              <a:t>Longitude = </a:t>
            </a:r>
            <a:r>
              <a:rPr lang="el-GR" sz="2000" i="1" dirty="0">
                <a:solidFill>
                  <a:srgbClr val="FF0000"/>
                </a:solidFill>
                <a:latin typeface="Calibri"/>
                <a:ea typeface="MS PGothic" pitchFamily="34" charset="-128"/>
              </a:rPr>
              <a:t>λ</a:t>
            </a:r>
            <a:r>
              <a:rPr lang="en-US" sz="2000" i="1" dirty="0">
                <a:solidFill>
                  <a:srgbClr val="FF0000"/>
                </a:solidFill>
                <a:latin typeface="Calibri"/>
                <a:ea typeface="MS PGothic" pitchFamily="34" charset="-128"/>
              </a:rPr>
              <a:t> (lambda)</a:t>
            </a:r>
          </a:p>
          <a:p>
            <a:pPr fontAlgn="base">
              <a:spcBef>
                <a:spcPct val="0"/>
              </a:spcBef>
              <a:spcAft>
                <a:spcPct val="0"/>
              </a:spcAft>
            </a:pPr>
            <a:endParaRPr lang="en-US" dirty="0">
              <a:solidFill>
                <a:prstClr val="black"/>
              </a:solidFill>
              <a:latin typeface="Arial" charset="0"/>
              <a:ea typeface="MS PGothic" pitchFamily="34" charset="-128"/>
            </a:endParaRPr>
          </a:p>
        </p:txBody>
      </p:sp>
      <p:cxnSp>
        <p:nvCxnSpPr>
          <p:cNvPr id="69" name="Straight Arrow Connector 68">
            <a:extLst>
              <a:ext uri="{FF2B5EF4-FFF2-40B4-BE49-F238E27FC236}">
                <a16:creationId xmlns:a16="http://schemas.microsoft.com/office/drawing/2014/main" id="{533472C3-73F5-429F-A385-06D8FDF400EC}"/>
              </a:ext>
            </a:extLst>
          </p:cNvPr>
          <p:cNvCxnSpPr>
            <a:cxnSpLocks/>
          </p:cNvCxnSpPr>
          <p:nvPr/>
        </p:nvCxnSpPr>
        <p:spPr>
          <a:xfrm flipH="1">
            <a:off x="5272085" y="2806794"/>
            <a:ext cx="758405" cy="903310"/>
          </a:xfrm>
          <a:prstGeom prst="straightConnector1">
            <a:avLst/>
          </a:prstGeom>
          <a:ln w="41275">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81138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750"/>
                                        <p:tgtEl>
                                          <p:spTgt spid="4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50"/>
                                        <p:tgtEl>
                                          <p:spTgt spid="4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75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750"/>
                                        <p:tgtEl>
                                          <p:spTgt spid="30"/>
                                        </p:tgtEl>
                                      </p:cBhvr>
                                    </p:animEffect>
                                  </p:childTnLst>
                                </p:cTn>
                              </p:par>
                              <p:par>
                                <p:cTn id="28" presetID="22" presetClass="entr" presetSubtype="2" fill="hold" grpId="0" nodeType="with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750"/>
                                        <p:tgtEl>
                                          <p:spTgt spid="31"/>
                                        </p:tgtEl>
                                      </p:cBhvr>
                                    </p:animEffect>
                                  </p:childTnLst>
                                </p:cTn>
                              </p:par>
                              <p:par>
                                <p:cTn id="31" presetID="22" presetClass="entr" presetSubtype="2" fill="hold" nodeType="withEffect">
                                  <p:stCondLst>
                                    <p:cond delay="250"/>
                                  </p:stCondLst>
                                  <p:childTnLst>
                                    <p:set>
                                      <p:cBhvr>
                                        <p:cTn id="32" dur="1" fill="hold">
                                          <p:stCondLst>
                                            <p:cond delay="0"/>
                                          </p:stCondLst>
                                        </p:cTn>
                                        <p:tgtEl>
                                          <p:spTgt spid="69"/>
                                        </p:tgtEl>
                                        <p:attrNameLst>
                                          <p:attrName>style.visibility</p:attrName>
                                        </p:attrNameLst>
                                      </p:cBhvr>
                                      <p:to>
                                        <p:strVal val="visible"/>
                                      </p:to>
                                    </p:set>
                                    <p:animEffect transition="in" filter="wipe(right)">
                                      <p:cBhvr>
                                        <p:cTn id="33" dur="75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25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750"/>
                                        <p:tgtEl>
                                          <p:spTgt spid="23"/>
                                        </p:tgtEl>
                                      </p:cBhvr>
                                    </p:animEffect>
                                  </p:childTnLst>
                                </p:cTn>
                              </p:par>
                              <p:par>
                                <p:cTn id="39" presetID="10" presetClass="entr" presetSubtype="0" fill="hold" nodeType="withEffect">
                                  <p:stCondLst>
                                    <p:cond delay="25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750"/>
                                        <p:tgtEl>
                                          <p:spTgt spid="24"/>
                                        </p:tgtEl>
                                      </p:cBhvr>
                                    </p:animEffect>
                                  </p:childTnLst>
                                </p:cTn>
                              </p:par>
                              <p:par>
                                <p:cTn id="42" presetID="10" presetClass="entr" presetSubtype="0" fill="hold" nodeType="with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750"/>
                                        <p:tgtEl>
                                          <p:spTgt spid="3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750"/>
                                        <p:tgtEl>
                                          <p:spTgt spid="4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6" grpId="0"/>
      <p:bldP spid="38" grpId="0"/>
      <p:bldP spid="40" grpId="0"/>
      <p:bldP spid="45" grpId="0"/>
      <p:bldP spid="47"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4044</Words>
  <Application>Microsoft Office PowerPoint</Application>
  <PresentationFormat>Widescreen</PresentationFormat>
  <Paragraphs>716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ＭＳ Ｐゴシック</vt:lpstr>
      <vt:lpstr>Arial</vt:lpstr>
      <vt:lpstr>Calibri</vt:lpstr>
      <vt:lpstr>Gill Sans MT</vt:lpstr>
      <vt:lpstr>Symbol</vt:lpstr>
      <vt:lpstr>Times New Roman</vt:lpstr>
      <vt:lpstr>1_Office Theme</vt:lpstr>
      <vt:lpstr>Section 6</vt:lpstr>
      <vt:lpstr>Coordinates, Frames, Epochs, EPP2022 and IFVM2022</vt:lpstr>
      <vt:lpstr>Symbols</vt:lpstr>
      <vt:lpstr>Definitive Implementation and Interaction of EPP2022 &amp; IFVM2022</vt:lpstr>
      <vt:lpstr>Coordinates, Frames, Epochs, EPP2022 and IFVM2022</vt:lpstr>
      <vt:lpstr>Definitive Implementation and Interaction of EPP2022 &amp; IFVM2022</vt:lpstr>
      <vt:lpstr>PowerPoint Presentation</vt:lpstr>
      <vt:lpstr>PowerPoint Presentation</vt:lpstr>
      <vt:lpstr>Point of View</vt:lpstr>
      <vt:lpstr>Definitive Implementation and Interaction of EPP2022 &amp; IFVM2022</vt:lpstr>
      <vt:lpstr>Definitive Implementation and Interaction of EPP2022 &amp; IFVM2022</vt:lpstr>
      <vt:lpstr>Why the long path?</vt:lpstr>
      <vt:lpstr>Definitive Implementation and Interaction of EPP2022 &amp; IFVM2022</vt:lpstr>
      <vt:lpstr>“Subsidiary” IFVM2022 Models?</vt:lpstr>
      <vt:lpstr>IFVM2022 “Regions”</vt:lpstr>
      <vt:lpstr>What will that look like? </vt:lpstr>
      <vt:lpstr>IFVM2022 Velocities – ITRF2020/CONUS</vt:lpstr>
      <vt:lpstr>IFVM2022 Velocities – NATRF2022/CONUS</vt:lpstr>
      <vt:lpstr>IFVM2022 Velocities – PATRF2022/CONUS</vt:lpstr>
      <vt:lpstr>And, for completeness…</vt:lpstr>
      <vt:lpstr>PowerPoint Presentation</vt:lpstr>
      <vt:lpstr>PowerPoint Presentation</vt:lpstr>
      <vt:lpstr>CONUS – Southern California Plates:  Mostly NA, Some Pacific</vt:lpstr>
      <vt:lpstr>IFVM2022 Velocities – ITRF2020/CONUS</vt:lpstr>
      <vt:lpstr>IFVM2022 Velocities – NATRF2022/CONUS</vt:lpstr>
      <vt:lpstr>CORS Velocities – PATRF2022</vt:lpstr>
      <vt:lpstr>IFVM2022 Velocities — NATRF2022/CONUS</vt:lpstr>
      <vt:lpstr>Geometric Frames</vt:lpstr>
      <vt:lpstr>End of Section 6</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dc:title>
  <dc:creator>Erika Little</dc:creator>
  <cp:lastModifiedBy>Erika Little</cp:lastModifiedBy>
  <cp:revision>1</cp:revision>
  <dcterms:created xsi:type="dcterms:W3CDTF">2021-03-09T17:45:40Z</dcterms:created>
  <dcterms:modified xsi:type="dcterms:W3CDTF">2021-03-09T17:46:00Z</dcterms:modified>
</cp:coreProperties>
</file>