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88818-EA5C-4779-BBC5-8547FF0EB62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694CA-42FB-447C-BE81-6AD9761F0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8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Thank you for your interest in the Modernized National Spatial Reference System.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 II of this presentation is of significant length due to the detailed content being discussed.</a:t>
            </a:r>
          </a:p>
          <a:p>
            <a:r>
              <a:rPr lang="en-US" sz="1200" baseline="0" dirty="0"/>
              <a:t>The presentation is therefore broken into smaller sections to fit flexible schedules for presentation and for viewing.</a:t>
            </a:r>
          </a:p>
          <a:p>
            <a:endParaRPr lang="en-US" sz="1200" baseline="0" dirty="0"/>
          </a:p>
          <a:p>
            <a:r>
              <a:rPr lang="en-US" sz="1200" baseline="0" dirty="0"/>
              <a:t>I’m David Zenk, National Geodetic Survey Advisor for the Northern Plains Region.</a:t>
            </a:r>
          </a:p>
          <a:p>
            <a:r>
              <a:rPr lang="en-US" sz="1200" baseline="0" dirty="0"/>
              <a:t>I will be your narrator for this series of presentations.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21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all well and good to say “we will show time dependency at passive control”.</a:t>
            </a:r>
          </a:p>
          <a:p>
            <a:endParaRPr lang="en-US" dirty="0"/>
          </a:p>
          <a:p>
            <a:r>
              <a:rPr lang="en-US" dirty="0"/>
              <a:t>But, considering how few are *re*</a:t>
            </a:r>
            <a:r>
              <a:rPr lang="en-US" baseline="0" dirty="0"/>
              <a:t> surveyed, re-processing all of our historic data is a LOT of effort for minimal payoff.</a:t>
            </a:r>
          </a:p>
          <a:p>
            <a:endParaRPr lang="en-US" dirty="0"/>
          </a:p>
          <a:p>
            <a:r>
              <a:rPr lang="en-US" dirty="0"/>
              <a:t>Let’s look at some relevant statistical counts from the NGSIDB:</a:t>
            </a:r>
          </a:p>
          <a:p>
            <a:r>
              <a:rPr lang="en-US" dirty="0"/>
              <a:t>1,600,881 points total – not at a CORS</a:t>
            </a:r>
          </a:p>
          <a:p>
            <a:r>
              <a:rPr lang="en-US" dirty="0"/>
              <a:t>1,500,750 have never been </a:t>
            </a:r>
            <a:r>
              <a:rPr lang="en-US" dirty="0" err="1"/>
              <a:t>GPS’d</a:t>
            </a:r>
            <a:r>
              <a:rPr lang="en-US" dirty="0"/>
              <a:t>,  thus only 100,131 have been in at least 1 GPS project</a:t>
            </a:r>
          </a:p>
          <a:p>
            <a:r>
              <a:rPr lang="en-US" dirty="0"/>
              <a:t>Put another way - approximately:</a:t>
            </a:r>
          </a:p>
          <a:p>
            <a:pPr marL="171450" indent="-171450">
              <a:buFontTx/>
              <a:buChar char="-"/>
            </a:pPr>
            <a:r>
              <a:rPr lang="en-US" dirty="0"/>
              <a:t>93% have ZERO GPS occupations (1,500,750)</a:t>
            </a:r>
          </a:p>
          <a:p>
            <a:pPr marL="171450" indent="-171450">
              <a:buFontTx/>
              <a:buChar char="-"/>
            </a:pPr>
            <a:r>
              <a:rPr lang="en-US" dirty="0"/>
              <a:t>6.2% have 1 or more GPS occupation (100,131)</a:t>
            </a:r>
          </a:p>
          <a:p>
            <a:r>
              <a:rPr lang="en-US" dirty="0"/>
              <a:t>-  1.4% have TWO or more GPS occupations (22,412)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CAEB7D-BFB5-40B5-A990-B0D42268C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few marks have participated in more than one GPS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CAEB7D-BFB5-40B5-A990-B0D42268C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06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respect to leveling</a:t>
            </a:r>
          </a:p>
          <a:p>
            <a:r>
              <a:rPr lang="en-US" dirty="0"/>
              <a:t>Of the 1,600,881 marks not at a CORS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680,000 have never been leveled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802,000 have been leveled only once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166,000 have been leveled 2 or more times.</a:t>
            </a:r>
          </a:p>
          <a:p>
            <a:endParaRPr lang="en-US" dirty="0"/>
          </a:p>
          <a:p>
            <a:r>
              <a:rPr lang="en-US" dirty="0"/>
              <a:t>Or to put it another way: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42% have ZERO Leveling (680,000)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50% have ONE Leveling occupation (802,000)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10% have TWO or more Leveling occupations (166,000)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CAEB7D-BFB5-40B5-A990-B0D42268C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46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plan that users will access the NSRS through Trusted Geodetic Control (with preference for New GNSS Occupations)</a:t>
            </a:r>
          </a:p>
          <a:p>
            <a:r>
              <a:rPr lang="en-US" dirty="0"/>
              <a:t>This means that all classical and leveling surveys would require some GNSS for NGS to provide NSRS coordinates </a:t>
            </a:r>
          </a:p>
          <a:p>
            <a:r>
              <a:rPr lang="en-US" dirty="0"/>
              <a:t>Even if it’s a few 6 second RTN occupations!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the advantages of a Geoid-based vertical datum versus a passive mark, leveling-defined vertical datum.</a:t>
            </a:r>
          </a:p>
          <a:p>
            <a:endParaRPr lang="en-US" dirty="0"/>
          </a:p>
          <a:p>
            <a:r>
              <a:rPr lang="en-US" dirty="0"/>
              <a:t>We see that leveling is still the best way to determine LOCAL height differences.</a:t>
            </a:r>
          </a:p>
          <a:p>
            <a:endParaRPr lang="en-US" dirty="0"/>
          </a:p>
          <a:p>
            <a:r>
              <a:rPr lang="en-US" dirty="0"/>
              <a:t>But, in other criteria comparisons, the geoid-based approach is superior.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7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plot from GSVS 2</a:t>
            </a:r>
            <a:r>
              <a:rPr lang="en-US" baseline="0" dirty="0"/>
              <a:t> showing how Leveling errors are better than GPS errors at the 0 to 50 km level, but that GPS error remains steady over longer distances.</a:t>
            </a:r>
          </a:p>
          <a:p>
            <a:endParaRPr lang="en-US" baseline="0" dirty="0"/>
          </a:p>
          <a:p>
            <a:r>
              <a:rPr lang="en-US" baseline="0" dirty="0"/>
              <a:t>This is why we will keep pushing LEVELING as the most accurate way to do differential height determination at shorter (&lt; 50 km) distances.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83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NGS is required to serve Federal agencies</a:t>
            </a:r>
          </a:p>
          <a:p>
            <a:pPr lvl="1"/>
            <a:r>
              <a:rPr lang="en-US" dirty="0"/>
              <a:t>But our largest customer base is state/local</a:t>
            </a:r>
          </a:p>
          <a:p>
            <a:r>
              <a:rPr lang="en-US" dirty="0"/>
              <a:t>So,  NGS must provide the right instructions on the modernized NSRS</a:t>
            </a:r>
          </a:p>
          <a:p>
            <a:pPr lvl="1"/>
            <a:r>
              <a:rPr lang="en-US" dirty="0"/>
              <a:t>That means a new commitment to Standards and Specifications!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05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“If you follow a specification,</a:t>
            </a:r>
            <a:r>
              <a:rPr lang="en-US" baseline="0" dirty="0"/>
              <a:t> you have a statistically defined chance of meeting a standard”</a:t>
            </a:r>
          </a:p>
          <a:p>
            <a:endParaRPr lang="en-US" baseline="0" dirty="0"/>
          </a:p>
          <a:p>
            <a:r>
              <a:rPr lang="en-US" baseline="0" dirty="0"/>
              <a:t>“A guideline is a good idea, but without the weight of standard”</a:t>
            </a:r>
          </a:p>
          <a:p>
            <a:endParaRPr lang="en-US" baseline="0" dirty="0"/>
          </a:p>
          <a:p>
            <a:r>
              <a:rPr lang="en-US" baseline="0" dirty="0"/>
              <a:t>NGS will emphasize "standards" over "guidelines" in the modernized NSRS.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00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NGS has a mixed history of solid documentation, which we are committed to improving.</a:t>
            </a:r>
          </a:p>
          <a:p>
            <a:endParaRPr lang="en-US" dirty="0"/>
          </a:p>
          <a:p>
            <a:r>
              <a:rPr lang="en-US" dirty="0"/>
              <a:t>The NAD83 Report was a stunning example of meticulous documentation.</a:t>
            </a:r>
          </a:p>
          <a:p>
            <a:r>
              <a:rPr lang="en-US" dirty="0"/>
              <a:t>The more recent HARN, FBN, and coordinate conversion tools had weaker documentation.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62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move on to Documentation.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1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 attending a live presentation, we will schedule breaks at comfortable intervals.</a:t>
            </a:r>
          </a:p>
          <a:p>
            <a:endParaRPr lang="en-US" dirty="0"/>
          </a:p>
          <a:p>
            <a:r>
              <a:rPr lang="en-US" dirty="0"/>
              <a:t>In Part I , we placed the Modernization into historical context.</a:t>
            </a:r>
          </a:p>
          <a:p>
            <a:endParaRPr lang="en-US" dirty="0"/>
          </a:p>
          <a:p>
            <a:r>
              <a:rPr lang="en-US" dirty="0"/>
              <a:t>Now, in Part II, we will discuss the details of the Modernization itself.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19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have been at least 13 documents relating to the new datums.</a:t>
            </a:r>
          </a:p>
          <a:p>
            <a:r>
              <a:rPr lang="en-US" dirty="0"/>
              <a:t>And we expect more in the future.</a:t>
            </a:r>
          </a:p>
          <a:p>
            <a:r>
              <a:rPr lang="en-US" dirty="0"/>
              <a:t>Here are the most relevant.</a:t>
            </a:r>
          </a:p>
          <a:p>
            <a:r>
              <a:rPr lang="en-US" dirty="0"/>
              <a:t>I won’t attempt to read each title nor reference.</a:t>
            </a:r>
          </a:p>
          <a:p>
            <a:r>
              <a:rPr lang="en-US" dirty="0"/>
              <a:t>All these documents can be found on the NGS website.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36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concise documents are the 3 Blueprints, formally titled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NOAA Technical Report NOS NGS 62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Blueprint for 2022, Part 1: Geometric Coordinates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NOAA Technical Report NOS NGS 64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Blueprint for 2022, Part 2: Geopotential Coordinates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NOAA Technical Report NOS NGS 67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Blueprint for 2022, Part 3: Working in the Modernized NSRS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04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 partial listing of other recent documents on the NSRS Modernization.</a:t>
            </a:r>
          </a:p>
          <a:p>
            <a:r>
              <a:rPr lang="en-US" dirty="0"/>
              <a:t>Note that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TM means Technical Memorandum (shorter</a:t>
            </a:r>
            <a:r>
              <a:rPr lang="en-US" baseline="0" dirty="0"/>
              <a:t> topics)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TR means Technical Report (complete research papers)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SP means Special Publication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All these documents and many more can be found at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     https://www.ngs.noaa.gov/library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07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Blueprint documents contain some TBDs,  They will be updated in 2020.</a:t>
            </a:r>
          </a:p>
          <a:p>
            <a:r>
              <a:rPr lang="en-US" dirty="0"/>
              <a:t>Additional information can be found by: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Subscribing to the NSRS Modernization Newsletter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Subscribing to the NGS Email Newsletters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Excellent way to learn when about new TRs, TMs, and SPs.</a:t>
            </a:r>
          </a:p>
          <a:p>
            <a:r>
              <a:rPr lang="en-US" dirty="0"/>
              <a:t>The SUBSCRIBE link is located at the left edge of the NGS Home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5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Section 4, we will discuss the Guiding Principles of the Modernization,  and then show some of the publications you can consult for further details and reference.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6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symbol indicates the important summaries.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9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NGS’ Guiding Principles for the Modernization: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ITRF will be pre-eminent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We will embrace time-dependencies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Users will access the NSRS through Trusted Geodetic Control (with a preference for New GNSS Occupations)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NGS will adopt a Geoid-Based Vertical Datum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We will support and  assist our Customer Base in transitioning to the new datums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We will Revitalize and Emphasize the Importance of Standards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And importantly, we will Document Everything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6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ITRF has for decades acted as an ad-hoc international standard.</a:t>
            </a:r>
          </a:p>
          <a:p>
            <a:r>
              <a:rPr lang="en-US" dirty="0"/>
              <a:t>It was recently adopted by the United Nations Committee of Experts on Global Geospatial Information Management (or UN-GGIM) as the Global Geodetic Reference Frame.</a:t>
            </a:r>
          </a:p>
          <a:p>
            <a:endParaRPr lang="en-US" dirty="0"/>
          </a:p>
          <a:p>
            <a:r>
              <a:rPr lang="en-US" dirty="0"/>
              <a:t>All geometric computations will be done in ITRF / XYZ  - then transformed into the NSRS.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89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NGS will embrace time dependency because Coordinates Change,  even in so-called “plate fixed” frames.</a:t>
            </a:r>
          </a:p>
          <a:p>
            <a:endParaRPr lang="en-US" dirty="0"/>
          </a:p>
          <a:p>
            <a:r>
              <a:rPr lang="en-US" dirty="0"/>
              <a:t>We will associate Coordinates with their Survey Epoch.</a:t>
            </a:r>
          </a:p>
          <a:p>
            <a:endParaRPr lang="en-US" dirty="0"/>
          </a:p>
          <a:p>
            <a:r>
              <a:rPr lang="en-US" dirty="0"/>
              <a:t>For active control we will compute daily coordinates, then fit a simple coordinate function to them through time.</a:t>
            </a:r>
          </a:p>
          <a:p>
            <a:r>
              <a:rPr lang="en-US" dirty="0"/>
              <a:t>Currently a linear function.  Non-linear functions will be studied for the future.</a:t>
            </a:r>
          </a:p>
          <a:p>
            <a:endParaRPr lang="en-US" dirty="0"/>
          </a:p>
          <a:p>
            <a:r>
              <a:rPr lang="en-US" dirty="0"/>
              <a:t>For Passive Control:, we will compute  coordinates at epochs when the point was surveyed.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BUT…Showing Time Change Requires Re-surveys.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77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 1.6 million marks in the NGS database were set for NAD 83 or NAVD 88 with nearly no overlap. </a:t>
            </a:r>
          </a:p>
          <a:p>
            <a:r>
              <a:rPr lang="en-US" dirty="0"/>
              <a:t>Relatively few marks had BOTH horizontal and vertical positions!</a:t>
            </a:r>
          </a:p>
          <a:p>
            <a:r>
              <a:rPr lang="en-US" dirty="0"/>
              <a:t>Most have never been re-surveyed.</a:t>
            </a:r>
          </a:p>
          <a:p>
            <a:endParaRPr lang="en-US" dirty="0"/>
          </a:p>
          <a:p>
            <a:r>
              <a:rPr lang="en-US" dirty="0"/>
              <a:t>But kudos to the recent GPS on Bench Mark surveyors!</a:t>
            </a:r>
          </a:p>
          <a:p>
            <a:endParaRPr lang="en-US" dirty="0"/>
          </a:p>
          <a:p>
            <a:r>
              <a:rPr lang="en-US" dirty="0"/>
              <a:t>You’re re-surveying marks that were leveled (for NAVD 88) but which are now seeing a GPS receiver, often for the first time!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4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GPS on BM Campaign has been a great success.</a:t>
            </a:r>
          </a:p>
          <a:p>
            <a:r>
              <a:rPr lang="en-US" dirty="0"/>
              <a:t>Many surveyors contributed observations for the improvement of GEOID18 and have continued to do submit observations that will improve the NAD83 to NATRF2022 Transformation Tool .</a:t>
            </a:r>
          </a:p>
          <a:p>
            <a:endParaRPr lang="en-US" dirty="0"/>
          </a:p>
          <a:p>
            <a:r>
              <a:rPr lang="en-US" dirty="0"/>
              <a:t>Please view the GPS on BM Page to see how you can participate.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9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9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568325"/>
            <a:ext cx="10409767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467" y="1906588"/>
            <a:ext cx="5103284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03951" y="1906588"/>
            <a:ext cx="5103283" cy="208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03951" y="4141789"/>
            <a:ext cx="5103283" cy="2084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7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5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9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568325"/>
            <a:ext cx="10409767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467" y="1906588"/>
            <a:ext cx="5103284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03951" y="1906588"/>
            <a:ext cx="5103283" cy="208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03951" y="4141789"/>
            <a:ext cx="5103283" cy="2084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7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Modernized NSRS - extended version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2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1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5.png"/><Relationship Id="rId1" Type="http://schemas.openxmlformats.org/officeDocument/2006/relationships/tags" Target="../tags/tag2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0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geodesy.noaa.gov/library/pdfs/NOAA_TM_NOS_NGS_0081.pdf" TargetMode="External"/><Relationship Id="rId3" Type="http://schemas.openxmlformats.org/officeDocument/2006/relationships/notesSlide" Target="../notesSlides/notesSlide22.xml"/><Relationship Id="rId7" Type="http://schemas.openxmlformats.org/officeDocument/2006/relationships/hyperlink" Target="https://geodesy.noaa.gov/library/pdfs/NOAA_TM_NOS_NGS_0082.pdf" TargetMode="External"/><Relationship Id="rId12" Type="http://schemas.openxmlformats.org/officeDocument/2006/relationships/hyperlink" Target="http://www.ngs.noaa.gov/librar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hyperlink" Target="https://geodesy.noaa.gov/library/pdfs/NOAA_TR_NOS_NGS_0068.pdf" TargetMode="External"/><Relationship Id="rId11" Type="http://schemas.openxmlformats.org/officeDocument/2006/relationships/hyperlink" Target="https://geodesy.noaa.gov/library/pdfs/NOAA_TR_NOS_NGS_0063.pdf" TargetMode="External"/><Relationship Id="rId5" Type="http://schemas.openxmlformats.org/officeDocument/2006/relationships/hyperlink" Target="https://geodesy.noaa.gov/library/pdfs/NOAA_TR_NOS_NGS_0069.pdf" TargetMode="External"/><Relationship Id="rId10" Type="http://schemas.openxmlformats.org/officeDocument/2006/relationships/hyperlink" Target="https://geodesy.noaa.gov/library/pdfs/NOAA_TM_NOS_NGS_0074.pdf" TargetMode="External"/><Relationship Id="rId4" Type="http://schemas.openxmlformats.org/officeDocument/2006/relationships/hyperlink" Target="https://geodesy.noaa.gov/library/pdfs/NOAA_TM_NOS_NGS_0083.pdf" TargetMode="External"/><Relationship Id="rId9" Type="http://schemas.openxmlformats.org/officeDocument/2006/relationships/hyperlink" Target="https://geodesy.noaa.gov/library/pdfs/NOAA_TM_NOS_NGS_0078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s://ggim.un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99364"/>
            <a:ext cx="8229600" cy="1143000"/>
          </a:xfrm>
        </p:spPr>
        <p:txBody>
          <a:bodyPr/>
          <a:lstStyle/>
          <a:p>
            <a:r>
              <a:rPr lang="en-US" sz="4000" b="1" dirty="0"/>
              <a:t>Part II:  The Modernized NSRS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3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932" y="1603900"/>
            <a:ext cx="7793868" cy="464378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sz="4000" b="1" dirty="0"/>
              <a:t>Does anyone </a:t>
            </a:r>
            <a:r>
              <a:rPr lang="en-US" sz="4000" b="1" i="1" dirty="0"/>
              <a:t>really</a:t>
            </a:r>
            <a:r>
              <a:rPr lang="en-US" sz="4000" b="1" dirty="0"/>
              <a:t> re-survey points?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7932" y="2171468"/>
            <a:ext cx="62785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1,600,881 marks not at a CORS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1,500,750 have never seen a GPS receiver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Of those 100,131 remaining, only 22,000 or so have ever seen GPS 2 or more times.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Put another way - approximately: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93% have ZERO GPS occupations (1,500,750)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6.2% have 1 or more GPS occupation (100,131)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1.4% have TWO or more GPS occupations (22,412)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F6EFA-9310-4764-A2A7-3F978049EC9E}"/>
              </a:ext>
            </a:extLst>
          </p:cNvPr>
          <p:cNvSpPr txBox="1"/>
          <p:nvPr/>
        </p:nvSpPr>
        <p:spPr>
          <a:xfrm>
            <a:off x="2416932" y="1615874"/>
            <a:ext cx="77938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Number of Marks versus GPS Observation Count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0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sz="4000" b="1" dirty="0"/>
              <a:t>Does anyone </a:t>
            </a:r>
            <a:r>
              <a:rPr lang="en-US" sz="4000" b="1" i="1" dirty="0"/>
              <a:t>really</a:t>
            </a:r>
            <a:r>
              <a:rPr lang="en-US" sz="4000" b="1" dirty="0"/>
              <a:t> re-survey points?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114" y="1620078"/>
            <a:ext cx="7386364" cy="46764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E8833-820D-49FC-9965-75A84A29A775}"/>
              </a:ext>
            </a:extLst>
          </p:cNvPr>
          <p:cNvSpPr txBox="1"/>
          <p:nvPr/>
        </p:nvSpPr>
        <p:spPr>
          <a:xfrm>
            <a:off x="2418522" y="1620078"/>
            <a:ext cx="73549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Number of Marks versus GPS Project Count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B329A-C352-43FF-AE29-C3A919C40726}"/>
              </a:ext>
            </a:extLst>
          </p:cNvPr>
          <p:cNvSpPr txBox="1"/>
          <p:nvPr/>
        </p:nvSpPr>
        <p:spPr>
          <a:xfrm>
            <a:off x="4983480" y="2690337"/>
            <a:ext cx="3337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Very few marks have participated in more than one GPS Project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853"/>
          <a:stretch/>
        </p:blipFill>
        <p:spPr>
          <a:xfrm>
            <a:off x="1989485" y="1600201"/>
            <a:ext cx="8271011" cy="456797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sz="4000" b="1" dirty="0"/>
              <a:t>Does anyone </a:t>
            </a:r>
            <a:r>
              <a:rPr lang="en-US" sz="4000" b="1" i="1" dirty="0"/>
              <a:t>really</a:t>
            </a:r>
            <a:r>
              <a:rPr lang="en-US" sz="4000" b="1" dirty="0"/>
              <a:t> re-survey points?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9263" y="2207545"/>
            <a:ext cx="6391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1,600,881 marks not at a CORS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680,000 have never been leveled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802,000 have been leveled only once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166,000 have been leveled 2 or more times.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Or to put it another way: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42% have ZERO Leveling (680,000)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50% have ONE Leveling occupation (802,000)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10% have TWO or more Leveling occupations (166,000)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03900-0DED-47F9-AA7D-985FA6BD6B0E}"/>
              </a:ext>
            </a:extLst>
          </p:cNvPr>
          <p:cNvSpPr txBox="1"/>
          <p:nvPr/>
        </p:nvSpPr>
        <p:spPr>
          <a:xfrm>
            <a:off x="1989484" y="1650035"/>
            <a:ext cx="82213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Number of Marks versus Leveling Project Count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7280A5-89C7-4E5C-92C7-A2BB80ADA9E9}"/>
              </a:ext>
            </a:extLst>
          </p:cNvPr>
          <p:cNvSpPr txBox="1"/>
          <p:nvPr/>
        </p:nvSpPr>
        <p:spPr>
          <a:xfrm rot="21205886">
            <a:off x="6391930" y="5256287"/>
            <a:ext cx="273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All counts are approximate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8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14394"/>
            <a:ext cx="8229600" cy="1143000"/>
          </a:xfrm>
        </p:spPr>
        <p:txBody>
          <a:bodyPr/>
          <a:lstStyle/>
          <a:p>
            <a:r>
              <a:rPr lang="en-US" sz="3200" b="1" dirty="0"/>
              <a:t>Access the NSRS through Trusted Geodetic Control (Preference: New GNSS Occupations)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383" y="1461057"/>
            <a:ext cx="8229600" cy="4525963"/>
          </a:xfrm>
        </p:spPr>
        <p:txBody>
          <a:bodyPr/>
          <a:lstStyle/>
          <a:p>
            <a:r>
              <a:rPr lang="en-US" dirty="0"/>
              <a:t>Meaning all classical and leveling surveys would require some GNSS for NGS to provide NSRS coordinates </a:t>
            </a:r>
          </a:p>
          <a:p>
            <a:pPr lvl="1"/>
            <a:r>
              <a:rPr lang="en-US" sz="3200" dirty="0"/>
              <a:t>Even if it’s a few 6 second RTN occupations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EFB2F-0B4B-422E-9753-590C0FCD4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517" y="5145136"/>
            <a:ext cx="2486967" cy="1211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85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Geoid-Based Vertical Datum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949">
                  <a:extLst>
                    <a:ext uri="{9D8B030D-6E8A-4147-A177-3AD203B41FA5}">
                      <a16:colId xmlns:a16="http://schemas.microsoft.com/office/drawing/2014/main" val="3215023237"/>
                    </a:ext>
                  </a:extLst>
                </a:gridCol>
                <a:gridCol w="1379913">
                  <a:extLst>
                    <a:ext uri="{9D8B030D-6E8A-4147-A177-3AD203B41FA5}">
                      <a16:colId xmlns:a16="http://schemas.microsoft.com/office/drawing/2014/main" val="2725513371"/>
                    </a:ext>
                  </a:extLst>
                </a:gridCol>
                <a:gridCol w="1853738">
                  <a:extLst>
                    <a:ext uri="{9D8B030D-6E8A-4147-A177-3AD203B41FA5}">
                      <a16:colId xmlns:a16="http://schemas.microsoft.com/office/drawing/2014/main" val="2364139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Criteria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Passive Control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Geoid-Based / GNSS accessed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77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</a:rPr>
                        <a:t>Available everywhere?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287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</a:rPr>
                        <a:t>Safe from being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</a:rPr>
                        <a:t> bulldozed?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44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</a:rPr>
                        <a:t>Accurate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</a:rPr>
                        <a:t> to a few cm everywhere?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32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</a:rPr>
                        <a:t>Differentially accurate to few mm &lt;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</a:rPr>
                        <a:t> 50 km?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</a:rPr>
                        <a:t>Differentially accurate to few mm 50-200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</a:rPr>
                        <a:t> km?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9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</a:rPr>
                        <a:t>Differentially accurate to few mm &gt; 200 km?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5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</a:rPr>
                        <a:t>Change to the way people do business?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336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</a:rPr>
                        <a:t>Fast?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63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E176F8-8D49-4553-8E31-D6BD0F6EF08A}"/>
              </a:ext>
            </a:extLst>
          </p:cNvPr>
          <p:cNvSpPr/>
          <p:nvPr/>
        </p:nvSpPr>
        <p:spPr>
          <a:xfrm>
            <a:off x="1981200" y="3352801"/>
            <a:ext cx="6377940" cy="365125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9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GPS vs Leveling…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r="1324"/>
          <a:stretch/>
        </p:blipFill>
        <p:spPr>
          <a:xfrm>
            <a:off x="2378765" y="1600201"/>
            <a:ext cx="7394713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915478" y="4154558"/>
            <a:ext cx="4362036" cy="17393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915478" y="2219326"/>
            <a:ext cx="4362036" cy="25812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77514" y="1916579"/>
            <a:ext cx="2193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</a:rPr>
              <a:t>Differential leveling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</a:rPr>
              <a:t>errors build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</a:rPr>
              <a:t>by distance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44190" y="4555004"/>
            <a:ext cx="2797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9900"/>
                </a:solidFill>
                <a:latin typeface="Times New Roman" panose="02020603050405020304" pitchFamily="18" charset="0"/>
                <a:ea typeface="MS PGothic" pitchFamily="34" charset="-128"/>
              </a:rPr>
              <a:t>Differential GPS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9900"/>
                </a:solidFill>
                <a:latin typeface="Times New Roman" panose="02020603050405020304" pitchFamily="18" charset="0"/>
                <a:ea typeface="MS PGothic" pitchFamily="34" charset="-128"/>
              </a:rPr>
              <a:t>errors are larger </a:t>
            </a:r>
            <a:br>
              <a:rPr lang="en-US" dirty="0">
                <a:solidFill>
                  <a:srgbClr val="009900"/>
                </a:solidFill>
                <a:latin typeface="Times New Roman" panose="02020603050405020304" pitchFamily="18" charset="0"/>
                <a:ea typeface="MS PGothic" pitchFamily="34" charset="-128"/>
              </a:rPr>
            </a:br>
            <a:r>
              <a:rPr lang="en-US" dirty="0">
                <a:solidFill>
                  <a:srgbClr val="009900"/>
                </a:solidFill>
                <a:latin typeface="Times New Roman" panose="02020603050405020304" pitchFamily="18" charset="0"/>
                <a:ea typeface="MS PGothic" pitchFamily="34" charset="-128"/>
              </a:rPr>
              <a:t>(at first), but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9900"/>
                </a:solidFill>
                <a:latin typeface="Times New Roman" panose="02020603050405020304" pitchFamily="18" charset="0"/>
                <a:ea typeface="MS PGothic" pitchFamily="34" charset="-128"/>
              </a:rPr>
              <a:t>don’t change </a:t>
            </a:r>
            <a:br>
              <a:rPr lang="en-US" dirty="0">
                <a:solidFill>
                  <a:srgbClr val="009900"/>
                </a:solidFill>
                <a:latin typeface="Times New Roman" panose="02020603050405020304" pitchFamily="18" charset="0"/>
                <a:ea typeface="MS PGothic" pitchFamily="34" charset="-128"/>
              </a:rPr>
            </a:br>
            <a:r>
              <a:rPr lang="en-US" dirty="0">
                <a:solidFill>
                  <a:srgbClr val="009900"/>
                </a:solidFill>
                <a:latin typeface="Times New Roman" panose="02020603050405020304" pitchFamily="18" charset="0"/>
                <a:ea typeface="MS PGothic" pitchFamily="34" charset="-128"/>
              </a:rPr>
              <a:t>with distance</a:t>
            </a:r>
          </a:p>
        </p:txBody>
      </p:sp>
      <p:sp>
        <p:nvSpPr>
          <p:cNvPr id="3" name="Oval 2"/>
          <p:cNvSpPr/>
          <p:nvPr/>
        </p:nvSpPr>
        <p:spPr>
          <a:xfrm>
            <a:off x="3646374" y="3860800"/>
            <a:ext cx="694204" cy="694204"/>
          </a:xfrm>
          <a:prstGeom prst="ellipse">
            <a:avLst/>
          </a:prstGeom>
          <a:noFill/>
          <a:ln w="38100">
            <a:solidFill>
              <a:srgbClr val="0086E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Callout 7"/>
          <p:cNvSpPr/>
          <p:nvPr/>
        </p:nvSpPr>
        <p:spPr>
          <a:xfrm flipH="1">
            <a:off x="2698041" y="1989138"/>
            <a:ext cx="2369259" cy="1563722"/>
          </a:xfrm>
          <a:prstGeom prst="wedgeEllipseCallout">
            <a:avLst>
              <a:gd name="adj1" fmla="val -5551"/>
              <a:gd name="adj2" fmla="val 869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At &lt;50 Km GPS remains steady over longer distances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16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393906"/>
            <a:ext cx="8219661" cy="1143000"/>
          </a:xfrm>
        </p:spPr>
        <p:txBody>
          <a:bodyPr/>
          <a:lstStyle/>
          <a:p>
            <a:r>
              <a:rPr lang="en-US" sz="4000" b="1" dirty="0"/>
              <a:t>Support and Transition </a:t>
            </a:r>
            <a:br>
              <a:rPr lang="en-US" sz="4000" b="1" dirty="0"/>
            </a:br>
            <a:r>
              <a:rPr lang="en-US" sz="4000" b="1" dirty="0"/>
              <a:t>Customer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322" y="1815353"/>
            <a:ext cx="8229600" cy="4171666"/>
          </a:xfrm>
        </p:spPr>
        <p:txBody>
          <a:bodyPr/>
          <a:lstStyle/>
          <a:p>
            <a:r>
              <a:rPr lang="en-US" dirty="0"/>
              <a:t>NGS is required to serve Federal agencies</a:t>
            </a:r>
          </a:p>
          <a:p>
            <a:pPr lvl="1"/>
            <a:r>
              <a:rPr lang="en-US" dirty="0"/>
              <a:t>But their largest customer base is state/local</a:t>
            </a:r>
          </a:p>
          <a:p>
            <a:r>
              <a:rPr lang="en-US" dirty="0"/>
              <a:t>NGS must provide the right instructions on the modernized NSRS</a:t>
            </a:r>
          </a:p>
          <a:p>
            <a:pPr lvl="1"/>
            <a:r>
              <a:rPr lang="en-US" dirty="0"/>
              <a:t>Standards and Specifications!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9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600201"/>
            <a:ext cx="3533775" cy="4548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604"/>
          <a:stretch/>
        </p:blipFill>
        <p:spPr>
          <a:xfrm>
            <a:off x="1981201" y="1600200"/>
            <a:ext cx="3476625" cy="4548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sz="4000" b="1" dirty="0"/>
              <a:t>Revitalize the Importance of Standards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75563" y="1979112"/>
            <a:ext cx="1640909" cy="6513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4723" y="3018773"/>
            <a:ext cx="588725" cy="1628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6D844-466B-436A-91D5-A4D374EA3E74}"/>
              </a:ext>
            </a:extLst>
          </p:cNvPr>
          <p:cNvSpPr txBox="1"/>
          <p:nvPr/>
        </p:nvSpPr>
        <p:spPr>
          <a:xfrm>
            <a:off x="1602327" y="1952219"/>
            <a:ext cx="579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prstClr val="black"/>
                </a:solidFill>
                <a:latin typeface="Arial" charset="0"/>
                <a:ea typeface="MS PGothic" pitchFamily="34" charset="-128"/>
                <a:sym typeface="Wingdings" panose="05000000000000000000" pitchFamily="2" charset="2"/>
              </a:rPr>
              <a:t></a:t>
            </a:r>
            <a:endParaRPr lang="en-US" sz="4400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B1C1B-BCB8-4157-BA4D-234023A12EE3}"/>
              </a:ext>
            </a:extLst>
          </p:cNvPr>
          <p:cNvSpPr txBox="1"/>
          <p:nvPr/>
        </p:nvSpPr>
        <p:spPr>
          <a:xfrm>
            <a:off x="6069159" y="2715472"/>
            <a:ext cx="665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prstClr val="black"/>
                </a:solidFill>
                <a:latin typeface="Arial" charset="0"/>
                <a:ea typeface="MS PGothic" pitchFamily="34" charset="-128"/>
                <a:sym typeface="Wingdings" panose="05000000000000000000" pitchFamily="2" charset="2"/>
              </a:rPr>
              <a:t></a:t>
            </a:r>
            <a:endParaRPr lang="en-US" sz="4400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B4AC3F-077D-4E99-B8D0-9B42D871B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0517" y="5145136"/>
            <a:ext cx="2486967" cy="1211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58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Document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3"/>
            <a:ext cx="8557591" cy="4525963"/>
          </a:xfrm>
        </p:spPr>
        <p:txBody>
          <a:bodyPr/>
          <a:lstStyle/>
          <a:p>
            <a:r>
              <a:rPr lang="en-US" sz="2800" b="1" dirty="0"/>
              <a:t>NGS has a mixed history of solid documentation, which we are committed to improving.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69" y="3074955"/>
            <a:ext cx="1734853" cy="2245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3969" y="5349710"/>
            <a:ext cx="1833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A 256 page stunning example of meticulous documentation.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6360" y="2705622"/>
            <a:ext cx="160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NAD 83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4905" y="5344301"/>
            <a:ext cx="153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160 pages across multiple reports.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8419" y="2704203"/>
            <a:ext cx="152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NAVD 88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669" y="3149578"/>
            <a:ext cx="1527594" cy="20667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91651" y="4407033"/>
            <a:ext cx="1571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Some web pages, some in-house documentation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91652" y="2705623"/>
            <a:ext cx="16071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HARNs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FBNs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VERTCON 1.0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VERTCON 2.0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NADCON 2.0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NADCON 4.2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AADDB-A947-4B10-A4B7-6C149F1DF128}"/>
              </a:ext>
            </a:extLst>
          </p:cNvPr>
          <p:cNvSpPr txBox="1"/>
          <p:nvPr/>
        </p:nvSpPr>
        <p:spPr>
          <a:xfrm>
            <a:off x="3125712" y="5703654"/>
            <a:ext cx="579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prstClr val="black"/>
                </a:solidFill>
                <a:latin typeface="Arial" charset="0"/>
                <a:ea typeface="MS PGothic" pitchFamily="34" charset="-128"/>
                <a:sym typeface="Wingdings" panose="05000000000000000000" pitchFamily="2" charset="2"/>
              </a:rPr>
              <a:t></a:t>
            </a:r>
            <a:endParaRPr lang="en-US" sz="4400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B3A24-4DCB-4F2E-AF19-57434F001801}"/>
              </a:ext>
            </a:extLst>
          </p:cNvPr>
          <p:cNvSpPr txBox="1"/>
          <p:nvPr/>
        </p:nvSpPr>
        <p:spPr>
          <a:xfrm>
            <a:off x="9430602" y="4662115"/>
            <a:ext cx="665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prstClr val="black"/>
                </a:solidFill>
                <a:latin typeface="Arial" charset="0"/>
                <a:ea typeface="MS PGothic" pitchFamily="34" charset="-128"/>
                <a:sym typeface="Wingdings" panose="05000000000000000000" pitchFamily="2" charset="2"/>
              </a:rPr>
              <a:t></a:t>
            </a:r>
            <a:endParaRPr lang="en-US" sz="4400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8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7" grpId="0"/>
      <p:bldP spid="18" grpId="0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59600"/>
            <a:ext cx="8229600" cy="4525963"/>
          </a:xfrm>
        </p:spPr>
        <p:txBody>
          <a:bodyPr/>
          <a:lstStyle/>
          <a:p>
            <a:r>
              <a:rPr lang="en-US" sz="2000" b="1" dirty="0">
                <a:cs typeface="Times New Roman" panose="02020603050405020304" pitchFamily="18" charset="0"/>
              </a:rPr>
              <a:t>Part II:  The Modernized NSRS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Guiding Principles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Documentation (4 slides)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Geometric Reference Frames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Geopotential Datum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Coordinates and Database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  <a:cs typeface="Times New Roman" panose="02020603050405020304" pitchFamily="18" charset="0"/>
              </a:rPr>
              <a:t>BREAK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Accessing the NSRS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The NOAA CORS Network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OPUS:  The New </a:t>
            </a:r>
            <a:r>
              <a:rPr lang="en-US" sz="1800" dirty="0" err="1">
                <a:cs typeface="Times New Roman" panose="02020603050405020304" pitchFamily="18" charset="0"/>
              </a:rPr>
              <a:t>Bluebooking</a:t>
            </a:r>
            <a:endParaRPr lang="en-US" sz="1800" dirty="0"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New Surveying Specifications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Transformations and Conversions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State Plane Coordinates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Addressing Known Concerns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NSRS Modernization Delay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Closing, Summary and Overview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Contact Information and Ways to Keep Up to Date</a:t>
            </a:r>
          </a:p>
          <a:p>
            <a:pPr lvl="1"/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1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59600"/>
            <a:ext cx="8229600" cy="4525963"/>
          </a:xfrm>
        </p:spPr>
        <p:txBody>
          <a:bodyPr/>
          <a:lstStyle/>
          <a:p>
            <a:r>
              <a:rPr lang="en-US" sz="2000" b="1" dirty="0"/>
              <a:t>Part II:  The Modernized NSRS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Guiding Principles (12 slides)</a:t>
            </a:r>
          </a:p>
          <a:p>
            <a:pPr lvl="1"/>
            <a:r>
              <a:rPr lang="en-US" sz="1800" dirty="0"/>
              <a:t>Documentation</a:t>
            </a:r>
          </a:p>
          <a:p>
            <a:pPr lvl="1"/>
            <a:r>
              <a:rPr lang="en-US" sz="1800" dirty="0"/>
              <a:t>Geometric Reference Frames</a:t>
            </a:r>
          </a:p>
          <a:p>
            <a:pPr lvl="1"/>
            <a:r>
              <a:rPr lang="en-US" sz="1800" dirty="0"/>
              <a:t>Geopotential Datum</a:t>
            </a:r>
          </a:p>
          <a:p>
            <a:pPr lvl="1"/>
            <a:r>
              <a:rPr lang="en-US" sz="1800" dirty="0"/>
              <a:t>Coordinates and Database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</a:rPr>
              <a:t>BREAK</a:t>
            </a:r>
          </a:p>
          <a:p>
            <a:pPr lvl="1"/>
            <a:r>
              <a:rPr lang="en-US" sz="1800" dirty="0"/>
              <a:t>Accessing the NSRS</a:t>
            </a:r>
          </a:p>
          <a:p>
            <a:pPr lvl="1"/>
            <a:r>
              <a:rPr lang="en-US" sz="1800" dirty="0"/>
              <a:t>The NOAA CORS Network</a:t>
            </a:r>
          </a:p>
          <a:p>
            <a:pPr lvl="1"/>
            <a:r>
              <a:rPr lang="en-US" sz="1800" dirty="0"/>
              <a:t>OPUS:  The New </a:t>
            </a:r>
            <a:r>
              <a:rPr lang="en-US" sz="1800" dirty="0" err="1"/>
              <a:t>Bluebooking</a:t>
            </a:r>
            <a:endParaRPr lang="en-US" sz="1800" dirty="0"/>
          </a:p>
          <a:p>
            <a:pPr lvl="1"/>
            <a:r>
              <a:rPr lang="en-US" sz="1800" dirty="0"/>
              <a:t>New Surveying Specifications</a:t>
            </a:r>
          </a:p>
          <a:p>
            <a:pPr lvl="1"/>
            <a:r>
              <a:rPr lang="en-US" sz="1800" dirty="0"/>
              <a:t>Transformations and Conversions</a:t>
            </a:r>
          </a:p>
          <a:p>
            <a:pPr lvl="1"/>
            <a:r>
              <a:rPr lang="en-US" sz="1800" dirty="0"/>
              <a:t>State Plane Coordinates</a:t>
            </a:r>
          </a:p>
          <a:p>
            <a:pPr lvl="1"/>
            <a:r>
              <a:rPr lang="en-US" sz="1800" dirty="0"/>
              <a:t>Addressing Known Concerns</a:t>
            </a:r>
          </a:p>
          <a:p>
            <a:pPr lvl="1"/>
            <a:r>
              <a:rPr lang="en-US" sz="1800" dirty="0"/>
              <a:t>NSRS Modernization Delay</a:t>
            </a:r>
          </a:p>
          <a:p>
            <a:pPr lvl="1"/>
            <a:r>
              <a:rPr lang="en-US" sz="1800" dirty="0"/>
              <a:t>Closing, Summary and Overview</a:t>
            </a:r>
          </a:p>
          <a:p>
            <a:pPr lvl="1"/>
            <a:r>
              <a:rPr lang="en-US" sz="1800" dirty="0"/>
              <a:t>Contact Information and Ways to Keep Up to Date</a:t>
            </a:r>
          </a:p>
          <a:p>
            <a:pPr lvl="1"/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4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7164"/>
            <a:ext cx="8229600" cy="1143000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Documentation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Date of this slide: Sept 3, 2020</a:t>
            </a:r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1242273"/>
            <a:ext cx="3244241" cy="4319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1" y="5774582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2010 – 156 pages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4157" y="5989199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Pages total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258" y="1242273"/>
            <a:ext cx="3244241" cy="4286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8258" y="5774582"/>
            <a:ext cx="168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2011 – 41 pages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63329" y="600760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156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63329" y="600760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197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242274"/>
            <a:ext cx="3275555" cy="43524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0783" y="5774582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2013 – 23 pages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63329" y="600760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220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2623" y="1237358"/>
            <a:ext cx="3347467" cy="44449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52" y="1273974"/>
            <a:ext cx="3376049" cy="44644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04813" y="5790871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2017 – 32 pages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63329" y="600760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252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8089" y="5777209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2017 – 41 pages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63329" y="600760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293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0562" y="1257684"/>
            <a:ext cx="3295098" cy="435330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53907" y="5790871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2017 – 240 pages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63329" y="600760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533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5061" y="1255372"/>
            <a:ext cx="3357800" cy="442376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238299" y="5804533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2018 – 27 pages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63329" y="600760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560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8995" y="1235152"/>
            <a:ext cx="3375472" cy="454456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36711" y="579401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2019 – 77 pages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63329" y="600760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633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3760" y="1252157"/>
            <a:ext cx="3334125" cy="439169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028131" y="5809263"/>
            <a:ext cx="168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2019 – 11 pages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63329" y="600760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644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1" y="1235153"/>
            <a:ext cx="3321186" cy="444398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367183" y="5786352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2019 – 20 pages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863329" y="600760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664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4413" y="1242070"/>
            <a:ext cx="3295668" cy="443707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905465" y="5777209"/>
            <a:ext cx="179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2019 – 112 pages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63329" y="600760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776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84864" y="1243765"/>
            <a:ext cx="3350248" cy="445828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207171" y="5772809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2019 – 121 pages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8400" y="1252156"/>
            <a:ext cx="3282653" cy="436037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552347" y="577947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2020 – 52 pages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63328" y="5999554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897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60745" y="5997942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947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3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8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6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2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8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4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6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2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8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4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6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2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8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4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46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2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98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4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6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2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8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4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8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6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32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8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84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1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36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62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88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14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4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66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92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18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44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96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22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48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74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26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52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78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404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43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56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482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80"/>
                            </p:stCondLst>
                            <p:childTnLst>
                              <p:par>
                                <p:cTn id="179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34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86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12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638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640"/>
                            </p:stCondLst>
                            <p:childTnLst>
                              <p:par>
                                <p:cTn id="197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69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716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742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68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7940"/>
                            </p:stCondLst>
                            <p:childTnLst>
                              <p:par>
                                <p:cTn id="21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8200"/>
                            </p:stCondLst>
                            <p:childTnLst>
                              <p:par>
                                <p:cTn id="21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846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72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898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11" grpId="0"/>
      <p:bldP spid="11" grpId="1"/>
      <p:bldP spid="13" grpId="0" animBg="1"/>
      <p:bldP spid="14" grpId="0" animBg="1"/>
      <p:bldP spid="16" grpId="0"/>
      <p:bldP spid="16" grpId="1"/>
      <p:bldP spid="17" grpId="0" animBg="1"/>
      <p:bldP spid="17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6" grpId="0"/>
      <p:bldP spid="26" grpId="1"/>
      <p:bldP spid="27" grpId="0" animBg="1"/>
      <p:bldP spid="27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32" grpId="0" animBg="1"/>
      <p:bldP spid="32" grpId="1" animBg="1"/>
      <p:bldP spid="34" grpId="0"/>
      <p:bldP spid="34" grpId="1"/>
      <p:bldP spid="35" grpId="0" animBg="1"/>
      <p:bldP spid="35" grpId="1" animBg="1"/>
      <p:bldP spid="37" grpId="0"/>
      <p:bldP spid="37" grpId="1"/>
      <p:bldP spid="38" grpId="0" animBg="1"/>
      <p:bldP spid="38" grpId="1" animBg="1"/>
      <p:bldP spid="40" grpId="0"/>
      <p:bldP spid="40" grpId="1"/>
      <p:bldP spid="41" grpId="0" animBg="1"/>
      <p:bldP spid="41" grpId="1" animBg="1"/>
      <p:bldP spid="45" grpId="0"/>
      <p:bldP spid="45" grpId="1"/>
      <p:bldP spid="43" grpId="0"/>
      <p:bldP spid="46" grpId="0" animBg="1"/>
      <p:bldP spid="46" grpId="1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370" y="1600201"/>
            <a:ext cx="2447406" cy="3249835"/>
          </a:xfrm>
          <a:prstGeom prst="rect">
            <a:avLst/>
          </a:prstGeom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1949450" y="483325"/>
            <a:ext cx="8261350" cy="11747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Modernizing the NSRS</a:t>
            </a:r>
          </a:p>
          <a:p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The “blueprint” documents:  Your best source for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2121" y="4834201"/>
            <a:ext cx="2518703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Geometric: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Sep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NOAA TR NOS NGS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MS PGothic" pitchFamily="34" charset="-128"/>
              </a:rPr>
              <a:t>62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32 pages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5098" y="4834609"/>
            <a:ext cx="2518703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Geopotential: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Nov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NOAA TR NOS NGS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MS PGothic" pitchFamily="34" charset="-128"/>
              </a:rPr>
              <a:t>64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41 pages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0827" y="4840888"/>
            <a:ext cx="2518703" cy="163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Working in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Modernized NSRS: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April 2019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NOAA TR NOS NGS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MS PGothic" pitchFamily="34" charset="-128"/>
              </a:rPr>
              <a:t>67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77 pages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76" y="1597576"/>
            <a:ext cx="2461325" cy="3254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040" y="1597577"/>
            <a:ext cx="2415761" cy="3252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6341" y="3164994"/>
            <a:ext cx="677621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ea typeface="MS PGothic" pitchFamily="34" charset="-128"/>
              </a:rPr>
              <a:t>All three documents are being updated and re-released in 2020!!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7F1CEB-77B8-4142-94E0-8818C966AF4D}"/>
              </a:ext>
            </a:extLst>
          </p:cNvPr>
          <p:cNvSpPr txBox="1"/>
          <p:nvPr/>
        </p:nvSpPr>
        <p:spPr>
          <a:xfrm>
            <a:off x="2896341" y="3837063"/>
            <a:ext cx="677621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https://www.ngs.noaa.gov/datums/newdatums/policy.shtml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52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sz="3200" b="1" dirty="0"/>
              <a:t>Other Recent Documents on NSRS Modernization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249865"/>
          <a:ext cx="8229600" cy="466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208">
                  <a:extLst>
                    <a:ext uri="{9D8B030D-6E8A-4147-A177-3AD203B41FA5}">
                      <a16:colId xmlns:a16="http://schemas.microsoft.com/office/drawing/2014/main" val="3905495614"/>
                    </a:ext>
                  </a:extLst>
                </a:gridCol>
                <a:gridCol w="706055">
                  <a:extLst>
                    <a:ext uri="{9D8B030D-6E8A-4147-A177-3AD203B41FA5}">
                      <a16:colId xmlns:a16="http://schemas.microsoft.com/office/drawing/2014/main" val="2345979831"/>
                    </a:ext>
                  </a:extLst>
                </a:gridCol>
                <a:gridCol w="5515337">
                  <a:extLst>
                    <a:ext uri="{9D8B030D-6E8A-4147-A177-3AD203B41FA5}">
                      <a16:colId xmlns:a16="http://schemas.microsoft.com/office/drawing/2014/main" val="1984409349"/>
                    </a:ext>
                  </a:extLst>
                </a:gridCol>
              </a:tblGrid>
              <a:tr h="38380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</a:rPr>
                        <a:t>Document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</a:rPr>
                        <a:t>Year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</a:rPr>
                        <a:t>Title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84673"/>
                  </a:ext>
                </a:extLst>
              </a:tr>
              <a:tr h="38380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NOAA T</a:t>
                      </a:r>
                      <a:r>
                        <a:rPr lang="en-US" sz="1400" b="1" dirty="0">
                          <a:solidFill>
                            <a:srgbClr val="00CC66"/>
                          </a:solidFill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1400" b="1" dirty="0"/>
                        <a:t> NOS NGS 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hlinkClick r:id="rId4"/>
                        </a:rPr>
                        <a:t>Exploring and Quantifying the Contribution of Linear Coordinate Functions at NOAA CORS Network Stations to the 2022 Intra-Frame Velocity Model: An Experiment</a:t>
                      </a:r>
                      <a:endParaRPr lang="en-US" sz="1400" dirty="0"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525337"/>
                  </a:ext>
                </a:extLst>
              </a:tr>
              <a:tr h="38380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NOAA 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en-US" sz="1400" b="1" dirty="0"/>
                        <a:t> NOS NGS 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hlinkClick r:id="rId5"/>
                        </a:rPr>
                        <a:t>A Preliminary Investigation of the NGS's Geoid Monitoring Service (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hlinkClick r:id="rId5"/>
                        </a:rPr>
                        <a:t>GeMS</a:t>
                      </a:r>
                      <a:r>
                        <a:rPr lang="en-US" sz="1400" dirty="0">
                          <a:hlinkClick r:id="rId5"/>
                        </a:rPr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781504"/>
                  </a:ext>
                </a:extLst>
              </a:tr>
              <a:tr h="53627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NOAA 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en-US" sz="1400" b="1" dirty="0"/>
                        <a:t> NOS NGS 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hlinkClick r:id="rId6"/>
                        </a:rPr>
                        <a:t>The VERTCON 3.0 Project, Creating vertical transformations for points in the National Spatial Reference System, including VERTCON 3.0</a:t>
                      </a:r>
                      <a:endParaRPr lang="en-US" sz="1400" dirty="0"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3170423"/>
                  </a:ext>
                </a:extLst>
              </a:tr>
              <a:tr h="5362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NOAA T</a:t>
                      </a:r>
                      <a:r>
                        <a:rPr lang="en-US" sz="1400" b="1" dirty="0">
                          <a:solidFill>
                            <a:srgbClr val="00CC66"/>
                          </a:solidFill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1400" b="1" dirty="0">
                          <a:solidFill>
                            <a:srgbClr val="00CC66"/>
                          </a:solidFill>
                        </a:rPr>
                        <a:t> </a:t>
                      </a:r>
                      <a:r>
                        <a:rPr lang="en-US" sz="1400" b="1" dirty="0"/>
                        <a:t>NOS NGS 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hlinkClick r:id="rId7"/>
                        </a:rPr>
                        <a:t>On the Use of Linear Units as a Companion to Horizontal Datum Transformations Performed on Curvilinear Coordinates</a:t>
                      </a:r>
                      <a:endParaRPr lang="en-US" sz="1400" dirty="0"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156251"/>
                  </a:ext>
                </a:extLst>
              </a:tr>
              <a:tr h="3838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NOAA T</a:t>
                      </a:r>
                      <a:r>
                        <a:rPr lang="en-US" sz="1400" b="1" dirty="0">
                          <a:solidFill>
                            <a:srgbClr val="00CC66"/>
                          </a:solidFill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1400" b="1" dirty="0"/>
                        <a:t> NOS NGS 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hlinkClick r:id="rId8"/>
                        </a:rPr>
                        <a:t>NADCON 5.01</a:t>
                      </a:r>
                      <a:endParaRPr lang="en-US" sz="1400" dirty="0"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605366"/>
                  </a:ext>
                </a:extLst>
              </a:tr>
              <a:tr h="5362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NOAA T</a:t>
                      </a:r>
                      <a:r>
                        <a:rPr lang="en-US" sz="1400" b="1" dirty="0">
                          <a:solidFill>
                            <a:srgbClr val="00CC66"/>
                          </a:solidFill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1400" b="1" dirty="0"/>
                        <a:t> NOS NGS 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hlinkClick r:id="rId9"/>
                        </a:rPr>
                        <a:t>Status Report on the Products and Services of the Upcoming Modernized National Spatial Reference System</a:t>
                      </a:r>
                      <a:endParaRPr lang="en-US" sz="1400" dirty="0"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40321"/>
                  </a:ext>
                </a:extLst>
              </a:tr>
              <a:tr h="3838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NOAA T</a:t>
                      </a:r>
                      <a:r>
                        <a:rPr lang="en-US" sz="1400" b="1" dirty="0">
                          <a:solidFill>
                            <a:srgbClr val="00CC66"/>
                          </a:solidFill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1400" b="1" dirty="0"/>
                        <a:t> NOS NGS 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hlinkClick r:id="rId10"/>
                        </a:rPr>
                        <a:t>On Least-Squares Adjustments within the Variance Component Model with Stochastic Constraints</a:t>
                      </a:r>
                      <a:endParaRPr lang="en-US" sz="1400" dirty="0"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362882"/>
                  </a:ext>
                </a:extLst>
              </a:tr>
              <a:tr h="38380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Times New Roman" panose="02020603050405020304" pitchFamily="18" charset="0"/>
                        </a:rPr>
                        <a:t>NOAA 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en-US" sz="1400" b="1" dirty="0"/>
                        <a:t> NOS NGS 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hlinkClick r:id="rId11"/>
                        </a:rPr>
                        <a:t>NADCON 5.0: Geometric Transformation Tool for Points in the National Spatial Reference System</a:t>
                      </a:r>
                      <a:endParaRPr lang="en-US" sz="1400" dirty="0"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66702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0527" y="5969441"/>
            <a:ext cx="3330784" cy="369332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https://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hlinkClick r:id="rId12"/>
              </a:rPr>
              <a:t>www.ngs.noaa.gov/library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9920" y="5933440"/>
            <a:ext cx="586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* Another document type id Special Publication (SP), </a:t>
            </a:r>
            <a:b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used recently for State Plane documents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7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900" y="1461303"/>
            <a:ext cx="6396300" cy="4525963"/>
          </a:xfrm>
        </p:spPr>
        <p:txBody>
          <a:bodyPr/>
          <a:lstStyle/>
          <a:p>
            <a:r>
              <a:rPr lang="en-US" sz="2800" dirty="0"/>
              <a:t>The Blueprint documents contain some TBDs</a:t>
            </a:r>
          </a:p>
          <a:p>
            <a:pPr lvl="1"/>
            <a:r>
              <a:rPr lang="en-US" sz="2400" dirty="0"/>
              <a:t>They will be updated in 2020</a:t>
            </a:r>
          </a:p>
          <a:p>
            <a:r>
              <a:rPr lang="en-US" sz="2800" dirty="0"/>
              <a:t>Additional information can be found by:</a:t>
            </a:r>
          </a:p>
          <a:p>
            <a:pPr lvl="1"/>
            <a:r>
              <a:rPr lang="en-US" sz="2400" dirty="0"/>
              <a:t>Subscribing to the </a:t>
            </a:r>
            <a:r>
              <a:rPr lang="en-US" sz="2400" i="1" dirty="0"/>
              <a:t>NSRS Modernization Newsletter</a:t>
            </a:r>
          </a:p>
          <a:p>
            <a:pPr lvl="1"/>
            <a:r>
              <a:rPr lang="en-US" sz="2400" dirty="0"/>
              <a:t>Subscribing to the NGS Email Newsletters </a:t>
            </a:r>
          </a:p>
          <a:p>
            <a:pPr lvl="2"/>
            <a:r>
              <a:rPr lang="en-US" dirty="0"/>
              <a:t>Excellent way to learn when about new TRs, TMs, and SPs.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79172" y="5769319"/>
            <a:ext cx="7399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https://www.ngs.noaa.gov/INFO/subscribe.shtml</a:t>
            </a:r>
            <a:endParaRPr lang="en-US" sz="2800" dirty="0">
              <a:solidFill>
                <a:srgbClr val="FF0000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1B2005-82EE-4006-94A9-B9CA51A3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01" y="846138"/>
            <a:ext cx="2072355" cy="4856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3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C9A834-9AC6-455C-B1CB-356C41E7A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4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745E999-E67D-4E01-8CED-3EA064A8B8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B651C-7F94-4ECF-A13E-BD8376F2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60D1B-B43D-471F-A00B-67B584B7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F7BDE-C6FF-4361-8CE6-70FABF359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6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AF84-95CA-428D-BCEF-54A659C2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3FEE-DA75-48A9-ABD0-4957B7023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Part II:  The Modernized NSRS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Guiding Principles (12 slides)</a:t>
            </a:r>
          </a:p>
          <a:p>
            <a:pPr lvl="1"/>
            <a:r>
              <a:rPr lang="en-US" dirty="0"/>
              <a:t>Documentation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FF644-D935-42DA-B7FC-7F0021F7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5B461-6DBA-487B-86F6-C2D71FAE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BAC51-8D3C-46CF-9033-31F10A13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7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slides with this icon for important summaries!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033" y="3334183"/>
            <a:ext cx="4973934" cy="2422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1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932" y="1451118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Pre-eminence of the ITRF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Embrace Time-Dependencies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Access the NSRS through Trusted Geodetic Control (Preference: New GNSS Occupations)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Geoid-Based Vertical Datum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 and Transition Customer 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Revitalize the Importance of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Document Everything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ABC42-31C2-4DFA-A9C5-B158F0DA4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5466794"/>
            <a:ext cx="2292626" cy="1116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99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4699"/>
            <a:ext cx="8229600" cy="1143000"/>
          </a:xfrm>
        </p:spPr>
        <p:txBody>
          <a:bodyPr/>
          <a:lstStyle/>
          <a:p>
            <a:r>
              <a:rPr lang="en-US" sz="4000" b="1" dirty="0"/>
              <a:t>Pre-eminence of the ITRF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566" y="1441179"/>
            <a:ext cx="8289234" cy="4525963"/>
          </a:xfrm>
        </p:spPr>
        <p:txBody>
          <a:bodyPr/>
          <a:lstStyle/>
          <a:p>
            <a:r>
              <a:rPr lang="en-US" dirty="0"/>
              <a:t>Decades as an ad-hoc international standard.</a:t>
            </a:r>
          </a:p>
          <a:p>
            <a:r>
              <a:rPr lang="en-US" dirty="0"/>
              <a:t>Recently adopted by the United Nations Committee of Experts on Global Geospatial Information Management (UN-GGIM) as the Global Geodetic Reference Frame. </a:t>
            </a:r>
            <a:r>
              <a:rPr lang="en-US" sz="2800" dirty="0"/>
              <a:t>(</a:t>
            </a:r>
            <a:r>
              <a:rPr lang="en-US" sz="2800" dirty="0">
                <a:hlinkClick r:id="rId4"/>
              </a:rPr>
              <a:t>https://ggim.un.org/</a:t>
            </a:r>
            <a:r>
              <a:rPr lang="en-US" sz="2800" dirty="0"/>
              <a:t>)</a:t>
            </a:r>
          </a:p>
          <a:p>
            <a:r>
              <a:rPr lang="en-US" dirty="0"/>
              <a:t>All geometric computations will be done in ITRF / XYZ  - t</a:t>
            </a:r>
            <a:r>
              <a:rPr lang="en-US" dirty="0"/>
              <a:t>hen transformed into the NSRS.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7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Embrace Time-Dependencies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504" y="1461057"/>
            <a:ext cx="8617226" cy="4525963"/>
          </a:xfrm>
        </p:spPr>
        <p:txBody>
          <a:bodyPr/>
          <a:lstStyle/>
          <a:p>
            <a:r>
              <a:rPr lang="en-US" dirty="0"/>
              <a:t>Coordinates Change</a:t>
            </a:r>
          </a:p>
          <a:p>
            <a:pPr lvl="1"/>
            <a:r>
              <a:rPr lang="en-US" dirty="0"/>
              <a:t>Even in so-called “plate fixed” frames</a:t>
            </a:r>
          </a:p>
          <a:p>
            <a:r>
              <a:rPr lang="en-US" dirty="0"/>
              <a:t>Associate Coordinates with their </a:t>
            </a:r>
            <a:r>
              <a:rPr lang="en-US" b="1" dirty="0">
                <a:solidFill>
                  <a:srgbClr val="C00000"/>
                </a:solidFill>
              </a:rPr>
              <a:t>Survey Epoch</a:t>
            </a:r>
          </a:p>
          <a:p>
            <a:pPr lvl="1"/>
            <a:r>
              <a:rPr lang="en-US" dirty="0"/>
              <a:t>Active control:  daily computed coordinates</a:t>
            </a:r>
          </a:p>
          <a:p>
            <a:pPr lvl="2"/>
            <a:r>
              <a:rPr lang="en-US" sz="2800" dirty="0"/>
              <a:t>Fit a simple function to them through time</a:t>
            </a:r>
          </a:p>
          <a:p>
            <a:pPr lvl="3"/>
            <a:r>
              <a:rPr lang="en-US" sz="2800" dirty="0"/>
              <a:t>Currently linear.  Non-linear in the future.</a:t>
            </a:r>
          </a:p>
          <a:p>
            <a:pPr lvl="1"/>
            <a:r>
              <a:rPr lang="en-US" dirty="0"/>
              <a:t>Passive Control:  Coordinates at epochs when the point was surveyed</a:t>
            </a:r>
          </a:p>
          <a:p>
            <a:pPr lvl="2"/>
            <a:r>
              <a:rPr lang="en-US" sz="2800" dirty="0"/>
              <a:t>BUT…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6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4516"/>
            <a:ext cx="8229600" cy="1143000"/>
          </a:xfrm>
        </p:spPr>
        <p:txBody>
          <a:bodyPr/>
          <a:lstStyle/>
          <a:p>
            <a:r>
              <a:rPr lang="en-US" sz="3600" b="1" dirty="0"/>
              <a:t>Showing Time Change Requires </a:t>
            </a:r>
            <a:br>
              <a:rPr lang="en-US" sz="3600" b="1" dirty="0"/>
            </a:br>
            <a:r>
              <a:rPr lang="en-US" sz="3600" b="1" dirty="0"/>
              <a:t>Re-surveys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505" y="1451118"/>
            <a:ext cx="7980358" cy="4525963"/>
          </a:xfrm>
        </p:spPr>
        <p:txBody>
          <a:bodyPr/>
          <a:lstStyle/>
          <a:p>
            <a:r>
              <a:rPr lang="en-US" dirty="0"/>
              <a:t>Most of the 1.6 million marks in the NGS database were set for NAD 83 or NAVD 88</a:t>
            </a:r>
          </a:p>
          <a:p>
            <a:pPr lvl="1"/>
            <a:r>
              <a:rPr lang="en-US" dirty="0"/>
              <a:t>With nearly no overlap. Relatively few marks had BOTH horizontal and vertical positions!</a:t>
            </a:r>
          </a:p>
          <a:p>
            <a:pPr lvl="1"/>
            <a:r>
              <a:rPr lang="en-US" dirty="0"/>
              <a:t>Most have never been re-surveyed</a:t>
            </a:r>
          </a:p>
          <a:p>
            <a:r>
              <a:rPr lang="en-US" dirty="0"/>
              <a:t>But kudos to the recent GPS on Bench Mark surveyors!</a:t>
            </a:r>
          </a:p>
          <a:p>
            <a:pPr lvl="1"/>
            <a:r>
              <a:rPr lang="en-US" dirty="0"/>
              <a:t>You’re re-surveying marks that were leveled (for NAVD 88) but now seeing a GPS receiver, often for the first time!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61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sz="4000" b="1" dirty="0"/>
              <a:t>GPS on Bench Marks: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>Crowdsourcing Data for Better Models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453517"/>
            <a:ext cx="500888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NGS provides a prioritized list of marks where new data will most benefit the local accuracy of national scale models and tools such as GEOID18 and the 2022 Transformation Tool</a:t>
            </a:r>
          </a:p>
          <a:p>
            <a:pPr marL="0" indent="0">
              <a:buNone/>
            </a:pPr>
            <a:r>
              <a:rPr lang="en-US" sz="1800" b="1" dirty="0"/>
              <a:t>Who</a:t>
            </a:r>
            <a:r>
              <a:rPr lang="en-US" sz="1800" dirty="0"/>
              <a:t>: Federal and State government agencies, universities, and private sector firms </a:t>
            </a:r>
          </a:p>
          <a:p>
            <a:pPr marL="0" indent="0">
              <a:buNone/>
            </a:pPr>
            <a:r>
              <a:rPr lang="en-US" sz="1800" b="1" dirty="0"/>
              <a:t>What</a:t>
            </a:r>
            <a:r>
              <a:rPr lang="en-US" sz="1800" dirty="0"/>
              <a:t>: Mark Recovery Reports &amp; Sharing GPS Observations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2022 Transformation Tool Campaign</a:t>
            </a:r>
          </a:p>
          <a:p>
            <a:pPr marL="0" indent="0">
              <a:buNone/>
            </a:pPr>
            <a:r>
              <a:rPr lang="en-US" sz="1800" dirty="0"/>
              <a:t>National Coverage @ 10km spacing – ideal resolution for data to develop a national scale transformation tool </a:t>
            </a:r>
          </a:p>
          <a:p>
            <a:pPr marL="0" indent="0">
              <a:buNone/>
            </a:pPr>
            <a:r>
              <a:rPr lang="en-US" sz="1800" dirty="0"/>
              <a:t>Local Densification @ 2km spacing – Allows partners to collect higher density data and increase local accuracy in areas they work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722" y="1567180"/>
            <a:ext cx="2709279" cy="169672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7543800" y="3274060"/>
            <a:ext cx="2743200" cy="231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Marks Web Map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721" y="3927794"/>
            <a:ext cx="3029975" cy="146926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7262136" y="5470399"/>
            <a:ext cx="3024864" cy="590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Tool Campaign Progress Dashboard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A1EF8B-EEF7-4C83-8EB4-68E701D2385E}"/>
              </a:ext>
            </a:extLst>
          </p:cNvPr>
          <p:cNvSpPr txBox="1"/>
          <p:nvPr/>
        </p:nvSpPr>
        <p:spPr>
          <a:xfrm>
            <a:off x="4404828" y="6165598"/>
            <a:ext cx="520504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GPS on BM Page: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https://geodesy.noaa.gov/GPSonBM/index.shtml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42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2901</Words>
  <Application>Microsoft Office PowerPoint</Application>
  <PresentationFormat>Widescreen</PresentationFormat>
  <Paragraphs>464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Gill Sans MT</vt:lpstr>
      <vt:lpstr>Times New Roman</vt:lpstr>
      <vt:lpstr>Wingdings</vt:lpstr>
      <vt:lpstr>1_Office Theme</vt:lpstr>
      <vt:lpstr>3_Office Theme</vt:lpstr>
      <vt:lpstr>Part II:  The Modernized NSRS</vt:lpstr>
      <vt:lpstr>PowerPoint Presentation</vt:lpstr>
      <vt:lpstr>Section 4</vt:lpstr>
      <vt:lpstr>Key Takeaways</vt:lpstr>
      <vt:lpstr>Guiding Principles</vt:lpstr>
      <vt:lpstr>Pre-eminence of the ITRF</vt:lpstr>
      <vt:lpstr>Embrace Time-Dependencies</vt:lpstr>
      <vt:lpstr>Showing Time Change Requires  Re-surveys</vt:lpstr>
      <vt:lpstr>GPS on Bench Marks:  Crowdsourcing Data for Better Models and Tools</vt:lpstr>
      <vt:lpstr>Does anyone really re-survey points?</vt:lpstr>
      <vt:lpstr>Does anyone really re-survey points?</vt:lpstr>
      <vt:lpstr>Does anyone really re-survey points?</vt:lpstr>
      <vt:lpstr>Access the NSRS through Trusted Geodetic Control (Preference: New GNSS Occupations)</vt:lpstr>
      <vt:lpstr>Geoid-Based Vertical Datum</vt:lpstr>
      <vt:lpstr>GPS vs Leveling…</vt:lpstr>
      <vt:lpstr>Support and Transition  Customer Base</vt:lpstr>
      <vt:lpstr>Revitalize the Importance of Standards</vt:lpstr>
      <vt:lpstr>Document Everything</vt:lpstr>
      <vt:lpstr>PowerPoint Presentation</vt:lpstr>
      <vt:lpstr>Recent Documentation</vt:lpstr>
      <vt:lpstr>PowerPoint Presentation</vt:lpstr>
      <vt:lpstr>Other Recent Documents on NSRS Modernization</vt:lpstr>
      <vt:lpstr>Updates</vt:lpstr>
      <vt:lpstr>End of Section 4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II:  The Modernized NSRS</dc:title>
  <dc:creator>Erika Little</dc:creator>
  <cp:lastModifiedBy>Erika Little</cp:lastModifiedBy>
  <cp:revision>1</cp:revision>
  <dcterms:created xsi:type="dcterms:W3CDTF">2021-03-09T17:43:11Z</dcterms:created>
  <dcterms:modified xsi:type="dcterms:W3CDTF">2021-03-09T17:43:32Z</dcterms:modified>
</cp:coreProperties>
</file>