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8" r:id="rId4"/>
  </p:sldMasterIdLst>
  <p:notesMasterIdLst>
    <p:notesMasterId r:id="rId2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52734-4B14-4892-A285-4AB4282B0BC1}"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A2262-4ABF-4413-AC66-CF6537614CAB}" type="slidenum">
              <a:rPr lang="en-US" smtClean="0"/>
              <a:t>‹#›</a:t>
            </a:fld>
            <a:endParaRPr lang="en-US"/>
          </a:p>
        </p:txBody>
      </p:sp>
    </p:spTree>
    <p:extLst>
      <p:ext uri="{BB962C8B-B14F-4D97-AF65-F5344CB8AC3E}">
        <p14:creationId xmlns:p14="http://schemas.microsoft.com/office/powerpoint/2010/main" val="50496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the Modernized National Spatial Reference System.</a:t>
            </a:r>
          </a:p>
          <a:p>
            <a:endParaRPr lang="en-US" dirty="0"/>
          </a:p>
          <a:p>
            <a:r>
              <a:rPr lang="en-US" dirty="0"/>
              <a:t>In this Section 11 we will discuss our plans for Transformations, Conversions, and State Plane Coordinates.</a:t>
            </a:r>
          </a:p>
          <a:p>
            <a:endParaRPr lang="en-US" dirty="0"/>
          </a:p>
          <a:p>
            <a:r>
              <a:rPr lang="en-US" dirty="0"/>
              <a:t>I’m David Zenk, National Geodetic Survey Advisor for the Northern Plains Region.</a:t>
            </a:r>
          </a:p>
          <a:p>
            <a:endParaRPr lang="en-US" dirty="0"/>
          </a:p>
          <a:p>
            <a:r>
              <a:rPr lang="en-US" dirty="0"/>
              <a:t>I will be your narrator for this section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6902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ways to use NCAT</a:t>
            </a:r>
          </a:p>
          <a:p>
            <a:endParaRPr lang="en-US" dirty="0"/>
          </a:p>
          <a:p>
            <a:r>
              <a:rPr lang="en-US" dirty="0"/>
              <a:t>Browser: Interactive, 1 point at a time</a:t>
            </a:r>
          </a:p>
          <a:p>
            <a:endParaRPr lang="en-US" dirty="0"/>
          </a:p>
          <a:p>
            <a:r>
              <a:rPr lang="en-US" dirty="0"/>
              <a:t>Browser: Upload a file / get a file back (text, xlsx)</a:t>
            </a:r>
          </a:p>
          <a:p>
            <a:endParaRPr lang="en-US" dirty="0"/>
          </a:p>
          <a:p>
            <a:r>
              <a:rPr lang="en-US" dirty="0"/>
              <a:t>As a Web Service</a:t>
            </a:r>
          </a:p>
          <a:p>
            <a:endParaRPr lang="en-US" dirty="0"/>
          </a:p>
          <a:p>
            <a:r>
              <a:rPr lang="en-US" dirty="0"/>
              <a:t>Download and run locally</a:t>
            </a:r>
          </a:p>
          <a:p>
            <a:r>
              <a:rPr lang="en-US" dirty="0"/>
              <a:t>Beware:  This works, but NCAT is updated frequently, so the copy you have may be outdated, so always download the latest version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65797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NGS plans for the State Plane Coordinate System of 2022.</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55852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new State Plane Coordinate Systems of 2022 (SPCS2022) will all be referenced to the 2022 Reference Frames.</a:t>
            </a:r>
          </a:p>
          <a:p>
            <a:r>
              <a:rPr lang="en-US" dirty="0"/>
              <a:t>They will continue to use the GRS80 Ellipsoid </a:t>
            </a:r>
          </a:p>
          <a:p>
            <a:r>
              <a:rPr lang="en-US" dirty="0"/>
              <a:t>And will use ONLY the 3 conformal projection types</a:t>
            </a:r>
          </a:p>
          <a:p>
            <a:r>
              <a:rPr lang="en-US" dirty="0"/>
              <a:t>Lambert Conformal Conic</a:t>
            </a:r>
          </a:p>
          <a:p>
            <a:r>
              <a:rPr lang="en-US" dirty="0"/>
              <a:t>Transverse Mercator and </a:t>
            </a:r>
          </a:p>
          <a:p>
            <a:r>
              <a:rPr lang="en-US" dirty="0"/>
              <a:t>Oblique Mercator.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66021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The main difference with SPCS 83 (and SPCS 27) is that SPCS2022 zones will be designed to minimize linear distortion at the topographic surface, rather than at the ellipsoid surface. </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NGS will design a statewide zone for every state. </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NGS will also design “default” zones for states if there is no consensus input from stakeholders requesting or proposing something different.</a:t>
            </a:r>
          </a:p>
          <a:p>
            <a:pPr marL="628650" lvl="1" indent="-171450">
              <a:buFont typeface="Arial" panose="020B0604020202020204" pitchFamily="34" charset="0"/>
              <a:buChar char="•"/>
            </a:pPr>
            <a:r>
              <a:rPr lang="en-US" dirty="0"/>
              <a:t>For nearly all states, a default zone has the same extents and projection type as SPCS 83.  So they will “look” a lot like SPCS 83 zones, but with less linear distortion at the topographic surface.  For states with a single SPCS 83 zone (e.g., North Carolina, Maryland, Vermont, etc.), the default zone is the same as the statewide zone. </a:t>
            </a:r>
          </a:p>
          <a:p>
            <a:pPr marL="171450" lvl="0" indent="-171450">
              <a:buFont typeface="Arial" panose="020B0604020202020204" pitchFamily="34" charset="0"/>
              <a:buChar char="•"/>
            </a:pPr>
            <a:r>
              <a:rPr lang="en-US" dirty="0"/>
              <a:t>CLICK</a:t>
            </a:r>
          </a:p>
          <a:p>
            <a:pPr marL="171450" lvl="0" indent="-171450">
              <a:buFont typeface="Arial" panose="020B0604020202020204" pitchFamily="34" charset="0"/>
              <a:buChar char="•"/>
            </a:pPr>
            <a:r>
              <a:rPr lang="en-US" dirty="0"/>
              <a:t>A state can have a maximum of 3 zone “layers”, with limitations.</a:t>
            </a:r>
          </a:p>
          <a:p>
            <a:pPr marL="628650" lvl="1" indent="-171450">
              <a:buFont typeface="Arial" panose="020B0604020202020204" pitchFamily="34" charset="0"/>
              <a:buChar char="•"/>
            </a:pPr>
            <a:r>
              <a:rPr lang="en-US" dirty="0"/>
              <a:t>For all states, one layer will be the statewide zone.  A state can also have 0, 1, or 2 multiple-zone layers. </a:t>
            </a:r>
          </a:p>
          <a:p>
            <a:pPr marL="628650" lvl="1" indent="-171450">
              <a:buFont typeface="Arial" panose="020B0604020202020204" pitchFamily="34" charset="0"/>
              <a:buChar char="•"/>
            </a:pPr>
            <a:r>
              <a:rPr lang="en-US" dirty="0"/>
              <a:t>About a dozen states will have only 1 layer (a statewide zone).</a:t>
            </a:r>
          </a:p>
          <a:p>
            <a:pPr marL="628650" lvl="1" indent="-171450">
              <a:buFont typeface="Arial" panose="020B0604020202020204" pitchFamily="34" charset="0"/>
              <a:buChar char="•"/>
            </a:pPr>
            <a:r>
              <a:rPr lang="en-US" dirty="0"/>
              <a:t>Most states will have 2 layers (a statewide zone plus one multiple-zone layers).</a:t>
            </a:r>
          </a:p>
          <a:p>
            <a:pPr marL="628650" lvl="1" indent="-171450">
              <a:buFont typeface="Arial" panose="020B0604020202020204" pitchFamily="34" charset="0"/>
              <a:buChar char="•"/>
            </a:pPr>
            <a:r>
              <a:rPr lang="en-US" dirty="0"/>
              <a:t>A few states will also have an additional multiple zone layer with partial state coverage.  This is intended for mountainous states, so that “low distortion” coverage can be achieved in areas where needed (e.g., valleys rather than mountain tops).</a:t>
            </a:r>
          </a:p>
          <a:p>
            <a:pPr marL="628650" lvl="1" indent="-171450">
              <a:buFont typeface="Arial" panose="020B0604020202020204" pitchFamily="34" charset="0"/>
              <a:buChar char="•"/>
            </a:pPr>
            <a:r>
              <a:rPr lang="en-US" dirty="0"/>
              <a:t>Within a multiple zone layer, none of the zones can overlap.</a:t>
            </a:r>
          </a:p>
          <a:p>
            <a:pPr marL="628650" lvl="1" indent="-171450">
              <a:buFont typeface="Arial" panose="020B0604020202020204" pitchFamily="34" charset="0"/>
              <a:buChar char="•"/>
            </a:pPr>
            <a:r>
              <a:rPr lang="en-US" dirty="0"/>
              <a:t>Only one multiple-zone layer can provide complete state coverage, and only one multiple-zone layer can provide partial state coverage.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192ABBA-B286-4BC3-BDA0-C4DE85D8FB2D}"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charset="0"/>
                <a:cs typeface="Times New Roman" panose="02020603050405020304" pitchFamily="18"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3256935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dirty="0"/>
              <a:t>The deadline for state stakeholders to make requests and proposals is 3/31/2020 (which will likely have passed by the time this presentation is given).</a:t>
            </a:r>
          </a:p>
          <a:p>
            <a:pPr marL="628650" lvl="1" indent="-171450">
              <a:buFont typeface="Arial" panose="020B0604020202020204" pitchFamily="34" charset="0"/>
              <a:buChar char="•"/>
            </a:pPr>
            <a:r>
              <a:rPr lang="en-US" dirty="0"/>
              <a:t>However, after implementation of the 2022 NSRS Modernization (including SPCS2022), stakeholders can request or propose changes to SPCS2022</a:t>
            </a:r>
          </a:p>
          <a:p>
            <a:pPr marL="628650" lvl="1" indent="-171450">
              <a:buFont typeface="Arial" panose="020B0604020202020204" pitchFamily="34" charset="0"/>
              <a:buChar char="•"/>
            </a:pPr>
            <a:r>
              <a:rPr lang="en-US" dirty="0"/>
              <a:t>For more information on this (and other details about SPCS2022), refer to the SPCS2022 policy and procedures available on the NGS website.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192ABBA-B286-4BC3-BDA0-C4DE85D8FB2D}"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charset="0"/>
                <a:cs typeface="Times New Roman" panose="02020603050405020304" pitchFamily="18"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charset="0"/>
              <a:cs typeface="Times New Roman" panose="02020603050405020304" pitchFamily="18" charset="0"/>
            </a:endParaRPr>
          </a:p>
        </p:txBody>
      </p:sp>
    </p:spTree>
    <p:extLst>
      <p:ext uri="{BB962C8B-B14F-4D97-AF65-F5344CB8AC3E}">
        <p14:creationId xmlns:p14="http://schemas.microsoft.com/office/powerpoint/2010/main" val="204440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dirty="0"/>
              <a:t>NGS designs are based on a “linear distortion design criterion”</a:t>
            </a:r>
          </a:p>
          <a:p>
            <a:pPr marL="628650" lvl="1" indent="-171450">
              <a:buFont typeface="Arial" panose="020B0604020202020204" pitchFamily="34" charset="0"/>
              <a:buChar char="•"/>
            </a:pPr>
            <a:r>
              <a:rPr lang="en-US" dirty="0"/>
              <a:t>Criterion can initially be estimated by measuring the width of the zone perpendicular to the projection axis (central meridian for TM, central parallel for LCC, and skew axis for OM).</a:t>
            </a:r>
          </a:p>
          <a:p>
            <a:pPr marL="628650" lvl="1" indent="-171450">
              <a:buFont typeface="Arial" panose="020B0604020202020204" pitchFamily="34" charset="0"/>
              <a:buChar char="•"/>
            </a:pPr>
            <a:r>
              <a:rPr lang="en-US" dirty="0"/>
              <a:t>The value in parts per million (ppm) for the criterion are logical ranges of ±5, ±10, ±20, ±30, ±40, ±50, ±75, ±100, ±150, ±200, ±300, or ±400 ppm. </a:t>
            </a:r>
          </a:p>
          <a:p>
            <a:pPr marL="628650" lvl="1" indent="-171450">
              <a:buFont typeface="Arial" panose="020B0604020202020204" pitchFamily="34" charset="0"/>
              <a:buChar char="•"/>
            </a:pPr>
            <a:r>
              <a:rPr lang="en-US" dirty="0"/>
              <a:t>Standard values are used to facilitate design comparison and evaluation.</a:t>
            </a:r>
          </a:p>
          <a:p>
            <a:pPr marL="628650" lvl="1" indent="-171450">
              <a:buFont typeface="Arial" panose="020B0604020202020204" pitchFamily="34" charset="0"/>
              <a:buChar char="•"/>
            </a:pPr>
            <a:r>
              <a:rPr lang="en-US" dirty="0"/>
              <a:t>Gives indication of performance at topographic surface, where it is actually used.</a:t>
            </a:r>
          </a:p>
          <a:p>
            <a:pPr marL="171450" lvl="0" indent="-171450">
              <a:buFont typeface="Arial" panose="020B0604020202020204" pitchFamily="34" charset="0"/>
              <a:buChar char="•"/>
            </a:pPr>
            <a:r>
              <a:rPr lang="en-US" dirty="0"/>
              <a:t>Design criterion is the smallest standard range (listed above) that satisfies all three of the following minimum percentages:</a:t>
            </a:r>
          </a:p>
          <a:p>
            <a:pPr marL="628650" lvl="1" indent="-171450">
              <a:buFont typeface="Arial" panose="020B0604020202020204" pitchFamily="34" charset="0"/>
              <a:buChar char="•"/>
            </a:pPr>
            <a:r>
              <a:rPr lang="en-US" dirty="0"/>
              <a:t>90% of population (based on actual population distribution)</a:t>
            </a:r>
          </a:p>
          <a:p>
            <a:pPr marL="628650" lvl="1" indent="-171450">
              <a:buFont typeface="Arial" panose="020B0604020202020204" pitchFamily="34" charset="0"/>
              <a:buChar char="•"/>
            </a:pPr>
            <a:r>
              <a:rPr lang="en-US" dirty="0"/>
              <a:t>75% of cities and towns, based only on location, irrespective of population.  Done to prevent excessive dominance by very large cities at expense of small communities.  </a:t>
            </a:r>
          </a:p>
          <a:p>
            <a:pPr marL="628650" lvl="1" indent="-171450">
              <a:buFont typeface="Arial" panose="020B0604020202020204" pitchFamily="34" charset="0"/>
              <a:buChar char="•"/>
            </a:pPr>
            <a:r>
              <a:rPr lang="en-US" dirty="0"/>
              <a:t>50% of entire zone area.  This value is set to accommodate mountainous zones; zones with minor topographic relief will usually get much higher percent coverage by area.</a:t>
            </a:r>
          </a:p>
          <a:p>
            <a:pPr marL="171450" lvl="0" indent="-171450">
              <a:buFont typeface="Arial" panose="020B0604020202020204" pitchFamily="34" charset="0"/>
              <a:buChar char="•"/>
            </a:pPr>
            <a:r>
              <a:rPr lang="en-US" dirty="0"/>
              <a:t>Zones design by NGS will use a minimum criterion of ±50 ppm (which is half the previous nominal ±100 ppm used for SPCS 83 and 27, with respect to the ellipsoid).</a:t>
            </a:r>
          </a:p>
          <a:p>
            <a:pPr marL="628650" lvl="1" indent="-171450">
              <a:buFont typeface="Arial" panose="020B0604020202020204" pitchFamily="34" charset="0"/>
              <a:buChar char="•"/>
            </a:pPr>
            <a:r>
              <a:rPr lang="en-US" dirty="0"/>
              <a:t>However, there are many states and existing zones within states that are small enough that a lower criterion will be used by NGS for default designs.</a:t>
            </a:r>
          </a:p>
          <a:p>
            <a:pPr marL="628650" lvl="1" indent="-171450">
              <a:buFont typeface="Arial" panose="020B0604020202020204" pitchFamily="34" charset="0"/>
              <a:buChar char="•"/>
            </a:pPr>
            <a:r>
              <a:rPr lang="en-US" dirty="0"/>
              <a:t>For new zones requested by stakeholders in multi-zone states, NGS will not design for less than ±50 ppm.</a:t>
            </a:r>
          </a:p>
          <a:p>
            <a:pPr marL="171450" lvl="0" indent="-171450">
              <a:buFont typeface="Arial" panose="020B0604020202020204" pitchFamily="34" charset="0"/>
              <a:buChar char="•"/>
            </a:pPr>
            <a:r>
              <a:rPr lang="en-US" dirty="0"/>
              <a:t>Low distortion projections (LDPs) must be designed by stakeholders if the criterion is less than ±50 ppm.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532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modernized NSRS, NGS will support only one definition of the “foot”</a:t>
            </a:r>
          </a:p>
          <a:p>
            <a:r>
              <a:rPr lang="en-US" dirty="0"/>
              <a:t>Previously called the “international foot”</a:t>
            </a:r>
          </a:p>
          <a:p>
            <a:r>
              <a:rPr lang="en-US" dirty="0"/>
              <a:t>Now, just called the “foot”</a:t>
            </a:r>
          </a:p>
          <a:p>
            <a:r>
              <a:rPr lang="en-US" dirty="0"/>
              <a:t>1 foot = 0.3048 meter (exact)</a:t>
            </a:r>
          </a:p>
          <a:p>
            <a:r>
              <a:rPr lang="en-US" dirty="0"/>
              <a:t>However, NGS recommends using term “international foot” when there is potential for confusion with other foot</a:t>
            </a:r>
          </a:p>
          <a:p>
            <a:r>
              <a:rPr lang="en-US" dirty="0"/>
              <a:t>NGS will continue to support U.S. survey foot for legacy applications (e.g., SPCS 83 and 27)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US Survey Foot will be deprecated after December 31, 2022.</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57243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NGS will update and provide new coordinate management tools</a:t>
            </a:r>
          </a:p>
          <a:p>
            <a:r>
              <a:rPr lang="en-US" dirty="0"/>
              <a:t>NCAT - will replace NADCON and VERTCON</a:t>
            </a:r>
          </a:p>
          <a:p>
            <a:r>
              <a:rPr lang="en-US" dirty="0"/>
              <a:t>SPCS2022 -  will support Low Distortion Projections (LDPs)</a:t>
            </a:r>
          </a:p>
          <a:p>
            <a:r>
              <a:rPr lang="en-US" dirty="0"/>
              <a:t>US Survey Foot – will not supported.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065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Section 11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124873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here’s where we are in the outline.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300422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NGS will improve the Toolkit. Here’s what we plan to do.</a:t>
            </a:r>
          </a:p>
          <a:p>
            <a:r>
              <a:rPr lang="en-US" dirty="0"/>
              <a:t>Some will be integrated into NCAT/</a:t>
            </a:r>
            <a:r>
              <a:rPr lang="en-US" dirty="0" err="1"/>
              <a:t>VDatum</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will be integrated into OPUS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will be integrated into new software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Some will be integrated into the NSRS Database or migrated outside of NGS</a:t>
            </a:r>
          </a:p>
          <a:p>
            <a:r>
              <a:rPr lang="en-US" dirty="0"/>
              <a:t>Some will be replaced with GRAV2022</a:t>
            </a:r>
          </a:p>
          <a:p>
            <a:r>
              <a:rPr lang="en-US" dirty="0"/>
              <a:t>Some will be replaced with IFVM2022</a:t>
            </a:r>
          </a:p>
          <a:p>
            <a:r>
              <a:rPr lang="en-US" dirty="0"/>
              <a:t>Some will be deprecated</a:t>
            </a:r>
          </a:p>
          <a:p>
            <a:r>
              <a:rPr lang="en-US" dirty="0"/>
              <a:t>And we will develop some new tools.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2090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NGS has been inconsistent with these two words.  </a:t>
            </a:r>
          </a:p>
          <a:p>
            <a:r>
              <a:rPr lang="en-US" dirty="0"/>
              <a:t>Going forward, we will use them as:</a:t>
            </a:r>
          </a:p>
          <a:p>
            <a:pPr lvl="1"/>
            <a:r>
              <a:rPr lang="en-US" dirty="0"/>
              <a:t>Conversion:  Meaning to change the type of coordinate without changing the datum or frame</a:t>
            </a:r>
          </a:p>
          <a:p>
            <a:pPr lvl="1"/>
            <a:r>
              <a:rPr lang="en-US" dirty="0"/>
              <a:t>e.g. change NAD 83(1986) latitude and longitude to NAD 83(1986) State Plane Coordinates</a:t>
            </a:r>
          </a:p>
          <a:p>
            <a:pPr lvl="1"/>
            <a:r>
              <a:rPr lang="en-US" dirty="0"/>
              <a:t>Transformation:  Meaning to change the datum or frame, without changing the type of coordinate</a:t>
            </a:r>
          </a:p>
          <a:p>
            <a:pPr lvl="1"/>
            <a:r>
              <a:rPr lang="en-US" dirty="0"/>
              <a:t>e.g. changing an NAD 27 latitude &amp; longitude to an NAD 83(1986) latitude &amp; longitude</a:t>
            </a:r>
          </a:p>
          <a:p>
            <a:endParaRPr lang="en-US" dirty="0"/>
          </a:p>
          <a:p>
            <a:r>
              <a:rPr lang="en-US" dirty="0"/>
              <a:t>So, “NADCON” which transforms coordinates between datums could have been called “NADTRAN.” </a:t>
            </a:r>
            <a:r>
              <a:rPr lang="en-US" dirty="0" err="1"/>
              <a:t>C’est</a:t>
            </a:r>
            <a:r>
              <a:rPr lang="en-US" dirty="0"/>
              <a:t> la vie.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51780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NGS has had many stand-alone computer programs for coordinate conversions – shown in </a:t>
            </a:r>
            <a:r>
              <a:rPr lang="en-US" dirty="0">
                <a:solidFill>
                  <a:srgbClr val="FF0000"/>
                </a:solidFill>
              </a:rPr>
              <a:t>RED.</a:t>
            </a:r>
          </a:p>
          <a:p>
            <a:r>
              <a:rPr lang="en-US" dirty="0"/>
              <a:t>All of  these are now integrated together inside NCAT (NGS Coordinate Conversion and Transformation Tool) – see later slides</a:t>
            </a:r>
          </a:p>
          <a:p>
            <a:r>
              <a:rPr lang="en-US" dirty="0"/>
              <a:t>No datum changes are shown here.</a:t>
            </a:r>
          </a:p>
          <a:p>
            <a:r>
              <a:rPr lang="en-US" dirty="0"/>
              <a:t>See next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48077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and Future Datums and Coordinate Systems will all be transformed and converted within NGS Coordinate Conversion and Transformation Tool</a:t>
            </a:r>
          </a:p>
          <a:p>
            <a:r>
              <a:rPr lang="en-US" dirty="0"/>
              <a:t>Or just called NCAT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23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 Datums and Coordinate Systems will all be transformed and converted within NCAT</a:t>
            </a:r>
          </a:p>
          <a:p>
            <a:r>
              <a:rPr lang="en-US" dirty="0"/>
              <a:t>The RED connecting lines are “transformations”.  </a:t>
            </a:r>
          </a:p>
          <a:p>
            <a:r>
              <a:rPr lang="en-US" dirty="0"/>
              <a:t>The BLACK connecting lines are “conversions”.  </a:t>
            </a:r>
          </a:p>
          <a:p>
            <a:r>
              <a:rPr lang="en-US" dirty="0"/>
              <a:t>ALL are inside of NCAT.</a:t>
            </a:r>
          </a:p>
          <a:p>
            <a:r>
              <a:rPr lang="en-US" dirty="0"/>
              <a:t>CLICK</a:t>
            </a:r>
          </a:p>
          <a:p>
            <a:r>
              <a:rPr lang="en-US" dirty="0"/>
              <a:t>When it is released, NATRF2022 will be added to NCAT.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Gill Sans MT"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3125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incorporates many conversions and transformations, thus replacing former stand-alone tools in a more reliable and efficient interface.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234049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NCAT has now incorporated NADCON and VERTCON functions.</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B61E35-BFDD-405B-89B5-EDCF0FB433D1}" type="slidenum">
              <a:rPr kumimoji="0" lang="en-US" altLang="en-US" sz="1200" b="0" i="0" u="none" strike="noStrike" kern="1200" cap="none" spc="0" normalizeH="0" baseline="0" noProof="0" smtClean="0">
                <a:ln>
                  <a:noFill/>
                </a:ln>
                <a:solidFill>
                  <a:prstClr val="black"/>
                </a:solidFill>
                <a:effectLst/>
                <a:uLnTx/>
                <a:uFillTx/>
                <a:latin typeface="Gill Sans MT" pitchFamily="34" charset="0"/>
                <a:ea typeface="ＭＳ Ｐゴシック"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Gill Sans MT" pitchFamily="34"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79212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4018030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44865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1383260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788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6030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937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959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30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372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7971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1367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3854623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8877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09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276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Date of this slide: Sept 3, 2020</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Modernized NSRS - extended version</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5978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381670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3880219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186590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1104834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92737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4192957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77991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217978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1522169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610204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4251231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Date of this slide: Sept 3, 2020</a:t>
            </a:r>
          </a:p>
        </p:txBody>
      </p:sp>
      <p:sp>
        <p:nvSpPr>
          <p:cNvPr id="5"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7392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5463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Date of this slide: Sept 3, 2020</a:t>
            </a:r>
          </a:p>
        </p:txBody>
      </p:sp>
      <p:sp>
        <p:nvSpPr>
          <p:cNvPr id="5" name="Footer Placeholder 4"/>
          <p:cNvSpPr>
            <a:spLocks noGrp="1"/>
          </p:cNvSpPr>
          <p:nvPr>
            <p:ph type="ftr" sz="quarter" idx="11"/>
          </p:nvPr>
        </p:nvSpPr>
        <p:spPr/>
        <p:txBody>
          <a:bodyPr/>
          <a:lstStyle/>
          <a:p>
            <a:r>
              <a:rPr lang="en-US"/>
              <a:t>Modernized NSRS - extended version</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492920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this slide: Sept 3, 2020</a:t>
            </a:r>
          </a:p>
        </p:txBody>
      </p:sp>
      <p:sp>
        <p:nvSpPr>
          <p:cNvPr id="5" name="Footer Placeholder 4"/>
          <p:cNvSpPr>
            <a:spLocks noGrp="1"/>
          </p:cNvSpPr>
          <p:nvPr>
            <p:ph type="ftr" sz="quarter" idx="11"/>
          </p:nvPr>
        </p:nvSpPr>
        <p:spPr/>
        <p:txBody>
          <a:bodyPr/>
          <a:lstStyle/>
          <a:p>
            <a:r>
              <a:rPr lang="en-US"/>
              <a:t>Modernized NSRS - extended version</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2705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Date of this slide: Sept 3, 2020</a:t>
            </a:r>
          </a:p>
        </p:txBody>
      </p:sp>
      <p:sp>
        <p:nvSpPr>
          <p:cNvPr id="5" name="Footer Placeholder 4"/>
          <p:cNvSpPr>
            <a:spLocks noGrp="1"/>
          </p:cNvSpPr>
          <p:nvPr>
            <p:ph type="ftr" sz="quarter" idx="11"/>
          </p:nvPr>
        </p:nvSpPr>
        <p:spPr/>
        <p:txBody>
          <a:bodyPr/>
          <a:lstStyle/>
          <a:p>
            <a:r>
              <a:rPr lang="en-US"/>
              <a:t>Modernized NSRS - extended version</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036548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Date of this slide: Sept 3, 2020</a:t>
            </a:r>
          </a:p>
        </p:txBody>
      </p:sp>
      <p:sp>
        <p:nvSpPr>
          <p:cNvPr id="6" name="Footer Placeholder 5"/>
          <p:cNvSpPr>
            <a:spLocks noGrp="1"/>
          </p:cNvSpPr>
          <p:nvPr>
            <p:ph type="ftr" sz="quarter" idx="11"/>
          </p:nvPr>
        </p:nvSpPr>
        <p:spPr/>
        <p:txBody>
          <a:bodyPr/>
          <a:lstStyle/>
          <a:p>
            <a:r>
              <a:rPr lang="en-US"/>
              <a:t>Modernized NSRS - extended version</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82518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3488008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Date of this slide: Sept 3, 2020</a:t>
            </a:r>
          </a:p>
        </p:txBody>
      </p:sp>
      <p:sp>
        <p:nvSpPr>
          <p:cNvPr id="8" name="Footer Placeholder 7"/>
          <p:cNvSpPr>
            <a:spLocks noGrp="1"/>
          </p:cNvSpPr>
          <p:nvPr>
            <p:ph type="ftr" sz="quarter" idx="11"/>
          </p:nvPr>
        </p:nvSpPr>
        <p:spPr/>
        <p:txBody>
          <a:bodyPr/>
          <a:lstStyle/>
          <a:p>
            <a:r>
              <a:rPr lang="en-US"/>
              <a:t>Modernized NSRS - extended version</a:t>
            </a:r>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083205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Date of this slide: Sept 3, 2020</a:t>
            </a:r>
          </a:p>
        </p:txBody>
      </p:sp>
      <p:sp>
        <p:nvSpPr>
          <p:cNvPr id="4" name="Footer Placeholder 3"/>
          <p:cNvSpPr>
            <a:spLocks noGrp="1"/>
          </p:cNvSpPr>
          <p:nvPr>
            <p:ph type="ftr" sz="quarter" idx="11"/>
          </p:nvPr>
        </p:nvSpPr>
        <p:spPr/>
        <p:txBody>
          <a:bodyPr/>
          <a:lstStyle/>
          <a:p>
            <a:r>
              <a:rPr lang="en-US"/>
              <a:t>Modernized NSRS - extended version</a:t>
            </a:r>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999386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 of this slide: Sept 3, 2020</a:t>
            </a:r>
          </a:p>
        </p:txBody>
      </p:sp>
      <p:sp>
        <p:nvSpPr>
          <p:cNvPr id="3" name="Footer Placeholder 2"/>
          <p:cNvSpPr>
            <a:spLocks noGrp="1"/>
          </p:cNvSpPr>
          <p:nvPr>
            <p:ph type="ftr" sz="quarter" idx="11"/>
          </p:nvPr>
        </p:nvSpPr>
        <p:spPr/>
        <p:txBody>
          <a:bodyPr/>
          <a:lstStyle/>
          <a:p>
            <a:r>
              <a:rPr lang="en-US"/>
              <a:t>Modernized NSRS - extended version</a:t>
            </a:r>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877598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 of this slide: Sept 3, 2020</a:t>
            </a:r>
          </a:p>
        </p:txBody>
      </p:sp>
      <p:sp>
        <p:nvSpPr>
          <p:cNvPr id="6" name="Footer Placeholder 5"/>
          <p:cNvSpPr>
            <a:spLocks noGrp="1"/>
          </p:cNvSpPr>
          <p:nvPr>
            <p:ph type="ftr" sz="quarter" idx="11"/>
          </p:nvPr>
        </p:nvSpPr>
        <p:spPr/>
        <p:txBody>
          <a:bodyPr/>
          <a:lstStyle/>
          <a:p>
            <a:r>
              <a:rPr lang="en-US"/>
              <a:t>Modernized NSRS - extended version</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080537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 of this slide: Sept 3, 2020</a:t>
            </a:r>
          </a:p>
        </p:txBody>
      </p:sp>
      <p:sp>
        <p:nvSpPr>
          <p:cNvPr id="6" name="Footer Placeholder 5"/>
          <p:cNvSpPr>
            <a:spLocks noGrp="1"/>
          </p:cNvSpPr>
          <p:nvPr>
            <p:ph type="ftr" sz="quarter" idx="11"/>
          </p:nvPr>
        </p:nvSpPr>
        <p:spPr/>
        <p:txBody>
          <a:bodyPr/>
          <a:lstStyle/>
          <a:p>
            <a:r>
              <a:rPr lang="en-US"/>
              <a:t>Modernized NSRS - extended version</a:t>
            </a:r>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5868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this slide: Sept 3, 2020</a:t>
            </a:r>
          </a:p>
        </p:txBody>
      </p:sp>
      <p:sp>
        <p:nvSpPr>
          <p:cNvPr id="5" name="Footer Placeholder 4"/>
          <p:cNvSpPr>
            <a:spLocks noGrp="1"/>
          </p:cNvSpPr>
          <p:nvPr>
            <p:ph type="ftr" sz="quarter" idx="11"/>
          </p:nvPr>
        </p:nvSpPr>
        <p:spPr/>
        <p:txBody>
          <a:bodyPr/>
          <a:lstStyle/>
          <a:p>
            <a:r>
              <a:rPr lang="en-US"/>
              <a:t>Modernized NSRS - extended version</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616254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 of this slide: Sept 3, 2020</a:t>
            </a:r>
          </a:p>
        </p:txBody>
      </p:sp>
      <p:sp>
        <p:nvSpPr>
          <p:cNvPr id="5" name="Footer Placeholder 4"/>
          <p:cNvSpPr>
            <a:spLocks noGrp="1"/>
          </p:cNvSpPr>
          <p:nvPr>
            <p:ph type="ftr" sz="quarter" idx="11"/>
          </p:nvPr>
        </p:nvSpPr>
        <p:spPr/>
        <p:txBody>
          <a:bodyPr/>
          <a:lstStyle/>
          <a:p>
            <a:r>
              <a:rPr lang="en-US"/>
              <a:t>Modernized NSRS - extended version</a:t>
            </a:r>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21184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3336392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4"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2684009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3"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40143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479140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Date of this slide: Sept 3, 2020</a:t>
            </a:r>
            <a:endParaRPr lang="en-US" dirty="0"/>
          </a:p>
        </p:txBody>
      </p:sp>
      <p:sp>
        <p:nvSpPr>
          <p:cNvPr id="6" name="Footer Placeholder 4"/>
          <p:cNvSpPr>
            <a:spLocks noGrp="1"/>
          </p:cNvSpPr>
          <p:nvPr>
            <p:ph type="ftr" sz="quarter" idx="11"/>
          </p:nvPr>
        </p:nvSpPr>
        <p:spPr/>
        <p:txBody>
          <a:bodyPr/>
          <a:lstStyle>
            <a:lvl1pPr defTabSz="914400">
              <a:defRPr/>
            </a:lvl1pPr>
          </a:lstStyle>
          <a:p>
            <a:pPr>
              <a:defRPr/>
            </a:pPr>
            <a:r>
              <a:rPr lang="en-US"/>
              <a:t>Modernized NSRS - extended version</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725365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Date of this slide: Sept 3, 2020</a:t>
            </a:r>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r>
              <a:rPr lang="en-US"/>
              <a:t>Modernized NSRS - extended version</a:t>
            </a: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Times New Roman" panose="02020603050405020304" pitchFamily="18" charset="0"/>
                <a:ea typeface="+mn-ea"/>
                <a:cs typeface="+mn-cs"/>
              </a:defRPr>
            </a:lvl1pPr>
          </a:lstStyle>
          <a:p>
            <a:pPr>
              <a:defRPr/>
            </a:pPr>
            <a:fld id="{9FD14B67-5B11-4339-9EE3-C1E8D2A75965}" type="slidenum">
              <a:rPr lang="en-US" smtClean="0"/>
              <a:pPr>
                <a:defRPr/>
              </a:pPr>
              <a:t>‹#›</a:t>
            </a:fld>
            <a:endParaRPr lang="en-US" dirty="0"/>
          </a:p>
        </p:txBody>
      </p:sp>
    </p:spTree>
    <p:extLst>
      <p:ext uri="{BB962C8B-B14F-4D97-AF65-F5344CB8AC3E}">
        <p14:creationId xmlns:p14="http://schemas.microsoft.com/office/powerpoint/2010/main" val="311079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anose="02020603050405020304" pitchFamily="18" charset="0"/>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Times New Roman" panose="02020603050405020304" pitchFamily="18" charset="0"/>
              </a:defRPr>
            </a:lvl1pPr>
          </a:lstStyle>
          <a:p>
            <a:pPr eaLnBrk="0" hangingPunct="0">
              <a:defRPr/>
            </a:pPr>
            <a:r>
              <a:rPr lang="en-US" b="1">
                <a:solidFill>
                  <a:prstClr val="black">
                    <a:tint val="75000"/>
                  </a:prstClr>
                </a:solidFill>
                <a:ea typeface="+mn-ea"/>
              </a:rPr>
              <a:t>Date of this slide: Sept 3, 2020</a:t>
            </a:r>
            <a:endParaRPr lang="en-US" b="1" dirty="0">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anose="02020603050405020304" pitchFamily="18" charset="0"/>
              </a:defRPr>
            </a:lvl1pPr>
          </a:lstStyle>
          <a:p>
            <a:pPr eaLnBrk="0" hangingPunct="0">
              <a:defRPr/>
            </a:pPr>
            <a:r>
              <a:rPr lang="en-US" b="1">
                <a:solidFill>
                  <a:prstClr val="black">
                    <a:tint val="75000"/>
                  </a:prstClr>
                </a:solidFill>
                <a:ea typeface="+mn-ea"/>
              </a:rPr>
              <a:t>Modernized NSRS - extended version</a:t>
            </a:r>
            <a:endParaRPr lang="en-US" b="1" dirty="0">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Times New Roman" panose="02020603050405020304" pitchFamily="18" charset="0"/>
              </a:defRPr>
            </a:lvl1pPr>
          </a:lstStyle>
          <a:p>
            <a:pPr eaLnBrk="0" hangingPunct="0">
              <a:defRPr/>
            </a:pPr>
            <a:fld id="{9BFF1EB7-48D0-4244-B994-DAA8D417C2D9}" type="slidenum">
              <a:rPr lang="en-US" b="1" smtClean="0">
                <a:solidFill>
                  <a:prstClr val="black">
                    <a:tint val="75000"/>
                  </a:prstClr>
                </a:solidFill>
                <a:ea typeface="+mn-ea"/>
              </a:rPr>
              <a:pPr eaLnBrk="0" hangingPunct="0">
                <a:defRPr/>
              </a:pPr>
              <a:t>‹#›</a:t>
            </a:fld>
            <a:endParaRPr lang="en-US" b="1" dirty="0">
              <a:solidFill>
                <a:prstClr val="black">
                  <a:tint val="75000"/>
                </a:prstClr>
              </a:solidFill>
              <a:ea typeface="+mn-ea"/>
            </a:endParaRPr>
          </a:p>
        </p:txBody>
      </p:sp>
    </p:spTree>
    <p:extLst>
      <p:ext uri="{BB962C8B-B14F-4D97-AF65-F5344CB8AC3E}">
        <p14:creationId xmlns:p14="http://schemas.microsoft.com/office/powerpoint/2010/main" val="376544401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Date of this slide: Sept 3,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Modernized NSRS - extended version</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extLst>
      <p:ext uri="{BB962C8B-B14F-4D97-AF65-F5344CB8AC3E}">
        <p14:creationId xmlns:p14="http://schemas.microsoft.com/office/powerpoint/2010/main" val="23235722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 of this slide: Sept 3, 2020</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Modernized NSRS - extended version</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33313721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geodesy.noaa.gov/SPCS/policy.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6.xml"/><Relationship Id="rId1" Type="http://schemas.openxmlformats.org/officeDocument/2006/relationships/tags" Target="../tags/tag8.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0300-31CD-4D29-83B5-EB44A9D9D2DA}"/>
              </a:ext>
            </a:extLst>
          </p:cNvPr>
          <p:cNvSpPr>
            <a:spLocks noGrp="1"/>
          </p:cNvSpPr>
          <p:nvPr>
            <p:ph type="ctrTitle"/>
          </p:nvPr>
        </p:nvSpPr>
        <p:spPr/>
        <p:txBody>
          <a:bodyPr/>
          <a:lstStyle/>
          <a:p>
            <a:r>
              <a:rPr lang="en-US" dirty="0"/>
              <a:t>Section 11</a:t>
            </a:r>
          </a:p>
        </p:txBody>
      </p:sp>
      <p:sp>
        <p:nvSpPr>
          <p:cNvPr id="3" name="Content Placeholder 2">
            <a:extLst>
              <a:ext uri="{FF2B5EF4-FFF2-40B4-BE49-F238E27FC236}">
                <a16:creationId xmlns:a16="http://schemas.microsoft.com/office/drawing/2014/main" id="{2A12828D-9806-48C5-B61D-CE1E44206959}"/>
              </a:ext>
            </a:extLst>
          </p:cNvPr>
          <p:cNvSpPr>
            <a:spLocks noGrp="1"/>
          </p:cNvSpPr>
          <p:nvPr>
            <p:ph type="subTitle" idx="1"/>
          </p:nvPr>
        </p:nvSpPr>
        <p:spPr>
          <a:xfrm>
            <a:off x="2552700" y="3757864"/>
            <a:ext cx="7970922" cy="1752600"/>
          </a:xfrm>
        </p:spPr>
        <p:txBody>
          <a:bodyPr/>
          <a:lstStyle/>
          <a:p>
            <a:pPr algn="l"/>
            <a:r>
              <a:rPr lang="en-US" b="1" dirty="0"/>
              <a:t>Part II:  The Modernized NSRS</a:t>
            </a:r>
          </a:p>
          <a:p>
            <a:pPr marL="914400" lvl="1" indent="-457200" algn="l">
              <a:buFont typeface="Arial" panose="020B0604020202020204" pitchFamily="34" charset="0"/>
              <a:buChar char="•"/>
            </a:pPr>
            <a:r>
              <a:rPr lang="en-US" dirty="0">
                <a:solidFill>
                  <a:srgbClr val="FF0000"/>
                </a:solidFill>
              </a:rPr>
              <a:t>Transformations and Conversions (7 slides)</a:t>
            </a:r>
          </a:p>
          <a:p>
            <a:pPr marL="914400" lvl="1" indent="-457200" algn="l">
              <a:buFont typeface="Arial" panose="020B0604020202020204" pitchFamily="34" charset="0"/>
              <a:buChar char="•"/>
            </a:pPr>
            <a:r>
              <a:rPr lang="en-US" dirty="0">
                <a:solidFill>
                  <a:srgbClr val="FF0000"/>
                </a:solidFill>
              </a:rPr>
              <a:t>State Plane Coordinates</a:t>
            </a:r>
            <a:r>
              <a:rPr lang="en-US" sz="3200" dirty="0">
                <a:solidFill>
                  <a:srgbClr val="FF0000"/>
                </a:solidFill>
              </a:rPr>
              <a:t> (7 slides)</a:t>
            </a:r>
            <a:endParaRPr lang="en-US" dirty="0">
              <a:solidFill>
                <a:srgbClr val="FF0000"/>
              </a:solidFill>
            </a:endParaRPr>
          </a:p>
        </p:txBody>
      </p:sp>
      <p:sp>
        <p:nvSpPr>
          <p:cNvPr id="4" name="Date Placeholder 3">
            <a:extLst>
              <a:ext uri="{FF2B5EF4-FFF2-40B4-BE49-F238E27FC236}">
                <a16:creationId xmlns:a16="http://schemas.microsoft.com/office/drawing/2014/main" id="{3104BEE5-2A8C-47F3-9B80-339F7406E326}"/>
              </a:ext>
            </a:extLst>
          </p:cNvPr>
          <p:cNvSpPr>
            <a:spLocks noGrp="1"/>
          </p:cNvSpPr>
          <p:nvPr>
            <p:ph type="dt" sz="half" idx="10"/>
          </p:nvPr>
        </p:nvSpPr>
        <p:spPr/>
        <p:txBody>
          <a:bodyPr/>
          <a:lstStyle/>
          <a:p>
            <a:pPr>
              <a:defRPr/>
            </a:pPr>
            <a:r>
              <a:rPr lang="en-US"/>
              <a:t>Date of this slide: Sept 3, 2020</a:t>
            </a:r>
            <a:endParaRPr lang="en-US" dirty="0"/>
          </a:p>
        </p:txBody>
      </p:sp>
      <p:sp>
        <p:nvSpPr>
          <p:cNvPr id="5" name="Footer Placeholder 4">
            <a:extLst>
              <a:ext uri="{FF2B5EF4-FFF2-40B4-BE49-F238E27FC236}">
                <a16:creationId xmlns:a16="http://schemas.microsoft.com/office/drawing/2014/main" id="{66CAC267-B601-43E2-91A4-14C983521BD7}"/>
              </a:ext>
            </a:extLst>
          </p:cNvPr>
          <p:cNvSpPr>
            <a:spLocks noGrp="1"/>
          </p:cNvSpPr>
          <p:nvPr>
            <p:ph type="ftr" sz="quarter" idx="11"/>
          </p:nvPr>
        </p:nvSpPr>
        <p:spPr/>
        <p:txBody>
          <a:bodyPr/>
          <a:lstStyle/>
          <a:p>
            <a:pPr>
              <a:defRPr/>
            </a:pPr>
            <a:r>
              <a:rPr lang="en-US"/>
              <a:t>Modernized NSRS - extended version</a:t>
            </a:r>
          </a:p>
        </p:txBody>
      </p:sp>
      <p:sp>
        <p:nvSpPr>
          <p:cNvPr id="6" name="Slide Number Placeholder 5">
            <a:extLst>
              <a:ext uri="{FF2B5EF4-FFF2-40B4-BE49-F238E27FC236}">
                <a16:creationId xmlns:a16="http://schemas.microsoft.com/office/drawing/2014/main" id="{414DFF3B-C02A-428F-98CA-DAC58710A2E5}"/>
              </a:ext>
            </a:extLst>
          </p:cNvPr>
          <p:cNvSpPr>
            <a:spLocks noGrp="1"/>
          </p:cNvSpPr>
          <p:nvPr>
            <p:ph type="sldNum" sz="quarter" idx="12"/>
          </p:nvPr>
        </p:nvSpPr>
        <p:spPr/>
        <p:txBody>
          <a:bodyPr/>
          <a:lstStyle/>
          <a:p>
            <a:pPr>
              <a:defRPr/>
            </a:pPr>
            <a:fld id="{EB6791C4-DF4E-4C17-A41C-B2BEB15390BD}" type="slidenum">
              <a:rPr lang="en-US"/>
              <a:pPr>
                <a:defRPr/>
              </a:pPr>
              <a:t>1</a:t>
            </a:fld>
            <a:endParaRPr lang="en-US"/>
          </a:p>
        </p:txBody>
      </p:sp>
    </p:spTree>
    <p:custDataLst>
      <p:tags r:id="rId1"/>
    </p:custDataLst>
    <p:extLst>
      <p:ext uri="{BB962C8B-B14F-4D97-AF65-F5344CB8AC3E}">
        <p14:creationId xmlns:p14="http://schemas.microsoft.com/office/powerpoint/2010/main" val="776668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sz="4000" b="1" dirty="0"/>
              <a:t>Ways to Use NCAT</a:t>
            </a:r>
          </a:p>
        </p:txBody>
      </p:sp>
      <p:sp>
        <p:nvSpPr>
          <p:cNvPr id="3" name="Content Placeholder 2"/>
          <p:cNvSpPr>
            <a:spLocks noGrp="1"/>
          </p:cNvSpPr>
          <p:nvPr>
            <p:ph idx="1"/>
          </p:nvPr>
        </p:nvSpPr>
        <p:spPr>
          <a:xfrm>
            <a:off x="1920912" y="1399242"/>
            <a:ext cx="8229600" cy="4525963"/>
          </a:xfrm>
        </p:spPr>
        <p:txBody>
          <a:bodyPr/>
          <a:lstStyle/>
          <a:p>
            <a:r>
              <a:rPr lang="en-US" dirty="0"/>
              <a:t>Browser: Interactive, 1 point at a time</a:t>
            </a:r>
          </a:p>
          <a:p>
            <a:r>
              <a:rPr lang="en-US" dirty="0"/>
              <a:t>Browser: Upload a file / get a file back (text, </a:t>
            </a:r>
            <a:r>
              <a:rPr lang="en-US" dirty="0" err="1"/>
              <a:t>xlsx</a:t>
            </a:r>
            <a:r>
              <a:rPr lang="en-US" dirty="0"/>
              <a:t>)</a:t>
            </a:r>
          </a:p>
          <a:p>
            <a:r>
              <a:rPr lang="en-US" dirty="0"/>
              <a:t>As a Web Service</a:t>
            </a:r>
          </a:p>
          <a:p>
            <a:r>
              <a:rPr lang="en-US" dirty="0"/>
              <a:t>Download and run locally</a:t>
            </a:r>
          </a:p>
          <a:p>
            <a:pPr lvl="1"/>
            <a:r>
              <a:rPr lang="en-US" dirty="0"/>
              <a:t>Beware:  This works, but NCAT is updated frequently, so the copy you have may be outdated, so always download the latest version</a:t>
            </a:r>
          </a:p>
          <a:p>
            <a:endParaRPr lang="en-US" sz="2600" dirty="0"/>
          </a:p>
          <a:p>
            <a:pPr lvl="1"/>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10</a:t>
            </a:fld>
            <a:endParaRPr lang="en-US"/>
          </a:p>
        </p:txBody>
      </p:sp>
      <p:pic>
        <p:nvPicPr>
          <p:cNvPr id="7" name="Picture 6">
            <a:extLst>
              <a:ext uri="{FF2B5EF4-FFF2-40B4-BE49-F238E27FC236}">
                <a16:creationId xmlns:a16="http://schemas.microsoft.com/office/drawing/2014/main" id="{BD0C0E78-53F2-48FC-92BC-E1CC38813E82}"/>
              </a:ext>
            </a:extLst>
          </p:cNvPr>
          <p:cNvPicPr>
            <a:picLocks noChangeAspect="1"/>
          </p:cNvPicPr>
          <p:nvPr/>
        </p:nvPicPr>
        <p:blipFill>
          <a:blip r:embed="rId4"/>
          <a:stretch>
            <a:fillRect/>
          </a:stretch>
        </p:blipFill>
        <p:spPr>
          <a:xfrm>
            <a:off x="7543801" y="2903535"/>
            <a:ext cx="2157855" cy="1050931"/>
          </a:xfrm>
          <a:prstGeom prst="rect">
            <a:avLst/>
          </a:prstGeom>
        </p:spPr>
      </p:pic>
    </p:spTree>
    <p:custDataLst>
      <p:tags r:id="rId1"/>
    </p:custDataLst>
    <p:extLst>
      <p:ext uri="{BB962C8B-B14F-4D97-AF65-F5344CB8AC3E}">
        <p14:creationId xmlns:p14="http://schemas.microsoft.com/office/powerpoint/2010/main" val="7995294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59600"/>
            <a:ext cx="8229600" cy="4525963"/>
          </a:xfrm>
        </p:spPr>
        <p:txBody>
          <a:bodyPr/>
          <a:lstStyle/>
          <a:p>
            <a:r>
              <a:rPr lang="en-US" sz="2000" b="1" dirty="0"/>
              <a:t>Part II:  The Modernized NSRS</a:t>
            </a:r>
          </a:p>
          <a:p>
            <a:pPr lvl="1"/>
            <a:r>
              <a:rPr lang="en-US" sz="1800" dirty="0"/>
              <a:t>Guiding Principles </a:t>
            </a:r>
          </a:p>
          <a:p>
            <a:pPr lvl="1"/>
            <a:r>
              <a:rPr lang="en-US" sz="1800" dirty="0"/>
              <a:t>Documentation</a:t>
            </a:r>
          </a:p>
          <a:p>
            <a:pPr lvl="1"/>
            <a:r>
              <a:rPr lang="en-US" sz="1800" dirty="0"/>
              <a:t>Geometric Reference Frames</a:t>
            </a:r>
          </a:p>
          <a:p>
            <a:pPr lvl="1"/>
            <a:r>
              <a:rPr lang="en-US" sz="1800" dirty="0"/>
              <a:t>Geopotential Datum </a:t>
            </a:r>
          </a:p>
          <a:p>
            <a:pPr lvl="1"/>
            <a:r>
              <a:rPr lang="en-US" sz="1800" dirty="0"/>
              <a:t>Coordinates and Database</a:t>
            </a:r>
          </a:p>
          <a:p>
            <a:pPr lvl="2"/>
            <a:r>
              <a:rPr lang="en-US" sz="1400" dirty="0"/>
              <a:t>BREAK</a:t>
            </a:r>
          </a:p>
          <a:p>
            <a:pPr lvl="1"/>
            <a:r>
              <a:rPr lang="en-US" sz="1800" dirty="0"/>
              <a:t>Accessing the NSRS</a:t>
            </a:r>
          </a:p>
          <a:p>
            <a:pPr lvl="1"/>
            <a:r>
              <a:rPr lang="en-US" sz="1800" dirty="0"/>
              <a:t>The NOAA CORS Network </a:t>
            </a:r>
          </a:p>
          <a:p>
            <a:pPr lvl="1"/>
            <a:r>
              <a:rPr lang="en-US" sz="1800" dirty="0"/>
              <a:t>OPUS:  The New </a:t>
            </a:r>
            <a:r>
              <a:rPr lang="en-US" sz="1800" dirty="0" err="1"/>
              <a:t>Bluebooking</a:t>
            </a:r>
            <a:r>
              <a:rPr lang="en-US" sz="1800" dirty="0"/>
              <a:t> </a:t>
            </a:r>
          </a:p>
          <a:p>
            <a:pPr lvl="1"/>
            <a:r>
              <a:rPr lang="en-US" sz="1800" dirty="0"/>
              <a:t>New Surveying Specifications </a:t>
            </a:r>
          </a:p>
          <a:p>
            <a:pPr lvl="1"/>
            <a:r>
              <a:rPr lang="en-US" sz="1800" dirty="0"/>
              <a:t>Transformations and Conversions </a:t>
            </a:r>
          </a:p>
          <a:p>
            <a:pPr lvl="1"/>
            <a:r>
              <a:rPr lang="en-US" sz="1800" dirty="0">
                <a:solidFill>
                  <a:srgbClr val="C00000"/>
                </a:solidFill>
              </a:rPr>
              <a:t>State Plane Coordinates (5 slides)</a:t>
            </a:r>
          </a:p>
          <a:p>
            <a:pPr lvl="1"/>
            <a:r>
              <a:rPr lang="en-US" sz="1800" dirty="0"/>
              <a:t>Addressing Known Concerns</a:t>
            </a:r>
          </a:p>
          <a:p>
            <a:pPr lvl="1"/>
            <a:r>
              <a:rPr lang="en-US" sz="1800" dirty="0"/>
              <a:t>NSRS Modernization Delay</a:t>
            </a:r>
          </a:p>
          <a:p>
            <a:pPr lvl="1"/>
            <a:r>
              <a:rPr lang="en-US" sz="1800" dirty="0"/>
              <a:t>Closing, Summary and Overview</a:t>
            </a:r>
          </a:p>
          <a:p>
            <a:pPr lvl="1"/>
            <a:r>
              <a:rPr lang="en-US" sz="1800" dirty="0"/>
              <a:t>Contact Information and Ways to Keep Up to Date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11</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463149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 New State Plane for 2022</a:t>
            </a:r>
          </a:p>
        </p:txBody>
      </p:sp>
      <p:sp>
        <p:nvSpPr>
          <p:cNvPr id="3" name="Content Placeholder 2"/>
          <p:cNvSpPr>
            <a:spLocks noGrp="1"/>
          </p:cNvSpPr>
          <p:nvPr>
            <p:ph idx="1"/>
          </p:nvPr>
        </p:nvSpPr>
        <p:spPr>
          <a:xfrm>
            <a:off x="1890768" y="1412800"/>
            <a:ext cx="8390709" cy="2941520"/>
          </a:xfrm>
        </p:spPr>
        <p:txBody>
          <a:bodyPr>
            <a:normAutofit fontScale="92500"/>
          </a:bodyPr>
          <a:lstStyle/>
          <a:p>
            <a:pPr marL="0" indent="0">
              <a:lnSpc>
                <a:spcPct val="120000"/>
              </a:lnSpc>
              <a:buNone/>
            </a:pPr>
            <a:r>
              <a:rPr lang="en-US" sz="3000" dirty="0"/>
              <a:t>State Plane Coordinate System of 2022 (SPCS2022)</a:t>
            </a:r>
          </a:p>
          <a:p>
            <a:pPr lvl="1">
              <a:lnSpc>
                <a:spcPct val="120000"/>
              </a:lnSpc>
            </a:pPr>
            <a:r>
              <a:rPr lang="en-US" sz="2600" dirty="0"/>
              <a:t>Referenced to 2022 Terrestrial Reference Frames (TRFs)</a:t>
            </a:r>
          </a:p>
          <a:p>
            <a:pPr lvl="1">
              <a:lnSpc>
                <a:spcPct val="120000"/>
              </a:lnSpc>
            </a:pPr>
            <a:r>
              <a:rPr lang="en-US" sz="2600" dirty="0"/>
              <a:t>Based on same reference ellipsoid as SPCS 83 (GRS 80)</a:t>
            </a:r>
          </a:p>
          <a:p>
            <a:pPr lvl="1">
              <a:lnSpc>
                <a:spcPct val="120000"/>
              </a:lnSpc>
            </a:pPr>
            <a:r>
              <a:rPr lang="en-US" sz="2600" dirty="0"/>
              <a:t>Same 3 conformal projection types as SPCS 83 and 27:</a:t>
            </a:r>
          </a:p>
          <a:p>
            <a:endParaRPr lang="en-US" dirty="0"/>
          </a:p>
        </p:txBody>
      </p:sp>
      <p:grpSp>
        <p:nvGrpSpPr>
          <p:cNvPr id="5" name="Group 4">
            <a:extLst>
              <a:ext uri="{FF2B5EF4-FFF2-40B4-BE49-F238E27FC236}">
                <a16:creationId xmlns:a16="http://schemas.microsoft.com/office/drawing/2014/main" id="{D67F0BB5-B7D1-4341-90A5-895E77CA660B}"/>
              </a:ext>
            </a:extLst>
          </p:cNvPr>
          <p:cNvGrpSpPr>
            <a:grpSpLocks noChangeAspect="1"/>
          </p:cNvGrpSpPr>
          <p:nvPr/>
        </p:nvGrpSpPr>
        <p:grpSpPr>
          <a:xfrm>
            <a:off x="2732980" y="3907853"/>
            <a:ext cx="1536685" cy="1737360"/>
            <a:chOff x="7325342" y="2752292"/>
            <a:chExt cx="2970729" cy="3358676"/>
          </a:xfrm>
        </p:grpSpPr>
        <p:sp>
          <p:nvSpPr>
            <p:cNvPr id="6" name="Oval 5">
              <a:extLst>
                <a:ext uri="{FF2B5EF4-FFF2-40B4-BE49-F238E27FC236}">
                  <a16:creationId xmlns:a16="http://schemas.microsoft.com/office/drawing/2014/main" id="{9E0EFFBC-08AC-4697-9F9C-270FFB93A5B6}"/>
                </a:ext>
              </a:extLst>
            </p:cNvPr>
            <p:cNvSpPr>
              <a:spLocks noChangeAspect="1"/>
            </p:cNvSpPr>
            <p:nvPr/>
          </p:nvSpPr>
          <p:spPr bwMode="auto">
            <a:xfrm>
              <a:off x="7646407" y="3824968"/>
              <a:ext cx="2286000" cy="2286000"/>
            </a:xfrm>
            <a:prstGeom prst="ellipse">
              <a:avLst/>
            </a:prstGeom>
            <a:gradFill rotWithShape="1">
              <a:gsLst>
                <a:gs pos="0">
                  <a:srgbClr val="007AC2">
                    <a:alpha val="80000"/>
                  </a:srgbClr>
                </a:gs>
                <a:gs pos="100000">
                  <a:srgbClr val="007AC2">
                    <a:lumMod val="20000"/>
                    <a:lumOff val="80000"/>
                  </a:srgbClr>
                </a:gs>
              </a:gsLst>
              <a:lin ang="19800000" scaled="0"/>
            </a:gradFill>
            <a:ln w="6350" cap="flat" cmpd="sng" algn="ctr">
              <a:solidFill>
                <a:srgbClr val="007AC2"/>
              </a:solidFill>
              <a:prstDash val="soli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257175"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pic>
          <p:nvPicPr>
            <p:cNvPr id="7" name="Picture 2" descr="D:\GIS\General\Generic grids\Export\Globe_orthographic_oblique.png">
              <a:extLst>
                <a:ext uri="{FF2B5EF4-FFF2-40B4-BE49-F238E27FC236}">
                  <a16:creationId xmlns:a16="http://schemas.microsoft.com/office/drawing/2014/main" id="{B7B80479-9BE2-4E01-8690-04BF024A6F63}"/>
                </a:ext>
              </a:extLst>
            </p:cNvPr>
            <p:cNvPicPr>
              <a:picLocks noChangeAspect="1" noChangeArrowheads="1"/>
            </p:cNvPicPr>
            <p:nvPr/>
          </p:nvPicPr>
          <p:blipFill>
            <a:blip r:embed="rId4" cstate="print"/>
            <a:srcRect l="4400" t="4400" r="4400" b="4400"/>
            <a:stretch>
              <a:fillRect/>
            </a:stretch>
          </p:blipFill>
          <p:spPr bwMode="auto">
            <a:xfrm>
              <a:off x="7646447" y="3824968"/>
              <a:ext cx="2285998" cy="2286000"/>
            </a:xfrm>
            <a:prstGeom prst="rect">
              <a:avLst/>
            </a:prstGeom>
            <a:noFill/>
          </p:spPr>
        </p:pic>
        <p:sp>
          <p:nvSpPr>
            <p:cNvPr id="8" name="Freeform 28">
              <a:extLst>
                <a:ext uri="{FF2B5EF4-FFF2-40B4-BE49-F238E27FC236}">
                  <a16:creationId xmlns:a16="http://schemas.microsoft.com/office/drawing/2014/main" id="{99B47919-4517-453F-AC5D-DC95D17444FA}"/>
                </a:ext>
              </a:extLst>
            </p:cNvPr>
            <p:cNvSpPr>
              <a:spLocks noChangeAspect="1"/>
            </p:cNvSpPr>
            <p:nvPr/>
          </p:nvSpPr>
          <p:spPr bwMode="auto">
            <a:xfrm>
              <a:off x="7325342" y="2752292"/>
              <a:ext cx="2970729" cy="3096344"/>
            </a:xfrm>
            <a:custGeom>
              <a:avLst/>
              <a:gdLst>
                <a:gd name="connsiteX0" fmla="*/ 0 w 3204356"/>
                <a:gd name="connsiteY0" fmla="*/ 2557460 h 2557460"/>
                <a:gd name="connsiteX1" fmla="*/ 1602178 w 3204356"/>
                <a:gd name="connsiteY1" fmla="*/ 0 h 2557460"/>
                <a:gd name="connsiteX2" fmla="*/ 3204356 w 3204356"/>
                <a:gd name="connsiteY2" fmla="*/ 2557460 h 2557460"/>
                <a:gd name="connsiteX3" fmla="*/ 0 w 3204356"/>
                <a:gd name="connsiteY3" fmla="*/ 2557460 h 2557460"/>
                <a:gd name="connsiteX0" fmla="*/ 0 w 3204356"/>
                <a:gd name="connsiteY0" fmla="*/ 2557460 h 2557460"/>
                <a:gd name="connsiteX1" fmla="*/ 1602178 w 3204356"/>
                <a:gd name="connsiteY1" fmla="*/ 0 h 2557460"/>
                <a:gd name="connsiteX2" fmla="*/ 3204356 w 3204356"/>
                <a:gd name="connsiteY2" fmla="*/ 2557460 h 2557460"/>
                <a:gd name="connsiteX3" fmla="*/ 0 w 3204356"/>
                <a:gd name="connsiteY3" fmla="*/ 2557460 h 2557460"/>
                <a:gd name="connsiteX0" fmla="*/ 0 w 3204356"/>
                <a:gd name="connsiteY0" fmla="*/ 2557460 h 2842618"/>
                <a:gd name="connsiteX1" fmla="*/ 1602178 w 3204356"/>
                <a:gd name="connsiteY1" fmla="*/ 0 h 2842618"/>
                <a:gd name="connsiteX2" fmla="*/ 3204356 w 3204356"/>
                <a:gd name="connsiteY2" fmla="*/ 2557460 h 2842618"/>
                <a:gd name="connsiteX3" fmla="*/ 0 w 3204356"/>
                <a:gd name="connsiteY3" fmla="*/ 2557460 h 2842618"/>
                <a:gd name="connsiteX0" fmla="*/ 0 w 3303164"/>
                <a:gd name="connsiteY0" fmla="*/ 2557460 h 3133524"/>
                <a:gd name="connsiteX1" fmla="*/ 1602178 w 3303164"/>
                <a:gd name="connsiteY1" fmla="*/ 0 h 3133524"/>
                <a:gd name="connsiteX2" fmla="*/ 3204356 w 3303164"/>
                <a:gd name="connsiteY2" fmla="*/ 2557460 h 3133524"/>
                <a:gd name="connsiteX3" fmla="*/ 1692188 w 3303164"/>
                <a:gd name="connsiteY3" fmla="*/ 3133524 h 3133524"/>
                <a:gd name="connsiteX4" fmla="*/ 0 w 3303164"/>
                <a:gd name="connsiteY4" fmla="*/ 2557460 h 3133524"/>
                <a:gd name="connsiteX0" fmla="*/ 0 w 3303164"/>
                <a:gd name="connsiteY0" fmla="*/ 2557460 h 3133524"/>
                <a:gd name="connsiteX1" fmla="*/ 1602178 w 3303164"/>
                <a:gd name="connsiteY1" fmla="*/ 0 h 3133524"/>
                <a:gd name="connsiteX2" fmla="*/ 3204356 w 3303164"/>
                <a:gd name="connsiteY2" fmla="*/ 2557460 h 3133524"/>
                <a:gd name="connsiteX3" fmla="*/ 1836204 w 3303164"/>
                <a:gd name="connsiteY3" fmla="*/ 3133524 h 3133524"/>
                <a:gd name="connsiteX4" fmla="*/ 0 w 3303164"/>
                <a:gd name="connsiteY4" fmla="*/ 2557460 h 3133524"/>
                <a:gd name="connsiteX0" fmla="*/ 0 w 3303164"/>
                <a:gd name="connsiteY0" fmla="*/ 2557460 h 2993130"/>
                <a:gd name="connsiteX1" fmla="*/ 1602178 w 3303164"/>
                <a:gd name="connsiteY1" fmla="*/ 0 h 2993130"/>
                <a:gd name="connsiteX2" fmla="*/ 3204356 w 3303164"/>
                <a:gd name="connsiteY2" fmla="*/ 2557460 h 2993130"/>
                <a:gd name="connsiteX3" fmla="*/ 1764196 w 3303164"/>
                <a:gd name="connsiteY3" fmla="*/ 2773484 h 2993130"/>
                <a:gd name="connsiteX4" fmla="*/ 0 w 3303164"/>
                <a:gd name="connsiteY4" fmla="*/ 2557460 h 2993130"/>
                <a:gd name="connsiteX0" fmla="*/ 0 w 3303164"/>
                <a:gd name="connsiteY0" fmla="*/ 2557460 h 3169528"/>
                <a:gd name="connsiteX1" fmla="*/ 1602178 w 3303164"/>
                <a:gd name="connsiteY1" fmla="*/ 0 h 3169528"/>
                <a:gd name="connsiteX2" fmla="*/ 3204356 w 3303164"/>
                <a:gd name="connsiteY2" fmla="*/ 2557460 h 3169528"/>
                <a:gd name="connsiteX3" fmla="*/ 1584176 w 3303164"/>
                <a:gd name="connsiteY3" fmla="*/ 3169528 h 3169528"/>
                <a:gd name="connsiteX4" fmla="*/ 0 w 3303164"/>
                <a:gd name="connsiteY4" fmla="*/ 2557460 h 3169528"/>
                <a:gd name="connsiteX0" fmla="*/ 0 w 3159148"/>
                <a:gd name="connsiteY0" fmla="*/ 2557460 h 3199531"/>
                <a:gd name="connsiteX1" fmla="*/ 1602178 w 3159148"/>
                <a:gd name="connsiteY1" fmla="*/ 0 h 3199531"/>
                <a:gd name="connsiteX2" fmla="*/ 3060340 w 3159148"/>
                <a:gd name="connsiteY2" fmla="*/ 2377440 h 3199531"/>
                <a:gd name="connsiteX3" fmla="*/ 1584176 w 3159148"/>
                <a:gd name="connsiteY3" fmla="*/ 3169528 h 3199531"/>
                <a:gd name="connsiteX4" fmla="*/ 0 w 3159148"/>
                <a:gd name="connsiteY4" fmla="*/ 2557460 h 3199531"/>
                <a:gd name="connsiteX0" fmla="*/ 0 w 3015132"/>
                <a:gd name="connsiteY0" fmla="*/ 2449448 h 3181529"/>
                <a:gd name="connsiteX1" fmla="*/ 1458162 w 3015132"/>
                <a:gd name="connsiteY1" fmla="*/ 0 h 3181529"/>
                <a:gd name="connsiteX2" fmla="*/ 2916324 w 3015132"/>
                <a:gd name="connsiteY2" fmla="*/ 2377440 h 3181529"/>
                <a:gd name="connsiteX3" fmla="*/ 1440160 w 3015132"/>
                <a:gd name="connsiteY3" fmla="*/ 3169528 h 3181529"/>
                <a:gd name="connsiteX4" fmla="*/ 0 w 3015132"/>
                <a:gd name="connsiteY4" fmla="*/ 2449448 h 3181529"/>
                <a:gd name="connsiteX0" fmla="*/ 0 w 3015132"/>
                <a:gd name="connsiteY0" fmla="*/ 2449448 h 3037513"/>
                <a:gd name="connsiteX1" fmla="*/ 1458162 w 3015132"/>
                <a:gd name="connsiteY1" fmla="*/ 0 h 3037513"/>
                <a:gd name="connsiteX2" fmla="*/ 2916324 w 3015132"/>
                <a:gd name="connsiteY2" fmla="*/ 2377440 h 3037513"/>
                <a:gd name="connsiteX3" fmla="*/ 1548172 w 3015132"/>
                <a:gd name="connsiteY3" fmla="*/ 3025512 h 3037513"/>
                <a:gd name="connsiteX4" fmla="*/ 0 w 3015132"/>
                <a:gd name="connsiteY4" fmla="*/ 2449448 h 3037513"/>
                <a:gd name="connsiteX0" fmla="*/ 0 w 3015132"/>
                <a:gd name="connsiteY0" fmla="*/ 2449448 h 3163374"/>
                <a:gd name="connsiteX1" fmla="*/ 1458162 w 3015132"/>
                <a:gd name="connsiteY1" fmla="*/ 0 h 3163374"/>
                <a:gd name="connsiteX2" fmla="*/ 2916324 w 3015132"/>
                <a:gd name="connsiteY2" fmla="*/ 2377440 h 3163374"/>
                <a:gd name="connsiteX3" fmla="*/ 1489403 w 3015132"/>
                <a:gd name="connsiteY3" fmla="*/ 3151373 h 3163374"/>
                <a:gd name="connsiteX4" fmla="*/ 0 w 3015132"/>
                <a:gd name="connsiteY4" fmla="*/ 2449448 h 3163374"/>
                <a:gd name="connsiteX0" fmla="*/ 0 w 3015132"/>
                <a:gd name="connsiteY0" fmla="*/ 2449448 h 3163374"/>
                <a:gd name="connsiteX1" fmla="*/ 1458162 w 3015132"/>
                <a:gd name="connsiteY1" fmla="*/ 0 h 3163374"/>
                <a:gd name="connsiteX2" fmla="*/ 2916324 w 3015132"/>
                <a:gd name="connsiteY2" fmla="*/ 2377440 h 3163374"/>
                <a:gd name="connsiteX3" fmla="*/ 1489403 w 3015132"/>
                <a:gd name="connsiteY3" fmla="*/ 3151373 h 3163374"/>
                <a:gd name="connsiteX4" fmla="*/ 0 w 3015132"/>
                <a:gd name="connsiteY4" fmla="*/ 2449448 h 3163374"/>
                <a:gd name="connsiteX0" fmla="*/ 0 w 3015132"/>
                <a:gd name="connsiteY0" fmla="*/ 2449448 h 3168657"/>
                <a:gd name="connsiteX1" fmla="*/ 1458162 w 3015132"/>
                <a:gd name="connsiteY1" fmla="*/ 0 h 3168657"/>
                <a:gd name="connsiteX2" fmla="*/ 2916324 w 3015132"/>
                <a:gd name="connsiteY2" fmla="*/ 2377440 h 3168657"/>
                <a:gd name="connsiteX3" fmla="*/ 1489403 w 3015132"/>
                <a:gd name="connsiteY3" fmla="*/ 3151373 h 3168657"/>
                <a:gd name="connsiteX4" fmla="*/ 0 w 3015132"/>
                <a:gd name="connsiteY4" fmla="*/ 2449448 h 3168657"/>
                <a:gd name="connsiteX0" fmla="*/ 0 w 2942478"/>
                <a:gd name="connsiteY0" fmla="*/ 2430258 h 3168657"/>
                <a:gd name="connsiteX1" fmla="*/ 1385508 w 2942478"/>
                <a:gd name="connsiteY1" fmla="*/ 0 h 3168657"/>
                <a:gd name="connsiteX2" fmla="*/ 2843670 w 2942478"/>
                <a:gd name="connsiteY2" fmla="*/ 2377440 h 3168657"/>
                <a:gd name="connsiteX3" fmla="*/ 1416749 w 2942478"/>
                <a:gd name="connsiteY3" fmla="*/ 3151373 h 3168657"/>
                <a:gd name="connsiteX4" fmla="*/ 0 w 2942478"/>
                <a:gd name="connsiteY4" fmla="*/ 2430258 h 3168657"/>
                <a:gd name="connsiteX0" fmla="*/ 0 w 2859652"/>
                <a:gd name="connsiteY0" fmla="*/ 2430258 h 3168657"/>
                <a:gd name="connsiteX1" fmla="*/ 1385508 w 2859652"/>
                <a:gd name="connsiteY1" fmla="*/ 0 h 3168657"/>
                <a:gd name="connsiteX2" fmla="*/ 2760844 w 2859652"/>
                <a:gd name="connsiteY2" fmla="*/ 2354352 h 3168657"/>
                <a:gd name="connsiteX3" fmla="*/ 1416749 w 2859652"/>
                <a:gd name="connsiteY3" fmla="*/ 3151373 h 3168657"/>
                <a:gd name="connsiteX4" fmla="*/ 0 w 2859652"/>
                <a:gd name="connsiteY4" fmla="*/ 2430258 h 3168657"/>
                <a:gd name="connsiteX0" fmla="*/ 0 w 2859652"/>
                <a:gd name="connsiteY0" fmla="*/ 2430258 h 3130705"/>
                <a:gd name="connsiteX1" fmla="*/ 1385508 w 2859652"/>
                <a:gd name="connsiteY1" fmla="*/ 0 h 3130705"/>
                <a:gd name="connsiteX2" fmla="*/ 2760844 w 2859652"/>
                <a:gd name="connsiteY2" fmla="*/ 2354352 h 3130705"/>
                <a:gd name="connsiteX3" fmla="*/ 1453076 w 2859652"/>
                <a:gd name="connsiteY3" fmla="*/ 3113421 h 3130705"/>
                <a:gd name="connsiteX4" fmla="*/ 0 w 2859652"/>
                <a:gd name="connsiteY4" fmla="*/ 2430258 h 3130705"/>
                <a:gd name="connsiteX0" fmla="*/ 0 w 2859652"/>
                <a:gd name="connsiteY0" fmla="*/ 2430258 h 3130705"/>
                <a:gd name="connsiteX1" fmla="*/ 1385508 w 2859652"/>
                <a:gd name="connsiteY1" fmla="*/ 0 h 3130705"/>
                <a:gd name="connsiteX2" fmla="*/ 2760844 w 2859652"/>
                <a:gd name="connsiteY2" fmla="*/ 2354352 h 3130705"/>
                <a:gd name="connsiteX3" fmla="*/ 1453076 w 2859652"/>
                <a:gd name="connsiteY3" fmla="*/ 3113421 h 3130705"/>
                <a:gd name="connsiteX4" fmla="*/ 0 w 2859652"/>
                <a:gd name="connsiteY4" fmla="*/ 2430258 h 3130705"/>
                <a:gd name="connsiteX0" fmla="*/ 0 w 2813425"/>
                <a:gd name="connsiteY0" fmla="*/ 2430258 h 3130705"/>
                <a:gd name="connsiteX1" fmla="*/ 1385508 w 2813425"/>
                <a:gd name="connsiteY1" fmla="*/ 0 h 3130705"/>
                <a:gd name="connsiteX2" fmla="*/ 2714617 w 2813425"/>
                <a:gd name="connsiteY2" fmla="*/ 2354353 h 3130705"/>
                <a:gd name="connsiteX3" fmla="*/ 1453076 w 2813425"/>
                <a:gd name="connsiteY3" fmla="*/ 3113421 h 3130705"/>
                <a:gd name="connsiteX4" fmla="*/ 0 w 2813425"/>
                <a:gd name="connsiteY4" fmla="*/ 2430258 h 3130705"/>
                <a:gd name="connsiteX0" fmla="*/ 0 w 2740771"/>
                <a:gd name="connsiteY0" fmla="*/ 2468213 h 3130705"/>
                <a:gd name="connsiteX1" fmla="*/ 1312854 w 2740771"/>
                <a:gd name="connsiteY1" fmla="*/ 0 h 3130705"/>
                <a:gd name="connsiteX2" fmla="*/ 2641963 w 2740771"/>
                <a:gd name="connsiteY2" fmla="*/ 2354353 h 3130705"/>
                <a:gd name="connsiteX3" fmla="*/ 1380422 w 2740771"/>
                <a:gd name="connsiteY3" fmla="*/ 3113421 h 3130705"/>
                <a:gd name="connsiteX4" fmla="*/ 0 w 2740771"/>
                <a:gd name="connsiteY4" fmla="*/ 2468213 h 3130705"/>
                <a:gd name="connsiteX0" fmla="*/ 0 w 2740771"/>
                <a:gd name="connsiteY0" fmla="*/ 2430260 h 3130705"/>
                <a:gd name="connsiteX1" fmla="*/ 1312854 w 2740771"/>
                <a:gd name="connsiteY1" fmla="*/ 0 h 3130705"/>
                <a:gd name="connsiteX2" fmla="*/ 2641963 w 2740771"/>
                <a:gd name="connsiteY2" fmla="*/ 2354353 h 3130705"/>
                <a:gd name="connsiteX3" fmla="*/ 1380422 w 2740771"/>
                <a:gd name="connsiteY3" fmla="*/ 3113421 h 3130705"/>
                <a:gd name="connsiteX4" fmla="*/ 0 w 2740771"/>
                <a:gd name="connsiteY4" fmla="*/ 2430260 h 3130705"/>
                <a:gd name="connsiteX0" fmla="*/ 0 w 2740771"/>
                <a:gd name="connsiteY0" fmla="*/ 2430260 h 3130705"/>
                <a:gd name="connsiteX1" fmla="*/ 1312854 w 2740771"/>
                <a:gd name="connsiteY1" fmla="*/ 0 h 3130705"/>
                <a:gd name="connsiteX2" fmla="*/ 2641963 w 2740771"/>
                <a:gd name="connsiteY2" fmla="*/ 2354353 h 3130705"/>
                <a:gd name="connsiteX3" fmla="*/ 1380422 w 2740771"/>
                <a:gd name="connsiteY3" fmla="*/ 3113421 h 3130705"/>
                <a:gd name="connsiteX4" fmla="*/ 0 w 2740771"/>
                <a:gd name="connsiteY4" fmla="*/ 2430260 h 3130705"/>
                <a:gd name="connsiteX0" fmla="*/ 0 w 2714345"/>
                <a:gd name="connsiteY0" fmla="*/ 2430260 h 3130705"/>
                <a:gd name="connsiteX1" fmla="*/ 1286428 w 2714345"/>
                <a:gd name="connsiteY1" fmla="*/ 0 h 3130705"/>
                <a:gd name="connsiteX2" fmla="*/ 2615537 w 2714345"/>
                <a:gd name="connsiteY2" fmla="*/ 2354353 h 3130705"/>
                <a:gd name="connsiteX3" fmla="*/ 1353996 w 2714345"/>
                <a:gd name="connsiteY3" fmla="*/ 3113421 h 3130705"/>
                <a:gd name="connsiteX4" fmla="*/ 0 w 2714345"/>
                <a:gd name="connsiteY4" fmla="*/ 2430260 h 3130705"/>
                <a:gd name="connsiteX0" fmla="*/ 0 w 2714345"/>
                <a:gd name="connsiteY0" fmla="*/ 2430260 h 3130705"/>
                <a:gd name="connsiteX1" fmla="*/ 1286428 w 2714345"/>
                <a:gd name="connsiteY1" fmla="*/ 0 h 3130705"/>
                <a:gd name="connsiteX2" fmla="*/ 2615537 w 2714345"/>
                <a:gd name="connsiteY2" fmla="*/ 2430260 h 3130705"/>
                <a:gd name="connsiteX3" fmla="*/ 1353996 w 2714345"/>
                <a:gd name="connsiteY3" fmla="*/ 3113421 h 3130705"/>
                <a:gd name="connsiteX4" fmla="*/ 0 w 2714345"/>
                <a:gd name="connsiteY4" fmla="*/ 2430260 h 3130705"/>
                <a:gd name="connsiteX0" fmla="*/ 0 w 2656208"/>
                <a:gd name="connsiteY0" fmla="*/ 2430260 h 3130705"/>
                <a:gd name="connsiteX1" fmla="*/ 1286428 w 2656208"/>
                <a:gd name="connsiteY1" fmla="*/ 0 h 3130705"/>
                <a:gd name="connsiteX2" fmla="*/ 2615537 w 2656208"/>
                <a:gd name="connsiteY2" fmla="*/ 2430260 h 3130705"/>
                <a:gd name="connsiteX3" fmla="*/ 1353996 w 2656208"/>
                <a:gd name="connsiteY3" fmla="*/ 3113421 h 3130705"/>
                <a:gd name="connsiteX4" fmla="*/ 0 w 2656208"/>
                <a:gd name="connsiteY4" fmla="*/ 2430260 h 3130705"/>
                <a:gd name="connsiteX0" fmla="*/ 0 w 2656208"/>
                <a:gd name="connsiteY0" fmla="*/ 2430260 h 3130705"/>
                <a:gd name="connsiteX1" fmla="*/ 1286428 w 2656208"/>
                <a:gd name="connsiteY1" fmla="*/ 0 h 3130705"/>
                <a:gd name="connsiteX2" fmla="*/ 2615537 w 2656208"/>
                <a:gd name="connsiteY2" fmla="*/ 2430260 h 3130705"/>
                <a:gd name="connsiteX3" fmla="*/ 1353996 w 2656208"/>
                <a:gd name="connsiteY3" fmla="*/ 3113421 h 3130705"/>
                <a:gd name="connsiteX4" fmla="*/ 0 w 2656208"/>
                <a:gd name="connsiteY4" fmla="*/ 2430260 h 3130705"/>
                <a:gd name="connsiteX0" fmla="*/ 0 w 2656208"/>
                <a:gd name="connsiteY0" fmla="*/ 2430260 h 3130705"/>
                <a:gd name="connsiteX1" fmla="*/ 1286428 w 2656208"/>
                <a:gd name="connsiteY1" fmla="*/ 0 h 3130705"/>
                <a:gd name="connsiteX2" fmla="*/ 2615537 w 2656208"/>
                <a:gd name="connsiteY2" fmla="*/ 2430260 h 3130705"/>
                <a:gd name="connsiteX3" fmla="*/ 1353996 w 2656208"/>
                <a:gd name="connsiteY3" fmla="*/ 3113421 h 3130705"/>
                <a:gd name="connsiteX4" fmla="*/ 0 w 2656208"/>
                <a:gd name="connsiteY4" fmla="*/ 2430260 h 3130705"/>
                <a:gd name="connsiteX0" fmla="*/ 0 w 2656208"/>
                <a:gd name="connsiteY0" fmla="*/ 2430260 h 3130705"/>
                <a:gd name="connsiteX1" fmla="*/ 1328104 w 2656208"/>
                <a:gd name="connsiteY1" fmla="*/ 0 h 3130705"/>
                <a:gd name="connsiteX2" fmla="*/ 2615537 w 2656208"/>
                <a:gd name="connsiteY2" fmla="*/ 2430260 h 3130705"/>
                <a:gd name="connsiteX3" fmla="*/ 1353996 w 2656208"/>
                <a:gd name="connsiteY3" fmla="*/ 3113421 h 3130705"/>
                <a:gd name="connsiteX4" fmla="*/ 0 w 2656208"/>
                <a:gd name="connsiteY4" fmla="*/ 2430260 h 3130705"/>
                <a:gd name="connsiteX0" fmla="*/ 0 w 2656207"/>
                <a:gd name="connsiteY0" fmla="*/ 2430260 h 3130705"/>
                <a:gd name="connsiteX1" fmla="*/ 1328104 w 2656207"/>
                <a:gd name="connsiteY1" fmla="*/ 0 h 3130705"/>
                <a:gd name="connsiteX2" fmla="*/ 2615536 w 2656207"/>
                <a:gd name="connsiteY2" fmla="*/ 2430261 h 3130705"/>
                <a:gd name="connsiteX3" fmla="*/ 1353996 w 2656207"/>
                <a:gd name="connsiteY3" fmla="*/ 3113421 h 3130705"/>
                <a:gd name="connsiteX4" fmla="*/ 0 w 2656207"/>
                <a:gd name="connsiteY4" fmla="*/ 2430260 h 3130705"/>
                <a:gd name="connsiteX0" fmla="*/ 0 w 2656208"/>
                <a:gd name="connsiteY0" fmla="*/ 2430260 h 3130705"/>
                <a:gd name="connsiteX1" fmla="*/ 1328104 w 2656208"/>
                <a:gd name="connsiteY1" fmla="*/ 0 h 3130705"/>
                <a:gd name="connsiteX2" fmla="*/ 2615537 w 2656208"/>
                <a:gd name="connsiteY2" fmla="*/ 2430261 h 3130705"/>
                <a:gd name="connsiteX3" fmla="*/ 1353996 w 2656208"/>
                <a:gd name="connsiteY3" fmla="*/ 3113421 h 3130705"/>
                <a:gd name="connsiteX4" fmla="*/ 0 w 2656208"/>
                <a:gd name="connsiteY4" fmla="*/ 2430260 h 3130705"/>
                <a:gd name="connsiteX0" fmla="*/ 0 w 2632093"/>
                <a:gd name="connsiteY0" fmla="*/ 2430260 h 3130705"/>
                <a:gd name="connsiteX1" fmla="*/ 1328104 w 2632093"/>
                <a:gd name="connsiteY1" fmla="*/ 0 h 3130705"/>
                <a:gd name="connsiteX2" fmla="*/ 2591422 w 2632093"/>
                <a:gd name="connsiteY2" fmla="*/ 2430261 h 3130705"/>
                <a:gd name="connsiteX3" fmla="*/ 1353996 w 2632093"/>
                <a:gd name="connsiteY3" fmla="*/ 3113421 h 3130705"/>
                <a:gd name="connsiteX4" fmla="*/ 0 w 2632093"/>
                <a:gd name="connsiteY4" fmla="*/ 2430260 h 3130705"/>
                <a:gd name="connsiteX0" fmla="*/ 0 w 2632093"/>
                <a:gd name="connsiteY0" fmla="*/ 2430260 h 3130705"/>
                <a:gd name="connsiteX1" fmla="*/ 1328104 w 2632093"/>
                <a:gd name="connsiteY1" fmla="*/ 0 h 3130705"/>
                <a:gd name="connsiteX2" fmla="*/ 2591422 w 2632093"/>
                <a:gd name="connsiteY2" fmla="*/ 2430261 h 3130705"/>
                <a:gd name="connsiteX3" fmla="*/ 1328104 w 2632093"/>
                <a:gd name="connsiteY3" fmla="*/ 3113421 h 3130705"/>
                <a:gd name="connsiteX4" fmla="*/ 0 w 2632093"/>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28104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28104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28104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90746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28104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293568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28104 w 2672764"/>
                <a:gd name="connsiteY3" fmla="*/ 3113421 h 3130705"/>
                <a:gd name="connsiteX4" fmla="*/ 0 w 2672764"/>
                <a:gd name="connsiteY4" fmla="*/ 2430260 h 3130705"/>
                <a:gd name="connsiteX0" fmla="*/ 0 w 2672764"/>
                <a:gd name="connsiteY0" fmla="*/ 2430260 h 3130705"/>
                <a:gd name="connsiteX1" fmla="*/ 1328104 w 2672764"/>
                <a:gd name="connsiteY1" fmla="*/ 0 h 3130705"/>
                <a:gd name="connsiteX2" fmla="*/ 2632093 w 2672764"/>
                <a:gd name="connsiteY2" fmla="*/ 2430261 h 3130705"/>
                <a:gd name="connsiteX3" fmla="*/ 1317132 w 2672764"/>
                <a:gd name="connsiteY3" fmla="*/ 3113421 h 3130705"/>
                <a:gd name="connsiteX4" fmla="*/ 0 w 2672764"/>
                <a:gd name="connsiteY4" fmla="*/ 2430260 h 3130705"/>
                <a:gd name="connsiteX0" fmla="*/ 0 w 2672764"/>
                <a:gd name="connsiteY0" fmla="*/ 2430260 h 3130705"/>
                <a:gd name="connsiteX1" fmla="*/ 1317132 w 2672764"/>
                <a:gd name="connsiteY1" fmla="*/ 0 h 3130705"/>
                <a:gd name="connsiteX2" fmla="*/ 2632093 w 2672764"/>
                <a:gd name="connsiteY2" fmla="*/ 2430261 h 3130705"/>
                <a:gd name="connsiteX3" fmla="*/ 1317132 w 2672764"/>
                <a:gd name="connsiteY3" fmla="*/ 3113421 h 3130705"/>
                <a:gd name="connsiteX4" fmla="*/ 0 w 2672764"/>
                <a:gd name="connsiteY4" fmla="*/ 2430260 h 3130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2764" h="3130705">
                  <a:moveTo>
                    <a:pt x="0" y="2430260"/>
                  </a:moveTo>
                  <a:lnTo>
                    <a:pt x="1317132" y="0"/>
                  </a:lnTo>
                  <a:lnTo>
                    <a:pt x="2632093" y="2430261"/>
                  </a:lnTo>
                  <a:cubicBezTo>
                    <a:pt x="2672764" y="2797764"/>
                    <a:pt x="1915546" y="3116757"/>
                    <a:pt x="1317132" y="3113421"/>
                  </a:cubicBezTo>
                  <a:cubicBezTo>
                    <a:pt x="731796" y="3130705"/>
                    <a:pt x="69252" y="2906827"/>
                    <a:pt x="0" y="2430260"/>
                  </a:cubicBezTo>
                  <a:close/>
                </a:path>
              </a:pathLst>
            </a:custGeom>
            <a:gradFill rotWithShape="1">
              <a:gsLst>
                <a:gs pos="0">
                  <a:srgbClr val="35AC46">
                    <a:tint val="100000"/>
                    <a:shade val="100000"/>
                    <a:satMod val="130000"/>
                    <a:alpha val="60000"/>
                  </a:srgbClr>
                </a:gs>
                <a:gs pos="100000">
                  <a:srgbClr val="35AC46">
                    <a:tint val="50000"/>
                    <a:shade val="100000"/>
                    <a:satMod val="350000"/>
                    <a:alpha val="20000"/>
                  </a:srgbClr>
                </a:gs>
              </a:gsLst>
              <a:lin ang="0" scaled="0"/>
            </a:gradFill>
            <a:ln w="9525" cap="flat" cmpd="sng" algn="ctr">
              <a:solidFill>
                <a:srgbClr val="35AC46">
                  <a:lumMod val="50000"/>
                </a:srgbClr>
              </a:solidFill>
              <a:prstDash val="solid"/>
              <a:headEnd type="none" w="med" len="med"/>
              <a:tailEnd type="none" w="med" len="med"/>
            </a:ln>
            <a:effectLst>
              <a:outerShdw blurRad="50800" dist="38100" dir="5400000" algn="t" rotWithShape="0">
                <a:prstClr val="black">
                  <a:alpha val="40000"/>
                </a:prstClr>
              </a:outerShdw>
            </a:effectLst>
          </p:spPr>
          <p:txBody>
            <a:bodyPr vert="horz" wrap="none" lIns="51435" tIns="25718" rIns="51435" bIns="25718" numCol="1" rtlCol="0" anchor="ctr" anchorCtr="0" compatLnSpc="1">
              <a:prstTxWarp prst="textNoShape">
                <a:avLst/>
              </a:prstTxWarp>
            </a:bodyPr>
            <a:lstStyle/>
            <a:p>
              <a:pPr algn="ctr" defTabSz="257175"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sp>
          <p:nvSpPr>
            <p:cNvPr id="9" name="Arc 8">
              <a:extLst>
                <a:ext uri="{FF2B5EF4-FFF2-40B4-BE49-F238E27FC236}">
                  <a16:creationId xmlns:a16="http://schemas.microsoft.com/office/drawing/2014/main" id="{928B48B9-7880-4E86-8776-7F16F75B75A6}"/>
                </a:ext>
              </a:extLst>
            </p:cNvPr>
            <p:cNvSpPr>
              <a:spLocks noChangeAspect="1"/>
            </p:cNvSpPr>
            <p:nvPr/>
          </p:nvSpPr>
          <p:spPr bwMode="auto">
            <a:xfrm rot="10800000">
              <a:off x="7792074" y="4042433"/>
              <a:ext cx="1993392" cy="731520"/>
            </a:xfrm>
            <a:prstGeom prst="arc">
              <a:avLst>
                <a:gd name="adj1" fmla="val 10795725"/>
                <a:gd name="adj2" fmla="val 8838"/>
              </a:avLst>
            </a:prstGeom>
            <a:noFill/>
            <a:ln w="19050" cap="flat" cmpd="sng" algn="ctr">
              <a:solidFill>
                <a:srgbClr val="FF0000"/>
              </a:solidFill>
              <a:prstDash val="solid"/>
              <a:round/>
              <a:headEnd type="none" w="med" len="med"/>
              <a:tailEnd type="none" w="med" len="med"/>
            </a:ln>
            <a:effectLst/>
          </p:spPr>
          <p:txBody>
            <a:bodyPr rtlCol="0" anchor="ctr"/>
            <a:lstStyle/>
            <a:p>
              <a:pPr algn="ctr" defTabSz="342900" fontAlgn="base">
                <a:spcBef>
                  <a:spcPct val="0"/>
                </a:spcBef>
                <a:spcAft>
                  <a:spcPct val="0"/>
                </a:spcAft>
                <a:defRPr/>
              </a:pPr>
              <a:endParaRPr lang="en-US" sz="1350" dirty="0">
                <a:solidFill>
                  <a:prstClr val="white"/>
                </a:solidFill>
                <a:latin typeface="Times New Roman" panose="02020603050405020304" pitchFamily="18" charset="0"/>
                <a:ea typeface="ＭＳ Ｐゴシック"/>
                <a:cs typeface="Times New Roman" panose="02020603050405020304" pitchFamily="18" charset="0"/>
              </a:endParaRPr>
            </a:p>
          </p:txBody>
        </p:sp>
      </p:grpSp>
      <p:grpSp>
        <p:nvGrpSpPr>
          <p:cNvPr id="10" name="Group 9">
            <a:extLst>
              <a:ext uri="{FF2B5EF4-FFF2-40B4-BE49-F238E27FC236}">
                <a16:creationId xmlns:a16="http://schemas.microsoft.com/office/drawing/2014/main" id="{4B4C0544-FB89-4E21-B9BA-4E8A85C8C45F}"/>
              </a:ext>
            </a:extLst>
          </p:cNvPr>
          <p:cNvGrpSpPr>
            <a:grpSpLocks noChangeAspect="1"/>
          </p:cNvGrpSpPr>
          <p:nvPr/>
        </p:nvGrpSpPr>
        <p:grpSpPr>
          <a:xfrm>
            <a:off x="5736485" y="3907853"/>
            <a:ext cx="1494171" cy="1737360"/>
            <a:chOff x="3146775" y="2376862"/>
            <a:chExt cx="2566588" cy="2984325"/>
          </a:xfrm>
        </p:grpSpPr>
        <p:sp>
          <p:nvSpPr>
            <p:cNvPr id="11" name="Oval 10">
              <a:extLst>
                <a:ext uri="{FF2B5EF4-FFF2-40B4-BE49-F238E27FC236}">
                  <a16:creationId xmlns:a16="http://schemas.microsoft.com/office/drawing/2014/main" id="{F2300EB6-03B2-4EE1-8010-F2711FB8AF38}"/>
                </a:ext>
              </a:extLst>
            </p:cNvPr>
            <p:cNvSpPr>
              <a:spLocks noChangeAspect="1"/>
            </p:cNvSpPr>
            <p:nvPr/>
          </p:nvSpPr>
          <p:spPr bwMode="auto">
            <a:xfrm>
              <a:off x="3287030" y="2377440"/>
              <a:ext cx="2286000" cy="2286000"/>
            </a:xfrm>
            <a:prstGeom prst="ellipse">
              <a:avLst/>
            </a:prstGeom>
            <a:gradFill rotWithShape="1">
              <a:gsLst>
                <a:gs pos="0">
                  <a:srgbClr val="007AC2">
                    <a:alpha val="80000"/>
                  </a:srgbClr>
                </a:gs>
                <a:gs pos="100000">
                  <a:srgbClr val="007AC2">
                    <a:lumMod val="20000"/>
                    <a:lumOff val="80000"/>
                  </a:srgbClr>
                </a:gs>
              </a:gsLst>
              <a:lin ang="19800000" scaled="0"/>
            </a:gradFill>
            <a:ln w="6350" cap="flat" cmpd="sng" algn="ctr">
              <a:solidFill>
                <a:srgbClr val="007AC2"/>
              </a:solidFill>
              <a:prstDash val="soli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257175"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pic>
          <p:nvPicPr>
            <p:cNvPr id="12" name="Picture 2" descr="D:\GIS\General\Generic grids\Export\Globe_orthographic_oblique.png">
              <a:extLst>
                <a:ext uri="{FF2B5EF4-FFF2-40B4-BE49-F238E27FC236}">
                  <a16:creationId xmlns:a16="http://schemas.microsoft.com/office/drawing/2014/main" id="{4F87017C-F027-4AF2-9E85-42FB0D59CFE5}"/>
                </a:ext>
              </a:extLst>
            </p:cNvPr>
            <p:cNvPicPr>
              <a:picLocks noChangeAspect="1" noChangeArrowheads="1"/>
            </p:cNvPicPr>
            <p:nvPr/>
          </p:nvPicPr>
          <p:blipFill>
            <a:blip r:embed="rId4" cstate="print"/>
            <a:srcRect l="4400" t="4400" r="4400" b="4400"/>
            <a:stretch>
              <a:fillRect/>
            </a:stretch>
          </p:blipFill>
          <p:spPr bwMode="auto">
            <a:xfrm>
              <a:off x="3287070" y="2377440"/>
              <a:ext cx="2285998" cy="2286000"/>
            </a:xfrm>
            <a:prstGeom prst="rect">
              <a:avLst/>
            </a:prstGeom>
            <a:noFill/>
          </p:spPr>
        </p:pic>
        <p:sp>
          <p:nvSpPr>
            <p:cNvPr id="13" name="Can 193">
              <a:extLst>
                <a:ext uri="{FF2B5EF4-FFF2-40B4-BE49-F238E27FC236}">
                  <a16:creationId xmlns:a16="http://schemas.microsoft.com/office/drawing/2014/main" id="{B6AD9960-E8FC-4303-AF4C-6E6465312C53}"/>
                </a:ext>
              </a:extLst>
            </p:cNvPr>
            <p:cNvSpPr/>
            <p:nvPr/>
          </p:nvSpPr>
          <p:spPr bwMode="auto">
            <a:xfrm rot="5400000">
              <a:off x="3287070" y="2236567"/>
              <a:ext cx="2285998" cy="2566588"/>
            </a:xfrm>
            <a:prstGeom prst="can">
              <a:avLst>
                <a:gd name="adj" fmla="val 32842"/>
              </a:avLst>
            </a:prstGeom>
            <a:gradFill flip="none" rotWithShape="1">
              <a:gsLst>
                <a:gs pos="0">
                  <a:srgbClr val="35AC46">
                    <a:tint val="100000"/>
                    <a:shade val="100000"/>
                    <a:satMod val="130000"/>
                    <a:alpha val="60000"/>
                  </a:srgbClr>
                </a:gs>
                <a:gs pos="100000">
                  <a:srgbClr val="35AC46">
                    <a:tint val="50000"/>
                    <a:shade val="100000"/>
                    <a:satMod val="350000"/>
                    <a:alpha val="10000"/>
                  </a:srgbClr>
                </a:gs>
              </a:gsLst>
              <a:lin ang="11400000" scaled="0"/>
              <a:tileRect/>
            </a:gradFill>
            <a:ln w="9525" cap="flat" cmpd="sng" algn="ctr">
              <a:solidFill>
                <a:srgbClr val="35AC46">
                  <a:lumMod val="50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grpSp>
          <p:nvGrpSpPr>
            <p:cNvPr id="14" name="Group 197">
              <a:extLst>
                <a:ext uri="{FF2B5EF4-FFF2-40B4-BE49-F238E27FC236}">
                  <a16:creationId xmlns:a16="http://schemas.microsoft.com/office/drawing/2014/main" id="{0BB1503F-AECA-4B1B-96B1-2E068EF8617C}"/>
                </a:ext>
              </a:extLst>
            </p:cNvPr>
            <p:cNvGrpSpPr/>
            <p:nvPr/>
          </p:nvGrpSpPr>
          <p:grpSpPr>
            <a:xfrm>
              <a:off x="4043701" y="2376866"/>
              <a:ext cx="1117848" cy="2984321"/>
              <a:chOff x="4139951" y="2376866"/>
              <a:chExt cx="1117848" cy="2984321"/>
            </a:xfrm>
          </p:grpSpPr>
          <p:sp>
            <p:nvSpPr>
              <p:cNvPr id="15" name="Arc 14">
                <a:extLst>
                  <a:ext uri="{FF2B5EF4-FFF2-40B4-BE49-F238E27FC236}">
                    <a16:creationId xmlns:a16="http://schemas.microsoft.com/office/drawing/2014/main" id="{A825FAAD-DF3D-4A8B-97FE-BCB48883C729}"/>
                  </a:ext>
                </a:extLst>
              </p:cNvPr>
              <p:cNvSpPr/>
              <p:nvPr/>
            </p:nvSpPr>
            <p:spPr bwMode="auto">
              <a:xfrm rot="16200000">
                <a:off x="3613032" y="3631884"/>
                <a:ext cx="1557896" cy="504056"/>
              </a:xfrm>
              <a:prstGeom prst="arc">
                <a:avLst>
                  <a:gd name="adj1" fmla="val 10795725"/>
                  <a:gd name="adj2" fmla="val 16355539"/>
                </a:avLst>
              </a:prstGeom>
              <a:noFill/>
              <a:ln w="19050" cap="flat" cmpd="sng" algn="ctr">
                <a:solidFill>
                  <a:srgbClr val="FF0000"/>
                </a:solidFill>
                <a:prstDash val="solid"/>
                <a:round/>
                <a:headEnd type="none" w="med" len="med"/>
                <a:tailEnd type="none" w="med" len="med"/>
              </a:ln>
              <a:effectLst/>
            </p:spPr>
            <p:txBody>
              <a:bodyPr rtlCol="0" anchor="ctr"/>
              <a:lstStyle/>
              <a:p>
                <a:pPr algn="ctr" defTabSz="342900" fontAlgn="base">
                  <a:spcBef>
                    <a:spcPct val="0"/>
                  </a:spcBef>
                  <a:spcAft>
                    <a:spcPct val="0"/>
                  </a:spcAft>
                  <a:defRPr/>
                </a:pPr>
                <a:endParaRPr lang="en-US" sz="1350" dirty="0">
                  <a:solidFill>
                    <a:prstClr val="white"/>
                  </a:solidFill>
                  <a:latin typeface="Times New Roman" panose="02020603050405020304" pitchFamily="18" charset="0"/>
                  <a:ea typeface="ＭＳ Ｐゴシック"/>
                  <a:cs typeface="Times New Roman" panose="02020603050405020304" pitchFamily="18" charset="0"/>
                </a:endParaRPr>
              </a:p>
            </p:txBody>
          </p:sp>
          <p:sp>
            <p:nvSpPr>
              <p:cNvPr id="16" name="Arc 15">
                <a:extLst>
                  <a:ext uri="{FF2B5EF4-FFF2-40B4-BE49-F238E27FC236}">
                    <a16:creationId xmlns:a16="http://schemas.microsoft.com/office/drawing/2014/main" id="{DD541338-A2BA-464C-907B-7771E472B756}"/>
                  </a:ext>
                </a:extLst>
              </p:cNvPr>
              <p:cNvSpPr/>
              <p:nvPr/>
            </p:nvSpPr>
            <p:spPr bwMode="auto">
              <a:xfrm rot="5400000">
                <a:off x="3206714" y="3310103"/>
                <a:ext cx="2984321" cy="1117848"/>
              </a:xfrm>
              <a:prstGeom prst="arc">
                <a:avLst>
                  <a:gd name="adj1" fmla="val 5386055"/>
                  <a:gd name="adj2" fmla="val 10701229"/>
                </a:avLst>
              </a:prstGeom>
              <a:noFill/>
              <a:ln w="19050" cap="flat" cmpd="sng" algn="ctr">
                <a:solidFill>
                  <a:srgbClr val="FF0000"/>
                </a:solidFill>
                <a:prstDash val="solid"/>
                <a:round/>
                <a:headEnd type="none" w="med" len="med"/>
                <a:tailEnd type="none" w="med" len="med"/>
              </a:ln>
              <a:effectLst/>
            </p:spPr>
            <p:txBody>
              <a:bodyPr rtlCol="0" anchor="ctr"/>
              <a:lstStyle/>
              <a:p>
                <a:pPr algn="ctr" defTabSz="342900" fontAlgn="base">
                  <a:spcBef>
                    <a:spcPct val="0"/>
                  </a:spcBef>
                  <a:spcAft>
                    <a:spcPct val="0"/>
                  </a:spcAft>
                  <a:defRPr/>
                </a:pPr>
                <a:endParaRPr lang="en-US" sz="1350" dirty="0">
                  <a:solidFill>
                    <a:prstClr val="white"/>
                  </a:solidFill>
                  <a:latin typeface="Times New Roman" panose="02020603050405020304" pitchFamily="18" charset="0"/>
                  <a:ea typeface="ＭＳ Ｐゴシック"/>
                  <a:cs typeface="Times New Roman" panose="02020603050405020304" pitchFamily="18" charset="0"/>
                </a:endParaRPr>
              </a:p>
            </p:txBody>
          </p:sp>
        </p:grpSp>
      </p:grpSp>
      <p:grpSp>
        <p:nvGrpSpPr>
          <p:cNvPr id="17" name="Group 16">
            <a:extLst>
              <a:ext uri="{FF2B5EF4-FFF2-40B4-BE49-F238E27FC236}">
                <a16:creationId xmlns:a16="http://schemas.microsoft.com/office/drawing/2014/main" id="{6A1CF75B-E240-4921-A41E-0C043DADCF8D}"/>
              </a:ext>
            </a:extLst>
          </p:cNvPr>
          <p:cNvGrpSpPr>
            <a:grpSpLocks noChangeAspect="1"/>
          </p:cNvGrpSpPr>
          <p:nvPr/>
        </p:nvGrpSpPr>
        <p:grpSpPr>
          <a:xfrm>
            <a:off x="8791202" y="4045013"/>
            <a:ext cx="1315196" cy="1463040"/>
            <a:chOff x="6278958" y="2234374"/>
            <a:chExt cx="2307227" cy="2566588"/>
          </a:xfrm>
        </p:grpSpPr>
        <p:sp>
          <p:nvSpPr>
            <p:cNvPr id="18" name="Oval 17">
              <a:extLst>
                <a:ext uri="{FF2B5EF4-FFF2-40B4-BE49-F238E27FC236}">
                  <a16:creationId xmlns:a16="http://schemas.microsoft.com/office/drawing/2014/main" id="{DC41003F-539E-46E2-86DC-BC436D87CA93}"/>
                </a:ext>
              </a:extLst>
            </p:cNvPr>
            <p:cNvSpPr>
              <a:spLocks noChangeAspect="1"/>
            </p:cNvSpPr>
            <p:nvPr/>
          </p:nvSpPr>
          <p:spPr bwMode="auto">
            <a:xfrm>
              <a:off x="6300147" y="2377440"/>
              <a:ext cx="2286000" cy="2286000"/>
            </a:xfrm>
            <a:prstGeom prst="ellipse">
              <a:avLst/>
            </a:prstGeom>
            <a:gradFill rotWithShape="1">
              <a:gsLst>
                <a:gs pos="0">
                  <a:srgbClr val="007AC2">
                    <a:alpha val="80000"/>
                  </a:srgbClr>
                </a:gs>
                <a:gs pos="100000">
                  <a:srgbClr val="007AC2">
                    <a:lumMod val="20000"/>
                    <a:lumOff val="80000"/>
                  </a:srgbClr>
                </a:gs>
              </a:gsLst>
              <a:lin ang="19800000" scaled="0"/>
            </a:gradFill>
            <a:ln w="6350" cap="flat" cmpd="sng" algn="ctr">
              <a:solidFill>
                <a:srgbClr val="007AC2"/>
              </a:solidFill>
              <a:prstDash val="solid"/>
              <a:headEnd type="none" w="med" len="med"/>
              <a:tailEnd type="none" w="med" len="med"/>
            </a:ln>
            <a:effectLst/>
          </p:spPr>
          <p:txBody>
            <a:bodyPr vert="horz" wrap="none" lIns="51435" tIns="25718" rIns="51435" bIns="25718" numCol="1" rtlCol="0" anchor="ctr" anchorCtr="0" compatLnSpc="1">
              <a:prstTxWarp prst="textNoShape">
                <a:avLst/>
              </a:prstTxWarp>
            </a:bodyPr>
            <a:lstStyle/>
            <a:p>
              <a:pPr algn="ctr" defTabSz="257175"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pic>
          <p:nvPicPr>
            <p:cNvPr id="19" name="Picture 2" descr="D:\GIS\General\Generic grids\Export\Globe_orthographic_oblique.png">
              <a:extLst>
                <a:ext uri="{FF2B5EF4-FFF2-40B4-BE49-F238E27FC236}">
                  <a16:creationId xmlns:a16="http://schemas.microsoft.com/office/drawing/2014/main" id="{BFF4D75E-6171-4DB8-952A-2B5BCF1C30BD}"/>
                </a:ext>
              </a:extLst>
            </p:cNvPr>
            <p:cNvPicPr>
              <a:picLocks noChangeAspect="1" noChangeArrowheads="1"/>
            </p:cNvPicPr>
            <p:nvPr/>
          </p:nvPicPr>
          <p:blipFill>
            <a:blip r:embed="rId4" cstate="print"/>
            <a:srcRect l="4400" t="4400" r="4400" b="4400"/>
            <a:stretch>
              <a:fillRect/>
            </a:stretch>
          </p:blipFill>
          <p:spPr bwMode="auto">
            <a:xfrm>
              <a:off x="6300187" y="2377440"/>
              <a:ext cx="2285998" cy="2286000"/>
            </a:xfrm>
            <a:prstGeom prst="rect">
              <a:avLst/>
            </a:prstGeom>
            <a:noFill/>
          </p:spPr>
        </p:pic>
        <p:sp>
          <p:nvSpPr>
            <p:cNvPr id="20" name="Can 195">
              <a:extLst>
                <a:ext uri="{FF2B5EF4-FFF2-40B4-BE49-F238E27FC236}">
                  <a16:creationId xmlns:a16="http://schemas.microsoft.com/office/drawing/2014/main" id="{3EC19A82-9566-43BB-8253-CFBFEDD1294F}"/>
                </a:ext>
              </a:extLst>
            </p:cNvPr>
            <p:cNvSpPr/>
            <p:nvPr/>
          </p:nvSpPr>
          <p:spPr bwMode="auto">
            <a:xfrm rot="2400000">
              <a:off x="6295308" y="2234374"/>
              <a:ext cx="2285998" cy="2566588"/>
            </a:xfrm>
            <a:prstGeom prst="can">
              <a:avLst>
                <a:gd name="adj" fmla="val 32842"/>
              </a:avLst>
            </a:prstGeom>
            <a:gradFill flip="none" rotWithShape="1">
              <a:gsLst>
                <a:gs pos="0">
                  <a:srgbClr val="35AC46">
                    <a:tint val="100000"/>
                    <a:shade val="100000"/>
                    <a:satMod val="130000"/>
                    <a:alpha val="60000"/>
                  </a:srgbClr>
                </a:gs>
                <a:gs pos="100000">
                  <a:srgbClr val="35AC46">
                    <a:tint val="50000"/>
                    <a:shade val="100000"/>
                    <a:satMod val="350000"/>
                    <a:alpha val="10000"/>
                  </a:srgbClr>
                </a:gs>
              </a:gsLst>
              <a:lin ang="19800000" scaled="0"/>
              <a:tileRect/>
            </a:gradFill>
            <a:ln w="9525" cap="flat" cmpd="sng" algn="ctr">
              <a:solidFill>
                <a:srgbClr val="35AC46">
                  <a:lumMod val="50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defRPr/>
              </a:pPr>
              <a:endParaRPr lang="en-US" sz="788" b="1" kern="0" dirty="0">
                <a:solidFill>
                  <a:srgbClr val="000000"/>
                </a:solidFill>
                <a:latin typeface="Times New Roman" panose="02020603050405020304" pitchFamily="18" charset="0"/>
                <a:ea typeface="ＭＳ Ｐゴシック"/>
              </a:endParaRPr>
            </a:p>
          </p:txBody>
        </p:sp>
        <p:sp>
          <p:nvSpPr>
            <p:cNvPr id="21" name="Arc 20">
              <a:extLst>
                <a:ext uri="{FF2B5EF4-FFF2-40B4-BE49-F238E27FC236}">
                  <a16:creationId xmlns:a16="http://schemas.microsoft.com/office/drawing/2014/main" id="{9DF1AC0C-A241-49DD-815D-1BE0FC53F7E0}"/>
                </a:ext>
              </a:extLst>
            </p:cNvPr>
            <p:cNvSpPr/>
            <p:nvPr/>
          </p:nvSpPr>
          <p:spPr bwMode="auto">
            <a:xfrm rot="13200000">
              <a:off x="6278958" y="3178467"/>
              <a:ext cx="2277886" cy="739825"/>
            </a:xfrm>
            <a:prstGeom prst="arc">
              <a:avLst>
                <a:gd name="adj1" fmla="val 10795725"/>
                <a:gd name="adj2" fmla="val 21534505"/>
              </a:avLst>
            </a:prstGeom>
            <a:noFill/>
            <a:ln w="19050" cap="flat" cmpd="sng" algn="ctr">
              <a:solidFill>
                <a:srgbClr val="FF0000"/>
              </a:solidFill>
              <a:prstDash val="solid"/>
              <a:round/>
              <a:headEnd type="none" w="med" len="med"/>
              <a:tailEnd type="none" w="med" len="med"/>
            </a:ln>
            <a:effectLst/>
          </p:spPr>
          <p:txBody>
            <a:bodyPr rtlCol="0" anchor="ctr"/>
            <a:lstStyle/>
            <a:p>
              <a:pPr algn="ctr" defTabSz="342900" fontAlgn="base">
                <a:spcBef>
                  <a:spcPct val="0"/>
                </a:spcBef>
                <a:spcAft>
                  <a:spcPct val="0"/>
                </a:spcAft>
                <a:defRPr/>
              </a:pPr>
              <a:endParaRPr lang="en-US" sz="1350" dirty="0">
                <a:solidFill>
                  <a:prstClr val="white"/>
                </a:solidFill>
                <a:latin typeface="Times New Roman" panose="02020603050405020304" pitchFamily="18" charset="0"/>
                <a:ea typeface="ＭＳ Ｐゴシック"/>
                <a:cs typeface="Times New Roman" panose="02020603050405020304" pitchFamily="18" charset="0"/>
              </a:endParaRPr>
            </a:p>
          </p:txBody>
        </p:sp>
      </p:grpSp>
      <p:sp>
        <p:nvSpPr>
          <p:cNvPr id="22" name="TextBox 21">
            <a:extLst>
              <a:ext uri="{FF2B5EF4-FFF2-40B4-BE49-F238E27FC236}">
                <a16:creationId xmlns:a16="http://schemas.microsoft.com/office/drawing/2014/main" id="{E07AC1D6-2966-45F5-8424-15169C15DC0C}"/>
              </a:ext>
            </a:extLst>
          </p:cNvPr>
          <p:cNvSpPr txBox="1"/>
          <p:nvPr/>
        </p:nvSpPr>
        <p:spPr>
          <a:xfrm>
            <a:off x="4595961" y="3868012"/>
            <a:ext cx="1128132" cy="738664"/>
          </a:xfrm>
          <a:prstGeom prst="rect">
            <a:avLst/>
          </a:prstGeom>
          <a:noFill/>
          <a:effectLst/>
        </p:spPr>
        <p:txBody>
          <a:bodyPr wrap="square" lIns="0" tIns="0" rIns="0" bIns="0" rtlCol="0">
            <a:spAutoFit/>
          </a:bodyPr>
          <a:lstStyle/>
          <a:p>
            <a:pPr algn="r" defTabSz="257175" eaLnBrk="0" fontAlgn="base" hangingPunct="0">
              <a:spcBef>
                <a:spcPct val="0"/>
              </a:spcBef>
              <a:spcAft>
                <a:spcPct val="0"/>
              </a:spcAft>
              <a:defRPr/>
            </a:pPr>
            <a:r>
              <a:rPr lang="en-US" sz="1600" b="1" dirty="0">
                <a:solidFill>
                  <a:prstClr val="black"/>
                </a:solidFill>
                <a:latin typeface="Times New Roman" panose="02020603050405020304" pitchFamily="18" charset="0"/>
                <a:ea typeface="ＭＳ Ｐゴシック"/>
                <a:cs typeface="Times New Roman" panose="02020603050405020304" pitchFamily="18" charset="0"/>
              </a:rPr>
              <a:t>Transverse Mercator (TM)</a:t>
            </a:r>
          </a:p>
        </p:txBody>
      </p:sp>
      <p:sp>
        <p:nvSpPr>
          <p:cNvPr id="23" name="TextBox 22">
            <a:extLst>
              <a:ext uri="{FF2B5EF4-FFF2-40B4-BE49-F238E27FC236}">
                <a16:creationId xmlns:a16="http://schemas.microsoft.com/office/drawing/2014/main" id="{B22077A9-1B53-40B1-A16E-BAF57D251AE6}"/>
              </a:ext>
            </a:extLst>
          </p:cNvPr>
          <p:cNvSpPr txBox="1"/>
          <p:nvPr/>
        </p:nvSpPr>
        <p:spPr>
          <a:xfrm>
            <a:off x="8182659" y="3859266"/>
            <a:ext cx="948871" cy="738664"/>
          </a:xfrm>
          <a:prstGeom prst="rect">
            <a:avLst/>
          </a:prstGeom>
          <a:noFill/>
          <a:effectLst/>
        </p:spPr>
        <p:txBody>
          <a:bodyPr wrap="square" lIns="0" tIns="0" rIns="0" bIns="0" rtlCol="0">
            <a:spAutoFit/>
          </a:bodyPr>
          <a:lstStyle/>
          <a:p>
            <a:pPr defTabSz="257175" eaLnBrk="0" fontAlgn="base" hangingPunct="0">
              <a:spcBef>
                <a:spcPct val="0"/>
              </a:spcBef>
              <a:spcAft>
                <a:spcPct val="0"/>
              </a:spcAft>
              <a:defRPr/>
            </a:pPr>
            <a:r>
              <a:rPr lang="en-US" sz="1600" b="1" dirty="0">
                <a:solidFill>
                  <a:prstClr val="black"/>
                </a:solidFill>
                <a:latin typeface="Times New Roman" panose="02020603050405020304" pitchFamily="18" charset="0"/>
                <a:ea typeface="ＭＳ Ｐゴシック"/>
                <a:cs typeface="Times New Roman" panose="02020603050405020304" pitchFamily="18" charset="0"/>
              </a:rPr>
              <a:t>Oblique Mercator (OM)</a:t>
            </a:r>
          </a:p>
        </p:txBody>
      </p:sp>
      <p:sp>
        <p:nvSpPr>
          <p:cNvPr id="24" name="TextBox 23">
            <a:extLst>
              <a:ext uri="{FF2B5EF4-FFF2-40B4-BE49-F238E27FC236}">
                <a16:creationId xmlns:a16="http://schemas.microsoft.com/office/drawing/2014/main" id="{E096D85D-0587-45C8-BDF2-4969C434C507}"/>
              </a:ext>
            </a:extLst>
          </p:cNvPr>
          <p:cNvSpPr txBox="1"/>
          <p:nvPr/>
        </p:nvSpPr>
        <p:spPr>
          <a:xfrm>
            <a:off x="1987902" y="3870561"/>
            <a:ext cx="1136364" cy="738664"/>
          </a:xfrm>
          <a:prstGeom prst="rect">
            <a:avLst/>
          </a:prstGeom>
          <a:noFill/>
          <a:effectLst/>
        </p:spPr>
        <p:txBody>
          <a:bodyPr wrap="square" lIns="0" tIns="0" rIns="0" bIns="0" rtlCol="0">
            <a:spAutoFit/>
          </a:bodyPr>
          <a:lstStyle/>
          <a:p>
            <a:pPr defTabSz="257175" eaLnBrk="0" hangingPunct="0">
              <a:defRPr/>
            </a:pPr>
            <a:r>
              <a:rPr lang="en-US" sz="1600" b="1" dirty="0">
                <a:solidFill>
                  <a:prstClr val="black"/>
                </a:solidFill>
                <a:latin typeface="Times New Roman" panose="02020603050405020304" pitchFamily="18" charset="0"/>
                <a:ea typeface="ＭＳ Ｐゴシック"/>
                <a:cs typeface="Times New Roman" panose="02020603050405020304" pitchFamily="18" charset="0"/>
              </a:rPr>
              <a:t>Lambert Conformal Conic (LCC)</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25" name="Footer Placeholder 24"/>
          <p:cNvSpPr>
            <a:spLocks noGrp="1"/>
          </p:cNvSpPr>
          <p:nvPr>
            <p:ph type="ftr" sz="quarter" idx="11"/>
          </p:nvPr>
        </p:nvSpPr>
        <p:spPr/>
        <p:txBody>
          <a:bodyPr/>
          <a:lstStyle/>
          <a:p>
            <a:pPr>
              <a:defRPr/>
            </a:pPr>
            <a:r>
              <a:rPr lang="en-US"/>
              <a:t>Modernized NSRS - extended version</a:t>
            </a:r>
          </a:p>
        </p:txBody>
      </p:sp>
      <p:sp>
        <p:nvSpPr>
          <p:cNvPr id="26" name="Slide Number Placeholder 25"/>
          <p:cNvSpPr>
            <a:spLocks noGrp="1"/>
          </p:cNvSpPr>
          <p:nvPr>
            <p:ph type="sldNum" sz="quarter" idx="12"/>
          </p:nvPr>
        </p:nvSpPr>
        <p:spPr/>
        <p:txBody>
          <a:bodyPr/>
          <a:lstStyle/>
          <a:p>
            <a:pPr>
              <a:defRPr/>
            </a:pPr>
            <a:fld id="{EB6791C4-DF4E-4C17-A41C-B2BEB15390BD}" type="slidenum">
              <a:rPr lang="en-US"/>
              <a:pPr>
                <a:defRPr/>
              </a:pPr>
              <a:t>12</a:t>
            </a:fld>
            <a:endParaRPr lang="en-US"/>
          </a:p>
        </p:txBody>
      </p:sp>
      <p:pic>
        <p:nvPicPr>
          <p:cNvPr id="27" name="Picture 26">
            <a:extLst>
              <a:ext uri="{FF2B5EF4-FFF2-40B4-BE49-F238E27FC236}">
                <a16:creationId xmlns:a16="http://schemas.microsoft.com/office/drawing/2014/main" id="{4D425E29-21E3-4F23-BF93-61CC4B57CC38}"/>
              </a:ext>
            </a:extLst>
          </p:cNvPr>
          <p:cNvPicPr>
            <a:picLocks noChangeAspect="1"/>
          </p:cNvPicPr>
          <p:nvPr/>
        </p:nvPicPr>
        <p:blipFill>
          <a:blip r:embed="rId5"/>
          <a:stretch>
            <a:fillRect/>
          </a:stretch>
        </p:blipFill>
        <p:spPr>
          <a:xfrm>
            <a:off x="7622181" y="5696961"/>
            <a:ext cx="2157855" cy="1050931"/>
          </a:xfrm>
          <a:prstGeom prst="rect">
            <a:avLst/>
          </a:prstGeom>
        </p:spPr>
      </p:pic>
    </p:spTree>
    <p:custDataLst>
      <p:tags r:id="rId1"/>
    </p:custDataLst>
    <p:extLst>
      <p:ext uri="{BB962C8B-B14F-4D97-AF65-F5344CB8AC3E}">
        <p14:creationId xmlns:p14="http://schemas.microsoft.com/office/powerpoint/2010/main" val="2603859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750"/>
                            </p:stCondLst>
                            <p:childTnLst>
                              <p:par>
                                <p:cTn id="12" presetID="10" presetClass="entr" presetSubtype="0" fill="hold"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500"/>
                            </p:stCondLst>
                            <p:childTnLst>
                              <p:par>
                                <p:cTn id="19" presetID="10" presetClass="entr" presetSubtype="0" fill="hold" nodeType="afterEffect">
                                  <p:stCondLst>
                                    <p:cond delay="25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par>
                          <p:cTn id="25" fill="hold">
                            <p:stCondLst>
                              <p:cond delay="2250"/>
                            </p:stCondLst>
                            <p:childTnLst>
                              <p:par>
                                <p:cTn id="26" presetID="22" presetClass="entr" presetSubtype="8"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8AEE-1CDA-4CC7-8732-83538B25C1CE}"/>
              </a:ext>
            </a:extLst>
          </p:cNvPr>
          <p:cNvSpPr>
            <a:spLocks noGrp="1"/>
          </p:cNvSpPr>
          <p:nvPr>
            <p:ph type="title"/>
          </p:nvPr>
        </p:nvSpPr>
        <p:spPr>
          <a:xfrm>
            <a:off x="1524000" y="274638"/>
            <a:ext cx="9144000" cy="1143000"/>
          </a:xfrm>
        </p:spPr>
        <p:txBody>
          <a:bodyPr/>
          <a:lstStyle/>
          <a:p>
            <a:r>
              <a:rPr lang="en-US" sz="4000" b="1" dirty="0"/>
              <a:t>Overall SPCS2022 characteristics</a:t>
            </a:r>
          </a:p>
        </p:txBody>
      </p:sp>
      <p:sp>
        <p:nvSpPr>
          <p:cNvPr id="3" name="Content Placeholder 2">
            <a:extLst>
              <a:ext uri="{FF2B5EF4-FFF2-40B4-BE49-F238E27FC236}">
                <a16:creationId xmlns:a16="http://schemas.microsoft.com/office/drawing/2014/main" id="{9E5B027F-262F-418B-A43F-C863253D4E55}"/>
              </a:ext>
            </a:extLst>
          </p:cNvPr>
          <p:cNvSpPr>
            <a:spLocks noGrp="1"/>
          </p:cNvSpPr>
          <p:nvPr>
            <p:ph idx="1"/>
          </p:nvPr>
        </p:nvSpPr>
        <p:spPr>
          <a:xfrm>
            <a:off x="1910865" y="1432112"/>
            <a:ext cx="8435591" cy="5212080"/>
          </a:xfrm>
        </p:spPr>
        <p:txBody>
          <a:bodyPr>
            <a:normAutofit/>
          </a:bodyPr>
          <a:lstStyle/>
          <a:p>
            <a:r>
              <a:rPr lang="en-US" dirty="0"/>
              <a:t>Minimize distortion at </a:t>
            </a:r>
            <a:r>
              <a:rPr lang="en-US" b="1" i="1" dirty="0"/>
              <a:t>topo surface</a:t>
            </a:r>
            <a:r>
              <a:rPr lang="en-US" dirty="0"/>
              <a:t>, </a:t>
            </a:r>
            <a:r>
              <a:rPr lang="en-US" i="1" dirty="0"/>
              <a:t>not</a:t>
            </a:r>
            <a:r>
              <a:rPr lang="en-US" dirty="0"/>
              <a:t> ellipsoid</a:t>
            </a:r>
          </a:p>
          <a:p>
            <a:r>
              <a:rPr lang="en-US" dirty="0"/>
              <a:t>NGS will design:</a:t>
            </a:r>
          </a:p>
          <a:p>
            <a:pPr lvl="1"/>
            <a:r>
              <a:rPr lang="en-US" sz="2400" b="1" i="1" dirty="0"/>
              <a:t>Statewide</a:t>
            </a:r>
            <a:r>
              <a:rPr lang="en-US" sz="2400" dirty="0"/>
              <a:t> zone for every state</a:t>
            </a:r>
          </a:p>
          <a:p>
            <a:pPr lvl="1"/>
            <a:r>
              <a:rPr lang="en-US" sz="2400" b="1" i="1" dirty="0"/>
              <a:t>Default</a:t>
            </a:r>
            <a:r>
              <a:rPr lang="en-US" sz="2400" dirty="0"/>
              <a:t> zones if no input from stakeholders (most with same zone extents and projection type as SPCS 83)</a:t>
            </a:r>
          </a:p>
          <a:p>
            <a:r>
              <a:rPr lang="en-US" dirty="0"/>
              <a:t>Max of up to </a:t>
            </a:r>
            <a:r>
              <a:rPr lang="en-US" b="1" i="1" dirty="0"/>
              <a:t>3 zone “layers” </a:t>
            </a:r>
            <a:r>
              <a:rPr lang="en-US" dirty="0"/>
              <a:t>allowed</a:t>
            </a:r>
          </a:p>
          <a:p>
            <a:pPr lvl="1"/>
            <a:r>
              <a:rPr lang="en-US" sz="2400" dirty="0"/>
              <a:t>1 statewide </a:t>
            </a:r>
            <a:r>
              <a:rPr lang="en-US" sz="2400" b="1" i="1" dirty="0"/>
              <a:t>plus</a:t>
            </a:r>
            <a:r>
              <a:rPr lang="en-US" sz="2400" dirty="0"/>
              <a:t> 0, 1, or 2 multiple-zone layers</a:t>
            </a:r>
          </a:p>
          <a:p>
            <a:pPr lvl="1"/>
            <a:r>
              <a:rPr lang="en-US" sz="2400" dirty="0"/>
              <a:t>Most states will have total of 2 layers</a:t>
            </a:r>
          </a:p>
          <a:p>
            <a:pPr lvl="1"/>
            <a:endParaRPr lang="en-US" sz="2400" b="1" i="1" dirty="0">
              <a:solidFill>
                <a:srgbClr val="C00000"/>
              </a:solidFill>
            </a:endParaRPr>
          </a:p>
          <a:p>
            <a:pPr>
              <a:lnSpc>
                <a:spcPct val="100000"/>
              </a:lnSpc>
            </a:pPr>
            <a:endParaRPr lang="en-US" sz="2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13</a:t>
            </a:fld>
            <a:endParaRPr lang="en-US" dirty="0"/>
          </a:p>
        </p:txBody>
      </p:sp>
    </p:spTree>
    <p:custDataLst>
      <p:tags r:id="rId1"/>
    </p:custDataLst>
    <p:extLst>
      <p:ext uri="{BB962C8B-B14F-4D97-AF65-F5344CB8AC3E}">
        <p14:creationId xmlns:p14="http://schemas.microsoft.com/office/powerpoint/2010/main" val="1620805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8AEE-1CDA-4CC7-8732-83538B25C1CE}"/>
              </a:ext>
            </a:extLst>
          </p:cNvPr>
          <p:cNvSpPr>
            <a:spLocks noGrp="1"/>
          </p:cNvSpPr>
          <p:nvPr>
            <p:ph type="title"/>
          </p:nvPr>
        </p:nvSpPr>
        <p:spPr>
          <a:xfrm>
            <a:off x="1524000" y="274638"/>
            <a:ext cx="9144000" cy="1143000"/>
          </a:xfrm>
        </p:spPr>
        <p:txBody>
          <a:bodyPr/>
          <a:lstStyle/>
          <a:p>
            <a:r>
              <a:rPr lang="en-US" sz="4000" b="1" dirty="0"/>
              <a:t>Overall SPCS2022 characteristics</a:t>
            </a:r>
          </a:p>
        </p:txBody>
      </p:sp>
      <p:sp>
        <p:nvSpPr>
          <p:cNvPr id="3" name="Content Placeholder 2">
            <a:extLst>
              <a:ext uri="{FF2B5EF4-FFF2-40B4-BE49-F238E27FC236}">
                <a16:creationId xmlns:a16="http://schemas.microsoft.com/office/drawing/2014/main" id="{9E5B027F-262F-418B-A43F-C863253D4E55}"/>
              </a:ext>
            </a:extLst>
          </p:cNvPr>
          <p:cNvSpPr>
            <a:spLocks noGrp="1"/>
          </p:cNvSpPr>
          <p:nvPr>
            <p:ph idx="1"/>
          </p:nvPr>
        </p:nvSpPr>
        <p:spPr>
          <a:xfrm>
            <a:off x="1910865" y="1503232"/>
            <a:ext cx="8435591" cy="5212080"/>
          </a:xfrm>
        </p:spPr>
        <p:txBody>
          <a:bodyPr>
            <a:normAutofit/>
          </a:bodyPr>
          <a:lstStyle/>
          <a:p>
            <a:r>
              <a:rPr lang="en-US" sz="2800" dirty="0"/>
              <a:t>Stakeholders can request and propose preferences</a:t>
            </a:r>
          </a:p>
          <a:p>
            <a:pPr lvl="1"/>
            <a:r>
              <a:rPr lang="en-US" sz="2400" dirty="0"/>
              <a:t>Proposal and request deadline was </a:t>
            </a:r>
            <a:r>
              <a:rPr lang="en-US" sz="2400" b="1" dirty="0"/>
              <a:t>March 31, 2020</a:t>
            </a:r>
          </a:p>
          <a:p>
            <a:pPr lvl="1"/>
            <a:r>
              <a:rPr lang="en-US" sz="2400" b="1" i="1" dirty="0">
                <a:solidFill>
                  <a:srgbClr val="C00000"/>
                </a:solidFill>
              </a:rPr>
              <a:t>Can still change/add/remove zones after 2022</a:t>
            </a:r>
          </a:p>
          <a:p>
            <a:endParaRPr lang="en-US" sz="2800" dirty="0"/>
          </a:p>
          <a:p>
            <a:r>
              <a:rPr lang="en-US" sz="2800" dirty="0"/>
              <a:t>See SPCS2022 policy and procedures for details </a:t>
            </a:r>
            <a:r>
              <a:rPr lang="en-US" sz="2400" b="1" dirty="0">
                <a:solidFill>
                  <a:srgbClr val="C00000"/>
                </a:solidFill>
                <a:hlinkClick r:id="rId4"/>
              </a:rPr>
              <a:t>https://geodesy.noaa.gov/SPCS/policy.shtml</a:t>
            </a:r>
            <a:endParaRPr lang="en-US" sz="2400" b="1" dirty="0">
              <a:solidFill>
                <a:srgbClr val="C00000"/>
              </a:solidFill>
            </a:endParaRPr>
          </a:p>
          <a:p>
            <a:endParaRPr lang="en-US" sz="2800" dirty="0"/>
          </a:p>
          <a:p>
            <a:r>
              <a:rPr lang="en-US" sz="2800" dirty="0"/>
              <a:t>Many states requested and proposed preferences</a:t>
            </a:r>
          </a:p>
          <a:p>
            <a:pPr lvl="1"/>
            <a:r>
              <a:rPr lang="en-US" sz="2400" dirty="0"/>
              <a:t>All zone designs will be finalized in 2021</a:t>
            </a:r>
          </a:p>
          <a:p>
            <a:pPr lvl="1"/>
            <a:r>
              <a:rPr lang="en-US" sz="2400" dirty="0"/>
              <a:t>Can change/add/remove zones after official rollout </a:t>
            </a:r>
          </a:p>
          <a:p>
            <a:endParaRPr lang="en-US" sz="3600" b="1" dirty="0"/>
          </a:p>
          <a:p>
            <a:pPr lvl="1"/>
            <a:endParaRPr lang="en-US" b="1" i="1" dirty="0">
              <a:solidFill>
                <a:srgbClr val="C00000"/>
              </a:solidFill>
            </a:endParaRPr>
          </a:p>
          <a:p>
            <a:pPr>
              <a:lnSpc>
                <a:spcPct val="100000"/>
              </a:lnSpc>
            </a:pPr>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14</a:t>
            </a:fld>
            <a:endParaRPr lang="en-US" dirty="0"/>
          </a:p>
        </p:txBody>
      </p:sp>
      <p:sp>
        <p:nvSpPr>
          <p:cNvPr id="7" name="Rectangle 6">
            <a:extLst>
              <a:ext uri="{FF2B5EF4-FFF2-40B4-BE49-F238E27FC236}">
                <a16:creationId xmlns:a16="http://schemas.microsoft.com/office/drawing/2014/main" id="{151E51A3-B425-46FA-9D33-1EBF39CA506B}"/>
              </a:ext>
            </a:extLst>
          </p:cNvPr>
          <p:cNvSpPr/>
          <p:nvPr/>
        </p:nvSpPr>
        <p:spPr>
          <a:xfrm>
            <a:off x="2184400" y="3429001"/>
            <a:ext cx="7583714" cy="954315"/>
          </a:xfrm>
          <a:prstGeom prst="rect">
            <a:avLst/>
          </a:prstGeom>
          <a:solidFill>
            <a:srgbClr val="0070C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762345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par>
                          <p:cTn id="28" fill="hold">
                            <p:stCondLst>
                              <p:cond delay="6000"/>
                            </p:stCondLst>
                            <p:childTnLst>
                              <p:par>
                                <p:cTn id="29" presetID="22" presetClass="entr" presetSubtype="8" fill="hold" grpId="0"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500"/>
                                        <p:tgtEl>
                                          <p:spTgt spid="3">
                                            <p:txEl>
                                              <p:pRg st="8" end="8"/>
                                            </p:txEl>
                                          </p:spTgt>
                                        </p:tgtEl>
                                      </p:cBhvr>
                                    </p:animEffect>
                                  </p:childTnLst>
                                </p:cTn>
                              </p:par>
                            </p:childTnLst>
                          </p:cTn>
                        </p:par>
                        <p:par>
                          <p:cTn id="32" fill="hold">
                            <p:stCondLst>
                              <p:cond delay="7000"/>
                            </p:stCondLst>
                            <p:childTnLst>
                              <p:par>
                                <p:cTn id="33" presetID="22" presetClass="entr" presetSubtype="8" fill="hold" grpId="0" nodeType="afterEffect">
                                  <p:stCondLst>
                                    <p:cond delay="50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1C4-739A-45E2-BD2B-4BA48749F617}"/>
              </a:ext>
            </a:extLst>
          </p:cNvPr>
          <p:cNvSpPr>
            <a:spLocks noGrp="1"/>
          </p:cNvSpPr>
          <p:nvPr>
            <p:ph type="title"/>
          </p:nvPr>
        </p:nvSpPr>
        <p:spPr>
          <a:xfrm>
            <a:off x="1524000" y="274638"/>
            <a:ext cx="9144000" cy="1143000"/>
          </a:xfrm>
        </p:spPr>
        <p:txBody>
          <a:bodyPr/>
          <a:lstStyle/>
          <a:p>
            <a:r>
              <a:rPr lang="en-US" sz="4000" b="1" dirty="0"/>
              <a:t>SPCS2022 zones designed by NGS</a:t>
            </a:r>
          </a:p>
        </p:txBody>
      </p:sp>
      <p:sp>
        <p:nvSpPr>
          <p:cNvPr id="3" name="Content Placeholder 2">
            <a:extLst>
              <a:ext uri="{FF2B5EF4-FFF2-40B4-BE49-F238E27FC236}">
                <a16:creationId xmlns:a16="http://schemas.microsoft.com/office/drawing/2014/main" id="{BB209E03-D39A-4F56-A0FA-986E3AC17084}"/>
              </a:ext>
            </a:extLst>
          </p:cNvPr>
          <p:cNvSpPr>
            <a:spLocks noGrp="1"/>
          </p:cNvSpPr>
          <p:nvPr>
            <p:ph idx="1"/>
          </p:nvPr>
        </p:nvSpPr>
        <p:spPr>
          <a:xfrm>
            <a:off x="1930960" y="1473088"/>
            <a:ext cx="8393502" cy="5099125"/>
          </a:xfrm>
        </p:spPr>
        <p:txBody>
          <a:bodyPr>
            <a:normAutofit fontScale="92500" lnSpcReduction="10000"/>
          </a:bodyPr>
          <a:lstStyle/>
          <a:p>
            <a:r>
              <a:rPr lang="en-US" sz="3000" b="1" i="1" dirty="0"/>
              <a:t>Linear distortion design criterion</a:t>
            </a:r>
          </a:p>
          <a:p>
            <a:pPr lvl="1"/>
            <a:r>
              <a:rPr lang="en-US" sz="2600" dirty="0"/>
              <a:t>Parts per million (ppm), e.g., ±20 , ±50 , ±100 ppm, etc. </a:t>
            </a:r>
          </a:p>
          <a:p>
            <a:r>
              <a:rPr lang="en-US" sz="3000" dirty="0"/>
              <a:t>Criterion must satisfy </a:t>
            </a:r>
            <a:r>
              <a:rPr lang="en-US" sz="3000" b="1" i="1" dirty="0"/>
              <a:t>all</a:t>
            </a:r>
            <a:r>
              <a:rPr lang="en-US" sz="3000" dirty="0"/>
              <a:t> of following:</a:t>
            </a:r>
          </a:p>
          <a:p>
            <a:pPr lvl="1"/>
            <a:r>
              <a:rPr lang="en-US" sz="2600" b="1" dirty="0"/>
              <a:t>90% of population</a:t>
            </a:r>
          </a:p>
          <a:p>
            <a:pPr lvl="1"/>
            <a:r>
              <a:rPr lang="en-US" sz="2600" b="1" dirty="0"/>
              <a:t>75% of all cities and towns </a:t>
            </a:r>
            <a:r>
              <a:rPr lang="en-US" sz="2600" dirty="0"/>
              <a:t>(by location only)</a:t>
            </a:r>
          </a:p>
          <a:p>
            <a:pPr lvl="1"/>
            <a:r>
              <a:rPr lang="en-US" sz="2600" b="1" dirty="0"/>
              <a:t>50% of entire zone area</a:t>
            </a:r>
          </a:p>
          <a:p>
            <a:r>
              <a:rPr lang="en-US" sz="3000" dirty="0"/>
              <a:t>Limitations for designs by NGS</a:t>
            </a:r>
          </a:p>
          <a:p>
            <a:pPr lvl="1"/>
            <a:r>
              <a:rPr lang="en-US" sz="2600" dirty="0"/>
              <a:t>Minimum design criterion ±50 ppm (1:20,000)</a:t>
            </a:r>
          </a:p>
          <a:p>
            <a:pPr lvl="1"/>
            <a:r>
              <a:rPr lang="en-US" sz="2600" dirty="0"/>
              <a:t>May be less for default zones if existing zone small</a:t>
            </a:r>
          </a:p>
          <a:p>
            <a:r>
              <a:rPr lang="en-US" sz="3000" b="1" dirty="0"/>
              <a:t>Low distortion projections (LDPs): &lt; ±50 ppm</a:t>
            </a:r>
          </a:p>
          <a:p>
            <a:pPr lvl="1"/>
            <a:r>
              <a:rPr lang="en-US" sz="2600" dirty="0"/>
              <a:t>Must be designed by others</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15</a:t>
            </a:fld>
            <a:endParaRPr lang="en-US"/>
          </a:p>
        </p:txBody>
      </p:sp>
    </p:spTree>
    <p:custDataLst>
      <p:tags r:id="rId1"/>
    </p:custDataLst>
    <p:extLst>
      <p:ext uri="{BB962C8B-B14F-4D97-AF65-F5344CB8AC3E}">
        <p14:creationId xmlns:p14="http://schemas.microsoft.com/office/powerpoint/2010/main" val="801333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p:stCondLst>
                              <p:cond delay="8000"/>
                            </p:stCondLst>
                            <p:childTnLst>
                              <p:par>
                                <p:cTn id="37" presetID="22" presetClass="entr" presetSubtype="1"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p:stCondLst>
                              <p:cond delay="9000"/>
                            </p:stCondLst>
                            <p:childTnLst>
                              <p:par>
                                <p:cTn id="41" presetID="22" presetClass="entr" presetSubtype="1"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par>
                          <p:cTn id="44" fill="hold">
                            <p:stCondLst>
                              <p:cond delay="10000"/>
                            </p:stCondLst>
                            <p:childTnLst>
                              <p:par>
                                <p:cTn id="45" presetID="22" presetClass="entr" presetSubtype="1"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sz="4000" b="1" dirty="0"/>
              <a:t>Bye, bye, U.S. survey foot…</a:t>
            </a:r>
          </a:p>
        </p:txBody>
      </p:sp>
      <p:sp>
        <p:nvSpPr>
          <p:cNvPr id="3" name="Content Placeholder 2"/>
          <p:cNvSpPr>
            <a:spLocks noGrp="1"/>
          </p:cNvSpPr>
          <p:nvPr>
            <p:ph idx="1"/>
          </p:nvPr>
        </p:nvSpPr>
        <p:spPr>
          <a:xfrm>
            <a:off x="1981201" y="1405113"/>
            <a:ext cx="8305800" cy="4525963"/>
          </a:xfrm>
        </p:spPr>
        <p:txBody>
          <a:bodyPr/>
          <a:lstStyle/>
          <a:p>
            <a:r>
              <a:rPr lang="en-US" dirty="0"/>
              <a:t>In modernized NSRS, NGS will support </a:t>
            </a:r>
            <a:r>
              <a:rPr lang="en-US" dirty="0">
                <a:solidFill>
                  <a:prstClr val="black"/>
                </a:solidFill>
              </a:rPr>
              <a:t>only </a:t>
            </a:r>
            <a:r>
              <a:rPr lang="en-US" dirty="0"/>
              <a:t>one definition of the “foot”</a:t>
            </a:r>
          </a:p>
          <a:p>
            <a:pPr lvl="1"/>
            <a:r>
              <a:rPr lang="en-US" sz="2400" dirty="0"/>
              <a:t>Previously called the “international foot”</a:t>
            </a:r>
          </a:p>
          <a:p>
            <a:pPr lvl="1"/>
            <a:r>
              <a:rPr lang="en-US" sz="2400" dirty="0"/>
              <a:t>Now, just the “foot”</a:t>
            </a:r>
          </a:p>
          <a:p>
            <a:pPr lvl="1"/>
            <a:r>
              <a:rPr lang="en-US" sz="2400" dirty="0"/>
              <a:t>1 foot = 0.3048 meter (exact)</a:t>
            </a:r>
          </a:p>
          <a:p>
            <a:r>
              <a:rPr lang="en-US" i="1" dirty="0"/>
              <a:t>However</a:t>
            </a:r>
          </a:p>
          <a:p>
            <a:pPr lvl="1"/>
            <a:r>
              <a:rPr lang="en-US" sz="2400" dirty="0"/>
              <a:t>Recommend using term “international foot” when there is potential for confusion with other foot</a:t>
            </a:r>
          </a:p>
          <a:p>
            <a:pPr lvl="1"/>
            <a:r>
              <a:rPr lang="en-US" sz="2400" dirty="0"/>
              <a:t>NGS will continue to support U.S. survey foot for legacy applications (e.g., SPCS 83 and 27)</a:t>
            </a:r>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16</a:t>
            </a:fld>
            <a:endParaRPr lang="en-US" dirty="0"/>
          </a:p>
        </p:txBody>
      </p:sp>
      <p:sp>
        <p:nvSpPr>
          <p:cNvPr id="8" name="TextBox 7">
            <a:extLst>
              <a:ext uri="{FF2B5EF4-FFF2-40B4-BE49-F238E27FC236}">
                <a16:creationId xmlns:a16="http://schemas.microsoft.com/office/drawing/2014/main" id="{07BE150E-4F8C-43D0-B0EB-262EFAB24DE4}"/>
              </a:ext>
            </a:extLst>
          </p:cNvPr>
          <p:cNvSpPr txBox="1"/>
          <p:nvPr/>
        </p:nvSpPr>
        <p:spPr>
          <a:xfrm rot="21051388">
            <a:off x="6528515" y="3320736"/>
            <a:ext cx="4031898" cy="707886"/>
          </a:xfrm>
          <a:prstGeom prst="rect">
            <a:avLst/>
          </a:prstGeom>
          <a:noFill/>
        </p:spPr>
        <p:txBody>
          <a:bodyPr wrap="square" rtlCol="0">
            <a:spAutoFit/>
          </a:bodyPr>
          <a:lstStyle/>
          <a:p>
            <a:pPr fontAlgn="base">
              <a:spcBef>
                <a:spcPct val="0"/>
              </a:spcBef>
              <a:spcAft>
                <a:spcPct val="0"/>
              </a:spcAft>
            </a:pPr>
            <a:r>
              <a:rPr lang="en-US" sz="2000" dirty="0">
                <a:solidFill>
                  <a:srgbClr val="FF0000"/>
                </a:solidFill>
                <a:latin typeface="Times New Roman" panose="02020603050405020304" pitchFamily="18" charset="0"/>
                <a:ea typeface="MS PGothic" pitchFamily="34" charset="-128"/>
                <a:cs typeface="Times New Roman" panose="02020603050405020304" pitchFamily="18" charset="0"/>
              </a:rPr>
              <a:t>The US Survey Foot will be deprecated after December 31, 2022</a:t>
            </a:r>
          </a:p>
        </p:txBody>
      </p:sp>
      <p:pic>
        <p:nvPicPr>
          <p:cNvPr id="9" name="Picture 8">
            <a:extLst>
              <a:ext uri="{FF2B5EF4-FFF2-40B4-BE49-F238E27FC236}">
                <a16:creationId xmlns:a16="http://schemas.microsoft.com/office/drawing/2014/main" id="{9804A3F9-1FBA-4CE5-BDAA-3ABACC4A841D}"/>
              </a:ext>
            </a:extLst>
          </p:cNvPr>
          <p:cNvPicPr>
            <a:picLocks noChangeAspect="1"/>
          </p:cNvPicPr>
          <p:nvPr/>
        </p:nvPicPr>
        <p:blipFill>
          <a:blip r:embed="rId4"/>
          <a:stretch>
            <a:fillRect/>
          </a:stretch>
        </p:blipFill>
        <p:spPr>
          <a:xfrm>
            <a:off x="8129147" y="2155111"/>
            <a:ext cx="2157855" cy="1050931"/>
          </a:xfrm>
          <a:prstGeom prst="rect">
            <a:avLst/>
          </a:prstGeom>
        </p:spPr>
      </p:pic>
    </p:spTree>
    <p:custDataLst>
      <p:tags r:id="rId1"/>
    </p:custDataLst>
    <p:extLst>
      <p:ext uri="{BB962C8B-B14F-4D97-AF65-F5344CB8AC3E}">
        <p14:creationId xmlns:p14="http://schemas.microsoft.com/office/powerpoint/2010/main" val="2966844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250"/>
                            </p:stCondLst>
                            <p:childTnLst>
                              <p:par>
                                <p:cTn id="13" presetID="22" presetClass="entr" presetSubtype="1"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2000"/>
                            </p:stCondLst>
                            <p:childTnLst>
                              <p:par>
                                <p:cTn id="17" presetID="22" presetClass="entr" presetSubtype="1"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750"/>
                            </p:stCondLst>
                            <p:childTnLst>
                              <p:par>
                                <p:cTn id="21" presetID="22" presetClass="entr" presetSubtype="1"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3500"/>
                            </p:stCondLst>
                            <p:childTnLst>
                              <p:par>
                                <p:cTn id="25" presetID="22" presetClass="entr" presetSubtype="1"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p:stCondLst>
                              <p:cond delay="4250"/>
                            </p:stCondLst>
                            <p:childTnLst>
                              <p:par>
                                <p:cTn id="29" presetID="22" presetClass="entr" presetSubtype="1"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p:stCondLst>
                              <p:cond delay="5000"/>
                            </p:stCondLst>
                            <p:childTnLst>
                              <p:par>
                                <p:cTn id="33" presetID="22" presetClass="entr" presetSubtype="8" fill="hold" grpId="0" nodeType="afterEffect">
                                  <p:stCondLst>
                                    <p:cond delay="25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750"/>
                            </p:stCondLst>
                            <p:childTnLst>
                              <p:par>
                                <p:cTn id="37" presetID="22" presetClass="entr" presetSubtype="8" fill="hold" nodeType="afterEffect">
                                  <p:stCondLst>
                                    <p:cond delay="50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Tools</a:t>
            </a:r>
          </a:p>
        </p:txBody>
      </p:sp>
      <p:sp>
        <p:nvSpPr>
          <p:cNvPr id="3" name="Content Placeholder 2"/>
          <p:cNvSpPr>
            <a:spLocks noGrp="1"/>
          </p:cNvSpPr>
          <p:nvPr>
            <p:ph idx="1"/>
          </p:nvPr>
        </p:nvSpPr>
        <p:spPr/>
        <p:txBody>
          <a:bodyPr/>
          <a:lstStyle/>
          <a:p>
            <a:r>
              <a:rPr lang="en-US" sz="2800" dirty="0"/>
              <a:t>NGS will release NADCON and VERTCON simultaneously with the new geometric frames and geopotential datum</a:t>
            </a:r>
          </a:p>
          <a:p>
            <a:pPr lvl="1"/>
            <a:r>
              <a:rPr lang="en-US" sz="2400" dirty="0"/>
              <a:t>Use NCAT and </a:t>
            </a:r>
            <a:r>
              <a:rPr lang="en-US" sz="2400" dirty="0" err="1"/>
              <a:t>VDatum</a:t>
            </a:r>
            <a:r>
              <a:rPr lang="en-US" sz="2400" dirty="0"/>
              <a:t> for all your conversions and transformations</a:t>
            </a:r>
          </a:p>
          <a:p>
            <a:r>
              <a:rPr lang="en-US" sz="2800" dirty="0"/>
              <a:t>State Plane Coordinates now support Low Distortion Projections</a:t>
            </a:r>
          </a:p>
          <a:p>
            <a:pPr lvl="1"/>
            <a:r>
              <a:rPr lang="en-US" sz="2000" dirty="0"/>
              <a:t>1 to 3 layers per state/territory/district</a:t>
            </a:r>
          </a:p>
          <a:p>
            <a:r>
              <a:rPr lang="en-US" sz="2400" dirty="0"/>
              <a:t>The U.S. Survey foot will not be supported going forward</a:t>
            </a:r>
          </a:p>
          <a:p>
            <a:pPr lvl="1"/>
            <a:r>
              <a:rPr lang="en-US" sz="2000" dirty="0"/>
              <a:t>But will continue to be available for historic transformations</a:t>
            </a:r>
          </a:p>
          <a:p>
            <a:endParaRPr lang="en-US" sz="2800" dirty="0"/>
          </a:p>
          <a:p>
            <a:endParaRPr lang="en-US" dirty="0"/>
          </a:p>
          <a:p>
            <a:endParaRPr lang="en-US" sz="2800"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17</a:t>
            </a:fld>
            <a:endParaRPr lang="en-US"/>
          </a:p>
        </p:txBody>
      </p:sp>
      <p:pic>
        <p:nvPicPr>
          <p:cNvPr id="7" name="Picture 6"/>
          <p:cNvPicPr>
            <a:picLocks noChangeAspect="1"/>
          </p:cNvPicPr>
          <p:nvPr/>
        </p:nvPicPr>
        <p:blipFill>
          <a:blip r:embed="rId4"/>
          <a:stretch>
            <a:fillRect/>
          </a:stretch>
        </p:blipFill>
        <p:spPr>
          <a:xfrm>
            <a:off x="1524001" y="691467"/>
            <a:ext cx="1393251" cy="678549"/>
          </a:xfrm>
          <a:prstGeom prst="rect">
            <a:avLst/>
          </a:prstGeom>
        </p:spPr>
      </p:pic>
      <p:pic>
        <p:nvPicPr>
          <p:cNvPr id="11" name="Picture 10"/>
          <p:cNvPicPr>
            <a:picLocks noChangeAspect="1"/>
          </p:cNvPicPr>
          <p:nvPr/>
        </p:nvPicPr>
        <p:blipFill>
          <a:blip r:embed="rId4"/>
          <a:stretch>
            <a:fillRect/>
          </a:stretch>
        </p:blipFill>
        <p:spPr>
          <a:xfrm>
            <a:off x="9274750" y="691466"/>
            <a:ext cx="1393251" cy="678549"/>
          </a:xfrm>
          <a:prstGeom prst="rect">
            <a:avLst/>
          </a:prstGeom>
        </p:spPr>
      </p:pic>
    </p:spTree>
    <p:custDataLst>
      <p:tags r:id="rId1"/>
    </p:custDataLst>
    <p:extLst>
      <p:ext uri="{BB962C8B-B14F-4D97-AF65-F5344CB8AC3E}">
        <p14:creationId xmlns:p14="http://schemas.microsoft.com/office/powerpoint/2010/main" val="1294332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05985B-E9B0-4FC3-AC38-151D6CAC6496}"/>
              </a:ext>
            </a:extLst>
          </p:cNvPr>
          <p:cNvSpPr>
            <a:spLocks noGrp="1"/>
          </p:cNvSpPr>
          <p:nvPr>
            <p:ph type="ctrTitle"/>
          </p:nvPr>
        </p:nvSpPr>
        <p:spPr/>
        <p:txBody>
          <a:bodyPr/>
          <a:lstStyle/>
          <a:p>
            <a:r>
              <a:rPr lang="en-US" dirty="0"/>
              <a:t>End of Section 11</a:t>
            </a:r>
          </a:p>
        </p:txBody>
      </p:sp>
      <p:sp>
        <p:nvSpPr>
          <p:cNvPr id="8" name="Subtitle 7">
            <a:extLst>
              <a:ext uri="{FF2B5EF4-FFF2-40B4-BE49-F238E27FC236}">
                <a16:creationId xmlns:a16="http://schemas.microsoft.com/office/drawing/2014/main" id="{8F44630D-1ABF-4DF5-97C3-C6FBA1773848}"/>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22316DAC-3B7B-46DD-90CE-5AFCAD470C74}"/>
              </a:ext>
            </a:extLst>
          </p:cNvPr>
          <p:cNvSpPr>
            <a:spLocks noGrp="1"/>
          </p:cNvSpPr>
          <p:nvPr>
            <p:ph type="dt" sz="half" idx="10"/>
          </p:nvPr>
        </p:nvSpPr>
        <p:spPr/>
        <p:txBody>
          <a:bodyPr/>
          <a:lstStyle/>
          <a:p>
            <a:pPr>
              <a:defRPr/>
            </a:pPr>
            <a:r>
              <a:rPr lang="en-US"/>
              <a:t>Date of this slide: Sept 3, 2020</a:t>
            </a:r>
            <a:endParaRPr lang="en-US" dirty="0"/>
          </a:p>
        </p:txBody>
      </p:sp>
      <p:sp>
        <p:nvSpPr>
          <p:cNvPr id="3" name="Footer Placeholder 2">
            <a:extLst>
              <a:ext uri="{FF2B5EF4-FFF2-40B4-BE49-F238E27FC236}">
                <a16:creationId xmlns:a16="http://schemas.microsoft.com/office/drawing/2014/main" id="{8D03962F-1774-4AA5-BE8E-89F28B6198C2}"/>
              </a:ext>
            </a:extLst>
          </p:cNvPr>
          <p:cNvSpPr>
            <a:spLocks noGrp="1"/>
          </p:cNvSpPr>
          <p:nvPr>
            <p:ph type="ftr" sz="quarter" idx="11"/>
          </p:nvPr>
        </p:nvSpPr>
        <p:spPr/>
        <p:txBody>
          <a:bodyPr/>
          <a:lstStyle/>
          <a:p>
            <a:pPr>
              <a:defRPr/>
            </a:pPr>
            <a:r>
              <a:rPr lang="en-US"/>
              <a:t>Modernized NSRS - extended version</a:t>
            </a:r>
          </a:p>
        </p:txBody>
      </p:sp>
      <p:sp>
        <p:nvSpPr>
          <p:cNvPr id="4" name="Slide Number Placeholder 3">
            <a:extLst>
              <a:ext uri="{FF2B5EF4-FFF2-40B4-BE49-F238E27FC236}">
                <a16:creationId xmlns:a16="http://schemas.microsoft.com/office/drawing/2014/main" id="{317D6235-3EB5-418B-9D66-00FBAE1B8373}"/>
              </a:ext>
            </a:extLst>
          </p:cNvPr>
          <p:cNvSpPr>
            <a:spLocks noGrp="1"/>
          </p:cNvSpPr>
          <p:nvPr>
            <p:ph type="sldNum" sz="quarter" idx="12"/>
          </p:nvPr>
        </p:nvSpPr>
        <p:spPr/>
        <p:txBody>
          <a:bodyPr/>
          <a:lstStyle/>
          <a:p>
            <a:pPr>
              <a:defRPr/>
            </a:pPr>
            <a:fld id="{58280CB3-0FF6-4D07-A0F6-C78040BEDDEE}" type="slidenum">
              <a:rPr lang="en-US"/>
              <a:pPr>
                <a:defRPr/>
              </a:pPr>
              <a:t>18</a:t>
            </a:fld>
            <a:endParaRPr lang="en-US"/>
          </a:p>
        </p:txBody>
      </p:sp>
    </p:spTree>
    <p:custDataLst>
      <p:tags r:id="rId1"/>
    </p:custDataLst>
    <p:extLst>
      <p:ext uri="{BB962C8B-B14F-4D97-AF65-F5344CB8AC3E}">
        <p14:creationId xmlns:p14="http://schemas.microsoft.com/office/powerpoint/2010/main" val="248983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59600"/>
            <a:ext cx="8229600" cy="4525963"/>
          </a:xfrm>
        </p:spPr>
        <p:txBody>
          <a:bodyPr/>
          <a:lstStyle/>
          <a:p>
            <a:r>
              <a:rPr lang="en-US" sz="2000" b="1" dirty="0"/>
              <a:t>Part II:  The Modernized NSRS</a:t>
            </a:r>
          </a:p>
          <a:p>
            <a:pPr lvl="1"/>
            <a:r>
              <a:rPr lang="en-US" sz="1800" dirty="0"/>
              <a:t>Guiding Principles </a:t>
            </a:r>
          </a:p>
          <a:p>
            <a:pPr lvl="1"/>
            <a:r>
              <a:rPr lang="en-US" sz="1800" dirty="0"/>
              <a:t>Documentation</a:t>
            </a:r>
          </a:p>
          <a:p>
            <a:pPr lvl="1"/>
            <a:r>
              <a:rPr lang="en-US" sz="1800" dirty="0"/>
              <a:t>Geometric Reference Frames</a:t>
            </a:r>
          </a:p>
          <a:p>
            <a:pPr lvl="1"/>
            <a:r>
              <a:rPr lang="en-US" sz="1800" dirty="0"/>
              <a:t>Geopotential Datum </a:t>
            </a:r>
          </a:p>
          <a:p>
            <a:pPr lvl="1"/>
            <a:r>
              <a:rPr lang="en-US" sz="1800" dirty="0"/>
              <a:t>Coordinates and Database</a:t>
            </a:r>
          </a:p>
          <a:p>
            <a:pPr lvl="2"/>
            <a:r>
              <a:rPr lang="en-US" sz="1400" dirty="0"/>
              <a:t>BREAK</a:t>
            </a:r>
          </a:p>
          <a:p>
            <a:pPr lvl="1"/>
            <a:r>
              <a:rPr lang="en-US" sz="1800" dirty="0"/>
              <a:t>Accessing the NSRS</a:t>
            </a:r>
          </a:p>
          <a:p>
            <a:pPr lvl="1"/>
            <a:r>
              <a:rPr lang="en-US" sz="1800" dirty="0"/>
              <a:t>The NOAA CORS Network </a:t>
            </a:r>
          </a:p>
          <a:p>
            <a:pPr lvl="1"/>
            <a:r>
              <a:rPr lang="en-US" sz="1800" dirty="0"/>
              <a:t>OPUS:  The New </a:t>
            </a:r>
            <a:r>
              <a:rPr lang="en-US" sz="1800" dirty="0" err="1"/>
              <a:t>Bluebooking</a:t>
            </a:r>
            <a:r>
              <a:rPr lang="en-US" sz="1800" dirty="0"/>
              <a:t> </a:t>
            </a:r>
          </a:p>
          <a:p>
            <a:pPr lvl="1"/>
            <a:r>
              <a:rPr lang="en-US" sz="1800" dirty="0"/>
              <a:t>New Surveying Specifications </a:t>
            </a:r>
          </a:p>
          <a:p>
            <a:pPr lvl="1"/>
            <a:r>
              <a:rPr lang="en-US" sz="1800" dirty="0">
                <a:solidFill>
                  <a:srgbClr val="FF0000"/>
                </a:solidFill>
              </a:rPr>
              <a:t>Transformations and Conversions (7 slides)</a:t>
            </a:r>
          </a:p>
          <a:p>
            <a:pPr lvl="1"/>
            <a:r>
              <a:rPr lang="en-US" sz="1800" dirty="0">
                <a:solidFill>
                  <a:srgbClr val="FF0000"/>
                </a:solidFill>
              </a:rPr>
              <a:t>State Plane Coordinates (7 slides)</a:t>
            </a:r>
          </a:p>
          <a:p>
            <a:pPr lvl="1"/>
            <a:r>
              <a:rPr lang="en-US" sz="1800" dirty="0"/>
              <a:t>Addressing Known Concerns</a:t>
            </a:r>
          </a:p>
          <a:p>
            <a:pPr lvl="1"/>
            <a:r>
              <a:rPr lang="en-US" sz="1800" dirty="0"/>
              <a:t>NSRS Modernization Delay</a:t>
            </a:r>
          </a:p>
          <a:p>
            <a:pPr lvl="1"/>
            <a:r>
              <a:rPr lang="en-US" sz="1800" dirty="0"/>
              <a:t>Closing, Summary and Overview</a:t>
            </a:r>
          </a:p>
          <a:p>
            <a:pPr lvl="1"/>
            <a:r>
              <a:rPr lang="en-US" sz="1800" dirty="0"/>
              <a:t>Contact Information and Ways to Keep Up to Date</a:t>
            </a:r>
          </a:p>
          <a:p>
            <a:pPr lvl="1"/>
            <a:endParaRPr lang="en-US" sz="2400"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pPr>
                <a:defRPr/>
              </a:pPr>
              <a:t>2</a:t>
            </a:fld>
            <a:endParaRPr lang="en-US"/>
          </a:p>
        </p:txBody>
      </p:sp>
      <p:sp>
        <p:nvSpPr>
          <p:cNvPr id="7" name="Date Placeholder 6"/>
          <p:cNvSpPr>
            <a:spLocks noGrp="1"/>
          </p:cNvSpPr>
          <p:nvPr>
            <p:ph type="dt" sz="half" idx="10"/>
          </p:nvPr>
        </p:nvSpPr>
        <p:spPr/>
        <p:txBody>
          <a:bodyPr/>
          <a:lstStyle/>
          <a:p>
            <a:pPr>
              <a:defRPr/>
            </a:pPr>
            <a:r>
              <a:rPr lang="en-US"/>
              <a:t>Date of this slide: Sept 3, 2020</a:t>
            </a:r>
            <a:endParaRPr lang="en-US" dirty="0"/>
          </a:p>
        </p:txBody>
      </p:sp>
    </p:spTree>
    <p:custDataLst>
      <p:tags r:id="rId1"/>
    </p:custDataLst>
    <p:extLst>
      <p:ext uri="{BB962C8B-B14F-4D97-AF65-F5344CB8AC3E}">
        <p14:creationId xmlns:p14="http://schemas.microsoft.com/office/powerpoint/2010/main" val="3524549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a:t>Date of this slide: Sept 3, 2020</a:t>
            </a:r>
            <a:endParaRPr lang="en-US" dirty="0"/>
          </a:p>
        </p:txBody>
      </p:sp>
      <p:sp>
        <p:nvSpPr>
          <p:cNvPr id="6" name="Footer Placeholder 5"/>
          <p:cNvSpPr>
            <a:spLocks noGrp="1"/>
          </p:cNvSpPr>
          <p:nvPr>
            <p:ph type="ftr" sz="quarter" idx="11"/>
          </p:nvPr>
        </p:nvSpPr>
        <p:spPr/>
        <p:txBody>
          <a:bodyPr/>
          <a:lstStyle/>
          <a:p>
            <a:pPr>
              <a:defRPr/>
            </a:pPr>
            <a:r>
              <a:rPr lang="en-US"/>
              <a:t>Modernized NSRS - extended version</a:t>
            </a:r>
          </a:p>
        </p:txBody>
      </p:sp>
      <p:sp>
        <p:nvSpPr>
          <p:cNvPr id="7" name="Slide Number Placeholder 6"/>
          <p:cNvSpPr>
            <a:spLocks noGrp="1"/>
          </p:cNvSpPr>
          <p:nvPr>
            <p:ph type="sldNum" sz="quarter" idx="12"/>
          </p:nvPr>
        </p:nvSpPr>
        <p:spPr/>
        <p:txBody>
          <a:bodyPr/>
          <a:lstStyle/>
          <a:p>
            <a:pPr>
              <a:defRPr/>
            </a:pPr>
            <a:fld id="{F02D534D-F749-4E34-9E16-A977421D79C9}" type="slidenum">
              <a:rPr lang="en-US"/>
              <a:pPr>
                <a:defRPr/>
              </a:pPr>
              <a:t>3</a:t>
            </a:fld>
            <a:endParaRPr lang="en-US"/>
          </a:p>
        </p:txBody>
      </p:sp>
      <p:sp>
        <p:nvSpPr>
          <p:cNvPr id="8" name="Title 1"/>
          <p:cNvSpPr txBox="1">
            <a:spLocks/>
          </p:cNvSpPr>
          <p:nvPr/>
        </p:nvSpPr>
        <p:spPr bwMode="auto">
          <a:xfrm>
            <a:off x="1524000" y="22701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Times New Roman" panose="02020603050405020304" pitchFamily="18" charset="0"/>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sz="4000" b="1">
                <a:solidFill>
                  <a:prstClr val="black"/>
                </a:solidFill>
                <a:cs typeface="Times New Roman" panose="02020603050405020304" pitchFamily="18" charset="0"/>
              </a:rPr>
              <a:t>Improve the Toolkit</a:t>
            </a:r>
            <a:endParaRPr lang="en-US" altLang="en-US" sz="4000" b="1" dirty="0">
              <a:solidFill>
                <a:prstClr val="black"/>
              </a:solidFill>
              <a:cs typeface="Times New Roman" panose="02020603050405020304" pitchFamily="18" charset="0"/>
            </a:endParaRPr>
          </a:p>
        </p:txBody>
      </p:sp>
      <p:sp>
        <p:nvSpPr>
          <p:cNvPr id="9" name="Right Arrow Callout 8"/>
          <p:cNvSpPr/>
          <p:nvPr/>
        </p:nvSpPr>
        <p:spPr>
          <a:xfrm>
            <a:off x="2368468" y="2000535"/>
            <a:ext cx="3025994" cy="1661377"/>
          </a:xfrm>
          <a:prstGeom prst="rightArrowCallout">
            <a:avLst>
              <a:gd name="adj1" fmla="val 26337"/>
              <a:gd name="adj2" fmla="val 21731"/>
              <a:gd name="adj3" fmla="val 24769"/>
              <a:gd name="adj4" fmla="val 75271"/>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13" name="Content Placeholder 12"/>
          <p:cNvSpPr>
            <a:spLocks noGrp="1"/>
          </p:cNvSpPr>
          <p:nvPr>
            <p:ph sz="half" idx="1"/>
          </p:nvPr>
        </p:nvSpPr>
        <p:spPr>
          <a:xfrm>
            <a:off x="1981200" y="2025806"/>
            <a:ext cx="2677390" cy="1904997"/>
          </a:xfrm>
        </p:spPr>
        <p:txBody>
          <a:bodyPr numCol="2" spcCol="0"/>
          <a:lstStyle/>
          <a:p>
            <a:pPr marL="457200" lvl="1" indent="0">
              <a:buNone/>
            </a:pPr>
            <a:r>
              <a:rPr lang="en-US" altLang="en-US" sz="900" b="1" dirty="0">
                <a:cs typeface="Times New Roman" panose="02020603050405020304" pitchFamily="18" charset="0"/>
              </a:rPr>
              <a:t>VERTCON</a:t>
            </a:r>
          </a:p>
          <a:p>
            <a:pPr marL="457200" lvl="1" indent="0">
              <a:buNone/>
            </a:pPr>
            <a:r>
              <a:rPr lang="en-US" altLang="en-US" sz="900" b="1" dirty="0">
                <a:cs typeface="Times New Roman" panose="02020603050405020304" pitchFamily="18" charset="0"/>
              </a:rPr>
              <a:t>NADCON</a:t>
            </a:r>
          </a:p>
          <a:p>
            <a:pPr marL="457200" lvl="1" indent="0">
              <a:buNone/>
            </a:pPr>
            <a:r>
              <a:rPr lang="en-US" altLang="en-US" sz="900" b="1" dirty="0">
                <a:cs typeface="Times New Roman" panose="02020603050405020304" pitchFamily="18" charset="0"/>
              </a:rPr>
              <a:t>All Hybrid Geoid Models</a:t>
            </a:r>
          </a:p>
          <a:p>
            <a:pPr marL="457200" lvl="1" indent="0">
              <a:buNone/>
            </a:pPr>
            <a:r>
              <a:rPr lang="en-US" altLang="en-US" sz="900" b="1" dirty="0">
                <a:cs typeface="Times New Roman" panose="02020603050405020304" pitchFamily="18" charset="0"/>
              </a:rPr>
              <a:t>All Gravimetric Geoid Models</a:t>
            </a:r>
          </a:p>
          <a:p>
            <a:pPr marL="457200" lvl="1" indent="0">
              <a:buNone/>
            </a:pPr>
            <a:r>
              <a:rPr lang="en-US" altLang="en-US" sz="900" b="1" dirty="0">
                <a:cs typeface="Times New Roman" panose="02020603050405020304" pitchFamily="18" charset="0"/>
              </a:rPr>
              <a:t>All Hybrid DOV Models</a:t>
            </a:r>
          </a:p>
          <a:p>
            <a:pPr marL="457200" lvl="1" indent="0">
              <a:buNone/>
            </a:pPr>
            <a:r>
              <a:rPr lang="en-US" altLang="en-US" sz="900" b="1" dirty="0">
                <a:cs typeface="Times New Roman" panose="02020603050405020304" pitchFamily="18" charset="0"/>
              </a:rPr>
              <a:t>All Gravimetric DOV Models</a:t>
            </a:r>
          </a:p>
          <a:p>
            <a:pPr marL="457200" lvl="1" indent="0">
              <a:buNone/>
            </a:pPr>
            <a:r>
              <a:rPr lang="en-US" altLang="en-US" sz="900" b="1" dirty="0">
                <a:cs typeface="Times New Roman" panose="02020603050405020304" pitchFamily="18" charset="0"/>
              </a:rPr>
              <a:t/>
            </a:r>
            <a:br>
              <a:rPr lang="en-US" altLang="en-US" sz="900" b="1" dirty="0">
                <a:cs typeface="Times New Roman" panose="02020603050405020304" pitchFamily="18" charset="0"/>
              </a:rPr>
            </a:b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endParaRPr lang="en-US" altLang="en-US" sz="900" b="1" dirty="0">
              <a:cs typeface="Times New Roman" panose="02020603050405020304" pitchFamily="18" charset="0"/>
            </a:endParaRPr>
          </a:p>
          <a:p>
            <a:pPr marL="457200" lvl="1" indent="0">
              <a:buNone/>
            </a:pPr>
            <a:r>
              <a:rPr lang="en-US" altLang="en-US" sz="900" b="1" dirty="0">
                <a:cs typeface="Times New Roman" panose="02020603050405020304" pitchFamily="18" charset="0"/>
              </a:rPr>
              <a:t>14 parameter transformations in HTDP</a:t>
            </a:r>
          </a:p>
          <a:p>
            <a:pPr marL="457200" lvl="1" indent="0">
              <a:buNone/>
            </a:pPr>
            <a:r>
              <a:rPr lang="en-US" altLang="en-US" sz="900" b="1" dirty="0">
                <a:cs typeface="Times New Roman" panose="02020603050405020304" pitchFamily="18" charset="0"/>
              </a:rPr>
              <a:t>XYZWIN</a:t>
            </a:r>
          </a:p>
          <a:p>
            <a:pPr marL="457200" lvl="1" indent="0">
              <a:buNone/>
            </a:pPr>
            <a:r>
              <a:rPr lang="en-US" altLang="en-US" sz="900" b="1" dirty="0">
                <a:cs typeface="Times New Roman" panose="02020603050405020304" pitchFamily="18" charset="0"/>
              </a:rPr>
              <a:t>UTMS</a:t>
            </a:r>
          </a:p>
          <a:p>
            <a:pPr marL="457200" lvl="1" indent="0">
              <a:buNone/>
            </a:pPr>
            <a:r>
              <a:rPr lang="en-US" altLang="en-US" sz="900" b="1" dirty="0">
                <a:cs typeface="Times New Roman" panose="02020603050405020304" pitchFamily="18" charset="0"/>
              </a:rPr>
              <a:t>USNG</a:t>
            </a:r>
          </a:p>
          <a:p>
            <a:pPr marL="457200" lvl="1" indent="0">
              <a:buNone/>
            </a:pPr>
            <a:r>
              <a:rPr lang="en-US" altLang="en-US" sz="900" b="1" dirty="0">
                <a:cs typeface="Times New Roman" panose="02020603050405020304" pitchFamily="18" charset="0"/>
              </a:rPr>
              <a:t>GGPCGP</a:t>
            </a:r>
          </a:p>
          <a:p>
            <a:pPr marL="457200" lvl="1" indent="0">
              <a:buNone/>
            </a:pPr>
            <a:r>
              <a:rPr lang="en-US" altLang="en-US" sz="900" b="1" dirty="0">
                <a:cs typeface="Times New Roman" panose="02020603050405020304" pitchFamily="18" charset="0"/>
              </a:rPr>
              <a:t>SPC83</a:t>
            </a:r>
          </a:p>
          <a:p>
            <a:pPr marL="457200" lvl="1" indent="0">
              <a:buNone/>
            </a:pPr>
            <a:r>
              <a:rPr lang="en-US" altLang="en-US" sz="900" b="1" dirty="0">
                <a:cs typeface="Times New Roman" panose="02020603050405020304" pitchFamily="18" charset="0"/>
              </a:rPr>
              <a:t>DYNAMIC_HT</a:t>
            </a:r>
          </a:p>
          <a:p>
            <a:pPr marL="457200" lvl="1" indent="0">
              <a:buNone/>
            </a:pPr>
            <a:r>
              <a:rPr lang="en-US" altLang="en-US" sz="900" b="1" dirty="0">
                <a:cs typeface="Times New Roman" panose="02020603050405020304" pitchFamily="18" charset="0"/>
              </a:rPr>
              <a:t>IGLD85</a:t>
            </a:r>
          </a:p>
          <a:p>
            <a:endParaRPr lang="en-US" dirty="0"/>
          </a:p>
        </p:txBody>
      </p:sp>
      <p:sp>
        <p:nvSpPr>
          <p:cNvPr id="16" name="TextBox 15"/>
          <p:cNvSpPr txBox="1"/>
          <p:nvPr/>
        </p:nvSpPr>
        <p:spPr>
          <a:xfrm>
            <a:off x="5394462" y="2621486"/>
            <a:ext cx="2677390" cy="307777"/>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Integrate into NCAT/</a:t>
            </a:r>
            <a:r>
              <a:rPr lang="en-US" sz="1400" dirty="0" err="1">
                <a:solidFill>
                  <a:srgbClr val="C00000"/>
                </a:solidFill>
                <a:latin typeface="Times New Roman" panose="02020603050405020304" pitchFamily="18" charset="0"/>
                <a:ea typeface="MS PGothic" pitchFamily="34" charset="-128"/>
                <a:cs typeface="Times New Roman" panose="02020603050405020304" pitchFamily="18" charset="0"/>
              </a:rPr>
              <a:t>VDatum</a:t>
            </a:r>
            <a:endParaRPr lang="en-US" sz="1400" dirty="0">
              <a:solidFill>
                <a:srgbClr val="C00000"/>
              </a:solidFill>
              <a:latin typeface="Times New Roman" panose="02020603050405020304" pitchFamily="18" charset="0"/>
              <a:ea typeface="MS PGothic" pitchFamily="34" charset="-128"/>
              <a:cs typeface="Times New Roman" panose="02020603050405020304" pitchFamily="18" charset="0"/>
            </a:endParaRPr>
          </a:p>
        </p:txBody>
      </p:sp>
      <p:sp>
        <p:nvSpPr>
          <p:cNvPr id="17" name="Rectangle 16"/>
          <p:cNvSpPr/>
          <p:nvPr/>
        </p:nvSpPr>
        <p:spPr>
          <a:xfrm>
            <a:off x="2307773" y="1454936"/>
            <a:ext cx="763351" cy="523220"/>
          </a:xfrm>
          <a:prstGeom prst="rect">
            <a:avLst/>
          </a:prstGeom>
        </p:spPr>
        <p:txBody>
          <a:bodyPr wrap="none">
            <a:spAutoFit/>
          </a:bodyPr>
          <a:lstStyle/>
          <a:p>
            <a:pPr fontAlgn="base">
              <a:spcBef>
                <a:spcPct val="0"/>
              </a:spcBef>
              <a:spcAft>
                <a:spcPct val="0"/>
              </a:spcAft>
            </a:pPr>
            <a:r>
              <a:rPr lang="en-US" alt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Old</a:t>
            </a:r>
            <a:endParaRPr lang="en-US" sz="2800" b="1" dirty="0">
              <a:solidFill>
                <a:prstClr val="black"/>
              </a:solidFill>
              <a:latin typeface="Times New Roman" panose="02020603050405020304" pitchFamily="18" charset="0"/>
              <a:ea typeface="MS PGothic" pitchFamily="34" charset="-128"/>
            </a:endParaRPr>
          </a:p>
        </p:txBody>
      </p:sp>
      <p:sp>
        <p:nvSpPr>
          <p:cNvPr id="18" name="Right Arrow Callout 17"/>
          <p:cNvSpPr/>
          <p:nvPr/>
        </p:nvSpPr>
        <p:spPr>
          <a:xfrm>
            <a:off x="2354837" y="4031868"/>
            <a:ext cx="1829637" cy="916185"/>
          </a:xfrm>
          <a:prstGeom prst="rightArrowCallout">
            <a:avLst>
              <a:gd name="adj1" fmla="val 32370"/>
              <a:gd name="adj2" fmla="val 30528"/>
              <a:gd name="adj3" fmla="val 49857"/>
              <a:gd name="adj4" fmla="val 47660"/>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19" name="TextBox 18"/>
          <p:cNvSpPr txBox="1"/>
          <p:nvPr/>
        </p:nvSpPr>
        <p:spPr>
          <a:xfrm>
            <a:off x="1930961" y="4048875"/>
            <a:ext cx="1527349" cy="923330"/>
          </a:xfrm>
          <a:prstGeom prst="rect">
            <a:avLst/>
          </a:prstGeom>
          <a:noFill/>
        </p:spPr>
        <p:txBody>
          <a:bodyPr wrap="square" rtlCol="0">
            <a:spAutoFit/>
          </a:bodyPr>
          <a:lstStyle/>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CALIBRATE</a:t>
            </a:r>
          </a:p>
          <a:p>
            <a:pPr lvl="1" fontAlgn="base">
              <a:spcBef>
                <a:spcPct val="0"/>
              </a:spcBef>
              <a:spcAft>
                <a:spcPct val="0"/>
              </a:spcAft>
            </a:pPr>
            <a:r>
              <a:rPr lang="en-US" altLang="en-US" sz="900" b="1" dirty="0" err="1">
                <a:solidFill>
                  <a:prstClr val="black"/>
                </a:solidFill>
                <a:latin typeface="Times New Roman" panose="02020603050405020304" pitchFamily="18" charset="0"/>
                <a:ea typeface="MS PGothic" pitchFamily="34" charset="-128"/>
                <a:cs typeface="Times New Roman" panose="02020603050405020304" pitchFamily="18" charset="0"/>
              </a:rPr>
              <a:t>Translev</a:t>
            </a: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lvl="1" fontAlgn="base">
              <a:spcBef>
                <a:spcPct val="0"/>
              </a:spcBef>
              <a:spcAft>
                <a:spcPct val="0"/>
              </a:spcAft>
            </a:pPr>
            <a:r>
              <a:rPr lang="en-US" altLang="en-US" sz="900" b="1" dirty="0" err="1">
                <a:solidFill>
                  <a:prstClr val="black"/>
                </a:solidFill>
                <a:latin typeface="Times New Roman" panose="02020603050405020304" pitchFamily="18" charset="0"/>
                <a:ea typeface="MS PGothic" pitchFamily="34" charset="-128"/>
                <a:cs typeface="Times New Roman" panose="02020603050405020304" pitchFamily="18" charset="0"/>
              </a:rPr>
              <a:t>WinDESC</a:t>
            </a: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LOCUS</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LOOP</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MTEN4</a:t>
            </a:r>
          </a:p>
        </p:txBody>
      </p:sp>
      <p:sp>
        <p:nvSpPr>
          <p:cNvPr id="20" name="TextBox 19"/>
          <p:cNvSpPr txBox="1"/>
          <p:nvPr/>
        </p:nvSpPr>
        <p:spPr>
          <a:xfrm>
            <a:off x="4184474" y="4312206"/>
            <a:ext cx="1975961" cy="307777"/>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Integrate into OPUS</a:t>
            </a:r>
          </a:p>
        </p:txBody>
      </p:sp>
      <p:sp>
        <p:nvSpPr>
          <p:cNvPr id="21" name="TextBox 20"/>
          <p:cNvSpPr txBox="1"/>
          <p:nvPr/>
        </p:nvSpPr>
        <p:spPr>
          <a:xfrm>
            <a:off x="1909111" y="5330862"/>
            <a:ext cx="1560672" cy="646331"/>
          </a:xfrm>
          <a:prstGeom prst="rect">
            <a:avLst/>
          </a:prstGeom>
          <a:noFill/>
        </p:spPr>
        <p:txBody>
          <a:bodyPr wrap="square" rtlCol="0">
            <a:spAutoFit/>
          </a:bodyPr>
          <a:lstStyle/>
          <a:p>
            <a:pPr lvl="1" fontAlgn="base">
              <a:spcBef>
                <a:spcPct val="0"/>
              </a:spcBef>
              <a:spcAft>
                <a:spcPct val="0"/>
              </a:spcAft>
            </a:pPr>
            <a:r>
              <a:rPr lang="en-US" altLang="en-US" sz="900" b="1">
                <a:solidFill>
                  <a:prstClr val="black"/>
                </a:solidFill>
                <a:latin typeface="Times New Roman" panose="02020603050405020304" pitchFamily="18" charset="0"/>
                <a:ea typeface="MS PGothic" pitchFamily="34" charset="-128"/>
                <a:cs typeface="Times New Roman" panose="02020603050405020304" pitchFamily="18" charset="0"/>
              </a:rPr>
              <a:t>INVERSE</a:t>
            </a:r>
          </a:p>
          <a:p>
            <a:pPr lvl="1" fontAlgn="base">
              <a:spcBef>
                <a:spcPct val="0"/>
              </a:spcBef>
              <a:spcAft>
                <a:spcPct val="0"/>
              </a:spcAft>
            </a:pPr>
            <a:r>
              <a:rPr lang="en-US" altLang="en-US" sz="900" b="1">
                <a:solidFill>
                  <a:prstClr val="black"/>
                </a:solidFill>
                <a:latin typeface="Times New Roman" panose="02020603050405020304" pitchFamily="18" charset="0"/>
                <a:ea typeface="MS PGothic" pitchFamily="34" charset="-128"/>
                <a:cs typeface="Times New Roman" panose="02020603050405020304" pitchFamily="18" charset="0"/>
              </a:rPr>
              <a:t>FORWARD</a:t>
            </a:r>
          </a:p>
          <a:p>
            <a:pPr lvl="1" fontAlgn="base">
              <a:spcBef>
                <a:spcPct val="0"/>
              </a:spcBef>
              <a:spcAft>
                <a:spcPct val="0"/>
              </a:spcAft>
            </a:pPr>
            <a:r>
              <a:rPr lang="en-US" altLang="en-US" sz="900" b="1">
                <a:solidFill>
                  <a:prstClr val="black"/>
                </a:solidFill>
                <a:latin typeface="Times New Roman" panose="02020603050405020304" pitchFamily="18" charset="0"/>
                <a:ea typeface="MS PGothic" pitchFamily="34" charset="-128"/>
                <a:cs typeface="Times New Roman" panose="02020603050405020304" pitchFamily="18" charset="0"/>
              </a:rPr>
              <a:t>INVERS3D</a:t>
            </a:r>
          </a:p>
          <a:p>
            <a:pPr lvl="1" fontAlgn="base">
              <a:spcBef>
                <a:spcPct val="0"/>
              </a:spcBef>
              <a:spcAft>
                <a:spcPct val="0"/>
              </a:spcAft>
            </a:pPr>
            <a:r>
              <a:rPr lang="en-US" altLang="en-US" sz="900" b="1">
                <a:solidFill>
                  <a:prstClr val="black"/>
                </a:solidFill>
                <a:latin typeface="Times New Roman" panose="02020603050405020304" pitchFamily="18" charset="0"/>
                <a:ea typeface="MS PGothic" pitchFamily="34" charset="-128"/>
                <a:cs typeface="Times New Roman" panose="02020603050405020304" pitchFamily="18" charset="0"/>
              </a:rPr>
              <a:t>FORWRD3D</a:t>
            </a: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p:txBody>
      </p:sp>
      <p:sp>
        <p:nvSpPr>
          <p:cNvPr id="22" name="Right Arrow Callout 21"/>
          <p:cNvSpPr/>
          <p:nvPr/>
        </p:nvSpPr>
        <p:spPr>
          <a:xfrm>
            <a:off x="2354836" y="5311177"/>
            <a:ext cx="1829637" cy="715712"/>
          </a:xfrm>
          <a:prstGeom prst="rightArrowCallout">
            <a:avLst>
              <a:gd name="adj1" fmla="val 32370"/>
              <a:gd name="adj2" fmla="val 30528"/>
              <a:gd name="adj3" fmla="val 49857"/>
              <a:gd name="adj4" fmla="val 47660"/>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23" name="TextBox 22"/>
          <p:cNvSpPr txBox="1"/>
          <p:nvPr/>
        </p:nvSpPr>
        <p:spPr>
          <a:xfrm>
            <a:off x="4184474" y="5483725"/>
            <a:ext cx="2492329" cy="307777"/>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Integrate into new software</a:t>
            </a:r>
          </a:p>
        </p:txBody>
      </p:sp>
      <p:sp>
        <p:nvSpPr>
          <p:cNvPr id="27" name="TextBox 26"/>
          <p:cNvSpPr txBox="1"/>
          <p:nvPr/>
        </p:nvSpPr>
        <p:spPr>
          <a:xfrm>
            <a:off x="7448680" y="1531195"/>
            <a:ext cx="3219320" cy="523220"/>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Integrate into NSRS Database</a:t>
            </a:r>
          </a:p>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or move to “</a:t>
            </a:r>
            <a:r>
              <a:rPr lang="en-US" sz="1400" dirty="0" err="1">
                <a:solidFill>
                  <a:srgbClr val="C00000"/>
                </a:solidFill>
                <a:latin typeface="Times New Roman" panose="02020603050405020304" pitchFamily="18" charset="0"/>
                <a:ea typeface="MS PGothic" pitchFamily="34" charset="-128"/>
                <a:cs typeface="Times New Roman" panose="02020603050405020304" pitchFamily="18" charset="0"/>
              </a:rPr>
              <a:t>exo-NGS”software</a:t>
            </a: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 page</a:t>
            </a:r>
          </a:p>
        </p:txBody>
      </p:sp>
      <p:sp>
        <p:nvSpPr>
          <p:cNvPr id="32" name="&quot;No&quot; Symbol 31"/>
          <p:cNvSpPr/>
          <p:nvPr/>
        </p:nvSpPr>
        <p:spPr>
          <a:xfrm>
            <a:off x="8269999" y="2432762"/>
            <a:ext cx="1975961" cy="1817354"/>
          </a:xfrm>
          <a:prstGeom prst="noSmoking">
            <a:avLst>
              <a:gd name="adj" fmla="val 5195"/>
            </a:avLst>
          </a:prstGeom>
          <a:noFill/>
          <a:ln>
            <a:solidFill>
              <a:srgbClr val="C00000">
                <a:alpha val="8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33" name="TextBox 32"/>
          <p:cNvSpPr txBox="1"/>
          <p:nvPr/>
        </p:nvSpPr>
        <p:spPr>
          <a:xfrm>
            <a:off x="8105009" y="2541036"/>
            <a:ext cx="2572378" cy="1477328"/>
          </a:xfrm>
          <a:prstGeom prst="rect">
            <a:avLst/>
          </a:prstGeom>
          <a:noFill/>
        </p:spPr>
        <p:txBody>
          <a:bodyPr wrap="square" rtlCol="0">
            <a:spAutoFit/>
          </a:bodyPr>
          <a:lstStyle/>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“Online Adjustment User Services”</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GEOCON</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GEOCON11</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LVL_DH</a:t>
            </a:r>
          </a:p>
          <a:p>
            <a:pPr lvl="1" fontAlgn="base">
              <a:spcBef>
                <a:spcPct val="0"/>
              </a:spcBef>
              <a:spcAft>
                <a:spcPct val="0"/>
              </a:spcAft>
            </a:pPr>
            <a:r>
              <a:rPr lang="en-US" altLang="en-US" sz="900" b="1" dirty="0" err="1">
                <a:solidFill>
                  <a:prstClr val="black"/>
                </a:solidFill>
                <a:latin typeface="Times New Roman" panose="02020603050405020304" pitchFamily="18" charset="0"/>
                <a:ea typeface="MS PGothic" pitchFamily="34" charset="-128"/>
                <a:cs typeface="Times New Roman" panose="02020603050405020304" pitchFamily="18" charset="0"/>
              </a:rPr>
              <a:t>ConvbinConvascii</a:t>
            </a: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lvl="1" fontAlgn="base">
              <a:spcBef>
                <a:spcPct val="0"/>
              </a:spcBef>
              <a:spcAft>
                <a:spcPct val="0"/>
              </a:spcAft>
            </a:pP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ENHANCEMENTS</a:t>
            </a:r>
          </a:p>
          <a:p>
            <a:pPr lvl="1" fontAlgn="base">
              <a:spcBef>
                <a:spcPct val="0"/>
              </a:spcBef>
              <a:spcAft>
                <a:spcPct val="0"/>
              </a:spcAft>
            </a:pPr>
            <a:r>
              <a:rPr lang="en-US" altLang="en-US" sz="900" b="1" dirty="0" err="1">
                <a:solidFill>
                  <a:prstClr val="black"/>
                </a:solidFill>
                <a:latin typeface="Times New Roman" panose="02020603050405020304" pitchFamily="18" charset="0"/>
                <a:ea typeface="MS PGothic" pitchFamily="34" charset="-128"/>
                <a:cs typeface="Times New Roman" panose="02020603050405020304" pitchFamily="18" charset="0"/>
              </a:rPr>
              <a:t>Gethvlist</a:t>
            </a:r>
            <a:endPar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INTERORB</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TOLADD</a:t>
            </a:r>
          </a:p>
        </p:txBody>
      </p:sp>
      <p:sp>
        <p:nvSpPr>
          <p:cNvPr id="34" name="Rectangle 33"/>
          <p:cNvSpPr/>
          <p:nvPr/>
        </p:nvSpPr>
        <p:spPr>
          <a:xfrm>
            <a:off x="8378124" y="1979479"/>
            <a:ext cx="1759079" cy="523220"/>
          </a:xfrm>
          <a:prstGeom prst="rect">
            <a:avLst/>
          </a:prstGeom>
        </p:spPr>
        <p:txBody>
          <a:bodyPr wrap="square">
            <a:spAutoFit/>
          </a:bodyPr>
          <a:lstStyle/>
          <a:p>
            <a:pPr fontAlgn="base">
              <a:spcBef>
                <a:spcPct val="0"/>
              </a:spcBef>
              <a:spcAft>
                <a:spcPct val="0"/>
              </a:spcAft>
            </a:pPr>
            <a:r>
              <a:rPr lang="en-US" alt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Deprecate</a:t>
            </a:r>
            <a:endParaRPr lang="en-US" sz="2800" b="1" dirty="0">
              <a:solidFill>
                <a:prstClr val="black"/>
              </a:solidFill>
              <a:latin typeface="Times New Roman" panose="02020603050405020304" pitchFamily="18" charset="0"/>
              <a:ea typeface="MS PGothic" pitchFamily="34" charset="-128"/>
            </a:endParaRPr>
          </a:p>
        </p:txBody>
      </p:sp>
      <p:sp>
        <p:nvSpPr>
          <p:cNvPr id="35" name="TextBox 34"/>
          <p:cNvSpPr txBox="1"/>
          <p:nvPr/>
        </p:nvSpPr>
        <p:spPr>
          <a:xfrm>
            <a:off x="3116775" y="3753991"/>
            <a:ext cx="3825127" cy="369332"/>
          </a:xfrm>
          <a:prstGeom prst="rect">
            <a:avLst/>
          </a:prstGeom>
          <a:noFill/>
        </p:spPr>
        <p:txBody>
          <a:bodyPr wrap="square" rtlCol="0">
            <a:spAutoFit/>
          </a:bodyPr>
          <a:lstStyle/>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Surface Gravity Prediction in the Conterminous USA</a:t>
            </a:r>
          </a:p>
          <a:p>
            <a:pPr lvl="1"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NAVD 88 Gravity  Computations</a:t>
            </a:r>
          </a:p>
        </p:txBody>
      </p:sp>
      <p:sp>
        <p:nvSpPr>
          <p:cNvPr id="39" name="TextBox 38"/>
          <p:cNvSpPr txBox="1"/>
          <p:nvPr/>
        </p:nvSpPr>
        <p:spPr>
          <a:xfrm>
            <a:off x="6518697" y="3795725"/>
            <a:ext cx="2482075" cy="307777"/>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Replace w/ GRAV2022</a:t>
            </a:r>
          </a:p>
        </p:txBody>
      </p:sp>
      <p:sp>
        <p:nvSpPr>
          <p:cNvPr id="42" name="TextBox 41"/>
          <p:cNvSpPr txBox="1"/>
          <p:nvPr/>
        </p:nvSpPr>
        <p:spPr>
          <a:xfrm>
            <a:off x="5313477" y="4968321"/>
            <a:ext cx="2299279" cy="307777"/>
          </a:xfrm>
          <a:prstGeom prst="rect">
            <a:avLst/>
          </a:prstGeom>
          <a:noFill/>
        </p:spPr>
        <p:txBody>
          <a:bodyPr wrap="square" rtlCol="0">
            <a:spAutoFit/>
          </a:bodyPr>
          <a:lstStyle/>
          <a:p>
            <a:pPr fontAlgn="base">
              <a:spcBef>
                <a:spcPct val="0"/>
              </a:spcBef>
              <a:spcAft>
                <a:spcPct val="0"/>
              </a:spcAft>
            </a:pPr>
            <a:r>
              <a:rPr lang="en-US" sz="1400" dirty="0">
                <a:solidFill>
                  <a:srgbClr val="C00000"/>
                </a:solidFill>
                <a:latin typeface="Times New Roman" panose="02020603050405020304" pitchFamily="18" charset="0"/>
                <a:ea typeface="MS PGothic" pitchFamily="34" charset="-128"/>
                <a:cs typeface="Times New Roman" panose="02020603050405020304" pitchFamily="18" charset="0"/>
              </a:rPr>
              <a:t>Replace w/ IFVM2022</a:t>
            </a:r>
          </a:p>
        </p:txBody>
      </p:sp>
      <p:sp>
        <p:nvSpPr>
          <p:cNvPr id="44" name="12-Point Star 43"/>
          <p:cNvSpPr/>
          <p:nvPr/>
        </p:nvSpPr>
        <p:spPr>
          <a:xfrm>
            <a:off x="7613668" y="4277670"/>
            <a:ext cx="2492329" cy="2341266"/>
          </a:xfrm>
          <a:prstGeom prst="star12">
            <a:avLst/>
          </a:prstGeom>
          <a:noFill/>
          <a:ln w="28575">
            <a:solidFill>
              <a:srgbClr val="0086EA"/>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49" name="TextBox 48"/>
          <p:cNvSpPr txBox="1"/>
          <p:nvPr/>
        </p:nvSpPr>
        <p:spPr>
          <a:xfrm>
            <a:off x="7938756" y="5024366"/>
            <a:ext cx="1952118" cy="1200329"/>
          </a:xfrm>
          <a:prstGeom prst="rect">
            <a:avLst/>
          </a:prstGeom>
          <a:noFill/>
        </p:spPr>
        <p:txBody>
          <a:bodyPr wrap="square" rtlCol="0">
            <a:spAutoFit/>
          </a:bodyPr>
          <a:lstStyle/>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EPP2022</a:t>
            </a:r>
          </a:p>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IFVM2022</a:t>
            </a:r>
          </a:p>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SPCS2022</a:t>
            </a:r>
          </a:p>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GEOID2022</a:t>
            </a:r>
          </a:p>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GRAV2022</a:t>
            </a:r>
          </a:p>
          <a:p>
            <a:pPr lvl="1" fontAlgn="base">
              <a:spcBef>
                <a:spcPct val="0"/>
              </a:spcBef>
              <a:spcAft>
                <a:spcPct val="0"/>
              </a:spcAft>
            </a:pPr>
            <a:r>
              <a:rPr lang="en-US" altLang="en-US" sz="1200" b="1" dirty="0">
                <a:solidFill>
                  <a:prstClr val="black"/>
                </a:solidFill>
                <a:latin typeface="Times New Roman" panose="02020603050405020304" pitchFamily="18" charset="0"/>
                <a:ea typeface="MS PGothic" pitchFamily="34" charset="-128"/>
                <a:cs typeface="Times New Roman" panose="02020603050405020304" pitchFamily="18" charset="0"/>
              </a:rPr>
              <a:t>More…</a:t>
            </a:r>
          </a:p>
        </p:txBody>
      </p:sp>
      <p:sp>
        <p:nvSpPr>
          <p:cNvPr id="50" name="Rectangle 49"/>
          <p:cNvSpPr/>
          <p:nvPr/>
        </p:nvSpPr>
        <p:spPr>
          <a:xfrm>
            <a:off x="8447447" y="4601575"/>
            <a:ext cx="862737" cy="523220"/>
          </a:xfrm>
          <a:prstGeom prst="rect">
            <a:avLst/>
          </a:prstGeom>
        </p:spPr>
        <p:txBody>
          <a:bodyPr wrap="none">
            <a:spAutoFit/>
          </a:bodyPr>
          <a:lstStyle/>
          <a:p>
            <a:pPr fontAlgn="base">
              <a:spcBef>
                <a:spcPct val="0"/>
              </a:spcBef>
              <a:spcAft>
                <a:spcPct val="0"/>
              </a:spcAft>
            </a:pPr>
            <a:r>
              <a:rPr lang="en-US" altLang="en-US" sz="2800" b="1" dirty="0">
                <a:solidFill>
                  <a:prstClr val="black"/>
                </a:solidFill>
                <a:latin typeface="Times New Roman" panose="02020603050405020304" pitchFamily="18" charset="0"/>
                <a:ea typeface="MS PGothic" pitchFamily="34" charset="-128"/>
                <a:cs typeface="Times New Roman" panose="02020603050405020304" pitchFamily="18" charset="0"/>
              </a:rPr>
              <a:t>New</a:t>
            </a:r>
            <a:endParaRPr lang="en-US" sz="2800" b="1" dirty="0">
              <a:solidFill>
                <a:prstClr val="black"/>
              </a:solidFill>
              <a:latin typeface="Times New Roman" panose="02020603050405020304" pitchFamily="18" charset="0"/>
              <a:ea typeface="MS PGothic" pitchFamily="34" charset="-128"/>
            </a:endParaRPr>
          </a:p>
        </p:txBody>
      </p:sp>
      <p:sp>
        <p:nvSpPr>
          <p:cNvPr id="37" name="Right Arrow Callout 8">
            <a:extLst>
              <a:ext uri="{FF2B5EF4-FFF2-40B4-BE49-F238E27FC236}">
                <a16:creationId xmlns:a16="http://schemas.microsoft.com/office/drawing/2014/main" id="{75A26574-2381-49E3-AD78-D39D89C22946}"/>
              </a:ext>
            </a:extLst>
          </p:cNvPr>
          <p:cNvSpPr/>
          <p:nvPr/>
        </p:nvSpPr>
        <p:spPr>
          <a:xfrm>
            <a:off x="4882666" y="1583554"/>
            <a:ext cx="2528338" cy="369332"/>
          </a:xfrm>
          <a:prstGeom prst="rightArrowCallout">
            <a:avLst>
              <a:gd name="adj1" fmla="val 27810"/>
              <a:gd name="adj2" fmla="val 21731"/>
              <a:gd name="adj3" fmla="val 24769"/>
              <a:gd name="adj4" fmla="val 75271"/>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38" name="Right Arrow Callout 8">
            <a:extLst>
              <a:ext uri="{FF2B5EF4-FFF2-40B4-BE49-F238E27FC236}">
                <a16:creationId xmlns:a16="http://schemas.microsoft.com/office/drawing/2014/main" id="{46FA625A-9D02-4A75-A0E3-842C8079E032}"/>
              </a:ext>
            </a:extLst>
          </p:cNvPr>
          <p:cNvSpPr/>
          <p:nvPr/>
        </p:nvSpPr>
        <p:spPr>
          <a:xfrm>
            <a:off x="3600912" y="3772364"/>
            <a:ext cx="2973196" cy="339700"/>
          </a:xfrm>
          <a:prstGeom prst="rightArrowCallout">
            <a:avLst>
              <a:gd name="adj1" fmla="val 27810"/>
              <a:gd name="adj2" fmla="val 21731"/>
              <a:gd name="adj3" fmla="val 24769"/>
              <a:gd name="adj4" fmla="val 92382"/>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2" name="TextBox 1">
            <a:extLst>
              <a:ext uri="{FF2B5EF4-FFF2-40B4-BE49-F238E27FC236}">
                <a16:creationId xmlns:a16="http://schemas.microsoft.com/office/drawing/2014/main" id="{8760F8A9-30CA-45F2-9780-E26DDD142C42}"/>
              </a:ext>
            </a:extLst>
          </p:cNvPr>
          <p:cNvSpPr txBox="1"/>
          <p:nvPr/>
        </p:nvSpPr>
        <p:spPr>
          <a:xfrm>
            <a:off x="4825939" y="1583554"/>
            <a:ext cx="2145160" cy="369332"/>
          </a:xfrm>
          <a:prstGeom prst="rect">
            <a:avLst/>
          </a:prstGeom>
          <a:noFill/>
        </p:spPr>
        <p:txBody>
          <a:bodyPr wrap="square" rtlCol="0">
            <a:spAutoFit/>
          </a:bodyPr>
          <a:lstStyle/>
          <a:p>
            <a:pPr fontAlgn="base">
              <a:spcBef>
                <a:spcPct val="0"/>
              </a:spcBef>
              <a:spcAft>
                <a:spcPct val="0"/>
              </a:spcAft>
            </a:pPr>
            <a:r>
              <a:rPr lang="en-US" sz="900" b="1" dirty="0">
                <a:solidFill>
                  <a:prstClr val="black"/>
                </a:solidFill>
                <a:latin typeface="Times New Roman" panose="02020603050405020304" pitchFamily="18" charset="0"/>
                <a:ea typeface="MS PGothic" pitchFamily="34" charset="-128"/>
                <a:cs typeface="Times New Roman" panose="02020603050405020304" pitchFamily="18" charset="0"/>
              </a:rPr>
              <a:t>“Tidal and Orthometric Elevations”</a:t>
            </a:r>
          </a:p>
          <a:p>
            <a:pPr fontAlgn="base">
              <a:spcBef>
                <a:spcPct val="0"/>
              </a:spcBef>
              <a:spcAft>
                <a:spcPct val="0"/>
              </a:spcAft>
            </a:pPr>
            <a:r>
              <a:rPr lang="en-US" sz="900" b="1" dirty="0">
                <a:solidFill>
                  <a:prstClr val="black"/>
                </a:solidFill>
                <a:latin typeface="Times New Roman" panose="02020603050405020304" pitchFamily="18" charset="0"/>
                <a:ea typeface="MS PGothic" pitchFamily="34" charset="-128"/>
                <a:cs typeface="Times New Roman" panose="02020603050405020304" pitchFamily="18" charset="0"/>
              </a:rPr>
              <a:t>Magnetic Declination CORPSCON</a:t>
            </a:r>
          </a:p>
        </p:txBody>
      </p:sp>
      <p:sp>
        <p:nvSpPr>
          <p:cNvPr id="3" name="Right Arrow Callout 8">
            <a:extLst>
              <a:ext uri="{FF2B5EF4-FFF2-40B4-BE49-F238E27FC236}">
                <a16:creationId xmlns:a16="http://schemas.microsoft.com/office/drawing/2014/main" id="{D7554C6B-F7EA-4702-A8FB-34AD7F7E0849}"/>
              </a:ext>
            </a:extLst>
          </p:cNvPr>
          <p:cNvSpPr/>
          <p:nvPr/>
        </p:nvSpPr>
        <p:spPr>
          <a:xfrm>
            <a:off x="3597652" y="4983107"/>
            <a:ext cx="1739764" cy="294408"/>
          </a:xfrm>
          <a:prstGeom prst="rightArrowCallout">
            <a:avLst>
              <a:gd name="adj1" fmla="val 27810"/>
              <a:gd name="adj2" fmla="val 21731"/>
              <a:gd name="adj3" fmla="val 24769"/>
              <a:gd name="adj4" fmla="val 81134"/>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numCol="2" rtlCol="0" anchor="t" anchorCtr="0"/>
          <a:lstStyle/>
          <a:p>
            <a:pPr algn="ctr" fontAlgn="base">
              <a:spcBef>
                <a:spcPct val="0"/>
              </a:spcBef>
              <a:spcAft>
                <a:spcPct val="0"/>
              </a:spcAft>
            </a:pPr>
            <a:endParaRPr lang="en-US" dirty="0">
              <a:solidFill>
                <a:prstClr val="white"/>
              </a:solidFill>
              <a:latin typeface="Calibri"/>
            </a:endParaRPr>
          </a:p>
        </p:txBody>
      </p:sp>
      <p:sp>
        <p:nvSpPr>
          <p:cNvPr id="10" name="TextBox 9">
            <a:extLst>
              <a:ext uri="{FF2B5EF4-FFF2-40B4-BE49-F238E27FC236}">
                <a16:creationId xmlns:a16="http://schemas.microsoft.com/office/drawing/2014/main" id="{68B904EB-9C82-465C-B86D-5ACB0B4C94E1}"/>
              </a:ext>
            </a:extLst>
          </p:cNvPr>
          <p:cNvSpPr txBox="1"/>
          <p:nvPr/>
        </p:nvSpPr>
        <p:spPr>
          <a:xfrm>
            <a:off x="3597653" y="5022181"/>
            <a:ext cx="1415185" cy="230832"/>
          </a:xfrm>
          <a:prstGeom prst="rect">
            <a:avLst/>
          </a:prstGeom>
          <a:noFill/>
        </p:spPr>
        <p:txBody>
          <a:bodyPr wrap="square" rtlCol="0">
            <a:spAutoFit/>
          </a:bodyPr>
          <a:lstStyle/>
          <a:p>
            <a:pPr fontAlgn="base">
              <a:spcBef>
                <a:spcPct val="0"/>
              </a:spcBef>
              <a:spcAft>
                <a:spcPct val="0"/>
              </a:spcAft>
            </a:pPr>
            <a:r>
              <a:rPr lang="en-US" altLang="en-US" sz="900" b="1" dirty="0">
                <a:solidFill>
                  <a:prstClr val="black"/>
                </a:solidFill>
                <a:latin typeface="Times New Roman" panose="02020603050405020304" pitchFamily="18" charset="0"/>
                <a:ea typeface="MS PGothic" pitchFamily="34" charset="-128"/>
                <a:cs typeface="Times New Roman" panose="02020603050405020304" pitchFamily="18" charset="0"/>
              </a:rPr>
              <a:t>HTDP (geodynamics)</a:t>
            </a:r>
          </a:p>
        </p:txBody>
      </p:sp>
    </p:spTree>
    <p:custDataLst>
      <p:tags r:id="rId1"/>
    </p:custDataLst>
    <p:extLst>
      <p:ext uri="{BB962C8B-B14F-4D97-AF65-F5344CB8AC3E}">
        <p14:creationId xmlns:p14="http://schemas.microsoft.com/office/powerpoint/2010/main" val="2996267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2000"/>
                            </p:stCondLst>
                            <p:childTnLst>
                              <p:par>
                                <p:cTn id="13" presetID="22" presetClass="entr" presetSubtype="8" fill="hold" grpId="0" nodeType="afterEffect">
                                  <p:stCondLst>
                                    <p:cond delay="75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3250"/>
                            </p:stCondLst>
                            <p:childTnLst>
                              <p:par>
                                <p:cTn id="17" presetID="22" presetClass="entr" presetSubtype="8" fill="hold" grpId="0" nodeType="afterEffect">
                                  <p:stCondLst>
                                    <p:cond delay="25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4000"/>
                            </p:stCondLst>
                            <p:childTnLst>
                              <p:par>
                                <p:cTn id="21" presetID="22" presetClass="entr" presetSubtype="8" fill="hold" grpId="0" nodeType="afterEffect">
                                  <p:stCondLst>
                                    <p:cond delay="75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5250"/>
                            </p:stCondLst>
                            <p:childTnLst>
                              <p:par>
                                <p:cTn id="25" presetID="22" presetClass="entr" presetSubtype="8"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6000"/>
                            </p:stCondLst>
                            <p:childTnLst>
                              <p:par>
                                <p:cTn id="29" presetID="22" presetClass="entr" presetSubtype="8" fill="hold" grpId="0" nodeType="afterEffect">
                                  <p:stCondLst>
                                    <p:cond delay="75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7250"/>
                            </p:stCondLst>
                            <p:childTnLst>
                              <p:par>
                                <p:cTn id="33" presetID="22" presetClass="entr" presetSubtype="8" fill="hold" grpId="0" nodeType="afterEffect">
                                  <p:stCondLst>
                                    <p:cond delay="25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8000"/>
                            </p:stCondLst>
                            <p:childTnLst>
                              <p:par>
                                <p:cTn id="37" presetID="22" presetClass="entr" presetSubtype="8" fill="hold" grpId="0" nodeType="afterEffect">
                                  <p:stCondLst>
                                    <p:cond delay="75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9250"/>
                            </p:stCondLst>
                            <p:childTnLst>
                              <p:par>
                                <p:cTn id="41" presetID="22" presetClass="entr" presetSubtype="8" fill="hold" grpId="0" nodeType="afterEffect">
                                  <p:stCondLst>
                                    <p:cond delay="25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10000"/>
                            </p:stCondLst>
                            <p:childTnLst>
                              <p:par>
                                <p:cTn id="45" presetID="22" presetClass="entr" presetSubtype="8" fill="hold" grpId="0" nodeType="afterEffect">
                                  <p:stCondLst>
                                    <p:cond delay="75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11250"/>
                            </p:stCondLst>
                            <p:childTnLst>
                              <p:par>
                                <p:cTn id="49" presetID="22" presetClass="entr" presetSubtype="8" fill="hold" grpId="0" nodeType="afterEffect">
                                  <p:stCondLst>
                                    <p:cond delay="25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childTnLst>
                          </p:cTn>
                        </p:par>
                        <p:par>
                          <p:cTn id="52" fill="hold">
                            <p:stCondLst>
                              <p:cond delay="12000"/>
                            </p:stCondLst>
                            <p:childTnLst>
                              <p:par>
                                <p:cTn id="53" presetID="22" presetClass="entr" presetSubtype="8" fill="hold" grpId="0" nodeType="afterEffect">
                                  <p:stCondLst>
                                    <p:cond delay="75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13250"/>
                            </p:stCondLst>
                            <p:childTnLst>
                              <p:par>
                                <p:cTn id="57" presetID="22" presetClass="entr" presetSubtype="8" fill="hold" grpId="0" nodeType="afterEffect">
                                  <p:stCondLst>
                                    <p:cond delay="25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14000"/>
                            </p:stCondLst>
                            <p:childTnLst>
                              <p:par>
                                <p:cTn id="61" presetID="22" presetClass="entr" presetSubtype="8" fill="hold" grpId="0" nodeType="afterEffect">
                                  <p:stCondLst>
                                    <p:cond delay="75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childTnLst>
                          </p:cTn>
                        </p:par>
                        <p:par>
                          <p:cTn id="64" fill="hold">
                            <p:stCondLst>
                              <p:cond delay="15250"/>
                            </p:stCondLst>
                            <p:childTnLst>
                              <p:par>
                                <p:cTn id="65" presetID="22" presetClass="entr" presetSubtype="8"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8" grpId="0" animBg="1"/>
      <p:bldP spid="20" grpId="0"/>
      <p:bldP spid="22" grpId="0" animBg="1"/>
      <p:bldP spid="23" grpId="0"/>
      <p:bldP spid="27" grpId="0"/>
      <p:bldP spid="32" grpId="0" animBg="1"/>
      <p:bldP spid="34" grpId="0"/>
      <p:bldP spid="39" grpId="0"/>
      <p:bldP spid="42" grpId="0"/>
      <p:bldP spid="44" grpId="0" animBg="1"/>
      <p:bldP spid="50" grpId="0"/>
      <p:bldP spid="37" grpId="0" animBg="1"/>
      <p:bldP spid="3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Conversion? Transformation?</a:t>
            </a:r>
          </a:p>
        </p:txBody>
      </p:sp>
      <p:sp>
        <p:nvSpPr>
          <p:cNvPr id="3" name="Content Placeholder 2"/>
          <p:cNvSpPr>
            <a:spLocks noGrp="1"/>
          </p:cNvSpPr>
          <p:nvPr>
            <p:ph idx="1"/>
          </p:nvPr>
        </p:nvSpPr>
        <p:spPr>
          <a:xfrm>
            <a:off x="1941008" y="1417612"/>
            <a:ext cx="8229600" cy="4938741"/>
          </a:xfrm>
        </p:spPr>
        <p:txBody>
          <a:bodyPr/>
          <a:lstStyle/>
          <a:p>
            <a:pPr marL="0" indent="0">
              <a:buNone/>
            </a:pPr>
            <a:r>
              <a:rPr lang="en-US" sz="2800" dirty="0"/>
              <a:t>Historically NGS has been inconsistent with these two words.  Going forward, we will use them as:</a:t>
            </a:r>
          </a:p>
          <a:p>
            <a:pPr lvl="1"/>
            <a:r>
              <a:rPr lang="en-US" sz="2000" b="1" u="sng" dirty="0"/>
              <a:t>Conversion:</a:t>
            </a:r>
            <a:r>
              <a:rPr lang="en-US" sz="2000" dirty="0"/>
              <a:t>  Changing the type of coordinate without changing the datum or frame</a:t>
            </a:r>
          </a:p>
          <a:p>
            <a:pPr lvl="2"/>
            <a:r>
              <a:rPr lang="en-US" sz="2000" dirty="0"/>
              <a:t>e.g. change NAD 83(1986) </a:t>
            </a:r>
            <a:r>
              <a:rPr lang="en-US" sz="2000" dirty="0">
                <a:solidFill>
                  <a:srgbClr val="C00000"/>
                </a:solidFill>
              </a:rPr>
              <a:t>latitude and longitude </a:t>
            </a:r>
            <a:r>
              <a:rPr lang="en-US" sz="2000" dirty="0"/>
              <a:t>to NAD 83(1986) </a:t>
            </a:r>
            <a:r>
              <a:rPr lang="en-US" sz="2000" dirty="0">
                <a:solidFill>
                  <a:srgbClr val="C00000"/>
                </a:solidFill>
              </a:rPr>
              <a:t>State Plane Coordinates</a:t>
            </a:r>
          </a:p>
          <a:p>
            <a:pPr lvl="1"/>
            <a:r>
              <a:rPr lang="en-US" sz="2000" b="1" u="sng" dirty="0"/>
              <a:t>Transformation:  </a:t>
            </a:r>
            <a:r>
              <a:rPr lang="en-US" sz="2000" dirty="0"/>
              <a:t>Changing the datum or frame, without changing the type of coordinate</a:t>
            </a:r>
          </a:p>
          <a:p>
            <a:pPr lvl="2"/>
            <a:r>
              <a:rPr lang="en-US" sz="2000" dirty="0"/>
              <a:t>e.g. changing an </a:t>
            </a:r>
            <a:r>
              <a:rPr lang="en-US" sz="2000" dirty="0">
                <a:solidFill>
                  <a:srgbClr val="C00000"/>
                </a:solidFill>
              </a:rPr>
              <a:t>NAD 27 </a:t>
            </a:r>
            <a:r>
              <a:rPr lang="en-US" sz="2000" dirty="0"/>
              <a:t>latitude &amp; longitude to an </a:t>
            </a:r>
            <a:r>
              <a:rPr lang="en-US" sz="2000" dirty="0">
                <a:solidFill>
                  <a:srgbClr val="C00000"/>
                </a:solidFill>
              </a:rPr>
              <a:t>NAD 83(1986) </a:t>
            </a:r>
            <a:r>
              <a:rPr lang="en-US" sz="2000" dirty="0"/>
              <a:t>latitude &amp; longitude</a:t>
            </a:r>
          </a:p>
          <a:p>
            <a:pPr marL="0" indent="0">
              <a:buNone/>
            </a:pPr>
            <a:r>
              <a:rPr lang="en-US" sz="2400" dirty="0"/>
              <a:t>So, “NADCON” which</a:t>
            </a:r>
            <a:r>
              <a:rPr lang="en-US" sz="2400" dirty="0">
                <a:solidFill>
                  <a:srgbClr val="C00000"/>
                </a:solidFill>
              </a:rPr>
              <a:t> </a:t>
            </a:r>
            <a:r>
              <a:rPr lang="en-US" sz="2400" b="1" i="1" dirty="0">
                <a:solidFill>
                  <a:srgbClr val="C00000"/>
                </a:solidFill>
              </a:rPr>
              <a:t>transforms</a:t>
            </a:r>
            <a:r>
              <a:rPr lang="en-US" sz="2400" dirty="0">
                <a:solidFill>
                  <a:srgbClr val="C00000"/>
                </a:solidFill>
              </a:rPr>
              <a:t> </a:t>
            </a:r>
            <a:r>
              <a:rPr lang="en-US" sz="2400" dirty="0"/>
              <a:t>coordinates between datums really could have been called “NADTRAN.” </a:t>
            </a:r>
            <a:r>
              <a:rPr lang="en-US" sz="2400" dirty="0" err="1"/>
              <a:t>C’est</a:t>
            </a:r>
            <a:r>
              <a:rPr lang="en-US" sz="2400" dirty="0"/>
              <a:t> la vie.</a:t>
            </a:r>
          </a:p>
          <a:p>
            <a:pPr lvl="1"/>
            <a:endParaRPr lang="en-US" dirty="0"/>
          </a:p>
        </p:txBody>
      </p:sp>
      <p:sp>
        <p:nvSpPr>
          <p:cNvPr id="4" name="Date Placeholder 3"/>
          <p:cNvSpPr>
            <a:spLocks noGrp="1"/>
          </p:cNvSpPr>
          <p:nvPr>
            <p:ph type="dt" sz="half" idx="10"/>
          </p:nvPr>
        </p:nvSpPr>
        <p:spPr/>
        <p:txBody>
          <a:bodyPr/>
          <a:lstStyle/>
          <a:p>
            <a:pPr>
              <a:defRPr/>
            </a:pPr>
            <a:r>
              <a:rPr lang="en-US"/>
              <a:t>Date of this slide: Sept 3, 2020</a:t>
            </a:r>
            <a:endParaRPr lang="en-US" dirty="0"/>
          </a:p>
        </p:txBody>
      </p:sp>
      <p:sp>
        <p:nvSpPr>
          <p:cNvPr id="5" name="Footer Placeholder 4"/>
          <p:cNvSpPr>
            <a:spLocks noGrp="1"/>
          </p:cNvSpPr>
          <p:nvPr>
            <p:ph type="ftr" sz="quarter" idx="11"/>
          </p:nvPr>
        </p:nvSpPr>
        <p:spPr/>
        <p:txBody>
          <a:bodyPr/>
          <a:lstStyle/>
          <a:p>
            <a:pPr>
              <a:defRPr/>
            </a:pPr>
            <a:r>
              <a:rPr lang="en-US"/>
              <a:t>Modernized NSRS - extended version</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pPr>
                <a:defRPr/>
              </a:pPr>
              <a:t>4</a:t>
            </a:fld>
            <a:endParaRPr lang="en-US"/>
          </a:p>
        </p:txBody>
      </p:sp>
    </p:spTree>
    <p:custDataLst>
      <p:tags r:id="rId1"/>
    </p:custDataLst>
    <p:extLst>
      <p:ext uri="{BB962C8B-B14F-4D97-AF65-F5344CB8AC3E}">
        <p14:creationId xmlns:p14="http://schemas.microsoft.com/office/powerpoint/2010/main" val="353881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750"/>
                            </p:stCondLst>
                            <p:childTnLst>
                              <p:par>
                                <p:cTn id="13" presetID="22" presetClass="entr" presetSubtype="8"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2750"/>
                            </p:stCondLst>
                            <p:childTnLst>
                              <p:par>
                                <p:cTn id="17" presetID="22" presetClass="entr" presetSubtype="8"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3750"/>
                            </p:stCondLst>
                            <p:childTnLst>
                              <p:par>
                                <p:cTn id="21" presetID="22" presetClass="entr" presetSubtype="8" fill="hold"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4750"/>
                            </p:stCondLst>
                            <p:childTnLst>
                              <p:par>
                                <p:cTn id="25" presetID="22" presetClass="entr" presetSubtype="8" fill="hold"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Conversions</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ea typeface="MS PGothic" pitchFamily="34" charset="-128"/>
              </a:rPr>
              <a:t>Date of this slide: Sept 3, 2020</a:t>
            </a:r>
            <a:endParaRPr lang="en-US" dirty="0">
              <a:solidFill>
                <a:prstClr val="black">
                  <a:tint val="75000"/>
                </a:prstClr>
              </a:solidFill>
              <a:ea typeface="MS PGothic" pitchFamily="34" charset="-128"/>
            </a:endParaRP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ea typeface="MS PGothic" pitchFamily="34" charset="-128"/>
              </a:rPr>
              <a:t>Modernized NSRS - extended version</a:t>
            </a:r>
          </a:p>
        </p:txBody>
      </p:sp>
      <p:sp>
        <p:nvSpPr>
          <p:cNvPr id="6" name="Slide Number Placeholder 5"/>
          <p:cNvSpPr>
            <a:spLocks noGrp="1"/>
          </p:cNvSpPr>
          <p:nvPr>
            <p:ph type="sldNum" sz="quarter" idx="12"/>
          </p:nvPr>
        </p:nvSpPr>
        <p:spPr/>
        <p:txBody>
          <a:bodyPr/>
          <a:lstStyle/>
          <a:p>
            <a:pPr>
              <a:defRPr/>
            </a:pPr>
            <a:fld id="{81083702-E6E1-411B-A9C5-9B25E2FC045E}" type="slidenum">
              <a:rPr lang="en-US">
                <a:solidFill>
                  <a:prstClr val="black">
                    <a:tint val="75000"/>
                  </a:prstClr>
                </a:solidFill>
                <a:ea typeface="MS PGothic" pitchFamily="34" charset="-128"/>
              </a:rPr>
              <a:pPr>
                <a:defRPr/>
              </a:pPr>
              <a:t>5</a:t>
            </a:fld>
            <a:endParaRPr lang="en-US">
              <a:solidFill>
                <a:prstClr val="black">
                  <a:tint val="75000"/>
                </a:prstClr>
              </a:solidFill>
              <a:ea typeface="MS PGothic" pitchFamily="34" charset="-128"/>
            </a:endParaRPr>
          </a:p>
        </p:txBody>
      </p:sp>
      <p:sp>
        <p:nvSpPr>
          <p:cNvPr id="7" name="Oval 6"/>
          <p:cNvSpPr/>
          <p:nvPr/>
        </p:nvSpPr>
        <p:spPr>
          <a:xfrm>
            <a:off x="4880069" y="3037865"/>
            <a:ext cx="1138419" cy="1071857"/>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X, Y, Z</a:t>
            </a:r>
          </a:p>
        </p:txBody>
      </p:sp>
      <p:sp>
        <p:nvSpPr>
          <p:cNvPr id="8" name="Oval 7"/>
          <p:cNvSpPr/>
          <p:nvPr/>
        </p:nvSpPr>
        <p:spPr>
          <a:xfrm>
            <a:off x="5811358" y="4159432"/>
            <a:ext cx="1060874" cy="992423"/>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USNG</a:t>
            </a:r>
          </a:p>
        </p:txBody>
      </p:sp>
      <p:sp>
        <p:nvSpPr>
          <p:cNvPr id="9" name="Oval 8"/>
          <p:cNvSpPr/>
          <p:nvPr/>
        </p:nvSpPr>
        <p:spPr>
          <a:xfrm>
            <a:off x="7844985" y="4255276"/>
            <a:ext cx="1055108" cy="987029"/>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UTM</a:t>
            </a:r>
          </a:p>
        </p:txBody>
      </p:sp>
      <p:sp>
        <p:nvSpPr>
          <p:cNvPr id="10" name="Oval 9"/>
          <p:cNvSpPr/>
          <p:nvPr/>
        </p:nvSpPr>
        <p:spPr>
          <a:xfrm>
            <a:off x="9046842" y="3065992"/>
            <a:ext cx="1056139" cy="987994"/>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SPC</a:t>
            </a:r>
          </a:p>
        </p:txBody>
      </p:sp>
      <p:sp>
        <p:nvSpPr>
          <p:cNvPr id="11" name="Oval 10"/>
          <p:cNvSpPr/>
          <p:nvPr/>
        </p:nvSpPr>
        <p:spPr>
          <a:xfrm>
            <a:off x="6663830" y="1562451"/>
            <a:ext cx="1059725" cy="1022564"/>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a:defRPr/>
            </a:pPr>
            <a:r>
              <a:rPr lang="en-US" sz="1600" kern="0" dirty="0">
                <a:solidFill>
                  <a:prstClr val="black"/>
                </a:solidFill>
                <a:latin typeface="Symbol" panose="05050102010706020507" pitchFamily="18" charset="2"/>
                <a:ea typeface="MS PGothic" pitchFamily="34" charset="-128"/>
                <a:cs typeface="Times New Roman" panose="02020603050405020304" pitchFamily="18" charset="0"/>
              </a:rPr>
              <a:t>f</a:t>
            </a: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 </a:t>
            </a:r>
            <a:r>
              <a:rPr lang="en-US" sz="1600" kern="0" dirty="0">
                <a:solidFill>
                  <a:prstClr val="black"/>
                </a:solidFill>
                <a:latin typeface="Symbol" panose="05050102010706020507" pitchFamily="18" charset="2"/>
                <a:ea typeface="MS PGothic" pitchFamily="34" charset="-128"/>
                <a:cs typeface="Times New Roman" panose="02020603050405020304" pitchFamily="18" charset="0"/>
              </a:rPr>
              <a:t>l</a:t>
            </a:r>
            <a:r>
              <a:rPr lang="en-US" sz="1600" kern="0" dirty="0">
                <a:solidFill>
                  <a:prstClr val="black"/>
                </a:solidFill>
                <a:latin typeface="Times New Roman" panose="02020603050405020304" pitchFamily="18" charset="0"/>
                <a:ea typeface="MS PGothic" pitchFamily="34" charset="-128"/>
                <a:cs typeface="Times New Roman" panose="02020603050405020304" pitchFamily="18" charset="0"/>
              </a:rPr>
              <a:t>, h</a:t>
            </a:r>
          </a:p>
        </p:txBody>
      </p:sp>
      <p:cxnSp>
        <p:nvCxnSpPr>
          <p:cNvPr id="12" name="Straight Connector 11"/>
          <p:cNvCxnSpPr/>
          <p:nvPr/>
        </p:nvCxnSpPr>
        <p:spPr>
          <a:xfrm flipH="1">
            <a:off x="6608358" y="2552700"/>
            <a:ext cx="378456" cy="1695624"/>
          </a:xfrm>
          <a:prstGeom prst="line">
            <a:avLst/>
          </a:prstGeom>
          <a:noFill/>
          <a:ln w="38100" cap="flat" cmpd="sng" algn="ctr">
            <a:solidFill>
              <a:sysClr val="windowText" lastClr="000000"/>
            </a:solidFill>
            <a:prstDash val="solid"/>
          </a:ln>
          <a:effectLst/>
        </p:spPr>
      </p:cxnSp>
      <p:cxnSp>
        <p:nvCxnSpPr>
          <p:cNvPr id="13" name="Straight Connector 12"/>
          <p:cNvCxnSpPr>
            <a:stCxn id="11" idx="3"/>
            <a:endCxn id="7" idx="7"/>
          </p:cNvCxnSpPr>
          <p:nvPr/>
        </p:nvCxnSpPr>
        <p:spPr>
          <a:xfrm flipH="1">
            <a:off x="5851770" y="2435264"/>
            <a:ext cx="967253" cy="759570"/>
          </a:xfrm>
          <a:prstGeom prst="line">
            <a:avLst/>
          </a:prstGeom>
          <a:noFill/>
          <a:ln w="38100" cap="flat" cmpd="sng" algn="ctr">
            <a:solidFill>
              <a:sysClr val="windowText" lastClr="000000"/>
            </a:solidFill>
            <a:prstDash val="solid"/>
          </a:ln>
          <a:effectLst/>
        </p:spPr>
      </p:cxnSp>
      <p:cxnSp>
        <p:nvCxnSpPr>
          <p:cNvPr id="14" name="Straight Connector 13"/>
          <p:cNvCxnSpPr/>
          <p:nvPr/>
        </p:nvCxnSpPr>
        <p:spPr>
          <a:xfrm>
            <a:off x="7660771" y="2301882"/>
            <a:ext cx="1445268" cy="1037456"/>
          </a:xfrm>
          <a:prstGeom prst="line">
            <a:avLst/>
          </a:prstGeom>
          <a:noFill/>
          <a:ln w="38100" cap="flat" cmpd="sng" algn="ctr">
            <a:solidFill>
              <a:sysClr val="windowText" lastClr="000000"/>
            </a:solidFill>
            <a:prstDash val="solid"/>
          </a:ln>
          <a:effectLst/>
        </p:spPr>
      </p:cxnSp>
      <p:cxnSp>
        <p:nvCxnSpPr>
          <p:cNvPr id="15" name="Straight Connector 14"/>
          <p:cNvCxnSpPr/>
          <p:nvPr/>
        </p:nvCxnSpPr>
        <p:spPr>
          <a:xfrm>
            <a:off x="7479417" y="2522322"/>
            <a:ext cx="717980" cy="1761578"/>
          </a:xfrm>
          <a:prstGeom prst="line">
            <a:avLst/>
          </a:prstGeom>
          <a:noFill/>
          <a:ln w="38100" cap="flat" cmpd="sng" algn="ctr">
            <a:solidFill>
              <a:sysClr val="windowText" lastClr="000000"/>
            </a:solidFill>
            <a:prstDash val="solid"/>
          </a:ln>
          <a:effectLst/>
        </p:spPr>
      </p:cxnSp>
      <p:sp>
        <p:nvSpPr>
          <p:cNvPr id="16" name="TextBox 15"/>
          <p:cNvSpPr txBox="1"/>
          <p:nvPr/>
        </p:nvSpPr>
        <p:spPr>
          <a:xfrm rot="19187525">
            <a:off x="5635657" y="2396915"/>
            <a:ext cx="1081603" cy="707886"/>
          </a:xfrm>
          <a:prstGeom prst="rect">
            <a:avLst/>
          </a:prstGeom>
          <a:noFill/>
        </p:spPr>
        <p:txBody>
          <a:bodyPr wrap="square" rtlCol="0">
            <a:spAutoFit/>
          </a:bodyPr>
          <a:lstStyle/>
          <a:p>
            <a:pPr fontAlgn="base">
              <a:spcBef>
                <a:spcPct val="0"/>
              </a:spcBef>
              <a:spcAft>
                <a:spcPct val="0"/>
              </a:spcAft>
            </a:pPr>
            <a:r>
              <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rPr>
              <a:t>xyz2plh</a:t>
            </a:r>
          </a:p>
          <a:p>
            <a:pPr fontAlgn="base">
              <a:spcBef>
                <a:spcPct val="0"/>
              </a:spcBef>
              <a:spcAft>
                <a:spcPct val="0"/>
              </a:spcAft>
            </a:pPr>
            <a:endPar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endParaRPr>
          </a:p>
        </p:txBody>
      </p:sp>
      <p:sp>
        <p:nvSpPr>
          <p:cNvPr id="17" name="TextBox 16"/>
          <p:cNvSpPr txBox="1"/>
          <p:nvPr/>
        </p:nvSpPr>
        <p:spPr>
          <a:xfrm rot="3921369">
            <a:off x="7645648" y="3335771"/>
            <a:ext cx="982354" cy="400110"/>
          </a:xfrm>
          <a:prstGeom prst="rect">
            <a:avLst/>
          </a:prstGeom>
          <a:noFill/>
        </p:spPr>
        <p:txBody>
          <a:bodyPr wrap="square" rtlCol="0">
            <a:spAutoFit/>
          </a:bodyPr>
          <a:lstStyle/>
          <a:p>
            <a:pPr fontAlgn="base">
              <a:spcBef>
                <a:spcPct val="0"/>
              </a:spcBef>
              <a:spcAft>
                <a:spcPct val="0"/>
              </a:spcAft>
            </a:pPr>
            <a:r>
              <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rPr>
              <a:t>UTMS</a:t>
            </a:r>
          </a:p>
        </p:txBody>
      </p:sp>
      <p:sp>
        <p:nvSpPr>
          <p:cNvPr id="18" name="TextBox 17"/>
          <p:cNvSpPr txBox="1"/>
          <p:nvPr/>
        </p:nvSpPr>
        <p:spPr>
          <a:xfrm rot="2153684">
            <a:off x="8082495" y="2427003"/>
            <a:ext cx="922033" cy="400110"/>
          </a:xfrm>
          <a:prstGeom prst="rect">
            <a:avLst/>
          </a:prstGeom>
          <a:noFill/>
        </p:spPr>
        <p:txBody>
          <a:bodyPr wrap="square" rtlCol="0">
            <a:spAutoFit/>
          </a:bodyPr>
          <a:lstStyle/>
          <a:p>
            <a:pPr fontAlgn="base">
              <a:spcBef>
                <a:spcPct val="0"/>
              </a:spcBef>
              <a:spcAft>
                <a:spcPct val="0"/>
              </a:spcAft>
            </a:pPr>
            <a:r>
              <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rPr>
              <a:t>SPC83</a:t>
            </a:r>
          </a:p>
        </p:txBody>
      </p:sp>
      <p:sp>
        <p:nvSpPr>
          <p:cNvPr id="19" name="TextBox 18"/>
          <p:cNvSpPr txBox="1"/>
          <p:nvPr/>
        </p:nvSpPr>
        <p:spPr>
          <a:xfrm rot="17214673">
            <a:off x="6081475" y="3291844"/>
            <a:ext cx="897932" cy="400110"/>
          </a:xfrm>
          <a:prstGeom prst="rect">
            <a:avLst/>
          </a:prstGeom>
          <a:noFill/>
        </p:spPr>
        <p:txBody>
          <a:bodyPr wrap="square" rtlCol="0">
            <a:spAutoFit/>
          </a:bodyPr>
          <a:lstStyle/>
          <a:p>
            <a:pPr fontAlgn="base">
              <a:spcBef>
                <a:spcPct val="0"/>
              </a:spcBef>
              <a:spcAft>
                <a:spcPct val="0"/>
              </a:spcAft>
            </a:pPr>
            <a:r>
              <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rPr>
              <a:t>USNG</a:t>
            </a:r>
          </a:p>
        </p:txBody>
      </p:sp>
      <p:cxnSp>
        <p:nvCxnSpPr>
          <p:cNvPr id="20" name="Straight Connector 19"/>
          <p:cNvCxnSpPr/>
          <p:nvPr/>
        </p:nvCxnSpPr>
        <p:spPr>
          <a:xfrm>
            <a:off x="6828296" y="4816451"/>
            <a:ext cx="1020162" cy="44649"/>
          </a:xfrm>
          <a:prstGeom prst="line">
            <a:avLst/>
          </a:prstGeom>
          <a:noFill/>
          <a:ln w="38100" cap="flat" cmpd="sng" algn="ctr">
            <a:solidFill>
              <a:sysClr val="windowText" lastClr="000000"/>
            </a:solidFill>
            <a:prstDash val="solid"/>
          </a:ln>
          <a:effectLst/>
        </p:spPr>
      </p:cxnSp>
      <p:sp>
        <p:nvSpPr>
          <p:cNvPr id="21" name="TextBox 20"/>
          <p:cNvSpPr txBox="1"/>
          <p:nvPr/>
        </p:nvSpPr>
        <p:spPr>
          <a:xfrm>
            <a:off x="6906647" y="4444813"/>
            <a:ext cx="1039834" cy="400110"/>
          </a:xfrm>
          <a:prstGeom prst="rect">
            <a:avLst/>
          </a:prstGeom>
          <a:noFill/>
        </p:spPr>
        <p:txBody>
          <a:bodyPr wrap="square" rtlCol="0">
            <a:spAutoFit/>
          </a:bodyPr>
          <a:lstStyle/>
          <a:p>
            <a:pPr fontAlgn="base">
              <a:spcBef>
                <a:spcPct val="0"/>
              </a:spcBef>
              <a:spcAft>
                <a:spcPct val="0"/>
              </a:spcAft>
            </a:pPr>
            <a:r>
              <a:rPr lang="en-US" sz="2000" b="1" dirty="0">
                <a:solidFill>
                  <a:srgbClr val="FF0000"/>
                </a:solidFill>
                <a:latin typeface="Times New Roman" panose="02020603050405020304" pitchFamily="18" charset="0"/>
                <a:ea typeface="MS PGothic" pitchFamily="34" charset="-128"/>
                <a:cs typeface="Times New Roman" panose="02020603050405020304" pitchFamily="18" charset="0"/>
              </a:rPr>
              <a:t>USNG</a:t>
            </a:r>
          </a:p>
        </p:txBody>
      </p:sp>
      <p:sp>
        <p:nvSpPr>
          <p:cNvPr id="22" name="TextBox 21"/>
          <p:cNvSpPr txBox="1"/>
          <p:nvPr/>
        </p:nvSpPr>
        <p:spPr>
          <a:xfrm>
            <a:off x="1934197" y="1489755"/>
            <a:ext cx="2874102" cy="4247317"/>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b="1" dirty="0">
                <a:solidFill>
                  <a:prstClr val="black"/>
                </a:solidFill>
                <a:latin typeface="Times New Roman" panose="02020603050405020304" pitchFamily="18" charset="0"/>
                <a:ea typeface="MS PGothic" pitchFamily="34" charset="-128"/>
                <a:cs typeface="Times New Roman" panose="02020603050405020304" pitchFamily="18" charset="0"/>
              </a:rPr>
              <a:t>NGS has had many stand-alone computer programs for coordinate conversions – shown in </a:t>
            </a:r>
            <a:r>
              <a:rPr lang="en-US" b="1" dirty="0">
                <a:solidFill>
                  <a:srgbClr val="FF0000"/>
                </a:solidFill>
                <a:latin typeface="Times New Roman" panose="02020603050405020304" pitchFamily="18" charset="0"/>
                <a:ea typeface="MS PGothic" pitchFamily="34" charset="-128"/>
                <a:cs typeface="Times New Roman" panose="02020603050405020304" pitchFamily="18" charset="0"/>
              </a:rPr>
              <a:t>RED</a:t>
            </a:r>
            <a:r>
              <a:rPr lang="en-US" b="1" dirty="0">
                <a:solidFill>
                  <a:prstClr val="black"/>
                </a:solidFill>
                <a:latin typeface="Times New Roman" panose="02020603050405020304" pitchFamily="18" charset="0"/>
                <a:ea typeface="MS PGothic" pitchFamily="34" charset="-128"/>
                <a:cs typeface="Times New Roman" panose="02020603050405020304" pitchFamily="18" charset="0"/>
              </a:rPr>
              <a:t>. </a:t>
            </a:r>
          </a:p>
          <a:p>
            <a:pPr marL="342900" indent="-342900" fontAlgn="base">
              <a:spcBef>
                <a:spcPct val="0"/>
              </a:spcBef>
              <a:spcAft>
                <a:spcPct val="0"/>
              </a:spcAft>
              <a:buFont typeface="Arial" panose="020B0604020202020204" pitchFamily="34" charset="0"/>
              <a:buChar char="•"/>
            </a:pPr>
            <a:endParaRPr lang="en-US"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marL="342900" indent="-342900" fontAlgn="base">
              <a:spcBef>
                <a:spcPct val="0"/>
              </a:spcBef>
              <a:spcAft>
                <a:spcPct val="0"/>
              </a:spcAft>
              <a:buFont typeface="Arial" panose="020B0604020202020204" pitchFamily="34" charset="0"/>
              <a:buChar char="•"/>
            </a:pPr>
            <a:r>
              <a:rPr lang="en-US" b="1" dirty="0">
                <a:solidFill>
                  <a:prstClr val="black"/>
                </a:solidFill>
                <a:latin typeface="Times New Roman" panose="02020603050405020304" pitchFamily="18" charset="0"/>
                <a:ea typeface="MS PGothic" pitchFamily="34" charset="-128"/>
                <a:cs typeface="Times New Roman" panose="02020603050405020304" pitchFamily="18" charset="0"/>
              </a:rPr>
              <a:t>All of  these are now integrated together inside NCAT (NGS Coordinate Conversion and Transformation Tool) – see later slides</a:t>
            </a:r>
          </a:p>
          <a:p>
            <a:pPr marL="342900" indent="-342900" fontAlgn="base">
              <a:spcBef>
                <a:spcPct val="0"/>
              </a:spcBef>
              <a:spcAft>
                <a:spcPct val="0"/>
              </a:spcAft>
              <a:buFont typeface="Arial" panose="020B0604020202020204" pitchFamily="34" charset="0"/>
              <a:buChar char="•"/>
            </a:pPr>
            <a:endParaRPr lang="en-US" b="1" dirty="0">
              <a:solidFill>
                <a:prstClr val="black"/>
              </a:solidFill>
              <a:latin typeface="Times New Roman" panose="02020603050405020304" pitchFamily="18" charset="0"/>
              <a:ea typeface="MS PGothic" pitchFamily="34" charset="-128"/>
              <a:cs typeface="Times New Roman" panose="02020603050405020304" pitchFamily="18" charset="0"/>
            </a:endParaRPr>
          </a:p>
          <a:p>
            <a:pPr marL="342900" indent="-342900" fontAlgn="base">
              <a:spcBef>
                <a:spcPct val="0"/>
              </a:spcBef>
              <a:spcAft>
                <a:spcPct val="0"/>
              </a:spcAft>
              <a:buFont typeface="Arial" panose="020B0604020202020204" pitchFamily="34" charset="0"/>
              <a:buChar char="•"/>
            </a:pPr>
            <a:r>
              <a:rPr lang="en-US" b="1" dirty="0">
                <a:solidFill>
                  <a:prstClr val="black"/>
                </a:solidFill>
                <a:latin typeface="Times New Roman" panose="02020603050405020304" pitchFamily="18" charset="0"/>
                <a:ea typeface="MS PGothic" pitchFamily="34" charset="-128"/>
                <a:cs typeface="Times New Roman" panose="02020603050405020304" pitchFamily="18" charset="0"/>
              </a:rPr>
              <a:t>No datum changes are shown here</a:t>
            </a:r>
          </a:p>
        </p:txBody>
      </p:sp>
    </p:spTree>
    <p:custDataLst>
      <p:tags r:id="rId1"/>
    </p:custDataLst>
    <p:extLst>
      <p:ext uri="{BB962C8B-B14F-4D97-AF65-F5344CB8AC3E}">
        <p14:creationId xmlns:p14="http://schemas.microsoft.com/office/powerpoint/2010/main" val="3182103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up)">
                                      <p:cBhvr>
                                        <p:cTn id="7" dur="500"/>
                                        <p:tgtEl>
                                          <p:spTgt spid="22">
                                            <p:txEl>
                                              <p:pRg st="0" end="0"/>
                                            </p:txEl>
                                          </p:spTgt>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wipe(up)">
                                      <p:cBhvr>
                                        <p:cTn id="10" dur="500"/>
                                        <p:tgtEl>
                                          <p:spTgt spid="22">
                                            <p:txEl>
                                              <p:pRg st="2" end="2"/>
                                            </p:txEl>
                                          </p:spTgt>
                                        </p:tgtEl>
                                      </p:cBhvr>
                                    </p:animEffect>
                                  </p:childTnLst>
                                </p:cTn>
                              </p:par>
                              <p:par>
                                <p:cTn id="11" presetID="22" presetClass="entr" presetSubtype="1" fill="hold" grpId="0" nodeType="withEffect">
                                  <p:stCondLst>
                                    <p:cond delay="250"/>
                                  </p:stCondLst>
                                  <p:childTnLst>
                                    <p:set>
                                      <p:cBhvr>
                                        <p:cTn id="12" dur="1" fill="hold">
                                          <p:stCondLst>
                                            <p:cond delay="0"/>
                                          </p:stCondLst>
                                        </p:cTn>
                                        <p:tgtEl>
                                          <p:spTgt spid="22">
                                            <p:txEl>
                                              <p:pRg st="4" end="4"/>
                                            </p:txEl>
                                          </p:spTgt>
                                        </p:tgtEl>
                                        <p:attrNameLst>
                                          <p:attrName>style.visibility</p:attrName>
                                        </p:attrNameLst>
                                      </p:cBhvr>
                                      <p:to>
                                        <p:strVal val="visible"/>
                                      </p:to>
                                    </p:set>
                                    <p:animEffect transition="in" filter="wipe(up)">
                                      <p:cBhvr>
                                        <p:cTn id="13" dur="500"/>
                                        <p:tgtEl>
                                          <p:spTgt spid="22">
                                            <p:txEl>
                                              <p:pRg st="4" end="4"/>
                                            </p:txEl>
                                          </p:spTgt>
                                        </p:tgtEl>
                                      </p:cBhvr>
                                    </p:animEffect>
                                  </p:childTnLst>
                                </p:cTn>
                              </p:par>
                            </p:childTnLst>
                          </p:cTn>
                        </p:par>
                        <p:par>
                          <p:cTn id="14" fill="hold">
                            <p:stCondLst>
                              <p:cond delay="750"/>
                            </p:stCondLst>
                            <p:childTnLst>
                              <p:par>
                                <p:cTn id="15" presetID="1" presetClass="entr" presetSubtype="0" fill="hold" grpId="0" nodeType="afterEffect">
                                  <p:stCondLst>
                                    <p:cond delay="0"/>
                                  </p:stCondLst>
                                  <p:childTnLst>
                                    <p:set>
                                      <p:cBhvr>
                                        <p:cTn id="16" dur="1" fill="hold">
                                          <p:stCondLst>
                                            <p:cond delay="249"/>
                                          </p:stCondLst>
                                        </p:cTn>
                                        <p:tgtEl>
                                          <p:spTgt spid="11"/>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249"/>
                                          </p:stCondLst>
                                        </p:cTn>
                                        <p:tgtEl>
                                          <p:spTgt spid="10"/>
                                        </p:tgtEl>
                                        <p:attrNameLst>
                                          <p:attrName>style.visibility</p:attrName>
                                        </p:attrNameLst>
                                      </p:cBhvr>
                                      <p:to>
                                        <p:strVal val="visible"/>
                                      </p:to>
                                    </p:se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249"/>
                                          </p:stCondLst>
                                        </p:cTn>
                                        <p:tgtEl>
                                          <p:spTgt spid="18"/>
                                        </p:tgtEl>
                                        <p:attrNameLst>
                                          <p:attrName>style.visibility</p:attrName>
                                        </p:attrNameLst>
                                      </p:cBhvr>
                                      <p:to>
                                        <p:strVal val="visible"/>
                                      </p:to>
                                    </p:set>
                                  </p:childTnLst>
                                </p:cTn>
                              </p:par>
                            </p:childTnLst>
                          </p:cTn>
                        </p:par>
                        <p:par>
                          <p:cTn id="27" fill="hold">
                            <p:stCondLst>
                              <p:cond delay="1750"/>
                            </p:stCondLst>
                            <p:childTnLst>
                              <p:par>
                                <p:cTn id="28" presetID="1" presetClass="entr" presetSubtype="0" fill="hold" grpId="0" nodeType="afterEffect">
                                  <p:stCondLst>
                                    <p:cond delay="0"/>
                                  </p:stCondLst>
                                  <p:childTnLst>
                                    <p:set>
                                      <p:cBhvr>
                                        <p:cTn id="29" dur="1" fill="hold">
                                          <p:stCondLst>
                                            <p:cond delay="249"/>
                                          </p:stCondLst>
                                        </p:cTn>
                                        <p:tgtEl>
                                          <p:spTgt spid="9"/>
                                        </p:tgtEl>
                                        <p:attrNameLst>
                                          <p:attrName>style.visibility</p:attrName>
                                        </p:attrNameLst>
                                      </p:cBhvr>
                                      <p:to>
                                        <p:strVal val="visible"/>
                                      </p:to>
                                    </p:se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50"/>
                                        <p:tgtEl>
                                          <p:spTgt spid="15"/>
                                        </p:tgtEl>
                                      </p:cBhvr>
                                    </p:animEffect>
                                  </p:childTnLst>
                                </p:cTn>
                              </p:par>
                            </p:childTnLst>
                          </p:cTn>
                        </p:par>
                        <p:par>
                          <p:cTn id="34" fill="hold">
                            <p:stCondLst>
                              <p:cond delay="2250"/>
                            </p:stCondLst>
                            <p:childTnLst>
                              <p:par>
                                <p:cTn id="35" presetID="1" presetClass="entr" presetSubtype="0" fill="hold" grpId="0" nodeType="afterEffect">
                                  <p:stCondLst>
                                    <p:cond delay="0"/>
                                  </p:stCondLst>
                                  <p:childTnLst>
                                    <p:set>
                                      <p:cBhvr>
                                        <p:cTn id="36" dur="1" fill="hold">
                                          <p:stCondLst>
                                            <p:cond delay="249"/>
                                          </p:stCondLst>
                                        </p:cTn>
                                        <p:tgtEl>
                                          <p:spTgt spid="17"/>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249"/>
                                          </p:stCondLst>
                                        </p:cTn>
                                        <p:tgtEl>
                                          <p:spTgt spid="8"/>
                                        </p:tgtEl>
                                        <p:attrNameLst>
                                          <p:attrName>style.visibility</p:attrName>
                                        </p:attrNameLst>
                                      </p:cBhvr>
                                      <p:to>
                                        <p:strVal val="visible"/>
                                      </p:to>
                                    </p:set>
                                  </p:childTnLst>
                                </p:cTn>
                              </p:par>
                            </p:childTnLst>
                          </p:cTn>
                        </p:par>
                        <p:par>
                          <p:cTn id="40" fill="hold">
                            <p:stCondLst>
                              <p:cond delay="275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child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249"/>
                                          </p:stCondLst>
                                        </p:cTn>
                                        <p:tgtEl>
                                          <p:spTgt spid="19"/>
                                        </p:tgtEl>
                                        <p:attrNameLst>
                                          <p:attrName>style.visibility</p:attrName>
                                        </p:attrNameLst>
                                      </p:cBhvr>
                                      <p:to>
                                        <p:strVal val="visible"/>
                                      </p:to>
                                    </p:set>
                                  </p:childTnLst>
                                </p:cTn>
                              </p:par>
                            </p:childTnLst>
                          </p:cTn>
                        </p:par>
                        <p:par>
                          <p:cTn id="47" fill="hold">
                            <p:stCondLst>
                              <p:cond delay="3250"/>
                            </p:stCondLst>
                            <p:childTnLst>
                              <p:par>
                                <p:cTn id="48" presetID="1" presetClass="entr" presetSubtype="0" fill="hold" nodeType="afterEffect">
                                  <p:stCondLst>
                                    <p:cond delay="0"/>
                                  </p:stCondLst>
                                  <p:childTnLst>
                                    <p:set>
                                      <p:cBhvr>
                                        <p:cTn id="49" dur="1" fill="hold">
                                          <p:stCondLst>
                                            <p:cond delay="249"/>
                                          </p:stCondLst>
                                        </p:cTn>
                                        <p:tgtEl>
                                          <p:spTgt spid="20"/>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grpId="0" nodeType="afterEffect">
                                  <p:stCondLst>
                                    <p:cond delay="0"/>
                                  </p:stCondLst>
                                  <p:childTnLst>
                                    <p:set>
                                      <p:cBhvr>
                                        <p:cTn id="52" dur="1" fill="hold">
                                          <p:stCondLst>
                                            <p:cond delay="249"/>
                                          </p:stCondLst>
                                        </p:cTn>
                                        <p:tgtEl>
                                          <p:spTgt spid="21"/>
                                        </p:tgtEl>
                                        <p:attrNameLst>
                                          <p:attrName>style.visibility</p:attrName>
                                        </p:attrNameLst>
                                      </p:cBhvr>
                                      <p:to>
                                        <p:strVal val="visible"/>
                                      </p:to>
                                    </p:set>
                                  </p:childTnLst>
                                </p:cTn>
                              </p:par>
                            </p:childTnLst>
                          </p:cTn>
                        </p:par>
                        <p:par>
                          <p:cTn id="53" fill="hold">
                            <p:stCondLst>
                              <p:cond delay="3750"/>
                            </p:stCondLst>
                            <p:childTnLst>
                              <p:par>
                                <p:cTn id="54" presetID="1" presetClass="entr" presetSubtype="0" fill="hold" grpId="0" nodeType="afterEffect">
                                  <p:stCondLst>
                                    <p:cond delay="0"/>
                                  </p:stCondLst>
                                  <p:childTnLst>
                                    <p:set>
                                      <p:cBhvr>
                                        <p:cTn id="55" dur="1" fill="hold">
                                          <p:stCondLst>
                                            <p:cond delay="249"/>
                                          </p:stCondLst>
                                        </p:cTn>
                                        <p:tgtEl>
                                          <p:spTgt spid="7"/>
                                        </p:tgtEl>
                                        <p:attrNameLst>
                                          <p:attrName>style.visibility</p:attrName>
                                        </p:attrNameLst>
                                      </p:cBhvr>
                                      <p:to>
                                        <p:strVal val="visible"/>
                                      </p:to>
                                    </p:set>
                                  </p:childTnLst>
                                </p:cTn>
                              </p:par>
                            </p:childTnLst>
                          </p:cTn>
                        </p:par>
                        <p:par>
                          <p:cTn id="56" fill="hold">
                            <p:stCondLst>
                              <p:cond delay="40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50"/>
                                        <p:tgtEl>
                                          <p:spTgt spid="13"/>
                                        </p:tgtEl>
                                      </p:cBhvr>
                                    </p:animEffect>
                                  </p:childTnLst>
                                </p:cTn>
                              </p:par>
                            </p:childTnLst>
                          </p:cTn>
                        </p:par>
                        <p:par>
                          <p:cTn id="60" fill="hold">
                            <p:stCondLst>
                              <p:cond delay="4250"/>
                            </p:stCondLst>
                            <p:childTnLst>
                              <p:par>
                                <p:cTn id="61" presetID="1" presetClass="entr" presetSubtype="0" fill="hold" grpId="0" nodeType="afterEffect">
                                  <p:stCondLst>
                                    <p:cond delay="0"/>
                                  </p:stCondLst>
                                  <p:childTnLst>
                                    <p:set>
                                      <p:cBhvr>
                                        <p:cTn id="62" dur="1" fill="hold">
                                          <p:stCondLst>
                                            <p:cond delay="24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6" grpId="0"/>
      <p:bldP spid="17" grpId="0"/>
      <p:bldP spid="18" grpId="0"/>
      <p:bldP spid="19" grpId="0"/>
      <p:bldP spid="21" grpId="0"/>
      <p:bldP spid="2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C3D2-ED06-446B-A449-5FD058116395}"/>
              </a:ext>
            </a:extLst>
          </p:cNvPr>
          <p:cNvSpPr>
            <a:spLocks noGrp="1"/>
          </p:cNvSpPr>
          <p:nvPr>
            <p:ph type="title"/>
          </p:nvPr>
        </p:nvSpPr>
        <p:spPr/>
        <p:txBody>
          <a:bodyPr/>
          <a:lstStyle/>
          <a:p>
            <a:r>
              <a:rPr lang="en-US" dirty="0"/>
              <a:t>NCAT</a:t>
            </a:r>
          </a:p>
        </p:txBody>
      </p:sp>
      <p:sp>
        <p:nvSpPr>
          <p:cNvPr id="3" name="Content Placeholder 2">
            <a:extLst>
              <a:ext uri="{FF2B5EF4-FFF2-40B4-BE49-F238E27FC236}">
                <a16:creationId xmlns:a16="http://schemas.microsoft.com/office/drawing/2014/main" id="{91062CC2-3D0D-4E8A-986A-64535B356396}"/>
              </a:ext>
            </a:extLst>
          </p:cNvPr>
          <p:cNvSpPr>
            <a:spLocks noGrp="1"/>
          </p:cNvSpPr>
          <p:nvPr>
            <p:ph idx="1"/>
          </p:nvPr>
        </p:nvSpPr>
        <p:spPr/>
        <p:txBody>
          <a:bodyPr/>
          <a:lstStyle/>
          <a:p>
            <a:r>
              <a:rPr lang="en-US" dirty="0"/>
              <a:t>Existing and Future Datums and Coordinate Systems will all be transformed and converted within NGS Coordinate Conversion and Transformation Tool (or </a:t>
            </a:r>
            <a:r>
              <a:rPr lang="en-US" dirty="0">
                <a:solidFill>
                  <a:srgbClr val="FF0000"/>
                </a:solidFill>
              </a:rPr>
              <a:t>NCAT</a:t>
            </a:r>
            <a:r>
              <a:rPr lang="en-US" dirty="0"/>
              <a:t>)</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F7420E1D-26BE-4F40-A594-4D907A86FF2B}"/>
              </a:ext>
            </a:extLst>
          </p:cNvPr>
          <p:cNvSpPr>
            <a:spLocks noGrp="1"/>
          </p:cNvSpPr>
          <p:nvPr>
            <p:ph type="dt" sz="half" idx="10"/>
          </p:nvPr>
        </p:nvSpPr>
        <p:spPr/>
        <p:txBody>
          <a:bodyPr/>
          <a:lstStyle/>
          <a:p>
            <a:pPr>
              <a:defRPr/>
            </a:pPr>
            <a:r>
              <a:rPr lang="en-US">
                <a:solidFill>
                  <a:prstClr val="black">
                    <a:tint val="75000"/>
                  </a:prstClr>
                </a:solidFill>
                <a:ea typeface="MS PGothic" pitchFamily="34" charset="-128"/>
              </a:rPr>
              <a:t>Date of this slide: Sept 3, 2020</a:t>
            </a:r>
            <a:endParaRPr lang="en-US" dirty="0">
              <a:solidFill>
                <a:prstClr val="black">
                  <a:tint val="75000"/>
                </a:prstClr>
              </a:solidFill>
              <a:ea typeface="MS PGothic" pitchFamily="34" charset="-128"/>
            </a:endParaRPr>
          </a:p>
        </p:txBody>
      </p:sp>
      <p:sp>
        <p:nvSpPr>
          <p:cNvPr id="5" name="Footer Placeholder 4">
            <a:extLst>
              <a:ext uri="{FF2B5EF4-FFF2-40B4-BE49-F238E27FC236}">
                <a16:creationId xmlns:a16="http://schemas.microsoft.com/office/drawing/2014/main" id="{2A297C42-64E3-4671-94EF-C93575D9E61F}"/>
              </a:ext>
            </a:extLst>
          </p:cNvPr>
          <p:cNvSpPr>
            <a:spLocks noGrp="1"/>
          </p:cNvSpPr>
          <p:nvPr>
            <p:ph type="ftr" sz="quarter" idx="11"/>
          </p:nvPr>
        </p:nvSpPr>
        <p:spPr/>
        <p:txBody>
          <a:bodyPr/>
          <a:lstStyle/>
          <a:p>
            <a:pPr>
              <a:defRPr/>
            </a:pPr>
            <a:r>
              <a:rPr lang="en-US">
                <a:solidFill>
                  <a:prstClr val="black">
                    <a:tint val="75000"/>
                  </a:prstClr>
                </a:solidFill>
                <a:ea typeface="MS PGothic" pitchFamily="34" charset="-128"/>
              </a:rPr>
              <a:t>Modernized NSRS - extended version</a:t>
            </a:r>
          </a:p>
        </p:txBody>
      </p:sp>
      <p:sp>
        <p:nvSpPr>
          <p:cNvPr id="6" name="Slide Number Placeholder 5">
            <a:extLst>
              <a:ext uri="{FF2B5EF4-FFF2-40B4-BE49-F238E27FC236}">
                <a16:creationId xmlns:a16="http://schemas.microsoft.com/office/drawing/2014/main" id="{27A9D3C8-4BDC-4EBD-BA2F-F08FC64741CD}"/>
              </a:ext>
            </a:extLst>
          </p:cNvPr>
          <p:cNvSpPr>
            <a:spLocks noGrp="1"/>
          </p:cNvSpPr>
          <p:nvPr>
            <p:ph type="sldNum" sz="quarter" idx="12"/>
          </p:nvPr>
        </p:nvSpPr>
        <p:spPr/>
        <p:txBody>
          <a:bodyPr/>
          <a:lstStyle/>
          <a:p>
            <a:pPr>
              <a:defRPr/>
            </a:pPr>
            <a:fld id="{81083702-E6E1-411B-A9C5-9B25E2FC045E}" type="slidenum">
              <a:rPr lang="en-US">
                <a:solidFill>
                  <a:prstClr val="black">
                    <a:tint val="75000"/>
                  </a:prstClr>
                </a:solidFill>
                <a:ea typeface="MS PGothic" pitchFamily="34" charset="-128"/>
              </a:rPr>
              <a:pPr>
                <a:defRPr/>
              </a:pPr>
              <a:t>6</a:t>
            </a:fld>
            <a:endParaRPr lang="en-US">
              <a:solidFill>
                <a:prstClr val="black">
                  <a:tint val="75000"/>
                </a:prstClr>
              </a:solidFill>
              <a:ea typeface="MS PGothic" pitchFamily="34" charset="-128"/>
            </a:endParaRPr>
          </a:p>
        </p:txBody>
      </p:sp>
      <p:pic>
        <p:nvPicPr>
          <p:cNvPr id="7" name="Picture 6">
            <a:extLst>
              <a:ext uri="{FF2B5EF4-FFF2-40B4-BE49-F238E27FC236}">
                <a16:creationId xmlns:a16="http://schemas.microsoft.com/office/drawing/2014/main" id="{F2AFAB04-1731-464C-9E90-69AB5BA1FBE1}"/>
              </a:ext>
            </a:extLst>
          </p:cNvPr>
          <p:cNvPicPr>
            <a:picLocks noChangeAspect="1"/>
          </p:cNvPicPr>
          <p:nvPr/>
        </p:nvPicPr>
        <p:blipFill>
          <a:blip r:embed="rId4"/>
          <a:stretch>
            <a:fillRect/>
          </a:stretch>
        </p:blipFill>
        <p:spPr>
          <a:xfrm>
            <a:off x="7543801" y="4206868"/>
            <a:ext cx="2157855" cy="1050931"/>
          </a:xfrm>
          <a:prstGeom prst="rect">
            <a:avLst/>
          </a:prstGeom>
        </p:spPr>
      </p:pic>
    </p:spTree>
    <p:custDataLst>
      <p:tags r:id="rId1"/>
    </p:custDataLst>
    <p:extLst>
      <p:ext uri="{BB962C8B-B14F-4D97-AF65-F5344CB8AC3E}">
        <p14:creationId xmlns:p14="http://schemas.microsoft.com/office/powerpoint/2010/main" val="104947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a:spLocks noGrp="1"/>
          </p:cNvSpPr>
          <p:nvPr>
            <p:ph type="title"/>
          </p:nvPr>
        </p:nvSpPr>
        <p:spPr>
          <a:xfrm>
            <a:off x="1501347" y="609224"/>
            <a:ext cx="9144000" cy="1143000"/>
          </a:xfrm>
        </p:spPr>
        <p:txBody>
          <a:bodyPr/>
          <a:lstStyle/>
          <a:p>
            <a:r>
              <a:rPr lang="en-US" sz="4000" b="1" dirty="0">
                <a:latin typeface="Times New Roman" panose="02020603050405020304" pitchFamily="18" charset="0"/>
                <a:cs typeface="Times New Roman" panose="02020603050405020304" pitchFamily="18" charset="0"/>
              </a:rPr>
              <a:t>Region:  CONUS</a:t>
            </a:r>
            <a:r>
              <a:rPr lang="en-US" dirty="0"/>
              <a:t/>
            </a:r>
            <a:br>
              <a:rPr lang="en-US" dirty="0"/>
            </a:br>
            <a:endParaRPr lang="en-US" dirty="0"/>
          </a:p>
        </p:txBody>
      </p:sp>
      <p:grpSp>
        <p:nvGrpSpPr>
          <p:cNvPr id="35" name="Group 34"/>
          <p:cNvGrpSpPr/>
          <p:nvPr/>
        </p:nvGrpSpPr>
        <p:grpSpPr>
          <a:xfrm rot="19510649">
            <a:off x="8034801" y="3962226"/>
            <a:ext cx="1924135" cy="1614641"/>
            <a:chOff x="1352465" y="1688796"/>
            <a:chExt cx="1924135" cy="1614641"/>
          </a:xfrm>
        </p:grpSpPr>
        <p:sp>
          <p:nvSpPr>
            <p:cNvPr id="36" name="Oval 35"/>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37" name="Oval 36"/>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38" name="Oval 37"/>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39" name="Oval 38"/>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40" name="Oval 39"/>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41" name="Straight Connector 40"/>
            <p:cNvCxnSpPr>
              <a:stCxn id="40" idx="4"/>
              <a:endCxn id="37"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3"/>
              <a:endCxn id="36"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0" idx="5"/>
              <a:endCxn id="39"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38"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7" idx="6"/>
              <a:endCxn id="38"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893121" y="4794676"/>
            <a:ext cx="1924135" cy="1637032"/>
            <a:chOff x="1352465" y="1688796"/>
            <a:chExt cx="1924135" cy="1637032"/>
          </a:xfrm>
        </p:grpSpPr>
        <p:sp>
          <p:nvSpPr>
            <p:cNvPr id="4" name="Oval 3"/>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5" name="Oval 4"/>
            <p:cNvSpPr/>
            <p:nvPr/>
          </p:nvSpPr>
          <p:spPr>
            <a:xfrm>
              <a:off x="1722286" y="2840947"/>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6" name="Oval 5"/>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7" name="Oval 6"/>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8" name="Oval 7"/>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9" name="Straight Connector 8"/>
            <p:cNvCxnSpPr>
              <a:stCxn id="8" idx="4"/>
              <a:endCxn id="5" idx="0"/>
            </p:cNvCxnSpPr>
            <p:nvPr/>
          </p:nvCxnSpPr>
          <p:spPr>
            <a:xfrm flipH="1">
              <a:off x="1964727" y="2145996"/>
              <a:ext cx="321273" cy="6949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3"/>
              <a:endCxn id="4"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5"/>
              <a:endCxn id="7"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a:endCxn id="6"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6"/>
              <a:endCxn id="6" idx="2"/>
            </p:cNvCxnSpPr>
            <p:nvPr/>
          </p:nvCxnSpPr>
          <p:spPr>
            <a:xfrm flipV="1">
              <a:off x="2207167" y="3060997"/>
              <a:ext cx="242441" cy="223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093472" y="4640765"/>
            <a:ext cx="1924135" cy="1614641"/>
            <a:chOff x="1352465" y="1688796"/>
            <a:chExt cx="1924135" cy="1614641"/>
          </a:xfrm>
        </p:grpSpPr>
        <p:sp>
          <p:nvSpPr>
            <p:cNvPr id="47" name="Oval 46"/>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48" name="Oval 47"/>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49" name="Oval 48"/>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50" name="Oval 49"/>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51" name="Oval 50"/>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52" name="Straight Connector 51"/>
            <p:cNvCxnSpPr>
              <a:stCxn id="51" idx="4"/>
              <a:endCxn id="4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3"/>
              <a:endCxn id="4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5"/>
              <a:endCxn id="5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4"/>
              <a:endCxn id="4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6"/>
              <a:endCxn id="4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3669868">
            <a:off x="2107946" y="4071904"/>
            <a:ext cx="1924135" cy="1614641"/>
            <a:chOff x="1352465" y="1688796"/>
            <a:chExt cx="1924135" cy="1614641"/>
          </a:xfrm>
        </p:grpSpPr>
        <p:sp>
          <p:nvSpPr>
            <p:cNvPr id="58" name="Oval 57"/>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59" name="Oval 58"/>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60" name="Oval 59"/>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61" name="Oval 60"/>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62" name="Oval 61"/>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63" name="Straight Connector 62"/>
            <p:cNvCxnSpPr>
              <a:stCxn id="62" idx="4"/>
              <a:endCxn id="59"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3"/>
              <a:endCxn id="58"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1"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4"/>
              <a:endCxn id="60"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6"/>
              <a:endCxn id="60"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16200000">
            <a:off x="8060233" y="539766"/>
            <a:ext cx="1924135" cy="1614641"/>
            <a:chOff x="1352465" y="1688796"/>
            <a:chExt cx="1924135" cy="1614641"/>
          </a:xfrm>
        </p:grpSpPr>
        <p:sp>
          <p:nvSpPr>
            <p:cNvPr id="69" name="Oval 68"/>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70" name="Oval 69"/>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71" name="Oval 70"/>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72" name="Oval 71"/>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73" name="Oval 72"/>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74" name="Straight Connector 73"/>
            <p:cNvCxnSpPr>
              <a:stCxn id="73" idx="4"/>
              <a:endCxn id="70"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3"/>
              <a:endCxn id="69"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5"/>
              <a:endCxn id="72"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4"/>
              <a:endCxn id="71"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0" idx="6"/>
              <a:endCxn id="71"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rot="4598599">
            <a:off x="1741363" y="2118379"/>
            <a:ext cx="1924135" cy="1614641"/>
            <a:chOff x="1352465" y="1688796"/>
            <a:chExt cx="1924135" cy="1614641"/>
          </a:xfrm>
        </p:grpSpPr>
        <p:sp>
          <p:nvSpPr>
            <p:cNvPr id="80" name="Oval 79"/>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81" name="Oval 80"/>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USNG</a:t>
              </a:r>
            </a:p>
          </p:txBody>
        </p:sp>
        <p:sp>
          <p:nvSpPr>
            <p:cNvPr id="82" name="Oval 81"/>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83" name="Oval 82"/>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Times New Roman" panose="02020603050405020304" pitchFamily="18" charset="0"/>
                  <a:cs typeface="Times New Roman" panose="02020603050405020304" pitchFamily="18" charset="0"/>
                </a:rPr>
                <a:t>SPC</a:t>
              </a:r>
            </a:p>
          </p:txBody>
        </p:sp>
        <p:sp>
          <p:nvSpPr>
            <p:cNvPr id="84" name="Oval 83"/>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85" name="Straight Connector 84"/>
            <p:cNvCxnSpPr>
              <a:stCxn id="84" idx="4"/>
              <a:endCxn id="81"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4" idx="3"/>
              <a:endCxn id="80"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4" idx="5"/>
              <a:endCxn id="83"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4" idx="4"/>
              <a:endCxn id="82"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6"/>
              <a:endCxn id="82"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009904" y="453423"/>
            <a:ext cx="1679642" cy="1456955"/>
            <a:chOff x="391789" y="73353"/>
            <a:chExt cx="1679642" cy="1456955"/>
          </a:xfrm>
        </p:grpSpPr>
        <p:sp>
          <p:nvSpPr>
            <p:cNvPr id="91" name="Oval 90"/>
            <p:cNvSpPr/>
            <p:nvPr/>
          </p:nvSpPr>
          <p:spPr>
            <a:xfrm rot="6262407">
              <a:off x="1125739" y="87433"/>
              <a:ext cx="49533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800" b="1" dirty="0">
                  <a:solidFill>
                    <a:prstClr val="black"/>
                  </a:solidFill>
                  <a:latin typeface="Times New Roman" panose="02020603050405020304" pitchFamily="18" charset="0"/>
                  <a:cs typeface="Times New Roman" panose="02020603050405020304" pitchFamily="18" charset="0"/>
                </a:rPr>
                <a:t>X, Y, Z</a:t>
              </a:r>
            </a:p>
          </p:txBody>
        </p:sp>
        <p:sp>
          <p:nvSpPr>
            <p:cNvPr id="93" name="Oval 92"/>
            <p:cNvSpPr/>
            <p:nvPr/>
          </p:nvSpPr>
          <p:spPr>
            <a:xfrm rot="6262407">
              <a:off x="391789" y="1045427"/>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Times New Roman" panose="02020603050405020304" pitchFamily="18" charset="0"/>
                  <a:cs typeface="Times New Roman" panose="02020603050405020304" pitchFamily="18" charset="0"/>
                </a:rPr>
                <a:t>UTM</a:t>
              </a:r>
            </a:p>
          </p:txBody>
        </p:sp>
        <p:sp>
          <p:nvSpPr>
            <p:cNvPr id="95" name="Oval 94"/>
            <p:cNvSpPr/>
            <p:nvPr/>
          </p:nvSpPr>
          <p:spPr>
            <a:xfrm rot="6262407">
              <a:off x="1614231" y="949817"/>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cs typeface="Times New Roman" panose="02020603050405020304" pitchFamily="18" charset="0"/>
                </a:rPr>
                <a:t>f</a:t>
              </a:r>
              <a:r>
                <a:rPr lang="en-US" sz="900" b="1" dirty="0">
                  <a:solidFill>
                    <a:prstClr val="black"/>
                  </a:solidFill>
                  <a:latin typeface="Times New Roman" panose="02020603050405020304" pitchFamily="18" charset="0"/>
                  <a:cs typeface="Times New Roman" panose="02020603050405020304" pitchFamily="18" charset="0"/>
                </a:rPr>
                <a:t>, </a:t>
              </a:r>
              <a:r>
                <a:rPr lang="en-US" sz="900" b="1" dirty="0">
                  <a:solidFill>
                    <a:prstClr val="black"/>
                  </a:solidFill>
                  <a:latin typeface="Symbol" panose="05050102010706020507" pitchFamily="18" charset="2"/>
                  <a:cs typeface="Times New Roman" panose="02020603050405020304" pitchFamily="18" charset="0"/>
                </a:rPr>
                <a:t>l</a:t>
              </a:r>
              <a:r>
                <a:rPr lang="en-US" sz="900" b="1" dirty="0">
                  <a:solidFill>
                    <a:prstClr val="black"/>
                  </a:solidFill>
                  <a:latin typeface="Times New Roman" panose="02020603050405020304" pitchFamily="18" charset="0"/>
                  <a:cs typeface="Times New Roman" panose="02020603050405020304" pitchFamily="18" charset="0"/>
                </a:rPr>
                <a:t>, h</a:t>
              </a:r>
            </a:p>
          </p:txBody>
        </p:sp>
        <p:cxnSp>
          <p:nvCxnSpPr>
            <p:cNvPr id="97" name="Straight Connector 96"/>
            <p:cNvCxnSpPr>
              <a:stCxn id="95" idx="3"/>
              <a:endCxn id="91" idx="7"/>
            </p:cNvCxnSpPr>
            <p:nvPr/>
          </p:nvCxnSpPr>
          <p:spPr>
            <a:xfrm flipH="1" flipV="1">
              <a:off x="1489930" y="531664"/>
              <a:ext cx="236443" cy="4500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5" idx="4"/>
              <a:endCxn id="93" idx="0"/>
            </p:cNvCxnSpPr>
            <p:nvPr/>
          </p:nvCxnSpPr>
          <p:spPr>
            <a:xfrm rot="6262407">
              <a:off x="1042209" y="89858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4291364" y="3220082"/>
            <a:ext cx="2600860" cy="646331"/>
          </a:xfrm>
          <a:prstGeom prst="rect">
            <a:avLst/>
          </a:prstGeom>
          <a:noFill/>
        </p:spPr>
        <p:txBody>
          <a:bodyPr wrap="square" rtlCol="0">
            <a:spAutoFit/>
          </a:bodyPr>
          <a:lstStyle/>
          <a:p>
            <a:pPr fontAlgn="base">
              <a:spcBef>
                <a:spcPct val="0"/>
              </a:spcBef>
              <a:spcAft>
                <a:spcPct val="0"/>
              </a:spcAft>
              <a:defRPr/>
            </a:pPr>
            <a:r>
              <a:rPr lang="en-US" b="1" dirty="0">
                <a:solidFill>
                  <a:srgbClr val="FF0000"/>
                </a:solidFill>
                <a:latin typeface="Times New Roman" panose="02020603050405020304" pitchFamily="18" charset="0"/>
                <a:ea typeface="MS PGothic" pitchFamily="34" charset="-128"/>
                <a:cs typeface="Times New Roman" panose="02020603050405020304" pitchFamily="18" charset="0"/>
              </a:rPr>
              <a:t>Existing NADCON connections in RED</a:t>
            </a:r>
          </a:p>
        </p:txBody>
      </p:sp>
      <p:grpSp>
        <p:nvGrpSpPr>
          <p:cNvPr id="102" name="Group 101"/>
          <p:cNvGrpSpPr/>
          <p:nvPr/>
        </p:nvGrpSpPr>
        <p:grpSpPr>
          <a:xfrm rot="17285526">
            <a:off x="8565720" y="2177027"/>
            <a:ext cx="1924135" cy="1614641"/>
            <a:chOff x="1352465" y="1688796"/>
            <a:chExt cx="1924135" cy="1614641"/>
          </a:xfrm>
        </p:grpSpPr>
        <p:sp>
          <p:nvSpPr>
            <p:cNvPr id="103" name="Oval 102"/>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Calibri"/>
                </a:rPr>
                <a:t>X, Y, Z</a:t>
              </a:r>
            </a:p>
          </p:txBody>
        </p:sp>
        <p:sp>
          <p:nvSpPr>
            <p:cNvPr id="104" name="Oval 103"/>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Calibri"/>
                </a:rPr>
                <a:t>USNG</a:t>
              </a:r>
            </a:p>
          </p:txBody>
        </p:sp>
        <p:sp>
          <p:nvSpPr>
            <p:cNvPr id="105" name="Oval 104"/>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Calibri"/>
                </a:rPr>
                <a:t>UTM</a:t>
              </a:r>
            </a:p>
          </p:txBody>
        </p:sp>
        <p:sp>
          <p:nvSpPr>
            <p:cNvPr id="106" name="Oval 105"/>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dirty="0">
                  <a:solidFill>
                    <a:prstClr val="black"/>
                  </a:solidFill>
                  <a:latin typeface="Calibri"/>
                </a:rPr>
                <a:t>SPC</a:t>
              </a:r>
            </a:p>
          </p:txBody>
        </p:sp>
        <p:sp>
          <p:nvSpPr>
            <p:cNvPr id="107" name="Oval 106"/>
            <p:cNvSpPr/>
            <p:nvPr/>
          </p:nvSpPr>
          <p:spPr>
            <a:xfrm>
              <a:off x="2057400" y="168879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r>
                <a:rPr lang="en-US" sz="900" b="1" dirty="0">
                  <a:solidFill>
                    <a:prstClr val="black"/>
                  </a:solidFill>
                  <a:latin typeface="Symbol" panose="05050102010706020507" pitchFamily="18" charset="2"/>
                </a:rPr>
                <a:t>f</a:t>
              </a:r>
              <a:r>
                <a:rPr lang="en-US" sz="900" b="1" dirty="0">
                  <a:solidFill>
                    <a:prstClr val="black"/>
                  </a:solidFill>
                  <a:latin typeface="Calibri"/>
                </a:rPr>
                <a:t>, </a:t>
              </a:r>
              <a:r>
                <a:rPr lang="en-US" sz="900" b="1" dirty="0">
                  <a:solidFill>
                    <a:prstClr val="black"/>
                  </a:solidFill>
                  <a:latin typeface="Symbol" panose="05050102010706020507" pitchFamily="18" charset="2"/>
                </a:rPr>
                <a:t>l</a:t>
              </a:r>
              <a:r>
                <a:rPr lang="en-US" sz="900" b="1" dirty="0">
                  <a:solidFill>
                    <a:prstClr val="black"/>
                  </a:solidFill>
                  <a:latin typeface="Calibri"/>
                </a:rPr>
                <a:t>, h</a:t>
              </a:r>
            </a:p>
          </p:txBody>
        </p:sp>
        <p:cxnSp>
          <p:nvCxnSpPr>
            <p:cNvPr id="108" name="Straight Connector 107"/>
            <p:cNvCxnSpPr>
              <a:stCxn id="107" idx="4"/>
              <a:endCxn id="10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7" idx="3"/>
              <a:endCxn id="10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7" idx="5"/>
              <a:endCxn id="10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4"/>
              <a:endCxn id="10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4" idx="6"/>
              <a:endCxn id="10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3651241" y="1529972"/>
            <a:ext cx="643125"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USSD</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4" name="TextBox 113"/>
          <p:cNvSpPr txBox="1"/>
          <p:nvPr/>
        </p:nvSpPr>
        <p:spPr>
          <a:xfrm>
            <a:off x="3416245" y="2569147"/>
            <a:ext cx="798617"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27</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5" name="TextBox 114"/>
          <p:cNvSpPr txBox="1"/>
          <p:nvPr/>
        </p:nvSpPr>
        <p:spPr>
          <a:xfrm>
            <a:off x="3493358" y="4035796"/>
            <a:ext cx="1321196"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83 (1986)</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6" name="TextBox 115"/>
          <p:cNvSpPr txBox="1"/>
          <p:nvPr/>
        </p:nvSpPr>
        <p:spPr>
          <a:xfrm>
            <a:off x="7285240" y="2647027"/>
            <a:ext cx="1311321" cy="523220"/>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83 (2011)</a:t>
            </a:r>
          </a:p>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epoch 2010.00</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7" name="TextBox 116"/>
          <p:cNvSpPr txBox="1"/>
          <p:nvPr/>
        </p:nvSpPr>
        <p:spPr>
          <a:xfrm>
            <a:off x="6892224" y="3812753"/>
            <a:ext cx="1779654"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83 (NSRS2007)</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8" name="TextBox 117"/>
          <p:cNvSpPr txBox="1"/>
          <p:nvPr/>
        </p:nvSpPr>
        <p:spPr>
          <a:xfrm>
            <a:off x="6360028" y="4339974"/>
            <a:ext cx="1321196"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83 (FBN)</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19" name="TextBox 118"/>
          <p:cNvSpPr txBox="1"/>
          <p:nvPr/>
        </p:nvSpPr>
        <p:spPr>
          <a:xfrm>
            <a:off x="4291875" y="4526338"/>
            <a:ext cx="1491114" cy="307777"/>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NAD 83 (HARN)</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sp>
        <p:nvSpPr>
          <p:cNvPr id="120" name="TextBox 119"/>
          <p:cNvSpPr txBox="1"/>
          <p:nvPr/>
        </p:nvSpPr>
        <p:spPr>
          <a:xfrm>
            <a:off x="6996873" y="1251432"/>
            <a:ext cx="1306768" cy="523220"/>
          </a:xfrm>
          <a:prstGeom prst="rect">
            <a:avLst/>
          </a:prstGeom>
          <a:noFill/>
        </p:spPr>
        <p:txBody>
          <a:bodyPr wrap="none" rtlCol="0">
            <a:spAutoFit/>
          </a:bodyPr>
          <a:lstStyle/>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NATRF2022</a:t>
            </a:r>
          </a:p>
          <a:p>
            <a:pPr fontAlgn="base">
              <a:spcBef>
                <a:spcPct val="0"/>
              </a:spcBef>
              <a:spcAft>
                <a:spcPct val="0"/>
              </a:spcAft>
              <a:defRPr/>
            </a:pPr>
            <a:r>
              <a:rPr lang="en-US" sz="1400" b="1" dirty="0">
                <a:solidFill>
                  <a:srgbClr val="7030A0"/>
                </a:solidFill>
                <a:latin typeface="Times New Roman" panose="02020603050405020304" pitchFamily="18" charset="0"/>
                <a:ea typeface="MS PGothic" pitchFamily="34" charset="-128"/>
                <a:cs typeface="Times New Roman" panose="02020603050405020304" pitchFamily="18" charset="0"/>
              </a:rPr>
              <a:t>epoch 2020.00 </a:t>
            </a:r>
            <a:endParaRPr lang="en-US" b="1" dirty="0">
              <a:solidFill>
                <a:srgbClr val="7030A0"/>
              </a:solidFill>
              <a:latin typeface="Times New Roman" panose="02020603050405020304" pitchFamily="18" charset="0"/>
              <a:ea typeface="MS PGothic" pitchFamily="34" charset="-128"/>
              <a:cs typeface="Times New Roman" panose="02020603050405020304" pitchFamily="18" charset="0"/>
            </a:endParaRPr>
          </a:p>
        </p:txBody>
      </p:sp>
      <p:cxnSp>
        <p:nvCxnSpPr>
          <p:cNvPr id="122" name="Straight Connector 121"/>
          <p:cNvCxnSpPr>
            <a:cxnSpLocks/>
            <a:stCxn id="95" idx="6"/>
            <a:endCxn id="84" idx="2"/>
          </p:cNvCxnSpPr>
          <p:nvPr/>
        </p:nvCxnSpPr>
        <p:spPr>
          <a:xfrm flipH="1">
            <a:off x="3207096" y="1779931"/>
            <a:ext cx="197102" cy="761899"/>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2" idx="2"/>
            <a:endCxn id="84" idx="6"/>
          </p:cNvCxnSpPr>
          <p:nvPr/>
        </p:nvCxnSpPr>
        <p:spPr>
          <a:xfrm flipH="1" flipV="1">
            <a:off x="3312714" y="2986663"/>
            <a:ext cx="140248" cy="1388196"/>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8" idx="2"/>
            <a:endCxn id="62" idx="7"/>
          </p:cNvCxnSpPr>
          <p:nvPr/>
        </p:nvCxnSpPr>
        <p:spPr>
          <a:xfrm flipH="1" flipV="1">
            <a:off x="3782779" y="4638756"/>
            <a:ext cx="815277" cy="384521"/>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51" idx="2"/>
            <a:endCxn id="8" idx="6"/>
          </p:cNvCxnSpPr>
          <p:nvPr/>
        </p:nvCxnSpPr>
        <p:spPr>
          <a:xfrm flipH="1">
            <a:off x="5055256" y="4869364"/>
            <a:ext cx="1743151" cy="153912"/>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2"/>
            <a:endCxn id="51" idx="6"/>
          </p:cNvCxnSpPr>
          <p:nvPr/>
        </p:nvCxnSpPr>
        <p:spPr>
          <a:xfrm flipH="1">
            <a:off x="7255607" y="4441292"/>
            <a:ext cx="1199705" cy="428072"/>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07" idx="2"/>
            <a:endCxn id="40" idx="7"/>
          </p:cNvCxnSpPr>
          <p:nvPr/>
        </p:nvCxnSpPr>
        <p:spPr>
          <a:xfrm flipH="1">
            <a:off x="8683367" y="3049047"/>
            <a:ext cx="214460" cy="1036702"/>
          </a:xfrm>
          <a:prstGeom prst="line">
            <a:avLst/>
          </a:pr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07" idx="7"/>
          </p:cNvCxnSpPr>
          <p:nvPr/>
        </p:nvCxnSpPr>
        <p:spPr>
          <a:xfrm>
            <a:off x="8460921" y="1587002"/>
            <a:ext cx="404443" cy="1040897"/>
          </a:xfrm>
          <a:prstGeom prst="line">
            <a:avLst/>
          </a:prstGeom>
          <a:ln w="38100">
            <a:solidFill>
              <a:srgbClr val="FF0000"/>
            </a:solidFill>
            <a:prstDash val="sys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dirty="0">
                <a:latin typeface="Calibri"/>
              </a:rPr>
              <a:t>Date of this slide: Sept 3, 2020</a:t>
            </a:r>
          </a:p>
        </p:txBody>
      </p:sp>
      <p:sp>
        <p:nvSpPr>
          <p:cNvPr id="13" name="Footer Placeholder 12"/>
          <p:cNvSpPr>
            <a:spLocks noGrp="1"/>
          </p:cNvSpPr>
          <p:nvPr>
            <p:ph type="ftr" sz="quarter" idx="11"/>
          </p:nvPr>
        </p:nvSpPr>
        <p:spPr/>
        <p:txBody>
          <a:bodyPr/>
          <a:lstStyle/>
          <a:p>
            <a:pPr>
              <a:defRPr/>
            </a:pPr>
            <a:r>
              <a:rPr lang="en-US">
                <a:latin typeface="Calibri"/>
              </a:rPr>
              <a:t>Modernized NSRS - extended version</a:t>
            </a:r>
          </a:p>
        </p:txBody>
      </p:sp>
      <p:sp>
        <p:nvSpPr>
          <p:cNvPr id="14" name="Slide Number Placeholder 13"/>
          <p:cNvSpPr>
            <a:spLocks noGrp="1"/>
          </p:cNvSpPr>
          <p:nvPr>
            <p:ph type="sldNum" sz="quarter" idx="12"/>
          </p:nvPr>
        </p:nvSpPr>
        <p:spPr/>
        <p:txBody>
          <a:bodyPr/>
          <a:lstStyle/>
          <a:p>
            <a:pPr>
              <a:defRPr/>
            </a:pPr>
            <a:fld id="{EB6791C4-DF4E-4C17-A41C-B2BEB15390BD}" type="slidenum">
              <a:rPr lang="en-US">
                <a:latin typeface="Calibri"/>
              </a:rPr>
              <a:pPr>
                <a:defRPr/>
              </a:pPr>
              <a:t>7</a:t>
            </a:fld>
            <a:endParaRPr lang="en-US" dirty="0">
              <a:latin typeface="Calibri"/>
            </a:endParaRPr>
          </a:p>
        </p:txBody>
      </p:sp>
      <p:sp>
        <p:nvSpPr>
          <p:cNvPr id="17" name="Freeform: Shape 16">
            <a:extLst>
              <a:ext uri="{FF2B5EF4-FFF2-40B4-BE49-F238E27FC236}">
                <a16:creationId xmlns:a16="http://schemas.microsoft.com/office/drawing/2014/main" id="{76754FE0-B02A-4B3F-B523-DBE19750876D}"/>
              </a:ext>
            </a:extLst>
          </p:cNvPr>
          <p:cNvSpPr/>
          <p:nvPr/>
        </p:nvSpPr>
        <p:spPr>
          <a:xfrm>
            <a:off x="6953251" y="342901"/>
            <a:ext cx="3209925" cy="2276475"/>
          </a:xfrm>
          <a:custGeom>
            <a:avLst/>
            <a:gdLst>
              <a:gd name="connsiteX0" fmla="*/ 1857375 w 3209925"/>
              <a:gd name="connsiteY0" fmla="*/ 0 h 2276475"/>
              <a:gd name="connsiteX1" fmla="*/ 1857375 w 3209925"/>
              <a:gd name="connsiteY1" fmla="*/ 0 h 2276475"/>
              <a:gd name="connsiteX2" fmla="*/ 1762125 w 3209925"/>
              <a:gd name="connsiteY2" fmla="*/ 85725 h 2276475"/>
              <a:gd name="connsiteX3" fmla="*/ 1228725 w 3209925"/>
              <a:gd name="connsiteY3" fmla="*/ 685800 h 2276475"/>
              <a:gd name="connsiteX4" fmla="*/ 1104900 w 3209925"/>
              <a:gd name="connsiteY4" fmla="*/ 752475 h 2276475"/>
              <a:gd name="connsiteX5" fmla="*/ 981075 w 3209925"/>
              <a:gd name="connsiteY5" fmla="*/ 800100 h 2276475"/>
              <a:gd name="connsiteX6" fmla="*/ 19050 w 3209925"/>
              <a:gd name="connsiteY6" fmla="*/ 981075 h 2276475"/>
              <a:gd name="connsiteX7" fmla="*/ 0 w 3209925"/>
              <a:gd name="connsiteY7" fmla="*/ 1885950 h 2276475"/>
              <a:gd name="connsiteX8" fmla="*/ 1943100 w 3209925"/>
              <a:gd name="connsiteY8" fmla="*/ 2276475 h 2276475"/>
              <a:gd name="connsiteX9" fmla="*/ 3171825 w 3209925"/>
              <a:gd name="connsiteY9" fmla="*/ 1333500 h 2276475"/>
              <a:gd name="connsiteX10" fmla="*/ 3209925 w 3209925"/>
              <a:gd name="connsiteY10" fmla="*/ 228600 h 2276475"/>
              <a:gd name="connsiteX11" fmla="*/ 1857375 w 3209925"/>
              <a:gd name="connsiteY11"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9925" h="2276475">
                <a:moveTo>
                  <a:pt x="1857375" y="0"/>
                </a:moveTo>
                <a:lnTo>
                  <a:pt x="1857375" y="0"/>
                </a:lnTo>
                <a:cubicBezTo>
                  <a:pt x="1774417" y="72589"/>
                  <a:pt x="1805040" y="42810"/>
                  <a:pt x="1762125" y="85725"/>
                </a:cubicBezTo>
                <a:lnTo>
                  <a:pt x="1228725" y="685800"/>
                </a:lnTo>
                <a:cubicBezTo>
                  <a:pt x="1081362" y="774218"/>
                  <a:pt x="1180398" y="724163"/>
                  <a:pt x="1104900" y="752475"/>
                </a:cubicBezTo>
                <a:lnTo>
                  <a:pt x="981075" y="800100"/>
                </a:lnTo>
                <a:lnTo>
                  <a:pt x="19050" y="981075"/>
                </a:lnTo>
                <a:lnTo>
                  <a:pt x="0" y="1885950"/>
                </a:lnTo>
                <a:lnTo>
                  <a:pt x="1943100" y="2276475"/>
                </a:lnTo>
                <a:lnTo>
                  <a:pt x="3171825" y="1333500"/>
                </a:lnTo>
                <a:lnTo>
                  <a:pt x="3209925" y="228600"/>
                </a:lnTo>
                <a:lnTo>
                  <a:pt x="1857375" y="0"/>
                </a:lnTo>
                <a:close/>
              </a:path>
            </a:pathLst>
          </a:custGeom>
          <a:solidFill>
            <a:schemeClr val="accent1">
              <a:alpha val="10000"/>
            </a:schemeClr>
          </a:solidFill>
          <a:ln w="15875"/>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pic>
        <p:nvPicPr>
          <p:cNvPr id="123" name="Picture 122">
            <a:extLst>
              <a:ext uri="{FF2B5EF4-FFF2-40B4-BE49-F238E27FC236}">
                <a16:creationId xmlns:a16="http://schemas.microsoft.com/office/drawing/2014/main" id="{1F5D9FBC-7B30-4F80-AF40-1686EB955E03}"/>
              </a:ext>
            </a:extLst>
          </p:cNvPr>
          <p:cNvPicPr>
            <a:picLocks noChangeAspect="1"/>
          </p:cNvPicPr>
          <p:nvPr/>
        </p:nvPicPr>
        <p:blipFill>
          <a:blip r:embed="rId4"/>
          <a:stretch>
            <a:fillRect/>
          </a:stretch>
        </p:blipFill>
        <p:spPr>
          <a:xfrm>
            <a:off x="4382603" y="1787475"/>
            <a:ext cx="2157855" cy="1050931"/>
          </a:xfrm>
          <a:prstGeom prst="rect">
            <a:avLst/>
          </a:prstGeom>
        </p:spPr>
      </p:pic>
    </p:spTree>
    <p:custDataLst>
      <p:tags r:id="rId1"/>
    </p:custDataLst>
    <p:extLst>
      <p:ext uri="{BB962C8B-B14F-4D97-AF65-F5344CB8AC3E}">
        <p14:creationId xmlns:p14="http://schemas.microsoft.com/office/powerpoint/2010/main" val="2693523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1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249"/>
                                          </p:stCondLst>
                                        </p:cTn>
                                        <p:tgtEl>
                                          <p:spTgt spid="11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3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250"/>
                                  </p:stCondLst>
                                  <p:childTnLst>
                                    <p:set>
                                      <p:cBhvr>
                                        <p:cTn id="15" dur="1" fill="hold">
                                          <p:stCondLst>
                                            <p:cond delay="249"/>
                                          </p:stCondLst>
                                        </p:cTn>
                                        <p:tgtEl>
                                          <p:spTgt spid="1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250"/>
                                  </p:stCondLst>
                                  <p:childTnLst>
                                    <p:set>
                                      <p:cBhvr>
                                        <p:cTn id="18" dur="1" fill="hold">
                                          <p:stCondLst>
                                            <p:cond delay="249"/>
                                          </p:stCondLst>
                                        </p:cTn>
                                        <p:tgtEl>
                                          <p:spTgt spid="46"/>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250"/>
                                  </p:stCondLst>
                                  <p:childTnLst>
                                    <p:set>
                                      <p:cBhvr>
                                        <p:cTn id="21" dur="1" fill="hold">
                                          <p:stCondLst>
                                            <p:cond delay="249"/>
                                          </p:stCondLst>
                                        </p:cTn>
                                        <p:tgtEl>
                                          <p:spTgt spid="118"/>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250"/>
                                  </p:stCondLst>
                                  <p:childTnLst>
                                    <p:set>
                                      <p:cBhvr>
                                        <p:cTn id="24" dur="1" fill="hold">
                                          <p:stCondLst>
                                            <p:cond delay="249"/>
                                          </p:stCondLst>
                                        </p:cTn>
                                        <p:tgtEl>
                                          <p:spTgt spid="3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250"/>
                                  </p:stCondLst>
                                  <p:childTnLst>
                                    <p:set>
                                      <p:cBhvr>
                                        <p:cTn id="27" dur="1" fill="hold">
                                          <p:stCondLst>
                                            <p:cond delay="249"/>
                                          </p:stCondLst>
                                        </p:cTn>
                                        <p:tgtEl>
                                          <p:spTgt spid="11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250"/>
                                  </p:stCondLst>
                                  <p:childTnLst>
                                    <p:set>
                                      <p:cBhvr>
                                        <p:cTn id="30" dur="1" fill="hold">
                                          <p:stCondLst>
                                            <p:cond delay="249"/>
                                          </p:stCondLst>
                                        </p:cTn>
                                        <p:tgtEl>
                                          <p:spTgt spid="57"/>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250"/>
                                  </p:stCondLst>
                                  <p:childTnLst>
                                    <p:set>
                                      <p:cBhvr>
                                        <p:cTn id="33" dur="1" fill="hold">
                                          <p:stCondLst>
                                            <p:cond delay="249"/>
                                          </p:stCondLst>
                                        </p:cTn>
                                        <p:tgtEl>
                                          <p:spTgt spid="115"/>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250"/>
                                  </p:stCondLst>
                                  <p:childTnLst>
                                    <p:set>
                                      <p:cBhvr>
                                        <p:cTn id="36" dur="1" fill="hold">
                                          <p:stCondLst>
                                            <p:cond delay="249"/>
                                          </p:stCondLst>
                                        </p:cTn>
                                        <p:tgtEl>
                                          <p:spTgt spid="7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250"/>
                                  </p:stCondLst>
                                  <p:childTnLst>
                                    <p:set>
                                      <p:cBhvr>
                                        <p:cTn id="39" dur="1" fill="hold">
                                          <p:stCondLst>
                                            <p:cond delay="249"/>
                                          </p:stCondLst>
                                        </p:cTn>
                                        <p:tgtEl>
                                          <p:spTgt spid="114"/>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250"/>
                                  </p:stCondLst>
                                  <p:childTnLst>
                                    <p:set>
                                      <p:cBhvr>
                                        <p:cTn id="42" dur="1" fill="hold">
                                          <p:stCondLst>
                                            <p:cond delay="249"/>
                                          </p:stCondLst>
                                        </p:cTn>
                                        <p:tgtEl>
                                          <p:spTgt spid="2"/>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250"/>
                                  </p:stCondLst>
                                  <p:childTnLst>
                                    <p:set>
                                      <p:cBhvr>
                                        <p:cTn id="45" dur="1" fill="hold">
                                          <p:stCondLst>
                                            <p:cond delay="249"/>
                                          </p:stCondLst>
                                        </p:cTn>
                                        <p:tgtEl>
                                          <p:spTgt spid="113"/>
                                        </p:tgtEl>
                                        <p:attrNameLst>
                                          <p:attrName>style.visibility</p:attrName>
                                        </p:attrNameLst>
                                      </p:cBhvr>
                                      <p:to>
                                        <p:strVal val="visible"/>
                                      </p:to>
                                    </p:set>
                                  </p:childTnLst>
                                </p:cTn>
                              </p:par>
                            </p:childTnLst>
                          </p:cTn>
                        </p:par>
                        <p:par>
                          <p:cTn id="46" fill="hold">
                            <p:stCondLst>
                              <p:cond delay="7000"/>
                            </p:stCondLst>
                            <p:childTnLst>
                              <p:par>
                                <p:cTn id="47" presetID="22" presetClass="entr" presetSubtype="1" fill="hold" nodeType="afterEffect">
                                  <p:stCondLst>
                                    <p:cond delay="250"/>
                                  </p:stCondLst>
                                  <p:childTnLst>
                                    <p:set>
                                      <p:cBhvr>
                                        <p:cTn id="48" dur="1" fill="hold">
                                          <p:stCondLst>
                                            <p:cond delay="0"/>
                                          </p:stCondLst>
                                        </p:cTn>
                                        <p:tgtEl>
                                          <p:spTgt spid="136"/>
                                        </p:tgtEl>
                                        <p:attrNameLst>
                                          <p:attrName>style.visibility</p:attrName>
                                        </p:attrNameLst>
                                      </p:cBhvr>
                                      <p:to>
                                        <p:strVal val="visible"/>
                                      </p:to>
                                    </p:set>
                                    <p:animEffect transition="in" filter="wipe(up)">
                                      <p:cBhvr>
                                        <p:cTn id="49" dur="250"/>
                                        <p:tgtEl>
                                          <p:spTgt spid="136"/>
                                        </p:tgtEl>
                                      </p:cBhvr>
                                    </p:animEffect>
                                  </p:childTnLst>
                                </p:cTn>
                              </p:par>
                            </p:childTnLst>
                          </p:cTn>
                        </p:par>
                        <p:par>
                          <p:cTn id="50" fill="hold">
                            <p:stCondLst>
                              <p:cond delay="7500"/>
                            </p:stCondLst>
                            <p:childTnLst>
                              <p:par>
                                <p:cTn id="51" presetID="22" presetClass="entr" presetSubtype="2" fill="hold" nodeType="afterEffect">
                                  <p:stCondLst>
                                    <p:cond delay="250"/>
                                  </p:stCondLst>
                                  <p:childTnLst>
                                    <p:set>
                                      <p:cBhvr>
                                        <p:cTn id="52" dur="1" fill="hold">
                                          <p:stCondLst>
                                            <p:cond delay="0"/>
                                          </p:stCondLst>
                                        </p:cTn>
                                        <p:tgtEl>
                                          <p:spTgt spid="133"/>
                                        </p:tgtEl>
                                        <p:attrNameLst>
                                          <p:attrName>style.visibility</p:attrName>
                                        </p:attrNameLst>
                                      </p:cBhvr>
                                      <p:to>
                                        <p:strVal val="visible"/>
                                      </p:to>
                                    </p:set>
                                    <p:animEffect transition="in" filter="wipe(right)">
                                      <p:cBhvr>
                                        <p:cTn id="53" dur="250"/>
                                        <p:tgtEl>
                                          <p:spTgt spid="133"/>
                                        </p:tgtEl>
                                      </p:cBhvr>
                                    </p:animEffect>
                                  </p:childTnLst>
                                </p:cTn>
                              </p:par>
                            </p:childTnLst>
                          </p:cTn>
                        </p:par>
                        <p:par>
                          <p:cTn id="54" fill="hold">
                            <p:stCondLst>
                              <p:cond delay="8000"/>
                            </p:stCondLst>
                            <p:childTnLst>
                              <p:par>
                                <p:cTn id="55" presetID="22" presetClass="entr" presetSubtype="2" fill="hold" nodeType="afterEffect">
                                  <p:stCondLst>
                                    <p:cond delay="250"/>
                                  </p:stCondLst>
                                  <p:childTnLst>
                                    <p:set>
                                      <p:cBhvr>
                                        <p:cTn id="56" dur="1" fill="hold">
                                          <p:stCondLst>
                                            <p:cond delay="0"/>
                                          </p:stCondLst>
                                        </p:cTn>
                                        <p:tgtEl>
                                          <p:spTgt spid="130"/>
                                        </p:tgtEl>
                                        <p:attrNameLst>
                                          <p:attrName>style.visibility</p:attrName>
                                        </p:attrNameLst>
                                      </p:cBhvr>
                                      <p:to>
                                        <p:strVal val="visible"/>
                                      </p:to>
                                    </p:set>
                                    <p:animEffect transition="in" filter="wipe(right)">
                                      <p:cBhvr>
                                        <p:cTn id="57" dur="250"/>
                                        <p:tgtEl>
                                          <p:spTgt spid="130"/>
                                        </p:tgtEl>
                                      </p:cBhvr>
                                    </p:animEffect>
                                  </p:childTnLst>
                                </p:cTn>
                              </p:par>
                            </p:childTnLst>
                          </p:cTn>
                        </p:par>
                        <p:par>
                          <p:cTn id="58" fill="hold">
                            <p:stCondLst>
                              <p:cond delay="8500"/>
                            </p:stCondLst>
                            <p:childTnLst>
                              <p:par>
                                <p:cTn id="59" presetID="22" presetClass="entr" presetSubtype="2" fill="hold" nodeType="afterEffect">
                                  <p:stCondLst>
                                    <p:cond delay="250"/>
                                  </p:stCondLst>
                                  <p:childTnLst>
                                    <p:set>
                                      <p:cBhvr>
                                        <p:cTn id="60" dur="1" fill="hold">
                                          <p:stCondLst>
                                            <p:cond delay="0"/>
                                          </p:stCondLst>
                                        </p:cTn>
                                        <p:tgtEl>
                                          <p:spTgt spid="127"/>
                                        </p:tgtEl>
                                        <p:attrNameLst>
                                          <p:attrName>style.visibility</p:attrName>
                                        </p:attrNameLst>
                                      </p:cBhvr>
                                      <p:to>
                                        <p:strVal val="visible"/>
                                      </p:to>
                                    </p:set>
                                    <p:animEffect transition="in" filter="wipe(right)">
                                      <p:cBhvr>
                                        <p:cTn id="61" dur="250"/>
                                        <p:tgtEl>
                                          <p:spTgt spid="127"/>
                                        </p:tgtEl>
                                      </p:cBhvr>
                                    </p:animEffect>
                                  </p:childTnLst>
                                </p:cTn>
                              </p:par>
                            </p:childTnLst>
                          </p:cTn>
                        </p:par>
                        <p:par>
                          <p:cTn id="62" fill="hold">
                            <p:stCondLst>
                              <p:cond delay="9000"/>
                            </p:stCondLst>
                            <p:childTnLst>
                              <p:par>
                                <p:cTn id="63" presetID="22" presetClass="entr" presetSubtype="4" fill="hold" nodeType="afterEffect">
                                  <p:stCondLst>
                                    <p:cond delay="250"/>
                                  </p:stCondLst>
                                  <p:childTnLst>
                                    <p:set>
                                      <p:cBhvr>
                                        <p:cTn id="64" dur="1" fill="hold">
                                          <p:stCondLst>
                                            <p:cond delay="0"/>
                                          </p:stCondLst>
                                        </p:cTn>
                                        <p:tgtEl>
                                          <p:spTgt spid="124"/>
                                        </p:tgtEl>
                                        <p:attrNameLst>
                                          <p:attrName>style.visibility</p:attrName>
                                        </p:attrNameLst>
                                      </p:cBhvr>
                                      <p:to>
                                        <p:strVal val="visible"/>
                                      </p:to>
                                    </p:set>
                                    <p:animEffect transition="in" filter="wipe(down)">
                                      <p:cBhvr>
                                        <p:cTn id="65" dur="250"/>
                                        <p:tgtEl>
                                          <p:spTgt spid="124"/>
                                        </p:tgtEl>
                                      </p:cBhvr>
                                    </p:animEffect>
                                  </p:childTnLst>
                                </p:cTn>
                              </p:par>
                            </p:childTnLst>
                          </p:cTn>
                        </p:par>
                        <p:par>
                          <p:cTn id="66" fill="hold">
                            <p:stCondLst>
                              <p:cond delay="9500"/>
                            </p:stCondLst>
                            <p:childTnLst>
                              <p:par>
                                <p:cTn id="67" presetID="22" presetClass="entr" presetSubtype="4" fill="hold" nodeType="afterEffect">
                                  <p:stCondLst>
                                    <p:cond delay="250"/>
                                  </p:stCondLst>
                                  <p:childTnLst>
                                    <p:set>
                                      <p:cBhvr>
                                        <p:cTn id="68" dur="1" fill="hold">
                                          <p:stCondLst>
                                            <p:cond delay="0"/>
                                          </p:stCondLst>
                                        </p:cTn>
                                        <p:tgtEl>
                                          <p:spTgt spid="122"/>
                                        </p:tgtEl>
                                        <p:attrNameLst>
                                          <p:attrName>style.visibility</p:attrName>
                                        </p:attrNameLst>
                                      </p:cBhvr>
                                      <p:to>
                                        <p:strVal val="visible"/>
                                      </p:to>
                                    </p:set>
                                    <p:animEffect transition="in" filter="wipe(down)">
                                      <p:cBhvr>
                                        <p:cTn id="69" dur="250"/>
                                        <p:tgtEl>
                                          <p:spTgt spid="122"/>
                                        </p:tgtEl>
                                      </p:cBhvr>
                                    </p:animEffect>
                                  </p:childTnLst>
                                </p:cTn>
                              </p:par>
                            </p:childTnLst>
                          </p:cTn>
                        </p:par>
                        <p:par>
                          <p:cTn id="70" fill="hold">
                            <p:stCondLst>
                              <p:cond delay="10000"/>
                            </p:stCondLst>
                            <p:childTnLst>
                              <p:par>
                                <p:cTn id="71" presetID="1" presetClass="entr" presetSubtype="0" fill="hold" nodeType="afterEffect">
                                  <p:stCondLst>
                                    <p:cond delay="250"/>
                                  </p:stCondLst>
                                  <p:childTnLst>
                                    <p:set>
                                      <p:cBhvr>
                                        <p:cTn id="72" dur="1" fill="hold">
                                          <p:stCondLst>
                                            <p:cond delay="249"/>
                                          </p:stCondLst>
                                        </p:cTn>
                                        <p:tgtEl>
                                          <p:spTgt spid="101">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down)">
                                      <p:cBhvr>
                                        <p:cTn id="77" dur="500"/>
                                        <p:tgtEl>
                                          <p:spTgt spid="139"/>
                                        </p:tgtEl>
                                      </p:cBhvr>
                                    </p:animEffect>
                                  </p:childTnLst>
                                </p:cTn>
                              </p:par>
                            </p:childTnLst>
                          </p:cTn>
                        </p:par>
                        <p:par>
                          <p:cTn id="78" fill="hold">
                            <p:stCondLst>
                              <p:cond delay="500"/>
                            </p:stCondLst>
                            <p:childTnLst>
                              <p:par>
                                <p:cTn id="79" presetID="10" presetClass="entr" presetSubtype="0" fill="hold" nodeType="afterEffect">
                                  <p:stCondLst>
                                    <p:cond delay="25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childTnLst>
                          </p:cTn>
                        </p:par>
                        <p:par>
                          <p:cTn id="82" fill="hold">
                            <p:stCondLst>
                              <p:cond delay="1250"/>
                            </p:stCondLst>
                            <p:childTnLst>
                              <p:par>
                                <p:cTn id="83" presetID="10" presetClass="entr" presetSubtype="0" fill="hold" grpId="0" nodeType="afterEffect">
                                  <p:stCondLst>
                                    <p:cond delay="250"/>
                                  </p:stCondLst>
                                  <p:childTnLst>
                                    <p:set>
                                      <p:cBhvr>
                                        <p:cTn id="84" dur="1" fill="hold">
                                          <p:stCondLst>
                                            <p:cond delay="0"/>
                                          </p:stCondLst>
                                        </p:cTn>
                                        <p:tgtEl>
                                          <p:spTgt spid="120"/>
                                        </p:tgtEl>
                                        <p:attrNameLst>
                                          <p:attrName>style.visibility</p:attrName>
                                        </p:attrNameLst>
                                      </p:cBhvr>
                                      <p:to>
                                        <p:strVal val="visible"/>
                                      </p:to>
                                    </p:set>
                                    <p:animEffect transition="in" filter="fade">
                                      <p:cBhvr>
                                        <p:cTn id="85" dur="500"/>
                                        <p:tgtEl>
                                          <p:spTgt spid="120"/>
                                        </p:tgtEl>
                                      </p:cBhvr>
                                    </p:animEffect>
                                  </p:childTnLst>
                                </p:cTn>
                              </p:par>
                              <p:par>
                                <p:cTn id="86" presetID="22" presetClass="entr" presetSubtype="4" fill="hold" grpId="0" nodeType="withEffect">
                                  <p:stCondLst>
                                    <p:cond delay="25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childTnLst>
                          </p:cTn>
                        </p:par>
                        <p:par>
                          <p:cTn id="89" fill="hold">
                            <p:stCondLst>
                              <p:cond delay="2000"/>
                            </p:stCondLst>
                            <p:childTnLst>
                              <p:par>
                                <p:cTn id="90" presetID="22" presetClass="entr" presetSubtype="8" fill="hold" nodeType="afterEffect">
                                  <p:stCondLst>
                                    <p:cond delay="500"/>
                                  </p:stCondLst>
                                  <p:childTnLst>
                                    <p:set>
                                      <p:cBhvr>
                                        <p:cTn id="91" dur="1" fill="hold">
                                          <p:stCondLst>
                                            <p:cond delay="0"/>
                                          </p:stCondLst>
                                        </p:cTn>
                                        <p:tgtEl>
                                          <p:spTgt spid="123"/>
                                        </p:tgtEl>
                                        <p:attrNameLst>
                                          <p:attrName>style.visibility</p:attrName>
                                        </p:attrNameLst>
                                      </p:cBhvr>
                                      <p:to>
                                        <p:strVal val="visible"/>
                                      </p:to>
                                    </p:set>
                                    <p:animEffect transition="in" filter="wipe(left)">
                                      <p:cBhvr>
                                        <p:cTn id="9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P spid="116" grpId="0"/>
      <p:bldP spid="117" grpId="0"/>
      <p:bldP spid="118" grpId="0"/>
      <p:bldP spid="119" grpId="0"/>
      <p:bldP spid="120"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4" name="Rectangle 53"/>
          <p:cNvSpPr/>
          <p:nvPr/>
        </p:nvSpPr>
        <p:spPr>
          <a:xfrm>
            <a:off x="3791673" y="4665199"/>
            <a:ext cx="5344358" cy="369330"/>
          </a:xfrm>
          <a:prstGeom prst="rect">
            <a:avLst/>
          </a:prstGeom>
          <a:solidFill>
            <a:schemeClr val="bg1">
              <a:lumMod val="95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hangingPunct="0"/>
            <a:endParaRPr lang="en-US">
              <a:solidFill>
                <a:srgbClr val="000000"/>
              </a:solidFill>
              <a:latin typeface="Calibri"/>
              <a:ea typeface="MS PGothic" pitchFamily="34" charset="-128"/>
              <a:sym typeface="Calibri"/>
            </a:endParaRPr>
          </a:p>
        </p:txBody>
      </p:sp>
      <p:sp>
        <p:nvSpPr>
          <p:cNvPr id="55" name="TextBox 112"/>
          <p:cNvSpPr txBox="1"/>
          <p:nvPr/>
        </p:nvSpPr>
        <p:spPr>
          <a:xfrm>
            <a:off x="1760183" y="4816085"/>
            <a:ext cx="774571"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USSD</a:t>
            </a:r>
          </a:p>
        </p:txBody>
      </p:sp>
      <p:sp>
        <p:nvSpPr>
          <p:cNvPr id="56" name="TextBox 113"/>
          <p:cNvSpPr txBox="1"/>
          <p:nvPr/>
        </p:nvSpPr>
        <p:spPr>
          <a:xfrm>
            <a:off x="2649972" y="4816085"/>
            <a:ext cx="973343"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NAD 27</a:t>
            </a:r>
          </a:p>
        </p:txBody>
      </p:sp>
      <p:sp>
        <p:nvSpPr>
          <p:cNvPr id="57" name="TextBox 114"/>
          <p:cNvSpPr txBox="1"/>
          <p:nvPr/>
        </p:nvSpPr>
        <p:spPr>
          <a:xfrm>
            <a:off x="3757405" y="4816085"/>
            <a:ext cx="800219"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(1986)</a:t>
            </a:r>
          </a:p>
        </p:txBody>
      </p:sp>
      <p:sp>
        <p:nvSpPr>
          <p:cNvPr id="58" name="TextBox 115"/>
          <p:cNvSpPr txBox="1"/>
          <p:nvPr/>
        </p:nvSpPr>
        <p:spPr>
          <a:xfrm>
            <a:off x="8186205" y="4816085"/>
            <a:ext cx="78746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(2011)</a:t>
            </a:r>
          </a:p>
        </p:txBody>
      </p:sp>
      <p:sp>
        <p:nvSpPr>
          <p:cNvPr id="59" name="TextBox 116"/>
          <p:cNvSpPr txBox="1"/>
          <p:nvPr/>
        </p:nvSpPr>
        <p:spPr>
          <a:xfrm>
            <a:off x="6691077" y="4816085"/>
            <a:ext cx="139012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(NSRS2007)</a:t>
            </a:r>
          </a:p>
        </p:txBody>
      </p:sp>
      <p:sp>
        <p:nvSpPr>
          <p:cNvPr id="60" name="TextBox 117"/>
          <p:cNvSpPr txBox="1"/>
          <p:nvPr/>
        </p:nvSpPr>
        <p:spPr>
          <a:xfrm>
            <a:off x="5785857" y="4816085"/>
            <a:ext cx="800219"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(FBN)</a:t>
            </a:r>
          </a:p>
        </p:txBody>
      </p:sp>
      <p:sp>
        <p:nvSpPr>
          <p:cNvPr id="61" name="TextBox 118"/>
          <p:cNvSpPr txBox="1"/>
          <p:nvPr/>
        </p:nvSpPr>
        <p:spPr>
          <a:xfrm>
            <a:off x="4662626" y="4816085"/>
            <a:ext cx="1018227"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17375E"/>
                </a:solidFill>
                <a:latin typeface="Times New Roman" panose="02020603050405020304" pitchFamily="18" charset="0"/>
                <a:cs typeface="Times New Roman" panose="02020603050405020304" pitchFamily="18" charset="0"/>
              </a:rPr>
              <a:t>(HARN)</a:t>
            </a:r>
          </a:p>
        </p:txBody>
      </p:sp>
      <p:sp>
        <p:nvSpPr>
          <p:cNvPr id="62" name="TextBox 119"/>
          <p:cNvSpPr txBox="1"/>
          <p:nvPr/>
        </p:nvSpPr>
        <p:spPr>
          <a:xfrm>
            <a:off x="9078668" y="4816085"/>
            <a:ext cx="1482009"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b="1" dirty="0">
                <a:solidFill>
                  <a:srgbClr val="9B1113"/>
                </a:solidFill>
                <a:latin typeface="Times New Roman" panose="02020603050405020304" pitchFamily="18" charset="0"/>
                <a:cs typeface="Times New Roman" panose="02020603050405020304" pitchFamily="18" charset="0"/>
              </a:rPr>
              <a:t>NATRF2022 </a:t>
            </a:r>
          </a:p>
        </p:txBody>
      </p:sp>
      <p:sp>
        <p:nvSpPr>
          <p:cNvPr id="63" name="TextBox 117"/>
          <p:cNvSpPr txBox="1"/>
          <p:nvPr/>
        </p:nvSpPr>
        <p:spPr>
          <a:xfrm>
            <a:off x="5558232" y="4323656"/>
            <a:ext cx="1075936"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sz="2000" b="1" dirty="0">
                <a:solidFill>
                  <a:srgbClr val="17375E"/>
                </a:solidFill>
                <a:latin typeface="Times New Roman" panose="02020603050405020304" pitchFamily="18" charset="0"/>
                <a:cs typeface="Times New Roman" panose="02020603050405020304" pitchFamily="18" charset="0"/>
              </a:rPr>
              <a:t>NAD</a:t>
            </a:r>
            <a:r>
              <a:rPr lang="en-US" sz="2400" b="1" dirty="0">
                <a:solidFill>
                  <a:srgbClr val="17375E"/>
                </a:solidFill>
                <a:latin typeface="Times New Roman" panose="02020603050405020304" pitchFamily="18" charset="0"/>
                <a:cs typeface="Times New Roman" panose="02020603050405020304" pitchFamily="18" charset="0"/>
              </a:rPr>
              <a:t> </a:t>
            </a:r>
            <a:r>
              <a:rPr lang="en-US" sz="2000" b="1" dirty="0">
                <a:solidFill>
                  <a:srgbClr val="17375E"/>
                </a:solidFill>
                <a:latin typeface="Times New Roman" panose="02020603050405020304" pitchFamily="18" charset="0"/>
                <a:cs typeface="Times New Roman" panose="02020603050405020304" pitchFamily="18" charset="0"/>
              </a:rPr>
              <a:t>83</a:t>
            </a:r>
            <a:endParaRPr lang="en-US" sz="2800" b="1" dirty="0">
              <a:solidFill>
                <a:srgbClr val="17375E"/>
              </a:solidFill>
              <a:latin typeface="Times New Roman" panose="02020603050405020304" pitchFamily="18" charset="0"/>
              <a:cs typeface="Times New Roman" panose="02020603050405020304" pitchFamily="18" charset="0"/>
            </a:endParaRPr>
          </a:p>
        </p:txBody>
      </p:sp>
      <p:sp>
        <p:nvSpPr>
          <p:cNvPr id="64" name="Oval 63"/>
          <p:cNvSpPr/>
          <p:nvPr/>
        </p:nvSpPr>
        <p:spPr>
          <a:xfrm>
            <a:off x="5041874" y="5340233"/>
            <a:ext cx="352704" cy="3076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endParaRPr lang="en-US" sz="2000" b="1" dirty="0">
              <a:solidFill>
                <a:prstClr val="black"/>
              </a:solidFill>
              <a:latin typeface="Calibri"/>
            </a:endParaRPr>
          </a:p>
        </p:txBody>
      </p:sp>
      <p:sp>
        <p:nvSpPr>
          <p:cNvPr id="65" name="Oval 64"/>
          <p:cNvSpPr/>
          <p:nvPr/>
        </p:nvSpPr>
        <p:spPr>
          <a:xfrm>
            <a:off x="6044077" y="5340233"/>
            <a:ext cx="352704" cy="3076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endParaRPr lang="en-US" sz="2000" b="1" dirty="0">
              <a:solidFill>
                <a:prstClr val="black"/>
              </a:solidFill>
              <a:latin typeface="Calibri"/>
            </a:endParaRPr>
          </a:p>
        </p:txBody>
      </p:sp>
      <p:sp>
        <p:nvSpPr>
          <p:cNvPr id="67" name="Oval 66"/>
          <p:cNvSpPr/>
          <p:nvPr/>
        </p:nvSpPr>
        <p:spPr>
          <a:xfrm>
            <a:off x="7277113" y="5340232"/>
            <a:ext cx="352704" cy="3076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endParaRPr lang="en-US" sz="2000" b="1" dirty="0">
              <a:solidFill>
                <a:prstClr val="black"/>
              </a:solidFill>
              <a:latin typeface="Calibri"/>
            </a:endParaRPr>
          </a:p>
        </p:txBody>
      </p:sp>
      <p:sp>
        <p:nvSpPr>
          <p:cNvPr id="68" name="Oval 67"/>
          <p:cNvSpPr/>
          <p:nvPr/>
        </p:nvSpPr>
        <p:spPr>
          <a:xfrm>
            <a:off x="8436539" y="5340232"/>
            <a:ext cx="352704" cy="3076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endParaRPr lang="en-US" sz="2000" b="1" dirty="0">
              <a:solidFill>
                <a:prstClr val="black"/>
              </a:solidFill>
              <a:latin typeface="Calibri"/>
            </a:endParaRPr>
          </a:p>
        </p:txBody>
      </p:sp>
      <p:sp>
        <p:nvSpPr>
          <p:cNvPr id="69" name="Oval 68"/>
          <p:cNvSpPr/>
          <p:nvPr/>
        </p:nvSpPr>
        <p:spPr>
          <a:xfrm>
            <a:off x="9716897" y="5340232"/>
            <a:ext cx="352704" cy="3076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endParaRPr lang="en-US" sz="2000" b="1" dirty="0">
              <a:solidFill>
                <a:prstClr val="black"/>
              </a:solidFill>
              <a:latin typeface="Calibri"/>
            </a:endParaRPr>
          </a:p>
        </p:txBody>
      </p:sp>
      <p:cxnSp>
        <p:nvCxnSpPr>
          <p:cNvPr id="70" name="Straight Arrow Connector 69"/>
          <p:cNvCxnSpPr>
            <a:stCxn id="100" idx="3"/>
          </p:cNvCxnSpPr>
          <p:nvPr/>
        </p:nvCxnSpPr>
        <p:spPr>
          <a:xfrm flipV="1">
            <a:off x="2327772" y="5494034"/>
            <a:ext cx="677405" cy="2159"/>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1" name="Straight Arrow Connector 70"/>
          <p:cNvCxnSpPr>
            <a:stCxn id="101" idx="3"/>
            <a:endCxn id="102" idx="1"/>
          </p:cNvCxnSpPr>
          <p:nvPr/>
        </p:nvCxnSpPr>
        <p:spPr>
          <a:xfrm>
            <a:off x="3353577" y="5496191"/>
            <a:ext cx="677371" cy="0"/>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2" name="Straight Arrow Connector 71"/>
          <p:cNvCxnSpPr>
            <a:stCxn id="102" idx="3"/>
            <a:endCxn id="64" idx="2"/>
          </p:cNvCxnSpPr>
          <p:nvPr/>
        </p:nvCxnSpPr>
        <p:spPr>
          <a:xfrm flipV="1">
            <a:off x="4380626" y="5494034"/>
            <a:ext cx="661248" cy="2159"/>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3" name="Straight Arrow Connector 72"/>
          <p:cNvCxnSpPr>
            <a:stCxn id="64" idx="6"/>
            <a:endCxn id="65" idx="2"/>
          </p:cNvCxnSpPr>
          <p:nvPr/>
        </p:nvCxnSpPr>
        <p:spPr>
          <a:xfrm>
            <a:off x="5394580" y="5494032"/>
            <a:ext cx="649499" cy="0"/>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4" name="Straight Arrow Connector 73"/>
          <p:cNvCxnSpPr>
            <a:stCxn id="65" idx="6"/>
            <a:endCxn id="67" idx="2"/>
          </p:cNvCxnSpPr>
          <p:nvPr/>
        </p:nvCxnSpPr>
        <p:spPr>
          <a:xfrm flipV="1">
            <a:off x="6396781" y="5494033"/>
            <a:ext cx="880332" cy="1"/>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5" name="Straight Arrow Connector 74"/>
          <p:cNvCxnSpPr/>
          <p:nvPr/>
        </p:nvCxnSpPr>
        <p:spPr>
          <a:xfrm>
            <a:off x="7640327" y="5494031"/>
            <a:ext cx="806722" cy="0"/>
          </a:xfrm>
          <a:prstGeom prst="straightConnector1">
            <a:avLst/>
          </a:prstGeom>
          <a:noFill/>
          <a:ln w="57150" cap="flat">
            <a:solidFill>
              <a:schemeClr val="accent1"/>
            </a:solidFill>
            <a:prstDash val="solid"/>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76" name="Straight Arrow Connector 75"/>
          <p:cNvCxnSpPr>
            <a:stCxn id="68" idx="6"/>
            <a:endCxn id="69" idx="2"/>
          </p:cNvCxnSpPr>
          <p:nvPr/>
        </p:nvCxnSpPr>
        <p:spPr>
          <a:xfrm>
            <a:off x="8789243" y="5494031"/>
            <a:ext cx="927654" cy="0"/>
          </a:xfrm>
          <a:prstGeom prst="straightConnector1">
            <a:avLst/>
          </a:prstGeom>
          <a:noFill/>
          <a:ln w="57150" cap="flat">
            <a:solidFill>
              <a:srgbClr val="990708"/>
            </a:solidFill>
            <a:prstDash val="sysDot"/>
            <a:round/>
            <a:headEnd type="triangle" w="med" len="med"/>
            <a:tailEnd type="triangle" w="med" len="me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77" name="Group 76"/>
          <p:cNvGrpSpPr/>
          <p:nvPr/>
        </p:nvGrpSpPr>
        <p:grpSpPr>
          <a:xfrm>
            <a:off x="1524000" y="499461"/>
            <a:ext cx="9144000" cy="1254566"/>
            <a:chOff x="0" y="-357790"/>
            <a:chExt cx="9144000" cy="1254566"/>
          </a:xfrm>
        </p:grpSpPr>
        <p:sp>
          <p:nvSpPr>
            <p:cNvPr id="78" name="TextBox 1"/>
            <p:cNvSpPr txBox="1"/>
            <p:nvPr/>
          </p:nvSpPr>
          <p:spPr>
            <a:xfrm>
              <a:off x="0" y="-357790"/>
              <a:ext cx="9144000"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4400">
                  <a:solidFill>
                    <a:srgbClr val="17375E"/>
                  </a:solidFill>
                  <a:latin typeface="Times New Roman"/>
                  <a:ea typeface="Times New Roman"/>
                  <a:cs typeface="Times New Roman"/>
                  <a:sym typeface="Times New Roman"/>
                </a:defRPr>
              </a:lvl1pPr>
            </a:lstStyle>
            <a:p>
              <a:pPr algn="ctr" defTabSz="457200"/>
              <a:r>
                <a:rPr lang="en-US" sz="4000" b="1" dirty="0"/>
                <a:t>Transformations</a:t>
              </a:r>
              <a:endParaRPr sz="4000" b="1" dirty="0"/>
            </a:p>
          </p:txBody>
        </p:sp>
        <p:sp>
          <p:nvSpPr>
            <p:cNvPr id="79" name="TextBox 1"/>
            <p:cNvSpPr txBox="1"/>
            <p:nvPr/>
          </p:nvSpPr>
          <p:spPr>
            <a:xfrm>
              <a:off x="2852385" y="312001"/>
              <a:ext cx="334642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4400">
                  <a:solidFill>
                    <a:srgbClr val="17375E"/>
                  </a:solidFill>
                  <a:latin typeface="Times New Roman"/>
                  <a:ea typeface="Times New Roman"/>
                  <a:cs typeface="Times New Roman"/>
                  <a:sym typeface="Times New Roman"/>
                </a:defRPr>
              </a:lvl1pPr>
            </a:lstStyle>
            <a:p>
              <a:pPr defTabSz="457200"/>
              <a:r>
                <a:rPr lang="en-US" sz="3200" b="1" dirty="0"/>
                <a:t>NCAT/NADCON5</a:t>
              </a:r>
              <a:endParaRPr sz="3200" b="1" dirty="0"/>
            </a:p>
          </p:txBody>
        </p:sp>
      </p:grpSp>
      <p:sp>
        <p:nvSpPr>
          <p:cNvPr id="80" name="TextBox 112"/>
          <p:cNvSpPr txBox="1"/>
          <p:nvPr/>
        </p:nvSpPr>
        <p:spPr>
          <a:xfrm>
            <a:off x="1693063" y="5062221"/>
            <a:ext cx="986167"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defTabSz="457200"/>
            <a:r>
              <a:rPr lang="en-US" sz="1400" dirty="0">
                <a:solidFill>
                  <a:srgbClr val="17375E"/>
                </a:solidFill>
                <a:latin typeface="Times New Roman" panose="02020603050405020304" pitchFamily="18" charset="0"/>
                <a:cs typeface="Times New Roman" panose="02020603050405020304" pitchFamily="18" charset="0"/>
              </a:rPr>
              <a:t>(No SPCS)</a:t>
            </a:r>
          </a:p>
        </p:txBody>
      </p:sp>
      <p:grpSp>
        <p:nvGrpSpPr>
          <p:cNvPr id="81" name="Group 80"/>
          <p:cNvGrpSpPr/>
          <p:nvPr/>
        </p:nvGrpSpPr>
        <p:grpSpPr>
          <a:xfrm>
            <a:off x="2180548" y="1856348"/>
            <a:ext cx="8333333" cy="2331303"/>
            <a:chOff x="656546" y="999096"/>
            <a:chExt cx="8333333" cy="2331303"/>
          </a:xfrm>
        </p:grpSpPr>
        <p:cxnSp>
          <p:nvCxnSpPr>
            <p:cNvPr id="82" name="Straight Connector 81"/>
            <p:cNvCxnSpPr>
              <a:stCxn id="91" idx="2"/>
              <a:endCxn id="96" idx="0"/>
            </p:cNvCxnSpPr>
            <p:nvPr/>
          </p:nvCxnSpPr>
          <p:spPr>
            <a:xfrm flipH="1">
              <a:off x="1254838" y="1870150"/>
              <a:ext cx="796780" cy="468645"/>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91" idx="2"/>
              <a:endCxn id="90" idx="0"/>
            </p:cNvCxnSpPr>
            <p:nvPr/>
          </p:nvCxnSpPr>
          <p:spPr>
            <a:xfrm>
              <a:off x="2051618" y="1870150"/>
              <a:ext cx="709683" cy="468645"/>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7609933" y="2508800"/>
              <a:ext cx="1379946" cy="624814"/>
            </a:xfrm>
            <a:prstGeom prst="ellipse">
              <a:avLst/>
            </a:prstGeom>
            <a:solidFill>
              <a:schemeClr val="accent6">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r>
                <a:rPr lang="en-US" sz="2400" dirty="0">
                  <a:solidFill>
                    <a:srgbClr val="17375E"/>
                  </a:solidFill>
                  <a:latin typeface="Times New Roman" panose="02020603050405020304" pitchFamily="18" charset="0"/>
                  <a:cs typeface="Times New Roman" panose="02020603050405020304" pitchFamily="18" charset="0"/>
                </a:rPr>
                <a:t>X, Y, Z</a:t>
              </a:r>
            </a:p>
          </p:txBody>
        </p:sp>
        <p:sp>
          <p:nvSpPr>
            <p:cNvPr id="85" name="Oval 84"/>
            <p:cNvSpPr/>
            <p:nvPr/>
          </p:nvSpPr>
          <p:spPr>
            <a:xfrm>
              <a:off x="6120531" y="999096"/>
              <a:ext cx="1869372" cy="1098608"/>
            </a:xfrm>
            <a:prstGeom prst="ellipse">
              <a:avLst/>
            </a:prstGeom>
            <a:solidFill>
              <a:schemeClr val="accent6">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r>
                <a:rPr lang="en-US" sz="3600" dirty="0">
                  <a:solidFill>
                    <a:srgbClr val="17375E"/>
                  </a:solidFill>
                  <a:latin typeface="Symbol" panose="05050102010706020507" pitchFamily="18" charset="2"/>
                </a:rPr>
                <a:t>f</a:t>
              </a:r>
              <a:r>
                <a:rPr lang="en-US" sz="3600" dirty="0">
                  <a:solidFill>
                    <a:srgbClr val="17375E"/>
                  </a:solidFill>
                  <a:latin typeface="Calibri"/>
                </a:rPr>
                <a:t>, </a:t>
              </a:r>
              <a:r>
                <a:rPr lang="en-US" sz="3600" dirty="0">
                  <a:solidFill>
                    <a:srgbClr val="17375E"/>
                  </a:solidFill>
                  <a:latin typeface="Symbol" panose="05050102010706020507" pitchFamily="18" charset="2"/>
                </a:rPr>
                <a:t>l</a:t>
              </a:r>
              <a:r>
                <a:rPr lang="en-US" sz="3600" dirty="0">
                  <a:solidFill>
                    <a:srgbClr val="17375E"/>
                  </a:solidFill>
                  <a:latin typeface="Calibri"/>
                </a:rPr>
                <a:t>, h</a:t>
              </a:r>
            </a:p>
          </p:txBody>
        </p:sp>
        <p:cxnSp>
          <p:nvCxnSpPr>
            <p:cNvPr id="86" name="Straight Connector 85"/>
            <p:cNvCxnSpPr>
              <a:stCxn id="85" idx="3"/>
              <a:endCxn id="94" idx="0"/>
            </p:cNvCxnSpPr>
            <p:nvPr/>
          </p:nvCxnSpPr>
          <p:spPr>
            <a:xfrm flipH="1">
              <a:off x="5881501" y="1936817"/>
              <a:ext cx="512793" cy="468753"/>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5" idx="5"/>
              <a:endCxn id="84" idx="0"/>
            </p:cNvCxnSpPr>
            <p:nvPr/>
          </p:nvCxnSpPr>
          <p:spPr>
            <a:xfrm>
              <a:off x="7716140" y="1936817"/>
              <a:ext cx="583766" cy="571983"/>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5" idx="4"/>
              <a:endCxn id="93" idx="0"/>
            </p:cNvCxnSpPr>
            <p:nvPr/>
          </p:nvCxnSpPr>
          <p:spPr>
            <a:xfrm>
              <a:off x="7055217" y="2097704"/>
              <a:ext cx="12645" cy="482183"/>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656546" y="2338795"/>
              <a:ext cx="1196584" cy="924829"/>
              <a:chOff x="3079419" y="1924720"/>
              <a:chExt cx="1405792" cy="924829"/>
            </a:xfrm>
            <a:effectLst/>
          </p:grpSpPr>
          <p:sp>
            <p:nvSpPr>
              <p:cNvPr id="96" name="Rectangle 95"/>
              <p:cNvSpPr/>
              <p:nvPr/>
            </p:nvSpPr>
            <p:spPr>
              <a:xfrm>
                <a:off x="3079419" y="1924720"/>
                <a:ext cx="1405792" cy="461663"/>
              </a:xfrm>
              <a:prstGeom prst="rect">
                <a:avLst/>
              </a:prstGeom>
              <a:solidFill>
                <a:schemeClr val="accent1">
                  <a:lumMod val="20000"/>
                  <a:lumOff val="8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UTM</a:t>
                </a:r>
              </a:p>
            </p:txBody>
          </p:sp>
          <p:sp>
            <p:nvSpPr>
              <p:cNvPr id="97" name="Rectangle 96"/>
              <p:cNvSpPr/>
              <p:nvPr/>
            </p:nvSpPr>
            <p:spPr>
              <a:xfrm>
                <a:off x="3079419" y="2387886"/>
                <a:ext cx="1405792" cy="461663"/>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USNG</a:t>
                </a:r>
              </a:p>
            </p:txBody>
          </p:sp>
        </p:grpSp>
        <p:sp>
          <p:nvSpPr>
            <p:cNvPr id="90" name="Rectangle 89"/>
            <p:cNvSpPr/>
            <p:nvPr/>
          </p:nvSpPr>
          <p:spPr>
            <a:xfrm>
              <a:off x="2183592" y="2338795"/>
              <a:ext cx="1155417" cy="461663"/>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SPCS</a:t>
              </a:r>
              <a:endPar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endParaRPr>
            </a:p>
          </p:txBody>
        </p:sp>
        <p:sp>
          <p:nvSpPr>
            <p:cNvPr id="91" name="Rectangle 90"/>
            <p:cNvSpPr/>
            <p:nvPr/>
          </p:nvSpPr>
          <p:spPr>
            <a:xfrm>
              <a:off x="1348722" y="1223821"/>
              <a:ext cx="1405792" cy="646329"/>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a:r>
                <a:rPr lang="en-US" sz="3600" dirty="0">
                  <a:solidFill>
                    <a:srgbClr val="17375E"/>
                  </a:solidFill>
                  <a:latin typeface="Symbol" panose="05050102010706020507" pitchFamily="18" charset="2"/>
                  <a:ea typeface="MS PGothic" pitchFamily="34" charset="-128"/>
                </a:rPr>
                <a:t>f</a:t>
              </a:r>
              <a:r>
                <a:rPr lang="en-US" sz="3600" dirty="0">
                  <a:solidFill>
                    <a:srgbClr val="17375E"/>
                  </a:solidFill>
                  <a:latin typeface="Calibri"/>
                  <a:ea typeface="MS PGothic" pitchFamily="34" charset="-128"/>
                </a:rPr>
                <a:t>, </a:t>
              </a:r>
              <a:r>
                <a:rPr lang="en-US" sz="3600" dirty="0">
                  <a:solidFill>
                    <a:srgbClr val="17375E"/>
                  </a:solidFill>
                  <a:latin typeface="Symbol" panose="05050102010706020507" pitchFamily="18" charset="2"/>
                  <a:ea typeface="MS PGothic" pitchFamily="34" charset="-128"/>
                </a:rPr>
                <a:t>l</a:t>
              </a:r>
              <a:endParaRPr lang="en-US" sz="2400" dirty="0">
                <a:solidFill>
                  <a:srgbClr val="17375E"/>
                </a:solidFill>
                <a:latin typeface="Calibri"/>
                <a:ea typeface="MS PGothic" pitchFamily="34" charset="-128"/>
              </a:endParaRPr>
            </a:p>
          </p:txBody>
        </p:sp>
        <p:grpSp>
          <p:nvGrpSpPr>
            <p:cNvPr id="92" name="Group 91"/>
            <p:cNvGrpSpPr/>
            <p:nvPr/>
          </p:nvGrpSpPr>
          <p:grpSpPr>
            <a:xfrm>
              <a:off x="5283209" y="2405570"/>
              <a:ext cx="1196584" cy="924829"/>
              <a:chOff x="3541148" y="1953700"/>
              <a:chExt cx="1405792" cy="924829"/>
            </a:xfrm>
            <a:solidFill>
              <a:schemeClr val="accent1">
                <a:lumMod val="20000"/>
                <a:lumOff val="80000"/>
              </a:schemeClr>
            </a:solidFill>
            <a:effectLst/>
          </p:grpSpPr>
          <p:sp>
            <p:nvSpPr>
              <p:cNvPr id="94" name="Rectangle 93"/>
              <p:cNvSpPr/>
              <p:nvPr/>
            </p:nvSpPr>
            <p:spPr>
              <a:xfrm>
                <a:off x="3541148" y="1953700"/>
                <a:ext cx="1405792" cy="461663"/>
              </a:xfrm>
              <a:prstGeom prst="rect">
                <a:avLst/>
              </a:prstGeom>
              <a:grp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UTM</a:t>
                </a:r>
              </a:p>
            </p:txBody>
          </p:sp>
          <p:sp>
            <p:nvSpPr>
              <p:cNvPr id="95" name="Rectangle 94"/>
              <p:cNvSpPr/>
              <p:nvPr/>
            </p:nvSpPr>
            <p:spPr>
              <a:xfrm>
                <a:off x="3541148" y="2416866"/>
                <a:ext cx="1405792" cy="461663"/>
              </a:xfrm>
              <a:prstGeom prst="rect">
                <a:avLst/>
              </a:prstGeom>
              <a:grp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USNG</a:t>
                </a:r>
              </a:p>
            </p:txBody>
          </p:sp>
        </p:grpSp>
        <p:sp>
          <p:nvSpPr>
            <p:cNvPr id="93" name="Rectangle 92"/>
            <p:cNvSpPr/>
            <p:nvPr/>
          </p:nvSpPr>
          <p:spPr>
            <a:xfrm>
              <a:off x="6607773" y="2579887"/>
              <a:ext cx="920177" cy="461663"/>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SPCS</a:t>
              </a:r>
              <a:endPar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endParaRPr>
            </a:p>
          </p:txBody>
        </p:sp>
      </p:grpSp>
      <p:sp>
        <p:nvSpPr>
          <p:cNvPr id="98" name="Rectangle 97"/>
          <p:cNvSpPr/>
          <p:nvPr/>
        </p:nvSpPr>
        <p:spPr>
          <a:xfrm>
            <a:off x="1853076" y="1390695"/>
            <a:ext cx="1155417" cy="461663"/>
          </a:xfrm>
          <a:prstGeom prst="rect">
            <a:avLst/>
          </a:prstGeom>
          <a:solidFill>
            <a:schemeClr val="accent1">
              <a:lumMod val="20000"/>
              <a:lumOff val="80000"/>
            </a:schemeClr>
          </a:solidFill>
          <a:ln w="25400" cap="flat">
            <a:solidFill>
              <a:schemeClr val="accent1"/>
            </a:solidFill>
            <a:prstDash val="solid"/>
            <a:round/>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defTabSz="457200" hangingPunct="0"/>
            <a:r>
              <a:rPr lang="en-US" sz="2400" dirty="0">
                <a:solidFill>
                  <a:prstClr val="black"/>
                </a:solidFill>
                <a:latin typeface="Times New Roman" panose="02020603050405020304" pitchFamily="18" charset="0"/>
                <a:ea typeface="MS PGothic" pitchFamily="34" charset="-128"/>
                <a:cs typeface="Times New Roman" panose="02020603050405020304" pitchFamily="18" charset="0"/>
              </a:rPr>
              <a:t>2D</a:t>
            </a:r>
            <a:endParaRPr lang="en-US" sz="2400" dirty="0">
              <a:solidFill>
                <a:srgbClr val="000000"/>
              </a:solidFill>
              <a:latin typeface="Times New Roman" panose="02020603050405020304" pitchFamily="18" charset="0"/>
              <a:ea typeface="MS PGothic" pitchFamily="34" charset="-128"/>
              <a:cs typeface="Times New Roman" panose="02020603050405020304" pitchFamily="18" charset="0"/>
              <a:sym typeface="Calibri"/>
            </a:endParaRPr>
          </a:p>
        </p:txBody>
      </p:sp>
      <p:sp>
        <p:nvSpPr>
          <p:cNvPr id="99" name="Oval 98"/>
          <p:cNvSpPr/>
          <p:nvPr/>
        </p:nvSpPr>
        <p:spPr>
          <a:xfrm>
            <a:off x="9074365" y="1390693"/>
            <a:ext cx="1271516" cy="547212"/>
          </a:xfrm>
          <a:prstGeom prst="ellipse">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457200"/>
            <a:r>
              <a:rPr lang="en-US" sz="2400" dirty="0">
                <a:solidFill>
                  <a:srgbClr val="17375E"/>
                </a:solidFill>
                <a:latin typeface="Times New Roman" panose="02020603050405020304" pitchFamily="18" charset="0"/>
                <a:cs typeface="Times New Roman" panose="02020603050405020304" pitchFamily="18" charset="0"/>
              </a:rPr>
              <a:t>3D</a:t>
            </a:r>
          </a:p>
        </p:txBody>
      </p:sp>
      <p:sp>
        <p:nvSpPr>
          <p:cNvPr id="100" name="Rectangle 99"/>
          <p:cNvSpPr/>
          <p:nvPr/>
        </p:nvSpPr>
        <p:spPr>
          <a:xfrm>
            <a:off x="1978090" y="5311526"/>
            <a:ext cx="349680" cy="369330"/>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hangingPunct="0"/>
            <a:endParaRPr lang="en-US">
              <a:solidFill>
                <a:srgbClr val="000000"/>
              </a:solidFill>
              <a:latin typeface="Calibri"/>
              <a:ea typeface="MS PGothic" pitchFamily="34" charset="-128"/>
              <a:sym typeface="Calibri"/>
            </a:endParaRPr>
          </a:p>
        </p:txBody>
      </p:sp>
      <p:sp>
        <p:nvSpPr>
          <p:cNvPr id="101" name="Rectangle 100"/>
          <p:cNvSpPr/>
          <p:nvPr/>
        </p:nvSpPr>
        <p:spPr>
          <a:xfrm>
            <a:off x="3003895" y="5311526"/>
            <a:ext cx="349680" cy="369330"/>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hangingPunct="0"/>
            <a:endParaRPr lang="en-US">
              <a:solidFill>
                <a:srgbClr val="000000"/>
              </a:solidFill>
              <a:latin typeface="Calibri"/>
              <a:ea typeface="MS PGothic" pitchFamily="34" charset="-128"/>
              <a:sym typeface="Calibri"/>
            </a:endParaRPr>
          </a:p>
        </p:txBody>
      </p:sp>
      <p:sp>
        <p:nvSpPr>
          <p:cNvPr id="102" name="Rectangle 101"/>
          <p:cNvSpPr/>
          <p:nvPr/>
        </p:nvSpPr>
        <p:spPr>
          <a:xfrm>
            <a:off x="4030946" y="5311526"/>
            <a:ext cx="349680" cy="369330"/>
          </a:xfrm>
          <a:prstGeom prst="rect">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hangingPunct="0"/>
            <a:endParaRPr lang="en-US">
              <a:solidFill>
                <a:srgbClr val="000000"/>
              </a:solidFill>
              <a:latin typeface="Calibri"/>
              <a:ea typeface="MS PGothic" pitchFamily="34" charset="-128"/>
              <a:sym typeface="Calibri"/>
            </a:endParaRPr>
          </a:p>
        </p:txBody>
      </p:sp>
      <p:sp>
        <p:nvSpPr>
          <p:cNvPr id="103" name="TextBox 1"/>
          <p:cNvSpPr txBox="1"/>
          <p:nvPr/>
        </p:nvSpPr>
        <p:spPr>
          <a:xfrm>
            <a:off x="5190449" y="2669083"/>
            <a:ext cx="1560179"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defRPr sz="4400">
                <a:solidFill>
                  <a:srgbClr val="17375E"/>
                </a:solidFill>
                <a:latin typeface="Times New Roman"/>
                <a:ea typeface="Times New Roman"/>
                <a:cs typeface="Times New Roman"/>
                <a:sym typeface="Times New Roman"/>
              </a:defRPr>
            </a:lvl1pPr>
          </a:lstStyle>
          <a:p>
            <a:pPr algn="ctr" defTabSz="457200"/>
            <a:r>
              <a:rPr lang="en-US" sz="3200" dirty="0"/>
              <a:t>CONUS</a:t>
            </a:r>
            <a:endParaRPr sz="3200" dirty="0"/>
          </a:p>
        </p:txBody>
      </p:sp>
      <p:sp>
        <p:nvSpPr>
          <p:cNvPr id="104" name="Left-Right Arrow 103"/>
          <p:cNvSpPr/>
          <p:nvPr/>
        </p:nvSpPr>
        <p:spPr>
          <a:xfrm>
            <a:off x="4296547" y="2115499"/>
            <a:ext cx="3347985" cy="571423"/>
          </a:xfrm>
          <a:prstGeom prst="leftRightArrow">
            <a:avLst/>
          </a:prstGeom>
          <a:solidFill>
            <a:schemeClr val="accent1"/>
          </a:solidFill>
          <a:ln w="57150"/>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a:solidFill>
                  <a:prstClr val="white"/>
                </a:solidFill>
                <a:latin typeface="Symbol" panose="05050102010706020507" pitchFamily="18" charset="2"/>
              </a:rPr>
              <a:t>f</a:t>
            </a:r>
            <a:r>
              <a:rPr lang="en-US" sz="2400" dirty="0">
                <a:solidFill>
                  <a:prstClr val="white"/>
                </a:solidFill>
                <a:latin typeface="Calibri"/>
              </a:rPr>
              <a:t>, </a:t>
            </a:r>
            <a:r>
              <a:rPr lang="en-US" sz="2400" dirty="0">
                <a:solidFill>
                  <a:prstClr val="white"/>
                </a:solidFill>
                <a:latin typeface="Symbol" panose="05050102010706020507" pitchFamily="18" charset="2"/>
              </a:rPr>
              <a:t>l</a:t>
            </a:r>
            <a:endParaRPr lang="en-US" sz="1600" dirty="0">
              <a:solidFill>
                <a:prstClr val="white"/>
              </a:solidFill>
              <a:latin typeface="Calibri"/>
            </a:endParaRPr>
          </a:p>
        </p:txBody>
      </p:sp>
      <p:grpSp>
        <p:nvGrpSpPr>
          <p:cNvPr id="105" name="Group 104"/>
          <p:cNvGrpSpPr/>
          <p:nvPr/>
        </p:nvGrpSpPr>
        <p:grpSpPr>
          <a:xfrm>
            <a:off x="5022750" y="3169106"/>
            <a:ext cx="1631378" cy="1200327"/>
            <a:chOff x="3445216" y="2381218"/>
            <a:chExt cx="1631378" cy="1200327"/>
          </a:xfrm>
        </p:grpSpPr>
        <p:sp>
          <p:nvSpPr>
            <p:cNvPr id="106" name="TextBox 105"/>
            <p:cNvSpPr txBox="1"/>
            <p:nvPr/>
          </p:nvSpPr>
          <p:spPr>
            <a:xfrm>
              <a:off x="3445216" y="2381218"/>
              <a:ext cx="260647"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200"/>
              <a:r>
                <a:rPr lang="en-US" sz="2400" dirty="0">
                  <a:solidFill>
                    <a:srgbClr val="17375E"/>
                  </a:solidFill>
                  <a:latin typeface="Symbol" panose="05050102010706020507" pitchFamily="18" charset="2"/>
                  <a:ea typeface="MS PGothic" pitchFamily="34" charset="-128"/>
                </a:rPr>
                <a:t>f</a:t>
              </a:r>
              <a:endParaRPr lang="en-US" sz="2400" dirty="0">
                <a:solidFill>
                  <a:srgbClr val="17375E"/>
                </a:solidFill>
                <a:latin typeface="Calibri"/>
                <a:ea typeface="MS PGothic" pitchFamily="34" charset="-128"/>
              </a:endParaRPr>
            </a:p>
            <a:p>
              <a:pPr defTabSz="457200"/>
              <a:r>
                <a:rPr lang="en-US" sz="2400" dirty="0">
                  <a:solidFill>
                    <a:srgbClr val="17375E"/>
                  </a:solidFill>
                  <a:latin typeface="Symbol" panose="05050102010706020507" pitchFamily="18" charset="2"/>
                  <a:ea typeface="MS PGothic" pitchFamily="34" charset="-128"/>
                </a:rPr>
                <a:t>l</a:t>
              </a:r>
              <a:endParaRPr lang="en-US" sz="2400" dirty="0">
                <a:solidFill>
                  <a:srgbClr val="17375E"/>
                </a:solidFill>
                <a:latin typeface="Calibri"/>
                <a:ea typeface="MS PGothic" pitchFamily="34" charset="-128"/>
              </a:endParaRPr>
            </a:p>
            <a:p>
              <a:pPr defTabSz="457200"/>
              <a:r>
                <a:rPr lang="en-US" sz="2400" dirty="0">
                  <a:solidFill>
                    <a:srgbClr val="17375E"/>
                  </a:solidFill>
                  <a:latin typeface="Calibri"/>
                  <a:ea typeface="MS PGothic" pitchFamily="34" charset="-128"/>
                </a:rPr>
                <a:t>h</a:t>
              </a:r>
              <a:endParaRPr lang="en-US" sz="2400" dirty="0">
                <a:solidFill>
                  <a:srgbClr val="000000"/>
                </a:solidFill>
                <a:latin typeface="Calibri"/>
                <a:ea typeface="MS PGothic" pitchFamily="34" charset="-128"/>
                <a:sym typeface="Calibri"/>
              </a:endParaRPr>
            </a:p>
          </p:txBody>
        </p:sp>
        <p:sp>
          <p:nvSpPr>
            <p:cNvPr id="107" name="TextBox 106"/>
            <p:cNvSpPr txBox="1"/>
            <p:nvPr/>
          </p:nvSpPr>
          <p:spPr>
            <a:xfrm>
              <a:off x="3656977" y="2462217"/>
              <a:ext cx="1419617" cy="11156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200" hangingPunct="0">
                <a:spcAft>
                  <a:spcPts val="500"/>
                </a:spcAft>
              </a:pPr>
              <a:r>
                <a:rPr lang="en-US"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 Latitude</a:t>
              </a:r>
            </a:p>
            <a:p>
              <a:pPr defTabSz="457200" hangingPunct="0">
                <a:spcAft>
                  <a:spcPts val="500"/>
                </a:spcAft>
              </a:pPr>
              <a:r>
                <a:rPr lang="en-US" dirty="0">
                  <a:solidFill>
                    <a:prstClr val="black"/>
                  </a:solidFill>
                  <a:latin typeface="Times New Roman" panose="02020603050405020304" pitchFamily="18" charset="0"/>
                  <a:ea typeface="MS PGothic" pitchFamily="34" charset="-128"/>
                  <a:cs typeface="Times New Roman" panose="02020603050405020304" pitchFamily="18" charset="0"/>
                </a:rPr>
                <a:t>- Longitude</a:t>
              </a:r>
            </a:p>
            <a:p>
              <a:pPr defTabSz="457200" hangingPunct="0">
                <a:spcAft>
                  <a:spcPts val="500"/>
                </a:spcAft>
              </a:pPr>
              <a:r>
                <a:rPr lang="en-US"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 </a:t>
              </a:r>
              <a:r>
                <a:rPr lang="en-US" dirty="0" err="1">
                  <a:solidFill>
                    <a:srgbClr val="000000"/>
                  </a:solidFill>
                  <a:latin typeface="Times New Roman" panose="02020603050405020304" pitchFamily="18" charset="0"/>
                  <a:ea typeface="MS PGothic" pitchFamily="34" charset="-128"/>
                  <a:cs typeface="Times New Roman" panose="02020603050405020304" pitchFamily="18" charset="0"/>
                  <a:sym typeface="Calibri"/>
                </a:rPr>
                <a:t>Ellip</a:t>
              </a:r>
              <a:r>
                <a:rPr lang="en-US" dirty="0">
                  <a:solidFill>
                    <a:srgbClr val="000000"/>
                  </a:solidFill>
                  <a:latin typeface="Times New Roman" panose="02020603050405020304" pitchFamily="18" charset="0"/>
                  <a:ea typeface="MS PGothic" pitchFamily="34" charset="-128"/>
                  <a:cs typeface="Times New Roman" panose="02020603050405020304" pitchFamily="18" charset="0"/>
                  <a:sym typeface="Calibri"/>
                </a:rPr>
                <a:t>. Height</a:t>
              </a:r>
            </a:p>
          </p:txBody>
        </p:sp>
      </p:grpSp>
      <p:sp>
        <p:nvSpPr>
          <p:cNvPr id="2" name="Date Placeholder 1"/>
          <p:cNvSpPr>
            <a:spLocks noGrp="1"/>
          </p:cNvSpPr>
          <p:nvPr>
            <p:ph type="dt" sz="half" idx="10"/>
          </p:nvPr>
        </p:nvSpPr>
        <p:spPr>
          <a:xfrm>
            <a:off x="1981200" y="6356352"/>
            <a:ext cx="2133600" cy="365125"/>
          </a:xfrm>
        </p:spPr>
        <p:txBody>
          <a:bodyPr/>
          <a:lstStyle/>
          <a:p>
            <a:pPr fontAlgn="base">
              <a:spcBef>
                <a:spcPct val="0"/>
              </a:spcBef>
              <a:spcAft>
                <a:spcPct val="0"/>
              </a:spcAft>
            </a:pPr>
            <a:r>
              <a:rPr lang="en-US" dirty="0">
                <a:solidFill>
                  <a:prstClr val="black">
                    <a:tint val="75000"/>
                  </a:prstClr>
                </a:solidFill>
                <a:latin typeface="Calibri"/>
                <a:ea typeface="MS PGothic" pitchFamily="34" charset="-128"/>
              </a:rPr>
              <a:t>Date of this slide: Sept 3, 2020</a:t>
            </a:r>
          </a:p>
        </p:txBody>
      </p:sp>
      <p:sp>
        <p:nvSpPr>
          <p:cNvPr id="3" name="Footer Placeholder 2"/>
          <p:cNvSpPr>
            <a:spLocks noGrp="1"/>
          </p:cNvSpPr>
          <p:nvPr>
            <p:ph type="ftr" sz="quarter" idx="11"/>
          </p:nvPr>
        </p:nvSpPr>
        <p:spPr/>
        <p:txBody>
          <a:bodyPr/>
          <a:lstStyle/>
          <a:p>
            <a:pPr fontAlgn="base">
              <a:spcBef>
                <a:spcPct val="0"/>
              </a:spcBef>
              <a:spcAft>
                <a:spcPct val="0"/>
              </a:spcAft>
            </a:pPr>
            <a:r>
              <a:rPr lang="en-US">
                <a:solidFill>
                  <a:prstClr val="black">
                    <a:tint val="75000"/>
                  </a:prstClr>
                </a:solidFill>
                <a:latin typeface="Calibri"/>
                <a:ea typeface="MS PGothic" pitchFamily="34" charset="-128"/>
              </a:rPr>
              <a:t>Modernized NSRS - extended version</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D3D538F9-49A3-B84F-B36B-A7030CDE5D5B}" type="slidenum">
              <a:rPr lang="en-US">
                <a:solidFill>
                  <a:prstClr val="black">
                    <a:tint val="75000"/>
                  </a:prstClr>
                </a:solidFill>
                <a:latin typeface="Calibri"/>
                <a:ea typeface="MS PGothic" pitchFamily="34" charset="-128"/>
              </a:rPr>
              <a:pPr fontAlgn="base">
                <a:spcBef>
                  <a:spcPct val="0"/>
                </a:spcBef>
                <a:spcAft>
                  <a:spcPct val="0"/>
                </a:spcAft>
              </a:pPr>
              <a:t>8</a:t>
            </a:fld>
            <a:endParaRPr lang="en-US">
              <a:solidFill>
                <a:prstClr val="black">
                  <a:tint val="75000"/>
                </a:prstClr>
              </a:solidFill>
              <a:latin typeface="Calibri"/>
              <a:ea typeface="MS PGothic" pitchFamily="34" charset="-128"/>
            </a:endParaRPr>
          </a:p>
        </p:txBody>
      </p:sp>
    </p:spTree>
    <p:custDataLst>
      <p:tags r:id="rId1"/>
    </p:custDataLst>
    <p:extLst>
      <p:ext uri="{BB962C8B-B14F-4D97-AF65-F5344CB8AC3E}">
        <p14:creationId xmlns:p14="http://schemas.microsoft.com/office/powerpoint/2010/main" val="2309039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62" y="344975"/>
            <a:ext cx="9214338" cy="965211"/>
          </a:xfrm>
        </p:spPr>
        <p:txBody>
          <a:bodyPr/>
          <a:lstStyle/>
          <a:p>
            <a:r>
              <a:rPr lang="en-US" sz="4000" b="1" dirty="0"/>
              <a:t>NCAT - with NADCON &amp; VERTCON!</a:t>
            </a:r>
          </a:p>
        </p:txBody>
      </p:sp>
      <p:sp>
        <p:nvSpPr>
          <p:cNvPr id="3" name="Date Placeholder 2"/>
          <p:cNvSpPr>
            <a:spLocks noGrp="1"/>
          </p:cNvSpPr>
          <p:nvPr>
            <p:ph type="dt" sz="half" idx="10"/>
          </p:nvPr>
        </p:nvSpPr>
        <p:spPr/>
        <p:txBody>
          <a:bodyPr/>
          <a:lstStyle/>
          <a:p>
            <a:pPr>
              <a:defRPr/>
            </a:pPr>
            <a:r>
              <a:rPr lang="en-US"/>
              <a:t>Date of this slide: Sept 3, 2020</a:t>
            </a:r>
            <a:endParaRPr lang="en-US" dirty="0"/>
          </a:p>
        </p:txBody>
      </p:sp>
      <p:sp>
        <p:nvSpPr>
          <p:cNvPr id="4" name="Footer Placeholder 3"/>
          <p:cNvSpPr>
            <a:spLocks noGrp="1"/>
          </p:cNvSpPr>
          <p:nvPr>
            <p:ph type="ftr" sz="quarter" idx="11"/>
          </p:nvPr>
        </p:nvSpPr>
        <p:spPr/>
        <p:txBody>
          <a:bodyPr/>
          <a:lstStyle/>
          <a:p>
            <a:pPr>
              <a:defRPr/>
            </a:pPr>
            <a:r>
              <a:rPr lang="en-US"/>
              <a:t>Modernized NSRS - extended version</a:t>
            </a:r>
          </a:p>
        </p:txBody>
      </p:sp>
      <p:sp>
        <p:nvSpPr>
          <p:cNvPr id="5" name="Slide Number Placeholder 4"/>
          <p:cNvSpPr>
            <a:spLocks noGrp="1"/>
          </p:cNvSpPr>
          <p:nvPr>
            <p:ph type="sldNum" sz="quarter" idx="12"/>
          </p:nvPr>
        </p:nvSpPr>
        <p:spPr/>
        <p:txBody>
          <a:bodyPr/>
          <a:lstStyle/>
          <a:p>
            <a:pPr>
              <a:defRPr/>
            </a:pPr>
            <a:fld id="{5A837433-97E9-4D94-B898-19FA6F4A2CA7}" type="slidenum">
              <a:rPr lang="en-US"/>
              <a:pPr>
                <a:defRPr/>
              </a:pPr>
              <a:t>9</a:t>
            </a:fld>
            <a:endParaRPr lang="en-US"/>
          </a:p>
        </p:txBody>
      </p:sp>
      <p:pic>
        <p:nvPicPr>
          <p:cNvPr id="13" name="Picture 12">
            <a:extLst>
              <a:ext uri="{FF2B5EF4-FFF2-40B4-BE49-F238E27FC236}">
                <a16:creationId xmlns:a16="http://schemas.microsoft.com/office/drawing/2014/main" id="{8EF897A5-9C3C-4CE2-B6E0-87459B2E5800}"/>
              </a:ext>
            </a:extLst>
          </p:cNvPr>
          <p:cNvPicPr>
            <a:picLocks noChangeAspect="1"/>
          </p:cNvPicPr>
          <p:nvPr/>
        </p:nvPicPr>
        <p:blipFill rotWithShape="1">
          <a:blip r:embed="rId4"/>
          <a:srcRect r="1250" b="6970"/>
          <a:stretch/>
        </p:blipFill>
        <p:spPr>
          <a:xfrm>
            <a:off x="1587500" y="1233505"/>
            <a:ext cx="9029700" cy="4837096"/>
          </a:xfrm>
          <a:prstGeom prst="rect">
            <a:avLst/>
          </a:prstGeom>
          <a:ln w="19050">
            <a:solidFill>
              <a:schemeClr val="accent1">
                <a:shade val="95000"/>
                <a:satMod val="105000"/>
              </a:schemeClr>
            </a:solidFill>
          </a:ln>
        </p:spPr>
      </p:pic>
      <p:pic>
        <p:nvPicPr>
          <p:cNvPr id="15" name="Picture 14">
            <a:extLst>
              <a:ext uri="{FF2B5EF4-FFF2-40B4-BE49-F238E27FC236}">
                <a16:creationId xmlns:a16="http://schemas.microsoft.com/office/drawing/2014/main" id="{260C7C03-0356-4114-9F72-B8B3A8016A27}"/>
              </a:ext>
            </a:extLst>
          </p:cNvPr>
          <p:cNvPicPr>
            <a:picLocks noChangeAspect="1"/>
          </p:cNvPicPr>
          <p:nvPr/>
        </p:nvPicPr>
        <p:blipFill>
          <a:blip r:embed="rId5"/>
          <a:stretch>
            <a:fillRect/>
          </a:stretch>
        </p:blipFill>
        <p:spPr>
          <a:xfrm>
            <a:off x="7543801" y="2903535"/>
            <a:ext cx="2157855" cy="1050931"/>
          </a:xfrm>
          <a:prstGeom prst="rect">
            <a:avLst/>
          </a:prstGeom>
        </p:spPr>
      </p:pic>
      <p:sp>
        <p:nvSpPr>
          <p:cNvPr id="6" name="TextBox 5">
            <a:extLst>
              <a:ext uri="{FF2B5EF4-FFF2-40B4-BE49-F238E27FC236}">
                <a16:creationId xmlns:a16="http://schemas.microsoft.com/office/drawing/2014/main" id="{EF00DCA1-01CF-4004-BDD1-4F6AF07B2471}"/>
              </a:ext>
            </a:extLst>
          </p:cNvPr>
          <p:cNvSpPr txBox="1"/>
          <p:nvPr/>
        </p:nvSpPr>
        <p:spPr>
          <a:xfrm>
            <a:off x="3759200" y="6086507"/>
            <a:ext cx="4749800" cy="461665"/>
          </a:xfrm>
          <a:prstGeom prst="rect">
            <a:avLst/>
          </a:prstGeom>
          <a:noFill/>
        </p:spPr>
        <p:txBody>
          <a:bodyPr wrap="square" rtlCol="0">
            <a:spAutoFit/>
          </a:bodyPr>
          <a:lstStyle/>
          <a:p>
            <a:pPr fontAlgn="base">
              <a:spcBef>
                <a:spcPct val="0"/>
              </a:spcBef>
              <a:spcAft>
                <a:spcPct val="0"/>
              </a:spcAft>
            </a:pPr>
            <a:r>
              <a:rPr lang="en-US" sz="2400" dirty="0">
                <a:solidFill>
                  <a:srgbClr val="FF0000"/>
                </a:solidFill>
                <a:latin typeface="Arial" charset="0"/>
                <a:ea typeface="MS PGothic" pitchFamily="34" charset="-128"/>
              </a:rPr>
              <a:t>https://www.ngs.noaa.gov/NCAT/</a:t>
            </a:r>
          </a:p>
        </p:txBody>
      </p:sp>
    </p:spTree>
    <p:custDataLst>
      <p:tags r:id="rId1"/>
    </p:custDataLst>
    <p:extLst>
      <p:ext uri="{BB962C8B-B14F-4D97-AF65-F5344CB8AC3E}">
        <p14:creationId xmlns:p14="http://schemas.microsoft.com/office/powerpoint/2010/main" val="1776968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250"/>
                            </p:stCondLst>
                            <p:childTnLst>
                              <p:par>
                                <p:cTn id="13" presetID="22" presetClass="entr" presetSubtype="8"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2819</Words>
  <Application>Microsoft Office PowerPoint</Application>
  <PresentationFormat>Widescreen</PresentationFormat>
  <Paragraphs>440</Paragraphs>
  <Slides>18</Slides>
  <Notes>18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ＭＳ Ｐゴシック</vt:lpstr>
      <vt:lpstr>ＭＳ Ｐゴシック</vt:lpstr>
      <vt:lpstr>Arial</vt:lpstr>
      <vt:lpstr>Calibri</vt:lpstr>
      <vt:lpstr>Gill Sans MT</vt:lpstr>
      <vt:lpstr>Symbol</vt:lpstr>
      <vt:lpstr>Times New Roman</vt:lpstr>
      <vt:lpstr>1_Office Theme</vt:lpstr>
      <vt:lpstr>2_Office Theme</vt:lpstr>
      <vt:lpstr>3_Office Theme</vt:lpstr>
      <vt:lpstr>6_Office Theme</vt:lpstr>
      <vt:lpstr>Section 11</vt:lpstr>
      <vt:lpstr>PowerPoint Presentation</vt:lpstr>
      <vt:lpstr>PowerPoint Presentation</vt:lpstr>
      <vt:lpstr>Conversion? Transformation?</vt:lpstr>
      <vt:lpstr>Conversions</vt:lpstr>
      <vt:lpstr>NCAT</vt:lpstr>
      <vt:lpstr>Region:  CONUS </vt:lpstr>
      <vt:lpstr>PowerPoint Presentation</vt:lpstr>
      <vt:lpstr>NCAT - with NADCON &amp; VERTCON!</vt:lpstr>
      <vt:lpstr>Ways to Use NCAT</vt:lpstr>
      <vt:lpstr>PowerPoint Presentation</vt:lpstr>
      <vt:lpstr>A New State Plane for 2022</vt:lpstr>
      <vt:lpstr>Overall SPCS2022 characteristics</vt:lpstr>
      <vt:lpstr>Overall SPCS2022 characteristics</vt:lpstr>
      <vt:lpstr>SPCS2022 zones designed by NGS</vt:lpstr>
      <vt:lpstr>Bye, bye, U.S. survey foot…</vt:lpstr>
      <vt:lpstr>Tools</vt:lpstr>
      <vt:lpstr>End of Section 11</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dc:title>
  <dc:creator>Erika Little</dc:creator>
  <cp:lastModifiedBy>Erika Little</cp:lastModifiedBy>
  <cp:revision>1</cp:revision>
  <dcterms:created xsi:type="dcterms:W3CDTF">2021-03-09T18:11:00Z</dcterms:created>
  <dcterms:modified xsi:type="dcterms:W3CDTF">2021-03-09T18:11:22Z</dcterms:modified>
</cp:coreProperties>
</file>