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21" roundtripDataSignature="AMtx7mgBRcPg6orpkUpJVKhnfrk5HY+vL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7" name="Google Shape;4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4" name="Google Shape;234;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Consider a point of interest, which we would like to locate in the NSRS.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4" name="Google Shape;264;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We can use GNSS to determine a very precise baseline vector between a CORS and our point of interest.  Errors in the CORS’ reference coordinates would translate into errors in the position estimates for the point of interest.  If we assume the reference coordinates are stationary, the positioning error would change over time. Thus</a:t>
            </a:r>
            <a:r>
              <a:rPr lang="en">
                <a:solidFill>
                  <a:schemeClr val="dk1"/>
                </a:solidFill>
                <a:latin typeface="Calibri"/>
                <a:ea typeface="Calibri"/>
                <a:cs typeface="Calibri"/>
                <a:sym typeface="Calibri"/>
              </a:rPr>
              <a:t>, if you were trying to recover your buried treasure after some period of time, the errors in your position determination would be different at a later date.  Your </a:t>
            </a:r>
            <a:r>
              <a:rPr lang="en">
                <a:solidFill>
                  <a:schemeClr val="dk1"/>
                </a:solidFill>
                <a:latin typeface="Calibri"/>
                <a:ea typeface="Calibri"/>
                <a:cs typeface="Calibri"/>
                <a:sym typeface="Calibri"/>
              </a:rPr>
              <a:t>buried</a:t>
            </a:r>
            <a:r>
              <a:rPr lang="en">
                <a:solidFill>
                  <a:schemeClr val="dk1"/>
                </a:solidFill>
                <a:latin typeface="Calibri"/>
                <a:ea typeface="Calibri"/>
                <a:cs typeface="Calibri"/>
                <a:sym typeface="Calibri"/>
              </a:rPr>
              <a:t>  treasure might be lost forever.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01" name="Google Shape;301;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t>Now let’s imagine you have a slightly more sophisticated coordinate function that accurately characterizes offsets associated with earthquakes and other disturbances, as well as the steady state motion as viewed from the global frame of the satellites. Using the improved CF, you would be able to better locate your asset over time in the global frame.   </a:t>
            </a:r>
            <a:endParaRPr/>
          </a:p>
          <a:p>
            <a:pPr indent="0" lvl="0" marL="0" rtl="0" algn="l">
              <a:lnSpc>
                <a:spcPct val="100000"/>
              </a:lnSpc>
              <a:spcBef>
                <a:spcPts val="120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42" name="Google Shape;342;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Using a more complete coordinate function, for example one including a model for seasonal motions, we can improve our position estimates even more.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4" name="Google Shape;384;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In summary, coordinate functions associate the locations of the CORS beacons to the reference frame of the GNSS satellites.  They account for the motion of the CORS in the chosen reference frame, as well as other disturbances such as offsets due to large earthquakes. CFs are provided as collections of parameter estimates, that may be used to compute the current location of a CORS.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95" name="Google Shape;395;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Coordinate functions are not perfect and they occasionally need to be updated.  </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
              <a:t>The next topic of discussion led by Ali will </a:t>
            </a:r>
            <a:r>
              <a:rPr lang="en"/>
              <a:t>describe</a:t>
            </a:r>
            <a:r>
              <a:rPr lang="en"/>
              <a:t> how to transform from the terrestrial reference frame to frames more suitable for geospatial analysis.  The CORS </a:t>
            </a:r>
            <a:r>
              <a:rPr lang="en"/>
              <a:t>coordinate</a:t>
            </a:r>
            <a:r>
              <a:rPr lang="en"/>
              <a:t> functions play a central role in determining the transformations to these other frames.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3" name="Google Shape;5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9" name="Google Shape;5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200"/>
              <a:buFont typeface="Calibri"/>
              <a:buNone/>
            </a:pPr>
            <a:r>
              <a:rPr lang="en"/>
              <a:t>CFs are models that describe the motion of CORS stations.  They generally include an offset at some specified epoch, a secular rate (velocity), seasonal motions, and sometimes decay terms. L</a:t>
            </a:r>
            <a:r>
              <a:rPr lang="en">
                <a:solidFill>
                  <a:schemeClr val="dk1"/>
                </a:solidFill>
              </a:rPr>
              <a:t>arge offsets due to earthquakes and equipment changes are also important.  We will discuss those in the next slide. </a:t>
            </a:r>
            <a:endParaRPr>
              <a:solidFill>
                <a:schemeClr val="dk1"/>
              </a:solidFill>
            </a:endParaRPr>
          </a:p>
          <a:p>
            <a:pPr indent="0" lvl="0" marL="0" rtl="0" algn="l">
              <a:lnSpc>
                <a:spcPct val="100000"/>
              </a:lnSpc>
              <a:spcBef>
                <a:spcPts val="0"/>
              </a:spcBef>
              <a:spcAft>
                <a:spcPts val="0"/>
              </a:spcAft>
              <a:buClr>
                <a:schemeClr val="dk1"/>
              </a:buClr>
              <a:buSzPts val="1200"/>
              <a:buFont typeface="Calibri"/>
              <a:buNone/>
            </a:pPr>
            <a:r>
              <a:t/>
            </a:r>
            <a:endParaRPr/>
          </a:p>
          <a:p>
            <a:pPr indent="0" lvl="0" marL="0" rtl="0" algn="l">
              <a:lnSpc>
                <a:spcPct val="100000"/>
              </a:lnSpc>
              <a:spcBef>
                <a:spcPts val="0"/>
              </a:spcBef>
              <a:spcAft>
                <a:spcPts val="0"/>
              </a:spcAft>
              <a:buClr>
                <a:schemeClr val="dk1"/>
              </a:buClr>
              <a:buSzPts val="1200"/>
              <a:buFont typeface="Calibri"/>
              <a:buNone/>
            </a:pPr>
            <a:r>
              <a:rPr lang="en"/>
              <a:t>An important point I want to make here is that </a:t>
            </a:r>
            <a:r>
              <a:rPr lang="en"/>
              <a:t>the reference frame determines the coordinate function velocity, in other words the slope of the secular motion. Given a set of coordinate functions that share mutually consistent underlying reference fame, we may use the CFs to define a regional spatial reference system that shares the same frame of the coordinate functions.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 name="Google Shape;6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200"/>
              <a:buFont typeface="Calibri"/>
              <a:buNone/>
            </a:pPr>
            <a:r>
              <a:rPr lang="en"/>
              <a:t>A note on coordinate function products:  In the end, coordinate functions, whether they define the ITRF2020 frame, or the NSRS, are provided as sets of parameters delimited by breakpoints.  The breakpoints usually occur at epochs of large magnitude earthquakes or antenna changes.  </a:t>
            </a:r>
            <a:endParaRPr/>
          </a:p>
          <a:p>
            <a:pPr indent="0" lvl="0" marL="0" rtl="0" algn="l">
              <a:lnSpc>
                <a:spcPct val="100000"/>
              </a:lnSpc>
              <a:spcBef>
                <a:spcPts val="0"/>
              </a:spcBef>
              <a:spcAft>
                <a:spcPts val="0"/>
              </a:spcAft>
              <a:buClr>
                <a:schemeClr val="dk1"/>
              </a:buClr>
              <a:buSzPts val="1200"/>
              <a:buFont typeface="Calibri"/>
              <a:buNone/>
            </a:pPr>
            <a:r>
              <a:t/>
            </a:r>
            <a:endParaRPr/>
          </a:p>
          <a:p>
            <a:pPr indent="0" lvl="0" marL="0" rtl="0" algn="l">
              <a:lnSpc>
                <a:spcPct val="100000"/>
              </a:lnSpc>
              <a:spcBef>
                <a:spcPts val="0"/>
              </a:spcBef>
              <a:spcAft>
                <a:spcPts val="0"/>
              </a:spcAft>
              <a:buClr>
                <a:schemeClr val="dk1"/>
              </a:buClr>
              <a:buSzPts val="1200"/>
              <a:buFont typeface="Calibri"/>
              <a:buNone/>
            </a:pPr>
            <a:r>
              <a:rPr lang="en"/>
              <a:t>Each segment of a coordinate function is provided with its own intercept at the reference epoch, which is based on on a projection using the linear portion of the model.  There are no explicit estimates of earthquake or antenna offsets, although these may be computed. This differentiates coordinate functions from geophysical trajectory models that generally have only one reference coordinate, and require earthquake and antenna offsets to compute the trajectory.</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9" name="Google Shape;139;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200"/>
              <a:buFont typeface="Calibri"/>
              <a:buNone/>
            </a:pPr>
            <a:r>
              <a:rPr lang="en"/>
              <a:t>Note the large seasonal motion in the up component and the nonlinear decay starting in mid-2001.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Google Shape;146;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200"/>
              <a:buFont typeface="Calibri"/>
              <a:buNone/>
            </a:pPr>
            <a:r>
              <a:rPr lang="en"/>
              <a:t>Despite the occurrence of steps at breakpoints, it is common for the velocity to be constant across these breakpoints.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9" name="Google Shape;16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solidFill>
                  <a:schemeClr val="dk1"/>
                </a:solidFill>
                <a:latin typeface="Calibri"/>
                <a:ea typeface="Calibri"/>
                <a:cs typeface="Calibri"/>
                <a:sym typeface="Calibri"/>
              </a:rPr>
              <a:t>The key takeaway message about CFs is this:  CFs are foundational to the U.S. and Canadian NSRS because they associate fiducial access points of the NSRS to the CORS stations as they move relative to the global reference frame of GNSS satellite systems.  We can use them to determine the positions of any other points of interest using precise GNSS relative positioning techniques.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1" name="Google Shape;201;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The simplest conceivable </a:t>
            </a:r>
            <a:r>
              <a:rPr lang="en"/>
              <a:t>coordinate</a:t>
            </a:r>
            <a:r>
              <a:rPr lang="en"/>
              <a:t> function is constant position at some reference epoch.  What is the problem with such a </a:t>
            </a:r>
            <a:r>
              <a:rPr lang="en"/>
              <a:t>coordinate</a:t>
            </a:r>
            <a:r>
              <a:rPr lang="en"/>
              <a:t> function?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blank">
  <p:cSld name="BLANK">
    <p:bg>
      <p:bgPr>
        <a:blipFill>
          <a:blip r:embed="rId2">
            <a:alphaModFix/>
          </a:blip>
          <a:stretch>
            <a:fillRect/>
          </a:stretch>
        </a:blipFill>
      </p:bgPr>
    </p:bg>
    <p:spTree>
      <p:nvGrpSpPr>
        <p:cNvPr id="11" name="Shape 11"/>
        <p:cNvGrpSpPr/>
        <p:nvPr/>
      </p:nvGrpSpPr>
      <p:grpSpPr>
        <a:xfrm>
          <a:off x="0" y="0"/>
          <a:ext cx="0" cy="0"/>
          <a:chOff x="0" y="0"/>
          <a:chExt cx="0" cy="0"/>
        </a:xfrm>
      </p:grpSpPr>
      <p:sp>
        <p:nvSpPr>
          <p:cNvPr id="12" name="Google Shape;12;p17"/>
          <p:cNvSpPr txBox="1"/>
          <p:nvPr>
            <p:ph type="title"/>
          </p:nvPr>
        </p:nvSpPr>
        <p:spPr>
          <a:xfrm>
            <a:off x="1567050" y="1814250"/>
            <a:ext cx="6009900" cy="7575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3600"/>
              <a:buNone/>
              <a:defRPr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17"/>
          <p:cNvSpPr txBox="1"/>
          <p:nvPr>
            <p:ph idx="1" type="subTitle"/>
          </p:nvPr>
        </p:nvSpPr>
        <p:spPr>
          <a:xfrm>
            <a:off x="1758000" y="2488200"/>
            <a:ext cx="5628000" cy="6627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1800"/>
              <a:buNone/>
              <a:defRPr sz="18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sp>
        <p:nvSpPr>
          <p:cNvPr id="14" name="Google Shape;14;p17"/>
          <p:cNvSpPr txBox="1"/>
          <p:nvPr>
            <p:ph idx="2" type="subTitle"/>
          </p:nvPr>
        </p:nvSpPr>
        <p:spPr>
          <a:xfrm>
            <a:off x="2887050" y="3577825"/>
            <a:ext cx="3369900" cy="494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1600"/>
              <a:buNone/>
              <a:defRPr b="1" sz="1600"/>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0"/>
              </a:spcBef>
              <a:spcAft>
                <a:spcPts val="0"/>
              </a:spcAft>
              <a:buSzPts val="1600"/>
              <a:buNone/>
              <a:defRPr sz="1600"/>
            </a:lvl6pPr>
            <a:lvl7pPr lvl="6" algn="l">
              <a:lnSpc>
                <a:spcPct val="100000"/>
              </a:lnSpc>
              <a:spcBef>
                <a:spcPts val="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p:txBody>
      </p:sp>
    </p:spTree>
  </p:cSld>
  <p:clrMapOvr>
    <a:masterClrMapping/>
  </p:clrMapOvr>
  <p:extLst>
    <p:ext uri="{DCECCB84-F9BA-43D5-87BE-67443E8EF086}">
      <p15:sldGuideLst>
        <p15:guide id="1" orient="horz" pos="1620">
          <p15:clr>
            <a:srgbClr val="FA7B17"/>
          </p15:clr>
        </p15:guide>
        <p15:guide id="2" pos="2880">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eme and Content">
  <p:cSld name="CUSTOM">
    <p:spTree>
      <p:nvGrpSpPr>
        <p:cNvPr id="15" name="Shape 15"/>
        <p:cNvGrpSpPr/>
        <p:nvPr/>
      </p:nvGrpSpPr>
      <p:grpSpPr>
        <a:xfrm>
          <a:off x="0" y="0"/>
          <a:ext cx="0" cy="0"/>
          <a:chOff x="0" y="0"/>
          <a:chExt cx="0" cy="0"/>
        </a:xfrm>
      </p:grpSpPr>
      <p:sp>
        <p:nvSpPr>
          <p:cNvPr id="16" name="Google Shape;16;p18"/>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3600"/>
              <a:buFont typeface="Calibri"/>
              <a:buNone/>
              <a:defRPr b="0" sz="3600">
                <a:latin typeface="Calibri"/>
                <a:ea typeface="Calibri"/>
                <a:cs typeface="Calibri"/>
                <a:sym typeface="Calibri"/>
              </a:defRPr>
            </a:lvl1pPr>
            <a:lvl2pPr lvl="1" algn="l">
              <a:lnSpc>
                <a:spcPct val="100000"/>
              </a:lnSpc>
              <a:spcBef>
                <a:spcPts val="0"/>
              </a:spcBef>
              <a:spcAft>
                <a:spcPts val="0"/>
              </a:spcAft>
              <a:buSzPts val="1400"/>
              <a:buNone/>
              <a:defRPr b="1">
                <a:latin typeface="Arial"/>
                <a:ea typeface="Arial"/>
                <a:cs typeface="Arial"/>
                <a:sym typeface="Arial"/>
              </a:defRPr>
            </a:lvl2pPr>
            <a:lvl3pPr lvl="2" algn="l">
              <a:lnSpc>
                <a:spcPct val="100000"/>
              </a:lnSpc>
              <a:spcBef>
                <a:spcPts val="0"/>
              </a:spcBef>
              <a:spcAft>
                <a:spcPts val="0"/>
              </a:spcAft>
              <a:buSzPts val="1400"/>
              <a:buNone/>
              <a:defRPr b="1">
                <a:latin typeface="Arial"/>
                <a:ea typeface="Arial"/>
                <a:cs typeface="Arial"/>
                <a:sym typeface="Arial"/>
              </a:defRPr>
            </a:lvl3pPr>
            <a:lvl4pPr lvl="3" algn="l">
              <a:lnSpc>
                <a:spcPct val="100000"/>
              </a:lnSpc>
              <a:spcBef>
                <a:spcPts val="0"/>
              </a:spcBef>
              <a:spcAft>
                <a:spcPts val="0"/>
              </a:spcAft>
              <a:buSzPts val="1400"/>
              <a:buNone/>
              <a:defRPr b="1">
                <a:latin typeface="Arial"/>
                <a:ea typeface="Arial"/>
                <a:cs typeface="Arial"/>
                <a:sym typeface="Arial"/>
              </a:defRPr>
            </a:lvl4pPr>
            <a:lvl5pPr lvl="4" algn="l">
              <a:lnSpc>
                <a:spcPct val="100000"/>
              </a:lnSpc>
              <a:spcBef>
                <a:spcPts val="0"/>
              </a:spcBef>
              <a:spcAft>
                <a:spcPts val="0"/>
              </a:spcAft>
              <a:buSzPts val="1400"/>
              <a:buNone/>
              <a:defRPr b="1">
                <a:latin typeface="Arial"/>
                <a:ea typeface="Arial"/>
                <a:cs typeface="Arial"/>
                <a:sym typeface="Arial"/>
              </a:defRPr>
            </a:lvl5pPr>
            <a:lvl6pPr lvl="5" algn="l">
              <a:lnSpc>
                <a:spcPct val="100000"/>
              </a:lnSpc>
              <a:spcBef>
                <a:spcPts val="0"/>
              </a:spcBef>
              <a:spcAft>
                <a:spcPts val="0"/>
              </a:spcAft>
              <a:buSzPts val="1400"/>
              <a:buNone/>
              <a:defRPr b="1">
                <a:latin typeface="Arial"/>
                <a:ea typeface="Arial"/>
                <a:cs typeface="Arial"/>
                <a:sym typeface="Arial"/>
              </a:defRPr>
            </a:lvl6pPr>
            <a:lvl7pPr lvl="6" algn="l">
              <a:lnSpc>
                <a:spcPct val="100000"/>
              </a:lnSpc>
              <a:spcBef>
                <a:spcPts val="0"/>
              </a:spcBef>
              <a:spcAft>
                <a:spcPts val="0"/>
              </a:spcAft>
              <a:buSzPts val="1400"/>
              <a:buNone/>
              <a:defRPr b="1">
                <a:latin typeface="Arial"/>
                <a:ea typeface="Arial"/>
                <a:cs typeface="Arial"/>
                <a:sym typeface="Arial"/>
              </a:defRPr>
            </a:lvl7pPr>
            <a:lvl8pPr lvl="7" algn="l">
              <a:lnSpc>
                <a:spcPct val="100000"/>
              </a:lnSpc>
              <a:spcBef>
                <a:spcPts val="0"/>
              </a:spcBef>
              <a:spcAft>
                <a:spcPts val="0"/>
              </a:spcAft>
              <a:buSzPts val="1400"/>
              <a:buNone/>
              <a:defRPr b="1">
                <a:latin typeface="Arial"/>
                <a:ea typeface="Arial"/>
                <a:cs typeface="Arial"/>
                <a:sym typeface="Arial"/>
              </a:defRPr>
            </a:lvl8pPr>
            <a:lvl9pPr lvl="8" algn="l">
              <a:lnSpc>
                <a:spcPct val="100000"/>
              </a:lnSpc>
              <a:spcBef>
                <a:spcPts val="0"/>
              </a:spcBef>
              <a:spcAft>
                <a:spcPts val="0"/>
              </a:spcAft>
              <a:buSzPts val="1400"/>
              <a:buNone/>
              <a:defRPr b="1">
                <a:latin typeface="Arial"/>
                <a:ea typeface="Arial"/>
                <a:cs typeface="Arial"/>
                <a:sym typeface="Arial"/>
              </a:defRPr>
            </a:lvl9pPr>
          </a:lstStyle>
          <a:p/>
        </p:txBody>
      </p:sp>
      <p:sp>
        <p:nvSpPr>
          <p:cNvPr id="17" name="Google Shape;17;p18"/>
          <p:cNvSpPr txBox="1"/>
          <p:nvPr>
            <p:ph idx="1" type="body"/>
          </p:nvPr>
        </p:nvSpPr>
        <p:spPr>
          <a:xfrm>
            <a:off x="544800" y="1207600"/>
            <a:ext cx="8054400" cy="3606000"/>
          </a:xfrm>
          <a:prstGeom prst="rect">
            <a:avLst/>
          </a:prstGeom>
          <a:noFill/>
          <a:ln>
            <a:noFill/>
          </a:ln>
        </p:spPr>
        <p:txBody>
          <a:bodyPr anchorCtr="0" anchor="t" bIns="91425" lIns="91425" spcFirstLastPara="1" rIns="91425" wrap="square" tIns="91425">
            <a:noAutofit/>
          </a:bodyPr>
          <a:lstStyle>
            <a:lvl1pPr indent="-381000" lvl="0" marL="457200" algn="l">
              <a:lnSpc>
                <a:spcPct val="100000"/>
              </a:lnSpc>
              <a:spcBef>
                <a:spcPts val="0"/>
              </a:spcBef>
              <a:spcAft>
                <a:spcPts val="0"/>
              </a:spcAft>
              <a:buSzPts val="2400"/>
              <a:buChar char="●"/>
              <a:defRPr sz="2400"/>
            </a:lvl1pPr>
            <a:lvl2pPr indent="-342900" lvl="1" marL="914400" algn="l">
              <a:lnSpc>
                <a:spcPct val="100000"/>
              </a:lnSpc>
              <a:spcBef>
                <a:spcPts val="0"/>
              </a:spcBef>
              <a:spcAft>
                <a:spcPts val="0"/>
              </a:spcAft>
              <a:buSzPts val="1800"/>
              <a:buChar char="○"/>
              <a:defRPr sz="1800"/>
            </a:lvl2pPr>
            <a:lvl3pPr indent="-330200" lvl="2" marL="1371600" algn="l">
              <a:lnSpc>
                <a:spcPct val="100000"/>
              </a:lnSpc>
              <a:spcBef>
                <a:spcPts val="0"/>
              </a:spcBef>
              <a:spcAft>
                <a:spcPts val="0"/>
              </a:spcAft>
              <a:buSzPts val="1600"/>
              <a:buChar char="■"/>
              <a:defRPr sz="1600"/>
            </a:lvl3pPr>
            <a:lvl4pPr indent="-330200" lvl="3" marL="1828800" algn="l">
              <a:lnSpc>
                <a:spcPct val="100000"/>
              </a:lnSpc>
              <a:spcBef>
                <a:spcPts val="0"/>
              </a:spcBef>
              <a:spcAft>
                <a:spcPts val="0"/>
              </a:spcAft>
              <a:buSzPts val="1600"/>
              <a:buChar char="●"/>
              <a:defRPr sz="1600"/>
            </a:lvl4pPr>
            <a:lvl5pPr indent="-330200" lvl="4" marL="2286000" algn="l">
              <a:lnSpc>
                <a:spcPct val="100000"/>
              </a:lnSpc>
              <a:spcBef>
                <a:spcPts val="0"/>
              </a:spcBef>
              <a:spcAft>
                <a:spcPts val="0"/>
              </a:spcAft>
              <a:buSzPts val="1600"/>
              <a:buChar char="○"/>
              <a:defRPr sz="1600"/>
            </a:lvl5pPr>
            <a:lvl6pPr indent="-330200" lvl="5" marL="2743200" algn="l">
              <a:lnSpc>
                <a:spcPct val="100000"/>
              </a:lnSpc>
              <a:spcBef>
                <a:spcPts val="0"/>
              </a:spcBef>
              <a:spcAft>
                <a:spcPts val="0"/>
              </a:spcAft>
              <a:buSzPts val="1600"/>
              <a:buChar char="■"/>
              <a:defRPr sz="1600"/>
            </a:lvl6pPr>
            <a:lvl7pPr indent="-330200" lvl="6" marL="3200400" algn="l">
              <a:lnSpc>
                <a:spcPct val="100000"/>
              </a:lnSpc>
              <a:spcBef>
                <a:spcPts val="0"/>
              </a:spcBef>
              <a:spcAft>
                <a:spcPts val="0"/>
              </a:spcAft>
              <a:buSzPts val="1600"/>
              <a:buChar char="●"/>
              <a:defRPr sz="1600"/>
            </a:lvl7pPr>
            <a:lvl8pPr indent="-330200" lvl="7" marL="3657600" algn="l">
              <a:lnSpc>
                <a:spcPct val="100000"/>
              </a:lnSpc>
              <a:spcBef>
                <a:spcPts val="0"/>
              </a:spcBef>
              <a:spcAft>
                <a:spcPts val="0"/>
              </a:spcAft>
              <a:buSzPts val="1600"/>
              <a:buChar char="○"/>
              <a:defRPr sz="1600"/>
            </a:lvl8pPr>
            <a:lvl9pPr indent="-330200" lvl="8" marL="4114800" algn="l">
              <a:lnSpc>
                <a:spcPct val="100000"/>
              </a:lnSpc>
              <a:spcBef>
                <a:spcPts val="0"/>
              </a:spcBef>
              <a:spcAft>
                <a:spcPts val="0"/>
              </a:spcAft>
              <a:buSzPts val="1600"/>
              <a:buChar char="■"/>
              <a:defRPr sz="16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1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800"/>
              <a:buFont typeface="Calibri"/>
              <a:buNone/>
              <a:defRPr/>
            </a:lvl1pPr>
            <a:lvl2pPr lvl="1" algn="ctr">
              <a:lnSpc>
                <a:spcPct val="100000"/>
              </a:lnSpc>
              <a:spcBef>
                <a:spcPts val="0"/>
              </a:spcBef>
              <a:spcAft>
                <a:spcPts val="0"/>
              </a:spcAft>
              <a:buClr>
                <a:schemeClr val="dk1"/>
              </a:buClr>
              <a:buSzPts val="2800"/>
              <a:buFont typeface="Calibri"/>
              <a:buNone/>
              <a:defRPr/>
            </a:lvl2pPr>
            <a:lvl3pPr lvl="2" algn="ctr">
              <a:lnSpc>
                <a:spcPct val="100000"/>
              </a:lnSpc>
              <a:spcBef>
                <a:spcPts val="0"/>
              </a:spcBef>
              <a:spcAft>
                <a:spcPts val="0"/>
              </a:spcAft>
              <a:buClr>
                <a:schemeClr val="dk1"/>
              </a:buClr>
              <a:buSzPts val="2800"/>
              <a:buFont typeface="Calibri"/>
              <a:buNone/>
              <a:defRPr/>
            </a:lvl3pPr>
            <a:lvl4pPr lvl="3" algn="ctr">
              <a:lnSpc>
                <a:spcPct val="100000"/>
              </a:lnSpc>
              <a:spcBef>
                <a:spcPts val="0"/>
              </a:spcBef>
              <a:spcAft>
                <a:spcPts val="0"/>
              </a:spcAft>
              <a:buClr>
                <a:schemeClr val="dk1"/>
              </a:buClr>
              <a:buSzPts val="2800"/>
              <a:buFont typeface="Calibri"/>
              <a:buNone/>
              <a:defRPr/>
            </a:lvl4pPr>
            <a:lvl5pPr lvl="4" algn="ctr">
              <a:lnSpc>
                <a:spcPct val="100000"/>
              </a:lnSpc>
              <a:spcBef>
                <a:spcPts val="0"/>
              </a:spcBef>
              <a:spcAft>
                <a:spcPts val="0"/>
              </a:spcAft>
              <a:buClr>
                <a:schemeClr val="dk1"/>
              </a:buClr>
              <a:buSzPts val="2800"/>
              <a:buFont typeface="Calibri"/>
              <a:buNone/>
              <a:defRPr/>
            </a:lvl5pPr>
            <a:lvl6pPr lvl="5" algn="ctr">
              <a:lnSpc>
                <a:spcPct val="100000"/>
              </a:lnSpc>
              <a:spcBef>
                <a:spcPts val="0"/>
              </a:spcBef>
              <a:spcAft>
                <a:spcPts val="0"/>
              </a:spcAft>
              <a:buClr>
                <a:schemeClr val="dk1"/>
              </a:buClr>
              <a:buSzPts val="2800"/>
              <a:buFont typeface="Calibri"/>
              <a:buNone/>
              <a:defRPr/>
            </a:lvl6pPr>
            <a:lvl7pPr lvl="6" algn="ctr">
              <a:lnSpc>
                <a:spcPct val="100000"/>
              </a:lnSpc>
              <a:spcBef>
                <a:spcPts val="0"/>
              </a:spcBef>
              <a:spcAft>
                <a:spcPts val="0"/>
              </a:spcAft>
              <a:buClr>
                <a:schemeClr val="dk1"/>
              </a:buClr>
              <a:buSzPts val="2800"/>
              <a:buFont typeface="Calibri"/>
              <a:buNone/>
              <a:defRPr/>
            </a:lvl7pPr>
            <a:lvl8pPr lvl="7" algn="ctr">
              <a:lnSpc>
                <a:spcPct val="100000"/>
              </a:lnSpc>
              <a:spcBef>
                <a:spcPts val="0"/>
              </a:spcBef>
              <a:spcAft>
                <a:spcPts val="0"/>
              </a:spcAft>
              <a:buClr>
                <a:schemeClr val="dk1"/>
              </a:buClr>
              <a:buSzPts val="2800"/>
              <a:buFont typeface="Calibri"/>
              <a:buNone/>
              <a:defRPr/>
            </a:lvl8pPr>
            <a:lvl9pPr lvl="8" algn="ctr">
              <a:lnSpc>
                <a:spcPct val="100000"/>
              </a:lnSpc>
              <a:spcBef>
                <a:spcPts val="0"/>
              </a:spcBef>
              <a:spcAft>
                <a:spcPts val="0"/>
              </a:spcAft>
              <a:buClr>
                <a:schemeClr val="dk1"/>
              </a:buClr>
              <a:buSzPts val="2800"/>
              <a:buFont typeface="Calibri"/>
              <a:buNone/>
              <a:defRPr/>
            </a:lvl9pPr>
          </a:lstStyle>
          <a:p/>
        </p:txBody>
      </p:sp>
      <p:sp>
        <p:nvSpPr>
          <p:cNvPr id="20" name="Google Shape;20;p1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00000"/>
              </a:lnSpc>
              <a:spcBef>
                <a:spcPts val="0"/>
              </a:spcBef>
              <a:spcAft>
                <a:spcPts val="0"/>
              </a:spcAft>
              <a:buClr>
                <a:schemeClr val="dk1"/>
              </a:buClr>
              <a:buSzPts val="1800"/>
              <a:buChar char="●"/>
              <a:defRPr/>
            </a:lvl1pPr>
            <a:lvl2pPr indent="-317500" lvl="1" marL="914400" algn="l">
              <a:lnSpc>
                <a:spcPct val="100000"/>
              </a:lnSpc>
              <a:spcBef>
                <a:spcPts val="0"/>
              </a:spcBef>
              <a:spcAft>
                <a:spcPts val="0"/>
              </a:spcAft>
              <a:buClr>
                <a:schemeClr val="dk1"/>
              </a:buClr>
              <a:buSzPts val="1400"/>
              <a:buChar char="○"/>
              <a:defRPr/>
            </a:lvl2pPr>
            <a:lvl3pPr indent="-317500" lvl="2" marL="1371600" algn="l">
              <a:lnSpc>
                <a:spcPct val="100000"/>
              </a:lnSpc>
              <a:spcBef>
                <a:spcPts val="0"/>
              </a:spcBef>
              <a:spcAft>
                <a:spcPts val="0"/>
              </a:spcAft>
              <a:buClr>
                <a:schemeClr val="dk1"/>
              </a:buClr>
              <a:buSzPts val="1400"/>
              <a:buChar char="■"/>
              <a:defRPr/>
            </a:lvl3pPr>
            <a:lvl4pPr indent="-317500" lvl="3" marL="1828800" algn="l">
              <a:lnSpc>
                <a:spcPct val="100000"/>
              </a:lnSpc>
              <a:spcBef>
                <a:spcPts val="0"/>
              </a:spcBef>
              <a:spcAft>
                <a:spcPts val="0"/>
              </a:spcAft>
              <a:buClr>
                <a:schemeClr val="dk1"/>
              </a:buClr>
              <a:buSzPts val="1400"/>
              <a:buChar char="●"/>
              <a:defRPr/>
            </a:lvl4pPr>
            <a:lvl5pPr indent="-317500" lvl="4" marL="2286000" algn="l">
              <a:lnSpc>
                <a:spcPct val="100000"/>
              </a:lnSpc>
              <a:spcBef>
                <a:spcPts val="0"/>
              </a:spcBef>
              <a:spcAft>
                <a:spcPts val="0"/>
              </a:spcAft>
              <a:buClr>
                <a:schemeClr val="dk1"/>
              </a:buClr>
              <a:buSzPts val="1400"/>
              <a:buChar char="○"/>
              <a:defRPr/>
            </a:lvl5pPr>
            <a:lvl6pPr indent="-317500" lvl="5" marL="2743200" algn="l">
              <a:lnSpc>
                <a:spcPct val="100000"/>
              </a:lnSpc>
              <a:spcBef>
                <a:spcPts val="0"/>
              </a:spcBef>
              <a:spcAft>
                <a:spcPts val="0"/>
              </a:spcAft>
              <a:buClr>
                <a:schemeClr val="dk1"/>
              </a:buClr>
              <a:buSzPts val="1400"/>
              <a:buChar char="■"/>
              <a:defRPr/>
            </a:lvl6pPr>
            <a:lvl7pPr indent="-317500" lvl="6" marL="3200400" algn="l">
              <a:lnSpc>
                <a:spcPct val="100000"/>
              </a:lnSpc>
              <a:spcBef>
                <a:spcPts val="0"/>
              </a:spcBef>
              <a:spcAft>
                <a:spcPts val="0"/>
              </a:spcAft>
              <a:buClr>
                <a:schemeClr val="dk1"/>
              </a:buClr>
              <a:buSzPts val="1400"/>
              <a:buChar char="●"/>
              <a:defRPr/>
            </a:lvl7pPr>
            <a:lvl8pPr indent="-317500" lvl="7" marL="3657600" algn="l">
              <a:lnSpc>
                <a:spcPct val="100000"/>
              </a:lnSpc>
              <a:spcBef>
                <a:spcPts val="0"/>
              </a:spcBef>
              <a:spcAft>
                <a:spcPts val="0"/>
              </a:spcAft>
              <a:buClr>
                <a:schemeClr val="dk1"/>
              </a:buClr>
              <a:buSzPts val="1400"/>
              <a:buChar char="○"/>
              <a:defRPr/>
            </a:lvl8pPr>
            <a:lvl9pPr indent="-317500" lvl="8" marL="4114800" algn="l">
              <a:lnSpc>
                <a:spcPct val="100000"/>
              </a:lnSpc>
              <a:spcBef>
                <a:spcPts val="0"/>
              </a:spcBef>
              <a:spcAft>
                <a:spcPts val="0"/>
              </a:spcAft>
              <a:buClr>
                <a:schemeClr val="dk1"/>
              </a:buClr>
              <a:buSzPts val="1400"/>
              <a:buChar char="■"/>
              <a:defRPr/>
            </a:lvl9pPr>
          </a:lstStyle>
          <a:p/>
        </p:txBody>
      </p:sp>
      <p:sp>
        <p:nvSpPr>
          <p:cNvPr id="21" name="Google Shape;21;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800"/>
              <a:buFont typeface="Calibri"/>
              <a:buNone/>
              <a:defRPr/>
            </a:lvl1pPr>
            <a:lvl2pPr lvl="1" algn="ctr">
              <a:lnSpc>
                <a:spcPct val="100000"/>
              </a:lnSpc>
              <a:spcBef>
                <a:spcPts val="0"/>
              </a:spcBef>
              <a:spcAft>
                <a:spcPts val="0"/>
              </a:spcAft>
              <a:buClr>
                <a:schemeClr val="dk1"/>
              </a:buClr>
              <a:buSzPts val="2800"/>
              <a:buFont typeface="Calibri"/>
              <a:buNone/>
              <a:defRPr/>
            </a:lvl2pPr>
            <a:lvl3pPr lvl="2" algn="ctr">
              <a:lnSpc>
                <a:spcPct val="100000"/>
              </a:lnSpc>
              <a:spcBef>
                <a:spcPts val="0"/>
              </a:spcBef>
              <a:spcAft>
                <a:spcPts val="0"/>
              </a:spcAft>
              <a:buClr>
                <a:schemeClr val="dk1"/>
              </a:buClr>
              <a:buSzPts val="2800"/>
              <a:buFont typeface="Calibri"/>
              <a:buNone/>
              <a:defRPr/>
            </a:lvl3pPr>
            <a:lvl4pPr lvl="3" algn="ctr">
              <a:lnSpc>
                <a:spcPct val="100000"/>
              </a:lnSpc>
              <a:spcBef>
                <a:spcPts val="0"/>
              </a:spcBef>
              <a:spcAft>
                <a:spcPts val="0"/>
              </a:spcAft>
              <a:buClr>
                <a:schemeClr val="dk1"/>
              </a:buClr>
              <a:buSzPts val="2800"/>
              <a:buFont typeface="Calibri"/>
              <a:buNone/>
              <a:defRPr/>
            </a:lvl4pPr>
            <a:lvl5pPr lvl="4" algn="ctr">
              <a:lnSpc>
                <a:spcPct val="100000"/>
              </a:lnSpc>
              <a:spcBef>
                <a:spcPts val="0"/>
              </a:spcBef>
              <a:spcAft>
                <a:spcPts val="0"/>
              </a:spcAft>
              <a:buClr>
                <a:schemeClr val="dk1"/>
              </a:buClr>
              <a:buSzPts val="2800"/>
              <a:buFont typeface="Calibri"/>
              <a:buNone/>
              <a:defRPr/>
            </a:lvl5pPr>
            <a:lvl6pPr lvl="5" algn="ctr">
              <a:lnSpc>
                <a:spcPct val="100000"/>
              </a:lnSpc>
              <a:spcBef>
                <a:spcPts val="0"/>
              </a:spcBef>
              <a:spcAft>
                <a:spcPts val="0"/>
              </a:spcAft>
              <a:buClr>
                <a:schemeClr val="dk1"/>
              </a:buClr>
              <a:buSzPts val="2800"/>
              <a:buFont typeface="Calibri"/>
              <a:buNone/>
              <a:defRPr/>
            </a:lvl6pPr>
            <a:lvl7pPr lvl="6" algn="ctr">
              <a:lnSpc>
                <a:spcPct val="100000"/>
              </a:lnSpc>
              <a:spcBef>
                <a:spcPts val="0"/>
              </a:spcBef>
              <a:spcAft>
                <a:spcPts val="0"/>
              </a:spcAft>
              <a:buClr>
                <a:schemeClr val="dk1"/>
              </a:buClr>
              <a:buSzPts val="2800"/>
              <a:buFont typeface="Calibri"/>
              <a:buNone/>
              <a:defRPr/>
            </a:lvl7pPr>
            <a:lvl8pPr lvl="7" algn="ctr">
              <a:lnSpc>
                <a:spcPct val="100000"/>
              </a:lnSpc>
              <a:spcBef>
                <a:spcPts val="0"/>
              </a:spcBef>
              <a:spcAft>
                <a:spcPts val="0"/>
              </a:spcAft>
              <a:buClr>
                <a:schemeClr val="dk1"/>
              </a:buClr>
              <a:buSzPts val="2800"/>
              <a:buFont typeface="Calibri"/>
              <a:buNone/>
              <a:defRPr/>
            </a:lvl8pPr>
            <a:lvl9pPr lvl="8" algn="ctr">
              <a:lnSpc>
                <a:spcPct val="100000"/>
              </a:lnSpc>
              <a:spcBef>
                <a:spcPts val="0"/>
              </a:spcBef>
              <a:spcAft>
                <a:spcPts val="0"/>
              </a:spcAft>
              <a:buClr>
                <a:schemeClr val="dk1"/>
              </a:buClr>
              <a:buSzPts val="2800"/>
              <a:buFont typeface="Calibri"/>
              <a:buNone/>
              <a:defRPr/>
            </a:lvl9pPr>
          </a:lstStyle>
          <a:p/>
        </p:txBody>
      </p:sp>
      <p:sp>
        <p:nvSpPr>
          <p:cNvPr id="24" name="Google Shape;24;p20"/>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00000"/>
              </a:lnSpc>
              <a:spcBef>
                <a:spcPts val="0"/>
              </a:spcBef>
              <a:spcAft>
                <a:spcPts val="0"/>
              </a:spcAft>
              <a:buClr>
                <a:schemeClr val="dk1"/>
              </a:buClr>
              <a:buSzPts val="1400"/>
              <a:buChar char="●"/>
              <a:defRPr sz="1400"/>
            </a:lvl1pPr>
            <a:lvl2pPr indent="-304800" lvl="1" marL="914400" algn="l">
              <a:lnSpc>
                <a:spcPct val="100000"/>
              </a:lnSpc>
              <a:spcBef>
                <a:spcPts val="0"/>
              </a:spcBef>
              <a:spcAft>
                <a:spcPts val="0"/>
              </a:spcAft>
              <a:buClr>
                <a:schemeClr val="dk1"/>
              </a:buClr>
              <a:buSzPts val="1200"/>
              <a:buChar char="○"/>
              <a:defRPr sz="1200"/>
            </a:lvl2pPr>
            <a:lvl3pPr indent="-304800" lvl="2" marL="1371600" algn="l">
              <a:lnSpc>
                <a:spcPct val="100000"/>
              </a:lnSpc>
              <a:spcBef>
                <a:spcPts val="0"/>
              </a:spcBef>
              <a:spcAft>
                <a:spcPts val="0"/>
              </a:spcAft>
              <a:buClr>
                <a:schemeClr val="dk1"/>
              </a:buClr>
              <a:buSzPts val="1200"/>
              <a:buChar char="■"/>
              <a:defRPr sz="1200"/>
            </a:lvl3pPr>
            <a:lvl4pPr indent="-304800" lvl="3" marL="1828800" algn="l">
              <a:lnSpc>
                <a:spcPct val="100000"/>
              </a:lnSpc>
              <a:spcBef>
                <a:spcPts val="0"/>
              </a:spcBef>
              <a:spcAft>
                <a:spcPts val="0"/>
              </a:spcAft>
              <a:buClr>
                <a:schemeClr val="dk1"/>
              </a:buClr>
              <a:buSzPts val="1200"/>
              <a:buChar char="●"/>
              <a:defRPr sz="1200"/>
            </a:lvl4pPr>
            <a:lvl5pPr indent="-304800" lvl="4" marL="2286000" algn="l">
              <a:lnSpc>
                <a:spcPct val="100000"/>
              </a:lnSpc>
              <a:spcBef>
                <a:spcPts val="0"/>
              </a:spcBef>
              <a:spcAft>
                <a:spcPts val="0"/>
              </a:spcAft>
              <a:buClr>
                <a:schemeClr val="dk1"/>
              </a:buClr>
              <a:buSzPts val="1200"/>
              <a:buChar char="○"/>
              <a:defRPr sz="1200"/>
            </a:lvl5pPr>
            <a:lvl6pPr indent="-304800" lvl="5" marL="2743200" algn="l">
              <a:lnSpc>
                <a:spcPct val="100000"/>
              </a:lnSpc>
              <a:spcBef>
                <a:spcPts val="0"/>
              </a:spcBef>
              <a:spcAft>
                <a:spcPts val="0"/>
              </a:spcAft>
              <a:buClr>
                <a:schemeClr val="dk1"/>
              </a:buClr>
              <a:buSzPts val="1200"/>
              <a:buChar char="■"/>
              <a:defRPr sz="1200"/>
            </a:lvl6pPr>
            <a:lvl7pPr indent="-304800" lvl="6" marL="3200400" algn="l">
              <a:lnSpc>
                <a:spcPct val="100000"/>
              </a:lnSpc>
              <a:spcBef>
                <a:spcPts val="0"/>
              </a:spcBef>
              <a:spcAft>
                <a:spcPts val="0"/>
              </a:spcAft>
              <a:buClr>
                <a:schemeClr val="dk1"/>
              </a:buClr>
              <a:buSzPts val="1200"/>
              <a:buChar char="●"/>
              <a:defRPr sz="1200"/>
            </a:lvl7pPr>
            <a:lvl8pPr indent="-304800" lvl="7" marL="3657600" algn="l">
              <a:lnSpc>
                <a:spcPct val="100000"/>
              </a:lnSpc>
              <a:spcBef>
                <a:spcPts val="0"/>
              </a:spcBef>
              <a:spcAft>
                <a:spcPts val="0"/>
              </a:spcAft>
              <a:buClr>
                <a:schemeClr val="dk1"/>
              </a:buClr>
              <a:buSzPts val="1200"/>
              <a:buChar char="○"/>
              <a:defRPr sz="1200"/>
            </a:lvl8pPr>
            <a:lvl9pPr indent="-304800" lvl="8" marL="4114800" algn="l">
              <a:lnSpc>
                <a:spcPct val="100000"/>
              </a:lnSpc>
              <a:spcBef>
                <a:spcPts val="0"/>
              </a:spcBef>
              <a:spcAft>
                <a:spcPts val="0"/>
              </a:spcAft>
              <a:buClr>
                <a:schemeClr val="dk1"/>
              </a:buClr>
              <a:buSzPts val="1200"/>
              <a:buChar char="■"/>
              <a:defRPr sz="1200"/>
            </a:lvl9pPr>
          </a:lstStyle>
          <a:p/>
        </p:txBody>
      </p:sp>
      <p:sp>
        <p:nvSpPr>
          <p:cNvPr id="25" name="Google Shape;25;p20"/>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00000"/>
              </a:lnSpc>
              <a:spcBef>
                <a:spcPts val="0"/>
              </a:spcBef>
              <a:spcAft>
                <a:spcPts val="0"/>
              </a:spcAft>
              <a:buClr>
                <a:schemeClr val="dk1"/>
              </a:buClr>
              <a:buSzPts val="1400"/>
              <a:buChar char="●"/>
              <a:defRPr sz="1400"/>
            </a:lvl1pPr>
            <a:lvl2pPr indent="-304800" lvl="1" marL="914400" algn="l">
              <a:lnSpc>
                <a:spcPct val="100000"/>
              </a:lnSpc>
              <a:spcBef>
                <a:spcPts val="0"/>
              </a:spcBef>
              <a:spcAft>
                <a:spcPts val="0"/>
              </a:spcAft>
              <a:buClr>
                <a:schemeClr val="dk1"/>
              </a:buClr>
              <a:buSzPts val="1200"/>
              <a:buChar char="○"/>
              <a:defRPr sz="1200"/>
            </a:lvl2pPr>
            <a:lvl3pPr indent="-304800" lvl="2" marL="1371600" algn="l">
              <a:lnSpc>
                <a:spcPct val="100000"/>
              </a:lnSpc>
              <a:spcBef>
                <a:spcPts val="0"/>
              </a:spcBef>
              <a:spcAft>
                <a:spcPts val="0"/>
              </a:spcAft>
              <a:buClr>
                <a:schemeClr val="dk1"/>
              </a:buClr>
              <a:buSzPts val="1200"/>
              <a:buChar char="■"/>
              <a:defRPr sz="1200"/>
            </a:lvl3pPr>
            <a:lvl4pPr indent="-304800" lvl="3" marL="1828800" algn="l">
              <a:lnSpc>
                <a:spcPct val="100000"/>
              </a:lnSpc>
              <a:spcBef>
                <a:spcPts val="0"/>
              </a:spcBef>
              <a:spcAft>
                <a:spcPts val="0"/>
              </a:spcAft>
              <a:buClr>
                <a:schemeClr val="dk1"/>
              </a:buClr>
              <a:buSzPts val="1200"/>
              <a:buChar char="●"/>
              <a:defRPr sz="1200"/>
            </a:lvl4pPr>
            <a:lvl5pPr indent="-304800" lvl="4" marL="2286000" algn="l">
              <a:lnSpc>
                <a:spcPct val="100000"/>
              </a:lnSpc>
              <a:spcBef>
                <a:spcPts val="0"/>
              </a:spcBef>
              <a:spcAft>
                <a:spcPts val="0"/>
              </a:spcAft>
              <a:buClr>
                <a:schemeClr val="dk1"/>
              </a:buClr>
              <a:buSzPts val="1200"/>
              <a:buChar char="○"/>
              <a:defRPr sz="1200"/>
            </a:lvl5pPr>
            <a:lvl6pPr indent="-304800" lvl="5" marL="2743200" algn="l">
              <a:lnSpc>
                <a:spcPct val="100000"/>
              </a:lnSpc>
              <a:spcBef>
                <a:spcPts val="0"/>
              </a:spcBef>
              <a:spcAft>
                <a:spcPts val="0"/>
              </a:spcAft>
              <a:buClr>
                <a:schemeClr val="dk1"/>
              </a:buClr>
              <a:buSzPts val="1200"/>
              <a:buChar char="■"/>
              <a:defRPr sz="1200"/>
            </a:lvl6pPr>
            <a:lvl7pPr indent="-304800" lvl="6" marL="3200400" algn="l">
              <a:lnSpc>
                <a:spcPct val="100000"/>
              </a:lnSpc>
              <a:spcBef>
                <a:spcPts val="0"/>
              </a:spcBef>
              <a:spcAft>
                <a:spcPts val="0"/>
              </a:spcAft>
              <a:buClr>
                <a:schemeClr val="dk1"/>
              </a:buClr>
              <a:buSzPts val="1200"/>
              <a:buChar char="●"/>
              <a:defRPr sz="1200"/>
            </a:lvl7pPr>
            <a:lvl8pPr indent="-304800" lvl="7" marL="3657600" algn="l">
              <a:lnSpc>
                <a:spcPct val="100000"/>
              </a:lnSpc>
              <a:spcBef>
                <a:spcPts val="0"/>
              </a:spcBef>
              <a:spcAft>
                <a:spcPts val="0"/>
              </a:spcAft>
              <a:buClr>
                <a:schemeClr val="dk1"/>
              </a:buClr>
              <a:buSzPts val="1200"/>
              <a:buChar char="○"/>
              <a:defRPr sz="1200"/>
            </a:lvl8pPr>
            <a:lvl9pPr indent="-304800" lvl="8" marL="4114800" algn="l">
              <a:lnSpc>
                <a:spcPct val="100000"/>
              </a:lnSpc>
              <a:spcBef>
                <a:spcPts val="0"/>
              </a:spcBef>
              <a:spcAft>
                <a:spcPts val="0"/>
              </a:spcAft>
              <a:buClr>
                <a:schemeClr val="dk1"/>
              </a:buClr>
              <a:buSzPts val="1200"/>
              <a:buChar char="■"/>
              <a:defRPr sz="1200"/>
            </a:lvl9pPr>
          </a:lstStyle>
          <a:p/>
        </p:txBody>
      </p:sp>
      <p:sp>
        <p:nvSpPr>
          <p:cNvPr id="26" name="Google Shape;26;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eme Only">
  <p:cSld name="CUSTOM_1">
    <p:spTree>
      <p:nvGrpSpPr>
        <p:cNvPr id="27" name="Shape 27"/>
        <p:cNvGrpSpPr/>
        <p:nvPr/>
      </p:nvGrpSpPr>
      <p:grpSpPr>
        <a:xfrm>
          <a:off x="0" y="0"/>
          <a:ext cx="0" cy="0"/>
          <a:chOff x="0" y="0"/>
          <a:chExt cx="0" cy="0"/>
        </a:xfrm>
      </p:grpSpPr>
      <p:sp>
        <p:nvSpPr>
          <p:cNvPr id="28" name="Google Shape;28;p21"/>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3600"/>
              <a:buFont typeface="Calibri"/>
              <a:buNone/>
              <a:defRPr>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title">
  <p:cSld name="TITLE">
    <p:spTree>
      <p:nvGrpSpPr>
        <p:cNvPr id="29" name="Shape 29"/>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0" name="Shape 30"/>
        <p:cNvGrpSpPr/>
        <p:nvPr/>
      </p:nvGrpSpPr>
      <p:grpSpPr>
        <a:xfrm>
          <a:off x="0" y="0"/>
          <a:ext cx="0" cy="0"/>
          <a:chOff x="0" y="0"/>
          <a:chExt cx="0" cy="0"/>
        </a:xfrm>
      </p:grpSpPr>
      <p:sp>
        <p:nvSpPr>
          <p:cNvPr id="31" name="Google Shape;31;p23"/>
          <p:cNvSpPr txBox="1"/>
          <p:nvPr>
            <p:ph type="title"/>
          </p:nvPr>
        </p:nvSpPr>
        <p:spPr>
          <a:xfrm>
            <a:off x="457200" y="205979"/>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23"/>
          <p:cNvSpPr txBox="1"/>
          <p:nvPr>
            <p:ph idx="1" type="body"/>
          </p:nvPr>
        </p:nvSpPr>
        <p:spPr>
          <a:xfrm>
            <a:off x="457200" y="1200151"/>
            <a:ext cx="8229600" cy="33945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3" name="Google Shape;33;p2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34" name="Google Shape;34;p23"/>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35" name="Google Shape;35;p2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1">
  <p:cSld name="BLANK_1">
    <p:spTree>
      <p:nvGrpSpPr>
        <p:cNvPr id="36" name="Shape 36"/>
        <p:cNvGrpSpPr/>
        <p:nvPr/>
      </p:nvGrpSpPr>
      <p:grpSpPr>
        <a:xfrm>
          <a:off x="0" y="0"/>
          <a:ext cx="0" cy="0"/>
          <a:chOff x="0" y="0"/>
          <a:chExt cx="0" cy="0"/>
        </a:xfrm>
      </p:grpSpPr>
      <p:sp>
        <p:nvSpPr>
          <p:cNvPr id="37" name="Google Shape;37;p2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38" name="Google Shape;38;p24"/>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39" name="Google Shape;39;p2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2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36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2" name="Google Shape;42;p2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43" name="Google Shape;43;p25"/>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44" name="Google Shape;44;p2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6.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6"/>
          <p:cNvSpPr txBox="1"/>
          <p:nvPr>
            <p:ph idx="10" type="dt"/>
          </p:nvPr>
        </p:nvSpPr>
        <p:spPr>
          <a:xfrm>
            <a:off x="457200" y="4767265"/>
            <a:ext cx="2133600" cy="273900"/>
          </a:xfrm>
          <a:prstGeom prst="rect">
            <a:avLst/>
          </a:prstGeom>
          <a:noFill/>
          <a:ln>
            <a:noFill/>
          </a:ln>
        </p:spPr>
        <p:txBody>
          <a:bodyPr anchorCtr="0" anchor="ctr" bIns="34275" lIns="68575" spcFirstLastPara="1" rIns="68575" wrap="square" tIns="34275">
            <a:noAutofit/>
          </a:bodyPr>
          <a:lstStyle>
            <a:lvl1pPr lvl="0" marR="0" rtl="0" algn="l">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9pPr>
          </a:lstStyle>
          <a:p/>
        </p:txBody>
      </p:sp>
      <p:sp>
        <p:nvSpPr>
          <p:cNvPr id="7" name="Google Shape;7;p16"/>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800" u="none" cap="none" strike="noStrike">
                <a:solidFill>
                  <a:schemeClr val="dk1"/>
                </a:solidFill>
                <a:latin typeface="Arial"/>
                <a:ea typeface="Arial"/>
                <a:cs typeface="Arial"/>
                <a:sym typeface="Arial"/>
              </a:defRPr>
            </a:lvl9pPr>
          </a:lstStyle>
          <a:p/>
        </p:txBody>
      </p:sp>
      <p:sp>
        <p:nvSpPr>
          <p:cNvPr id="8" name="Google Shape;8;p16"/>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9" name="Google Shape;9;p16"/>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lvl1pPr lvl="0" marR="0" rtl="0" algn="ctr">
              <a:lnSpc>
                <a:spcPct val="100000"/>
              </a:lnSpc>
              <a:spcBef>
                <a:spcPts val="0"/>
              </a:spcBef>
              <a:spcAft>
                <a:spcPts val="0"/>
              </a:spcAft>
              <a:buClr>
                <a:srgbClr val="000000"/>
              </a:buClr>
              <a:buSzPts val="3600"/>
              <a:buFont typeface="Times New Roman"/>
              <a:buNone/>
              <a:defRPr b="0" i="0" sz="3600" u="none" cap="none" strike="noStrik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1"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400" u="none" cap="none" strike="noStrike">
                <a:solidFill>
                  <a:srgbClr val="000000"/>
                </a:solidFill>
                <a:latin typeface="Arial"/>
                <a:ea typeface="Arial"/>
                <a:cs typeface="Arial"/>
                <a:sym typeface="Arial"/>
              </a:defRPr>
            </a:lvl9pPr>
          </a:lstStyle>
          <a:p/>
        </p:txBody>
      </p:sp>
      <p:sp>
        <p:nvSpPr>
          <p:cNvPr id="10" name="Google Shape;10;p16"/>
          <p:cNvSpPr txBox="1"/>
          <p:nvPr>
            <p:ph idx="1" type="body"/>
          </p:nvPr>
        </p:nvSpPr>
        <p:spPr>
          <a:xfrm>
            <a:off x="544800" y="1207600"/>
            <a:ext cx="8054400" cy="3606000"/>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0"/>
              </a:spcBef>
              <a:spcAft>
                <a:spcPts val="0"/>
              </a:spcAft>
              <a:buClr>
                <a:srgbClr val="000000"/>
              </a:buClr>
              <a:buSzPts val="2400"/>
              <a:buFont typeface="Arial"/>
              <a:buChar char="●"/>
              <a:defRPr b="0" i="0" sz="2400" u="none" cap="none" strike="noStrike">
                <a:solidFill>
                  <a:srgbClr val="000000"/>
                </a:solidFill>
                <a:latin typeface="Arial"/>
                <a:ea typeface="Arial"/>
                <a:cs typeface="Arial"/>
                <a:sym typeface="Arial"/>
              </a:defRPr>
            </a:lvl1pPr>
            <a:lvl2pPr indent="-342900" lvl="1" marL="914400" marR="0" rtl="0" algn="l">
              <a:lnSpc>
                <a:spcPct val="100000"/>
              </a:lnSpc>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2pPr>
            <a:lvl3pPr indent="-330200" lvl="2" marL="1371600" marR="0" rtl="0" algn="l">
              <a:lnSpc>
                <a:spcPct val="100000"/>
              </a:lnSpc>
              <a:spcBef>
                <a:spcPts val="0"/>
              </a:spcBef>
              <a:spcAft>
                <a:spcPts val="0"/>
              </a:spcAft>
              <a:buClr>
                <a:srgbClr val="000000"/>
              </a:buClr>
              <a:buSzPts val="1600"/>
              <a:buFont typeface="Arial"/>
              <a:buChar char="■"/>
              <a:defRPr b="0" i="0" sz="1600" u="none" cap="none" strike="noStrike">
                <a:solidFill>
                  <a:srgbClr val="000000"/>
                </a:solidFill>
                <a:latin typeface="Arial"/>
                <a:ea typeface="Arial"/>
                <a:cs typeface="Arial"/>
                <a:sym typeface="Arial"/>
              </a:defRPr>
            </a:lvl3pPr>
            <a:lvl4pPr indent="-330200" lvl="3" marL="1828800" marR="0" rtl="0" algn="l">
              <a:lnSpc>
                <a:spcPct val="100000"/>
              </a:lnSpc>
              <a:spcBef>
                <a:spcPts val="0"/>
              </a:spcBef>
              <a:spcAft>
                <a:spcPts val="0"/>
              </a:spcAft>
              <a:buClr>
                <a:srgbClr val="000000"/>
              </a:buClr>
              <a:buSzPts val="1600"/>
              <a:buFont typeface="Arial"/>
              <a:buChar char="●"/>
              <a:defRPr b="0" i="0" sz="1600" u="none" cap="none" strike="noStrike">
                <a:solidFill>
                  <a:srgbClr val="000000"/>
                </a:solidFill>
                <a:latin typeface="Arial"/>
                <a:ea typeface="Arial"/>
                <a:cs typeface="Arial"/>
                <a:sym typeface="Arial"/>
              </a:defRPr>
            </a:lvl4pPr>
            <a:lvl5pPr indent="-330200" lvl="4" marL="2286000" marR="0" rtl="0" algn="l">
              <a:lnSpc>
                <a:spcPct val="100000"/>
              </a:lnSpc>
              <a:spcBef>
                <a:spcPts val="0"/>
              </a:spcBef>
              <a:spcAft>
                <a:spcPts val="0"/>
              </a:spcAft>
              <a:buClr>
                <a:srgbClr val="000000"/>
              </a:buClr>
              <a:buSzPts val="1600"/>
              <a:buFont typeface="Arial"/>
              <a:buChar char="○"/>
              <a:defRPr b="0" i="0" sz="1600" u="none" cap="none" strike="noStrike">
                <a:solidFill>
                  <a:srgbClr val="000000"/>
                </a:solidFill>
                <a:latin typeface="Arial"/>
                <a:ea typeface="Arial"/>
                <a:cs typeface="Arial"/>
                <a:sym typeface="Arial"/>
              </a:defRPr>
            </a:lvl5pPr>
            <a:lvl6pPr indent="-330200" lvl="5" marL="2743200" marR="0" rtl="0" algn="l">
              <a:lnSpc>
                <a:spcPct val="100000"/>
              </a:lnSpc>
              <a:spcBef>
                <a:spcPts val="0"/>
              </a:spcBef>
              <a:spcAft>
                <a:spcPts val="0"/>
              </a:spcAft>
              <a:buClr>
                <a:srgbClr val="000000"/>
              </a:buClr>
              <a:buSzPts val="1600"/>
              <a:buFont typeface="Arial"/>
              <a:buChar char="■"/>
              <a:defRPr b="0" i="0" sz="1600" u="none" cap="none" strike="noStrike">
                <a:solidFill>
                  <a:srgbClr val="000000"/>
                </a:solidFill>
                <a:latin typeface="Arial"/>
                <a:ea typeface="Arial"/>
                <a:cs typeface="Arial"/>
                <a:sym typeface="Arial"/>
              </a:defRPr>
            </a:lvl6pPr>
            <a:lvl7pPr indent="-330200" lvl="6" marL="3200400" marR="0" rtl="0" algn="l">
              <a:lnSpc>
                <a:spcPct val="100000"/>
              </a:lnSpc>
              <a:spcBef>
                <a:spcPts val="0"/>
              </a:spcBef>
              <a:spcAft>
                <a:spcPts val="0"/>
              </a:spcAft>
              <a:buClr>
                <a:srgbClr val="000000"/>
              </a:buClr>
              <a:buSzPts val="1600"/>
              <a:buFont typeface="Arial"/>
              <a:buChar char="●"/>
              <a:defRPr b="0" i="0" sz="1600" u="none" cap="none" strike="noStrike">
                <a:solidFill>
                  <a:srgbClr val="000000"/>
                </a:solidFill>
                <a:latin typeface="Arial"/>
                <a:ea typeface="Arial"/>
                <a:cs typeface="Arial"/>
                <a:sym typeface="Arial"/>
              </a:defRPr>
            </a:lvl7pPr>
            <a:lvl8pPr indent="-330200" lvl="7" marL="3657600" marR="0" rtl="0" algn="l">
              <a:lnSpc>
                <a:spcPct val="100000"/>
              </a:lnSpc>
              <a:spcBef>
                <a:spcPts val="0"/>
              </a:spcBef>
              <a:spcAft>
                <a:spcPts val="0"/>
              </a:spcAft>
              <a:buClr>
                <a:srgbClr val="000000"/>
              </a:buClr>
              <a:buSzPts val="1600"/>
              <a:buFont typeface="Arial"/>
              <a:buChar char="○"/>
              <a:defRPr b="0" i="0" sz="1600" u="none" cap="none" strike="noStrike">
                <a:solidFill>
                  <a:srgbClr val="000000"/>
                </a:solidFill>
                <a:latin typeface="Arial"/>
                <a:ea typeface="Arial"/>
                <a:cs typeface="Arial"/>
                <a:sym typeface="Arial"/>
              </a:defRPr>
            </a:lvl8pPr>
            <a:lvl9pPr indent="-330200" lvl="8" marL="4114800" marR="0" rtl="0" algn="l">
              <a:lnSpc>
                <a:spcPct val="100000"/>
              </a:lnSpc>
              <a:spcBef>
                <a:spcPts val="0"/>
              </a:spcBef>
              <a:spcAft>
                <a:spcPts val="0"/>
              </a:spcAft>
              <a:buClr>
                <a:srgbClr val="000000"/>
              </a:buClr>
              <a:buSzPts val="1600"/>
              <a:buFont typeface="Arial"/>
              <a:buChar char="■"/>
              <a:defRPr b="0" i="0" sz="16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 name="Shape 48"/>
        <p:cNvGrpSpPr/>
        <p:nvPr/>
      </p:nvGrpSpPr>
      <p:grpSpPr>
        <a:xfrm>
          <a:off x="0" y="0"/>
          <a:ext cx="0" cy="0"/>
          <a:chOff x="0" y="0"/>
          <a:chExt cx="0" cy="0"/>
        </a:xfrm>
      </p:grpSpPr>
      <p:sp>
        <p:nvSpPr>
          <p:cNvPr id="49" name="Google Shape;49;p1"/>
          <p:cNvSpPr txBox="1"/>
          <p:nvPr>
            <p:ph type="title"/>
          </p:nvPr>
        </p:nvSpPr>
        <p:spPr>
          <a:xfrm>
            <a:off x="1567050" y="1814250"/>
            <a:ext cx="6009900" cy="757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latin typeface="Arial"/>
                <a:ea typeface="Arial"/>
                <a:cs typeface="Arial"/>
                <a:sym typeface="Arial"/>
              </a:rPr>
              <a:t>Coordinate Functions</a:t>
            </a:r>
            <a:endParaRPr>
              <a:latin typeface="Arial"/>
              <a:ea typeface="Arial"/>
              <a:cs typeface="Arial"/>
              <a:sym typeface="Arial"/>
            </a:endParaRPr>
          </a:p>
        </p:txBody>
      </p:sp>
      <p:sp>
        <p:nvSpPr>
          <p:cNvPr id="50" name="Google Shape;50;p1"/>
          <p:cNvSpPr txBox="1"/>
          <p:nvPr>
            <p:ph idx="1" type="subTitle"/>
          </p:nvPr>
        </p:nvSpPr>
        <p:spPr>
          <a:xfrm>
            <a:off x="1758000" y="2488200"/>
            <a:ext cx="5628000" cy="66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1800"/>
              <a:buNone/>
            </a:pPr>
            <a:r>
              <a:rPr lang="en"/>
              <a:t>Rick Bennett and the NGS Analysis Center Team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grpSp>
        <p:nvGrpSpPr>
          <p:cNvPr id="236" name="Google Shape;236;p10"/>
          <p:cNvGrpSpPr/>
          <p:nvPr/>
        </p:nvGrpSpPr>
        <p:grpSpPr>
          <a:xfrm>
            <a:off x="211300" y="4065275"/>
            <a:ext cx="668050" cy="709275"/>
            <a:chOff x="211300" y="4065275"/>
            <a:chExt cx="668050" cy="709275"/>
          </a:xfrm>
        </p:grpSpPr>
        <p:cxnSp>
          <p:nvCxnSpPr>
            <p:cNvPr id="237" name="Google Shape;237;p10"/>
            <p:cNvCxnSpPr/>
            <p:nvPr/>
          </p:nvCxnSpPr>
          <p:spPr>
            <a:xfrm>
              <a:off x="378850" y="4349400"/>
              <a:ext cx="0" cy="240600"/>
            </a:xfrm>
            <a:prstGeom prst="straightConnector1">
              <a:avLst/>
            </a:prstGeom>
            <a:noFill/>
            <a:ln cap="flat" cmpd="sng" w="9525">
              <a:solidFill>
                <a:srgbClr val="595959"/>
              </a:solidFill>
              <a:prstDash val="solid"/>
              <a:round/>
              <a:headEnd len="med" w="med" type="triangle"/>
              <a:tailEnd len="sm" w="sm" type="none"/>
            </a:ln>
          </p:spPr>
        </p:cxnSp>
        <p:cxnSp>
          <p:nvCxnSpPr>
            <p:cNvPr id="238" name="Google Shape;238;p10"/>
            <p:cNvCxnSpPr/>
            <p:nvPr/>
          </p:nvCxnSpPr>
          <p:spPr>
            <a:xfrm rot="10800000">
              <a:off x="378950" y="4589900"/>
              <a:ext cx="240300" cy="0"/>
            </a:xfrm>
            <a:prstGeom prst="straightConnector1">
              <a:avLst/>
            </a:prstGeom>
            <a:noFill/>
            <a:ln cap="flat" cmpd="sng" w="9525">
              <a:solidFill>
                <a:srgbClr val="595959"/>
              </a:solidFill>
              <a:prstDash val="solid"/>
              <a:round/>
              <a:headEnd len="med" w="med" type="triangle"/>
              <a:tailEnd len="sm" w="sm" type="none"/>
            </a:ln>
          </p:spPr>
        </p:cxnSp>
        <p:sp>
          <p:nvSpPr>
            <p:cNvPr id="239" name="Google Shape;239;p10"/>
            <p:cNvSpPr txBox="1"/>
            <p:nvPr/>
          </p:nvSpPr>
          <p:spPr>
            <a:xfrm>
              <a:off x="211300" y="4065275"/>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N</a:t>
              </a:r>
              <a:endParaRPr b="0" i="0" sz="1200" u="none" cap="none" strike="noStrike">
                <a:solidFill>
                  <a:srgbClr val="000000"/>
                </a:solidFill>
                <a:latin typeface="Arial"/>
                <a:ea typeface="Arial"/>
                <a:cs typeface="Arial"/>
                <a:sym typeface="Arial"/>
              </a:endParaRPr>
            </a:p>
          </p:txBody>
        </p:sp>
        <p:sp>
          <p:nvSpPr>
            <p:cNvPr id="240" name="Google Shape;240;p10"/>
            <p:cNvSpPr txBox="1"/>
            <p:nvPr/>
          </p:nvSpPr>
          <p:spPr>
            <a:xfrm>
              <a:off x="544250" y="4405250"/>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E</a:t>
              </a:r>
              <a:endParaRPr b="0" i="0" sz="1200" u="none" cap="none" strike="noStrike">
                <a:solidFill>
                  <a:srgbClr val="000000"/>
                </a:solidFill>
                <a:latin typeface="Arial"/>
                <a:ea typeface="Arial"/>
                <a:cs typeface="Arial"/>
                <a:sym typeface="Arial"/>
              </a:endParaRPr>
            </a:p>
          </p:txBody>
        </p:sp>
      </p:grpSp>
      <p:cxnSp>
        <p:nvCxnSpPr>
          <p:cNvPr id="241" name="Google Shape;241;p10"/>
          <p:cNvCxnSpPr/>
          <p:nvPr/>
        </p:nvCxnSpPr>
        <p:spPr>
          <a:xfrm flipH="1" rot="10800000">
            <a:off x="1587387" y="3528037"/>
            <a:ext cx="1137000" cy="720900"/>
          </a:xfrm>
          <a:prstGeom prst="straightConnector1">
            <a:avLst/>
          </a:prstGeom>
          <a:noFill/>
          <a:ln cap="flat" cmpd="sng" w="9525">
            <a:solidFill>
              <a:srgbClr val="595959"/>
            </a:solidFill>
            <a:prstDash val="solid"/>
            <a:round/>
            <a:headEnd len="sm" w="sm" type="none"/>
            <a:tailEnd len="med" w="med" type="triangle"/>
          </a:ln>
        </p:spPr>
      </p:cxnSp>
      <p:cxnSp>
        <p:nvCxnSpPr>
          <p:cNvPr id="242" name="Google Shape;242;p10"/>
          <p:cNvCxnSpPr/>
          <p:nvPr/>
        </p:nvCxnSpPr>
        <p:spPr>
          <a:xfrm rot="10800000">
            <a:off x="2118150" y="3242200"/>
            <a:ext cx="607200" cy="289200"/>
          </a:xfrm>
          <a:prstGeom prst="straightConnector1">
            <a:avLst/>
          </a:prstGeom>
          <a:noFill/>
          <a:ln cap="flat" cmpd="sng" w="9525">
            <a:solidFill>
              <a:srgbClr val="595959"/>
            </a:solidFill>
            <a:prstDash val="dash"/>
            <a:round/>
            <a:headEnd len="sm" w="sm" type="none"/>
            <a:tailEnd len="med" w="med" type="triangle"/>
          </a:ln>
        </p:spPr>
      </p:cxnSp>
      <p:cxnSp>
        <p:nvCxnSpPr>
          <p:cNvPr id="243" name="Google Shape;243;p10"/>
          <p:cNvCxnSpPr/>
          <p:nvPr/>
        </p:nvCxnSpPr>
        <p:spPr>
          <a:xfrm flipH="1" rot="10800000">
            <a:off x="2118150" y="2335900"/>
            <a:ext cx="842700" cy="906300"/>
          </a:xfrm>
          <a:prstGeom prst="straightConnector1">
            <a:avLst/>
          </a:prstGeom>
          <a:noFill/>
          <a:ln cap="flat" cmpd="sng" w="9525">
            <a:solidFill>
              <a:srgbClr val="595959"/>
            </a:solidFill>
            <a:prstDash val="solid"/>
            <a:round/>
            <a:headEnd len="sm" w="sm" type="none"/>
            <a:tailEnd len="med" w="med" type="triangle"/>
          </a:ln>
        </p:spPr>
      </p:cxnSp>
      <p:cxnSp>
        <p:nvCxnSpPr>
          <p:cNvPr id="244" name="Google Shape;244;p10"/>
          <p:cNvCxnSpPr/>
          <p:nvPr/>
        </p:nvCxnSpPr>
        <p:spPr>
          <a:xfrm flipH="1">
            <a:off x="1625900" y="2341100"/>
            <a:ext cx="1335600" cy="226200"/>
          </a:xfrm>
          <a:prstGeom prst="straightConnector1">
            <a:avLst/>
          </a:prstGeom>
          <a:noFill/>
          <a:ln cap="flat" cmpd="sng" w="9525">
            <a:solidFill>
              <a:srgbClr val="595959"/>
            </a:solidFill>
            <a:prstDash val="dash"/>
            <a:round/>
            <a:headEnd len="sm" w="sm" type="none"/>
            <a:tailEnd len="med" w="med" type="triangle"/>
          </a:ln>
        </p:spPr>
      </p:cxnSp>
      <p:cxnSp>
        <p:nvCxnSpPr>
          <p:cNvPr id="245" name="Google Shape;245;p10"/>
          <p:cNvCxnSpPr/>
          <p:nvPr/>
        </p:nvCxnSpPr>
        <p:spPr>
          <a:xfrm flipH="1" rot="10800000">
            <a:off x="1682325" y="1251750"/>
            <a:ext cx="2883000" cy="1298700"/>
          </a:xfrm>
          <a:prstGeom prst="straightConnector1">
            <a:avLst/>
          </a:prstGeom>
          <a:noFill/>
          <a:ln cap="flat" cmpd="sng" w="9525">
            <a:solidFill>
              <a:srgbClr val="595959"/>
            </a:solidFill>
            <a:prstDash val="solid"/>
            <a:round/>
            <a:headEnd len="sm" w="sm" type="none"/>
            <a:tailEnd len="med" w="med" type="triangle"/>
          </a:ln>
        </p:spPr>
      </p:cxnSp>
      <p:cxnSp>
        <p:nvCxnSpPr>
          <p:cNvPr id="246" name="Google Shape;246;p10"/>
          <p:cNvCxnSpPr/>
          <p:nvPr/>
        </p:nvCxnSpPr>
        <p:spPr>
          <a:xfrm>
            <a:off x="137012" y="3747262"/>
            <a:ext cx="518700" cy="0"/>
          </a:xfrm>
          <a:prstGeom prst="straightConnector1">
            <a:avLst/>
          </a:prstGeom>
          <a:noFill/>
          <a:ln cap="flat" cmpd="sng" w="9525">
            <a:solidFill>
              <a:srgbClr val="595959"/>
            </a:solidFill>
            <a:prstDash val="solid"/>
            <a:round/>
            <a:headEnd len="sm" w="sm" type="none"/>
            <a:tailEnd len="med" w="med" type="triangle"/>
          </a:ln>
        </p:spPr>
      </p:cxnSp>
      <p:sp>
        <p:nvSpPr>
          <p:cNvPr id="247" name="Google Shape;247;p10"/>
          <p:cNvSpPr txBox="1"/>
          <p:nvPr/>
        </p:nvSpPr>
        <p:spPr>
          <a:xfrm>
            <a:off x="0" y="3712450"/>
            <a:ext cx="8955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steady motion</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velocity</a:t>
            </a:r>
            <a:endParaRPr b="0" i="0" sz="900" u="none" cap="none" strike="noStrike">
              <a:solidFill>
                <a:srgbClr val="000000"/>
              </a:solidFill>
              <a:latin typeface="Arial"/>
              <a:ea typeface="Arial"/>
              <a:cs typeface="Arial"/>
              <a:sym typeface="Arial"/>
            </a:endParaRPr>
          </a:p>
        </p:txBody>
      </p:sp>
      <p:grpSp>
        <p:nvGrpSpPr>
          <p:cNvPr id="248" name="Google Shape;248;p10"/>
          <p:cNvGrpSpPr/>
          <p:nvPr/>
        </p:nvGrpSpPr>
        <p:grpSpPr>
          <a:xfrm>
            <a:off x="27150" y="3232150"/>
            <a:ext cx="993600" cy="461700"/>
            <a:chOff x="2899800" y="4298400"/>
            <a:chExt cx="993600" cy="461700"/>
          </a:xfrm>
        </p:grpSpPr>
        <p:sp>
          <p:nvSpPr>
            <p:cNvPr id="249" name="Google Shape;249;p10"/>
            <p:cNvSpPr txBox="1"/>
            <p:nvPr/>
          </p:nvSpPr>
          <p:spPr>
            <a:xfrm>
              <a:off x="2899800" y="4298400"/>
              <a:ext cx="9936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jump</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earthquake</a:t>
              </a:r>
              <a:endParaRPr b="0" i="0" sz="900" u="none" cap="none" strike="noStrike">
                <a:solidFill>
                  <a:srgbClr val="000000"/>
                </a:solidFill>
                <a:latin typeface="Arial"/>
                <a:ea typeface="Arial"/>
                <a:cs typeface="Arial"/>
                <a:sym typeface="Arial"/>
              </a:endParaRPr>
            </a:p>
          </p:txBody>
        </p:sp>
        <p:cxnSp>
          <p:nvCxnSpPr>
            <p:cNvPr id="250" name="Google Shape;250;p10"/>
            <p:cNvCxnSpPr/>
            <p:nvPr/>
          </p:nvCxnSpPr>
          <p:spPr>
            <a:xfrm>
              <a:off x="3036812" y="4333212"/>
              <a:ext cx="518700" cy="0"/>
            </a:xfrm>
            <a:prstGeom prst="straightConnector1">
              <a:avLst/>
            </a:prstGeom>
            <a:noFill/>
            <a:ln cap="flat" cmpd="sng" w="9525">
              <a:solidFill>
                <a:srgbClr val="595959"/>
              </a:solidFill>
              <a:prstDash val="dash"/>
              <a:round/>
              <a:headEnd len="sm" w="sm" type="none"/>
              <a:tailEnd len="med" w="med" type="triangle"/>
            </a:ln>
          </p:spPr>
        </p:cxnSp>
      </p:grpSp>
      <p:sp>
        <p:nvSpPr>
          <p:cNvPr id="251" name="Google Shape;251;p10"/>
          <p:cNvSpPr txBox="1"/>
          <p:nvPr/>
        </p:nvSpPr>
        <p:spPr>
          <a:xfrm>
            <a:off x="4527975" y="4432025"/>
            <a:ext cx="4270800" cy="572700"/>
          </a:xfrm>
          <a:prstGeom prst="rect">
            <a:avLst/>
          </a:prstGeom>
          <a:noFill/>
          <a:ln>
            <a:noFill/>
          </a:ln>
        </p:spPr>
        <p:txBody>
          <a:bodyPr anchorCtr="0" anchor="t" bIns="91425" lIns="91425" spcFirstLastPara="1" rIns="91425" wrap="square" tIns="91425">
            <a:normAutofit fontScale="92500" lnSpcReduction="10000"/>
          </a:bodyPr>
          <a:lstStyle/>
          <a:p>
            <a:pPr indent="0" lvl="0" marL="0" marR="0" rtl="0" algn="l">
              <a:lnSpc>
                <a:spcPct val="100000"/>
              </a:lnSpc>
              <a:spcBef>
                <a:spcPts val="0"/>
              </a:spcBef>
              <a:spcAft>
                <a:spcPts val="0"/>
              </a:spcAft>
              <a:buClr>
                <a:srgbClr val="000000"/>
              </a:buClr>
              <a:buSzPct val="100000"/>
              <a:buFont typeface="Arial"/>
              <a:buNone/>
            </a:pPr>
            <a:r>
              <a:rPr b="0" i="0" lang="en" sz="2800" u="none" cap="none" strike="noStrike">
                <a:solidFill>
                  <a:srgbClr val="000000"/>
                </a:solidFill>
                <a:latin typeface="Arial"/>
                <a:ea typeface="Arial"/>
                <a:cs typeface="Arial"/>
                <a:sym typeface="Arial"/>
              </a:rPr>
              <a:t>Station motion - map view</a:t>
            </a:r>
            <a:endParaRPr b="0" i="0" sz="2800" u="none" cap="none" strike="noStrike">
              <a:solidFill>
                <a:srgbClr val="000000"/>
              </a:solidFill>
              <a:latin typeface="Arial"/>
              <a:ea typeface="Arial"/>
              <a:cs typeface="Arial"/>
              <a:sym typeface="Arial"/>
            </a:endParaRPr>
          </a:p>
        </p:txBody>
      </p:sp>
      <p:sp>
        <p:nvSpPr>
          <p:cNvPr id="252" name="Google Shape;252;p10"/>
          <p:cNvSpPr/>
          <p:nvPr/>
        </p:nvSpPr>
        <p:spPr>
          <a:xfrm>
            <a:off x="5828325" y="2571750"/>
            <a:ext cx="184500" cy="184500"/>
          </a:xfrm>
          <a:prstGeom prst="ellipse">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 name="Google Shape;253;p10"/>
          <p:cNvSpPr txBox="1"/>
          <p:nvPr/>
        </p:nvSpPr>
        <p:spPr>
          <a:xfrm>
            <a:off x="5543600" y="2187275"/>
            <a:ext cx="2508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current point of interest</a:t>
            </a:r>
            <a:endParaRPr b="0" i="0" sz="1400" u="none" cap="none" strike="noStrike">
              <a:solidFill>
                <a:srgbClr val="000000"/>
              </a:solidFill>
              <a:latin typeface="Arial"/>
              <a:ea typeface="Arial"/>
              <a:cs typeface="Arial"/>
              <a:sym typeface="Arial"/>
            </a:endParaRPr>
          </a:p>
        </p:txBody>
      </p:sp>
      <p:sp>
        <p:nvSpPr>
          <p:cNvPr id="254" name="Google Shape;254;p10"/>
          <p:cNvSpPr txBox="1"/>
          <p:nvPr/>
        </p:nvSpPr>
        <p:spPr>
          <a:xfrm>
            <a:off x="1754100" y="4145350"/>
            <a:ext cx="6072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past</a:t>
            </a:r>
            <a:endParaRPr b="0" i="0" sz="1400" u="none" cap="none" strike="noStrike">
              <a:solidFill>
                <a:srgbClr val="000000"/>
              </a:solidFill>
              <a:latin typeface="Arial"/>
              <a:ea typeface="Arial"/>
              <a:cs typeface="Arial"/>
              <a:sym typeface="Arial"/>
            </a:endParaRPr>
          </a:p>
        </p:txBody>
      </p:sp>
      <p:sp>
        <p:nvSpPr>
          <p:cNvPr id="255" name="Google Shape;255;p10"/>
          <p:cNvSpPr txBox="1"/>
          <p:nvPr/>
        </p:nvSpPr>
        <p:spPr>
          <a:xfrm>
            <a:off x="4605925" y="1175550"/>
            <a:ext cx="895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future</a:t>
            </a:r>
            <a:endParaRPr b="0" i="0" sz="1400" u="none" cap="none" strike="noStrike">
              <a:solidFill>
                <a:srgbClr val="000000"/>
              </a:solidFill>
              <a:latin typeface="Arial"/>
              <a:ea typeface="Arial"/>
              <a:cs typeface="Arial"/>
              <a:sym typeface="Arial"/>
            </a:endParaRPr>
          </a:p>
        </p:txBody>
      </p:sp>
      <p:sp>
        <p:nvSpPr>
          <p:cNvPr id="256" name="Google Shape;256;p10"/>
          <p:cNvSpPr txBox="1"/>
          <p:nvPr/>
        </p:nvSpPr>
        <p:spPr>
          <a:xfrm>
            <a:off x="3365200" y="1251750"/>
            <a:ext cx="895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now</a:t>
            </a:r>
            <a:endParaRPr b="0" i="0" sz="1400" u="none" cap="none" strike="noStrike">
              <a:solidFill>
                <a:srgbClr val="000000"/>
              </a:solidFill>
              <a:latin typeface="Arial"/>
              <a:ea typeface="Arial"/>
              <a:cs typeface="Arial"/>
              <a:sym typeface="Arial"/>
            </a:endParaRPr>
          </a:p>
        </p:txBody>
      </p:sp>
      <p:sp>
        <p:nvSpPr>
          <p:cNvPr id="257" name="Google Shape;257;p10"/>
          <p:cNvSpPr/>
          <p:nvPr/>
        </p:nvSpPr>
        <p:spPr>
          <a:xfrm>
            <a:off x="1441400" y="42532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 name="Google Shape;258;p10"/>
          <p:cNvSpPr/>
          <p:nvPr/>
        </p:nvSpPr>
        <p:spPr>
          <a:xfrm>
            <a:off x="2519375" y="2676550"/>
            <a:ext cx="97200" cy="97200"/>
          </a:xfrm>
          <a:prstGeom prst="ellipse">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 name="Google Shape;259;p10"/>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t>Why do we need coordinate functions?</a:t>
            </a:r>
            <a:endParaRPr/>
          </a:p>
        </p:txBody>
      </p:sp>
      <p:sp>
        <p:nvSpPr>
          <p:cNvPr id="260" name="Google Shape;260;p10"/>
          <p:cNvSpPr/>
          <p:nvPr/>
        </p:nvSpPr>
        <p:spPr>
          <a:xfrm>
            <a:off x="3863650" y="14358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 name="Google Shape;261;p10"/>
          <p:cNvSpPr txBox="1"/>
          <p:nvPr/>
        </p:nvSpPr>
        <p:spPr>
          <a:xfrm>
            <a:off x="211300" y="4824100"/>
            <a:ext cx="35886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999999"/>
                </a:solidFill>
                <a:latin typeface="Arial"/>
                <a:ea typeface="Arial"/>
                <a:cs typeface="Arial"/>
                <a:sym typeface="Arial"/>
              </a:rPr>
              <a:t>Drawings modified from  P. McFarland</a:t>
            </a:r>
            <a:endParaRPr b="0" i="0" sz="1400" u="none" cap="none" strike="noStrike">
              <a:solidFill>
                <a:srgbClr val="999999"/>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cxnSp>
        <p:nvCxnSpPr>
          <p:cNvPr id="266" name="Google Shape;266;p11"/>
          <p:cNvCxnSpPr/>
          <p:nvPr/>
        </p:nvCxnSpPr>
        <p:spPr>
          <a:xfrm flipH="1" rot="10800000">
            <a:off x="4806975" y="2832450"/>
            <a:ext cx="933600" cy="1069500"/>
          </a:xfrm>
          <a:prstGeom prst="straightConnector1">
            <a:avLst/>
          </a:prstGeom>
          <a:noFill/>
          <a:ln cap="flat" cmpd="sng" w="9525">
            <a:solidFill>
              <a:srgbClr val="FF0000"/>
            </a:solidFill>
            <a:prstDash val="solid"/>
            <a:round/>
            <a:headEnd len="med" w="med" type="stealth"/>
            <a:tailEnd len="med" w="med" type="stealth"/>
          </a:ln>
        </p:spPr>
      </p:cxnSp>
      <p:grpSp>
        <p:nvGrpSpPr>
          <p:cNvPr id="267" name="Google Shape;267;p11"/>
          <p:cNvGrpSpPr/>
          <p:nvPr/>
        </p:nvGrpSpPr>
        <p:grpSpPr>
          <a:xfrm>
            <a:off x="211300" y="4065275"/>
            <a:ext cx="668050" cy="709275"/>
            <a:chOff x="211300" y="4065275"/>
            <a:chExt cx="668050" cy="709275"/>
          </a:xfrm>
        </p:grpSpPr>
        <p:cxnSp>
          <p:nvCxnSpPr>
            <p:cNvPr id="268" name="Google Shape;268;p11"/>
            <p:cNvCxnSpPr/>
            <p:nvPr/>
          </p:nvCxnSpPr>
          <p:spPr>
            <a:xfrm>
              <a:off x="378850" y="4349400"/>
              <a:ext cx="0" cy="240600"/>
            </a:xfrm>
            <a:prstGeom prst="straightConnector1">
              <a:avLst/>
            </a:prstGeom>
            <a:noFill/>
            <a:ln cap="flat" cmpd="sng" w="9525">
              <a:solidFill>
                <a:srgbClr val="595959"/>
              </a:solidFill>
              <a:prstDash val="solid"/>
              <a:round/>
              <a:headEnd len="med" w="med" type="triangle"/>
              <a:tailEnd len="sm" w="sm" type="none"/>
            </a:ln>
          </p:spPr>
        </p:cxnSp>
        <p:cxnSp>
          <p:nvCxnSpPr>
            <p:cNvPr id="269" name="Google Shape;269;p11"/>
            <p:cNvCxnSpPr/>
            <p:nvPr/>
          </p:nvCxnSpPr>
          <p:spPr>
            <a:xfrm rot="10800000">
              <a:off x="378950" y="4589900"/>
              <a:ext cx="240300" cy="0"/>
            </a:xfrm>
            <a:prstGeom prst="straightConnector1">
              <a:avLst/>
            </a:prstGeom>
            <a:noFill/>
            <a:ln cap="flat" cmpd="sng" w="9525">
              <a:solidFill>
                <a:srgbClr val="595959"/>
              </a:solidFill>
              <a:prstDash val="solid"/>
              <a:round/>
              <a:headEnd len="med" w="med" type="triangle"/>
              <a:tailEnd len="sm" w="sm" type="none"/>
            </a:ln>
          </p:spPr>
        </p:cxnSp>
        <p:sp>
          <p:nvSpPr>
            <p:cNvPr id="270" name="Google Shape;270;p11"/>
            <p:cNvSpPr txBox="1"/>
            <p:nvPr/>
          </p:nvSpPr>
          <p:spPr>
            <a:xfrm>
              <a:off x="211300" y="4065275"/>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N</a:t>
              </a:r>
              <a:endParaRPr b="0" i="0" sz="1200" u="none" cap="none" strike="noStrike">
                <a:solidFill>
                  <a:srgbClr val="000000"/>
                </a:solidFill>
                <a:latin typeface="Arial"/>
                <a:ea typeface="Arial"/>
                <a:cs typeface="Arial"/>
                <a:sym typeface="Arial"/>
              </a:endParaRPr>
            </a:p>
          </p:txBody>
        </p:sp>
        <p:sp>
          <p:nvSpPr>
            <p:cNvPr id="271" name="Google Shape;271;p11"/>
            <p:cNvSpPr txBox="1"/>
            <p:nvPr/>
          </p:nvSpPr>
          <p:spPr>
            <a:xfrm>
              <a:off x="544250" y="4405250"/>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E</a:t>
              </a:r>
              <a:endParaRPr b="0" i="0" sz="1200" u="none" cap="none" strike="noStrike">
                <a:solidFill>
                  <a:srgbClr val="000000"/>
                </a:solidFill>
                <a:latin typeface="Arial"/>
                <a:ea typeface="Arial"/>
                <a:cs typeface="Arial"/>
                <a:sym typeface="Arial"/>
              </a:endParaRPr>
            </a:p>
          </p:txBody>
        </p:sp>
      </p:grpSp>
      <p:cxnSp>
        <p:nvCxnSpPr>
          <p:cNvPr id="272" name="Google Shape;272;p11"/>
          <p:cNvCxnSpPr/>
          <p:nvPr/>
        </p:nvCxnSpPr>
        <p:spPr>
          <a:xfrm flipH="1" rot="10800000">
            <a:off x="1587387" y="3528037"/>
            <a:ext cx="1137000" cy="720900"/>
          </a:xfrm>
          <a:prstGeom prst="straightConnector1">
            <a:avLst/>
          </a:prstGeom>
          <a:noFill/>
          <a:ln cap="flat" cmpd="sng" w="9525">
            <a:solidFill>
              <a:srgbClr val="595959"/>
            </a:solidFill>
            <a:prstDash val="solid"/>
            <a:round/>
            <a:headEnd len="sm" w="sm" type="none"/>
            <a:tailEnd len="med" w="med" type="triangle"/>
          </a:ln>
        </p:spPr>
      </p:cxnSp>
      <p:cxnSp>
        <p:nvCxnSpPr>
          <p:cNvPr id="273" name="Google Shape;273;p11"/>
          <p:cNvCxnSpPr/>
          <p:nvPr/>
        </p:nvCxnSpPr>
        <p:spPr>
          <a:xfrm rot="10800000">
            <a:off x="2118150" y="3242200"/>
            <a:ext cx="607200" cy="289200"/>
          </a:xfrm>
          <a:prstGeom prst="straightConnector1">
            <a:avLst/>
          </a:prstGeom>
          <a:noFill/>
          <a:ln cap="flat" cmpd="sng" w="9525">
            <a:solidFill>
              <a:srgbClr val="595959"/>
            </a:solidFill>
            <a:prstDash val="dash"/>
            <a:round/>
            <a:headEnd len="sm" w="sm" type="none"/>
            <a:tailEnd len="med" w="med" type="triangle"/>
          </a:ln>
        </p:spPr>
      </p:cxnSp>
      <p:cxnSp>
        <p:nvCxnSpPr>
          <p:cNvPr id="274" name="Google Shape;274;p11"/>
          <p:cNvCxnSpPr/>
          <p:nvPr/>
        </p:nvCxnSpPr>
        <p:spPr>
          <a:xfrm flipH="1" rot="10800000">
            <a:off x="2118150" y="2335900"/>
            <a:ext cx="842700" cy="906300"/>
          </a:xfrm>
          <a:prstGeom prst="straightConnector1">
            <a:avLst/>
          </a:prstGeom>
          <a:noFill/>
          <a:ln cap="flat" cmpd="sng" w="9525">
            <a:solidFill>
              <a:srgbClr val="595959"/>
            </a:solidFill>
            <a:prstDash val="solid"/>
            <a:round/>
            <a:headEnd len="sm" w="sm" type="none"/>
            <a:tailEnd len="med" w="med" type="triangle"/>
          </a:ln>
        </p:spPr>
      </p:cxnSp>
      <p:cxnSp>
        <p:nvCxnSpPr>
          <p:cNvPr id="275" name="Google Shape;275;p11"/>
          <p:cNvCxnSpPr/>
          <p:nvPr/>
        </p:nvCxnSpPr>
        <p:spPr>
          <a:xfrm flipH="1">
            <a:off x="1625900" y="2341100"/>
            <a:ext cx="1335600" cy="226200"/>
          </a:xfrm>
          <a:prstGeom prst="straightConnector1">
            <a:avLst/>
          </a:prstGeom>
          <a:noFill/>
          <a:ln cap="flat" cmpd="sng" w="9525">
            <a:solidFill>
              <a:srgbClr val="595959"/>
            </a:solidFill>
            <a:prstDash val="dash"/>
            <a:round/>
            <a:headEnd len="sm" w="sm" type="none"/>
            <a:tailEnd len="med" w="med" type="triangle"/>
          </a:ln>
        </p:spPr>
      </p:cxnSp>
      <p:cxnSp>
        <p:nvCxnSpPr>
          <p:cNvPr id="276" name="Google Shape;276;p11"/>
          <p:cNvCxnSpPr/>
          <p:nvPr/>
        </p:nvCxnSpPr>
        <p:spPr>
          <a:xfrm flipH="1" rot="10800000">
            <a:off x="1682325" y="1251750"/>
            <a:ext cx="2883000" cy="1298700"/>
          </a:xfrm>
          <a:prstGeom prst="straightConnector1">
            <a:avLst/>
          </a:prstGeom>
          <a:noFill/>
          <a:ln cap="flat" cmpd="sng" w="9525">
            <a:solidFill>
              <a:srgbClr val="595959"/>
            </a:solidFill>
            <a:prstDash val="solid"/>
            <a:round/>
            <a:headEnd len="sm" w="sm" type="none"/>
            <a:tailEnd len="med" w="med" type="triangle"/>
          </a:ln>
        </p:spPr>
      </p:cxnSp>
      <p:cxnSp>
        <p:nvCxnSpPr>
          <p:cNvPr id="277" name="Google Shape;277;p11"/>
          <p:cNvCxnSpPr/>
          <p:nvPr/>
        </p:nvCxnSpPr>
        <p:spPr>
          <a:xfrm>
            <a:off x="137012" y="3747262"/>
            <a:ext cx="518700" cy="0"/>
          </a:xfrm>
          <a:prstGeom prst="straightConnector1">
            <a:avLst/>
          </a:prstGeom>
          <a:noFill/>
          <a:ln cap="flat" cmpd="sng" w="9525">
            <a:solidFill>
              <a:srgbClr val="595959"/>
            </a:solidFill>
            <a:prstDash val="solid"/>
            <a:round/>
            <a:headEnd len="sm" w="sm" type="none"/>
            <a:tailEnd len="med" w="med" type="triangle"/>
          </a:ln>
        </p:spPr>
      </p:cxnSp>
      <p:sp>
        <p:nvSpPr>
          <p:cNvPr id="278" name="Google Shape;278;p11"/>
          <p:cNvSpPr txBox="1"/>
          <p:nvPr/>
        </p:nvSpPr>
        <p:spPr>
          <a:xfrm>
            <a:off x="0" y="3712450"/>
            <a:ext cx="8955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steady motion</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velocity</a:t>
            </a:r>
            <a:endParaRPr b="0" i="0" sz="900" u="none" cap="none" strike="noStrike">
              <a:solidFill>
                <a:srgbClr val="000000"/>
              </a:solidFill>
              <a:latin typeface="Arial"/>
              <a:ea typeface="Arial"/>
              <a:cs typeface="Arial"/>
              <a:sym typeface="Arial"/>
            </a:endParaRPr>
          </a:p>
        </p:txBody>
      </p:sp>
      <p:grpSp>
        <p:nvGrpSpPr>
          <p:cNvPr id="279" name="Google Shape;279;p11"/>
          <p:cNvGrpSpPr/>
          <p:nvPr/>
        </p:nvGrpSpPr>
        <p:grpSpPr>
          <a:xfrm>
            <a:off x="27150" y="3232150"/>
            <a:ext cx="993600" cy="461700"/>
            <a:chOff x="2899800" y="4298400"/>
            <a:chExt cx="993600" cy="461700"/>
          </a:xfrm>
        </p:grpSpPr>
        <p:sp>
          <p:nvSpPr>
            <p:cNvPr id="280" name="Google Shape;280;p11"/>
            <p:cNvSpPr txBox="1"/>
            <p:nvPr/>
          </p:nvSpPr>
          <p:spPr>
            <a:xfrm>
              <a:off x="2899800" y="4298400"/>
              <a:ext cx="9936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jump</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earthquake</a:t>
              </a:r>
              <a:endParaRPr b="0" i="0" sz="900" u="none" cap="none" strike="noStrike">
                <a:solidFill>
                  <a:srgbClr val="000000"/>
                </a:solidFill>
                <a:latin typeface="Arial"/>
                <a:ea typeface="Arial"/>
                <a:cs typeface="Arial"/>
                <a:sym typeface="Arial"/>
              </a:endParaRPr>
            </a:p>
          </p:txBody>
        </p:sp>
        <p:cxnSp>
          <p:nvCxnSpPr>
            <p:cNvPr id="281" name="Google Shape;281;p11"/>
            <p:cNvCxnSpPr/>
            <p:nvPr/>
          </p:nvCxnSpPr>
          <p:spPr>
            <a:xfrm>
              <a:off x="3036812" y="4333212"/>
              <a:ext cx="518700" cy="0"/>
            </a:xfrm>
            <a:prstGeom prst="straightConnector1">
              <a:avLst/>
            </a:prstGeom>
            <a:noFill/>
            <a:ln cap="flat" cmpd="sng" w="9525">
              <a:solidFill>
                <a:srgbClr val="595959"/>
              </a:solidFill>
              <a:prstDash val="dash"/>
              <a:round/>
              <a:headEnd len="sm" w="sm" type="none"/>
              <a:tailEnd len="med" w="med" type="triangle"/>
            </a:ln>
          </p:spPr>
        </p:cxnSp>
      </p:grpSp>
      <p:sp>
        <p:nvSpPr>
          <p:cNvPr id="282" name="Google Shape;282;p11"/>
          <p:cNvSpPr txBox="1"/>
          <p:nvPr/>
        </p:nvSpPr>
        <p:spPr>
          <a:xfrm>
            <a:off x="4527975" y="4432025"/>
            <a:ext cx="4270800" cy="572700"/>
          </a:xfrm>
          <a:prstGeom prst="rect">
            <a:avLst/>
          </a:prstGeom>
          <a:noFill/>
          <a:ln>
            <a:noFill/>
          </a:ln>
        </p:spPr>
        <p:txBody>
          <a:bodyPr anchorCtr="0" anchor="t" bIns="91425" lIns="91425" spcFirstLastPara="1" rIns="91425" wrap="square" tIns="91425">
            <a:normAutofit fontScale="92500" lnSpcReduction="10000"/>
          </a:bodyPr>
          <a:lstStyle/>
          <a:p>
            <a:pPr indent="0" lvl="0" marL="0" marR="0" rtl="0" algn="l">
              <a:lnSpc>
                <a:spcPct val="100000"/>
              </a:lnSpc>
              <a:spcBef>
                <a:spcPts val="0"/>
              </a:spcBef>
              <a:spcAft>
                <a:spcPts val="0"/>
              </a:spcAft>
              <a:buClr>
                <a:srgbClr val="000000"/>
              </a:buClr>
              <a:buSzPct val="100000"/>
              <a:buFont typeface="Arial"/>
              <a:buNone/>
            </a:pPr>
            <a:r>
              <a:rPr b="0" i="0" lang="en" sz="2800" u="none" cap="none" strike="noStrike">
                <a:solidFill>
                  <a:srgbClr val="000000"/>
                </a:solidFill>
                <a:latin typeface="Arial"/>
                <a:ea typeface="Arial"/>
                <a:cs typeface="Arial"/>
                <a:sym typeface="Arial"/>
              </a:rPr>
              <a:t>Station motion - map view</a:t>
            </a:r>
            <a:endParaRPr b="0" i="0" sz="2800" u="none" cap="none" strike="noStrike">
              <a:solidFill>
                <a:srgbClr val="000000"/>
              </a:solidFill>
              <a:latin typeface="Arial"/>
              <a:ea typeface="Arial"/>
              <a:cs typeface="Arial"/>
              <a:sym typeface="Arial"/>
            </a:endParaRPr>
          </a:p>
        </p:txBody>
      </p:sp>
      <p:sp>
        <p:nvSpPr>
          <p:cNvPr id="283" name="Google Shape;283;p11"/>
          <p:cNvSpPr/>
          <p:nvPr/>
        </p:nvSpPr>
        <p:spPr>
          <a:xfrm>
            <a:off x="4636250" y="3916400"/>
            <a:ext cx="184500" cy="184500"/>
          </a:xfrm>
          <a:prstGeom prst="ellipse">
            <a:avLst/>
          </a:prstGeom>
          <a:solidFill>
            <a:srgbClr val="FF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4" name="Google Shape;284;p11"/>
          <p:cNvSpPr/>
          <p:nvPr/>
        </p:nvSpPr>
        <p:spPr>
          <a:xfrm>
            <a:off x="5828325" y="2571750"/>
            <a:ext cx="184500" cy="184500"/>
          </a:xfrm>
          <a:prstGeom prst="ellipse">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 name="Google Shape;285;p11"/>
          <p:cNvSpPr txBox="1"/>
          <p:nvPr/>
        </p:nvSpPr>
        <p:spPr>
          <a:xfrm>
            <a:off x="4959375" y="3085613"/>
            <a:ext cx="18840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FF0000"/>
                </a:solidFill>
                <a:latin typeface="Arial"/>
                <a:ea typeface="Arial"/>
                <a:cs typeface="Arial"/>
                <a:sym typeface="Arial"/>
              </a:rPr>
              <a:t>large </a:t>
            </a:r>
            <a:endParaRPr b="0" i="0" sz="1400" u="none" cap="none" strike="noStrike">
              <a:solidFill>
                <a:srgbClr val="FF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FF0000"/>
                </a:solidFill>
                <a:latin typeface="Arial"/>
                <a:ea typeface="Arial"/>
                <a:cs typeface="Arial"/>
                <a:sym typeface="Arial"/>
              </a:rPr>
              <a:t>positioning error</a:t>
            </a:r>
            <a:endParaRPr b="0" i="0" sz="1400" u="none" cap="none" strike="noStrike">
              <a:solidFill>
                <a:srgbClr val="FF0000"/>
              </a:solidFill>
              <a:latin typeface="Arial"/>
              <a:ea typeface="Arial"/>
              <a:cs typeface="Arial"/>
              <a:sym typeface="Arial"/>
            </a:endParaRPr>
          </a:p>
        </p:txBody>
      </p:sp>
      <p:sp>
        <p:nvSpPr>
          <p:cNvPr id="286" name="Google Shape;286;p11"/>
          <p:cNvSpPr txBox="1"/>
          <p:nvPr/>
        </p:nvSpPr>
        <p:spPr>
          <a:xfrm>
            <a:off x="3588200" y="2602125"/>
            <a:ext cx="18030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9900FF"/>
                </a:solidFill>
                <a:latin typeface="Arial"/>
                <a:ea typeface="Arial"/>
                <a:cs typeface="Arial"/>
                <a:sym typeface="Arial"/>
              </a:rPr>
              <a:t>Precise Obs </a:t>
            </a:r>
            <a:endParaRPr b="0" i="0" sz="1400" u="none" cap="none" strike="noStrike">
              <a:solidFill>
                <a:srgbClr val="9900FF"/>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9900FF"/>
                </a:solidFill>
                <a:latin typeface="Arial"/>
                <a:ea typeface="Arial"/>
                <a:cs typeface="Arial"/>
                <a:sym typeface="Arial"/>
              </a:rPr>
              <a:t>Baseline Vector</a:t>
            </a:r>
            <a:endParaRPr b="0" i="0" sz="1400" u="none" cap="none" strike="noStrike">
              <a:solidFill>
                <a:srgbClr val="9900FF"/>
              </a:solidFill>
              <a:latin typeface="Arial"/>
              <a:ea typeface="Arial"/>
              <a:cs typeface="Arial"/>
              <a:sym typeface="Arial"/>
            </a:endParaRPr>
          </a:p>
        </p:txBody>
      </p:sp>
      <p:sp>
        <p:nvSpPr>
          <p:cNvPr id="287" name="Google Shape;287;p11"/>
          <p:cNvSpPr/>
          <p:nvPr/>
        </p:nvSpPr>
        <p:spPr>
          <a:xfrm>
            <a:off x="2519375" y="2676550"/>
            <a:ext cx="97200" cy="97200"/>
          </a:xfrm>
          <a:prstGeom prst="ellipse">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8" name="Google Shape;288;p11"/>
          <p:cNvSpPr txBox="1"/>
          <p:nvPr/>
        </p:nvSpPr>
        <p:spPr>
          <a:xfrm>
            <a:off x="4776075" y="3830750"/>
            <a:ext cx="4238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FF0000"/>
                </a:solidFill>
                <a:latin typeface="Arial"/>
                <a:ea typeface="Arial"/>
                <a:cs typeface="Arial"/>
                <a:sym typeface="Arial"/>
              </a:rPr>
              <a:t> estimate</a:t>
            </a:r>
            <a:endParaRPr b="0" i="0" sz="1400" u="none" cap="none" strike="noStrike">
              <a:solidFill>
                <a:srgbClr val="FF0000"/>
              </a:solidFill>
              <a:latin typeface="Arial"/>
              <a:ea typeface="Arial"/>
              <a:cs typeface="Arial"/>
              <a:sym typeface="Arial"/>
            </a:endParaRPr>
          </a:p>
        </p:txBody>
      </p:sp>
      <p:sp>
        <p:nvSpPr>
          <p:cNvPr id="289" name="Google Shape;289;p11"/>
          <p:cNvSpPr txBox="1"/>
          <p:nvPr/>
        </p:nvSpPr>
        <p:spPr>
          <a:xfrm>
            <a:off x="5543600" y="2187275"/>
            <a:ext cx="2508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current point of interest</a:t>
            </a:r>
            <a:endParaRPr b="0" i="0" sz="1400" u="none" cap="none" strike="noStrike">
              <a:solidFill>
                <a:srgbClr val="000000"/>
              </a:solidFill>
              <a:latin typeface="Arial"/>
              <a:ea typeface="Arial"/>
              <a:cs typeface="Arial"/>
              <a:sym typeface="Arial"/>
            </a:endParaRPr>
          </a:p>
        </p:txBody>
      </p:sp>
      <p:sp>
        <p:nvSpPr>
          <p:cNvPr id="290" name="Google Shape;290;p11"/>
          <p:cNvSpPr txBox="1"/>
          <p:nvPr/>
        </p:nvSpPr>
        <p:spPr>
          <a:xfrm>
            <a:off x="4605925" y="1175550"/>
            <a:ext cx="895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future</a:t>
            </a:r>
            <a:endParaRPr b="0" i="0" sz="1400" u="none" cap="none" strike="noStrike">
              <a:solidFill>
                <a:srgbClr val="000000"/>
              </a:solidFill>
              <a:latin typeface="Arial"/>
              <a:ea typeface="Arial"/>
              <a:cs typeface="Arial"/>
              <a:sym typeface="Arial"/>
            </a:endParaRPr>
          </a:p>
        </p:txBody>
      </p:sp>
      <p:sp>
        <p:nvSpPr>
          <p:cNvPr id="291" name="Google Shape;291;p11"/>
          <p:cNvSpPr txBox="1"/>
          <p:nvPr/>
        </p:nvSpPr>
        <p:spPr>
          <a:xfrm>
            <a:off x="1754100" y="4145350"/>
            <a:ext cx="6072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past</a:t>
            </a:r>
            <a:endParaRPr b="0" i="0" sz="1400" u="none" cap="none" strike="noStrike">
              <a:solidFill>
                <a:srgbClr val="000000"/>
              </a:solidFill>
              <a:latin typeface="Arial"/>
              <a:ea typeface="Arial"/>
              <a:cs typeface="Arial"/>
              <a:sym typeface="Arial"/>
            </a:endParaRPr>
          </a:p>
        </p:txBody>
      </p:sp>
      <p:cxnSp>
        <p:nvCxnSpPr>
          <p:cNvPr id="292" name="Google Shape;292;p11"/>
          <p:cNvCxnSpPr/>
          <p:nvPr/>
        </p:nvCxnSpPr>
        <p:spPr>
          <a:xfrm>
            <a:off x="2620475" y="2733800"/>
            <a:ext cx="2079900" cy="1284300"/>
          </a:xfrm>
          <a:prstGeom prst="straightConnector1">
            <a:avLst/>
          </a:prstGeom>
          <a:noFill/>
          <a:ln cap="flat" cmpd="sng" w="28575">
            <a:solidFill>
              <a:srgbClr val="9900FF"/>
            </a:solidFill>
            <a:prstDash val="solid"/>
            <a:round/>
            <a:headEnd len="sm" w="sm" type="none"/>
            <a:tailEnd len="med" w="med" type="triangle"/>
          </a:ln>
        </p:spPr>
      </p:cxnSp>
      <p:sp>
        <p:nvSpPr>
          <p:cNvPr id="293" name="Google Shape;293;p11"/>
          <p:cNvSpPr/>
          <p:nvPr/>
        </p:nvSpPr>
        <p:spPr>
          <a:xfrm>
            <a:off x="1441400" y="42532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 name="Google Shape;294;p11"/>
          <p:cNvSpPr txBox="1"/>
          <p:nvPr/>
        </p:nvSpPr>
        <p:spPr>
          <a:xfrm>
            <a:off x="3365200" y="1251750"/>
            <a:ext cx="5187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now</a:t>
            </a:r>
            <a:endParaRPr b="0" i="0" sz="1400" u="none" cap="none" strike="noStrike">
              <a:solidFill>
                <a:srgbClr val="000000"/>
              </a:solidFill>
              <a:latin typeface="Arial"/>
              <a:ea typeface="Arial"/>
              <a:cs typeface="Arial"/>
              <a:sym typeface="Arial"/>
            </a:endParaRPr>
          </a:p>
        </p:txBody>
      </p:sp>
      <p:sp>
        <p:nvSpPr>
          <p:cNvPr id="295" name="Google Shape;295;p11"/>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t>Why do we need coordinate functions?</a:t>
            </a:r>
            <a:endParaRPr/>
          </a:p>
        </p:txBody>
      </p:sp>
      <p:sp>
        <p:nvSpPr>
          <p:cNvPr id="296" name="Google Shape;296;p11"/>
          <p:cNvSpPr/>
          <p:nvPr/>
        </p:nvSpPr>
        <p:spPr>
          <a:xfrm>
            <a:off x="3863650" y="14358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7" name="Google Shape;297;p11"/>
          <p:cNvSpPr txBox="1"/>
          <p:nvPr/>
        </p:nvSpPr>
        <p:spPr>
          <a:xfrm>
            <a:off x="211300" y="4824100"/>
            <a:ext cx="35886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999999"/>
                </a:solidFill>
                <a:latin typeface="Arial"/>
                <a:ea typeface="Arial"/>
                <a:cs typeface="Arial"/>
                <a:sym typeface="Arial"/>
              </a:rPr>
              <a:t>Drawings modified from  P. McFarland</a:t>
            </a:r>
            <a:endParaRPr b="0" i="0" sz="1400" u="none" cap="none" strike="noStrike">
              <a:solidFill>
                <a:srgbClr val="999999"/>
              </a:solidFill>
              <a:latin typeface="Arial"/>
              <a:ea typeface="Arial"/>
              <a:cs typeface="Arial"/>
              <a:sym typeface="Arial"/>
            </a:endParaRPr>
          </a:p>
        </p:txBody>
      </p:sp>
      <p:cxnSp>
        <p:nvCxnSpPr>
          <p:cNvPr id="298" name="Google Shape;298;p11"/>
          <p:cNvCxnSpPr/>
          <p:nvPr/>
        </p:nvCxnSpPr>
        <p:spPr>
          <a:xfrm rot="5400000">
            <a:off x="4167650" y="3279375"/>
            <a:ext cx="383700" cy="260400"/>
          </a:xfrm>
          <a:prstGeom prst="curvedConnector3">
            <a:avLst>
              <a:gd fmla="val 50000" name="adj1"/>
            </a:avLst>
          </a:prstGeom>
          <a:noFill/>
          <a:ln cap="flat" cmpd="sng" w="9525">
            <a:solidFill>
              <a:srgbClr val="6A5ACD"/>
            </a:solidFill>
            <a:prstDash val="solid"/>
            <a:round/>
            <a:headEnd len="sm" w="sm" type="none"/>
            <a:tailEnd len="sm" w="sm" type="none"/>
          </a:ln>
        </p:spPr>
      </p:cxn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12"/>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t>Why do we need coordinate functions?</a:t>
            </a:r>
            <a:endParaRPr/>
          </a:p>
        </p:txBody>
      </p:sp>
      <p:sp>
        <p:nvSpPr>
          <p:cNvPr id="304" name="Google Shape;304;p12"/>
          <p:cNvSpPr/>
          <p:nvPr/>
        </p:nvSpPr>
        <p:spPr>
          <a:xfrm>
            <a:off x="5931650" y="27734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305" name="Google Shape;305;p12"/>
          <p:cNvGrpSpPr/>
          <p:nvPr/>
        </p:nvGrpSpPr>
        <p:grpSpPr>
          <a:xfrm>
            <a:off x="211300" y="4065275"/>
            <a:ext cx="668050" cy="709275"/>
            <a:chOff x="211300" y="4065275"/>
            <a:chExt cx="668050" cy="709275"/>
          </a:xfrm>
        </p:grpSpPr>
        <p:cxnSp>
          <p:nvCxnSpPr>
            <p:cNvPr id="306" name="Google Shape;306;p12"/>
            <p:cNvCxnSpPr/>
            <p:nvPr/>
          </p:nvCxnSpPr>
          <p:spPr>
            <a:xfrm>
              <a:off x="378850" y="4349400"/>
              <a:ext cx="0" cy="240600"/>
            </a:xfrm>
            <a:prstGeom prst="straightConnector1">
              <a:avLst/>
            </a:prstGeom>
            <a:noFill/>
            <a:ln cap="flat" cmpd="sng" w="9525">
              <a:solidFill>
                <a:srgbClr val="595959"/>
              </a:solidFill>
              <a:prstDash val="solid"/>
              <a:round/>
              <a:headEnd len="med" w="med" type="triangle"/>
              <a:tailEnd len="sm" w="sm" type="none"/>
            </a:ln>
          </p:spPr>
        </p:cxnSp>
        <p:cxnSp>
          <p:nvCxnSpPr>
            <p:cNvPr id="307" name="Google Shape;307;p12"/>
            <p:cNvCxnSpPr/>
            <p:nvPr/>
          </p:nvCxnSpPr>
          <p:spPr>
            <a:xfrm rot="10800000">
              <a:off x="378950" y="4589900"/>
              <a:ext cx="240300" cy="0"/>
            </a:xfrm>
            <a:prstGeom prst="straightConnector1">
              <a:avLst/>
            </a:prstGeom>
            <a:noFill/>
            <a:ln cap="flat" cmpd="sng" w="9525">
              <a:solidFill>
                <a:srgbClr val="595959"/>
              </a:solidFill>
              <a:prstDash val="solid"/>
              <a:round/>
              <a:headEnd len="med" w="med" type="triangle"/>
              <a:tailEnd len="sm" w="sm" type="none"/>
            </a:ln>
          </p:spPr>
        </p:cxnSp>
        <p:sp>
          <p:nvSpPr>
            <p:cNvPr id="308" name="Google Shape;308;p12"/>
            <p:cNvSpPr txBox="1"/>
            <p:nvPr/>
          </p:nvSpPr>
          <p:spPr>
            <a:xfrm>
              <a:off x="211300" y="4065275"/>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N</a:t>
              </a:r>
              <a:endParaRPr b="0" i="0" sz="1200" u="none" cap="none" strike="noStrike">
                <a:solidFill>
                  <a:srgbClr val="000000"/>
                </a:solidFill>
                <a:latin typeface="Arial"/>
                <a:ea typeface="Arial"/>
                <a:cs typeface="Arial"/>
                <a:sym typeface="Arial"/>
              </a:endParaRPr>
            </a:p>
          </p:txBody>
        </p:sp>
        <p:sp>
          <p:nvSpPr>
            <p:cNvPr id="309" name="Google Shape;309;p12"/>
            <p:cNvSpPr txBox="1"/>
            <p:nvPr/>
          </p:nvSpPr>
          <p:spPr>
            <a:xfrm>
              <a:off x="544250" y="4405250"/>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E</a:t>
              </a:r>
              <a:endParaRPr b="0" i="0" sz="1200" u="none" cap="none" strike="noStrike">
                <a:solidFill>
                  <a:srgbClr val="000000"/>
                </a:solidFill>
                <a:latin typeface="Arial"/>
                <a:ea typeface="Arial"/>
                <a:cs typeface="Arial"/>
                <a:sym typeface="Arial"/>
              </a:endParaRPr>
            </a:p>
          </p:txBody>
        </p:sp>
      </p:grpSp>
      <p:cxnSp>
        <p:nvCxnSpPr>
          <p:cNvPr id="310" name="Google Shape;310;p12"/>
          <p:cNvCxnSpPr/>
          <p:nvPr/>
        </p:nvCxnSpPr>
        <p:spPr>
          <a:xfrm flipH="1" rot="10800000">
            <a:off x="1587387" y="3528037"/>
            <a:ext cx="1137000" cy="720900"/>
          </a:xfrm>
          <a:prstGeom prst="straightConnector1">
            <a:avLst/>
          </a:prstGeom>
          <a:noFill/>
          <a:ln cap="flat" cmpd="sng" w="9525">
            <a:solidFill>
              <a:srgbClr val="595959"/>
            </a:solidFill>
            <a:prstDash val="solid"/>
            <a:round/>
            <a:headEnd len="sm" w="sm" type="none"/>
            <a:tailEnd len="med" w="med" type="triangle"/>
          </a:ln>
        </p:spPr>
      </p:cxnSp>
      <p:cxnSp>
        <p:nvCxnSpPr>
          <p:cNvPr id="311" name="Google Shape;311;p12"/>
          <p:cNvCxnSpPr/>
          <p:nvPr/>
        </p:nvCxnSpPr>
        <p:spPr>
          <a:xfrm rot="10800000">
            <a:off x="2118150" y="3242200"/>
            <a:ext cx="607200" cy="289200"/>
          </a:xfrm>
          <a:prstGeom prst="straightConnector1">
            <a:avLst/>
          </a:prstGeom>
          <a:noFill/>
          <a:ln cap="flat" cmpd="sng" w="9525">
            <a:solidFill>
              <a:srgbClr val="595959"/>
            </a:solidFill>
            <a:prstDash val="dash"/>
            <a:round/>
            <a:headEnd len="sm" w="sm" type="none"/>
            <a:tailEnd len="med" w="med" type="triangle"/>
          </a:ln>
        </p:spPr>
      </p:cxnSp>
      <p:cxnSp>
        <p:nvCxnSpPr>
          <p:cNvPr id="312" name="Google Shape;312;p12"/>
          <p:cNvCxnSpPr/>
          <p:nvPr/>
        </p:nvCxnSpPr>
        <p:spPr>
          <a:xfrm flipH="1" rot="10800000">
            <a:off x="2118150" y="2335900"/>
            <a:ext cx="842700" cy="906300"/>
          </a:xfrm>
          <a:prstGeom prst="straightConnector1">
            <a:avLst/>
          </a:prstGeom>
          <a:noFill/>
          <a:ln cap="flat" cmpd="sng" w="9525">
            <a:solidFill>
              <a:srgbClr val="595959"/>
            </a:solidFill>
            <a:prstDash val="solid"/>
            <a:round/>
            <a:headEnd len="sm" w="sm" type="none"/>
            <a:tailEnd len="med" w="med" type="triangle"/>
          </a:ln>
        </p:spPr>
      </p:cxnSp>
      <p:cxnSp>
        <p:nvCxnSpPr>
          <p:cNvPr id="313" name="Google Shape;313;p12"/>
          <p:cNvCxnSpPr/>
          <p:nvPr/>
        </p:nvCxnSpPr>
        <p:spPr>
          <a:xfrm flipH="1">
            <a:off x="1625900" y="2341100"/>
            <a:ext cx="1335600" cy="226200"/>
          </a:xfrm>
          <a:prstGeom prst="straightConnector1">
            <a:avLst/>
          </a:prstGeom>
          <a:noFill/>
          <a:ln cap="flat" cmpd="sng" w="9525">
            <a:solidFill>
              <a:srgbClr val="595959"/>
            </a:solidFill>
            <a:prstDash val="dash"/>
            <a:round/>
            <a:headEnd len="sm" w="sm" type="none"/>
            <a:tailEnd len="med" w="med" type="triangle"/>
          </a:ln>
        </p:spPr>
      </p:cxnSp>
      <p:cxnSp>
        <p:nvCxnSpPr>
          <p:cNvPr id="314" name="Google Shape;314;p12"/>
          <p:cNvCxnSpPr/>
          <p:nvPr/>
        </p:nvCxnSpPr>
        <p:spPr>
          <a:xfrm flipH="1" rot="10800000">
            <a:off x="1682325" y="1251750"/>
            <a:ext cx="2883000" cy="1298700"/>
          </a:xfrm>
          <a:prstGeom prst="straightConnector1">
            <a:avLst/>
          </a:prstGeom>
          <a:noFill/>
          <a:ln cap="flat" cmpd="sng" w="9525">
            <a:solidFill>
              <a:srgbClr val="595959"/>
            </a:solidFill>
            <a:prstDash val="solid"/>
            <a:round/>
            <a:headEnd len="sm" w="sm" type="none"/>
            <a:tailEnd len="med" w="med" type="triangle"/>
          </a:ln>
        </p:spPr>
      </p:cxnSp>
      <p:cxnSp>
        <p:nvCxnSpPr>
          <p:cNvPr id="315" name="Google Shape;315;p12"/>
          <p:cNvCxnSpPr/>
          <p:nvPr/>
        </p:nvCxnSpPr>
        <p:spPr>
          <a:xfrm>
            <a:off x="137012" y="3747262"/>
            <a:ext cx="518700" cy="0"/>
          </a:xfrm>
          <a:prstGeom prst="straightConnector1">
            <a:avLst/>
          </a:prstGeom>
          <a:noFill/>
          <a:ln cap="flat" cmpd="sng" w="9525">
            <a:solidFill>
              <a:srgbClr val="595959"/>
            </a:solidFill>
            <a:prstDash val="solid"/>
            <a:round/>
            <a:headEnd len="sm" w="sm" type="none"/>
            <a:tailEnd len="med" w="med" type="triangle"/>
          </a:ln>
        </p:spPr>
      </p:cxnSp>
      <p:sp>
        <p:nvSpPr>
          <p:cNvPr id="316" name="Google Shape;316;p12"/>
          <p:cNvSpPr txBox="1"/>
          <p:nvPr/>
        </p:nvSpPr>
        <p:spPr>
          <a:xfrm>
            <a:off x="0" y="3712450"/>
            <a:ext cx="8955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steady motion</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velocity</a:t>
            </a:r>
            <a:endParaRPr b="0" i="0" sz="900" u="none" cap="none" strike="noStrike">
              <a:solidFill>
                <a:srgbClr val="000000"/>
              </a:solidFill>
              <a:latin typeface="Arial"/>
              <a:ea typeface="Arial"/>
              <a:cs typeface="Arial"/>
              <a:sym typeface="Arial"/>
            </a:endParaRPr>
          </a:p>
        </p:txBody>
      </p:sp>
      <p:grpSp>
        <p:nvGrpSpPr>
          <p:cNvPr id="317" name="Google Shape;317;p12"/>
          <p:cNvGrpSpPr/>
          <p:nvPr/>
        </p:nvGrpSpPr>
        <p:grpSpPr>
          <a:xfrm>
            <a:off x="27150" y="3232150"/>
            <a:ext cx="993600" cy="461700"/>
            <a:chOff x="2899800" y="4298400"/>
            <a:chExt cx="993600" cy="461700"/>
          </a:xfrm>
        </p:grpSpPr>
        <p:sp>
          <p:nvSpPr>
            <p:cNvPr id="318" name="Google Shape;318;p12"/>
            <p:cNvSpPr txBox="1"/>
            <p:nvPr/>
          </p:nvSpPr>
          <p:spPr>
            <a:xfrm>
              <a:off x="2899800" y="4298400"/>
              <a:ext cx="9936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jump</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earthquake</a:t>
              </a:r>
              <a:endParaRPr b="0" i="0" sz="900" u="none" cap="none" strike="noStrike">
                <a:solidFill>
                  <a:srgbClr val="000000"/>
                </a:solidFill>
                <a:latin typeface="Arial"/>
                <a:ea typeface="Arial"/>
                <a:cs typeface="Arial"/>
                <a:sym typeface="Arial"/>
              </a:endParaRPr>
            </a:p>
          </p:txBody>
        </p:sp>
        <p:cxnSp>
          <p:nvCxnSpPr>
            <p:cNvPr id="319" name="Google Shape;319;p12"/>
            <p:cNvCxnSpPr/>
            <p:nvPr/>
          </p:nvCxnSpPr>
          <p:spPr>
            <a:xfrm>
              <a:off x="3036812" y="4333212"/>
              <a:ext cx="518700" cy="0"/>
            </a:xfrm>
            <a:prstGeom prst="straightConnector1">
              <a:avLst/>
            </a:prstGeom>
            <a:noFill/>
            <a:ln cap="flat" cmpd="sng" w="9525">
              <a:solidFill>
                <a:srgbClr val="595959"/>
              </a:solidFill>
              <a:prstDash val="dash"/>
              <a:round/>
              <a:headEnd len="sm" w="sm" type="none"/>
              <a:tailEnd len="med" w="med" type="triangle"/>
            </a:ln>
          </p:spPr>
        </p:cxnSp>
      </p:grpSp>
      <p:sp>
        <p:nvSpPr>
          <p:cNvPr id="320" name="Google Shape;320;p12"/>
          <p:cNvSpPr txBox="1"/>
          <p:nvPr/>
        </p:nvSpPr>
        <p:spPr>
          <a:xfrm>
            <a:off x="4527975" y="4432025"/>
            <a:ext cx="4270800" cy="572700"/>
          </a:xfrm>
          <a:prstGeom prst="rect">
            <a:avLst/>
          </a:prstGeom>
          <a:noFill/>
          <a:ln>
            <a:noFill/>
          </a:ln>
        </p:spPr>
        <p:txBody>
          <a:bodyPr anchorCtr="0" anchor="t" bIns="91425" lIns="91425" spcFirstLastPara="1" rIns="91425" wrap="square" tIns="91425">
            <a:normAutofit fontScale="92500" lnSpcReduction="10000"/>
          </a:bodyPr>
          <a:lstStyle/>
          <a:p>
            <a:pPr indent="0" lvl="0" marL="0" marR="0" rtl="0" algn="l">
              <a:lnSpc>
                <a:spcPct val="100000"/>
              </a:lnSpc>
              <a:spcBef>
                <a:spcPts val="0"/>
              </a:spcBef>
              <a:spcAft>
                <a:spcPts val="0"/>
              </a:spcAft>
              <a:buClr>
                <a:srgbClr val="000000"/>
              </a:buClr>
              <a:buSzPct val="100000"/>
              <a:buFont typeface="Arial"/>
              <a:buNone/>
            </a:pPr>
            <a:r>
              <a:rPr b="0" i="0" lang="en" sz="2800" u="none" cap="none" strike="noStrike">
                <a:solidFill>
                  <a:srgbClr val="000000"/>
                </a:solidFill>
                <a:latin typeface="Arial"/>
                <a:ea typeface="Arial"/>
                <a:cs typeface="Arial"/>
                <a:sym typeface="Arial"/>
              </a:rPr>
              <a:t>Station motion - map view</a:t>
            </a:r>
            <a:endParaRPr b="0" i="0" sz="2800" u="none" cap="none" strike="noStrike">
              <a:solidFill>
                <a:srgbClr val="000000"/>
              </a:solidFill>
              <a:latin typeface="Arial"/>
              <a:ea typeface="Arial"/>
              <a:cs typeface="Arial"/>
              <a:sym typeface="Arial"/>
            </a:endParaRPr>
          </a:p>
        </p:txBody>
      </p:sp>
      <p:sp>
        <p:nvSpPr>
          <p:cNvPr id="321" name="Google Shape;321;p12"/>
          <p:cNvSpPr txBox="1"/>
          <p:nvPr/>
        </p:nvSpPr>
        <p:spPr>
          <a:xfrm>
            <a:off x="3588200" y="2602125"/>
            <a:ext cx="18030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9900FF"/>
                </a:solidFill>
                <a:latin typeface="Arial"/>
                <a:ea typeface="Arial"/>
                <a:cs typeface="Arial"/>
                <a:sym typeface="Arial"/>
              </a:rPr>
              <a:t>Precise Obs </a:t>
            </a:r>
            <a:endParaRPr b="0" i="0" sz="1400" u="none" cap="none" strike="noStrike">
              <a:solidFill>
                <a:srgbClr val="9900FF"/>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9900FF"/>
                </a:solidFill>
                <a:latin typeface="Arial"/>
                <a:ea typeface="Arial"/>
                <a:cs typeface="Arial"/>
                <a:sym typeface="Arial"/>
              </a:rPr>
              <a:t>Baseline Vector</a:t>
            </a:r>
            <a:endParaRPr b="0" i="0" sz="1400" u="none" cap="none" strike="noStrike">
              <a:solidFill>
                <a:srgbClr val="9900FF"/>
              </a:solidFill>
              <a:latin typeface="Arial"/>
              <a:ea typeface="Arial"/>
              <a:cs typeface="Arial"/>
              <a:sym typeface="Arial"/>
            </a:endParaRPr>
          </a:p>
        </p:txBody>
      </p:sp>
      <p:sp>
        <p:nvSpPr>
          <p:cNvPr id="322" name="Google Shape;322;p12"/>
          <p:cNvSpPr/>
          <p:nvPr/>
        </p:nvSpPr>
        <p:spPr>
          <a:xfrm>
            <a:off x="4636250" y="3916400"/>
            <a:ext cx="184500" cy="184500"/>
          </a:xfrm>
          <a:prstGeom prst="ellipse">
            <a:avLst/>
          </a:prstGeom>
          <a:solidFill>
            <a:srgbClr val="FF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 name="Google Shape;323;p12"/>
          <p:cNvSpPr/>
          <p:nvPr/>
        </p:nvSpPr>
        <p:spPr>
          <a:xfrm>
            <a:off x="5828325" y="2571750"/>
            <a:ext cx="184500" cy="184500"/>
          </a:xfrm>
          <a:prstGeom prst="ellipse">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 name="Google Shape;324;p12"/>
          <p:cNvSpPr txBox="1"/>
          <p:nvPr/>
        </p:nvSpPr>
        <p:spPr>
          <a:xfrm>
            <a:off x="4776075" y="3830750"/>
            <a:ext cx="4238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FF0000"/>
                </a:solidFill>
                <a:latin typeface="Arial"/>
                <a:ea typeface="Arial"/>
                <a:cs typeface="Arial"/>
                <a:sym typeface="Arial"/>
              </a:rPr>
              <a:t> estimate</a:t>
            </a:r>
            <a:endParaRPr b="0" i="0" sz="1400" u="none" cap="none" strike="noStrike">
              <a:solidFill>
                <a:srgbClr val="FF0000"/>
              </a:solidFill>
              <a:latin typeface="Arial"/>
              <a:ea typeface="Arial"/>
              <a:cs typeface="Arial"/>
              <a:sym typeface="Arial"/>
            </a:endParaRPr>
          </a:p>
        </p:txBody>
      </p:sp>
      <p:sp>
        <p:nvSpPr>
          <p:cNvPr id="325" name="Google Shape;325;p12"/>
          <p:cNvSpPr txBox="1"/>
          <p:nvPr/>
        </p:nvSpPr>
        <p:spPr>
          <a:xfrm>
            <a:off x="6116150" y="2769975"/>
            <a:ext cx="30504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6A5ACD"/>
                </a:solidFill>
                <a:latin typeface="Arial"/>
                <a:ea typeface="Arial"/>
                <a:cs typeface="Arial"/>
                <a:sym typeface="Arial"/>
              </a:rPr>
              <a:t>better point estimate</a:t>
            </a:r>
            <a:endParaRPr b="0" i="0" sz="1400" u="none" cap="none" strike="noStrike">
              <a:solidFill>
                <a:srgbClr val="6A5ACD"/>
              </a:solidFill>
              <a:latin typeface="Arial"/>
              <a:ea typeface="Arial"/>
              <a:cs typeface="Arial"/>
              <a:sym typeface="Arial"/>
            </a:endParaRPr>
          </a:p>
        </p:txBody>
      </p:sp>
      <p:sp>
        <p:nvSpPr>
          <p:cNvPr id="326" name="Google Shape;326;p12"/>
          <p:cNvSpPr/>
          <p:nvPr/>
        </p:nvSpPr>
        <p:spPr>
          <a:xfrm>
            <a:off x="2519375" y="2676550"/>
            <a:ext cx="97200" cy="97200"/>
          </a:xfrm>
          <a:prstGeom prst="ellipse">
            <a:avLst/>
          </a:prstGeom>
          <a:solidFill>
            <a:srgbClr val="FF0000"/>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 name="Google Shape;327;p12"/>
          <p:cNvSpPr/>
          <p:nvPr/>
        </p:nvSpPr>
        <p:spPr>
          <a:xfrm>
            <a:off x="3890975" y="1533550"/>
            <a:ext cx="97200" cy="97200"/>
          </a:xfrm>
          <a:prstGeom prst="ellipse">
            <a:avLst/>
          </a:prstGeom>
          <a:solidFill>
            <a:srgbClr val="00FF00"/>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 name="Google Shape;328;p12"/>
          <p:cNvSpPr txBox="1"/>
          <p:nvPr/>
        </p:nvSpPr>
        <p:spPr>
          <a:xfrm>
            <a:off x="1439300" y="1099350"/>
            <a:ext cx="30504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6A5ACD"/>
                </a:solidFill>
                <a:latin typeface="Arial"/>
                <a:ea typeface="Arial"/>
                <a:cs typeface="Arial"/>
                <a:sym typeface="Arial"/>
              </a:rPr>
              <a:t>more accurate </a:t>
            </a:r>
            <a:endParaRPr b="0" i="0" sz="1400" u="none" cap="none" strike="noStrike">
              <a:solidFill>
                <a:srgbClr val="6A5ACD"/>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6A5ACD"/>
                </a:solidFill>
                <a:latin typeface="Arial"/>
                <a:ea typeface="Arial"/>
                <a:cs typeface="Arial"/>
                <a:sym typeface="Arial"/>
              </a:rPr>
              <a:t>coordinate of epoch</a:t>
            </a:r>
            <a:endParaRPr b="0" i="0" sz="1400" u="none" cap="none" strike="noStrike">
              <a:solidFill>
                <a:srgbClr val="6A5ACD"/>
              </a:solidFill>
              <a:latin typeface="Arial"/>
              <a:ea typeface="Arial"/>
              <a:cs typeface="Arial"/>
              <a:sym typeface="Arial"/>
            </a:endParaRPr>
          </a:p>
        </p:txBody>
      </p:sp>
      <p:sp>
        <p:nvSpPr>
          <p:cNvPr id="329" name="Google Shape;329;p12"/>
          <p:cNvSpPr txBox="1"/>
          <p:nvPr/>
        </p:nvSpPr>
        <p:spPr>
          <a:xfrm>
            <a:off x="592300" y="2512750"/>
            <a:ext cx="20799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FF0000"/>
                </a:solidFill>
                <a:latin typeface="Arial"/>
                <a:ea typeface="Arial"/>
                <a:cs typeface="Arial"/>
                <a:sym typeface="Arial"/>
              </a:rPr>
              <a:t>erroneous coord of epoch</a:t>
            </a:r>
            <a:endParaRPr b="0" i="0" sz="1400" u="none" cap="none" strike="noStrike">
              <a:solidFill>
                <a:srgbClr val="FF0000"/>
              </a:solidFill>
              <a:latin typeface="Arial"/>
              <a:ea typeface="Arial"/>
              <a:cs typeface="Arial"/>
              <a:sym typeface="Arial"/>
            </a:endParaRPr>
          </a:p>
        </p:txBody>
      </p:sp>
      <p:sp>
        <p:nvSpPr>
          <p:cNvPr id="330" name="Google Shape;330;p12"/>
          <p:cNvSpPr txBox="1"/>
          <p:nvPr/>
        </p:nvSpPr>
        <p:spPr>
          <a:xfrm>
            <a:off x="5543600" y="2187275"/>
            <a:ext cx="2508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current point of interest</a:t>
            </a:r>
            <a:endParaRPr b="0" i="0" sz="1400" u="none" cap="none" strike="noStrike">
              <a:solidFill>
                <a:srgbClr val="000000"/>
              </a:solidFill>
              <a:latin typeface="Arial"/>
              <a:ea typeface="Arial"/>
              <a:cs typeface="Arial"/>
              <a:sym typeface="Arial"/>
            </a:endParaRPr>
          </a:p>
        </p:txBody>
      </p:sp>
      <p:sp>
        <p:nvSpPr>
          <p:cNvPr id="331" name="Google Shape;331;p12"/>
          <p:cNvSpPr txBox="1"/>
          <p:nvPr/>
        </p:nvSpPr>
        <p:spPr>
          <a:xfrm>
            <a:off x="4605925" y="1175550"/>
            <a:ext cx="895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future</a:t>
            </a:r>
            <a:endParaRPr b="0" i="0" sz="1400" u="none" cap="none" strike="noStrike">
              <a:solidFill>
                <a:srgbClr val="000000"/>
              </a:solidFill>
              <a:latin typeface="Arial"/>
              <a:ea typeface="Arial"/>
              <a:cs typeface="Arial"/>
              <a:sym typeface="Arial"/>
            </a:endParaRPr>
          </a:p>
        </p:txBody>
      </p:sp>
      <p:sp>
        <p:nvSpPr>
          <p:cNvPr id="332" name="Google Shape;332;p12"/>
          <p:cNvSpPr txBox="1"/>
          <p:nvPr/>
        </p:nvSpPr>
        <p:spPr>
          <a:xfrm>
            <a:off x="1754100" y="4145350"/>
            <a:ext cx="6072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past</a:t>
            </a:r>
            <a:endParaRPr b="0" i="0" sz="1400" u="none" cap="none" strike="noStrike">
              <a:solidFill>
                <a:srgbClr val="000000"/>
              </a:solidFill>
              <a:latin typeface="Arial"/>
              <a:ea typeface="Arial"/>
              <a:cs typeface="Arial"/>
              <a:sym typeface="Arial"/>
            </a:endParaRPr>
          </a:p>
        </p:txBody>
      </p:sp>
      <p:sp>
        <p:nvSpPr>
          <p:cNvPr id="333" name="Google Shape;333;p12"/>
          <p:cNvSpPr/>
          <p:nvPr/>
        </p:nvSpPr>
        <p:spPr>
          <a:xfrm>
            <a:off x="3847325" y="14899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334" name="Google Shape;334;p12"/>
          <p:cNvCxnSpPr/>
          <p:nvPr/>
        </p:nvCxnSpPr>
        <p:spPr>
          <a:xfrm>
            <a:off x="3915875" y="1590800"/>
            <a:ext cx="2079900" cy="1284300"/>
          </a:xfrm>
          <a:prstGeom prst="straightConnector1">
            <a:avLst/>
          </a:prstGeom>
          <a:noFill/>
          <a:ln cap="flat" cmpd="sng" w="28575">
            <a:solidFill>
              <a:srgbClr val="9900FF"/>
            </a:solidFill>
            <a:prstDash val="solid"/>
            <a:round/>
            <a:headEnd len="sm" w="sm" type="none"/>
            <a:tailEnd len="med" w="med" type="stealth"/>
          </a:ln>
        </p:spPr>
      </p:cxnSp>
      <p:cxnSp>
        <p:nvCxnSpPr>
          <p:cNvPr id="335" name="Google Shape;335;p12"/>
          <p:cNvCxnSpPr/>
          <p:nvPr/>
        </p:nvCxnSpPr>
        <p:spPr>
          <a:xfrm>
            <a:off x="2620475" y="2733800"/>
            <a:ext cx="2079900" cy="1284300"/>
          </a:xfrm>
          <a:prstGeom prst="straightConnector1">
            <a:avLst/>
          </a:prstGeom>
          <a:noFill/>
          <a:ln cap="flat" cmpd="sng" w="28575">
            <a:solidFill>
              <a:srgbClr val="9900FF"/>
            </a:solidFill>
            <a:prstDash val="solid"/>
            <a:round/>
            <a:headEnd len="sm" w="sm" type="none"/>
            <a:tailEnd len="med" w="med" type="stealth"/>
          </a:ln>
        </p:spPr>
      </p:cxnSp>
      <p:sp>
        <p:nvSpPr>
          <p:cNvPr id="336" name="Google Shape;336;p12"/>
          <p:cNvSpPr/>
          <p:nvPr/>
        </p:nvSpPr>
        <p:spPr>
          <a:xfrm>
            <a:off x="1441400" y="42532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 name="Google Shape;337;p12"/>
          <p:cNvSpPr txBox="1"/>
          <p:nvPr/>
        </p:nvSpPr>
        <p:spPr>
          <a:xfrm>
            <a:off x="211300" y="4824100"/>
            <a:ext cx="35886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999999"/>
                </a:solidFill>
                <a:latin typeface="Arial"/>
                <a:ea typeface="Arial"/>
                <a:cs typeface="Arial"/>
                <a:sym typeface="Arial"/>
              </a:rPr>
              <a:t>Drawings modified from  P. McFarland</a:t>
            </a:r>
            <a:endParaRPr b="0" i="0" sz="1400" u="none" cap="none" strike="noStrike">
              <a:solidFill>
                <a:srgbClr val="999999"/>
              </a:solidFill>
              <a:latin typeface="Arial"/>
              <a:ea typeface="Arial"/>
              <a:cs typeface="Arial"/>
              <a:sym typeface="Arial"/>
            </a:endParaRPr>
          </a:p>
        </p:txBody>
      </p:sp>
      <p:cxnSp>
        <p:nvCxnSpPr>
          <p:cNvPr id="338" name="Google Shape;338;p12"/>
          <p:cNvCxnSpPr/>
          <p:nvPr/>
        </p:nvCxnSpPr>
        <p:spPr>
          <a:xfrm rot="-5400000">
            <a:off x="4451750" y="2273775"/>
            <a:ext cx="366300" cy="290400"/>
          </a:xfrm>
          <a:prstGeom prst="curvedConnector3">
            <a:avLst>
              <a:gd fmla="val 50000" name="adj1"/>
            </a:avLst>
          </a:prstGeom>
          <a:noFill/>
          <a:ln cap="flat" cmpd="sng" w="9525">
            <a:solidFill>
              <a:srgbClr val="6A5ACD"/>
            </a:solidFill>
            <a:prstDash val="solid"/>
            <a:round/>
            <a:headEnd len="sm" w="sm" type="none"/>
            <a:tailEnd len="sm" w="sm" type="none"/>
          </a:ln>
        </p:spPr>
      </p:cxnSp>
      <p:cxnSp>
        <p:nvCxnSpPr>
          <p:cNvPr id="339" name="Google Shape;339;p12"/>
          <p:cNvCxnSpPr>
            <a:stCxn id="321" idx="2"/>
          </p:cNvCxnSpPr>
          <p:nvPr/>
        </p:nvCxnSpPr>
        <p:spPr>
          <a:xfrm rot="5400000">
            <a:off x="4167650" y="3279375"/>
            <a:ext cx="383700" cy="260400"/>
          </a:xfrm>
          <a:prstGeom prst="curvedConnector3">
            <a:avLst>
              <a:gd fmla="val 50000" name="adj1"/>
            </a:avLst>
          </a:prstGeom>
          <a:noFill/>
          <a:ln cap="flat" cmpd="sng" w="9525">
            <a:solidFill>
              <a:srgbClr val="6A5ACD"/>
            </a:solidFill>
            <a:prstDash val="solid"/>
            <a:round/>
            <a:headEnd len="sm" w="sm" type="none"/>
            <a:tailEnd len="sm" w="sm" type="none"/>
          </a:ln>
        </p:spPr>
      </p:cxn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cxnSp>
        <p:nvCxnSpPr>
          <p:cNvPr id="344" name="Google Shape;344;p13"/>
          <p:cNvCxnSpPr/>
          <p:nvPr/>
        </p:nvCxnSpPr>
        <p:spPr>
          <a:xfrm>
            <a:off x="3915875" y="1590800"/>
            <a:ext cx="2122500" cy="1306200"/>
          </a:xfrm>
          <a:prstGeom prst="straightConnector1">
            <a:avLst/>
          </a:prstGeom>
          <a:noFill/>
          <a:ln cap="flat" cmpd="sng" w="28575">
            <a:solidFill>
              <a:srgbClr val="9900FF"/>
            </a:solidFill>
            <a:prstDash val="solid"/>
            <a:round/>
            <a:headEnd len="sm" w="sm" type="none"/>
            <a:tailEnd len="sm" w="sm" type="none"/>
          </a:ln>
        </p:spPr>
      </p:cxnSp>
      <p:sp>
        <p:nvSpPr>
          <p:cNvPr id="345" name="Google Shape;345;p13"/>
          <p:cNvSpPr/>
          <p:nvPr/>
        </p:nvSpPr>
        <p:spPr>
          <a:xfrm>
            <a:off x="3847325" y="1489900"/>
            <a:ext cx="184500" cy="184500"/>
          </a:xfrm>
          <a:prstGeom prst="ellipse">
            <a:avLst/>
          </a:prstGeom>
          <a:solidFill>
            <a:srgbClr val="6A5ACD">
              <a:alpha val="45882"/>
            </a:srgbClr>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346" name="Google Shape;346;p13"/>
          <p:cNvCxnSpPr/>
          <p:nvPr/>
        </p:nvCxnSpPr>
        <p:spPr>
          <a:xfrm>
            <a:off x="3765950" y="1327550"/>
            <a:ext cx="2165700" cy="1334700"/>
          </a:xfrm>
          <a:prstGeom prst="straightConnector1">
            <a:avLst/>
          </a:prstGeom>
          <a:noFill/>
          <a:ln cap="flat" cmpd="sng" w="9525">
            <a:solidFill>
              <a:srgbClr val="595959"/>
            </a:solidFill>
            <a:prstDash val="solid"/>
            <a:round/>
            <a:headEnd len="sm" w="sm" type="none"/>
            <a:tailEnd len="sm" w="sm" type="none"/>
          </a:ln>
        </p:spPr>
      </p:cxnSp>
      <p:sp>
        <p:nvSpPr>
          <p:cNvPr id="347" name="Google Shape;347;p13"/>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t>Why do we need coordinate functions?</a:t>
            </a:r>
            <a:endParaRPr/>
          </a:p>
        </p:txBody>
      </p:sp>
      <p:sp>
        <p:nvSpPr>
          <p:cNvPr id="348" name="Google Shape;348;p13"/>
          <p:cNvSpPr/>
          <p:nvPr/>
        </p:nvSpPr>
        <p:spPr>
          <a:xfrm>
            <a:off x="5931650" y="27734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349" name="Google Shape;349;p13"/>
          <p:cNvGrpSpPr/>
          <p:nvPr/>
        </p:nvGrpSpPr>
        <p:grpSpPr>
          <a:xfrm>
            <a:off x="211300" y="4065275"/>
            <a:ext cx="668050" cy="709275"/>
            <a:chOff x="211300" y="4065275"/>
            <a:chExt cx="668050" cy="709275"/>
          </a:xfrm>
        </p:grpSpPr>
        <p:cxnSp>
          <p:nvCxnSpPr>
            <p:cNvPr id="350" name="Google Shape;350;p13"/>
            <p:cNvCxnSpPr/>
            <p:nvPr/>
          </p:nvCxnSpPr>
          <p:spPr>
            <a:xfrm>
              <a:off x="378850" y="4349400"/>
              <a:ext cx="0" cy="240600"/>
            </a:xfrm>
            <a:prstGeom prst="straightConnector1">
              <a:avLst/>
            </a:prstGeom>
            <a:noFill/>
            <a:ln cap="flat" cmpd="sng" w="9525">
              <a:solidFill>
                <a:srgbClr val="595959"/>
              </a:solidFill>
              <a:prstDash val="solid"/>
              <a:round/>
              <a:headEnd len="med" w="med" type="triangle"/>
              <a:tailEnd len="sm" w="sm" type="none"/>
            </a:ln>
          </p:spPr>
        </p:cxnSp>
        <p:cxnSp>
          <p:nvCxnSpPr>
            <p:cNvPr id="351" name="Google Shape;351;p13"/>
            <p:cNvCxnSpPr/>
            <p:nvPr/>
          </p:nvCxnSpPr>
          <p:spPr>
            <a:xfrm rot="10800000">
              <a:off x="378950" y="4589900"/>
              <a:ext cx="240300" cy="0"/>
            </a:xfrm>
            <a:prstGeom prst="straightConnector1">
              <a:avLst/>
            </a:prstGeom>
            <a:noFill/>
            <a:ln cap="flat" cmpd="sng" w="9525">
              <a:solidFill>
                <a:srgbClr val="595959"/>
              </a:solidFill>
              <a:prstDash val="solid"/>
              <a:round/>
              <a:headEnd len="med" w="med" type="triangle"/>
              <a:tailEnd len="sm" w="sm" type="none"/>
            </a:ln>
          </p:spPr>
        </p:cxnSp>
        <p:sp>
          <p:nvSpPr>
            <p:cNvPr id="352" name="Google Shape;352;p13"/>
            <p:cNvSpPr txBox="1"/>
            <p:nvPr/>
          </p:nvSpPr>
          <p:spPr>
            <a:xfrm>
              <a:off x="211300" y="4065275"/>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N</a:t>
              </a:r>
              <a:endParaRPr b="0" i="0" sz="1200" u="none" cap="none" strike="noStrike">
                <a:solidFill>
                  <a:srgbClr val="000000"/>
                </a:solidFill>
                <a:latin typeface="Arial"/>
                <a:ea typeface="Arial"/>
                <a:cs typeface="Arial"/>
                <a:sym typeface="Arial"/>
              </a:endParaRPr>
            </a:p>
          </p:txBody>
        </p:sp>
        <p:sp>
          <p:nvSpPr>
            <p:cNvPr id="353" name="Google Shape;353;p13"/>
            <p:cNvSpPr txBox="1"/>
            <p:nvPr/>
          </p:nvSpPr>
          <p:spPr>
            <a:xfrm>
              <a:off x="544250" y="4405250"/>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E</a:t>
              </a:r>
              <a:endParaRPr b="0" i="0" sz="1200" u="none" cap="none" strike="noStrike">
                <a:solidFill>
                  <a:srgbClr val="000000"/>
                </a:solidFill>
                <a:latin typeface="Arial"/>
                <a:ea typeface="Arial"/>
                <a:cs typeface="Arial"/>
                <a:sym typeface="Arial"/>
              </a:endParaRPr>
            </a:p>
          </p:txBody>
        </p:sp>
      </p:grpSp>
      <p:cxnSp>
        <p:nvCxnSpPr>
          <p:cNvPr id="354" name="Google Shape;354;p13"/>
          <p:cNvCxnSpPr/>
          <p:nvPr/>
        </p:nvCxnSpPr>
        <p:spPr>
          <a:xfrm flipH="1" rot="10800000">
            <a:off x="1587387" y="3528037"/>
            <a:ext cx="1137000" cy="720900"/>
          </a:xfrm>
          <a:prstGeom prst="straightConnector1">
            <a:avLst/>
          </a:prstGeom>
          <a:noFill/>
          <a:ln cap="flat" cmpd="sng" w="9525">
            <a:solidFill>
              <a:srgbClr val="595959"/>
            </a:solidFill>
            <a:prstDash val="solid"/>
            <a:round/>
            <a:headEnd len="sm" w="sm" type="none"/>
            <a:tailEnd len="med" w="med" type="triangle"/>
          </a:ln>
        </p:spPr>
      </p:cxnSp>
      <p:cxnSp>
        <p:nvCxnSpPr>
          <p:cNvPr id="355" name="Google Shape;355;p13"/>
          <p:cNvCxnSpPr/>
          <p:nvPr/>
        </p:nvCxnSpPr>
        <p:spPr>
          <a:xfrm rot="10800000">
            <a:off x="2118150" y="3242200"/>
            <a:ext cx="607200" cy="289200"/>
          </a:xfrm>
          <a:prstGeom prst="straightConnector1">
            <a:avLst/>
          </a:prstGeom>
          <a:noFill/>
          <a:ln cap="flat" cmpd="sng" w="9525">
            <a:solidFill>
              <a:srgbClr val="595959"/>
            </a:solidFill>
            <a:prstDash val="dash"/>
            <a:round/>
            <a:headEnd len="sm" w="sm" type="none"/>
            <a:tailEnd len="med" w="med" type="triangle"/>
          </a:ln>
        </p:spPr>
      </p:cxnSp>
      <p:cxnSp>
        <p:nvCxnSpPr>
          <p:cNvPr id="356" name="Google Shape;356;p13"/>
          <p:cNvCxnSpPr/>
          <p:nvPr/>
        </p:nvCxnSpPr>
        <p:spPr>
          <a:xfrm flipH="1" rot="10800000">
            <a:off x="2118150" y="2335900"/>
            <a:ext cx="842700" cy="906300"/>
          </a:xfrm>
          <a:prstGeom prst="straightConnector1">
            <a:avLst/>
          </a:prstGeom>
          <a:noFill/>
          <a:ln cap="flat" cmpd="sng" w="9525">
            <a:solidFill>
              <a:srgbClr val="595959"/>
            </a:solidFill>
            <a:prstDash val="solid"/>
            <a:round/>
            <a:headEnd len="sm" w="sm" type="none"/>
            <a:tailEnd len="med" w="med" type="triangle"/>
          </a:ln>
        </p:spPr>
      </p:cxnSp>
      <p:cxnSp>
        <p:nvCxnSpPr>
          <p:cNvPr id="357" name="Google Shape;357;p13"/>
          <p:cNvCxnSpPr/>
          <p:nvPr/>
        </p:nvCxnSpPr>
        <p:spPr>
          <a:xfrm flipH="1">
            <a:off x="1625900" y="2341100"/>
            <a:ext cx="1335600" cy="226200"/>
          </a:xfrm>
          <a:prstGeom prst="straightConnector1">
            <a:avLst/>
          </a:prstGeom>
          <a:noFill/>
          <a:ln cap="flat" cmpd="sng" w="9525">
            <a:solidFill>
              <a:srgbClr val="595959"/>
            </a:solidFill>
            <a:prstDash val="dash"/>
            <a:round/>
            <a:headEnd len="sm" w="sm" type="none"/>
            <a:tailEnd len="med" w="med" type="triangle"/>
          </a:ln>
        </p:spPr>
      </p:cxnSp>
      <p:cxnSp>
        <p:nvCxnSpPr>
          <p:cNvPr id="358" name="Google Shape;358;p13"/>
          <p:cNvCxnSpPr/>
          <p:nvPr/>
        </p:nvCxnSpPr>
        <p:spPr>
          <a:xfrm flipH="1" rot="10800000">
            <a:off x="1682325" y="1251750"/>
            <a:ext cx="2883000" cy="1298700"/>
          </a:xfrm>
          <a:prstGeom prst="straightConnector1">
            <a:avLst/>
          </a:prstGeom>
          <a:noFill/>
          <a:ln cap="flat" cmpd="sng" w="9525">
            <a:solidFill>
              <a:srgbClr val="595959"/>
            </a:solidFill>
            <a:prstDash val="solid"/>
            <a:round/>
            <a:headEnd len="sm" w="sm" type="none"/>
            <a:tailEnd len="med" w="med" type="triangle"/>
          </a:ln>
        </p:spPr>
      </p:cxnSp>
      <p:cxnSp>
        <p:nvCxnSpPr>
          <p:cNvPr id="359" name="Google Shape;359;p13"/>
          <p:cNvCxnSpPr/>
          <p:nvPr/>
        </p:nvCxnSpPr>
        <p:spPr>
          <a:xfrm>
            <a:off x="137012" y="3747262"/>
            <a:ext cx="518700" cy="0"/>
          </a:xfrm>
          <a:prstGeom prst="straightConnector1">
            <a:avLst/>
          </a:prstGeom>
          <a:noFill/>
          <a:ln cap="flat" cmpd="sng" w="9525">
            <a:solidFill>
              <a:srgbClr val="595959"/>
            </a:solidFill>
            <a:prstDash val="solid"/>
            <a:round/>
            <a:headEnd len="sm" w="sm" type="none"/>
            <a:tailEnd len="med" w="med" type="triangle"/>
          </a:ln>
        </p:spPr>
      </p:cxnSp>
      <p:sp>
        <p:nvSpPr>
          <p:cNvPr id="360" name="Google Shape;360;p13"/>
          <p:cNvSpPr txBox="1"/>
          <p:nvPr/>
        </p:nvSpPr>
        <p:spPr>
          <a:xfrm>
            <a:off x="0" y="3712450"/>
            <a:ext cx="8955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steady motion</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velocity</a:t>
            </a:r>
            <a:endParaRPr b="0" i="0" sz="900" u="none" cap="none" strike="noStrike">
              <a:solidFill>
                <a:srgbClr val="000000"/>
              </a:solidFill>
              <a:latin typeface="Arial"/>
              <a:ea typeface="Arial"/>
              <a:cs typeface="Arial"/>
              <a:sym typeface="Arial"/>
            </a:endParaRPr>
          </a:p>
        </p:txBody>
      </p:sp>
      <p:grpSp>
        <p:nvGrpSpPr>
          <p:cNvPr id="361" name="Google Shape;361;p13"/>
          <p:cNvGrpSpPr/>
          <p:nvPr/>
        </p:nvGrpSpPr>
        <p:grpSpPr>
          <a:xfrm>
            <a:off x="27150" y="3232150"/>
            <a:ext cx="993600" cy="461700"/>
            <a:chOff x="2899800" y="4298400"/>
            <a:chExt cx="993600" cy="461700"/>
          </a:xfrm>
        </p:grpSpPr>
        <p:sp>
          <p:nvSpPr>
            <p:cNvPr id="362" name="Google Shape;362;p13"/>
            <p:cNvSpPr txBox="1"/>
            <p:nvPr/>
          </p:nvSpPr>
          <p:spPr>
            <a:xfrm>
              <a:off x="2899800" y="4298400"/>
              <a:ext cx="9936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jump</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earthquake</a:t>
              </a:r>
              <a:endParaRPr b="0" i="0" sz="900" u="none" cap="none" strike="noStrike">
                <a:solidFill>
                  <a:srgbClr val="000000"/>
                </a:solidFill>
                <a:latin typeface="Arial"/>
                <a:ea typeface="Arial"/>
                <a:cs typeface="Arial"/>
                <a:sym typeface="Arial"/>
              </a:endParaRPr>
            </a:p>
          </p:txBody>
        </p:sp>
        <p:cxnSp>
          <p:nvCxnSpPr>
            <p:cNvPr id="363" name="Google Shape;363;p13"/>
            <p:cNvCxnSpPr/>
            <p:nvPr/>
          </p:nvCxnSpPr>
          <p:spPr>
            <a:xfrm>
              <a:off x="3036812" y="4333212"/>
              <a:ext cx="518700" cy="0"/>
            </a:xfrm>
            <a:prstGeom prst="straightConnector1">
              <a:avLst/>
            </a:prstGeom>
            <a:noFill/>
            <a:ln cap="flat" cmpd="sng" w="9525">
              <a:solidFill>
                <a:srgbClr val="595959"/>
              </a:solidFill>
              <a:prstDash val="dash"/>
              <a:round/>
              <a:headEnd len="sm" w="sm" type="none"/>
              <a:tailEnd len="med" w="med" type="triangle"/>
            </a:ln>
          </p:spPr>
        </p:cxnSp>
      </p:grpSp>
      <p:sp>
        <p:nvSpPr>
          <p:cNvPr id="364" name="Google Shape;364;p13"/>
          <p:cNvSpPr/>
          <p:nvPr/>
        </p:nvSpPr>
        <p:spPr>
          <a:xfrm>
            <a:off x="1485325" y="3493489"/>
            <a:ext cx="1208625" cy="893800"/>
          </a:xfrm>
          <a:custGeom>
            <a:rect b="b" l="l" r="r" t="t"/>
            <a:pathLst>
              <a:path extrusionOk="0" h="35752" w="48345">
                <a:moveTo>
                  <a:pt x="0" y="23024"/>
                </a:moveTo>
                <a:cubicBezTo>
                  <a:pt x="1825" y="25141"/>
                  <a:pt x="9853" y="35943"/>
                  <a:pt x="10948" y="35724"/>
                </a:cubicBezTo>
                <a:cubicBezTo>
                  <a:pt x="12043" y="35505"/>
                  <a:pt x="5791" y="22563"/>
                  <a:pt x="6569" y="21711"/>
                </a:cubicBezTo>
                <a:cubicBezTo>
                  <a:pt x="7348" y="20860"/>
                  <a:pt x="14792" y="32124"/>
                  <a:pt x="15619" y="30615"/>
                </a:cubicBezTo>
                <a:cubicBezTo>
                  <a:pt x="16446" y="29107"/>
                  <a:pt x="10145" y="12514"/>
                  <a:pt x="11532" y="12660"/>
                </a:cubicBezTo>
                <a:cubicBezTo>
                  <a:pt x="12919" y="12806"/>
                  <a:pt x="22797" y="31661"/>
                  <a:pt x="23940" y="31491"/>
                </a:cubicBezTo>
                <a:cubicBezTo>
                  <a:pt x="25084" y="31321"/>
                  <a:pt x="17663" y="13536"/>
                  <a:pt x="18393" y="11638"/>
                </a:cubicBezTo>
                <a:cubicBezTo>
                  <a:pt x="19123" y="9740"/>
                  <a:pt x="27419" y="21030"/>
                  <a:pt x="28319" y="20105"/>
                </a:cubicBezTo>
                <a:cubicBezTo>
                  <a:pt x="29219" y="19181"/>
                  <a:pt x="22407" y="6067"/>
                  <a:pt x="23794" y="6091"/>
                </a:cubicBezTo>
                <a:cubicBezTo>
                  <a:pt x="25181" y="6115"/>
                  <a:pt x="35764" y="20811"/>
                  <a:pt x="36640" y="20251"/>
                </a:cubicBezTo>
                <a:cubicBezTo>
                  <a:pt x="37516" y="19692"/>
                  <a:pt x="28173" y="3537"/>
                  <a:pt x="29049" y="2734"/>
                </a:cubicBezTo>
                <a:cubicBezTo>
                  <a:pt x="29925" y="1931"/>
                  <a:pt x="40630" y="15872"/>
                  <a:pt x="41895" y="15434"/>
                </a:cubicBezTo>
                <a:cubicBezTo>
                  <a:pt x="43160" y="14996"/>
                  <a:pt x="35667" y="958"/>
                  <a:pt x="36640" y="106"/>
                </a:cubicBezTo>
                <a:cubicBezTo>
                  <a:pt x="37613" y="-746"/>
                  <a:pt x="46031" y="10178"/>
                  <a:pt x="47734" y="10324"/>
                </a:cubicBezTo>
                <a:cubicBezTo>
                  <a:pt x="49437" y="10470"/>
                  <a:pt x="47004" y="2539"/>
                  <a:pt x="46858" y="982"/>
                </a:cubicBezTo>
              </a:path>
            </a:pathLst>
          </a:custGeom>
          <a:noFill/>
          <a:ln cap="flat" cmpd="sng" w="9525">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13"/>
          <p:cNvSpPr/>
          <p:nvPr/>
        </p:nvSpPr>
        <p:spPr>
          <a:xfrm>
            <a:off x="2049226" y="2361175"/>
            <a:ext cx="924125" cy="912325"/>
          </a:xfrm>
          <a:custGeom>
            <a:rect b="b" l="l" r="r" t="t"/>
            <a:pathLst>
              <a:path extrusionOk="0" h="36493" w="36965">
                <a:moveTo>
                  <a:pt x="3136" y="35327"/>
                </a:moveTo>
                <a:cubicBezTo>
                  <a:pt x="4742" y="35449"/>
                  <a:pt x="13281" y="37321"/>
                  <a:pt x="12770" y="36056"/>
                </a:cubicBezTo>
                <a:cubicBezTo>
                  <a:pt x="12259" y="34791"/>
                  <a:pt x="-490" y="28320"/>
                  <a:pt x="70" y="27736"/>
                </a:cubicBezTo>
                <a:cubicBezTo>
                  <a:pt x="630" y="27152"/>
                  <a:pt x="15082" y="33453"/>
                  <a:pt x="16128" y="32553"/>
                </a:cubicBezTo>
                <a:cubicBezTo>
                  <a:pt x="17174" y="31653"/>
                  <a:pt x="6055" y="23552"/>
                  <a:pt x="6347" y="22335"/>
                </a:cubicBezTo>
                <a:cubicBezTo>
                  <a:pt x="6639" y="21119"/>
                  <a:pt x="17174" y="25960"/>
                  <a:pt x="17879" y="25254"/>
                </a:cubicBezTo>
                <a:cubicBezTo>
                  <a:pt x="18585" y="24548"/>
                  <a:pt x="9485" y="18515"/>
                  <a:pt x="10580" y="18101"/>
                </a:cubicBezTo>
                <a:cubicBezTo>
                  <a:pt x="11675" y="17688"/>
                  <a:pt x="24010" y="23771"/>
                  <a:pt x="24448" y="22773"/>
                </a:cubicBezTo>
                <a:cubicBezTo>
                  <a:pt x="24886" y="21776"/>
                  <a:pt x="12867" y="13138"/>
                  <a:pt x="13208" y="12116"/>
                </a:cubicBezTo>
                <a:cubicBezTo>
                  <a:pt x="13549" y="11094"/>
                  <a:pt x="25835" y="17372"/>
                  <a:pt x="26492" y="16642"/>
                </a:cubicBezTo>
                <a:cubicBezTo>
                  <a:pt x="27149" y="15912"/>
                  <a:pt x="16395" y="8394"/>
                  <a:pt x="17149" y="7737"/>
                </a:cubicBezTo>
                <a:cubicBezTo>
                  <a:pt x="17903" y="7080"/>
                  <a:pt x="29849" y="13114"/>
                  <a:pt x="31017" y="12700"/>
                </a:cubicBezTo>
                <a:cubicBezTo>
                  <a:pt x="32185" y="12286"/>
                  <a:pt x="23183" y="5985"/>
                  <a:pt x="24156" y="5255"/>
                </a:cubicBezTo>
                <a:cubicBezTo>
                  <a:pt x="25129" y="4525"/>
                  <a:pt x="35980" y="8978"/>
                  <a:pt x="36856" y="8321"/>
                </a:cubicBezTo>
                <a:cubicBezTo>
                  <a:pt x="37732" y="7664"/>
                  <a:pt x="29606" y="2701"/>
                  <a:pt x="29411" y="1314"/>
                </a:cubicBezTo>
                <a:cubicBezTo>
                  <a:pt x="29216" y="-73"/>
                  <a:pt x="34642" y="219"/>
                  <a:pt x="35688" y="0"/>
                </a:cubicBezTo>
              </a:path>
            </a:pathLst>
          </a:custGeom>
          <a:noFill/>
          <a:ln cap="flat" cmpd="sng" w="9525">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66" name="Google Shape;366;p13"/>
          <p:cNvGrpSpPr/>
          <p:nvPr/>
        </p:nvGrpSpPr>
        <p:grpSpPr>
          <a:xfrm>
            <a:off x="23200" y="2855650"/>
            <a:ext cx="993600" cy="323100"/>
            <a:chOff x="2899800" y="4298400"/>
            <a:chExt cx="993600" cy="323100"/>
          </a:xfrm>
        </p:grpSpPr>
        <p:sp>
          <p:nvSpPr>
            <p:cNvPr id="367" name="Google Shape;367;p13"/>
            <p:cNvSpPr txBox="1"/>
            <p:nvPr/>
          </p:nvSpPr>
          <p:spPr>
            <a:xfrm>
              <a:off x="2899800" y="4298400"/>
              <a:ext cx="993600" cy="323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periodic motion</a:t>
              </a:r>
              <a:endParaRPr b="0" i="0" sz="900" u="none" cap="none" strike="noStrike">
                <a:solidFill>
                  <a:srgbClr val="000000"/>
                </a:solidFill>
                <a:latin typeface="Arial"/>
                <a:ea typeface="Arial"/>
                <a:cs typeface="Arial"/>
                <a:sym typeface="Arial"/>
              </a:endParaRPr>
            </a:p>
          </p:txBody>
        </p:sp>
        <p:cxnSp>
          <p:nvCxnSpPr>
            <p:cNvPr id="368" name="Google Shape;368;p13"/>
            <p:cNvCxnSpPr/>
            <p:nvPr/>
          </p:nvCxnSpPr>
          <p:spPr>
            <a:xfrm>
              <a:off x="3036812" y="4333212"/>
              <a:ext cx="518700" cy="0"/>
            </a:xfrm>
            <a:prstGeom prst="straightConnector1">
              <a:avLst/>
            </a:prstGeom>
            <a:noFill/>
            <a:ln cap="flat" cmpd="sng" w="9525">
              <a:solidFill>
                <a:srgbClr val="FF00FF"/>
              </a:solidFill>
              <a:prstDash val="solid"/>
              <a:round/>
              <a:headEnd len="sm" w="sm" type="none"/>
              <a:tailEnd len="med" w="med" type="triangle"/>
            </a:ln>
          </p:spPr>
        </p:cxnSp>
      </p:grpSp>
      <p:sp>
        <p:nvSpPr>
          <p:cNvPr id="369" name="Google Shape;369;p13"/>
          <p:cNvSpPr/>
          <p:nvPr/>
        </p:nvSpPr>
        <p:spPr>
          <a:xfrm>
            <a:off x="5828325" y="2571750"/>
            <a:ext cx="184500" cy="184500"/>
          </a:xfrm>
          <a:prstGeom prst="ellipse">
            <a:avLst/>
          </a:prstGeom>
          <a:solidFill>
            <a:srgbClr val="EFEFE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 name="Google Shape;370;p13"/>
          <p:cNvSpPr/>
          <p:nvPr/>
        </p:nvSpPr>
        <p:spPr>
          <a:xfrm>
            <a:off x="3738575" y="1304950"/>
            <a:ext cx="54300" cy="54300"/>
          </a:xfrm>
          <a:prstGeom prst="ellipse">
            <a:avLst/>
          </a:prstGeom>
          <a:solidFill>
            <a:srgbClr val="6D9EEB"/>
          </a:solidFill>
          <a:ln cap="flat" cmpd="sng" w="9525">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371" name="Google Shape;371;p13"/>
          <p:cNvCxnSpPr/>
          <p:nvPr/>
        </p:nvCxnSpPr>
        <p:spPr>
          <a:xfrm>
            <a:off x="5925275" y="2662250"/>
            <a:ext cx="113100" cy="228000"/>
          </a:xfrm>
          <a:prstGeom prst="straightConnector1">
            <a:avLst/>
          </a:prstGeom>
          <a:noFill/>
          <a:ln cap="flat" cmpd="sng" w="28575">
            <a:solidFill>
              <a:srgbClr val="0000FF"/>
            </a:solidFill>
            <a:prstDash val="solid"/>
            <a:round/>
            <a:headEnd len="med" w="med" type="stealth"/>
            <a:tailEnd len="sm" w="sm" type="none"/>
          </a:ln>
        </p:spPr>
      </p:cxnSp>
      <p:sp>
        <p:nvSpPr>
          <p:cNvPr id="372" name="Google Shape;372;p13"/>
          <p:cNvSpPr txBox="1"/>
          <p:nvPr/>
        </p:nvSpPr>
        <p:spPr>
          <a:xfrm>
            <a:off x="4527975" y="4432025"/>
            <a:ext cx="4270800" cy="572700"/>
          </a:xfrm>
          <a:prstGeom prst="rect">
            <a:avLst/>
          </a:prstGeom>
          <a:noFill/>
          <a:ln>
            <a:noFill/>
          </a:ln>
        </p:spPr>
        <p:txBody>
          <a:bodyPr anchorCtr="0" anchor="t" bIns="91425" lIns="91425" spcFirstLastPara="1" rIns="91425" wrap="square" tIns="91425">
            <a:normAutofit fontScale="92500" lnSpcReduction="10000"/>
          </a:bodyPr>
          <a:lstStyle/>
          <a:p>
            <a:pPr indent="0" lvl="0" marL="0" marR="0" rtl="0" algn="l">
              <a:lnSpc>
                <a:spcPct val="100000"/>
              </a:lnSpc>
              <a:spcBef>
                <a:spcPts val="0"/>
              </a:spcBef>
              <a:spcAft>
                <a:spcPts val="0"/>
              </a:spcAft>
              <a:buClr>
                <a:srgbClr val="000000"/>
              </a:buClr>
              <a:buSzPct val="100000"/>
              <a:buFont typeface="Arial"/>
              <a:buNone/>
            </a:pPr>
            <a:r>
              <a:rPr b="0" i="0" lang="en" sz="2800" u="none" cap="none" strike="noStrike">
                <a:solidFill>
                  <a:srgbClr val="000000"/>
                </a:solidFill>
                <a:latin typeface="Arial"/>
                <a:ea typeface="Arial"/>
                <a:cs typeface="Arial"/>
                <a:sym typeface="Arial"/>
              </a:rPr>
              <a:t>Station motion - map view</a:t>
            </a:r>
            <a:endParaRPr b="0" i="0" sz="2800" u="none" cap="none" strike="noStrike">
              <a:solidFill>
                <a:srgbClr val="000000"/>
              </a:solidFill>
              <a:latin typeface="Arial"/>
              <a:ea typeface="Arial"/>
              <a:cs typeface="Arial"/>
              <a:sym typeface="Arial"/>
            </a:endParaRPr>
          </a:p>
        </p:txBody>
      </p:sp>
      <p:sp>
        <p:nvSpPr>
          <p:cNvPr id="373" name="Google Shape;373;p13"/>
          <p:cNvSpPr/>
          <p:nvPr/>
        </p:nvSpPr>
        <p:spPr>
          <a:xfrm>
            <a:off x="157175" y="2447950"/>
            <a:ext cx="54300" cy="54300"/>
          </a:xfrm>
          <a:prstGeom prst="ellipse">
            <a:avLst/>
          </a:prstGeom>
          <a:solidFill>
            <a:srgbClr val="6D9EEB"/>
          </a:solidFill>
          <a:ln cap="flat" cmpd="sng" w="9525">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 name="Google Shape;374;p13"/>
          <p:cNvSpPr txBox="1"/>
          <p:nvPr/>
        </p:nvSpPr>
        <p:spPr>
          <a:xfrm>
            <a:off x="48525" y="2419350"/>
            <a:ext cx="15390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computed station coordinate</a:t>
            </a:r>
            <a:endParaRPr b="0" i="0" sz="900" u="none" cap="none" strike="noStrike">
              <a:solidFill>
                <a:srgbClr val="000000"/>
              </a:solidFill>
              <a:latin typeface="Arial"/>
              <a:ea typeface="Arial"/>
              <a:cs typeface="Arial"/>
              <a:sym typeface="Arial"/>
            </a:endParaRPr>
          </a:p>
        </p:txBody>
      </p:sp>
      <p:sp>
        <p:nvSpPr>
          <p:cNvPr id="375" name="Google Shape;375;p13"/>
          <p:cNvSpPr txBox="1"/>
          <p:nvPr/>
        </p:nvSpPr>
        <p:spPr>
          <a:xfrm>
            <a:off x="6091975" y="2463900"/>
            <a:ext cx="2700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FF"/>
                </a:solidFill>
                <a:latin typeface="Arial"/>
                <a:ea typeface="Arial"/>
                <a:cs typeface="Arial"/>
                <a:sym typeface="Arial"/>
              </a:rPr>
              <a:t>periodic motion correction</a:t>
            </a:r>
            <a:endParaRPr b="0" i="0" sz="1400" u="none" cap="none" strike="noStrike">
              <a:solidFill>
                <a:srgbClr val="0000FF"/>
              </a:solidFill>
              <a:latin typeface="Arial"/>
              <a:ea typeface="Arial"/>
              <a:cs typeface="Arial"/>
              <a:sym typeface="Arial"/>
            </a:endParaRPr>
          </a:p>
        </p:txBody>
      </p:sp>
      <p:sp>
        <p:nvSpPr>
          <p:cNvPr id="376" name="Google Shape;376;p13"/>
          <p:cNvSpPr txBox="1"/>
          <p:nvPr/>
        </p:nvSpPr>
        <p:spPr>
          <a:xfrm>
            <a:off x="3706250" y="3372425"/>
            <a:ext cx="4634400" cy="1015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0" i="0" lang="en" sz="1800" u="none" cap="none" strike="noStrike">
                <a:solidFill>
                  <a:srgbClr val="FF00FF"/>
                </a:solidFill>
                <a:latin typeface="Arial"/>
                <a:ea typeface="Arial"/>
                <a:cs typeface="Arial"/>
                <a:sym typeface="Arial"/>
              </a:rPr>
              <a:t>Coordinate functions can include periodic motion models for better reference coordinate determination</a:t>
            </a:r>
            <a:endParaRPr b="0" i="0" sz="1800" u="none" cap="none" strike="noStrike">
              <a:solidFill>
                <a:srgbClr val="FF00FF"/>
              </a:solidFill>
              <a:latin typeface="Arial"/>
              <a:ea typeface="Arial"/>
              <a:cs typeface="Arial"/>
              <a:sym typeface="Arial"/>
            </a:endParaRPr>
          </a:p>
        </p:txBody>
      </p:sp>
      <p:sp>
        <p:nvSpPr>
          <p:cNvPr id="377" name="Google Shape;377;p13"/>
          <p:cNvSpPr txBox="1"/>
          <p:nvPr/>
        </p:nvSpPr>
        <p:spPr>
          <a:xfrm>
            <a:off x="5543600" y="2187275"/>
            <a:ext cx="2508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current point of interest</a:t>
            </a:r>
            <a:endParaRPr b="0" i="0" sz="1400" u="none" cap="none" strike="noStrike">
              <a:solidFill>
                <a:srgbClr val="000000"/>
              </a:solidFill>
              <a:latin typeface="Arial"/>
              <a:ea typeface="Arial"/>
              <a:cs typeface="Arial"/>
              <a:sym typeface="Arial"/>
            </a:endParaRPr>
          </a:p>
        </p:txBody>
      </p:sp>
      <p:sp>
        <p:nvSpPr>
          <p:cNvPr id="378" name="Google Shape;378;p13"/>
          <p:cNvSpPr txBox="1"/>
          <p:nvPr/>
        </p:nvSpPr>
        <p:spPr>
          <a:xfrm>
            <a:off x="4605925" y="1175550"/>
            <a:ext cx="895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future</a:t>
            </a:r>
            <a:endParaRPr b="0" i="0" sz="1400" u="none" cap="none" strike="noStrike">
              <a:solidFill>
                <a:srgbClr val="000000"/>
              </a:solidFill>
              <a:latin typeface="Arial"/>
              <a:ea typeface="Arial"/>
              <a:cs typeface="Arial"/>
              <a:sym typeface="Arial"/>
            </a:endParaRPr>
          </a:p>
        </p:txBody>
      </p:sp>
      <p:sp>
        <p:nvSpPr>
          <p:cNvPr id="379" name="Google Shape;379;p13"/>
          <p:cNvSpPr/>
          <p:nvPr/>
        </p:nvSpPr>
        <p:spPr>
          <a:xfrm>
            <a:off x="1668537" y="1188584"/>
            <a:ext cx="2859450" cy="1454725"/>
          </a:xfrm>
          <a:custGeom>
            <a:rect b="b" l="l" r="r" t="t"/>
            <a:pathLst>
              <a:path extrusionOk="0" h="58189" w="114378">
                <a:moveTo>
                  <a:pt x="116" y="54641"/>
                </a:moveTo>
                <a:cubicBezTo>
                  <a:pt x="213" y="53619"/>
                  <a:pt x="-468" y="47999"/>
                  <a:pt x="700" y="48510"/>
                </a:cubicBezTo>
                <a:cubicBezTo>
                  <a:pt x="1868" y="49021"/>
                  <a:pt x="6442" y="58971"/>
                  <a:pt x="7123" y="57706"/>
                </a:cubicBezTo>
                <a:cubicBezTo>
                  <a:pt x="7804" y="56441"/>
                  <a:pt x="3523" y="40846"/>
                  <a:pt x="4788" y="40919"/>
                </a:cubicBezTo>
                <a:cubicBezTo>
                  <a:pt x="6053" y="40992"/>
                  <a:pt x="13473" y="58509"/>
                  <a:pt x="14714" y="58144"/>
                </a:cubicBezTo>
                <a:cubicBezTo>
                  <a:pt x="15955" y="57779"/>
                  <a:pt x="11503" y="39824"/>
                  <a:pt x="12233" y="38729"/>
                </a:cubicBezTo>
                <a:cubicBezTo>
                  <a:pt x="12963" y="37634"/>
                  <a:pt x="18120" y="51624"/>
                  <a:pt x="19093" y="51575"/>
                </a:cubicBezTo>
                <a:cubicBezTo>
                  <a:pt x="20066" y="51526"/>
                  <a:pt x="16904" y="38997"/>
                  <a:pt x="18072" y="38437"/>
                </a:cubicBezTo>
                <a:cubicBezTo>
                  <a:pt x="19240" y="37878"/>
                  <a:pt x="25200" y="49143"/>
                  <a:pt x="26100" y="48218"/>
                </a:cubicBezTo>
                <a:cubicBezTo>
                  <a:pt x="27000" y="47294"/>
                  <a:pt x="22184" y="33158"/>
                  <a:pt x="23473" y="32890"/>
                </a:cubicBezTo>
                <a:cubicBezTo>
                  <a:pt x="24763" y="32622"/>
                  <a:pt x="32548" y="46685"/>
                  <a:pt x="33837" y="46612"/>
                </a:cubicBezTo>
                <a:cubicBezTo>
                  <a:pt x="35127" y="46539"/>
                  <a:pt x="30407" y="33206"/>
                  <a:pt x="31210" y="32452"/>
                </a:cubicBezTo>
                <a:cubicBezTo>
                  <a:pt x="32013" y="31698"/>
                  <a:pt x="37657" y="42282"/>
                  <a:pt x="38654" y="42087"/>
                </a:cubicBezTo>
                <a:cubicBezTo>
                  <a:pt x="39652" y="41893"/>
                  <a:pt x="36149" y="31747"/>
                  <a:pt x="37195" y="31285"/>
                </a:cubicBezTo>
                <a:cubicBezTo>
                  <a:pt x="38241" y="30823"/>
                  <a:pt x="44226" y="40213"/>
                  <a:pt x="44931" y="39313"/>
                </a:cubicBezTo>
                <a:cubicBezTo>
                  <a:pt x="45637" y="38413"/>
                  <a:pt x="40163" y="25810"/>
                  <a:pt x="41428" y="25883"/>
                </a:cubicBezTo>
                <a:cubicBezTo>
                  <a:pt x="42693" y="25956"/>
                  <a:pt x="51281" y="39824"/>
                  <a:pt x="52522" y="39751"/>
                </a:cubicBezTo>
                <a:cubicBezTo>
                  <a:pt x="53763" y="39678"/>
                  <a:pt x="48240" y="26565"/>
                  <a:pt x="48873" y="25446"/>
                </a:cubicBezTo>
                <a:cubicBezTo>
                  <a:pt x="49506" y="24327"/>
                  <a:pt x="55588" y="34058"/>
                  <a:pt x="56318" y="33036"/>
                </a:cubicBezTo>
                <a:cubicBezTo>
                  <a:pt x="57048" y="32014"/>
                  <a:pt x="51817" y="18779"/>
                  <a:pt x="53252" y="19314"/>
                </a:cubicBezTo>
                <a:cubicBezTo>
                  <a:pt x="54687" y="19849"/>
                  <a:pt x="63957" y="36467"/>
                  <a:pt x="64930" y="36248"/>
                </a:cubicBezTo>
                <a:cubicBezTo>
                  <a:pt x="65903" y="36029"/>
                  <a:pt x="58653" y="19315"/>
                  <a:pt x="59091" y="18001"/>
                </a:cubicBezTo>
                <a:cubicBezTo>
                  <a:pt x="59529" y="16687"/>
                  <a:pt x="66147" y="28268"/>
                  <a:pt x="67558" y="28365"/>
                </a:cubicBezTo>
                <a:cubicBezTo>
                  <a:pt x="68969" y="28462"/>
                  <a:pt x="66317" y="18682"/>
                  <a:pt x="67558" y="18585"/>
                </a:cubicBezTo>
                <a:cubicBezTo>
                  <a:pt x="68799" y="18488"/>
                  <a:pt x="74346" y="28584"/>
                  <a:pt x="75003" y="27781"/>
                </a:cubicBezTo>
                <a:cubicBezTo>
                  <a:pt x="75660" y="26978"/>
                  <a:pt x="70453" y="14278"/>
                  <a:pt x="71499" y="13767"/>
                </a:cubicBezTo>
                <a:cubicBezTo>
                  <a:pt x="72545" y="13256"/>
                  <a:pt x="80015" y="25130"/>
                  <a:pt x="81280" y="24716"/>
                </a:cubicBezTo>
                <a:cubicBezTo>
                  <a:pt x="82545" y="24303"/>
                  <a:pt x="77947" y="11651"/>
                  <a:pt x="79090" y="11286"/>
                </a:cubicBezTo>
                <a:cubicBezTo>
                  <a:pt x="80234" y="10921"/>
                  <a:pt x="87314" y="23402"/>
                  <a:pt x="88141" y="22526"/>
                </a:cubicBezTo>
                <a:cubicBezTo>
                  <a:pt x="88968" y="21650"/>
                  <a:pt x="82788" y="6639"/>
                  <a:pt x="84053" y="6031"/>
                </a:cubicBezTo>
                <a:cubicBezTo>
                  <a:pt x="85318" y="5423"/>
                  <a:pt x="94466" y="19047"/>
                  <a:pt x="95731" y="18877"/>
                </a:cubicBezTo>
                <a:cubicBezTo>
                  <a:pt x="96996" y="18707"/>
                  <a:pt x="90719" y="5228"/>
                  <a:pt x="91644" y="5009"/>
                </a:cubicBezTo>
                <a:cubicBezTo>
                  <a:pt x="92569" y="4790"/>
                  <a:pt x="100428" y="17977"/>
                  <a:pt x="101279" y="17563"/>
                </a:cubicBezTo>
                <a:cubicBezTo>
                  <a:pt x="102131" y="17149"/>
                  <a:pt x="95853" y="3427"/>
                  <a:pt x="96753" y="2527"/>
                </a:cubicBezTo>
                <a:cubicBezTo>
                  <a:pt x="97653" y="1627"/>
                  <a:pt x="105488" y="12576"/>
                  <a:pt x="106680" y="12162"/>
                </a:cubicBezTo>
                <a:cubicBezTo>
                  <a:pt x="107872" y="11749"/>
                  <a:pt x="102763" y="411"/>
                  <a:pt x="103906" y="46"/>
                </a:cubicBezTo>
                <a:cubicBezTo>
                  <a:pt x="105050" y="-319"/>
                  <a:pt x="111887" y="9437"/>
                  <a:pt x="113541" y="9972"/>
                </a:cubicBezTo>
                <a:cubicBezTo>
                  <a:pt x="115196" y="10507"/>
                  <a:pt x="113784" y="4376"/>
                  <a:pt x="113833" y="3257"/>
                </a:cubicBezTo>
              </a:path>
            </a:pathLst>
          </a:custGeom>
          <a:noFill/>
          <a:ln cap="flat" cmpd="sng" w="9525">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13"/>
          <p:cNvSpPr txBox="1"/>
          <p:nvPr/>
        </p:nvSpPr>
        <p:spPr>
          <a:xfrm>
            <a:off x="1680825" y="1024300"/>
            <a:ext cx="19734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0000FF"/>
                </a:solidFill>
                <a:latin typeface="Arial"/>
                <a:ea typeface="Arial"/>
                <a:cs typeface="Arial"/>
                <a:sym typeface="Arial"/>
              </a:rPr>
              <a:t>even more accurate </a:t>
            </a:r>
            <a:endParaRPr b="0" i="0" sz="1400" u="none" cap="none" strike="noStrike">
              <a:solidFill>
                <a:srgbClr val="0000FF"/>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0000FF"/>
                </a:solidFill>
                <a:latin typeface="Arial"/>
                <a:ea typeface="Arial"/>
                <a:cs typeface="Arial"/>
                <a:sym typeface="Arial"/>
              </a:rPr>
              <a:t>coordinate of epoch</a:t>
            </a:r>
            <a:endParaRPr b="0" i="0" sz="1400" u="none" cap="none" strike="noStrike">
              <a:solidFill>
                <a:srgbClr val="0000FF"/>
              </a:solidFill>
              <a:latin typeface="Arial"/>
              <a:ea typeface="Arial"/>
              <a:cs typeface="Arial"/>
              <a:sym typeface="Arial"/>
            </a:endParaRPr>
          </a:p>
        </p:txBody>
      </p:sp>
      <p:sp>
        <p:nvSpPr>
          <p:cNvPr id="381" name="Google Shape;381;p13"/>
          <p:cNvSpPr txBox="1"/>
          <p:nvPr/>
        </p:nvSpPr>
        <p:spPr>
          <a:xfrm>
            <a:off x="211300" y="4824100"/>
            <a:ext cx="35886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999999"/>
                </a:solidFill>
                <a:latin typeface="Arial"/>
                <a:ea typeface="Arial"/>
                <a:cs typeface="Arial"/>
                <a:sym typeface="Arial"/>
              </a:rPr>
              <a:t>Drawings modified from  P. McFarland</a:t>
            </a:r>
            <a:endParaRPr b="0" i="0" sz="1400" u="none" cap="none" strike="noStrike">
              <a:solidFill>
                <a:srgbClr val="999999"/>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14"/>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t>The MYCS3 Coordinate function model</a:t>
            </a:r>
            <a:endParaRPr/>
          </a:p>
        </p:txBody>
      </p:sp>
      <p:sp>
        <p:nvSpPr>
          <p:cNvPr id="387" name="Google Shape;387;p14"/>
          <p:cNvSpPr txBox="1"/>
          <p:nvPr>
            <p:ph idx="1" type="body"/>
          </p:nvPr>
        </p:nvSpPr>
        <p:spPr>
          <a:xfrm>
            <a:off x="115650" y="1152550"/>
            <a:ext cx="8912700" cy="3606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2400"/>
              <a:buNone/>
            </a:pPr>
            <a:r>
              <a:rPr b="1" i="1" lang="en" sz="2000">
                <a:solidFill>
                  <a:srgbClr val="595959"/>
                </a:solidFill>
                <a:latin typeface="Times New Roman"/>
                <a:ea typeface="Times New Roman"/>
                <a:cs typeface="Times New Roman"/>
                <a:sym typeface="Times New Roman"/>
              </a:rPr>
              <a:t>    </a:t>
            </a:r>
            <a:r>
              <a:rPr b="1" i="1" lang="en" sz="2000">
                <a:solidFill>
                  <a:srgbClr val="595959"/>
                </a:solidFill>
                <a:latin typeface="Times New Roman"/>
                <a:ea typeface="Times New Roman"/>
                <a:cs typeface="Times New Roman"/>
                <a:sym typeface="Times New Roman"/>
              </a:rPr>
              <a:t>x(t) = </a:t>
            </a:r>
            <a:r>
              <a:rPr b="1" i="1" lang="en" sz="2000">
                <a:solidFill>
                  <a:srgbClr val="FF0000"/>
                </a:solidFill>
                <a:latin typeface="Times New Roman"/>
                <a:ea typeface="Times New Roman"/>
                <a:cs typeface="Times New Roman"/>
                <a:sym typeface="Times New Roman"/>
              </a:rPr>
              <a:t>x</a:t>
            </a:r>
            <a:r>
              <a:rPr b="1" baseline="-25000" i="1" lang="en" sz="2000">
                <a:solidFill>
                  <a:srgbClr val="FF0000"/>
                </a:solidFill>
                <a:latin typeface="Times New Roman"/>
                <a:ea typeface="Times New Roman"/>
                <a:cs typeface="Times New Roman"/>
                <a:sym typeface="Times New Roman"/>
              </a:rPr>
              <a:t>R</a:t>
            </a:r>
            <a:r>
              <a:rPr b="1" i="1" lang="en" sz="2000">
                <a:solidFill>
                  <a:srgbClr val="FF0000"/>
                </a:solidFill>
                <a:latin typeface="Times New Roman"/>
                <a:ea typeface="Times New Roman"/>
                <a:cs typeface="Times New Roman"/>
                <a:sym typeface="Times New Roman"/>
              </a:rPr>
              <a:t> + v</a:t>
            </a:r>
            <a:r>
              <a:rPr b="1" baseline="-25000" i="1" lang="en" sz="2000">
                <a:solidFill>
                  <a:srgbClr val="FF0000"/>
                </a:solidFill>
                <a:latin typeface="Times New Roman"/>
                <a:ea typeface="Times New Roman"/>
                <a:cs typeface="Times New Roman"/>
                <a:sym typeface="Times New Roman"/>
              </a:rPr>
              <a:t>x</a:t>
            </a:r>
            <a:r>
              <a:rPr b="1" i="1" lang="en" sz="2000">
                <a:solidFill>
                  <a:srgbClr val="FF0000"/>
                </a:solidFill>
                <a:latin typeface="Times New Roman"/>
                <a:ea typeface="Times New Roman"/>
                <a:cs typeface="Times New Roman"/>
                <a:sym typeface="Times New Roman"/>
              </a:rPr>
              <a:t>(t - t</a:t>
            </a:r>
            <a:r>
              <a:rPr b="1" baseline="-25000" i="1" lang="en" sz="2000">
                <a:solidFill>
                  <a:srgbClr val="FF0000"/>
                </a:solidFill>
                <a:latin typeface="Times New Roman"/>
                <a:ea typeface="Times New Roman"/>
                <a:cs typeface="Times New Roman"/>
                <a:sym typeface="Times New Roman"/>
              </a:rPr>
              <a:t>R</a:t>
            </a:r>
            <a:r>
              <a:rPr b="1" i="1" lang="en" sz="2000">
                <a:solidFill>
                  <a:srgbClr val="FF0000"/>
                </a:solidFill>
                <a:latin typeface="Times New Roman"/>
                <a:ea typeface="Times New Roman"/>
                <a:cs typeface="Times New Roman"/>
                <a:sym typeface="Times New Roman"/>
              </a:rPr>
              <a:t>) </a:t>
            </a:r>
            <a:r>
              <a:rPr b="1" i="1" lang="en" sz="2000">
                <a:solidFill>
                  <a:srgbClr val="595959"/>
                </a:solidFill>
                <a:latin typeface="Times New Roman"/>
                <a:ea typeface="Times New Roman"/>
                <a:cs typeface="Times New Roman"/>
                <a:sym typeface="Times New Roman"/>
              </a:rPr>
              <a:t>+ </a:t>
            </a:r>
            <a:r>
              <a:rPr b="1" i="1" lang="en" sz="2000">
                <a:solidFill>
                  <a:srgbClr val="0000FF"/>
                </a:solidFill>
                <a:latin typeface="Times New Roman"/>
                <a:ea typeface="Times New Roman"/>
                <a:cs typeface="Times New Roman"/>
                <a:sym typeface="Times New Roman"/>
              </a:rPr>
              <a:t>A</a:t>
            </a:r>
            <a:r>
              <a:rPr b="1" baseline="-25000" i="1" lang="en" sz="2000">
                <a:solidFill>
                  <a:srgbClr val="0000FF"/>
                </a:solidFill>
                <a:latin typeface="Times New Roman"/>
                <a:ea typeface="Times New Roman"/>
                <a:cs typeface="Times New Roman"/>
                <a:sym typeface="Times New Roman"/>
              </a:rPr>
              <a:t>x</a:t>
            </a:r>
            <a:r>
              <a:rPr b="1" i="1" lang="en" sz="2000">
                <a:solidFill>
                  <a:srgbClr val="0000FF"/>
                </a:solidFill>
                <a:latin typeface="Times New Roman"/>
                <a:ea typeface="Times New Roman"/>
                <a:cs typeface="Times New Roman"/>
                <a:sym typeface="Times New Roman"/>
              </a:rPr>
              <a:t>sin(</a:t>
            </a:r>
            <a:r>
              <a:rPr b="1" i="1" lang="en" sz="2000">
                <a:solidFill>
                  <a:srgbClr val="0000FF"/>
                </a:solidFill>
                <a:latin typeface="Times New Roman"/>
                <a:ea typeface="Times New Roman"/>
                <a:cs typeface="Times New Roman"/>
                <a:sym typeface="Times New Roman"/>
              </a:rPr>
              <a:t>2𝛑 t) +B</a:t>
            </a:r>
            <a:r>
              <a:rPr b="1" baseline="-25000" i="1" lang="en" sz="2000">
                <a:solidFill>
                  <a:srgbClr val="0000FF"/>
                </a:solidFill>
                <a:latin typeface="Times New Roman"/>
                <a:ea typeface="Times New Roman"/>
                <a:cs typeface="Times New Roman"/>
                <a:sym typeface="Times New Roman"/>
              </a:rPr>
              <a:t>x</a:t>
            </a:r>
            <a:r>
              <a:rPr b="1" i="1" lang="en" sz="2000">
                <a:solidFill>
                  <a:srgbClr val="0000FF"/>
                </a:solidFill>
                <a:latin typeface="Times New Roman"/>
                <a:ea typeface="Times New Roman"/>
                <a:cs typeface="Times New Roman"/>
                <a:sym typeface="Times New Roman"/>
              </a:rPr>
              <a:t> cos(2𝛑 t) + C</a:t>
            </a:r>
            <a:r>
              <a:rPr b="1" baseline="-25000" i="1" lang="en" sz="2000">
                <a:solidFill>
                  <a:srgbClr val="0000FF"/>
                </a:solidFill>
                <a:latin typeface="Times New Roman"/>
                <a:ea typeface="Times New Roman"/>
                <a:cs typeface="Times New Roman"/>
                <a:sym typeface="Times New Roman"/>
              </a:rPr>
              <a:t>x</a:t>
            </a:r>
            <a:r>
              <a:rPr b="1" i="1" lang="en" sz="2000">
                <a:solidFill>
                  <a:srgbClr val="0000FF"/>
                </a:solidFill>
                <a:latin typeface="Times New Roman"/>
                <a:ea typeface="Times New Roman"/>
                <a:cs typeface="Times New Roman"/>
                <a:sym typeface="Times New Roman"/>
              </a:rPr>
              <a:t>sin(</a:t>
            </a:r>
            <a:r>
              <a:rPr b="1" i="1" lang="en" sz="2000">
                <a:solidFill>
                  <a:srgbClr val="0000FF"/>
                </a:solidFill>
                <a:latin typeface="Times New Roman"/>
                <a:ea typeface="Times New Roman"/>
                <a:cs typeface="Times New Roman"/>
                <a:sym typeface="Times New Roman"/>
              </a:rPr>
              <a:t>4𝛑 t) +D</a:t>
            </a:r>
            <a:r>
              <a:rPr b="1" baseline="-25000" i="1" lang="en" sz="2000">
                <a:solidFill>
                  <a:srgbClr val="0000FF"/>
                </a:solidFill>
                <a:latin typeface="Times New Roman"/>
                <a:ea typeface="Times New Roman"/>
                <a:cs typeface="Times New Roman"/>
                <a:sym typeface="Times New Roman"/>
              </a:rPr>
              <a:t>x</a:t>
            </a:r>
            <a:r>
              <a:rPr b="1" i="1" lang="en" sz="2000">
                <a:solidFill>
                  <a:srgbClr val="0000FF"/>
                </a:solidFill>
                <a:latin typeface="Times New Roman"/>
                <a:ea typeface="Times New Roman"/>
                <a:cs typeface="Times New Roman"/>
                <a:sym typeface="Times New Roman"/>
              </a:rPr>
              <a:t> cos(4𝛑 t)</a:t>
            </a:r>
            <a:r>
              <a:rPr b="1" i="1" lang="en" sz="2000">
                <a:solidFill>
                  <a:srgbClr val="595959"/>
                </a:solidFill>
                <a:latin typeface="Times New Roman"/>
                <a:ea typeface="Times New Roman"/>
                <a:cs typeface="Times New Roman"/>
                <a:sym typeface="Times New Roman"/>
              </a:rPr>
              <a:t> </a:t>
            </a:r>
            <a:r>
              <a:rPr b="1" i="1" lang="en" sz="2000">
                <a:solidFill>
                  <a:srgbClr val="CCCCCC"/>
                </a:solidFill>
                <a:latin typeface="Times New Roman"/>
                <a:ea typeface="Times New Roman"/>
                <a:cs typeface="Times New Roman"/>
                <a:sym typeface="Times New Roman"/>
              </a:rPr>
              <a:t>+ g</a:t>
            </a:r>
            <a:r>
              <a:rPr b="1" baseline="-25000" i="1" lang="en" sz="2000">
                <a:solidFill>
                  <a:srgbClr val="CCCCCC"/>
                </a:solidFill>
                <a:latin typeface="Times New Roman"/>
                <a:ea typeface="Times New Roman"/>
                <a:cs typeface="Times New Roman"/>
                <a:sym typeface="Times New Roman"/>
              </a:rPr>
              <a:t>x</a:t>
            </a:r>
            <a:r>
              <a:rPr b="1" i="1" lang="en" sz="2000">
                <a:solidFill>
                  <a:srgbClr val="CCCCCC"/>
                </a:solidFill>
                <a:latin typeface="Times New Roman"/>
                <a:ea typeface="Times New Roman"/>
                <a:cs typeface="Times New Roman"/>
                <a:sym typeface="Times New Roman"/>
              </a:rPr>
              <a:t>(t)</a:t>
            </a:r>
            <a:endParaRPr b="1" i="1" sz="2000">
              <a:solidFill>
                <a:srgbClr val="CCCCCC"/>
              </a:solidFill>
              <a:latin typeface="Times New Roman"/>
              <a:ea typeface="Times New Roman"/>
              <a:cs typeface="Times New Roman"/>
              <a:sym typeface="Times New Roman"/>
            </a:endParaRPr>
          </a:p>
          <a:p>
            <a:pPr indent="0" lvl="0" marL="0" rtl="0" algn="l">
              <a:lnSpc>
                <a:spcPct val="115000"/>
              </a:lnSpc>
              <a:spcBef>
                <a:spcPts val="0"/>
              </a:spcBef>
              <a:spcAft>
                <a:spcPts val="0"/>
              </a:spcAft>
              <a:buSzPts val="2400"/>
              <a:buNone/>
            </a:pPr>
            <a:r>
              <a:t/>
            </a:r>
            <a:endParaRPr b="1" i="1">
              <a:solidFill>
                <a:srgbClr val="CCCCCC"/>
              </a:solidFill>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ts val="1100"/>
              <a:buFont typeface="Arial"/>
              <a:buNone/>
            </a:pPr>
            <a:r>
              <a:rPr lang="en">
                <a:solidFill>
                  <a:srgbClr val="FF0000"/>
                </a:solidFill>
                <a:latin typeface="Times New Roman"/>
                <a:ea typeface="Times New Roman"/>
                <a:cs typeface="Times New Roman"/>
                <a:sym typeface="Times New Roman"/>
              </a:rPr>
              <a:t>                </a:t>
            </a:r>
            <a:r>
              <a:rPr lang="en">
                <a:solidFill>
                  <a:srgbClr val="FF0000"/>
                </a:solidFill>
              </a:rPr>
              <a:t>linear        </a:t>
            </a:r>
            <a:r>
              <a:rPr b="1" i="1" lang="en">
                <a:solidFill>
                  <a:srgbClr val="CCCCCC"/>
                </a:solidFill>
                <a:latin typeface="Times New Roman"/>
                <a:ea typeface="Times New Roman"/>
                <a:cs typeface="Times New Roman"/>
                <a:sym typeface="Times New Roman"/>
              </a:rPr>
              <a:t> </a:t>
            </a:r>
            <a:r>
              <a:rPr lang="en">
                <a:solidFill>
                  <a:srgbClr val="CCCCCC"/>
                </a:solidFill>
                <a:latin typeface="Times New Roman"/>
                <a:ea typeface="Times New Roman"/>
                <a:cs typeface="Times New Roman"/>
                <a:sym typeface="Times New Roman"/>
              </a:rPr>
              <a:t> </a:t>
            </a:r>
            <a:r>
              <a:rPr lang="en">
                <a:solidFill>
                  <a:srgbClr val="595959"/>
                </a:solidFill>
              </a:rPr>
              <a:t> </a:t>
            </a:r>
            <a:r>
              <a:rPr lang="en">
                <a:solidFill>
                  <a:srgbClr val="0000FF"/>
                </a:solidFill>
              </a:rPr>
              <a:t>periodic (annual and semi-annual)</a:t>
            </a:r>
            <a:endParaRPr>
              <a:solidFill>
                <a:srgbClr val="0000FF"/>
              </a:solidFill>
            </a:endParaRPr>
          </a:p>
          <a:p>
            <a:pPr indent="0" lvl="0" marL="0" rtl="0" algn="l">
              <a:lnSpc>
                <a:spcPct val="115000"/>
              </a:lnSpc>
              <a:spcBef>
                <a:spcPts val="0"/>
              </a:spcBef>
              <a:spcAft>
                <a:spcPts val="0"/>
              </a:spcAft>
              <a:buClr>
                <a:schemeClr val="dk1"/>
              </a:buClr>
              <a:buSzPts val="1100"/>
              <a:buFont typeface="Arial"/>
              <a:buNone/>
            </a:pPr>
            <a:r>
              <a:rPr lang="en">
                <a:solidFill>
                  <a:srgbClr val="595959"/>
                </a:solidFill>
              </a:rPr>
              <a:t>                                               NGS only for now </a:t>
            </a:r>
            <a:endParaRPr>
              <a:solidFill>
                <a:srgbClr val="595959"/>
              </a:solidFill>
            </a:endParaRPr>
          </a:p>
          <a:p>
            <a:pPr indent="0" lvl="0" marL="0" rtl="0" algn="l">
              <a:lnSpc>
                <a:spcPct val="100000"/>
              </a:lnSpc>
              <a:spcBef>
                <a:spcPts val="0"/>
              </a:spcBef>
              <a:spcAft>
                <a:spcPts val="0"/>
              </a:spcAft>
              <a:buSzPts val="2400"/>
              <a:buNone/>
            </a:pPr>
            <a:r>
              <a:t/>
            </a:r>
            <a:endParaRPr/>
          </a:p>
        </p:txBody>
      </p:sp>
      <p:cxnSp>
        <p:nvCxnSpPr>
          <p:cNvPr id="388" name="Google Shape;388;p14"/>
          <p:cNvCxnSpPr/>
          <p:nvPr/>
        </p:nvCxnSpPr>
        <p:spPr>
          <a:xfrm>
            <a:off x="992150" y="1949475"/>
            <a:ext cx="1575000" cy="0"/>
          </a:xfrm>
          <a:prstGeom prst="straightConnector1">
            <a:avLst/>
          </a:prstGeom>
          <a:noFill/>
          <a:ln cap="flat" cmpd="sng" w="9525">
            <a:solidFill>
              <a:srgbClr val="FF0000"/>
            </a:solidFill>
            <a:prstDash val="solid"/>
            <a:round/>
            <a:headEnd len="sm" w="sm" type="none"/>
            <a:tailEnd len="sm" w="sm" type="none"/>
          </a:ln>
        </p:spPr>
      </p:cxnSp>
      <p:cxnSp>
        <p:nvCxnSpPr>
          <p:cNvPr id="389" name="Google Shape;389;p14"/>
          <p:cNvCxnSpPr/>
          <p:nvPr/>
        </p:nvCxnSpPr>
        <p:spPr>
          <a:xfrm>
            <a:off x="2797550" y="1949475"/>
            <a:ext cx="5079300" cy="0"/>
          </a:xfrm>
          <a:prstGeom prst="straightConnector1">
            <a:avLst/>
          </a:prstGeom>
          <a:noFill/>
          <a:ln cap="flat" cmpd="sng" w="9525">
            <a:solidFill>
              <a:srgbClr val="0000FF"/>
            </a:solidFill>
            <a:prstDash val="solid"/>
            <a:round/>
            <a:headEnd len="sm" w="sm" type="none"/>
            <a:tailEnd len="sm" w="sm" type="none"/>
          </a:ln>
        </p:spPr>
      </p:cxnSp>
      <p:cxnSp>
        <p:nvCxnSpPr>
          <p:cNvPr id="390" name="Google Shape;390;p14"/>
          <p:cNvCxnSpPr/>
          <p:nvPr/>
        </p:nvCxnSpPr>
        <p:spPr>
          <a:xfrm rot="5400000">
            <a:off x="7318700" y="2076050"/>
            <a:ext cx="1299600" cy="1090500"/>
          </a:xfrm>
          <a:prstGeom prst="curvedConnector3">
            <a:avLst>
              <a:gd fmla="val 50000" name="adj1"/>
            </a:avLst>
          </a:prstGeom>
          <a:noFill/>
          <a:ln cap="flat" cmpd="sng" w="9525">
            <a:solidFill>
              <a:srgbClr val="999999"/>
            </a:solidFill>
            <a:prstDash val="solid"/>
            <a:round/>
            <a:headEnd len="sm" w="sm" type="none"/>
            <a:tailEnd len="sm" w="sm" type="none"/>
          </a:ln>
        </p:spPr>
      </p:cxnSp>
      <p:sp>
        <p:nvSpPr>
          <p:cNvPr id="391" name="Google Shape;391;p14"/>
          <p:cNvSpPr txBox="1"/>
          <p:nvPr/>
        </p:nvSpPr>
        <p:spPr>
          <a:xfrm>
            <a:off x="5771300" y="3293125"/>
            <a:ext cx="3326100" cy="9234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999999"/>
                </a:solidFill>
                <a:latin typeface="Arial"/>
                <a:ea typeface="Arial"/>
                <a:cs typeface="Arial"/>
                <a:sym typeface="Arial"/>
              </a:rPr>
              <a:t>Future enhancements </a:t>
            </a:r>
            <a:endParaRPr b="0" i="0" sz="2400" u="none" cap="none" strike="noStrike">
              <a:solidFill>
                <a:srgbClr val="999999"/>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999999"/>
                </a:solidFill>
                <a:latin typeface="Arial"/>
                <a:ea typeface="Arial"/>
                <a:cs typeface="Arial"/>
                <a:sym typeface="Arial"/>
              </a:rPr>
              <a:t>FY26? FY27? </a:t>
            </a:r>
            <a:endParaRPr b="0" i="0" sz="2400" u="none" cap="none" strike="noStrike">
              <a:solidFill>
                <a:srgbClr val="999999"/>
              </a:solidFill>
              <a:latin typeface="Arial"/>
              <a:ea typeface="Arial"/>
              <a:cs typeface="Arial"/>
              <a:sym typeface="Arial"/>
            </a:endParaRPr>
          </a:p>
        </p:txBody>
      </p:sp>
      <p:sp>
        <p:nvSpPr>
          <p:cNvPr id="392" name="Google Shape;392;p14"/>
          <p:cNvSpPr txBox="1"/>
          <p:nvPr/>
        </p:nvSpPr>
        <p:spPr>
          <a:xfrm>
            <a:off x="418525" y="2896650"/>
            <a:ext cx="5079300" cy="186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 sz="1800" u="none" cap="none" strike="noStrike">
                <a:solidFill>
                  <a:srgbClr val="000000"/>
                </a:solidFill>
                <a:latin typeface="Arial"/>
                <a:ea typeface="Arial"/>
                <a:cs typeface="Arial"/>
                <a:sym typeface="Arial"/>
              </a:rPr>
              <a:t>Parameters</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Char char="●"/>
            </a:pPr>
            <a:r>
              <a:rPr b="0" i="0" lang="en" sz="1400" u="none" cap="none" strike="noStrike">
                <a:solidFill>
                  <a:srgbClr val="000000"/>
                </a:solidFill>
                <a:latin typeface="Arial"/>
                <a:ea typeface="Arial"/>
                <a:cs typeface="Arial"/>
                <a:sym typeface="Arial"/>
              </a:rPr>
              <a:t>X, Y, Z, Vx, Vy, Vz, 3x(A, B, C, D) </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1000"/>
              </a:spcBef>
              <a:spcAft>
                <a:spcPts val="1000"/>
              </a:spcAft>
              <a:buClr>
                <a:srgbClr val="000000"/>
              </a:buClr>
              <a:buSzPts val="1400"/>
              <a:buFont typeface="Arial"/>
              <a:buChar char="●"/>
            </a:pPr>
            <a:r>
              <a:rPr b="0" i="0" lang="en" sz="1400" u="none" cap="none" strike="noStrike">
                <a:solidFill>
                  <a:srgbClr val="000000"/>
                </a:solidFill>
                <a:latin typeface="Arial"/>
                <a:ea typeface="Arial"/>
                <a:cs typeface="Arial"/>
                <a:sym typeface="Arial"/>
              </a:rPr>
              <a:t>Up to 18 (or 6) values per “solution”, i.e., model segment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sp>
        <p:nvSpPr>
          <p:cNvPr id="397" name="Google Shape;397;p15"/>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t>Maintenance and Binational Coordination</a:t>
            </a:r>
            <a:endParaRPr/>
          </a:p>
        </p:txBody>
      </p:sp>
      <p:sp>
        <p:nvSpPr>
          <p:cNvPr id="398" name="Google Shape;398;p15"/>
          <p:cNvSpPr txBox="1"/>
          <p:nvPr>
            <p:ph idx="1" type="body"/>
          </p:nvPr>
        </p:nvSpPr>
        <p:spPr>
          <a:xfrm>
            <a:off x="544800" y="1189500"/>
            <a:ext cx="8054400" cy="3624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400"/>
              <a:buNone/>
            </a:pPr>
            <a:r>
              <a:rPr lang="en"/>
              <a:t>Updates may be required to account for earthquakes and as prediction errors accumulate. </a:t>
            </a:r>
            <a:endParaRPr/>
          </a:p>
          <a:p>
            <a:pPr indent="0" lvl="0" marL="0" rtl="0" algn="l">
              <a:lnSpc>
                <a:spcPct val="100000"/>
              </a:lnSpc>
              <a:spcBef>
                <a:spcPts val="0"/>
              </a:spcBef>
              <a:spcAft>
                <a:spcPts val="0"/>
              </a:spcAft>
              <a:buSzPts val="2400"/>
              <a:buNone/>
            </a:pPr>
            <a:r>
              <a:t/>
            </a:r>
            <a:endParaRPr/>
          </a:p>
          <a:p>
            <a:pPr indent="0" lvl="0" marL="0" rtl="0" algn="l">
              <a:lnSpc>
                <a:spcPct val="100000"/>
              </a:lnSpc>
              <a:spcBef>
                <a:spcPts val="0"/>
              </a:spcBef>
              <a:spcAft>
                <a:spcPts val="0"/>
              </a:spcAft>
              <a:buSzPts val="2400"/>
              <a:buNone/>
            </a:pPr>
            <a:r>
              <a:rPr lang="en"/>
              <a:t>CGS and NGS will continue to collaborate/coordinate to ensure consistency among coordinate functions</a:t>
            </a:r>
            <a:endParaRPr/>
          </a:p>
          <a:p>
            <a:pPr indent="0" lvl="0" marL="0" rtl="0" algn="l">
              <a:lnSpc>
                <a:spcPct val="100000"/>
              </a:lnSpc>
              <a:spcBef>
                <a:spcPts val="0"/>
              </a:spcBef>
              <a:spcAft>
                <a:spcPts val="0"/>
              </a:spcAft>
              <a:buSzPts val="2400"/>
              <a:buNone/>
            </a:pPr>
            <a:r>
              <a:t/>
            </a:r>
            <a:endParaRPr/>
          </a:p>
          <a:p>
            <a:pPr indent="0" lvl="0" marL="0" rtl="0" algn="l">
              <a:lnSpc>
                <a:spcPct val="100000"/>
              </a:lnSpc>
              <a:spcBef>
                <a:spcPts val="0"/>
              </a:spcBef>
              <a:spcAft>
                <a:spcPts val="0"/>
              </a:spcAft>
              <a:buSzPts val="2400"/>
              <a:buNone/>
            </a:pPr>
            <a:r>
              <a:rPr b="1" lang="en"/>
              <a:t>Future enhancements:</a:t>
            </a:r>
            <a:r>
              <a:rPr lang="en"/>
              <a:t> </a:t>
            </a:r>
            <a:endParaRPr/>
          </a:p>
          <a:p>
            <a:pPr indent="-381000" lvl="0" marL="457200" rtl="0" algn="l">
              <a:lnSpc>
                <a:spcPct val="100000"/>
              </a:lnSpc>
              <a:spcBef>
                <a:spcPts val="0"/>
              </a:spcBef>
              <a:spcAft>
                <a:spcPts val="0"/>
              </a:spcAft>
              <a:buSzPts val="2400"/>
              <a:buChar char="●"/>
            </a:pPr>
            <a:r>
              <a:rPr lang="en"/>
              <a:t>CGS to include periodic components</a:t>
            </a:r>
            <a:endParaRPr/>
          </a:p>
          <a:p>
            <a:pPr indent="-381000" lvl="0" marL="457200" rtl="0" algn="l">
              <a:lnSpc>
                <a:spcPct val="100000"/>
              </a:lnSpc>
              <a:spcBef>
                <a:spcPts val="0"/>
              </a:spcBef>
              <a:spcAft>
                <a:spcPts val="0"/>
              </a:spcAft>
              <a:buSzPts val="2400"/>
              <a:buChar char="●"/>
            </a:pPr>
            <a:r>
              <a:rPr lang="en"/>
              <a:t>NGS to include post-seismic components </a:t>
            </a:r>
            <a:endParaRPr/>
          </a:p>
          <a:p>
            <a:pPr indent="0" lvl="0" marL="457200" rtl="0" algn="l">
              <a:lnSpc>
                <a:spcPct val="100000"/>
              </a:lnSpc>
              <a:spcBef>
                <a:spcPts val="0"/>
              </a:spcBef>
              <a:spcAft>
                <a:spcPts val="0"/>
              </a:spcAft>
              <a:buSzPts val="24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2"/>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latin typeface="Arial"/>
                <a:ea typeface="Arial"/>
                <a:cs typeface="Arial"/>
                <a:sym typeface="Arial"/>
              </a:rPr>
              <a:t>Outline</a:t>
            </a:r>
            <a:endParaRPr>
              <a:latin typeface="Arial"/>
              <a:ea typeface="Arial"/>
              <a:cs typeface="Arial"/>
              <a:sym typeface="Arial"/>
            </a:endParaRPr>
          </a:p>
        </p:txBody>
      </p:sp>
      <p:sp>
        <p:nvSpPr>
          <p:cNvPr id="56" name="Google Shape;56;p2"/>
          <p:cNvSpPr txBox="1"/>
          <p:nvPr>
            <p:ph idx="1" type="body"/>
          </p:nvPr>
        </p:nvSpPr>
        <p:spPr>
          <a:xfrm>
            <a:off x="544800" y="1207600"/>
            <a:ext cx="8054400" cy="3606000"/>
          </a:xfrm>
          <a:prstGeom prst="rect">
            <a:avLst/>
          </a:prstGeom>
          <a:noFill/>
          <a:ln>
            <a:noFill/>
          </a:ln>
        </p:spPr>
        <p:txBody>
          <a:bodyPr anchorCtr="0" anchor="t" bIns="91425" lIns="91425" spcFirstLastPara="1" rIns="91425" wrap="square" tIns="91425">
            <a:noAutofit/>
          </a:bodyPr>
          <a:lstStyle/>
          <a:p>
            <a:pPr indent="-419100" lvl="0" marL="457200" rtl="0" algn="l">
              <a:lnSpc>
                <a:spcPct val="200000"/>
              </a:lnSpc>
              <a:spcBef>
                <a:spcPts val="1000"/>
              </a:spcBef>
              <a:spcAft>
                <a:spcPts val="0"/>
              </a:spcAft>
              <a:buSzPts val="3000"/>
              <a:buChar char="●"/>
            </a:pPr>
            <a:r>
              <a:rPr lang="en" sz="3000"/>
              <a:t>What are coordinate functions? </a:t>
            </a:r>
            <a:endParaRPr sz="3000"/>
          </a:p>
          <a:p>
            <a:pPr indent="-419100" lvl="0" marL="457200" rtl="0" algn="l">
              <a:lnSpc>
                <a:spcPct val="200000"/>
              </a:lnSpc>
              <a:spcBef>
                <a:spcPts val="1000"/>
              </a:spcBef>
              <a:spcAft>
                <a:spcPts val="0"/>
              </a:spcAft>
              <a:buSzPts val="3000"/>
              <a:buChar char="●"/>
            </a:pPr>
            <a:r>
              <a:rPr lang="en" sz="3000"/>
              <a:t>Why do we need them?</a:t>
            </a:r>
            <a:endParaRPr sz="3000"/>
          </a:p>
          <a:p>
            <a:pPr indent="-419100" lvl="0" marL="457200" rtl="0" algn="l">
              <a:lnSpc>
                <a:spcPct val="200000"/>
              </a:lnSpc>
              <a:spcBef>
                <a:spcPts val="1000"/>
              </a:spcBef>
              <a:spcAft>
                <a:spcPts val="1000"/>
              </a:spcAft>
              <a:buSzPts val="3000"/>
              <a:buChar char="●"/>
            </a:pPr>
            <a:r>
              <a:rPr lang="en" sz="3000"/>
              <a:t>Maintenance and binational coordination </a:t>
            </a:r>
            <a:endParaRPr sz="3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3"/>
          <p:cNvSpPr txBox="1"/>
          <p:nvPr>
            <p:ph type="title"/>
          </p:nvPr>
        </p:nvSpPr>
        <p:spPr>
          <a:xfrm>
            <a:off x="367875" y="480776"/>
            <a:ext cx="8520600" cy="4296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Clr>
                <a:schemeClr val="dk1"/>
              </a:buClr>
              <a:buSzPct val="86419"/>
              <a:buFont typeface="Calibri"/>
              <a:buNone/>
            </a:pPr>
            <a:r>
              <a:rPr lang="en"/>
              <a:t>Describing station motion</a:t>
            </a:r>
            <a:endParaRPr/>
          </a:p>
        </p:txBody>
      </p:sp>
      <p:pic>
        <p:nvPicPr>
          <p:cNvPr id="62" name="Google Shape;62;p3"/>
          <p:cNvPicPr preferRelativeResize="0"/>
          <p:nvPr/>
        </p:nvPicPr>
        <p:blipFill rotWithShape="1">
          <a:blip r:embed="rId3">
            <a:alphaModFix/>
          </a:blip>
          <a:srcRect b="0" l="0" r="0" t="0"/>
          <a:stretch/>
        </p:blipFill>
        <p:spPr>
          <a:xfrm>
            <a:off x="1727550" y="1289175"/>
            <a:ext cx="5492526" cy="3268550"/>
          </a:xfrm>
          <a:prstGeom prst="rect">
            <a:avLst/>
          </a:prstGeom>
          <a:noFill/>
          <a:ln>
            <a:noFill/>
          </a:ln>
          <a:effectLst>
            <a:outerShdw blurRad="57150" rotWithShape="0" algn="bl" dir="2160000" dist="114300">
              <a:srgbClr val="000000">
                <a:alpha val="49803"/>
              </a:srgbClr>
            </a:outerShdw>
          </a:effectLst>
        </p:spPr>
      </p:pic>
      <p:sp>
        <p:nvSpPr>
          <p:cNvPr id="63" name="Google Shape;63;p3"/>
          <p:cNvSpPr txBox="1"/>
          <p:nvPr/>
        </p:nvSpPr>
        <p:spPr>
          <a:xfrm>
            <a:off x="5739160" y="1289184"/>
            <a:ext cx="16635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B7B7B7"/>
                </a:solidFill>
                <a:latin typeface="Calibri"/>
                <a:ea typeface="Calibri"/>
                <a:cs typeface="Calibri"/>
                <a:sym typeface="Calibri"/>
              </a:rPr>
              <a:t>Credit: Machiel Bos</a:t>
            </a:r>
            <a:endParaRPr b="0" i="0" sz="1200" u="none" cap="none" strike="noStrike">
              <a:solidFill>
                <a:srgbClr val="B7B7B7"/>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4"/>
          <p:cNvSpPr txBox="1"/>
          <p:nvPr>
            <p:ph type="title"/>
          </p:nvPr>
        </p:nvSpPr>
        <p:spPr>
          <a:xfrm>
            <a:off x="418063" y="518168"/>
            <a:ext cx="8520600" cy="4296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Clr>
                <a:schemeClr val="dk1"/>
              </a:buClr>
              <a:buSzPct val="86419"/>
              <a:buFont typeface="Calibri"/>
              <a:buNone/>
            </a:pPr>
            <a:r>
              <a:rPr lang="en"/>
              <a:t>Coordinate functions </a:t>
            </a:r>
            <a:endParaRPr/>
          </a:p>
        </p:txBody>
      </p:sp>
      <p:cxnSp>
        <p:nvCxnSpPr>
          <p:cNvPr id="69" name="Google Shape;69;p4"/>
          <p:cNvCxnSpPr/>
          <p:nvPr/>
        </p:nvCxnSpPr>
        <p:spPr>
          <a:xfrm rot="10800000">
            <a:off x="4901265" y="3726564"/>
            <a:ext cx="628500" cy="316243"/>
          </a:xfrm>
          <a:prstGeom prst="straightConnector1">
            <a:avLst/>
          </a:prstGeom>
          <a:noFill/>
          <a:ln cap="flat" cmpd="sng" w="25400">
            <a:solidFill>
              <a:schemeClr val="dk1"/>
            </a:solidFill>
            <a:prstDash val="solid"/>
            <a:round/>
            <a:headEnd len="sm" w="sm" type="none"/>
            <a:tailEnd len="med" w="med" type="triangle"/>
          </a:ln>
          <a:effectLst>
            <a:outerShdw blurRad="40000" rotWithShape="0" dir="5400000" dist="20000">
              <a:srgbClr val="000000">
                <a:alpha val="37647"/>
              </a:srgbClr>
            </a:outerShdw>
          </a:effectLst>
        </p:spPr>
      </p:cxnSp>
      <p:cxnSp>
        <p:nvCxnSpPr>
          <p:cNvPr id="70" name="Google Shape;70;p4"/>
          <p:cNvCxnSpPr/>
          <p:nvPr/>
        </p:nvCxnSpPr>
        <p:spPr>
          <a:xfrm rot="10800000">
            <a:off x="785737" y="3298738"/>
            <a:ext cx="158100" cy="750291"/>
          </a:xfrm>
          <a:prstGeom prst="straightConnector1">
            <a:avLst/>
          </a:prstGeom>
          <a:noFill/>
          <a:ln cap="flat" cmpd="sng" w="25400">
            <a:solidFill>
              <a:schemeClr val="dk1"/>
            </a:solidFill>
            <a:prstDash val="solid"/>
            <a:round/>
            <a:headEnd len="sm" w="sm" type="none"/>
            <a:tailEnd len="med" w="med" type="triangle"/>
          </a:ln>
          <a:effectLst>
            <a:outerShdw blurRad="40000" rotWithShape="0" dir="5400000" dist="20000">
              <a:srgbClr val="000000">
                <a:alpha val="37647"/>
              </a:srgbClr>
            </a:outerShdw>
          </a:effectLst>
        </p:spPr>
      </p:cxnSp>
      <p:grpSp>
        <p:nvGrpSpPr>
          <p:cNvPr id="71" name="Google Shape;71;p4"/>
          <p:cNvGrpSpPr/>
          <p:nvPr/>
        </p:nvGrpSpPr>
        <p:grpSpPr>
          <a:xfrm>
            <a:off x="214175" y="1590180"/>
            <a:ext cx="4944122" cy="2224938"/>
            <a:chOff x="311700" y="2164157"/>
            <a:chExt cx="6834562" cy="3376708"/>
          </a:xfrm>
        </p:grpSpPr>
        <p:cxnSp>
          <p:nvCxnSpPr>
            <p:cNvPr id="72" name="Google Shape;72;p4"/>
            <p:cNvCxnSpPr/>
            <p:nvPr/>
          </p:nvCxnSpPr>
          <p:spPr>
            <a:xfrm flipH="1" rot="10800000">
              <a:off x="1076082" y="3966818"/>
              <a:ext cx="308400" cy="151500"/>
            </a:xfrm>
            <a:prstGeom prst="straightConnector1">
              <a:avLst/>
            </a:prstGeom>
            <a:noFill/>
            <a:ln cap="flat" cmpd="sng" w="9525">
              <a:solidFill>
                <a:srgbClr val="000000"/>
              </a:solidFill>
              <a:prstDash val="dash"/>
              <a:round/>
              <a:headEnd len="sm" w="sm" type="none"/>
              <a:tailEnd len="sm" w="sm" type="none"/>
            </a:ln>
          </p:spPr>
        </p:cxnSp>
        <p:cxnSp>
          <p:nvCxnSpPr>
            <p:cNvPr id="73" name="Google Shape;73;p4"/>
            <p:cNvCxnSpPr/>
            <p:nvPr/>
          </p:nvCxnSpPr>
          <p:spPr>
            <a:xfrm>
              <a:off x="1065825" y="2416775"/>
              <a:ext cx="0" cy="2204400"/>
            </a:xfrm>
            <a:prstGeom prst="straightConnector1">
              <a:avLst/>
            </a:prstGeom>
            <a:noFill/>
            <a:ln cap="flat" cmpd="sng" w="28575">
              <a:solidFill>
                <a:srgbClr val="595959"/>
              </a:solidFill>
              <a:prstDash val="solid"/>
              <a:round/>
              <a:headEnd len="sm" w="sm" type="none"/>
              <a:tailEnd len="sm" w="sm" type="none"/>
            </a:ln>
          </p:spPr>
        </p:cxnSp>
        <p:cxnSp>
          <p:nvCxnSpPr>
            <p:cNvPr id="74" name="Google Shape;74;p4"/>
            <p:cNvCxnSpPr/>
            <p:nvPr/>
          </p:nvCxnSpPr>
          <p:spPr>
            <a:xfrm>
              <a:off x="1065300" y="4619950"/>
              <a:ext cx="6008700" cy="6300"/>
            </a:xfrm>
            <a:prstGeom prst="straightConnector1">
              <a:avLst/>
            </a:prstGeom>
            <a:noFill/>
            <a:ln cap="flat" cmpd="sng" w="28575">
              <a:solidFill>
                <a:srgbClr val="595959"/>
              </a:solidFill>
              <a:prstDash val="solid"/>
              <a:round/>
              <a:headEnd len="sm" w="sm" type="none"/>
              <a:tailEnd len="sm" w="sm" type="none"/>
            </a:ln>
          </p:spPr>
        </p:cxnSp>
        <p:sp>
          <p:nvSpPr>
            <p:cNvPr id="75" name="Google Shape;75;p4"/>
            <p:cNvSpPr txBox="1"/>
            <p:nvPr/>
          </p:nvSpPr>
          <p:spPr>
            <a:xfrm>
              <a:off x="6289762" y="4699965"/>
              <a:ext cx="856500" cy="840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0" i="0" lang="en" sz="2400" u="none" cap="none" strike="noStrike">
                  <a:solidFill>
                    <a:schemeClr val="dk1"/>
                  </a:solidFill>
                  <a:latin typeface="Calibri"/>
                  <a:ea typeface="Calibri"/>
                  <a:cs typeface="Calibri"/>
                  <a:sym typeface="Calibri"/>
                </a:rPr>
                <a:t>𝚫t</a:t>
              </a:r>
              <a:endParaRPr b="0" i="0" sz="2400" u="none" cap="none" strike="noStrike">
                <a:solidFill>
                  <a:schemeClr val="dk1"/>
                </a:solidFill>
                <a:latin typeface="Calibri"/>
                <a:ea typeface="Calibri"/>
                <a:cs typeface="Calibri"/>
                <a:sym typeface="Calibri"/>
              </a:endParaRPr>
            </a:p>
          </p:txBody>
        </p:sp>
        <p:sp>
          <p:nvSpPr>
            <p:cNvPr id="76" name="Google Shape;76;p4"/>
            <p:cNvSpPr txBox="1"/>
            <p:nvPr/>
          </p:nvSpPr>
          <p:spPr>
            <a:xfrm>
              <a:off x="311700" y="2164157"/>
              <a:ext cx="260100" cy="840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b="0" i="0" lang="en" sz="2400" u="none" cap="none" strike="noStrike">
                  <a:solidFill>
                    <a:schemeClr val="dk1"/>
                  </a:solidFill>
                  <a:latin typeface="Calibri"/>
                  <a:ea typeface="Calibri"/>
                  <a:cs typeface="Calibri"/>
                  <a:sym typeface="Calibri"/>
                </a:rPr>
                <a:t>x</a:t>
              </a:r>
              <a:endParaRPr b="0" i="0" sz="2400" u="none" cap="none" strike="noStrike">
                <a:solidFill>
                  <a:schemeClr val="dk1"/>
                </a:solidFill>
                <a:latin typeface="Calibri"/>
                <a:ea typeface="Calibri"/>
                <a:cs typeface="Calibri"/>
                <a:sym typeface="Calibri"/>
              </a:endParaRPr>
            </a:p>
          </p:txBody>
        </p:sp>
        <p:sp>
          <p:nvSpPr>
            <p:cNvPr id="77" name="Google Shape;77;p4"/>
            <p:cNvSpPr/>
            <p:nvPr/>
          </p:nvSpPr>
          <p:spPr>
            <a:xfrm>
              <a:off x="1391675" y="3789350"/>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78" name="Google Shape;78;p4"/>
            <p:cNvSpPr/>
            <p:nvPr/>
          </p:nvSpPr>
          <p:spPr>
            <a:xfrm>
              <a:off x="1558500" y="3666150"/>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79" name="Google Shape;79;p4"/>
            <p:cNvSpPr/>
            <p:nvPr/>
          </p:nvSpPr>
          <p:spPr>
            <a:xfrm>
              <a:off x="1696475" y="381962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0" name="Google Shape;80;p4"/>
            <p:cNvSpPr/>
            <p:nvPr/>
          </p:nvSpPr>
          <p:spPr>
            <a:xfrm>
              <a:off x="1827200" y="3553050"/>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1" name="Google Shape;81;p4"/>
            <p:cNvSpPr/>
            <p:nvPr/>
          </p:nvSpPr>
          <p:spPr>
            <a:xfrm>
              <a:off x="2001275" y="381962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2" name="Google Shape;82;p4"/>
            <p:cNvSpPr/>
            <p:nvPr/>
          </p:nvSpPr>
          <p:spPr>
            <a:xfrm>
              <a:off x="2001275" y="3553050"/>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3" name="Google Shape;83;p4"/>
            <p:cNvSpPr/>
            <p:nvPr/>
          </p:nvSpPr>
          <p:spPr>
            <a:xfrm>
              <a:off x="2175350" y="3632550"/>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4" name="Google Shape;84;p4"/>
            <p:cNvSpPr/>
            <p:nvPr/>
          </p:nvSpPr>
          <p:spPr>
            <a:xfrm>
              <a:off x="2285100" y="347922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5" name="Google Shape;85;p4"/>
            <p:cNvSpPr/>
            <p:nvPr/>
          </p:nvSpPr>
          <p:spPr>
            <a:xfrm>
              <a:off x="2394150" y="2568450"/>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6" name="Google Shape;86;p4"/>
            <p:cNvSpPr/>
            <p:nvPr/>
          </p:nvSpPr>
          <p:spPr>
            <a:xfrm>
              <a:off x="2473650" y="245917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7" name="Google Shape;87;p4"/>
            <p:cNvSpPr/>
            <p:nvPr/>
          </p:nvSpPr>
          <p:spPr>
            <a:xfrm>
              <a:off x="2619500" y="2568450"/>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8" name="Google Shape;88;p4"/>
            <p:cNvSpPr/>
            <p:nvPr/>
          </p:nvSpPr>
          <p:spPr>
            <a:xfrm>
              <a:off x="2750225" y="241677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9" name="Google Shape;89;p4"/>
            <p:cNvSpPr/>
            <p:nvPr/>
          </p:nvSpPr>
          <p:spPr>
            <a:xfrm>
              <a:off x="2895400" y="253867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0" name="Google Shape;90;p4"/>
            <p:cNvSpPr/>
            <p:nvPr/>
          </p:nvSpPr>
          <p:spPr>
            <a:xfrm>
              <a:off x="3127250" y="233727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1" name="Google Shape;91;p4"/>
            <p:cNvSpPr/>
            <p:nvPr/>
          </p:nvSpPr>
          <p:spPr>
            <a:xfrm>
              <a:off x="2974900" y="241677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2" name="Google Shape;92;p4"/>
            <p:cNvSpPr/>
            <p:nvPr/>
          </p:nvSpPr>
          <p:spPr>
            <a:xfrm>
              <a:off x="3302025" y="245917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3" name="Google Shape;93;p4"/>
            <p:cNvSpPr/>
            <p:nvPr/>
          </p:nvSpPr>
          <p:spPr>
            <a:xfrm>
              <a:off x="3302025" y="230427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4" name="Google Shape;94;p4"/>
            <p:cNvSpPr/>
            <p:nvPr/>
          </p:nvSpPr>
          <p:spPr>
            <a:xfrm>
              <a:off x="3504275" y="2363625"/>
              <a:ext cx="79500" cy="79500"/>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5" name="Google Shape;95;p4"/>
            <p:cNvSpPr/>
            <p:nvPr/>
          </p:nvSpPr>
          <p:spPr>
            <a:xfrm rot="864171">
              <a:off x="3646839" y="3221234"/>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6" name="Google Shape;96;p4"/>
            <p:cNvSpPr/>
            <p:nvPr/>
          </p:nvSpPr>
          <p:spPr>
            <a:xfrm rot="864171">
              <a:off x="3839122" y="3143544"/>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7" name="Google Shape;97;p4"/>
            <p:cNvSpPr/>
            <p:nvPr/>
          </p:nvSpPr>
          <p:spPr>
            <a:xfrm rot="864171">
              <a:off x="3934451" y="3326585"/>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8" name="Google Shape;98;p4"/>
            <p:cNvSpPr/>
            <p:nvPr/>
          </p:nvSpPr>
          <p:spPr>
            <a:xfrm rot="864171">
              <a:off x="4127541" y="3101046"/>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9" name="Google Shape;99;p4"/>
            <p:cNvSpPr/>
            <p:nvPr/>
          </p:nvSpPr>
          <p:spPr>
            <a:xfrm rot="864171">
              <a:off x="4229616" y="3402617"/>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0" name="Google Shape;100;p4"/>
            <p:cNvSpPr/>
            <p:nvPr/>
          </p:nvSpPr>
          <p:spPr>
            <a:xfrm rot="864171">
              <a:off x="4296113" y="3144469"/>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1" name="Google Shape;101;p4"/>
            <p:cNvSpPr/>
            <p:nvPr/>
          </p:nvSpPr>
          <p:spPr>
            <a:xfrm rot="864171">
              <a:off x="4444854" y="3264879"/>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2" name="Google Shape;102;p4"/>
            <p:cNvSpPr/>
            <p:nvPr/>
          </p:nvSpPr>
          <p:spPr>
            <a:xfrm rot="864171">
              <a:off x="4589381" y="3143778"/>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cxnSp>
          <p:nvCxnSpPr>
            <p:cNvPr id="103" name="Google Shape;103;p4"/>
            <p:cNvCxnSpPr>
              <a:endCxn id="84" idx="7"/>
            </p:cNvCxnSpPr>
            <p:nvPr/>
          </p:nvCxnSpPr>
          <p:spPr>
            <a:xfrm flipH="1" rot="10800000">
              <a:off x="1348257" y="3490868"/>
              <a:ext cx="1004700" cy="493500"/>
            </a:xfrm>
            <a:prstGeom prst="straightConnector1">
              <a:avLst/>
            </a:prstGeom>
            <a:noFill/>
            <a:ln cap="flat" cmpd="sng" w="9525">
              <a:solidFill>
                <a:srgbClr val="FF0000"/>
              </a:solidFill>
              <a:prstDash val="solid"/>
              <a:round/>
              <a:headEnd len="sm" w="sm" type="none"/>
              <a:tailEnd len="sm" w="sm" type="none"/>
            </a:ln>
          </p:spPr>
        </p:cxnSp>
        <p:cxnSp>
          <p:nvCxnSpPr>
            <p:cNvPr id="104" name="Google Shape;104;p4"/>
            <p:cNvCxnSpPr>
              <a:stCxn id="85" idx="3"/>
              <a:endCxn id="94" idx="7"/>
            </p:cNvCxnSpPr>
            <p:nvPr/>
          </p:nvCxnSpPr>
          <p:spPr>
            <a:xfrm flipH="1" rot="10800000">
              <a:off x="2405793" y="2375307"/>
              <a:ext cx="1166400" cy="261000"/>
            </a:xfrm>
            <a:prstGeom prst="straightConnector1">
              <a:avLst/>
            </a:prstGeom>
            <a:noFill/>
            <a:ln cap="flat" cmpd="sng" w="9525">
              <a:solidFill>
                <a:srgbClr val="FF0000"/>
              </a:solidFill>
              <a:prstDash val="solid"/>
              <a:round/>
              <a:headEnd len="sm" w="sm" type="none"/>
              <a:tailEnd len="sm" w="sm" type="none"/>
            </a:ln>
          </p:spPr>
        </p:cxnSp>
        <p:cxnSp>
          <p:nvCxnSpPr>
            <p:cNvPr id="105" name="Google Shape;105;p4"/>
            <p:cNvCxnSpPr/>
            <p:nvPr/>
          </p:nvCxnSpPr>
          <p:spPr>
            <a:xfrm flipH="1" rot="10800000">
              <a:off x="3603850" y="2965050"/>
              <a:ext cx="3328200" cy="292800"/>
            </a:xfrm>
            <a:prstGeom prst="straightConnector1">
              <a:avLst/>
            </a:prstGeom>
            <a:noFill/>
            <a:ln cap="flat" cmpd="sng" w="9525">
              <a:solidFill>
                <a:srgbClr val="FF0000"/>
              </a:solidFill>
              <a:prstDash val="solid"/>
              <a:round/>
              <a:headEnd len="sm" w="sm" type="none"/>
              <a:tailEnd len="sm" w="sm" type="none"/>
            </a:ln>
          </p:spPr>
        </p:cxnSp>
        <p:sp>
          <p:nvSpPr>
            <p:cNvPr id="106" name="Google Shape;106;p4"/>
            <p:cNvSpPr/>
            <p:nvPr/>
          </p:nvSpPr>
          <p:spPr>
            <a:xfrm rot="864171">
              <a:off x="4699139" y="3084572"/>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7" name="Google Shape;107;p4"/>
            <p:cNvSpPr/>
            <p:nvPr/>
          </p:nvSpPr>
          <p:spPr>
            <a:xfrm rot="864171">
              <a:off x="4891422" y="3006881"/>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8" name="Google Shape;108;p4"/>
            <p:cNvSpPr/>
            <p:nvPr/>
          </p:nvSpPr>
          <p:spPr>
            <a:xfrm rot="864171">
              <a:off x="4986751" y="3189922"/>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9" name="Google Shape;109;p4"/>
            <p:cNvSpPr/>
            <p:nvPr/>
          </p:nvSpPr>
          <p:spPr>
            <a:xfrm rot="864171">
              <a:off x="5179841" y="2964383"/>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0" name="Google Shape;110;p4"/>
            <p:cNvSpPr/>
            <p:nvPr/>
          </p:nvSpPr>
          <p:spPr>
            <a:xfrm rot="864171">
              <a:off x="5281916" y="3265954"/>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1" name="Google Shape;111;p4"/>
            <p:cNvSpPr/>
            <p:nvPr/>
          </p:nvSpPr>
          <p:spPr>
            <a:xfrm rot="864171">
              <a:off x="5348413" y="3007806"/>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2" name="Google Shape;112;p4"/>
            <p:cNvSpPr/>
            <p:nvPr/>
          </p:nvSpPr>
          <p:spPr>
            <a:xfrm rot="864171">
              <a:off x="5497154" y="3128216"/>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3" name="Google Shape;113;p4"/>
            <p:cNvSpPr/>
            <p:nvPr/>
          </p:nvSpPr>
          <p:spPr>
            <a:xfrm rot="864171">
              <a:off x="5641681" y="3007115"/>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4" name="Google Shape;114;p4"/>
            <p:cNvSpPr/>
            <p:nvPr/>
          </p:nvSpPr>
          <p:spPr>
            <a:xfrm rot="864171">
              <a:off x="5760164" y="3002434"/>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5" name="Google Shape;115;p4"/>
            <p:cNvSpPr/>
            <p:nvPr/>
          </p:nvSpPr>
          <p:spPr>
            <a:xfrm rot="864171">
              <a:off x="5952447" y="2924744"/>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6" name="Google Shape;116;p4"/>
            <p:cNvSpPr/>
            <p:nvPr/>
          </p:nvSpPr>
          <p:spPr>
            <a:xfrm rot="864171">
              <a:off x="6047776" y="3107785"/>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7" name="Google Shape;117;p4"/>
            <p:cNvSpPr/>
            <p:nvPr/>
          </p:nvSpPr>
          <p:spPr>
            <a:xfrm rot="864171">
              <a:off x="6240866" y="2882246"/>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8" name="Google Shape;118;p4"/>
            <p:cNvSpPr/>
            <p:nvPr/>
          </p:nvSpPr>
          <p:spPr>
            <a:xfrm rot="864171">
              <a:off x="6342941" y="3183817"/>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9" name="Google Shape;119;p4"/>
            <p:cNvSpPr/>
            <p:nvPr/>
          </p:nvSpPr>
          <p:spPr>
            <a:xfrm rot="864171">
              <a:off x="6409438" y="2925669"/>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0" name="Google Shape;120;p4"/>
            <p:cNvSpPr/>
            <p:nvPr/>
          </p:nvSpPr>
          <p:spPr>
            <a:xfrm rot="864171">
              <a:off x="6558179" y="3046079"/>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1" name="Google Shape;121;p4"/>
            <p:cNvSpPr/>
            <p:nvPr/>
          </p:nvSpPr>
          <p:spPr>
            <a:xfrm rot="864171">
              <a:off x="6702706" y="2924978"/>
              <a:ext cx="79602" cy="79602"/>
            </a:xfrm>
            <a:prstGeom prst="ellipse">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cxnSp>
          <p:nvCxnSpPr>
            <p:cNvPr id="122" name="Google Shape;122;p4"/>
            <p:cNvCxnSpPr/>
            <p:nvPr/>
          </p:nvCxnSpPr>
          <p:spPr>
            <a:xfrm>
              <a:off x="2374050" y="2398413"/>
              <a:ext cx="0" cy="2358900"/>
            </a:xfrm>
            <a:prstGeom prst="straightConnector1">
              <a:avLst/>
            </a:prstGeom>
            <a:noFill/>
            <a:ln cap="flat" cmpd="sng" w="19050">
              <a:solidFill>
                <a:srgbClr val="595959"/>
              </a:solidFill>
              <a:prstDash val="dot"/>
              <a:round/>
              <a:headEnd len="sm" w="sm" type="none"/>
              <a:tailEnd len="sm" w="sm" type="none"/>
            </a:ln>
          </p:spPr>
        </p:cxnSp>
        <p:cxnSp>
          <p:nvCxnSpPr>
            <p:cNvPr id="123" name="Google Shape;123;p4"/>
            <p:cNvCxnSpPr/>
            <p:nvPr/>
          </p:nvCxnSpPr>
          <p:spPr>
            <a:xfrm>
              <a:off x="3603850" y="2380463"/>
              <a:ext cx="0" cy="2358900"/>
            </a:xfrm>
            <a:prstGeom prst="straightConnector1">
              <a:avLst/>
            </a:prstGeom>
            <a:noFill/>
            <a:ln cap="flat" cmpd="sng" w="19050">
              <a:solidFill>
                <a:srgbClr val="595959"/>
              </a:solidFill>
              <a:prstDash val="dot"/>
              <a:round/>
              <a:headEnd len="sm" w="sm" type="none"/>
              <a:tailEnd len="sm" w="sm" type="none"/>
            </a:ln>
          </p:spPr>
        </p:cxnSp>
        <p:sp>
          <p:nvSpPr>
            <p:cNvPr id="124" name="Google Shape;124;p4"/>
            <p:cNvSpPr txBox="1"/>
            <p:nvPr/>
          </p:nvSpPr>
          <p:spPr>
            <a:xfrm>
              <a:off x="1752792" y="3926139"/>
              <a:ext cx="541800" cy="700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Calibri"/>
                  <a:ea typeface="Calibri"/>
                  <a:cs typeface="Calibri"/>
                  <a:sym typeface="Calibri"/>
                </a:rPr>
                <a:t>v</a:t>
              </a:r>
              <a:r>
                <a:rPr b="0" baseline="-25000" i="0" lang="en" sz="1800" u="none" cap="none" strike="noStrike">
                  <a:solidFill>
                    <a:schemeClr val="dk1"/>
                  </a:solidFill>
                  <a:latin typeface="Calibri"/>
                  <a:ea typeface="Calibri"/>
                  <a:cs typeface="Calibri"/>
                  <a:sym typeface="Calibri"/>
                </a:rPr>
                <a:t>0</a:t>
              </a:r>
              <a:endParaRPr b="0" baseline="-25000" i="0" sz="1800" u="none" cap="none" strike="noStrike">
                <a:solidFill>
                  <a:schemeClr val="dk1"/>
                </a:solidFill>
                <a:latin typeface="Calibri"/>
                <a:ea typeface="Calibri"/>
                <a:cs typeface="Calibri"/>
                <a:sym typeface="Calibri"/>
              </a:endParaRPr>
            </a:p>
          </p:txBody>
        </p:sp>
        <p:sp>
          <p:nvSpPr>
            <p:cNvPr id="125" name="Google Shape;125;p4"/>
            <p:cNvSpPr txBox="1"/>
            <p:nvPr/>
          </p:nvSpPr>
          <p:spPr>
            <a:xfrm>
              <a:off x="2826464" y="2510024"/>
              <a:ext cx="785700" cy="700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Calibri"/>
                  <a:ea typeface="Calibri"/>
                  <a:cs typeface="Calibri"/>
                  <a:sym typeface="Calibri"/>
                </a:rPr>
                <a:t> v</a:t>
              </a:r>
              <a:r>
                <a:rPr b="0" baseline="-25000" i="0" lang="en" sz="1800" u="none" cap="none" strike="noStrike">
                  <a:solidFill>
                    <a:schemeClr val="dk1"/>
                  </a:solidFill>
                  <a:latin typeface="Calibri"/>
                  <a:ea typeface="Calibri"/>
                  <a:cs typeface="Calibri"/>
                  <a:sym typeface="Calibri"/>
                </a:rPr>
                <a:t>1</a:t>
              </a:r>
              <a:endParaRPr b="0" baseline="-25000" i="0" sz="1800" u="none" cap="none" strike="noStrike">
                <a:solidFill>
                  <a:schemeClr val="dk1"/>
                </a:solidFill>
                <a:latin typeface="Calibri"/>
                <a:ea typeface="Calibri"/>
                <a:cs typeface="Calibri"/>
                <a:sym typeface="Calibri"/>
              </a:endParaRPr>
            </a:p>
          </p:txBody>
        </p:sp>
        <p:sp>
          <p:nvSpPr>
            <p:cNvPr id="126" name="Google Shape;126;p4"/>
            <p:cNvSpPr txBox="1"/>
            <p:nvPr/>
          </p:nvSpPr>
          <p:spPr>
            <a:xfrm>
              <a:off x="4702788" y="3318875"/>
              <a:ext cx="785700" cy="700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Calibri"/>
                  <a:ea typeface="Calibri"/>
                  <a:cs typeface="Calibri"/>
                  <a:sym typeface="Calibri"/>
                </a:rPr>
                <a:t>v</a:t>
              </a:r>
              <a:r>
                <a:rPr b="0" baseline="-25000" i="0" lang="en" sz="1800" u="none" cap="none" strike="noStrike">
                  <a:solidFill>
                    <a:schemeClr val="dk1"/>
                  </a:solidFill>
                  <a:latin typeface="Calibri"/>
                  <a:ea typeface="Calibri"/>
                  <a:cs typeface="Calibri"/>
                  <a:sym typeface="Calibri"/>
                </a:rPr>
                <a:t>2</a:t>
              </a:r>
              <a:endParaRPr b="0" baseline="-25000" i="0" sz="1800" u="none" cap="none" strike="noStrike">
                <a:solidFill>
                  <a:schemeClr val="dk1"/>
                </a:solidFill>
                <a:latin typeface="Calibri"/>
                <a:ea typeface="Calibri"/>
                <a:cs typeface="Calibri"/>
                <a:sym typeface="Calibri"/>
              </a:endParaRPr>
            </a:p>
          </p:txBody>
        </p:sp>
        <p:sp>
          <p:nvSpPr>
            <p:cNvPr id="127" name="Google Shape;127;p4"/>
            <p:cNvSpPr txBox="1"/>
            <p:nvPr/>
          </p:nvSpPr>
          <p:spPr>
            <a:xfrm>
              <a:off x="2201606" y="4586969"/>
              <a:ext cx="785700" cy="700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Calibri"/>
                  <a:ea typeface="Calibri"/>
                  <a:cs typeface="Calibri"/>
                  <a:sym typeface="Calibri"/>
                </a:rPr>
                <a:t>𝚫t</a:t>
              </a:r>
              <a:r>
                <a:rPr b="0" baseline="-25000" i="0" lang="en" sz="1800" u="none" cap="none" strike="noStrike">
                  <a:solidFill>
                    <a:schemeClr val="dk1"/>
                  </a:solidFill>
                  <a:latin typeface="Calibri"/>
                  <a:ea typeface="Calibri"/>
                  <a:cs typeface="Calibri"/>
                  <a:sym typeface="Calibri"/>
                </a:rPr>
                <a:t>1</a:t>
              </a:r>
              <a:endParaRPr b="0" baseline="30000" i="0" sz="1800" u="none" cap="none" strike="noStrike">
                <a:solidFill>
                  <a:schemeClr val="dk1"/>
                </a:solidFill>
                <a:latin typeface="Calibri"/>
                <a:ea typeface="Calibri"/>
                <a:cs typeface="Calibri"/>
                <a:sym typeface="Calibri"/>
              </a:endParaRPr>
            </a:p>
          </p:txBody>
        </p:sp>
        <p:sp>
          <p:nvSpPr>
            <p:cNvPr id="128" name="Google Shape;128;p4"/>
            <p:cNvSpPr txBox="1"/>
            <p:nvPr/>
          </p:nvSpPr>
          <p:spPr>
            <a:xfrm>
              <a:off x="3409128" y="4631113"/>
              <a:ext cx="709800" cy="700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Calibri"/>
                  <a:ea typeface="Calibri"/>
                  <a:cs typeface="Calibri"/>
                  <a:sym typeface="Calibri"/>
                </a:rPr>
                <a:t>𝚫t</a:t>
              </a:r>
              <a:r>
                <a:rPr b="0" baseline="-25000" i="0" lang="en" sz="1800" u="none" cap="none" strike="noStrike">
                  <a:solidFill>
                    <a:schemeClr val="dk1"/>
                  </a:solidFill>
                  <a:latin typeface="Calibri"/>
                  <a:ea typeface="Calibri"/>
                  <a:cs typeface="Calibri"/>
                  <a:sym typeface="Calibri"/>
                </a:rPr>
                <a:t>2</a:t>
              </a:r>
              <a:endParaRPr b="0" baseline="30000" i="0" sz="1800" u="none" cap="none" strike="noStrike">
                <a:solidFill>
                  <a:schemeClr val="dk1"/>
                </a:solidFill>
                <a:latin typeface="Calibri"/>
                <a:ea typeface="Calibri"/>
                <a:cs typeface="Calibri"/>
                <a:sym typeface="Calibri"/>
              </a:endParaRPr>
            </a:p>
          </p:txBody>
        </p:sp>
        <p:sp>
          <p:nvSpPr>
            <p:cNvPr id="129" name="Google Shape;129;p4"/>
            <p:cNvSpPr txBox="1"/>
            <p:nvPr/>
          </p:nvSpPr>
          <p:spPr>
            <a:xfrm>
              <a:off x="616858" y="2726962"/>
              <a:ext cx="485100" cy="2170500"/>
            </a:xfrm>
            <a:prstGeom prst="rect">
              <a:avLst/>
            </a:prstGeom>
            <a:blipFill rotWithShape="1">
              <a:blip r:embed="rId3">
                <a:alphaModFix/>
              </a:blip>
              <a:stretch>
                <a:fillRect b="0" l="-5167"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p:txBody>
        </p:sp>
        <p:cxnSp>
          <p:nvCxnSpPr>
            <p:cNvPr id="130" name="Google Shape;130;p4"/>
            <p:cNvCxnSpPr/>
            <p:nvPr/>
          </p:nvCxnSpPr>
          <p:spPr>
            <a:xfrm flipH="1" rot="10800000">
              <a:off x="1066800" y="2636375"/>
              <a:ext cx="1348200" cy="302100"/>
            </a:xfrm>
            <a:prstGeom prst="straightConnector1">
              <a:avLst/>
            </a:prstGeom>
            <a:noFill/>
            <a:ln cap="flat" cmpd="sng" w="9525">
              <a:solidFill>
                <a:srgbClr val="000000"/>
              </a:solidFill>
              <a:prstDash val="dash"/>
              <a:round/>
              <a:headEnd len="sm" w="sm" type="none"/>
              <a:tailEnd len="sm" w="sm" type="none"/>
            </a:ln>
          </p:spPr>
        </p:cxnSp>
        <p:cxnSp>
          <p:nvCxnSpPr>
            <p:cNvPr id="131" name="Google Shape;131;p4"/>
            <p:cNvCxnSpPr/>
            <p:nvPr/>
          </p:nvCxnSpPr>
          <p:spPr>
            <a:xfrm flipH="1" rot="10800000">
              <a:off x="1071575" y="3259100"/>
              <a:ext cx="2532300" cy="222300"/>
            </a:xfrm>
            <a:prstGeom prst="straightConnector1">
              <a:avLst/>
            </a:prstGeom>
            <a:noFill/>
            <a:ln cap="flat" cmpd="sng" w="9525">
              <a:solidFill>
                <a:srgbClr val="000000"/>
              </a:solidFill>
              <a:prstDash val="dash"/>
              <a:round/>
              <a:headEnd len="sm" w="sm" type="none"/>
              <a:tailEnd len="sm" w="sm" type="none"/>
            </a:ln>
          </p:spPr>
        </p:cxnSp>
        <p:sp>
          <p:nvSpPr>
            <p:cNvPr id="132" name="Google Shape;132;p4"/>
            <p:cNvSpPr txBox="1"/>
            <p:nvPr/>
          </p:nvSpPr>
          <p:spPr>
            <a:xfrm>
              <a:off x="676935" y="3255094"/>
              <a:ext cx="485100" cy="700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595959"/>
                </a:solidFill>
                <a:latin typeface="Calibri"/>
                <a:ea typeface="Calibri"/>
                <a:cs typeface="Calibri"/>
                <a:sym typeface="Calibri"/>
              </a:endParaRPr>
            </a:p>
          </p:txBody>
        </p:sp>
      </p:grpSp>
      <p:sp>
        <p:nvSpPr>
          <p:cNvPr id="133" name="Google Shape;133;p4"/>
          <p:cNvSpPr txBox="1"/>
          <p:nvPr/>
        </p:nvSpPr>
        <p:spPr>
          <a:xfrm>
            <a:off x="3686124" y="2783250"/>
            <a:ext cx="1472100" cy="369269"/>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B7B7B7"/>
                </a:solidFill>
                <a:latin typeface="Calibri"/>
                <a:ea typeface="Calibri"/>
                <a:cs typeface="Calibri"/>
                <a:sym typeface="Calibri"/>
              </a:rPr>
              <a:t>Credit: P. McFarland</a:t>
            </a:r>
            <a:endParaRPr b="0" i="0" sz="1200" u="none" cap="none" strike="noStrike">
              <a:solidFill>
                <a:srgbClr val="B7B7B7"/>
              </a:solidFill>
              <a:latin typeface="Calibri"/>
              <a:ea typeface="Calibri"/>
              <a:cs typeface="Calibri"/>
              <a:sym typeface="Calibri"/>
            </a:endParaRPr>
          </a:p>
        </p:txBody>
      </p:sp>
      <p:sp>
        <p:nvSpPr>
          <p:cNvPr id="134" name="Google Shape;134;p4"/>
          <p:cNvSpPr txBox="1"/>
          <p:nvPr/>
        </p:nvSpPr>
        <p:spPr>
          <a:xfrm>
            <a:off x="943837" y="4042788"/>
            <a:ext cx="3009900" cy="461654"/>
          </a:xfrm>
          <a:prstGeom prst="rect">
            <a:avLst/>
          </a:prstGeom>
          <a:noFill/>
          <a:ln cap="flat" cmpd="sng" w="19050">
            <a:solidFill>
              <a:schemeClr val="dk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Calibri"/>
                <a:ea typeface="Calibri"/>
                <a:cs typeface="Calibri"/>
                <a:sym typeface="Calibri"/>
              </a:rPr>
              <a:t>reference epoch (e.g., 2020.0)</a:t>
            </a:r>
            <a:endParaRPr b="0" i="0" sz="1800" u="none" cap="none" strike="noStrike">
              <a:solidFill>
                <a:schemeClr val="dk1"/>
              </a:solidFill>
              <a:latin typeface="Calibri"/>
              <a:ea typeface="Calibri"/>
              <a:cs typeface="Calibri"/>
              <a:sym typeface="Calibri"/>
            </a:endParaRPr>
          </a:p>
        </p:txBody>
      </p:sp>
      <p:sp>
        <p:nvSpPr>
          <p:cNvPr id="135" name="Google Shape;135;p4"/>
          <p:cNvSpPr txBox="1"/>
          <p:nvPr/>
        </p:nvSpPr>
        <p:spPr>
          <a:xfrm>
            <a:off x="5617190" y="3922732"/>
            <a:ext cx="3168600" cy="461700"/>
          </a:xfrm>
          <a:prstGeom prst="rect">
            <a:avLst/>
          </a:prstGeom>
          <a:noFill/>
          <a:ln cap="flat" cmpd="sng" w="19050">
            <a:solidFill>
              <a:schemeClr val="dk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Calibri"/>
                <a:ea typeface="Calibri"/>
                <a:cs typeface="Calibri"/>
                <a:sym typeface="Calibri"/>
              </a:rPr>
              <a:t>𝚫t = time since reference epoch</a:t>
            </a:r>
            <a:endParaRPr b="0" i="0" sz="1800" u="none" cap="none" strike="noStrike">
              <a:solidFill>
                <a:schemeClr val="dk1"/>
              </a:solidFill>
              <a:latin typeface="Calibri"/>
              <a:ea typeface="Calibri"/>
              <a:cs typeface="Calibri"/>
              <a:sym typeface="Calibri"/>
            </a:endParaRPr>
          </a:p>
        </p:txBody>
      </p:sp>
      <p:sp>
        <p:nvSpPr>
          <p:cNvPr id="136" name="Google Shape;136;p4"/>
          <p:cNvSpPr txBox="1"/>
          <p:nvPr/>
        </p:nvSpPr>
        <p:spPr>
          <a:xfrm>
            <a:off x="5346600" y="997625"/>
            <a:ext cx="3709800" cy="2612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Coordinate functions in general comprise both linear and nonlinear terms.</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However: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rgbClr val="000000"/>
              </a:solidFill>
              <a:latin typeface="Arial"/>
              <a:ea typeface="Arial"/>
              <a:cs typeface="Arial"/>
              <a:sym typeface="Arial"/>
            </a:endParaRPr>
          </a:p>
          <a:p>
            <a:pPr indent="-317500" lvl="0" marL="457200" marR="0" rtl="0" algn="l">
              <a:lnSpc>
                <a:spcPct val="100000"/>
              </a:lnSpc>
              <a:spcBef>
                <a:spcPts val="0"/>
              </a:spcBef>
              <a:spcAft>
                <a:spcPts val="0"/>
              </a:spcAft>
              <a:buClr>
                <a:srgbClr val="000000"/>
              </a:buClr>
              <a:buSzPts val="1400"/>
              <a:buFont typeface="Arial"/>
              <a:buAutoNum type="arabicPeriod"/>
            </a:pPr>
            <a:r>
              <a:rPr b="0" i="0" lang="en" sz="1400" u="none" cap="none" strike="noStrike">
                <a:solidFill>
                  <a:srgbClr val="000000"/>
                </a:solidFill>
                <a:latin typeface="Arial"/>
                <a:ea typeface="Arial"/>
                <a:cs typeface="Arial"/>
                <a:sym typeface="Arial"/>
              </a:rPr>
              <a:t>Each breakpoint delimited segment of a CF has its own 2020.0 intercept reference epoch (not to be confused with the official REC).</a:t>
            </a:r>
            <a:endParaRPr b="0" i="0" sz="1400" u="none" cap="none" strike="noStrike">
              <a:solidFill>
                <a:srgbClr val="000000"/>
              </a:solidFill>
              <a:latin typeface="Arial"/>
              <a:ea typeface="Arial"/>
              <a:cs typeface="Arial"/>
              <a:sym typeface="Arial"/>
            </a:endParaRPr>
          </a:p>
          <a:p>
            <a:pPr indent="-317500" lvl="0" marL="457200" marR="0" rtl="0" algn="l">
              <a:lnSpc>
                <a:spcPct val="100000"/>
              </a:lnSpc>
              <a:spcBef>
                <a:spcPts val="1000"/>
              </a:spcBef>
              <a:spcAft>
                <a:spcPts val="0"/>
              </a:spcAft>
              <a:buClr>
                <a:srgbClr val="000000"/>
              </a:buClr>
              <a:buSzPts val="1400"/>
              <a:buFont typeface="Arial"/>
              <a:buAutoNum type="arabicPeriod"/>
            </a:pPr>
            <a:r>
              <a:rPr b="0" i="0" lang="en" sz="1400" u="none" cap="none" strike="noStrike">
                <a:solidFill>
                  <a:srgbClr val="000000"/>
                </a:solidFill>
                <a:latin typeface="Arial"/>
                <a:ea typeface="Arial"/>
                <a:cs typeface="Arial"/>
                <a:sym typeface="Arial"/>
              </a:rPr>
              <a:t>These intercepts are determined exclusively from the linear portion of the CF for that segment.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5"/>
          <p:cNvSpPr txBox="1"/>
          <p:nvPr>
            <p:ph type="title"/>
          </p:nvPr>
        </p:nvSpPr>
        <p:spPr>
          <a:xfrm>
            <a:off x="249382" y="262781"/>
            <a:ext cx="8827500" cy="429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2800"/>
              <a:buFont typeface="Calibri"/>
              <a:buNone/>
            </a:pPr>
            <a:r>
              <a:rPr lang="en" sz="3200"/>
              <a:t>Extreme real world example: IGS station AREQ </a:t>
            </a:r>
            <a:endParaRPr sz="3200"/>
          </a:p>
        </p:txBody>
      </p:sp>
      <p:sp>
        <p:nvSpPr>
          <p:cNvPr id="142" name="Google Shape;142;p5"/>
          <p:cNvSpPr txBox="1"/>
          <p:nvPr>
            <p:ph idx="1" type="body"/>
          </p:nvPr>
        </p:nvSpPr>
        <p:spPr>
          <a:xfrm>
            <a:off x="280575" y="795170"/>
            <a:ext cx="8765100" cy="1957200"/>
          </a:xfrm>
          <a:prstGeom prst="rect">
            <a:avLst/>
          </a:prstGeom>
          <a:noFill/>
          <a:ln>
            <a:noFill/>
          </a:ln>
        </p:spPr>
        <p:txBody>
          <a:bodyPr anchorCtr="0" anchor="t" bIns="91425" lIns="91425" spcFirstLastPara="1" rIns="91425" wrap="square" tIns="91425">
            <a:normAutofit fontScale="92500"/>
          </a:bodyPr>
          <a:lstStyle/>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t>
            </a:r>
            <a:r>
              <a:rPr b="1" lang="en" sz="1100">
                <a:latin typeface="Courier New"/>
                <a:ea typeface="Courier New"/>
                <a:cs typeface="Courier New"/>
                <a:sym typeface="Courier New"/>
              </a:rPr>
              <a:t>SID	    X	             Y              Z             Vx      Vy      Vz      Epoch      Start      Stop  </a:t>
            </a:r>
            <a:endParaRPr b="1"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AREQ_G2A 1942826.94674 -5804070.23434 -1796893.71605 0.01188 0.00064 0.01371 2015.00000 1996.02600 1996.86343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AREQ_G3A 1942826.94316 -5804070.23985 -1796893.71319 0.01188 0.00064 0.01371 2015.00000 1996.86343 2001.47410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AREQ_G5A 1942826.46086 -5804070.27126 -1796894.02929 0.01188 0.00064 0.01371 2015.00000 2001.47410 2007.61935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AREQ_G6A 1942826.45544 -5804070.27362 -1796894.02739 0.01188 0.00064 0.01371 2015.00000 2007.61935 2014.24675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AREQ_G7A 1942826.45550 -5804070.27470 -1796894.02401 0.01188 0.00064 0.01371 2015.00000 2014.24675 2018.32894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AREQ_G8A 1942826.46202 -5804070.27804 -1796894.02152 0.01188 0.00064 0.01371 2015.00000 2018.32894 2022.89450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t/>
            </a:r>
            <a:endParaRPr sz="1100">
              <a:latin typeface="Courier New"/>
              <a:ea typeface="Courier New"/>
              <a:cs typeface="Courier New"/>
              <a:sym typeface="Courier New"/>
            </a:endParaRPr>
          </a:p>
        </p:txBody>
      </p:sp>
      <p:pic>
        <p:nvPicPr>
          <p:cNvPr id="143" name="Google Shape;143;p5"/>
          <p:cNvPicPr preferRelativeResize="0"/>
          <p:nvPr/>
        </p:nvPicPr>
        <p:blipFill rotWithShape="1">
          <a:blip r:embed="rId3">
            <a:alphaModFix/>
          </a:blip>
          <a:srcRect b="0" l="0" r="0" t="0"/>
          <a:stretch/>
        </p:blipFill>
        <p:spPr>
          <a:xfrm>
            <a:off x="2619151" y="2042748"/>
            <a:ext cx="3625445" cy="3024556"/>
          </a:xfrm>
          <a:prstGeom prst="rect">
            <a:avLst/>
          </a:prstGeom>
          <a:noFill/>
          <a:ln>
            <a:noFill/>
          </a:ln>
          <a:effectLst>
            <a:outerShdw blurRad="57150" rotWithShape="0" algn="bl" dir="2880000" dist="85725">
              <a:srgbClr val="000000">
                <a:alpha val="49803"/>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6"/>
          <p:cNvSpPr txBox="1"/>
          <p:nvPr>
            <p:ph type="title"/>
          </p:nvPr>
        </p:nvSpPr>
        <p:spPr>
          <a:xfrm>
            <a:off x="249382" y="262781"/>
            <a:ext cx="8827500" cy="429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2800"/>
              <a:buFont typeface="Calibri"/>
              <a:buNone/>
            </a:pPr>
            <a:r>
              <a:rPr lang="en" sz="3200"/>
              <a:t>Extreme real world example: IGS station AREQ </a:t>
            </a:r>
            <a:endParaRPr sz="3200"/>
          </a:p>
        </p:txBody>
      </p:sp>
      <p:sp>
        <p:nvSpPr>
          <p:cNvPr id="149" name="Google Shape;149;p6"/>
          <p:cNvSpPr txBox="1"/>
          <p:nvPr>
            <p:ph idx="1" type="body"/>
          </p:nvPr>
        </p:nvSpPr>
        <p:spPr>
          <a:xfrm>
            <a:off x="280575" y="795170"/>
            <a:ext cx="8765100" cy="1957200"/>
          </a:xfrm>
          <a:prstGeom prst="rect">
            <a:avLst/>
          </a:prstGeom>
          <a:noFill/>
          <a:ln>
            <a:noFill/>
          </a:ln>
        </p:spPr>
        <p:txBody>
          <a:bodyPr anchorCtr="0" anchor="t" bIns="91425" lIns="91425" spcFirstLastPara="1" rIns="91425" wrap="square" tIns="91425">
            <a:normAutofit fontScale="92500"/>
          </a:bodyPr>
          <a:lstStyle/>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t>
            </a:r>
            <a:r>
              <a:rPr b="1" lang="en" sz="1100">
                <a:latin typeface="Courier New"/>
                <a:ea typeface="Courier New"/>
                <a:cs typeface="Courier New"/>
                <a:sym typeface="Courier New"/>
              </a:rPr>
              <a:t>SID	    X	             Y              Z             Vx      Vy      Vz      Epoch      Start      Stop  </a:t>
            </a:r>
            <a:endParaRPr b="1"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AREQ_G2A 1942826.94674 -5804070.23434 -1796893.71605 0.01188 0.00064 0.01371 2015.00000 1996.02600 1996.86343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AREQ_G3A 1942826.94316 -5804070.23985 -1796893.71319 0.01188 0.00064 0.01371 2015.00000 1996.86343 2001.47410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AREQ_G5A 1942826.46086 -5804070.27126 -1796894.02929 0.01188 0.00064 0.01371 2015.00000 2001.47410 2007.61935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AREQ_G6A 1942826.45544 -5804070.27362 -1796894.02739 0.01188 0.00064 0.01371 2015.00000 2007.61935 2014.24675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AREQ_G7A 1942826.45550 -5804070.27470 -1796894.02401 0.01188 0.00064 0.01371 2015.00000 2014.24675 2018.32894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AREQ_G8A 1942826.46202 -5804070.27804 -1796894.02152 0.01188 0.00064 0.01371 2015.00000 2018.32894 2022.89450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t/>
            </a:r>
            <a:endParaRPr sz="1100">
              <a:latin typeface="Courier New"/>
              <a:ea typeface="Courier New"/>
              <a:cs typeface="Courier New"/>
              <a:sym typeface="Courier New"/>
            </a:endParaRPr>
          </a:p>
        </p:txBody>
      </p:sp>
      <p:pic>
        <p:nvPicPr>
          <p:cNvPr id="150" name="Google Shape;150;p6"/>
          <p:cNvPicPr preferRelativeResize="0"/>
          <p:nvPr/>
        </p:nvPicPr>
        <p:blipFill rotWithShape="1">
          <a:blip r:embed="rId3">
            <a:alphaModFix/>
          </a:blip>
          <a:srcRect b="0" l="0" r="0" t="0"/>
          <a:stretch/>
        </p:blipFill>
        <p:spPr>
          <a:xfrm>
            <a:off x="2619151" y="2042748"/>
            <a:ext cx="3625444" cy="3024556"/>
          </a:xfrm>
          <a:prstGeom prst="rect">
            <a:avLst/>
          </a:prstGeom>
          <a:noFill/>
          <a:ln>
            <a:noFill/>
          </a:ln>
          <a:effectLst>
            <a:outerShdw blurRad="57150" rotWithShape="0" algn="bl" dir="2880000" dist="85725">
              <a:srgbClr val="000000">
                <a:alpha val="49803"/>
              </a:srgbClr>
            </a:outerShdw>
          </a:effectLst>
        </p:spPr>
      </p:pic>
      <p:cxnSp>
        <p:nvCxnSpPr>
          <p:cNvPr id="151" name="Google Shape;151;p6"/>
          <p:cNvCxnSpPr/>
          <p:nvPr/>
        </p:nvCxnSpPr>
        <p:spPr>
          <a:xfrm flipH="1" rot="10800000">
            <a:off x="1129150" y="2247475"/>
            <a:ext cx="362100" cy="581100"/>
          </a:xfrm>
          <a:prstGeom prst="straightConnector1">
            <a:avLst/>
          </a:prstGeom>
          <a:noFill/>
          <a:ln cap="flat" cmpd="sng" w="28575">
            <a:solidFill>
              <a:schemeClr val="dk2"/>
            </a:solidFill>
            <a:prstDash val="solid"/>
            <a:round/>
            <a:headEnd len="sm" w="sm" type="none"/>
            <a:tailEnd len="med" w="med" type="triangle"/>
          </a:ln>
        </p:spPr>
      </p:cxnSp>
      <p:sp>
        <p:nvSpPr>
          <p:cNvPr id="152" name="Google Shape;152;p6"/>
          <p:cNvSpPr/>
          <p:nvPr/>
        </p:nvSpPr>
        <p:spPr>
          <a:xfrm>
            <a:off x="1031425" y="848075"/>
            <a:ext cx="3442800" cy="1262100"/>
          </a:xfrm>
          <a:prstGeom prst="rect">
            <a:avLst/>
          </a:prstGeom>
          <a:noFill/>
          <a:ln cap="flat" cmpd="sng" w="9525">
            <a:solidFill>
              <a:srgbClr val="31249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p6"/>
          <p:cNvSpPr txBox="1"/>
          <p:nvPr/>
        </p:nvSpPr>
        <p:spPr>
          <a:xfrm>
            <a:off x="-286350" y="2828575"/>
            <a:ext cx="2445300" cy="1174800"/>
          </a:xfrm>
          <a:prstGeom prst="rect">
            <a:avLst/>
          </a:prstGeom>
          <a:noFill/>
          <a:ln>
            <a:noFill/>
          </a:ln>
        </p:spPr>
        <p:txBody>
          <a:bodyPr anchorCtr="0" anchor="t" bIns="91425" lIns="91425" spcFirstLastPara="1" rIns="91425" wrap="square" tIns="91425">
            <a:spAutoFit/>
          </a:bodyPr>
          <a:lstStyle/>
          <a:p>
            <a:pPr indent="-317500" lvl="0" marL="457200" marR="0" rtl="0" algn="l">
              <a:lnSpc>
                <a:spcPct val="100000"/>
              </a:lnSpc>
              <a:spcBef>
                <a:spcPts val="0"/>
              </a:spcBef>
              <a:spcAft>
                <a:spcPts val="0"/>
              </a:spcAft>
              <a:buClr>
                <a:srgbClr val="312497"/>
              </a:buClr>
              <a:buSzPts val="1400"/>
              <a:buFont typeface="Arial"/>
              <a:buChar char="●"/>
            </a:pPr>
            <a:r>
              <a:rPr b="1" i="0" lang="en" sz="1400" u="none" cap="none" strike="noStrike">
                <a:solidFill>
                  <a:srgbClr val="312497"/>
                </a:solidFill>
                <a:latin typeface="Arial"/>
                <a:ea typeface="Arial"/>
                <a:cs typeface="Arial"/>
                <a:sym typeface="Arial"/>
              </a:rPr>
              <a:t>Linear portions only</a:t>
            </a:r>
            <a:endParaRPr b="1" i="0" sz="1400" u="none" cap="none" strike="noStrike">
              <a:solidFill>
                <a:srgbClr val="312497"/>
              </a:solidFill>
              <a:latin typeface="Arial"/>
              <a:ea typeface="Arial"/>
              <a:cs typeface="Arial"/>
              <a:sym typeface="Arial"/>
            </a:endParaRPr>
          </a:p>
          <a:p>
            <a:pPr indent="-317500" lvl="0" marL="457200" marR="0" rtl="0" algn="l">
              <a:lnSpc>
                <a:spcPct val="100000"/>
              </a:lnSpc>
              <a:spcBef>
                <a:spcPts val="1000"/>
              </a:spcBef>
              <a:spcAft>
                <a:spcPts val="1000"/>
              </a:spcAft>
              <a:buClr>
                <a:srgbClr val="312497"/>
              </a:buClr>
              <a:buSzPts val="1400"/>
              <a:buFont typeface="Arial"/>
              <a:buChar char="●"/>
            </a:pPr>
            <a:r>
              <a:rPr b="1" i="0" lang="en" sz="1400" u="none" cap="none" strike="noStrike">
                <a:solidFill>
                  <a:srgbClr val="312497"/>
                </a:solidFill>
                <a:latin typeface="Arial"/>
                <a:ea typeface="Arial"/>
                <a:cs typeface="Arial"/>
                <a:sym typeface="Arial"/>
              </a:rPr>
              <a:t>Large </a:t>
            </a:r>
            <a:r>
              <a:rPr b="1" lang="en">
                <a:solidFill>
                  <a:srgbClr val="312497"/>
                </a:solidFill>
              </a:rPr>
              <a:t>diff</a:t>
            </a:r>
            <a:r>
              <a:rPr b="1" i="0" lang="en" sz="1400" u="none" cap="none" strike="noStrike">
                <a:solidFill>
                  <a:srgbClr val="312497"/>
                </a:solidFill>
                <a:latin typeface="Arial"/>
                <a:ea typeface="Arial"/>
                <a:cs typeface="Arial"/>
                <a:sym typeface="Arial"/>
              </a:rPr>
              <a:t>s among intercepts @ the reference epoch </a:t>
            </a:r>
            <a:endParaRPr b="1" i="0" sz="1400" u="none" cap="none" strike="noStrike">
              <a:solidFill>
                <a:srgbClr val="312497"/>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7"/>
          <p:cNvSpPr txBox="1"/>
          <p:nvPr>
            <p:ph type="title"/>
          </p:nvPr>
        </p:nvSpPr>
        <p:spPr>
          <a:xfrm>
            <a:off x="249382" y="262781"/>
            <a:ext cx="8827500" cy="429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2800"/>
              <a:buFont typeface="Calibri"/>
              <a:buNone/>
            </a:pPr>
            <a:r>
              <a:rPr lang="en" sz="3200"/>
              <a:t>Extreme real world example: IGS station AREQ </a:t>
            </a:r>
            <a:endParaRPr sz="3200"/>
          </a:p>
        </p:txBody>
      </p:sp>
      <p:sp>
        <p:nvSpPr>
          <p:cNvPr id="159" name="Google Shape;159;p7"/>
          <p:cNvSpPr txBox="1"/>
          <p:nvPr>
            <p:ph idx="1" type="body"/>
          </p:nvPr>
        </p:nvSpPr>
        <p:spPr>
          <a:xfrm>
            <a:off x="280575" y="795170"/>
            <a:ext cx="8765100" cy="1957200"/>
          </a:xfrm>
          <a:prstGeom prst="rect">
            <a:avLst/>
          </a:prstGeom>
          <a:noFill/>
          <a:ln>
            <a:noFill/>
          </a:ln>
        </p:spPr>
        <p:txBody>
          <a:bodyPr anchorCtr="0" anchor="t" bIns="91425" lIns="91425" spcFirstLastPara="1" rIns="91425" wrap="square" tIns="91425">
            <a:normAutofit fontScale="92500"/>
          </a:bodyPr>
          <a:lstStyle/>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t>
            </a:r>
            <a:r>
              <a:rPr b="1" lang="en" sz="1100">
                <a:latin typeface="Courier New"/>
                <a:ea typeface="Courier New"/>
                <a:cs typeface="Courier New"/>
                <a:sym typeface="Courier New"/>
              </a:rPr>
              <a:t>SID	    X	             Y              Z             Vx      Vy      Vz      Epoch      Start      Stop  </a:t>
            </a:r>
            <a:endParaRPr b="1"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AREQ_G2A 1942826.94674 -5804070.23434 -1796893.71605 0.01188 0.00064 0.01371 2015.00000 1996.02600 1996.86343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AREQ_G3A 1942826.94316 -5804070.23985 -1796893.71319 0.01188 0.00064 0.01371 2015.00000 1996.86343 2001.47410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AREQ_G5A 1942826.46086 -5804070.27126 -1796894.02929 0.01188 0.00064 0.01371 2015.00000 2001.47410 2007.61935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AREQ_G6A 1942826.45544 -5804070.27362 -1796894.02739 0.01188 0.00064 0.01371 2015.00000 2007.61935 2014.24675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AREQ_G7A 1942826.45550 -5804070.27470 -1796894.02401 0.01188 0.00064 0.01371 2015.00000 2014.24675 2018.32894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rPr lang="en" sz="1100">
                <a:latin typeface="Courier New"/>
                <a:ea typeface="Courier New"/>
                <a:cs typeface="Courier New"/>
                <a:sym typeface="Courier New"/>
              </a:rPr>
              <a:t> AREQ_G8A 1942826.46202 -5804070.27804 -1796894.02152 0.01188 0.00064 0.01371 2015.00000 2018.32894 2022.89450 </a:t>
            </a:r>
            <a:endParaRPr sz="1100">
              <a:latin typeface="Courier New"/>
              <a:ea typeface="Courier New"/>
              <a:cs typeface="Courier New"/>
              <a:sym typeface="Courier New"/>
            </a:endParaRPr>
          </a:p>
          <a:p>
            <a:pPr indent="0" lvl="0" marL="0" rtl="0" algn="l">
              <a:lnSpc>
                <a:spcPct val="100000"/>
              </a:lnSpc>
              <a:spcBef>
                <a:spcPts val="0"/>
              </a:spcBef>
              <a:spcAft>
                <a:spcPts val="0"/>
              </a:spcAft>
              <a:buClr>
                <a:schemeClr val="dk1"/>
              </a:buClr>
              <a:buSzPct val="85000"/>
              <a:buNone/>
            </a:pPr>
            <a:r>
              <a:t/>
            </a:r>
            <a:endParaRPr sz="1100">
              <a:latin typeface="Courier New"/>
              <a:ea typeface="Courier New"/>
              <a:cs typeface="Courier New"/>
              <a:sym typeface="Courier New"/>
            </a:endParaRPr>
          </a:p>
        </p:txBody>
      </p:sp>
      <p:pic>
        <p:nvPicPr>
          <p:cNvPr id="160" name="Google Shape;160;p7"/>
          <p:cNvPicPr preferRelativeResize="0"/>
          <p:nvPr/>
        </p:nvPicPr>
        <p:blipFill rotWithShape="1">
          <a:blip r:embed="rId3">
            <a:alphaModFix/>
          </a:blip>
          <a:srcRect b="0" l="0" r="0" t="0"/>
          <a:stretch/>
        </p:blipFill>
        <p:spPr>
          <a:xfrm>
            <a:off x="2619151" y="2042748"/>
            <a:ext cx="3625444" cy="3024556"/>
          </a:xfrm>
          <a:prstGeom prst="rect">
            <a:avLst/>
          </a:prstGeom>
          <a:noFill/>
          <a:ln>
            <a:noFill/>
          </a:ln>
          <a:effectLst>
            <a:outerShdw blurRad="57150" rotWithShape="0" algn="bl" dir="2880000" dist="85725">
              <a:srgbClr val="000000">
                <a:alpha val="49803"/>
              </a:srgbClr>
            </a:outerShdw>
          </a:effectLst>
        </p:spPr>
      </p:pic>
      <p:cxnSp>
        <p:nvCxnSpPr>
          <p:cNvPr id="161" name="Google Shape;161;p7"/>
          <p:cNvCxnSpPr/>
          <p:nvPr/>
        </p:nvCxnSpPr>
        <p:spPr>
          <a:xfrm flipH="1" rot="10800000">
            <a:off x="1129150" y="2247475"/>
            <a:ext cx="362100" cy="581100"/>
          </a:xfrm>
          <a:prstGeom prst="straightConnector1">
            <a:avLst/>
          </a:prstGeom>
          <a:noFill/>
          <a:ln cap="flat" cmpd="sng" w="28575">
            <a:solidFill>
              <a:srgbClr val="312497"/>
            </a:solidFill>
            <a:prstDash val="solid"/>
            <a:round/>
            <a:headEnd len="sm" w="sm" type="none"/>
            <a:tailEnd len="med" w="med" type="triangle"/>
          </a:ln>
        </p:spPr>
      </p:cxnSp>
      <p:sp>
        <p:nvSpPr>
          <p:cNvPr id="162" name="Google Shape;162;p7"/>
          <p:cNvSpPr txBox="1"/>
          <p:nvPr/>
        </p:nvSpPr>
        <p:spPr>
          <a:xfrm>
            <a:off x="6385425" y="2571750"/>
            <a:ext cx="2758500" cy="2252400"/>
          </a:xfrm>
          <a:prstGeom prst="rect">
            <a:avLst/>
          </a:prstGeom>
          <a:noFill/>
          <a:ln>
            <a:noFill/>
          </a:ln>
        </p:spPr>
        <p:txBody>
          <a:bodyPr anchorCtr="0" anchor="t" bIns="91425" lIns="91425" spcFirstLastPara="1" rIns="91425" wrap="square" tIns="91425">
            <a:spAutoFit/>
          </a:bodyPr>
          <a:lstStyle/>
          <a:p>
            <a:pPr indent="-317500" lvl="0" marL="457200" marR="0" rtl="0" algn="l">
              <a:lnSpc>
                <a:spcPct val="100000"/>
              </a:lnSpc>
              <a:spcBef>
                <a:spcPts val="0"/>
              </a:spcBef>
              <a:spcAft>
                <a:spcPts val="0"/>
              </a:spcAft>
              <a:buClr>
                <a:srgbClr val="FF00FF"/>
              </a:buClr>
              <a:buSzPts val="1400"/>
              <a:buFont typeface="Arial"/>
              <a:buChar char="●"/>
            </a:pPr>
            <a:r>
              <a:rPr b="1" i="0" lang="en" sz="1400" u="none" cap="none" strike="noStrike">
                <a:solidFill>
                  <a:srgbClr val="FF00FF"/>
                </a:solidFill>
                <a:latin typeface="Arial"/>
                <a:ea typeface="Arial"/>
                <a:cs typeface="Arial"/>
                <a:sym typeface="Arial"/>
              </a:rPr>
              <a:t>Constant velocities for this case, but not in general</a:t>
            </a:r>
            <a:endParaRPr b="1" i="0" sz="1400" u="none" cap="none" strike="noStrike">
              <a:solidFill>
                <a:srgbClr val="FF00FF"/>
              </a:solidFill>
              <a:latin typeface="Arial"/>
              <a:ea typeface="Arial"/>
              <a:cs typeface="Arial"/>
              <a:sym typeface="Arial"/>
            </a:endParaRPr>
          </a:p>
          <a:p>
            <a:pPr indent="-317500" lvl="0" marL="457200" marR="0" rtl="0" algn="l">
              <a:lnSpc>
                <a:spcPct val="100000"/>
              </a:lnSpc>
              <a:spcBef>
                <a:spcPts val="1000"/>
              </a:spcBef>
              <a:spcAft>
                <a:spcPts val="1000"/>
              </a:spcAft>
              <a:buClr>
                <a:srgbClr val="FF00FF"/>
              </a:buClr>
              <a:buSzPts val="1400"/>
              <a:buFont typeface="Arial"/>
              <a:buChar char="●"/>
            </a:pPr>
            <a:r>
              <a:rPr b="1" i="0" lang="en" sz="1400" u="none" cap="none" strike="noStrike">
                <a:solidFill>
                  <a:srgbClr val="FF00FF"/>
                </a:solidFill>
                <a:latin typeface="Arial"/>
                <a:ea typeface="Arial"/>
                <a:cs typeface="Arial"/>
                <a:sym typeface="Arial"/>
              </a:rPr>
              <a:t>Non-linear motions  accounted for by additional model components (not shown in the table, but apparent in the graph).</a:t>
            </a:r>
            <a:endParaRPr b="1" i="0" sz="1400" u="none" cap="none" strike="noStrike">
              <a:solidFill>
                <a:srgbClr val="FF00FF"/>
              </a:solidFill>
              <a:latin typeface="Arial"/>
              <a:ea typeface="Arial"/>
              <a:cs typeface="Arial"/>
              <a:sym typeface="Arial"/>
            </a:endParaRPr>
          </a:p>
        </p:txBody>
      </p:sp>
      <p:cxnSp>
        <p:nvCxnSpPr>
          <p:cNvPr id="163" name="Google Shape;163;p7"/>
          <p:cNvCxnSpPr/>
          <p:nvPr/>
        </p:nvCxnSpPr>
        <p:spPr>
          <a:xfrm rot="10800000">
            <a:off x="6355275" y="2059550"/>
            <a:ext cx="506400" cy="506700"/>
          </a:xfrm>
          <a:prstGeom prst="straightConnector1">
            <a:avLst/>
          </a:prstGeom>
          <a:noFill/>
          <a:ln cap="flat" cmpd="sng" w="28575">
            <a:solidFill>
              <a:srgbClr val="FF00FF"/>
            </a:solidFill>
            <a:prstDash val="solid"/>
            <a:round/>
            <a:headEnd len="sm" w="sm" type="none"/>
            <a:tailEnd len="med" w="med" type="triangle"/>
          </a:ln>
        </p:spPr>
      </p:cxnSp>
      <p:sp>
        <p:nvSpPr>
          <p:cNvPr id="164" name="Google Shape;164;p7"/>
          <p:cNvSpPr/>
          <p:nvPr/>
        </p:nvSpPr>
        <p:spPr>
          <a:xfrm>
            <a:off x="1123425" y="848075"/>
            <a:ext cx="3403200" cy="1194600"/>
          </a:xfrm>
          <a:prstGeom prst="rect">
            <a:avLst/>
          </a:prstGeom>
          <a:noFill/>
          <a:ln cap="flat" cmpd="sng" w="9525">
            <a:solidFill>
              <a:srgbClr val="31249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 name="Google Shape;165;p7"/>
          <p:cNvSpPr/>
          <p:nvPr/>
        </p:nvSpPr>
        <p:spPr>
          <a:xfrm>
            <a:off x="4537725" y="848075"/>
            <a:ext cx="1847700" cy="1194600"/>
          </a:xfrm>
          <a:prstGeom prst="rect">
            <a:avLst/>
          </a:prstGeom>
          <a:noFill/>
          <a:ln cap="flat" cmpd="sng" w="9525">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p7"/>
          <p:cNvSpPr txBox="1"/>
          <p:nvPr/>
        </p:nvSpPr>
        <p:spPr>
          <a:xfrm>
            <a:off x="-286350" y="2828575"/>
            <a:ext cx="2445300" cy="1174800"/>
          </a:xfrm>
          <a:prstGeom prst="rect">
            <a:avLst/>
          </a:prstGeom>
          <a:noFill/>
          <a:ln>
            <a:noFill/>
          </a:ln>
        </p:spPr>
        <p:txBody>
          <a:bodyPr anchorCtr="0" anchor="t" bIns="91425" lIns="91425" spcFirstLastPara="1" rIns="91425" wrap="square" tIns="91425">
            <a:spAutoFit/>
          </a:bodyPr>
          <a:lstStyle/>
          <a:p>
            <a:pPr indent="-317500" lvl="0" marL="457200" marR="0" rtl="0" algn="l">
              <a:lnSpc>
                <a:spcPct val="100000"/>
              </a:lnSpc>
              <a:spcBef>
                <a:spcPts val="0"/>
              </a:spcBef>
              <a:spcAft>
                <a:spcPts val="0"/>
              </a:spcAft>
              <a:buClr>
                <a:srgbClr val="312497"/>
              </a:buClr>
              <a:buSzPts val="1400"/>
              <a:buFont typeface="Arial"/>
              <a:buChar char="●"/>
            </a:pPr>
            <a:r>
              <a:rPr b="1" i="0" lang="en" sz="1400" u="none" cap="none" strike="noStrike">
                <a:solidFill>
                  <a:srgbClr val="312497"/>
                </a:solidFill>
                <a:latin typeface="Arial"/>
                <a:ea typeface="Arial"/>
                <a:cs typeface="Arial"/>
                <a:sym typeface="Arial"/>
              </a:rPr>
              <a:t>Linear portions only</a:t>
            </a:r>
            <a:endParaRPr b="1" i="0" sz="1400" u="none" cap="none" strike="noStrike">
              <a:solidFill>
                <a:srgbClr val="312497"/>
              </a:solidFill>
              <a:latin typeface="Arial"/>
              <a:ea typeface="Arial"/>
              <a:cs typeface="Arial"/>
              <a:sym typeface="Arial"/>
            </a:endParaRPr>
          </a:p>
          <a:p>
            <a:pPr indent="-317500" lvl="0" marL="457200" marR="0" rtl="0" algn="l">
              <a:lnSpc>
                <a:spcPct val="100000"/>
              </a:lnSpc>
              <a:spcBef>
                <a:spcPts val="1000"/>
              </a:spcBef>
              <a:spcAft>
                <a:spcPts val="1000"/>
              </a:spcAft>
              <a:buClr>
                <a:srgbClr val="312497"/>
              </a:buClr>
              <a:buSzPts val="1400"/>
              <a:buFont typeface="Arial"/>
              <a:buChar char="●"/>
            </a:pPr>
            <a:r>
              <a:rPr b="1" i="0" lang="en" sz="1400" u="none" cap="none" strike="noStrike">
                <a:solidFill>
                  <a:srgbClr val="312497"/>
                </a:solidFill>
                <a:latin typeface="Arial"/>
                <a:ea typeface="Arial"/>
                <a:cs typeface="Arial"/>
                <a:sym typeface="Arial"/>
              </a:rPr>
              <a:t>Large </a:t>
            </a:r>
            <a:r>
              <a:rPr b="1" lang="en">
                <a:solidFill>
                  <a:srgbClr val="312497"/>
                </a:solidFill>
              </a:rPr>
              <a:t>diff</a:t>
            </a:r>
            <a:r>
              <a:rPr b="1" i="0" lang="en" sz="1400" u="none" cap="none" strike="noStrike">
                <a:solidFill>
                  <a:srgbClr val="312497"/>
                </a:solidFill>
                <a:latin typeface="Arial"/>
                <a:ea typeface="Arial"/>
                <a:cs typeface="Arial"/>
                <a:sym typeface="Arial"/>
              </a:rPr>
              <a:t>s among intercepts @ the reference epoch </a:t>
            </a:r>
            <a:endParaRPr b="1" i="0" sz="1400" u="none" cap="none" strike="noStrike">
              <a:solidFill>
                <a:srgbClr val="312497"/>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8"/>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t>Why do we need coordinate functions?</a:t>
            </a:r>
            <a:endParaRPr/>
          </a:p>
        </p:txBody>
      </p:sp>
      <p:grpSp>
        <p:nvGrpSpPr>
          <p:cNvPr id="172" name="Google Shape;172;p8"/>
          <p:cNvGrpSpPr/>
          <p:nvPr/>
        </p:nvGrpSpPr>
        <p:grpSpPr>
          <a:xfrm>
            <a:off x="211300" y="4065275"/>
            <a:ext cx="668050" cy="709275"/>
            <a:chOff x="211300" y="4065275"/>
            <a:chExt cx="668050" cy="709275"/>
          </a:xfrm>
        </p:grpSpPr>
        <p:cxnSp>
          <p:nvCxnSpPr>
            <p:cNvPr id="173" name="Google Shape;173;p8"/>
            <p:cNvCxnSpPr/>
            <p:nvPr/>
          </p:nvCxnSpPr>
          <p:spPr>
            <a:xfrm>
              <a:off x="378850" y="4349400"/>
              <a:ext cx="0" cy="240600"/>
            </a:xfrm>
            <a:prstGeom prst="straightConnector1">
              <a:avLst/>
            </a:prstGeom>
            <a:noFill/>
            <a:ln cap="flat" cmpd="sng" w="9525">
              <a:solidFill>
                <a:srgbClr val="595959"/>
              </a:solidFill>
              <a:prstDash val="solid"/>
              <a:round/>
              <a:headEnd len="med" w="med" type="triangle"/>
              <a:tailEnd len="sm" w="sm" type="none"/>
            </a:ln>
          </p:spPr>
        </p:cxnSp>
        <p:cxnSp>
          <p:nvCxnSpPr>
            <p:cNvPr id="174" name="Google Shape;174;p8"/>
            <p:cNvCxnSpPr/>
            <p:nvPr/>
          </p:nvCxnSpPr>
          <p:spPr>
            <a:xfrm rot="10800000">
              <a:off x="378950" y="4589900"/>
              <a:ext cx="240300" cy="0"/>
            </a:xfrm>
            <a:prstGeom prst="straightConnector1">
              <a:avLst/>
            </a:prstGeom>
            <a:noFill/>
            <a:ln cap="flat" cmpd="sng" w="9525">
              <a:solidFill>
                <a:srgbClr val="595959"/>
              </a:solidFill>
              <a:prstDash val="solid"/>
              <a:round/>
              <a:headEnd len="med" w="med" type="triangle"/>
              <a:tailEnd len="sm" w="sm" type="none"/>
            </a:ln>
          </p:spPr>
        </p:cxnSp>
        <p:sp>
          <p:nvSpPr>
            <p:cNvPr id="175" name="Google Shape;175;p8"/>
            <p:cNvSpPr txBox="1"/>
            <p:nvPr/>
          </p:nvSpPr>
          <p:spPr>
            <a:xfrm>
              <a:off x="211300" y="4065275"/>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N</a:t>
              </a:r>
              <a:endParaRPr b="0" i="0" sz="1200" u="none" cap="none" strike="noStrike">
                <a:solidFill>
                  <a:srgbClr val="000000"/>
                </a:solidFill>
                <a:latin typeface="Arial"/>
                <a:ea typeface="Arial"/>
                <a:cs typeface="Arial"/>
                <a:sym typeface="Arial"/>
              </a:endParaRPr>
            </a:p>
          </p:txBody>
        </p:sp>
        <p:sp>
          <p:nvSpPr>
            <p:cNvPr id="176" name="Google Shape;176;p8"/>
            <p:cNvSpPr txBox="1"/>
            <p:nvPr/>
          </p:nvSpPr>
          <p:spPr>
            <a:xfrm>
              <a:off x="544250" y="4405250"/>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E</a:t>
              </a:r>
              <a:endParaRPr b="0" i="0" sz="1200" u="none" cap="none" strike="noStrike">
                <a:solidFill>
                  <a:srgbClr val="000000"/>
                </a:solidFill>
                <a:latin typeface="Arial"/>
                <a:ea typeface="Arial"/>
                <a:cs typeface="Arial"/>
                <a:sym typeface="Arial"/>
              </a:endParaRPr>
            </a:p>
          </p:txBody>
        </p:sp>
      </p:grpSp>
      <p:cxnSp>
        <p:nvCxnSpPr>
          <p:cNvPr id="177" name="Google Shape;177;p8"/>
          <p:cNvCxnSpPr/>
          <p:nvPr/>
        </p:nvCxnSpPr>
        <p:spPr>
          <a:xfrm flipH="1" rot="10800000">
            <a:off x="1587387" y="3528037"/>
            <a:ext cx="1137000" cy="720900"/>
          </a:xfrm>
          <a:prstGeom prst="straightConnector1">
            <a:avLst/>
          </a:prstGeom>
          <a:noFill/>
          <a:ln cap="flat" cmpd="sng" w="9525">
            <a:solidFill>
              <a:srgbClr val="595959"/>
            </a:solidFill>
            <a:prstDash val="solid"/>
            <a:round/>
            <a:headEnd len="sm" w="sm" type="none"/>
            <a:tailEnd len="med" w="med" type="triangle"/>
          </a:ln>
        </p:spPr>
      </p:cxnSp>
      <p:cxnSp>
        <p:nvCxnSpPr>
          <p:cNvPr id="178" name="Google Shape;178;p8"/>
          <p:cNvCxnSpPr/>
          <p:nvPr/>
        </p:nvCxnSpPr>
        <p:spPr>
          <a:xfrm rot="10800000">
            <a:off x="2118150" y="3242200"/>
            <a:ext cx="607200" cy="289200"/>
          </a:xfrm>
          <a:prstGeom prst="straightConnector1">
            <a:avLst/>
          </a:prstGeom>
          <a:noFill/>
          <a:ln cap="flat" cmpd="sng" w="9525">
            <a:solidFill>
              <a:srgbClr val="595959"/>
            </a:solidFill>
            <a:prstDash val="dash"/>
            <a:round/>
            <a:headEnd len="sm" w="sm" type="none"/>
            <a:tailEnd len="med" w="med" type="triangle"/>
          </a:ln>
        </p:spPr>
      </p:cxnSp>
      <p:cxnSp>
        <p:nvCxnSpPr>
          <p:cNvPr id="179" name="Google Shape;179;p8"/>
          <p:cNvCxnSpPr/>
          <p:nvPr/>
        </p:nvCxnSpPr>
        <p:spPr>
          <a:xfrm flipH="1" rot="10800000">
            <a:off x="2118150" y="2335900"/>
            <a:ext cx="842700" cy="906300"/>
          </a:xfrm>
          <a:prstGeom prst="straightConnector1">
            <a:avLst/>
          </a:prstGeom>
          <a:noFill/>
          <a:ln cap="flat" cmpd="sng" w="9525">
            <a:solidFill>
              <a:srgbClr val="595959"/>
            </a:solidFill>
            <a:prstDash val="solid"/>
            <a:round/>
            <a:headEnd len="sm" w="sm" type="none"/>
            <a:tailEnd len="med" w="med" type="triangle"/>
          </a:ln>
        </p:spPr>
      </p:cxnSp>
      <p:cxnSp>
        <p:nvCxnSpPr>
          <p:cNvPr id="180" name="Google Shape;180;p8"/>
          <p:cNvCxnSpPr/>
          <p:nvPr/>
        </p:nvCxnSpPr>
        <p:spPr>
          <a:xfrm flipH="1">
            <a:off x="1625900" y="2341100"/>
            <a:ext cx="1335600" cy="226200"/>
          </a:xfrm>
          <a:prstGeom prst="straightConnector1">
            <a:avLst/>
          </a:prstGeom>
          <a:noFill/>
          <a:ln cap="flat" cmpd="sng" w="9525">
            <a:solidFill>
              <a:srgbClr val="595959"/>
            </a:solidFill>
            <a:prstDash val="dash"/>
            <a:round/>
            <a:headEnd len="sm" w="sm" type="none"/>
            <a:tailEnd len="med" w="med" type="triangle"/>
          </a:ln>
        </p:spPr>
      </p:cxnSp>
      <p:cxnSp>
        <p:nvCxnSpPr>
          <p:cNvPr id="181" name="Google Shape;181;p8"/>
          <p:cNvCxnSpPr/>
          <p:nvPr/>
        </p:nvCxnSpPr>
        <p:spPr>
          <a:xfrm flipH="1" rot="10800000">
            <a:off x="1682325" y="1251750"/>
            <a:ext cx="2883000" cy="1298700"/>
          </a:xfrm>
          <a:prstGeom prst="straightConnector1">
            <a:avLst/>
          </a:prstGeom>
          <a:noFill/>
          <a:ln cap="flat" cmpd="sng" w="9525">
            <a:solidFill>
              <a:srgbClr val="595959"/>
            </a:solidFill>
            <a:prstDash val="solid"/>
            <a:round/>
            <a:headEnd len="sm" w="sm" type="none"/>
            <a:tailEnd len="med" w="med" type="triangle"/>
          </a:ln>
        </p:spPr>
      </p:cxnSp>
      <p:cxnSp>
        <p:nvCxnSpPr>
          <p:cNvPr id="182" name="Google Shape;182;p8"/>
          <p:cNvCxnSpPr/>
          <p:nvPr/>
        </p:nvCxnSpPr>
        <p:spPr>
          <a:xfrm>
            <a:off x="137012" y="3747262"/>
            <a:ext cx="518700" cy="0"/>
          </a:xfrm>
          <a:prstGeom prst="straightConnector1">
            <a:avLst/>
          </a:prstGeom>
          <a:noFill/>
          <a:ln cap="flat" cmpd="sng" w="9525">
            <a:solidFill>
              <a:srgbClr val="595959"/>
            </a:solidFill>
            <a:prstDash val="solid"/>
            <a:round/>
            <a:headEnd len="sm" w="sm" type="none"/>
            <a:tailEnd len="med" w="med" type="triangle"/>
          </a:ln>
        </p:spPr>
      </p:cxnSp>
      <p:sp>
        <p:nvSpPr>
          <p:cNvPr id="183" name="Google Shape;183;p8"/>
          <p:cNvSpPr txBox="1"/>
          <p:nvPr/>
        </p:nvSpPr>
        <p:spPr>
          <a:xfrm>
            <a:off x="0" y="3712450"/>
            <a:ext cx="8955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steady motion</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velocity</a:t>
            </a:r>
            <a:endParaRPr b="0" i="0" sz="900" u="none" cap="none" strike="noStrike">
              <a:solidFill>
                <a:srgbClr val="000000"/>
              </a:solidFill>
              <a:latin typeface="Arial"/>
              <a:ea typeface="Arial"/>
              <a:cs typeface="Arial"/>
              <a:sym typeface="Arial"/>
            </a:endParaRPr>
          </a:p>
        </p:txBody>
      </p:sp>
      <p:grpSp>
        <p:nvGrpSpPr>
          <p:cNvPr id="184" name="Google Shape;184;p8"/>
          <p:cNvGrpSpPr/>
          <p:nvPr/>
        </p:nvGrpSpPr>
        <p:grpSpPr>
          <a:xfrm>
            <a:off x="27150" y="3232150"/>
            <a:ext cx="993600" cy="461700"/>
            <a:chOff x="2899800" y="4298400"/>
            <a:chExt cx="993600" cy="461700"/>
          </a:xfrm>
        </p:grpSpPr>
        <p:sp>
          <p:nvSpPr>
            <p:cNvPr id="185" name="Google Shape;185;p8"/>
            <p:cNvSpPr txBox="1"/>
            <p:nvPr/>
          </p:nvSpPr>
          <p:spPr>
            <a:xfrm>
              <a:off x="2899800" y="4298400"/>
              <a:ext cx="9936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jump</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earthquake</a:t>
              </a:r>
              <a:endParaRPr b="0" i="0" sz="900" u="none" cap="none" strike="noStrike">
                <a:solidFill>
                  <a:srgbClr val="000000"/>
                </a:solidFill>
                <a:latin typeface="Arial"/>
                <a:ea typeface="Arial"/>
                <a:cs typeface="Arial"/>
                <a:sym typeface="Arial"/>
              </a:endParaRPr>
            </a:p>
          </p:txBody>
        </p:sp>
        <p:cxnSp>
          <p:nvCxnSpPr>
            <p:cNvPr id="186" name="Google Shape;186;p8"/>
            <p:cNvCxnSpPr/>
            <p:nvPr/>
          </p:nvCxnSpPr>
          <p:spPr>
            <a:xfrm>
              <a:off x="3036812" y="4333212"/>
              <a:ext cx="518700" cy="0"/>
            </a:xfrm>
            <a:prstGeom prst="straightConnector1">
              <a:avLst/>
            </a:prstGeom>
            <a:noFill/>
            <a:ln cap="flat" cmpd="sng" w="9525">
              <a:solidFill>
                <a:srgbClr val="595959"/>
              </a:solidFill>
              <a:prstDash val="dash"/>
              <a:round/>
              <a:headEnd len="sm" w="sm" type="none"/>
              <a:tailEnd len="med" w="med" type="triangle"/>
            </a:ln>
          </p:spPr>
        </p:cxnSp>
      </p:grpSp>
      <p:sp>
        <p:nvSpPr>
          <p:cNvPr id="187" name="Google Shape;187;p8"/>
          <p:cNvSpPr txBox="1"/>
          <p:nvPr/>
        </p:nvSpPr>
        <p:spPr>
          <a:xfrm>
            <a:off x="4527975" y="4432025"/>
            <a:ext cx="4270800" cy="572700"/>
          </a:xfrm>
          <a:prstGeom prst="rect">
            <a:avLst/>
          </a:prstGeom>
          <a:noFill/>
          <a:ln>
            <a:noFill/>
          </a:ln>
        </p:spPr>
        <p:txBody>
          <a:bodyPr anchorCtr="0" anchor="t" bIns="91425" lIns="91425" spcFirstLastPara="1" rIns="91425" wrap="square" tIns="91425">
            <a:normAutofit fontScale="92500" lnSpcReduction="10000"/>
          </a:bodyPr>
          <a:lstStyle/>
          <a:p>
            <a:pPr indent="0" lvl="0" marL="0" marR="0" rtl="0" algn="l">
              <a:lnSpc>
                <a:spcPct val="100000"/>
              </a:lnSpc>
              <a:spcBef>
                <a:spcPts val="0"/>
              </a:spcBef>
              <a:spcAft>
                <a:spcPts val="0"/>
              </a:spcAft>
              <a:buClr>
                <a:srgbClr val="000000"/>
              </a:buClr>
              <a:buSzPct val="100000"/>
              <a:buFont typeface="Arial"/>
              <a:buNone/>
            </a:pPr>
            <a:r>
              <a:rPr b="0" i="0" lang="en" sz="2800" u="none" cap="none" strike="noStrike">
                <a:solidFill>
                  <a:srgbClr val="000000"/>
                </a:solidFill>
                <a:latin typeface="Arial"/>
                <a:ea typeface="Arial"/>
                <a:cs typeface="Arial"/>
                <a:sym typeface="Arial"/>
              </a:rPr>
              <a:t>Station motion - map view</a:t>
            </a:r>
            <a:endParaRPr b="0" i="0" sz="2800" u="none" cap="none" strike="noStrike">
              <a:solidFill>
                <a:srgbClr val="000000"/>
              </a:solidFill>
              <a:latin typeface="Arial"/>
              <a:ea typeface="Arial"/>
              <a:cs typeface="Arial"/>
              <a:sym typeface="Arial"/>
            </a:endParaRPr>
          </a:p>
        </p:txBody>
      </p:sp>
      <p:sp>
        <p:nvSpPr>
          <p:cNvPr id="188" name="Google Shape;188;p8"/>
          <p:cNvSpPr txBox="1"/>
          <p:nvPr/>
        </p:nvSpPr>
        <p:spPr>
          <a:xfrm>
            <a:off x="1754100" y="4145350"/>
            <a:ext cx="6072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past</a:t>
            </a:r>
            <a:endParaRPr b="0" i="0" sz="1400" u="none" cap="none" strike="noStrike">
              <a:solidFill>
                <a:srgbClr val="000000"/>
              </a:solidFill>
              <a:latin typeface="Arial"/>
              <a:ea typeface="Arial"/>
              <a:cs typeface="Arial"/>
              <a:sym typeface="Arial"/>
            </a:endParaRPr>
          </a:p>
        </p:txBody>
      </p:sp>
      <p:sp>
        <p:nvSpPr>
          <p:cNvPr id="189" name="Google Shape;189;p8"/>
          <p:cNvSpPr txBox="1"/>
          <p:nvPr/>
        </p:nvSpPr>
        <p:spPr>
          <a:xfrm>
            <a:off x="4605925" y="1175550"/>
            <a:ext cx="895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future</a:t>
            </a:r>
            <a:endParaRPr b="0" i="0" sz="1400" u="none" cap="none" strike="noStrike">
              <a:solidFill>
                <a:srgbClr val="000000"/>
              </a:solidFill>
              <a:latin typeface="Arial"/>
              <a:ea typeface="Arial"/>
              <a:cs typeface="Arial"/>
              <a:sym typeface="Arial"/>
            </a:endParaRPr>
          </a:p>
        </p:txBody>
      </p:sp>
      <p:sp>
        <p:nvSpPr>
          <p:cNvPr id="190" name="Google Shape;190;p8"/>
          <p:cNvSpPr txBox="1"/>
          <p:nvPr/>
        </p:nvSpPr>
        <p:spPr>
          <a:xfrm>
            <a:off x="3365200" y="1251750"/>
            <a:ext cx="895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now</a:t>
            </a:r>
            <a:endParaRPr b="0" i="0" sz="1400" u="none" cap="none" strike="noStrike">
              <a:solidFill>
                <a:srgbClr val="000000"/>
              </a:solidFill>
              <a:latin typeface="Arial"/>
              <a:ea typeface="Arial"/>
              <a:cs typeface="Arial"/>
              <a:sym typeface="Arial"/>
            </a:endParaRPr>
          </a:p>
        </p:txBody>
      </p:sp>
      <p:sp>
        <p:nvSpPr>
          <p:cNvPr id="191" name="Google Shape;191;p8"/>
          <p:cNvSpPr/>
          <p:nvPr/>
        </p:nvSpPr>
        <p:spPr>
          <a:xfrm>
            <a:off x="1441400" y="42532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p8"/>
          <p:cNvSpPr/>
          <p:nvPr/>
        </p:nvSpPr>
        <p:spPr>
          <a:xfrm>
            <a:off x="3863650" y="14358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8"/>
          <p:cNvSpPr txBox="1"/>
          <p:nvPr/>
        </p:nvSpPr>
        <p:spPr>
          <a:xfrm>
            <a:off x="3291000" y="2555650"/>
            <a:ext cx="5727900" cy="1293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rPr lang="en" sz="2400">
                <a:solidFill>
                  <a:srgbClr val="6A5ACD"/>
                </a:solidFill>
              </a:rPr>
              <a:t>All CORS</a:t>
            </a:r>
            <a:r>
              <a:rPr b="0" i="0" lang="en" sz="2400" u="none" cap="none" strike="noStrike">
                <a:solidFill>
                  <a:srgbClr val="6A5ACD"/>
                </a:solidFill>
                <a:latin typeface="Arial"/>
                <a:ea typeface="Arial"/>
                <a:cs typeface="Arial"/>
                <a:sym typeface="Arial"/>
              </a:rPr>
              <a:t> move over time</a:t>
            </a:r>
            <a:endParaRPr b="0" i="0" sz="2400" u="none" cap="none" strike="noStrike">
              <a:solidFill>
                <a:srgbClr val="6A5ACD"/>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6A5ACD"/>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 sz="2400" u="none" cap="none" strike="noStrike">
                <a:solidFill>
                  <a:srgbClr val="6A5ACD"/>
                </a:solidFill>
                <a:latin typeface="Arial"/>
                <a:ea typeface="Arial"/>
                <a:cs typeface="Arial"/>
                <a:sym typeface="Arial"/>
              </a:rPr>
              <a:t>Coordinate functions describe the motion</a:t>
            </a:r>
            <a:endParaRPr b="0" i="0" sz="2400" u="none" cap="none" strike="noStrike">
              <a:solidFill>
                <a:srgbClr val="6A5ACD"/>
              </a:solidFill>
              <a:latin typeface="Arial"/>
              <a:ea typeface="Arial"/>
              <a:cs typeface="Arial"/>
              <a:sym typeface="Arial"/>
            </a:endParaRPr>
          </a:p>
        </p:txBody>
      </p:sp>
      <p:sp>
        <p:nvSpPr>
          <p:cNvPr id="194" name="Google Shape;194;p8"/>
          <p:cNvSpPr/>
          <p:nvPr/>
        </p:nvSpPr>
        <p:spPr>
          <a:xfrm>
            <a:off x="2519375" y="2676550"/>
            <a:ext cx="97200" cy="97200"/>
          </a:xfrm>
          <a:prstGeom prst="ellipse">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 name="Google Shape;195;p8"/>
          <p:cNvSpPr txBox="1"/>
          <p:nvPr/>
        </p:nvSpPr>
        <p:spPr>
          <a:xfrm>
            <a:off x="211300" y="4824100"/>
            <a:ext cx="35886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999999"/>
                </a:solidFill>
                <a:latin typeface="Arial"/>
                <a:ea typeface="Arial"/>
                <a:cs typeface="Arial"/>
                <a:sym typeface="Arial"/>
              </a:rPr>
              <a:t>Drawings modified from  P. McFarland</a:t>
            </a:r>
            <a:endParaRPr b="0" i="0" sz="1400" u="none" cap="none" strike="noStrike">
              <a:solidFill>
                <a:srgbClr val="999999"/>
              </a:solidFill>
              <a:latin typeface="Arial"/>
              <a:ea typeface="Arial"/>
              <a:cs typeface="Arial"/>
              <a:sym typeface="Arial"/>
            </a:endParaRPr>
          </a:p>
        </p:txBody>
      </p:sp>
      <p:sp>
        <p:nvSpPr>
          <p:cNvPr id="196" name="Google Shape;196;p8"/>
          <p:cNvSpPr txBox="1"/>
          <p:nvPr/>
        </p:nvSpPr>
        <p:spPr>
          <a:xfrm>
            <a:off x="1663575" y="3714475"/>
            <a:ext cx="296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accent2"/>
                </a:solidFill>
                <a:latin typeface="Arial"/>
                <a:ea typeface="Arial"/>
                <a:cs typeface="Arial"/>
                <a:sym typeface="Arial"/>
              </a:rPr>
              <a:t>1</a:t>
            </a:r>
            <a:endParaRPr b="1" i="0" sz="1400" u="none" cap="none" strike="noStrike">
              <a:solidFill>
                <a:schemeClr val="accent2"/>
              </a:solidFill>
              <a:latin typeface="Arial"/>
              <a:ea typeface="Arial"/>
              <a:cs typeface="Arial"/>
              <a:sym typeface="Arial"/>
            </a:endParaRPr>
          </a:p>
        </p:txBody>
      </p:sp>
      <p:sp>
        <p:nvSpPr>
          <p:cNvPr id="197" name="Google Shape;197;p8"/>
          <p:cNvSpPr txBox="1"/>
          <p:nvPr/>
        </p:nvSpPr>
        <p:spPr>
          <a:xfrm>
            <a:off x="2419925" y="2807875"/>
            <a:ext cx="296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accent2"/>
                </a:solidFill>
                <a:latin typeface="Arial"/>
                <a:ea typeface="Arial"/>
                <a:cs typeface="Arial"/>
                <a:sym typeface="Arial"/>
              </a:rPr>
              <a:t>2</a:t>
            </a:r>
            <a:endParaRPr b="1" i="0" sz="1400" u="none" cap="none" strike="noStrike">
              <a:solidFill>
                <a:schemeClr val="accent2"/>
              </a:solidFill>
              <a:latin typeface="Arial"/>
              <a:ea typeface="Arial"/>
              <a:cs typeface="Arial"/>
              <a:sym typeface="Arial"/>
            </a:endParaRPr>
          </a:p>
        </p:txBody>
      </p:sp>
      <p:sp>
        <p:nvSpPr>
          <p:cNvPr id="198" name="Google Shape;198;p8"/>
          <p:cNvSpPr txBox="1"/>
          <p:nvPr/>
        </p:nvSpPr>
        <p:spPr>
          <a:xfrm>
            <a:off x="3069100" y="1837625"/>
            <a:ext cx="296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accent2"/>
                </a:solidFill>
                <a:latin typeface="Arial"/>
                <a:ea typeface="Arial"/>
                <a:cs typeface="Arial"/>
                <a:sym typeface="Arial"/>
              </a:rPr>
              <a:t>3</a:t>
            </a:r>
            <a:endParaRPr b="1" i="0" sz="1400" u="none" cap="none" strike="noStrike">
              <a:solidFill>
                <a:schemeClr val="accent2"/>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9"/>
          <p:cNvSpPr txBox="1"/>
          <p:nvPr>
            <p:ph type="title"/>
          </p:nvPr>
        </p:nvSpPr>
        <p:spPr>
          <a:xfrm>
            <a:off x="457200" y="441879"/>
            <a:ext cx="8229600" cy="857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3600"/>
              <a:buNone/>
            </a:pPr>
            <a:r>
              <a:rPr lang="en"/>
              <a:t>Why do we need coordinate functions?</a:t>
            </a:r>
            <a:endParaRPr/>
          </a:p>
        </p:txBody>
      </p:sp>
      <p:grpSp>
        <p:nvGrpSpPr>
          <p:cNvPr id="204" name="Google Shape;204;p9"/>
          <p:cNvGrpSpPr/>
          <p:nvPr/>
        </p:nvGrpSpPr>
        <p:grpSpPr>
          <a:xfrm>
            <a:off x="211300" y="4065275"/>
            <a:ext cx="668050" cy="709275"/>
            <a:chOff x="211300" y="4065275"/>
            <a:chExt cx="668050" cy="709275"/>
          </a:xfrm>
        </p:grpSpPr>
        <p:cxnSp>
          <p:nvCxnSpPr>
            <p:cNvPr id="205" name="Google Shape;205;p9"/>
            <p:cNvCxnSpPr/>
            <p:nvPr/>
          </p:nvCxnSpPr>
          <p:spPr>
            <a:xfrm>
              <a:off x="378850" y="4349400"/>
              <a:ext cx="0" cy="240600"/>
            </a:xfrm>
            <a:prstGeom prst="straightConnector1">
              <a:avLst/>
            </a:prstGeom>
            <a:noFill/>
            <a:ln cap="flat" cmpd="sng" w="9525">
              <a:solidFill>
                <a:srgbClr val="595959"/>
              </a:solidFill>
              <a:prstDash val="solid"/>
              <a:round/>
              <a:headEnd len="med" w="med" type="triangle"/>
              <a:tailEnd len="sm" w="sm" type="none"/>
            </a:ln>
          </p:spPr>
        </p:cxnSp>
        <p:cxnSp>
          <p:nvCxnSpPr>
            <p:cNvPr id="206" name="Google Shape;206;p9"/>
            <p:cNvCxnSpPr/>
            <p:nvPr/>
          </p:nvCxnSpPr>
          <p:spPr>
            <a:xfrm rot="10800000">
              <a:off x="378950" y="4589900"/>
              <a:ext cx="240300" cy="0"/>
            </a:xfrm>
            <a:prstGeom prst="straightConnector1">
              <a:avLst/>
            </a:prstGeom>
            <a:noFill/>
            <a:ln cap="flat" cmpd="sng" w="9525">
              <a:solidFill>
                <a:srgbClr val="595959"/>
              </a:solidFill>
              <a:prstDash val="solid"/>
              <a:round/>
              <a:headEnd len="med" w="med" type="triangle"/>
              <a:tailEnd len="sm" w="sm" type="none"/>
            </a:ln>
          </p:spPr>
        </p:cxnSp>
        <p:sp>
          <p:nvSpPr>
            <p:cNvPr id="207" name="Google Shape;207;p9"/>
            <p:cNvSpPr txBox="1"/>
            <p:nvPr/>
          </p:nvSpPr>
          <p:spPr>
            <a:xfrm>
              <a:off x="211300" y="4065275"/>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N</a:t>
              </a:r>
              <a:endParaRPr b="0" i="0" sz="1200" u="none" cap="none" strike="noStrike">
                <a:solidFill>
                  <a:srgbClr val="000000"/>
                </a:solidFill>
                <a:latin typeface="Arial"/>
                <a:ea typeface="Arial"/>
                <a:cs typeface="Arial"/>
                <a:sym typeface="Arial"/>
              </a:endParaRPr>
            </a:p>
          </p:txBody>
        </p:sp>
        <p:sp>
          <p:nvSpPr>
            <p:cNvPr id="208" name="Google Shape;208;p9"/>
            <p:cNvSpPr txBox="1"/>
            <p:nvPr/>
          </p:nvSpPr>
          <p:spPr>
            <a:xfrm>
              <a:off x="544250" y="4405250"/>
              <a:ext cx="3351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E</a:t>
              </a:r>
              <a:endParaRPr b="0" i="0" sz="1200" u="none" cap="none" strike="noStrike">
                <a:solidFill>
                  <a:srgbClr val="000000"/>
                </a:solidFill>
                <a:latin typeface="Arial"/>
                <a:ea typeface="Arial"/>
                <a:cs typeface="Arial"/>
                <a:sym typeface="Arial"/>
              </a:endParaRPr>
            </a:p>
          </p:txBody>
        </p:sp>
      </p:grpSp>
      <p:cxnSp>
        <p:nvCxnSpPr>
          <p:cNvPr id="209" name="Google Shape;209;p9"/>
          <p:cNvCxnSpPr/>
          <p:nvPr/>
        </p:nvCxnSpPr>
        <p:spPr>
          <a:xfrm flipH="1" rot="10800000">
            <a:off x="1587387" y="3528037"/>
            <a:ext cx="1137000" cy="720900"/>
          </a:xfrm>
          <a:prstGeom prst="straightConnector1">
            <a:avLst/>
          </a:prstGeom>
          <a:noFill/>
          <a:ln cap="flat" cmpd="sng" w="9525">
            <a:solidFill>
              <a:srgbClr val="595959"/>
            </a:solidFill>
            <a:prstDash val="solid"/>
            <a:round/>
            <a:headEnd len="sm" w="sm" type="none"/>
            <a:tailEnd len="med" w="med" type="triangle"/>
          </a:ln>
        </p:spPr>
      </p:cxnSp>
      <p:cxnSp>
        <p:nvCxnSpPr>
          <p:cNvPr id="210" name="Google Shape;210;p9"/>
          <p:cNvCxnSpPr/>
          <p:nvPr/>
        </p:nvCxnSpPr>
        <p:spPr>
          <a:xfrm rot="10800000">
            <a:off x="2118150" y="3242200"/>
            <a:ext cx="607200" cy="289200"/>
          </a:xfrm>
          <a:prstGeom prst="straightConnector1">
            <a:avLst/>
          </a:prstGeom>
          <a:noFill/>
          <a:ln cap="flat" cmpd="sng" w="9525">
            <a:solidFill>
              <a:srgbClr val="595959"/>
            </a:solidFill>
            <a:prstDash val="dash"/>
            <a:round/>
            <a:headEnd len="sm" w="sm" type="none"/>
            <a:tailEnd len="med" w="med" type="triangle"/>
          </a:ln>
        </p:spPr>
      </p:cxnSp>
      <p:cxnSp>
        <p:nvCxnSpPr>
          <p:cNvPr id="211" name="Google Shape;211;p9"/>
          <p:cNvCxnSpPr/>
          <p:nvPr/>
        </p:nvCxnSpPr>
        <p:spPr>
          <a:xfrm flipH="1" rot="10800000">
            <a:off x="2118150" y="2335900"/>
            <a:ext cx="842700" cy="906300"/>
          </a:xfrm>
          <a:prstGeom prst="straightConnector1">
            <a:avLst/>
          </a:prstGeom>
          <a:noFill/>
          <a:ln cap="flat" cmpd="sng" w="9525">
            <a:solidFill>
              <a:srgbClr val="595959"/>
            </a:solidFill>
            <a:prstDash val="solid"/>
            <a:round/>
            <a:headEnd len="sm" w="sm" type="none"/>
            <a:tailEnd len="med" w="med" type="triangle"/>
          </a:ln>
        </p:spPr>
      </p:cxnSp>
      <p:cxnSp>
        <p:nvCxnSpPr>
          <p:cNvPr id="212" name="Google Shape;212;p9"/>
          <p:cNvCxnSpPr/>
          <p:nvPr/>
        </p:nvCxnSpPr>
        <p:spPr>
          <a:xfrm flipH="1">
            <a:off x="1625900" y="2341100"/>
            <a:ext cx="1335600" cy="226200"/>
          </a:xfrm>
          <a:prstGeom prst="straightConnector1">
            <a:avLst/>
          </a:prstGeom>
          <a:noFill/>
          <a:ln cap="flat" cmpd="sng" w="9525">
            <a:solidFill>
              <a:srgbClr val="595959"/>
            </a:solidFill>
            <a:prstDash val="dash"/>
            <a:round/>
            <a:headEnd len="sm" w="sm" type="none"/>
            <a:tailEnd len="med" w="med" type="triangle"/>
          </a:ln>
        </p:spPr>
      </p:cxnSp>
      <p:cxnSp>
        <p:nvCxnSpPr>
          <p:cNvPr id="213" name="Google Shape;213;p9"/>
          <p:cNvCxnSpPr/>
          <p:nvPr/>
        </p:nvCxnSpPr>
        <p:spPr>
          <a:xfrm flipH="1" rot="10800000">
            <a:off x="1682325" y="1251750"/>
            <a:ext cx="2883000" cy="1298700"/>
          </a:xfrm>
          <a:prstGeom prst="straightConnector1">
            <a:avLst/>
          </a:prstGeom>
          <a:noFill/>
          <a:ln cap="flat" cmpd="sng" w="9525">
            <a:solidFill>
              <a:srgbClr val="595959"/>
            </a:solidFill>
            <a:prstDash val="solid"/>
            <a:round/>
            <a:headEnd len="sm" w="sm" type="none"/>
            <a:tailEnd len="med" w="med" type="triangle"/>
          </a:ln>
        </p:spPr>
      </p:cxnSp>
      <p:cxnSp>
        <p:nvCxnSpPr>
          <p:cNvPr id="214" name="Google Shape;214;p9"/>
          <p:cNvCxnSpPr/>
          <p:nvPr/>
        </p:nvCxnSpPr>
        <p:spPr>
          <a:xfrm>
            <a:off x="137012" y="3747262"/>
            <a:ext cx="518700" cy="0"/>
          </a:xfrm>
          <a:prstGeom prst="straightConnector1">
            <a:avLst/>
          </a:prstGeom>
          <a:noFill/>
          <a:ln cap="flat" cmpd="sng" w="9525">
            <a:solidFill>
              <a:srgbClr val="595959"/>
            </a:solidFill>
            <a:prstDash val="solid"/>
            <a:round/>
            <a:headEnd len="sm" w="sm" type="none"/>
            <a:tailEnd len="med" w="med" type="triangle"/>
          </a:ln>
        </p:spPr>
      </p:cxnSp>
      <p:sp>
        <p:nvSpPr>
          <p:cNvPr id="215" name="Google Shape;215;p9"/>
          <p:cNvSpPr txBox="1"/>
          <p:nvPr/>
        </p:nvSpPr>
        <p:spPr>
          <a:xfrm>
            <a:off x="0" y="3712450"/>
            <a:ext cx="8955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steady motion</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velocity</a:t>
            </a:r>
            <a:endParaRPr b="0" i="0" sz="900" u="none" cap="none" strike="noStrike">
              <a:solidFill>
                <a:srgbClr val="000000"/>
              </a:solidFill>
              <a:latin typeface="Arial"/>
              <a:ea typeface="Arial"/>
              <a:cs typeface="Arial"/>
              <a:sym typeface="Arial"/>
            </a:endParaRPr>
          </a:p>
        </p:txBody>
      </p:sp>
      <p:grpSp>
        <p:nvGrpSpPr>
          <p:cNvPr id="216" name="Google Shape;216;p9"/>
          <p:cNvGrpSpPr/>
          <p:nvPr/>
        </p:nvGrpSpPr>
        <p:grpSpPr>
          <a:xfrm>
            <a:off x="27150" y="3232150"/>
            <a:ext cx="993600" cy="461700"/>
            <a:chOff x="2899800" y="4298400"/>
            <a:chExt cx="993600" cy="461700"/>
          </a:xfrm>
        </p:grpSpPr>
        <p:sp>
          <p:nvSpPr>
            <p:cNvPr id="217" name="Google Shape;217;p9"/>
            <p:cNvSpPr txBox="1"/>
            <p:nvPr/>
          </p:nvSpPr>
          <p:spPr>
            <a:xfrm>
              <a:off x="2899800" y="4298400"/>
              <a:ext cx="9936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jump</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i.e. earthquake</a:t>
              </a:r>
              <a:endParaRPr b="0" i="0" sz="900" u="none" cap="none" strike="noStrike">
                <a:solidFill>
                  <a:srgbClr val="000000"/>
                </a:solidFill>
                <a:latin typeface="Arial"/>
                <a:ea typeface="Arial"/>
                <a:cs typeface="Arial"/>
                <a:sym typeface="Arial"/>
              </a:endParaRPr>
            </a:p>
          </p:txBody>
        </p:sp>
        <p:cxnSp>
          <p:nvCxnSpPr>
            <p:cNvPr id="218" name="Google Shape;218;p9"/>
            <p:cNvCxnSpPr/>
            <p:nvPr/>
          </p:nvCxnSpPr>
          <p:spPr>
            <a:xfrm>
              <a:off x="3036812" y="4333212"/>
              <a:ext cx="518700" cy="0"/>
            </a:xfrm>
            <a:prstGeom prst="straightConnector1">
              <a:avLst/>
            </a:prstGeom>
            <a:noFill/>
            <a:ln cap="flat" cmpd="sng" w="9525">
              <a:solidFill>
                <a:srgbClr val="595959"/>
              </a:solidFill>
              <a:prstDash val="dash"/>
              <a:round/>
              <a:headEnd len="sm" w="sm" type="none"/>
              <a:tailEnd len="med" w="med" type="triangle"/>
            </a:ln>
          </p:spPr>
        </p:cxnSp>
      </p:grpSp>
      <p:sp>
        <p:nvSpPr>
          <p:cNvPr id="219" name="Google Shape;219;p9"/>
          <p:cNvSpPr txBox="1"/>
          <p:nvPr/>
        </p:nvSpPr>
        <p:spPr>
          <a:xfrm>
            <a:off x="4527975" y="4432025"/>
            <a:ext cx="4270800" cy="572700"/>
          </a:xfrm>
          <a:prstGeom prst="rect">
            <a:avLst/>
          </a:prstGeom>
          <a:noFill/>
          <a:ln>
            <a:noFill/>
          </a:ln>
        </p:spPr>
        <p:txBody>
          <a:bodyPr anchorCtr="0" anchor="t" bIns="91425" lIns="91425" spcFirstLastPara="1" rIns="91425" wrap="square" tIns="91425">
            <a:normAutofit fontScale="92500" lnSpcReduction="10000"/>
          </a:bodyPr>
          <a:lstStyle/>
          <a:p>
            <a:pPr indent="0" lvl="0" marL="0" marR="0" rtl="0" algn="l">
              <a:lnSpc>
                <a:spcPct val="100000"/>
              </a:lnSpc>
              <a:spcBef>
                <a:spcPts val="0"/>
              </a:spcBef>
              <a:spcAft>
                <a:spcPts val="0"/>
              </a:spcAft>
              <a:buClr>
                <a:srgbClr val="000000"/>
              </a:buClr>
              <a:buSzPct val="100000"/>
              <a:buFont typeface="Arial"/>
              <a:buNone/>
            </a:pPr>
            <a:r>
              <a:rPr b="0" i="0" lang="en" sz="2800" u="none" cap="none" strike="noStrike">
                <a:solidFill>
                  <a:srgbClr val="000000"/>
                </a:solidFill>
                <a:latin typeface="Arial"/>
                <a:ea typeface="Arial"/>
                <a:cs typeface="Arial"/>
                <a:sym typeface="Arial"/>
              </a:rPr>
              <a:t>Station motion - map view</a:t>
            </a:r>
            <a:endParaRPr b="0" i="0" sz="2800" u="none" cap="none" strike="noStrike">
              <a:solidFill>
                <a:srgbClr val="000000"/>
              </a:solidFill>
              <a:latin typeface="Arial"/>
              <a:ea typeface="Arial"/>
              <a:cs typeface="Arial"/>
              <a:sym typeface="Arial"/>
            </a:endParaRPr>
          </a:p>
        </p:txBody>
      </p:sp>
      <p:sp>
        <p:nvSpPr>
          <p:cNvPr id="220" name="Google Shape;220;p9"/>
          <p:cNvSpPr txBox="1"/>
          <p:nvPr/>
        </p:nvSpPr>
        <p:spPr>
          <a:xfrm>
            <a:off x="1754100" y="4145350"/>
            <a:ext cx="6072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past</a:t>
            </a:r>
            <a:endParaRPr b="0" i="0" sz="1400" u="none" cap="none" strike="noStrike">
              <a:solidFill>
                <a:srgbClr val="000000"/>
              </a:solidFill>
              <a:latin typeface="Arial"/>
              <a:ea typeface="Arial"/>
              <a:cs typeface="Arial"/>
              <a:sym typeface="Arial"/>
            </a:endParaRPr>
          </a:p>
        </p:txBody>
      </p:sp>
      <p:sp>
        <p:nvSpPr>
          <p:cNvPr id="221" name="Google Shape;221;p9"/>
          <p:cNvSpPr txBox="1"/>
          <p:nvPr/>
        </p:nvSpPr>
        <p:spPr>
          <a:xfrm>
            <a:off x="4605925" y="1175550"/>
            <a:ext cx="895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future</a:t>
            </a:r>
            <a:endParaRPr b="0" i="0" sz="1400" u="none" cap="none" strike="noStrike">
              <a:solidFill>
                <a:srgbClr val="000000"/>
              </a:solidFill>
              <a:latin typeface="Arial"/>
              <a:ea typeface="Arial"/>
              <a:cs typeface="Arial"/>
              <a:sym typeface="Arial"/>
            </a:endParaRPr>
          </a:p>
        </p:txBody>
      </p:sp>
      <p:sp>
        <p:nvSpPr>
          <p:cNvPr id="222" name="Google Shape;222;p9"/>
          <p:cNvSpPr txBox="1"/>
          <p:nvPr/>
        </p:nvSpPr>
        <p:spPr>
          <a:xfrm>
            <a:off x="3365200" y="1251750"/>
            <a:ext cx="895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now</a:t>
            </a:r>
            <a:endParaRPr b="0" i="0" sz="1400" u="none" cap="none" strike="noStrike">
              <a:solidFill>
                <a:srgbClr val="000000"/>
              </a:solidFill>
              <a:latin typeface="Arial"/>
              <a:ea typeface="Arial"/>
              <a:cs typeface="Arial"/>
              <a:sym typeface="Arial"/>
            </a:endParaRPr>
          </a:p>
        </p:txBody>
      </p:sp>
      <p:sp>
        <p:nvSpPr>
          <p:cNvPr id="223" name="Google Shape;223;p9"/>
          <p:cNvSpPr/>
          <p:nvPr/>
        </p:nvSpPr>
        <p:spPr>
          <a:xfrm>
            <a:off x="1441400" y="42532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 name="Google Shape;224;p9"/>
          <p:cNvSpPr/>
          <p:nvPr/>
        </p:nvSpPr>
        <p:spPr>
          <a:xfrm>
            <a:off x="3863650" y="1435800"/>
            <a:ext cx="184500" cy="184500"/>
          </a:xfrm>
          <a:prstGeom prst="ellipse">
            <a:avLst/>
          </a:prstGeom>
          <a:solidFill>
            <a:srgbClr val="6A5ACD"/>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 name="Google Shape;225;p9"/>
          <p:cNvSpPr/>
          <p:nvPr/>
        </p:nvSpPr>
        <p:spPr>
          <a:xfrm>
            <a:off x="2519375" y="2676550"/>
            <a:ext cx="97200" cy="97200"/>
          </a:xfrm>
          <a:prstGeom prst="ellipse">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 name="Google Shape;226;p9"/>
          <p:cNvSpPr txBox="1"/>
          <p:nvPr/>
        </p:nvSpPr>
        <p:spPr>
          <a:xfrm>
            <a:off x="135100" y="2522213"/>
            <a:ext cx="24372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Reference epoch</a:t>
            </a:r>
            <a:endParaRPr b="0" i="0" sz="1400" u="none" cap="none" strike="noStrike">
              <a:solidFill>
                <a:srgbClr val="000000"/>
              </a:solidFill>
              <a:latin typeface="Arial"/>
              <a:ea typeface="Arial"/>
              <a:cs typeface="Arial"/>
              <a:sym typeface="Arial"/>
            </a:endParaRPr>
          </a:p>
        </p:txBody>
      </p:sp>
      <p:sp>
        <p:nvSpPr>
          <p:cNvPr id="227" name="Google Shape;227;p9"/>
          <p:cNvSpPr txBox="1"/>
          <p:nvPr/>
        </p:nvSpPr>
        <p:spPr>
          <a:xfrm>
            <a:off x="211300" y="4824100"/>
            <a:ext cx="35886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999999"/>
                </a:solidFill>
                <a:latin typeface="Arial"/>
                <a:ea typeface="Arial"/>
                <a:cs typeface="Arial"/>
                <a:sym typeface="Arial"/>
              </a:rPr>
              <a:t>Drawings modified from  P. McFarland</a:t>
            </a:r>
            <a:endParaRPr b="0" i="0" sz="1400" u="none" cap="none" strike="noStrike">
              <a:solidFill>
                <a:srgbClr val="999999"/>
              </a:solidFill>
              <a:latin typeface="Arial"/>
              <a:ea typeface="Arial"/>
              <a:cs typeface="Arial"/>
              <a:sym typeface="Arial"/>
            </a:endParaRPr>
          </a:p>
        </p:txBody>
      </p:sp>
      <p:sp>
        <p:nvSpPr>
          <p:cNvPr id="228" name="Google Shape;228;p9"/>
          <p:cNvSpPr txBox="1"/>
          <p:nvPr/>
        </p:nvSpPr>
        <p:spPr>
          <a:xfrm>
            <a:off x="1663575" y="3714475"/>
            <a:ext cx="296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accent2"/>
                </a:solidFill>
                <a:latin typeface="Arial"/>
                <a:ea typeface="Arial"/>
                <a:cs typeface="Arial"/>
                <a:sym typeface="Arial"/>
              </a:rPr>
              <a:t>1</a:t>
            </a:r>
            <a:endParaRPr b="1" i="0" sz="1400" u="none" cap="none" strike="noStrike">
              <a:solidFill>
                <a:schemeClr val="accent2"/>
              </a:solidFill>
              <a:latin typeface="Arial"/>
              <a:ea typeface="Arial"/>
              <a:cs typeface="Arial"/>
              <a:sym typeface="Arial"/>
            </a:endParaRPr>
          </a:p>
        </p:txBody>
      </p:sp>
      <p:sp>
        <p:nvSpPr>
          <p:cNvPr id="229" name="Google Shape;229;p9"/>
          <p:cNvSpPr txBox="1"/>
          <p:nvPr/>
        </p:nvSpPr>
        <p:spPr>
          <a:xfrm>
            <a:off x="2419925" y="2807875"/>
            <a:ext cx="296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accent2"/>
                </a:solidFill>
                <a:latin typeface="Arial"/>
                <a:ea typeface="Arial"/>
                <a:cs typeface="Arial"/>
                <a:sym typeface="Arial"/>
              </a:rPr>
              <a:t>2</a:t>
            </a:r>
            <a:endParaRPr b="1" i="0" sz="1400" u="none" cap="none" strike="noStrike">
              <a:solidFill>
                <a:schemeClr val="accent2"/>
              </a:solidFill>
              <a:latin typeface="Arial"/>
              <a:ea typeface="Arial"/>
              <a:cs typeface="Arial"/>
              <a:sym typeface="Arial"/>
            </a:endParaRPr>
          </a:p>
        </p:txBody>
      </p:sp>
      <p:sp>
        <p:nvSpPr>
          <p:cNvPr id="230" name="Google Shape;230;p9"/>
          <p:cNvSpPr txBox="1"/>
          <p:nvPr/>
        </p:nvSpPr>
        <p:spPr>
          <a:xfrm>
            <a:off x="3069100" y="1837625"/>
            <a:ext cx="2961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accent2"/>
                </a:solidFill>
                <a:latin typeface="Arial"/>
                <a:ea typeface="Arial"/>
                <a:cs typeface="Arial"/>
                <a:sym typeface="Arial"/>
              </a:rPr>
              <a:t>3</a:t>
            </a:r>
            <a:endParaRPr b="1" i="0" sz="1400" u="none" cap="none" strike="noStrike">
              <a:solidFill>
                <a:schemeClr val="accent2"/>
              </a:solidFill>
              <a:latin typeface="Arial"/>
              <a:ea typeface="Arial"/>
              <a:cs typeface="Arial"/>
              <a:sym typeface="Arial"/>
            </a:endParaRPr>
          </a:p>
        </p:txBody>
      </p:sp>
      <p:sp>
        <p:nvSpPr>
          <p:cNvPr id="231" name="Google Shape;231;p9"/>
          <p:cNvSpPr txBox="1"/>
          <p:nvPr/>
        </p:nvSpPr>
        <p:spPr>
          <a:xfrm>
            <a:off x="3145050" y="1780163"/>
            <a:ext cx="24372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 solution 3 is best predictor of future position</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NOAA NGS Templat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