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0"/>
  </p:notesMasterIdLst>
  <p:handoutMasterIdLst>
    <p:handoutMasterId r:id="rId11"/>
  </p:handoutMasterIdLst>
  <p:sldIdLst>
    <p:sldId id="296" r:id="rId5"/>
    <p:sldId id="302" r:id="rId6"/>
    <p:sldId id="300" r:id="rId7"/>
    <p:sldId id="303" r:id="rId8"/>
    <p:sldId id="29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F4D"/>
    <a:srgbClr val="833164"/>
    <a:srgbClr val="833177"/>
    <a:srgbClr val="00A3DB"/>
    <a:srgbClr val="75787B"/>
    <a:srgbClr val="B5933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86"/>
    <p:restoredTop sz="88786" autoAdjust="0"/>
  </p:normalViewPr>
  <p:slideViewPr>
    <p:cSldViewPr snapToGrid="0" snapToObjects="1">
      <p:cViewPr varScale="1">
        <p:scale>
          <a:sx n="89" d="100"/>
          <a:sy n="89" d="100"/>
        </p:scale>
        <p:origin x="-40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5160" y="20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DE38E2-9BE4-B47C-960B-7FE981190B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BA846C3-58FE-D526-09E9-0CE8F63855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1EA2E-E588-C648-B9A8-05D8E8258550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A7BFBD8-DD54-80EF-BE38-40E5D5DD24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C65F32-3F74-7DA0-13CD-C40BA7BDBD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AB6FF-ED19-3C4A-B3E1-1A33EC5D23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53257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 xmlns="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A2BD1-3334-BA48-909A-302863812F04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58D7E-757C-DD41-9BD7-FCEE5AEFF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5817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Need to have parameter values in NGS beta – applications are not relevant to populating the EPSG Dataset. </a:t>
            </a:r>
          </a:p>
          <a:p>
            <a:r>
              <a:rPr lang="en-GB" dirty="0" smtClean="0"/>
              <a:t>Needs metadata esp.</a:t>
            </a:r>
            <a:r>
              <a:rPr lang="en-GB" baseline="0" dirty="0" smtClean="0"/>
              <a:t> CT op accuracy.</a:t>
            </a:r>
          </a:p>
          <a:p>
            <a:r>
              <a:rPr lang="en-GB" baseline="0" dirty="0" smtClean="0"/>
              <a:t>SPCS county zones – eliminate overhead of redundant CTs.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National atlas </a:t>
            </a:r>
            <a:r>
              <a:rPr lang="en-GB" dirty="0" err="1" smtClean="0"/>
              <a:t>projCRSs</a:t>
            </a:r>
            <a:r>
              <a:rPr lang="en-GB" dirty="0" smtClean="0"/>
              <a:t>?</a:t>
            </a:r>
          </a:p>
          <a:p>
            <a:r>
              <a:rPr lang="en-GB" dirty="0" smtClean="0"/>
              <a:t>Strategy for geoid models (static and dynamic and their relationship) not finalized.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58D7E-757C-DD41-9BD7-FCEE5AEFF0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reception-europe@iogp.or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ogpeurope.org/" TargetMode="External"/><Relationship Id="rId5" Type="http://schemas.openxmlformats.org/officeDocument/2006/relationships/hyperlink" Target="mailto:reception@iogp.org" TargetMode="External"/><Relationship Id="rId4" Type="http://schemas.openxmlformats.org/officeDocument/2006/relationships/hyperlink" Target="http://www.iogp.org/" TargetMode="Externa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reception@iogp.or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ogp.org/" TargetMode="External"/><Relationship Id="rId5" Type="http://schemas.openxmlformats.org/officeDocument/2006/relationships/hyperlink" Target="mailto:reception-europe@iogp.org" TargetMode="External"/><Relationship Id="rId4" Type="http://schemas.openxmlformats.org/officeDocument/2006/relationships/hyperlink" Target="http://www.iogpeurope.org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urp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1731"/>
            <a:ext cx="7355661" cy="6858000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879A6206-59EA-116C-0AC0-D4D3ADC66020}"/>
              </a:ext>
            </a:extLst>
          </p:cNvPr>
          <p:cNvSpPr/>
          <p:nvPr userDrawn="1"/>
        </p:nvSpPr>
        <p:spPr>
          <a:xfrm>
            <a:off x="-383040" y="-11733"/>
            <a:ext cx="4411134" cy="1417200"/>
          </a:xfrm>
          <a:prstGeom prst="parallelogram">
            <a:avLst>
              <a:gd name="adj" fmla="val 124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AEFF6E8-F967-C352-A441-5720399505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5435" y="-11733"/>
            <a:ext cx="5376565" cy="6881463"/>
          </a:xfrm>
          <a:custGeom>
            <a:avLst/>
            <a:gdLst>
              <a:gd name="connsiteX0" fmla="*/ 703035 w 4927373"/>
              <a:gd name="connsiteY0" fmla="*/ 0 h 6881463"/>
              <a:gd name="connsiteX1" fmla="*/ 4927373 w 4927373"/>
              <a:gd name="connsiteY1" fmla="*/ 0 h 6881463"/>
              <a:gd name="connsiteX2" fmla="*/ 4927373 w 4927373"/>
              <a:gd name="connsiteY2" fmla="*/ 6881463 h 6881463"/>
              <a:gd name="connsiteX3" fmla="*/ 0 w 4927373"/>
              <a:gd name="connsiteY3" fmla="*/ 6881463 h 6881463"/>
              <a:gd name="connsiteX4" fmla="*/ 0 w 4927373"/>
              <a:gd name="connsiteY4" fmla="*/ 6875598 h 6881463"/>
              <a:gd name="connsiteX5" fmla="*/ 3141 w 4927373"/>
              <a:gd name="connsiteY5" fmla="*/ 6875598 h 68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7373" h="6881463">
                <a:moveTo>
                  <a:pt x="703035" y="0"/>
                </a:moveTo>
                <a:lnTo>
                  <a:pt x="4927373" y="0"/>
                </a:lnTo>
                <a:lnTo>
                  <a:pt x="4927373" y="6881463"/>
                </a:lnTo>
                <a:lnTo>
                  <a:pt x="0" y="6881463"/>
                </a:lnTo>
                <a:lnTo>
                  <a:pt x="0" y="6875598"/>
                </a:lnTo>
                <a:lnTo>
                  <a:pt x="3141" y="687559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160000"/>
            <a:ext cx="5627437" cy="26330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pic>
        <p:nvPicPr>
          <p:cNvPr id="3" name="Pictur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07173323-D6C5-A8E5-D1A7-06D33D86FF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2685" y="183398"/>
            <a:ext cx="3195090" cy="1089878"/>
          </a:xfrm>
          <a:prstGeom prst="rect">
            <a:avLst/>
          </a:prstGeom>
        </p:spPr>
      </p:pic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FF5B5BC7-12E8-377D-0FE8-F244E885C18C}"/>
              </a:ext>
            </a:extLst>
          </p:cNvPr>
          <p:cNvSpPr/>
          <p:nvPr userDrawn="1"/>
        </p:nvSpPr>
        <p:spPr>
          <a:xfrm>
            <a:off x="6465005" y="-11732"/>
            <a:ext cx="1129596" cy="6881463"/>
          </a:xfrm>
          <a:prstGeom prst="parallelogram">
            <a:avLst>
              <a:gd name="adj" fmla="val 682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EE8B5783-692F-D16E-429F-C09459CE2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1" y="4859383"/>
            <a:ext cx="5627436" cy="12702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name and/or event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837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1653826"/>
          </a:xfrm>
          <a:prstGeom prst="rect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365"/>
            <a:ext cx="11591925" cy="416834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323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1653826"/>
          </a:xfrm>
          <a:prstGeom prst="rect">
            <a:avLst/>
          </a:pr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365"/>
            <a:ext cx="11591925" cy="416834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8630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16538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365"/>
            <a:ext cx="11591925" cy="416834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713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images +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DF53CC5-E6DE-37B1-06ED-F7048559FB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9DF0561-2B28-B64A-A163-B964D41047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9" y="1808365"/>
            <a:ext cx="5688012" cy="482550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5D7855-A26F-4D45-919E-4F8B1C8B2F1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038" y="2451301"/>
            <a:ext cx="5688012" cy="3678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xmlns="" id="{99030AE1-AE17-EC49-9572-58093B9722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67438" y="1808365"/>
            <a:ext cx="5688012" cy="482550"/>
          </a:xfrm>
        </p:spPr>
        <p:txBody>
          <a:bodyPr/>
          <a:lstStyle>
            <a:lvl1pPr marL="0" indent="0">
              <a:buNone/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6C7B18A5-DDC8-904A-8BA0-8AC7523E7B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7" y="2451301"/>
            <a:ext cx="5688012" cy="36780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364A079-37FF-C849-C30F-9C0C83CB3BB1}"/>
              </a:ext>
            </a:extLst>
          </p:cNvPr>
          <p:cNvSpPr/>
          <p:nvPr userDrawn="1"/>
        </p:nvSpPr>
        <p:spPr>
          <a:xfrm>
            <a:off x="0" y="0"/>
            <a:ext cx="12192000" cy="165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5A50A587-3EDE-1DCD-D371-CBC7F5E31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3983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ark - dark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163"/>
            <a:ext cx="11591925" cy="432117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5CC164A-A0D5-B498-BB47-3ADD775F1F5E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6914" y="6494729"/>
            <a:ext cx="102750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642BFAA6-A94E-D064-6426-033A596B1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6388" y="6355787"/>
            <a:ext cx="1071562" cy="2779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3763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ark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163"/>
            <a:ext cx="11591925" cy="432117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5CC164A-A0D5-B498-BB47-3ADD775F1F5E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6914" y="6494729"/>
            <a:ext cx="102750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642BFAA6-A94E-D064-6426-033A596B1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6388" y="6355787"/>
            <a:ext cx="1071562" cy="2779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31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ar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365"/>
            <a:ext cx="11591925" cy="432097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5CC164A-A0D5-B498-BB47-3ADD775F1F5E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6914" y="6494729"/>
            <a:ext cx="102750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642BFAA6-A94E-D064-6426-033A596B1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6388" y="6355787"/>
            <a:ext cx="1071562" cy="2779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462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ar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365"/>
            <a:ext cx="11591925" cy="432097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5CC164A-A0D5-B498-BB47-3ADD775F1F5E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6914" y="6494729"/>
            <a:ext cx="102750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642BFAA6-A94E-D064-6426-033A596B1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6388" y="6355787"/>
            <a:ext cx="1071562" cy="2779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6461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ark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365"/>
            <a:ext cx="11591925" cy="432097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5CC164A-A0D5-B498-BB47-3ADD775F1F5E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6914" y="6494729"/>
            <a:ext cx="102750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642BFAA6-A94E-D064-6426-033A596B1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6388" y="6355787"/>
            <a:ext cx="1071562" cy="2779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9853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ark -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365"/>
            <a:ext cx="11591925" cy="432097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5CC164A-A0D5-B498-BB47-3ADD775F1F5E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6914" y="6494729"/>
            <a:ext cx="102750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642BFAA6-A94E-D064-6426-033A596B1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6388" y="6355787"/>
            <a:ext cx="1071562" cy="2779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525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yan - Energy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8628"/>
            <a:ext cx="7355661" cy="685800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AEFF6E8-F967-C352-A441-5720399505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5435" y="-11733"/>
            <a:ext cx="5376565" cy="6881463"/>
          </a:xfrm>
          <a:custGeom>
            <a:avLst/>
            <a:gdLst>
              <a:gd name="connsiteX0" fmla="*/ 703035 w 4927373"/>
              <a:gd name="connsiteY0" fmla="*/ 0 h 6881463"/>
              <a:gd name="connsiteX1" fmla="*/ 4927373 w 4927373"/>
              <a:gd name="connsiteY1" fmla="*/ 0 h 6881463"/>
              <a:gd name="connsiteX2" fmla="*/ 4927373 w 4927373"/>
              <a:gd name="connsiteY2" fmla="*/ 6881463 h 6881463"/>
              <a:gd name="connsiteX3" fmla="*/ 0 w 4927373"/>
              <a:gd name="connsiteY3" fmla="*/ 6881463 h 6881463"/>
              <a:gd name="connsiteX4" fmla="*/ 0 w 4927373"/>
              <a:gd name="connsiteY4" fmla="*/ 6875598 h 6881463"/>
              <a:gd name="connsiteX5" fmla="*/ 3141 w 4927373"/>
              <a:gd name="connsiteY5" fmla="*/ 6875598 h 68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7373" h="6881463">
                <a:moveTo>
                  <a:pt x="703035" y="0"/>
                </a:moveTo>
                <a:lnTo>
                  <a:pt x="4927373" y="0"/>
                </a:lnTo>
                <a:lnTo>
                  <a:pt x="4927373" y="6881463"/>
                </a:lnTo>
                <a:lnTo>
                  <a:pt x="0" y="6881463"/>
                </a:lnTo>
                <a:lnTo>
                  <a:pt x="0" y="6875598"/>
                </a:lnTo>
                <a:lnTo>
                  <a:pt x="3141" y="687559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160000"/>
            <a:ext cx="5627437" cy="2769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FF5B5BC7-12E8-377D-0FE8-F244E885C18C}"/>
              </a:ext>
            </a:extLst>
          </p:cNvPr>
          <p:cNvSpPr/>
          <p:nvPr userDrawn="1"/>
        </p:nvSpPr>
        <p:spPr>
          <a:xfrm>
            <a:off x="6465005" y="-11732"/>
            <a:ext cx="1129596" cy="6881463"/>
          </a:xfrm>
          <a:prstGeom prst="parallelogram">
            <a:avLst>
              <a:gd name="adj" fmla="val 68254"/>
            </a:avLst>
          </a:prstGeom>
          <a:solidFill>
            <a:srgbClr val="00A3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EE8B5783-692F-D16E-429F-C09459CE2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1" y="4859383"/>
            <a:ext cx="5627436" cy="12702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name and/or event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CF967BCB-9D0B-6196-B06A-B37D26592F23}"/>
              </a:ext>
            </a:extLst>
          </p:cNvPr>
          <p:cNvSpPr/>
          <p:nvPr userDrawn="1"/>
        </p:nvSpPr>
        <p:spPr>
          <a:xfrm>
            <a:off x="-383040" y="-11733"/>
            <a:ext cx="4411134" cy="1417200"/>
          </a:xfrm>
          <a:prstGeom prst="parallelogram">
            <a:avLst>
              <a:gd name="adj" fmla="val 124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538E93A6-85BC-6E16-2484-2AD992879A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2685" y="183398"/>
            <a:ext cx="3195090" cy="10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636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dar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365"/>
            <a:ext cx="11591925" cy="4320973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5CC164A-A0D5-B498-BB47-3ADD775F1F5E}"/>
              </a:ext>
            </a:extLst>
          </p:cNvPr>
          <p:cNvCxnSpPr>
            <a:cxnSpLocks/>
          </p:cNvCxnSpPr>
          <p:nvPr userDrawn="1"/>
        </p:nvCxnSpPr>
        <p:spPr>
          <a:xfrm flipH="1">
            <a:off x="1436914" y="6494729"/>
            <a:ext cx="102750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642BFAA6-A94E-D064-6426-033A596B14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06388" y="6355787"/>
            <a:ext cx="1071562" cy="2779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258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1731"/>
            <a:ext cx="7355661" cy="6858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CC50A455-1D92-52C0-754C-D9206667F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65005" y="-11734"/>
            <a:ext cx="5726995" cy="6881464"/>
          </a:xfrm>
          <a:custGeom>
            <a:avLst/>
            <a:gdLst>
              <a:gd name="connsiteX0" fmla="*/ 1117556 w 5726995"/>
              <a:gd name="connsiteY0" fmla="*/ 0 h 6881464"/>
              <a:gd name="connsiteX1" fmla="*/ 5726995 w 5726995"/>
              <a:gd name="connsiteY1" fmla="*/ 0 h 6881464"/>
              <a:gd name="connsiteX2" fmla="*/ 5726995 w 5726995"/>
              <a:gd name="connsiteY2" fmla="*/ 6881463 h 6881464"/>
              <a:gd name="connsiteX3" fmla="*/ 358602 w 5726995"/>
              <a:gd name="connsiteY3" fmla="*/ 6881463 h 6881464"/>
              <a:gd name="connsiteX4" fmla="*/ 358602 w 5726995"/>
              <a:gd name="connsiteY4" fmla="*/ 6881464 h 6881464"/>
              <a:gd name="connsiteX5" fmla="*/ 0 w 5726995"/>
              <a:gd name="connsiteY5" fmla="*/ 6881464 h 6881464"/>
              <a:gd name="connsiteX6" fmla="*/ 770994 w 5726995"/>
              <a:gd name="connsiteY6" fmla="*/ 1 h 6881464"/>
              <a:gd name="connsiteX7" fmla="*/ 1117556 w 5726995"/>
              <a:gd name="connsiteY7" fmla="*/ 1 h 688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6995" h="6881464">
                <a:moveTo>
                  <a:pt x="1117556" y="0"/>
                </a:moveTo>
                <a:lnTo>
                  <a:pt x="5726995" y="0"/>
                </a:lnTo>
                <a:lnTo>
                  <a:pt x="5726995" y="6881463"/>
                </a:lnTo>
                <a:lnTo>
                  <a:pt x="358602" y="6881463"/>
                </a:lnTo>
                <a:lnTo>
                  <a:pt x="358602" y="6881464"/>
                </a:lnTo>
                <a:lnTo>
                  <a:pt x="0" y="6881464"/>
                </a:lnTo>
                <a:lnTo>
                  <a:pt x="770994" y="1"/>
                </a:lnTo>
                <a:lnTo>
                  <a:pt x="111755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GB" dirty="0"/>
              <a:t>Click to add an image or just leave as default coloured background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-11733"/>
            <a:ext cx="5627437" cy="6881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7135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1731"/>
            <a:ext cx="7355661" cy="6858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CC50A455-1D92-52C0-754C-D9206667F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65005" y="-11734"/>
            <a:ext cx="5726995" cy="6881464"/>
          </a:xfrm>
          <a:custGeom>
            <a:avLst/>
            <a:gdLst>
              <a:gd name="connsiteX0" fmla="*/ 1117556 w 5726995"/>
              <a:gd name="connsiteY0" fmla="*/ 0 h 6881464"/>
              <a:gd name="connsiteX1" fmla="*/ 5726995 w 5726995"/>
              <a:gd name="connsiteY1" fmla="*/ 0 h 6881464"/>
              <a:gd name="connsiteX2" fmla="*/ 5726995 w 5726995"/>
              <a:gd name="connsiteY2" fmla="*/ 6881463 h 6881464"/>
              <a:gd name="connsiteX3" fmla="*/ 358602 w 5726995"/>
              <a:gd name="connsiteY3" fmla="*/ 6881463 h 6881464"/>
              <a:gd name="connsiteX4" fmla="*/ 358602 w 5726995"/>
              <a:gd name="connsiteY4" fmla="*/ 6881464 h 6881464"/>
              <a:gd name="connsiteX5" fmla="*/ 0 w 5726995"/>
              <a:gd name="connsiteY5" fmla="*/ 6881464 h 6881464"/>
              <a:gd name="connsiteX6" fmla="*/ 770994 w 5726995"/>
              <a:gd name="connsiteY6" fmla="*/ 1 h 6881464"/>
              <a:gd name="connsiteX7" fmla="*/ 1117556 w 5726995"/>
              <a:gd name="connsiteY7" fmla="*/ 1 h 688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6995" h="6881464">
                <a:moveTo>
                  <a:pt x="1117556" y="0"/>
                </a:moveTo>
                <a:lnTo>
                  <a:pt x="5726995" y="0"/>
                </a:lnTo>
                <a:lnTo>
                  <a:pt x="5726995" y="6881463"/>
                </a:lnTo>
                <a:lnTo>
                  <a:pt x="358602" y="6881463"/>
                </a:lnTo>
                <a:lnTo>
                  <a:pt x="358602" y="6881464"/>
                </a:lnTo>
                <a:lnTo>
                  <a:pt x="0" y="6881464"/>
                </a:lnTo>
                <a:lnTo>
                  <a:pt x="770994" y="1"/>
                </a:lnTo>
                <a:lnTo>
                  <a:pt x="1117556" y="1"/>
                </a:lnTo>
                <a:close/>
              </a:path>
            </a:pathLst>
          </a:custGeom>
          <a:solidFill>
            <a:srgbClr val="00A3DB"/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GB" dirty="0"/>
              <a:t>Click to add an image or just leave as default coloured background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-11733"/>
            <a:ext cx="5627437" cy="6881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86040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1731"/>
            <a:ext cx="7355661" cy="6858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CC50A455-1D92-52C0-754C-D9206667F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65005" y="-11734"/>
            <a:ext cx="5726995" cy="6881464"/>
          </a:xfrm>
          <a:custGeom>
            <a:avLst/>
            <a:gdLst>
              <a:gd name="connsiteX0" fmla="*/ 1117556 w 5726995"/>
              <a:gd name="connsiteY0" fmla="*/ 0 h 6881464"/>
              <a:gd name="connsiteX1" fmla="*/ 5726995 w 5726995"/>
              <a:gd name="connsiteY1" fmla="*/ 0 h 6881464"/>
              <a:gd name="connsiteX2" fmla="*/ 5726995 w 5726995"/>
              <a:gd name="connsiteY2" fmla="*/ 6881463 h 6881464"/>
              <a:gd name="connsiteX3" fmla="*/ 358602 w 5726995"/>
              <a:gd name="connsiteY3" fmla="*/ 6881463 h 6881464"/>
              <a:gd name="connsiteX4" fmla="*/ 358602 w 5726995"/>
              <a:gd name="connsiteY4" fmla="*/ 6881464 h 6881464"/>
              <a:gd name="connsiteX5" fmla="*/ 0 w 5726995"/>
              <a:gd name="connsiteY5" fmla="*/ 6881464 h 6881464"/>
              <a:gd name="connsiteX6" fmla="*/ 770994 w 5726995"/>
              <a:gd name="connsiteY6" fmla="*/ 1 h 6881464"/>
              <a:gd name="connsiteX7" fmla="*/ 1117556 w 5726995"/>
              <a:gd name="connsiteY7" fmla="*/ 1 h 688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6995" h="6881464">
                <a:moveTo>
                  <a:pt x="1117556" y="0"/>
                </a:moveTo>
                <a:lnTo>
                  <a:pt x="5726995" y="0"/>
                </a:lnTo>
                <a:lnTo>
                  <a:pt x="5726995" y="6881463"/>
                </a:lnTo>
                <a:lnTo>
                  <a:pt x="358602" y="6881463"/>
                </a:lnTo>
                <a:lnTo>
                  <a:pt x="358602" y="6881464"/>
                </a:lnTo>
                <a:lnTo>
                  <a:pt x="0" y="6881464"/>
                </a:lnTo>
                <a:lnTo>
                  <a:pt x="770994" y="1"/>
                </a:lnTo>
                <a:lnTo>
                  <a:pt x="111755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GB" dirty="0"/>
              <a:t>Click to add an image or just leave as default coloured background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-11733"/>
            <a:ext cx="5627437" cy="6881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2402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1731"/>
            <a:ext cx="7355661" cy="6858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CC50A455-1D92-52C0-754C-D9206667F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65005" y="-11734"/>
            <a:ext cx="5726995" cy="6881464"/>
          </a:xfrm>
          <a:custGeom>
            <a:avLst/>
            <a:gdLst>
              <a:gd name="connsiteX0" fmla="*/ 1117556 w 5726995"/>
              <a:gd name="connsiteY0" fmla="*/ 0 h 6881464"/>
              <a:gd name="connsiteX1" fmla="*/ 5726995 w 5726995"/>
              <a:gd name="connsiteY1" fmla="*/ 0 h 6881464"/>
              <a:gd name="connsiteX2" fmla="*/ 5726995 w 5726995"/>
              <a:gd name="connsiteY2" fmla="*/ 6881463 h 6881464"/>
              <a:gd name="connsiteX3" fmla="*/ 358602 w 5726995"/>
              <a:gd name="connsiteY3" fmla="*/ 6881463 h 6881464"/>
              <a:gd name="connsiteX4" fmla="*/ 358602 w 5726995"/>
              <a:gd name="connsiteY4" fmla="*/ 6881464 h 6881464"/>
              <a:gd name="connsiteX5" fmla="*/ 0 w 5726995"/>
              <a:gd name="connsiteY5" fmla="*/ 6881464 h 6881464"/>
              <a:gd name="connsiteX6" fmla="*/ 770994 w 5726995"/>
              <a:gd name="connsiteY6" fmla="*/ 1 h 6881464"/>
              <a:gd name="connsiteX7" fmla="*/ 1117556 w 5726995"/>
              <a:gd name="connsiteY7" fmla="*/ 1 h 688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6995" h="6881464">
                <a:moveTo>
                  <a:pt x="1117556" y="0"/>
                </a:moveTo>
                <a:lnTo>
                  <a:pt x="5726995" y="0"/>
                </a:lnTo>
                <a:lnTo>
                  <a:pt x="5726995" y="6881463"/>
                </a:lnTo>
                <a:lnTo>
                  <a:pt x="358602" y="6881463"/>
                </a:lnTo>
                <a:lnTo>
                  <a:pt x="358602" y="6881464"/>
                </a:lnTo>
                <a:lnTo>
                  <a:pt x="0" y="6881464"/>
                </a:lnTo>
                <a:lnTo>
                  <a:pt x="770994" y="1"/>
                </a:lnTo>
                <a:lnTo>
                  <a:pt x="1117556" y="1"/>
                </a:lnTo>
                <a:close/>
              </a:path>
            </a:pathLst>
          </a:custGeom>
          <a:solidFill>
            <a:srgbClr val="009F4D"/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GB" dirty="0"/>
              <a:t>Click to add an image or just leave as default coloured background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-11733"/>
            <a:ext cx="5627437" cy="6881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745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1731"/>
            <a:ext cx="7355661" cy="6858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CC50A455-1D92-52C0-754C-D9206667F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65005" y="-11734"/>
            <a:ext cx="5726995" cy="6881464"/>
          </a:xfrm>
          <a:custGeom>
            <a:avLst/>
            <a:gdLst>
              <a:gd name="connsiteX0" fmla="*/ 1117556 w 5726995"/>
              <a:gd name="connsiteY0" fmla="*/ 0 h 6881464"/>
              <a:gd name="connsiteX1" fmla="*/ 5726995 w 5726995"/>
              <a:gd name="connsiteY1" fmla="*/ 0 h 6881464"/>
              <a:gd name="connsiteX2" fmla="*/ 5726995 w 5726995"/>
              <a:gd name="connsiteY2" fmla="*/ 6881463 h 6881464"/>
              <a:gd name="connsiteX3" fmla="*/ 358602 w 5726995"/>
              <a:gd name="connsiteY3" fmla="*/ 6881463 h 6881464"/>
              <a:gd name="connsiteX4" fmla="*/ 358602 w 5726995"/>
              <a:gd name="connsiteY4" fmla="*/ 6881464 h 6881464"/>
              <a:gd name="connsiteX5" fmla="*/ 0 w 5726995"/>
              <a:gd name="connsiteY5" fmla="*/ 6881464 h 6881464"/>
              <a:gd name="connsiteX6" fmla="*/ 770994 w 5726995"/>
              <a:gd name="connsiteY6" fmla="*/ 1 h 6881464"/>
              <a:gd name="connsiteX7" fmla="*/ 1117556 w 5726995"/>
              <a:gd name="connsiteY7" fmla="*/ 1 h 688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6995" h="6881464">
                <a:moveTo>
                  <a:pt x="1117556" y="0"/>
                </a:moveTo>
                <a:lnTo>
                  <a:pt x="5726995" y="0"/>
                </a:lnTo>
                <a:lnTo>
                  <a:pt x="5726995" y="6881463"/>
                </a:lnTo>
                <a:lnTo>
                  <a:pt x="358602" y="6881463"/>
                </a:lnTo>
                <a:lnTo>
                  <a:pt x="358602" y="6881464"/>
                </a:lnTo>
                <a:lnTo>
                  <a:pt x="0" y="6881464"/>
                </a:lnTo>
                <a:lnTo>
                  <a:pt x="770994" y="1"/>
                </a:lnTo>
                <a:lnTo>
                  <a:pt x="1117556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GB" dirty="0"/>
              <a:t>Click to add an image or just leave as default coloured background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-11733"/>
            <a:ext cx="5627437" cy="6881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2292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1731"/>
            <a:ext cx="7355661" cy="68580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CC50A455-1D92-52C0-754C-D9206667F3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65005" y="-11734"/>
            <a:ext cx="5726995" cy="6881464"/>
          </a:xfrm>
          <a:custGeom>
            <a:avLst/>
            <a:gdLst>
              <a:gd name="connsiteX0" fmla="*/ 1117556 w 5726995"/>
              <a:gd name="connsiteY0" fmla="*/ 0 h 6881464"/>
              <a:gd name="connsiteX1" fmla="*/ 5726995 w 5726995"/>
              <a:gd name="connsiteY1" fmla="*/ 0 h 6881464"/>
              <a:gd name="connsiteX2" fmla="*/ 5726995 w 5726995"/>
              <a:gd name="connsiteY2" fmla="*/ 6881463 h 6881464"/>
              <a:gd name="connsiteX3" fmla="*/ 358602 w 5726995"/>
              <a:gd name="connsiteY3" fmla="*/ 6881463 h 6881464"/>
              <a:gd name="connsiteX4" fmla="*/ 358602 w 5726995"/>
              <a:gd name="connsiteY4" fmla="*/ 6881464 h 6881464"/>
              <a:gd name="connsiteX5" fmla="*/ 0 w 5726995"/>
              <a:gd name="connsiteY5" fmla="*/ 6881464 h 6881464"/>
              <a:gd name="connsiteX6" fmla="*/ 770994 w 5726995"/>
              <a:gd name="connsiteY6" fmla="*/ 1 h 6881464"/>
              <a:gd name="connsiteX7" fmla="*/ 1117556 w 5726995"/>
              <a:gd name="connsiteY7" fmla="*/ 1 h 688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6995" h="6881464">
                <a:moveTo>
                  <a:pt x="1117556" y="0"/>
                </a:moveTo>
                <a:lnTo>
                  <a:pt x="5726995" y="0"/>
                </a:lnTo>
                <a:lnTo>
                  <a:pt x="5726995" y="6881463"/>
                </a:lnTo>
                <a:lnTo>
                  <a:pt x="358602" y="6881463"/>
                </a:lnTo>
                <a:lnTo>
                  <a:pt x="358602" y="6881464"/>
                </a:lnTo>
                <a:lnTo>
                  <a:pt x="0" y="6881464"/>
                </a:lnTo>
                <a:lnTo>
                  <a:pt x="770994" y="1"/>
                </a:lnTo>
                <a:lnTo>
                  <a:pt x="111755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GB" dirty="0"/>
              <a:t>Click to add an image or just leave as default coloured background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-11733"/>
            <a:ext cx="5627437" cy="6881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4803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Head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8EE389ED-BD9F-52C1-C117-4CDCE5805255}"/>
              </a:ext>
            </a:extLst>
          </p:cNvPr>
          <p:cNvSpPr/>
          <p:nvPr userDrawn="1"/>
        </p:nvSpPr>
        <p:spPr>
          <a:xfrm>
            <a:off x="6465004" y="-11732"/>
            <a:ext cx="5726994" cy="6881463"/>
          </a:xfrm>
          <a:custGeom>
            <a:avLst/>
            <a:gdLst>
              <a:gd name="connsiteX0" fmla="*/ 770994 w 5726994"/>
              <a:gd name="connsiteY0" fmla="*/ 0 h 6881463"/>
              <a:gd name="connsiteX1" fmla="*/ 858740 w 5726994"/>
              <a:gd name="connsiteY1" fmla="*/ 0 h 6881463"/>
              <a:gd name="connsiteX2" fmla="*/ 1129596 w 5726994"/>
              <a:gd name="connsiteY2" fmla="*/ 0 h 6881463"/>
              <a:gd name="connsiteX3" fmla="*/ 5726994 w 5726994"/>
              <a:gd name="connsiteY3" fmla="*/ 0 h 6881463"/>
              <a:gd name="connsiteX4" fmla="*/ 5726994 w 5726994"/>
              <a:gd name="connsiteY4" fmla="*/ 6881463 h 6881463"/>
              <a:gd name="connsiteX5" fmla="*/ 358602 w 5726994"/>
              <a:gd name="connsiteY5" fmla="*/ 6881463 h 6881463"/>
              <a:gd name="connsiteX6" fmla="*/ 234897 w 5726994"/>
              <a:gd name="connsiteY6" fmla="*/ 6881463 h 6881463"/>
              <a:gd name="connsiteX7" fmla="*/ 0 w 5726994"/>
              <a:gd name="connsiteY7" fmla="*/ 6881463 h 68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6994" h="6881463">
                <a:moveTo>
                  <a:pt x="770994" y="0"/>
                </a:moveTo>
                <a:lnTo>
                  <a:pt x="858740" y="0"/>
                </a:lnTo>
                <a:lnTo>
                  <a:pt x="1129596" y="0"/>
                </a:lnTo>
                <a:lnTo>
                  <a:pt x="5726994" y="0"/>
                </a:lnTo>
                <a:lnTo>
                  <a:pt x="5726994" y="6881463"/>
                </a:lnTo>
                <a:lnTo>
                  <a:pt x="358602" y="6881463"/>
                </a:lnTo>
                <a:lnTo>
                  <a:pt x="234897" y="6881463"/>
                </a:lnTo>
                <a:lnTo>
                  <a:pt x="0" y="6881463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1F9DE3-77D9-F889-4560-1A9F5729B2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5921"/>
            <a:ext cx="9312000" cy="6858000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07173323-D6C5-A8E5-D1A7-06D33D86FF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0000" y="450000"/>
            <a:ext cx="2771140" cy="71882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C2C834-FB95-8686-682F-F4C41E2400A0}"/>
              </a:ext>
            </a:extLst>
          </p:cNvPr>
          <p:cNvSpPr txBox="1"/>
          <p:nvPr userDrawn="1"/>
        </p:nvSpPr>
        <p:spPr>
          <a:xfrm>
            <a:off x="8148638" y="1952625"/>
            <a:ext cx="3743325" cy="4177038"/>
          </a:xfrm>
          <a:prstGeom prst="rect">
            <a:avLst/>
          </a:prstGeom>
          <a:noFill/>
        </p:spPr>
        <p:txBody>
          <a:bodyPr wrap="square" lIns="46800" rIns="46800" numCol="1" spcCol="180000" rtlCol="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GB" sz="1800" b="1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IOGP Headquarters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GB" sz="1600" u="none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www.iogp.org</a:t>
            </a:r>
            <a:endParaRPr lang="en-GB" sz="1600" b="1" u="none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City Tower, 40 </a:t>
            </a:r>
            <a:r>
              <a:rPr lang="en-GB" sz="120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Basinghall</a:t>
            </a: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St 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London EC2V 5DE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United Kingdom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T: +44 20 4570 6879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E: </a:t>
            </a:r>
            <a:r>
              <a:rPr lang="en-GB" sz="1200" b="0" u="none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reception@iogp.org</a:t>
            </a:r>
            <a:endParaRPr lang="en-GB" sz="1800" b="1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</a:pPr>
            <a:r>
              <a:rPr lang="en-GB" sz="1800" b="1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IOGP Europe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www.iogpeurope.org</a:t>
            </a:r>
            <a:endParaRPr lang="en-GB" sz="1600" b="1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Avenue de </a:t>
            </a:r>
            <a:r>
              <a:rPr lang="en-GB" sz="120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Tervueren</a:t>
            </a: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188A 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B-1150 Brussels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Belgium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T: +32 2 882 16 53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E: </a:t>
            </a:r>
            <a:r>
              <a:rPr lang="en-GB" sz="1200" b="0" u="none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reception-europe@iogp.org</a:t>
            </a:r>
            <a:endParaRPr lang="en-GB" sz="1200" b="0" u="none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60A1C4-2A69-806F-73BE-982B4FD2D103}"/>
              </a:ext>
            </a:extLst>
          </p:cNvPr>
          <p:cNvSpPr txBox="1"/>
          <p:nvPr userDrawn="1"/>
        </p:nvSpPr>
        <p:spPr>
          <a:xfrm>
            <a:off x="539999" y="1860358"/>
            <a:ext cx="5448050" cy="431978"/>
          </a:xfrm>
          <a:prstGeom prst="rect">
            <a:avLst/>
          </a:prstGeom>
          <a:noFill/>
          <a:ln>
            <a:noFill/>
          </a:ln>
        </p:spPr>
        <p:txBody>
          <a:bodyPr wrap="square" lIns="0" tIns="46800" rIns="90000" rtlCol="0">
            <a:spAutoFit/>
          </a:bodyPr>
          <a:lstStyle/>
          <a:p>
            <a:pPr defTabSz="457200"/>
            <a:r>
              <a:rPr lang="en-US" sz="2200" b="0" dirty="0">
                <a:solidFill>
                  <a:srgbClr val="FFFFFF"/>
                </a:solidFill>
              </a:rPr>
              <a:t>For more information please contact: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xmlns="" id="{50767842-DEA5-125F-1FA7-77CDFA873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2700000"/>
            <a:ext cx="5448051" cy="342966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2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Name, Title, </a:t>
            </a:r>
            <a:r>
              <a:rPr lang="en-GB" dirty="0" err="1"/>
              <a:t>Email.address@iogp.org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06898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- IOGP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xmlns="" id="{8EE389ED-BD9F-52C1-C117-4CDCE5805255}"/>
              </a:ext>
            </a:extLst>
          </p:cNvPr>
          <p:cNvSpPr/>
          <p:nvPr userDrawn="1"/>
        </p:nvSpPr>
        <p:spPr>
          <a:xfrm>
            <a:off x="6465004" y="-11732"/>
            <a:ext cx="5726994" cy="6881463"/>
          </a:xfrm>
          <a:custGeom>
            <a:avLst/>
            <a:gdLst>
              <a:gd name="connsiteX0" fmla="*/ 770994 w 5726994"/>
              <a:gd name="connsiteY0" fmla="*/ 0 h 6881463"/>
              <a:gd name="connsiteX1" fmla="*/ 858740 w 5726994"/>
              <a:gd name="connsiteY1" fmla="*/ 0 h 6881463"/>
              <a:gd name="connsiteX2" fmla="*/ 1129596 w 5726994"/>
              <a:gd name="connsiteY2" fmla="*/ 0 h 6881463"/>
              <a:gd name="connsiteX3" fmla="*/ 5726994 w 5726994"/>
              <a:gd name="connsiteY3" fmla="*/ 0 h 6881463"/>
              <a:gd name="connsiteX4" fmla="*/ 5726994 w 5726994"/>
              <a:gd name="connsiteY4" fmla="*/ 6881463 h 6881463"/>
              <a:gd name="connsiteX5" fmla="*/ 358602 w 5726994"/>
              <a:gd name="connsiteY5" fmla="*/ 6881463 h 6881463"/>
              <a:gd name="connsiteX6" fmla="*/ 234897 w 5726994"/>
              <a:gd name="connsiteY6" fmla="*/ 6881463 h 6881463"/>
              <a:gd name="connsiteX7" fmla="*/ 0 w 5726994"/>
              <a:gd name="connsiteY7" fmla="*/ 6881463 h 68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26994" h="6881463">
                <a:moveTo>
                  <a:pt x="770994" y="0"/>
                </a:moveTo>
                <a:lnTo>
                  <a:pt x="858740" y="0"/>
                </a:lnTo>
                <a:lnTo>
                  <a:pt x="1129596" y="0"/>
                </a:lnTo>
                <a:lnTo>
                  <a:pt x="5726994" y="0"/>
                </a:lnTo>
                <a:lnTo>
                  <a:pt x="5726994" y="6881463"/>
                </a:lnTo>
                <a:lnTo>
                  <a:pt x="358602" y="6881463"/>
                </a:lnTo>
                <a:lnTo>
                  <a:pt x="234897" y="6881463"/>
                </a:lnTo>
                <a:lnTo>
                  <a:pt x="0" y="6881463"/>
                </a:lnTo>
                <a:close/>
              </a:path>
            </a:pathLst>
          </a:cu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91F9DE3-77D9-F889-4560-1A9F5729B2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5921"/>
            <a:ext cx="9312000" cy="6858000"/>
          </a:xfrm>
          <a:prstGeom prst="rect">
            <a:avLst/>
          </a:prstGeom>
        </p:spPr>
      </p:pic>
      <p:pic>
        <p:nvPicPr>
          <p:cNvPr id="3" name="Picture 2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07173323-D6C5-A8E5-D1A7-06D33D86FF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40000" y="450000"/>
            <a:ext cx="2771140" cy="71882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9C2C834-FB95-8686-682F-F4C41E2400A0}"/>
              </a:ext>
            </a:extLst>
          </p:cNvPr>
          <p:cNvSpPr txBox="1"/>
          <p:nvPr userDrawn="1"/>
        </p:nvSpPr>
        <p:spPr>
          <a:xfrm>
            <a:off x="8148638" y="1952625"/>
            <a:ext cx="3743325" cy="4177038"/>
          </a:xfrm>
          <a:prstGeom prst="rect">
            <a:avLst/>
          </a:prstGeom>
          <a:noFill/>
        </p:spPr>
        <p:txBody>
          <a:bodyPr wrap="square" lIns="46800" rIns="46800" numCol="1" spcCol="180000" rtlCol="0" anchor="t" anchorCtr="0">
            <a:no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GB" sz="1800" b="1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IOGP Europe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GB" sz="16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www.iogpeurope.org</a:t>
            </a:r>
            <a:endParaRPr lang="en-GB" sz="1600" b="1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Avenue de </a:t>
            </a:r>
            <a:r>
              <a:rPr lang="en-GB" sz="120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Tervueren</a:t>
            </a: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188A 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B-1150 Brussels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Belgium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T: +32 2 882 16 53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E: </a:t>
            </a:r>
            <a:r>
              <a:rPr lang="en-GB" sz="1200" b="0" u="none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reception-europe@iogp.org</a:t>
            </a:r>
            <a:endParaRPr lang="en-GB" sz="1800" b="1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2000"/>
              </a:spcBef>
              <a:spcAft>
                <a:spcPts val="500"/>
              </a:spcAft>
            </a:pPr>
            <a:r>
              <a:rPr lang="en-GB" sz="1800" b="1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IOGP Headquarters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GB" sz="1600" u="none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www.iogp.org</a:t>
            </a:r>
            <a:endParaRPr lang="en-GB" sz="1600" b="1" u="none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City Tower, 40 </a:t>
            </a:r>
            <a:r>
              <a:rPr lang="en-GB" sz="1200" kern="1200" dirty="0" err="1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Basinghall</a:t>
            </a: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St 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London EC2V 5DE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United Kingdom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T: +44 20 4570 6879</a:t>
            </a:r>
          </a:p>
          <a:p>
            <a:pPr>
              <a:lnSpc>
                <a:spcPct val="110000"/>
              </a:lnSpc>
            </a:pPr>
            <a:r>
              <a:rPr lang="en-GB" sz="120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E: </a:t>
            </a:r>
            <a:r>
              <a:rPr lang="en-GB" sz="1200" b="0" u="none" kern="1200" dirty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reception@iogp.org</a:t>
            </a:r>
            <a:endParaRPr lang="en-GB" sz="1200" b="0" u="none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lnSpc>
                <a:spcPct val="110000"/>
              </a:lnSpc>
              <a:spcAft>
                <a:spcPts val="500"/>
              </a:spcAft>
            </a:pPr>
            <a:endParaRPr lang="en-GB" sz="1400" b="1" kern="1200" dirty="0">
              <a:solidFill>
                <a:schemeClr val="bg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60A1C4-2A69-806F-73BE-982B4FD2D103}"/>
              </a:ext>
            </a:extLst>
          </p:cNvPr>
          <p:cNvSpPr txBox="1"/>
          <p:nvPr userDrawn="1"/>
        </p:nvSpPr>
        <p:spPr>
          <a:xfrm>
            <a:off x="539999" y="1860358"/>
            <a:ext cx="5448050" cy="431978"/>
          </a:xfrm>
          <a:prstGeom prst="rect">
            <a:avLst/>
          </a:prstGeom>
          <a:noFill/>
          <a:ln>
            <a:noFill/>
          </a:ln>
        </p:spPr>
        <p:txBody>
          <a:bodyPr wrap="square" lIns="0" tIns="46800" rIns="90000" rtlCol="0">
            <a:spAutoFit/>
          </a:bodyPr>
          <a:lstStyle/>
          <a:p>
            <a:pPr defTabSz="457200"/>
            <a:r>
              <a:rPr lang="en-US" sz="2200" b="0" dirty="0">
                <a:solidFill>
                  <a:srgbClr val="FFFFFF"/>
                </a:solidFill>
              </a:rPr>
              <a:t>For more information please contact: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xmlns="" id="{50767842-DEA5-125F-1FA7-77CDFA8738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2700000"/>
            <a:ext cx="5448051" cy="3429663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2200" b="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Name, Title, </a:t>
            </a:r>
            <a:r>
              <a:rPr lang="en-GB" dirty="0" err="1"/>
              <a:t>Email.address@iogp.org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8707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range - Engine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1731"/>
            <a:ext cx="7355661" cy="685800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AEFF6E8-F967-C352-A441-5720399505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5435" y="-11733"/>
            <a:ext cx="5376565" cy="6881463"/>
          </a:xfrm>
          <a:custGeom>
            <a:avLst/>
            <a:gdLst>
              <a:gd name="connsiteX0" fmla="*/ 703035 w 4927373"/>
              <a:gd name="connsiteY0" fmla="*/ 0 h 6881463"/>
              <a:gd name="connsiteX1" fmla="*/ 4927373 w 4927373"/>
              <a:gd name="connsiteY1" fmla="*/ 0 h 6881463"/>
              <a:gd name="connsiteX2" fmla="*/ 4927373 w 4927373"/>
              <a:gd name="connsiteY2" fmla="*/ 6881463 h 6881463"/>
              <a:gd name="connsiteX3" fmla="*/ 0 w 4927373"/>
              <a:gd name="connsiteY3" fmla="*/ 6881463 h 6881463"/>
              <a:gd name="connsiteX4" fmla="*/ 0 w 4927373"/>
              <a:gd name="connsiteY4" fmla="*/ 6875598 h 6881463"/>
              <a:gd name="connsiteX5" fmla="*/ 3141 w 4927373"/>
              <a:gd name="connsiteY5" fmla="*/ 6875598 h 68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7373" h="6881463">
                <a:moveTo>
                  <a:pt x="703035" y="0"/>
                </a:moveTo>
                <a:lnTo>
                  <a:pt x="4927373" y="0"/>
                </a:lnTo>
                <a:lnTo>
                  <a:pt x="4927373" y="6881463"/>
                </a:lnTo>
                <a:lnTo>
                  <a:pt x="0" y="6881463"/>
                </a:lnTo>
                <a:lnTo>
                  <a:pt x="0" y="6875598"/>
                </a:lnTo>
                <a:lnTo>
                  <a:pt x="3141" y="687559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160000"/>
            <a:ext cx="5627437" cy="2769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FF5B5BC7-12E8-377D-0FE8-F244E885C18C}"/>
              </a:ext>
            </a:extLst>
          </p:cNvPr>
          <p:cNvSpPr/>
          <p:nvPr userDrawn="1"/>
        </p:nvSpPr>
        <p:spPr>
          <a:xfrm>
            <a:off x="6465005" y="-11732"/>
            <a:ext cx="1129596" cy="6881463"/>
          </a:xfrm>
          <a:prstGeom prst="parallelogram">
            <a:avLst>
              <a:gd name="adj" fmla="val 6825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EE8B5783-692F-D16E-429F-C09459CE2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1" y="4859383"/>
            <a:ext cx="5627436" cy="12702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name and/or event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9B855BD4-CF29-091C-C156-CFF21EC06D58}"/>
              </a:ext>
            </a:extLst>
          </p:cNvPr>
          <p:cNvSpPr/>
          <p:nvPr userDrawn="1"/>
        </p:nvSpPr>
        <p:spPr>
          <a:xfrm>
            <a:off x="-383040" y="-11733"/>
            <a:ext cx="4411134" cy="1417200"/>
          </a:xfrm>
          <a:prstGeom prst="parallelogram">
            <a:avLst>
              <a:gd name="adj" fmla="val 124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DE6B904-1ABB-346E-D04B-E3AEFFAD06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2685" y="183398"/>
            <a:ext cx="3195090" cy="10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14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- Enviro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9812"/>
            <a:ext cx="7355661" cy="685800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AEFF6E8-F967-C352-A441-5720399505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5435" y="-11733"/>
            <a:ext cx="5376565" cy="6881463"/>
          </a:xfrm>
          <a:custGeom>
            <a:avLst/>
            <a:gdLst>
              <a:gd name="connsiteX0" fmla="*/ 703035 w 4927373"/>
              <a:gd name="connsiteY0" fmla="*/ 0 h 6881463"/>
              <a:gd name="connsiteX1" fmla="*/ 4927373 w 4927373"/>
              <a:gd name="connsiteY1" fmla="*/ 0 h 6881463"/>
              <a:gd name="connsiteX2" fmla="*/ 4927373 w 4927373"/>
              <a:gd name="connsiteY2" fmla="*/ 6881463 h 6881463"/>
              <a:gd name="connsiteX3" fmla="*/ 0 w 4927373"/>
              <a:gd name="connsiteY3" fmla="*/ 6881463 h 6881463"/>
              <a:gd name="connsiteX4" fmla="*/ 0 w 4927373"/>
              <a:gd name="connsiteY4" fmla="*/ 6875598 h 6881463"/>
              <a:gd name="connsiteX5" fmla="*/ 3141 w 4927373"/>
              <a:gd name="connsiteY5" fmla="*/ 6875598 h 68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7373" h="6881463">
                <a:moveTo>
                  <a:pt x="703035" y="0"/>
                </a:moveTo>
                <a:lnTo>
                  <a:pt x="4927373" y="0"/>
                </a:lnTo>
                <a:lnTo>
                  <a:pt x="4927373" y="6881463"/>
                </a:lnTo>
                <a:lnTo>
                  <a:pt x="0" y="6881463"/>
                </a:lnTo>
                <a:lnTo>
                  <a:pt x="0" y="6875598"/>
                </a:lnTo>
                <a:lnTo>
                  <a:pt x="3141" y="687559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160000"/>
            <a:ext cx="5627437" cy="2769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FF5B5BC7-12E8-377D-0FE8-F244E885C18C}"/>
              </a:ext>
            </a:extLst>
          </p:cNvPr>
          <p:cNvSpPr/>
          <p:nvPr userDrawn="1"/>
        </p:nvSpPr>
        <p:spPr>
          <a:xfrm>
            <a:off x="6465005" y="-11732"/>
            <a:ext cx="1129596" cy="6881463"/>
          </a:xfrm>
          <a:prstGeom prst="parallelogram">
            <a:avLst>
              <a:gd name="adj" fmla="val 68254"/>
            </a:avLst>
          </a:prstGeom>
          <a:solidFill>
            <a:srgbClr val="009F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EE8B5783-692F-D16E-429F-C09459CE2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1" y="4859383"/>
            <a:ext cx="5627436" cy="12702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name and/or event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72579855-F010-505F-9C55-1F6BB8017103}"/>
              </a:ext>
            </a:extLst>
          </p:cNvPr>
          <p:cNvSpPr/>
          <p:nvPr userDrawn="1"/>
        </p:nvSpPr>
        <p:spPr>
          <a:xfrm>
            <a:off x="-383040" y="-11733"/>
            <a:ext cx="4411134" cy="1417200"/>
          </a:xfrm>
          <a:prstGeom prst="parallelogram">
            <a:avLst>
              <a:gd name="adj" fmla="val 124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B8C19FD0-A482-988A-8503-FE882E015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2685" y="183398"/>
            <a:ext cx="3195090" cy="10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81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 -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1731"/>
            <a:ext cx="7355661" cy="685800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AEFF6E8-F967-C352-A441-5720399505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5435" y="-11733"/>
            <a:ext cx="5376565" cy="6881463"/>
          </a:xfrm>
          <a:custGeom>
            <a:avLst/>
            <a:gdLst>
              <a:gd name="connsiteX0" fmla="*/ 703035 w 4927373"/>
              <a:gd name="connsiteY0" fmla="*/ 0 h 6881463"/>
              <a:gd name="connsiteX1" fmla="*/ 4927373 w 4927373"/>
              <a:gd name="connsiteY1" fmla="*/ 0 h 6881463"/>
              <a:gd name="connsiteX2" fmla="*/ 4927373 w 4927373"/>
              <a:gd name="connsiteY2" fmla="*/ 6881463 h 6881463"/>
              <a:gd name="connsiteX3" fmla="*/ 0 w 4927373"/>
              <a:gd name="connsiteY3" fmla="*/ 6881463 h 6881463"/>
              <a:gd name="connsiteX4" fmla="*/ 0 w 4927373"/>
              <a:gd name="connsiteY4" fmla="*/ 6875598 h 6881463"/>
              <a:gd name="connsiteX5" fmla="*/ 3141 w 4927373"/>
              <a:gd name="connsiteY5" fmla="*/ 6875598 h 68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7373" h="6881463">
                <a:moveTo>
                  <a:pt x="703035" y="0"/>
                </a:moveTo>
                <a:lnTo>
                  <a:pt x="4927373" y="0"/>
                </a:lnTo>
                <a:lnTo>
                  <a:pt x="4927373" y="6881463"/>
                </a:lnTo>
                <a:lnTo>
                  <a:pt x="0" y="6881463"/>
                </a:lnTo>
                <a:lnTo>
                  <a:pt x="0" y="6875598"/>
                </a:lnTo>
                <a:lnTo>
                  <a:pt x="3141" y="687559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160000"/>
            <a:ext cx="5627437" cy="2769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FF5B5BC7-12E8-377D-0FE8-F244E885C18C}"/>
              </a:ext>
            </a:extLst>
          </p:cNvPr>
          <p:cNvSpPr/>
          <p:nvPr userDrawn="1"/>
        </p:nvSpPr>
        <p:spPr>
          <a:xfrm>
            <a:off x="6465005" y="-11732"/>
            <a:ext cx="1129596" cy="6881463"/>
          </a:xfrm>
          <a:prstGeom prst="parallelogram">
            <a:avLst>
              <a:gd name="adj" fmla="val 682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EE8B5783-692F-D16E-429F-C09459CE2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1" y="4859383"/>
            <a:ext cx="5627436" cy="12702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name and/or event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FBB7DB65-F830-D0FD-F04B-99FDACB4A208}"/>
              </a:ext>
            </a:extLst>
          </p:cNvPr>
          <p:cNvSpPr/>
          <p:nvPr userDrawn="1"/>
        </p:nvSpPr>
        <p:spPr>
          <a:xfrm>
            <a:off x="-383040" y="-11733"/>
            <a:ext cx="4411134" cy="1417200"/>
          </a:xfrm>
          <a:prstGeom prst="parallelogram">
            <a:avLst>
              <a:gd name="adj" fmla="val 124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0C881251-4FA5-AF6E-BBB9-2DDC63C997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2685" y="183398"/>
            <a:ext cx="3195090" cy="10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116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 -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9B6764-BEE9-89D9-98FA-DA63EAE86249}"/>
              </a:ext>
            </a:extLst>
          </p:cNvPr>
          <p:cNvSpPr/>
          <p:nvPr userDrawn="1"/>
        </p:nvSpPr>
        <p:spPr>
          <a:xfrm>
            <a:off x="0" y="-11731"/>
            <a:ext cx="12192000" cy="6881463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2ACB313-21CA-18DC-7770-BB18AE5A75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 l="28642" r="11026"/>
          <a:stretch/>
        </p:blipFill>
        <p:spPr>
          <a:xfrm flipH="1">
            <a:off x="0" y="11731"/>
            <a:ext cx="7355661" cy="6858000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6AEFF6E8-F967-C352-A441-5720399505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5435" y="-11733"/>
            <a:ext cx="5376565" cy="6881463"/>
          </a:xfrm>
          <a:custGeom>
            <a:avLst/>
            <a:gdLst>
              <a:gd name="connsiteX0" fmla="*/ 703035 w 4927373"/>
              <a:gd name="connsiteY0" fmla="*/ 0 h 6881463"/>
              <a:gd name="connsiteX1" fmla="*/ 4927373 w 4927373"/>
              <a:gd name="connsiteY1" fmla="*/ 0 h 6881463"/>
              <a:gd name="connsiteX2" fmla="*/ 4927373 w 4927373"/>
              <a:gd name="connsiteY2" fmla="*/ 6881463 h 6881463"/>
              <a:gd name="connsiteX3" fmla="*/ 0 w 4927373"/>
              <a:gd name="connsiteY3" fmla="*/ 6881463 h 6881463"/>
              <a:gd name="connsiteX4" fmla="*/ 0 w 4927373"/>
              <a:gd name="connsiteY4" fmla="*/ 6875598 h 6881463"/>
              <a:gd name="connsiteX5" fmla="*/ 3141 w 4927373"/>
              <a:gd name="connsiteY5" fmla="*/ 6875598 h 688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7373" h="6881463">
                <a:moveTo>
                  <a:pt x="703035" y="0"/>
                </a:moveTo>
                <a:lnTo>
                  <a:pt x="4927373" y="0"/>
                </a:lnTo>
                <a:lnTo>
                  <a:pt x="4927373" y="6881463"/>
                </a:lnTo>
                <a:lnTo>
                  <a:pt x="0" y="6881463"/>
                </a:lnTo>
                <a:lnTo>
                  <a:pt x="0" y="6875598"/>
                </a:lnTo>
                <a:lnTo>
                  <a:pt x="3141" y="687559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D1933E-AAF6-6B49-9C03-3BD5D1DD3E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000" y="2160000"/>
            <a:ext cx="5627437" cy="27696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FF5B5BC7-12E8-377D-0FE8-F244E885C18C}"/>
              </a:ext>
            </a:extLst>
          </p:cNvPr>
          <p:cNvSpPr/>
          <p:nvPr userDrawn="1"/>
        </p:nvSpPr>
        <p:spPr>
          <a:xfrm>
            <a:off x="6465005" y="-11732"/>
            <a:ext cx="1129596" cy="6881463"/>
          </a:xfrm>
          <a:prstGeom prst="parallelogram">
            <a:avLst>
              <a:gd name="adj" fmla="val 682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EE8B5783-692F-D16E-429F-C09459CE29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001" y="4859383"/>
            <a:ext cx="5627436" cy="1270280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Presenter name and/or event</a:t>
            </a:r>
            <a:br>
              <a:rPr lang="en-GB" dirty="0"/>
            </a:br>
            <a:r>
              <a:rPr lang="en-GB" dirty="0"/>
              <a:t>Day Month Year</a:t>
            </a:r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261EF9A-7B27-BB2F-30BB-775598B51349}"/>
              </a:ext>
            </a:extLst>
          </p:cNvPr>
          <p:cNvCxnSpPr>
            <a:cxnSpLocks/>
          </p:cNvCxnSpPr>
          <p:nvPr userDrawn="1"/>
        </p:nvCxnSpPr>
        <p:spPr>
          <a:xfrm flipH="1">
            <a:off x="6357713" y="-41275"/>
            <a:ext cx="773337" cy="6911006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rallelogram 1">
            <a:extLst>
              <a:ext uri="{FF2B5EF4-FFF2-40B4-BE49-F238E27FC236}">
                <a16:creationId xmlns:a16="http://schemas.microsoft.com/office/drawing/2014/main" xmlns="" id="{45756DF5-DDEC-C87C-47BD-9810E742B0EC}"/>
              </a:ext>
            </a:extLst>
          </p:cNvPr>
          <p:cNvSpPr/>
          <p:nvPr userDrawn="1"/>
        </p:nvSpPr>
        <p:spPr>
          <a:xfrm>
            <a:off x="-383040" y="-11733"/>
            <a:ext cx="4411134" cy="1417200"/>
          </a:xfrm>
          <a:prstGeom prst="parallelogram">
            <a:avLst>
              <a:gd name="adj" fmla="val 124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65CEEC44-40EA-BD12-6E00-EA99F4A6CF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72685" y="183398"/>
            <a:ext cx="3195090" cy="10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281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16538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365"/>
            <a:ext cx="11591925" cy="432097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574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16538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365"/>
            <a:ext cx="11591925" cy="416834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889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A1CF9D-5C4A-28AD-CEE9-DE2F2A40C1A6}"/>
              </a:ext>
            </a:extLst>
          </p:cNvPr>
          <p:cNvSpPr/>
          <p:nvPr userDrawn="1"/>
        </p:nvSpPr>
        <p:spPr>
          <a:xfrm>
            <a:off x="0" y="0"/>
            <a:ext cx="12192000" cy="1653826"/>
          </a:xfrm>
          <a:prstGeom prst="rect">
            <a:avLst/>
          </a:prstGeom>
          <a:solidFill>
            <a:srgbClr val="75787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478EC1-B3A1-254F-2A71-38C44629300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</a:blip>
          <a:srcRect l="23622"/>
          <a:stretch/>
        </p:blipFill>
        <p:spPr>
          <a:xfrm flipH="1">
            <a:off x="2880000" y="0"/>
            <a:ext cx="9312000" cy="6858000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xmlns="" id="{4FD98F50-6665-A18E-B2D5-1C0A8479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08365"/>
            <a:ext cx="11591925" cy="416834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xmlns="" id="{1B3931B3-B557-6C61-C70B-D4E53A1C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450000"/>
            <a:ext cx="11593600" cy="908365"/>
          </a:xfrm>
          <a:prstGeom prst="rect">
            <a:avLst/>
          </a:prstGeom>
        </p:spPr>
        <p:txBody>
          <a:bodyPr anchor="ctr" anchorCtr="0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996A0CD-C354-A734-FCBA-E6373F12B0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981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540000"/>
            <a:ext cx="11593600" cy="90836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1808162"/>
            <a:ext cx="11593600" cy="416855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00E0E072-0053-B9B9-7C50-4623692A1A91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232707" y="6289631"/>
            <a:ext cx="1202532" cy="41019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025079C-3E0E-D59C-E56E-DE7A91F538B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1436914" y="6494729"/>
            <a:ext cx="10275049" cy="0"/>
          </a:xfrm>
          <a:prstGeom prst="line">
            <a:avLst/>
          </a:prstGeom>
          <a:ln w="19050">
            <a:solidFill>
              <a:srgbClr val="7578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904297-77F1-9837-515D-BC5B96ED9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1963" y="6404729"/>
            <a:ext cx="180000" cy="180000"/>
          </a:xfrm>
          <a:prstGeom prst="rect">
            <a:avLst/>
          </a:prstGeom>
          <a:solidFill>
            <a:srgbClr val="75787B"/>
          </a:solidFill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algn="ctr"/>
            <a:fld id="{CF272156-FE6F-B14A-88D3-CEA0F1C2133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287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83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684" r:id="rId14"/>
    <p:sldLayoutId id="2147483686" r:id="rId15"/>
    <p:sldLayoutId id="2147483694" r:id="rId16"/>
    <p:sldLayoutId id="2147483697" r:id="rId17"/>
    <p:sldLayoutId id="2147483696" r:id="rId18"/>
    <p:sldLayoutId id="2147483704" r:id="rId19"/>
    <p:sldLayoutId id="2147483687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685" r:id="rId27"/>
    <p:sldLayoutId id="2147483693" r:id="rId2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10000"/>
        </a:lnSpc>
        <a:spcBef>
          <a:spcPts val="75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10000"/>
        </a:lnSpc>
        <a:spcBef>
          <a:spcPts val="375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300" userDrawn="1">
          <p15:clr>
            <a:srgbClr val="F26B43"/>
          </p15:clr>
        </p15:guide>
        <p15:guide id="2" pos="1413" userDrawn="1">
          <p15:clr>
            <a:srgbClr val="F26B43"/>
          </p15:clr>
        </p15:guide>
        <p15:guide id="3" orient="horz" pos="1139" userDrawn="1">
          <p15:clr>
            <a:srgbClr val="F26B43"/>
          </p15:clr>
        </p15:guide>
        <p15:guide id="4" pos="2525" userDrawn="1">
          <p15:clr>
            <a:srgbClr val="F26B43"/>
          </p15:clr>
        </p15:guide>
        <p15:guide id="5" pos="2661" userDrawn="1">
          <p15:clr>
            <a:srgbClr val="F26B43"/>
          </p15:clr>
        </p15:guide>
        <p15:guide id="6" pos="3772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19" userDrawn="1">
          <p15:clr>
            <a:srgbClr val="F26B43"/>
          </p15:clr>
        </p15:guide>
        <p15:guide id="9" pos="5133" userDrawn="1">
          <p15:clr>
            <a:srgbClr val="F26B43"/>
          </p15:clr>
        </p15:guide>
        <p15:guide id="10" pos="6267" userDrawn="1">
          <p15:clr>
            <a:srgbClr val="F26B43"/>
          </p15:clr>
        </p15:guide>
        <p15:guide id="11" pos="6380" userDrawn="1">
          <p15:clr>
            <a:srgbClr val="F26B43"/>
          </p15:clr>
        </p15:guide>
        <p15:guide id="12" pos="7491" userDrawn="1">
          <p15:clr>
            <a:srgbClr val="F26B43"/>
          </p15:clr>
        </p15:guide>
        <p15:guide id="13" orient="horz" pos="2432" userDrawn="1">
          <p15:clr>
            <a:srgbClr val="F26B43"/>
          </p15:clr>
        </p15:guide>
        <p15:guide id="14" orient="horz" pos="2546" userDrawn="1">
          <p15:clr>
            <a:srgbClr val="F26B43"/>
          </p15:clr>
        </p15:guide>
        <p15:guide id="15" orient="horz" pos="3861" userDrawn="1">
          <p15:clr>
            <a:srgbClr val="F26B43"/>
          </p15:clr>
        </p15:guide>
        <p15:guide id="16" pos="1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feedback@epsg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xmlns="" id="{21270F29-4508-5915-C471-AB1AFD7C84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EFA49-AA0E-D602-61D0-D0D9744BA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1937804"/>
            <a:ext cx="5627437" cy="2430996"/>
          </a:xfrm>
        </p:spPr>
        <p:txBody>
          <a:bodyPr/>
          <a:lstStyle/>
          <a:p>
            <a:r>
              <a:rPr lang="en-GB" b="1" dirty="0" smtClean="0"/>
              <a:t>EPSG </a:t>
            </a:r>
          </a:p>
          <a:p>
            <a:r>
              <a:rPr lang="en-GB" sz="3200" b="1" dirty="0" smtClean="0"/>
              <a:t>  – relationship to the ISO </a:t>
            </a:r>
          </a:p>
          <a:p>
            <a:r>
              <a:rPr lang="en-GB" sz="3200" b="1" dirty="0" smtClean="0"/>
              <a:t>     Geodetic Register </a:t>
            </a:r>
          </a:p>
          <a:p>
            <a:r>
              <a:rPr lang="en-GB" sz="3200" b="1" dirty="0" smtClean="0"/>
              <a:t>  – plans for NATRF2022</a:t>
            </a:r>
            <a:endParaRPr lang="en-US" sz="32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CC3BCC95-100B-D81E-9005-B422F4B01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1" y="4551680"/>
            <a:ext cx="5627436" cy="196825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Roger Lott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IOGP Geodesy Subcommittee co-chair</a:t>
            </a:r>
          </a:p>
          <a:p>
            <a:endParaRPr lang="en-US" sz="1800" dirty="0" smtClean="0"/>
          </a:p>
          <a:p>
            <a:r>
              <a:rPr lang="en-GB" sz="1800" b="1" dirty="0" smtClean="0"/>
              <a:t>NGS &amp; CGS Bi-national Geospatial Software Developers Summit </a:t>
            </a:r>
            <a:endParaRPr lang="en-GB" sz="1800" dirty="0" smtClean="0"/>
          </a:p>
          <a:p>
            <a:r>
              <a:rPr lang="en-US" sz="1800" dirty="0" smtClean="0"/>
              <a:t> April 2025</a:t>
            </a:r>
            <a:endParaRPr lang="en-US" sz="1800" dirty="0"/>
          </a:p>
        </p:txBody>
      </p:sp>
      <p:grpSp>
        <p:nvGrpSpPr>
          <p:cNvPr id="9" name="Group 8"/>
          <p:cNvGrpSpPr/>
          <p:nvPr/>
        </p:nvGrpSpPr>
        <p:grpSpPr>
          <a:xfrm>
            <a:off x="6815435" y="0"/>
            <a:ext cx="5408839" cy="6869733"/>
            <a:chOff x="6815435" y="-11733"/>
            <a:chExt cx="5408839" cy="6869733"/>
          </a:xfrm>
        </p:grpSpPr>
        <p:grpSp>
          <p:nvGrpSpPr>
            <p:cNvPr id="8" name="Group 7"/>
            <p:cNvGrpSpPr/>
            <p:nvPr/>
          </p:nvGrpSpPr>
          <p:grpSpPr>
            <a:xfrm>
              <a:off x="6815435" y="-11733"/>
              <a:ext cx="5408839" cy="6869733"/>
              <a:chOff x="6815435" y="-11733"/>
              <a:chExt cx="5408839" cy="6869733"/>
            </a:xfrm>
          </p:grpSpPr>
          <p:sp>
            <p:nvSpPr>
              <p:cNvPr id="6" name="Right Triangle 5"/>
              <p:cNvSpPr/>
              <p:nvPr/>
            </p:nvSpPr>
            <p:spPr>
              <a:xfrm flipH="1">
                <a:off x="6815435" y="0"/>
                <a:ext cx="764664" cy="6858000"/>
              </a:xfrm>
              <a:prstGeom prst="rtTriangl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586735" y="-11733"/>
                <a:ext cx="4637539" cy="68697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09303" y="744718"/>
              <a:ext cx="4635561" cy="560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2817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40F7CD7-E365-A59D-55B4-E3203CFBA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668511"/>
            <a:ext cx="11591925" cy="4570924"/>
          </a:xfrm>
        </p:spPr>
        <p:txBody>
          <a:bodyPr/>
          <a:lstStyle/>
          <a:p>
            <a:r>
              <a:rPr lang="en-GB" sz="2000" dirty="0" smtClean="0">
                <a:solidFill>
                  <a:srgbClr val="0070C0"/>
                </a:solidFill>
                <a:cs typeface="Times New Roman"/>
              </a:rPr>
              <a:t>EPSG follows ISO 19111:2019 data model</a:t>
            </a: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0070C0"/>
                </a:solidFill>
              </a:rPr>
              <a:t>Data maintained by the IOGP Geodesy Subcommittee</a:t>
            </a:r>
          </a:p>
          <a:p>
            <a:pPr lvl="1">
              <a:lnSpc>
                <a:spcPct val="100000"/>
              </a:lnSpc>
            </a:pPr>
            <a:r>
              <a:rPr lang="en-GB" sz="1200" dirty="0" smtClean="0">
                <a:solidFill>
                  <a:srgbClr val="0070C0"/>
                </a:solidFill>
              </a:rPr>
              <a:t>Subcommittee has ~20 members, 33% N America, 33% Europe, 33% ROW.   </a:t>
            </a:r>
          </a:p>
          <a:p>
            <a:pPr lvl="1">
              <a:lnSpc>
                <a:spcPct val="100000"/>
              </a:lnSpc>
            </a:pPr>
            <a:r>
              <a:rPr lang="en-GB" sz="1200" dirty="0" smtClean="0">
                <a:solidFill>
                  <a:srgbClr val="0070C0"/>
                </a:solidFill>
              </a:rPr>
              <a:t>50% are geodesists, remainder are GIS experts, software developers, and surveyors</a:t>
            </a:r>
          </a:p>
          <a:p>
            <a:pPr>
              <a:lnSpc>
                <a:spcPct val="100000"/>
              </a:lnSpc>
            </a:pPr>
            <a:r>
              <a:rPr lang="en-GB" sz="2000" dirty="0" smtClean="0">
                <a:solidFill>
                  <a:srgbClr val="0070C0"/>
                </a:solidFill>
                <a:cs typeface="Times New Roman"/>
              </a:rPr>
              <a:t>EPSG registry has GUI (epsg.org) and API</a:t>
            </a:r>
          </a:p>
          <a:p>
            <a:pPr lvl="1">
              <a:lnSpc>
                <a:spcPct val="100000"/>
              </a:lnSpc>
            </a:pPr>
            <a:r>
              <a:rPr lang="en-GB" sz="1800" dirty="0" smtClean="0">
                <a:solidFill>
                  <a:srgbClr val="0070C0"/>
                </a:solidFill>
                <a:cs typeface="Times New Roman"/>
              </a:rPr>
              <a:t>Dataset is fairly static – </a:t>
            </a:r>
            <a:r>
              <a:rPr lang="en-GB" sz="1800" dirty="0" smtClean="0">
                <a:cs typeface="Times New Roman"/>
              </a:rPr>
              <a:t>cache the definitions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ISOGR content is included in the EPSG Dataset</a:t>
            </a:r>
          </a:p>
          <a:p>
            <a:pPr lvl="1">
              <a:lnSpc>
                <a:spcPct val="100000"/>
              </a:lnSpc>
            </a:pPr>
            <a:r>
              <a:rPr lang="en-GB" sz="1800" dirty="0" smtClean="0"/>
              <a:t>EPSG CRS and CT definitions include ISOGR identifier</a:t>
            </a:r>
          </a:p>
          <a:p>
            <a:r>
              <a:rPr lang="en-GB" sz="2000" dirty="0" smtClean="0"/>
              <a:t>Many EPSG support records adopted by ISOGR</a:t>
            </a:r>
            <a:endParaRPr lang="en-GB" sz="1100" dirty="0" smtClean="0"/>
          </a:p>
          <a:p>
            <a:r>
              <a:rPr lang="en-GB" sz="2000" dirty="0" smtClean="0">
                <a:cs typeface="Times New Roman"/>
              </a:rPr>
              <a:t>EPSG content adopted by OGC</a:t>
            </a: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Requests for data changes to </a:t>
            </a:r>
            <a:r>
              <a:rPr lang="en-US" sz="2000" dirty="0" smtClean="0">
                <a:hlinkClick r:id="rId3"/>
              </a:rPr>
              <a:t>feedback@epsg.org</a:t>
            </a:r>
            <a:endParaRPr lang="en-US" sz="2000" dirty="0" smtClean="0"/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vetted against publicly-available information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A042328-2B40-D6DD-A6B8-32EE246E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EPSG’s relationship to the ISO Geodetic Register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0B253E-276D-7E85-D564-04CD6C82E0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F272156-FE6F-B14A-88D3-CEA0F1C21333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4138" y="143537"/>
            <a:ext cx="1133021" cy="137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6978066" y="1897933"/>
            <a:ext cx="4928353" cy="3210518"/>
            <a:chOff x="6978066" y="2415732"/>
            <a:chExt cx="4928353" cy="321051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78066" y="2415732"/>
              <a:ext cx="4928353" cy="3210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0388031" y="2638273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&gt;7000 CRSs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595516" y="4046611"/>
              <a:ext cx="1294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FF"/>
                  </a:solidFill>
                </a:rPr>
                <a:t>&gt;2500 CTs</a:t>
              </a:r>
              <a:endParaRPr lang="en-GB" dirty="0">
                <a:solidFill>
                  <a:srgbClr val="0000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4719" y="3029639"/>
              <a:ext cx="16754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B050"/>
                  </a:solidFill>
                </a:rPr>
                <a:t>+12000 support records</a:t>
              </a:r>
              <a:endParaRPr lang="en-GB" sz="11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849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40F7CD7-E365-A59D-55B4-E3203CFBA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668511"/>
            <a:ext cx="11591925" cy="45963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IOGP members wish to see NATRF2022 descriptions in EPSG as soon as practicable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Strategy: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We have had some dialogue with NGS (but not CGS)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NGS alpha data will not be included in EPSG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/>
              <a:t>Information will be added after </a:t>
            </a:r>
            <a:r>
              <a:rPr lang="en-US" sz="1400" i="1" dirty="0" smtClean="0"/>
              <a:t>data</a:t>
            </a:r>
            <a:r>
              <a:rPr lang="en-US" sz="1400" dirty="0" smtClean="0"/>
              <a:t> is published in NGS beta (with metadata) or ISOGR, whichever is earliest</a:t>
            </a:r>
          </a:p>
          <a:p>
            <a:pPr lvl="4">
              <a:lnSpc>
                <a:spcPct val="100000"/>
              </a:lnSpc>
            </a:pPr>
            <a:r>
              <a:rPr lang="en-US" dirty="0" smtClean="0"/>
              <a:t>exception: </a:t>
            </a:r>
            <a:r>
              <a:rPr lang="en-US" smtClean="0"/>
              <a:t>EPSG Dataset will </a:t>
            </a:r>
            <a:r>
              <a:rPr lang="en-US" dirty="0" smtClean="0"/>
              <a:t>include projected CRSs for all relevant UTM zones even if not in NGS beta or ISOGR</a:t>
            </a:r>
          </a:p>
          <a:p>
            <a:pPr lvl="2">
              <a:spcBef>
                <a:spcPts val="400"/>
              </a:spcBef>
            </a:pPr>
            <a:r>
              <a:rPr lang="en-US" sz="1400" b="1" dirty="0" smtClean="0"/>
              <a:t>SPCS2022</a:t>
            </a:r>
            <a:r>
              <a:rPr lang="en-US" sz="1400" dirty="0" smtClean="0"/>
              <a:t> </a:t>
            </a:r>
          </a:p>
          <a:p>
            <a:pPr lvl="3"/>
            <a:r>
              <a:rPr lang="en-US" dirty="0" smtClean="0"/>
              <a:t>Unlike SPCS27 and SPCS83, EPSG codes for SPCS2022 will not be related to FIPS codes</a:t>
            </a:r>
          </a:p>
          <a:p>
            <a:pPr lvl="3"/>
            <a:r>
              <a:rPr lang="en-US" dirty="0" smtClean="0"/>
              <a:t>Will include projection definitions and projected CRSs in both meters </a:t>
            </a:r>
            <a:r>
              <a:rPr lang="en-US" i="1" dirty="0" smtClean="0"/>
              <a:t>and</a:t>
            </a:r>
            <a:r>
              <a:rPr lang="en-US" dirty="0" smtClean="0"/>
              <a:t> feet.   (unit included in name)</a:t>
            </a:r>
          </a:p>
          <a:p>
            <a:pPr lvl="3"/>
            <a:r>
              <a:rPr lang="en-GB" dirty="0" smtClean="0"/>
              <a:t>Axis order will be N,E (per NGS definition)  </a:t>
            </a:r>
          </a:p>
          <a:p>
            <a:pPr lvl="3"/>
            <a:r>
              <a:rPr lang="en-GB" dirty="0" smtClean="0"/>
              <a:t>County zones with identical projection parameters </a:t>
            </a:r>
          </a:p>
          <a:p>
            <a:pPr lvl="3">
              <a:buNone/>
            </a:pPr>
            <a:r>
              <a:rPr lang="en-GB" dirty="0" smtClean="0"/>
              <a:t>    will have one record and one EPSG code, </a:t>
            </a:r>
          </a:p>
          <a:p>
            <a:pPr lvl="4"/>
            <a:r>
              <a:rPr lang="en-GB" dirty="0" smtClean="0"/>
              <a:t>    </a:t>
            </a:r>
            <a:r>
              <a:rPr lang="en-GB" sz="1400" dirty="0" smtClean="0"/>
              <a:t>aliases used for each county:</a:t>
            </a:r>
            <a:endParaRPr lang="en-GB" dirty="0" smtClean="0"/>
          </a:p>
          <a:p>
            <a:pPr lvl="3"/>
            <a:endParaRPr lang="en-US" sz="2000" dirty="0" smtClean="0"/>
          </a:p>
          <a:p>
            <a:pPr lvl="3">
              <a:lnSpc>
                <a:spcPct val="100000"/>
              </a:lnSpc>
            </a:pPr>
            <a:r>
              <a:rPr lang="en-US" dirty="0" smtClean="0"/>
              <a:t>Test loading (of subset of alpha) has been successfully accomplished. Extent polygons identified as most difficult task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A042328-2B40-D6DD-A6B8-32EE246E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EPSG plans for adding NATRF2022 data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0B253E-276D-7E85-D564-04CD6C82E0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F272156-FE6F-B14A-88D3-CEA0F1C21333}" type="slidenum">
              <a:rPr lang="en-US" smtClean="0"/>
              <a:pPr algn="ctr"/>
              <a:t>3</a:t>
            </a:fld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4138" y="143537"/>
            <a:ext cx="1133021" cy="137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5617247" y="4604276"/>
            <a:ext cx="5682114" cy="1140323"/>
            <a:chOff x="5617247" y="4604276"/>
            <a:chExt cx="5682114" cy="114032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80037" y="4722622"/>
              <a:ext cx="5576291" cy="102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615953" y="5419795"/>
              <a:ext cx="2259106" cy="31404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0230583" y="4894739"/>
              <a:ext cx="1068778" cy="21515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5617247" y="4604276"/>
              <a:ext cx="3225538" cy="48410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35849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40F7CD7-E365-A59D-55B4-E3203CFBA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8" y="1861073"/>
            <a:ext cx="11591925" cy="44038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Strategy (continued):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For Canada MTM and 3TM zones, need information from CGS or provinces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Cannot do much without definition of reference frames / geodetic and vertical CRSs </a:t>
            </a:r>
          </a:p>
          <a:p>
            <a:pPr lvl="3">
              <a:lnSpc>
                <a:spcPct val="100000"/>
              </a:lnSpc>
            </a:pPr>
            <a:r>
              <a:rPr lang="en-US" sz="1600" dirty="0" smtClean="0"/>
              <a:t>needed before projected CRSs can be populated</a:t>
            </a:r>
          </a:p>
          <a:p>
            <a:pPr lvl="3">
              <a:lnSpc>
                <a:spcPct val="100000"/>
              </a:lnSpc>
            </a:pPr>
            <a:r>
              <a:rPr lang="en-US" sz="1600" dirty="0" smtClean="0"/>
              <a:t>needed before transformations can be populated</a:t>
            </a:r>
          </a:p>
          <a:p>
            <a:pPr lvl="4">
              <a:lnSpc>
                <a:spcPct val="100000"/>
              </a:lnSpc>
            </a:pPr>
            <a:r>
              <a:rPr lang="en-US" sz="1400" dirty="0" smtClean="0"/>
              <a:t>NAD83(2011) &lt;&gt; NATRF2022 CTs: file format NADCON5? GGXF? Both?</a:t>
            </a:r>
          </a:p>
          <a:p>
            <a:pPr lvl="4">
              <a:lnSpc>
                <a:spcPct val="100000"/>
              </a:lnSpc>
            </a:pPr>
            <a:r>
              <a:rPr lang="en-US" sz="1400" dirty="0" smtClean="0"/>
              <a:t>NAD83(CSRS) &lt;&gt; NATRF2022 CT(s): need information from CGS or ISOGR</a:t>
            </a:r>
          </a:p>
          <a:p>
            <a:pPr lvl="4">
              <a:lnSpc>
                <a:spcPct val="100000"/>
              </a:lnSpc>
            </a:pPr>
            <a:r>
              <a:rPr lang="en-GB" sz="1400" dirty="0" smtClean="0"/>
              <a:t>geoid models (GEOID2022)</a:t>
            </a:r>
          </a:p>
          <a:p>
            <a:pPr lvl="4">
              <a:lnSpc>
                <a:spcPct val="100000"/>
              </a:lnSpc>
            </a:pPr>
            <a:r>
              <a:rPr lang="en-GB" sz="1400" dirty="0" smtClean="0"/>
              <a:t>velocity grids (IFDM2022)</a:t>
            </a:r>
            <a:endParaRPr lang="en-US" sz="1400" dirty="0" smtClean="0"/>
          </a:p>
          <a:p>
            <a:pPr lvl="4">
              <a:lnSpc>
                <a:spcPct val="100000"/>
              </a:lnSpc>
            </a:pPr>
            <a:r>
              <a:rPr lang="en-US" sz="1400" dirty="0" smtClean="0"/>
              <a:t>all transformations and point motion operations require nominal operation accuracy</a:t>
            </a:r>
          </a:p>
          <a:p>
            <a:pPr lvl="3">
              <a:lnSpc>
                <a:spcPct val="100000"/>
              </a:lnSpc>
            </a:pPr>
            <a:r>
              <a:rPr lang="en-US" sz="1600" dirty="0" smtClean="0"/>
              <a:t>relationship to ITRF (Euler pole rotations) not essential for populating above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Concern: NATRF2022-u2025 ... -u2030 … needs to be understood </a:t>
            </a:r>
            <a:r>
              <a:rPr lang="en-US" sz="2000" i="1" u="sng" dirty="0" smtClean="0"/>
              <a:t>before</a:t>
            </a:r>
            <a:r>
              <a:rPr lang="en-US" sz="2000" dirty="0" smtClean="0"/>
              <a:t> first data load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Do end users want new projected CRS codes for each 5/10-year update?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NATRF2022(v1.0) / UTM zone 17N,  NATRF2022(v1.1) / UTM zone 17N,  NATRF2022(v1.2) / UTM zone 17N, … 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NATRF2022 as a datum ensemble? If ensemble concept adopted, requires software to catch up.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A042328-2B40-D6DD-A6B8-32EE246E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EPSG strategy for adding NATRF2022 data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F0B253E-276D-7E85-D564-04CD6C82E0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F272156-FE6F-B14A-88D3-CEA0F1C21333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4138" y="143537"/>
            <a:ext cx="1133021" cy="137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849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EB8274C-A409-73ED-00E9-37DD6BC39D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700000"/>
            <a:ext cx="6091537" cy="3429663"/>
          </a:xfrm>
        </p:spPr>
        <p:txBody>
          <a:bodyPr/>
          <a:lstStyle/>
          <a:p>
            <a:r>
              <a:rPr lang="en-US" dirty="0" smtClean="0"/>
              <a:t>Lucyna Kryla-Straszewska, </a:t>
            </a:r>
          </a:p>
          <a:p>
            <a:r>
              <a:rPr lang="en-US" dirty="0" smtClean="0"/>
              <a:t>IOGP Principal Manager – Digital and Geomatics</a:t>
            </a:r>
          </a:p>
          <a:p>
            <a:r>
              <a:rPr lang="en-US" sz="1800" dirty="0" smtClean="0"/>
              <a:t>lks@iogp.org</a:t>
            </a:r>
          </a:p>
          <a:p>
            <a:endParaRPr lang="en-US" dirty="0" smtClean="0"/>
          </a:p>
          <a:p>
            <a:r>
              <a:rPr lang="en-US" sz="1800" dirty="0" smtClean="0"/>
              <a:t>https://www.iogp.org/workstreams/engineering/geomatics/</a:t>
            </a:r>
          </a:p>
          <a:p>
            <a:endParaRPr lang="en-US" sz="1800" dirty="0" smtClean="0"/>
          </a:p>
          <a:p>
            <a:r>
              <a:rPr lang="en-US" sz="1800" dirty="0" smtClean="0"/>
              <a:t>https://epsg.org/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86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OGP Blank Presentation">
  <a:themeElements>
    <a:clrScheme name="Custom 16">
      <a:dk1>
        <a:srgbClr val="000000"/>
      </a:dk1>
      <a:lt1>
        <a:srgbClr val="FFFFFF"/>
      </a:lt1>
      <a:dk2>
        <a:srgbClr val="53565A"/>
      </a:dk2>
      <a:lt2>
        <a:srgbClr val="FFFFFF"/>
      </a:lt2>
      <a:accent1>
        <a:srgbClr val="DC8633"/>
      </a:accent1>
      <a:accent2>
        <a:srgbClr val="833177"/>
      </a:accent2>
      <a:accent3>
        <a:srgbClr val="385E9D"/>
      </a:accent3>
      <a:accent4>
        <a:srgbClr val="453536"/>
      </a:accent4>
      <a:accent5>
        <a:srgbClr val="802F2D"/>
      </a:accent5>
      <a:accent6>
        <a:srgbClr val="523178"/>
      </a:accent6>
      <a:hlink>
        <a:srgbClr val="385E9D"/>
      </a:hlink>
      <a:folHlink>
        <a:srgbClr val="802F2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buFont typeface="Arial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2025 rebranded" id="{BB0C81A8-5A2E-334A-9B1D-C4A6C702D4A5}" vid="{666DDA8D-191F-BB49-BE3B-849027AC9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eaaf5d-a8b2-482f-99a6-26e4f9f0e894" xsi:nil="true"/>
    <lcf76f155ced4ddcb4097134ff3c332f xmlns="c100e037-ac8d-44b2-809f-41dc8300d546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1341D357380B4684C955E744C7CB30" ma:contentTypeVersion="18" ma:contentTypeDescription="Create a new document." ma:contentTypeScope="" ma:versionID="4958960047482d3650487841d6553aca">
  <xsd:schema xmlns:xsd="http://www.w3.org/2001/XMLSchema" xmlns:xs="http://www.w3.org/2001/XMLSchema" xmlns:p="http://schemas.microsoft.com/office/2006/metadata/properties" xmlns:ns1="http://schemas.microsoft.com/sharepoint/v3" xmlns:ns2="c100e037-ac8d-44b2-809f-41dc8300d546" xmlns:ns3="c7eaaf5d-a8b2-482f-99a6-26e4f9f0e894" targetNamespace="http://schemas.microsoft.com/office/2006/metadata/properties" ma:root="true" ma:fieldsID="2230a193cb73a0b032f713e71c8faac1" ns1:_="" ns2:_="" ns3:_="">
    <xsd:import namespace="http://schemas.microsoft.com/sharepoint/v3"/>
    <xsd:import namespace="c100e037-ac8d-44b2-809f-41dc8300d546"/>
    <xsd:import namespace="c7eaaf5d-a8b2-482f-99a6-26e4f9f0e8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00e037-ac8d-44b2-809f-41dc8300d5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be3fbfa-8a9f-41a6-b5b3-48dcbc123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aaf5d-a8b2-482f-99a6-26e4f9f0e89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774294e-00e5-4e73-88fd-a40063ef29d3}" ma:internalName="TaxCatchAll" ma:showField="CatchAllData" ma:web="c7eaaf5d-a8b2-482f-99a6-26e4f9f0e8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FF6E6C-D427-43A5-A060-7C3ADA09403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100e037-ac8d-44b2-809f-41dc8300d546"/>
    <ds:schemaRef ds:uri="c7eaaf5d-a8b2-482f-99a6-26e4f9f0e894"/>
    <ds:schemaRef ds:uri="024070e3-9962-4c8b-9e81-cf8d1401a1c2"/>
  </ds:schemaRefs>
</ds:datastoreItem>
</file>

<file path=customXml/itemProps2.xml><?xml version="1.0" encoding="utf-8"?>
<ds:datastoreItem xmlns:ds="http://schemas.openxmlformats.org/officeDocument/2006/customXml" ds:itemID="{76275BB8-9FCA-4387-82F8-C4D0B61783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781B25-20F7-4B63-915C-55D745A476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00e037-ac8d-44b2-809f-41dc8300d546"/>
    <ds:schemaRef ds:uri="c7eaaf5d-a8b2-482f-99a6-26e4f9f0e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IOGP Blank Presentation</Template>
  <TotalTime>1398</TotalTime>
  <Words>581</Words>
  <Application>Microsoft Office PowerPoint</Application>
  <PresentationFormat>Custom</PresentationFormat>
  <Paragraphs>76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IOGP Blank Presentation</vt:lpstr>
      <vt:lpstr>Slide 1</vt:lpstr>
      <vt:lpstr>EPSG’s relationship to the ISO Geodetic Register</vt:lpstr>
      <vt:lpstr>EPSG plans for adding NATRF2022 data</vt:lpstr>
      <vt:lpstr>EPSG strategy for adding NATRF2022 data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Lott</dc:creator>
  <cp:lastModifiedBy>Roger Lott</cp:lastModifiedBy>
  <cp:revision>55</cp:revision>
  <dcterms:created xsi:type="dcterms:W3CDTF">2025-04-16T11:20:13Z</dcterms:created>
  <dcterms:modified xsi:type="dcterms:W3CDTF">2025-04-23T21:57:40Z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0x010100FE1341D357380B4684C955E744C7CB30</vt:lpwstr>
  </property>
  <property fmtid="{D5CDD505-2E9C-101B-9397-08002B2CF9AE}" pid="3" name="MediaServiceImageTags">
    <vt:lpwstr/>
  </property>
</Properties>
</file>