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15"/>
  </p:notesMasterIdLst>
  <p:handoutMasterIdLst>
    <p:handoutMasterId r:id="rId16"/>
  </p:handoutMasterIdLst>
  <p:sldIdLst>
    <p:sldId id="362" r:id="rId4"/>
    <p:sldId id="1388" r:id="rId5"/>
    <p:sldId id="1532" r:id="rId6"/>
    <p:sldId id="1539" r:id="rId7"/>
    <p:sldId id="1540" r:id="rId8"/>
    <p:sldId id="1537" r:id="rId9"/>
    <p:sldId id="1538" r:id="rId10"/>
    <p:sldId id="1541" r:id="rId11"/>
    <p:sldId id="1533" r:id="rId12"/>
    <p:sldId id="1534" r:id="rId13"/>
    <p:sldId id="1535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th Pollack" initials="SP" lastIdx="5" clrIdx="0">
    <p:extLst>
      <p:ext uri="{19B8F6BF-5375-455C-9EA6-DF929625EA0E}">
        <p15:presenceInfo xmlns:p15="http://schemas.microsoft.com/office/powerpoint/2012/main" userId="S-1-5-21-3026233045-20759957-1393672501-1848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6" autoAdjust="0"/>
    <p:restoredTop sz="90052" autoAdjust="0"/>
  </p:normalViewPr>
  <p:slideViewPr>
    <p:cSldViewPr snapToGrid="0">
      <p:cViewPr varScale="1">
        <p:scale>
          <a:sx n="88" d="100"/>
          <a:sy n="88" d="100"/>
        </p:scale>
        <p:origin x="216" y="67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4/23/2025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4/23/2025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90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03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95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34958"/>
            <a:ext cx="11989837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prstClr val="black"/>
                </a:solidFill>
                <a:latin typeface="Verdana" pitchFamily="34" charset="0"/>
                <a:ea typeface="+mn-ea"/>
              </a:rPr>
              <a:t>Overview of NSRS Modernization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B11D9-9EC1-47C3-BC8F-B7F7F413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Likely dates of completion - 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ADC7A-74DB-4985-B995-C4B896C3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E6D0E-3BF5-4EF9-8C64-C8824330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015A4-A3A6-451E-8230-89C440AD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FD9C9A3-D2B3-4BA1-A0E7-76849976B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595862"/>
              </p:ext>
            </p:extLst>
          </p:nvPr>
        </p:nvGraphicFramePr>
        <p:xfrm>
          <a:off x="265813" y="1417638"/>
          <a:ext cx="1168518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9424">
                  <a:extLst>
                    <a:ext uri="{9D8B030D-6E8A-4147-A177-3AD203B41FA5}">
                      <a16:colId xmlns:a16="http://schemas.microsoft.com/office/drawing/2014/main" val="4193590999"/>
                    </a:ext>
                  </a:extLst>
                </a:gridCol>
                <a:gridCol w="1945758">
                  <a:extLst>
                    <a:ext uri="{9D8B030D-6E8A-4147-A177-3AD203B41FA5}">
                      <a16:colId xmlns:a16="http://schemas.microsoft.com/office/drawing/2014/main" val="3704212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49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LASER (Least squares adjustments)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SPROCCET (temporal projections, including IFDM2022, DGEOID2022 and frame changes w/ 14H)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433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NCAT (incorporation of GEOID2022)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39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OPUS-S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6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NCAT (incorporation of 14H, IFDM2022, NADCON, VERTCON)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786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OPUS-Projects (adjustment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83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OPUS-Projects (capability of NGS performing Q/A, using data in REC adjustments, and DB loading)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3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49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3D90-D59F-4DCB-850D-77876A3F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8A846-42AF-49A7-95FF-D8036DBAA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each item goes to beta.ngs.noaa.gov, the public can test it</a:t>
            </a:r>
          </a:p>
          <a:p>
            <a:r>
              <a:rPr lang="en-US" dirty="0"/>
              <a:t>Once </a:t>
            </a:r>
            <a:r>
              <a:rPr lang="en-US" i="1" u="sng" dirty="0"/>
              <a:t>all</a:t>
            </a:r>
            <a:r>
              <a:rPr lang="en-US" dirty="0"/>
              <a:t> items are on beta.ngs.noaa.gov, a six-month final testing phase begins</a:t>
            </a:r>
          </a:p>
          <a:p>
            <a:r>
              <a:rPr lang="en-US" dirty="0"/>
              <a:t>After that final testing phase (including correcting things, if needed), NGS will call a meeting of the Federal Geodetic Control Subcommittee (FGCS) for a vote</a:t>
            </a:r>
          </a:p>
          <a:p>
            <a:r>
              <a:rPr lang="en-US" dirty="0"/>
              <a:t>If affirmed, the modernized NSRS begins transitioning to the live website, www.ngs.noaa.gov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B139B-7435-454E-9E7C-C741C7BE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DCF2C-847E-4940-A3C7-CEA7B4E5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D6655-93D7-4D28-83AE-95CC6BA9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4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85DF-A7E2-4B7F-AA9E-8C2F1553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3132-2BC4-4D31-8C04-5A09B50F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Brief overview of current and expected products</a:t>
            </a:r>
          </a:p>
          <a:p>
            <a:r>
              <a:rPr lang="en-US" sz="2800" dirty="0"/>
              <a:t>Recap of roll out plan </a:t>
            </a:r>
          </a:p>
          <a:p>
            <a:r>
              <a:rPr lang="en-US" sz="2800" dirty="0"/>
              <a:t>Current challenges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E89C6-0928-4372-8D90-F78DFA99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90EC3-4416-4B13-B4DB-35C00F30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A3786-1D84-4848-AE99-5A08D5C5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95E2-4784-49A5-9433-91ABE10B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8783"/>
            <a:ext cx="10972800" cy="1143000"/>
          </a:xfrm>
        </p:spPr>
        <p:txBody>
          <a:bodyPr/>
          <a:lstStyle/>
          <a:p>
            <a:r>
              <a:rPr lang="en-US" sz="4000" dirty="0"/>
              <a:t>Brief overview of current and expected products: Frames and datums (USA)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3608B-D3C3-420A-9957-E0C55391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DCD93-BE99-4211-A370-746AB859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14B8-8B57-4658-B68E-AACD4335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DF4C1F9-7CC1-4424-A763-39B3815BF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655838"/>
              </p:ext>
            </p:extLst>
          </p:nvPr>
        </p:nvGraphicFramePr>
        <p:xfrm>
          <a:off x="3138146" y="1735666"/>
          <a:ext cx="5915708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68">
                  <a:extLst>
                    <a:ext uri="{9D8B030D-6E8A-4147-A177-3AD203B41FA5}">
                      <a16:colId xmlns:a16="http://schemas.microsoft.com/office/drawing/2014/main" val="2600533303"/>
                    </a:ext>
                  </a:extLst>
                </a:gridCol>
                <a:gridCol w="1797470">
                  <a:extLst>
                    <a:ext uri="{9D8B030D-6E8A-4147-A177-3AD203B41FA5}">
                      <a16:colId xmlns:a16="http://schemas.microsoft.com/office/drawing/2014/main" val="836103220"/>
                    </a:ext>
                  </a:extLst>
                </a:gridCol>
                <a:gridCol w="1797470">
                  <a:extLst>
                    <a:ext uri="{9D8B030D-6E8A-4147-A177-3AD203B41FA5}">
                      <a16:colId xmlns:a16="http://schemas.microsoft.com/office/drawing/2014/main" val="1161173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 (USA)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830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Reference 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NAD 83(2011) </a:t>
                      </a:r>
                    </a:p>
                    <a:p>
                      <a:r>
                        <a:rPr lang="en-US" dirty="0"/>
                        <a:t>NAD 83(PA11) </a:t>
                      </a:r>
                    </a:p>
                    <a:p>
                      <a:r>
                        <a:rPr lang="en-US" dirty="0"/>
                        <a:t>NAD 83(MA11)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ITRF2020</a:t>
                      </a:r>
                    </a:p>
                    <a:p>
                      <a:r>
                        <a:rPr lang="en-US" dirty="0"/>
                        <a:t>NATRF2022</a:t>
                      </a:r>
                    </a:p>
                    <a:p>
                      <a:r>
                        <a:rPr lang="en-US" dirty="0"/>
                        <a:t>PATRF2022</a:t>
                      </a:r>
                    </a:p>
                    <a:p>
                      <a:r>
                        <a:rPr lang="en-US" dirty="0"/>
                        <a:t>CATRF2022</a:t>
                      </a:r>
                    </a:p>
                    <a:p>
                      <a:r>
                        <a:rPr lang="en-US" dirty="0"/>
                        <a:t>MATRF2022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7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Coordinate epochs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2020.00 +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84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Geopotential/Vertical datums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NAVD 88</a:t>
                      </a:r>
                    </a:p>
                    <a:p>
                      <a:r>
                        <a:rPr lang="en-US" dirty="0"/>
                        <a:t>PRVD02</a:t>
                      </a:r>
                    </a:p>
                    <a:p>
                      <a:r>
                        <a:rPr lang="en-US" dirty="0"/>
                        <a:t>ASVD02</a:t>
                      </a:r>
                    </a:p>
                    <a:p>
                      <a:r>
                        <a:rPr lang="en-US" dirty="0"/>
                        <a:t>NMVD03</a:t>
                      </a:r>
                    </a:p>
                    <a:p>
                      <a:r>
                        <a:rPr lang="en-US" dirty="0"/>
                        <a:t>GUVD04</a:t>
                      </a:r>
                    </a:p>
                    <a:p>
                      <a:r>
                        <a:rPr lang="en-US" dirty="0"/>
                        <a:t>VIVD09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NAPGD2022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820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Coordinate epochs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2020.00 +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3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48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95E2-4784-49A5-9433-91ABE10B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8783"/>
            <a:ext cx="10972800" cy="1143000"/>
          </a:xfrm>
        </p:spPr>
        <p:txBody>
          <a:bodyPr/>
          <a:lstStyle/>
          <a:p>
            <a:r>
              <a:rPr lang="en-US" sz="4000" dirty="0"/>
              <a:t>Brief overview of current and expected products: Transformations and Coordinate Conversions (USA)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3608B-D3C3-420A-9957-E0C55391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DCD93-BE99-4211-A370-746AB859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14B8-8B57-4658-B68E-AACD4335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DF4C1F9-7CC1-4424-A763-39B3815BF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63983"/>
              </p:ext>
            </p:extLst>
          </p:nvPr>
        </p:nvGraphicFramePr>
        <p:xfrm>
          <a:off x="609600" y="1680102"/>
          <a:ext cx="10972802" cy="4453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1">
                  <a:extLst>
                    <a:ext uri="{9D8B030D-6E8A-4147-A177-3AD203B41FA5}">
                      <a16:colId xmlns:a16="http://schemas.microsoft.com/office/drawing/2014/main" val="4133245198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836103220"/>
                    </a:ext>
                  </a:extLst>
                </a:gridCol>
              </a:tblGrid>
              <a:tr h="384303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830217"/>
                  </a:ext>
                </a:extLst>
              </a:tr>
              <a:tr h="4068976">
                <a:tc>
                  <a:txBody>
                    <a:bodyPr/>
                    <a:lstStyle/>
                    <a:p>
                      <a:r>
                        <a:rPr lang="en-US" sz="1600" u="sng" dirty="0"/>
                        <a:t>NCAT: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NADCON (through NAD 83(2011) epoch 2010.00)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VERTCON (through NAVD 88, ASVD02, </a:t>
                      </a:r>
                      <a:r>
                        <a:rPr lang="en-US" sz="1600" dirty="0" err="1"/>
                        <a:t>etc</a:t>
                      </a:r>
                      <a:r>
                        <a:rPr lang="en-US" sz="1600" dirty="0"/>
                        <a:t>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SPCS (1927, 1983)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UTM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USNG</a:t>
                      </a:r>
                    </a:p>
                    <a:p>
                      <a:r>
                        <a:rPr lang="en-US" sz="1600" u="sng" dirty="0"/>
                        <a:t>Others, not integrated into NCAT: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Hybrid geoids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Gravimetric geoids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HTDP (deformations, mostly horizontal; 14 parameter Helmert transformations)</a:t>
                      </a:r>
                    </a:p>
                    <a:p>
                      <a:r>
                        <a:rPr lang="en-US" sz="1600" u="sng" dirty="0"/>
                        <a:t>NCAT does not support: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Epoch change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Height change (ellipsoid, orthometric)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ITRF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WGS84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NCAT: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NADCON (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through N/P/C/MATRF2022 epoch 2020.00</a:t>
                      </a:r>
                      <a:r>
                        <a:rPr lang="en-US" sz="16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VERTCON (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through NAPGD2022 epoch 2020.00</a:t>
                      </a:r>
                      <a:r>
                        <a:rPr lang="en-US" sz="16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SPCS (1927, 1983,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2022</a:t>
                      </a:r>
                      <a:r>
                        <a:rPr lang="en-US" sz="16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UTM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USNG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GEOID2022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dirty="0">
                          <a:solidFill>
                            <a:srgbClr val="00B050"/>
                          </a:solidFill>
                        </a:rPr>
                        <a:t>IFDM2022</a:t>
                      </a:r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 (DANGER*)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14H</a:t>
                      </a:r>
                    </a:p>
                    <a:p>
                      <a:r>
                        <a:rPr lang="en-US" sz="1600" u="sng" dirty="0"/>
                        <a:t>NCAT supports: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dirty="0">
                          <a:solidFill>
                            <a:srgbClr val="00B050"/>
                          </a:solidFill>
                        </a:rPr>
                        <a:t>Epoch change </a:t>
                      </a:r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(DANGER*)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Height change (ellipsoid, orthometric)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ITRF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WGS84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u="sng" dirty="0"/>
                        <a:t>Hybrid geoids will be available for research, but not incorporated into NCAT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706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B10F7B-6630-41EA-B3BD-871E0C4B087A}"/>
              </a:ext>
            </a:extLst>
          </p:cNvPr>
          <p:cNvSpPr txBox="1"/>
          <p:nvPr/>
        </p:nvSpPr>
        <p:spPr>
          <a:xfrm>
            <a:off x="9057016" y="6133381"/>
            <a:ext cx="2525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FF0000"/>
                </a:solidFill>
              </a:rPr>
              <a:t>* More about this later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7E4F2-E646-4ED1-AB5A-6BB755D37481}"/>
              </a:ext>
            </a:extLst>
          </p:cNvPr>
          <p:cNvSpPr txBox="1"/>
          <p:nvPr/>
        </p:nvSpPr>
        <p:spPr>
          <a:xfrm>
            <a:off x="9057016" y="6448644"/>
            <a:ext cx="2525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B050"/>
                </a:solidFill>
              </a:rPr>
              <a:t>GREEN = New!</a:t>
            </a:r>
          </a:p>
        </p:txBody>
      </p:sp>
    </p:spTree>
    <p:extLst>
      <p:ext uri="{BB962C8B-B14F-4D97-AF65-F5344CB8AC3E}">
        <p14:creationId xmlns:p14="http://schemas.microsoft.com/office/powerpoint/2010/main" val="13921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95E2-4784-49A5-9433-91ABE10B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8783"/>
            <a:ext cx="10972800" cy="1143000"/>
          </a:xfrm>
        </p:spPr>
        <p:txBody>
          <a:bodyPr/>
          <a:lstStyle/>
          <a:p>
            <a:r>
              <a:rPr lang="en-US" sz="4000" dirty="0"/>
              <a:t>Brief overview of current and expected products: OPUS (USA)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3608B-D3C3-420A-9957-E0C55391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DCD93-BE99-4211-A370-746AB859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514B8-8B57-4658-B68E-AACD4335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DF4C1F9-7CC1-4424-A763-39B3815BF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04227"/>
              </p:ext>
            </p:extLst>
          </p:nvPr>
        </p:nvGraphicFramePr>
        <p:xfrm>
          <a:off x="639392" y="1680102"/>
          <a:ext cx="10943010" cy="4453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609">
                  <a:extLst>
                    <a:ext uri="{9D8B030D-6E8A-4147-A177-3AD203B41FA5}">
                      <a16:colId xmlns:a16="http://schemas.microsoft.com/office/drawing/2014/main" val="4133245198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836103220"/>
                    </a:ext>
                  </a:extLst>
                </a:gridCol>
              </a:tblGrid>
              <a:tr h="384303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830217"/>
                  </a:ext>
                </a:extLst>
              </a:tr>
              <a:tr h="4068976">
                <a:tc>
                  <a:txBody>
                    <a:bodyPr/>
                    <a:lstStyle/>
                    <a:p>
                      <a:r>
                        <a:rPr lang="en-US" sz="1600" u="sng" dirty="0"/>
                        <a:t>OPUS-S: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ITRF2014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PAGES to compute 3 vectors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Simple average for coordinates at observation epoch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Apply HTDP for definitive NAD 83 cords at 2010.00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Results can be “shared” </a:t>
                      </a:r>
                      <a:r>
                        <a:rPr lang="en-US" sz="1600" u="sng" dirty="0"/>
                        <a:t>to show the public a set of coordinates that is in conflict with NGS’s official coordinates</a:t>
                      </a:r>
                    </a:p>
                    <a:p>
                      <a:r>
                        <a:rPr lang="en-US" sz="1600" u="sng" dirty="0"/>
                        <a:t>OPUS-RS: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15 minute solutions, with no tie to any NGS databases</a:t>
                      </a:r>
                    </a:p>
                    <a:p>
                      <a:r>
                        <a:rPr lang="en-US" sz="1600" u="sng" dirty="0"/>
                        <a:t>OPUS-Projects: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Bluebooking</a:t>
                      </a:r>
                      <a:r>
                        <a:rPr lang="en-US" sz="1600" dirty="0"/>
                        <a:t>, “old way” of doing adjustments (horizontal separate from vertical)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HTDP (non-stochastic horizontal motions)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ADJUST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ITRF2014-&gt;NAD 83(2011) epoch 2010.00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OPUS-S: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ITRF2020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M-PAGES to perform LSA for ITRF2020 coordinates at observation epoch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EPP2022 for N/P/M/CATRF2022 coordinates at observation epoch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FF0000"/>
                          </a:solidFill>
                        </a:rPr>
                        <a:t>Apply IFDM2022 for non-definitive coordinate guesstimates at 2020.00*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Results emailed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dirty="0"/>
                        <a:t>Data stored at NGS for future REC/SEC adjustments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u="none" dirty="0"/>
                    </a:p>
                    <a:p>
                      <a:r>
                        <a:rPr lang="en-US" sz="1600" u="sng" dirty="0"/>
                        <a:t>OPUS-RS will not exist</a:t>
                      </a:r>
                    </a:p>
                    <a:p>
                      <a:endParaRPr lang="en-US" sz="1600" u="sng" dirty="0"/>
                    </a:p>
                    <a:p>
                      <a:r>
                        <a:rPr lang="en-US" sz="1600" u="sng" dirty="0"/>
                        <a:t>OPUS-Projects is </a:t>
                      </a:r>
                      <a:r>
                        <a:rPr lang="en-US" sz="1600" i="1" u="sng" dirty="0"/>
                        <a:t>on hold </a:t>
                      </a:r>
                      <a:r>
                        <a:rPr lang="en-US" sz="1600" u="sng" dirty="0"/>
                        <a:t>until after roll-out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4706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B10F7B-6630-41EA-B3BD-871E0C4B087A}"/>
              </a:ext>
            </a:extLst>
          </p:cNvPr>
          <p:cNvSpPr txBox="1"/>
          <p:nvPr/>
        </p:nvSpPr>
        <p:spPr>
          <a:xfrm>
            <a:off x="8537897" y="6334780"/>
            <a:ext cx="2627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FF0000"/>
                </a:solidFill>
              </a:rPr>
              <a:t>* IFDM2022 does not define coordinates in the NSRS</a:t>
            </a:r>
          </a:p>
        </p:txBody>
      </p:sp>
    </p:spTree>
    <p:extLst>
      <p:ext uri="{BB962C8B-B14F-4D97-AF65-F5344CB8AC3E}">
        <p14:creationId xmlns:p14="http://schemas.microsoft.com/office/powerpoint/2010/main" val="60946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6937-1347-422A-85DB-CA9AF549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the rollout plan (USA)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2CE7188-98EB-433C-B206-35E84CB15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710873"/>
              </p:ext>
            </p:extLst>
          </p:nvPr>
        </p:nvGraphicFramePr>
        <p:xfrm>
          <a:off x="609600" y="1600200"/>
          <a:ext cx="109728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347">
                  <a:extLst>
                    <a:ext uri="{9D8B030D-6E8A-4147-A177-3AD203B41FA5}">
                      <a16:colId xmlns:a16="http://schemas.microsoft.com/office/drawing/2014/main" val="3937884915"/>
                    </a:ext>
                  </a:extLst>
                </a:gridCol>
                <a:gridCol w="8935453">
                  <a:extLst>
                    <a:ext uri="{9D8B030D-6E8A-4147-A177-3AD203B41FA5}">
                      <a16:colId xmlns:a16="http://schemas.microsoft.com/office/drawing/2014/main" val="3327748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26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Most of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Each element of the NSRS is placed on the beta website (beta.ngs.noaa.gov), a webinar is likely scheduled shortly thereafter, and testing/feedback begins for that element.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Primary Elements:  EPP2022, SPCS2022, GEOID2022, Geometric RECs, Orthometric RECs, NCAT, OPUS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973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Fall of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half-way vote of the FGDC occurs, locking down values for EPP2022, SPCS2022 and GEOID2022.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580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Mid/late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 all elements have been on the beta website at least six months, a final FGDC vote occurs, formalizing the modernized NSRS as the replacement for the current NSRS.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08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Late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NGS begins moving the current NSRS off “to a corner” of the live website (geodesy.noaa.gov) and begins moving things from the beta website up to the live website.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82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Sometime in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NGS shuts down access to the current NSRS.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51955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0B744-7C15-4A00-B433-CF43036D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CCDC1-379B-4E51-84BE-1EAFA0D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985B5-51AF-4062-BF9B-3E9DEBBA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006FEF-FC8C-4FEF-B672-838D6DA9395B}"/>
              </a:ext>
            </a:extLst>
          </p:cNvPr>
          <p:cNvSpPr/>
          <p:nvPr/>
        </p:nvSpPr>
        <p:spPr>
          <a:xfrm>
            <a:off x="609600" y="1966304"/>
            <a:ext cx="10972800" cy="1462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8CAEB6-A591-479A-B6D0-259366E5CBE6}"/>
              </a:ext>
            </a:extLst>
          </p:cNvPr>
          <p:cNvSpPr/>
          <p:nvPr/>
        </p:nvSpPr>
        <p:spPr>
          <a:xfrm>
            <a:off x="609600" y="3429000"/>
            <a:ext cx="10972800" cy="631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4AB41C-9F1B-4118-B282-9297C0109EF7}"/>
              </a:ext>
            </a:extLst>
          </p:cNvPr>
          <p:cNvSpPr/>
          <p:nvPr/>
        </p:nvSpPr>
        <p:spPr>
          <a:xfrm>
            <a:off x="609600" y="4060193"/>
            <a:ext cx="10972800" cy="631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C99EAA-8DF2-4D4A-B7A2-E8B4F0BA3257}"/>
              </a:ext>
            </a:extLst>
          </p:cNvPr>
          <p:cNvSpPr/>
          <p:nvPr/>
        </p:nvSpPr>
        <p:spPr>
          <a:xfrm>
            <a:off x="609600" y="4691386"/>
            <a:ext cx="10972800" cy="685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CB670-A8EE-426A-9F4F-819A0A8E5ABF}"/>
              </a:ext>
            </a:extLst>
          </p:cNvPr>
          <p:cNvSpPr/>
          <p:nvPr/>
        </p:nvSpPr>
        <p:spPr>
          <a:xfrm>
            <a:off x="609600" y="5382655"/>
            <a:ext cx="10972800" cy="342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05703-2C73-40CA-BC32-D4E85610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challenges (USA)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698C-065D-4326-8C1F-E68CF6385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95F19-22C2-4D67-8A1C-7FD0A856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CC6D8-2BFD-4165-A86F-14418549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D9B4-1EBA-4F13-BE28-154B257C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F24D-8DCA-4E4F-8C45-7F27C99B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2830"/>
            <a:ext cx="10972800" cy="1143000"/>
          </a:xfrm>
        </p:spPr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DD3DD-FB4D-4BFE-9FEA-2452A811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01B6-2B42-42E3-88B3-239F5D22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64B-65FD-44B2-BA87-FE696192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B11D9-9EC1-47C3-BC8F-B7F7F413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Likely dates of completion -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ADC7A-74DB-4985-B995-C4B896C3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E6D0E-3BF5-4EF9-8C64-C8824330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015A4-A3A6-451E-8230-89C440AD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FD9C9A3-D2B3-4BA1-A0E7-76849976B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12701"/>
              </p:ext>
            </p:extLst>
          </p:nvPr>
        </p:nvGraphicFramePr>
        <p:xfrm>
          <a:off x="265813" y="1417638"/>
          <a:ext cx="1168518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9424">
                  <a:extLst>
                    <a:ext uri="{9D8B030D-6E8A-4147-A177-3AD203B41FA5}">
                      <a16:colId xmlns:a16="http://schemas.microsoft.com/office/drawing/2014/main" val="4193590999"/>
                    </a:ext>
                  </a:extLst>
                </a:gridCol>
                <a:gridCol w="1945758">
                  <a:extLst>
                    <a:ext uri="{9D8B030D-6E8A-4147-A177-3AD203B41FA5}">
                      <a16:colId xmlns:a16="http://schemas.microsoft.com/office/drawing/2014/main" val="3704212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49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GEOID2022 and related models finalized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29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ITRF2020 CORS Coordinate functions (CCFs) computed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EPPs computed: NATRF2022 (in coordination with Canada)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09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EPPs computed:  CATRF2022/PATRF2022/MATRF2022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433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IFDM2022 initial release finalized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39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Plane Coordinate System of 2022 (SPCS2022)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Arp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40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 Geometric adjustment of ~120,000 geodetic control points (</a:t>
                      </a:r>
                      <a:r>
                        <a:rPr lang="en-US" dirty="0" err="1"/>
                        <a:t>lat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lon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eht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530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 Orthometric adjustment of ~900,000 geodetic control points (</a:t>
                      </a:r>
                      <a:r>
                        <a:rPr lang="en-US" dirty="0" err="1"/>
                        <a:t>oht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26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NADCON (NAD 83(2011/PA11/MA11) epoch 2010.00 -&gt; N/P/C/MATRF2022 epoch 2020.00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786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VERTCON (NAVD 88/others) no epoch -&gt; NAPGD2022 epoch 2020.00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835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800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112898</TotalTime>
  <Words>1069</Words>
  <Application>Microsoft Office PowerPoint</Application>
  <PresentationFormat>Widescreen</PresentationFormat>
  <Paragraphs>196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Gill Sans MT</vt:lpstr>
      <vt:lpstr>Times New Roman</vt:lpstr>
      <vt:lpstr>Verdana</vt:lpstr>
      <vt:lpstr>Office Theme</vt:lpstr>
      <vt:lpstr>1_Office Theme</vt:lpstr>
      <vt:lpstr>2_Office Theme</vt:lpstr>
      <vt:lpstr>PowerPoint Presentation</vt:lpstr>
      <vt:lpstr>Outline</vt:lpstr>
      <vt:lpstr>Brief overview of current and expected products: Frames and datums (USA)</vt:lpstr>
      <vt:lpstr>Brief overview of current and expected products: Transformations and Coordinate Conversions (USA)</vt:lpstr>
      <vt:lpstr>Brief overview of current and expected products: OPUS (USA)</vt:lpstr>
      <vt:lpstr>Recap of the rollout plan (USA)</vt:lpstr>
      <vt:lpstr>Current challenges (USA)</vt:lpstr>
      <vt:lpstr>Extra Slides</vt:lpstr>
      <vt:lpstr>Likely dates of completion - data</vt:lpstr>
      <vt:lpstr>Likely dates of completion - tools</vt:lpstr>
      <vt:lpstr>Testing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3122</cp:revision>
  <cp:lastPrinted>2017-02-02T17:15:29Z</cp:lastPrinted>
  <dcterms:created xsi:type="dcterms:W3CDTF">2009-09-30T12:20:38Z</dcterms:created>
  <dcterms:modified xsi:type="dcterms:W3CDTF">2025-04-23T16:17:36Z</dcterms:modified>
</cp:coreProperties>
</file>