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17"/>
  </p:notesMasterIdLst>
  <p:handoutMasterIdLst>
    <p:handoutMasterId r:id="rId18"/>
  </p:handoutMasterIdLst>
  <p:sldIdLst>
    <p:sldId id="362" r:id="rId4"/>
    <p:sldId id="1388" r:id="rId5"/>
    <p:sldId id="1539" r:id="rId6"/>
    <p:sldId id="1543" r:id="rId7"/>
    <p:sldId id="1540" r:id="rId8"/>
    <p:sldId id="1541" r:id="rId9"/>
    <p:sldId id="1542" r:id="rId10"/>
    <p:sldId id="1544" r:id="rId11"/>
    <p:sldId id="1549" r:id="rId12"/>
    <p:sldId id="1550" r:id="rId13"/>
    <p:sldId id="1545" r:id="rId14"/>
    <p:sldId id="1546" r:id="rId15"/>
    <p:sldId id="1547" r:id="rId1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th Pollack" initials="SP" lastIdx="5" clrIdx="0">
    <p:extLst>
      <p:ext uri="{19B8F6BF-5375-455C-9EA6-DF929625EA0E}">
        <p15:presenceInfo xmlns:p15="http://schemas.microsoft.com/office/powerpoint/2012/main" userId="S-1-5-21-3026233045-20759957-1393672501-1848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6" autoAdjust="0"/>
    <p:restoredTop sz="87347" autoAdjust="0"/>
  </p:normalViewPr>
  <p:slideViewPr>
    <p:cSldViewPr snapToGrid="0">
      <p:cViewPr varScale="1">
        <p:scale>
          <a:sx n="85" d="100"/>
          <a:sy n="85" d="100"/>
        </p:scale>
        <p:origin x="312" y="62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4/23/2025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4/23/2025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0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Versioning  &amp; Naming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Jason Bond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Canadian Geodetic Survey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With lots of help from Mike </a:t>
            </a:r>
            <a:r>
              <a:rPr lang="en-US" b="1" dirty="0" err="1">
                <a:solidFill>
                  <a:prstClr val="black"/>
                </a:solidFill>
                <a:latin typeface="Verdana" pitchFamily="34" charset="0"/>
                <a:ea typeface="+mn-ea"/>
              </a:rPr>
              <a:t>Craymer</a:t>
            </a: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, Kevin </a:t>
            </a:r>
            <a:r>
              <a:rPr lang="en-US" b="1" dirty="0" err="1">
                <a:solidFill>
                  <a:prstClr val="black"/>
                </a:solidFill>
                <a:latin typeface="Verdana" pitchFamily="34" charset="0"/>
                <a:ea typeface="+mn-ea"/>
              </a:rPr>
              <a:t>Ahlgren</a:t>
            </a: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, </a:t>
            </a:r>
          </a:p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latin typeface="Verdana" pitchFamily="34" charset="0"/>
                <a:ea typeface="+mn-ea"/>
              </a:rPr>
              <a:t>Jianliang</a:t>
            </a: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 Huang, Ryan Hardy, John Crowley, David Avalos-Naranjo </a:t>
            </a:r>
            <a:b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11EF-0B1F-4B24-B754-D98DBF41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CGVD2013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7651-DDAE-4AB3-B50C-7B370ED3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release:  CGVD2013 v1 (v1a?)</a:t>
            </a:r>
          </a:p>
          <a:p>
            <a:r>
              <a:rPr lang="en-US" dirty="0"/>
              <a:t>Next release:  CGVD2023 v2 (v2a?)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16A8-BC7E-411B-BCBC-10D5BF18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8763-D6B1-4C99-B96C-239F5FAF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ACE5-8DC6-4B3B-8B36-34228F7E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74165-8426-4144-84D2-51942759A02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41AE-27F1-44AD-8764-EA8B5603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NAPGD2022 – four rules for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11F4-39FE-4236-88A3-359CD5BEE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USA, Canada, Mexico agree to only ever update NAPGD2022 as a tri-country group.  This includes computing updates to GEOID2022 as a tri-country effort.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three countries agree to a semi-regular (3-5 year) cycle of evaluating NAPGD2022 for a potential version change.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During this cycle, small, proposed changes are put aside in a “to do” list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Emergencies/Blunders may break this rule but only if all three countries agree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i="1" dirty="0"/>
              <a:t>This is where a “sub-version” code of “a” or </a:t>
            </a:r>
            <a:r>
              <a:rPr lang="en-US" i="1"/>
              <a:t>“b” might </a:t>
            </a:r>
            <a:r>
              <a:rPr lang="en-US" i="1" dirty="0"/>
              <a:t>be introduced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70831-47E6-40B8-BD86-2C69CE72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EFF4B-202C-4F1B-939A-05555380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E4405-37DA-4741-997E-D6997552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FF5E-F0B8-410A-B19B-FA008DF0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NAPGD2022 – four rules for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D109C-D291-4E0B-82AF-0EFF4D72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At the end of each evaluation cycle, the three countries meet to discuss and decide whether to update NAPGD2022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If any one country wants to update, all three countries agree to update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The “to do” list is addressed, changes are made, and the entire package of NAPGD2022 is released under a new version number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This includes documentation on what did and did not change, and where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BD905-CE91-42B3-B938-50FD0568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C86DF-3786-48F8-931C-C4470645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B7D61-3B36-40CA-B68F-70DAD8A1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9378-E67D-4A02-BC86-06B4D300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02340"/>
            <a:ext cx="10972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DBAFE-F01E-4C18-9B60-99D4AEB1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EFC0E-9ABA-45E4-AF8C-58A8E7B3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9F800-332A-4C02-BA62-3A879B58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85DF-A7E2-4B7F-AA9E-8C2F1553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3132-2BC4-4D31-8C04-5A09B50F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NATRF2022</a:t>
            </a:r>
          </a:p>
          <a:p>
            <a:r>
              <a:rPr lang="en-US" sz="2800" dirty="0"/>
              <a:t>NAPGD2022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89C6-0928-4372-8D90-F78DFA99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0EC3-4416-4B13-B4DB-35C00F30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A3786-1D84-4848-AE99-5A08D5C5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85DF-A7E2-4B7F-AA9E-8C2F1553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NATRF2022 (et al.)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3132-2BC4-4D31-8C04-5A09B50F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releases:</a:t>
            </a:r>
          </a:p>
          <a:p>
            <a:pPr lvl="1"/>
            <a:r>
              <a:rPr lang="en-US" dirty="0"/>
              <a:t>NATRF2022.v1.a.US.0.0.0</a:t>
            </a:r>
          </a:p>
          <a:p>
            <a:pPr lvl="1"/>
            <a:r>
              <a:rPr lang="en-US" dirty="0"/>
              <a:t>NATRF2022.v1.a.CA.0.0.0</a:t>
            </a:r>
          </a:p>
          <a:p>
            <a:pPr lvl="1"/>
            <a:endParaRPr lang="en-US" dirty="0"/>
          </a:p>
          <a:p>
            <a:r>
              <a:rPr lang="en-US" dirty="0"/>
              <a:t>The USA will also release:</a:t>
            </a:r>
          </a:p>
          <a:p>
            <a:pPr lvl="1"/>
            <a:r>
              <a:rPr lang="en-US" dirty="0"/>
              <a:t>PATRF2022.v1.a.US.0.0.0</a:t>
            </a:r>
          </a:p>
          <a:p>
            <a:pPr lvl="1"/>
            <a:r>
              <a:rPr lang="en-US" dirty="0"/>
              <a:t>CATRF2022.v1.a.US.0.0.0</a:t>
            </a:r>
          </a:p>
          <a:p>
            <a:pPr lvl="1"/>
            <a:r>
              <a:rPr lang="en-US" dirty="0"/>
              <a:t>MATRF2022.v1.a.US.0.0.0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89C6-0928-4372-8D90-F78DFA99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0EC3-4416-4B13-B4DB-35C00F30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A3786-1D84-4848-AE99-5A08D5C5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85DF-A7E2-4B7F-AA9E-8C2F1553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NATRF2022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3132-2BC4-4D31-8C04-5A09B50F5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133" y="1746794"/>
            <a:ext cx="10972800" cy="6251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NATRF2022.v1.a.US.0.0.0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89C6-0928-4372-8D90-F78DFA99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0EC3-4416-4B13-B4DB-35C00F30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A3786-1D84-4848-AE99-5A08D5C5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1438D-9669-4BB9-ADA0-798FCC7E01D2}"/>
              </a:ext>
            </a:extLst>
          </p:cNvPr>
          <p:cNvSpPr/>
          <p:nvPr/>
        </p:nvSpPr>
        <p:spPr>
          <a:xfrm>
            <a:off x="5342467" y="1890724"/>
            <a:ext cx="2184400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A307F-3459-4EF5-A4B7-0E6F5478A902}"/>
              </a:ext>
            </a:extLst>
          </p:cNvPr>
          <p:cNvSpPr txBox="1"/>
          <p:nvPr/>
        </p:nvSpPr>
        <p:spPr>
          <a:xfrm>
            <a:off x="204257" y="770842"/>
            <a:ext cx="339513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Frame name.  </a:t>
            </a:r>
          </a:p>
          <a:p>
            <a:endParaRPr lang="en-US" dirty="0"/>
          </a:p>
          <a:p>
            <a:r>
              <a:rPr lang="en-US" dirty="0"/>
              <a:t>Other options for the USA only:</a:t>
            </a:r>
          </a:p>
          <a:p>
            <a:r>
              <a:rPr lang="en-US" dirty="0"/>
              <a:t>PATRF2022</a:t>
            </a:r>
          </a:p>
          <a:p>
            <a:r>
              <a:rPr lang="en-US" dirty="0"/>
              <a:t>CATRF2022</a:t>
            </a:r>
          </a:p>
          <a:p>
            <a:r>
              <a:rPr lang="en-US" dirty="0"/>
              <a:t>MATRF2022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3B1D9E-2CF1-4460-A179-CBCC9A79A921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3599391" y="1648005"/>
            <a:ext cx="1743076" cy="425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BF36C2E-56EC-40E2-B5EA-0AEA503B32DC}"/>
              </a:ext>
            </a:extLst>
          </p:cNvPr>
          <p:cNvSpPr/>
          <p:nvPr/>
        </p:nvSpPr>
        <p:spPr>
          <a:xfrm>
            <a:off x="7632735" y="1890724"/>
            <a:ext cx="435997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4C3A0-1E57-47C0-966F-7B9A9C285356}"/>
              </a:ext>
            </a:extLst>
          </p:cNvPr>
          <p:cNvSpPr txBox="1"/>
          <p:nvPr/>
        </p:nvSpPr>
        <p:spPr>
          <a:xfrm>
            <a:off x="204257" y="2685422"/>
            <a:ext cx="339513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which ITRF is this frame mathematically defined?</a:t>
            </a:r>
          </a:p>
          <a:p>
            <a:endParaRPr lang="en-US" dirty="0"/>
          </a:p>
          <a:p>
            <a:r>
              <a:rPr lang="en-US" dirty="0"/>
              <a:t>v1 = ITRF2020</a:t>
            </a:r>
          </a:p>
          <a:p>
            <a:endParaRPr lang="en-US" dirty="0"/>
          </a:p>
          <a:p>
            <a:r>
              <a:rPr lang="en-US" dirty="0"/>
              <a:t>v2 = Next ITRF after ITRF2020, but not an updated </a:t>
            </a:r>
            <a:r>
              <a:rPr lang="en-US" i="1" dirty="0"/>
              <a:t>release</a:t>
            </a:r>
            <a:r>
              <a:rPr lang="en-US" dirty="0"/>
              <a:t> of ITRF2020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AF19F4-EE24-4D09-BA81-98D22778260D}"/>
              </a:ext>
            </a:extLst>
          </p:cNvPr>
          <p:cNvCxnSpPr>
            <a:cxnSpLocks/>
            <a:stCxn id="13" idx="3"/>
            <a:endCxn id="12" idx="2"/>
          </p:cNvCxnSpPr>
          <p:nvPr/>
        </p:nvCxnSpPr>
        <p:spPr>
          <a:xfrm flipV="1">
            <a:off x="3599391" y="2255849"/>
            <a:ext cx="4251343" cy="1583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7C95A96-5155-4065-8B63-8B3D45004646}"/>
              </a:ext>
            </a:extLst>
          </p:cNvPr>
          <p:cNvSpPr/>
          <p:nvPr/>
        </p:nvSpPr>
        <p:spPr>
          <a:xfrm>
            <a:off x="8189413" y="1887264"/>
            <a:ext cx="228535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E5117E-A975-493C-B946-5DA9CCD12781}"/>
              </a:ext>
            </a:extLst>
          </p:cNvPr>
          <p:cNvSpPr txBox="1"/>
          <p:nvPr/>
        </p:nvSpPr>
        <p:spPr>
          <a:xfrm>
            <a:off x="1343617" y="5074885"/>
            <a:ext cx="54884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Which </a:t>
            </a:r>
            <a:r>
              <a:rPr lang="en-US" i="1" dirty="0"/>
              <a:t>release</a:t>
            </a:r>
            <a:r>
              <a:rPr lang="en-US" dirty="0"/>
              <a:t> of the aforementioned ITRF?  </a:t>
            </a:r>
          </a:p>
          <a:p>
            <a:r>
              <a:rPr lang="en-US" dirty="0"/>
              <a:t>a = First release of ITRF2020 (or later)</a:t>
            </a:r>
          </a:p>
          <a:p>
            <a:r>
              <a:rPr lang="en-US" dirty="0"/>
              <a:t>b = Second release of ITRF2020 (or later)</a:t>
            </a:r>
          </a:p>
          <a:p>
            <a:r>
              <a:rPr lang="en-US" dirty="0"/>
              <a:t>etc.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C535E1-4487-4020-9EE1-D963F49B0392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4087846" y="2252389"/>
            <a:ext cx="4215835" cy="2822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232D699-A2DC-47DD-9B79-EAA1EA4312A8}"/>
              </a:ext>
            </a:extLst>
          </p:cNvPr>
          <p:cNvSpPr/>
          <p:nvPr/>
        </p:nvSpPr>
        <p:spPr>
          <a:xfrm>
            <a:off x="8523817" y="1887263"/>
            <a:ext cx="504744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7239F1-25F6-4B13-B3A8-BBE47C1D30FD}"/>
              </a:ext>
            </a:extLst>
          </p:cNvPr>
          <p:cNvSpPr txBox="1"/>
          <p:nvPr/>
        </p:nvSpPr>
        <p:spPr>
          <a:xfrm>
            <a:off x="5468708" y="4245991"/>
            <a:ext cx="22255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Country in which this frame is valid.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1A986C-8A27-4BBD-A350-12ED8253BFB4}"/>
              </a:ext>
            </a:extLst>
          </p:cNvPr>
          <p:cNvCxnSpPr>
            <a:cxnSpLocks/>
            <a:stCxn id="50" idx="0"/>
            <a:endCxn id="49" idx="2"/>
          </p:cNvCxnSpPr>
          <p:nvPr/>
        </p:nvCxnSpPr>
        <p:spPr>
          <a:xfrm flipV="1">
            <a:off x="6581476" y="2252388"/>
            <a:ext cx="2194713" cy="19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F3ABE3C1-24D7-4160-BD26-823B32492498}"/>
              </a:ext>
            </a:extLst>
          </p:cNvPr>
          <p:cNvSpPr/>
          <p:nvPr/>
        </p:nvSpPr>
        <p:spPr>
          <a:xfrm>
            <a:off x="9134429" y="1887263"/>
            <a:ext cx="912327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0CA98E-99A5-431A-B2C7-65AC70999BCF}"/>
              </a:ext>
            </a:extLst>
          </p:cNvPr>
          <p:cNvSpPr txBox="1"/>
          <p:nvPr/>
        </p:nvSpPr>
        <p:spPr>
          <a:xfrm>
            <a:off x="8531809" y="2701090"/>
            <a:ext cx="325638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Country specific sub-version information for updates that are large, medium or small, respectively.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CA5C80F-59F0-4E1A-8D2A-26688A04DE69}"/>
              </a:ext>
            </a:extLst>
          </p:cNvPr>
          <p:cNvCxnSpPr>
            <a:cxnSpLocks/>
            <a:stCxn id="63" idx="0"/>
            <a:endCxn id="62" idx="2"/>
          </p:cNvCxnSpPr>
          <p:nvPr/>
        </p:nvCxnSpPr>
        <p:spPr>
          <a:xfrm flipH="1" flipV="1">
            <a:off x="9590593" y="2252388"/>
            <a:ext cx="569407" cy="448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1A5CDF2-1859-4B2D-BC80-0A6F968F0043}"/>
              </a:ext>
            </a:extLst>
          </p:cNvPr>
          <p:cNvSpPr txBox="1"/>
          <p:nvPr/>
        </p:nvSpPr>
        <p:spPr>
          <a:xfrm>
            <a:off x="7944843" y="4093009"/>
            <a:ext cx="421583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set “rules” on what drives these sub-versions, only that they must be logical and that “</a:t>
            </a:r>
            <a:r>
              <a:rPr lang="en-US" dirty="0" err="1"/>
              <a:t>a.b.c</a:t>
            </a:r>
            <a:r>
              <a:rPr lang="en-US" dirty="0"/>
              <a:t>” means “</a:t>
            </a:r>
            <a:r>
              <a:rPr lang="en-US" dirty="0" err="1"/>
              <a:t>large.medium.small</a:t>
            </a:r>
            <a:r>
              <a:rPr lang="en-US" dirty="0"/>
              <a:t>” changes.</a:t>
            </a:r>
          </a:p>
          <a:p>
            <a:endParaRPr lang="en-US" dirty="0"/>
          </a:p>
          <a:p>
            <a:r>
              <a:rPr lang="en-US" dirty="0"/>
              <a:t>Updating “b” means “c” goes to 0.</a:t>
            </a:r>
          </a:p>
          <a:p>
            <a:endParaRPr lang="en-US" dirty="0"/>
          </a:p>
          <a:p>
            <a:r>
              <a:rPr lang="en-US" dirty="0"/>
              <a:t>Updating “a” means “</a:t>
            </a:r>
            <a:r>
              <a:rPr lang="en-US" dirty="0" err="1"/>
              <a:t>b.c</a:t>
            </a:r>
            <a:r>
              <a:rPr lang="en-US" dirty="0"/>
              <a:t>” goes to “0.0”</a:t>
            </a:r>
          </a:p>
        </p:txBody>
      </p:sp>
    </p:spTree>
    <p:extLst>
      <p:ext uri="{BB962C8B-B14F-4D97-AF65-F5344CB8AC3E}">
        <p14:creationId xmlns:p14="http://schemas.microsoft.com/office/powerpoint/2010/main" val="17992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24" grpId="0" animBg="1"/>
      <p:bldP spid="25" grpId="0" animBg="1"/>
      <p:bldP spid="49" grpId="0" animBg="1"/>
      <p:bldP spid="50" grpId="0" animBg="1"/>
      <p:bldP spid="62" grpId="0" animBg="1"/>
      <p:bldP spid="6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745-9146-46C7-9E72-988B0EB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name of NATRF2022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4C9E-B246-4742-89BE-DCE95DB6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“NATRF2022” is likely to remain the name of the official frame in the USA and Canada for decades to come</a:t>
            </a:r>
          </a:p>
          <a:p>
            <a:r>
              <a:rPr lang="en-US" dirty="0"/>
              <a:t>Updates are tracked through the version numbering scheme in the previous slide</a:t>
            </a:r>
          </a:p>
          <a:p>
            <a:r>
              <a:rPr lang="en-US" dirty="0"/>
              <a:t>A new name will only come when a new frame is defined</a:t>
            </a:r>
          </a:p>
          <a:p>
            <a:pPr lvl="1"/>
            <a:r>
              <a:rPr lang="en-US" dirty="0"/>
              <a:t>Meaning a new equation is adopted, defining a relationship between some ITRF and the new frame that replaces NATRF2022</a:t>
            </a:r>
          </a:p>
          <a:p>
            <a:pPr lvl="1"/>
            <a:r>
              <a:rPr lang="en-US" dirty="0"/>
              <a:t>This new frame would be given a new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9C99-F68A-4B25-8C63-150D2372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1C1AA-6528-4793-9742-9FFBDBDA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BA824-8BC2-40ED-8FDF-557841F3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D30F-BFC5-47DB-BD66-2B106C3B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NAPGD2022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07AB-AC25-43C9-9080-64A0B8232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Consists of dozens of sub-products (spherical harmonic coefficients, grids of values, grids of standard deviations of values, etc.) distributed among these primary elements:</a:t>
            </a:r>
          </a:p>
          <a:p>
            <a:pPr lvl="1"/>
            <a:r>
              <a:rPr lang="en-US" sz="2400" dirty="0"/>
              <a:t>GM2022</a:t>
            </a:r>
          </a:p>
          <a:p>
            <a:pPr lvl="1"/>
            <a:r>
              <a:rPr lang="en-US" sz="2400" dirty="0"/>
              <a:t>GEOID2022</a:t>
            </a:r>
          </a:p>
          <a:p>
            <a:pPr lvl="2"/>
            <a:r>
              <a:rPr lang="en-US" sz="2000" dirty="0"/>
              <a:t>SGEOID2022, DGEOID2022</a:t>
            </a:r>
          </a:p>
          <a:p>
            <a:pPr lvl="1"/>
            <a:r>
              <a:rPr lang="en-US" sz="2400" dirty="0"/>
              <a:t>DEFLEC2022</a:t>
            </a:r>
          </a:p>
          <a:p>
            <a:pPr lvl="2"/>
            <a:r>
              <a:rPr lang="en-US" sz="2000" dirty="0"/>
              <a:t>SDEFLEC2022, DDEFLEC2022</a:t>
            </a:r>
          </a:p>
          <a:p>
            <a:pPr lvl="1"/>
            <a:r>
              <a:rPr lang="en-US" sz="2400" dirty="0"/>
              <a:t>GRAV2022</a:t>
            </a:r>
          </a:p>
          <a:p>
            <a:pPr lvl="1"/>
            <a:r>
              <a:rPr lang="en-US" sz="2400" dirty="0"/>
              <a:t>DEM2022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1FA5E-E5C5-45EB-8DBA-6FCD62B9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CEA92-F4C3-4368-821B-35326D5A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F5DE2-2F15-48FC-A67F-9359A39F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17C6-9018-40E7-B817-F85DAC42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NAPGD2022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1C98-85C0-4774-A1E5-E273148B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complicating this are the existence of separate products in the Guam/CNMI and American Samoa regions</a:t>
            </a:r>
          </a:p>
          <a:p>
            <a:pPr lvl="1"/>
            <a:r>
              <a:rPr lang="en-US" dirty="0"/>
              <a:t>Used solely by the USA</a:t>
            </a:r>
          </a:p>
          <a:p>
            <a:r>
              <a:rPr lang="en-US" dirty="0"/>
              <a:t>A single version number for </a:t>
            </a:r>
            <a:r>
              <a:rPr lang="en-US" i="1" dirty="0"/>
              <a:t>each element </a:t>
            </a:r>
            <a:r>
              <a:rPr lang="en-US" dirty="0"/>
              <a:t>of NAPGD2022 was considered</a:t>
            </a:r>
          </a:p>
          <a:p>
            <a:pPr lvl="1"/>
            <a:r>
              <a:rPr lang="en-US" dirty="0"/>
              <a:t>Abandoned after substantive debates about its complexity</a:t>
            </a:r>
          </a:p>
          <a:p>
            <a:pPr lvl="2"/>
            <a:r>
              <a:rPr lang="en-US" dirty="0"/>
              <a:t>In favor of a single version for the entire datum, with caveats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0AFBD-B662-479D-A37C-61636681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55421-20C6-43E7-9A83-8963F018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90062-D54B-4E39-8CC5-3B7FF43C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11EF-0B1F-4B24-B754-D98DBF41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NAPGD2022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7651-DDAE-4AB3-B50C-7B370ED3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release:  NAPGD2022 v1 (v1a?)</a:t>
            </a:r>
          </a:p>
          <a:p>
            <a:r>
              <a:rPr lang="en-US" dirty="0"/>
              <a:t>Next release:  NAPGD2022 v2 (v2a?)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16A8-BC7E-411B-BCBC-10D5BF18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8763-D6B1-4C99-B96C-239F5FAF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ACE5-8DC6-4B3B-8B36-34228F7E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3B79E-5F35-4690-9252-550534F2E354}"/>
              </a:ext>
            </a:extLst>
          </p:cNvPr>
          <p:cNvSpPr/>
          <p:nvPr/>
        </p:nvSpPr>
        <p:spPr>
          <a:xfrm>
            <a:off x="5401052" y="1720602"/>
            <a:ext cx="441645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16392-2E50-4403-9951-3D189E7595D6}"/>
              </a:ext>
            </a:extLst>
          </p:cNvPr>
          <p:cNvSpPr txBox="1"/>
          <p:nvPr/>
        </p:nvSpPr>
        <p:spPr>
          <a:xfrm>
            <a:off x="4171608" y="4187437"/>
            <a:ext cx="17946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Version number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FDE877-8A81-4A75-AA0A-0E2F22D1DD7B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5068940" y="2085727"/>
            <a:ext cx="552935" cy="2101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583773F-DD61-48F1-8389-B188591490B3}"/>
              </a:ext>
            </a:extLst>
          </p:cNvPr>
          <p:cNvSpPr/>
          <p:nvPr/>
        </p:nvSpPr>
        <p:spPr>
          <a:xfrm>
            <a:off x="6426389" y="1728707"/>
            <a:ext cx="262268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38D9E7-867E-476B-B2B2-511DC9BAABD2}"/>
              </a:ext>
            </a:extLst>
          </p:cNvPr>
          <p:cNvSpPr txBox="1"/>
          <p:nvPr/>
        </p:nvSpPr>
        <p:spPr>
          <a:xfrm>
            <a:off x="6444319" y="4187437"/>
            <a:ext cx="501339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Sub-version code</a:t>
            </a:r>
          </a:p>
          <a:p>
            <a:endParaRPr lang="en-US" dirty="0"/>
          </a:p>
          <a:p>
            <a:r>
              <a:rPr lang="en-US" dirty="0"/>
              <a:t>Whether the first release is “v1” or “v1a” is still being finalized.</a:t>
            </a:r>
          </a:p>
          <a:p>
            <a:endParaRPr lang="en-US" dirty="0"/>
          </a:p>
          <a:p>
            <a:r>
              <a:rPr lang="en-US" dirty="0"/>
              <a:t>This character (whether </a:t>
            </a:r>
            <a:r>
              <a:rPr lang="en-US" i="1" dirty="0"/>
              <a:t>null</a:t>
            </a:r>
            <a:r>
              <a:rPr lang="en-US" dirty="0"/>
              <a:t> or “a”) should almost never change – see later slide.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4E5FD4-F314-4FA7-BCDB-87E17F67C8EE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H="1" flipV="1">
            <a:off x="6557523" y="2093832"/>
            <a:ext cx="2393494" cy="20936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374165-8426-4144-84D2-51942759A02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F6BC-2DAB-456A-B9EF-AFF6F499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CGVD2023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1889-6EC5-4AA4-8472-939A7B71E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Updated datum, adopting a sub-set of NAPG2022 products</a:t>
            </a:r>
          </a:p>
          <a:p>
            <a:r>
              <a:rPr lang="en-US" sz="2800" dirty="0"/>
              <a:t>NA only</a:t>
            </a:r>
          </a:p>
          <a:p>
            <a:r>
              <a:rPr lang="en-US" sz="2800" dirty="0"/>
              <a:t>Possible adoption of name NAPGD2022 in the future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GM2022</a:t>
            </a:r>
          </a:p>
          <a:p>
            <a:pPr lvl="1"/>
            <a:r>
              <a:rPr lang="en-US" sz="2400" b="1" dirty="0"/>
              <a:t>GEOID2022</a:t>
            </a:r>
          </a:p>
          <a:p>
            <a:pPr lvl="2"/>
            <a:r>
              <a:rPr lang="en-US" sz="2000" b="1" dirty="0"/>
              <a:t>SGEOID2022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DGEOID2022</a:t>
            </a: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DEFLEC2022</a:t>
            </a:r>
          </a:p>
          <a:p>
            <a:pPr lvl="2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SDEFLEC2022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DDEFLEC2022</a:t>
            </a: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GRAV2022</a:t>
            </a: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DEM2022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B2E89-CFA6-4DCC-BD17-452F4100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30087-2E8A-439C-9D2B-CB15E272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ECE7-3024-4623-82FF-84288422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110283</TotalTime>
  <Words>906</Words>
  <Application>Microsoft Office PowerPoint</Application>
  <PresentationFormat>Widescreen</PresentationFormat>
  <Paragraphs>146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Outline</vt:lpstr>
      <vt:lpstr>NATRF2022 (et al.)</vt:lpstr>
      <vt:lpstr>NATRF2022</vt:lpstr>
      <vt:lpstr>Changing the name of NATRF2022</vt:lpstr>
      <vt:lpstr>NAPGD2022</vt:lpstr>
      <vt:lpstr>NAPGD2022</vt:lpstr>
      <vt:lpstr>NAPGD2022</vt:lpstr>
      <vt:lpstr>CGVD2023</vt:lpstr>
      <vt:lpstr>CGVD2013</vt:lpstr>
      <vt:lpstr>NAPGD2022 – four rules for versioning</vt:lpstr>
      <vt:lpstr>NAPGD2022 – four rules for versioning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3124</cp:revision>
  <cp:lastPrinted>2017-02-02T17:15:29Z</cp:lastPrinted>
  <dcterms:created xsi:type="dcterms:W3CDTF">2009-09-30T12:20:38Z</dcterms:created>
  <dcterms:modified xsi:type="dcterms:W3CDTF">2025-04-23T15:26:58Z</dcterms:modified>
</cp:coreProperties>
</file>