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82" r:id="rId3"/>
    <p:sldId id="358" r:id="rId4"/>
    <p:sldId id="360" r:id="rId5"/>
    <p:sldId id="362" r:id="rId6"/>
    <p:sldId id="361" r:id="rId7"/>
    <p:sldId id="337" r:id="rId8"/>
    <p:sldId id="339" r:id="rId9"/>
    <p:sldId id="347" r:id="rId10"/>
    <p:sldId id="357" r:id="rId11"/>
    <p:sldId id="353" r:id="rId12"/>
    <p:sldId id="352" r:id="rId13"/>
    <p:sldId id="349" r:id="rId14"/>
    <p:sldId id="338" r:id="rId15"/>
    <p:sldId id="341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ahue, Brian" initials="DB" lastIdx="15" clrIdx="0">
    <p:extLst>
      <p:ext uri="{19B8F6BF-5375-455C-9EA6-DF929625EA0E}">
        <p15:presenceInfo xmlns:p15="http://schemas.microsoft.com/office/powerpoint/2012/main" userId="S-1-5-21-66081788-462978661-1268862865-96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93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2" autoAdjust="0"/>
    <p:restoredTop sz="95297" autoAdjust="0"/>
  </p:normalViewPr>
  <p:slideViewPr>
    <p:cSldViewPr snapToGrid="0" snapToObjects="1">
      <p:cViewPr varScale="1">
        <p:scale>
          <a:sx n="63" d="100"/>
          <a:sy n="63" d="100"/>
        </p:scale>
        <p:origin x="7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459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82460-7193-E041-84FB-DBDD74EEDD01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6F732-00F6-2D40-9C23-8FCFB28E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87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67D5A3-287B-C64E-8E26-AE388B0173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4008994"/>
            <a:ext cx="11401327" cy="1197286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algn="l">
              <a:defRPr sz="5400" b="1">
                <a:solidFill>
                  <a:srgbClr val="005493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7AFF37-CE3A-B742-A62F-2A3257140A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5206280"/>
            <a:ext cx="10158560" cy="508720"/>
          </a:xfrm>
        </p:spPr>
        <p:txBody>
          <a:bodyPr lIns="45720" anchor="b" anchorCtr="0"/>
          <a:lstStyle>
            <a:lvl1pPr marL="0" indent="0">
              <a:buFontTx/>
              <a:buNone/>
              <a:defRPr>
                <a:solidFill>
                  <a:srgbClr val="005493"/>
                </a:solidFill>
              </a:defRPr>
            </a:lvl1pPr>
            <a:lvl2pPr marL="287338" indent="0">
              <a:buFontTx/>
              <a:buNone/>
              <a:defRPr/>
            </a:lvl2pPr>
            <a:lvl3pPr marL="574675" indent="0">
              <a:buFontTx/>
              <a:buNone/>
              <a:defRPr/>
            </a:lvl3pPr>
            <a:lvl4pPr marL="803275" indent="0">
              <a:buFontTx/>
              <a:buNone/>
              <a:defRPr/>
            </a:lvl4pPr>
            <a:lvl5pPr marL="103187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7C7A8EA-E9AD-2747-BB8E-4E6AC446E0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2900" y="5829300"/>
            <a:ext cx="5753100" cy="358775"/>
          </a:xfrm>
        </p:spPr>
        <p:txBody>
          <a:bodyPr lIns="64008" tIns="91440" anchor="b" anchorCtr="0">
            <a:normAutofit/>
          </a:bodyPr>
          <a:lstStyle>
            <a:lvl1pPr marL="0" indent="0">
              <a:buFontTx/>
              <a:buNone/>
              <a:defRPr sz="1800">
                <a:solidFill>
                  <a:srgbClr val="005493"/>
                </a:solidFill>
              </a:defRPr>
            </a:lvl1pPr>
            <a:lvl2pPr marL="287338" indent="0">
              <a:buFontTx/>
              <a:buNone/>
              <a:defRPr/>
            </a:lvl2pPr>
            <a:lvl3pPr marL="574675" indent="0">
              <a:buFontTx/>
              <a:buNone/>
              <a:defRPr/>
            </a:lvl3pPr>
            <a:lvl4pPr marL="803275" indent="0">
              <a:buFontTx/>
              <a:buNone/>
              <a:defRPr/>
            </a:lvl4pPr>
            <a:lvl5pPr marL="1031875" indent="0">
              <a:buFontTx/>
              <a:buNone/>
              <a:defRPr/>
            </a:lvl5pPr>
          </a:lstStyle>
          <a:p>
            <a:pPr lvl="0"/>
            <a:r>
              <a:rPr lang="en-US" dirty="0"/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3685859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9CBD6-6F33-9544-91D3-41D9053A0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B6CFC8-7F2F-7B4A-A59F-19560AF22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3B950-23A4-5442-892C-8F5AC695B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40475"/>
            <a:ext cx="1016000" cy="365125"/>
          </a:xfrm>
          <a:prstGeom prst="rect">
            <a:avLst/>
          </a:prstGeom>
        </p:spPr>
        <p:txBody>
          <a:bodyPr/>
          <a:lstStyle/>
          <a:p>
            <a:fld id="{BD162A13-03F8-C048-B959-2E6A5B43C267}" type="datetime1">
              <a:rPr lang="en-CA" smtClean="0"/>
              <a:t>2025-04-23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CD722-331D-A348-8A4A-68C860AD4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85E9F-F76A-BA45-B335-B23A8FA6C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2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FBDE30-B1C7-F444-9771-4D706FC3DB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22CD90-D02E-0845-80F4-B0E3C128D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709C4-970A-AF4D-BB35-9E4704CE35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40475"/>
            <a:ext cx="1016000" cy="365125"/>
          </a:xfrm>
          <a:prstGeom prst="rect">
            <a:avLst/>
          </a:prstGeom>
        </p:spPr>
        <p:txBody>
          <a:bodyPr/>
          <a:lstStyle/>
          <a:p>
            <a:fld id="{57C6B955-1AEC-724D-A0DC-4EB48B6B0BF5}" type="datetime1">
              <a:rPr lang="en-CA" smtClean="0"/>
              <a:t>2025-04-23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DEA36-E50F-214A-9BE6-F2771BDD8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3C2FA-514D-FE42-873C-87F607D4B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86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yright Page (end present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1D4337-A6FF-E447-AEBC-7572F3E160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3572"/>
            <a:ext cx="12179300" cy="6850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1CB60-8482-4741-A8DB-6E92FB731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779520"/>
            <a:ext cx="11391900" cy="350520"/>
          </a:xfrm>
        </p:spPr>
        <p:txBody>
          <a:bodyPr>
            <a:normAutofit/>
          </a:bodyPr>
          <a:lstStyle>
            <a:lvl1pPr algn="ctr">
              <a:defRPr sz="140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copyright year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81B140-A1F6-1948-B146-330E137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40475"/>
            <a:ext cx="1016000" cy="365125"/>
          </a:xfrm>
          <a:prstGeom prst="rect">
            <a:avLst/>
          </a:prstGeom>
        </p:spPr>
        <p:txBody>
          <a:bodyPr/>
          <a:lstStyle/>
          <a:p>
            <a:fld id="{268858C0-6DDE-9444-BC31-866ED9DFCD8E}" type="datetime1">
              <a:rPr lang="en-CA" smtClean="0"/>
              <a:pPr/>
              <a:t>2025-04-23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E9ACE6-299A-EF4D-B9DA-5ECFCC677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86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A1D64-2AF1-FE48-B966-37A28A3E5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666" y="457200"/>
            <a:ext cx="11269133" cy="990600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8157B-3149-DD49-AF6E-204756CE2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65" y="1600200"/>
            <a:ext cx="11269133" cy="4229100"/>
          </a:xfrm>
        </p:spPr>
        <p:txBody>
          <a:bodyPr/>
          <a:lstStyle>
            <a:lvl1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9D7E303-64E9-1946-B0E1-0C9BFA2657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40475"/>
            <a:ext cx="1016000" cy="365125"/>
          </a:xfrm>
          <a:prstGeom prst="rect">
            <a:avLst/>
          </a:prstGeom>
        </p:spPr>
        <p:txBody>
          <a:bodyPr/>
          <a:lstStyle/>
          <a:p>
            <a:fld id="{268858C0-6DDE-9444-BC31-866ED9DFCD8E}" type="datetime1">
              <a:rPr lang="en-CA" smtClean="0"/>
              <a:pPr/>
              <a:t>2025-04-23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F5B8D02-46EF-1343-B224-187A6611E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F811CB8-DE62-9D4B-BFD4-B724420BB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A67B-D0FE-F448-80B1-1191BC67A3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35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B1071-EAD7-2142-9E61-767469E34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76263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96C5B-016D-C54F-9A6E-0A79A4CE2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32730"/>
            <a:ext cx="10515600" cy="1500187"/>
          </a:xfrm>
        </p:spPr>
        <p:txBody>
          <a:bodyPr anchor="t" anchorCtr="1"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2A8EB-B554-EA44-94DE-06559413F6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40475"/>
            <a:ext cx="1016000" cy="365125"/>
          </a:xfrm>
          <a:prstGeom prst="rect">
            <a:avLst/>
          </a:prstGeom>
        </p:spPr>
        <p:txBody>
          <a:bodyPr/>
          <a:lstStyle/>
          <a:p>
            <a:fld id="{C456039D-FA2F-F446-B515-A25EA0F25CD4}" type="datetime1">
              <a:rPr lang="en-CA" smtClean="0"/>
              <a:t>2025-04-23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B3A6A-A61C-6B49-A093-4D6D4B748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87156-1B62-FF4E-96AA-FF576F5C0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6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0F02A-4F51-E644-8B2B-31C6F597B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199"/>
            <a:ext cx="11277600" cy="9906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3D98B-14A6-2B46-A93E-4BC72CD190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81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8DBDA5-30F9-ED40-BA26-391713454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60127" y="1600200"/>
            <a:ext cx="5181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E26D5-FB56-984C-8394-E70D352742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40475"/>
            <a:ext cx="1016000" cy="365125"/>
          </a:xfrm>
          <a:prstGeom prst="rect">
            <a:avLst/>
          </a:prstGeom>
        </p:spPr>
        <p:txBody>
          <a:bodyPr/>
          <a:lstStyle/>
          <a:p>
            <a:fld id="{8CE6990A-28E2-2241-82B9-77C01C864E0E}" type="datetime1">
              <a:rPr lang="en-CA" smtClean="0"/>
              <a:t>2025-04-23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7C6652-EF52-B446-88CA-29FB7E22D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625CD-903C-3743-9541-67483A042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300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21294-1363-054E-8DCD-CB664EF77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57199"/>
            <a:ext cx="11270721" cy="9906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6DDB2-303F-784C-B377-925EEDAD3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4FAFF-5E82-6B48-AF85-FD48AEE399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424112"/>
            <a:ext cx="5157787" cy="32824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AD9F4C-27A7-0C49-8E62-C87DDF9482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44733" y="16002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312F80-5872-0B43-B7B6-ABD5D1318C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44733" y="2424112"/>
            <a:ext cx="5183188" cy="32824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1E9EF0-219D-DC4F-B9E2-6D048D9CE7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40475"/>
            <a:ext cx="1016000" cy="365125"/>
          </a:xfrm>
          <a:prstGeom prst="rect">
            <a:avLst/>
          </a:prstGeom>
        </p:spPr>
        <p:txBody>
          <a:bodyPr/>
          <a:lstStyle/>
          <a:p>
            <a:fld id="{7623CBA0-B8BE-454E-9320-1397925DEF46}" type="datetime1">
              <a:rPr lang="en-CA" smtClean="0"/>
              <a:t>2025-04-23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7A6FEA-DEE0-D744-A158-CB0B632F8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15E0DB-5C91-584F-A15F-D5B2D5476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07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B0246-A0AF-BF4B-B83B-CEE811610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199"/>
            <a:ext cx="11277600" cy="9906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A7C7DD-7FD8-0E41-96C0-E2F47CDE32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40475"/>
            <a:ext cx="1016000" cy="365125"/>
          </a:xfrm>
          <a:prstGeom prst="rect">
            <a:avLst/>
          </a:prstGeom>
        </p:spPr>
        <p:txBody>
          <a:bodyPr/>
          <a:lstStyle/>
          <a:p>
            <a:fld id="{F6F398DA-F13D-9644-8FFD-469E8B6CEC02}" type="datetime1">
              <a:rPr lang="en-CA" smtClean="0"/>
              <a:t>2025-04-23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03B0FB-BFC2-BD44-9A8D-9E3AB81A6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44269A-EC65-C948-9444-AD4FE2179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80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926709-8B13-314E-B328-9E8351BC5C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40475"/>
            <a:ext cx="1016000" cy="365125"/>
          </a:xfrm>
          <a:prstGeom prst="rect">
            <a:avLst/>
          </a:prstGeom>
        </p:spPr>
        <p:txBody>
          <a:bodyPr/>
          <a:lstStyle/>
          <a:p>
            <a:fld id="{5FE6AF57-68DC-5241-AA7B-E116E226E515}" type="datetime1">
              <a:rPr lang="en-CA" smtClean="0"/>
              <a:t>2025-04-23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E70B8A-E4B2-DD42-8DBE-FA1DC54BD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34D57-9D7F-3B42-B3FC-5D1C1139C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6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3E635-6006-B247-9A7F-55383676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4314825" cy="9906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88129-AEC9-4942-BFD3-CB2BEC0C1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457200"/>
            <a:ext cx="5645727" cy="5249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3032AB-8D1A-2546-B6D8-ECA4542D11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600199"/>
            <a:ext cx="5232400" cy="41063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084573-3786-904C-BEAB-7308549DE5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40475"/>
            <a:ext cx="1016000" cy="365125"/>
          </a:xfrm>
          <a:prstGeom prst="rect">
            <a:avLst/>
          </a:prstGeom>
        </p:spPr>
        <p:txBody>
          <a:bodyPr/>
          <a:lstStyle/>
          <a:p>
            <a:fld id="{79C17373-5A5E-4B47-A8E3-F30B8EF2A23E}" type="datetime1">
              <a:rPr lang="en-CA" smtClean="0"/>
              <a:t>2025-04-23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72E8E-04A5-3D45-8663-18FE598F7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85C7B5-FD8E-414B-BC7D-783D731E5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41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DF53D-A5AC-AD43-8D7E-A0962CCEF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5139267" cy="9906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FDC009-9B3E-C14C-916B-507E998B9C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201"/>
            <a:ext cx="5350932" cy="5257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5449DF-19BD-214E-8E6F-6C05ACB93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5139267" cy="4114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BED602-E4B9-3049-8CF0-B312A1FB2C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40475"/>
            <a:ext cx="1016000" cy="365125"/>
          </a:xfrm>
          <a:prstGeom prst="rect">
            <a:avLst/>
          </a:prstGeom>
        </p:spPr>
        <p:txBody>
          <a:bodyPr/>
          <a:lstStyle/>
          <a:p>
            <a:fld id="{D7DD4C1F-7783-E041-9472-24F46D16163B}" type="datetime1">
              <a:rPr lang="en-CA" smtClean="0"/>
              <a:t>2025-04-23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4D2C96-46AB-A04E-B81B-D32C16647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C9A2C6-E43C-CF4A-A96C-7FE7A0952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28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B56E6F-8FD2-0E47-911E-80748C6FC72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E849F5-151E-204E-9BB8-946F1AC58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112776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ECFE335-690C-D344-B45B-49DDA88CED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67933" y="6340475"/>
            <a:ext cx="360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057F95FF-DFDB-A547-BB18-138C33CA3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1"/>
            <a:ext cx="11277600" cy="990599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53303-3C57-8046-9232-D2E7A9E7D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lvl1pPr algn="r">
              <a:defRPr sz="14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95A67B-D0FE-F448-80B1-1191BC67A3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7A889F-C126-B564-DDF6-C02BF555224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0201275" y="63500"/>
            <a:ext cx="1962150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A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UNCLASSIFIED -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408867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rgbClr val="005493"/>
          </a:solidFill>
          <a:latin typeface="+mj-lt"/>
          <a:ea typeface="+mj-ea"/>
          <a:cs typeface="+mj-cs"/>
        </a:defRPr>
      </a:lvl1pPr>
    </p:titleStyle>
    <p:bodyStyle>
      <a:lvl1pPr marL="287338" indent="-287338" algn="l" defTabSz="914400" rtl="0" eaLnBrk="1" latinLnBrk="0" hangingPunct="1">
        <a:lnSpc>
          <a:spcPct val="90000"/>
        </a:lnSpc>
        <a:spcBef>
          <a:spcPts val="1000"/>
        </a:spcBef>
        <a:buSzPct val="70000"/>
        <a:buFontTx/>
        <a:buBlip>
          <a:blip r:embed="rId15"/>
        </a:buBlip>
        <a:tabLst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65138" indent="-177800" algn="l" defTabSz="914400" rtl="0" eaLnBrk="1" latinLnBrk="0" hangingPunct="1">
        <a:lnSpc>
          <a:spcPct val="90000"/>
        </a:lnSpc>
        <a:spcBef>
          <a:spcPts val="500"/>
        </a:spcBef>
        <a:buSzPct val="65000"/>
        <a:buFontTx/>
        <a:buBlip>
          <a:blip r:embed="rId15"/>
        </a:buBlip>
        <a:tabLst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44538" indent="-169863" algn="l" defTabSz="914400" rtl="0" eaLnBrk="1" latinLnBrk="0" hangingPunct="1">
        <a:lnSpc>
          <a:spcPct val="90000"/>
        </a:lnSpc>
        <a:spcBef>
          <a:spcPts val="500"/>
        </a:spcBef>
        <a:buSzPct val="55000"/>
        <a:buFontTx/>
        <a:buBlip>
          <a:blip r:embed="rId15"/>
        </a:buBlip>
        <a:tabLst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73138" indent="-169863" algn="l" defTabSz="914400" rtl="0" eaLnBrk="1" latinLnBrk="0" hangingPunct="1">
        <a:lnSpc>
          <a:spcPct val="90000"/>
        </a:lnSpc>
        <a:spcBef>
          <a:spcPts val="500"/>
        </a:spcBef>
        <a:buClr>
          <a:srgbClr val="5B86AD"/>
        </a:buClr>
        <a:buSzPct val="110000"/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01738" indent="-169863" algn="l" defTabSz="914400" rtl="0" eaLnBrk="1" latinLnBrk="0" hangingPunct="1">
        <a:lnSpc>
          <a:spcPct val="90000"/>
        </a:lnSpc>
        <a:spcBef>
          <a:spcPts val="500"/>
        </a:spcBef>
        <a:buClr>
          <a:srgbClr val="5B86AD"/>
        </a:buClr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userDrawn="1">
          <p15:clr>
            <a:srgbClr val="F26B43"/>
          </p15:clr>
        </p15:guide>
        <p15:guide id="5" orient="horz" userDrawn="1">
          <p15:clr>
            <a:srgbClr val="F26B43"/>
          </p15:clr>
        </p15:guide>
        <p15:guide id="6" orient="horz" pos="4320" userDrawn="1">
          <p15:clr>
            <a:srgbClr val="F26B43"/>
          </p15:clr>
        </p15:guide>
        <p15:guide id="7" orient="horz" pos="3672" userDrawn="1">
          <p15:clr>
            <a:srgbClr val="F26B43"/>
          </p15:clr>
        </p15:guide>
        <p15:guide id="8" orient="horz" pos="288" userDrawn="1">
          <p15:clr>
            <a:srgbClr val="F26B43"/>
          </p15:clr>
        </p15:guide>
        <p15:guide id="9" pos="288" userDrawn="1">
          <p15:clr>
            <a:srgbClr val="F26B43"/>
          </p15:clr>
        </p15:guide>
        <p15:guide id="10" pos="7392" userDrawn="1">
          <p15:clr>
            <a:srgbClr val="F26B43"/>
          </p15:clr>
        </p15:guide>
        <p15:guide id="11" pos="7680" userDrawn="1">
          <p15:clr>
            <a:srgbClr val="F26B43"/>
          </p15:clr>
        </p15:guide>
        <p15:guide id="12" orient="horz" pos="912" userDrawn="1">
          <p15:clr>
            <a:srgbClr val="F26B43"/>
          </p15:clr>
        </p15:guide>
        <p15:guide id="13" orient="horz" pos="1008" userDrawn="1">
          <p15:clr>
            <a:srgbClr val="F26B43"/>
          </p15:clr>
        </p15:guide>
        <p15:guide id="14" orient="horz" pos="3600" userDrawn="1">
          <p15:clr>
            <a:srgbClr val="F26B43"/>
          </p15:clr>
        </p15:guide>
        <p15:guide id="15" orient="horz" pos="4224" userDrawn="1">
          <p15:clr>
            <a:srgbClr val="F26B43"/>
          </p15:clr>
        </p15:guide>
        <p15:guide id="16" pos="2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strnrcan-dostrncan.canada.ca/entities/publication/afcb961f-857e-497e-a6f9-be71e8b7008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strnrcan-dostrncan.canada.ca/entities/publication/afcb961f-857e-497e-a6f9-be71e8b7008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A92F0-8D6C-AC43-AECB-F1F6A3434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3133056"/>
            <a:ext cx="11401327" cy="607672"/>
          </a:xfrm>
        </p:spPr>
        <p:txBody>
          <a:bodyPr>
            <a:noAutofit/>
          </a:bodyPr>
          <a:lstStyle/>
          <a:p>
            <a:r>
              <a:rPr lang="en-CA" sz="3600" dirty="0"/>
              <a:t>CGS Update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119572-9F54-C640-876D-80A41B621E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900" y="4292877"/>
            <a:ext cx="9113921" cy="1291852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800" kern="400" dirty="0"/>
              <a:t>Catherine Robin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kern="400" dirty="0"/>
              <a:t>Section Chief / CSRS Modernization Implementation Manager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kern="400" dirty="0"/>
              <a:t>Canadian Geodetic Survey (CGS)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kern="400" dirty="0"/>
              <a:t>Natural Resources Canada (NRCan)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kern="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900" kern="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800" dirty="0"/>
              <a:t>2</a:t>
            </a:r>
            <a:r>
              <a:rPr lang="en-CA" sz="1800" baseline="30000" dirty="0"/>
              <a:t>nd</a:t>
            </a:r>
            <a:r>
              <a:rPr lang="en-CA" sz="1800" dirty="0"/>
              <a:t> Binational Geospatial Software Developers Summit</a:t>
            </a:r>
            <a:r>
              <a:rPr lang="en-CA" dirty="0"/>
              <a:t>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800" kern="400" dirty="0"/>
              <a:t>April 23, 2025</a:t>
            </a:r>
          </a:p>
        </p:txBody>
      </p:sp>
    </p:spTree>
    <p:extLst>
      <p:ext uri="{BB962C8B-B14F-4D97-AF65-F5344CB8AC3E}">
        <p14:creationId xmlns:p14="http://schemas.microsoft.com/office/powerpoint/2010/main" val="2954727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3E55C1A-AD58-7D58-6EBE-363C7C86D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6739" y="1821836"/>
            <a:ext cx="3378936" cy="28357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8CE8F-81CC-2B4E-917E-BC2B9DB72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866" y="1040376"/>
            <a:ext cx="9178368" cy="1385461"/>
          </a:xfrm>
        </p:spPr>
        <p:txBody>
          <a:bodyPr>
            <a:noAutofit/>
          </a:bodyPr>
          <a:lstStyle/>
          <a:p>
            <a:r>
              <a:rPr lang="en-US" dirty="0"/>
              <a:t>NATRF2022 Discussion with provinces since 2018, primarily through the CGRSC (Provinces, OGDs, NGS)</a:t>
            </a:r>
          </a:p>
          <a:p>
            <a:r>
              <a:rPr lang="en-CA" dirty="0"/>
              <a:t>Most provinces updating geodetic control </a:t>
            </a:r>
            <a:r>
              <a:rPr lang="en-CA" b="1" dirty="0"/>
              <a:t>by 2030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CA" dirty="0"/>
              <a:t>Transformations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CA" dirty="0"/>
              <a:t>Re-adjustments of passive networks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CA" dirty="0"/>
              <a:t>Re-observation / expansion of high-precision networks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CA" dirty="0"/>
              <a:t>ACS network expansion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CA" dirty="0"/>
              <a:t>Non-geodetic: distortion modeling for legacy datum updates</a:t>
            </a:r>
          </a:p>
          <a:p>
            <a:pPr marL="287338" marR="0" lvl="0" indent="-2873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Tx/>
              <a:buBlip>
                <a:blip r:embed="rId3"/>
              </a:buBlip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Regulatory updates</a:t>
            </a:r>
          </a:p>
          <a:p>
            <a:pPr marL="287338" marR="0" lvl="0" indent="-2873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Tx/>
              <a:buBlip>
                <a:blip r:embed="rId3"/>
              </a:buBlip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Outreach with other provincial dept’s &amp; municipalities (geodetic control &amp; data layers)</a:t>
            </a:r>
            <a:endParaRPr kumimoji="0" lang="en-CA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endParaRPr lang="en-CA" dirty="0"/>
          </a:p>
          <a:p>
            <a:pPr marL="287338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5BAE37-CEA2-A54C-B554-681621E6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A67B-D0FE-F448-80B1-1191BC67A3E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0E3353E-592F-93C7-76FF-3A4AC5A50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433" y="226513"/>
            <a:ext cx="11269133" cy="990600"/>
          </a:xfrm>
        </p:spPr>
        <p:txBody>
          <a:bodyPr anchor="t">
            <a:normAutofit/>
          </a:bodyPr>
          <a:lstStyle/>
          <a:p>
            <a:r>
              <a:rPr lang="en-US" dirty="0"/>
              <a:t>Reference Frame Unification - Provincial</a:t>
            </a:r>
          </a:p>
        </p:txBody>
      </p:sp>
    </p:spTree>
    <p:extLst>
      <p:ext uri="{BB962C8B-B14F-4D97-AF65-F5344CB8AC3E}">
        <p14:creationId xmlns:p14="http://schemas.microsoft.com/office/powerpoint/2010/main" val="2313652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5BAE37-CEA2-A54C-B554-681621E6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A67B-D0FE-F448-80B1-1191BC67A3E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D6DF87-90E6-D53B-1F71-5E0CFFA6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666" y="457200"/>
            <a:ext cx="11269133" cy="990600"/>
          </a:xfrm>
        </p:spPr>
        <p:txBody>
          <a:bodyPr anchor="t">
            <a:normAutofit/>
          </a:bodyPr>
          <a:lstStyle/>
          <a:p>
            <a:r>
              <a:rPr lang="en-US" dirty="0"/>
              <a:t>Reference Frame Unification - federal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CB1C73A2-E8CD-703B-2F18-7096AAF47D83}"/>
              </a:ext>
            </a:extLst>
          </p:cNvPr>
          <p:cNvSpPr txBox="1">
            <a:spLocks/>
          </p:cNvSpPr>
          <p:nvPr/>
        </p:nvSpPr>
        <p:spPr>
          <a:xfrm>
            <a:off x="465666" y="1295843"/>
            <a:ext cx="9907366" cy="4685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70000"/>
              <a:buFontTx/>
              <a:buBlip>
                <a:blip r:embed="rId2"/>
              </a:buBlip>
              <a:tabLst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51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5000"/>
              <a:buFontTx/>
              <a:buBlip>
                <a:blip r:embed="rId2"/>
              </a:buBlip>
              <a:tabLst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44538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55000"/>
              <a:buFontTx/>
              <a:buBlip>
                <a:blip r:embed="rId2"/>
              </a:buBlip>
              <a:tabLst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73138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B86AD"/>
              </a:buClr>
              <a:buSzPct val="110000"/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01738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B86AD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Federal groups actively planning modernization with GIS:</a:t>
            </a:r>
          </a:p>
          <a:p>
            <a:pPr lvl="1"/>
            <a:r>
              <a:rPr lang="en-CA" dirty="0"/>
              <a:t>NRCan - Mapping and Earth Observation (Lidar, DEMs)</a:t>
            </a:r>
          </a:p>
          <a:p>
            <a:pPr lvl="1"/>
            <a:r>
              <a:rPr lang="en-CA" dirty="0"/>
              <a:t>NRCan – Surveyor General (Canada lands, including territories)</a:t>
            </a:r>
          </a:p>
          <a:p>
            <a:pPr lvl="1"/>
            <a:r>
              <a:rPr lang="en-CA" dirty="0"/>
              <a:t>DFO - Canadian Hydrographic Service (seamless hydrographic datum, bathymetry)</a:t>
            </a:r>
          </a:p>
          <a:p>
            <a:pPr lvl="1"/>
            <a:r>
              <a:rPr lang="en-CA" dirty="0"/>
              <a:t>(ECCC – Water Surveys)</a:t>
            </a:r>
          </a:p>
          <a:p>
            <a:pPr lvl="1"/>
            <a:r>
              <a:rPr lang="en-CA" dirty="0"/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3424739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CC4E9-A121-EB42-BF39-31051E050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5BAE37-CEA2-A54C-B554-681621E6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A67B-D0FE-F448-80B1-1191BC67A3E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211E35FD-6296-0F5D-CFAF-38525718E95A}"/>
              </a:ext>
            </a:extLst>
          </p:cNvPr>
          <p:cNvSpPr txBox="1">
            <a:spLocks/>
          </p:cNvSpPr>
          <p:nvPr/>
        </p:nvSpPr>
        <p:spPr>
          <a:xfrm>
            <a:off x="3019797" y="2169905"/>
            <a:ext cx="6333240" cy="1259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70000"/>
              <a:buFontTx/>
              <a:buBlip>
                <a:blip r:embed="rId2"/>
              </a:buBlip>
              <a:tabLst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51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5000"/>
              <a:buFontTx/>
              <a:buBlip>
                <a:blip r:embed="rId2"/>
              </a:buBlip>
              <a:tabLst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44538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55000"/>
              <a:buFontTx/>
              <a:buBlip>
                <a:blip r:embed="rId2"/>
              </a:buBlip>
              <a:tabLst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73138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B86AD"/>
              </a:buClr>
              <a:buSzPct val="110000"/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01738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B86AD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/>
              <a:t>Questions?</a:t>
            </a:r>
            <a:endParaRPr lang="en-US" sz="4800" b="1" i="1" dirty="0"/>
          </a:p>
        </p:txBody>
      </p:sp>
    </p:spTree>
    <p:extLst>
      <p:ext uri="{BB962C8B-B14F-4D97-AF65-F5344CB8AC3E}">
        <p14:creationId xmlns:p14="http://schemas.microsoft.com/office/powerpoint/2010/main" val="2624205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CC4E9-A121-EB42-BF39-31051E050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477" y="668548"/>
            <a:ext cx="5529788" cy="990600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Challenge:</a:t>
            </a:r>
            <a:br>
              <a:rPr lang="en-US" dirty="0"/>
            </a:br>
            <a:r>
              <a:rPr lang="en-US" dirty="0"/>
              <a:t>NAD83 versions in 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5BAE37-CEA2-A54C-B554-681621E6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A67B-D0FE-F448-80B1-1191BC67A3E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444A3E-CA8E-EBA6-15AA-6110FCF437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010"/>
          <a:stretch/>
        </p:blipFill>
        <p:spPr>
          <a:xfrm>
            <a:off x="0" y="95693"/>
            <a:ext cx="5688419" cy="687439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FD4AF2-90F6-C777-1CCF-A63D2EF58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665" y="2427058"/>
            <a:ext cx="5943600" cy="348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15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CC4E9-A121-EB42-BF39-31051E050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01" y="183795"/>
            <a:ext cx="11269133" cy="990600"/>
          </a:xfrm>
        </p:spPr>
        <p:txBody>
          <a:bodyPr anchor="t"/>
          <a:lstStyle/>
          <a:p>
            <a:r>
              <a:rPr lang="en-US" dirty="0"/>
              <a:t>NAD83 Adoption History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5BAE37-CEA2-A54C-B554-681621E6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A67B-D0FE-F448-80B1-1191BC67A3E6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E07401B-8F3C-D32D-FBBC-6BAB3FF196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038502"/>
              </p:ext>
            </p:extLst>
          </p:nvPr>
        </p:nvGraphicFramePr>
        <p:xfrm>
          <a:off x="465665" y="887455"/>
          <a:ext cx="11293434" cy="4743186"/>
        </p:xfrm>
        <a:graphic>
          <a:graphicData uri="http://schemas.openxmlformats.org/drawingml/2006/table">
            <a:tbl>
              <a:tblPr/>
              <a:tblGrid>
                <a:gridCol w="284014">
                  <a:extLst>
                    <a:ext uri="{9D8B030D-6E8A-4147-A177-3AD203B41FA5}">
                      <a16:colId xmlns:a16="http://schemas.microsoft.com/office/drawing/2014/main" val="2660848565"/>
                    </a:ext>
                  </a:extLst>
                </a:gridCol>
                <a:gridCol w="439682">
                  <a:extLst>
                    <a:ext uri="{9D8B030D-6E8A-4147-A177-3AD203B41FA5}">
                      <a16:colId xmlns:a16="http://schemas.microsoft.com/office/drawing/2014/main" val="2496093706"/>
                    </a:ext>
                  </a:extLst>
                </a:gridCol>
                <a:gridCol w="457052">
                  <a:extLst>
                    <a:ext uri="{9D8B030D-6E8A-4147-A177-3AD203B41FA5}">
                      <a16:colId xmlns:a16="http://schemas.microsoft.com/office/drawing/2014/main" val="3436664914"/>
                    </a:ext>
                  </a:extLst>
                </a:gridCol>
                <a:gridCol w="439682">
                  <a:extLst>
                    <a:ext uri="{9D8B030D-6E8A-4147-A177-3AD203B41FA5}">
                      <a16:colId xmlns:a16="http://schemas.microsoft.com/office/drawing/2014/main" val="2001599483"/>
                    </a:ext>
                  </a:extLst>
                </a:gridCol>
                <a:gridCol w="439682">
                  <a:extLst>
                    <a:ext uri="{9D8B030D-6E8A-4147-A177-3AD203B41FA5}">
                      <a16:colId xmlns:a16="http://schemas.microsoft.com/office/drawing/2014/main" val="4073390096"/>
                    </a:ext>
                  </a:extLst>
                </a:gridCol>
                <a:gridCol w="439682">
                  <a:extLst>
                    <a:ext uri="{9D8B030D-6E8A-4147-A177-3AD203B41FA5}">
                      <a16:colId xmlns:a16="http://schemas.microsoft.com/office/drawing/2014/main" val="3691293769"/>
                    </a:ext>
                  </a:extLst>
                </a:gridCol>
                <a:gridCol w="439682">
                  <a:extLst>
                    <a:ext uri="{9D8B030D-6E8A-4147-A177-3AD203B41FA5}">
                      <a16:colId xmlns:a16="http://schemas.microsoft.com/office/drawing/2014/main" val="685803707"/>
                    </a:ext>
                  </a:extLst>
                </a:gridCol>
                <a:gridCol w="439682">
                  <a:extLst>
                    <a:ext uri="{9D8B030D-6E8A-4147-A177-3AD203B41FA5}">
                      <a16:colId xmlns:a16="http://schemas.microsoft.com/office/drawing/2014/main" val="1003591745"/>
                    </a:ext>
                  </a:extLst>
                </a:gridCol>
                <a:gridCol w="439682">
                  <a:extLst>
                    <a:ext uri="{9D8B030D-6E8A-4147-A177-3AD203B41FA5}">
                      <a16:colId xmlns:a16="http://schemas.microsoft.com/office/drawing/2014/main" val="2154212916"/>
                    </a:ext>
                  </a:extLst>
                </a:gridCol>
                <a:gridCol w="439682">
                  <a:extLst>
                    <a:ext uri="{9D8B030D-6E8A-4147-A177-3AD203B41FA5}">
                      <a16:colId xmlns:a16="http://schemas.microsoft.com/office/drawing/2014/main" val="1963975304"/>
                    </a:ext>
                  </a:extLst>
                </a:gridCol>
                <a:gridCol w="439682">
                  <a:extLst>
                    <a:ext uri="{9D8B030D-6E8A-4147-A177-3AD203B41FA5}">
                      <a16:colId xmlns:a16="http://schemas.microsoft.com/office/drawing/2014/main" val="2649186675"/>
                    </a:ext>
                  </a:extLst>
                </a:gridCol>
                <a:gridCol w="439682">
                  <a:extLst>
                    <a:ext uri="{9D8B030D-6E8A-4147-A177-3AD203B41FA5}">
                      <a16:colId xmlns:a16="http://schemas.microsoft.com/office/drawing/2014/main" val="3141844588"/>
                    </a:ext>
                  </a:extLst>
                </a:gridCol>
                <a:gridCol w="439682">
                  <a:extLst>
                    <a:ext uri="{9D8B030D-6E8A-4147-A177-3AD203B41FA5}">
                      <a16:colId xmlns:a16="http://schemas.microsoft.com/office/drawing/2014/main" val="2482894658"/>
                    </a:ext>
                  </a:extLst>
                </a:gridCol>
                <a:gridCol w="439682">
                  <a:extLst>
                    <a:ext uri="{9D8B030D-6E8A-4147-A177-3AD203B41FA5}">
                      <a16:colId xmlns:a16="http://schemas.microsoft.com/office/drawing/2014/main" val="1302166989"/>
                    </a:ext>
                  </a:extLst>
                </a:gridCol>
                <a:gridCol w="439682">
                  <a:extLst>
                    <a:ext uri="{9D8B030D-6E8A-4147-A177-3AD203B41FA5}">
                      <a16:colId xmlns:a16="http://schemas.microsoft.com/office/drawing/2014/main" val="3755637637"/>
                    </a:ext>
                  </a:extLst>
                </a:gridCol>
                <a:gridCol w="439682">
                  <a:extLst>
                    <a:ext uri="{9D8B030D-6E8A-4147-A177-3AD203B41FA5}">
                      <a16:colId xmlns:a16="http://schemas.microsoft.com/office/drawing/2014/main" val="533372595"/>
                    </a:ext>
                  </a:extLst>
                </a:gridCol>
                <a:gridCol w="439682">
                  <a:extLst>
                    <a:ext uri="{9D8B030D-6E8A-4147-A177-3AD203B41FA5}">
                      <a16:colId xmlns:a16="http://schemas.microsoft.com/office/drawing/2014/main" val="67021886"/>
                    </a:ext>
                  </a:extLst>
                </a:gridCol>
                <a:gridCol w="439682">
                  <a:extLst>
                    <a:ext uri="{9D8B030D-6E8A-4147-A177-3AD203B41FA5}">
                      <a16:colId xmlns:a16="http://schemas.microsoft.com/office/drawing/2014/main" val="1877946262"/>
                    </a:ext>
                  </a:extLst>
                </a:gridCol>
                <a:gridCol w="439682">
                  <a:extLst>
                    <a:ext uri="{9D8B030D-6E8A-4147-A177-3AD203B41FA5}">
                      <a16:colId xmlns:a16="http://schemas.microsoft.com/office/drawing/2014/main" val="4212675868"/>
                    </a:ext>
                  </a:extLst>
                </a:gridCol>
                <a:gridCol w="439682">
                  <a:extLst>
                    <a:ext uri="{9D8B030D-6E8A-4147-A177-3AD203B41FA5}">
                      <a16:colId xmlns:a16="http://schemas.microsoft.com/office/drawing/2014/main" val="2971047160"/>
                    </a:ext>
                  </a:extLst>
                </a:gridCol>
                <a:gridCol w="439682">
                  <a:extLst>
                    <a:ext uri="{9D8B030D-6E8A-4147-A177-3AD203B41FA5}">
                      <a16:colId xmlns:a16="http://schemas.microsoft.com/office/drawing/2014/main" val="3959253549"/>
                    </a:ext>
                  </a:extLst>
                </a:gridCol>
                <a:gridCol w="439682">
                  <a:extLst>
                    <a:ext uri="{9D8B030D-6E8A-4147-A177-3AD203B41FA5}">
                      <a16:colId xmlns:a16="http://schemas.microsoft.com/office/drawing/2014/main" val="2318013304"/>
                    </a:ext>
                  </a:extLst>
                </a:gridCol>
                <a:gridCol w="439682">
                  <a:extLst>
                    <a:ext uri="{9D8B030D-6E8A-4147-A177-3AD203B41FA5}">
                      <a16:colId xmlns:a16="http://schemas.microsoft.com/office/drawing/2014/main" val="2810604400"/>
                    </a:ext>
                  </a:extLst>
                </a:gridCol>
                <a:gridCol w="439682">
                  <a:extLst>
                    <a:ext uri="{9D8B030D-6E8A-4147-A177-3AD203B41FA5}">
                      <a16:colId xmlns:a16="http://schemas.microsoft.com/office/drawing/2014/main" val="1765226313"/>
                    </a:ext>
                  </a:extLst>
                </a:gridCol>
                <a:gridCol w="439682">
                  <a:extLst>
                    <a:ext uri="{9D8B030D-6E8A-4147-A177-3AD203B41FA5}">
                      <a16:colId xmlns:a16="http://schemas.microsoft.com/office/drawing/2014/main" val="2263474060"/>
                    </a:ext>
                  </a:extLst>
                </a:gridCol>
                <a:gridCol w="439682">
                  <a:extLst>
                    <a:ext uri="{9D8B030D-6E8A-4147-A177-3AD203B41FA5}">
                      <a16:colId xmlns:a16="http://schemas.microsoft.com/office/drawing/2014/main" val="2594629348"/>
                    </a:ext>
                  </a:extLst>
                </a:gridCol>
              </a:tblGrid>
              <a:tr h="393192">
                <a:tc>
                  <a:txBody>
                    <a:bodyPr/>
                    <a:lstStyle/>
                    <a:p>
                      <a:pPr marL="71755" marR="71755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1997</a:t>
                      </a:r>
                      <a:endParaRPr lang="en-CA" sz="1100" dirty="0">
                        <a:effectLst/>
                      </a:endParaRPr>
                    </a:p>
                  </a:txBody>
                  <a:tcPr marL="32311" marR="32311" marT="21540" marB="2154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1998</a:t>
                      </a:r>
                      <a:endParaRPr lang="en-CA" sz="1100" dirty="0">
                        <a:effectLst/>
                      </a:endParaRPr>
                    </a:p>
                  </a:txBody>
                  <a:tcPr marL="32311" marR="32311" marT="21540" marB="2154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1999</a:t>
                      </a:r>
                      <a:endParaRPr lang="en-CA" sz="1100" dirty="0">
                        <a:effectLst/>
                      </a:endParaRPr>
                    </a:p>
                  </a:txBody>
                  <a:tcPr marL="32311" marR="32311" marT="21540" marB="2154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  <a:endParaRPr lang="en-CA" sz="1100" dirty="0">
                        <a:effectLst/>
                      </a:endParaRPr>
                    </a:p>
                  </a:txBody>
                  <a:tcPr marL="32311" marR="32311" marT="21540" marB="2154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71755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2001</a:t>
                      </a:r>
                      <a:endParaRPr lang="en-CA" sz="1100" dirty="0">
                        <a:effectLst/>
                      </a:endParaRPr>
                    </a:p>
                  </a:txBody>
                  <a:tcPr marL="32311" marR="32311" marT="21540" marB="2154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2002</a:t>
                      </a:r>
                      <a:endParaRPr lang="en-CA" sz="1100" dirty="0">
                        <a:effectLst/>
                      </a:endParaRPr>
                    </a:p>
                  </a:txBody>
                  <a:tcPr marL="32311" marR="32311" marT="21540" marB="2154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2003</a:t>
                      </a:r>
                      <a:endParaRPr lang="en-CA" sz="1100" dirty="0">
                        <a:effectLst/>
                      </a:endParaRPr>
                    </a:p>
                  </a:txBody>
                  <a:tcPr marL="32311" marR="32311" marT="21540" marB="2154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  <a:endParaRPr lang="en-CA" sz="1100" dirty="0">
                        <a:effectLst/>
                      </a:endParaRPr>
                    </a:p>
                  </a:txBody>
                  <a:tcPr marL="32311" marR="32311" marT="21540" marB="2154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  <a:endParaRPr lang="en-CA" sz="1100">
                        <a:effectLst/>
                      </a:endParaRPr>
                    </a:p>
                  </a:txBody>
                  <a:tcPr marL="32311" marR="32311" marT="21540" marB="2154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  <a:endParaRPr lang="en-CA" sz="1100">
                        <a:effectLst/>
                      </a:endParaRPr>
                    </a:p>
                  </a:txBody>
                  <a:tcPr marL="32311" marR="32311" marT="21540" marB="2154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  <a:endParaRPr lang="en-CA" sz="1100" dirty="0">
                        <a:effectLst/>
                      </a:endParaRPr>
                    </a:p>
                  </a:txBody>
                  <a:tcPr marL="32311" marR="32311" marT="21540" marB="2154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  <a:endParaRPr lang="en-CA" sz="1100">
                        <a:effectLst/>
                      </a:endParaRPr>
                    </a:p>
                  </a:txBody>
                  <a:tcPr marL="32311" marR="32311" marT="21540" marB="2154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  <a:endParaRPr lang="en-CA" sz="1100" dirty="0">
                        <a:effectLst/>
                      </a:endParaRPr>
                    </a:p>
                  </a:txBody>
                  <a:tcPr marL="32311" marR="32311" marT="21540" marB="2154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  <a:endParaRPr lang="en-CA" sz="1100" dirty="0">
                        <a:effectLst/>
                      </a:endParaRPr>
                    </a:p>
                  </a:txBody>
                  <a:tcPr marL="32311" marR="32311" marT="21540" marB="2154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71755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  <a:endParaRPr lang="en-CA" sz="1100">
                        <a:effectLst/>
                      </a:endParaRPr>
                    </a:p>
                  </a:txBody>
                  <a:tcPr marL="32311" marR="32311" marT="21540" marB="2154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  <a:endParaRPr lang="en-CA" sz="1100" dirty="0">
                        <a:effectLst/>
                      </a:endParaRPr>
                    </a:p>
                  </a:txBody>
                  <a:tcPr marL="32311" marR="32311" marT="21540" marB="2154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  <a:endParaRPr lang="en-CA" sz="1100" dirty="0">
                        <a:effectLst/>
                      </a:endParaRPr>
                    </a:p>
                  </a:txBody>
                  <a:tcPr marL="32311" marR="32311" marT="21540" marB="2154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  <a:endParaRPr lang="en-CA" sz="1100" dirty="0">
                        <a:effectLst/>
                      </a:endParaRPr>
                    </a:p>
                  </a:txBody>
                  <a:tcPr marL="32311" marR="32311" marT="21540" marB="2154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  <a:endParaRPr lang="en-CA" sz="1100">
                        <a:effectLst/>
                      </a:endParaRPr>
                    </a:p>
                  </a:txBody>
                  <a:tcPr marL="32311" marR="32311" marT="21540" marB="2154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endParaRPr lang="en-CA" sz="1100">
                        <a:effectLst/>
                      </a:endParaRPr>
                    </a:p>
                  </a:txBody>
                  <a:tcPr marL="32311" marR="32311" marT="21540" marB="2154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endParaRPr lang="en-CA" sz="1100">
                        <a:effectLst/>
                      </a:endParaRPr>
                    </a:p>
                  </a:txBody>
                  <a:tcPr marL="32311" marR="32311" marT="21540" marB="2154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  <a:endParaRPr lang="en-CA" sz="1100">
                        <a:effectLst/>
                      </a:endParaRPr>
                    </a:p>
                  </a:txBody>
                  <a:tcPr marL="32311" marR="32311" marT="21540" marB="2154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n-CA" sz="1100">
                        <a:effectLst/>
                      </a:endParaRPr>
                    </a:p>
                  </a:txBody>
                  <a:tcPr marL="32311" marR="32311" marT="21540" marB="2154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n-CA" sz="1100" dirty="0">
                        <a:effectLst/>
                      </a:endParaRPr>
                    </a:p>
                  </a:txBody>
                  <a:tcPr marL="32311" marR="32311" marT="21540" marB="2154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71755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endParaRPr lang="en-CA" sz="1100" dirty="0">
                        <a:effectLst/>
                      </a:endParaRPr>
                    </a:p>
                  </a:txBody>
                  <a:tcPr marL="32311" marR="32311" marT="21540" marB="2154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503263"/>
                  </a:ext>
                </a:extLst>
              </a:tr>
              <a:tr h="39545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  <a:endParaRPr lang="en-CA" sz="1100" dirty="0">
                        <a:effectLst/>
                      </a:endParaRPr>
                    </a:p>
                  </a:txBody>
                  <a:tcPr marL="32311" marR="32311" marT="21540" marB="21540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705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767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767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55A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55A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55A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55A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55A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77A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77A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77A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77A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77A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4D8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4D8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4D8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4D8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4D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558055"/>
                  </a:ext>
                </a:extLst>
              </a:tr>
              <a:tr h="39545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BC*</a:t>
                      </a:r>
                      <a:endParaRPr lang="en-CA" sz="1100" dirty="0">
                        <a:effectLst/>
                      </a:endParaRPr>
                    </a:p>
                  </a:txBody>
                  <a:tcPr marL="32311" marR="0" marT="21540" marB="21540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705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705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705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C767C"/>
                      </a:fgClr>
                      <a:bgClr>
                        <a:srgbClr val="AD4048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C767C"/>
                      </a:fgClr>
                      <a:bgClr>
                        <a:srgbClr val="AD4048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C767C"/>
                      </a:fgClr>
                      <a:bgClr>
                        <a:srgbClr val="AD4048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C767C"/>
                      </a:fgClr>
                      <a:bgClr>
                        <a:srgbClr val="AD4048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C767C"/>
                      </a:fgClr>
                      <a:bgClr>
                        <a:srgbClr val="AD4048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C767C"/>
                      </a:fgClr>
                      <a:bgClr>
                        <a:srgbClr val="7855A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C767C"/>
                      </a:fgClr>
                      <a:bgClr>
                        <a:srgbClr val="7855A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C767C"/>
                      </a:fgClr>
                      <a:bgClr>
                        <a:srgbClr val="7855A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C767C"/>
                      </a:fgClr>
                      <a:bgClr>
                        <a:srgbClr val="7855A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C767C"/>
                      </a:fgClr>
                      <a:bgClr>
                        <a:srgbClr val="7855A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C767C"/>
                      </a:fgClr>
                      <a:bgClr>
                        <a:srgbClr val="7855A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C767C"/>
                      </a:fgClr>
                      <a:bgClr>
                        <a:srgbClr val="7855A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C767C"/>
                      </a:fgClr>
                      <a:bgClr>
                        <a:srgbClr val="7855A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C767C"/>
                      </a:fgClr>
                      <a:bgClr>
                        <a:srgbClr val="7855A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C767C"/>
                      </a:fgClr>
                      <a:bgClr>
                        <a:srgbClr val="7855A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C767C"/>
                      </a:fgClr>
                      <a:bgClr>
                        <a:srgbClr val="7855A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C767C"/>
                      </a:fgClr>
                      <a:bgClr>
                        <a:srgbClr val="7855A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C767C"/>
                      </a:fgClr>
                      <a:bgClr>
                        <a:srgbClr val="7855A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C767C"/>
                      </a:fgClr>
                      <a:bgClr>
                        <a:srgbClr val="7855A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C767C"/>
                      </a:fgClr>
                      <a:bgClr>
                        <a:srgbClr val="7855A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C767C"/>
                      </a:fgClr>
                      <a:bgClr>
                        <a:srgbClr val="7855A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CC767C"/>
                      </a:fgClr>
                      <a:bgClr>
                        <a:srgbClr val="7855A3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36138254"/>
                  </a:ext>
                </a:extLst>
              </a:tr>
              <a:tr h="39545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</a:t>
                      </a:r>
                      <a:endParaRPr lang="en-CA" sz="1100" dirty="0">
                        <a:effectLst/>
                      </a:endParaRPr>
                    </a:p>
                  </a:txBody>
                  <a:tcPr marL="32311" marR="32311" marT="21540" marB="21540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705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705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55A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55A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55A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55A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55A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55A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55A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55A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55A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55A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55A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55A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55A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55A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55A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55A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55A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4D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16142"/>
                  </a:ext>
                </a:extLst>
              </a:tr>
              <a:tr h="39545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</a:t>
                      </a:r>
                      <a:endParaRPr lang="en-CA" sz="1100" dirty="0">
                        <a:effectLst/>
                      </a:endParaRPr>
                    </a:p>
                  </a:txBody>
                  <a:tcPr marL="32311" marR="32311" marT="21540" marB="21540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705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705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705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730714"/>
                  </a:ext>
                </a:extLst>
              </a:tr>
              <a:tr h="39545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</a:t>
                      </a:r>
                      <a:endParaRPr lang="en-CA" sz="1100" dirty="0">
                        <a:effectLst/>
                      </a:endParaRPr>
                    </a:p>
                  </a:txBody>
                  <a:tcPr marL="32311" marR="32311" marT="21540" marB="21540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705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705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705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705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7AA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7AA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7AA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77A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77A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77A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77A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77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321983"/>
                  </a:ext>
                </a:extLst>
              </a:tr>
              <a:tr h="39545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</a:t>
                      </a:r>
                      <a:endParaRPr lang="en-CA" sz="1100" dirty="0">
                        <a:effectLst/>
                      </a:endParaRPr>
                    </a:p>
                  </a:txBody>
                  <a:tcPr marL="32311" marR="32311" marT="21540" marB="21540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705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705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705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705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705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705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705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705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705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705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705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767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767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767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767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767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77A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77A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77A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77A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77A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77A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77A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77A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77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054281"/>
                  </a:ext>
                </a:extLst>
              </a:tr>
              <a:tr h="39545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QC</a:t>
                      </a:r>
                      <a:endParaRPr lang="en-CA" sz="1100" dirty="0">
                        <a:effectLst/>
                      </a:endParaRPr>
                    </a:p>
                  </a:txBody>
                  <a:tcPr marL="32311" marR="32311" marT="21540" marB="21540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705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705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705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705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705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705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705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553091"/>
                  </a:ext>
                </a:extLst>
              </a:tr>
              <a:tr h="39545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</a:t>
                      </a:r>
                      <a:endParaRPr lang="en-CA" sz="1100" dirty="0">
                        <a:effectLst/>
                      </a:endParaRPr>
                    </a:p>
                  </a:txBody>
                  <a:tcPr marL="32311" marR="32311" marT="21540" marB="21540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09833"/>
                  </a:ext>
                </a:extLst>
              </a:tr>
              <a:tr h="39545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</a:t>
                      </a:r>
                      <a:endParaRPr lang="en-CA" sz="1100" dirty="0">
                        <a:effectLst/>
                      </a:endParaRPr>
                    </a:p>
                  </a:txBody>
                  <a:tcPr marL="32311" marR="32311" marT="21540" marB="21540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77A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77A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77A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77A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77A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77A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4D8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4D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90888"/>
                  </a:ext>
                </a:extLst>
              </a:tr>
              <a:tr h="39545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</a:t>
                      </a:r>
                      <a:endParaRPr lang="en-CA" sz="1100" dirty="0">
                        <a:effectLst/>
                      </a:endParaRPr>
                    </a:p>
                  </a:txBody>
                  <a:tcPr marL="32311" marR="32311" marT="21540" marB="21540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767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767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767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767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767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767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767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767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767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767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767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767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767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767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77A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77A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77A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77A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77A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77A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77A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77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387100"/>
                  </a:ext>
                </a:extLst>
              </a:tr>
              <a:tr h="39545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NL</a:t>
                      </a:r>
                      <a:endParaRPr lang="en-CA" sz="1100" dirty="0">
                        <a:effectLst/>
                      </a:endParaRPr>
                    </a:p>
                  </a:txBody>
                  <a:tcPr marL="32311" marR="32311" marT="21540" marB="21540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705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705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705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705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705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705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705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705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705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705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705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705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705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705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705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77A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77A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77A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77A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77A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77A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>
                          <a:effectLst/>
                        </a:rPr>
                      </a:br>
                      <a:endParaRPr lang="en-CA" sz="80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77A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77A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77A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CA" sz="800" dirty="0">
                          <a:effectLst/>
                        </a:rPr>
                      </a:br>
                      <a:endParaRPr lang="en-CA" sz="800" dirty="0">
                        <a:effectLst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77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20214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67945FE-B34C-48A5-49D1-5C6C30CE68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287309"/>
              </p:ext>
            </p:extLst>
          </p:nvPr>
        </p:nvGraphicFramePr>
        <p:xfrm>
          <a:off x="2448596" y="6192760"/>
          <a:ext cx="8473959" cy="395454"/>
        </p:xfrm>
        <a:graphic>
          <a:graphicData uri="http://schemas.openxmlformats.org/drawingml/2006/table">
            <a:tbl>
              <a:tblPr/>
              <a:tblGrid>
                <a:gridCol w="941551">
                  <a:extLst>
                    <a:ext uri="{9D8B030D-6E8A-4147-A177-3AD203B41FA5}">
                      <a16:colId xmlns:a16="http://schemas.microsoft.com/office/drawing/2014/main" val="1365156580"/>
                    </a:ext>
                  </a:extLst>
                </a:gridCol>
                <a:gridCol w="941551">
                  <a:extLst>
                    <a:ext uri="{9D8B030D-6E8A-4147-A177-3AD203B41FA5}">
                      <a16:colId xmlns:a16="http://schemas.microsoft.com/office/drawing/2014/main" val="1268336809"/>
                    </a:ext>
                  </a:extLst>
                </a:gridCol>
                <a:gridCol w="941551">
                  <a:extLst>
                    <a:ext uri="{9D8B030D-6E8A-4147-A177-3AD203B41FA5}">
                      <a16:colId xmlns:a16="http://schemas.microsoft.com/office/drawing/2014/main" val="2437971599"/>
                    </a:ext>
                  </a:extLst>
                </a:gridCol>
                <a:gridCol w="941551">
                  <a:extLst>
                    <a:ext uri="{9D8B030D-6E8A-4147-A177-3AD203B41FA5}">
                      <a16:colId xmlns:a16="http://schemas.microsoft.com/office/drawing/2014/main" val="3866522293"/>
                    </a:ext>
                  </a:extLst>
                </a:gridCol>
                <a:gridCol w="941551">
                  <a:extLst>
                    <a:ext uri="{9D8B030D-6E8A-4147-A177-3AD203B41FA5}">
                      <a16:colId xmlns:a16="http://schemas.microsoft.com/office/drawing/2014/main" val="923438999"/>
                    </a:ext>
                  </a:extLst>
                </a:gridCol>
                <a:gridCol w="941551">
                  <a:extLst>
                    <a:ext uri="{9D8B030D-6E8A-4147-A177-3AD203B41FA5}">
                      <a16:colId xmlns:a16="http://schemas.microsoft.com/office/drawing/2014/main" val="3394446701"/>
                    </a:ext>
                  </a:extLst>
                </a:gridCol>
                <a:gridCol w="941551">
                  <a:extLst>
                    <a:ext uri="{9D8B030D-6E8A-4147-A177-3AD203B41FA5}">
                      <a16:colId xmlns:a16="http://schemas.microsoft.com/office/drawing/2014/main" val="1041931652"/>
                    </a:ext>
                  </a:extLst>
                </a:gridCol>
                <a:gridCol w="941551">
                  <a:extLst>
                    <a:ext uri="{9D8B030D-6E8A-4147-A177-3AD203B41FA5}">
                      <a16:colId xmlns:a16="http://schemas.microsoft.com/office/drawing/2014/main" val="1232880064"/>
                    </a:ext>
                  </a:extLst>
                </a:gridCol>
                <a:gridCol w="941551">
                  <a:extLst>
                    <a:ext uri="{9D8B030D-6E8A-4147-A177-3AD203B41FA5}">
                      <a16:colId xmlns:a16="http://schemas.microsoft.com/office/drawing/2014/main" val="2286014403"/>
                    </a:ext>
                  </a:extLst>
                </a:gridCol>
              </a:tblGrid>
              <a:tr h="395454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32311" marR="32311" marT="21540" marB="21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3C0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32311" marR="32311" marT="21540" marB="21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32311" marR="32311" marT="21540" marB="21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705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32311" marR="32311" marT="21540" marB="21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04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32311" marR="32311" marT="21540" marB="21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767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32311" marR="32311" marT="21540" marB="21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55A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32311" marR="32311" marT="21540" marB="21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32311" marR="32311" marT="21540" marB="21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77A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32311" marR="32311" marT="21540" marB="21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4D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54596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57BEE0A-6DA2-9A4A-B765-612B111773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659160"/>
              </p:ext>
            </p:extLst>
          </p:nvPr>
        </p:nvGraphicFramePr>
        <p:xfrm>
          <a:off x="2448597" y="5797306"/>
          <a:ext cx="8473959" cy="530760"/>
        </p:xfrm>
        <a:graphic>
          <a:graphicData uri="http://schemas.openxmlformats.org/drawingml/2006/table">
            <a:tbl>
              <a:tblPr/>
              <a:tblGrid>
                <a:gridCol w="941551">
                  <a:extLst>
                    <a:ext uri="{9D8B030D-6E8A-4147-A177-3AD203B41FA5}">
                      <a16:colId xmlns:a16="http://schemas.microsoft.com/office/drawing/2014/main" val="1365156580"/>
                    </a:ext>
                  </a:extLst>
                </a:gridCol>
                <a:gridCol w="941551">
                  <a:extLst>
                    <a:ext uri="{9D8B030D-6E8A-4147-A177-3AD203B41FA5}">
                      <a16:colId xmlns:a16="http://schemas.microsoft.com/office/drawing/2014/main" val="1268336809"/>
                    </a:ext>
                  </a:extLst>
                </a:gridCol>
                <a:gridCol w="941551">
                  <a:extLst>
                    <a:ext uri="{9D8B030D-6E8A-4147-A177-3AD203B41FA5}">
                      <a16:colId xmlns:a16="http://schemas.microsoft.com/office/drawing/2014/main" val="2437971599"/>
                    </a:ext>
                  </a:extLst>
                </a:gridCol>
                <a:gridCol w="941551">
                  <a:extLst>
                    <a:ext uri="{9D8B030D-6E8A-4147-A177-3AD203B41FA5}">
                      <a16:colId xmlns:a16="http://schemas.microsoft.com/office/drawing/2014/main" val="3866522293"/>
                    </a:ext>
                  </a:extLst>
                </a:gridCol>
                <a:gridCol w="941551">
                  <a:extLst>
                    <a:ext uri="{9D8B030D-6E8A-4147-A177-3AD203B41FA5}">
                      <a16:colId xmlns:a16="http://schemas.microsoft.com/office/drawing/2014/main" val="923438999"/>
                    </a:ext>
                  </a:extLst>
                </a:gridCol>
                <a:gridCol w="941551">
                  <a:extLst>
                    <a:ext uri="{9D8B030D-6E8A-4147-A177-3AD203B41FA5}">
                      <a16:colId xmlns:a16="http://schemas.microsoft.com/office/drawing/2014/main" val="3394446701"/>
                    </a:ext>
                  </a:extLst>
                </a:gridCol>
                <a:gridCol w="941551">
                  <a:extLst>
                    <a:ext uri="{9D8B030D-6E8A-4147-A177-3AD203B41FA5}">
                      <a16:colId xmlns:a16="http://schemas.microsoft.com/office/drawing/2014/main" val="1041931652"/>
                    </a:ext>
                  </a:extLst>
                </a:gridCol>
                <a:gridCol w="941551">
                  <a:extLst>
                    <a:ext uri="{9D8B030D-6E8A-4147-A177-3AD203B41FA5}">
                      <a16:colId xmlns:a16="http://schemas.microsoft.com/office/drawing/2014/main" val="2286014403"/>
                    </a:ext>
                  </a:extLst>
                </a:gridCol>
                <a:gridCol w="941551">
                  <a:extLst>
                    <a:ext uri="{9D8B030D-6E8A-4147-A177-3AD203B41FA5}">
                      <a16:colId xmlns:a16="http://schemas.microsoft.com/office/drawing/2014/main" val="1656584419"/>
                    </a:ext>
                  </a:extLst>
                </a:gridCol>
              </a:tblGrid>
              <a:tr h="395454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NAD27</a:t>
                      </a:r>
                    </a:p>
                  </a:txBody>
                  <a:tcPr marL="32311" marR="32311" marT="21540" marB="21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ATS77</a:t>
                      </a:r>
                    </a:p>
                  </a:txBody>
                  <a:tcPr marL="32311" marR="32311" marT="21540" marB="21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NAD83 Original</a:t>
                      </a:r>
                    </a:p>
                  </a:txBody>
                  <a:tcPr marL="32311" marR="32311" marT="21540" marB="21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NAD83 v2 1997</a:t>
                      </a:r>
                    </a:p>
                  </a:txBody>
                  <a:tcPr marL="32311" marR="32311" marT="21540" marB="21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NAD83</a:t>
                      </a:r>
                      <a:r>
                        <a:rPr lang="en-CA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v3 1997</a:t>
                      </a:r>
                      <a:endParaRPr lang="en-CA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NAD83 v4 2002</a:t>
                      </a:r>
                    </a:p>
                  </a:txBody>
                  <a:tcPr marL="32311" marR="32311" marT="21540" marB="21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NAD83 v5 2006</a:t>
                      </a:r>
                    </a:p>
                  </a:txBody>
                  <a:tcPr marL="32311" marR="32311" marT="21540" marB="21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NAD83 v6</a:t>
                      </a:r>
                      <a:r>
                        <a:rPr lang="en-CA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2010</a:t>
                      </a:r>
                      <a:endParaRPr lang="en-CA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NAD83 v7</a:t>
                      </a:r>
                      <a:r>
                        <a:rPr lang="en-CA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2010</a:t>
                      </a:r>
                      <a:endParaRPr lang="en-CA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311" marR="32311" marT="21540" marB="21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545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5733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5BAE37-CEA2-A54C-B554-681621E6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A67B-D0FE-F448-80B1-1191BC67A3E6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70618D-DC89-329A-9370-43A8A9C0D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1310" y="-106733"/>
            <a:ext cx="6334029" cy="69092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A25738-F285-11AD-C6A1-0B65EF82A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668548"/>
            <a:ext cx="4208206" cy="990600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Challenge:</a:t>
            </a:r>
            <a:br>
              <a:rPr lang="en-US" dirty="0"/>
            </a:br>
            <a:r>
              <a:rPr lang="en-US" dirty="0"/>
              <a:t>CGVD versions in use</a:t>
            </a:r>
          </a:p>
        </p:txBody>
      </p:sp>
    </p:spTree>
    <p:extLst>
      <p:ext uri="{BB962C8B-B14F-4D97-AF65-F5344CB8AC3E}">
        <p14:creationId xmlns:p14="http://schemas.microsoft.com/office/powerpoint/2010/main" val="2286680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CC4E9-A121-EB42-BF39-31051E050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8CE8F-81CC-2B4E-917E-BC2B9DB72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66" y="1738449"/>
            <a:ext cx="7670628" cy="4229100"/>
          </a:xfrm>
        </p:spPr>
        <p:txBody>
          <a:bodyPr>
            <a:noAutofit/>
          </a:bodyPr>
          <a:lstStyle/>
          <a:p>
            <a:r>
              <a:rPr lang="en-US" dirty="0"/>
              <a:t>CSRS* plans and products</a:t>
            </a:r>
          </a:p>
          <a:p>
            <a:r>
              <a:rPr lang="en-US" dirty="0"/>
              <a:t>Reference frame unification plans and timelines</a:t>
            </a:r>
          </a:p>
          <a:p>
            <a:r>
              <a:rPr lang="en-US" dirty="0"/>
              <a:t>Current challenges (throughout)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 Canadian Spatial Reference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5BAE37-CEA2-A54C-B554-681621E6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A67B-D0FE-F448-80B1-1191BC67A3E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3C47B3-AA72-A57C-60EB-1736519F9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60669">
            <a:off x="7348711" y="366831"/>
            <a:ext cx="3808564" cy="584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1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CC4E9-A121-EB42-BF39-31051E050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594" y="77222"/>
            <a:ext cx="11269133" cy="990600"/>
          </a:xfrm>
        </p:spPr>
        <p:txBody>
          <a:bodyPr/>
          <a:lstStyle/>
          <a:p>
            <a:r>
              <a:rPr lang="en-US" dirty="0"/>
              <a:t>Plans and Timelines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8CE8F-81CC-2B4E-917E-BC2B9DB72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594" y="1430648"/>
            <a:ext cx="11456535" cy="42291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/>
              <a:t>NRCan will </a:t>
            </a:r>
            <a:r>
              <a:rPr lang="en-US" b="1" i="1" cap="small" dirty="0"/>
              <a:t>adopt</a:t>
            </a:r>
            <a:r>
              <a:rPr lang="en-US" sz="2400" b="1" dirty="0"/>
              <a:t> NATRF2022 and </a:t>
            </a:r>
            <a:r>
              <a:rPr lang="en-US" b="1" i="1" cap="small" dirty="0"/>
              <a:t>update</a:t>
            </a:r>
            <a:r>
              <a:rPr lang="en-US" sz="2400" b="1" i="1" cap="small" dirty="0"/>
              <a:t> </a:t>
            </a:r>
            <a:r>
              <a:rPr lang="en-US" sz="2400" b="1" dirty="0"/>
              <a:t>CGVD2013 in 2026,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/>
              <a:t>in parallel with the US</a:t>
            </a:r>
          </a:p>
          <a:p>
            <a:pPr marL="287338" lvl="1" indent="0">
              <a:buNone/>
            </a:pP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5BAE37-CEA2-A54C-B554-681621E6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A67B-D0FE-F448-80B1-1191BC67A3E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D4A43E-BCEC-BDED-C0F9-D6BDEB0661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6321"/>
          <a:stretch/>
        </p:blipFill>
        <p:spPr>
          <a:xfrm>
            <a:off x="5858588" y="2328194"/>
            <a:ext cx="6356323" cy="43057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E51088-210D-6F07-D22F-9B559D91B863}"/>
              </a:ext>
            </a:extLst>
          </p:cNvPr>
          <p:cNvSpPr txBox="1"/>
          <p:nvPr/>
        </p:nvSpPr>
        <p:spPr>
          <a:xfrm>
            <a:off x="186812" y="2444115"/>
            <a:ext cx="538599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4675" indent="-457200"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chemeClr val="tx1"/>
                </a:solidFill>
              </a:rPr>
              <a:t>2022 Canadian Council on Geomatics (CCOG) Resolution on planned adoption</a:t>
            </a:r>
          </a:p>
          <a:p>
            <a:pPr marL="1209675" lvl="2" indent="-457200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</a:rPr>
              <a:t>Canadian Geodetic Reference System Committee (CGRSC)</a:t>
            </a:r>
          </a:p>
          <a:p>
            <a:pPr marL="1209675" lvl="2" indent="-457200">
              <a:buFont typeface="Wingdings" panose="05000000000000000000" pitchFamily="2" charset="2"/>
              <a:buChar char="Ø"/>
            </a:pPr>
            <a:r>
              <a:rPr lang="en-US" sz="2200" dirty="0"/>
              <a:t>CCOG</a:t>
            </a:r>
            <a:r>
              <a:rPr lang="en-US" sz="2200" dirty="0">
                <a:solidFill>
                  <a:schemeClr val="tx1"/>
                </a:solidFill>
              </a:rPr>
              <a:t> Cadastral Forum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48088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EAAD1-EC22-ECDF-FB48-953FA7E55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ED7BC-68A6-9AAC-8891-8AC610C68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A67B-D0FE-F448-80B1-1191BC67A3E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4F62347-872D-D9FD-C1FB-4F1AD5EAB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433" y="228599"/>
            <a:ext cx="11269133" cy="990600"/>
          </a:xfrm>
        </p:spPr>
        <p:txBody>
          <a:bodyPr anchor="t"/>
          <a:lstStyle/>
          <a:p>
            <a:pPr algn="ctr"/>
            <a:r>
              <a:rPr lang="en-US" dirty="0"/>
              <a:t>CSRS Frames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F99B75-3223-B6B0-EFEC-2CBF4347D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211" y="3064415"/>
            <a:ext cx="3814120" cy="3557716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86A50F-160E-7429-4AE6-44C13364A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705" y="3064415"/>
            <a:ext cx="4931634" cy="364106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127B3DA-F698-7731-845B-827A63CA01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804537"/>
              </p:ext>
            </p:extLst>
          </p:nvPr>
        </p:nvGraphicFramePr>
        <p:xfrm>
          <a:off x="1524001" y="955640"/>
          <a:ext cx="970443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4813">
                  <a:extLst>
                    <a:ext uri="{9D8B030D-6E8A-4147-A177-3AD203B41FA5}">
                      <a16:colId xmlns:a16="http://schemas.microsoft.com/office/drawing/2014/main" val="2535121985"/>
                    </a:ext>
                  </a:extLst>
                </a:gridCol>
                <a:gridCol w="3234813">
                  <a:extLst>
                    <a:ext uri="{9D8B030D-6E8A-4147-A177-3AD203B41FA5}">
                      <a16:colId xmlns:a16="http://schemas.microsoft.com/office/drawing/2014/main" val="441990400"/>
                    </a:ext>
                  </a:extLst>
                </a:gridCol>
                <a:gridCol w="3234813">
                  <a:extLst>
                    <a:ext uri="{9D8B030D-6E8A-4147-A177-3AD203B41FA5}">
                      <a16:colId xmlns:a16="http://schemas.microsoft.com/office/drawing/2014/main" val="37587013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Future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491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Reference Frames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NAD83(CSRS) v.8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NATRF2022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528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Coordinate epochs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621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Geopotential/Vertical datums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CGVD2013(CGG2013a)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CGVD2013(SGEOID2022)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933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Coordinate epochs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Static in NAD83(CSRS)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Static in NATRF2022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019793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6E761C4-656F-8D0A-F206-0E7ECE175D37}"/>
              </a:ext>
            </a:extLst>
          </p:cNvPr>
          <p:cNvCxnSpPr/>
          <p:nvPr/>
        </p:nvCxnSpPr>
        <p:spPr>
          <a:xfrm flipH="1">
            <a:off x="4404852" y="1661652"/>
            <a:ext cx="462116" cy="1638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E8B467F-60F8-D76B-8B91-19DE83D1E406}"/>
              </a:ext>
            </a:extLst>
          </p:cNvPr>
          <p:cNvCxnSpPr>
            <a:cxnSpLocks/>
          </p:cNvCxnSpPr>
          <p:nvPr/>
        </p:nvCxnSpPr>
        <p:spPr>
          <a:xfrm>
            <a:off x="7197213" y="2349910"/>
            <a:ext cx="363793" cy="1429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959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BE2E8-2535-749F-6589-BBDF981FD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AFB80-4E8E-F017-9626-03EBC6D3A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A67B-D0FE-F448-80B1-1191BC67A3E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41D6372-1A77-68FA-BC6C-135699D94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433" y="228599"/>
            <a:ext cx="11269133" cy="990600"/>
          </a:xfrm>
        </p:spPr>
        <p:txBody>
          <a:bodyPr anchor="t"/>
          <a:lstStyle/>
          <a:p>
            <a:pPr algn="ctr"/>
            <a:r>
              <a:rPr lang="en-US" dirty="0"/>
              <a:t>CSRS Tools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428F4E2-6155-5526-B5AA-54B7E8C0E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0813" y="4090219"/>
            <a:ext cx="10030913" cy="18773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* Current epoch transformations are linear (using station coordination functions and the velocity model)</a:t>
            </a:r>
          </a:p>
          <a:p>
            <a:pPr marL="0" indent="0">
              <a:buNone/>
            </a:pPr>
            <a:r>
              <a:rPr lang="en-US" dirty="0"/>
              <a:t>**More complex functions and models for epoch transformations will be introduced after 2026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1F72D20-1096-1BCA-79B3-10DB0043EF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442062"/>
              </p:ext>
            </p:extLst>
          </p:nvPr>
        </p:nvGraphicFramePr>
        <p:xfrm>
          <a:off x="2031999" y="1132621"/>
          <a:ext cx="8127999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43882374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24003259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531309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Future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098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Geometric datum coordinate transformations and conversions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TRX*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TRX**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315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Height conversion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GPS-H*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GPS-H**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000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Positioning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CSRS-PPP*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CSRS-PPP**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966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Legacy datum transformations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NTv2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NTv2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7771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6500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47E10-794C-3FC2-64C0-00EA98CF6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8C50D-F1F9-C736-78D7-1C5162C47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594" y="77222"/>
            <a:ext cx="11269133" cy="990600"/>
          </a:xfrm>
        </p:spPr>
        <p:txBody>
          <a:bodyPr/>
          <a:lstStyle/>
          <a:p>
            <a:pPr algn="ctr"/>
            <a:r>
              <a:rPr lang="en-US" dirty="0"/>
              <a:t>CSRS Modernization - Adoption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3EDFF-F6B2-D52E-8F59-7619A6E58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163" y="1247135"/>
            <a:ext cx="5544748" cy="10608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/>
              <a:t>NRCan will </a:t>
            </a:r>
            <a:r>
              <a:rPr lang="en-US" b="1" i="1" cap="small" dirty="0"/>
              <a:t>adopt</a:t>
            </a:r>
            <a:r>
              <a:rPr lang="en-US" sz="2400" b="1" dirty="0"/>
              <a:t> NATRF2022 and </a:t>
            </a:r>
            <a:r>
              <a:rPr lang="en-US" b="1" i="1" cap="small" dirty="0"/>
              <a:t>update</a:t>
            </a:r>
            <a:r>
              <a:rPr lang="en-US" sz="2400" b="1" i="1" cap="small" dirty="0"/>
              <a:t> </a:t>
            </a:r>
            <a:r>
              <a:rPr lang="en-US" sz="2400" b="1" dirty="0"/>
              <a:t>CGVD2013 in 2026, in parallel with the US</a:t>
            </a:r>
          </a:p>
          <a:p>
            <a:pPr marL="287338" lvl="1" indent="0">
              <a:buNone/>
            </a:pP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74B14A-4128-989E-9961-5BB110626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A67B-D0FE-F448-80B1-1191BC67A3E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654E79-1099-DBA1-8492-8C78D544084D}"/>
              </a:ext>
            </a:extLst>
          </p:cNvPr>
          <p:cNvSpPr txBox="1"/>
          <p:nvPr/>
        </p:nvSpPr>
        <p:spPr>
          <a:xfrm>
            <a:off x="570270" y="2543073"/>
            <a:ext cx="482763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Adoption Process:</a:t>
            </a:r>
            <a:endParaRPr lang="en-US" sz="1050" dirty="0">
              <a:solidFill>
                <a:schemeClr val="tx1"/>
              </a:solidFill>
            </a:endParaRPr>
          </a:p>
          <a:p>
            <a:pPr marL="574675" indent="-457200">
              <a:buFontTx/>
              <a:buChar char="-"/>
            </a:pPr>
            <a:r>
              <a:rPr lang="en-US" sz="2600" dirty="0">
                <a:solidFill>
                  <a:schemeClr val="tx1"/>
                </a:solidFill>
              </a:rPr>
              <a:t>Second set of CCOG resolutions</a:t>
            </a:r>
          </a:p>
          <a:p>
            <a:pPr marL="574675" indent="-457200">
              <a:buFontTx/>
              <a:buChar char="-"/>
            </a:pPr>
            <a:r>
              <a:rPr lang="en-US" sz="2600" dirty="0">
                <a:solidFill>
                  <a:schemeClr val="tx1"/>
                </a:solidFill>
              </a:rPr>
              <a:t>Announcements in the Canadian Gazette</a:t>
            </a:r>
          </a:p>
          <a:p>
            <a:pPr marL="574675" indent="-457200">
              <a:buFontTx/>
              <a:buChar char="-"/>
            </a:pPr>
            <a:r>
              <a:rPr lang="en-US" sz="2600" i="1" dirty="0"/>
              <a:t>No authority to enforce adoption by other federal departments or jurisdictions</a:t>
            </a:r>
            <a:endParaRPr lang="en-US" sz="2600" i="1" dirty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n-US" i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BC47DE-3762-9174-FB2B-B5288D1AF217}"/>
              </a:ext>
            </a:extLst>
          </p:cNvPr>
          <p:cNvGrpSpPr>
            <a:grpSpLocks noChangeAspect="1"/>
          </p:cNvGrpSpPr>
          <p:nvPr/>
        </p:nvGrpSpPr>
        <p:grpSpPr>
          <a:xfrm>
            <a:off x="6269091" y="1080702"/>
            <a:ext cx="5544748" cy="5777298"/>
            <a:chOff x="6904840" y="1449997"/>
            <a:chExt cx="4259968" cy="443863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B20C099-D0F8-B84B-B72A-0CDA039DD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04840" y="1449997"/>
              <a:ext cx="4259968" cy="1979003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48CC9DC-1D36-54CA-B583-CDEDB9B0E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04840" y="3345643"/>
              <a:ext cx="4259968" cy="2542988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5024E27-D54B-535C-B079-03C7FD4D9E8B}"/>
              </a:ext>
            </a:extLst>
          </p:cNvPr>
          <p:cNvCxnSpPr>
            <a:cxnSpLocks/>
          </p:cNvCxnSpPr>
          <p:nvPr/>
        </p:nvCxnSpPr>
        <p:spPr>
          <a:xfrm>
            <a:off x="5103845" y="5542384"/>
            <a:ext cx="1343608" cy="625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810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F3699B-FE1E-6AE0-28D9-914A7F49FF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40" b="3731"/>
          <a:stretch/>
        </p:blipFill>
        <p:spPr>
          <a:xfrm>
            <a:off x="5689075" y="456314"/>
            <a:ext cx="6276264" cy="5372986"/>
          </a:xfrm>
          <a:prstGeom prst="rect">
            <a:avLst/>
          </a:prstGeom>
          <a:ln w="12700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8CC4E9-A121-EB42-BF39-31051E050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Reference Frame Unification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5BAE37-CEA2-A54C-B554-681621E6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A67B-D0FE-F448-80B1-1191BC67A3E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D0DBA69-B1D0-1F24-D35A-D68EB08A7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66" y="1295843"/>
            <a:ext cx="5492682" cy="468541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CA" sz="3800" dirty="0"/>
              <a:t>Geometric</a:t>
            </a:r>
          </a:p>
          <a:p>
            <a:r>
              <a:rPr lang="en-CA" dirty="0"/>
              <a:t>Provincial adopted frames</a:t>
            </a:r>
          </a:p>
          <a:p>
            <a:r>
              <a:rPr lang="en-CA" dirty="0"/>
              <a:t>Municipalities even more complex</a:t>
            </a:r>
          </a:p>
          <a:p>
            <a:r>
              <a:rPr lang="en-CA" dirty="0"/>
              <a:t>Varying degrees and types of regulatory dependencies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dirty="0">
                <a:hlinkClick r:id="rId3"/>
              </a:rPr>
              <a:t>2022 National Survey</a:t>
            </a:r>
            <a:r>
              <a:rPr lang="en-CA" dirty="0"/>
              <a:t>: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/>
              <a:t>Provincial legislation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/>
              <a:t>Municipal by-law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/>
              <a:t>Standards &amp; Policies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/>
              <a:t>Contract specifications	</a:t>
            </a:r>
          </a:p>
          <a:p>
            <a:pPr lvl="3"/>
            <a:r>
              <a:rPr lang="en-US" dirty="0"/>
              <a:t>legal surveys</a:t>
            </a:r>
          </a:p>
          <a:p>
            <a:pPr lvl="3"/>
            <a:r>
              <a:rPr lang="en-US" dirty="0"/>
              <a:t>engineering</a:t>
            </a:r>
          </a:p>
          <a:p>
            <a:pPr lvl="3"/>
            <a:r>
              <a:rPr lang="en-US" dirty="0"/>
              <a:t>hydrology &amp; hydrography</a:t>
            </a:r>
          </a:p>
          <a:p>
            <a:pPr lvl="3"/>
            <a:r>
              <a:rPr lang="en-US" dirty="0"/>
              <a:t>natural resources</a:t>
            </a:r>
          </a:p>
          <a:p>
            <a:pPr lvl="3"/>
            <a:r>
              <a:rPr lang="en-US" dirty="0"/>
              <a:t>aviation &amp; airspace</a:t>
            </a:r>
          </a:p>
          <a:p>
            <a:pPr lvl="3"/>
            <a:r>
              <a:rPr lang="en-US" dirty="0"/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3242585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C11ABE-6CD1-4195-4612-E1F5AC8BBB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892" t="9396" r="13948" b="20610"/>
          <a:stretch/>
        </p:blipFill>
        <p:spPr>
          <a:xfrm>
            <a:off x="5769488" y="541170"/>
            <a:ext cx="6363477" cy="520648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5BAE37-CEA2-A54C-B554-681621E6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A67B-D0FE-F448-80B1-1191BC67A3E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D105F05-6CC3-9D66-8A2B-61A9EA554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666" y="457200"/>
            <a:ext cx="11269133" cy="990600"/>
          </a:xfrm>
        </p:spPr>
        <p:txBody>
          <a:bodyPr anchor="t">
            <a:normAutofit/>
          </a:bodyPr>
          <a:lstStyle/>
          <a:p>
            <a:r>
              <a:rPr lang="en-US" dirty="0"/>
              <a:t>Reference Frame Unification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E20368B3-E520-9559-8348-E820622C72A6}"/>
              </a:ext>
            </a:extLst>
          </p:cNvPr>
          <p:cNvSpPr txBox="1">
            <a:spLocks/>
          </p:cNvSpPr>
          <p:nvPr/>
        </p:nvSpPr>
        <p:spPr>
          <a:xfrm>
            <a:off x="465666" y="1295843"/>
            <a:ext cx="5492682" cy="468541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70000"/>
              <a:buFontTx/>
              <a:buBlip>
                <a:blip r:embed="rId3"/>
              </a:buBlip>
              <a:tabLst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51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5000"/>
              <a:buFontTx/>
              <a:buBlip>
                <a:blip r:embed="rId3"/>
              </a:buBlip>
              <a:tabLst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44538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55000"/>
              <a:buFontTx/>
              <a:buBlip>
                <a:blip r:embed="rId3"/>
              </a:buBlip>
              <a:tabLst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73138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B86AD"/>
              </a:buClr>
              <a:buSzPct val="110000"/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01738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B86AD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CA" sz="3800" dirty="0"/>
              <a:t>Heights</a:t>
            </a:r>
          </a:p>
          <a:p>
            <a:r>
              <a:rPr lang="en-CA" dirty="0"/>
              <a:t>Provincial adopted frames</a:t>
            </a:r>
          </a:p>
          <a:p>
            <a:r>
              <a:rPr lang="en-CA" dirty="0"/>
              <a:t>Municipalities even more complex</a:t>
            </a:r>
          </a:p>
          <a:p>
            <a:r>
              <a:rPr lang="en-CA" dirty="0"/>
              <a:t>Varying degrees and types of regulatory dependencies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dirty="0">
                <a:hlinkClick r:id="rId4"/>
              </a:rPr>
              <a:t>2022 National Survey</a:t>
            </a:r>
            <a:r>
              <a:rPr lang="en-CA" dirty="0"/>
              <a:t>: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/>
              <a:t>Provincial legislation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/>
              <a:t>Municipal by-law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/>
              <a:t>Standards &amp; Policies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/>
              <a:t>Contract specifications	</a:t>
            </a:r>
          </a:p>
          <a:p>
            <a:pPr lvl="3"/>
            <a:r>
              <a:rPr lang="en-US" dirty="0"/>
              <a:t>legal surveys</a:t>
            </a:r>
          </a:p>
          <a:p>
            <a:pPr lvl="3"/>
            <a:r>
              <a:rPr lang="en-US" dirty="0"/>
              <a:t>engineering</a:t>
            </a:r>
          </a:p>
          <a:p>
            <a:pPr lvl="3"/>
            <a:r>
              <a:rPr lang="en-US" dirty="0"/>
              <a:t>hydrology &amp; hydrography</a:t>
            </a:r>
          </a:p>
          <a:p>
            <a:pPr lvl="3"/>
            <a:r>
              <a:rPr lang="en-US" dirty="0"/>
              <a:t>natural resources</a:t>
            </a:r>
          </a:p>
          <a:p>
            <a:pPr lvl="3"/>
            <a:r>
              <a:rPr lang="en-US" dirty="0"/>
              <a:t>aviation &amp; airspace</a:t>
            </a:r>
          </a:p>
          <a:p>
            <a:pPr lvl="3"/>
            <a:r>
              <a:rPr lang="en-US" dirty="0"/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1089826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5BAE37-CEA2-A54C-B554-681621E6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A67B-D0FE-F448-80B1-1191BC67A3E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8CE769D-0C99-7C6C-1F10-D7B33EA30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666" y="457200"/>
            <a:ext cx="11269133" cy="747486"/>
          </a:xfrm>
        </p:spPr>
        <p:txBody>
          <a:bodyPr>
            <a:normAutofit/>
          </a:bodyPr>
          <a:lstStyle/>
          <a:p>
            <a:r>
              <a:rPr lang="en-US" dirty="0"/>
              <a:t>Public and Commercial RTK services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695F2C-AEA6-511A-6313-F146E95172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825"/>
          <a:stretch/>
        </p:blipFill>
        <p:spPr>
          <a:xfrm>
            <a:off x="7246173" y="2150759"/>
            <a:ext cx="3815319" cy="3423114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013416-8ACA-F490-5954-E3A9D814E7E2}"/>
              </a:ext>
            </a:extLst>
          </p:cNvPr>
          <p:cNvSpPr txBox="1"/>
          <p:nvPr/>
        </p:nvSpPr>
        <p:spPr>
          <a:xfrm>
            <a:off x="239523" y="1204686"/>
            <a:ext cx="6115664" cy="1217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5138" marR="0" lvl="1" indent="-177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Located primarily in populated areas</a:t>
            </a:r>
          </a:p>
          <a:p>
            <a:pPr marL="465138" marR="0" lvl="1" indent="-177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Cross-jurisdiction datum challenges</a:t>
            </a:r>
          </a:p>
          <a:p>
            <a:pPr marL="465138" marR="0" lvl="1" indent="-177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Tx/>
              <a:buBlip>
                <a:blip r:embed="rId3"/>
              </a:buBlip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BBC682-F261-DB06-2DB9-4F4933BB0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363" y="2150759"/>
            <a:ext cx="5331960" cy="467289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03E6CA0-6F9C-D35B-A18E-7132B5571EF0}"/>
              </a:ext>
            </a:extLst>
          </p:cNvPr>
          <p:cNvSpPr txBox="1"/>
          <p:nvPr/>
        </p:nvSpPr>
        <p:spPr>
          <a:xfrm>
            <a:off x="6194323" y="1204686"/>
            <a:ext cx="6115664" cy="821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5138" marR="0" lvl="1" indent="-177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RTK Compliance program – growing!</a:t>
            </a:r>
          </a:p>
          <a:p>
            <a:pPr marL="287338" marR="0" lvl="1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tabLst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(Challenge: Federal Election April 28)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1931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1240108|-11700327|-8754175|-9605520|-12039861|NRCan&quot;,&quot;Id&quot;:&quot;63857691443542222cffc97d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219619fd-75dc-48cb-820d-8f683a95dd8b}" enabled="1" method="Privileged" siteId="{05c95b33-90ca-49d5-b644-288b930b912b}" contentBits="1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93462</TotalTime>
  <Words>849</Words>
  <Application>Microsoft Office PowerPoint</Application>
  <PresentationFormat>Widescreen</PresentationFormat>
  <Paragraphs>453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Office Theme</vt:lpstr>
      <vt:lpstr>CGS Update</vt:lpstr>
      <vt:lpstr>Presentation outline</vt:lpstr>
      <vt:lpstr>Plans and Timelines</vt:lpstr>
      <vt:lpstr>CSRS Frames</vt:lpstr>
      <vt:lpstr>CSRS Tools</vt:lpstr>
      <vt:lpstr>CSRS Modernization - Adoption</vt:lpstr>
      <vt:lpstr>Reference Frame Unification</vt:lpstr>
      <vt:lpstr>Reference Frame Unification</vt:lpstr>
      <vt:lpstr>Public and Commercial RTK services</vt:lpstr>
      <vt:lpstr>Reference Frame Unification - Provincial</vt:lpstr>
      <vt:lpstr>Reference Frame Unification - federal</vt:lpstr>
      <vt:lpstr>Thank you!</vt:lpstr>
      <vt:lpstr>Challenge: NAD83 versions in use</vt:lpstr>
      <vt:lpstr>NAD83 Adoption History</vt:lpstr>
      <vt:lpstr>Challenge: CGVD versions in use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Robin, Catherine (she, her | elle, la)</cp:lastModifiedBy>
  <cp:revision>510</cp:revision>
  <dcterms:created xsi:type="dcterms:W3CDTF">2019-08-12T13:09:44Z</dcterms:created>
  <dcterms:modified xsi:type="dcterms:W3CDTF">2025-04-23T16:50:26Z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Office Theme:4</vt:lpwstr>
  </property>
  <property fmtid="{D5CDD505-2E9C-101B-9397-08002B2CF9AE}" pid="3" name="ClassificationContentMarkingHeaderText">
    <vt:lpwstr>UNCLASSIFIED - NON CLASSIFIÉ</vt:lpwstr>
  </property>
</Properties>
</file>