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99" r:id="rId3"/>
    <p:sldId id="371" r:id="rId4"/>
    <p:sldId id="2076136724" r:id="rId5"/>
    <p:sldId id="408" r:id="rId6"/>
    <p:sldId id="378" r:id="rId7"/>
    <p:sldId id="2076136725" r:id="rId8"/>
    <p:sldId id="2076136729" r:id="rId9"/>
    <p:sldId id="2076136730" r:id="rId10"/>
    <p:sldId id="2076136732" r:id="rId11"/>
    <p:sldId id="2076136731" r:id="rId12"/>
    <p:sldId id="2076136733" r:id="rId13"/>
    <p:sldId id="2076136734" r:id="rId14"/>
    <p:sldId id="410" r:id="rId15"/>
    <p:sldId id="405" r:id="rId16"/>
    <p:sldId id="2076136721" r:id="rId17"/>
    <p:sldId id="2076136728" r:id="rId18"/>
    <p:sldId id="2076136722" r:id="rId19"/>
    <p:sldId id="268"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90" autoAdjust="0"/>
  </p:normalViewPr>
  <p:slideViewPr>
    <p:cSldViewPr snapToGrid="0" snapToObjects="1">
      <p:cViewPr>
        <p:scale>
          <a:sx n="125" d="100"/>
          <a:sy n="125" d="100"/>
        </p:scale>
        <p:origin x="90" y="-54"/>
      </p:cViewPr>
      <p:guideLst>
        <p:guide orient="horz" pos="1620"/>
        <p:guide pos="2880"/>
        <p:guide pos="5328"/>
        <p:guide pos="432"/>
        <p:guide orient="horz" pos="492"/>
        <p:guide orient="horz" pos="2772"/>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F6D21-8DAD-4ECC-A214-3754643DA845}"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8D730-C8FD-475E-96CB-C953DF49F4C9}" type="slidenum">
              <a:rPr lang="en-US" smtClean="0"/>
              <a:t>‹#›</a:t>
            </a:fld>
            <a:endParaRPr lang="en-US"/>
          </a:p>
        </p:txBody>
      </p:sp>
    </p:spTree>
    <p:extLst>
      <p:ext uri="{BB962C8B-B14F-4D97-AF65-F5344CB8AC3E}">
        <p14:creationId xmlns:p14="http://schemas.microsoft.com/office/powerpoint/2010/main" val="414117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r>
              <a:rPr lang="en-US" altLang="en-US" sz="24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Applications</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Survey engineering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Mobile mapping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Precision agriculture </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Mining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Construction</a:t>
            </a:r>
          </a:p>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838E74-B62D-4A5B-A13E-44C75F3805D5}" type="slidenum">
              <a:rPr lang="en-US" altLang="en-US" smtClean="0">
                <a:latin typeface="Calibri" panose="020F0502020204030204" pitchFamily="34" charset="0"/>
                <a:ea typeface="MS PGothic" panose="020B0600070205080204" pitchFamily="34" charset="-128"/>
              </a:rPr>
              <a:pPr/>
              <a:t>2</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4379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URL has example files, details on the file format</a:t>
            </a:r>
          </a:p>
          <a:p>
            <a:r>
              <a:rPr lang="en-US" dirty="0"/>
              <a:t>XML based, open-source, machine and human readable</a:t>
            </a:r>
          </a:p>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6</a:t>
            </a:fld>
            <a:endParaRPr lang="en-US"/>
          </a:p>
        </p:txBody>
      </p:sp>
    </p:spTree>
    <p:extLst>
      <p:ext uri="{BB962C8B-B14F-4D97-AF65-F5344CB8AC3E}">
        <p14:creationId xmlns:p14="http://schemas.microsoft.com/office/powerpoint/2010/main" val="404440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7</a:t>
            </a:fld>
            <a:endParaRPr lang="en-US" altLang="en-US">
              <a:latin typeface="Gill Sans MT" panose="020B0502020104020203" pitchFamily="34" charset="0"/>
            </a:endParaRPr>
          </a:p>
        </p:txBody>
      </p:sp>
    </p:spTree>
    <p:extLst>
      <p:ext uri="{BB962C8B-B14F-4D97-AF65-F5344CB8AC3E}">
        <p14:creationId xmlns:p14="http://schemas.microsoft.com/office/powerpoint/2010/main" val="358717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11</a:t>
            </a:fld>
            <a:endParaRPr lang="en-US"/>
          </a:p>
        </p:txBody>
      </p:sp>
    </p:spTree>
    <p:extLst>
      <p:ext uri="{BB962C8B-B14F-4D97-AF65-F5344CB8AC3E}">
        <p14:creationId xmlns:p14="http://schemas.microsoft.com/office/powerpoint/2010/main" val="202252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Trimble Business Center (TBC) 5.60 (11/15/2021)</a:t>
            </a:r>
            <a:r>
              <a:rPr lang="en-US" sz="1200" dirty="0">
                <a:latin typeface="Times New Roman" panose="02020603050405020304" pitchFamily="18" charset="0"/>
                <a:cs typeface="Times New Roman" panose="02020603050405020304" pitchFamily="18" charset="0"/>
                <a:sym typeface="Wingdings" panose="05000000000000000000" pitchFamily="2" charset="2"/>
              </a:rPr>
              <a:t>updated to 5.80 to fix bugs</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Topcon MAGNET Field v. 7.2 (11/18/2021)</a:t>
            </a:r>
            <a:r>
              <a:rPr lang="en-US" sz="1200" dirty="0">
                <a:latin typeface="Times New Roman" panose="02020603050405020304" pitchFamily="18" charset="0"/>
                <a:cs typeface="Times New Roman" panose="02020603050405020304" pitchFamily="18" charset="0"/>
                <a:sym typeface="Wingdings" panose="05000000000000000000" pitchFamily="2" charset="2"/>
              </a:rPr>
              <a:t> updated to v.7.3 to fix bugs</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JAVAD in Triumph-LS device </a:t>
            </a:r>
          </a:p>
          <a:p>
            <a:r>
              <a:rPr lang="en-US" sz="1200" dirty="0">
                <a:latin typeface="Times New Roman" panose="02020603050405020304" pitchFamily="18" charset="0"/>
                <a:cs typeface="Times New Roman" panose="02020603050405020304" pitchFamily="18" charset="0"/>
              </a:rPr>
              <a:t>Leica Infinity 4.0.0 (05/2022)</a:t>
            </a:r>
            <a:r>
              <a:rPr lang="en-US" sz="1200" dirty="0">
                <a:latin typeface="Times New Roman" panose="02020603050405020304" pitchFamily="18" charset="0"/>
                <a:cs typeface="Times New Roman" panose="02020603050405020304" pitchFamily="18" charset="0"/>
                <a:sym typeface="Wingdings" panose="05000000000000000000" pitchFamily="2" charset="2"/>
              </a:rPr>
              <a:t>runs well</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14</a:t>
            </a:fld>
            <a:endParaRPr lang="en-US"/>
          </a:p>
        </p:txBody>
      </p:sp>
    </p:spTree>
    <p:extLst>
      <p:ext uri="{BB962C8B-B14F-4D97-AF65-F5344CB8AC3E}">
        <p14:creationId xmlns:p14="http://schemas.microsoft.com/office/powerpoint/2010/main" val="412638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4db5c7ca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4db5c7ca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46" indent="-171446">
              <a:buFont typeface="Arial"/>
              <a:buChar char="•"/>
              <a:defRPr sz="1500"/>
            </a:lvl1pPr>
            <a:lvl2pPr marL="342892" indent="-171446">
              <a:buFont typeface="Arial"/>
              <a:buChar char="•"/>
              <a:defRPr sz="1200"/>
            </a:lvl2pPr>
            <a:lvl3pPr marL="514337" indent="-171446">
              <a:buFont typeface="Arial"/>
              <a:buChar char="•"/>
              <a:defRPr/>
            </a:lvl3pPr>
            <a:lvl4pPr marL="685783" indent="-171446">
              <a:defRPr/>
            </a:lvl4pPr>
            <a:lvl5pPr marL="857228" indent="-171446">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2"/>
            <a:ext cx="1828800" cy="136922"/>
          </a:xfrm>
        </p:spPr>
        <p:txBody>
          <a:bodyPr/>
          <a:lstStyle>
            <a:lvl1pPr>
              <a:defRPr/>
            </a:lvl1pPr>
          </a:lstStyle>
          <a:p>
            <a:pPr>
              <a:defRPr/>
            </a:pPr>
            <a:fld id="{584C9618-2B6C-4BC2-BE94-A34C84F084D9}" type="datetime1">
              <a:rPr lang="en-US" altLang="en-US" smtClean="0"/>
              <a:t>5/26/2023</a:t>
            </a:fld>
            <a:endParaRPr lang="en-US" altLang="en-US" dirty="0"/>
          </a:p>
        </p:txBody>
      </p:sp>
      <p:sp>
        <p:nvSpPr>
          <p:cNvPr id="6" name="Slide Number Placeholder 7"/>
          <p:cNvSpPr>
            <a:spLocks noGrp="1"/>
          </p:cNvSpPr>
          <p:nvPr>
            <p:ph type="sldNum" sz="quarter" idx="11"/>
          </p:nvPr>
        </p:nvSpPr>
        <p:spPr>
          <a:xfrm>
            <a:off x="17861"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8418542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5/26/2023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geodesy.noaa.gov/OPUS-Projects/OpusProjects.shtml" TargetMode="Externa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eodesy.noaa.gov/OPUS-Projects/OpusProjects.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geodesy.noaa.gov/OPUS-Projects/OpusProjects.shtml"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973548" y="1885204"/>
            <a:ext cx="7772400" cy="1102519"/>
          </a:xfrm>
        </p:spPr>
        <p:txBody>
          <a:bodyPr>
            <a:normAutofit fontScale="90000"/>
          </a:bodyPr>
          <a:lstStyle/>
          <a:p>
            <a:r>
              <a:rPr lang="en-US" dirty="0">
                <a:latin typeface="Times New Roman" panose="02020603050405020304" pitchFamily="18" charset="0"/>
                <a:cs typeface="Times New Roman" panose="02020603050405020304" pitchFamily="18" charset="0"/>
              </a:rPr>
              <a:t>OPUS Projects 5: Supporting Real-Time Kinematic Measurements for Establishment of Geodetic Control</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287780" y="3555476"/>
            <a:ext cx="6400800" cy="1314450"/>
          </a:xfrm>
        </p:spPr>
        <p:txBody>
          <a:bodyPr>
            <a:normAutofit fontScale="62500" lnSpcReduction="20000"/>
          </a:bodyPr>
          <a:lstStyle/>
          <a:p>
            <a:r>
              <a:rPr lang="en-US" sz="3200" dirty="0">
                <a:solidFill>
                  <a:schemeClr val="tx1"/>
                </a:solidFill>
                <a:cs typeface="Futura Medium" panose="020B0602020204020303" pitchFamily="34" charset="-79"/>
              </a:rPr>
              <a:t>Dan Gillins, Ph.D., P.L.S.,</a:t>
            </a:r>
          </a:p>
          <a:p>
            <a:r>
              <a:rPr lang="en-US" sz="3200" dirty="0">
                <a:solidFill>
                  <a:schemeClr val="tx1"/>
                </a:solidFill>
                <a:cs typeface="Futura Medium" panose="020B0602020204020303" pitchFamily="34" charset="-79"/>
              </a:rPr>
              <a:t>Nick </a:t>
            </a:r>
            <a:r>
              <a:rPr lang="en-US" sz="3200" dirty="0" err="1">
                <a:solidFill>
                  <a:schemeClr val="tx1"/>
                </a:solidFill>
                <a:cs typeface="Futura Medium" panose="020B0602020204020303" pitchFamily="34" charset="-79"/>
              </a:rPr>
              <a:t>Forfinksi-Sarkozi</a:t>
            </a:r>
            <a:r>
              <a:rPr lang="en-US" sz="3200" dirty="0">
                <a:solidFill>
                  <a:schemeClr val="tx1"/>
                </a:solidFill>
                <a:cs typeface="Futura Medium" panose="020B0602020204020303" pitchFamily="34" charset="-79"/>
              </a:rPr>
              <a:t>, Ph.D.,</a:t>
            </a:r>
          </a:p>
          <a:p>
            <a:r>
              <a:rPr lang="en-US" sz="3200" dirty="0">
                <a:solidFill>
                  <a:schemeClr val="tx1"/>
                </a:solidFill>
                <a:cs typeface="Futura Medium" panose="020B0602020204020303" pitchFamily="34" charset="-79"/>
              </a:rPr>
              <a:t>Ira Sellars,</a:t>
            </a:r>
          </a:p>
          <a:p>
            <a:r>
              <a:rPr lang="en-US" sz="3200" dirty="0" err="1">
                <a:solidFill>
                  <a:schemeClr val="tx1"/>
                </a:solidFill>
                <a:cs typeface="Futura Medium" panose="020B0602020204020303" pitchFamily="34" charset="-79"/>
              </a:rPr>
              <a:t>Weibing</a:t>
            </a:r>
            <a:r>
              <a:rPr lang="en-US" sz="3200" dirty="0">
                <a:solidFill>
                  <a:schemeClr val="tx1"/>
                </a:solidFill>
                <a:cs typeface="Futura Medium" panose="020B0602020204020303" pitchFamily="34" charset="-79"/>
              </a:rPr>
              <a:t> Wang</a:t>
            </a:r>
            <a:endParaRPr lang="en-US" sz="3200" dirty="0">
              <a:solidFill>
                <a:schemeClr val="tx1"/>
              </a:solidFill>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7" name="Content Placeholder 6" descr="A screen capture of how OPUS-Projects looks once the user successfully uploads a set of vectors in the GVX file format. The vectors are purple and point from the base stations to the rover marks.">
            <a:extLst>
              <a:ext uri="{FF2B5EF4-FFF2-40B4-BE49-F238E27FC236}">
                <a16:creationId xmlns:a16="http://schemas.microsoft.com/office/drawing/2014/main" id="{6C67B683-55B3-4210-BA45-FF164F2D85CF}"/>
              </a:ext>
            </a:extLst>
          </p:cNvPr>
          <p:cNvPicPr>
            <a:picLocks noGrp="1" noChangeAspect="1"/>
          </p:cNvPicPr>
          <p:nvPr>
            <p:ph idx="1"/>
          </p:nvPr>
        </p:nvPicPr>
        <p:blipFill>
          <a:blip r:embed="rId2"/>
          <a:stretch>
            <a:fillRect/>
          </a:stretch>
        </p:blipFill>
        <p:spPr>
          <a:xfrm>
            <a:off x="1000524" y="1028700"/>
            <a:ext cx="7142951" cy="3257550"/>
          </a:xfrm>
        </p:spPr>
      </p:pic>
    </p:spTree>
    <p:extLst>
      <p:ext uri="{BB962C8B-B14F-4D97-AF65-F5344CB8AC3E}">
        <p14:creationId xmlns:p14="http://schemas.microsoft.com/office/powerpoint/2010/main" val="41759731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a:xfrm>
            <a:off x="457200" y="292342"/>
            <a:ext cx="8229600" cy="514350"/>
          </a:xfrm>
        </p:spPr>
        <p:txBody>
          <a:bodyPr>
            <a:normAutofit fontScale="90000"/>
          </a:bodyPr>
          <a:lstStyle/>
          <a:p>
            <a:r>
              <a:rPr lang="en-US" sz="4000" dirty="0"/>
              <a:t>Example of GVX to OPUS-Projects (cont.)</a:t>
            </a:r>
            <a:endParaRPr lang="en-US" dirty="0"/>
          </a:p>
        </p:txBody>
      </p:sp>
      <p:pic>
        <p:nvPicPr>
          <p:cNvPr id="6" name="Screen Recording 5" descr="A video depicting how to operate OPUS-Projects to view the uploaded vectors in the GVX file format, as well as how to navigate the webpages to look at the metadata of the GVX contents, enable/disable vectors, and set up and run a network least squares adjustment.">
            <a:hlinkClick r:id="" action="ppaction://media"/>
            <a:extLst>
              <a:ext uri="{FF2B5EF4-FFF2-40B4-BE49-F238E27FC236}">
                <a16:creationId xmlns:a16="http://schemas.microsoft.com/office/drawing/2014/main" id="{852E63AB-A067-42FB-A4E4-E6027722F0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57288" y="1028700"/>
            <a:ext cx="6827837" cy="3257550"/>
          </a:xfrm>
        </p:spPr>
      </p:pic>
      <p:sp>
        <p:nvSpPr>
          <p:cNvPr id="7" name="Arrow: Right 6">
            <a:extLst>
              <a:ext uri="{FF2B5EF4-FFF2-40B4-BE49-F238E27FC236}">
                <a16:creationId xmlns:a16="http://schemas.microsoft.com/office/drawing/2014/main" id="{00F822A2-EFF0-4034-B34C-B352BAE171B0}"/>
              </a:ext>
            </a:extLst>
          </p:cNvPr>
          <p:cNvSpPr/>
          <p:nvPr/>
        </p:nvSpPr>
        <p:spPr>
          <a:xfrm>
            <a:off x="662940" y="3186188"/>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E428014-9460-4869-93D5-3F19F109A3BB}"/>
              </a:ext>
            </a:extLst>
          </p:cNvPr>
          <p:cNvSpPr/>
          <p:nvPr/>
        </p:nvSpPr>
        <p:spPr>
          <a:xfrm>
            <a:off x="662940" y="3360420"/>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37B3AE-9465-47B7-A58C-2165A7C9F7A8}"/>
              </a:ext>
            </a:extLst>
          </p:cNvPr>
          <p:cNvSpPr txBox="1"/>
          <p:nvPr/>
        </p:nvSpPr>
        <p:spPr>
          <a:xfrm>
            <a:off x="1790858" y="705534"/>
            <a:ext cx="6194267"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hlinkClick r:id="rId6"/>
              </a:rPr>
              <a:t>https://geodesy.noaa.gov/OPUS-Projects/OpusProjects.shtml</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8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6" name="Content Placeholder 5" descr="A screen capture of OPUS-Projects, depicting how the project will look once a network adjustment is completed. All baselines, including from GVX files, are now colored green.">
            <a:extLst>
              <a:ext uri="{FF2B5EF4-FFF2-40B4-BE49-F238E27FC236}">
                <a16:creationId xmlns:a16="http://schemas.microsoft.com/office/drawing/2014/main" id="{0DF57C7C-0ED5-4647-AFA1-E3DF9A1FDF5B}"/>
              </a:ext>
            </a:extLst>
          </p:cNvPr>
          <p:cNvPicPr>
            <a:picLocks noGrp="1" noChangeAspect="1"/>
          </p:cNvPicPr>
          <p:nvPr>
            <p:ph idx="1"/>
          </p:nvPr>
        </p:nvPicPr>
        <p:blipFill>
          <a:blip r:embed="rId2"/>
          <a:stretch>
            <a:fillRect/>
          </a:stretch>
        </p:blipFill>
        <p:spPr>
          <a:xfrm>
            <a:off x="428508" y="1028700"/>
            <a:ext cx="8364111" cy="3718560"/>
          </a:xfrm>
        </p:spPr>
      </p:pic>
    </p:spTree>
    <p:extLst>
      <p:ext uri="{BB962C8B-B14F-4D97-AF65-F5344CB8AC3E}">
        <p14:creationId xmlns:p14="http://schemas.microsoft.com/office/powerpoint/2010/main" val="19100144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8" name="Content Placeholder 7" descr="A screen capture of OPUS-Projects, showing the menu for the new &quot;export adjustments&quot; button. The user can select to export data in CSV, GeoJSON, DXF, KML, or GPKG format.">
            <a:extLst>
              <a:ext uri="{FF2B5EF4-FFF2-40B4-BE49-F238E27FC236}">
                <a16:creationId xmlns:a16="http://schemas.microsoft.com/office/drawing/2014/main" id="{B877C63A-8C41-44D7-94CF-5B7512C7E024}"/>
              </a:ext>
            </a:extLst>
          </p:cNvPr>
          <p:cNvPicPr>
            <a:picLocks noGrp="1" noChangeAspect="1"/>
          </p:cNvPicPr>
          <p:nvPr>
            <p:ph idx="1"/>
          </p:nvPr>
        </p:nvPicPr>
        <p:blipFill>
          <a:blip r:embed="rId2"/>
          <a:stretch>
            <a:fillRect/>
          </a:stretch>
        </p:blipFill>
        <p:spPr>
          <a:xfrm>
            <a:off x="524717" y="1028700"/>
            <a:ext cx="8070110" cy="3771900"/>
          </a:xfrm>
        </p:spPr>
      </p:pic>
    </p:spTree>
    <p:extLst>
      <p:ext uri="{BB962C8B-B14F-4D97-AF65-F5344CB8AC3E}">
        <p14:creationId xmlns:p14="http://schemas.microsoft.com/office/powerpoint/2010/main" val="31000600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6E91-1253-4B0F-8697-B83B11F543B5}"/>
              </a:ext>
            </a:extLst>
          </p:cNvPr>
          <p:cNvSpPr>
            <a:spLocks noGrp="1"/>
          </p:cNvSpPr>
          <p:nvPr>
            <p:ph type="title"/>
          </p:nvPr>
        </p:nvSpPr>
        <p:spPr>
          <a:xfrm>
            <a:off x="457199" y="431261"/>
            <a:ext cx="8229600" cy="514350"/>
          </a:xfrm>
        </p:spPr>
        <p:txBody>
          <a:bodyPr>
            <a:normAutofit fontScale="90000"/>
          </a:bodyPr>
          <a:lstStyle/>
          <a:p>
            <a:r>
              <a:rPr lang="en-US" dirty="0">
                <a:latin typeface="Times New Roman" panose="02020603050405020304" pitchFamily="18" charset="0"/>
                <a:cs typeface="Times New Roman" panose="02020603050405020304" pitchFamily="18" charset="0"/>
              </a:rPr>
              <a:t>Status of GVX Exporters</a:t>
            </a:r>
          </a:p>
        </p:txBody>
      </p:sp>
      <p:sp>
        <p:nvSpPr>
          <p:cNvPr id="4" name="Date Placeholder 3">
            <a:extLst>
              <a:ext uri="{FF2B5EF4-FFF2-40B4-BE49-F238E27FC236}">
                <a16:creationId xmlns:a16="http://schemas.microsoft.com/office/drawing/2014/main" id="{23D4B8CC-2138-4340-8FA7-FD4629FE908C}"/>
              </a:ext>
            </a:extLst>
          </p:cNvPr>
          <p:cNvSpPr>
            <a:spLocks noGrp="1"/>
          </p:cNvSpPr>
          <p:nvPr>
            <p:ph type="dt" sz="half" idx="10"/>
          </p:nvPr>
        </p:nvSpPr>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5/26/2023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A6A98BC-73E6-4F4D-A7F5-7DDA409DC7FB}"/>
              </a:ext>
            </a:extLst>
          </p:cNvPr>
          <p:cNvSpPr>
            <a:spLocks noGrp="1"/>
          </p:cNvSpPr>
          <p:nvPr>
            <p:ph type="sldNum" sz="quarter" idx="11"/>
          </p:nvPr>
        </p:nvSpPr>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14</a:t>
            </a:fld>
            <a:endParaRPr lang="en-US" altLang="en-US" dirty="0">
              <a:latin typeface="Times New Roman" panose="02020603050405020304" pitchFamily="18" charset="0"/>
              <a:cs typeface="Times New Roman" panose="02020603050405020304" pitchFamily="18" charset="0"/>
            </a:endParaRPr>
          </a:p>
        </p:txBody>
      </p:sp>
      <p:pic>
        <p:nvPicPr>
          <p:cNvPr id="6" name="Picture 4" descr="Image result for trimble logo">
            <a:extLst>
              <a:ext uri="{FF2B5EF4-FFF2-40B4-BE49-F238E27FC236}">
                <a16:creationId xmlns:a16="http://schemas.microsoft.com/office/drawing/2014/main" id="{BDBED548-2496-4F33-8115-4F86D2CD591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31915"/>
          <a:stretch/>
        </p:blipFill>
        <p:spPr bwMode="auto">
          <a:xfrm>
            <a:off x="963071" y="1450911"/>
            <a:ext cx="1336120" cy="472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topcon logo">
            <a:extLst>
              <a:ext uri="{FF2B5EF4-FFF2-40B4-BE49-F238E27FC236}">
                <a16:creationId xmlns:a16="http://schemas.microsoft.com/office/drawing/2014/main" id="{74E25EE1-A503-45D1-AFE0-1136237B3F3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4525" y="2248119"/>
            <a:ext cx="953213" cy="81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leica geosystems logo">
            <a:extLst>
              <a:ext uri="{FF2B5EF4-FFF2-40B4-BE49-F238E27FC236}">
                <a16:creationId xmlns:a16="http://schemas.microsoft.com/office/drawing/2014/main" id="{35CC0F02-11D8-431C-A0C8-759D4764EA5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7939" y="2243779"/>
            <a:ext cx="1168385" cy="759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igage gnss logo">
            <a:extLst>
              <a:ext uri="{FF2B5EF4-FFF2-40B4-BE49-F238E27FC236}">
                <a16:creationId xmlns:a16="http://schemas.microsoft.com/office/drawing/2014/main" id="{296B08C0-2493-4C4C-925E-6EDF0CF9356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68305" y="4243534"/>
            <a:ext cx="1478866" cy="661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mage result for javad gnss logo">
            <a:extLst>
              <a:ext uri="{FF2B5EF4-FFF2-40B4-BE49-F238E27FC236}">
                <a16:creationId xmlns:a16="http://schemas.microsoft.com/office/drawing/2014/main" id="{281104DD-DCC6-45EB-8F4C-7EFA4510353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1278" b="28756"/>
          <a:stretch/>
        </p:blipFill>
        <p:spPr bwMode="auto">
          <a:xfrm>
            <a:off x="932260" y="3405805"/>
            <a:ext cx="1336120" cy="32632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4E6D907-6C4B-4176-8726-57AD4254786E}"/>
              </a:ext>
            </a:extLst>
          </p:cNvPr>
          <p:cNvSpPr txBox="1">
            <a:spLocks/>
          </p:cNvSpPr>
          <p:nvPr/>
        </p:nvSpPr>
        <p:spPr>
          <a:xfrm>
            <a:off x="2856065" y="4399136"/>
            <a:ext cx="1791874" cy="418837"/>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-Gage X-PAD</a:t>
            </a:r>
          </a:p>
          <a:p>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33EB83-5A7E-4AA0-967D-6F0A2EA6B425}"/>
              </a:ext>
            </a:extLst>
          </p:cNvPr>
          <p:cNvSpPr txBox="1"/>
          <p:nvPr/>
        </p:nvSpPr>
        <p:spPr>
          <a:xfrm>
            <a:off x="3481493" y="1025293"/>
            <a:ext cx="2181013" cy="369332"/>
          </a:xfrm>
          <a:prstGeom prst="rect">
            <a:avLst/>
          </a:prstGeom>
          <a:noFill/>
        </p:spPr>
        <p:txBody>
          <a:bodyPr wrap="square" rtlCol="0">
            <a:spAutoFit/>
          </a:bodyPr>
          <a:lstStyle/>
          <a:p>
            <a:r>
              <a:rPr lang="en-US" sz="1800" b="1" u="sng" dirty="0">
                <a:latin typeface="Times New Roman" panose="02020603050405020304" pitchFamily="18" charset="0"/>
                <a:cs typeface="Times New Roman" panose="02020603050405020304" pitchFamily="18" charset="0"/>
              </a:rPr>
              <a:t>Available Now</a:t>
            </a:r>
          </a:p>
        </p:txBody>
      </p:sp>
      <p:sp>
        <p:nvSpPr>
          <p:cNvPr id="15" name="TextBox 14">
            <a:extLst>
              <a:ext uri="{FF2B5EF4-FFF2-40B4-BE49-F238E27FC236}">
                <a16:creationId xmlns:a16="http://schemas.microsoft.com/office/drawing/2014/main" id="{C4C65E9B-68DB-43BC-ABBB-D26B3C66EECD}"/>
              </a:ext>
            </a:extLst>
          </p:cNvPr>
          <p:cNvSpPr txBox="1"/>
          <p:nvPr/>
        </p:nvSpPr>
        <p:spPr>
          <a:xfrm>
            <a:off x="3481493" y="3833406"/>
            <a:ext cx="2181013" cy="369332"/>
          </a:xfrm>
          <a:prstGeom prst="rect">
            <a:avLst/>
          </a:prstGeom>
          <a:noFill/>
        </p:spPr>
        <p:txBody>
          <a:bodyPr wrap="square" rtlCol="0">
            <a:spAutoFit/>
          </a:bodyPr>
          <a:lstStyle/>
          <a:p>
            <a:r>
              <a:rPr lang="en-US" sz="1800" b="1" u="sng" dirty="0">
                <a:latin typeface="Times New Roman" panose="02020603050405020304" pitchFamily="18" charset="0"/>
                <a:cs typeface="Times New Roman" panose="02020603050405020304" pitchFamily="18" charset="0"/>
              </a:rPr>
              <a:t>Coming Soon</a:t>
            </a:r>
          </a:p>
        </p:txBody>
      </p:sp>
      <p:pic>
        <p:nvPicPr>
          <p:cNvPr id="16" name="Picture 26" descr="Image result for carlson gnss logo">
            <a:extLst>
              <a:ext uri="{FF2B5EF4-FFF2-40B4-BE49-F238E27FC236}">
                <a16:creationId xmlns:a16="http://schemas.microsoft.com/office/drawing/2014/main" id="{E55C67C5-4138-44F9-B61C-450B3CF39CE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44472" y="1490189"/>
            <a:ext cx="1743704" cy="455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an emlid logo">
            <a:extLst>
              <a:ext uri="{FF2B5EF4-FFF2-40B4-BE49-F238E27FC236}">
                <a16:creationId xmlns:a16="http://schemas.microsoft.com/office/drawing/2014/main" id="{ED499426-A3E3-4B2C-A308-3F1F7DDD6120}"/>
              </a:ext>
            </a:extLst>
          </p:cNvPr>
          <p:cNvPicPr>
            <a:picLocks noChangeAspect="1"/>
          </p:cNvPicPr>
          <p:nvPr/>
        </p:nvPicPr>
        <p:blipFill>
          <a:blip r:embed="rId9"/>
          <a:stretch>
            <a:fillRect/>
          </a:stretch>
        </p:blipFill>
        <p:spPr>
          <a:xfrm>
            <a:off x="5091015" y="4243534"/>
            <a:ext cx="1743704" cy="564140"/>
          </a:xfrm>
          <a:prstGeom prst="rect">
            <a:avLst/>
          </a:prstGeom>
        </p:spPr>
      </p:pic>
      <p:sp>
        <p:nvSpPr>
          <p:cNvPr id="18" name="Content Placeholder 2">
            <a:extLst>
              <a:ext uri="{FF2B5EF4-FFF2-40B4-BE49-F238E27FC236}">
                <a16:creationId xmlns:a16="http://schemas.microsoft.com/office/drawing/2014/main" id="{70208D57-DFE0-4EDF-AFCE-D37EE41E7FE1}"/>
              </a:ext>
            </a:extLst>
          </p:cNvPr>
          <p:cNvSpPr txBox="1">
            <a:spLocks/>
          </p:cNvSpPr>
          <p:nvPr/>
        </p:nvSpPr>
        <p:spPr>
          <a:xfrm>
            <a:off x="6771019" y="4082346"/>
            <a:ext cx="1680694" cy="605277"/>
          </a:xfrm>
          <a:prstGeom prst="rect">
            <a:avLst/>
          </a:prstGeom>
        </p:spPr>
        <p:txBody>
          <a:bodyPr vert="horz" lIns="91440" tIns="45720" rIns="91440" bIns="45720" rtlCol="0">
            <a:normAutofit lnSpcReduction="10000"/>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Reachview</a:t>
            </a:r>
            <a:r>
              <a:rPr lang="en-US" sz="1600" dirty="0">
                <a:latin typeface="Times New Roman" panose="02020603050405020304" pitchFamily="18" charset="0"/>
                <a:cs typeface="Times New Roman" panose="02020603050405020304" pitchFamily="18" charset="0"/>
              </a:rPr>
              <a:t> 3</a:t>
            </a:r>
          </a:p>
          <a:p>
            <a:endParaRPr lang="en-US" dirty="0">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33744AB6-D422-4001-90A2-34497E3B101F}"/>
              </a:ext>
            </a:extLst>
          </p:cNvPr>
          <p:cNvSpPr txBox="1">
            <a:spLocks/>
          </p:cNvSpPr>
          <p:nvPr/>
        </p:nvSpPr>
        <p:spPr>
          <a:xfrm>
            <a:off x="2299191" y="1397073"/>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Trimble Business Center (TBC) 5.80</a:t>
            </a:r>
          </a:p>
          <a:p>
            <a:endParaRPr lang="en-US" sz="1200" dirty="0">
              <a:latin typeface="Times New Roman" panose="02020603050405020304" pitchFamily="18"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F2EB6F6-5B14-403C-9096-B39CB7B04DBB}"/>
              </a:ext>
            </a:extLst>
          </p:cNvPr>
          <p:cNvSpPr txBox="1">
            <a:spLocks/>
          </p:cNvSpPr>
          <p:nvPr/>
        </p:nvSpPr>
        <p:spPr>
          <a:xfrm>
            <a:off x="2096935" y="2295529"/>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Topcon MAGNET Field v. 7.3</a:t>
            </a:r>
          </a:p>
          <a:p>
            <a:endParaRPr lang="en-US" sz="1200" dirty="0">
              <a:latin typeface="Times New Roman" panose="02020603050405020304" pitchFamily="18" charset="0"/>
              <a:cs typeface="Times New Roman" panose="02020603050405020304" pitchFamily="18" charset="0"/>
            </a:endParaRPr>
          </a:p>
        </p:txBody>
      </p:sp>
      <p:sp>
        <p:nvSpPr>
          <p:cNvPr id="22" name="Content Placeholder 2">
            <a:extLst>
              <a:ext uri="{FF2B5EF4-FFF2-40B4-BE49-F238E27FC236}">
                <a16:creationId xmlns:a16="http://schemas.microsoft.com/office/drawing/2014/main" id="{D01D1BE4-DDB2-44AD-9341-44E55644AC74}"/>
              </a:ext>
            </a:extLst>
          </p:cNvPr>
          <p:cNvSpPr txBox="1">
            <a:spLocks/>
          </p:cNvSpPr>
          <p:nvPr/>
        </p:nvSpPr>
        <p:spPr>
          <a:xfrm>
            <a:off x="2299191" y="3269531"/>
            <a:ext cx="2348748"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JAVAD in Triumph-LS device</a:t>
            </a:r>
          </a:p>
          <a:p>
            <a:endParaRPr lang="en-US" sz="1200" dirty="0">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3491C8B0-E603-4A91-A224-B069064E5162}"/>
              </a:ext>
            </a:extLst>
          </p:cNvPr>
          <p:cNvSpPr txBox="1">
            <a:spLocks/>
          </p:cNvSpPr>
          <p:nvPr/>
        </p:nvSpPr>
        <p:spPr>
          <a:xfrm>
            <a:off x="6771019" y="1489822"/>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Carlson SurvPC7</a:t>
            </a:r>
          </a:p>
          <a:p>
            <a:endParaRPr lang="en-US" sz="1200" dirty="0">
              <a:latin typeface="Times New Roman" panose="02020603050405020304" pitchFamily="18" charset="0"/>
              <a:cs typeface="Times New Roman" panose="02020603050405020304" pitchFamily="18" charset="0"/>
            </a:endParaRPr>
          </a:p>
        </p:txBody>
      </p:sp>
      <p:sp>
        <p:nvSpPr>
          <p:cNvPr id="24" name="Content Placeholder 2">
            <a:extLst>
              <a:ext uri="{FF2B5EF4-FFF2-40B4-BE49-F238E27FC236}">
                <a16:creationId xmlns:a16="http://schemas.microsoft.com/office/drawing/2014/main" id="{751F1ABA-A868-4748-9B32-8F64E2DD71CC}"/>
              </a:ext>
            </a:extLst>
          </p:cNvPr>
          <p:cNvSpPr txBox="1">
            <a:spLocks/>
          </p:cNvSpPr>
          <p:nvPr/>
        </p:nvSpPr>
        <p:spPr>
          <a:xfrm>
            <a:off x="5816324" y="2360555"/>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Leica Infinity 4.0.0</a:t>
            </a: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8263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290"/>
            <a:ext cx="7886700" cy="994172"/>
          </a:xfrm>
        </p:spPr>
        <p:txBody>
          <a:bodyPr>
            <a:normAutofit/>
          </a:bodyPr>
          <a:lstStyle/>
          <a:p>
            <a:r>
              <a:rPr lang="en-US" sz="3600" dirty="0">
                <a:latin typeface="Times New Roman" panose="02020603050405020304" pitchFamily="18" charset="0"/>
                <a:cs typeface="Times New Roman" panose="02020603050405020304" pitchFamily="18" charset="0"/>
              </a:rPr>
              <a:t>OPUS-Projects 5.1</a:t>
            </a:r>
          </a:p>
        </p:txBody>
      </p:sp>
      <p:sp>
        <p:nvSpPr>
          <p:cNvPr id="3" name="Content Placeholder 2"/>
          <p:cNvSpPr>
            <a:spLocks noGrp="1"/>
          </p:cNvSpPr>
          <p:nvPr>
            <p:ph idx="1"/>
          </p:nvPr>
        </p:nvSpPr>
        <p:spPr>
          <a:xfrm>
            <a:off x="332713" y="957642"/>
            <a:ext cx="5028995" cy="3394472"/>
          </a:xfrm>
        </p:spPr>
        <p:txBody>
          <a:bodyPr>
            <a:noAutofit/>
          </a:bodyPr>
          <a:lstStyle/>
          <a:p>
            <a:r>
              <a:rPr lang="en-US" sz="2000" dirty="0">
                <a:latin typeface="Times New Roman" panose="02020603050405020304" pitchFamily="18" charset="0"/>
                <a:cs typeface="Times New Roman" panose="02020603050405020304" pitchFamily="18" charset="0"/>
                <a:hlinkClick r:id="rId2"/>
              </a:rPr>
              <a:t>https://geodesy.noaa.gov/OPUS-Projects/OpusProjects.shtml</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Supports static GPS baseline processing &amp; network adjustments</a:t>
            </a:r>
          </a:p>
          <a:p>
            <a:r>
              <a:rPr lang="en-US" sz="2000" dirty="0">
                <a:latin typeface="Times New Roman" panose="02020603050405020304" pitchFamily="18" charset="0"/>
                <a:cs typeface="Times New Roman" panose="02020603050405020304" pitchFamily="18" charset="0"/>
              </a:rPr>
              <a:t>Uploader for GVX files</a:t>
            </a:r>
          </a:p>
          <a:p>
            <a:pPr lvl="1"/>
            <a:r>
              <a:rPr lang="en-US" sz="2000" dirty="0">
                <a:latin typeface="Times New Roman" panose="02020603050405020304" pitchFamily="18" charset="0"/>
                <a:cs typeface="Times New Roman" panose="02020603050405020304" pitchFamily="18" charset="0"/>
              </a:rPr>
              <a:t>RTK vectors; vectors from post-processing</a:t>
            </a:r>
          </a:p>
          <a:p>
            <a:r>
              <a:rPr lang="en-US" sz="2000" dirty="0">
                <a:latin typeface="Times New Roman" panose="02020603050405020304" pitchFamily="18" charset="0"/>
                <a:cs typeface="Times New Roman" panose="02020603050405020304" pitchFamily="18" charset="0"/>
              </a:rPr>
              <a:t>Automatically “weights” uploaded vectors in a network least squares adjustment</a:t>
            </a:r>
          </a:p>
          <a:p>
            <a:r>
              <a:rPr lang="en-US" sz="2000" dirty="0">
                <a:latin typeface="Times New Roman" panose="02020603050405020304" pitchFamily="18" charset="0"/>
                <a:cs typeface="Times New Roman" panose="02020603050405020304" pitchFamily="18" charset="0"/>
              </a:rPr>
              <a:t>Builds all necessary files for publication on datasheets</a:t>
            </a:r>
            <a:endParaRPr lang="en-US" sz="16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a:xfrm>
            <a:off x="230489" y="4800600"/>
            <a:ext cx="2133600" cy="273844"/>
          </a:xfrm>
        </p:spPr>
        <p:txBody>
          <a:bodyPr/>
          <a:lstStyle/>
          <a:p>
            <a:fld id="{C41308C1-D484-4CA8-A94F-DD855AFED80F}" type="datetime1">
              <a:rPr lang="en-US" smtClean="0"/>
              <a:t>5/26/2023</a:t>
            </a:fld>
            <a:endParaRPr lang="en-US" dirty="0"/>
          </a:p>
        </p:txBody>
      </p:sp>
      <p:sp>
        <p:nvSpPr>
          <p:cNvPr id="5" name="Slide Number Placeholder 4"/>
          <p:cNvSpPr>
            <a:spLocks noGrp="1"/>
          </p:cNvSpPr>
          <p:nvPr>
            <p:ph type="sldNum" sz="quarter" idx="12"/>
          </p:nvPr>
        </p:nvSpPr>
        <p:spPr/>
        <p:txBody>
          <a:bodyPr/>
          <a:lstStyle/>
          <a:p>
            <a:fld id="{D3D538F9-49A3-B84F-B36B-A7030CDE5D5B}" type="slidenum">
              <a:rPr lang="en-US" smtClean="0"/>
              <a:t>15</a:t>
            </a:fld>
            <a:endParaRPr lang="en-US"/>
          </a:p>
        </p:txBody>
      </p:sp>
      <p:pic>
        <p:nvPicPr>
          <p:cNvPr id="7" name="Picture 6" descr="Screen capture of the home page for OPUS-Projects 5.1">
            <a:extLst>
              <a:ext uri="{FF2B5EF4-FFF2-40B4-BE49-F238E27FC236}">
                <a16:creationId xmlns:a16="http://schemas.microsoft.com/office/drawing/2014/main" id="{604CCA8D-4C92-4A5A-84D0-89D8133BFE92}"/>
              </a:ext>
            </a:extLst>
          </p:cNvPr>
          <p:cNvPicPr>
            <a:picLocks noChangeAspect="1"/>
          </p:cNvPicPr>
          <p:nvPr/>
        </p:nvPicPr>
        <p:blipFill>
          <a:blip r:embed="rId3"/>
          <a:stretch>
            <a:fillRect/>
          </a:stretch>
        </p:blipFill>
        <p:spPr>
          <a:xfrm>
            <a:off x="5299363" y="881648"/>
            <a:ext cx="3692237" cy="3918953"/>
          </a:xfrm>
          <a:prstGeom prst="rect">
            <a:avLst/>
          </a:prstGeom>
        </p:spPr>
      </p:pic>
    </p:spTree>
    <p:extLst>
      <p:ext uri="{BB962C8B-B14F-4D97-AF65-F5344CB8AC3E}">
        <p14:creationId xmlns:p14="http://schemas.microsoft.com/office/powerpoint/2010/main" val="14625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207B-172B-4167-8299-6FDAA38CDF33}"/>
              </a:ext>
            </a:extLst>
          </p:cNvPr>
          <p:cNvSpPr>
            <a:spLocks noGrp="1"/>
          </p:cNvSpPr>
          <p:nvPr>
            <p:ph type="title"/>
          </p:nvPr>
        </p:nvSpPr>
        <p:spPr>
          <a:xfrm>
            <a:off x="200027" y="759619"/>
            <a:ext cx="8291792" cy="514350"/>
          </a:xfrm>
        </p:spPr>
        <p:txBody>
          <a:bodyPr>
            <a:normAutofit fontScale="90000"/>
          </a:bodyPr>
          <a:lstStyle/>
          <a:p>
            <a:r>
              <a:rPr lang="en-US" dirty="0">
                <a:latin typeface="Times New Roman" panose="02020603050405020304" pitchFamily="18" charset="0"/>
                <a:cs typeface="Times New Roman" panose="02020603050405020304" pitchFamily="18" charset="0"/>
              </a:rPr>
              <a:t>More Help with OPUS-Projects and GNSS Surveying</a:t>
            </a:r>
          </a:p>
        </p:txBody>
      </p:sp>
      <p:sp>
        <p:nvSpPr>
          <p:cNvPr id="3" name="Content Placeholder 2">
            <a:extLst>
              <a:ext uri="{FF2B5EF4-FFF2-40B4-BE49-F238E27FC236}">
                <a16:creationId xmlns:a16="http://schemas.microsoft.com/office/drawing/2014/main" id="{11C5098C-7E2A-4051-97BF-814D46E079D4}"/>
              </a:ext>
            </a:extLst>
          </p:cNvPr>
          <p:cNvSpPr>
            <a:spLocks noGrp="1"/>
          </p:cNvSpPr>
          <p:nvPr>
            <p:ph idx="1"/>
          </p:nvPr>
        </p:nvSpPr>
        <p:spPr>
          <a:xfrm>
            <a:off x="325041" y="1599010"/>
            <a:ext cx="4327641" cy="3257550"/>
          </a:xfrm>
        </p:spPr>
        <p:txBody>
          <a:bodyPr>
            <a:normAutofit fontScale="85000" lnSpcReduction="20000"/>
          </a:bodyPr>
          <a:lstStyle/>
          <a:p>
            <a:pPr marL="0" indent="0">
              <a:buNone/>
            </a:pPr>
            <a:r>
              <a:rPr lang="en-US" sz="2400" u="sng" dirty="0">
                <a:latin typeface="Times New Roman" panose="02020603050405020304" pitchFamily="18" charset="0"/>
                <a:cs typeface="Times New Roman" panose="02020603050405020304" pitchFamily="18" charset="0"/>
              </a:rPr>
              <a:t>Completed Work:</a:t>
            </a:r>
          </a:p>
          <a:p>
            <a:r>
              <a:rPr lang="en-US" sz="2400" dirty="0">
                <a:latin typeface="Times New Roman" panose="02020603050405020304" pitchFamily="18" charset="0"/>
                <a:cs typeface="Times New Roman" panose="02020603050405020304" pitchFamily="18" charset="0"/>
              </a:rPr>
              <a:t>New digital user guide</a:t>
            </a:r>
          </a:p>
          <a:p>
            <a:r>
              <a:rPr lang="en-US" sz="2400" dirty="0">
                <a:latin typeface="Times New Roman" panose="02020603050405020304" pitchFamily="18" charset="0"/>
                <a:cs typeface="Times New Roman" panose="02020603050405020304" pitchFamily="18" charset="0"/>
              </a:rPr>
              <a:t>New web content for </a:t>
            </a:r>
            <a:r>
              <a:rPr lang="en-US" sz="2400" dirty="0" err="1">
                <a:latin typeface="Times New Roman" panose="02020603050405020304" pitchFamily="18" charset="0"/>
                <a:cs typeface="Times New Roman" panose="02020603050405020304" pitchFamily="18" charset="0"/>
              </a:rPr>
              <a:t>GPSonBM</a:t>
            </a:r>
            <a:r>
              <a:rPr lang="en-US" sz="2400" dirty="0">
                <a:latin typeface="Times New Roman" panose="02020603050405020304" pitchFamily="18" charset="0"/>
                <a:cs typeface="Times New Roman" panose="02020603050405020304" pitchFamily="18" charset="0"/>
              </a:rPr>
              <a:t> using network RTK and OPUS-Projects 5.1</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u="sng" dirty="0">
                <a:latin typeface="Times New Roman" panose="02020603050405020304" pitchFamily="18" charset="0"/>
                <a:cs typeface="Times New Roman" panose="02020603050405020304" pitchFamily="18" charset="0"/>
              </a:rPr>
              <a:t>Ongoing Work:</a:t>
            </a:r>
          </a:p>
          <a:p>
            <a:r>
              <a:rPr lang="en-US" sz="2400" dirty="0">
                <a:latin typeface="Times New Roman" panose="02020603050405020304" pitchFamily="18" charset="0"/>
                <a:cs typeface="Times New Roman" panose="02020603050405020304" pitchFamily="18" charset="0"/>
              </a:rPr>
              <a:t>New GNSS surveying standards &amp; specifications—NGS-92</a:t>
            </a:r>
          </a:p>
          <a:p>
            <a:r>
              <a:rPr lang="en-US" sz="2400" dirty="0">
                <a:latin typeface="Times New Roman" panose="02020603050405020304" pitchFamily="18" charset="0"/>
                <a:cs typeface="Times New Roman" panose="02020603050405020304" pitchFamily="18" charset="0"/>
              </a:rPr>
              <a:t>Training videos to support independent learning</a:t>
            </a:r>
          </a:p>
          <a:p>
            <a:r>
              <a:rPr lang="en-US" sz="2400" dirty="0">
                <a:latin typeface="Times New Roman" panose="02020603050405020304" pitchFamily="18" charset="0"/>
                <a:cs typeface="Times New Roman" panose="02020603050405020304" pitchFamily="18" charset="0"/>
              </a:rPr>
              <a:t>Tutorial lesson with example data</a:t>
            </a:r>
          </a:p>
          <a:p>
            <a:endParaRPr lang="en-US" sz="24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7F7292F-1753-4826-BF3E-4C4C539D86D3}"/>
              </a:ext>
            </a:extLst>
          </p:cNvPr>
          <p:cNvSpPr>
            <a:spLocks noGrp="1"/>
          </p:cNvSpPr>
          <p:nvPr>
            <p:ph type="dt" sz="half" idx="10"/>
          </p:nvPr>
        </p:nvSpPr>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5/26/2023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1C14BE8-3268-45A2-8644-4D9317295C21}"/>
              </a:ext>
            </a:extLst>
          </p:cNvPr>
          <p:cNvSpPr>
            <a:spLocks noGrp="1"/>
          </p:cNvSpPr>
          <p:nvPr>
            <p:ph type="sldNum" sz="quarter" idx="11"/>
          </p:nvPr>
        </p:nvSpPr>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16</a:t>
            </a:fld>
            <a:endParaRPr lang="en-US" altLang="en-US" dirty="0">
              <a:latin typeface="Times New Roman" panose="02020603050405020304" pitchFamily="18" charset="0"/>
              <a:cs typeface="Times New Roman" panose="02020603050405020304" pitchFamily="18" charset="0"/>
            </a:endParaRPr>
          </a:p>
        </p:txBody>
      </p:sp>
      <p:pic>
        <p:nvPicPr>
          <p:cNvPr id="7" name="Picture 6" descr="Screen capture of the table of contents for the digital user guide for OPUS-Projects 5">
            <a:extLst>
              <a:ext uri="{FF2B5EF4-FFF2-40B4-BE49-F238E27FC236}">
                <a16:creationId xmlns:a16="http://schemas.microsoft.com/office/drawing/2014/main" id="{11E6E6F0-ECB7-4C9C-8E1B-E7940B202800}"/>
              </a:ext>
            </a:extLst>
          </p:cNvPr>
          <p:cNvPicPr>
            <a:picLocks noChangeAspect="1"/>
          </p:cNvPicPr>
          <p:nvPr/>
        </p:nvPicPr>
        <p:blipFill>
          <a:blip r:embed="rId2"/>
          <a:stretch>
            <a:fillRect/>
          </a:stretch>
        </p:blipFill>
        <p:spPr>
          <a:xfrm>
            <a:off x="4959862" y="1732454"/>
            <a:ext cx="3897308" cy="3044449"/>
          </a:xfrm>
          <a:prstGeom prst="rect">
            <a:avLst/>
          </a:prstGeom>
        </p:spPr>
      </p:pic>
    </p:spTree>
    <p:extLst>
      <p:ext uri="{BB962C8B-B14F-4D97-AF65-F5344CB8AC3E}">
        <p14:creationId xmlns:p14="http://schemas.microsoft.com/office/powerpoint/2010/main" val="1414117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FDFB-85CF-41EC-B8B5-8B562CB81F81}"/>
              </a:ext>
            </a:extLst>
          </p:cNvPr>
          <p:cNvSpPr>
            <a:spLocks noGrp="1"/>
          </p:cNvSpPr>
          <p:nvPr>
            <p:ph type="title"/>
          </p:nvPr>
        </p:nvSpPr>
        <p:spPr/>
        <p:txBody>
          <a:bodyPr>
            <a:noAutofit/>
          </a:bodyPr>
          <a:lstStyle/>
          <a:p>
            <a:r>
              <a:rPr lang="en-US" sz="3200" dirty="0"/>
              <a:t>NGS 92: New Standards for GNSS Surveying</a:t>
            </a:r>
          </a:p>
        </p:txBody>
      </p:sp>
      <p:graphicFrame>
        <p:nvGraphicFramePr>
          <p:cNvPr id="4" name="Content Placeholder 3" descr="Table summarizing the primary, secondary, and local accuracy standards for NGS-92">
            <a:extLst>
              <a:ext uri="{FF2B5EF4-FFF2-40B4-BE49-F238E27FC236}">
                <a16:creationId xmlns:a16="http://schemas.microsoft.com/office/drawing/2014/main" id="{0DDD662A-BCA2-4B14-9D68-528CF672E418}"/>
              </a:ext>
            </a:extLst>
          </p:cNvPr>
          <p:cNvGraphicFramePr>
            <a:graphicFrameLocks noGrp="1"/>
          </p:cNvGraphicFramePr>
          <p:nvPr>
            <p:ph idx="1"/>
            <p:extLst>
              <p:ext uri="{D42A27DB-BD31-4B8C-83A1-F6EECF244321}">
                <p14:modId xmlns:p14="http://schemas.microsoft.com/office/powerpoint/2010/main" val="3925958024"/>
              </p:ext>
            </p:extLst>
          </p:nvPr>
        </p:nvGraphicFramePr>
        <p:xfrm>
          <a:off x="900113" y="1028700"/>
          <a:ext cx="7265193" cy="1112520"/>
        </p:xfrm>
        <a:graphic>
          <a:graphicData uri="http://schemas.openxmlformats.org/drawingml/2006/table">
            <a:tbl>
              <a:tblPr firstRow="1" bandRow="1">
                <a:tableStyleId>{073A0DAA-6AF3-43AB-8588-CEC1D06C72B9}</a:tableStyleId>
              </a:tblPr>
              <a:tblGrid>
                <a:gridCol w="4259564">
                  <a:extLst>
                    <a:ext uri="{9D8B030D-6E8A-4147-A177-3AD203B41FA5}">
                      <a16:colId xmlns:a16="http://schemas.microsoft.com/office/drawing/2014/main" val="3282574805"/>
                    </a:ext>
                  </a:extLst>
                </a:gridCol>
                <a:gridCol w="1003970">
                  <a:extLst>
                    <a:ext uri="{9D8B030D-6E8A-4147-A177-3AD203B41FA5}">
                      <a16:colId xmlns:a16="http://schemas.microsoft.com/office/drawing/2014/main" val="1541429895"/>
                    </a:ext>
                  </a:extLst>
                </a:gridCol>
                <a:gridCol w="962244">
                  <a:extLst>
                    <a:ext uri="{9D8B030D-6E8A-4147-A177-3AD203B41FA5}">
                      <a16:colId xmlns:a16="http://schemas.microsoft.com/office/drawing/2014/main" val="2166015282"/>
                    </a:ext>
                  </a:extLst>
                </a:gridCol>
                <a:gridCol w="1039415">
                  <a:extLst>
                    <a:ext uri="{9D8B030D-6E8A-4147-A177-3AD203B41FA5}">
                      <a16:colId xmlns:a16="http://schemas.microsoft.com/office/drawing/2014/main" val="3904253988"/>
                    </a:ext>
                  </a:extLst>
                </a:gridCol>
              </a:tblGrid>
              <a:tr h="278130">
                <a:tc>
                  <a:txBody>
                    <a:bodyPr/>
                    <a:lstStyle/>
                    <a:p>
                      <a:r>
                        <a:rPr lang="en-US" sz="1100" dirty="0"/>
                        <a:t>Description</a:t>
                      </a:r>
                    </a:p>
                  </a:txBody>
                  <a:tcPr marL="68580" marR="68580" marT="34290" marB="34290"/>
                </a:tc>
                <a:tc>
                  <a:txBody>
                    <a:bodyPr/>
                    <a:lstStyle/>
                    <a:p>
                      <a:r>
                        <a:rPr lang="en-US" sz="1100" dirty="0"/>
                        <a:t>Primary</a:t>
                      </a:r>
                    </a:p>
                  </a:txBody>
                  <a:tcPr marL="68580" marR="68580" marT="34290" marB="34290"/>
                </a:tc>
                <a:tc>
                  <a:txBody>
                    <a:bodyPr/>
                    <a:lstStyle/>
                    <a:p>
                      <a:r>
                        <a:rPr lang="en-US" sz="1100" dirty="0"/>
                        <a:t>Secondary</a:t>
                      </a:r>
                    </a:p>
                  </a:txBody>
                  <a:tcPr marL="68580" marR="68580" marT="34290" marB="34290"/>
                </a:tc>
                <a:tc>
                  <a:txBody>
                    <a:bodyPr/>
                    <a:lstStyle/>
                    <a:p>
                      <a:r>
                        <a:rPr lang="en-US" sz="1100" dirty="0"/>
                        <a:t>Local</a:t>
                      </a:r>
                    </a:p>
                  </a:txBody>
                  <a:tcPr marL="68580" marR="68580" marT="34290" marB="34290"/>
                </a:tc>
                <a:extLst>
                  <a:ext uri="{0D108BD9-81ED-4DB2-BD59-A6C34878D82A}">
                    <a16:rowId xmlns:a16="http://schemas.microsoft.com/office/drawing/2014/main" val="2568427676"/>
                  </a:ext>
                </a:extLst>
              </a:tr>
              <a:tr h="278130">
                <a:tc>
                  <a:txBody>
                    <a:bodyPr/>
                    <a:lstStyle/>
                    <a:p>
                      <a:r>
                        <a:rPr lang="en-US" sz="1100" dirty="0"/>
                        <a:t>Ellipsoid height (cm)</a:t>
                      </a:r>
                    </a:p>
                  </a:txBody>
                  <a:tcPr marL="68580" marR="68580" marT="34290" marB="34290"/>
                </a:tc>
                <a:tc>
                  <a:txBody>
                    <a:bodyPr/>
                    <a:lstStyle/>
                    <a:p>
                      <a:r>
                        <a:rPr lang="en-US" sz="1100" dirty="0"/>
                        <a:t>2 cm</a:t>
                      </a:r>
                    </a:p>
                  </a:txBody>
                  <a:tcPr marL="68580" marR="68580" marT="34290" marB="34290"/>
                </a:tc>
                <a:tc>
                  <a:txBody>
                    <a:bodyPr/>
                    <a:lstStyle/>
                    <a:p>
                      <a:r>
                        <a:rPr lang="en-US" sz="1100" dirty="0"/>
                        <a:t>3 cm</a:t>
                      </a:r>
                    </a:p>
                  </a:txBody>
                  <a:tcPr marL="68580" marR="68580" marT="34290" marB="34290"/>
                </a:tc>
                <a:tc>
                  <a:txBody>
                    <a:bodyPr/>
                    <a:lstStyle/>
                    <a:p>
                      <a:r>
                        <a:rPr lang="en-US" sz="1100" dirty="0"/>
                        <a:t>5 cm</a:t>
                      </a:r>
                    </a:p>
                  </a:txBody>
                  <a:tcPr marL="68580" marR="68580" marT="34290" marB="34290"/>
                </a:tc>
                <a:extLst>
                  <a:ext uri="{0D108BD9-81ED-4DB2-BD59-A6C34878D82A}">
                    <a16:rowId xmlns:a16="http://schemas.microsoft.com/office/drawing/2014/main" val="368621362"/>
                  </a:ext>
                </a:extLst>
              </a:tr>
              <a:tr h="278130">
                <a:tc>
                  <a:txBody>
                    <a:bodyPr/>
                    <a:lstStyle/>
                    <a:p>
                      <a:r>
                        <a:rPr lang="en-US" sz="1100" dirty="0"/>
                        <a:t>Horizontal (cm)</a:t>
                      </a:r>
                    </a:p>
                  </a:txBody>
                  <a:tcPr marL="68580" marR="68580" marT="34290" marB="34290"/>
                </a:tc>
                <a:tc>
                  <a:txBody>
                    <a:bodyPr/>
                    <a:lstStyle/>
                    <a:p>
                      <a:r>
                        <a:rPr lang="en-US" sz="1100" dirty="0"/>
                        <a:t>1 cm</a:t>
                      </a:r>
                    </a:p>
                  </a:txBody>
                  <a:tcPr marL="68580" marR="68580" marT="34290" marB="34290"/>
                </a:tc>
                <a:tc>
                  <a:txBody>
                    <a:bodyPr/>
                    <a:lstStyle/>
                    <a:p>
                      <a:r>
                        <a:rPr lang="en-US" sz="1100" dirty="0"/>
                        <a:t>1.5 cm</a:t>
                      </a:r>
                    </a:p>
                  </a:txBody>
                  <a:tcPr marL="68580" marR="68580" marT="34290" marB="34290"/>
                </a:tc>
                <a:tc>
                  <a:txBody>
                    <a:bodyPr/>
                    <a:lstStyle/>
                    <a:p>
                      <a:r>
                        <a:rPr lang="en-US" sz="1100" dirty="0"/>
                        <a:t>2.5 cm</a:t>
                      </a:r>
                    </a:p>
                  </a:txBody>
                  <a:tcPr marL="68580" marR="68580" marT="34290" marB="34290"/>
                </a:tc>
                <a:extLst>
                  <a:ext uri="{0D108BD9-81ED-4DB2-BD59-A6C34878D82A}">
                    <a16:rowId xmlns:a16="http://schemas.microsoft.com/office/drawing/2014/main" val="3981254921"/>
                  </a:ext>
                </a:extLst>
              </a:tr>
              <a:tr h="278130">
                <a:tc>
                  <a:txBody>
                    <a:bodyPr/>
                    <a:lstStyle/>
                    <a:p>
                      <a:r>
                        <a:rPr lang="en-US" sz="1100" dirty="0"/>
                        <a:t>Orthometric height (cm)</a:t>
                      </a:r>
                    </a:p>
                  </a:txBody>
                  <a:tcPr marL="68580" marR="68580" marT="34290" marB="34290"/>
                </a:tc>
                <a:tc>
                  <a:txBody>
                    <a:bodyPr/>
                    <a:lstStyle/>
                    <a:p>
                      <a:r>
                        <a:rPr lang="en-US" sz="1100" dirty="0"/>
                        <a:t>3 cm</a:t>
                      </a:r>
                    </a:p>
                  </a:txBody>
                  <a:tcPr marL="68580" marR="68580" marT="34290" marB="34290"/>
                </a:tc>
                <a:tc>
                  <a:txBody>
                    <a:bodyPr/>
                    <a:lstStyle/>
                    <a:p>
                      <a:r>
                        <a:rPr lang="en-US" sz="1100" dirty="0"/>
                        <a:t>4 cm</a:t>
                      </a:r>
                    </a:p>
                  </a:txBody>
                  <a:tcPr marL="68580" marR="68580" marT="34290" marB="34290"/>
                </a:tc>
                <a:tc>
                  <a:txBody>
                    <a:bodyPr/>
                    <a:lstStyle/>
                    <a:p>
                      <a:r>
                        <a:rPr lang="en-US" sz="1100" dirty="0"/>
                        <a:t>6 cm</a:t>
                      </a:r>
                    </a:p>
                  </a:txBody>
                  <a:tcPr marL="68580" marR="68580" marT="34290" marB="34290"/>
                </a:tc>
                <a:extLst>
                  <a:ext uri="{0D108BD9-81ED-4DB2-BD59-A6C34878D82A}">
                    <a16:rowId xmlns:a16="http://schemas.microsoft.com/office/drawing/2014/main" val="3260691045"/>
                  </a:ext>
                </a:extLst>
              </a:tr>
            </a:tbl>
          </a:graphicData>
        </a:graphic>
      </p:graphicFrame>
      <p:sp>
        <p:nvSpPr>
          <p:cNvPr id="5" name="TextBox 4">
            <a:extLst>
              <a:ext uri="{FF2B5EF4-FFF2-40B4-BE49-F238E27FC236}">
                <a16:creationId xmlns:a16="http://schemas.microsoft.com/office/drawing/2014/main" id="{F75ED23A-52A7-43FB-9509-C5E545602E08}"/>
              </a:ext>
            </a:extLst>
          </p:cNvPr>
          <p:cNvSpPr txBox="1"/>
          <p:nvPr/>
        </p:nvSpPr>
        <p:spPr>
          <a:xfrm>
            <a:off x="1014413" y="2141220"/>
            <a:ext cx="3712228" cy="253916"/>
          </a:xfrm>
          <a:prstGeom prst="rect">
            <a:avLst/>
          </a:prstGeom>
          <a:noFill/>
        </p:spPr>
        <p:txBody>
          <a:bodyPr wrap="square" rtlCol="0">
            <a:spAutoFit/>
          </a:bodyPr>
          <a:lstStyle/>
          <a:p>
            <a:r>
              <a:rPr lang="en-US" sz="1050" i="1" dirty="0"/>
              <a:t>All accuracies are at 95% confidence; network &amp; local</a:t>
            </a:r>
          </a:p>
        </p:txBody>
      </p:sp>
      <p:graphicFrame>
        <p:nvGraphicFramePr>
          <p:cNvPr id="6" name="Table 5" descr="Table summarizing some of the requirements for the primary, secondary, and local standards for NGS-92">
            <a:extLst>
              <a:ext uri="{FF2B5EF4-FFF2-40B4-BE49-F238E27FC236}">
                <a16:creationId xmlns:a16="http://schemas.microsoft.com/office/drawing/2014/main" id="{88388675-09C2-42EC-9E62-42D16EA03812}"/>
              </a:ext>
            </a:extLst>
          </p:cNvPr>
          <p:cNvGraphicFramePr>
            <a:graphicFrameLocks noGrp="1"/>
          </p:cNvGraphicFramePr>
          <p:nvPr>
            <p:extLst>
              <p:ext uri="{D42A27DB-BD31-4B8C-83A1-F6EECF244321}">
                <p14:modId xmlns:p14="http://schemas.microsoft.com/office/powerpoint/2010/main" val="236210285"/>
              </p:ext>
            </p:extLst>
          </p:nvPr>
        </p:nvGraphicFramePr>
        <p:xfrm>
          <a:off x="900111" y="2565002"/>
          <a:ext cx="7286626" cy="1642110"/>
        </p:xfrm>
        <a:graphic>
          <a:graphicData uri="http://schemas.openxmlformats.org/drawingml/2006/table">
            <a:tbl>
              <a:tblPr firstRow="1" bandRow="1">
                <a:tableStyleId>{073A0DAA-6AF3-43AB-8588-CEC1D06C72B9}</a:tableStyleId>
              </a:tblPr>
              <a:tblGrid>
                <a:gridCol w="4189811">
                  <a:extLst>
                    <a:ext uri="{9D8B030D-6E8A-4147-A177-3AD203B41FA5}">
                      <a16:colId xmlns:a16="http://schemas.microsoft.com/office/drawing/2014/main" val="2811374248"/>
                    </a:ext>
                  </a:extLst>
                </a:gridCol>
                <a:gridCol w="1082278">
                  <a:extLst>
                    <a:ext uri="{9D8B030D-6E8A-4147-A177-3AD203B41FA5}">
                      <a16:colId xmlns:a16="http://schemas.microsoft.com/office/drawing/2014/main" val="3567542825"/>
                    </a:ext>
                  </a:extLst>
                </a:gridCol>
                <a:gridCol w="996554">
                  <a:extLst>
                    <a:ext uri="{9D8B030D-6E8A-4147-A177-3AD203B41FA5}">
                      <a16:colId xmlns:a16="http://schemas.microsoft.com/office/drawing/2014/main" val="268438354"/>
                    </a:ext>
                  </a:extLst>
                </a:gridCol>
                <a:gridCol w="1017983">
                  <a:extLst>
                    <a:ext uri="{9D8B030D-6E8A-4147-A177-3AD203B41FA5}">
                      <a16:colId xmlns:a16="http://schemas.microsoft.com/office/drawing/2014/main" val="905893623"/>
                    </a:ext>
                  </a:extLst>
                </a:gridCol>
              </a:tblGrid>
              <a:tr h="278130">
                <a:tc>
                  <a:txBody>
                    <a:bodyPr/>
                    <a:lstStyle/>
                    <a:p>
                      <a:r>
                        <a:rPr lang="en-US" sz="1100" dirty="0"/>
                        <a:t>Requirement for Network RTK method</a:t>
                      </a:r>
                    </a:p>
                  </a:txBody>
                  <a:tcPr marL="68580" marR="68580" marT="34290" marB="34290"/>
                </a:tc>
                <a:tc>
                  <a:txBody>
                    <a:bodyPr/>
                    <a:lstStyle/>
                    <a:p>
                      <a:r>
                        <a:rPr lang="en-US" sz="1100" dirty="0"/>
                        <a:t>Primary</a:t>
                      </a:r>
                    </a:p>
                  </a:txBody>
                  <a:tcPr marL="68580" marR="68580" marT="34290" marB="34290"/>
                </a:tc>
                <a:tc>
                  <a:txBody>
                    <a:bodyPr/>
                    <a:lstStyle/>
                    <a:p>
                      <a:r>
                        <a:rPr lang="en-US" sz="1100" dirty="0"/>
                        <a:t>Secondary</a:t>
                      </a:r>
                    </a:p>
                  </a:txBody>
                  <a:tcPr marL="68580" marR="68580" marT="34290" marB="34290"/>
                </a:tc>
                <a:tc>
                  <a:txBody>
                    <a:bodyPr/>
                    <a:lstStyle/>
                    <a:p>
                      <a:r>
                        <a:rPr lang="en-US" sz="1100" dirty="0"/>
                        <a:t>Local</a:t>
                      </a:r>
                    </a:p>
                  </a:txBody>
                  <a:tcPr marL="68580" marR="68580" marT="34290" marB="34290"/>
                </a:tc>
                <a:extLst>
                  <a:ext uri="{0D108BD9-81ED-4DB2-BD59-A6C34878D82A}">
                    <a16:rowId xmlns:a16="http://schemas.microsoft.com/office/drawing/2014/main" val="1370020138"/>
                  </a:ext>
                </a:extLst>
              </a:tr>
              <a:tr h="278130">
                <a:tc>
                  <a:txBody>
                    <a:bodyPr/>
                    <a:lstStyle/>
                    <a:p>
                      <a:r>
                        <a:rPr lang="en-US" sz="1100" dirty="0"/>
                        <a:t>Repeat number &amp; duration of occupations</a:t>
                      </a:r>
                    </a:p>
                  </a:txBody>
                  <a:tcPr marL="68580" marR="68580" marT="34290" marB="34290"/>
                </a:tc>
                <a:tc>
                  <a:txBody>
                    <a:bodyPr/>
                    <a:lstStyle/>
                    <a:p>
                      <a:r>
                        <a:rPr lang="en-US" sz="1100" dirty="0"/>
                        <a:t>(6) 5 min.</a:t>
                      </a:r>
                    </a:p>
                  </a:txBody>
                  <a:tcPr marL="68580" marR="68580" marT="34290" marB="34290"/>
                </a:tc>
                <a:tc>
                  <a:txBody>
                    <a:bodyPr/>
                    <a:lstStyle/>
                    <a:p>
                      <a:r>
                        <a:rPr lang="en-US" sz="1100" dirty="0"/>
                        <a:t>(3) 5 min.</a:t>
                      </a:r>
                    </a:p>
                  </a:txBody>
                  <a:tcPr marL="68580" marR="68580" marT="34290" marB="34290"/>
                </a:tc>
                <a:tc>
                  <a:txBody>
                    <a:bodyPr/>
                    <a:lstStyle/>
                    <a:p>
                      <a:r>
                        <a:rPr lang="en-US" sz="1100" dirty="0"/>
                        <a:t>(3) 5 min.</a:t>
                      </a:r>
                    </a:p>
                  </a:txBody>
                  <a:tcPr marL="68580" marR="68580" marT="34290" marB="34290"/>
                </a:tc>
                <a:extLst>
                  <a:ext uri="{0D108BD9-81ED-4DB2-BD59-A6C34878D82A}">
                    <a16:rowId xmlns:a16="http://schemas.microsoft.com/office/drawing/2014/main" val="1437640797"/>
                  </a:ext>
                </a:extLst>
              </a:tr>
              <a:tr h="278130">
                <a:tc>
                  <a:txBody>
                    <a:bodyPr/>
                    <a:lstStyle/>
                    <a:p>
                      <a:r>
                        <a:rPr lang="en-US" sz="1100" dirty="0"/>
                        <a:t>Longest allowable vector</a:t>
                      </a:r>
                    </a:p>
                  </a:txBody>
                  <a:tcPr marL="68580" marR="68580" marT="34290" marB="34290"/>
                </a:tc>
                <a:tc>
                  <a:txBody>
                    <a:bodyPr/>
                    <a:lstStyle/>
                    <a:p>
                      <a:r>
                        <a:rPr lang="en-US" sz="1100" dirty="0"/>
                        <a:t>40 km</a:t>
                      </a:r>
                    </a:p>
                  </a:txBody>
                  <a:tcPr marL="68580" marR="68580" marT="34290" marB="34290"/>
                </a:tc>
                <a:tc>
                  <a:txBody>
                    <a:bodyPr/>
                    <a:lstStyle/>
                    <a:p>
                      <a:r>
                        <a:rPr lang="en-US" sz="1100" dirty="0"/>
                        <a:t>40 km</a:t>
                      </a:r>
                    </a:p>
                  </a:txBody>
                  <a:tcPr marL="68580" marR="68580" marT="34290" marB="34290"/>
                </a:tc>
                <a:tc>
                  <a:txBody>
                    <a:bodyPr/>
                    <a:lstStyle/>
                    <a:p>
                      <a:r>
                        <a:rPr lang="en-US" sz="1100" dirty="0"/>
                        <a:t>40 km</a:t>
                      </a:r>
                    </a:p>
                  </a:txBody>
                  <a:tcPr marL="68580" marR="68580" marT="34290" marB="34290"/>
                </a:tc>
                <a:extLst>
                  <a:ext uri="{0D108BD9-81ED-4DB2-BD59-A6C34878D82A}">
                    <a16:rowId xmlns:a16="http://schemas.microsoft.com/office/drawing/2014/main" val="875808015"/>
                  </a:ext>
                </a:extLst>
              </a:tr>
              <a:tr h="388620">
                <a:tc>
                  <a:txBody>
                    <a:bodyPr/>
                    <a:lstStyle/>
                    <a:p>
                      <a:r>
                        <a:rPr lang="en-US" sz="1100" dirty="0"/>
                        <a:t>Precision of repeat vectors</a:t>
                      </a:r>
                    </a:p>
                  </a:txBody>
                  <a:tcPr marL="68580" marR="68580" marT="34290" marB="34290"/>
                </a:tc>
                <a:tc>
                  <a:txBody>
                    <a:bodyPr/>
                    <a:lstStyle/>
                    <a:p>
                      <a:r>
                        <a:rPr lang="en-US" sz="1100" dirty="0"/>
                        <a:t>N/E: 3 cm</a:t>
                      </a:r>
                    </a:p>
                    <a:p>
                      <a:r>
                        <a:rPr lang="en-US" sz="1100" dirty="0"/>
                        <a:t>Up: 6 cm</a:t>
                      </a:r>
                    </a:p>
                  </a:txBody>
                  <a:tcPr marL="68580" marR="68580" marT="34290" marB="34290"/>
                </a:tc>
                <a:tc>
                  <a:txBody>
                    <a:bodyPr/>
                    <a:lstStyle/>
                    <a:p>
                      <a:r>
                        <a:rPr lang="en-US" sz="1100" dirty="0"/>
                        <a:t>N/E: 4 cm</a:t>
                      </a:r>
                    </a:p>
                    <a:p>
                      <a:r>
                        <a:rPr lang="en-US" sz="1100" dirty="0"/>
                        <a:t>Up: 8 cm</a:t>
                      </a:r>
                    </a:p>
                  </a:txBody>
                  <a:tcPr marL="68580" marR="68580" marT="34290" marB="34290"/>
                </a:tc>
                <a:tc>
                  <a:txBody>
                    <a:bodyPr/>
                    <a:lstStyle/>
                    <a:p>
                      <a:r>
                        <a:rPr lang="en-US" sz="1100" dirty="0"/>
                        <a:t>N/E: 5 cm</a:t>
                      </a:r>
                    </a:p>
                    <a:p>
                      <a:r>
                        <a:rPr lang="en-US" sz="1100" dirty="0"/>
                        <a:t>Up: 10 cm</a:t>
                      </a:r>
                    </a:p>
                  </a:txBody>
                  <a:tcPr marL="68580" marR="68580" marT="34290" marB="34290"/>
                </a:tc>
                <a:extLst>
                  <a:ext uri="{0D108BD9-81ED-4DB2-BD59-A6C34878D82A}">
                    <a16:rowId xmlns:a16="http://schemas.microsoft.com/office/drawing/2014/main" val="2505141271"/>
                  </a:ext>
                </a:extLst>
              </a:tr>
              <a:tr h="388620">
                <a:tc>
                  <a:txBody>
                    <a:bodyPr/>
                    <a:lstStyle/>
                    <a:p>
                      <a:r>
                        <a:rPr lang="en-US" sz="1100" dirty="0"/>
                        <a:t>Maximum vector residuals (observed minus adjusted)</a:t>
                      </a:r>
                    </a:p>
                  </a:txBody>
                  <a:tcPr marL="68580" marR="68580" marT="34290" marB="34290"/>
                </a:tc>
                <a:tc>
                  <a:txBody>
                    <a:bodyPr/>
                    <a:lstStyle/>
                    <a:p>
                      <a:r>
                        <a:rPr lang="en-US" sz="1100" dirty="0"/>
                        <a:t>N/E: 1.5 cm</a:t>
                      </a:r>
                    </a:p>
                    <a:p>
                      <a:r>
                        <a:rPr lang="en-US" sz="1100" dirty="0"/>
                        <a:t>Up: 3.0 cm</a:t>
                      </a:r>
                    </a:p>
                  </a:txBody>
                  <a:tcPr marL="68580" marR="68580" marT="34290" marB="34290"/>
                </a:tc>
                <a:tc>
                  <a:txBody>
                    <a:bodyPr/>
                    <a:lstStyle/>
                    <a:p>
                      <a:r>
                        <a:rPr lang="en-US" sz="1100" dirty="0"/>
                        <a:t>N/E: 2.0 cm</a:t>
                      </a:r>
                    </a:p>
                    <a:p>
                      <a:r>
                        <a:rPr lang="en-US" sz="1100" dirty="0"/>
                        <a:t>Up: 4.0 cm</a:t>
                      </a:r>
                    </a:p>
                  </a:txBody>
                  <a:tcPr marL="68580" marR="68580" marT="34290" marB="34290"/>
                </a:tc>
                <a:tc>
                  <a:txBody>
                    <a:bodyPr/>
                    <a:lstStyle/>
                    <a:p>
                      <a:r>
                        <a:rPr lang="en-US" sz="1100" dirty="0"/>
                        <a:t>N/E: 2.5 cm</a:t>
                      </a:r>
                    </a:p>
                    <a:p>
                      <a:r>
                        <a:rPr lang="en-US" sz="1100" dirty="0"/>
                        <a:t>Up: 5.0 cm</a:t>
                      </a:r>
                    </a:p>
                  </a:txBody>
                  <a:tcPr marL="68580" marR="68580" marT="34290" marB="34290"/>
                </a:tc>
                <a:extLst>
                  <a:ext uri="{0D108BD9-81ED-4DB2-BD59-A6C34878D82A}">
                    <a16:rowId xmlns:a16="http://schemas.microsoft.com/office/drawing/2014/main" val="2313390088"/>
                  </a:ext>
                </a:extLst>
              </a:tr>
            </a:tbl>
          </a:graphicData>
        </a:graphic>
      </p:graphicFrame>
    </p:spTree>
    <p:extLst>
      <p:ext uri="{BB962C8B-B14F-4D97-AF65-F5344CB8AC3E}">
        <p14:creationId xmlns:p14="http://schemas.microsoft.com/office/powerpoint/2010/main" val="267086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380C-7C1F-4A94-963F-B0B7661A52F1}"/>
              </a:ext>
            </a:extLst>
          </p:cNvPr>
          <p:cNvSpPr>
            <a:spLocks noGrp="1"/>
          </p:cNvSpPr>
          <p:nvPr>
            <p:ph type="title"/>
          </p:nvPr>
        </p:nvSpPr>
        <p:spPr>
          <a:xfrm>
            <a:off x="457200" y="446485"/>
            <a:ext cx="8229600" cy="514350"/>
          </a:xfrm>
        </p:spPr>
        <p:txBody>
          <a:bodyPr>
            <a:normAutofit fontScale="90000"/>
          </a:bodyPr>
          <a:lstStyle/>
          <a:p>
            <a:r>
              <a:rPr lang="en-US" dirty="0">
                <a:latin typeface="Times New Roman" panose="02020603050405020304" pitchFamily="18" charset="0"/>
                <a:cs typeface="Times New Roman" panose="02020603050405020304" pitchFamily="18" charset="0"/>
              </a:rPr>
              <a:t>Key Takeaways</a:t>
            </a:r>
          </a:p>
        </p:txBody>
      </p:sp>
      <p:sp>
        <p:nvSpPr>
          <p:cNvPr id="3" name="Content Placeholder 2">
            <a:extLst>
              <a:ext uri="{FF2B5EF4-FFF2-40B4-BE49-F238E27FC236}">
                <a16:creationId xmlns:a16="http://schemas.microsoft.com/office/drawing/2014/main" id="{E96D5D28-65CE-45CC-AA58-ECC8B90B7040}"/>
              </a:ext>
            </a:extLst>
          </p:cNvPr>
          <p:cNvSpPr>
            <a:spLocks noGrp="1"/>
          </p:cNvSpPr>
          <p:nvPr>
            <p:ph idx="1"/>
          </p:nvPr>
        </p:nvSpPr>
        <p:spPr>
          <a:xfrm>
            <a:off x="457200" y="867965"/>
            <a:ext cx="8229600" cy="3257550"/>
          </a:xfrm>
        </p:spPr>
        <p:txBody>
          <a:bodyPr>
            <a:norm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Software developers are adopting GVX as a standard file format for GNSS vectors</a:t>
            </a:r>
          </a:p>
          <a:p>
            <a:r>
              <a:rPr lang="en-US" sz="2400" dirty="0">
                <a:latin typeface="Times New Roman" panose="02020603050405020304" pitchFamily="18" charset="0"/>
                <a:cs typeface="Times New Roman" panose="02020603050405020304" pitchFamily="18" charset="0"/>
              </a:rPr>
              <a:t>GVX facilitates uploading GNSS vectors to OPUS-Projects 5 for quality control, adjustment, and (optionally) submission to NGS for publication</a:t>
            </a:r>
          </a:p>
          <a:p>
            <a:r>
              <a:rPr lang="en-US" sz="2400" dirty="0">
                <a:latin typeface="Times New Roman" panose="02020603050405020304" pitchFamily="18" charset="0"/>
                <a:cs typeface="Times New Roman" panose="02020603050405020304" pitchFamily="18" charset="0"/>
              </a:rPr>
              <a:t>OPUS-Projects 5.1 is now live and freely available for use</a:t>
            </a:r>
            <a:endParaRPr lang="en-US" sz="21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3EE5725-E4F5-4267-8CDC-2ACC11516C44}"/>
              </a:ext>
            </a:extLst>
          </p:cNvPr>
          <p:cNvSpPr>
            <a:spLocks noGrp="1"/>
          </p:cNvSpPr>
          <p:nvPr>
            <p:ph type="dt" sz="half" idx="10"/>
          </p:nvPr>
        </p:nvSpPr>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5/26/2023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D340613-61CD-4929-A96C-940B56AC9C1C}"/>
              </a:ext>
            </a:extLst>
          </p:cNvPr>
          <p:cNvSpPr>
            <a:spLocks noGrp="1"/>
          </p:cNvSpPr>
          <p:nvPr>
            <p:ph type="sldNum" sz="quarter" idx="11"/>
          </p:nvPr>
        </p:nvSpPr>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18</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065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3331668" y="1851380"/>
            <a:ext cx="248066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dirty="0">
                <a:latin typeface="Times New Roman" panose="02020603050405020304" pitchFamily="18" charset="0"/>
                <a:ea typeface="Calibri"/>
                <a:cs typeface="Times New Roman" panose="02020603050405020304" pitchFamily="18" charset="0"/>
                <a:sym typeface="Calibri"/>
              </a:rPr>
              <a:t>Questions?</a:t>
            </a:r>
            <a:endParaRPr sz="3600" b="1" dirty="0">
              <a:latin typeface="Times New Roman" panose="02020603050405020304" pitchFamily="18" charset="0"/>
              <a:ea typeface="Calibri"/>
              <a:cs typeface="Times New Roman" panose="02020603050405020304" pitchFamily="18" charset="0"/>
              <a:sym typeface="Calibri"/>
            </a:endParaRPr>
          </a:p>
        </p:txBody>
      </p:sp>
      <p:sp>
        <p:nvSpPr>
          <p:cNvPr id="253" name="Google Shape;253;p37"/>
          <p:cNvSpPr txBox="1"/>
          <p:nvPr/>
        </p:nvSpPr>
        <p:spPr>
          <a:xfrm>
            <a:off x="1379375" y="3536025"/>
            <a:ext cx="6109500" cy="1025892"/>
          </a:xfrm>
          <a:prstGeom prst="rect">
            <a:avLst/>
          </a:prstGeom>
          <a:noFill/>
          <a:ln>
            <a:noFill/>
          </a:ln>
        </p:spPr>
        <p:txBody>
          <a:bodyPr spcFirstLastPara="1" wrap="square" lIns="91425" tIns="91425" rIns="91425" bIns="91425" anchor="t" anchorCtr="0">
            <a:spAutoFit/>
          </a:bodyPr>
          <a:lstStyle/>
          <a:p>
            <a:pPr marL="342900" lvl="0" indent="-342900" algn="ctr" rtl="0">
              <a:spcBef>
                <a:spcPts val="0"/>
              </a:spcBef>
              <a:spcAft>
                <a:spcPts val="0"/>
              </a:spcAft>
              <a:buNone/>
            </a:pPr>
            <a:r>
              <a:rPr lang="en" sz="1900" dirty="0">
                <a:solidFill>
                  <a:schemeClr val="dk1"/>
                </a:solidFill>
                <a:latin typeface="Times New Roman" panose="02020603050405020304" pitchFamily="18" charset="0"/>
                <a:ea typeface="Times New Roman"/>
                <a:cs typeface="Times New Roman" panose="02020603050405020304" pitchFamily="18" charset="0"/>
                <a:sym typeface="Times New Roman"/>
              </a:rPr>
              <a:t>Please feel free to contact me with any questions.</a:t>
            </a:r>
            <a:endParaRPr sz="1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ctr" rtl="0">
              <a:spcBef>
                <a:spcPts val="1000"/>
              </a:spcBef>
              <a:spcAft>
                <a:spcPts val="1000"/>
              </a:spcAft>
              <a:buNone/>
            </a:pPr>
            <a:r>
              <a:rPr lang="en-US" sz="1900" b="1" dirty="0">
                <a:solidFill>
                  <a:schemeClr val="dk1"/>
                </a:solidFill>
                <a:latin typeface="Times New Roman" panose="02020603050405020304" pitchFamily="18" charset="0"/>
                <a:ea typeface="Times New Roman"/>
                <a:cs typeface="Times New Roman" panose="02020603050405020304" pitchFamily="18" charset="0"/>
                <a:sym typeface="Times New Roman"/>
              </a:rPr>
              <a:t>d</a:t>
            </a:r>
            <a:r>
              <a:rPr lang="en" sz="1900" b="1" dirty="0">
                <a:solidFill>
                  <a:schemeClr val="dk1"/>
                </a:solidFill>
                <a:latin typeface="Times New Roman" panose="02020603050405020304" pitchFamily="18" charset="0"/>
                <a:ea typeface="Times New Roman"/>
                <a:cs typeface="Times New Roman" panose="02020603050405020304" pitchFamily="18" charset="0"/>
                <a:sym typeface="Times New Roman"/>
              </a:rPr>
              <a:t>aniel.gillins@noaa.gov</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Date Placeholder 3"/>
          <p:cNvSpPr>
            <a:spLocks noGrp="1"/>
          </p:cNvSpPr>
          <p:nvPr>
            <p:ph type="dt" sz="quarter" idx="10"/>
          </p:nvPr>
        </p:nvSpPr>
        <p:spPr bwMode="auto">
          <a:xfrm>
            <a:off x="0" y="4934993"/>
            <a:ext cx="21336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10E20A9D-F79C-468F-9853-F9CBE1B46307}" type="datetime4">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pPr fontAlgn="base">
                <a:spcBef>
                  <a:spcPct val="0"/>
                </a:spcBef>
                <a:spcAft>
                  <a:spcPct val="0"/>
                </a:spcAft>
                <a:buFontTx/>
                <a:buNone/>
              </a:pPr>
              <a:t>May 26, 2023</a:t>
            </a:fld>
            <a:endParaRPr lang="en-US" altLang="en-US" sz="675" dirty="0">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0118" name="Title 1"/>
          <p:cNvSpPr>
            <a:spLocks noGrp="1"/>
          </p:cNvSpPr>
          <p:nvPr>
            <p:ph type="title" idx="4294967295"/>
          </p:nvPr>
        </p:nvSpPr>
        <p:spPr>
          <a:xfrm>
            <a:off x="263480" y="366004"/>
            <a:ext cx="8638009" cy="514350"/>
          </a:xfrm>
        </p:spPr>
        <p:txBody>
          <a:bodyPr>
            <a:normAutofit fontScale="90000"/>
          </a:bodyPr>
          <a:lstStyle/>
          <a:p>
            <a:pPr eaLnBrk="1" hangingPunct="1"/>
            <a:r>
              <a:rPr lang="en-US" altLang="en-US" dirty="0">
                <a:solidFill>
                  <a:srgbClr val="000000"/>
                </a:solidFill>
                <a:latin typeface="Times New Roman" panose="02020603050405020304" pitchFamily="18" charset="0"/>
                <a:cs typeface="Times New Roman" panose="02020603050405020304" pitchFamily="18" charset="0"/>
              </a:rPr>
              <a:t>Real-Time Kinematic (RTK) Surveying</a:t>
            </a:r>
          </a:p>
        </p:txBody>
      </p:sp>
      <p:sp>
        <p:nvSpPr>
          <p:cNvPr id="90119" name="Content Placeholder 1"/>
          <p:cNvSpPr txBox="1">
            <a:spLocks/>
          </p:cNvSpPr>
          <p:nvPr/>
        </p:nvSpPr>
        <p:spPr bwMode="auto">
          <a:xfrm>
            <a:off x="115231" y="972542"/>
            <a:ext cx="5006897" cy="32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None/>
            </a:pPr>
            <a:r>
              <a:rPr lang="en-US" altLang="en-US" sz="21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Single-base RTK</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Stationary single “base” station</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Transmits precise coordinates and GNSS observables to moving “rover”</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&lt; 10-20 km baseline length</a:t>
            </a:r>
          </a:p>
          <a:p>
            <a:pPr eaLnBrk="1" hangingPunct="1">
              <a:buFontTx/>
              <a:buNone/>
            </a:pPr>
            <a:endParaRPr lang="en-US" altLang="en-US" sz="1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20" name="Straight Connector 5"/>
          <p:cNvCxnSpPr>
            <a:cxnSpLocks noChangeShapeType="1"/>
          </p:cNvCxnSpPr>
          <p:nvPr/>
        </p:nvCxnSpPr>
        <p:spPr bwMode="auto">
          <a:xfrm flipH="1">
            <a:off x="2716534" y="3818804"/>
            <a:ext cx="223838"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90121" name="Straight Connector 19"/>
          <p:cNvCxnSpPr>
            <a:cxnSpLocks noChangeShapeType="1"/>
          </p:cNvCxnSpPr>
          <p:nvPr/>
        </p:nvCxnSpPr>
        <p:spPr bwMode="auto">
          <a:xfrm>
            <a:off x="2943943" y="3818806"/>
            <a:ext cx="0" cy="448865"/>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90122" name="Straight Connector 23"/>
          <p:cNvCxnSpPr>
            <a:cxnSpLocks noChangeShapeType="1"/>
          </p:cNvCxnSpPr>
          <p:nvPr/>
        </p:nvCxnSpPr>
        <p:spPr bwMode="auto">
          <a:xfrm>
            <a:off x="2947517" y="3818804"/>
            <a:ext cx="226219"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5" name="Oval 24"/>
          <p:cNvSpPr/>
          <p:nvPr/>
        </p:nvSpPr>
        <p:spPr bwMode="auto">
          <a:xfrm>
            <a:off x="2720107" y="3696171"/>
            <a:ext cx="454819" cy="122635"/>
          </a:xfrm>
          <a:prstGeom prst="ellipse">
            <a:avLst/>
          </a:prstGeom>
          <a:solidFill>
            <a:schemeClr val="accent1">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cxnSp>
        <p:nvCxnSpPr>
          <p:cNvPr id="90124" name="Straight Connector 26"/>
          <p:cNvCxnSpPr>
            <a:cxnSpLocks noChangeShapeType="1"/>
          </p:cNvCxnSpPr>
          <p:nvPr/>
        </p:nvCxnSpPr>
        <p:spPr bwMode="auto">
          <a:xfrm>
            <a:off x="4427462" y="3818804"/>
            <a:ext cx="0"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9" name="Oval 28"/>
          <p:cNvSpPr/>
          <p:nvPr/>
        </p:nvSpPr>
        <p:spPr bwMode="auto">
          <a:xfrm>
            <a:off x="4315543" y="3696171"/>
            <a:ext cx="223838" cy="122635"/>
          </a:xfrm>
          <a:prstGeom prst="ellipse">
            <a:avLst/>
          </a:prstGeom>
          <a:solidFill>
            <a:schemeClr val="accent5">
              <a:lumMod val="60000"/>
              <a:lumOff val="4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0" name="Arc 29"/>
          <p:cNvSpPr/>
          <p:nvPr/>
        </p:nvSpPr>
        <p:spPr bwMode="auto">
          <a:xfrm rot="10080000">
            <a:off x="3396381" y="3030612"/>
            <a:ext cx="205979" cy="205978"/>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2" name="Arc 31"/>
          <p:cNvSpPr/>
          <p:nvPr/>
        </p:nvSpPr>
        <p:spPr bwMode="auto">
          <a:xfrm rot="10079667">
            <a:off x="3255887" y="3100858"/>
            <a:ext cx="308372" cy="308372"/>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3" name="Arc 32"/>
          <p:cNvSpPr/>
          <p:nvPr/>
        </p:nvSpPr>
        <p:spPr bwMode="auto">
          <a:xfrm rot="6000000">
            <a:off x="3801193" y="3025849"/>
            <a:ext cx="204788" cy="204788"/>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4" name="Arc 33"/>
          <p:cNvSpPr/>
          <p:nvPr/>
        </p:nvSpPr>
        <p:spPr bwMode="auto">
          <a:xfrm rot="6000000">
            <a:off x="3837508" y="3096691"/>
            <a:ext cx="309563" cy="308372"/>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1" name="Rectangle 30"/>
          <p:cNvSpPr/>
          <p:nvPr/>
        </p:nvSpPr>
        <p:spPr bwMode="auto">
          <a:xfrm>
            <a:off x="3520206" y="2866305"/>
            <a:ext cx="86916" cy="241697"/>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6" name="Rectangle 35"/>
          <p:cNvSpPr/>
          <p:nvPr/>
        </p:nvSpPr>
        <p:spPr bwMode="auto">
          <a:xfrm>
            <a:off x="3773811" y="2866305"/>
            <a:ext cx="86915" cy="241697"/>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90132" name="Oval 21503"/>
          <p:cNvSpPr>
            <a:spLocks noChangeArrowheads="1"/>
          </p:cNvSpPr>
          <p:nvPr/>
        </p:nvSpPr>
        <p:spPr bwMode="auto">
          <a:xfrm>
            <a:off x="3614266" y="2906787"/>
            <a:ext cx="148828" cy="144065"/>
          </a:xfrm>
          <a:prstGeom prst="ellipse">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endParaRPr lang="en-US" altLang="en-US" sz="1800">
              <a:solidFill>
                <a:srgbClr val="999999"/>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33" name="Straight Arrow Connector 21506"/>
          <p:cNvCxnSpPr>
            <a:cxnSpLocks noChangeShapeType="1"/>
          </p:cNvCxnSpPr>
          <p:nvPr/>
        </p:nvCxnSpPr>
        <p:spPr bwMode="auto">
          <a:xfrm>
            <a:off x="3327325" y="3753320"/>
            <a:ext cx="792956" cy="0"/>
          </a:xfrm>
          <a:prstGeom prst="straightConnector1">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0134" name="Rectangle 21508"/>
          <p:cNvSpPr>
            <a:spLocks noChangeArrowheads="1"/>
          </p:cNvSpPr>
          <p:nvPr/>
        </p:nvSpPr>
        <p:spPr bwMode="auto">
          <a:xfrm>
            <a:off x="2751062" y="4373636"/>
            <a:ext cx="4226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a:t>
            </a:r>
            <a:endParaRPr lang="en-US" altLang="en-US" sz="900">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0135" name="Rectangle 41"/>
          <p:cNvSpPr>
            <a:spLocks noChangeArrowheads="1"/>
          </p:cNvSpPr>
          <p:nvPr/>
        </p:nvSpPr>
        <p:spPr bwMode="auto">
          <a:xfrm>
            <a:off x="4235083" y="4363598"/>
            <a:ext cx="466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Rover</a:t>
            </a:r>
            <a:endParaRPr lang="en-US" altLang="en-US" sz="900" dirty="0">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36" name="Straight Connector 21510"/>
          <p:cNvCxnSpPr>
            <a:cxnSpLocks noChangeShapeType="1"/>
          </p:cNvCxnSpPr>
          <p:nvPr/>
        </p:nvCxnSpPr>
        <p:spPr bwMode="auto">
          <a:xfrm>
            <a:off x="4503662" y="3811662"/>
            <a:ext cx="0" cy="6786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7" name="Curved Connector 21514"/>
          <p:cNvCxnSpPr>
            <a:cxnSpLocks noChangeShapeType="1"/>
          </p:cNvCxnSpPr>
          <p:nvPr/>
        </p:nvCxnSpPr>
        <p:spPr bwMode="auto">
          <a:xfrm rot="10800000" flipV="1">
            <a:off x="4095279" y="3997399"/>
            <a:ext cx="195263" cy="4286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8" name="Curved Connector 48"/>
          <p:cNvCxnSpPr>
            <a:cxnSpLocks noChangeShapeType="1"/>
          </p:cNvCxnSpPr>
          <p:nvPr/>
        </p:nvCxnSpPr>
        <p:spPr bwMode="auto">
          <a:xfrm rot="10800000" flipV="1">
            <a:off x="4095279" y="4109318"/>
            <a:ext cx="195263" cy="4405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9" name="Curved Connector 49"/>
          <p:cNvCxnSpPr>
            <a:cxnSpLocks noChangeShapeType="1"/>
          </p:cNvCxnSpPr>
          <p:nvPr/>
        </p:nvCxnSpPr>
        <p:spPr bwMode="auto">
          <a:xfrm rot="10800000" flipV="1">
            <a:off x="4100041" y="4223618"/>
            <a:ext cx="195263" cy="4286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1520" name="Rectangle 21519"/>
          <p:cNvSpPr/>
          <p:nvPr/>
        </p:nvSpPr>
        <p:spPr>
          <a:xfrm>
            <a:off x="5080625" y="8057183"/>
            <a:ext cx="1617814" cy="507831"/>
          </a:xfrm>
          <a:prstGeom prst="rect">
            <a:avLst/>
          </a:prstGeom>
          <a:effectLst>
            <a:softEdge rad="317500"/>
          </a:effectLst>
        </p:spPr>
        <p:txBody>
          <a:bodyPr>
            <a:spAutoFit/>
          </a:bodyPr>
          <a:lstStyle/>
          <a:p>
            <a:pPr>
              <a:defRPr/>
            </a:pPr>
            <a:r>
              <a:rPr lang="en-US" sz="900" dirty="0">
                <a:latin typeface="Times New Roman" panose="02020603050405020304" pitchFamily="18" charset="0"/>
                <a:cs typeface="Times New Roman" panose="02020603050405020304" pitchFamily="18" charset="0"/>
              </a:rPr>
              <a:t>http://www.gcfarm.com/siteart/precision-farming/case-accuguide.jpg</a:t>
            </a:r>
          </a:p>
        </p:txBody>
      </p:sp>
      <p:grpSp>
        <p:nvGrpSpPr>
          <p:cNvPr id="44" name="Group 43" descr="Cartoon drawing of a man holding a GNSS RTK rover in-between four real-time network base stations. These stations send data to a control center, and then the control center uploads corrections to the rover held by the man.">
            <a:extLst>
              <a:ext uri="{FF2B5EF4-FFF2-40B4-BE49-F238E27FC236}">
                <a16:creationId xmlns:a16="http://schemas.microsoft.com/office/drawing/2014/main" id="{A5FBD28C-B82C-482E-9CC8-A5DCF0AD79EE}"/>
              </a:ext>
            </a:extLst>
          </p:cNvPr>
          <p:cNvGrpSpPr/>
          <p:nvPr/>
        </p:nvGrpSpPr>
        <p:grpSpPr>
          <a:xfrm>
            <a:off x="5198326" y="1365134"/>
            <a:ext cx="3868058" cy="3223349"/>
            <a:chOff x="3058648" y="935658"/>
            <a:chExt cx="6215944" cy="5050460"/>
          </a:xfrm>
        </p:grpSpPr>
        <p:pic>
          <p:nvPicPr>
            <p:cNvPr id="45" name="Picture 17">
              <a:extLst>
                <a:ext uri="{FF2B5EF4-FFF2-40B4-BE49-F238E27FC236}">
                  <a16:creationId xmlns:a16="http://schemas.microsoft.com/office/drawing/2014/main" id="{80601043-D660-4EF2-BF6E-E6BD3C8C62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8648" y="1212657"/>
              <a:ext cx="6074704" cy="46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16">
              <a:extLst>
                <a:ext uri="{FF2B5EF4-FFF2-40B4-BE49-F238E27FC236}">
                  <a16:creationId xmlns:a16="http://schemas.microsoft.com/office/drawing/2014/main" id="{B6D62104-00EF-4195-85CD-923F7A128AE1}"/>
                </a:ext>
              </a:extLst>
            </p:cNvPr>
            <p:cNvSpPr txBox="1">
              <a:spLocks noChangeArrowheads="1"/>
            </p:cNvSpPr>
            <p:nvPr/>
          </p:nvSpPr>
          <p:spPr bwMode="auto">
            <a:xfrm>
              <a:off x="6259512" y="2761864"/>
              <a:ext cx="657399"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47" name="Rectangle 19">
              <a:extLst>
                <a:ext uri="{FF2B5EF4-FFF2-40B4-BE49-F238E27FC236}">
                  <a16:creationId xmlns:a16="http://schemas.microsoft.com/office/drawing/2014/main" id="{DF2F30A9-65A2-4347-95BD-1A56A98A5D4A}"/>
                </a:ext>
              </a:extLst>
            </p:cNvPr>
            <p:cNvSpPr>
              <a:spLocks noChangeArrowheads="1"/>
            </p:cNvSpPr>
            <p:nvPr/>
          </p:nvSpPr>
          <p:spPr bwMode="auto">
            <a:xfrm>
              <a:off x="5440818" y="5624442"/>
              <a:ext cx="1801151" cy="36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48" name="TextBox 21">
              <a:extLst>
                <a:ext uri="{FF2B5EF4-FFF2-40B4-BE49-F238E27FC236}">
                  <a16:creationId xmlns:a16="http://schemas.microsoft.com/office/drawing/2014/main" id="{211D95FF-0C02-4003-BC1B-B2256BD54D46}"/>
                </a:ext>
              </a:extLst>
            </p:cNvPr>
            <p:cNvSpPr txBox="1">
              <a:spLocks noChangeArrowheads="1"/>
            </p:cNvSpPr>
            <p:nvPr/>
          </p:nvSpPr>
          <p:spPr bwMode="auto">
            <a:xfrm>
              <a:off x="5075238" y="935658"/>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49" name="TextBox 22">
              <a:extLst>
                <a:ext uri="{FF2B5EF4-FFF2-40B4-BE49-F238E27FC236}">
                  <a16:creationId xmlns:a16="http://schemas.microsoft.com/office/drawing/2014/main" id="{09FC27E8-B4E2-4004-98A6-4620D92B3DA7}"/>
                </a:ext>
              </a:extLst>
            </p:cNvPr>
            <p:cNvSpPr txBox="1">
              <a:spLocks noChangeArrowheads="1"/>
            </p:cNvSpPr>
            <p:nvPr/>
          </p:nvSpPr>
          <p:spPr bwMode="auto">
            <a:xfrm>
              <a:off x="8199878" y="985375"/>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50" name="TextBox 23">
              <a:extLst>
                <a:ext uri="{FF2B5EF4-FFF2-40B4-BE49-F238E27FC236}">
                  <a16:creationId xmlns:a16="http://schemas.microsoft.com/office/drawing/2014/main" id="{D96D7554-4CFD-4D2F-B959-5067AF781B74}"/>
                </a:ext>
              </a:extLst>
            </p:cNvPr>
            <p:cNvSpPr txBox="1">
              <a:spLocks noChangeArrowheads="1"/>
            </p:cNvSpPr>
            <p:nvPr/>
          </p:nvSpPr>
          <p:spPr bwMode="auto">
            <a:xfrm>
              <a:off x="7934893" y="3812791"/>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51" name="TextBox 27">
              <a:extLst>
                <a:ext uri="{FF2B5EF4-FFF2-40B4-BE49-F238E27FC236}">
                  <a16:creationId xmlns:a16="http://schemas.microsoft.com/office/drawing/2014/main" id="{8909520D-870D-453D-BD2F-D0FD1031999F}"/>
                </a:ext>
              </a:extLst>
            </p:cNvPr>
            <p:cNvSpPr txBox="1">
              <a:spLocks noChangeArrowheads="1"/>
            </p:cNvSpPr>
            <p:nvPr/>
          </p:nvSpPr>
          <p:spPr bwMode="auto">
            <a:xfrm>
              <a:off x="3342326" y="3970341"/>
              <a:ext cx="863481" cy="57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grpSp>
      <p:sp>
        <p:nvSpPr>
          <p:cNvPr id="52" name="Content Placeholder 1">
            <a:extLst>
              <a:ext uri="{FF2B5EF4-FFF2-40B4-BE49-F238E27FC236}">
                <a16:creationId xmlns:a16="http://schemas.microsoft.com/office/drawing/2014/main" id="{A4BC8A36-BE88-4F14-BCF5-40CE6587CE44}"/>
              </a:ext>
            </a:extLst>
          </p:cNvPr>
          <p:cNvSpPr txBox="1">
            <a:spLocks/>
          </p:cNvSpPr>
          <p:nvPr/>
        </p:nvSpPr>
        <p:spPr bwMode="auto">
          <a:xfrm>
            <a:off x="6513815" y="898482"/>
            <a:ext cx="5006897" cy="32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None/>
            </a:pPr>
            <a:r>
              <a:rPr lang="en-US" altLang="en-US" sz="21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Network RTK</a:t>
            </a:r>
            <a:endPar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buFontTx/>
              <a:buNone/>
            </a:pPr>
            <a:endParaRPr lang="en-US" altLang="en-US" sz="1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6337FB3B-3BA1-4577-B7F1-D8DBF3CDFE10}"/>
              </a:ext>
            </a:extLst>
          </p:cNvPr>
          <p:cNvCxnSpPr/>
          <p:nvPr/>
        </p:nvCxnSpPr>
        <p:spPr>
          <a:xfrm>
            <a:off x="5132843" y="1232656"/>
            <a:ext cx="0" cy="3359804"/>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72957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0165" y="406295"/>
            <a:ext cx="8396993" cy="514350"/>
          </a:xfrm>
        </p:spPr>
        <p:txBody>
          <a:bodyPr>
            <a:noAutofit/>
          </a:bodyPr>
          <a:lstStyle/>
          <a:p>
            <a:r>
              <a:rPr lang="en-US" altLang="en-US" sz="2800" dirty="0">
                <a:latin typeface="Times New Roman" panose="02020603050405020304" pitchFamily="18" charset="0"/>
                <a:cs typeface="Times New Roman" panose="02020603050405020304" pitchFamily="18" charset="0"/>
              </a:rPr>
              <a:t>Empirical Evaluation of the Accuracy of Network RTK</a:t>
            </a:r>
          </a:p>
        </p:txBody>
      </p:sp>
      <p:pic>
        <p:nvPicPr>
          <p:cNvPr id="13315" name="Picture 3" descr="Figure depicting the accuracy of network RTK data. It plots root mean square error versus session duration. The plots show vertical and horizontal accuracy"/>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1594" y="1272507"/>
            <a:ext cx="5465564" cy="35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6777007" y="4536194"/>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1331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997846D8-559F-42E1-8F5A-81A7B840C95B}" type="datetime1">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5/26/2023</a:t>
            </a:fld>
            <a:endPar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 name="Slide Number Placeholder 2"/>
          <p:cNvSpPr>
            <a:spLocks noGrp="1"/>
          </p:cNvSpPr>
          <p:nvPr>
            <p:ph type="sldNum" sz="quarter" idx="4294967295"/>
          </p:nvPr>
        </p:nvSpPr>
        <p:spPr>
          <a:xfrm>
            <a:off x="8794043" y="4836276"/>
            <a:ext cx="2133600" cy="273844"/>
          </a:xfrm>
          <a:prstGeom prst="rect">
            <a:avLst/>
          </a:prstGeom>
        </p:spPr>
        <p:txBody>
          <a:bodyPr/>
          <a:lstStyle/>
          <a:p>
            <a:fld id="{D3D538F9-49A3-B84F-B36B-A7030CDE5D5B}" type="slidenum">
              <a:rPr lang="en-US" smtClean="0">
                <a:solidFill>
                  <a:schemeClr val="bg1">
                    <a:lumMod val="65000"/>
                  </a:schemeClr>
                </a:solidFill>
              </a:rPr>
              <a:t>3</a:t>
            </a:fld>
            <a:endParaRPr lang="en-US" dirty="0">
              <a:solidFill>
                <a:schemeClr val="bg1">
                  <a:lumMod val="65000"/>
                </a:schemeClr>
              </a:solidFill>
            </a:endParaRPr>
          </a:p>
        </p:txBody>
      </p:sp>
      <p:sp>
        <p:nvSpPr>
          <p:cNvPr id="4" name="TextBox 3"/>
          <p:cNvSpPr txBox="1"/>
          <p:nvPr/>
        </p:nvSpPr>
        <p:spPr>
          <a:xfrm rot="253147">
            <a:off x="5389155" y="2578315"/>
            <a:ext cx="2320660" cy="369332"/>
          </a:xfrm>
          <a:prstGeom prst="rect">
            <a:avLst/>
          </a:prstGeom>
          <a:noFill/>
        </p:spPr>
        <p:txBody>
          <a:bodyPr wrap="square" rtlCol="0">
            <a:spAutoFit/>
          </a:bodyPr>
          <a:lstStyle/>
          <a:p>
            <a:r>
              <a:rPr lang="en-US" sz="1800" dirty="0"/>
              <a:t>Ellipsoid Height</a:t>
            </a:r>
          </a:p>
        </p:txBody>
      </p:sp>
      <p:sp>
        <p:nvSpPr>
          <p:cNvPr id="11" name="TextBox 10"/>
          <p:cNvSpPr txBox="1"/>
          <p:nvPr/>
        </p:nvSpPr>
        <p:spPr>
          <a:xfrm rot="253147">
            <a:off x="5755645" y="3233343"/>
            <a:ext cx="1709530" cy="369332"/>
          </a:xfrm>
          <a:prstGeom prst="rect">
            <a:avLst/>
          </a:prstGeom>
          <a:noFill/>
        </p:spPr>
        <p:txBody>
          <a:bodyPr wrap="square" rtlCol="0">
            <a:spAutoFit/>
          </a:bodyPr>
          <a:lstStyle/>
          <a:p>
            <a:r>
              <a:rPr lang="en-US" sz="1800" dirty="0"/>
              <a:t>Horizontal</a:t>
            </a:r>
          </a:p>
        </p:txBody>
      </p:sp>
      <p:sp>
        <p:nvSpPr>
          <p:cNvPr id="13" name="Slide Number Placeholder 4"/>
          <p:cNvSpPr>
            <a:spLocks noGrp="1"/>
          </p:cNvSpPr>
          <p:nvPr>
            <p:ph type="sldNum" sz="quarter" idx="4294967295"/>
          </p:nvPr>
        </p:nvSpPr>
        <p:spPr bwMode="auto">
          <a:xfrm>
            <a:off x="8679681" y="4875704"/>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F3F3FEED-352B-4E63-A80B-62BAA8BCEE63}"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3</a:t>
            </a:fld>
            <a:endParaRPr lang="en-US" altLang="en-US" sz="900" dirty="0">
              <a:solidFill>
                <a:srgbClr val="717171"/>
              </a:solidFill>
              <a:latin typeface="Verdana" panose="020B0604030504040204" pitchFamily="34" charset="0"/>
              <a:ea typeface="MS PGothic" panose="020B0600070205080204" pitchFamily="34" charset="-128"/>
            </a:endParaRPr>
          </a:p>
        </p:txBody>
      </p:sp>
      <p:pic>
        <p:nvPicPr>
          <p:cNvPr id="3" name="Picture 2" descr="Photo of a surveyor taking a real-time kinematic measurement of a bench mark with a GNSS rover.">
            <a:extLst>
              <a:ext uri="{FF2B5EF4-FFF2-40B4-BE49-F238E27FC236}">
                <a16:creationId xmlns:a16="http://schemas.microsoft.com/office/drawing/2014/main" id="{E2C08A67-CA70-484B-922A-F3FF60516A6F}"/>
              </a:ext>
            </a:extLst>
          </p:cNvPr>
          <p:cNvPicPr>
            <a:picLocks noChangeAspect="1"/>
          </p:cNvPicPr>
          <p:nvPr/>
        </p:nvPicPr>
        <p:blipFill>
          <a:blip r:embed="rId3"/>
          <a:stretch>
            <a:fillRect/>
          </a:stretch>
        </p:blipFill>
        <p:spPr>
          <a:xfrm rot="5400000">
            <a:off x="-142009" y="1669340"/>
            <a:ext cx="3318267" cy="2488700"/>
          </a:xfrm>
          <a:prstGeom prst="rect">
            <a:avLst/>
          </a:prstGeom>
        </p:spPr>
      </p:pic>
      <p:sp>
        <p:nvSpPr>
          <p:cNvPr id="2" name="Oval 1">
            <a:extLst>
              <a:ext uri="{FF2B5EF4-FFF2-40B4-BE49-F238E27FC236}">
                <a16:creationId xmlns:a16="http://schemas.microsoft.com/office/drawing/2014/main" id="{01D2FF51-EAC4-45BC-8984-CBAC3C5C3A7C}"/>
              </a:ext>
            </a:extLst>
          </p:cNvPr>
          <p:cNvSpPr/>
          <p:nvPr/>
        </p:nvSpPr>
        <p:spPr>
          <a:xfrm>
            <a:off x="4837358" y="2502528"/>
            <a:ext cx="416295" cy="153791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33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7CF-CEEF-4B12-96FA-6FDC9897BF17}"/>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What is OPUS-Projects?</a:t>
            </a:r>
          </a:p>
        </p:txBody>
      </p:sp>
      <p:sp>
        <p:nvSpPr>
          <p:cNvPr id="3" name="Content Placeholder 2">
            <a:extLst>
              <a:ext uri="{FF2B5EF4-FFF2-40B4-BE49-F238E27FC236}">
                <a16:creationId xmlns:a16="http://schemas.microsoft.com/office/drawing/2014/main" id="{04ED39EE-5302-4C08-AFC1-56328FC7FDBF}"/>
              </a:ext>
            </a:extLst>
          </p:cNvPr>
          <p:cNvSpPr>
            <a:spLocks noGrp="1"/>
          </p:cNvSpPr>
          <p:nvPr>
            <p:ph idx="1"/>
          </p:nvPr>
        </p:nvSpPr>
        <p:spPr>
          <a:xfrm>
            <a:off x="382192" y="1079167"/>
            <a:ext cx="8229600" cy="3935192"/>
          </a:xfrm>
        </p:spPr>
        <p:txBody>
          <a:bodyPr>
            <a:normAutofit/>
          </a:bodyPr>
          <a:lstStyle/>
          <a:p>
            <a:r>
              <a:rPr lang="en-US" sz="2000" dirty="0">
                <a:latin typeface="Times New Roman" panose="02020603050405020304" pitchFamily="18" charset="0"/>
                <a:cs typeface="Times New Roman" panose="02020603050405020304" pitchFamily="18" charset="0"/>
              </a:rPr>
              <a:t>Free, web-based application</a:t>
            </a:r>
          </a:p>
          <a:p>
            <a:r>
              <a:rPr lang="en-US" sz="2000" dirty="0">
                <a:latin typeface="Times New Roman" panose="02020603050405020304" pitchFamily="18" charset="0"/>
                <a:cs typeface="Times New Roman" panose="02020603050405020304" pitchFamily="18" charset="0"/>
              </a:rPr>
              <a:t>Upload static GPS data via OPUS-S</a:t>
            </a:r>
          </a:p>
          <a:p>
            <a:r>
              <a:rPr lang="en-US" sz="2000" dirty="0">
                <a:latin typeface="Times New Roman" panose="02020603050405020304" pitchFamily="18" charset="0"/>
                <a:cs typeface="Times New Roman" panose="02020603050405020304" pitchFamily="18" charset="0"/>
              </a:rPr>
              <a:t>Supports campaign-style surveys</a:t>
            </a:r>
          </a:p>
          <a:p>
            <a:r>
              <a:rPr lang="en-US" sz="2000" dirty="0">
                <a:latin typeface="Times New Roman" panose="02020603050405020304" pitchFamily="18" charset="0"/>
                <a:cs typeface="Times New Roman" panose="02020603050405020304" pitchFamily="18" charset="0"/>
              </a:rPr>
              <a:t>Custom survey network design</a:t>
            </a:r>
          </a:p>
          <a:p>
            <a:r>
              <a:rPr lang="en-US" sz="2000" dirty="0">
                <a:latin typeface="Times New Roman" panose="02020603050405020304" pitchFamily="18" charset="0"/>
                <a:cs typeface="Times New Roman" panose="02020603050405020304" pitchFamily="18" charset="0"/>
              </a:rPr>
              <a:t>Easy addition of CORS’ data</a:t>
            </a:r>
          </a:p>
          <a:p>
            <a:r>
              <a:rPr lang="en-US" sz="2000" dirty="0">
                <a:latin typeface="Times New Roman" panose="02020603050405020304" pitchFamily="18" charset="0"/>
                <a:cs typeface="Times New Roman" panose="02020603050405020304" pitchFamily="18" charset="0"/>
              </a:rPr>
              <a:t>Data management and visualization aids</a:t>
            </a:r>
          </a:p>
          <a:p>
            <a:r>
              <a:rPr lang="en-US" sz="2000" dirty="0">
                <a:latin typeface="Times New Roman" panose="02020603050405020304" pitchFamily="18" charset="0"/>
                <a:cs typeface="Times New Roman" panose="02020603050405020304" pitchFamily="18" charset="0"/>
              </a:rPr>
              <a:t>Baseline processing using the PAGES engine</a:t>
            </a:r>
          </a:p>
          <a:p>
            <a:r>
              <a:rPr lang="en-US" sz="2000" dirty="0">
                <a:latin typeface="Times New Roman" panose="02020603050405020304" pitchFamily="18" charset="0"/>
                <a:cs typeface="Times New Roman" panose="02020603050405020304" pitchFamily="18" charset="0"/>
              </a:rPr>
              <a:t>Survey network adjustments</a:t>
            </a:r>
          </a:p>
          <a:p>
            <a:r>
              <a:rPr lang="en-US" sz="2000" dirty="0">
                <a:latin typeface="Times New Roman" panose="02020603050405020304" pitchFamily="18" charset="0"/>
                <a:cs typeface="Times New Roman" panose="02020603050405020304" pitchFamily="18" charset="0"/>
              </a:rPr>
              <a:t>Selection of reference frames , geoid models, State Plane Coordinates, etc.</a:t>
            </a:r>
          </a:p>
          <a:p>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C626F05-3E3A-45A6-96CF-E003341F6146}"/>
              </a:ext>
            </a:extLst>
          </p:cNvPr>
          <p:cNvSpPr>
            <a:spLocks noGrp="1"/>
          </p:cNvSpPr>
          <p:nvPr>
            <p:ph type="dt" sz="half" idx="10"/>
          </p:nvPr>
        </p:nvSpPr>
        <p:spPr/>
        <p:txBody>
          <a:bodyPr/>
          <a:lstStyle/>
          <a:p>
            <a:pPr>
              <a:defRPr/>
            </a:pPr>
            <a:fld id="{584C9618-2B6C-4BC2-BE94-A34C84F084D9}" type="datetime1">
              <a:rPr lang="en-US" altLang="en-US" smtClean="0"/>
              <a:t>5/26/2023</a:t>
            </a:fld>
            <a:endParaRPr lang="en-US" altLang="en-US" dirty="0"/>
          </a:p>
        </p:txBody>
      </p:sp>
      <p:sp>
        <p:nvSpPr>
          <p:cNvPr id="5" name="Slide Number Placeholder 4">
            <a:extLst>
              <a:ext uri="{FF2B5EF4-FFF2-40B4-BE49-F238E27FC236}">
                <a16:creationId xmlns:a16="http://schemas.microsoft.com/office/drawing/2014/main" id="{C6C06BF1-72CE-43CF-9DD8-CC0A51354C0E}"/>
              </a:ext>
            </a:extLst>
          </p:cNvPr>
          <p:cNvSpPr>
            <a:spLocks noGrp="1"/>
          </p:cNvSpPr>
          <p:nvPr>
            <p:ph type="sldNum" sz="quarter" idx="11"/>
          </p:nvPr>
        </p:nvSpPr>
        <p:spPr/>
        <p:txBody>
          <a:bodyPr/>
          <a:lstStyle/>
          <a:p>
            <a:pPr>
              <a:defRPr/>
            </a:pPr>
            <a:fld id="{05B2098E-E224-43BA-857F-54621F386C45}" type="slidenum">
              <a:rPr lang="en-US" altLang="en-US" smtClean="0"/>
              <a:pPr>
                <a:defRPr/>
              </a:pPr>
              <a:t>4</a:t>
            </a:fld>
            <a:endParaRPr lang="en-US" altLang="en-US" dirty="0"/>
          </a:p>
        </p:txBody>
      </p:sp>
      <p:pic>
        <p:nvPicPr>
          <p:cNvPr id="6" name="Picture 5" descr="Screen capture of a project in OPUS-Projects. It shows a network of GPS baselines in the software">
            <a:extLst>
              <a:ext uri="{FF2B5EF4-FFF2-40B4-BE49-F238E27FC236}">
                <a16:creationId xmlns:a16="http://schemas.microsoft.com/office/drawing/2014/main" id="{2E53ED3D-C4AF-4426-A3EE-E1A6CE95BB73}"/>
              </a:ext>
            </a:extLst>
          </p:cNvPr>
          <p:cNvPicPr>
            <a:picLocks noChangeAspect="1"/>
          </p:cNvPicPr>
          <p:nvPr/>
        </p:nvPicPr>
        <p:blipFill>
          <a:blip r:embed="rId2"/>
          <a:stretch>
            <a:fillRect/>
          </a:stretch>
        </p:blipFill>
        <p:spPr>
          <a:xfrm>
            <a:off x="4860808" y="991195"/>
            <a:ext cx="4177124" cy="2284827"/>
          </a:xfrm>
          <a:prstGeom prst="rect">
            <a:avLst/>
          </a:prstGeom>
        </p:spPr>
      </p:pic>
    </p:spTree>
    <p:extLst>
      <p:ext uri="{BB962C8B-B14F-4D97-AF65-F5344CB8AC3E}">
        <p14:creationId xmlns:p14="http://schemas.microsoft.com/office/powerpoint/2010/main" val="783240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a:xfrm>
            <a:off x="628650" y="167016"/>
            <a:ext cx="7886700" cy="994172"/>
          </a:xfrm>
        </p:spPr>
        <p:txBody>
          <a:bodyPr/>
          <a:lstStyle/>
          <a:p>
            <a:r>
              <a:rPr lang="en-US" dirty="0">
                <a:latin typeface="Times New Roman" panose="02020603050405020304" pitchFamily="18" charset="0"/>
                <a:cs typeface="Times New Roman" panose="02020603050405020304" pitchFamily="18"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200" y="1001049"/>
            <a:ext cx="8348134" cy="3092320"/>
          </a:xfrm>
        </p:spPr>
        <p:txBody>
          <a:bodyPr>
            <a:noAutofit/>
          </a:bodyPr>
          <a:lstStyle/>
          <a:p>
            <a:r>
              <a:rPr lang="en-US" sz="1800" b="1" dirty="0">
                <a:solidFill>
                  <a:srgbClr val="FF0000"/>
                </a:solidFill>
                <a:latin typeface="Times New Roman" panose="02020603050405020304" pitchFamily="18" charset="0"/>
                <a:cs typeface="Times New Roman" panose="02020603050405020304" pitchFamily="18" charset="0"/>
              </a:rPr>
              <a:t>Organizes data</a:t>
            </a:r>
            <a:r>
              <a:rPr lang="en-US" sz="1800" dirty="0">
                <a:latin typeface="Times New Roman" panose="02020603050405020304" pitchFamily="18" charset="0"/>
                <a:cs typeface="Times New Roman" panose="02020603050405020304" pitchFamily="18" charset="0"/>
              </a:rPr>
              <a:t> for multiple occupations on more than one mark</a:t>
            </a:r>
          </a:p>
          <a:p>
            <a:pPr lvl="1"/>
            <a:r>
              <a:rPr lang="en-US" sz="1400" dirty="0">
                <a:latin typeface="Times New Roman" panose="02020603050405020304" pitchFamily="18" charset="0"/>
                <a:cs typeface="Times New Roman" panose="02020603050405020304" pitchFamily="18" charset="0"/>
              </a:rPr>
              <a:t>Campaign-style surveys for control</a:t>
            </a:r>
          </a:p>
          <a:p>
            <a:r>
              <a:rPr lang="en-US" sz="1800" dirty="0">
                <a:latin typeface="Times New Roman" panose="02020603050405020304" pitchFamily="18" charset="0"/>
                <a:cs typeface="Times New Roman" panose="02020603050405020304" pitchFamily="18" charset="0"/>
              </a:rPr>
              <a:t>Performs least squares </a:t>
            </a:r>
            <a:r>
              <a:rPr lang="en-US" sz="1800" b="1" dirty="0">
                <a:solidFill>
                  <a:srgbClr val="FF0000"/>
                </a:solidFill>
                <a:latin typeface="Times New Roman" panose="02020603050405020304" pitchFamily="18" charset="0"/>
                <a:cs typeface="Times New Roman" panose="02020603050405020304" pitchFamily="18" charset="0"/>
              </a:rPr>
              <a:t>adjustments of control survey networks</a:t>
            </a:r>
          </a:p>
          <a:p>
            <a:pPr lvl="1"/>
            <a:r>
              <a:rPr lang="en-US" sz="1400" dirty="0">
                <a:latin typeface="Times New Roman" panose="02020603050405020304" pitchFamily="18" charset="0"/>
                <a:cs typeface="Times New Roman" panose="02020603050405020304" pitchFamily="18" charset="0"/>
              </a:rPr>
              <a:t>Estimate relative accuracy between marks</a:t>
            </a:r>
          </a:p>
          <a:p>
            <a:r>
              <a:rPr lang="en-US" sz="1800" dirty="0">
                <a:latin typeface="Times New Roman" panose="02020603050405020304" pitchFamily="18" charset="0"/>
                <a:cs typeface="Times New Roman" panose="02020603050405020304" pitchFamily="18" charset="0"/>
              </a:rPr>
              <a:t>Constrains NAVD 88 bench marks – </a:t>
            </a:r>
            <a:r>
              <a:rPr lang="en-US" sz="1800" b="1" dirty="0">
                <a:solidFill>
                  <a:srgbClr val="FF0000"/>
                </a:solidFill>
                <a:latin typeface="Times New Roman" panose="02020603050405020304" pitchFamily="18" charset="0"/>
                <a:cs typeface="Times New Roman" panose="02020603050405020304" pitchFamily="18" charset="0"/>
              </a:rPr>
              <a:t>check/establish NAVD 88 heights</a:t>
            </a:r>
          </a:p>
          <a:p>
            <a:r>
              <a:rPr lang="en-US" sz="1800" dirty="0">
                <a:latin typeface="Times New Roman" panose="02020603050405020304" pitchFamily="18" charset="0"/>
                <a:cs typeface="Times New Roman" panose="02020603050405020304" pitchFamily="18" charset="0"/>
              </a:rPr>
              <a:t>Ensures survey is </a:t>
            </a:r>
            <a:r>
              <a:rPr lang="en-US" sz="1800" b="1" dirty="0">
                <a:solidFill>
                  <a:srgbClr val="FF0000"/>
                </a:solidFill>
                <a:latin typeface="Times New Roman" panose="02020603050405020304" pitchFamily="18" charset="0"/>
                <a:cs typeface="Times New Roman" panose="02020603050405020304" pitchFamily="18" charset="0"/>
              </a:rPr>
              <a:t>tied to the National Spatial Reference System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(NSRS)</a:t>
            </a:r>
          </a:p>
          <a:p>
            <a:pPr lvl="1"/>
            <a:r>
              <a:rPr lang="en-US" sz="1400" dirty="0">
                <a:latin typeface="Times New Roman" panose="02020603050405020304" pitchFamily="18" charset="0"/>
                <a:cs typeface="Times New Roman" panose="02020603050405020304" pitchFamily="18" charset="0"/>
              </a:rPr>
              <a:t>CORS data and published coordinates/heights</a:t>
            </a:r>
          </a:p>
          <a:p>
            <a:pPr lvl="1"/>
            <a:r>
              <a:rPr lang="en-US" sz="1400" dirty="0">
                <a:latin typeface="Times New Roman" panose="02020603050405020304" pitchFamily="18" charset="0"/>
                <a:cs typeface="Times New Roman" panose="02020603050405020304" pitchFamily="18" charset="0"/>
              </a:rPr>
              <a:t>Official models (HTDP, GEOID18)</a:t>
            </a:r>
          </a:p>
          <a:p>
            <a:r>
              <a:rPr lang="en-US" sz="1800" dirty="0">
                <a:latin typeface="Times New Roman" panose="02020603050405020304" pitchFamily="18" charset="0"/>
                <a:cs typeface="Times New Roman" panose="02020603050405020304" pitchFamily="18" charset="0"/>
              </a:rPr>
              <a:t>Submits survey to NGS for review, loading in database, and </a:t>
            </a:r>
            <a:r>
              <a:rPr lang="en-US" sz="1800" b="1" dirty="0">
                <a:solidFill>
                  <a:srgbClr val="FF0000"/>
                </a:solidFill>
                <a:latin typeface="Times New Roman" panose="02020603050405020304" pitchFamily="18" charset="0"/>
                <a:cs typeface="Times New Roman" panose="02020603050405020304" pitchFamily="18" charset="0"/>
              </a:rPr>
              <a:t>publication</a:t>
            </a:r>
            <a:r>
              <a:rPr lang="en-US" sz="1800" dirty="0">
                <a:latin typeface="Times New Roman" panose="02020603050405020304" pitchFamily="18" charset="0"/>
                <a:cs typeface="Times New Roman" panose="02020603050405020304" pitchFamily="18" charset="0"/>
              </a:rPr>
              <a:t> on datasheets</a:t>
            </a:r>
          </a:p>
          <a:p>
            <a:pPr lvl="1"/>
            <a:r>
              <a:rPr lang="en-US" sz="1400" dirty="0">
                <a:latin typeface="Times New Roman" panose="02020603050405020304" pitchFamily="18" charset="0"/>
                <a:cs typeface="Times New Roman" panose="02020603050405020304" pitchFamily="18" charset="0"/>
              </a:rPr>
              <a:t>Establishment of geodetic control</a:t>
            </a:r>
          </a:p>
          <a:p>
            <a:pPr lvl="1"/>
            <a:r>
              <a:rPr lang="en-US" sz="1400" dirty="0">
                <a:latin typeface="Times New Roman" panose="02020603050405020304" pitchFamily="18" charset="0"/>
                <a:cs typeface="Times New Roman" panose="02020603050405020304" pitchFamily="18" charset="0"/>
              </a:rPr>
              <a:t>NGS will use data for making models (e.g., future transformation model for the new datums)</a:t>
            </a:r>
          </a:p>
          <a:p>
            <a:endParaRPr lang="en-US" sz="18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B4A1967-44C6-4C25-823C-E671ECE3D4AB}"/>
              </a:ext>
            </a:extLst>
          </p:cNvPr>
          <p:cNvSpPr>
            <a:spLocks noGrp="1"/>
          </p:cNvSpPr>
          <p:nvPr>
            <p:ph type="dt" sz="half" idx="10"/>
          </p:nvPr>
        </p:nvSpPr>
        <p:spPr>
          <a:xfrm>
            <a:off x="98214" y="4800600"/>
            <a:ext cx="2133600" cy="273844"/>
          </a:xfrm>
        </p:spPr>
        <p:txBody>
          <a:bodyPr/>
          <a:lstStyle/>
          <a:p>
            <a:fld id="{C41308C1-D484-4CA8-A94F-DD855AFED80F}" type="datetime1">
              <a:rPr lang="en-US" smtClean="0">
                <a:latin typeface="Times New Roman" panose="02020603050405020304" pitchFamily="18" charset="0"/>
                <a:cs typeface="Times New Roman" panose="02020603050405020304" pitchFamily="18" charset="0"/>
              </a:rPr>
              <a:t>5/26/2023</a:t>
            </a:fld>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66802E2-FC2C-44D2-945C-7A5837594DA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53" y="635857"/>
            <a:ext cx="7886700" cy="994172"/>
          </a:xfrm>
        </p:spPr>
        <p:txBody>
          <a:bodyPr>
            <a:normAutofit fontScale="90000"/>
          </a:bodyPr>
          <a:lstStyle/>
          <a:p>
            <a:r>
              <a:rPr lang="en-US" sz="3600" dirty="0">
                <a:latin typeface="Times New Roman" panose="02020603050405020304" pitchFamily="18" charset="0"/>
                <a:cs typeface="Times New Roman" panose="02020603050405020304" pitchFamily="18" charset="0"/>
              </a:rPr>
              <a:t>GNSS Vector Exchange (GVX)  Flow Chart: </a:t>
            </a:r>
            <a:r>
              <a:rPr lang="en-US" sz="1650" dirty="0">
                <a:hlinkClick r:id="rId3"/>
              </a:rPr>
              <a:t>https://www.ngs.noaa.gov/data/formats/GVX/index.shtml</a:t>
            </a:r>
            <a:br>
              <a:rPr lang="en-US" sz="1650" dirty="0"/>
            </a:br>
            <a:endParaRPr lang="en-US" dirty="0">
              <a:latin typeface="Times New Roman" panose="02020603050405020304" pitchFamily="18" charset="0"/>
              <a:cs typeface="Times New Roman" panose="02020603050405020304" pitchFamily="18" charset="0"/>
            </a:endParaRPr>
          </a:p>
        </p:txBody>
      </p:sp>
      <p:sp>
        <p:nvSpPr>
          <p:cNvPr id="43" name="Date Placeholder 42"/>
          <p:cNvSpPr>
            <a:spLocks noGrp="1"/>
          </p:cNvSpPr>
          <p:nvPr>
            <p:ph type="dt" sz="half" idx="10"/>
          </p:nvPr>
        </p:nvSpPr>
        <p:spPr/>
        <p:txBody>
          <a:bodyPr/>
          <a:lstStyle/>
          <a:p>
            <a:fld id="{7CEC84B9-7180-4B9F-9739-57D44E093A9B}" type="datetime1">
              <a:rPr lang="en-US" smtClean="0"/>
              <a:t>5/26/2023</a:t>
            </a:fld>
            <a:endParaRPr lang="en-US"/>
          </a:p>
        </p:txBody>
      </p:sp>
      <p:sp>
        <p:nvSpPr>
          <p:cNvPr id="44" name="Slide Number Placeholder 43"/>
          <p:cNvSpPr>
            <a:spLocks noGrp="1"/>
          </p:cNvSpPr>
          <p:nvPr>
            <p:ph type="sldNum" sz="quarter" idx="12"/>
          </p:nvPr>
        </p:nvSpPr>
        <p:spPr/>
        <p:txBody>
          <a:bodyPr/>
          <a:lstStyle/>
          <a:p>
            <a:fld id="{D3D538F9-49A3-B84F-B36B-A7030CDE5D5B}" type="slidenum">
              <a:rPr lang="en-US" smtClean="0"/>
              <a:t>6</a:t>
            </a:fld>
            <a:endParaRPr lang="en-US" dirty="0"/>
          </a:p>
        </p:txBody>
      </p:sp>
      <p:pic>
        <p:nvPicPr>
          <p:cNvPr id="27" name="Picture 26" descr="Flow chart showing the steps from left to right of collecting RTK data, saving it in a proprietary data format, converting it to a GVX file, and uploading it to OPUS Projects for adjustment and submission to NGS for review and publication.">
            <a:extLst>
              <a:ext uri="{FF2B5EF4-FFF2-40B4-BE49-F238E27FC236}">
                <a16:creationId xmlns:a16="http://schemas.microsoft.com/office/drawing/2014/main" id="{5E139049-413B-40F8-BD93-5F7B89EB1057}"/>
              </a:ext>
            </a:extLst>
          </p:cNvPr>
          <p:cNvPicPr>
            <a:picLocks noChangeAspect="1"/>
          </p:cNvPicPr>
          <p:nvPr/>
        </p:nvPicPr>
        <p:blipFill>
          <a:blip r:embed="rId4"/>
          <a:stretch>
            <a:fillRect/>
          </a:stretch>
        </p:blipFill>
        <p:spPr>
          <a:xfrm>
            <a:off x="523095" y="1132943"/>
            <a:ext cx="8163705" cy="3196953"/>
          </a:xfrm>
          <a:prstGeom prst="rect">
            <a:avLst/>
          </a:prstGeom>
        </p:spPr>
      </p:pic>
    </p:spTree>
    <p:extLst>
      <p:ext uri="{BB962C8B-B14F-4D97-AF65-F5344CB8AC3E}">
        <p14:creationId xmlns:p14="http://schemas.microsoft.com/office/powerpoint/2010/main" val="190690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descr="Cartoon depicting the steps for working with GVX files in OPUS-Projects. Part (a) shows a disconnected network of vectors from an RTK survey and explains they are in GVX format. Part (b) shows baselines post-processed from network RTK base stations to CORSs, and part (c) shows the combination of the (a) and (b)."/>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661" y="875958"/>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6313271" y="4878004"/>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1843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70826D52-A03B-4678-9078-14DAD4318DCA}" type="datetime1">
              <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rPr>
              <a:t>5/26/2023</a:t>
            </a:fld>
            <a:endPar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endParaRPr>
          </a:p>
        </p:txBody>
      </p:sp>
      <p:sp>
        <p:nvSpPr>
          <p:cNvPr id="3" name="Rectangle 2"/>
          <p:cNvSpPr/>
          <p:nvPr/>
        </p:nvSpPr>
        <p:spPr>
          <a:xfrm>
            <a:off x="830095" y="893564"/>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extBox 1"/>
          <p:cNvSpPr txBox="1"/>
          <p:nvPr/>
        </p:nvSpPr>
        <p:spPr>
          <a:xfrm>
            <a:off x="747435" y="87595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464662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0" name="Rectangle 9"/>
          <p:cNvSpPr/>
          <p:nvPr/>
        </p:nvSpPr>
        <p:spPr>
          <a:xfrm>
            <a:off x="2362596" y="459105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1" name="Rectangle 10"/>
          <p:cNvSpPr/>
          <p:nvPr/>
        </p:nvSpPr>
        <p:spPr>
          <a:xfrm>
            <a:off x="7329488" y="4584515"/>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2" name="Rectangle 11"/>
          <p:cNvSpPr/>
          <p:nvPr/>
        </p:nvSpPr>
        <p:spPr>
          <a:xfrm rot="3395424">
            <a:off x="4890918" y="336476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7" y="344720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4" name="Rectangle 13"/>
          <p:cNvSpPr/>
          <p:nvPr/>
        </p:nvSpPr>
        <p:spPr>
          <a:xfrm>
            <a:off x="3538942" y="893564"/>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5" name="Rectangle 14"/>
          <p:cNvSpPr/>
          <p:nvPr/>
        </p:nvSpPr>
        <p:spPr>
          <a:xfrm>
            <a:off x="6126318" y="462083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6" name="TextBox 15"/>
          <p:cNvSpPr txBox="1"/>
          <p:nvPr/>
        </p:nvSpPr>
        <p:spPr>
          <a:xfrm>
            <a:off x="3460158" y="85725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444213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446417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71855" y="4634771"/>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459495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1" name="Slide Number Placeholder 43"/>
          <p:cNvSpPr>
            <a:spLocks noGrp="1"/>
          </p:cNvSpPr>
          <p:nvPr>
            <p:ph type="sldNum" sz="quarter" idx="4294967295"/>
          </p:nvPr>
        </p:nvSpPr>
        <p:spPr>
          <a:xfrm>
            <a:off x="8695255" y="4789685"/>
            <a:ext cx="2133600" cy="273844"/>
          </a:xfrm>
          <a:prstGeom prst="rect">
            <a:avLst/>
          </a:prstGeom>
        </p:spPr>
        <p:txBody>
          <a:bodyPr/>
          <a:lstStyle/>
          <a:p>
            <a:fld id="{D3D538F9-49A3-B84F-B36B-A7030CDE5D5B}" type="slidenum">
              <a:rPr lang="en-US" smtClean="0">
                <a:solidFill>
                  <a:schemeClr val="bg1">
                    <a:lumMod val="65000"/>
                  </a:schemeClr>
                </a:solidFill>
              </a:rPr>
              <a:t>7</a:t>
            </a:fld>
            <a:endParaRPr lang="en-US" dirty="0">
              <a:solidFill>
                <a:schemeClr val="bg1">
                  <a:lumMod val="65000"/>
                </a:schemeClr>
              </a:solidFill>
            </a:endParaRPr>
          </a:p>
        </p:txBody>
      </p:sp>
      <p:sp>
        <p:nvSpPr>
          <p:cNvPr id="22" name="Slide Number Placeholder 4"/>
          <p:cNvSpPr>
            <a:spLocks noGrp="1"/>
          </p:cNvSpPr>
          <p:nvPr>
            <p:ph type="sldNum" sz="quarter" idx="4294967295"/>
          </p:nvPr>
        </p:nvSpPr>
        <p:spPr>
          <a:xfrm>
            <a:off x="8761809" y="4797858"/>
            <a:ext cx="2133600" cy="273844"/>
          </a:xfrm>
          <a:prstGeom prst="rect">
            <a:avLst/>
          </a:prstGeom>
        </p:spPr>
        <p:txBody>
          <a:bodyPr/>
          <a:lstStyle/>
          <a:p>
            <a:fld id="{D3D538F9-49A3-B84F-B36B-A7030CDE5D5B}" type="slidenum">
              <a:rPr lang="en-US" smtClean="0"/>
              <a:t>7</a:t>
            </a:fld>
            <a:endParaRPr lang="en-US"/>
          </a:p>
        </p:txBody>
      </p:sp>
      <p:sp>
        <p:nvSpPr>
          <p:cNvPr id="23" name="Rectangle 22"/>
          <p:cNvSpPr/>
          <p:nvPr/>
        </p:nvSpPr>
        <p:spPr>
          <a:xfrm rot="3456224">
            <a:off x="7567682" y="3364766"/>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5224336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AE7-4238-4C30-9BFA-1D1902BB6AC9}"/>
              </a:ext>
            </a:extLst>
          </p:cNvPr>
          <p:cNvSpPr>
            <a:spLocks noGrp="1"/>
          </p:cNvSpPr>
          <p:nvPr>
            <p:ph type="title"/>
          </p:nvPr>
        </p:nvSpPr>
        <p:spPr/>
        <p:txBody>
          <a:bodyPr>
            <a:normAutofit fontScale="90000"/>
          </a:bodyPr>
          <a:lstStyle/>
          <a:p>
            <a:r>
              <a:rPr lang="en-US" dirty="0"/>
              <a:t>Example of GVX to OPUS-Projects</a:t>
            </a:r>
          </a:p>
        </p:txBody>
      </p:sp>
      <p:pic>
        <p:nvPicPr>
          <p:cNvPr id="4" name="Screen Recording 3" descr="Video depicting downloading RTK vectors from a data collector to proprietary software. In this case, it is Trimble Business Center. The video plays and shows how to view the vectors, highlight them with your cursor, and then export them to GVX format using the GVX exporter tool developed by Trimble.">
            <a:hlinkClick r:id="" action="ppaction://media"/>
            <a:extLst>
              <a:ext uri="{FF2B5EF4-FFF2-40B4-BE49-F238E27FC236}">
                <a16:creationId xmlns:a16="http://schemas.microsoft.com/office/drawing/2014/main" id="{AF22C61E-1E39-4144-A636-D363333F96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290" y="1028700"/>
            <a:ext cx="6610707" cy="3546450"/>
          </a:xfrm>
        </p:spPr>
      </p:pic>
      <p:pic>
        <p:nvPicPr>
          <p:cNvPr id="7" name="Picture 6" descr="A close up view of the menu for the GVX exporter tool developed by Trimble. It shows that 101 points and vectors were selected for exporting, and the name of the exported file.">
            <a:extLst>
              <a:ext uri="{FF2B5EF4-FFF2-40B4-BE49-F238E27FC236}">
                <a16:creationId xmlns:a16="http://schemas.microsoft.com/office/drawing/2014/main" id="{B3AFE839-56DA-437F-A4A5-331175685F44}"/>
              </a:ext>
            </a:extLst>
          </p:cNvPr>
          <p:cNvPicPr>
            <a:picLocks noChangeAspect="1"/>
          </p:cNvPicPr>
          <p:nvPr/>
        </p:nvPicPr>
        <p:blipFill>
          <a:blip r:embed="rId5"/>
          <a:stretch>
            <a:fillRect/>
          </a:stretch>
        </p:blipFill>
        <p:spPr>
          <a:xfrm>
            <a:off x="6776124" y="1559386"/>
            <a:ext cx="2367876" cy="3015764"/>
          </a:xfrm>
          <a:prstGeom prst="rect">
            <a:avLst/>
          </a:prstGeom>
        </p:spPr>
      </p:pic>
    </p:spTree>
    <p:extLst>
      <p:ext uri="{BB962C8B-B14F-4D97-AF65-F5344CB8AC3E}">
        <p14:creationId xmlns:p14="http://schemas.microsoft.com/office/powerpoint/2010/main" val="277028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a:xfrm>
            <a:off x="457200" y="274320"/>
            <a:ext cx="8229600" cy="514350"/>
          </a:xfrm>
        </p:spPr>
        <p:txBody>
          <a:bodyPr>
            <a:normAutofit fontScale="90000"/>
          </a:bodyPr>
          <a:lstStyle/>
          <a:p>
            <a:r>
              <a:rPr lang="en-US" sz="4000" dirty="0"/>
              <a:t>Example of GVX to OPUS-Projects (cont.)</a:t>
            </a:r>
            <a:endParaRPr lang="en-US" dirty="0"/>
          </a:p>
        </p:txBody>
      </p:sp>
      <p:pic>
        <p:nvPicPr>
          <p:cNvPr id="4" name="Screen Recording 3" descr="A video depicting the screen for OPUS-Projects and how to click on the buttons to upload GVX file(s). The project in OPUS-Projects already has a network of green lines showing previously post-processed baselines between the network RTK base stations and the CORSs used as control.">
            <a:hlinkClick r:id="" action="ppaction://media"/>
            <a:extLst>
              <a:ext uri="{FF2B5EF4-FFF2-40B4-BE49-F238E27FC236}">
                <a16:creationId xmlns:a16="http://schemas.microsoft.com/office/drawing/2014/main" id="{1342B442-5C90-43D6-8DB0-697AA91B09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7288" y="1028700"/>
            <a:ext cx="6827837" cy="3257550"/>
          </a:xfrm>
        </p:spPr>
      </p:pic>
      <p:sp>
        <p:nvSpPr>
          <p:cNvPr id="5" name="Arrow: Right 4">
            <a:extLst>
              <a:ext uri="{FF2B5EF4-FFF2-40B4-BE49-F238E27FC236}">
                <a16:creationId xmlns:a16="http://schemas.microsoft.com/office/drawing/2014/main" id="{BF68D63A-0192-4AEC-9BF0-BDE80F94BF17}"/>
              </a:ext>
            </a:extLst>
          </p:cNvPr>
          <p:cNvSpPr/>
          <p:nvPr/>
        </p:nvSpPr>
        <p:spPr>
          <a:xfrm>
            <a:off x="662940" y="3011956"/>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C52D5A-2D6A-4F25-A141-236AC48CC85A}"/>
              </a:ext>
            </a:extLst>
          </p:cNvPr>
          <p:cNvSpPr txBox="1"/>
          <p:nvPr/>
        </p:nvSpPr>
        <p:spPr>
          <a:xfrm>
            <a:off x="1790858" y="705534"/>
            <a:ext cx="6194267"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hlinkClick r:id="rId5"/>
              </a:rPr>
              <a:t>https://geodesy.noaa.gov/OPUS-Projects/OpusProjects.shtml</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55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1204</TotalTime>
  <Words>916</Words>
  <Application>Microsoft Office PowerPoint</Application>
  <PresentationFormat>On-screen Show (16:9)</PresentationFormat>
  <Paragraphs>183</Paragraphs>
  <Slides>19</Slides>
  <Notes>6</Notes>
  <HiddenSlides>3</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Gill Sans MT</vt:lpstr>
      <vt:lpstr>Times New Roman</vt:lpstr>
      <vt:lpstr>Verdana</vt:lpstr>
      <vt:lpstr>Office Theme</vt:lpstr>
      <vt:lpstr>OPUS Projects 5: Supporting Real-Time Kinematic Measurements for Establishment of Geodetic Control</vt:lpstr>
      <vt:lpstr>Real-Time Kinematic (RTK) Surveying</vt:lpstr>
      <vt:lpstr>Empirical Evaluation of the Accuracy of Network RTK</vt:lpstr>
      <vt:lpstr>What is OPUS-Projects?</vt:lpstr>
      <vt:lpstr>Why use OPUS-Projects?</vt:lpstr>
      <vt:lpstr>GNSS Vector Exchange (GVX)  Flow Chart: https://www.ngs.noaa.gov/data/formats/GVX/index.shtml </vt:lpstr>
      <vt:lpstr>Design for OPUS-Projects and GVX</vt:lpstr>
      <vt:lpstr>Example of GVX to OPUS-Projects</vt:lpstr>
      <vt:lpstr>Example of GVX to OPUS-Projects (cont.)</vt:lpstr>
      <vt:lpstr>Example of GVX to OPUS-Projects (cont.)</vt:lpstr>
      <vt:lpstr>Example of GVX to OPUS-Projects (cont.)</vt:lpstr>
      <vt:lpstr>Example of GVX to OPUS-Projects (cont.)</vt:lpstr>
      <vt:lpstr>Example of GVX to OPUS-Projects (cont.)</vt:lpstr>
      <vt:lpstr>Status of GVX Exporters</vt:lpstr>
      <vt:lpstr>OPUS-Projects 5.1</vt:lpstr>
      <vt:lpstr>More Help with OPUS-Projects and GNSS Surveying</vt:lpstr>
      <vt:lpstr>NGS 92: New Standards for GNSS Surveying</vt:lpstr>
      <vt:lpstr>Key Takeaways</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OPUS Projects 5: Supporting Real-Time Kinematic Measurements for Establishment of Geodetic Control</dc:title>
  <dc:creator>Daniel Gillins</dc:creator>
  <cp:lastModifiedBy>Daniel Gillins</cp:lastModifiedBy>
  <cp:revision>19</cp:revision>
  <dcterms:created xsi:type="dcterms:W3CDTF">2023-05-24T20:36:12Z</dcterms:created>
  <dcterms:modified xsi:type="dcterms:W3CDTF">2023-05-26T16:09:15Z</dcterms:modified>
</cp:coreProperties>
</file>