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hhb72sKCghs4E2BLVOkmE0TVhH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Border</a:t>
            </a:r>
            <a:r>
              <a:rPr lang="en-US"/>
              <a:t> </a:t>
            </a:r>
            <a:r>
              <a:rPr lang="en-US"/>
              <a:t>agreement</a:t>
            </a:r>
            <a:r>
              <a:rPr lang="en-US"/>
              <a:t> (MOU) covers many aspects including cooperative activities (Annex 2) and </a:t>
            </a:r>
            <a:r>
              <a:rPr lang="en-US"/>
              <a:t>specifically</a:t>
            </a:r>
            <a:r>
              <a:rPr lang="en-US"/>
              <a:t> how to provide gridded data (Appendix 2).</a:t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Complete and Informative Header in a Single File</a:t>
            </a:r>
            <a:r>
              <a:rPr lang="en-US"/>
              <a:t> GGXF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allows and encourages a full description of the data contained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file, including but not limited to its provenance. Most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existing grid format headers provide little or no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what the gridded data represents. A user must rely 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external documentation for this description; if it is missing 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unavailable the grid data is rendered meaningless.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User Definable Content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GGXF allows producers to define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type of data represented by the grid. A predefined 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well known geodetic data types is part of the format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specification. Users are able to propose additions to this 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can readily be added to the specification.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Flexible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GGXF permits grids to carry any number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at grid nodes. Most existing geodetic grid formats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permit only pre-defined parameters at each grid node.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GGXF format allows producers to define a set or tuple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numeric data at each grid node, (d1 ,d2 , ..., di) where di is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ith data value in the tuple. For example, three-dimensional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velocity data could be defined at each grid node as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sequential set (VX ,VY ,VZ ) in an Earth-Centered, Earth-Fixed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Cartesian reference frame such as ITRF2014 or equivalently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ellipsoidal geodetic coordinates as (V®,V,Vh) where ®,,h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geodetic latitude, geodetic longitude and ellipsoidal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height. In both cases accuracy data may also be included in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parameterisations, for example as standard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values (X ,Y ,Z , or  ®, ,h, respectively).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Multi-dimensional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survey of current implementations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showed that the grid carrying the parameters (the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interpolation coordinate reference system) is spatially two-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dimensional. GGXF is capable of handling grids in two 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dimensions. In addition GGXF provides the ability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 changes with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Hierarchical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GGXF permits overlapping grids and when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grids overlap it allows the definition of priority of use.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Multi-resolution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GGXF permits multiple levels of data resolution using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sub-grids in an analogous way to the Canadian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NTv2 format.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Interpolation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GGXF allows for the specification of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required or recommended interpolation method, e.g. bilinear,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bicubic, etc. This facilitates application software applying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interpolation algorithm intended by the grid producer.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 Crook et 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Efficient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GGXF supports a platform independent binary file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providing a compact encoding that can be used efficient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 computation of the encoded geodetic parameters.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permits fast access to any part of very large files.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Easy to Use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GGXF project team strived to ensure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format is straightforward for grid producers to create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easy and efficient for application developers to implement.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well documented description, complete with examples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an open-source reference implementation for developers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accompanies the format. The file format and metadata syntax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published and versioned.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Recognizable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GGXF file format is identified by file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extension as well as by identifiers within the file.</a:t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aw.githubusercontent.com/opengeospatial/CRS-Gridded-Geodetic-data-eXchange-Format/master/specification/GGXF%20v1-0%20OGC-22-051r7_2024-01-08.pdf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link.springer.com/content/pdf/10.1007/1345_2024_254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Dan.roman@noaa.gov" TargetMode="External"/><Relationship Id="rId4" Type="http://schemas.openxmlformats.org/officeDocument/2006/relationships/hyperlink" Target="https://www.ogc.org/initiatives/fmsdi5/" TargetMode="External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987806" y="1345665"/>
            <a:ext cx="81561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3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Gridded Geodetic data eXchange Format (GGXF)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987806" y="2571738"/>
            <a:ext cx="77721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b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     Dr. Daniel R. Roman,</a:t>
            </a:r>
            <a:endParaRPr/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     Senior Advisor for Geodesy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     US rep to ISO TC 211 AG12/OGC CRS SWG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179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Show </a:t>
            </a:r>
            <a:r>
              <a:rPr lang="en-US" sz="31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MOU </a:t>
            </a:r>
            <a:r>
              <a:rPr lang="en-US" sz="3100"/>
              <a:t>=&gt; why are we talking about this?</a:t>
            </a:r>
            <a:endParaRPr sz="3100"/>
          </a:p>
          <a:p>
            <a:pPr indent="-35179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OGC’s GGXF standard</a:t>
            </a:r>
            <a:endParaRPr sz="3100"/>
          </a:p>
          <a:p>
            <a:pPr indent="-35179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Relationship of standards</a:t>
            </a:r>
            <a:endParaRPr sz="3100"/>
          </a:p>
          <a:p>
            <a:pPr indent="-35179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Discussion Points</a:t>
            </a:r>
            <a:endParaRPr sz="3100"/>
          </a:p>
          <a:p>
            <a:pPr indent="-35179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GGXF Implementation for NGS products</a:t>
            </a:r>
            <a:endParaRPr sz="3100"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MEMORANDUM OF UNDERSTANDING</a:t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168966" y="1200151"/>
            <a:ext cx="4326836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NOAA-NRCan MOU (NGS-CGS)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Agreement Codes: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MOA-2011-077/AGR-23064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Signed 2013/Amended 2023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Annex 2 (2024) Cooperative activities for Geodesy and Geodetic Applications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Appendix (2024) on adoption of GGXF for geodetic grids</a:t>
            </a:r>
            <a:endParaRPr/>
          </a:p>
        </p:txBody>
      </p:sp>
      <p:pic>
        <p:nvPicPr>
          <p:cNvPr id="102" name="Google Shape;102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227382"/>
            <a:ext cx="4038600" cy="333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Grid Formats</a:t>
            </a:r>
            <a:endParaRPr/>
          </a:p>
        </p:txBody>
      </p:sp>
      <p:sp>
        <p:nvSpPr>
          <p:cNvPr id="108" name="Google Shape;108;p4"/>
          <p:cNvSpPr txBox="1"/>
          <p:nvPr>
            <p:ph idx="2" type="body"/>
          </p:nvPr>
        </p:nvSpPr>
        <p:spPr>
          <a:xfrm>
            <a:off x="4228266" y="1233687"/>
            <a:ext cx="54199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7843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GGXF vs. NetCDF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+"/>
            </a:pPr>
            <a:r>
              <a:rPr lang="en-US"/>
              <a:t>More robust metadata about CRS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+"/>
            </a:pPr>
            <a:r>
              <a:rPr lang="en-US"/>
              <a:t>Explicit support for nested grids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+"/>
            </a:pPr>
            <a:r>
              <a:rPr lang="en-US"/>
              <a:t>Other geodetic data types (velocity/deformation)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+"/>
            </a:pPr>
            <a:r>
              <a:rPr lang="en-US"/>
              <a:t>Time functions associated with grids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Cannot handle irregular data (TIN)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Not as broadly adopted as NetCDF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464430" y="1184034"/>
            <a:ext cx="40544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Hierarchical Data Format (HDF)</a:t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341712" y="2866229"/>
            <a:ext cx="42875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Network Common Data Form (netCDF)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2119745" y="1759757"/>
            <a:ext cx="731520" cy="1061556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99CC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13669" y="4428104"/>
            <a:ext cx="53026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Gridded Geodetic data eXchange Format (GGXF)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2119745" y="3289244"/>
            <a:ext cx="731520" cy="1061556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6923C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>
            <a:hlinkClick r:id="rId3"/>
          </p:cNvPr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11925" l="5284" r="4301" t="3372"/>
          <a:stretch/>
        </p:blipFill>
        <p:spPr>
          <a:xfrm>
            <a:off x="5311833" y="239851"/>
            <a:ext cx="3433156" cy="454839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OGC’s GGXF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457198" y="863600"/>
            <a:ext cx="5045827" cy="4073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The GGXF Standard File Format for Gridded Geodetic Data</a:t>
            </a:r>
            <a:endParaRPr sz="2200"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IAG Symposia paper – online 2024</a:t>
            </a:r>
            <a:endParaRPr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Chris Crook, Kevin M. Kelly, Roger Lott &amp; Richard Stanaway </a:t>
            </a:r>
            <a:endParaRPr/>
          </a:p>
          <a:p>
            <a:pPr indent="-342900" lvl="0" marL="342900" rtl="0" algn="l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Features</a:t>
            </a:r>
            <a:endParaRPr sz="2100"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Complete and Informative Header in a Single File</a:t>
            </a:r>
            <a:endParaRPr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User Definable Content</a:t>
            </a:r>
            <a:endParaRPr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Flexible</a:t>
            </a:r>
            <a:endParaRPr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Multi-dimensional</a:t>
            </a:r>
            <a:endParaRPr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Hierarchical</a:t>
            </a:r>
            <a:endParaRPr/>
          </a:p>
          <a:p>
            <a:pPr indent="-285781" lvl="1" marL="742950" rtl="0" algn="l"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700"/>
              <a:t>Multi-resolution</a:t>
            </a:r>
            <a:endParaRPr/>
          </a:p>
          <a:p>
            <a:pPr indent="-342900" lvl="0" marL="342900" rtl="0" algn="l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Recent international standard </a:t>
            </a:r>
            <a:endParaRPr/>
          </a:p>
          <a:p>
            <a:pPr indent="0" lvl="0" marL="0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/>
          </a:p>
        </p:txBody>
      </p:sp>
      <p:sp>
        <p:nvSpPr>
          <p:cNvPr id="122" name="Google Shape;122;p5"/>
          <p:cNvSpPr txBox="1"/>
          <p:nvPr/>
        </p:nvSpPr>
        <p:spPr>
          <a:xfrm>
            <a:off x="2739046" y="1172117"/>
            <a:ext cx="2333103" cy="3826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74295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</a:t>
            </a:r>
            <a:endParaRPr/>
          </a:p>
          <a:p>
            <a:pPr indent="-285750" lvl="1" marL="74295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</a:t>
            </a:r>
            <a:endParaRPr/>
          </a:p>
          <a:p>
            <a:pPr indent="-285750" lvl="1" marL="74295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Use</a:t>
            </a:r>
            <a:endParaRPr/>
          </a:p>
          <a:p>
            <a:pPr indent="-285750" lvl="1" marL="74295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Recognizable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Planned GGXF Implementation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457200" y="128328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19177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Published four source layers </a:t>
            </a:r>
            <a:endParaRPr/>
          </a:p>
          <a:p>
            <a:pPr indent="-285750" lvl="1" marL="74295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Geoid Undulation (GEOID2022)</a:t>
            </a:r>
            <a:endParaRPr/>
          </a:p>
          <a:p>
            <a:pPr indent="-285750" lvl="1" marL="74295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Deflection of the Vertical (DEFLEC2022)</a:t>
            </a:r>
            <a:endParaRPr/>
          </a:p>
          <a:p>
            <a:pPr indent="-285750" lvl="1" marL="74295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Global Elevation model (DEM2022)</a:t>
            </a:r>
            <a:endParaRPr/>
          </a:p>
          <a:p>
            <a:pPr indent="-285750" lvl="1" marL="74295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Surface gravity (GRAV2022)</a:t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 txBox="1"/>
          <p:nvPr>
            <p:ph idx="2" type="body"/>
          </p:nvPr>
        </p:nvSpPr>
        <p:spPr>
          <a:xfrm>
            <a:off x="4414058" y="1507725"/>
            <a:ext cx="443068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Sample input/output files</a:t>
            </a:r>
            <a:endParaRPr/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Will also publish headers in NumPy array for Python coders</a:t>
            </a:r>
            <a:endParaRPr/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GGXF will be implemented on </a:t>
            </a:r>
            <a:r>
              <a:rPr b="1" lang="en-US"/>
              <a:t>gridded</a:t>
            </a:r>
            <a:r>
              <a:rPr lang="en-US"/>
              <a:t> data for </a:t>
            </a:r>
            <a:r>
              <a:rPr b="1" lang="en-US"/>
              <a:t>exchange</a:t>
            </a:r>
            <a:r>
              <a:rPr lang="en-US"/>
              <a:t> only</a:t>
            </a:r>
            <a:endParaRPr/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Internal software remains</a:t>
            </a:r>
            <a:endParaRPr/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 public support for NGS native formats (*.b &amp; &amp; *.bin)</a:t>
            </a:r>
            <a:endParaRPr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251" y="912010"/>
            <a:ext cx="2332498" cy="126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Thanks for your attention!</a:t>
            </a:r>
            <a:endParaRPr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Dr. Daniel Roman, Senior Advisor for Geodesy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Dan.Roman@noaa.gov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37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FMSDI Pilot: Integrating Land-Sea Geospatial Data</a:t>
            </a:r>
            <a:endParaRPr sz="2000"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1582" y="1679310"/>
            <a:ext cx="3421190" cy="2573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2017-02-03T22:38:58Z</dcterms:created>
  <dc:creator>Barbara Simmons</dc:creator>
</cp:coreProperties>
</file>