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1" r:id="rId5"/>
    <p:sldMasterId id="2147483673" r:id="rId6"/>
    <p:sldMasterId id="2147483685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</p:sldIdLst>
  <p:sldSz cy="6858000" cx="12192000"/>
  <p:notesSz cx="6858000" cy="9144000"/>
  <p:embeddedFontLst>
    <p:embeddedFont>
      <p:font typeface="Gill Sans"/>
      <p:regular r:id="rId29"/>
      <p:bold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1" roundtripDataSignature="AMtx7mhqpGUcAYsqXFjbuorqGEl8z64//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8DB1236-A3C7-42CB-BCEC-BD48F1C0F633}">
  <a:tblStyle styleId="{28DB1236-A3C7-42CB-BCEC-BD48F1C0F63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0CF5FFC4-FC2C-4F0D-B85D-C21B0CA6637E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GillSans-regular.fntdata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customschemas.google.com/relationships/presentationmetadata" Target="metadata"/><Relationship Id="rId30" Type="http://schemas.openxmlformats.org/officeDocument/2006/relationships/font" Target="fonts/GillSans-bold.fntdata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4" name="Google Shape;44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sz="1110"/>
          </a:p>
        </p:txBody>
      </p:sp>
      <p:sp>
        <p:nvSpPr>
          <p:cNvPr id="445" name="Google Shape;445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4e2b3e1669_0_8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4e2b3e1669_0_8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Explanation: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Left: Full range of the differences between GEOID22 beta and CGG2013a over the land part of Canada.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Right: bar graph showing standard deviations of the differences with each province and territory.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Note: The differences are caused by the update of DEMs, new satellite gravity model, the use of NGS’s airborne GRAV-D data along the borders, marine gravity data along the coast, to a less extent by land gravity data and the method difference between CGS and NGS.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g34e2b3e1669_0_8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3" name="Google Shape;46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110"/>
              <a:t>29 individual grids (GEOID – 6), (DEFLEC – 10), DEM (3), GRAV (9), GGM (1)</a:t>
            </a:r>
            <a:endParaRPr sz="1110"/>
          </a:p>
        </p:txBody>
      </p:sp>
      <p:sp>
        <p:nvSpPr>
          <p:cNvPr id="464" name="Google Shape;464;p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sz="1110"/>
          </a:p>
        </p:txBody>
      </p:sp>
      <p:sp>
        <p:nvSpPr>
          <p:cNvPr id="472" name="Google Shape;472;p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2" name="Google Shape;48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sz="1110"/>
          </a:p>
        </p:txBody>
      </p:sp>
      <p:sp>
        <p:nvSpPr>
          <p:cNvPr id="483" name="Google Shape;483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0" name="Google Shape;49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sz="1110"/>
          </a:p>
        </p:txBody>
      </p:sp>
      <p:sp>
        <p:nvSpPr>
          <p:cNvPr id="491" name="Google Shape;491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0" name="Google Shape;50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8" name="Google Shape;50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sz="1110"/>
          </a:p>
        </p:txBody>
      </p:sp>
      <p:sp>
        <p:nvSpPr>
          <p:cNvPr id="509" name="Google Shape;509;p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0" name="Google Shape;52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8" name="Google Shape;52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4e2b3e1669_0_3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" name="Google Shape;329;g34e2b3e1669_0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110"/>
              <a:t>The static geoid model (SGEOID2022) has been agreed upon with geoid teams. This combined model is a simple average of 1 CGS model, 1 NGS model, and 1 INEGI model.  Since INEGI computes their model over a more limited area, the INEGI contribution is limited to the Mexico land mass.  So, outside of Mexico, the model is a 50/50 split of CGS and NGS models.</a:t>
            </a:r>
            <a:endParaRPr/>
          </a:p>
          <a:p>
            <a:pPr indent="-228600" lvl="0" marL="4572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sz="1110"/>
          </a:p>
          <a:p>
            <a:pPr indent="-228600" lvl="0" marL="4572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110"/>
              <a:t>This update is going to be released on the NGS ALPHA website as a Major Alpha Update, after evaluation by the NGS Product and Services Committee.  This update will also incorporate the deflection and gravity models that have not previously been released on ALPHA.</a:t>
            </a:r>
            <a:endParaRPr/>
          </a:p>
          <a:p>
            <a:pPr indent="-228600" lvl="0" marL="4572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sz="1110"/>
          </a:p>
          <a:p>
            <a:pPr indent="-228600" lvl="0" marL="4572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110"/>
              <a:t>We plan to release all the grids in the GGXF format for this release.</a:t>
            </a:r>
            <a:endParaRPr/>
          </a:p>
          <a:p>
            <a:pPr indent="-228600" lvl="0" marL="4572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sz="1110"/>
          </a:p>
          <a:p>
            <a:pPr indent="-228600" lvl="0" marL="4572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110"/>
              <a:t>There are a number of components that still need to be resolved for a BETA release, which NGS will be working towards in the next quarter.</a:t>
            </a:r>
            <a:endParaRPr/>
          </a:p>
          <a:p>
            <a:pPr indent="-228600" lvl="0" marL="4572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sz="1110"/>
          </a:p>
          <a:p>
            <a:pPr indent="-228600" lvl="0" marL="4572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110"/>
              <a:t>For outreach, NGS and CGS each have an oral presentation at AGU in December; and NGS will be giving a webinar in our Webinar Series in January.</a:t>
            </a:r>
            <a:endParaRPr sz="1110"/>
          </a:p>
        </p:txBody>
      </p:sp>
      <p:sp>
        <p:nvSpPr>
          <p:cNvPr id="330" name="Google Shape;330;g34e2b3e1669_0_37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1" name="Google Shape;54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4e2b3e1669_0_3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g34e2b3e1669_0_3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41" name="Google Shape;341;g34e2b3e1669_0_3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4e2b3e1669_0_3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g34e2b3e1669_0_3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58" name="Google Shape;358;g34e2b3e1669_0_39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4e2b3e1669_0_5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4e2b3e1669_0_5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34e2b3e1669_0_5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4e2b3e1669_0_5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2" name="Google Shape;372;g34e2b3e1669_0_5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g34e2b3e1669_0_5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4e2b3e1669_0_7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g34e2b3e1669_0_7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g34e2b3e1669_0_7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6" name="Google Shape;41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4e2b3e1669_0_7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4" name="Google Shape;424;g34e2b3e1669_0_7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g34e2b3e1669_0_7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7"/>
          <p:cNvSpPr txBox="1"/>
          <p:nvPr>
            <p:ph idx="1" type="body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7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7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7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9"/>
          <p:cNvSpPr txBox="1"/>
          <p:nvPr>
            <p:ph idx="1" type="body"/>
          </p:nvPr>
        </p:nvSpPr>
        <p:spPr>
          <a:xfrm rot="5400000">
            <a:off x="3833019" y="-1623215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9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9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9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0"/>
          <p:cNvSpPr txBox="1"/>
          <p:nvPr>
            <p:ph type="title"/>
          </p:nvPr>
        </p:nvSpPr>
        <p:spPr>
          <a:xfrm rot="5400000">
            <a:off x="7285038" y="1828804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50"/>
          <p:cNvSpPr txBox="1"/>
          <p:nvPr>
            <p:ph idx="1" type="body"/>
          </p:nvPr>
        </p:nvSpPr>
        <p:spPr>
          <a:xfrm rot="5400000">
            <a:off x="1697038" y="-812796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50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0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50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, and 2 Content" type="objAndTwoObj">
  <p:cSld name="OBJECT_AND_TWO_OBJECTS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1"/>
          <p:cNvSpPr txBox="1"/>
          <p:nvPr>
            <p:ph type="title"/>
          </p:nvPr>
        </p:nvSpPr>
        <p:spPr>
          <a:xfrm>
            <a:off x="897467" y="568325"/>
            <a:ext cx="10409767" cy="11445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51"/>
          <p:cNvSpPr txBox="1"/>
          <p:nvPr>
            <p:ph idx="1" type="body"/>
          </p:nvPr>
        </p:nvSpPr>
        <p:spPr>
          <a:xfrm>
            <a:off x="897467" y="1906588"/>
            <a:ext cx="5103284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51"/>
          <p:cNvSpPr txBox="1"/>
          <p:nvPr>
            <p:ph idx="2" type="body"/>
          </p:nvPr>
        </p:nvSpPr>
        <p:spPr>
          <a:xfrm>
            <a:off x="6203951" y="1906588"/>
            <a:ext cx="5103283" cy="20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51"/>
          <p:cNvSpPr txBox="1"/>
          <p:nvPr>
            <p:ph idx="3" type="body"/>
          </p:nvPr>
        </p:nvSpPr>
        <p:spPr>
          <a:xfrm>
            <a:off x="6203951" y="4141789"/>
            <a:ext cx="5103283" cy="208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1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9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9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0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1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65645" lvl="0" marL="457200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indent="-431800" lvl="1" marL="9144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397954" lvl="2" marL="1371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indent="-381000" lvl="3" marL="1828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109" name="Google Shape;109;p21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65645" lvl="0" marL="457200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indent="-431800" lvl="1" marL="9144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397954" lvl="2" marL="1371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indent="-381000" lvl="3" marL="1828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110" name="Google Shape;110;p2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1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4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4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5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5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0" name="Google Shape;120;p25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5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5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6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b="1" sz="5333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6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6" name="Google Shape;126;p26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6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6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7"/>
          <p:cNvSpPr txBox="1"/>
          <p:nvPr>
            <p:ph idx="1" type="body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1pPr>
            <a:lvl2pPr indent="-228600" lvl="1" marL="9144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b="1" sz="2667"/>
            </a:lvl2pPr>
            <a:lvl3pPr indent="-2286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3pPr>
            <a:lvl4pPr indent="-228600" lvl="3" marL="18288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4pPr>
            <a:lvl5pPr indent="-228600" lvl="4" marL="22860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5pPr>
            <a:lvl6pPr indent="-228600" lvl="5" marL="27432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6pPr>
            <a:lvl7pPr indent="-228600" lvl="6" marL="32004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7pPr>
            <a:lvl8pPr indent="-228600" lvl="7" marL="3657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8pPr>
            <a:lvl9pPr indent="-228600" lvl="8" marL="41148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9pPr>
          </a:lstStyle>
          <a:p/>
        </p:txBody>
      </p:sp>
      <p:sp>
        <p:nvSpPr>
          <p:cNvPr id="132" name="Google Shape;132;p27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97954" lvl="1" marL="9144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64045" lvl="3" marL="18288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indent="-364045" lvl="4" marL="22860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indent="-364045" lvl="5" marL="27432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indent="-364045" lvl="6" marL="32004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indent="-364045" lvl="7" marL="3657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indent="-364045" lvl="8" marL="41148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/>
        </p:txBody>
      </p:sp>
      <p:sp>
        <p:nvSpPr>
          <p:cNvPr id="133" name="Google Shape;133;p27"/>
          <p:cNvSpPr txBox="1"/>
          <p:nvPr>
            <p:ph idx="3" type="body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1pPr>
            <a:lvl2pPr indent="-228600" lvl="1" marL="9144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b="1" sz="2667"/>
            </a:lvl2pPr>
            <a:lvl3pPr indent="-2286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3pPr>
            <a:lvl4pPr indent="-228600" lvl="3" marL="18288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4pPr>
            <a:lvl5pPr indent="-228600" lvl="4" marL="22860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5pPr>
            <a:lvl6pPr indent="-228600" lvl="5" marL="27432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6pPr>
            <a:lvl7pPr indent="-228600" lvl="6" marL="32004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7pPr>
            <a:lvl8pPr indent="-228600" lvl="7" marL="3657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8pPr>
            <a:lvl9pPr indent="-228600" lvl="8" marL="41148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9pPr>
          </a:lstStyle>
          <a:p/>
        </p:txBody>
      </p:sp>
      <p:sp>
        <p:nvSpPr>
          <p:cNvPr id="134" name="Google Shape;134;p27"/>
          <p:cNvSpPr txBox="1"/>
          <p:nvPr>
            <p:ph idx="4" type="body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97954" lvl="1" marL="9144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64045" lvl="3" marL="18288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indent="-364045" lvl="4" marL="22860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indent="-364045" lvl="5" marL="27432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indent="-364045" lvl="6" marL="32004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indent="-364045" lvl="7" marL="3657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indent="-364045" lvl="8" marL="41148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/>
        </p:txBody>
      </p:sp>
      <p:sp>
        <p:nvSpPr>
          <p:cNvPr id="135" name="Google Shape;135;p27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7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7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1"/>
          <p:cNvSpPr txBox="1"/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1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" name="Google Shape;24;p41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1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1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8"/>
          <p:cNvSpPr txBox="1"/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b="1" sz="26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28"/>
          <p:cNvSpPr txBox="1"/>
          <p:nvPr>
            <p:ph idx="1" type="body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99554" lvl="0" marL="457200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indent="-465645" lvl="1" marL="914400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indent="-431800" lvl="2" marL="1371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indent="-397954" lvl="3" marL="18288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indent="-397954" lvl="4" marL="22860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indent="-397954" lvl="5" marL="27432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indent="-397954" lvl="6" marL="32004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indent="-397954" lvl="7" marL="3657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indent="-397954" lvl="8" marL="41148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/>
        </p:txBody>
      </p:sp>
      <p:sp>
        <p:nvSpPr>
          <p:cNvPr id="141" name="Google Shape;141;p28"/>
          <p:cNvSpPr txBox="1"/>
          <p:nvPr>
            <p:ph idx="2" type="body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indent="-228600" lvl="1" marL="914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228600" lvl="5" marL="2743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indent="-228600" lvl="6" marL="3200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indent="-228600" lvl="7" marL="3657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indent="-228600" lvl="8" marL="411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2" name="Google Shape;142;p2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8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8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9"/>
          <p:cNvSpPr txBox="1"/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b="1" sz="26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9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29"/>
          <p:cNvSpPr txBox="1"/>
          <p:nvPr>
            <p:ph idx="1" type="body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indent="-228600" lvl="1" marL="914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228600" lvl="5" marL="2743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indent="-228600" lvl="6" marL="3200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indent="-228600" lvl="7" marL="3657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indent="-228600" lvl="8" marL="411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9" name="Google Shape;149;p2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9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9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30"/>
          <p:cNvSpPr txBox="1"/>
          <p:nvPr>
            <p:ph idx="1" type="body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3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30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3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1"/>
          <p:cNvSpPr txBox="1"/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31"/>
          <p:cNvSpPr txBox="1"/>
          <p:nvPr>
            <p:ph idx="1" type="body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" name="Google Shape;161;p3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31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3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4e2b3e1669_0_485"/>
          <p:cNvSpPr txBox="1"/>
          <p:nvPr>
            <p:ph type="ctrTitle"/>
          </p:nvPr>
        </p:nvSpPr>
        <p:spPr>
          <a:xfrm>
            <a:off x="914400" y="2130426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g34e2b3e1669_0_485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73" name="Google Shape;173;g34e2b3e1669_0_485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74" name="Google Shape;174;g34e2b3e1669_0_485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75" name="Google Shape;175;g34e2b3e1669_0_485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4e2b3e1669_0_491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g34e2b3e1669_0_491"/>
          <p:cNvSpPr txBox="1"/>
          <p:nvPr>
            <p:ph idx="1" type="body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9" name="Google Shape;179;g34e2b3e1669_0_491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80" name="Google Shape;180;g34e2b3e1669_0_491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81" name="Google Shape;181;g34e2b3e1669_0_491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4e2b3e1669_0_497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84" name="Google Shape;184;g34e2b3e1669_0_497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85" name="Google Shape;185;g34e2b3e1669_0_497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4e2b3e1669_0_501"/>
          <p:cNvSpPr txBox="1"/>
          <p:nvPr>
            <p:ph type="title"/>
          </p:nvPr>
        </p:nvSpPr>
        <p:spPr>
          <a:xfrm>
            <a:off x="963084" y="4406901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b="1" sz="5333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g34e2b3e1669_0_501"/>
          <p:cNvSpPr txBox="1"/>
          <p:nvPr>
            <p:ph idx="1" type="body"/>
          </p:nvPr>
        </p:nvSpPr>
        <p:spPr>
          <a:xfrm>
            <a:off x="963084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9" name="Google Shape;189;g34e2b3e1669_0_501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90" name="Google Shape;190;g34e2b3e1669_0_501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91" name="Google Shape;191;g34e2b3e1669_0_501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4e2b3e1669_0_507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g34e2b3e1669_0_507"/>
          <p:cNvSpPr txBox="1"/>
          <p:nvPr>
            <p:ph idx="1" type="body"/>
          </p:nvPr>
        </p:nvSpPr>
        <p:spPr>
          <a:xfrm>
            <a:off x="609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65645" lvl="0" marL="45720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indent="-431800" lvl="1" marL="9144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397954" lvl="2" marL="1371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indent="-381000" lvl="3" marL="1828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195" name="Google Shape;195;g34e2b3e1669_0_507"/>
          <p:cNvSpPr txBox="1"/>
          <p:nvPr>
            <p:ph idx="2" type="body"/>
          </p:nvPr>
        </p:nvSpPr>
        <p:spPr>
          <a:xfrm>
            <a:off x="6197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65645" lvl="0" marL="45720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indent="-431800" lvl="1" marL="9144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397954" lvl="2" marL="1371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indent="-381000" lvl="3" marL="1828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196" name="Google Shape;196;g34e2b3e1669_0_507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97" name="Google Shape;197;g34e2b3e1669_0_507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98" name="Google Shape;198;g34e2b3e1669_0_507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4e2b3e1669_0_514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g34e2b3e1669_0_514"/>
          <p:cNvSpPr txBox="1"/>
          <p:nvPr>
            <p:ph idx="1" type="body"/>
          </p:nvPr>
        </p:nvSpPr>
        <p:spPr>
          <a:xfrm>
            <a:off x="609600" y="1535113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1pPr>
            <a:lvl2pPr indent="-228600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b="1" sz="2667"/>
            </a:lvl2pPr>
            <a:lvl3pPr indent="-2286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3pPr>
            <a:lvl4pPr indent="-228600" lvl="3" marL="1828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4pPr>
            <a:lvl5pPr indent="-228600" lvl="4" marL="22860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5pPr>
            <a:lvl6pPr indent="-228600" lvl="5" marL="27432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6pPr>
            <a:lvl7pPr indent="-228600" lvl="6" marL="32004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7pPr>
            <a:lvl8pPr indent="-228600" lvl="7" marL="3657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8pPr>
            <a:lvl9pPr indent="-228600" lvl="8" marL="4114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9pPr>
          </a:lstStyle>
          <a:p/>
        </p:txBody>
      </p:sp>
      <p:sp>
        <p:nvSpPr>
          <p:cNvPr id="202" name="Google Shape;202;g34e2b3e1669_0_514"/>
          <p:cNvSpPr txBox="1"/>
          <p:nvPr>
            <p:ph idx="2" type="body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97954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64045" lvl="3" marL="1828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indent="-364045" lvl="4" marL="22860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indent="-364045" lvl="5" marL="27432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indent="-364045" lvl="6" marL="32004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indent="-364045" lvl="7" marL="3657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indent="-364045" lvl="8" marL="4114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/>
        </p:txBody>
      </p:sp>
      <p:sp>
        <p:nvSpPr>
          <p:cNvPr id="203" name="Google Shape;203;g34e2b3e1669_0_514"/>
          <p:cNvSpPr txBox="1"/>
          <p:nvPr>
            <p:ph idx="3" type="body"/>
          </p:nvPr>
        </p:nvSpPr>
        <p:spPr>
          <a:xfrm>
            <a:off x="6193369" y="1535113"/>
            <a:ext cx="5388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1pPr>
            <a:lvl2pPr indent="-228600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b="1" sz="2667"/>
            </a:lvl2pPr>
            <a:lvl3pPr indent="-2286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3pPr>
            <a:lvl4pPr indent="-228600" lvl="3" marL="1828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4pPr>
            <a:lvl5pPr indent="-228600" lvl="4" marL="22860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5pPr>
            <a:lvl6pPr indent="-228600" lvl="5" marL="27432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6pPr>
            <a:lvl7pPr indent="-228600" lvl="6" marL="32004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7pPr>
            <a:lvl8pPr indent="-228600" lvl="7" marL="3657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8pPr>
            <a:lvl9pPr indent="-228600" lvl="8" marL="4114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9pPr>
          </a:lstStyle>
          <a:p/>
        </p:txBody>
      </p:sp>
      <p:sp>
        <p:nvSpPr>
          <p:cNvPr id="204" name="Google Shape;204;g34e2b3e1669_0_514"/>
          <p:cNvSpPr txBox="1"/>
          <p:nvPr>
            <p:ph idx="4" type="body"/>
          </p:nvPr>
        </p:nvSpPr>
        <p:spPr>
          <a:xfrm>
            <a:off x="6193369" y="2174875"/>
            <a:ext cx="5388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97954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64045" lvl="3" marL="1828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indent="-364045" lvl="4" marL="22860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indent="-364045" lvl="5" marL="27432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indent="-364045" lvl="6" marL="32004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indent="-364045" lvl="7" marL="3657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indent="-364045" lvl="8" marL="4114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/>
        </p:txBody>
      </p:sp>
      <p:sp>
        <p:nvSpPr>
          <p:cNvPr id="205" name="Google Shape;205;g34e2b3e1669_0_514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206" name="Google Shape;206;g34e2b3e1669_0_514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207" name="Google Shape;207;g34e2b3e1669_0_514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2"/>
          <p:cNvSpPr txBox="1"/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2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2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2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2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4e2b3e1669_0_523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g34e2b3e1669_0_523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211" name="Google Shape;211;g34e2b3e1669_0_523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212" name="Google Shape;212;g34e2b3e1669_0_523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4e2b3e1669_0_528"/>
          <p:cNvSpPr txBox="1"/>
          <p:nvPr>
            <p:ph type="title"/>
          </p:nvPr>
        </p:nvSpPr>
        <p:spPr>
          <a:xfrm>
            <a:off x="609602" y="273049"/>
            <a:ext cx="40110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b="1" sz="2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g34e2b3e1669_0_528"/>
          <p:cNvSpPr txBox="1"/>
          <p:nvPr>
            <p:ph idx="1" type="body"/>
          </p:nvPr>
        </p:nvSpPr>
        <p:spPr>
          <a:xfrm>
            <a:off x="4766733" y="273052"/>
            <a:ext cx="6815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99554" lvl="0" marL="4572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indent="-465645" lvl="1" marL="91440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indent="-431800" lvl="2" marL="1371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indent="-397954" lvl="3" marL="1828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indent="-397954" lvl="4" marL="22860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indent="-397954" lvl="5" marL="2743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indent="-397954" lvl="6" marL="3200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indent="-397954" lvl="7" marL="3657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indent="-397954" lvl="8" marL="4114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/>
        </p:txBody>
      </p:sp>
      <p:sp>
        <p:nvSpPr>
          <p:cNvPr id="216" name="Google Shape;216;g34e2b3e1669_0_528"/>
          <p:cNvSpPr txBox="1"/>
          <p:nvPr>
            <p:ph idx="2" type="body"/>
          </p:nvPr>
        </p:nvSpPr>
        <p:spPr>
          <a:xfrm>
            <a:off x="609602" y="1435102"/>
            <a:ext cx="40110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indent="-228600" lvl="1" marL="914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indent="-228600" lvl="3" marL="1828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228600" lvl="5" marL="2743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indent="-228600" lvl="6" marL="3200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indent="-228600" lvl="7" marL="3657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indent="-228600" lvl="8" marL="411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17" name="Google Shape;217;g34e2b3e1669_0_528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218" name="Google Shape;218;g34e2b3e1669_0_528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219" name="Google Shape;219;g34e2b3e1669_0_528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4e2b3e1669_0_535"/>
          <p:cNvSpPr txBox="1"/>
          <p:nvPr>
            <p:ph type="title"/>
          </p:nvPr>
        </p:nvSpPr>
        <p:spPr>
          <a:xfrm>
            <a:off x="2389717" y="4800600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b="1" sz="2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g34e2b3e1669_0_535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g34e2b3e1669_0_535"/>
          <p:cNvSpPr txBox="1"/>
          <p:nvPr>
            <p:ph idx="1" type="body"/>
          </p:nvPr>
        </p:nvSpPr>
        <p:spPr>
          <a:xfrm>
            <a:off x="2389717" y="5367338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indent="-228600" lvl="1" marL="914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indent="-228600" lvl="3" marL="1828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228600" lvl="5" marL="2743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indent="-228600" lvl="6" marL="3200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indent="-228600" lvl="7" marL="3657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indent="-228600" lvl="8" marL="411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24" name="Google Shape;224;g34e2b3e1669_0_535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225" name="Google Shape;225;g34e2b3e1669_0_535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226" name="Google Shape;226;g34e2b3e1669_0_535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4e2b3e1669_0_542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g34e2b3e1669_0_542"/>
          <p:cNvSpPr txBox="1"/>
          <p:nvPr>
            <p:ph idx="1" type="body"/>
          </p:nvPr>
        </p:nvSpPr>
        <p:spPr>
          <a:xfrm rot="5400000">
            <a:off x="3832951" y="-1623150"/>
            <a:ext cx="45261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0" name="Google Shape;230;g34e2b3e1669_0_542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231" name="Google Shape;231;g34e2b3e1669_0_542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232" name="Google Shape;232;g34e2b3e1669_0_542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4e2b3e1669_0_548"/>
          <p:cNvSpPr txBox="1"/>
          <p:nvPr>
            <p:ph type="title"/>
          </p:nvPr>
        </p:nvSpPr>
        <p:spPr>
          <a:xfrm rot="5400000">
            <a:off x="7285051" y="1828790"/>
            <a:ext cx="58515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g34e2b3e1669_0_548"/>
          <p:cNvSpPr txBox="1"/>
          <p:nvPr>
            <p:ph idx="1" type="body"/>
          </p:nvPr>
        </p:nvSpPr>
        <p:spPr>
          <a:xfrm rot="5400000">
            <a:off x="1697001" y="-812861"/>
            <a:ext cx="5851500" cy="80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6" name="Google Shape;236;g34e2b3e1669_0_548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237" name="Google Shape;237;g34e2b3e1669_0_548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238" name="Google Shape;238;g34e2b3e1669_0_548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4e2b3e1669_0_806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g34e2b3e1669_0_806"/>
          <p:cNvSpPr txBox="1"/>
          <p:nvPr>
            <p:ph idx="1" type="body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8" name="Google Shape;248;g34e2b3e1669_0_806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g34e2b3e1669_0_806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g34e2b3e1669_0_806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4e2b3e1669_0_812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g34e2b3e1669_0_812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g34e2b3e1669_0_812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g34e2b3e1669_0_812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4e2b3e1669_0_817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g34e2b3e1669_0_817"/>
          <p:cNvSpPr txBox="1"/>
          <p:nvPr>
            <p:ph idx="1" type="body"/>
          </p:nvPr>
        </p:nvSpPr>
        <p:spPr>
          <a:xfrm>
            <a:off x="609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65645" lvl="0" marL="457200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indent="-431800" lvl="1" marL="9144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397954" lvl="2" marL="1371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indent="-381000" lvl="3" marL="1828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259" name="Google Shape;259;g34e2b3e1669_0_817"/>
          <p:cNvSpPr txBox="1"/>
          <p:nvPr>
            <p:ph idx="2" type="body"/>
          </p:nvPr>
        </p:nvSpPr>
        <p:spPr>
          <a:xfrm>
            <a:off x="6197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65645" lvl="0" marL="457200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indent="-431800" lvl="1" marL="9144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397954" lvl="2" marL="1371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indent="-381000" lvl="3" marL="1828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260" name="Google Shape;260;g34e2b3e1669_0_817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g34e2b3e1669_0_817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g34e2b3e1669_0_817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4e2b3e1669_0_824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g34e2b3e1669_0_824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g34e2b3e1669_0_824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4e2b3e1669_0_828"/>
          <p:cNvSpPr txBox="1"/>
          <p:nvPr>
            <p:ph type="ctrTitle"/>
          </p:nvPr>
        </p:nvSpPr>
        <p:spPr>
          <a:xfrm>
            <a:off x="914400" y="2130426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g34e2b3e1669_0_828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70" name="Google Shape;270;g34e2b3e1669_0_828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g34e2b3e1669_0_828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g34e2b3e1669_0_828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3"/>
          <p:cNvSpPr txBox="1"/>
          <p:nvPr>
            <p:ph idx="1" type="body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43"/>
          <p:cNvSpPr txBox="1"/>
          <p:nvPr>
            <p:ph idx="2" type="body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43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3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3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4e2b3e1669_0_834"/>
          <p:cNvSpPr txBox="1"/>
          <p:nvPr>
            <p:ph type="title"/>
          </p:nvPr>
        </p:nvSpPr>
        <p:spPr>
          <a:xfrm>
            <a:off x="963084" y="4406901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b="1" sz="5333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g34e2b3e1669_0_834"/>
          <p:cNvSpPr txBox="1"/>
          <p:nvPr>
            <p:ph idx="1" type="body"/>
          </p:nvPr>
        </p:nvSpPr>
        <p:spPr>
          <a:xfrm>
            <a:off x="963084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76" name="Google Shape;276;g34e2b3e1669_0_834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g34e2b3e1669_0_834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g34e2b3e1669_0_834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4e2b3e1669_0_840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g34e2b3e1669_0_840"/>
          <p:cNvSpPr txBox="1"/>
          <p:nvPr>
            <p:ph idx="1" type="body"/>
          </p:nvPr>
        </p:nvSpPr>
        <p:spPr>
          <a:xfrm>
            <a:off x="609600" y="1535113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1pPr>
            <a:lvl2pPr indent="-228600" lvl="1" marL="9144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b="1" sz="2667"/>
            </a:lvl2pPr>
            <a:lvl3pPr indent="-2286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3pPr>
            <a:lvl4pPr indent="-228600" lvl="3" marL="18288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4pPr>
            <a:lvl5pPr indent="-228600" lvl="4" marL="22860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5pPr>
            <a:lvl6pPr indent="-228600" lvl="5" marL="27432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6pPr>
            <a:lvl7pPr indent="-228600" lvl="6" marL="32004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7pPr>
            <a:lvl8pPr indent="-228600" lvl="7" marL="3657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8pPr>
            <a:lvl9pPr indent="-228600" lvl="8" marL="41148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9pPr>
          </a:lstStyle>
          <a:p/>
        </p:txBody>
      </p:sp>
      <p:sp>
        <p:nvSpPr>
          <p:cNvPr id="282" name="Google Shape;282;g34e2b3e1669_0_840"/>
          <p:cNvSpPr txBox="1"/>
          <p:nvPr>
            <p:ph idx="2" type="body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97954" lvl="1" marL="9144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64045" lvl="3" marL="18288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indent="-364045" lvl="4" marL="22860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indent="-364045" lvl="5" marL="27432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indent="-364045" lvl="6" marL="32004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indent="-364045" lvl="7" marL="3657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indent="-364045" lvl="8" marL="41148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/>
        </p:txBody>
      </p:sp>
      <p:sp>
        <p:nvSpPr>
          <p:cNvPr id="283" name="Google Shape;283;g34e2b3e1669_0_840"/>
          <p:cNvSpPr txBox="1"/>
          <p:nvPr>
            <p:ph idx="3" type="body"/>
          </p:nvPr>
        </p:nvSpPr>
        <p:spPr>
          <a:xfrm>
            <a:off x="6193369" y="1535113"/>
            <a:ext cx="5388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1pPr>
            <a:lvl2pPr indent="-228600" lvl="1" marL="9144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b="1" sz="2667"/>
            </a:lvl2pPr>
            <a:lvl3pPr indent="-2286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3pPr>
            <a:lvl4pPr indent="-228600" lvl="3" marL="18288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4pPr>
            <a:lvl5pPr indent="-228600" lvl="4" marL="22860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5pPr>
            <a:lvl6pPr indent="-228600" lvl="5" marL="27432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6pPr>
            <a:lvl7pPr indent="-228600" lvl="6" marL="32004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7pPr>
            <a:lvl8pPr indent="-228600" lvl="7" marL="3657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8pPr>
            <a:lvl9pPr indent="-228600" lvl="8" marL="41148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9pPr>
          </a:lstStyle>
          <a:p/>
        </p:txBody>
      </p:sp>
      <p:sp>
        <p:nvSpPr>
          <p:cNvPr id="284" name="Google Shape;284;g34e2b3e1669_0_840"/>
          <p:cNvSpPr txBox="1"/>
          <p:nvPr>
            <p:ph idx="4" type="body"/>
          </p:nvPr>
        </p:nvSpPr>
        <p:spPr>
          <a:xfrm>
            <a:off x="6193369" y="2174875"/>
            <a:ext cx="5388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97954" lvl="1" marL="9144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64045" lvl="3" marL="18288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indent="-364045" lvl="4" marL="22860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indent="-364045" lvl="5" marL="27432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indent="-364045" lvl="6" marL="32004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indent="-364045" lvl="7" marL="3657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indent="-364045" lvl="8" marL="41148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/>
        </p:txBody>
      </p:sp>
      <p:sp>
        <p:nvSpPr>
          <p:cNvPr id="285" name="Google Shape;285;g34e2b3e1669_0_840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g34e2b3e1669_0_840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g34e2b3e1669_0_840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4e2b3e1669_0_849"/>
          <p:cNvSpPr txBox="1"/>
          <p:nvPr>
            <p:ph type="title"/>
          </p:nvPr>
        </p:nvSpPr>
        <p:spPr>
          <a:xfrm>
            <a:off x="609602" y="273049"/>
            <a:ext cx="40110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b="1" sz="26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g34e2b3e1669_0_849"/>
          <p:cNvSpPr txBox="1"/>
          <p:nvPr>
            <p:ph idx="1" type="body"/>
          </p:nvPr>
        </p:nvSpPr>
        <p:spPr>
          <a:xfrm>
            <a:off x="4766733" y="273052"/>
            <a:ext cx="6815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99554" lvl="0" marL="457200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indent="-465645" lvl="1" marL="914400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indent="-431800" lvl="2" marL="1371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indent="-397954" lvl="3" marL="18288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indent="-397954" lvl="4" marL="22860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indent="-397954" lvl="5" marL="27432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indent="-397954" lvl="6" marL="32004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indent="-397954" lvl="7" marL="3657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indent="-397954" lvl="8" marL="41148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/>
        </p:txBody>
      </p:sp>
      <p:sp>
        <p:nvSpPr>
          <p:cNvPr id="291" name="Google Shape;291;g34e2b3e1669_0_849"/>
          <p:cNvSpPr txBox="1"/>
          <p:nvPr>
            <p:ph idx="2" type="body"/>
          </p:nvPr>
        </p:nvSpPr>
        <p:spPr>
          <a:xfrm>
            <a:off x="609602" y="1435102"/>
            <a:ext cx="40110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indent="-228600" lvl="1" marL="914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228600" lvl="5" marL="2743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indent="-228600" lvl="6" marL="3200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indent="-228600" lvl="7" marL="3657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indent="-228600" lvl="8" marL="411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92" name="Google Shape;292;g34e2b3e1669_0_849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g34e2b3e1669_0_849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4" name="Google Shape;294;g34e2b3e1669_0_849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4e2b3e1669_0_856"/>
          <p:cNvSpPr txBox="1"/>
          <p:nvPr>
            <p:ph type="title"/>
          </p:nvPr>
        </p:nvSpPr>
        <p:spPr>
          <a:xfrm>
            <a:off x="2389717" y="4800600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b="1" sz="26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g34e2b3e1669_0_856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98" name="Google Shape;298;g34e2b3e1669_0_856"/>
          <p:cNvSpPr txBox="1"/>
          <p:nvPr>
            <p:ph idx="1" type="body"/>
          </p:nvPr>
        </p:nvSpPr>
        <p:spPr>
          <a:xfrm>
            <a:off x="2389717" y="5367338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indent="-228600" lvl="1" marL="914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228600" lvl="5" marL="2743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indent="-228600" lvl="6" marL="3200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indent="-228600" lvl="7" marL="3657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indent="-228600" lvl="8" marL="411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99" name="Google Shape;299;g34e2b3e1669_0_856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g34e2b3e1669_0_856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g34e2b3e1669_0_856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4e2b3e1669_0_863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g34e2b3e1669_0_863"/>
          <p:cNvSpPr txBox="1"/>
          <p:nvPr>
            <p:ph idx="1" type="body"/>
          </p:nvPr>
        </p:nvSpPr>
        <p:spPr>
          <a:xfrm rot="5400000">
            <a:off x="3832950" y="-1623149"/>
            <a:ext cx="45261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5" name="Google Shape;305;g34e2b3e1669_0_863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g34e2b3e1669_0_863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g34e2b3e1669_0_863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4e2b3e1669_0_869"/>
          <p:cNvSpPr txBox="1"/>
          <p:nvPr>
            <p:ph type="title"/>
          </p:nvPr>
        </p:nvSpPr>
        <p:spPr>
          <a:xfrm rot="5400000">
            <a:off x="7285050" y="1828789"/>
            <a:ext cx="58515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g34e2b3e1669_0_869"/>
          <p:cNvSpPr txBox="1"/>
          <p:nvPr>
            <p:ph idx="1" type="body"/>
          </p:nvPr>
        </p:nvSpPr>
        <p:spPr>
          <a:xfrm rot="5400000">
            <a:off x="1697000" y="-812861"/>
            <a:ext cx="5851500" cy="80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1" name="Google Shape;311;g34e2b3e1669_0_869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g34e2b3e1669_0_869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g34e2b3e1669_0_869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4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44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44"/>
          <p:cNvSpPr txBox="1"/>
          <p:nvPr>
            <p:ph idx="3" type="body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44"/>
          <p:cNvSpPr txBox="1"/>
          <p:nvPr>
            <p:ph idx="4" type="body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44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4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4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5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5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5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6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6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6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7"/>
          <p:cNvSpPr txBox="1"/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7"/>
          <p:cNvSpPr txBox="1"/>
          <p:nvPr>
            <p:ph idx="1" type="body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47"/>
          <p:cNvSpPr txBox="1"/>
          <p:nvPr>
            <p:ph idx="2" type="body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47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7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7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8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8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8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48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8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8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34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45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16"/>
          <p:cNvSpPr txBox="1"/>
          <p:nvPr>
            <p:ph idx="1" type="body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6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6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6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b="0" i="0" sz="5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99554" lvl="0" marL="457200" marR="0" rtl="0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b="0" i="0" sz="42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5645" lvl="1" marL="914400" marR="0" rtl="0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b="0" i="0" sz="37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97954" lvl="3" marL="18288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97954" lvl="4" marL="22860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97954" lvl="5" marL="27432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97954" lvl="6" marL="32004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97954" lvl="7" marL="36576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97954" lvl="8" marL="41148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8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8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4e2b3e1669_0_479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b="0" i="0" sz="5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6" name="Google Shape;166;g34e2b3e1669_0_479"/>
          <p:cNvSpPr txBox="1"/>
          <p:nvPr>
            <p:ph idx="1" type="body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99554" lvl="0" marL="457200" marR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b="0" i="0" sz="42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5645" lvl="1" marL="91440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b="0" i="0" sz="37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97954" lvl="3" marL="1828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97954" lvl="4" marL="22860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97954" lvl="5" marL="27432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97954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97954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97954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7" name="Google Shape;167;g34e2b3e1669_0_479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8" name="Google Shape;168;g34e2b3e1669_0_479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9" name="Google Shape;169;g34e2b3e1669_0_479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4e2b3e1669_0_800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b="0" i="0" sz="5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1" name="Google Shape;241;g34e2b3e1669_0_800"/>
          <p:cNvSpPr txBox="1"/>
          <p:nvPr>
            <p:ph idx="1" type="body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99554" lvl="0" marL="457200" marR="0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b="0" i="0" sz="42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5645" lvl="1" marL="914400" marR="0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b="0" i="0" sz="37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97954" lvl="3" marL="1828800" marR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97954" lvl="4" marL="2286000" marR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97954" lvl="5" marL="2743200" marR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97954" lvl="6" marL="3200400" marR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97954" lvl="7" marL="3657600" marR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97954" lvl="8" marL="4114800" marR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g34e2b3e1669_0_800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3" name="Google Shape;243;g34e2b3e1669_0_800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4" name="Google Shape;244;g34e2b3e1669_0_800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5.jp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hyperlink" Target="https://alpha.ngs.noaa.gov/NAPGD2022/index.shtml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jpg"/><Relationship Id="rId4" Type="http://schemas.openxmlformats.org/officeDocument/2006/relationships/image" Target="../media/image42.jpg"/><Relationship Id="rId5" Type="http://schemas.openxmlformats.org/officeDocument/2006/relationships/image" Target="../media/image4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g"/><Relationship Id="rId4" Type="http://schemas.openxmlformats.org/officeDocument/2006/relationships/image" Target="../media/image18.png"/><Relationship Id="rId5" Type="http://schemas.openxmlformats.org/officeDocument/2006/relationships/image" Target="../media/image16.png"/><Relationship Id="rId6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hyperlink" Target="https://ggos.org/item/height-systems/#learn-this" TargetMode="External"/><Relationship Id="rId6" Type="http://schemas.openxmlformats.org/officeDocument/2006/relationships/image" Target="../media/image23.png"/><Relationship Id="rId7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"/>
          <p:cNvSpPr txBox="1"/>
          <p:nvPr>
            <p:ph type="title"/>
          </p:nvPr>
        </p:nvSpPr>
        <p:spPr>
          <a:xfrm>
            <a:off x="60289" y="964825"/>
            <a:ext cx="9154048" cy="9861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latin typeface="Arial"/>
                <a:ea typeface="Arial"/>
                <a:cs typeface="Arial"/>
                <a:sym typeface="Arial"/>
              </a:rPr>
              <a:t>North American-Pacific Geopotential Datum of 2022 (NAPGD2022)</a:t>
            </a:r>
            <a:endParaRPr/>
          </a:p>
        </p:txBody>
      </p:sp>
      <p:sp>
        <p:nvSpPr>
          <p:cNvPr id="320" name="Google Shape;320;p1"/>
          <p:cNvSpPr txBox="1"/>
          <p:nvPr/>
        </p:nvSpPr>
        <p:spPr>
          <a:xfrm>
            <a:off x="102100" y="2090800"/>
            <a:ext cx="10803600" cy="3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sz="30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Kevin Ahlgren, Ph.D. (</a:t>
            </a:r>
            <a:r>
              <a:rPr b="0" i="0" lang="en-US" sz="3000" cap="none" strike="noStrike">
                <a:latin typeface="Arial"/>
                <a:ea typeface="Arial"/>
                <a:cs typeface="Arial"/>
                <a:sym typeface="Arial"/>
              </a:rPr>
              <a:t>kevin.ahlgren@noaa.gov</a:t>
            </a:r>
            <a:r>
              <a:rPr b="0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sz="30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3000"/>
              <a:t>Jianliang Huang, Ph.D. (jianliang.huang@nrcan-rncan.gc.ca)</a:t>
            </a:r>
            <a:endParaRPr sz="3000"/>
          </a:p>
          <a:p>
            <a:pPr indent="-342900" lvl="0" marL="342900" marR="0" rtl="0" algn="l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Geoid Team(s): K Ahlgren</a:t>
            </a:r>
            <a:r>
              <a:rPr b="0" baseline="3000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YM Wang</a:t>
            </a:r>
            <a:r>
              <a:rPr b="0" baseline="3000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X Li</a:t>
            </a:r>
            <a:r>
              <a:rPr b="0" baseline="3000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R Hardy</a:t>
            </a:r>
            <a:r>
              <a:rPr b="0" baseline="3000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J Huang</a:t>
            </a:r>
            <a:r>
              <a:rPr b="0" baseline="3000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I Foroughi</a:t>
            </a:r>
            <a:r>
              <a:rPr b="0" baseline="3000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M Véronneau</a:t>
            </a:r>
            <a:r>
              <a:rPr b="0" baseline="3000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D Avalos-Naranjo</a:t>
            </a:r>
            <a:r>
              <a:rPr b="0" baseline="3000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2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baseline="3000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National Geodetic Survey – National Oceanic and Atmospheric Administration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baseline="3000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Canadian Geodetic Survey – Natural Resources Canada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baseline="3000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National Institute of Statistics and Geography, Mexico (INEGI)</a:t>
            </a:r>
            <a:endParaRPr/>
          </a:p>
        </p:txBody>
      </p:sp>
      <p:graphicFrame>
        <p:nvGraphicFramePr>
          <p:cNvPr id="321" name="Google Shape;321;p1"/>
          <p:cNvGraphicFramePr/>
          <p:nvPr/>
        </p:nvGraphicFramePr>
        <p:xfrm>
          <a:off x="133816" y="636354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{28DB1236-A3C7-42CB-BCEC-BD48F1C0F633}</a:tableStyleId>
              </a:tblPr>
              <a:tblGrid>
                <a:gridCol w="2637100"/>
                <a:gridCol w="6197600"/>
                <a:gridCol w="3089675"/>
              </a:tblGrid>
              <a:tr h="4944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/>
                    </a:p>
                  </a:txBody>
                  <a:tcPr marT="60950" marB="60950" marR="121925" marL="1219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Arial"/>
                          <a:ea typeface="Arial"/>
                          <a:cs typeface="Arial"/>
                          <a:sym typeface="Arial"/>
                        </a:rPr>
                        <a:t>Industry Workshop</a:t>
                      </a:r>
                      <a:endParaRPr/>
                    </a:p>
                  </a:txBody>
                  <a:tcPr marT="60950" marB="60950" marR="121925" marL="1219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Arial"/>
                          <a:ea typeface="Arial"/>
                          <a:cs typeface="Arial"/>
                          <a:sym typeface="Arial"/>
                        </a:rPr>
                        <a:t>4/23/25</a:t>
                      </a:r>
                      <a:endParaRPr/>
                    </a:p>
                  </a:txBody>
                  <a:tcPr marT="60950" marB="60950" marR="121925" marL="121925"/>
                </a:tc>
              </a:tr>
            </a:tbl>
          </a:graphicData>
        </a:graphic>
      </p:graphicFrame>
      <p:pic>
        <p:nvPicPr>
          <p:cNvPr id="322" name="Google Shape;32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82711" y="5699126"/>
            <a:ext cx="2517754" cy="7562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tional Geodetic Survey 2018 Webinars | In the Scan" id="323" name="Google Shape;323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7868" y="5537659"/>
            <a:ext cx="1079190" cy="1079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36319" y="5899241"/>
            <a:ext cx="4557131" cy="35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260073" y="555050"/>
            <a:ext cx="1830200" cy="18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"/>
          <p:cNvSpPr txBox="1"/>
          <p:nvPr/>
        </p:nvSpPr>
        <p:spPr>
          <a:xfrm>
            <a:off x="7584595" y="2374654"/>
            <a:ext cx="4607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6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https://alpha.ngs.noaa.gov/NAPGD2022/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"/>
          <p:cNvSpPr txBox="1"/>
          <p:nvPr>
            <p:ph type="title"/>
          </p:nvPr>
        </p:nvSpPr>
        <p:spPr>
          <a:xfrm>
            <a:off x="90943" y="332514"/>
            <a:ext cx="1149145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8888"/>
              <a:buFont typeface="Arial"/>
              <a:buNone/>
            </a:pPr>
            <a:r>
              <a:rPr b="1" lang="en-US" sz="4000">
                <a:latin typeface="Arial"/>
                <a:ea typeface="Arial"/>
                <a:cs typeface="Arial"/>
                <a:sym typeface="Arial"/>
              </a:rPr>
              <a:t>North American-Pacific Geopotential Datum of 2022</a:t>
            </a:r>
            <a:endParaRPr b="1" sz="4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3"/>
          <p:cNvSpPr txBox="1"/>
          <p:nvPr/>
        </p:nvSpPr>
        <p:spPr>
          <a:xfrm>
            <a:off x="4385279" y="6327901"/>
            <a:ext cx="3258436" cy="533542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667"/>
              <a:buFont typeface="Calibri"/>
              <a:buNone/>
            </a:pPr>
            <a:r>
              <a:rPr b="0" i="0" lang="en-US" sz="2667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¼ Earth’s Surface</a:t>
            </a:r>
            <a:endParaRPr b="0" i="0" sz="1800" u="none" cap="none" strike="noStrike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3"/>
          <p:cNvSpPr txBox="1"/>
          <p:nvPr/>
        </p:nvSpPr>
        <p:spPr>
          <a:xfrm>
            <a:off x="151832" y="6379586"/>
            <a:ext cx="1189950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GEOID2022: Static Component											Dynamic Component	</a:t>
            </a:r>
            <a:endParaRPr/>
          </a:p>
        </p:txBody>
      </p:sp>
      <p:sp>
        <p:nvSpPr>
          <p:cNvPr id="450" name="Google Shape;450;p3"/>
          <p:cNvSpPr txBox="1"/>
          <p:nvPr/>
        </p:nvSpPr>
        <p:spPr>
          <a:xfrm>
            <a:off x="482828" y="1690186"/>
            <a:ext cx="1170917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Alpha Release: GEOID2022 / DEFLEC2022 / GRAV2022 / GM2022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GEOID2022: Combined model (CGS+NGS+INEGI)</a:t>
            </a:r>
            <a:endParaRPr/>
          </a:p>
        </p:txBody>
      </p:sp>
      <p:pic>
        <p:nvPicPr>
          <p:cNvPr id="451" name="Google Shape;45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88245" y="3114444"/>
            <a:ext cx="5991726" cy="3238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32" y="3114444"/>
            <a:ext cx="5991726" cy="3238772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"/>
          <p:cNvSpPr/>
          <p:nvPr/>
        </p:nvSpPr>
        <p:spPr>
          <a:xfrm>
            <a:off x="5764947" y="4411680"/>
            <a:ext cx="662105" cy="662105"/>
          </a:xfrm>
          <a:prstGeom prst="mathPlus">
            <a:avLst>
              <a:gd fmla="val 23520" name="adj1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4e2b3e1669_0_875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60" name="Google Shape;460;g34e2b3e1669_0_8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4800"/>
            <a:ext cx="11887202" cy="5964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"/>
          <p:cNvSpPr txBox="1"/>
          <p:nvPr/>
        </p:nvSpPr>
        <p:spPr>
          <a:xfrm>
            <a:off x="90943" y="332514"/>
            <a:ext cx="1149145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Features on alpha site:</a:t>
            </a:r>
            <a:endParaRPr/>
          </a:p>
        </p:txBody>
      </p:sp>
      <p:sp>
        <p:nvSpPr>
          <p:cNvPr id="467" name="Google Shape;467;p5"/>
          <p:cNvSpPr txBox="1"/>
          <p:nvPr>
            <p:ph idx="1" type="body"/>
          </p:nvPr>
        </p:nvSpPr>
        <p:spPr>
          <a:xfrm>
            <a:off x="609600" y="1600201"/>
            <a:ext cx="10972800" cy="2738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457189" lvl="0" marL="45718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8429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New products: </a:t>
            </a:r>
            <a:r>
              <a:rPr lang="en-US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GEOID2022,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DEFLEC2022, DEM2022, GRAV2022, GM2022</a:t>
            </a:r>
            <a:endParaRPr/>
          </a:p>
          <a:p>
            <a:pPr indent="-381021" lvl="1" marL="990575" rtl="0" algn="l">
              <a:spcBef>
                <a:spcPts val="684"/>
              </a:spcBef>
              <a:spcAft>
                <a:spcPts val="0"/>
              </a:spcAft>
              <a:buClr>
                <a:schemeClr val="dk1"/>
              </a:buClr>
              <a:buSzPct val="99115"/>
              <a:buChar char="–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including uncertainties</a:t>
            </a:r>
            <a:endParaRPr/>
          </a:p>
          <a:p>
            <a:pPr indent="-381021" lvl="1" marL="990575" rtl="0" algn="l">
              <a:spcBef>
                <a:spcPts val="684"/>
              </a:spcBef>
              <a:spcAft>
                <a:spcPts val="0"/>
              </a:spcAft>
              <a:buClr>
                <a:schemeClr val="dk1"/>
              </a:buClr>
              <a:buSzPct val="99115"/>
              <a:buChar char="–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including regional models</a:t>
            </a:r>
            <a:endParaRPr/>
          </a:p>
          <a:p>
            <a:pPr indent="-206618" lvl="0" marL="457189" rtl="0" algn="l">
              <a:spcBef>
                <a:spcPts val="789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468" name="Google Shape;46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1659" y="4069582"/>
            <a:ext cx="5340293" cy="2738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"/>
          <p:cNvSpPr txBox="1"/>
          <p:nvPr/>
        </p:nvSpPr>
        <p:spPr>
          <a:xfrm>
            <a:off x="90943" y="332514"/>
            <a:ext cx="1149145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Features on alpha site:</a:t>
            </a:r>
            <a:endParaRPr/>
          </a:p>
        </p:txBody>
      </p:sp>
      <p:sp>
        <p:nvSpPr>
          <p:cNvPr id="475" name="Google Shape;475;p6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189" lvl="0" marL="45718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Grid formats: GGXF, legacy NGS format (*.bin and *.b)</a:t>
            </a:r>
            <a:endParaRPr/>
          </a:p>
          <a:p>
            <a:pPr indent="-186234" lvl="0" marL="457189" rtl="0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None/>
            </a:pPr>
            <a:r>
              <a:t/>
            </a:r>
            <a:endParaRPr/>
          </a:p>
        </p:txBody>
      </p:sp>
      <p:pic>
        <p:nvPicPr>
          <p:cNvPr id="476" name="Google Shape;47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4317" y="3333243"/>
            <a:ext cx="4183622" cy="247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55222" y="2619450"/>
            <a:ext cx="4157185" cy="3906036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6"/>
          <p:cNvSpPr/>
          <p:nvPr/>
        </p:nvSpPr>
        <p:spPr>
          <a:xfrm>
            <a:off x="6096000" y="3175280"/>
            <a:ext cx="686637" cy="3075572"/>
          </a:xfrm>
          <a:prstGeom prst="leftBrace">
            <a:avLst>
              <a:gd fmla="val 8333" name="adj1"/>
              <a:gd fmla="val 48864" name="adj2"/>
            </a:avLst>
          </a:prstGeom>
          <a:noFill/>
          <a:ln cap="flat" cmpd="sng" w="571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6"/>
          <p:cNvSpPr/>
          <p:nvPr/>
        </p:nvSpPr>
        <p:spPr>
          <a:xfrm>
            <a:off x="4952610" y="4541854"/>
            <a:ext cx="1056304" cy="25121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7"/>
          <p:cNvSpPr txBox="1"/>
          <p:nvPr/>
        </p:nvSpPr>
        <p:spPr>
          <a:xfrm>
            <a:off x="90943" y="332514"/>
            <a:ext cx="1149145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Features on alpha site:</a:t>
            </a:r>
            <a:endParaRPr/>
          </a:p>
        </p:txBody>
      </p:sp>
      <p:sp>
        <p:nvSpPr>
          <p:cNvPr id="486" name="Google Shape;486;p7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189" lvl="0" marL="45718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Test cases (csv file): </a:t>
            </a:r>
            <a:endParaRPr/>
          </a:p>
          <a:p>
            <a:pPr indent="-380990" lvl="1" marL="990575" rtl="0" algn="l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Char char="–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file with sample input, expected values, etc.</a:t>
            </a:r>
            <a:endParaRPr/>
          </a:p>
          <a:p>
            <a:pPr indent="-380990" lvl="1" marL="990575" rtl="0" algn="l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Char char="–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87 examples representing major cities, model extrema values, and island regions.</a:t>
            </a:r>
            <a:endParaRPr/>
          </a:p>
          <a:p>
            <a:pPr indent="-186234" lvl="0" marL="457189" rtl="0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None/>
            </a:pPr>
            <a:r>
              <a:t/>
            </a:r>
            <a:endParaRPr/>
          </a:p>
        </p:txBody>
      </p:sp>
      <p:graphicFrame>
        <p:nvGraphicFramePr>
          <p:cNvPr id="487" name="Google Shape;487;p7"/>
          <p:cNvGraphicFramePr/>
          <p:nvPr/>
        </p:nvGraphicFramePr>
        <p:xfrm>
          <a:off x="1653508" y="482812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{0CF5FFC4-FC2C-4F0D-B85D-C21B0CA6637E}</a:tableStyleId>
              </a:tblPr>
              <a:tblGrid>
                <a:gridCol w="1476625"/>
                <a:gridCol w="1476625"/>
                <a:gridCol w="1959675"/>
                <a:gridCol w="1959675"/>
                <a:gridCol w="266000"/>
                <a:gridCol w="17464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Name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Category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Latitude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Longitude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SGEOID2022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Center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Grid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260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-22.554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New York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US Metro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40.71296814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-74.01361774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-32.781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Los Angeles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US Metro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34.05875104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-118.27851290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-35.252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Toronto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Metro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43.64258362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-79.38715210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-37.195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8"/>
          <p:cNvSpPr txBox="1"/>
          <p:nvPr/>
        </p:nvSpPr>
        <p:spPr>
          <a:xfrm>
            <a:off x="90943" y="332514"/>
            <a:ext cx="1149145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Features on alpha site:</a:t>
            </a:r>
            <a:endParaRPr/>
          </a:p>
        </p:txBody>
      </p:sp>
      <p:sp>
        <p:nvSpPr>
          <p:cNvPr id="494" name="Google Shape;494;p8"/>
          <p:cNvSpPr txBox="1"/>
          <p:nvPr/>
        </p:nvSpPr>
        <p:spPr>
          <a:xfrm>
            <a:off x="5049878" y="5809866"/>
            <a:ext cx="6953208" cy="861754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ArcGIS Experience for visualization that includes grids for geoid, deflections, gravity, geoid differences, datum differences, and their uncertainties</a:t>
            </a:r>
            <a:endParaRPr b="0" i="0" sz="26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5" name="Google Shape;49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840" y="1255069"/>
            <a:ext cx="4169020" cy="489173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96" name="Google Shape;496;p8"/>
          <p:cNvPicPr preferRelativeResize="0"/>
          <p:nvPr/>
        </p:nvPicPr>
        <p:blipFill rotWithShape="1">
          <a:blip r:embed="rId4">
            <a:alphaModFix/>
          </a:blip>
          <a:srcRect b="0" l="0" r="0" t="12778"/>
          <a:stretch/>
        </p:blipFill>
        <p:spPr>
          <a:xfrm>
            <a:off x="5049878" y="1547169"/>
            <a:ext cx="6953208" cy="4166176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8"/>
          <p:cNvSpPr txBox="1"/>
          <p:nvPr/>
        </p:nvSpPr>
        <p:spPr>
          <a:xfrm>
            <a:off x="188914" y="6203566"/>
            <a:ext cx="4282579" cy="615533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Computation tool for individual point input and exact values of NAPGD2022 quantities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9"/>
          <p:cNvSpPr txBox="1"/>
          <p:nvPr>
            <p:ph type="title"/>
          </p:nvPr>
        </p:nvSpPr>
        <p:spPr>
          <a:xfrm>
            <a:off x="140620" y="264699"/>
            <a:ext cx="1190484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-US" sz="4000">
                <a:latin typeface="Arial"/>
                <a:ea typeface="Arial"/>
                <a:cs typeface="Arial"/>
                <a:sym typeface="Arial"/>
              </a:rPr>
              <a:t>Upcoming Changes: Released as beta – ~June 2025</a:t>
            </a:r>
            <a:endParaRPr/>
          </a:p>
        </p:txBody>
      </p:sp>
      <p:sp>
        <p:nvSpPr>
          <p:cNvPr id="504" name="Google Shape;504;p9"/>
          <p:cNvSpPr txBox="1"/>
          <p:nvPr/>
        </p:nvSpPr>
        <p:spPr>
          <a:xfrm>
            <a:off x="8893915" y="4368062"/>
            <a:ext cx="14221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imes New Roman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PID: EZ0840</a:t>
            </a:r>
            <a:endParaRPr/>
          </a:p>
        </p:txBody>
      </p:sp>
      <p:sp>
        <p:nvSpPr>
          <p:cNvPr id="505" name="Google Shape;505;p9"/>
          <p:cNvSpPr txBox="1"/>
          <p:nvPr>
            <p:ph idx="1" type="body"/>
          </p:nvPr>
        </p:nvSpPr>
        <p:spPr>
          <a:xfrm>
            <a:off x="609600" y="1600201"/>
            <a:ext cx="10972800" cy="50819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10000"/>
          </a:bodyPr>
          <a:lstStyle/>
          <a:p>
            <a:pPr indent="-437186" lvl="0" marL="45718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8429"/>
              <a:buChar char="•"/>
            </a:pPr>
            <a:r>
              <a:rPr lang="en-US"/>
              <a:t>Updated</a:t>
            </a:r>
            <a:r>
              <a:rPr lang="en-US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 SGEOID2022 model – changes limited to Mexico</a:t>
            </a:r>
            <a:endParaRPr/>
          </a:p>
          <a:p>
            <a:pPr indent="-437186" lvl="0" marL="457189" rtl="0" algn="l">
              <a:spcBef>
                <a:spcPts val="714"/>
              </a:spcBef>
              <a:spcAft>
                <a:spcPts val="0"/>
              </a:spcAft>
              <a:buClr>
                <a:schemeClr val="dk1"/>
              </a:buClr>
              <a:buSzPct val="98429"/>
              <a:buChar char="•"/>
            </a:pPr>
            <a:r>
              <a:rPr lang="en-US"/>
              <a:t>SGEOID uncertainty – 1’ resolution – grid provided only over regional extents</a:t>
            </a:r>
            <a:endParaRPr/>
          </a:p>
          <a:p>
            <a:pPr indent="-437186" lvl="0" marL="457189" rtl="0" algn="l">
              <a:spcBef>
                <a:spcPts val="714"/>
              </a:spcBef>
              <a:spcAft>
                <a:spcPts val="0"/>
              </a:spcAft>
              <a:buClr>
                <a:schemeClr val="dk1"/>
              </a:buClr>
              <a:buSzPct val="98429"/>
              <a:buChar char="•"/>
            </a:pPr>
            <a:r>
              <a:rPr lang="en-US"/>
              <a:t>Improved support for GGXF</a:t>
            </a:r>
            <a:endParaRPr/>
          </a:p>
          <a:p>
            <a:pPr indent="-437186" lvl="0" marL="457189" rtl="0" algn="l">
              <a:spcBef>
                <a:spcPts val="714"/>
              </a:spcBef>
              <a:spcAft>
                <a:spcPts val="0"/>
              </a:spcAft>
              <a:buClr>
                <a:schemeClr val="dk1"/>
              </a:buClr>
              <a:buSzPct val="98429"/>
              <a:buChar char="•"/>
            </a:pPr>
            <a:r>
              <a:rPr lang="en-US"/>
              <a:t>Additional APIs</a:t>
            </a:r>
            <a:endParaRPr/>
          </a:p>
          <a:p>
            <a:pPr indent="-437186" lvl="0" marL="457188" rtl="0" algn="l">
              <a:spcBef>
                <a:spcPts val="714"/>
              </a:spcBef>
              <a:spcAft>
                <a:spcPts val="0"/>
              </a:spcAft>
              <a:buClr>
                <a:schemeClr val="dk1"/>
              </a:buClr>
              <a:buSzPct val="98429"/>
              <a:buChar char="•"/>
            </a:pPr>
            <a:r>
              <a:rPr lang="en-US"/>
              <a:t>Online computation tool </a:t>
            </a:r>
            <a:r>
              <a:rPr lang="en-US"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move</a:t>
            </a:r>
            <a:r>
              <a:rPr lang="en-US"/>
              <a:t>d</a:t>
            </a:r>
            <a:r>
              <a:rPr lang="en-US"/>
              <a:t> to NCAT</a:t>
            </a:r>
            <a:endParaRPr/>
          </a:p>
          <a:p>
            <a:pPr indent="-437186" lvl="0" marL="457188" rtl="0" algn="l">
              <a:spcBef>
                <a:spcPts val="714"/>
              </a:spcBef>
              <a:spcAft>
                <a:spcPts val="0"/>
              </a:spcAft>
              <a:buClr>
                <a:schemeClr val="dk1"/>
              </a:buClr>
              <a:buSzPct val="98429"/>
              <a:buChar char="•"/>
            </a:pPr>
            <a:r>
              <a:rPr lang="en-US"/>
              <a:t>Change log</a:t>
            </a:r>
            <a:endParaRPr/>
          </a:p>
          <a:p>
            <a:pPr indent="-226938" lvl="0" marL="457189" rtl="0" algn="l">
              <a:spcBef>
                <a:spcPts val="72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714"/>
              </a:spcBef>
              <a:spcAft>
                <a:spcPts val="0"/>
              </a:spcAft>
              <a:buClr>
                <a:schemeClr val="dk1"/>
              </a:buClr>
              <a:buSzPct val="98429"/>
              <a:buNone/>
            </a:pPr>
            <a:r>
              <a:rPr lang="en-US"/>
              <a:t>**Versioning will remain the same**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1512" y="-276909"/>
            <a:ext cx="15065298" cy="70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10"/>
          <p:cNvSpPr/>
          <p:nvPr/>
        </p:nvSpPr>
        <p:spPr>
          <a:xfrm>
            <a:off x="1474470" y="4597322"/>
            <a:ext cx="1931670" cy="85478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3502959" y="5694828"/>
            <a:ext cx="1008529" cy="108248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10"/>
          <p:cNvSpPr/>
          <p:nvPr/>
        </p:nvSpPr>
        <p:spPr>
          <a:xfrm>
            <a:off x="3406140" y="-302559"/>
            <a:ext cx="8626027" cy="599661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10"/>
          <p:cNvSpPr txBox="1"/>
          <p:nvPr/>
        </p:nvSpPr>
        <p:spPr>
          <a:xfrm>
            <a:off x="8674767" y="5787189"/>
            <a:ext cx="3357399" cy="889034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342900" lvl="0" marL="342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2533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Kevin Ahlgren</a:t>
            </a:r>
            <a:endParaRPr/>
          </a:p>
          <a:p>
            <a:pPr indent="-342900" lvl="0" marL="342900" marR="0" rtl="0" algn="r">
              <a:lnSpc>
                <a:spcPct val="100000"/>
              </a:lnSpc>
              <a:spcBef>
                <a:spcPts val="35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2533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kevin.ahlgren@noaa.gov</a:t>
            </a:r>
            <a:endParaRPr/>
          </a:p>
          <a:p>
            <a:pPr indent="-342900" lvl="0" marL="342900" marR="0" rtl="0" algn="r">
              <a:lnSpc>
                <a:spcPct val="100000"/>
              </a:lnSpc>
              <a:spcBef>
                <a:spcPts val="35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2533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NOAA’s National Geodetic Survey</a:t>
            </a:r>
            <a:endParaRPr/>
          </a:p>
        </p:txBody>
      </p:sp>
      <p:sp>
        <p:nvSpPr>
          <p:cNvPr id="516" name="Google Shape;516;p10"/>
          <p:cNvSpPr txBox="1"/>
          <p:nvPr/>
        </p:nvSpPr>
        <p:spPr>
          <a:xfrm>
            <a:off x="4586772" y="6270895"/>
            <a:ext cx="4012710" cy="405423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https://alpha.ngs.noaa.gov/NAPGD2022</a:t>
            </a:r>
            <a:endParaRPr/>
          </a:p>
        </p:txBody>
      </p:sp>
      <p:sp>
        <p:nvSpPr>
          <p:cNvPr id="517" name="Google Shape;517;p10"/>
          <p:cNvSpPr txBox="1"/>
          <p:nvPr/>
        </p:nvSpPr>
        <p:spPr>
          <a:xfrm>
            <a:off x="7719153" y="72197"/>
            <a:ext cx="4271212" cy="504733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ngs.feedback@noaa.gov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1"/>
          <p:cNvSpPr txBox="1"/>
          <p:nvPr>
            <p:ph type="title"/>
          </p:nvPr>
        </p:nvSpPr>
        <p:spPr>
          <a:xfrm>
            <a:off x="105508" y="264699"/>
            <a:ext cx="1010529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en-US" sz="4000">
                <a:latin typeface="Arial"/>
                <a:ea typeface="Arial"/>
                <a:cs typeface="Arial"/>
                <a:sym typeface="Arial"/>
              </a:rPr>
              <a:t>Backup Slides:</a:t>
            </a:r>
            <a:endParaRPr/>
          </a:p>
        </p:txBody>
      </p:sp>
      <p:sp>
        <p:nvSpPr>
          <p:cNvPr id="524" name="Google Shape;524;p11"/>
          <p:cNvSpPr txBox="1"/>
          <p:nvPr/>
        </p:nvSpPr>
        <p:spPr>
          <a:xfrm>
            <a:off x="8893915" y="4368062"/>
            <a:ext cx="14221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imes New Roman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PID: EZ0840</a:t>
            </a:r>
            <a:endParaRPr/>
          </a:p>
        </p:txBody>
      </p:sp>
      <p:sp>
        <p:nvSpPr>
          <p:cNvPr id="525" name="Google Shape;525;p11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6234" lvl="0" marL="45718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2"/>
          <p:cNvSpPr txBox="1"/>
          <p:nvPr>
            <p:ph type="title"/>
          </p:nvPr>
        </p:nvSpPr>
        <p:spPr>
          <a:xfrm>
            <a:off x="1981200" y="26469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-US" sz="4000">
                <a:latin typeface="Arial"/>
                <a:ea typeface="Arial"/>
                <a:cs typeface="Arial"/>
                <a:sym typeface="Arial"/>
              </a:rPr>
              <a:t>Issues with passive geodetic control</a:t>
            </a:r>
            <a:endParaRPr/>
          </a:p>
        </p:txBody>
      </p:sp>
      <p:sp>
        <p:nvSpPr>
          <p:cNvPr id="532" name="Google Shape;532;p12"/>
          <p:cNvSpPr txBox="1"/>
          <p:nvPr/>
        </p:nvSpPr>
        <p:spPr>
          <a:xfrm>
            <a:off x="8893915" y="4368062"/>
            <a:ext cx="14221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imes New Roman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PID: EZ0840</a:t>
            </a:r>
            <a:endParaRPr/>
          </a:p>
        </p:txBody>
      </p:sp>
      <p:pic>
        <p:nvPicPr>
          <p:cNvPr id="533" name="Google Shape;533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-472906" y="1824050"/>
            <a:ext cx="4908211" cy="3681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12"/>
          <p:cNvPicPr preferRelativeResize="0"/>
          <p:nvPr/>
        </p:nvPicPr>
        <p:blipFill rotWithShape="1">
          <a:blip r:embed="rId4">
            <a:alphaModFix/>
          </a:blip>
          <a:srcRect b="0" l="5292" r="0" t="5292"/>
          <a:stretch/>
        </p:blipFill>
        <p:spPr>
          <a:xfrm rot="5400000">
            <a:off x="3641894" y="1824050"/>
            <a:ext cx="4908210" cy="3681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12"/>
          <p:cNvPicPr preferRelativeResize="0"/>
          <p:nvPr/>
        </p:nvPicPr>
        <p:blipFill rotWithShape="1">
          <a:blip r:embed="rId5">
            <a:alphaModFix/>
          </a:blip>
          <a:srcRect b="8692" l="21433" r="27203" t="0"/>
          <a:stretch/>
        </p:blipFill>
        <p:spPr>
          <a:xfrm>
            <a:off x="8370220" y="1210522"/>
            <a:ext cx="3681160" cy="4908213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12"/>
          <p:cNvSpPr txBox="1"/>
          <p:nvPr/>
        </p:nvSpPr>
        <p:spPr>
          <a:xfrm>
            <a:off x="1195755" y="6223969"/>
            <a:ext cx="140469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Destroyed</a:t>
            </a:r>
            <a:endParaRPr/>
          </a:p>
        </p:txBody>
      </p:sp>
      <p:sp>
        <p:nvSpPr>
          <p:cNvPr id="537" name="Google Shape;537;p12"/>
          <p:cNvSpPr txBox="1"/>
          <p:nvPr/>
        </p:nvSpPr>
        <p:spPr>
          <a:xfrm>
            <a:off x="5476753" y="6223969"/>
            <a:ext cx="123849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Mutilated</a:t>
            </a:r>
            <a:endParaRPr/>
          </a:p>
        </p:txBody>
      </p:sp>
      <p:sp>
        <p:nvSpPr>
          <p:cNvPr id="538" name="Google Shape;538;p12"/>
          <p:cNvSpPr txBox="1"/>
          <p:nvPr/>
        </p:nvSpPr>
        <p:spPr>
          <a:xfrm>
            <a:off x="9073662" y="6223969"/>
            <a:ext cx="231112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Uplifted/Subsided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g34e2b3e1669_0_3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1512" y="-276909"/>
            <a:ext cx="15065299" cy="70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g34e2b3e1669_0_370"/>
          <p:cNvSpPr txBox="1"/>
          <p:nvPr/>
        </p:nvSpPr>
        <p:spPr>
          <a:xfrm>
            <a:off x="56653" y="36430"/>
            <a:ext cx="3269400" cy="1627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North American-Pacific Geopotential Datum of 2022</a:t>
            </a:r>
            <a:endParaRPr/>
          </a:p>
        </p:txBody>
      </p:sp>
      <p:sp>
        <p:nvSpPr>
          <p:cNvPr id="334" name="Google Shape;334;g34e2b3e1669_0_370"/>
          <p:cNvSpPr/>
          <p:nvPr/>
        </p:nvSpPr>
        <p:spPr>
          <a:xfrm>
            <a:off x="1474470" y="4597322"/>
            <a:ext cx="1931700" cy="854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g34e2b3e1669_0_370"/>
          <p:cNvSpPr/>
          <p:nvPr/>
        </p:nvSpPr>
        <p:spPr>
          <a:xfrm>
            <a:off x="3502959" y="5694828"/>
            <a:ext cx="1008600" cy="1082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g34e2b3e1669_0_370"/>
          <p:cNvSpPr/>
          <p:nvPr/>
        </p:nvSpPr>
        <p:spPr>
          <a:xfrm>
            <a:off x="3406140" y="-302559"/>
            <a:ext cx="8625900" cy="5996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37" name="Google Shape;337;g34e2b3e1669_0_370"/>
          <p:cNvGraphicFramePr/>
          <p:nvPr/>
        </p:nvGraphicFramePr>
        <p:xfrm>
          <a:off x="56653" y="190487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{0CF5FFC4-FC2C-4F0D-B85D-C21B0CA6637E}</a:tableStyleId>
              </a:tblPr>
              <a:tblGrid>
                <a:gridCol w="1545025"/>
                <a:gridCol w="1724450"/>
              </a:tblGrid>
              <a:tr h="185975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Definitions:</a:t>
                      </a:r>
                      <a:endParaRPr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45725" marL="4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Value and realization:</a:t>
                      </a:r>
                      <a:endParaRPr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45725" marL="4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85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W</a:t>
                      </a:r>
                      <a:r>
                        <a:rPr baseline="-25000" lang="en-US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  <a:endParaRPr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45725" marL="4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62,636,856 m</a:t>
                      </a:r>
                      <a:r>
                        <a:rPr baseline="30000" lang="en-US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r>
                        <a:rPr lang="en-US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r>
                        <a:rPr baseline="30000" lang="en-US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-2</a:t>
                      </a:r>
                      <a:endParaRPr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45725" marL="4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85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GM</a:t>
                      </a:r>
                      <a:endParaRPr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45725" marL="4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3.986004415x10</a:t>
                      </a:r>
                      <a:r>
                        <a:rPr baseline="30000" lang="en-US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r>
                        <a:rPr lang="en-US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m</a:t>
                      </a:r>
                      <a:r>
                        <a:rPr baseline="30000" lang="en-US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r>
                        <a:rPr lang="en-US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r>
                        <a:rPr baseline="30000" lang="en-US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-2</a:t>
                      </a:r>
                      <a:endParaRPr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45725" marL="4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85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Realization</a:t>
                      </a:r>
                      <a:endParaRPr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45725" marL="4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GEOID2022</a:t>
                      </a:r>
                      <a:endParaRPr/>
                    </a:p>
                  </a:txBody>
                  <a:tcPr marT="45725" marB="45725" marR="45725" marL="4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85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Geometric RF</a:t>
                      </a:r>
                      <a:endParaRPr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45725" marL="4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ITRF2020</a:t>
                      </a:r>
                      <a:endParaRPr/>
                    </a:p>
                  </a:txBody>
                  <a:tcPr marT="45725" marB="45725" marR="45725" marL="4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85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Height (type)</a:t>
                      </a:r>
                      <a:endParaRPr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45725" marL="4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Orthometric: </a:t>
                      </a:r>
                      <a:r>
                        <a:rPr i="1" lang="en-US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H(t) = h(t) – N(t)</a:t>
                      </a:r>
                      <a:endParaRPr/>
                    </a:p>
                  </a:txBody>
                  <a:tcPr marT="45725" marB="45725" marR="45725" marL="4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85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Tide system</a:t>
                      </a:r>
                      <a:endParaRPr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45725" marL="4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Tide Free</a:t>
                      </a:r>
                      <a:endParaRPr/>
                    </a:p>
                  </a:txBody>
                  <a:tcPr marT="45725" marB="45725" marR="45725" marL="4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89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Velocity of geoid height </a:t>
                      </a:r>
                      <a:endParaRPr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45725" marL="4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Linear 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45725" marL="4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85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Reference epoch</a:t>
                      </a:r>
                      <a:endParaRPr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45725" marL="4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2020.0</a:t>
                      </a:r>
                      <a:endParaRPr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45725" marL="4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13"/>
          <p:cNvSpPr txBox="1"/>
          <p:nvPr/>
        </p:nvSpPr>
        <p:spPr>
          <a:xfrm>
            <a:off x="8893915" y="4368062"/>
            <a:ext cx="14221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imes New Roman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PID: EZ0840</a:t>
            </a:r>
            <a:endParaRPr/>
          </a:p>
        </p:txBody>
      </p:sp>
      <p:sp>
        <p:nvSpPr>
          <p:cNvPr id="545" name="Google Shape;545;p13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6234" lvl="0" marL="45718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None/>
            </a:pPr>
            <a:r>
              <a:t/>
            </a:r>
            <a:endParaRPr/>
          </a:p>
        </p:txBody>
      </p:sp>
      <p:sp>
        <p:nvSpPr>
          <p:cNvPr id="546" name="Google Shape;546;p13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47" name="Google Shape;54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952" y="-156580"/>
            <a:ext cx="10756740" cy="7171160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13"/>
          <p:cNvSpPr txBox="1"/>
          <p:nvPr/>
        </p:nvSpPr>
        <p:spPr>
          <a:xfrm>
            <a:off x="92748" y="5702968"/>
            <a:ext cx="5249273" cy="105073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6320" l="-1969" r="0" t="0"/>
            </a:stretch>
          </a:blip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4e2b3e1669_0_380"/>
          <p:cNvSpPr txBox="1"/>
          <p:nvPr/>
        </p:nvSpPr>
        <p:spPr>
          <a:xfrm>
            <a:off x="90943" y="332514"/>
            <a:ext cx="11491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Background: </a:t>
            </a:r>
            <a:r>
              <a:rPr b="1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used in GEOID2022</a:t>
            </a:r>
            <a:endParaRPr/>
          </a:p>
        </p:txBody>
      </p:sp>
      <p:sp>
        <p:nvSpPr>
          <p:cNvPr id="344" name="Google Shape;344;g34e2b3e1669_0_380"/>
          <p:cNvSpPr/>
          <p:nvPr/>
        </p:nvSpPr>
        <p:spPr>
          <a:xfrm>
            <a:off x="0" y="1333714"/>
            <a:ext cx="4647300" cy="20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8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•"/>
            </a:pPr>
            <a:r>
              <a:rPr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Terrestrial gravity data</a:t>
            </a:r>
            <a:endParaRPr i="0" sz="7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8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•"/>
            </a:pPr>
            <a:r>
              <a:rPr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Altimetric gravity (DTU21) in 1’x1’ grid</a:t>
            </a:r>
            <a:endParaRPr i="0" sz="7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8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DEM2022 (3′′, a </a:t>
            </a:r>
            <a:r>
              <a:rPr i="0" lang="en-US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combination of TanDEM-X, NED, and MERIT</a:t>
            </a:r>
            <a:r>
              <a:rPr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8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•"/>
            </a:pPr>
            <a:r>
              <a:rPr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ArcGPv2020 in 3’x3’ grids from NGA</a:t>
            </a:r>
            <a:endParaRPr i="0" sz="7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8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•"/>
            </a:pPr>
            <a:r>
              <a:rPr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Ice thickness data sets over Greenland</a:t>
            </a:r>
            <a:endParaRPr i="0" sz="7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8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•"/>
            </a:pPr>
            <a:r>
              <a:rPr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Airborne gravity data (GRAV-D) (shown)</a:t>
            </a:r>
            <a:endParaRPr i="0" sz="7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5" name="Google Shape;345;g34e2b3e1669_0_380"/>
          <p:cNvGrpSpPr/>
          <p:nvPr/>
        </p:nvGrpSpPr>
        <p:grpSpPr>
          <a:xfrm>
            <a:off x="4629466" y="1735820"/>
            <a:ext cx="7479727" cy="4050484"/>
            <a:chOff x="4932481" y="1381649"/>
            <a:chExt cx="6967608" cy="3773157"/>
          </a:xfrm>
        </p:grpSpPr>
        <p:pic>
          <p:nvPicPr>
            <p:cNvPr id="346" name="Google Shape;346;g34e2b3e1669_0_38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932481" y="1381649"/>
              <a:ext cx="6967608" cy="3773157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47" name="Google Shape;347;g34e2b3e1669_0_38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86621" y="1430134"/>
              <a:ext cx="1035689" cy="2132817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grpSp>
        <p:nvGrpSpPr>
          <p:cNvPr id="348" name="Google Shape;348;g34e2b3e1669_0_380"/>
          <p:cNvGrpSpPr/>
          <p:nvPr/>
        </p:nvGrpSpPr>
        <p:grpSpPr>
          <a:xfrm>
            <a:off x="53491" y="4143188"/>
            <a:ext cx="4433513" cy="2679739"/>
            <a:chOff x="90943" y="1235053"/>
            <a:chExt cx="4219982" cy="2550675"/>
          </a:xfrm>
        </p:grpSpPr>
        <p:pic>
          <p:nvPicPr>
            <p:cNvPr id="349" name="Google Shape;349;g34e2b3e1669_0_38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0943" y="1235053"/>
              <a:ext cx="4219982" cy="2550675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50" name="Google Shape;350;g34e2b3e1669_0_380"/>
            <p:cNvSpPr txBox="1"/>
            <p:nvPr/>
          </p:nvSpPr>
          <p:spPr>
            <a:xfrm>
              <a:off x="3307542" y="3348026"/>
              <a:ext cx="968700" cy="3615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Alaska</a:t>
              </a:r>
              <a:endParaRPr/>
            </a:p>
          </p:txBody>
        </p:sp>
      </p:grpSp>
      <p:grpSp>
        <p:nvGrpSpPr>
          <p:cNvPr id="351" name="Google Shape;351;g34e2b3e1669_0_380"/>
          <p:cNvGrpSpPr/>
          <p:nvPr/>
        </p:nvGrpSpPr>
        <p:grpSpPr>
          <a:xfrm>
            <a:off x="4706493" y="5208401"/>
            <a:ext cx="2260423" cy="1612235"/>
            <a:chOff x="662900" y="6546237"/>
            <a:chExt cx="4243332" cy="3026534"/>
          </a:xfrm>
        </p:grpSpPr>
        <p:pic>
          <p:nvPicPr>
            <p:cNvPr id="352" name="Google Shape;352;g34e2b3e1669_0_380"/>
            <p:cNvPicPr preferRelativeResize="0"/>
            <p:nvPr/>
          </p:nvPicPr>
          <p:blipFill rotWithShape="1">
            <a:blip r:embed="rId6">
              <a:alphaModFix/>
            </a:blip>
            <a:srcRect b="7561" l="7450" r="0" t="0"/>
            <a:stretch/>
          </p:blipFill>
          <p:spPr>
            <a:xfrm>
              <a:off x="662900" y="6546237"/>
              <a:ext cx="4243332" cy="3026534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53" name="Google Shape;353;g34e2b3e1669_0_380"/>
            <p:cNvSpPr txBox="1"/>
            <p:nvPr/>
          </p:nvSpPr>
          <p:spPr>
            <a:xfrm>
              <a:off x="681763" y="8822332"/>
              <a:ext cx="1714500" cy="7128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Hawaii</a:t>
              </a:r>
              <a:endParaRPr/>
            </a:p>
          </p:txBody>
        </p:sp>
      </p:grpSp>
      <p:sp>
        <p:nvSpPr>
          <p:cNvPr id="354" name="Google Shape;354;g34e2b3e1669_0_380"/>
          <p:cNvSpPr txBox="1"/>
          <p:nvPr/>
        </p:nvSpPr>
        <p:spPr>
          <a:xfrm>
            <a:off x="8943033" y="1333714"/>
            <a:ext cx="311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GRAV-D data coverage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4e2b3e1669_0_396"/>
          <p:cNvSpPr txBox="1"/>
          <p:nvPr/>
        </p:nvSpPr>
        <p:spPr>
          <a:xfrm>
            <a:off x="231648" y="482793"/>
            <a:ext cx="11180100" cy="8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2100" lIns="64225" spcFirstLastPara="1" rIns="64225" wrap="square" tIns="32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b="1" lang="en-US" sz="4000">
                <a:latin typeface="Calibri"/>
                <a:ea typeface="Calibri"/>
                <a:cs typeface="Calibri"/>
                <a:sym typeface="Calibri"/>
              </a:rPr>
              <a:t>Background: </a:t>
            </a:r>
            <a:r>
              <a:rPr b="1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Density of terrestrial gravity data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g34e2b3e1669_0_396"/>
          <p:cNvSpPr txBox="1"/>
          <p:nvPr>
            <p:ph idx="1" type="body"/>
          </p:nvPr>
        </p:nvSpPr>
        <p:spPr>
          <a:xfrm>
            <a:off x="150470" y="1286069"/>
            <a:ext cx="40164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10000"/>
          </a:bodyPr>
          <a:lstStyle/>
          <a:p>
            <a:pPr indent="-437499" lvl="0" marL="45718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6883"/>
              <a:buChar char="•"/>
            </a:pPr>
            <a:r>
              <a:rPr lang="en-US"/>
              <a:t>2.1 million gravity observations throughout North America</a:t>
            </a:r>
            <a:endParaRPr/>
          </a:p>
          <a:p>
            <a:pPr indent="-437499" lvl="0" marL="457188" rtl="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ct val="96883"/>
              <a:buChar char="•"/>
            </a:pPr>
            <a:r>
              <a:rPr lang="en-US"/>
              <a:t>Data included from Canada, Mexico, and USA</a:t>
            </a:r>
            <a:endParaRPr/>
          </a:p>
          <a:p>
            <a:pPr indent="-363555" lvl="1" marL="990574" rtl="0" algn="l">
              <a:lnSpc>
                <a:spcPct val="10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ct val="98238"/>
              <a:buChar char="–"/>
            </a:pPr>
            <a:r>
              <a:rPr lang="en-US"/>
              <a:t>Various other regions</a:t>
            </a:r>
            <a:endParaRPr/>
          </a:p>
          <a:p>
            <a:pPr indent="-437499" lvl="0" marL="457188" rtl="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ct val="96883"/>
              <a:buChar char="•"/>
            </a:pPr>
            <a:r>
              <a:rPr lang="en-US"/>
              <a:t>Quality is variable – most data were from many decades ago</a:t>
            </a:r>
            <a:endParaRPr/>
          </a:p>
          <a:p>
            <a:pPr indent="-437499" lvl="0" marL="457188" rtl="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ct val="96883"/>
              <a:buChar char="•"/>
            </a:pPr>
            <a:r>
              <a:rPr lang="en-US"/>
              <a:t>Spacing is variable</a:t>
            </a:r>
            <a:endParaRPr/>
          </a:p>
          <a:p>
            <a:pPr indent="-232843" lvl="1" marL="990574" rtl="0" algn="l">
              <a:lnSpc>
                <a:spcPct val="10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362" name="Google Shape;362;g34e2b3e1669_0_396"/>
          <p:cNvSpPr txBox="1"/>
          <p:nvPr/>
        </p:nvSpPr>
        <p:spPr>
          <a:xfrm>
            <a:off x="6623458" y="6060943"/>
            <a:ext cx="352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Density of terrestrial gravity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g34e2b3e1669_0_3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5740" y="1234943"/>
            <a:ext cx="6147115" cy="482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g34e2b3e1669_0_5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81000"/>
            <a:ext cx="11887200" cy="6240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4e2b3e1669_0_554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g34e2b3e1669_0_554"/>
          <p:cNvSpPr txBox="1"/>
          <p:nvPr>
            <p:ph idx="4294967295" type="ctrTitle"/>
          </p:nvPr>
        </p:nvSpPr>
        <p:spPr>
          <a:xfrm>
            <a:off x="2133600" y="576263"/>
            <a:ext cx="85344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Residual geoid along three GSVS lines </a:t>
            </a:r>
            <a:endParaRPr/>
          </a:p>
        </p:txBody>
      </p:sp>
      <p:sp>
        <p:nvSpPr>
          <p:cNvPr id="377" name="Google Shape;377;g34e2b3e1669_0_554"/>
          <p:cNvSpPr/>
          <p:nvPr/>
        </p:nvSpPr>
        <p:spPr>
          <a:xfrm>
            <a:off x="1539876" y="78859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g34e2b3e1669_0_554"/>
          <p:cNvSpPr/>
          <p:nvPr/>
        </p:nvSpPr>
        <p:spPr>
          <a:xfrm>
            <a:off x="1692276" y="231259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g34e2b3e1669_0_554"/>
          <p:cNvPicPr preferRelativeResize="0"/>
          <p:nvPr/>
        </p:nvPicPr>
        <p:blipFill rotWithShape="1">
          <a:blip r:embed="rId3">
            <a:alphaModFix/>
          </a:blip>
          <a:srcRect b="7842" l="0" r="0" t="0"/>
          <a:stretch/>
        </p:blipFill>
        <p:spPr>
          <a:xfrm>
            <a:off x="-434042" y="-943508"/>
            <a:ext cx="13750721" cy="848079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80" name="Google Shape;380;g34e2b3e1669_0_554"/>
          <p:cNvSpPr/>
          <p:nvPr/>
        </p:nvSpPr>
        <p:spPr>
          <a:xfrm>
            <a:off x="5195029" y="3894734"/>
            <a:ext cx="482700" cy="482700"/>
          </a:xfrm>
          <a:prstGeom prst="ellipse">
            <a:avLst/>
          </a:prstGeom>
          <a:solidFill>
            <a:schemeClr val="lt1">
              <a:alpha val="40000"/>
            </a:schemeClr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g34e2b3e1669_0_554"/>
          <p:cNvSpPr/>
          <p:nvPr/>
        </p:nvSpPr>
        <p:spPr>
          <a:xfrm>
            <a:off x="5815815" y="1863015"/>
            <a:ext cx="484200" cy="484200"/>
          </a:xfrm>
          <a:prstGeom prst="ellipse">
            <a:avLst/>
          </a:prstGeom>
          <a:solidFill>
            <a:schemeClr val="lt1">
              <a:alpha val="40000"/>
            </a:schemeClr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g34e2b3e1669_0_554"/>
          <p:cNvSpPr/>
          <p:nvPr/>
        </p:nvSpPr>
        <p:spPr>
          <a:xfrm>
            <a:off x="4160080" y="2408300"/>
            <a:ext cx="482700" cy="482700"/>
          </a:xfrm>
          <a:prstGeom prst="ellipse">
            <a:avLst/>
          </a:prstGeom>
          <a:solidFill>
            <a:schemeClr val="lt1">
              <a:alpha val="40000"/>
            </a:schemeClr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3" name="Google Shape;383;g34e2b3e1669_0_554"/>
          <p:cNvCxnSpPr>
            <a:endCxn id="382" idx="2"/>
          </p:cNvCxnSpPr>
          <p:nvPr/>
        </p:nvCxnSpPr>
        <p:spPr>
          <a:xfrm flipH="1" rot="10800000">
            <a:off x="2621680" y="2649650"/>
            <a:ext cx="1538400" cy="144480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384" name="Google Shape;384;g34e2b3e1669_0_554"/>
          <p:cNvCxnSpPr>
            <a:endCxn id="381" idx="7"/>
          </p:cNvCxnSpPr>
          <p:nvPr/>
        </p:nvCxnSpPr>
        <p:spPr>
          <a:xfrm flipH="1">
            <a:off x="6229106" y="1686424"/>
            <a:ext cx="2234700" cy="24750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385" name="Google Shape;385;g34e2b3e1669_0_554"/>
          <p:cNvCxnSpPr>
            <a:stCxn id="380" idx="5"/>
          </p:cNvCxnSpPr>
          <p:nvPr/>
        </p:nvCxnSpPr>
        <p:spPr>
          <a:xfrm>
            <a:off x="5607039" y="4306744"/>
            <a:ext cx="1490700" cy="56550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sp>
        <p:nvSpPr>
          <p:cNvPr id="386" name="Google Shape;386;g34e2b3e1669_0_554"/>
          <p:cNvSpPr txBox="1"/>
          <p:nvPr/>
        </p:nvSpPr>
        <p:spPr>
          <a:xfrm>
            <a:off x="122250" y="29025"/>
            <a:ext cx="11947500" cy="861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b="1" lang="en-US" sz="4000">
                <a:latin typeface="Calibri"/>
                <a:ea typeface="Calibri"/>
                <a:cs typeface="Calibri"/>
                <a:sym typeface="Calibri"/>
              </a:rPr>
              <a:t>Background: </a:t>
            </a:r>
            <a:r>
              <a:rPr b="1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Geoid Slope Validation Surveys (GSVS)</a:t>
            </a:r>
            <a:endParaRPr/>
          </a:p>
        </p:txBody>
      </p:sp>
      <p:pic>
        <p:nvPicPr>
          <p:cNvPr id="387" name="Google Shape;387;g34e2b3e1669_0_5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504" y="3054698"/>
            <a:ext cx="5195232" cy="287848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8" name="Google Shape;388;g34e2b3e1669_0_5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40142" y="3890061"/>
            <a:ext cx="5195234" cy="290450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9" name="Google Shape;389;g34e2b3e1669_0_5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94268" y="951249"/>
            <a:ext cx="5195232" cy="287848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0" name="Google Shape;390;g34e2b3e1669_0_554"/>
          <p:cNvSpPr txBox="1"/>
          <p:nvPr/>
        </p:nvSpPr>
        <p:spPr>
          <a:xfrm>
            <a:off x="546875" y="3539575"/>
            <a:ext cx="484200" cy="24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1.4 cm</a:t>
            </a:r>
            <a:endParaRPr sz="10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g34e2b3e1669_0_554"/>
          <p:cNvSpPr txBox="1"/>
          <p:nvPr/>
        </p:nvSpPr>
        <p:spPr>
          <a:xfrm>
            <a:off x="7243875" y="1438925"/>
            <a:ext cx="484200" cy="24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1.2 cm</a:t>
            </a:r>
            <a:endParaRPr sz="10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g34e2b3e1669_0_554"/>
          <p:cNvSpPr txBox="1"/>
          <p:nvPr/>
        </p:nvSpPr>
        <p:spPr>
          <a:xfrm>
            <a:off x="6694275" y="4370188"/>
            <a:ext cx="484200" cy="24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1.0 cm</a:t>
            </a:r>
            <a:endParaRPr sz="10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4e2b3e1669_0_766"/>
          <p:cNvSpPr txBox="1"/>
          <p:nvPr/>
        </p:nvSpPr>
        <p:spPr>
          <a:xfrm>
            <a:off x="223025" y="642096"/>
            <a:ext cx="11580600" cy="11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Background: Height System Relationship</a:t>
            </a:r>
            <a:endParaRPr b="1" sz="4000"/>
          </a:p>
        </p:txBody>
      </p:sp>
      <p:pic>
        <p:nvPicPr>
          <p:cNvPr descr="Relationship between various height reference surfaces." id="399" name="Google Shape;399;g34e2b3e1669_0_766"/>
          <p:cNvPicPr preferRelativeResize="0"/>
          <p:nvPr/>
        </p:nvPicPr>
        <p:blipFill rotWithShape="1">
          <a:blip r:embed="rId3">
            <a:alphaModFix/>
          </a:blip>
          <a:srcRect b="6340" l="0" r="0" t="0"/>
          <a:stretch/>
        </p:blipFill>
        <p:spPr>
          <a:xfrm>
            <a:off x="130115" y="1469707"/>
            <a:ext cx="6761411" cy="407560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400" name="Google Shape;400;g34e2b3e1669_0_766"/>
          <p:cNvGrpSpPr/>
          <p:nvPr/>
        </p:nvGrpSpPr>
        <p:grpSpPr>
          <a:xfrm>
            <a:off x="7004586" y="1492301"/>
            <a:ext cx="4991293" cy="4243283"/>
            <a:chOff x="4473458" y="1757804"/>
            <a:chExt cx="7209725" cy="4306590"/>
          </a:xfrm>
        </p:grpSpPr>
        <p:sp>
          <p:nvSpPr>
            <p:cNvPr id="401" name="Google Shape;401;g34e2b3e1669_0_766"/>
            <p:cNvSpPr/>
            <p:nvPr/>
          </p:nvSpPr>
          <p:spPr>
            <a:xfrm>
              <a:off x="4473458" y="1757804"/>
              <a:ext cx="3573390" cy="478500"/>
            </a:xfrm>
            <a:custGeom>
              <a:rect b="b" l="l" r="r" t="t"/>
              <a:pathLst>
                <a:path extrusionOk="0" h="911428" w="3573390">
                  <a:moveTo>
                    <a:pt x="0" y="0"/>
                  </a:moveTo>
                  <a:lnTo>
                    <a:pt x="3573390" y="0"/>
                  </a:lnTo>
                  <a:lnTo>
                    <a:pt x="3573390" y="911428"/>
                  </a:lnTo>
                  <a:lnTo>
                    <a:pt x="0" y="911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25400">
              <a:solidFill>
                <a:srgbClr val="8CB3E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000" lIns="10000" spcFirstLastPara="1" rIns="10000" wrap="square" tIns="1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75"/>
                <a:buFont typeface="Arial"/>
                <a:buNone/>
              </a:pPr>
              <a:r>
                <a:rPr b="0" i="0" lang="en-US" sz="157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PHYSICAL</a:t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g34e2b3e1669_0_766"/>
            <p:cNvSpPr/>
            <p:nvPr/>
          </p:nvSpPr>
          <p:spPr>
            <a:xfrm>
              <a:off x="4659335" y="2314115"/>
              <a:ext cx="3599763" cy="648468"/>
            </a:xfrm>
            <a:custGeom>
              <a:rect b="b" l="l" r="r" t="t"/>
              <a:pathLst>
                <a:path extrusionOk="0" h="180005" w="503992">
                  <a:moveTo>
                    <a:pt x="0" y="0"/>
                  </a:moveTo>
                  <a:lnTo>
                    <a:pt x="503992" y="0"/>
                  </a:lnTo>
                  <a:lnTo>
                    <a:pt x="503992" y="180005"/>
                  </a:lnTo>
                  <a:lnTo>
                    <a:pt x="0" y="18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38100">
              <a:solidFill>
                <a:srgbClr val="8CB3E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550" lIns="8550" spcFirstLastPara="1" rIns="8550" wrap="square" tIns="85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rPr b="0" i="0" lang="en-US" sz="135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ORTHOMETRIC (</a:t>
              </a:r>
              <a:r>
                <a:rPr b="1" i="0" lang="en-US" sz="1350" u="none" cap="none" strike="noStrike">
                  <a:solidFill>
                    <a:srgbClr val="3399FF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b="1" baseline="30000" i="0" lang="en-US" sz="1350" u="none" cap="none" strike="noStrike">
                  <a:solidFill>
                    <a:srgbClr val="3399FF"/>
                  </a:solidFill>
                  <a:latin typeface="Arial"/>
                  <a:ea typeface="Arial"/>
                  <a:cs typeface="Arial"/>
                  <a:sym typeface="Arial"/>
                </a:rPr>
                <a:t>O</a:t>
              </a:r>
              <a:r>
                <a:rPr b="0" i="0" lang="en-US" sz="135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) </a:t>
              </a:r>
              <a:r>
                <a:rPr b="0" i="0" lang="en-US" sz="82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– distance from </a:t>
              </a:r>
              <a:r>
                <a:rPr b="1" i="0" lang="en-US" sz="82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geoid</a:t>
              </a:r>
              <a:r>
                <a:rPr b="0" i="0" lang="en-US" sz="82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to point, measured along the plumb line (with known real </a:t>
              </a:r>
              <a:r>
                <a:rPr b="1" i="0" lang="en-US" sz="82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gravity</a:t>
              </a:r>
              <a:r>
                <a:rPr b="0" i="0" lang="en-US" sz="82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1" i="0" lang="en-US" sz="82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</a:t>
              </a:r>
              <a:r>
                <a:rPr b="0" i="0" lang="en-US" sz="82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inside the masses, along the plumb line)</a:t>
              </a:r>
              <a:endPara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g34e2b3e1669_0_766"/>
            <p:cNvSpPr/>
            <p:nvPr/>
          </p:nvSpPr>
          <p:spPr>
            <a:xfrm>
              <a:off x="4652839" y="3089550"/>
              <a:ext cx="3600006" cy="648593"/>
            </a:xfrm>
            <a:custGeom>
              <a:rect b="b" l="l" r="r" t="t"/>
              <a:pathLst>
                <a:path extrusionOk="0" h="311076" w="35671">
                  <a:moveTo>
                    <a:pt x="0" y="0"/>
                  </a:moveTo>
                  <a:lnTo>
                    <a:pt x="35671" y="0"/>
                  </a:lnTo>
                  <a:lnTo>
                    <a:pt x="35671" y="311076"/>
                  </a:lnTo>
                  <a:lnTo>
                    <a:pt x="0" y="3110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759" l="-3459" r="-979" t="-4379"/>
              </a:stretch>
            </a:blipFill>
            <a:ln cap="flat" cmpd="sng" w="9525">
              <a:solidFill>
                <a:srgbClr val="8CB3E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g34e2b3e1669_0_766"/>
            <p:cNvSpPr/>
            <p:nvPr/>
          </p:nvSpPr>
          <p:spPr>
            <a:xfrm>
              <a:off x="4659335" y="3867663"/>
              <a:ext cx="3599914" cy="648536"/>
            </a:xfrm>
            <a:custGeom>
              <a:rect b="b" l="l" r="r" t="t"/>
              <a:pathLst>
                <a:path extrusionOk="0" h="121052" w="81423">
                  <a:moveTo>
                    <a:pt x="0" y="0"/>
                  </a:moveTo>
                  <a:lnTo>
                    <a:pt x="81423" y="0"/>
                  </a:lnTo>
                  <a:lnTo>
                    <a:pt x="81423" y="121052"/>
                  </a:lnTo>
                  <a:lnTo>
                    <a:pt x="0" y="121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25400">
              <a:solidFill>
                <a:srgbClr val="8CB3E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550" lIns="8550" spcFirstLastPara="1" rIns="8550" wrap="square" tIns="85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rPr b="0" i="0" lang="en-US" sz="135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NORMAL ORTHOMETRIC </a:t>
              </a:r>
              <a:r>
                <a:rPr b="0" i="0" lang="en-US" sz="82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– orthometric heights computed with same density around the point and with using mean normal gravity (this is NOT a normal heights) </a:t>
              </a:r>
              <a:endParaRPr b="0" i="0" sz="82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g34e2b3e1669_0_766"/>
            <p:cNvSpPr/>
            <p:nvPr/>
          </p:nvSpPr>
          <p:spPr>
            <a:xfrm>
              <a:off x="4659335" y="4640423"/>
              <a:ext cx="3599914" cy="648536"/>
            </a:xfrm>
            <a:custGeom>
              <a:rect b="b" l="l" r="r" t="t"/>
              <a:pathLst>
                <a:path extrusionOk="0" h="121052" w="81423">
                  <a:moveTo>
                    <a:pt x="0" y="0"/>
                  </a:moveTo>
                  <a:lnTo>
                    <a:pt x="81423" y="0"/>
                  </a:lnTo>
                  <a:lnTo>
                    <a:pt x="81423" y="121052"/>
                  </a:lnTo>
                  <a:lnTo>
                    <a:pt x="0" y="121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38100">
              <a:solidFill>
                <a:srgbClr val="8CB3E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550" lIns="8550" spcFirstLastPara="1" rIns="8550" wrap="square" tIns="85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rPr b="0" i="0" lang="en-US" sz="135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NORMAL (</a:t>
              </a:r>
              <a:r>
                <a:rPr b="1" i="0" lang="en-US" sz="1350" u="none" cap="none" strike="noStrike">
                  <a:solidFill>
                    <a:srgbClr val="FF0066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b="1" baseline="30000" i="0" lang="en-US" sz="1350" u="none" cap="none" strike="noStrike">
                  <a:solidFill>
                    <a:srgbClr val="FF0066"/>
                  </a:solidFill>
                  <a:latin typeface="Arial"/>
                  <a:ea typeface="Arial"/>
                  <a:cs typeface="Arial"/>
                  <a:sym typeface="Arial"/>
                </a:rPr>
                <a:t>N</a:t>
              </a:r>
              <a:r>
                <a:rPr b="0" i="0" lang="en-US" sz="135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) </a:t>
              </a:r>
              <a:r>
                <a:rPr b="0" i="0" lang="en-US" sz="105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b="0" i="0" lang="en-US" sz="82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distance from </a:t>
              </a:r>
              <a:r>
                <a:rPr b="1" i="0" lang="en-US" sz="82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quasi-geoid</a:t>
              </a:r>
              <a:r>
                <a:rPr b="0" i="0" lang="en-US" sz="82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to point, measured along the normal plumb line (with known </a:t>
              </a:r>
              <a:r>
                <a:rPr b="1" i="0" lang="en-US" sz="82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normal</a:t>
              </a:r>
              <a:r>
                <a:rPr b="0" i="0" lang="en-US" sz="82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1" i="0" lang="en-US" sz="82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gravity γ, </a:t>
              </a:r>
              <a:r>
                <a:rPr b="0" i="0" lang="en-US" sz="82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associated with </a:t>
              </a:r>
              <a:r>
                <a:rPr b="1" i="0" lang="en-US" sz="82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reference ellipsoid</a:t>
              </a:r>
              <a:r>
                <a:rPr b="0" i="0" lang="en-US" sz="82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g34e2b3e1669_0_766"/>
            <p:cNvSpPr/>
            <p:nvPr/>
          </p:nvSpPr>
          <p:spPr>
            <a:xfrm>
              <a:off x="4679865" y="5415858"/>
              <a:ext cx="3600081" cy="648536"/>
            </a:xfrm>
            <a:custGeom>
              <a:rect b="b" l="l" r="r" t="t"/>
              <a:pathLst>
                <a:path extrusionOk="0" h="121052" w="81459">
                  <a:moveTo>
                    <a:pt x="0" y="0"/>
                  </a:moveTo>
                  <a:lnTo>
                    <a:pt x="81459" y="0"/>
                  </a:lnTo>
                  <a:lnTo>
                    <a:pt x="81459" y="121052"/>
                  </a:lnTo>
                  <a:lnTo>
                    <a:pt x="0" y="121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25400">
              <a:solidFill>
                <a:srgbClr val="8CB3E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550" lIns="8550" spcFirstLastPara="1" rIns="8550" wrap="square" tIns="85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rPr b="0" i="0" lang="en-US" sz="135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DYNAMIC </a:t>
              </a:r>
              <a:r>
                <a:rPr b="0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b="0" i="0" lang="en-US" sz="82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distance from geoid to point, measured along the plumb line (with</a:t>
              </a:r>
              <a:r>
                <a:rPr b="1" i="0" lang="en-US" sz="82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constant normal gravity</a:t>
              </a:r>
              <a:r>
                <a:rPr b="0" i="0" lang="en-US" sz="82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1" i="0" lang="en-US" sz="82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γ</a:t>
              </a:r>
              <a:r>
                <a:rPr b="1" baseline="30000" i="0" lang="en-US" sz="82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45</a:t>
              </a:r>
              <a:r>
                <a:rPr b="0" i="0" lang="en-US" sz="82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at 45°,associated with </a:t>
              </a:r>
              <a:r>
                <a:rPr b="1" i="0" lang="en-US" sz="82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reference ellipsoid</a:t>
              </a:r>
              <a:r>
                <a:rPr b="0" i="0" lang="en-US" sz="82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have no geometrical meaning) 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g34e2b3e1669_0_766"/>
            <p:cNvSpPr/>
            <p:nvPr/>
          </p:nvSpPr>
          <p:spPr>
            <a:xfrm>
              <a:off x="8690562" y="1757804"/>
              <a:ext cx="2894446" cy="478500"/>
            </a:xfrm>
            <a:custGeom>
              <a:rect b="b" l="l" r="r" t="t"/>
              <a:pathLst>
                <a:path extrusionOk="0" h="911428" w="3573390">
                  <a:moveTo>
                    <a:pt x="0" y="0"/>
                  </a:moveTo>
                  <a:lnTo>
                    <a:pt x="3573390" y="0"/>
                  </a:lnTo>
                  <a:lnTo>
                    <a:pt x="3573390" y="911428"/>
                  </a:lnTo>
                  <a:lnTo>
                    <a:pt x="0" y="911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25400">
              <a:solidFill>
                <a:srgbClr val="8CB3E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000" lIns="10000" spcFirstLastPara="1" rIns="10000" wrap="square" tIns="1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75"/>
                <a:buFont typeface="Arial"/>
                <a:buNone/>
              </a:pPr>
              <a:r>
                <a:rPr b="0" i="0" lang="en-US" sz="157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GEOMETRICAL</a:t>
              </a:r>
              <a:endParaRPr b="0" i="0" sz="15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g34e2b3e1669_0_766"/>
            <p:cNvSpPr/>
            <p:nvPr/>
          </p:nvSpPr>
          <p:spPr>
            <a:xfrm>
              <a:off x="8803200" y="3539379"/>
              <a:ext cx="2879983" cy="648536"/>
            </a:xfrm>
            <a:custGeom>
              <a:rect b="b" l="l" r="r" t="t"/>
              <a:pathLst>
                <a:path extrusionOk="0" h="121052" w="81459">
                  <a:moveTo>
                    <a:pt x="0" y="0"/>
                  </a:moveTo>
                  <a:lnTo>
                    <a:pt x="81459" y="0"/>
                  </a:lnTo>
                  <a:lnTo>
                    <a:pt x="81459" y="121052"/>
                  </a:lnTo>
                  <a:lnTo>
                    <a:pt x="0" y="121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38100">
              <a:solidFill>
                <a:srgbClr val="8CB3E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600" lIns="7600" spcFirstLastPara="1" rIns="7600" wrap="square" tIns="76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ELLIPSOIDAL (</a:t>
              </a:r>
              <a:r>
                <a:rPr b="1" i="0" lang="en-US" sz="1200" u="none" cap="none" strike="noStrike">
                  <a:solidFill>
                    <a:srgbClr val="212167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b="0" i="0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r>
                <a:rPr b="0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– distance </a:t>
              </a:r>
              <a:r>
                <a:rPr lang="en-US" sz="900">
                  <a:solidFill>
                    <a:schemeClr val="dk1"/>
                  </a:solidFill>
                </a:rPr>
                <a:t>from</a:t>
              </a:r>
              <a:r>
                <a:rPr b="0" i="0" lang="en-US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reference ellipsoid to point, measured along the normal to ellipsoid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9" name="Google Shape;409;g34e2b3e1669_0_766"/>
          <p:cNvSpPr txBox="1"/>
          <p:nvPr/>
        </p:nvSpPr>
        <p:spPr>
          <a:xfrm>
            <a:off x="18472" y="5670909"/>
            <a:ext cx="609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https://ggos.org/item/height-systems/#learn-this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g34e2b3e1669_0_766"/>
          <p:cNvSpPr txBox="1"/>
          <p:nvPr/>
        </p:nvSpPr>
        <p:spPr>
          <a:xfrm>
            <a:off x="5001872" y="1535341"/>
            <a:ext cx="1111200" cy="2769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11109" l="-4939" r="-4399" t="0"/>
            </a:stretch>
          </a:blip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g34e2b3e1669_0_766"/>
          <p:cNvSpPr txBox="1"/>
          <p:nvPr/>
        </p:nvSpPr>
        <p:spPr>
          <a:xfrm>
            <a:off x="3510820" y="1883437"/>
            <a:ext cx="1195500" cy="2769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35548" l="-4589" r="-5609" t="-2219"/>
            </a:stretch>
          </a:blip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2" name="Google Shape;412;g34e2b3e1669_0_766"/>
          <p:cNvCxnSpPr>
            <a:stCxn id="410" idx="2"/>
          </p:cNvCxnSpPr>
          <p:nvPr/>
        </p:nvCxnSpPr>
        <p:spPr>
          <a:xfrm flipH="1">
            <a:off x="5411672" y="1812241"/>
            <a:ext cx="145800" cy="1030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13" name="Google Shape;413;g34e2b3e1669_0_766"/>
          <p:cNvCxnSpPr/>
          <p:nvPr/>
        </p:nvCxnSpPr>
        <p:spPr>
          <a:xfrm>
            <a:off x="4088623" y="2160440"/>
            <a:ext cx="333300" cy="131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"/>
          <p:cNvSpPr txBox="1"/>
          <p:nvPr>
            <p:ph type="title"/>
          </p:nvPr>
        </p:nvSpPr>
        <p:spPr>
          <a:xfrm>
            <a:off x="1981200" y="28966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en-US" sz="4000">
                <a:latin typeface="Arial"/>
                <a:ea typeface="Arial"/>
                <a:cs typeface="Arial"/>
                <a:sym typeface="Arial"/>
              </a:rPr>
              <a:t>Definitional Relationship</a:t>
            </a:r>
            <a:endParaRPr/>
          </a:p>
        </p:txBody>
      </p:sp>
      <p:sp>
        <p:nvSpPr>
          <p:cNvPr id="420" name="Google Shape;420;p4"/>
          <p:cNvSpPr txBox="1"/>
          <p:nvPr/>
        </p:nvSpPr>
        <p:spPr>
          <a:xfrm>
            <a:off x="1524000" y="1494970"/>
            <a:ext cx="9144000" cy="47665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421" name="Google Shape;42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175" y="1432650"/>
            <a:ext cx="10933650" cy="570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4e2b3e1669_0_786"/>
          <p:cNvSpPr txBox="1"/>
          <p:nvPr>
            <p:ph type="title"/>
          </p:nvPr>
        </p:nvSpPr>
        <p:spPr>
          <a:xfrm>
            <a:off x="180870" y="289661"/>
            <a:ext cx="10029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/>
              <a:t>New method to compute dynamic heights:</a:t>
            </a:r>
            <a:endParaRPr/>
          </a:p>
        </p:txBody>
      </p:sp>
      <p:sp>
        <p:nvSpPr>
          <p:cNvPr id="428" name="Google Shape;428;g34e2b3e1669_0_786"/>
          <p:cNvSpPr txBox="1"/>
          <p:nvPr/>
        </p:nvSpPr>
        <p:spPr>
          <a:xfrm>
            <a:off x="401934" y="1494970"/>
            <a:ext cx="10266000" cy="47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Utilize the normal height definition and exact formulas: 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9" name="Google Shape;429;g34e2b3e1669_0_786"/>
          <p:cNvPicPr preferRelativeResize="0"/>
          <p:nvPr/>
        </p:nvPicPr>
        <p:blipFill rotWithShape="1">
          <a:blip r:embed="rId3">
            <a:alphaModFix/>
          </a:blip>
          <a:srcRect b="79735" l="22904" r="0" t="2684"/>
          <a:stretch/>
        </p:blipFill>
        <p:spPr>
          <a:xfrm>
            <a:off x="3021376" y="2441350"/>
            <a:ext cx="8372599" cy="6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34e2b3e1669_0_786"/>
          <p:cNvPicPr preferRelativeResize="0"/>
          <p:nvPr/>
        </p:nvPicPr>
        <p:blipFill rotWithShape="1">
          <a:blip r:embed="rId3">
            <a:alphaModFix/>
          </a:blip>
          <a:srcRect b="5019" l="22904" r="0" t="73279"/>
          <a:stretch/>
        </p:blipFill>
        <p:spPr>
          <a:xfrm>
            <a:off x="3021376" y="3164825"/>
            <a:ext cx="8372599" cy="79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g34e2b3e1669_0_786"/>
          <p:cNvPicPr preferRelativeResize="0"/>
          <p:nvPr/>
        </p:nvPicPr>
        <p:blipFill rotWithShape="1">
          <a:blip r:embed="rId4">
            <a:alphaModFix/>
          </a:blip>
          <a:srcRect b="67277" l="23418" r="0" t="0"/>
          <a:stretch/>
        </p:blipFill>
        <p:spPr>
          <a:xfrm>
            <a:off x="3021374" y="4589750"/>
            <a:ext cx="8477400" cy="56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g34e2b3e1669_0_786"/>
          <p:cNvPicPr preferRelativeResize="0"/>
          <p:nvPr/>
        </p:nvPicPr>
        <p:blipFill rotWithShape="1">
          <a:blip r:embed="rId4">
            <a:alphaModFix/>
          </a:blip>
          <a:srcRect b="-4" l="23418" r="0" t="52319"/>
          <a:stretch/>
        </p:blipFill>
        <p:spPr>
          <a:xfrm>
            <a:off x="3021374" y="5130050"/>
            <a:ext cx="8477400" cy="826725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g34e2b3e1669_0_786"/>
          <p:cNvSpPr/>
          <p:nvPr/>
        </p:nvSpPr>
        <p:spPr>
          <a:xfrm>
            <a:off x="2532187" y="2362224"/>
            <a:ext cx="659400" cy="15174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g34e2b3e1669_0_786"/>
          <p:cNvSpPr txBox="1"/>
          <p:nvPr/>
        </p:nvSpPr>
        <p:spPr>
          <a:xfrm>
            <a:off x="376203" y="2862073"/>
            <a:ext cx="2136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Geoid – Quasigeoid Separation Term</a:t>
            </a:r>
            <a:endParaRPr/>
          </a:p>
        </p:txBody>
      </p:sp>
      <p:sp>
        <p:nvSpPr>
          <p:cNvPr id="435" name="Google Shape;435;g34e2b3e1669_0_786"/>
          <p:cNvSpPr/>
          <p:nvPr/>
        </p:nvSpPr>
        <p:spPr>
          <a:xfrm>
            <a:off x="2512734" y="4781498"/>
            <a:ext cx="659400" cy="15174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g34e2b3e1669_0_786"/>
          <p:cNvSpPr txBox="1"/>
          <p:nvPr/>
        </p:nvSpPr>
        <p:spPr>
          <a:xfrm>
            <a:off x="401934" y="5009300"/>
            <a:ext cx="2136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Easy Implementation with additional grid already computed in geoid model</a:t>
            </a:r>
            <a:endParaRPr/>
          </a:p>
        </p:txBody>
      </p:sp>
      <p:pic>
        <p:nvPicPr>
          <p:cNvPr id="437" name="Google Shape;437;g34e2b3e1669_0_786"/>
          <p:cNvPicPr preferRelativeResize="0"/>
          <p:nvPr/>
        </p:nvPicPr>
        <p:blipFill rotWithShape="1">
          <a:blip r:embed="rId5">
            <a:alphaModFix/>
          </a:blip>
          <a:srcRect b="0" l="17796" r="0" t="26226"/>
          <a:stretch/>
        </p:blipFill>
        <p:spPr>
          <a:xfrm>
            <a:off x="3021375" y="6049250"/>
            <a:ext cx="8401201" cy="6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g34e2b3e1669_0_786"/>
          <p:cNvSpPr/>
          <p:nvPr/>
        </p:nvSpPr>
        <p:spPr>
          <a:xfrm>
            <a:off x="4331225" y="4734500"/>
            <a:ext cx="597600" cy="461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g34e2b3e1669_0_786"/>
          <p:cNvSpPr/>
          <p:nvPr/>
        </p:nvSpPr>
        <p:spPr>
          <a:xfrm>
            <a:off x="5200675" y="4734500"/>
            <a:ext cx="1365300" cy="461400"/>
          </a:xfrm>
          <a:prstGeom prst="rect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g34e2b3e1669_0_786"/>
          <p:cNvSpPr txBox="1"/>
          <p:nvPr/>
        </p:nvSpPr>
        <p:spPr>
          <a:xfrm>
            <a:off x="4639425" y="4354100"/>
            <a:ext cx="30822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767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Observed</a:t>
            </a:r>
            <a:endParaRPr i="1" sz="1767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g34e2b3e1669_0_786"/>
          <p:cNvSpPr txBox="1"/>
          <p:nvPr/>
        </p:nvSpPr>
        <p:spPr>
          <a:xfrm>
            <a:off x="6183125" y="4354100"/>
            <a:ext cx="30822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767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Products</a:t>
            </a:r>
            <a:endParaRPr i="1" sz="1767">
              <a:solidFill>
                <a:srgbClr val="99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2025-03-12T13:32:07Z</dcterms:created>
  <dc:creator>Kevin Ahlgren</dc:creator>
</cp:coreProperties>
</file>