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3"/>
  </p:notesMasterIdLst>
  <p:handoutMasterIdLst>
    <p:handoutMasterId r:id="rId24"/>
  </p:handoutMasterIdLst>
  <p:sldIdLst>
    <p:sldId id="759" r:id="rId2"/>
    <p:sldId id="877" r:id="rId3"/>
    <p:sldId id="878" r:id="rId4"/>
    <p:sldId id="879" r:id="rId5"/>
    <p:sldId id="880" r:id="rId6"/>
    <p:sldId id="881" r:id="rId7"/>
    <p:sldId id="811" r:id="rId8"/>
    <p:sldId id="964" r:id="rId9"/>
    <p:sldId id="813" r:id="rId10"/>
    <p:sldId id="965" r:id="rId11"/>
    <p:sldId id="957" r:id="rId12"/>
    <p:sldId id="958" r:id="rId13"/>
    <p:sldId id="959" r:id="rId14"/>
    <p:sldId id="921" r:id="rId15"/>
    <p:sldId id="925" r:id="rId16"/>
    <p:sldId id="928" r:id="rId17"/>
    <p:sldId id="936" r:id="rId18"/>
    <p:sldId id="937" r:id="rId19"/>
    <p:sldId id="961" r:id="rId20"/>
    <p:sldId id="938" r:id="rId21"/>
    <p:sldId id="579"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dullah, Qassim" initials="AQ" lastIdx="8" clrIdx="0">
    <p:extLst>
      <p:ext uri="{19B8F6BF-5375-455C-9EA6-DF929625EA0E}">
        <p15:presenceInfo xmlns:p15="http://schemas.microsoft.com/office/powerpoint/2012/main" userId="S-1-5-21-3365817599-1314063146-3074736372-38893" providerId="AD"/>
      </p:ext>
    </p:extLst>
  </p:cmAuthor>
  <p:cmAuthor id="2" name="Kiedrowski, Claire" initials="KC" lastIdx="15" clrIdx="1">
    <p:extLst>
      <p:ext uri="{19B8F6BF-5375-455C-9EA6-DF929625EA0E}">
        <p15:presenceInfo xmlns:p15="http://schemas.microsoft.com/office/powerpoint/2012/main" userId="Kiedrowski, Clair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698" autoAdjust="0"/>
    <p:restoredTop sz="95090" autoAdjust="0"/>
  </p:normalViewPr>
  <p:slideViewPr>
    <p:cSldViewPr snapToGrid="0" snapToObjects="1">
      <p:cViewPr varScale="1">
        <p:scale>
          <a:sx n="81" d="100"/>
          <a:sy n="81" d="100"/>
        </p:scale>
        <p:origin x="216" y="58"/>
      </p:cViewPr>
      <p:guideLst>
        <p:guide orient="horz" pos="2160"/>
        <p:guide pos="3840"/>
      </p:guideLst>
    </p:cSldViewPr>
  </p:slideViewPr>
  <p:outlineViewPr>
    <p:cViewPr>
      <p:scale>
        <a:sx n="33" d="100"/>
        <a:sy n="33" d="100"/>
      </p:scale>
      <p:origin x="0" y="-1757"/>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9F473F2-EC68-4185-9171-80EF4C73913D}"/>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45C716A3-1C34-4B28-9326-8282A26DB77A}"/>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7169FB2-5F6A-445B-A630-A0CD04B15748}" type="datetimeFigureOut">
              <a:rPr lang="en-US" smtClean="0"/>
              <a:t>5/7/2018</a:t>
            </a:fld>
            <a:endParaRPr lang="en-US"/>
          </a:p>
        </p:txBody>
      </p:sp>
      <p:sp>
        <p:nvSpPr>
          <p:cNvPr id="4" name="Footer Placeholder 3">
            <a:extLst>
              <a:ext uri="{FF2B5EF4-FFF2-40B4-BE49-F238E27FC236}">
                <a16:creationId xmlns:a16="http://schemas.microsoft.com/office/drawing/2014/main" id="{76158D34-544E-4547-97BA-29B33A8F7BF9}"/>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F029297-14A8-49A1-BC69-A594C3D00C31}"/>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85BB1F6-961B-49F1-B787-74A03F9F4408}" type="slidenum">
              <a:rPr lang="en-US" smtClean="0"/>
              <a:t>‹#›</a:t>
            </a:fld>
            <a:endParaRPr lang="en-US"/>
          </a:p>
        </p:txBody>
      </p:sp>
    </p:spTree>
    <p:extLst>
      <p:ext uri="{BB962C8B-B14F-4D97-AF65-F5344CB8AC3E}">
        <p14:creationId xmlns:p14="http://schemas.microsoft.com/office/powerpoint/2010/main" val="2394490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9" tIns="46585" rIns="93169" bIns="46585"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9" tIns="46585" rIns="93169" bIns="46585" rtlCol="0"/>
          <a:lstStyle>
            <a:lvl1pPr algn="r">
              <a:defRPr sz="1200"/>
            </a:lvl1pPr>
          </a:lstStyle>
          <a:p>
            <a:fld id="{C46F7882-204D-4876-8C81-382FAB82108B}" type="datetimeFigureOut">
              <a:rPr lang="en-US" smtClean="0"/>
              <a:t>5/7/2018</a:t>
            </a:fld>
            <a:endParaRPr lang="en-US"/>
          </a:p>
        </p:txBody>
      </p:sp>
      <p:sp>
        <p:nvSpPr>
          <p:cNvPr id="4" name="Slide Image Placeholder 3"/>
          <p:cNvSpPr>
            <a:spLocks noGrp="1" noRot="1" noChangeAspect="1"/>
          </p:cNvSpPr>
          <p:nvPr>
            <p:ph type="sldImg" idx="2"/>
          </p:nvPr>
        </p:nvSpPr>
        <p:spPr>
          <a:xfrm>
            <a:off x="407988" y="696913"/>
            <a:ext cx="6196012" cy="3486150"/>
          </a:xfrm>
          <a:prstGeom prst="rect">
            <a:avLst/>
          </a:prstGeom>
          <a:noFill/>
          <a:ln w="12700">
            <a:solidFill>
              <a:prstClr val="black"/>
            </a:solidFill>
          </a:ln>
        </p:spPr>
        <p:txBody>
          <a:bodyPr vert="horz" lIns="93169" tIns="46585" rIns="93169" bIns="46585"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9" tIns="46585" rIns="93169" bIns="4658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9" tIns="46585" rIns="93169" bIns="4658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9" tIns="46585" rIns="93169" bIns="46585" rtlCol="0" anchor="b"/>
          <a:lstStyle>
            <a:lvl1pPr algn="r">
              <a:defRPr sz="1200"/>
            </a:lvl1pPr>
          </a:lstStyle>
          <a:p>
            <a:fld id="{E3039DFF-6869-46F6-8ED1-EC1D83EF0B15}" type="slidenum">
              <a:rPr lang="en-US" smtClean="0"/>
              <a:t>‹#›</a:t>
            </a:fld>
            <a:endParaRPr lang="en-US"/>
          </a:p>
        </p:txBody>
      </p:sp>
    </p:spTree>
    <p:extLst>
      <p:ext uri="{BB962C8B-B14F-4D97-AF65-F5344CB8AC3E}">
        <p14:creationId xmlns:p14="http://schemas.microsoft.com/office/powerpoint/2010/main" val="2105575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2</a:t>
            </a:fld>
            <a:endParaRPr lang="en-US"/>
          </a:p>
        </p:txBody>
      </p:sp>
    </p:spTree>
    <p:extLst>
      <p:ext uri="{BB962C8B-B14F-4D97-AF65-F5344CB8AC3E}">
        <p14:creationId xmlns:p14="http://schemas.microsoft.com/office/powerpoint/2010/main" val="2398549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12</a:t>
            </a:fld>
            <a:endParaRPr lang="en-US"/>
          </a:p>
        </p:txBody>
      </p:sp>
    </p:spTree>
    <p:extLst>
      <p:ext uri="{BB962C8B-B14F-4D97-AF65-F5344CB8AC3E}">
        <p14:creationId xmlns:p14="http://schemas.microsoft.com/office/powerpoint/2010/main" val="23528522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13</a:t>
            </a:fld>
            <a:endParaRPr lang="en-US"/>
          </a:p>
        </p:txBody>
      </p:sp>
    </p:spTree>
    <p:extLst>
      <p:ext uri="{BB962C8B-B14F-4D97-AF65-F5344CB8AC3E}">
        <p14:creationId xmlns:p14="http://schemas.microsoft.com/office/powerpoint/2010/main" val="1733642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14</a:t>
            </a:fld>
            <a:endParaRPr lang="en-US"/>
          </a:p>
        </p:txBody>
      </p:sp>
    </p:spTree>
    <p:extLst>
      <p:ext uri="{BB962C8B-B14F-4D97-AF65-F5344CB8AC3E}">
        <p14:creationId xmlns:p14="http://schemas.microsoft.com/office/powerpoint/2010/main" val="3310508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15</a:t>
            </a:fld>
            <a:endParaRPr lang="en-US"/>
          </a:p>
        </p:txBody>
      </p:sp>
    </p:spTree>
    <p:extLst>
      <p:ext uri="{BB962C8B-B14F-4D97-AF65-F5344CB8AC3E}">
        <p14:creationId xmlns:p14="http://schemas.microsoft.com/office/powerpoint/2010/main" val="309791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16</a:t>
            </a:fld>
            <a:endParaRPr lang="en-US"/>
          </a:p>
        </p:txBody>
      </p:sp>
    </p:spTree>
    <p:extLst>
      <p:ext uri="{BB962C8B-B14F-4D97-AF65-F5344CB8AC3E}">
        <p14:creationId xmlns:p14="http://schemas.microsoft.com/office/powerpoint/2010/main" val="18890703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17</a:t>
            </a:fld>
            <a:endParaRPr lang="en-US"/>
          </a:p>
        </p:txBody>
      </p:sp>
    </p:spTree>
    <p:extLst>
      <p:ext uri="{BB962C8B-B14F-4D97-AF65-F5344CB8AC3E}">
        <p14:creationId xmlns:p14="http://schemas.microsoft.com/office/powerpoint/2010/main" val="39236963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18</a:t>
            </a:fld>
            <a:endParaRPr lang="en-US"/>
          </a:p>
        </p:txBody>
      </p:sp>
    </p:spTree>
    <p:extLst>
      <p:ext uri="{BB962C8B-B14F-4D97-AF65-F5344CB8AC3E}">
        <p14:creationId xmlns:p14="http://schemas.microsoft.com/office/powerpoint/2010/main" val="703947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20</a:t>
            </a:fld>
            <a:endParaRPr lang="en-US"/>
          </a:p>
        </p:txBody>
      </p:sp>
    </p:spTree>
    <p:extLst>
      <p:ext uri="{BB962C8B-B14F-4D97-AF65-F5344CB8AC3E}">
        <p14:creationId xmlns:p14="http://schemas.microsoft.com/office/powerpoint/2010/main" val="2957136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3</a:t>
            </a:fld>
            <a:endParaRPr lang="en-US"/>
          </a:p>
        </p:txBody>
      </p:sp>
    </p:spTree>
    <p:extLst>
      <p:ext uri="{BB962C8B-B14F-4D97-AF65-F5344CB8AC3E}">
        <p14:creationId xmlns:p14="http://schemas.microsoft.com/office/powerpoint/2010/main" val="3724379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4</a:t>
            </a:fld>
            <a:endParaRPr lang="en-US"/>
          </a:p>
        </p:txBody>
      </p:sp>
    </p:spTree>
    <p:extLst>
      <p:ext uri="{BB962C8B-B14F-4D97-AF65-F5344CB8AC3E}">
        <p14:creationId xmlns:p14="http://schemas.microsoft.com/office/powerpoint/2010/main" val="2186648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5</a:t>
            </a:fld>
            <a:endParaRPr lang="en-US"/>
          </a:p>
        </p:txBody>
      </p:sp>
    </p:spTree>
    <p:extLst>
      <p:ext uri="{BB962C8B-B14F-4D97-AF65-F5344CB8AC3E}">
        <p14:creationId xmlns:p14="http://schemas.microsoft.com/office/powerpoint/2010/main" val="627764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6</a:t>
            </a:fld>
            <a:endParaRPr lang="en-US"/>
          </a:p>
        </p:txBody>
      </p:sp>
    </p:spTree>
    <p:extLst>
      <p:ext uri="{BB962C8B-B14F-4D97-AF65-F5344CB8AC3E}">
        <p14:creationId xmlns:p14="http://schemas.microsoft.com/office/powerpoint/2010/main" val="1564240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7</a:t>
            </a:fld>
            <a:endParaRPr lang="en-US"/>
          </a:p>
        </p:txBody>
      </p:sp>
    </p:spTree>
    <p:extLst>
      <p:ext uri="{BB962C8B-B14F-4D97-AF65-F5344CB8AC3E}">
        <p14:creationId xmlns:p14="http://schemas.microsoft.com/office/powerpoint/2010/main" val="2310159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9</a:t>
            </a:fld>
            <a:endParaRPr lang="en-US"/>
          </a:p>
        </p:txBody>
      </p:sp>
    </p:spTree>
    <p:extLst>
      <p:ext uri="{BB962C8B-B14F-4D97-AF65-F5344CB8AC3E}">
        <p14:creationId xmlns:p14="http://schemas.microsoft.com/office/powerpoint/2010/main" val="3045658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10</a:t>
            </a:fld>
            <a:endParaRPr lang="en-US"/>
          </a:p>
        </p:txBody>
      </p:sp>
    </p:spTree>
    <p:extLst>
      <p:ext uri="{BB962C8B-B14F-4D97-AF65-F5344CB8AC3E}">
        <p14:creationId xmlns:p14="http://schemas.microsoft.com/office/powerpoint/2010/main" val="437672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039DFF-6869-46F6-8ED1-EC1D83EF0B15}" type="slidenum">
              <a:rPr lang="en-US" smtClean="0"/>
              <a:t>11</a:t>
            </a:fld>
            <a:endParaRPr lang="en-US"/>
          </a:p>
        </p:txBody>
      </p:sp>
    </p:spTree>
    <p:extLst>
      <p:ext uri="{BB962C8B-B14F-4D97-AF65-F5344CB8AC3E}">
        <p14:creationId xmlns:p14="http://schemas.microsoft.com/office/powerpoint/2010/main" val="38329027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2">
    <p:spTree>
      <p:nvGrpSpPr>
        <p:cNvPr id="1" name=""/>
        <p:cNvGrpSpPr/>
        <p:nvPr/>
      </p:nvGrpSpPr>
      <p:grpSpPr>
        <a:xfrm>
          <a:off x="0" y="0"/>
          <a:ext cx="0" cy="0"/>
          <a:chOff x="0" y="0"/>
          <a:chExt cx="0" cy="0"/>
        </a:xfrm>
      </p:grpSpPr>
      <p:sp>
        <p:nvSpPr>
          <p:cNvPr id="7" name="Picture Placeholder 9"/>
          <p:cNvSpPr>
            <a:spLocks noGrp="1"/>
          </p:cNvSpPr>
          <p:nvPr>
            <p:ph type="pic" sz="quarter" idx="10"/>
          </p:nvPr>
        </p:nvSpPr>
        <p:spPr>
          <a:xfrm>
            <a:off x="-14112" y="-27915"/>
            <a:ext cx="12207901" cy="6207388"/>
          </a:xfrm>
          <a:custGeom>
            <a:avLst/>
            <a:gdLst>
              <a:gd name="connsiteX0" fmla="*/ 0 w 9144000"/>
              <a:gd name="connsiteY0" fmla="*/ 0 h 4476750"/>
              <a:gd name="connsiteX1" fmla="*/ 9144000 w 9144000"/>
              <a:gd name="connsiteY1" fmla="*/ 0 h 4476750"/>
              <a:gd name="connsiteX2" fmla="*/ 9144000 w 9144000"/>
              <a:gd name="connsiteY2" fmla="*/ 4476750 h 4476750"/>
              <a:gd name="connsiteX3" fmla="*/ 0 w 9144000"/>
              <a:gd name="connsiteY3" fmla="*/ 4476750 h 4476750"/>
              <a:gd name="connsiteX4" fmla="*/ 0 w 9144000"/>
              <a:gd name="connsiteY4" fmla="*/ 0 h 4476750"/>
              <a:gd name="connsiteX0" fmla="*/ 10584 w 9154584"/>
              <a:gd name="connsiteY0" fmla="*/ 0 h 4476750"/>
              <a:gd name="connsiteX1" fmla="*/ 9154584 w 9154584"/>
              <a:gd name="connsiteY1" fmla="*/ 0 h 4476750"/>
              <a:gd name="connsiteX2" fmla="*/ 9154584 w 9154584"/>
              <a:gd name="connsiteY2" fmla="*/ 4476750 h 4476750"/>
              <a:gd name="connsiteX3" fmla="*/ 0 w 9154584"/>
              <a:gd name="connsiteY3" fmla="*/ 3746575 h 4476750"/>
              <a:gd name="connsiteX4" fmla="*/ 10584 w 9154584"/>
              <a:gd name="connsiteY4" fmla="*/ 0 h 4476750"/>
              <a:gd name="connsiteX0" fmla="*/ 10584 w 9154584"/>
              <a:gd name="connsiteY0" fmla="*/ 0 h 6193431"/>
              <a:gd name="connsiteX1" fmla="*/ 9154584 w 9154584"/>
              <a:gd name="connsiteY1" fmla="*/ 1716681 h 6193431"/>
              <a:gd name="connsiteX2" fmla="*/ 9154584 w 9154584"/>
              <a:gd name="connsiteY2" fmla="*/ 6193431 h 6193431"/>
              <a:gd name="connsiteX3" fmla="*/ 0 w 9154584"/>
              <a:gd name="connsiteY3" fmla="*/ 5463256 h 6193431"/>
              <a:gd name="connsiteX4" fmla="*/ 10584 w 9154584"/>
              <a:gd name="connsiteY4" fmla="*/ 0 h 6193431"/>
              <a:gd name="connsiteX0" fmla="*/ 10584 w 9154584"/>
              <a:gd name="connsiteY0" fmla="*/ 0 h 6193431"/>
              <a:gd name="connsiteX1" fmla="*/ 9154584 w 9154584"/>
              <a:gd name="connsiteY1" fmla="*/ 13957 h 6193431"/>
              <a:gd name="connsiteX2" fmla="*/ 9154584 w 9154584"/>
              <a:gd name="connsiteY2" fmla="*/ 6193431 h 6193431"/>
              <a:gd name="connsiteX3" fmla="*/ 0 w 9154584"/>
              <a:gd name="connsiteY3" fmla="*/ 5463256 h 6193431"/>
              <a:gd name="connsiteX4" fmla="*/ 10584 w 9154584"/>
              <a:gd name="connsiteY4" fmla="*/ 0 h 6193431"/>
              <a:gd name="connsiteX0" fmla="*/ 10584 w 9154584"/>
              <a:gd name="connsiteY0" fmla="*/ 13957 h 6207388"/>
              <a:gd name="connsiteX1" fmla="*/ 9140629 w 9154584"/>
              <a:gd name="connsiteY1" fmla="*/ 0 h 6207388"/>
              <a:gd name="connsiteX2" fmla="*/ 9154584 w 9154584"/>
              <a:gd name="connsiteY2" fmla="*/ 6207388 h 6207388"/>
              <a:gd name="connsiteX3" fmla="*/ 0 w 9154584"/>
              <a:gd name="connsiteY3" fmla="*/ 5477213 h 6207388"/>
              <a:gd name="connsiteX4" fmla="*/ 10584 w 9154584"/>
              <a:gd name="connsiteY4" fmla="*/ 13957 h 6207388"/>
              <a:gd name="connsiteX0" fmla="*/ 10584 w 9155926"/>
              <a:gd name="connsiteY0" fmla="*/ 13957 h 6207388"/>
              <a:gd name="connsiteX1" fmla="*/ 9154584 w 9155926"/>
              <a:gd name="connsiteY1" fmla="*/ 0 h 6207388"/>
              <a:gd name="connsiteX2" fmla="*/ 9154584 w 9155926"/>
              <a:gd name="connsiteY2" fmla="*/ 6207388 h 6207388"/>
              <a:gd name="connsiteX3" fmla="*/ 0 w 9155926"/>
              <a:gd name="connsiteY3" fmla="*/ 5477213 h 6207388"/>
              <a:gd name="connsiteX4" fmla="*/ 10584 w 9155926"/>
              <a:gd name="connsiteY4" fmla="*/ 13957 h 6207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926" h="6207388">
                <a:moveTo>
                  <a:pt x="10584" y="13957"/>
                </a:moveTo>
                <a:lnTo>
                  <a:pt x="9154584" y="0"/>
                </a:lnTo>
                <a:cubicBezTo>
                  <a:pt x="9159236" y="2069129"/>
                  <a:pt x="9149932" y="4138259"/>
                  <a:pt x="9154584" y="6207388"/>
                </a:cubicBezTo>
                <a:lnTo>
                  <a:pt x="0" y="5477213"/>
                </a:lnTo>
                <a:lnTo>
                  <a:pt x="10584" y="13957"/>
                </a:lnTo>
                <a:close/>
              </a:path>
            </a:pathLst>
          </a:custGeom>
        </p:spPr>
        <p:txBody>
          <a:bodyPr/>
          <a:lstStyle/>
          <a:p>
            <a:r>
              <a:rPr lang="en-US"/>
              <a:t>Drag picture to placeholder or click icon to add</a:t>
            </a:r>
          </a:p>
        </p:txBody>
      </p:sp>
      <p:sp>
        <p:nvSpPr>
          <p:cNvPr id="8" name="Rectangle 10"/>
          <p:cNvSpPr/>
          <p:nvPr userDrawn="1"/>
        </p:nvSpPr>
        <p:spPr>
          <a:xfrm>
            <a:off x="-14112" y="5434688"/>
            <a:ext cx="12206112" cy="1423313"/>
          </a:xfrm>
          <a:custGeom>
            <a:avLst/>
            <a:gdLst>
              <a:gd name="connsiteX0" fmla="*/ 0 w 9154584"/>
              <a:gd name="connsiteY0" fmla="*/ 0 h 1391566"/>
              <a:gd name="connsiteX1" fmla="*/ 9154584 w 9154584"/>
              <a:gd name="connsiteY1" fmla="*/ 0 h 1391566"/>
              <a:gd name="connsiteX2" fmla="*/ 9154584 w 9154584"/>
              <a:gd name="connsiteY2" fmla="*/ 1391566 h 1391566"/>
              <a:gd name="connsiteX3" fmla="*/ 0 w 9154584"/>
              <a:gd name="connsiteY3" fmla="*/ 1391566 h 1391566"/>
              <a:gd name="connsiteX4" fmla="*/ 0 w 9154584"/>
              <a:gd name="connsiteY4" fmla="*/ 0 h 1391566"/>
              <a:gd name="connsiteX0" fmla="*/ 0 w 9165167"/>
              <a:gd name="connsiteY0" fmla="*/ 0 h 1391566"/>
              <a:gd name="connsiteX1" fmla="*/ 9165167 w 9165167"/>
              <a:gd name="connsiteY1" fmla="*/ 507948 h 1391566"/>
              <a:gd name="connsiteX2" fmla="*/ 9154584 w 9165167"/>
              <a:gd name="connsiteY2" fmla="*/ 1391566 h 1391566"/>
              <a:gd name="connsiteX3" fmla="*/ 0 w 9165167"/>
              <a:gd name="connsiteY3" fmla="*/ 1391566 h 1391566"/>
              <a:gd name="connsiteX4" fmla="*/ 0 w 9165167"/>
              <a:gd name="connsiteY4" fmla="*/ 0 h 1391566"/>
              <a:gd name="connsiteX0" fmla="*/ 0 w 9165167"/>
              <a:gd name="connsiteY0" fmla="*/ 0 h 1391566"/>
              <a:gd name="connsiteX1" fmla="*/ 9165167 w 9165167"/>
              <a:gd name="connsiteY1" fmla="*/ 825415 h 1391566"/>
              <a:gd name="connsiteX2" fmla="*/ 9154584 w 9165167"/>
              <a:gd name="connsiteY2" fmla="*/ 1391566 h 1391566"/>
              <a:gd name="connsiteX3" fmla="*/ 0 w 9165167"/>
              <a:gd name="connsiteY3" fmla="*/ 1391566 h 1391566"/>
              <a:gd name="connsiteX4" fmla="*/ 0 w 9165167"/>
              <a:gd name="connsiteY4" fmla="*/ 0 h 1391566"/>
              <a:gd name="connsiteX0" fmla="*/ 0 w 9154584"/>
              <a:gd name="connsiteY0" fmla="*/ 0 h 1391566"/>
              <a:gd name="connsiteX1" fmla="*/ 9154584 w 9154584"/>
              <a:gd name="connsiteY1" fmla="*/ 709011 h 1391566"/>
              <a:gd name="connsiteX2" fmla="*/ 9154584 w 9154584"/>
              <a:gd name="connsiteY2" fmla="*/ 1391566 h 1391566"/>
              <a:gd name="connsiteX3" fmla="*/ 0 w 9154584"/>
              <a:gd name="connsiteY3" fmla="*/ 1391566 h 1391566"/>
              <a:gd name="connsiteX4" fmla="*/ 0 w 9154584"/>
              <a:gd name="connsiteY4" fmla="*/ 0 h 1391566"/>
              <a:gd name="connsiteX0" fmla="*/ 0 w 9154584"/>
              <a:gd name="connsiteY0" fmla="*/ 0 h 1285744"/>
              <a:gd name="connsiteX1" fmla="*/ 9154584 w 9154584"/>
              <a:gd name="connsiteY1" fmla="*/ 603189 h 1285744"/>
              <a:gd name="connsiteX2" fmla="*/ 9154584 w 9154584"/>
              <a:gd name="connsiteY2" fmla="*/ 1285744 h 1285744"/>
              <a:gd name="connsiteX3" fmla="*/ 0 w 9154584"/>
              <a:gd name="connsiteY3" fmla="*/ 1285744 h 1285744"/>
              <a:gd name="connsiteX4" fmla="*/ 0 w 9154584"/>
              <a:gd name="connsiteY4" fmla="*/ 0 h 1285744"/>
              <a:gd name="connsiteX0" fmla="*/ 0 w 9154584"/>
              <a:gd name="connsiteY0" fmla="*/ 0 h 1423313"/>
              <a:gd name="connsiteX1" fmla="*/ 9154584 w 9154584"/>
              <a:gd name="connsiteY1" fmla="*/ 740758 h 1423313"/>
              <a:gd name="connsiteX2" fmla="*/ 9154584 w 9154584"/>
              <a:gd name="connsiteY2" fmla="*/ 1423313 h 1423313"/>
              <a:gd name="connsiteX3" fmla="*/ 0 w 9154584"/>
              <a:gd name="connsiteY3" fmla="*/ 1423313 h 1423313"/>
              <a:gd name="connsiteX4" fmla="*/ 0 w 9154584"/>
              <a:gd name="connsiteY4" fmla="*/ 0 h 1423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4584" h="1423313">
                <a:moveTo>
                  <a:pt x="0" y="0"/>
                </a:moveTo>
                <a:lnTo>
                  <a:pt x="9154584" y="740758"/>
                </a:lnTo>
                <a:lnTo>
                  <a:pt x="9154584" y="1423313"/>
                </a:lnTo>
                <a:lnTo>
                  <a:pt x="0" y="1423313"/>
                </a:lnTo>
                <a:lnTo>
                  <a:pt x="0" y="0"/>
                </a:lnTo>
                <a:close/>
              </a:path>
            </a:pathLst>
          </a:cu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Text Placeholder 12"/>
          <p:cNvSpPr>
            <a:spLocks noGrp="1"/>
          </p:cNvSpPr>
          <p:nvPr>
            <p:ph type="body" sz="quarter" idx="11"/>
          </p:nvPr>
        </p:nvSpPr>
        <p:spPr>
          <a:xfrm>
            <a:off x="2568217" y="5931428"/>
            <a:ext cx="7831667" cy="445081"/>
          </a:xfrm>
        </p:spPr>
        <p:txBody>
          <a:bodyPr>
            <a:noAutofit/>
          </a:bodyPr>
          <a:lstStyle>
            <a:lvl1pPr marL="0" indent="0">
              <a:buNone/>
              <a:defRPr sz="2800">
                <a:solidFill>
                  <a:schemeClr val="bg1"/>
                </a:solidFill>
                <a:latin typeface="Century Gothic"/>
                <a:cs typeface="Century Gothic"/>
              </a:defRPr>
            </a:lvl1pPr>
            <a:lvl2pPr marL="408324" indent="0">
              <a:buNone/>
              <a:defRPr>
                <a:solidFill>
                  <a:schemeClr val="bg1"/>
                </a:solidFill>
                <a:latin typeface="Century Gothic"/>
                <a:cs typeface="Century Gothic"/>
              </a:defRPr>
            </a:lvl2pPr>
            <a:lvl3pPr marL="816650" indent="0">
              <a:buNone/>
              <a:defRPr>
                <a:solidFill>
                  <a:schemeClr val="bg1"/>
                </a:solidFill>
                <a:latin typeface="Century Gothic"/>
                <a:cs typeface="Century Gothic"/>
              </a:defRPr>
            </a:lvl3pPr>
            <a:lvl4pPr marL="1224974" indent="0">
              <a:buNone/>
              <a:defRPr>
                <a:solidFill>
                  <a:schemeClr val="bg1"/>
                </a:solidFill>
                <a:latin typeface="Century Gothic"/>
                <a:cs typeface="Century Gothic"/>
              </a:defRPr>
            </a:lvl4pPr>
            <a:lvl5pPr marL="1633298" indent="0">
              <a:buNone/>
              <a:defRPr>
                <a:solidFill>
                  <a:schemeClr val="bg1"/>
                </a:solidFill>
                <a:latin typeface="Century Gothic"/>
                <a:cs typeface="Century Gothic"/>
              </a:defRPr>
            </a:lvl5pPr>
          </a:lstStyle>
          <a:p>
            <a:pPr lvl="0"/>
            <a:r>
              <a:rPr lang="en-US"/>
              <a:t>Click to 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3935" y="5994926"/>
            <a:ext cx="2237984" cy="559496"/>
          </a:xfrm>
          <a:prstGeom prst="rect">
            <a:avLst/>
          </a:prstGeom>
        </p:spPr>
      </p:pic>
      <p:cxnSp>
        <p:nvCxnSpPr>
          <p:cNvPr id="11" name="Straight Connector 10"/>
          <p:cNvCxnSpPr/>
          <p:nvPr userDrawn="1"/>
        </p:nvCxnSpPr>
        <p:spPr>
          <a:xfrm>
            <a:off x="2413000" y="5963173"/>
            <a:ext cx="0" cy="666681"/>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 Placeholder 12"/>
          <p:cNvSpPr>
            <a:spLocks noGrp="1"/>
          </p:cNvSpPr>
          <p:nvPr>
            <p:ph type="body" sz="quarter" idx="12"/>
          </p:nvPr>
        </p:nvSpPr>
        <p:spPr>
          <a:xfrm>
            <a:off x="2568217" y="6333239"/>
            <a:ext cx="7831667" cy="445081"/>
          </a:xfrm>
        </p:spPr>
        <p:txBody>
          <a:bodyPr/>
          <a:lstStyle>
            <a:lvl1pPr marL="0" indent="0">
              <a:buNone/>
              <a:defRPr sz="1600">
                <a:solidFill>
                  <a:schemeClr val="bg1"/>
                </a:solidFill>
                <a:latin typeface="Century Gothic"/>
                <a:cs typeface="Century Gothic"/>
              </a:defRPr>
            </a:lvl1pPr>
            <a:lvl2pPr marL="408324" indent="0">
              <a:buNone/>
              <a:defRPr>
                <a:solidFill>
                  <a:schemeClr val="bg1"/>
                </a:solidFill>
                <a:latin typeface="Century Gothic"/>
                <a:cs typeface="Century Gothic"/>
              </a:defRPr>
            </a:lvl2pPr>
            <a:lvl3pPr marL="816650" indent="0">
              <a:buNone/>
              <a:defRPr>
                <a:solidFill>
                  <a:schemeClr val="bg1"/>
                </a:solidFill>
                <a:latin typeface="Century Gothic"/>
                <a:cs typeface="Century Gothic"/>
              </a:defRPr>
            </a:lvl3pPr>
            <a:lvl4pPr marL="1224974" indent="0">
              <a:buNone/>
              <a:defRPr>
                <a:solidFill>
                  <a:schemeClr val="bg1"/>
                </a:solidFill>
                <a:latin typeface="Century Gothic"/>
                <a:cs typeface="Century Gothic"/>
              </a:defRPr>
            </a:lvl4pPr>
            <a:lvl5pPr marL="1633298" indent="0">
              <a:buNone/>
              <a:defRPr>
                <a:solidFill>
                  <a:schemeClr val="bg1"/>
                </a:solidFill>
                <a:latin typeface="Century Gothic"/>
                <a:cs typeface="Century Gothic"/>
              </a:defRPr>
            </a:lvl5pPr>
          </a:lstStyle>
          <a:p>
            <a:pPr lvl="0"/>
            <a:r>
              <a:rPr lang="en-US"/>
              <a:t>Click to edit Master text styles</a:t>
            </a:r>
          </a:p>
        </p:txBody>
      </p:sp>
    </p:spTree>
    <p:extLst>
      <p:ext uri="{BB962C8B-B14F-4D97-AF65-F5344CB8AC3E}">
        <p14:creationId xmlns:p14="http://schemas.microsoft.com/office/powerpoint/2010/main" val="1595571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 Bleed Image with Titl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561061"/>
            <a:ext cx="12192000" cy="310896"/>
          </a:xfrm>
          <a:prstGeom prst="rect">
            <a:avLst/>
          </a:prstGeom>
        </p:spPr>
      </p:pic>
      <p:sp>
        <p:nvSpPr>
          <p:cNvPr id="9" name="Picture Placeholder 9"/>
          <p:cNvSpPr>
            <a:spLocks noGrp="1"/>
          </p:cNvSpPr>
          <p:nvPr>
            <p:ph type="pic" sz="quarter" idx="10"/>
          </p:nvPr>
        </p:nvSpPr>
        <p:spPr>
          <a:xfrm>
            <a:off x="0" y="825330"/>
            <a:ext cx="12192000" cy="5645373"/>
          </a:xfrm>
        </p:spPr>
        <p:txBody>
          <a:bodyPr/>
          <a:lstStyle/>
          <a:p>
            <a:r>
              <a:rPr lang="en-US"/>
              <a:t>Drag picture to placeholder or click icon to add</a:t>
            </a:r>
          </a:p>
        </p:txBody>
      </p:sp>
      <p:sp>
        <p:nvSpPr>
          <p:cNvPr id="10" name="Title 1"/>
          <p:cNvSpPr>
            <a:spLocks noGrp="1"/>
          </p:cNvSpPr>
          <p:nvPr>
            <p:ph type="ctrTitle"/>
          </p:nvPr>
        </p:nvSpPr>
        <p:spPr>
          <a:xfrm>
            <a:off x="914400" y="196677"/>
            <a:ext cx="10363200" cy="628652"/>
          </a:xfrm>
        </p:spPr>
        <p:txBody>
          <a:bodyPr anchor="t" anchorCtr="0">
            <a:normAutofit/>
          </a:bodyPr>
          <a:lstStyle>
            <a:lvl1pPr>
              <a:defRPr sz="2800">
                <a:solidFill>
                  <a:schemeClr val="tx1"/>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F659E3-DD36-48CF-A338-950E396CAE2A}"/>
              </a:ext>
            </a:extLst>
          </p:cNvPr>
          <p:cNvSpPr txBox="1">
            <a:spLocks noGrp="1"/>
          </p:cNvSpPr>
          <p:nvPr userDrawn="1"/>
        </p:nvSpPr>
        <p:spPr bwMode="auto">
          <a:xfrm>
            <a:off x="11598303" y="6102935"/>
            <a:ext cx="316044"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5247" tIns="42624" rIns="85247" bIns="42624" anchor="ctr"/>
          <a:lstStyle>
            <a:lvl1pPr>
              <a:spcBef>
                <a:spcPct val="20000"/>
              </a:spcBef>
              <a:buClr>
                <a:schemeClr val="accent2"/>
              </a:buClr>
              <a:buSzPct val="75000"/>
              <a:buFont typeface="Monotype Sorts" pitchFamily="2" charset="2"/>
              <a:buChar char="l"/>
              <a:defRPr sz="3200">
                <a:solidFill>
                  <a:schemeClr val="tx1"/>
                </a:solidFill>
                <a:latin typeface="Times New Roman" pitchFamily="18" charset="0"/>
              </a:defRPr>
            </a:lvl1pPr>
            <a:lvl2pPr marL="742950" indent="-285750">
              <a:spcBef>
                <a:spcPct val="20000"/>
              </a:spcBef>
              <a:buClr>
                <a:schemeClr val="accent2"/>
              </a:buClr>
              <a:buChar char="–"/>
              <a:defRPr sz="2400">
                <a:solidFill>
                  <a:schemeClr val="tx1"/>
                </a:solidFill>
                <a:latin typeface="Times New Roman" pitchFamily="18" charset="0"/>
              </a:defRPr>
            </a:lvl2pPr>
            <a:lvl3pPr marL="1143000" indent="-228600">
              <a:spcBef>
                <a:spcPct val="20000"/>
              </a:spcBef>
              <a:buClr>
                <a:schemeClr val="accent2"/>
              </a:buClr>
              <a:buChar char="–"/>
              <a:defRPr sz="2400">
                <a:solidFill>
                  <a:schemeClr val="tx1"/>
                </a:solidFill>
                <a:latin typeface="Times New Roman" pitchFamily="18" charset="0"/>
              </a:defRPr>
            </a:lvl3pPr>
            <a:lvl4pPr marL="1600200" indent="-228600">
              <a:spcBef>
                <a:spcPct val="20000"/>
              </a:spcBef>
              <a:buChar char="–"/>
              <a:defRPr sz="2400">
                <a:solidFill>
                  <a:schemeClr val="tx1"/>
                </a:solidFill>
                <a:latin typeface="Times New Roman" pitchFamily="18" charset="0"/>
              </a:defRPr>
            </a:lvl4pPr>
            <a:lvl5pPr marL="2057400" indent="-228600">
              <a:spcBef>
                <a:spcPct val="20000"/>
              </a:spcBef>
              <a:buChar char="•"/>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r">
              <a:spcBef>
                <a:spcPct val="0"/>
              </a:spcBef>
              <a:buClrTx/>
              <a:buSzTx/>
              <a:buFontTx/>
              <a:buNone/>
            </a:pPr>
            <a:fld id="{3397E4C3-CD9D-4D07-95F5-92485CDFC343}" type="slidenum">
              <a:rPr lang="en-US" altLang="en-US" sz="1400">
                <a:solidFill>
                  <a:schemeClr val="accent2">
                    <a:lumMod val="75000"/>
                  </a:schemeClr>
                </a:solidFill>
              </a:rPr>
              <a:pPr algn="r">
                <a:spcBef>
                  <a:spcPct val="0"/>
                </a:spcBef>
                <a:buClrTx/>
                <a:buSzTx/>
                <a:buFontTx/>
                <a:buNone/>
              </a:pPr>
              <a:t>‹#›</a:t>
            </a:fld>
            <a:endParaRPr lang="en-US" altLang="en-US" sz="1400" dirty="0">
              <a:solidFill>
                <a:schemeClr val="accent2">
                  <a:lumMod val="75000"/>
                </a:schemeClr>
              </a:solidFill>
            </a:endParaRPr>
          </a:p>
        </p:txBody>
      </p:sp>
    </p:spTree>
    <p:extLst>
      <p:ext uri="{BB962C8B-B14F-4D97-AF65-F5344CB8AC3E}">
        <p14:creationId xmlns:p14="http://schemas.microsoft.com/office/powerpoint/2010/main" val="3694796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w/Footer">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561061"/>
            <a:ext cx="12192000" cy="310896"/>
          </a:xfrm>
          <a:prstGeom prst="rect">
            <a:avLst/>
          </a:prstGeom>
        </p:spPr>
      </p:pic>
      <p:sp>
        <p:nvSpPr>
          <p:cNvPr id="3" name="Slide Number Placeholder 5">
            <a:extLst>
              <a:ext uri="{FF2B5EF4-FFF2-40B4-BE49-F238E27FC236}">
                <a16:creationId xmlns:a16="http://schemas.microsoft.com/office/drawing/2014/main" id="{B918D974-7795-4FA2-9189-DB427E191200}"/>
              </a:ext>
            </a:extLst>
          </p:cNvPr>
          <p:cNvSpPr txBox="1">
            <a:spLocks noGrp="1"/>
          </p:cNvSpPr>
          <p:nvPr userDrawn="1"/>
        </p:nvSpPr>
        <p:spPr bwMode="auto">
          <a:xfrm>
            <a:off x="11598303" y="6102935"/>
            <a:ext cx="316044"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5247" tIns="42624" rIns="85247" bIns="42624" anchor="ctr"/>
          <a:lstStyle>
            <a:lvl1pPr>
              <a:spcBef>
                <a:spcPct val="20000"/>
              </a:spcBef>
              <a:buClr>
                <a:schemeClr val="accent2"/>
              </a:buClr>
              <a:buSzPct val="75000"/>
              <a:buFont typeface="Monotype Sorts" pitchFamily="2" charset="2"/>
              <a:buChar char="l"/>
              <a:defRPr sz="3200">
                <a:solidFill>
                  <a:schemeClr val="tx1"/>
                </a:solidFill>
                <a:latin typeface="Times New Roman" pitchFamily="18" charset="0"/>
              </a:defRPr>
            </a:lvl1pPr>
            <a:lvl2pPr marL="742950" indent="-285750">
              <a:spcBef>
                <a:spcPct val="20000"/>
              </a:spcBef>
              <a:buClr>
                <a:schemeClr val="accent2"/>
              </a:buClr>
              <a:buChar char="–"/>
              <a:defRPr sz="2400">
                <a:solidFill>
                  <a:schemeClr val="tx1"/>
                </a:solidFill>
                <a:latin typeface="Times New Roman" pitchFamily="18" charset="0"/>
              </a:defRPr>
            </a:lvl2pPr>
            <a:lvl3pPr marL="1143000" indent="-228600">
              <a:spcBef>
                <a:spcPct val="20000"/>
              </a:spcBef>
              <a:buClr>
                <a:schemeClr val="accent2"/>
              </a:buClr>
              <a:buChar char="–"/>
              <a:defRPr sz="2400">
                <a:solidFill>
                  <a:schemeClr val="tx1"/>
                </a:solidFill>
                <a:latin typeface="Times New Roman" pitchFamily="18" charset="0"/>
              </a:defRPr>
            </a:lvl3pPr>
            <a:lvl4pPr marL="1600200" indent="-228600">
              <a:spcBef>
                <a:spcPct val="20000"/>
              </a:spcBef>
              <a:buChar char="–"/>
              <a:defRPr sz="2400">
                <a:solidFill>
                  <a:schemeClr val="tx1"/>
                </a:solidFill>
                <a:latin typeface="Times New Roman" pitchFamily="18" charset="0"/>
              </a:defRPr>
            </a:lvl4pPr>
            <a:lvl5pPr marL="2057400" indent="-228600">
              <a:spcBef>
                <a:spcPct val="20000"/>
              </a:spcBef>
              <a:buChar char="•"/>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r">
              <a:spcBef>
                <a:spcPct val="0"/>
              </a:spcBef>
              <a:buClrTx/>
              <a:buSzTx/>
              <a:buFontTx/>
              <a:buNone/>
            </a:pPr>
            <a:fld id="{3397E4C3-CD9D-4D07-95F5-92485CDFC343}" type="slidenum">
              <a:rPr lang="en-US" altLang="en-US" sz="1400">
                <a:solidFill>
                  <a:schemeClr val="accent2">
                    <a:lumMod val="75000"/>
                  </a:schemeClr>
                </a:solidFill>
              </a:rPr>
              <a:pPr algn="r">
                <a:spcBef>
                  <a:spcPct val="0"/>
                </a:spcBef>
                <a:buClrTx/>
                <a:buSzTx/>
                <a:buFontTx/>
                <a:buNone/>
              </a:pPr>
              <a:t>‹#›</a:t>
            </a:fld>
            <a:endParaRPr lang="en-US" altLang="en-US" sz="1400" dirty="0">
              <a:solidFill>
                <a:schemeClr val="accent2">
                  <a:lumMod val="75000"/>
                </a:schemeClr>
              </a:solidFill>
            </a:endParaRPr>
          </a:p>
        </p:txBody>
      </p:sp>
    </p:spTree>
    <p:extLst>
      <p:ext uri="{BB962C8B-B14F-4D97-AF65-F5344CB8AC3E}">
        <p14:creationId xmlns:p14="http://schemas.microsoft.com/office/powerpoint/2010/main" val="152435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0" y="3975120"/>
            <a:ext cx="12192000" cy="358707"/>
          </a:xfrm>
        </p:spPr>
        <p:txBody>
          <a:bodyPr anchor="t" anchorCtr="0">
            <a:normAutofit/>
          </a:bodyPr>
          <a:lstStyle>
            <a:lvl1pPr marL="0" indent="0" algn="ctr">
              <a:buNone/>
              <a:defRPr sz="1800">
                <a:solidFill>
                  <a:srgbClr val="000000"/>
                </a:solidFill>
                <a:latin typeface="Century Gothic"/>
                <a:cs typeface="Century Gothic"/>
              </a:defRPr>
            </a:lvl1pPr>
            <a:lvl2pPr marL="408324" indent="0" algn="ctr">
              <a:buNone/>
              <a:defRPr>
                <a:solidFill>
                  <a:schemeClr val="tx1">
                    <a:tint val="75000"/>
                  </a:schemeClr>
                </a:solidFill>
              </a:defRPr>
            </a:lvl2pPr>
            <a:lvl3pPr marL="816649" indent="0" algn="ctr">
              <a:buNone/>
              <a:defRPr>
                <a:solidFill>
                  <a:schemeClr val="tx1">
                    <a:tint val="75000"/>
                  </a:schemeClr>
                </a:solidFill>
              </a:defRPr>
            </a:lvl3pPr>
            <a:lvl4pPr marL="1224974" indent="0" algn="ctr">
              <a:buNone/>
              <a:defRPr>
                <a:solidFill>
                  <a:schemeClr val="tx1">
                    <a:tint val="75000"/>
                  </a:schemeClr>
                </a:solidFill>
              </a:defRPr>
            </a:lvl4pPr>
            <a:lvl5pPr marL="1633298" indent="0" algn="ctr">
              <a:buNone/>
              <a:defRPr>
                <a:solidFill>
                  <a:schemeClr val="tx1">
                    <a:tint val="75000"/>
                  </a:schemeClr>
                </a:solidFill>
              </a:defRPr>
            </a:lvl5pPr>
            <a:lvl6pPr marL="2041622" indent="0" algn="ctr">
              <a:buNone/>
              <a:defRPr>
                <a:solidFill>
                  <a:schemeClr val="tx1">
                    <a:tint val="75000"/>
                  </a:schemeClr>
                </a:solidFill>
              </a:defRPr>
            </a:lvl6pPr>
            <a:lvl7pPr marL="2449947" indent="0" algn="ctr">
              <a:buNone/>
              <a:defRPr>
                <a:solidFill>
                  <a:schemeClr val="tx1">
                    <a:tint val="75000"/>
                  </a:schemeClr>
                </a:solidFill>
              </a:defRPr>
            </a:lvl7pPr>
            <a:lvl8pPr marL="2858271" indent="0" algn="ctr">
              <a:buNone/>
              <a:defRPr>
                <a:solidFill>
                  <a:schemeClr val="tx1">
                    <a:tint val="75000"/>
                  </a:schemeClr>
                </a:solidFill>
              </a:defRPr>
            </a:lvl8pPr>
            <a:lvl9pPr marL="3266596" indent="0" algn="ctr">
              <a:buNone/>
              <a:defRPr>
                <a:solidFill>
                  <a:schemeClr val="tx1">
                    <a:tint val="75000"/>
                  </a:schemeClr>
                </a:solidFill>
              </a:defRPr>
            </a:lvl9pPr>
          </a:lstStyle>
          <a:p>
            <a:r>
              <a:rPr lang="en-US" dirty="0"/>
              <a:t>Click to edit subtitle</a:t>
            </a:r>
          </a:p>
        </p:txBody>
      </p:sp>
      <p:sp>
        <p:nvSpPr>
          <p:cNvPr id="4" name="Text Placeholder 4"/>
          <p:cNvSpPr>
            <a:spLocks noGrp="1"/>
          </p:cNvSpPr>
          <p:nvPr>
            <p:ph type="body" sz="quarter" idx="11"/>
          </p:nvPr>
        </p:nvSpPr>
        <p:spPr>
          <a:xfrm>
            <a:off x="0" y="3485759"/>
            <a:ext cx="12192000" cy="382588"/>
          </a:xfrm>
        </p:spPr>
        <p:txBody>
          <a:bodyPr/>
          <a:lstStyle>
            <a:lvl1pPr marL="0" indent="0" algn="ctr">
              <a:buNone/>
              <a:defRPr sz="2400">
                <a:solidFill>
                  <a:schemeClr val="tx1"/>
                </a:solidFill>
                <a:latin typeface="+mj-lt"/>
                <a:cs typeface="Century Gothic"/>
              </a:defRPr>
            </a:lvl1pPr>
            <a:lvl2pPr marL="408324" indent="0">
              <a:buNone/>
              <a:defRPr sz="2400">
                <a:solidFill>
                  <a:schemeClr val="tx1"/>
                </a:solidFill>
              </a:defRPr>
            </a:lvl2pPr>
            <a:lvl3pPr marL="816650" indent="0">
              <a:buNone/>
              <a:defRPr sz="2400">
                <a:solidFill>
                  <a:schemeClr val="tx1"/>
                </a:solidFill>
              </a:defRPr>
            </a:lvl3pPr>
            <a:lvl4pPr marL="1224974" indent="0">
              <a:buNone/>
              <a:defRPr sz="2400">
                <a:solidFill>
                  <a:schemeClr val="tx1"/>
                </a:solidFill>
              </a:defRPr>
            </a:lvl4pPr>
            <a:lvl5pPr marL="1633298" indent="0">
              <a:buNone/>
              <a:defRPr sz="2400">
                <a:solidFill>
                  <a:schemeClr val="tx1"/>
                </a:solidFill>
              </a:defRPr>
            </a:lvl5pPr>
          </a:lstStyle>
          <a:p>
            <a:pPr lvl="0"/>
            <a:r>
              <a:rPr lang="en-US"/>
              <a:t>Click to edit Master text styles</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5278" y="5580870"/>
            <a:ext cx="3041445" cy="934332"/>
          </a:xfrm>
          <a:prstGeom prst="rect">
            <a:avLst/>
          </a:prstGeom>
        </p:spPr>
      </p:pic>
      <p:pic>
        <p:nvPicPr>
          <p:cNvPr id="6" name="Picture 5"/>
          <p:cNvPicPr>
            <a:picLocks noChangeAspect="1"/>
          </p:cNvPicPr>
          <p:nvPr userDrawn="1"/>
        </p:nvPicPr>
        <p:blipFill rotWithShape="1">
          <a:blip r:embed="rId3">
            <a:extLst>
              <a:ext uri="{28A0092B-C50C-407E-A947-70E740481C1C}">
                <a14:useLocalDpi xmlns:a14="http://schemas.microsoft.com/office/drawing/2010/main" val="0"/>
              </a:ext>
            </a:extLst>
          </a:blip>
          <a:srcRect l="58" b="48187"/>
          <a:stretch/>
        </p:blipFill>
        <p:spPr>
          <a:xfrm rot="10800000">
            <a:off x="-471785" y="-3"/>
            <a:ext cx="13131623" cy="2993723"/>
          </a:xfrm>
          <a:prstGeom prst="rect">
            <a:avLst/>
          </a:prstGeom>
        </p:spPr>
      </p:pic>
    </p:spTree>
    <p:extLst>
      <p:ext uri="{BB962C8B-B14F-4D97-AF65-F5344CB8AC3E}">
        <p14:creationId xmlns:p14="http://schemas.microsoft.com/office/powerpoint/2010/main" val="14915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ft Image/Right Text w/Title">
    <p:spTree>
      <p:nvGrpSpPr>
        <p:cNvPr id="1" name=""/>
        <p:cNvGrpSpPr/>
        <p:nvPr/>
      </p:nvGrpSpPr>
      <p:grpSpPr>
        <a:xfrm>
          <a:off x="0" y="0"/>
          <a:ext cx="0" cy="0"/>
          <a:chOff x="0" y="0"/>
          <a:chExt cx="0" cy="0"/>
        </a:xfrm>
      </p:grpSpPr>
      <p:sp>
        <p:nvSpPr>
          <p:cNvPr id="3" name="Parallelogram 8"/>
          <p:cNvSpPr/>
          <p:nvPr userDrawn="1"/>
        </p:nvSpPr>
        <p:spPr>
          <a:xfrm>
            <a:off x="-21085" y="-51417"/>
            <a:ext cx="6906009" cy="6972917"/>
          </a:xfrm>
          <a:custGeom>
            <a:avLst/>
            <a:gdLst>
              <a:gd name="connsiteX0" fmla="*/ 0 w 2956640"/>
              <a:gd name="connsiteY0" fmla="*/ 5147645 h 5147645"/>
              <a:gd name="connsiteX1" fmla="*/ 2452799 w 2956640"/>
              <a:gd name="connsiteY1" fmla="*/ 0 h 5147645"/>
              <a:gd name="connsiteX2" fmla="*/ 2956640 w 2956640"/>
              <a:gd name="connsiteY2" fmla="*/ 0 h 5147645"/>
              <a:gd name="connsiteX3" fmla="*/ 503841 w 2956640"/>
              <a:gd name="connsiteY3" fmla="*/ 5147645 h 5147645"/>
              <a:gd name="connsiteX4" fmla="*/ 0 w 2956640"/>
              <a:gd name="connsiteY4" fmla="*/ 5147645 h 5147645"/>
              <a:gd name="connsiteX0" fmla="*/ 3592401 w 6549041"/>
              <a:gd name="connsiteY0" fmla="*/ 5147645 h 5147645"/>
              <a:gd name="connsiteX1" fmla="*/ 0 w 6549041"/>
              <a:gd name="connsiteY1" fmla="*/ 0 h 5147645"/>
              <a:gd name="connsiteX2" fmla="*/ 6549041 w 6549041"/>
              <a:gd name="connsiteY2" fmla="*/ 0 h 5147645"/>
              <a:gd name="connsiteX3" fmla="*/ 4096242 w 6549041"/>
              <a:gd name="connsiteY3" fmla="*/ 5147645 h 5147645"/>
              <a:gd name="connsiteX4" fmla="*/ 3592401 w 6549041"/>
              <a:gd name="connsiteY4" fmla="*/ 5147645 h 5147645"/>
              <a:gd name="connsiteX0" fmla="*/ 3592401 w 4096242"/>
              <a:gd name="connsiteY0" fmla="*/ 5147645 h 5147645"/>
              <a:gd name="connsiteX1" fmla="*/ 0 w 4096242"/>
              <a:gd name="connsiteY1" fmla="*/ 0 h 5147645"/>
              <a:gd name="connsiteX2" fmla="*/ 1989741 w 4096242"/>
              <a:gd name="connsiteY2" fmla="*/ 190500 h 5147645"/>
              <a:gd name="connsiteX3" fmla="*/ 4096242 w 4096242"/>
              <a:gd name="connsiteY3" fmla="*/ 5147645 h 5147645"/>
              <a:gd name="connsiteX4" fmla="*/ 3592401 w 4096242"/>
              <a:gd name="connsiteY4" fmla="*/ 5147645 h 5147645"/>
              <a:gd name="connsiteX0" fmla="*/ 3592401 w 4096242"/>
              <a:gd name="connsiteY0" fmla="*/ 5160345 h 5160345"/>
              <a:gd name="connsiteX1" fmla="*/ 0 w 4096242"/>
              <a:gd name="connsiteY1" fmla="*/ 12700 h 5160345"/>
              <a:gd name="connsiteX2" fmla="*/ 2256441 w 4096242"/>
              <a:gd name="connsiteY2" fmla="*/ 0 h 5160345"/>
              <a:gd name="connsiteX3" fmla="*/ 4096242 w 4096242"/>
              <a:gd name="connsiteY3" fmla="*/ 5160345 h 5160345"/>
              <a:gd name="connsiteX4" fmla="*/ 3592401 w 4096242"/>
              <a:gd name="connsiteY4" fmla="*/ 5160345 h 5160345"/>
              <a:gd name="connsiteX0" fmla="*/ 3592401 w 5137642"/>
              <a:gd name="connsiteY0" fmla="*/ 5160345 h 5160345"/>
              <a:gd name="connsiteX1" fmla="*/ 0 w 5137642"/>
              <a:gd name="connsiteY1" fmla="*/ 12700 h 5160345"/>
              <a:gd name="connsiteX2" fmla="*/ 2256441 w 5137642"/>
              <a:gd name="connsiteY2" fmla="*/ 0 h 5160345"/>
              <a:gd name="connsiteX3" fmla="*/ 5137642 w 5137642"/>
              <a:gd name="connsiteY3" fmla="*/ 5160345 h 5160345"/>
              <a:gd name="connsiteX4" fmla="*/ 3592401 w 5137642"/>
              <a:gd name="connsiteY4" fmla="*/ 5160345 h 5160345"/>
              <a:gd name="connsiteX0" fmla="*/ 23701 w 5137642"/>
              <a:gd name="connsiteY0" fmla="*/ 5160345 h 5160345"/>
              <a:gd name="connsiteX1" fmla="*/ 0 w 5137642"/>
              <a:gd name="connsiteY1" fmla="*/ 12700 h 5160345"/>
              <a:gd name="connsiteX2" fmla="*/ 2256441 w 5137642"/>
              <a:gd name="connsiteY2" fmla="*/ 0 h 5160345"/>
              <a:gd name="connsiteX3" fmla="*/ 5137642 w 5137642"/>
              <a:gd name="connsiteY3" fmla="*/ 5160345 h 5160345"/>
              <a:gd name="connsiteX4" fmla="*/ 23701 w 5137642"/>
              <a:gd name="connsiteY4" fmla="*/ 5160345 h 5160345"/>
              <a:gd name="connsiteX0" fmla="*/ 9746 w 5123687"/>
              <a:gd name="connsiteY0" fmla="*/ 5160345 h 5160345"/>
              <a:gd name="connsiteX1" fmla="*/ 0 w 5123687"/>
              <a:gd name="connsiteY1" fmla="*/ 2218 h 5160345"/>
              <a:gd name="connsiteX2" fmla="*/ 2242486 w 5123687"/>
              <a:gd name="connsiteY2" fmla="*/ 0 h 5160345"/>
              <a:gd name="connsiteX3" fmla="*/ 5123687 w 5123687"/>
              <a:gd name="connsiteY3" fmla="*/ 5160345 h 5160345"/>
              <a:gd name="connsiteX4" fmla="*/ 9746 w 5123687"/>
              <a:gd name="connsiteY4" fmla="*/ 5160345 h 5160345"/>
              <a:gd name="connsiteX0" fmla="*/ 9746 w 5179507"/>
              <a:gd name="connsiteY0" fmla="*/ 5160345 h 5160345"/>
              <a:gd name="connsiteX1" fmla="*/ 0 w 5179507"/>
              <a:gd name="connsiteY1" fmla="*/ 2218 h 5160345"/>
              <a:gd name="connsiteX2" fmla="*/ 2242486 w 5179507"/>
              <a:gd name="connsiteY2" fmla="*/ 0 h 5160345"/>
              <a:gd name="connsiteX3" fmla="*/ 5179507 w 5179507"/>
              <a:gd name="connsiteY3" fmla="*/ 5160345 h 5160345"/>
              <a:gd name="connsiteX4" fmla="*/ 9746 w 5179507"/>
              <a:gd name="connsiteY4" fmla="*/ 5160345 h 5160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79507" h="5160345">
                <a:moveTo>
                  <a:pt x="9746" y="5160345"/>
                </a:moveTo>
                <a:cubicBezTo>
                  <a:pt x="6497" y="3440969"/>
                  <a:pt x="3249" y="1721594"/>
                  <a:pt x="0" y="2218"/>
                </a:cubicBezTo>
                <a:lnTo>
                  <a:pt x="2242486" y="0"/>
                </a:lnTo>
                <a:lnTo>
                  <a:pt x="5179507" y="5160345"/>
                </a:lnTo>
                <a:lnTo>
                  <a:pt x="9746" y="5160345"/>
                </a:lnTo>
                <a:close/>
              </a:path>
            </a:pathLst>
          </a:cu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Picture Placeholder 9"/>
          <p:cNvSpPr>
            <a:spLocks noGrp="1"/>
          </p:cNvSpPr>
          <p:nvPr>
            <p:ph type="pic" sz="quarter" idx="10"/>
          </p:nvPr>
        </p:nvSpPr>
        <p:spPr>
          <a:xfrm>
            <a:off x="515926" y="1226952"/>
            <a:ext cx="5728073" cy="5263612"/>
          </a:xfrm>
        </p:spPr>
        <p:txBody>
          <a:bodyPr/>
          <a:lstStyle/>
          <a:p>
            <a:r>
              <a:rPr lang="en-US"/>
              <a:t>Drag picture to placeholder or click icon to add</a:t>
            </a:r>
            <a:endParaRPr lang="en-US" dirty="0"/>
          </a:p>
        </p:txBody>
      </p:sp>
      <p:sp>
        <p:nvSpPr>
          <p:cNvPr id="5" name="Text Placeholder 7"/>
          <p:cNvSpPr>
            <a:spLocks noGrp="1"/>
          </p:cNvSpPr>
          <p:nvPr>
            <p:ph type="body" sz="quarter" idx="14"/>
          </p:nvPr>
        </p:nvSpPr>
        <p:spPr>
          <a:xfrm>
            <a:off x="6493719" y="1226953"/>
            <a:ext cx="5108261" cy="52506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1"/>
          <p:cNvSpPr>
            <a:spLocks noGrp="1"/>
          </p:cNvSpPr>
          <p:nvPr>
            <p:ph type="ctrTitle"/>
          </p:nvPr>
        </p:nvSpPr>
        <p:spPr>
          <a:xfrm>
            <a:off x="3181734" y="308333"/>
            <a:ext cx="8420241" cy="808208"/>
          </a:xfrm>
        </p:spPr>
        <p:txBody>
          <a:bodyPr anchor="t" anchorCtr="0">
            <a:noAutofit/>
          </a:bodyPr>
          <a:lstStyle>
            <a:lvl1pPr algn="r">
              <a:defRPr sz="2400">
                <a:solidFill>
                  <a:schemeClr val="tx1"/>
                </a:solidFill>
              </a:defRPr>
            </a:lvl1pPr>
          </a:lstStyle>
          <a:p>
            <a:r>
              <a:rPr lang="en-US"/>
              <a:t>Click to edit Master title style</a:t>
            </a:r>
            <a:endParaRPr lang="en-US" dirty="0"/>
          </a:p>
        </p:txBody>
      </p:sp>
      <p:pic>
        <p:nvPicPr>
          <p:cNvPr id="7" name="Picture 6" descr="W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54782" y="6462649"/>
            <a:ext cx="815220" cy="305708"/>
          </a:xfrm>
          <a:prstGeom prst="rect">
            <a:avLst/>
          </a:prstGeom>
        </p:spPr>
      </p:pic>
    </p:spTree>
    <p:extLst>
      <p:ext uri="{BB962C8B-B14F-4D97-AF65-F5344CB8AC3E}">
        <p14:creationId xmlns:p14="http://schemas.microsoft.com/office/powerpoint/2010/main" val="37586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Image w/Title and Tex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561061"/>
            <a:ext cx="12192000" cy="310896"/>
          </a:xfrm>
          <a:prstGeom prst="rect">
            <a:avLst/>
          </a:prstGeom>
        </p:spPr>
      </p:pic>
      <p:sp>
        <p:nvSpPr>
          <p:cNvPr id="4" name="Picture Placeholder 9"/>
          <p:cNvSpPr>
            <a:spLocks noGrp="1"/>
          </p:cNvSpPr>
          <p:nvPr>
            <p:ph type="pic" sz="quarter" idx="10"/>
          </p:nvPr>
        </p:nvSpPr>
        <p:spPr>
          <a:xfrm>
            <a:off x="0" y="668339"/>
            <a:ext cx="12192000" cy="5105141"/>
          </a:xfrm>
        </p:spPr>
        <p:txBody>
          <a:bodyPr/>
          <a:lstStyle/>
          <a:p>
            <a:r>
              <a:rPr lang="en-US"/>
              <a:t>Drag picture to placeholder or click icon to add</a:t>
            </a:r>
            <a:endParaRPr lang="en-US" dirty="0"/>
          </a:p>
        </p:txBody>
      </p:sp>
      <p:sp>
        <p:nvSpPr>
          <p:cNvPr id="5" name="Text Placeholder 7"/>
          <p:cNvSpPr>
            <a:spLocks noGrp="1"/>
          </p:cNvSpPr>
          <p:nvPr>
            <p:ph type="body" sz="quarter" idx="11"/>
          </p:nvPr>
        </p:nvSpPr>
        <p:spPr>
          <a:xfrm>
            <a:off x="620202" y="95250"/>
            <a:ext cx="10978101" cy="573088"/>
          </a:xfrm>
        </p:spPr>
        <p:txBody>
          <a:bodyPr/>
          <a:lstStyle>
            <a:lvl1pPr marL="0" indent="0" algn="ctr">
              <a:buNone/>
              <a:defRPr sz="3000">
                <a:solidFill>
                  <a:schemeClr val="tx1"/>
                </a:solidFill>
                <a:latin typeface="+mj-lt"/>
              </a:defRPr>
            </a:lvl1pPr>
          </a:lstStyle>
          <a:p>
            <a:pPr lvl="0"/>
            <a:r>
              <a:rPr lang="en-US"/>
              <a:t>Click to edit Master text styles</a:t>
            </a:r>
          </a:p>
        </p:txBody>
      </p:sp>
      <p:sp>
        <p:nvSpPr>
          <p:cNvPr id="6" name="Text Placeholder 9"/>
          <p:cNvSpPr>
            <a:spLocks noGrp="1"/>
          </p:cNvSpPr>
          <p:nvPr>
            <p:ph type="body" sz="quarter" idx="12"/>
          </p:nvPr>
        </p:nvSpPr>
        <p:spPr>
          <a:xfrm>
            <a:off x="620202" y="5869945"/>
            <a:ext cx="10978101" cy="593725"/>
          </a:xfrm>
        </p:spPr>
        <p:txBody>
          <a:bodyPr/>
          <a:lstStyle>
            <a:lvl1pPr marL="0" indent="0" algn="ctr">
              <a:buNone/>
              <a:defRPr/>
            </a:lvl1pPr>
            <a:lvl2pPr marL="408324" indent="0">
              <a:buNone/>
              <a:defRPr/>
            </a:lvl2pPr>
            <a:lvl3pPr marL="816650" indent="0">
              <a:buNone/>
              <a:defRPr/>
            </a:lvl3pPr>
            <a:lvl4pPr marL="1224974" indent="0">
              <a:buNone/>
              <a:defRPr/>
            </a:lvl4pPr>
            <a:lvl5pPr marL="1633298" indent="0">
              <a:buNone/>
              <a:defRPr/>
            </a:lvl5pPr>
          </a:lstStyle>
          <a:p>
            <a:pPr lvl="0"/>
            <a:r>
              <a:rPr lang="en-US"/>
              <a:t>Click to edit Master text styles</a:t>
            </a:r>
          </a:p>
        </p:txBody>
      </p:sp>
      <p:sp>
        <p:nvSpPr>
          <p:cNvPr id="8" name="Slide Number Placeholder 5">
            <a:extLst>
              <a:ext uri="{FF2B5EF4-FFF2-40B4-BE49-F238E27FC236}">
                <a16:creationId xmlns:a16="http://schemas.microsoft.com/office/drawing/2014/main" id="{C1E2C479-9FA3-4C4C-A3FF-1E318419C3F2}"/>
              </a:ext>
            </a:extLst>
          </p:cNvPr>
          <p:cNvSpPr txBox="1">
            <a:spLocks noGrp="1"/>
          </p:cNvSpPr>
          <p:nvPr userDrawn="1"/>
        </p:nvSpPr>
        <p:spPr bwMode="auto">
          <a:xfrm>
            <a:off x="11598303" y="6102935"/>
            <a:ext cx="316044"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5247" tIns="42624" rIns="85247" bIns="42624" anchor="ctr"/>
          <a:lstStyle>
            <a:lvl1pPr>
              <a:spcBef>
                <a:spcPct val="20000"/>
              </a:spcBef>
              <a:buClr>
                <a:schemeClr val="accent2"/>
              </a:buClr>
              <a:buSzPct val="75000"/>
              <a:buFont typeface="Monotype Sorts" pitchFamily="2" charset="2"/>
              <a:buChar char="l"/>
              <a:defRPr sz="3200">
                <a:solidFill>
                  <a:schemeClr val="tx1"/>
                </a:solidFill>
                <a:latin typeface="Times New Roman" pitchFamily="18" charset="0"/>
              </a:defRPr>
            </a:lvl1pPr>
            <a:lvl2pPr marL="742950" indent="-285750">
              <a:spcBef>
                <a:spcPct val="20000"/>
              </a:spcBef>
              <a:buClr>
                <a:schemeClr val="accent2"/>
              </a:buClr>
              <a:buChar char="–"/>
              <a:defRPr sz="2400">
                <a:solidFill>
                  <a:schemeClr val="tx1"/>
                </a:solidFill>
                <a:latin typeface="Times New Roman" pitchFamily="18" charset="0"/>
              </a:defRPr>
            </a:lvl2pPr>
            <a:lvl3pPr marL="1143000" indent="-228600">
              <a:spcBef>
                <a:spcPct val="20000"/>
              </a:spcBef>
              <a:buClr>
                <a:schemeClr val="accent2"/>
              </a:buClr>
              <a:buChar char="–"/>
              <a:defRPr sz="2400">
                <a:solidFill>
                  <a:schemeClr val="tx1"/>
                </a:solidFill>
                <a:latin typeface="Times New Roman" pitchFamily="18" charset="0"/>
              </a:defRPr>
            </a:lvl3pPr>
            <a:lvl4pPr marL="1600200" indent="-228600">
              <a:spcBef>
                <a:spcPct val="20000"/>
              </a:spcBef>
              <a:buChar char="–"/>
              <a:defRPr sz="2400">
                <a:solidFill>
                  <a:schemeClr val="tx1"/>
                </a:solidFill>
                <a:latin typeface="Times New Roman" pitchFamily="18" charset="0"/>
              </a:defRPr>
            </a:lvl4pPr>
            <a:lvl5pPr marL="2057400" indent="-228600">
              <a:spcBef>
                <a:spcPct val="20000"/>
              </a:spcBef>
              <a:buChar char="•"/>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r">
              <a:spcBef>
                <a:spcPct val="0"/>
              </a:spcBef>
              <a:buClrTx/>
              <a:buSzTx/>
              <a:buFontTx/>
              <a:buNone/>
            </a:pPr>
            <a:fld id="{3397E4C3-CD9D-4D07-95F5-92485CDFC343}" type="slidenum">
              <a:rPr lang="en-US" altLang="en-US" sz="1400">
                <a:solidFill>
                  <a:schemeClr val="accent2">
                    <a:lumMod val="75000"/>
                  </a:schemeClr>
                </a:solidFill>
              </a:rPr>
              <a:pPr algn="r">
                <a:spcBef>
                  <a:spcPct val="0"/>
                </a:spcBef>
                <a:buClrTx/>
                <a:buSzTx/>
                <a:buFontTx/>
                <a:buNone/>
              </a:pPr>
              <a:t>‹#›</a:t>
            </a:fld>
            <a:endParaRPr lang="en-US" altLang="en-US" sz="1400" dirty="0">
              <a:solidFill>
                <a:schemeClr val="accent2">
                  <a:lumMod val="75000"/>
                </a:schemeClr>
              </a:solidFill>
            </a:endParaRPr>
          </a:p>
        </p:txBody>
      </p:sp>
    </p:spTree>
    <p:extLst>
      <p:ext uri="{BB962C8B-B14F-4D97-AF65-F5344CB8AC3E}">
        <p14:creationId xmlns:p14="http://schemas.microsoft.com/office/powerpoint/2010/main" val="628296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Text/Right Image w/Title">
    <p:spTree>
      <p:nvGrpSpPr>
        <p:cNvPr id="1" name=""/>
        <p:cNvGrpSpPr/>
        <p:nvPr/>
      </p:nvGrpSpPr>
      <p:grpSpPr>
        <a:xfrm>
          <a:off x="0" y="0"/>
          <a:ext cx="0" cy="0"/>
          <a:chOff x="0" y="0"/>
          <a:chExt cx="0" cy="0"/>
        </a:xfrm>
      </p:grpSpPr>
      <p:sp>
        <p:nvSpPr>
          <p:cNvPr id="3" name="Picture Placeholder 9"/>
          <p:cNvSpPr>
            <a:spLocks noGrp="1"/>
          </p:cNvSpPr>
          <p:nvPr>
            <p:ph type="pic" sz="quarter" idx="10"/>
          </p:nvPr>
        </p:nvSpPr>
        <p:spPr>
          <a:xfrm>
            <a:off x="6190827" y="1226952"/>
            <a:ext cx="5411149" cy="5095458"/>
          </a:xfrm>
        </p:spPr>
        <p:txBody>
          <a:bodyPr/>
          <a:lstStyle/>
          <a:p>
            <a:r>
              <a:rPr lang="en-US"/>
              <a:t>Drag picture to placeholder or click icon to add</a:t>
            </a:r>
            <a:endParaRPr lang="en-US" dirty="0"/>
          </a:p>
        </p:txBody>
      </p:sp>
      <p:sp>
        <p:nvSpPr>
          <p:cNvPr id="4" name="Text Placeholder 7"/>
          <p:cNvSpPr>
            <a:spLocks noGrp="1"/>
          </p:cNvSpPr>
          <p:nvPr>
            <p:ph type="body" sz="quarter" idx="14"/>
          </p:nvPr>
        </p:nvSpPr>
        <p:spPr>
          <a:xfrm>
            <a:off x="515923" y="1226953"/>
            <a:ext cx="5376877" cy="5095458"/>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1"/>
          <p:cNvSpPr>
            <a:spLocks noGrp="1"/>
          </p:cNvSpPr>
          <p:nvPr>
            <p:ph type="ctrTitle"/>
          </p:nvPr>
        </p:nvSpPr>
        <p:spPr>
          <a:xfrm>
            <a:off x="515923" y="336378"/>
            <a:ext cx="11086053" cy="666923"/>
          </a:xfrm>
        </p:spPr>
        <p:txBody>
          <a:bodyPr anchor="t" anchorCtr="0">
            <a:noAutofit/>
          </a:bodyPr>
          <a:lstStyle>
            <a:lvl1pPr algn="ctr">
              <a:defRPr sz="2800">
                <a:solidFill>
                  <a:schemeClr val="tx1"/>
                </a:solidFill>
              </a:defRPr>
            </a:lvl1pPr>
          </a:lstStyle>
          <a:p>
            <a:r>
              <a:rPr lang="en-US"/>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561061"/>
            <a:ext cx="12192000" cy="310896"/>
          </a:xfrm>
          <a:prstGeom prst="rect">
            <a:avLst/>
          </a:prstGeom>
        </p:spPr>
      </p:pic>
      <p:sp>
        <p:nvSpPr>
          <p:cNvPr id="9" name="Slide Number Placeholder 5">
            <a:extLst>
              <a:ext uri="{FF2B5EF4-FFF2-40B4-BE49-F238E27FC236}">
                <a16:creationId xmlns:a16="http://schemas.microsoft.com/office/drawing/2014/main" id="{7F72D7AE-207C-47E2-87A3-82A4FBA52724}"/>
              </a:ext>
            </a:extLst>
          </p:cNvPr>
          <p:cNvSpPr txBox="1">
            <a:spLocks noGrp="1"/>
          </p:cNvSpPr>
          <p:nvPr userDrawn="1"/>
        </p:nvSpPr>
        <p:spPr bwMode="auto">
          <a:xfrm>
            <a:off x="11598303" y="6102935"/>
            <a:ext cx="316044"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5247" tIns="42624" rIns="85247" bIns="42624" anchor="ctr"/>
          <a:lstStyle>
            <a:lvl1pPr>
              <a:spcBef>
                <a:spcPct val="20000"/>
              </a:spcBef>
              <a:buClr>
                <a:schemeClr val="accent2"/>
              </a:buClr>
              <a:buSzPct val="75000"/>
              <a:buFont typeface="Monotype Sorts" pitchFamily="2" charset="2"/>
              <a:buChar char="l"/>
              <a:defRPr sz="3200">
                <a:solidFill>
                  <a:schemeClr val="tx1"/>
                </a:solidFill>
                <a:latin typeface="Times New Roman" pitchFamily="18" charset="0"/>
              </a:defRPr>
            </a:lvl1pPr>
            <a:lvl2pPr marL="742950" indent="-285750">
              <a:spcBef>
                <a:spcPct val="20000"/>
              </a:spcBef>
              <a:buClr>
                <a:schemeClr val="accent2"/>
              </a:buClr>
              <a:buChar char="–"/>
              <a:defRPr sz="2400">
                <a:solidFill>
                  <a:schemeClr val="tx1"/>
                </a:solidFill>
                <a:latin typeface="Times New Roman" pitchFamily="18" charset="0"/>
              </a:defRPr>
            </a:lvl2pPr>
            <a:lvl3pPr marL="1143000" indent="-228600">
              <a:spcBef>
                <a:spcPct val="20000"/>
              </a:spcBef>
              <a:buClr>
                <a:schemeClr val="accent2"/>
              </a:buClr>
              <a:buChar char="–"/>
              <a:defRPr sz="2400">
                <a:solidFill>
                  <a:schemeClr val="tx1"/>
                </a:solidFill>
                <a:latin typeface="Times New Roman" pitchFamily="18" charset="0"/>
              </a:defRPr>
            </a:lvl3pPr>
            <a:lvl4pPr marL="1600200" indent="-228600">
              <a:spcBef>
                <a:spcPct val="20000"/>
              </a:spcBef>
              <a:buChar char="–"/>
              <a:defRPr sz="2400">
                <a:solidFill>
                  <a:schemeClr val="tx1"/>
                </a:solidFill>
                <a:latin typeface="Times New Roman" pitchFamily="18" charset="0"/>
              </a:defRPr>
            </a:lvl4pPr>
            <a:lvl5pPr marL="2057400" indent="-228600">
              <a:spcBef>
                <a:spcPct val="20000"/>
              </a:spcBef>
              <a:buChar char="•"/>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r">
              <a:spcBef>
                <a:spcPct val="0"/>
              </a:spcBef>
              <a:buClrTx/>
              <a:buSzTx/>
              <a:buFontTx/>
              <a:buNone/>
            </a:pPr>
            <a:fld id="{3397E4C3-CD9D-4D07-95F5-92485CDFC343}" type="slidenum">
              <a:rPr lang="en-US" altLang="en-US" sz="1400">
                <a:solidFill>
                  <a:schemeClr val="accent2">
                    <a:lumMod val="75000"/>
                  </a:schemeClr>
                </a:solidFill>
              </a:rPr>
              <a:pPr algn="r">
                <a:spcBef>
                  <a:spcPct val="0"/>
                </a:spcBef>
                <a:buClrTx/>
                <a:buSzTx/>
                <a:buFontTx/>
                <a:buNone/>
              </a:pPr>
              <a:t>‹#›</a:t>
            </a:fld>
            <a:endParaRPr lang="en-US" altLang="en-US" sz="1400" dirty="0">
              <a:solidFill>
                <a:schemeClr val="accent2">
                  <a:lumMod val="75000"/>
                </a:schemeClr>
              </a:solidFill>
            </a:endParaRPr>
          </a:p>
        </p:txBody>
      </p:sp>
    </p:spTree>
    <p:extLst>
      <p:ext uri="{BB962C8B-B14F-4D97-AF65-F5344CB8AC3E}">
        <p14:creationId xmlns:p14="http://schemas.microsoft.com/office/powerpoint/2010/main" val="941115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Column Text w/Title">
    <p:spTree>
      <p:nvGrpSpPr>
        <p:cNvPr id="1" name=""/>
        <p:cNvGrpSpPr/>
        <p:nvPr/>
      </p:nvGrpSpPr>
      <p:grpSpPr>
        <a:xfrm>
          <a:off x="0" y="0"/>
          <a:ext cx="0" cy="0"/>
          <a:chOff x="0" y="0"/>
          <a:chExt cx="0" cy="0"/>
        </a:xfrm>
      </p:grpSpPr>
      <p:sp>
        <p:nvSpPr>
          <p:cNvPr id="3" name="Title 1"/>
          <p:cNvSpPr>
            <a:spLocks noGrp="1"/>
          </p:cNvSpPr>
          <p:nvPr>
            <p:ph type="title"/>
          </p:nvPr>
        </p:nvSpPr>
        <p:spPr>
          <a:xfrm>
            <a:off x="609600" y="500790"/>
            <a:ext cx="10972800" cy="936756"/>
          </a:xfrm>
        </p:spPr>
        <p:txBody>
          <a:bodyPr anchor="t" anchorCtr="0">
            <a:noAutofit/>
          </a:bodyPr>
          <a:lstStyle>
            <a:lvl1pPr>
              <a:defRPr sz="2800">
                <a:solidFill>
                  <a:schemeClr val="tx1"/>
                </a:solidFill>
              </a:defRPr>
            </a:lvl1pPr>
          </a:lstStyle>
          <a:p>
            <a:r>
              <a:rPr lang="en-US"/>
              <a:t>Click to edit Master 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41" y="230"/>
            <a:ext cx="12202140" cy="330474"/>
          </a:xfrm>
          <a:prstGeom prst="rect">
            <a:avLst/>
          </a:prstGeom>
        </p:spPr>
      </p:pic>
      <p:sp>
        <p:nvSpPr>
          <p:cNvPr id="5" name="Text Placeholder 7"/>
          <p:cNvSpPr>
            <a:spLocks noGrp="1"/>
          </p:cNvSpPr>
          <p:nvPr>
            <p:ph type="body" sz="quarter" idx="14"/>
          </p:nvPr>
        </p:nvSpPr>
        <p:spPr>
          <a:xfrm>
            <a:off x="609600" y="1637930"/>
            <a:ext cx="10972800" cy="4670523"/>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561061"/>
            <a:ext cx="12192000" cy="310896"/>
          </a:xfrm>
          <a:prstGeom prst="rect">
            <a:avLst/>
          </a:prstGeom>
        </p:spPr>
      </p:pic>
      <p:sp>
        <p:nvSpPr>
          <p:cNvPr id="8" name="Slide Number Placeholder 5">
            <a:extLst>
              <a:ext uri="{FF2B5EF4-FFF2-40B4-BE49-F238E27FC236}">
                <a16:creationId xmlns:a16="http://schemas.microsoft.com/office/drawing/2014/main" id="{C098E5C5-055D-46C4-842A-32C6E3800816}"/>
              </a:ext>
            </a:extLst>
          </p:cNvPr>
          <p:cNvSpPr txBox="1">
            <a:spLocks noGrp="1"/>
          </p:cNvSpPr>
          <p:nvPr userDrawn="1"/>
        </p:nvSpPr>
        <p:spPr bwMode="auto">
          <a:xfrm>
            <a:off x="11598303" y="6102935"/>
            <a:ext cx="316044"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5247" tIns="42624" rIns="85247" bIns="42624" anchor="ctr"/>
          <a:lstStyle>
            <a:lvl1pPr>
              <a:spcBef>
                <a:spcPct val="20000"/>
              </a:spcBef>
              <a:buClr>
                <a:schemeClr val="accent2"/>
              </a:buClr>
              <a:buSzPct val="75000"/>
              <a:buFont typeface="Monotype Sorts" pitchFamily="2" charset="2"/>
              <a:buChar char="l"/>
              <a:defRPr sz="3200">
                <a:solidFill>
                  <a:schemeClr val="tx1"/>
                </a:solidFill>
                <a:latin typeface="Times New Roman" pitchFamily="18" charset="0"/>
              </a:defRPr>
            </a:lvl1pPr>
            <a:lvl2pPr marL="742950" indent="-285750">
              <a:spcBef>
                <a:spcPct val="20000"/>
              </a:spcBef>
              <a:buClr>
                <a:schemeClr val="accent2"/>
              </a:buClr>
              <a:buChar char="–"/>
              <a:defRPr sz="2400">
                <a:solidFill>
                  <a:schemeClr val="tx1"/>
                </a:solidFill>
                <a:latin typeface="Times New Roman" pitchFamily="18" charset="0"/>
              </a:defRPr>
            </a:lvl2pPr>
            <a:lvl3pPr marL="1143000" indent="-228600">
              <a:spcBef>
                <a:spcPct val="20000"/>
              </a:spcBef>
              <a:buClr>
                <a:schemeClr val="accent2"/>
              </a:buClr>
              <a:buChar char="–"/>
              <a:defRPr sz="2400">
                <a:solidFill>
                  <a:schemeClr val="tx1"/>
                </a:solidFill>
                <a:latin typeface="Times New Roman" pitchFamily="18" charset="0"/>
              </a:defRPr>
            </a:lvl3pPr>
            <a:lvl4pPr marL="1600200" indent="-228600">
              <a:spcBef>
                <a:spcPct val="20000"/>
              </a:spcBef>
              <a:buChar char="–"/>
              <a:defRPr sz="2400">
                <a:solidFill>
                  <a:schemeClr val="tx1"/>
                </a:solidFill>
                <a:latin typeface="Times New Roman" pitchFamily="18" charset="0"/>
              </a:defRPr>
            </a:lvl4pPr>
            <a:lvl5pPr marL="2057400" indent="-228600">
              <a:spcBef>
                <a:spcPct val="20000"/>
              </a:spcBef>
              <a:buChar char="•"/>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r">
              <a:spcBef>
                <a:spcPct val="0"/>
              </a:spcBef>
              <a:buClrTx/>
              <a:buSzTx/>
              <a:buFontTx/>
              <a:buNone/>
            </a:pPr>
            <a:fld id="{3397E4C3-CD9D-4D07-95F5-92485CDFC343}" type="slidenum">
              <a:rPr lang="en-US" altLang="en-US" sz="1400">
                <a:solidFill>
                  <a:schemeClr val="accent2">
                    <a:lumMod val="75000"/>
                  </a:schemeClr>
                </a:solidFill>
              </a:rPr>
              <a:pPr algn="r">
                <a:spcBef>
                  <a:spcPct val="0"/>
                </a:spcBef>
                <a:buClrTx/>
                <a:buSzTx/>
                <a:buFontTx/>
                <a:buNone/>
              </a:pPr>
              <a:t>‹#›</a:t>
            </a:fld>
            <a:endParaRPr lang="en-US" altLang="en-US" sz="1400" dirty="0">
              <a:solidFill>
                <a:schemeClr val="accent2">
                  <a:lumMod val="75000"/>
                </a:schemeClr>
              </a:solidFill>
            </a:endParaRPr>
          </a:p>
        </p:txBody>
      </p:sp>
    </p:spTree>
    <p:extLst>
      <p:ext uri="{BB962C8B-B14F-4D97-AF65-F5344CB8AC3E}">
        <p14:creationId xmlns:p14="http://schemas.microsoft.com/office/powerpoint/2010/main" val="1129172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Text w/Title">
    <p:spTree>
      <p:nvGrpSpPr>
        <p:cNvPr id="1" name=""/>
        <p:cNvGrpSpPr/>
        <p:nvPr/>
      </p:nvGrpSpPr>
      <p:grpSpPr>
        <a:xfrm>
          <a:off x="0" y="0"/>
          <a:ext cx="0" cy="0"/>
          <a:chOff x="0" y="0"/>
          <a:chExt cx="0" cy="0"/>
        </a:xfrm>
      </p:grpSpPr>
      <p:sp>
        <p:nvSpPr>
          <p:cNvPr id="3" name="Title 1"/>
          <p:cNvSpPr>
            <a:spLocks noGrp="1"/>
          </p:cNvSpPr>
          <p:nvPr>
            <p:ph type="title"/>
          </p:nvPr>
        </p:nvSpPr>
        <p:spPr>
          <a:xfrm>
            <a:off x="609600" y="500790"/>
            <a:ext cx="10972800" cy="936756"/>
          </a:xfrm>
        </p:spPr>
        <p:txBody>
          <a:bodyPr anchor="t" anchorCtr="0">
            <a:noAutofit/>
          </a:bodyPr>
          <a:lstStyle>
            <a:lvl1pPr>
              <a:defRPr sz="2800">
                <a:solidFill>
                  <a:schemeClr val="tx1"/>
                </a:solidFill>
              </a:defRPr>
            </a:lvl1pPr>
          </a:lstStyle>
          <a:p>
            <a:r>
              <a:rPr lang="en-US"/>
              <a:t>Click to edit Master 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41" y="230"/>
            <a:ext cx="12202140" cy="330474"/>
          </a:xfrm>
          <a:prstGeom prst="rect">
            <a:avLst/>
          </a:prstGeom>
        </p:spPr>
      </p:pic>
      <p:sp>
        <p:nvSpPr>
          <p:cNvPr id="5" name="Text Placeholder 7"/>
          <p:cNvSpPr>
            <a:spLocks noGrp="1"/>
          </p:cNvSpPr>
          <p:nvPr>
            <p:ph type="body" sz="quarter" idx="14"/>
          </p:nvPr>
        </p:nvSpPr>
        <p:spPr>
          <a:xfrm>
            <a:off x="609600" y="1637930"/>
            <a:ext cx="5376877" cy="4670523"/>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7"/>
          <p:cNvSpPr>
            <a:spLocks noGrp="1"/>
          </p:cNvSpPr>
          <p:nvPr>
            <p:ph type="body" sz="quarter" idx="15"/>
          </p:nvPr>
        </p:nvSpPr>
        <p:spPr>
          <a:xfrm>
            <a:off x="6205523" y="1637930"/>
            <a:ext cx="5376877" cy="4670523"/>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561061"/>
            <a:ext cx="12192000" cy="310896"/>
          </a:xfrm>
          <a:prstGeom prst="rect">
            <a:avLst/>
          </a:prstGeom>
        </p:spPr>
      </p:pic>
      <p:sp>
        <p:nvSpPr>
          <p:cNvPr id="8" name="Slide Number Placeholder 5">
            <a:extLst>
              <a:ext uri="{FF2B5EF4-FFF2-40B4-BE49-F238E27FC236}">
                <a16:creationId xmlns:a16="http://schemas.microsoft.com/office/drawing/2014/main" id="{E2A29D40-36DD-4833-AF57-FB1754E620D0}"/>
              </a:ext>
            </a:extLst>
          </p:cNvPr>
          <p:cNvSpPr txBox="1">
            <a:spLocks noGrp="1"/>
          </p:cNvSpPr>
          <p:nvPr userDrawn="1"/>
        </p:nvSpPr>
        <p:spPr bwMode="auto">
          <a:xfrm>
            <a:off x="11598303" y="6102935"/>
            <a:ext cx="316044"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5247" tIns="42624" rIns="85247" bIns="42624" anchor="ctr"/>
          <a:lstStyle>
            <a:lvl1pPr>
              <a:spcBef>
                <a:spcPct val="20000"/>
              </a:spcBef>
              <a:buClr>
                <a:schemeClr val="accent2"/>
              </a:buClr>
              <a:buSzPct val="75000"/>
              <a:buFont typeface="Monotype Sorts" pitchFamily="2" charset="2"/>
              <a:buChar char="l"/>
              <a:defRPr sz="3200">
                <a:solidFill>
                  <a:schemeClr val="tx1"/>
                </a:solidFill>
                <a:latin typeface="Times New Roman" pitchFamily="18" charset="0"/>
              </a:defRPr>
            </a:lvl1pPr>
            <a:lvl2pPr marL="742950" indent="-285750">
              <a:spcBef>
                <a:spcPct val="20000"/>
              </a:spcBef>
              <a:buClr>
                <a:schemeClr val="accent2"/>
              </a:buClr>
              <a:buChar char="–"/>
              <a:defRPr sz="2400">
                <a:solidFill>
                  <a:schemeClr val="tx1"/>
                </a:solidFill>
                <a:latin typeface="Times New Roman" pitchFamily="18" charset="0"/>
              </a:defRPr>
            </a:lvl2pPr>
            <a:lvl3pPr marL="1143000" indent="-228600">
              <a:spcBef>
                <a:spcPct val="20000"/>
              </a:spcBef>
              <a:buClr>
                <a:schemeClr val="accent2"/>
              </a:buClr>
              <a:buChar char="–"/>
              <a:defRPr sz="2400">
                <a:solidFill>
                  <a:schemeClr val="tx1"/>
                </a:solidFill>
                <a:latin typeface="Times New Roman" pitchFamily="18" charset="0"/>
              </a:defRPr>
            </a:lvl3pPr>
            <a:lvl4pPr marL="1600200" indent="-228600">
              <a:spcBef>
                <a:spcPct val="20000"/>
              </a:spcBef>
              <a:buChar char="–"/>
              <a:defRPr sz="2400">
                <a:solidFill>
                  <a:schemeClr val="tx1"/>
                </a:solidFill>
                <a:latin typeface="Times New Roman" pitchFamily="18" charset="0"/>
              </a:defRPr>
            </a:lvl4pPr>
            <a:lvl5pPr marL="2057400" indent="-228600">
              <a:spcBef>
                <a:spcPct val="20000"/>
              </a:spcBef>
              <a:buChar char="•"/>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r">
              <a:spcBef>
                <a:spcPct val="0"/>
              </a:spcBef>
              <a:buClrTx/>
              <a:buSzTx/>
              <a:buFontTx/>
              <a:buNone/>
            </a:pPr>
            <a:fld id="{3397E4C3-CD9D-4D07-95F5-92485CDFC343}" type="slidenum">
              <a:rPr lang="en-US" altLang="en-US" sz="1400">
                <a:solidFill>
                  <a:schemeClr val="accent2">
                    <a:lumMod val="75000"/>
                  </a:schemeClr>
                </a:solidFill>
              </a:rPr>
              <a:pPr algn="r">
                <a:spcBef>
                  <a:spcPct val="0"/>
                </a:spcBef>
                <a:buClrTx/>
                <a:buSzTx/>
                <a:buFontTx/>
                <a:buNone/>
              </a:pPr>
              <a:t>‹#›</a:t>
            </a:fld>
            <a:endParaRPr lang="en-US" altLang="en-US" sz="1400" dirty="0">
              <a:solidFill>
                <a:schemeClr val="accent2">
                  <a:lumMod val="75000"/>
                </a:schemeClr>
              </a:solidFill>
            </a:endParaRPr>
          </a:p>
        </p:txBody>
      </p:sp>
    </p:spTree>
    <p:extLst>
      <p:ext uri="{BB962C8B-B14F-4D97-AF65-F5344CB8AC3E}">
        <p14:creationId xmlns:p14="http://schemas.microsoft.com/office/powerpoint/2010/main" val="393882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Image/Text w/Title">
    <p:spTree>
      <p:nvGrpSpPr>
        <p:cNvPr id="1" name=""/>
        <p:cNvGrpSpPr/>
        <p:nvPr/>
      </p:nvGrpSpPr>
      <p:grpSpPr>
        <a:xfrm>
          <a:off x="0" y="0"/>
          <a:ext cx="0" cy="0"/>
          <a:chOff x="0" y="0"/>
          <a:chExt cx="0" cy="0"/>
        </a:xfrm>
      </p:grpSpPr>
      <p:sp>
        <p:nvSpPr>
          <p:cNvPr id="3" name="Picture Placeholder 9"/>
          <p:cNvSpPr>
            <a:spLocks noGrp="1"/>
          </p:cNvSpPr>
          <p:nvPr>
            <p:ph type="pic" sz="quarter" idx="10"/>
          </p:nvPr>
        </p:nvSpPr>
        <p:spPr>
          <a:xfrm>
            <a:off x="6190827" y="1226952"/>
            <a:ext cx="5411149" cy="3395848"/>
          </a:xfrm>
        </p:spPr>
        <p:txBody>
          <a:bodyPr/>
          <a:lstStyle/>
          <a:p>
            <a:r>
              <a:rPr lang="en-US"/>
              <a:t>Drag picture to placeholder or click icon to add</a:t>
            </a:r>
            <a:endParaRPr lang="en-US" dirty="0"/>
          </a:p>
        </p:txBody>
      </p:sp>
      <p:sp>
        <p:nvSpPr>
          <p:cNvPr id="4" name="Title 1"/>
          <p:cNvSpPr>
            <a:spLocks noGrp="1"/>
          </p:cNvSpPr>
          <p:nvPr>
            <p:ph type="ctrTitle"/>
          </p:nvPr>
        </p:nvSpPr>
        <p:spPr>
          <a:xfrm>
            <a:off x="515923" y="336378"/>
            <a:ext cx="11086053" cy="666923"/>
          </a:xfrm>
        </p:spPr>
        <p:txBody>
          <a:bodyPr anchor="t" anchorCtr="0">
            <a:noAutofit/>
          </a:bodyPr>
          <a:lstStyle>
            <a:lvl1pPr algn="ctr">
              <a:defRPr sz="2800">
                <a:solidFill>
                  <a:schemeClr val="tx1"/>
                </a:solidFill>
              </a:defRPr>
            </a:lvl1pPr>
          </a:lstStyle>
          <a:p>
            <a:r>
              <a:rPr lang="en-US"/>
              <a:t>Click to edit Master title style</a:t>
            </a:r>
            <a:endParaRPr lang="en-US" dirty="0"/>
          </a:p>
        </p:txBody>
      </p:sp>
      <p:sp>
        <p:nvSpPr>
          <p:cNvPr id="5" name="Picture Placeholder 9"/>
          <p:cNvSpPr>
            <a:spLocks noGrp="1"/>
          </p:cNvSpPr>
          <p:nvPr>
            <p:ph type="pic" sz="quarter" idx="11"/>
          </p:nvPr>
        </p:nvSpPr>
        <p:spPr>
          <a:xfrm>
            <a:off x="515923" y="1226952"/>
            <a:ext cx="5411149" cy="3395848"/>
          </a:xfrm>
        </p:spPr>
        <p:txBody>
          <a:bodyPr/>
          <a:lstStyle/>
          <a:p>
            <a:r>
              <a:rPr lang="en-US"/>
              <a:t>Drag picture to placeholder or click icon to add</a:t>
            </a:r>
            <a:endParaRPr lang="en-US" dirty="0"/>
          </a:p>
        </p:txBody>
      </p:sp>
      <p:sp>
        <p:nvSpPr>
          <p:cNvPr id="7" name="Text Placeholder 7"/>
          <p:cNvSpPr>
            <a:spLocks noGrp="1"/>
          </p:cNvSpPr>
          <p:nvPr>
            <p:ph type="body" sz="quarter" idx="14"/>
          </p:nvPr>
        </p:nvSpPr>
        <p:spPr>
          <a:xfrm>
            <a:off x="515923" y="4792770"/>
            <a:ext cx="5411149" cy="1158168"/>
          </a:xfrm>
        </p:spPr>
        <p:txBody>
          <a:bodyPr>
            <a:no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7"/>
          <p:cNvSpPr>
            <a:spLocks noGrp="1"/>
          </p:cNvSpPr>
          <p:nvPr>
            <p:ph type="body" sz="quarter" idx="15"/>
          </p:nvPr>
        </p:nvSpPr>
        <p:spPr>
          <a:xfrm>
            <a:off x="6190827" y="4792770"/>
            <a:ext cx="5411149" cy="1158168"/>
          </a:xfrm>
        </p:spPr>
        <p:txBody>
          <a:bodyPr>
            <a:no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561061"/>
            <a:ext cx="12192000" cy="310896"/>
          </a:xfrm>
          <a:prstGeom prst="rect">
            <a:avLst/>
          </a:prstGeom>
        </p:spPr>
      </p:pic>
      <p:sp>
        <p:nvSpPr>
          <p:cNvPr id="8" name="Slide Number Placeholder 5">
            <a:extLst>
              <a:ext uri="{FF2B5EF4-FFF2-40B4-BE49-F238E27FC236}">
                <a16:creationId xmlns:a16="http://schemas.microsoft.com/office/drawing/2014/main" id="{ECD30424-2253-4E67-89B2-8EA615FE9D98}"/>
              </a:ext>
            </a:extLst>
          </p:cNvPr>
          <p:cNvSpPr txBox="1">
            <a:spLocks noGrp="1"/>
          </p:cNvSpPr>
          <p:nvPr userDrawn="1"/>
        </p:nvSpPr>
        <p:spPr bwMode="auto">
          <a:xfrm>
            <a:off x="11598303" y="6102935"/>
            <a:ext cx="316044"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5247" tIns="42624" rIns="85247" bIns="42624" anchor="ctr"/>
          <a:lstStyle>
            <a:lvl1pPr>
              <a:spcBef>
                <a:spcPct val="20000"/>
              </a:spcBef>
              <a:buClr>
                <a:schemeClr val="accent2"/>
              </a:buClr>
              <a:buSzPct val="75000"/>
              <a:buFont typeface="Monotype Sorts" pitchFamily="2" charset="2"/>
              <a:buChar char="l"/>
              <a:defRPr sz="3200">
                <a:solidFill>
                  <a:schemeClr val="tx1"/>
                </a:solidFill>
                <a:latin typeface="Times New Roman" pitchFamily="18" charset="0"/>
              </a:defRPr>
            </a:lvl1pPr>
            <a:lvl2pPr marL="742950" indent="-285750">
              <a:spcBef>
                <a:spcPct val="20000"/>
              </a:spcBef>
              <a:buClr>
                <a:schemeClr val="accent2"/>
              </a:buClr>
              <a:buChar char="–"/>
              <a:defRPr sz="2400">
                <a:solidFill>
                  <a:schemeClr val="tx1"/>
                </a:solidFill>
                <a:latin typeface="Times New Roman" pitchFamily="18" charset="0"/>
              </a:defRPr>
            </a:lvl2pPr>
            <a:lvl3pPr marL="1143000" indent="-228600">
              <a:spcBef>
                <a:spcPct val="20000"/>
              </a:spcBef>
              <a:buClr>
                <a:schemeClr val="accent2"/>
              </a:buClr>
              <a:buChar char="–"/>
              <a:defRPr sz="2400">
                <a:solidFill>
                  <a:schemeClr val="tx1"/>
                </a:solidFill>
                <a:latin typeface="Times New Roman" pitchFamily="18" charset="0"/>
              </a:defRPr>
            </a:lvl3pPr>
            <a:lvl4pPr marL="1600200" indent="-228600">
              <a:spcBef>
                <a:spcPct val="20000"/>
              </a:spcBef>
              <a:buChar char="–"/>
              <a:defRPr sz="2400">
                <a:solidFill>
                  <a:schemeClr val="tx1"/>
                </a:solidFill>
                <a:latin typeface="Times New Roman" pitchFamily="18" charset="0"/>
              </a:defRPr>
            </a:lvl4pPr>
            <a:lvl5pPr marL="2057400" indent="-228600">
              <a:spcBef>
                <a:spcPct val="20000"/>
              </a:spcBef>
              <a:buChar char="•"/>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r">
              <a:spcBef>
                <a:spcPct val="0"/>
              </a:spcBef>
              <a:buClrTx/>
              <a:buSzTx/>
              <a:buFontTx/>
              <a:buNone/>
            </a:pPr>
            <a:fld id="{3397E4C3-CD9D-4D07-95F5-92485CDFC343}" type="slidenum">
              <a:rPr lang="en-US" altLang="en-US" sz="1400">
                <a:solidFill>
                  <a:schemeClr val="accent2">
                    <a:lumMod val="75000"/>
                  </a:schemeClr>
                </a:solidFill>
              </a:rPr>
              <a:pPr algn="r">
                <a:spcBef>
                  <a:spcPct val="0"/>
                </a:spcBef>
                <a:buClrTx/>
                <a:buSzTx/>
                <a:buFontTx/>
                <a:buNone/>
              </a:pPr>
              <a:t>‹#›</a:t>
            </a:fld>
            <a:endParaRPr lang="en-US" altLang="en-US" sz="1400" dirty="0">
              <a:solidFill>
                <a:schemeClr val="accent2">
                  <a:lumMod val="75000"/>
                </a:schemeClr>
              </a:solidFill>
            </a:endParaRPr>
          </a:p>
        </p:txBody>
      </p:sp>
    </p:spTree>
    <p:extLst>
      <p:ext uri="{BB962C8B-B14F-4D97-AF65-F5344CB8AC3E}">
        <p14:creationId xmlns:p14="http://schemas.microsoft.com/office/powerpoint/2010/main" val="4224518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Column Image/Text w/Title">
    <p:spTree>
      <p:nvGrpSpPr>
        <p:cNvPr id="1" name=""/>
        <p:cNvGrpSpPr/>
        <p:nvPr/>
      </p:nvGrpSpPr>
      <p:grpSpPr>
        <a:xfrm>
          <a:off x="0" y="0"/>
          <a:ext cx="0" cy="0"/>
          <a:chOff x="0" y="0"/>
          <a:chExt cx="0" cy="0"/>
        </a:xfrm>
      </p:grpSpPr>
      <p:sp>
        <p:nvSpPr>
          <p:cNvPr id="4" name="Title 1"/>
          <p:cNvSpPr>
            <a:spLocks noGrp="1"/>
          </p:cNvSpPr>
          <p:nvPr>
            <p:ph type="ctrTitle"/>
          </p:nvPr>
        </p:nvSpPr>
        <p:spPr>
          <a:xfrm>
            <a:off x="515923" y="336378"/>
            <a:ext cx="11086053" cy="666923"/>
          </a:xfrm>
        </p:spPr>
        <p:txBody>
          <a:bodyPr anchor="t" anchorCtr="0">
            <a:noAutofit/>
          </a:bodyPr>
          <a:lstStyle>
            <a:lvl1pPr algn="ctr">
              <a:defRPr sz="2800">
                <a:solidFill>
                  <a:schemeClr val="tx1"/>
                </a:solidFill>
              </a:defRPr>
            </a:lvl1pPr>
          </a:lstStyle>
          <a:p>
            <a:r>
              <a:rPr lang="en-US"/>
              <a:t>Click to edit Master title style</a:t>
            </a:r>
            <a:endParaRPr lang="en-US" dirty="0"/>
          </a:p>
        </p:txBody>
      </p:sp>
      <p:sp>
        <p:nvSpPr>
          <p:cNvPr id="9" name="Text Placeholder 7"/>
          <p:cNvSpPr>
            <a:spLocks noGrp="1"/>
          </p:cNvSpPr>
          <p:nvPr>
            <p:ph type="body" sz="quarter" idx="15"/>
          </p:nvPr>
        </p:nvSpPr>
        <p:spPr>
          <a:xfrm>
            <a:off x="4226328" y="4475270"/>
            <a:ext cx="3603585" cy="1158168"/>
          </a:xfrm>
        </p:spPr>
        <p:txBody>
          <a:bodyPr>
            <a:no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p:cNvSpPr>
            <a:spLocks noGrp="1"/>
          </p:cNvSpPr>
          <p:nvPr>
            <p:ph type="pic" sz="quarter" idx="10"/>
          </p:nvPr>
        </p:nvSpPr>
        <p:spPr>
          <a:xfrm>
            <a:off x="4334701" y="1182242"/>
            <a:ext cx="3495212" cy="3186558"/>
          </a:xfrm>
        </p:spPr>
        <p:txBody>
          <a:bodyPr/>
          <a:lstStyle/>
          <a:p>
            <a:r>
              <a:rPr lang="en-US"/>
              <a:t>Drag picture to placeholder or click icon to add</a:t>
            </a:r>
            <a:endParaRPr lang="en-US" dirty="0"/>
          </a:p>
        </p:txBody>
      </p:sp>
      <p:sp>
        <p:nvSpPr>
          <p:cNvPr id="11" name="Picture Placeholder 9"/>
          <p:cNvSpPr>
            <a:spLocks noGrp="1"/>
          </p:cNvSpPr>
          <p:nvPr>
            <p:ph type="pic" sz="quarter" idx="16"/>
          </p:nvPr>
        </p:nvSpPr>
        <p:spPr>
          <a:xfrm>
            <a:off x="575331" y="1182242"/>
            <a:ext cx="3495212" cy="3186558"/>
          </a:xfrm>
        </p:spPr>
        <p:txBody>
          <a:bodyPr/>
          <a:lstStyle/>
          <a:p>
            <a:r>
              <a:rPr lang="en-US"/>
              <a:t>Drag picture to placeholder or click icon to add</a:t>
            </a:r>
            <a:endParaRPr lang="en-US" dirty="0"/>
          </a:p>
        </p:txBody>
      </p:sp>
      <p:sp>
        <p:nvSpPr>
          <p:cNvPr id="12" name="Picture Placeholder 9"/>
          <p:cNvSpPr>
            <a:spLocks noGrp="1"/>
          </p:cNvSpPr>
          <p:nvPr>
            <p:ph type="pic" sz="quarter" idx="17"/>
          </p:nvPr>
        </p:nvSpPr>
        <p:spPr>
          <a:xfrm>
            <a:off x="8094070" y="1182242"/>
            <a:ext cx="3495212" cy="3186558"/>
          </a:xfrm>
        </p:spPr>
        <p:txBody>
          <a:bodyPr/>
          <a:lstStyle/>
          <a:p>
            <a:r>
              <a:rPr lang="en-US"/>
              <a:t>Drag picture to placeholder or click icon to add</a:t>
            </a:r>
            <a:endParaRPr lang="en-US" dirty="0"/>
          </a:p>
        </p:txBody>
      </p:sp>
      <p:sp>
        <p:nvSpPr>
          <p:cNvPr id="13" name="Text Placeholder 7"/>
          <p:cNvSpPr>
            <a:spLocks noGrp="1"/>
          </p:cNvSpPr>
          <p:nvPr>
            <p:ph type="body" sz="quarter" idx="18"/>
          </p:nvPr>
        </p:nvSpPr>
        <p:spPr>
          <a:xfrm>
            <a:off x="7985697" y="4475270"/>
            <a:ext cx="3603585" cy="1158168"/>
          </a:xfrm>
        </p:spPr>
        <p:txBody>
          <a:bodyPr>
            <a:no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7"/>
          <p:cNvSpPr>
            <a:spLocks noGrp="1"/>
          </p:cNvSpPr>
          <p:nvPr>
            <p:ph type="body" sz="quarter" idx="19"/>
          </p:nvPr>
        </p:nvSpPr>
        <p:spPr>
          <a:xfrm>
            <a:off x="453411" y="4475270"/>
            <a:ext cx="3617132" cy="1158168"/>
          </a:xfrm>
        </p:spPr>
        <p:txBody>
          <a:bodyPr>
            <a:noAutofit/>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561061"/>
            <a:ext cx="12192000" cy="310896"/>
          </a:xfrm>
          <a:prstGeom prst="rect">
            <a:avLst/>
          </a:prstGeom>
        </p:spPr>
      </p:pic>
      <p:sp>
        <p:nvSpPr>
          <p:cNvPr id="16" name="Slide Number Placeholder 5">
            <a:extLst>
              <a:ext uri="{FF2B5EF4-FFF2-40B4-BE49-F238E27FC236}">
                <a16:creationId xmlns:a16="http://schemas.microsoft.com/office/drawing/2014/main" id="{E3257705-942F-434E-A236-68E10BAA86BD}"/>
              </a:ext>
            </a:extLst>
          </p:cNvPr>
          <p:cNvSpPr txBox="1">
            <a:spLocks noGrp="1"/>
          </p:cNvSpPr>
          <p:nvPr userDrawn="1"/>
        </p:nvSpPr>
        <p:spPr bwMode="auto">
          <a:xfrm>
            <a:off x="11598303" y="6102935"/>
            <a:ext cx="316044"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5247" tIns="42624" rIns="85247" bIns="42624" anchor="ctr"/>
          <a:lstStyle>
            <a:lvl1pPr>
              <a:spcBef>
                <a:spcPct val="20000"/>
              </a:spcBef>
              <a:buClr>
                <a:schemeClr val="accent2"/>
              </a:buClr>
              <a:buSzPct val="75000"/>
              <a:buFont typeface="Monotype Sorts" pitchFamily="2" charset="2"/>
              <a:buChar char="l"/>
              <a:defRPr sz="3200">
                <a:solidFill>
                  <a:schemeClr val="tx1"/>
                </a:solidFill>
                <a:latin typeface="Times New Roman" pitchFamily="18" charset="0"/>
              </a:defRPr>
            </a:lvl1pPr>
            <a:lvl2pPr marL="742950" indent="-285750">
              <a:spcBef>
                <a:spcPct val="20000"/>
              </a:spcBef>
              <a:buClr>
                <a:schemeClr val="accent2"/>
              </a:buClr>
              <a:buChar char="–"/>
              <a:defRPr sz="2400">
                <a:solidFill>
                  <a:schemeClr val="tx1"/>
                </a:solidFill>
                <a:latin typeface="Times New Roman" pitchFamily="18" charset="0"/>
              </a:defRPr>
            </a:lvl2pPr>
            <a:lvl3pPr marL="1143000" indent="-228600">
              <a:spcBef>
                <a:spcPct val="20000"/>
              </a:spcBef>
              <a:buClr>
                <a:schemeClr val="accent2"/>
              </a:buClr>
              <a:buChar char="–"/>
              <a:defRPr sz="2400">
                <a:solidFill>
                  <a:schemeClr val="tx1"/>
                </a:solidFill>
                <a:latin typeface="Times New Roman" pitchFamily="18" charset="0"/>
              </a:defRPr>
            </a:lvl3pPr>
            <a:lvl4pPr marL="1600200" indent="-228600">
              <a:spcBef>
                <a:spcPct val="20000"/>
              </a:spcBef>
              <a:buChar char="–"/>
              <a:defRPr sz="2400">
                <a:solidFill>
                  <a:schemeClr val="tx1"/>
                </a:solidFill>
                <a:latin typeface="Times New Roman" pitchFamily="18" charset="0"/>
              </a:defRPr>
            </a:lvl4pPr>
            <a:lvl5pPr marL="2057400" indent="-228600">
              <a:spcBef>
                <a:spcPct val="20000"/>
              </a:spcBef>
              <a:buChar char="•"/>
              <a:defRPr sz="2400">
                <a:solidFill>
                  <a:schemeClr val="tx1"/>
                </a:solidFill>
                <a:latin typeface="Times New Roman" pitchFamily="18" charset="0"/>
              </a:defRPr>
            </a:lvl5pPr>
            <a:lvl6pPr marL="2514600" indent="-228600" eaLnBrk="0" fontAlgn="base" hangingPunct="0">
              <a:spcBef>
                <a:spcPct val="20000"/>
              </a:spcBef>
              <a:spcAft>
                <a:spcPct val="0"/>
              </a:spcAft>
              <a:buChar char="•"/>
              <a:defRPr sz="2400">
                <a:solidFill>
                  <a:schemeClr val="tx1"/>
                </a:solidFill>
                <a:latin typeface="Times New Roman" pitchFamily="18" charset="0"/>
              </a:defRPr>
            </a:lvl6pPr>
            <a:lvl7pPr marL="2971800" indent="-228600" eaLnBrk="0" fontAlgn="base" hangingPunct="0">
              <a:spcBef>
                <a:spcPct val="20000"/>
              </a:spcBef>
              <a:spcAft>
                <a:spcPct val="0"/>
              </a:spcAft>
              <a:buChar char="•"/>
              <a:defRPr sz="2400">
                <a:solidFill>
                  <a:schemeClr val="tx1"/>
                </a:solidFill>
                <a:latin typeface="Times New Roman" pitchFamily="18" charset="0"/>
              </a:defRPr>
            </a:lvl7pPr>
            <a:lvl8pPr marL="3429000" indent="-228600" eaLnBrk="0" fontAlgn="base" hangingPunct="0">
              <a:spcBef>
                <a:spcPct val="20000"/>
              </a:spcBef>
              <a:spcAft>
                <a:spcPct val="0"/>
              </a:spcAft>
              <a:buChar char="•"/>
              <a:defRPr sz="2400">
                <a:solidFill>
                  <a:schemeClr val="tx1"/>
                </a:solidFill>
                <a:latin typeface="Times New Roman" pitchFamily="18" charset="0"/>
              </a:defRPr>
            </a:lvl8pPr>
            <a:lvl9pPr marL="3886200" indent="-228600" eaLnBrk="0" fontAlgn="base" hangingPunct="0">
              <a:spcBef>
                <a:spcPct val="20000"/>
              </a:spcBef>
              <a:spcAft>
                <a:spcPct val="0"/>
              </a:spcAft>
              <a:buChar char="•"/>
              <a:defRPr sz="2400">
                <a:solidFill>
                  <a:schemeClr val="tx1"/>
                </a:solidFill>
                <a:latin typeface="Times New Roman" pitchFamily="18" charset="0"/>
              </a:defRPr>
            </a:lvl9pPr>
          </a:lstStyle>
          <a:p>
            <a:pPr algn="r">
              <a:spcBef>
                <a:spcPct val="0"/>
              </a:spcBef>
              <a:buClrTx/>
              <a:buSzTx/>
              <a:buFontTx/>
              <a:buNone/>
            </a:pPr>
            <a:fld id="{3397E4C3-CD9D-4D07-95F5-92485CDFC343}" type="slidenum">
              <a:rPr lang="en-US" altLang="en-US" sz="1400">
                <a:solidFill>
                  <a:schemeClr val="accent2">
                    <a:lumMod val="75000"/>
                  </a:schemeClr>
                </a:solidFill>
              </a:rPr>
              <a:pPr algn="r">
                <a:spcBef>
                  <a:spcPct val="0"/>
                </a:spcBef>
                <a:buClrTx/>
                <a:buSzTx/>
                <a:buFontTx/>
                <a:buNone/>
              </a:pPr>
              <a:t>‹#›</a:t>
            </a:fld>
            <a:endParaRPr lang="en-US" altLang="en-US" sz="1400" dirty="0">
              <a:solidFill>
                <a:schemeClr val="accent2">
                  <a:lumMod val="75000"/>
                </a:schemeClr>
              </a:solidFill>
            </a:endParaRPr>
          </a:p>
        </p:txBody>
      </p:sp>
    </p:spTree>
    <p:extLst>
      <p:ext uri="{BB962C8B-B14F-4D97-AF65-F5344CB8AC3E}">
        <p14:creationId xmlns:p14="http://schemas.microsoft.com/office/powerpoint/2010/main" val="568959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08092666"/>
      </p:ext>
    </p:extLst>
  </p:cSld>
  <p:clrMap bg1="lt1" tx1="dk1" bg2="lt2" tx2="dk2" accent1="accent1" accent2="accent2" accent3="accent3" accent4="accent4" accent5="accent5" accent6="accent6" hlink="hlink" folHlink="folHlink"/>
  <p:sldLayoutIdLst>
    <p:sldLayoutId id="2147483650" r:id="rId1"/>
    <p:sldLayoutId id="2147483679" r:id="rId2"/>
    <p:sldLayoutId id="2147483666" r:id="rId3"/>
    <p:sldLayoutId id="2147483682" r:id="rId4"/>
    <p:sldLayoutId id="2147483668" r:id="rId5"/>
    <p:sldLayoutId id="2147483683" r:id="rId6"/>
    <p:sldLayoutId id="2147483667" r:id="rId7"/>
    <p:sldLayoutId id="2147483670" r:id="rId8"/>
    <p:sldLayoutId id="2147483671" r:id="rId9"/>
    <p:sldLayoutId id="2147483652" r:id="rId10"/>
    <p:sldLayoutId id="2147483678" r:id="rId11"/>
  </p:sldLayoutIdLst>
  <p:hf hdr="0" dt="0"/>
  <p:txStyles>
    <p:titleStyle>
      <a:lvl1pPr algn="ctr" defTabSz="457200" rtl="0" eaLnBrk="1" latinLnBrk="0" hangingPunct="1">
        <a:spcBef>
          <a:spcPct val="0"/>
        </a:spcBef>
        <a:buNone/>
        <a:defRPr sz="3200" kern="1200">
          <a:solidFill>
            <a:schemeClr val="tx1"/>
          </a:solidFill>
          <a:latin typeface="Century Gothic"/>
          <a:ea typeface="+mj-ea"/>
          <a:cs typeface="Century Gothic"/>
        </a:defRPr>
      </a:lvl1pPr>
    </p:titleStyle>
    <p:bodyStyle>
      <a:lvl1pPr marL="342900" indent="-342900" algn="l" defTabSz="457200" rtl="0" eaLnBrk="1" latinLnBrk="0" hangingPunct="1">
        <a:spcBef>
          <a:spcPct val="20000"/>
        </a:spcBef>
        <a:buFont typeface="Arial"/>
        <a:buChar char="•"/>
        <a:defRPr sz="18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mailto:Mapping_matters@asprs.org" TargetMode="External"/><Relationship Id="rId2" Type="http://schemas.openxmlformats.org/officeDocument/2006/relationships/hyperlink" Target="mailto:qassim.abdullah@woolpert.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144351" y="3402488"/>
            <a:ext cx="3431357" cy="1209722"/>
          </a:xfrm>
        </p:spPr>
        <p:txBody>
          <a:bodyPr>
            <a:noAutofit/>
          </a:bodyPr>
          <a:lstStyle/>
          <a:p>
            <a:r>
              <a:rPr lang="en-US" b="1" dirty="0">
                <a:solidFill>
                  <a:schemeClr val="tx1"/>
                </a:solidFill>
                <a:latin typeface="+mj-lt"/>
              </a:rPr>
              <a:t>Dr. Qassim Abdullah</a:t>
            </a:r>
          </a:p>
          <a:p>
            <a:r>
              <a:rPr lang="en-US" sz="1400" dirty="0">
                <a:solidFill>
                  <a:schemeClr val="tx1"/>
                </a:solidFill>
                <a:latin typeface="+mj-lt"/>
              </a:rPr>
              <a:t>Chief Scientist and Associate</a:t>
            </a:r>
          </a:p>
          <a:p>
            <a:r>
              <a:rPr lang="en-US" sz="1600" b="1" dirty="0">
                <a:solidFill>
                  <a:schemeClr val="tx1"/>
                </a:solidFill>
                <a:latin typeface="+mj-lt"/>
              </a:rPr>
              <a:t>Woolpert, Inc.</a:t>
            </a:r>
          </a:p>
        </p:txBody>
      </p:sp>
      <p:sp>
        <p:nvSpPr>
          <p:cNvPr id="3" name="Text Placeholder 2"/>
          <p:cNvSpPr>
            <a:spLocks noGrp="1"/>
          </p:cNvSpPr>
          <p:nvPr>
            <p:ph type="body" sz="quarter" idx="11"/>
          </p:nvPr>
        </p:nvSpPr>
        <p:spPr>
          <a:xfrm>
            <a:off x="768612" y="2471036"/>
            <a:ext cx="10560205" cy="931452"/>
          </a:xfrm>
        </p:spPr>
        <p:txBody>
          <a:bodyPr>
            <a:noAutofit/>
          </a:bodyPr>
          <a:lstStyle/>
          <a:p>
            <a:r>
              <a:rPr lang="en-US" i="1" dirty="0"/>
              <a:t>Understanding The new ASPRS Positional Accuracy Standards for Digital Geospatial Data</a:t>
            </a:r>
            <a:endParaRPr lang="en-US" dirty="0"/>
          </a:p>
        </p:txBody>
      </p:sp>
      <p:sp>
        <p:nvSpPr>
          <p:cNvPr id="4" name="Subtitle 1"/>
          <p:cNvSpPr txBox="1">
            <a:spLocks/>
          </p:cNvSpPr>
          <p:nvPr/>
        </p:nvSpPr>
        <p:spPr>
          <a:xfrm>
            <a:off x="768612" y="4484451"/>
            <a:ext cx="10758665" cy="1094314"/>
          </a:xfrm>
          <a:prstGeom prst="rect">
            <a:avLst/>
          </a:prstGeom>
        </p:spPr>
        <p:txBody>
          <a:bodyPr vert="horz" lIns="91440" tIns="45720" rIns="91440" bIns="45720" rtlCol="0" anchor="t" anchorCtr="0">
            <a:noAutofit/>
          </a:bodyPr>
          <a:lstStyle>
            <a:lvl1pPr marL="0" indent="0" algn="ctr" defTabSz="457200" rtl="0" eaLnBrk="1" latinLnBrk="0" hangingPunct="1">
              <a:spcBef>
                <a:spcPct val="20000"/>
              </a:spcBef>
              <a:buFont typeface="Arial"/>
              <a:buNone/>
              <a:defRPr sz="1800" kern="1200">
                <a:solidFill>
                  <a:srgbClr val="000000"/>
                </a:solidFill>
                <a:latin typeface="Century Gothic"/>
                <a:ea typeface="+mn-ea"/>
                <a:cs typeface="Century Gothic"/>
              </a:defRPr>
            </a:lvl1pPr>
            <a:lvl2pPr marL="408324" indent="0" algn="ctr"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816649" indent="0" algn="ctr" defTabSz="457200" rtl="0" eaLnBrk="1" latinLnBrk="0" hangingPunct="1">
              <a:spcBef>
                <a:spcPct val="20000"/>
              </a:spcBef>
              <a:buFont typeface="Arial"/>
              <a:buNone/>
              <a:defRPr sz="1800" kern="1200">
                <a:solidFill>
                  <a:schemeClr val="tx1">
                    <a:tint val="75000"/>
                  </a:schemeClr>
                </a:solidFill>
                <a:latin typeface="+mn-lt"/>
                <a:ea typeface="+mn-ea"/>
                <a:cs typeface="+mn-cs"/>
              </a:defRPr>
            </a:lvl3pPr>
            <a:lvl4pPr marL="1224974" indent="0" algn="ctr" defTabSz="457200" rtl="0" eaLnBrk="1" latinLnBrk="0" hangingPunct="1">
              <a:spcBef>
                <a:spcPct val="20000"/>
              </a:spcBef>
              <a:buFont typeface="Arial"/>
              <a:buNone/>
              <a:defRPr sz="1800" kern="1200">
                <a:solidFill>
                  <a:schemeClr val="tx1">
                    <a:tint val="75000"/>
                  </a:schemeClr>
                </a:solidFill>
                <a:latin typeface="+mn-lt"/>
                <a:ea typeface="+mn-ea"/>
                <a:cs typeface="+mn-cs"/>
              </a:defRPr>
            </a:lvl4pPr>
            <a:lvl5pPr marL="1633298" indent="0" algn="ctr" defTabSz="457200" rtl="0" eaLnBrk="1" latinLnBrk="0" hangingPunct="1">
              <a:spcBef>
                <a:spcPct val="20000"/>
              </a:spcBef>
              <a:buFont typeface="Arial"/>
              <a:buNone/>
              <a:defRPr sz="1800" kern="1200">
                <a:solidFill>
                  <a:schemeClr val="tx1">
                    <a:tint val="75000"/>
                  </a:schemeClr>
                </a:solidFill>
                <a:latin typeface="+mn-lt"/>
                <a:ea typeface="+mn-ea"/>
                <a:cs typeface="+mn-cs"/>
              </a:defRPr>
            </a:lvl5pPr>
            <a:lvl6pPr marL="2041622"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449947"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2858271"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266596"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b="1" dirty="0">
                <a:solidFill>
                  <a:schemeClr val="tx1"/>
                </a:solidFill>
                <a:latin typeface="+mj-lt"/>
              </a:rPr>
              <a:t>National Spatial Reference System (NSRS) Modernization Industry Workshop</a:t>
            </a:r>
          </a:p>
          <a:p>
            <a:r>
              <a:rPr lang="en-US" sz="2000" dirty="0">
                <a:solidFill>
                  <a:schemeClr val="tx1"/>
                </a:solidFill>
                <a:latin typeface="+mj-lt"/>
              </a:rPr>
              <a:t>NOAA’s National Geodetic Survey (NGS)</a:t>
            </a:r>
          </a:p>
          <a:p>
            <a:r>
              <a:rPr lang="en-US" sz="2000" dirty="0">
                <a:solidFill>
                  <a:schemeClr val="tx1"/>
                </a:solidFill>
                <a:latin typeface="+mj-lt"/>
              </a:rPr>
              <a:t>May 7-8, 2018</a:t>
            </a:r>
            <a:endParaRPr lang="en-US" sz="1600" dirty="0">
              <a:solidFill>
                <a:schemeClr val="tx1"/>
              </a:solidFill>
              <a:latin typeface="+mj-lt"/>
            </a:endParaRPr>
          </a:p>
        </p:txBody>
      </p:sp>
    </p:spTree>
    <p:extLst>
      <p:ext uri="{BB962C8B-B14F-4D97-AF65-F5344CB8AC3E}">
        <p14:creationId xmlns:p14="http://schemas.microsoft.com/office/powerpoint/2010/main" val="1400328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B72DBD1D-E9F0-4294-9A0B-325C0E1F26F3}"/>
              </a:ext>
            </a:extLst>
          </p:cNvPr>
          <p:cNvSpPr txBox="1">
            <a:spLocks/>
          </p:cNvSpPr>
          <p:nvPr/>
        </p:nvSpPr>
        <p:spPr>
          <a:xfrm>
            <a:off x="8077200" y="6245225"/>
            <a:ext cx="1760550" cy="772236"/>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1800" kern="1200">
                <a:solidFill>
                  <a:schemeClr val="tx2"/>
                </a:solidFill>
                <a:latin typeface="+mn-lt"/>
                <a:ea typeface="+mn-ea"/>
                <a:cs typeface="+mn-cs"/>
              </a:defRPr>
            </a:lvl1pPr>
            <a:lvl2pPr marL="408324" indent="0" algn="l" defTabSz="457200" rtl="0" eaLnBrk="1" latinLnBrk="0" hangingPunct="1">
              <a:spcBef>
                <a:spcPct val="20000"/>
              </a:spcBef>
              <a:buFont typeface="Arial"/>
              <a:buNone/>
              <a:defRPr sz="1800" kern="1200">
                <a:solidFill>
                  <a:schemeClr val="tx2"/>
                </a:solidFill>
                <a:latin typeface="+mn-lt"/>
                <a:ea typeface="+mn-ea"/>
                <a:cs typeface="+mn-cs"/>
              </a:defRPr>
            </a:lvl2pPr>
            <a:lvl3pPr marL="816650" indent="0" algn="l" defTabSz="457200" rtl="0" eaLnBrk="1" latinLnBrk="0" hangingPunct="1">
              <a:spcBef>
                <a:spcPct val="20000"/>
              </a:spcBef>
              <a:buFont typeface="Arial"/>
              <a:buNone/>
              <a:defRPr sz="1800" kern="1200">
                <a:solidFill>
                  <a:schemeClr val="tx2"/>
                </a:solidFill>
                <a:latin typeface="+mn-lt"/>
                <a:ea typeface="+mn-ea"/>
                <a:cs typeface="+mn-cs"/>
              </a:defRPr>
            </a:lvl3pPr>
            <a:lvl4pPr marL="1224974" indent="0" algn="l" defTabSz="457200" rtl="0" eaLnBrk="1" latinLnBrk="0" hangingPunct="1">
              <a:spcBef>
                <a:spcPct val="20000"/>
              </a:spcBef>
              <a:buFont typeface="Arial"/>
              <a:buNone/>
              <a:defRPr sz="1800" kern="1200">
                <a:solidFill>
                  <a:schemeClr val="tx2"/>
                </a:solidFill>
                <a:latin typeface="+mn-lt"/>
                <a:ea typeface="+mn-ea"/>
                <a:cs typeface="+mn-cs"/>
              </a:defRPr>
            </a:lvl4pPr>
            <a:lvl5pPr marL="1633298" indent="0" algn="l" defTabSz="457200" rtl="0" eaLnBrk="1" latinLnBrk="0" hangingPunct="1">
              <a:spcBef>
                <a:spcPct val="20000"/>
              </a:spcBef>
              <a:buFont typeface="Arial"/>
              <a:buNone/>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fld id="{6DD192BB-13E2-406E-B615-2512666D3268}" type="slidenum">
              <a:rPr lang="en-US"/>
              <a:pPr>
                <a:defRPr/>
              </a:pPr>
              <a:t>10</a:t>
            </a:fld>
            <a:endParaRPr lang="en-US"/>
          </a:p>
        </p:txBody>
      </p:sp>
      <p:graphicFrame>
        <p:nvGraphicFramePr>
          <p:cNvPr id="5" name="Content Placeholder 4">
            <a:extLst>
              <a:ext uri="{FF2B5EF4-FFF2-40B4-BE49-F238E27FC236}">
                <a16:creationId xmlns:a16="http://schemas.microsoft.com/office/drawing/2014/main" id="{2739BC44-3089-4AA6-B6A6-6CB31CBE14E9}"/>
              </a:ext>
            </a:extLst>
          </p:cNvPr>
          <p:cNvGraphicFramePr>
            <a:graphicFrameLocks/>
          </p:cNvGraphicFramePr>
          <p:nvPr>
            <p:extLst/>
          </p:nvPr>
        </p:nvGraphicFramePr>
        <p:xfrm>
          <a:off x="5626138" y="87199"/>
          <a:ext cx="4902125" cy="6683749"/>
        </p:xfrm>
        <a:graphic>
          <a:graphicData uri="http://schemas.openxmlformats.org/drawingml/2006/table">
            <a:tbl>
              <a:tblPr firstRow="1" firstCol="1" bandRow="1" bandCol="1">
                <a:tableStyleId>{5C22544A-7EE6-4342-B048-85BDC9FD1C3A}</a:tableStyleId>
              </a:tblPr>
              <a:tblGrid>
                <a:gridCol w="784340">
                  <a:extLst>
                    <a:ext uri="{9D8B030D-6E8A-4147-A177-3AD203B41FA5}">
                      <a16:colId xmlns:a16="http://schemas.microsoft.com/office/drawing/2014/main" val="20000"/>
                    </a:ext>
                  </a:extLst>
                </a:gridCol>
                <a:gridCol w="1044459">
                  <a:extLst>
                    <a:ext uri="{9D8B030D-6E8A-4147-A177-3AD203B41FA5}">
                      <a16:colId xmlns:a16="http://schemas.microsoft.com/office/drawing/2014/main" val="20001"/>
                    </a:ext>
                  </a:extLst>
                </a:gridCol>
                <a:gridCol w="1426212">
                  <a:extLst>
                    <a:ext uri="{9D8B030D-6E8A-4147-A177-3AD203B41FA5}">
                      <a16:colId xmlns:a16="http://schemas.microsoft.com/office/drawing/2014/main" val="20002"/>
                    </a:ext>
                  </a:extLst>
                </a:gridCol>
                <a:gridCol w="1647114">
                  <a:extLst>
                    <a:ext uri="{9D8B030D-6E8A-4147-A177-3AD203B41FA5}">
                      <a16:colId xmlns:a16="http://schemas.microsoft.com/office/drawing/2014/main" val="20003"/>
                    </a:ext>
                  </a:extLst>
                </a:gridCol>
              </a:tblGrid>
              <a:tr h="1250689">
                <a:tc>
                  <a:txBody>
                    <a:bodyPr/>
                    <a:lstStyle/>
                    <a:p>
                      <a:pPr marL="0" marR="0" algn="ctr">
                        <a:lnSpc>
                          <a:spcPct val="115000"/>
                        </a:lnSpc>
                        <a:spcBef>
                          <a:spcPts val="0"/>
                        </a:spcBef>
                        <a:spcAft>
                          <a:spcPts val="0"/>
                        </a:spcAft>
                      </a:pPr>
                      <a:r>
                        <a:rPr lang="en-US" sz="1100" b="1" dirty="0">
                          <a:solidFill>
                            <a:srgbClr val="002060"/>
                          </a:solidFill>
                          <a:effectLst/>
                        </a:rPr>
                        <a:t>Common </a:t>
                      </a:r>
                      <a:r>
                        <a:rPr lang="en-US" sz="1100" b="1" dirty="0" err="1">
                          <a:solidFill>
                            <a:srgbClr val="002060"/>
                          </a:solidFill>
                          <a:effectLst/>
                        </a:rPr>
                        <a:t>Orthoimagery</a:t>
                      </a:r>
                      <a:r>
                        <a:rPr lang="en-US" sz="1100" b="1" dirty="0">
                          <a:solidFill>
                            <a:srgbClr val="002060"/>
                          </a:solidFill>
                          <a:effectLst/>
                        </a:rPr>
                        <a:t> Pixel Sizes</a:t>
                      </a:r>
                      <a:endParaRPr lang="en-US" sz="1100" b="1"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100" b="1" dirty="0">
                          <a:solidFill>
                            <a:srgbClr val="002060"/>
                          </a:solidFill>
                          <a:effectLst/>
                        </a:rPr>
                        <a:t>Recommended Horizontal Accuracy Class  </a:t>
                      </a:r>
                      <a:r>
                        <a:rPr lang="en-US" sz="1100" b="1" dirty="0" err="1">
                          <a:solidFill>
                            <a:srgbClr val="002060"/>
                          </a:solidFill>
                          <a:effectLst/>
                        </a:rPr>
                        <a:t>RMSE</a:t>
                      </a:r>
                      <a:r>
                        <a:rPr lang="en-US" sz="1100" b="1" baseline="-25000" dirty="0" err="1">
                          <a:solidFill>
                            <a:srgbClr val="002060"/>
                          </a:solidFill>
                          <a:effectLst/>
                        </a:rPr>
                        <a:t>x</a:t>
                      </a:r>
                      <a:r>
                        <a:rPr lang="en-US" sz="1100" b="1" dirty="0">
                          <a:solidFill>
                            <a:srgbClr val="002060"/>
                          </a:solidFill>
                          <a:effectLst/>
                        </a:rPr>
                        <a:t> and </a:t>
                      </a:r>
                      <a:r>
                        <a:rPr lang="en-US" sz="1100" b="1" dirty="0" err="1">
                          <a:solidFill>
                            <a:srgbClr val="002060"/>
                          </a:solidFill>
                          <a:effectLst/>
                        </a:rPr>
                        <a:t>RMSE</a:t>
                      </a:r>
                      <a:r>
                        <a:rPr lang="en-US" sz="1100" b="1" baseline="-25000" dirty="0" err="1">
                          <a:solidFill>
                            <a:srgbClr val="002060"/>
                          </a:solidFill>
                          <a:effectLst/>
                        </a:rPr>
                        <a:t>y</a:t>
                      </a:r>
                      <a:r>
                        <a:rPr lang="en-US" sz="1100" b="1" baseline="-25000" dirty="0">
                          <a:solidFill>
                            <a:srgbClr val="002060"/>
                          </a:solidFill>
                          <a:effectLst/>
                        </a:rPr>
                        <a:t> </a:t>
                      </a:r>
                      <a:r>
                        <a:rPr lang="en-US" sz="1100" b="1" dirty="0">
                          <a:solidFill>
                            <a:srgbClr val="002060"/>
                          </a:solidFill>
                          <a:effectLst/>
                        </a:rPr>
                        <a:t>(cm)</a:t>
                      </a:r>
                      <a:endParaRPr lang="en-US" sz="1100" b="1" dirty="0">
                        <a:solidFill>
                          <a:srgbClr val="002060"/>
                        </a:solidFill>
                        <a:effectLst/>
                        <a:latin typeface="Calibri"/>
                        <a:ea typeface="Times New Roman"/>
                        <a:cs typeface="Times New Roman"/>
                      </a:endParaRPr>
                    </a:p>
                  </a:txBody>
                  <a:tcPr marL="56997" marR="56997" marT="0" marB="0"/>
                </a:tc>
                <a:tc>
                  <a:txBody>
                    <a:bodyPr/>
                    <a:lstStyle/>
                    <a:p>
                      <a:pPr marL="0" marR="0" algn="ctr">
                        <a:lnSpc>
                          <a:spcPct val="115000"/>
                        </a:lnSpc>
                        <a:spcBef>
                          <a:spcPts val="0"/>
                        </a:spcBef>
                        <a:spcAft>
                          <a:spcPts val="0"/>
                        </a:spcAft>
                      </a:pPr>
                      <a:r>
                        <a:rPr lang="en-US" sz="1100" b="1" dirty="0" err="1">
                          <a:solidFill>
                            <a:srgbClr val="002060"/>
                          </a:solidFill>
                          <a:effectLst/>
                        </a:rPr>
                        <a:t>Orthoimage</a:t>
                      </a:r>
                      <a:r>
                        <a:rPr lang="en-US" sz="1100" b="1" dirty="0">
                          <a:solidFill>
                            <a:srgbClr val="002060"/>
                          </a:solidFill>
                          <a:effectLst/>
                        </a:rPr>
                        <a:t> </a:t>
                      </a:r>
                      <a:r>
                        <a:rPr lang="en-US" sz="1100" b="1" dirty="0" err="1">
                          <a:solidFill>
                            <a:srgbClr val="002060"/>
                          </a:solidFill>
                          <a:effectLst/>
                        </a:rPr>
                        <a:t>RMSE</a:t>
                      </a:r>
                      <a:r>
                        <a:rPr lang="en-US" sz="1100" b="1" baseline="-25000" dirty="0" err="1">
                          <a:solidFill>
                            <a:srgbClr val="002060"/>
                          </a:solidFill>
                          <a:effectLst/>
                        </a:rPr>
                        <a:t>x</a:t>
                      </a:r>
                      <a:r>
                        <a:rPr lang="en-US" sz="1100" b="1" dirty="0">
                          <a:solidFill>
                            <a:srgbClr val="002060"/>
                          </a:solidFill>
                          <a:effectLst/>
                        </a:rPr>
                        <a:t> and </a:t>
                      </a:r>
                      <a:r>
                        <a:rPr lang="en-US" sz="1100" b="1" dirty="0" err="1">
                          <a:solidFill>
                            <a:srgbClr val="002060"/>
                          </a:solidFill>
                          <a:effectLst/>
                        </a:rPr>
                        <a:t>RMSE</a:t>
                      </a:r>
                      <a:r>
                        <a:rPr lang="en-US" sz="1100" b="1" baseline="-25000" dirty="0" err="1">
                          <a:solidFill>
                            <a:srgbClr val="002060"/>
                          </a:solidFill>
                          <a:effectLst/>
                        </a:rPr>
                        <a:t>y</a:t>
                      </a:r>
                      <a:r>
                        <a:rPr lang="en-US" sz="1100" b="1" dirty="0">
                          <a:solidFill>
                            <a:srgbClr val="002060"/>
                          </a:solidFill>
                          <a:effectLst/>
                        </a:rPr>
                        <a:t> in terms of pixels</a:t>
                      </a:r>
                      <a:endParaRPr lang="en-US" sz="1100" b="1"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100" b="1" dirty="0">
                          <a:solidFill>
                            <a:srgbClr val="002060"/>
                          </a:solidFill>
                          <a:effectLst/>
                        </a:rPr>
                        <a:t>Recommended use</a:t>
                      </a:r>
                      <a:endParaRPr lang="en-US" sz="1100" b="1" dirty="0">
                        <a:solidFill>
                          <a:srgbClr val="002060"/>
                        </a:solidFill>
                        <a:effectLst/>
                        <a:latin typeface="Calibri"/>
                        <a:ea typeface="Times New Roman"/>
                        <a:cs typeface="Times New Roman"/>
                      </a:endParaRPr>
                    </a:p>
                  </a:txBody>
                  <a:tcPr marL="56997" marR="56997" marT="0" marB="0" anchor="ctr"/>
                </a:tc>
                <a:extLst>
                  <a:ext uri="{0D108BD9-81ED-4DB2-BD59-A6C34878D82A}">
                    <a16:rowId xmlns:a16="http://schemas.microsoft.com/office/drawing/2014/main" val="10000"/>
                  </a:ext>
                </a:extLst>
              </a:tr>
              <a:tr h="208448">
                <a:tc rowSpan="3">
                  <a:txBody>
                    <a:bodyPr/>
                    <a:lstStyle/>
                    <a:p>
                      <a:pPr marL="0" marR="0" algn="ctr">
                        <a:lnSpc>
                          <a:spcPct val="115000"/>
                        </a:lnSpc>
                        <a:spcBef>
                          <a:spcPts val="0"/>
                        </a:spcBef>
                        <a:spcAft>
                          <a:spcPts val="0"/>
                        </a:spcAft>
                      </a:pPr>
                      <a:r>
                        <a:rPr lang="en-US" sz="1400" dirty="0">
                          <a:solidFill>
                            <a:srgbClr val="002060"/>
                          </a:solidFill>
                          <a:effectLst/>
                        </a:rPr>
                        <a:t>1.25 cm</a:t>
                      </a:r>
                      <a:endParaRPr lang="en-US" sz="1400"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dirty="0">
                          <a:solidFill>
                            <a:srgbClr val="002060"/>
                          </a:solidFill>
                          <a:effectLst/>
                        </a:rPr>
                        <a:t>≤1.3</a:t>
                      </a:r>
                      <a:endParaRPr lang="en-US" sz="1400"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dirty="0">
                          <a:solidFill>
                            <a:srgbClr val="002060"/>
                          </a:solidFill>
                          <a:effectLst/>
                        </a:rPr>
                        <a:t>≤1-pixel</a:t>
                      </a:r>
                      <a:endParaRPr lang="en-US" sz="1400"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200" dirty="0">
                          <a:solidFill>
                            <a:srgbClr val="002060"/>
                          </a:solidFill>
                          <a:effectLst/>
                        </a:rPr>
                        <a:t>Highest accuracy work </a:t>
                      </a:r>
                      <a:endParaRPr lang="en-US" sz="1200" dirty="0">
                        <a:solidFill>
                          <a:srgbClr val="002060"/>
                        </a:solidFill>
                        <a:effectLst/>
                        <a:latin typeface="Calibri"/>
                        <a:ea typeface="Times New Roman"/>
                        <a:cs typeface="Times New Roman"/>
                      </a:endParaRPr>
                    </a:p>
                  </a:txBody>
                  <a:tcPr marL="56997" marR="56997" marT="0" marB="0" anchor="ctr"/>
                </a:tc>
                <a:extLst>
                  <a:ext uri="{0D108BD9-81ED-4DB2-BD59-A6C34878D82A}">
                    <a16:rowId xmlns:a16="http://schemas.microsoft.com/office/drawing/2014/main" val="10001"/>
                  </a:ext>
                </a:extLst>
              </a:tr>
              <a:tr h="416897">
                <a:tc vMerge="1">
                  <a:txBody>
                    <a:bodyPr/>
                    <a:lstStyle/>
                    <a:p>
                      <a:endParaRPr lang="en-US"/>
                    </a:p>
                  </a:txBody>
                  <a:tcPr/>
                </a:tc>
                <a:tc>
                  <a:txBody>
                    <a:bodyPr/>
                    <a:lstStyle/>
                    <a:p>
                      <a:pPr marL="0" marR="0" algn="ctr">
                        <a:lnSpc>
                          <a:spcPct val="115000"/>
                        </a:lnSpc>
                        <a:spcBef>
                          <a:spcPts val="0"/>
                        </a:spcBef>
                        <a:spcAft>
                          <a:spcPts val="0"/>
                        </a:spcAft>
                      </a:pPr>
                      <a:r>
                        <a:rPr lang="en-US" sz="1400" dirty="0">
                          <a:solidFill>
                            <a:srgbClr val="002060"/>
                          </a:solidFill>
                          <a:effectLst/>
                        </a:rPr>
                        <a:t>2.5</a:t>
                      </a:r>
                      <a:endParaRPr lang="en-US" sz="1400"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dirty="0">
                          <a:solidFill>
                            <a:srgbClr val="002060"/>
                          </a:solidFill>
                          <a:effectLst/>
                        </a:rPr>
                        <a:t>2-pixels</a:t>
                      </a:r>
                      <a:endParaRPr lang="en-US" sz="1400"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200" dirty="0">
                          <a:solidFill>
                            <a:srgbClr val="002060"/>
                          </a:solidFill>
                          <a:effectLst/>
                        </a:rPr>
                        <a:t>Standard Mapping and GIS work</a:t>
                      </a:r>
                      <a:endParaRPr lang="en-US" sz="1200" dirty="0">
                        <a:solidFill>
                          <a:srgbClr val="002060"/>
                        </a:solidFill>
                        <a:effectLst/>
                        <a:latin typeface="Calibri"/>
                        <a:ea typeface="Times New Roman"/>
                        <a:cs typeface="Times New Roman"/>
                      </a:endParaRPr>
                    </a:p>
                  </a:txBody>
                  <a:tcPr marL="56997" marR="56997" marT="0" marB="0" anchor="ctr"/>
                </a:tc>
                <a:extLst>
                  <a:ext uri="{0D108BD9-81ED-4DB2-BD59-A6C34878D82A}">
                    <a16:rowId xmlns:a16="http://schemas.microsoft.com/office/drawing/2014/main" val="10002"/>
                  </a:ext>
                </a:extLst>
              </a:tr>
              <a:tr h="416897">
                <a:tc vMerge="1">
                  <a:txBody>
                    <a:bodyPr/>
                    <a:lstStyle/>
                    <a:p>
                      <a:endParaRPr lang="en-US"/>
                    </a:p>
                  </a:txBody>
                  <a:tcPr/>
                </a:tc>
                <a:tc>
                  <a:txBody>
                    <a:bodyPr/>
                    <a:lstStyle/>
                    <a:p>
                      <a:pPr marL="0" marR="0" algn="ctr">
                        <a:lnSpc>
                          <a:spcPct val="115000"/>
                        </a:lnSpc>
                        <a:spcBef>
                          <a:spcPts val="0"/>
                        </a:spcBef>
                        <a:spcAft>
                          <a:spcPts val="0"/>
                        </a:spcAft>
                      </a:pPr>
                      <a:r>
                        <a:rPr lang="en-US" sz="1400" dirty="0">
                          <a:solidFill>
                            <a:srgbClr val="002060"/>
                          </a:solidFill>
                          <a:effectLst/>
                        </a:rPr>
                        <a:t>≥3.8</a:t>
                      </a:r>
                      <a:endParaRPr lang="en-US" sz="1400"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dirty="0">
                          <a:solidFill>
                            <a:srgbClr val="002060"/>
                          </a:solidFill>
                          <a:effectLst/>
                        </a:rPr>
                        <a:t>≥3-pixels</a:t>
                      </a:r>
                      <a:endParaRPr lang="en-US" sz="1400"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200" dirty="0">
                          <a:solidFill>
                            <a:srgbClr val="002060"/>
                          </a:solidFill>
                          <a:effectLst/>
                        </a:rPr>
                        <a:t>Visualization and less accurate work</a:t>
                      </a:r>
                      <a:endParaRPr lang="en-US" sz="1200" dirty="0">
                        <a:solidFill>
                          <a:srgbClr val="002060"/>
                        </a:solidFill>
                        <a:effectLst/>
                        <a:latin typeface="Calibri"/>
                        <a:ea typeface="Times New Roman"/>
                        <a:cs typeface="Times New Roman"/>
                      </a:endParaRPr>
                    </a:p>
                  </a:txBody>
                  <a:tcPr marL="56997" marR="56997" marT="0" marB="0" anchor="ctr"/>
                </a:tc>
                <a:extLst>
                  <a:ext uri="{0D108BD9-81ED-4DB2-BD59-A6C34878D82A}">
                    <a16:rowId xmlns:a16="http://schemas.microsoft.com/office/drawing/2014/main" val="10003"/>
                  </a:ext>
                </a:extLst>
              </a:tr>
              <a:tr h="208448">
                <a:tc rowSpan="3">
                  <a:txBody>
                    <a:bodyPr/>
                    <a:lstStyle/>
                    <a:p>
                      <a:pPr marL="0" marR="0" algn="ctr">
                        <a:lnSpc>
                          <a:spcPct val="115000"/>
                        </a:lnSpc>
                        <a:spcBef>
                          <a:spcPts val="0"/>
                        </a:spcBef>
                        <a:spcAft>
                          <a:spcPts val="0"/>
                        </a:spcAft>
                      </a:pPr>
                      <a:r>
                        <a:rPr lang="en-US" sz="1400">
                          <a:solidFill>
                            <a:srgbClr val="002060"/>
                          </a:solidFill>
                          <a:effectLst/>
                        </a:rPr>
                        <a:t>2.5 cm</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dirty="0">
                          <a:solidFill>
                            <a:srgbClr val="002060"/>
                          </a:solidFill>
                          <a:effectLst/>
                        </a:rPr>
                        <a:t>≤2.5</a:t>
                      </a:r>
                      <a:endParaRPr lang="en-US" sz="1400"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dirty="0">
                          <a:solidFill>
                            <a:srgbClr val="002060"/>
                          </a:solidFill>
                          <a:effectLst/>
                        </a:rPr>
                        <a:t>≤1-pixel</a:t>
                      </a:r>
                      <a:endParaRPr lang="en-US" sz="1400"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200" dirty="0">
                          <a:solidFill>
                            <a:srgbClr val="002060"/>
                          </a:solidFill>
                          <a:effectLst/>
                        </a:rPr>
                        <a:t>Highest accuracy work </a:t>
                      </a:r>
                      <a:endParaRPr lang="en-US" sz="1200" dirty="0">
                        <a:solidFill>
                          <a:srgbClr val="002060"/>
                        </a:solidFill>
                        <a:effectLst/>
                        <a:latin typeface="Calibri"/>
                        <a:ea typeface="Times New Roman"/>
                        <a:cs typeface="Times New Roman"/>
                      </a:endParaRPr>
                    </a:p>
                  </a:txBody>
                  <a:tcPr marL="56997" marR="56997" marT="0" marB="0" anchor="ctr"/>
                </a:tc>
                <a:extLst>
                  <a:ext uri="{0D108BD9-81ED-4DB2-BD59-A6C34878D82A}">
                    <a16:rowId xmlns:a16="http://schemas.microsoft.com/office/drawing/2014/main" val="10004"/>
                  </a:ext>
                </a:extLst>
              </a:tr>
              <a:tr h="416897">
                <a:tc vMerge="1">
                  <a:txBody>
                    <a:bodyPr/>
                    <a:lstStyle/>
                    <a:p>
                      <a:endParaRPr lang="en-US"/>
                    </a:p>
                  </a:txBody>
                  <a:tcPr/>
                </a:tc>
                <a:tc>
                  <a:txBody>
                    <a:bodyPr/>
                    <a:lstStyle/>
                    <a:p>
                      <a:pPr marL="0" marR="0" algn="ctr">
                        <a:lnSpc>
                          <a:spcPct val="115000"/>
                        </a:lnSpc>
                        <a:spcBef>
                          <a:spcPts val="0"/>
                        </a:spcBef>
                        <a:spcAft>
                          <a:spcPts val="0"/>
                        </a:spcAft>
                      </a:pPr>
                      <a:r>
                        <a:rPr lang="en-US" sz="1400">
                          <a:solidFill>
                            <a:srgbClr val="002060"/>
                          </a:solidFill>
                          <a:effectLst/>
                        </a:rPr>
                        <a:t>5.0</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dirty="0">
                          <a:solidFill>
                            <a:srgbClr val="002060"/>
                          </a:solidFill>
                          <a:effectLst/>
                        </a:rPr>
                        <a:t>2-pixels</a:t>
                      </a:r>
                      <a:endParaRPr lang="en-US" sz="1400"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200" dirty="0">
                          <a:solidFill>
                            <a:srgbClr val="002060"/>
                          </a:solidFill>
                          <a:effectLst/>
                        </a:rPr>
                        <a:t>Standard Mapping and GIS work</a:t>
                      </a:r>
                      <a:endParaRPr lang="en-US" sz="1200" dirty="0">
                        <a:solidFill>
                          <a:srgbClr val="002060"/>
                        </a:solidFill>
                        <a:effectLst/>
                        <a:latin typeface="Calibri"/>
                        <a:ea typeface="Times New Roman"/>
                        <a:cs typeface="Times New Roman"/>
                      </a:endParaRPr>
                    </a:p>
                  </a:txBody>
                  <a:tcPr marL="56997" marR="56997" marT="0" marB="0" anchor="ctr"/>
                </a:tc>
                <a:extLst>
                  <a:ext uri="{0D108BD9-81ED-4DB2-BD59-A6C34878D82A}">
                    <a16:rowId xmlns:a16="http://schemas.microsoft.com/office/drawing/2014/main" val="10005"/>
                  </a:ext>
                </a:extLst>
              </a:tr>
              <a:tr h="416897">
                <a:tc vMerge="1">
                  <a:txBody>
                    <a:bodyPr/>
                    <a:lstStyle/>
                    <a:p>
                      <a:endParaRPr lang="en-US"/>
                    </a:p>
                  </a:txBody>
                  <a:tcPr/>
                </a:tc>
                <a:tc>
                  <a:txBody>
                    <a:bodyPr/>
                    <a:lstStyle/>
                    <a:p>
                      <a:pPr marL="0" marR="0" algn="ctr">
                        <a:lnSpc>
                          <a:spcPct val="115000"/>
                        </a:lnSpc>
                        <a:spcBef>
                          <a:spcPts val="0"/>
                        </a:spcBef>
                        <a:spcAft>
                          <a:spcPts val="0"/>
                        </a:spcAft>
                      </a:pPr>
                      <a:r>
                        <a:rPr lang="en-US" sz="1400">
                          <a:solidFill>
                            <a:srgbClr val="002060"/>
                          </a:solidFill>
                          <a:effectLst/>
                        </a:rPr>
                        <a:t>≥7.5</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dirty="0">
                          <a:solidFill>
                            <a:srgbClr val="002060"/>
                          </a:solidFill>
                          <a:effectLst/>
                        </a:rPr>
                        <a:t>≥3-pixels</a:t>
                      </a:r>
                      <a:endParaRPr lang="en-US" sz="1400"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200" dirty="0">
                          <a:solidFill>
                            <a:srgbClr val="002060"/>
                          </a:solidFill>
                          <a:effectLst/>
                        </a:rPr>
                        <a:t>Visualization and less accurate work</a:t>
                      </a:r>
                      <a:endParaRPr lang="en-US" sz="1200" dirty="0">
                        <a:solidFill>
                          <a:srgbClr val="002060"/>
                        </a:solidFill>
                        <a:effectLst/>
                        <a:latin typeface="Calibri"/>
                        <a:ea typeface="Times New Roman"/>
                        <a:cs typeface="Times New Roman"/>
                      </a:endParaRPr>
                    </a:p>
                  </a:txBody>
                  <a:tcPr marL="56997" marR="56997" marT="0" marB="0" anchor="ctr"/>
                </a:tc>
                <a:extLst>
                  <a:ext uri="{0D108BD9-81ED-4DB2-BD59-A6C34878D82A}">
                    <a16:rowId xmlns:a16="http://schemas.microsoft.com/office/drawing/2014/main" val="10006"/>
                  </a:ext>
                </a:extLst>
              </a:tr>
              <a:tr h="208448">
                <a:tc rowSpan="3">
                  <a:txBody>
                    <a:bodyPr/>
                    <a:lstStyle/>
                    <a:p>
                      <a:pPr marL="0" marR="0" algn="ctr">
                        <a:lnSpc>
                          <a:spcPct val="115000"/>
                        </a:lnSpc>
                        <a:spcBef>
                          <a:spcPts val="0"/>
                        </a:spcBef>
                        <a:spcAft>
                          <a:spcPts val="0"/>
                        </a:spcAft>
                      </a:pPr>
                      <a:r>
                        <a:rPr lang="en-US" sz="1400">
                          <a:solidFill>
                            <a:srgbClr val="002060"/>
                          </a:solidFill>
                          <a:effectLst/>
                        </a:rPr>
                        <a:t>5 cm</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a:solidFill>
                            <a:srgbClr val="002060"/>
                          </a:solidFill>
                          <a:effectLst/>
                        </a:rPr>
                        <a:t>≤5.0</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dirty="0">
                          <a:solidFill>
                            <a:srgbClr val="002060"/>
                          </a:solidFill>
                          <a:effectLst/>
                        </a:rPr>
                        <a:t>≤1-pixel</a:t>
                      </a:r>
                      <a:endParaRPr lang="en-US" sz="1400"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200" dirty="0">
                          <a:solidFill>
                            <a:srgbClr val="002060"/>
                          </a:solidFill>
                          <a:effectLst/>
                        </a:rPr>
                        <a:t>Highest accuracy work </a:t>
                      </a:r>
                      <a:endParaRPr lang="en-US" sz="1200" dirty="0">
                        <a:solidFill>
                          <a:srgbClr val="002060"/>
                        </a:solidFill>
                        <a:effectLst/>
                        <a:latin typeface="Calibri"/>
                        <a:ea typeface="Times New Roman"/>
                        <a:cs typeface="Times New Roman"/>
                      </a:endParaRPr>
                    </a:p>
                  </a:txBody>
                  <a:tcPr marL="56997" marR="56997" marT="0" marB="0" anchor="ctr"/>
                </a:tc>
                <a:extLst>
                  <a:ext uri="{0D108BD9-81ED-4DB2-BD59-A6C34878D82A}">
                    <a16:rowId xmlns:a16="http://schemas.microsoft.com/office/drawing/2014/main" val="10007"/>
                  </a:ext>
                </a:extLst>
              </a:tr>
              <a:tr h="416897">
                <a:tc vMerge="1">
                  <a:txBody>
                    <a:bodyPr/>
                    <a:lstStyle/>
                    <a:p>
                      <a:endParaRPr lang="en-US"/>
                    </a:p>
                  </a:txBody>
                  <a:tcPr/>
                </a:tc>
                <a:tc>
                  <a:txBody>
                    <a:bodyPr/>
                    <a:lstStyle/>
                    <a:p>
                      <a:pPr marL="0" marR="0" algn="ctr">
                        <a:lnSpc>
                          <a:spcPct val="115000"/>
                        </a:lnSpc>
                        <a:spcBef>
                          <a:spcPts val="100"/>
                        </a:spcBef>
                        <a:spcAft>
                          <a:spcPts val="100"/>
                        </a:spcAft>
                      </a:pPr>
                      <a:r>
                        <a:rPr lang="en-US" sz="1400">
                          <a:solidFill>
                            <a:srgbClr val="002060"/>
                          </a:solidFill>
                          <a:effectLst/>
                        </a:rPr>
                        <a:t>10.0</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dirty="0">
                          <a:solidFill>
                            <a:srgbClr val="002060"/>
                          </a:solidFill>
                          <a:effectLst/>
                        </a:rPr>
                        <a:t>2-pixels</a:t>
                      </a:r>
                      <a:endParaRPr lang="en-US" sz="1400"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200" dirty="0">
                          <a:solidFill>
                            <a:srgbClr val="002060"/>
                          </a:solidFill>
                          <a:effectLst/>
                        </a:rPr>
                        <a:t>Standard Mapping and GIS work</a:t>
                      </a:r>
                      <a:endParaRPr lang="en-US" sz="1200" dirty="0">
                        <a:solidFill>
                          <a:srgbClr val="002060"/>
                        </a:solidFill>
                        <a:effectLst/>
                        <a:latin typeface="Calibri"/>
                        <a:ea typeface="Times New Roman"/>
                        <a:cs typeface="Times New Roman"/>
                      </a:endParaRPr>
                    </a:p>
                  </a:txBody>
                  <a:tcPr marL="56997" marR="56997" marT="0" marB="0" anchor="ctr"/>
                </a:tc>
                <a:extLst>
                  <a:ext uri="{0D108BD9-81ED-4DB2-BD59-A6C34878D82A}">
                    <a16:rowId xmlns:a16="http://schemas.microsoft.com/office/drawing/2014/main" val="10008"/>
                  </a:ext>
                </a:extLst>
              </a:tr>
              <a:tr h="416897">
                <a:tc vMerge="1">
                  <a:txBody>
                    <a:bodyPr/>
                    <a:lstStyle/>
                    <a:p>
                      <a:endParaRPr lang="en-US"/>
                    </a:p>
                  </a:txBody>
                  <a:tcPr/>
                </a:tc>
                <a:tc>
                  <a:txBody>
                    <a:bodyPr/>
                    <a:lstStyle/>
                    <a:p>
                      <a:pPr marL="0" marR="0" algn="ctr">
                        <a:lnSpc>
                          <a:spcPct val="115000"/>
                        </a:lnSpc>
                        <a:spcBef>
                          <a:spcPts val="100"/>
                        </a:spcBef>
                        <a:spcAft>
                          <a:spcPts val="100"/>
                        </a:spcAft>
                      </a:pPr>
                      <a:r>
                        <a:rPr lang="en-US" sz="1400">
                          <a:solidFill>
                            <a:srgbClr val="002060"/>
                          </a:solidFill>
                          <a:effectLst/>
                        </a:rPr>
                        <a:t>≥15.0</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a:solidFill>
                            <a:srgbClr val="002060"/>
                          </a:solidFill>
                          <a:effectLst/>
                        </a:rPr>
                        <a:t>≥3-pixels</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200" dirty="0">
                          <a:solidFill>
                            <a:srgbClr val="002060"/>
                          </a:solidFill>
                          <a:effectLst/>
                        </a:rPr>
                        <a:t>Visualization and less accurate work</a:t>
                      </a:r>
                      <a:endParaRPr lang="en-US" sz="1200" dirty="0">
                        <a:solidFill>
                          <a:srgbClr val="002060"/>
                        </a:solidFill>
                        <a:effectLst/>
                        <a:latin typeface="Calibri"/>
                        <a:ea typeface="Times New Roman"/>
                        <a:cs typeface="Times New Roman"/>
                      </a:endParaRPr>
                    </a:p>
                  </a:txBody>
                  <a:tcPr marL="56997" marR="56997" marT="0" marB="0" anchor="ctr"/>
                </a:tc>
                <a:extLst>
                  <a:ext uri="{0D108BD9-81ED-4DB2-BD59-A6C34878D82A}">
                    <a16:rowId xmlns:a16="http://schemas.microsoft.com/office/drawing/2014/main" val="10009"/>
                  </a:ext>
                </a:extLst>
              </a:tr>
              <a:tr h="208448">
                <a:tc rowSpan="3">
                  <a:txBody>
                    <a:bodyPr/>
                    <a:lstStyle/>
                    <a:p>
                      <a:pPr marL="0" marR="0" algn="ctr">
                        <a:lnSpc>
                          <a:spcPct val="115000"/>
                        </a:lnSpc>
                        <a:spcBef>
                          <a:spcPts val="100"/>
                        </a:spcBef>
                        <a:spcAft>
                          <a:spcPts val="100"/>
                        </a:spcAft>
                      </a:pPr>
                      <a:r>
                        <a:rPr lang="en-US" sz="1400">
                          <a:solidFill>
                            <a:srgbClr val="002060"/>
                          </a:solidFill>
                          <a:effectLst/>
                        </a:rPr>
                        <a:t>7.5 cm</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100"/>
                        </a:spcBef>
                        <a:spcAft>
                          <a:spcPts val="100"/>
                        </a:spcAft>
                      </a:pPr>
                      <a:r>
                        <a:rPr lang="en-US" sz="1400">
                          <a:solidFill>
                            <a:srgbClr val="002060"/>
                          </a:solidFill>
                          <a:effectLst/>
                        </a:rPr>
                        <a:t>≤7.5</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dirty="0">
                          <a:solidFill>
                            <a:srgbClr val="002060"/>
                          </a:solidFill>
                          <a:effectLst/>
                        </a:rPr>
                        <a:t>≤1-pixel</a:t>
                      </a:r>
                      <a:endParaRPr lang="en-US" sz="1400"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200" dirty="0">
                          <a:solidFill>
                            <a:srgbClr val="002060"/>
                          </a:solidFill>
                          <a:effectLst/>
                        </a:rPr>
                        <a:t>Highest accuracy work </a:t>
                      </a:r>
                      <a:endParaRPr lang="en-US" sz="1200" dirty="0">
                        <a:solidFill>
                          <a:srgbClr val="002060"/>
                        </a:solidFill>
                        <a:effectLst/>
                        <a:latin typeface="Calibri"/>
                        <a:ea typeface="Times New Roman"/>
                        <a:cs typeface="Times New Roman"/>
                      </a:endParaRPr>
                    </a:p>
                  </a:txBody>
                  <a:tcPr marL="56997" marR="56997" marT="0" marB="0" anchor="ctr"/>
                </a:tc>
                <a:extLst>
                  <a:ext uri="{0D108BD9-81ED-4DB2-BD59-A6C34878D82A}">
                    <a16:rowId xmlns:a16="http://schemas.microsoft.com/office/drawing/2014/main" val="10010"/>
                  </a:ext>
                </a:extLst>
              </a:tr>
              <a:tr h="416897">
                <a:tc vMerge="1">
                  <a:txBody>
                    <a:bodyPr/>
                    <a:lstStyle/>
                    <a:p>
                      <a:endParaRPr lang="en-US"/>
                    </a:p>
                  </a:txBody>
                  <a:tcPr/>
                </a:tc>
                <a:tc>
                  <a:txBody>
                    <a:bodyPr/>
                    <a:lstStyle/>
                    <a:p>
                      <a:pPr marL="0" marR="0" algn="ctr">
                        <a:lnSpc>
                          <a:spcPct val="115000"/>
                        </a:lnSpc>
                        <a:spcBef>
                          <a:spcPts val="100"/>
                        </a:spcBef>
                        <a:spcAft>
                          <a:spcPts val="100"/>
                        </a:spcAft>
                      </a:pPr>
                      <a:r>
                        <a:rPr lang="en-US" sz="1400">
                          <a:solidFill>
                            <a:srgbClr val="002060"/>
                          </a:solidFill>
                          <a:effectLst/>
                        </a:rPr>
                        <a:t>15.0</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dirty="0">
                          <a:solidFill>
                            <a:srgbClr val="002060"/>
                          </a:solidFill>
                          <a:effectLst/>
                        </a:rPr>
                        <a:t>2-pixels</a:t>
                      </a:r>
                      <a:endParaRPr lang="en-US" sz="1400"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200" dirty="0">
                          <a:solidFill>
                            <a:srgbClr val="002060"/>
                          </a:solidFill>
                          <a:effectLst/>
                        </a:rPr>
                        <a:t>Standard Mapping and GIS work</a:t>
                      </a:r>
                      <a:endParaRPr lang="en-US" sz="1200" dirty="0">
                        <a:solidFill>
                          <a:srgbClr val="002060"/>
                        </a:solidFill>
                        <a:effectLst/>
                        <a:latin typeface="Calibri"/>
                        <a:ea typeface="Times New Roman"/>
                        <a:cs typeface="Times New Roman"/>
                      </a:endParaRPr>
                    </a:p>
                  </a:txBody>
                  <a:tcPr marL="56997" marR="56997" marT="0" marB="0" anchor="ctr"/>
                </a:tc>
                <a:extLst>
                  <a:ext uri="{0D108BD9-81ED-4DB2-BD59-A6C34878D82A}">
                    <a16:rowId xmlns:a16="http://schemas.microsoft.com/office/drawing/2014/main" val="10011"/>
                  </a:ext>
                </a:extLst>
              </a:tr>
              <a:tr h="416897">
                <a:tc vMerge="1">
                  <a:txBody>
                    <a:bodyPr/>
                    <a:lstStyle/>
                    <a:p>
                      <a:endParaRPr lang="en-US"/>
                    </a:p>
                  </a:txBody>
                  <a:tcPr/>
                </a:tc>
                <a:tc>
                  <a:txBody>
                    <a:bodyPr/>
                    <a:lstStyle/>
                    <a:p>
                      <a:pPr marL="0" marR="0" algn="ctr">
                        <a:lnSpc>
                          <a:spcPct val="115000"/>
                        </a:lnSpc>
                        <a:spcBef>
                          <a:spcPts val="100"/>
                        </a:spcBef>
                        <a:spcAft>
                          <a:spcPts val="100"/>
                        </a:spcAft>
                      </a:pPr>
                      <a:r>
                        <a:rPr lang="en-US" sz="1400">
                          <a:solidFill>
                            <a:srgbClr val="002060"/>
                          </a:solidFill>
                          <a:effectLst/>
                        </a:rPr>
                        <a:t>≥22.5</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a:solidFill>
                            <a:srgbClr val="002060"/>
                          </a:solidFill>
                          <a:effectLst/>
                        </a:rPr>
                        <a:t>≥3-pixels</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200" dirty="0">
                          <a:solidFill>
                            <a:srgbClr val="002060"/>
                          </a:solidFill>
                          <a:effectLst/>
                        </a:rPr>
                        <a:t>Visualization and less accurate work</a:t>
                      </a:r>
                      <a:endParaRPr lang="en-US" sz="1200" dirty="0">
                        <a:solidFill>
                          <a:srgbClr val="002060"/>
                        </a:solidFill>
                        <a:effectLst/>
                        <a:latin typeface="Calibri"/>
                        <a:ea typeface="Times New Roman"/>
                        <a:cs typeface="Times New Roman"/>
                      </a:endParaRPr>
                    </a:p>
                  </a:txBody>
                  <a:tcPr marL="56997" marR="56997" marT="0" marB="0" anchor="ctr"/>
                </a:tc>
                <a:extLst>
                  <a:ext uri="{0D108BD9-81ED-4DB2-BD59-A6C34878D82A}">
                    <a16:rowId xmlns:a16="http://schemas.microsoft.com/office/drawing/2014/main" val="10012"/>
                  </a:ext>
                </a:extLst>
              </a:tr>
              <a:tr h="223553">
                <a:tc rowSpan="3">
                  <a:txBody>
                    <a:bodyPr/>
                    <a:lstStyle/>
                    <a:p>
                      <a:pPr marL="0" marR="0" algn="ctr">
                        <a:lnSpc>
                          <a:spcPct val="115000"/>
                        </a:lnSpc>
                        <a:spcBef>
                          <a:spcPts val="100"/>
                        </a:spcBef>
                        <a:spcAft>
                          <a:spcPts val="100"/>
                        </a:spcAft>
                      </a:pPr>
                      <a:r>
                        <a:rPr lang="en-US" sz="1400">
                          <a:solidFill>
                            <a:srgbClr val="002060"/>
                          </a:solidFill>
                          <a:effectLst/>
                        </a:rPr>
                        <a:t>15 cm</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100"/>
                        </a:spcBef>
                        <a:spcAft>
                          <a:spcPts val="100"/>
                        </a:spcAft>
                      </a:pPr>
                      <a:r>
                        <a:rPr lang="en-US" sz="1400">
                          <a:solidFill>
                            <a:srgbClr val="002060"/>
                          </a:solidFill>
                          <a:effectLst/>
                        </a:rPr>
                        <a:t>≤15.0</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a:solidFill>
                            <a:srgbClr val="002060"/>
                          </a:solidFill>
                          <a:effectLst/>
                        </a:rPr>
                        <a:t>≤1-pixel</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200" dirty="0">
                          <a:solidFill>
                            <a:srgbClr val="002060"/>
                          </a:solidFill>
                          <a:effectLst/>
                        </a:rPr>
                        <a:t>Highest accuracy work </a:t>
                      </a:r>
                      <a:endParaRPr lang="en-US" sz="1200" dirty="0">
                        <a:solidFill>
                          <a:srgbClr val="002060"/>
                        </a:solidFill>
                        <a:effectLst/>
                        <a:latin typeface="Calibri"/>
                        <a:ea typeface="Times New Roman"/>
                        <a:cs typeface="Times New Roman"/>
                      </a:endParaRPr>
                    </a:p>
                  </a:txBody>
                  <a:tcPr marL="56997" marR="56997" marT="0" marB="0" anchor="ctr"/>
                </a:tc>
                <a:extLst>
                  <a:ext uri="{0D108BD9-81ED-4DB2-BD59-A6C34878D82A}">
                    <a16:rowId xmlns:a16="http://schemas.microsoft.com/office/drawing/2014/main" val="10013"/>
                  </a:ext>
                </a:extLst>
              </a:tr>
              <a:tr h="416897">
                <a:tc vMerge="1">
                  <a:txBody>
                    <a:bodyPr/>
                    <a:lstStyle/>
                    <a:p>
                      <a:endParaRPr lang="en-US"/>
                    </a:p>
                  </a:txBody>
                  <a:tcPr/>
                </a:tc>
                <a:tc>
                  <a:txBody>
                    <a:bodyPr/>
                    <a:lstStyle/>
                    <a:p>
                      <a:pPr marL="0" marR="0" algn="ctr">
                        <a:lnSpc>
                          <a:spcPct val="115000"/>
                        </a:lnSpc>
                        <a:spcBef>
                          <a:spcPts val="100"/>
                        </a:spcBef>
                        <a:spcAft>
                          <a:spcPts val="100"/>
                        </a:spcAft>
                      </a:pPr>
                      <a:r>
                        <a:rPr lang="en-US" sz="1400">
                          <a:solidFill>
                            <a:srgbClr val="002060"/>
                          </a:solidFill>
                          <a:effectLst/>
                        </a:rPr>
                        <a:t>30.0</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a:solidFill>
                            <a:srgbClr val="002060"/>
                          </a:solidFill>
                          <a:effectLst/>
                        </a:rPr>
                        <a:t>2-pixels</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200" dirty="0">
                          <a:solidFill>
                            <a:srgbClr val="002060"/>
                          </a:solidFill>
                          <a:effectLst/>
                        </a:rPr>
                        <a:t>Standard Mapping and GIS work</a:t>
                      </a:r>
                      <a:endParaRPr lang="en-US" sz="1200" dirty="0">
                        <a:solidFill>
                          <a:srgbClr val="002060"/>
                        </a:solidFill>
                        <a:effectLst/>
                        <a:latin typeface="Calibri"/>
                        <a:ea typeface="Times New Roman"/>
                        <a:cs typeface="Times New Roman"/>
                      </a:endParaRPr>
                    </a:p>
                  </a:txBody>
                  <a:tcPr marL="56997" marR="56997" marT="0" marB="0" anchor="ctr"/>
                </a:tc>
                <a:extLst>
                  <a:ext uri="{0D108BD9-81ED-4DB2-BD59-A6C34878D82A}">
                    <a16:rowId xmlns:a16="http://schemas.microsoft.com/office/drawing/2014/main" val="10014"/>
                  </a:ext>
                </a:extLst>
              </a:tr>
              <a:tr h="416897">
                <a:tc vMerge="1">
                  <a:txBody>
                    <a:bodyPr/>
                    <a:lstStyle/>
                    <a:p>
                      <a:endParaRPr lang="en-US"/>
                    </a:p>
                  </a:txBody>
                  <a:tcPr/>
                </a:tc>
                <a:tc>
                  <a:txBody>
                    <a:bodyPr/>
                    <a:lstStyle/>
                    <a:p>
                      <a:pPr marL="0" marR="0" algn="ctr">
                        <a:lnSpc>
                          <a:spcPct val="115000"/>
                        </a:lnSpc>
                        <a:spcBef>
                          <a:spcPts val="100"/>
                        </a:spcBef>
                        <a:spcAft>
                          <a:spcPts val="100"/>
                        </a:spcAft>
                      </a:pPr>
                      <a:r>
                        <a:rPr lang="en-US" sz="1400">
                          <a:solidFill>
                            <a:srgbClr val="002060"/>
                          </a:solidFill>
                          <a:effectLst/>
                        </a:rPr>
                        <a:t>≥45.0</a:t>
                      </a:r>
                      <a:endParaRPr lang="en-US" sz="140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400" dirty="0">
                          <a:solidFill>
                            <a:srgbClr val="002060"/>
                          </a:solidFill>
                          <a:effectLst/>
                        </a:rPr>
                        <a:t>≥3-pixels</a:t>
                      </a:r>
                      <a:endParaRPr lang="en-US" sz="1400" dirty="0">
                        <a:solidFill>
                          <a:srgbClr val="002060"/>
                        </a:solidFill>
                        <a:effectLst/>
                        <a:latin typeface="Calibri"/>
                        <a:ea typeface="Times New Roman"/>
                        <a:cs typeface="Times New Roman"/>
                      </a:endParaRPr>
                    </a:p>
                  </a:txBody>
                  <a:tcPr marL="56997" marR="56997" marT="0" marB="0" anchor="ctr"/>
                </a:tc>
                <a:tc>
                  <a:txBody>
                    <a:bodyPr/>
                    <a:lstStyle/>
                    <a:p>
                      <a:pPr marL="0" marR="0" algn="ctr">
                        <a:lnSpc>
                          <a:spcPct val="115000"/>
                        </a:lnSpc>
                        <a:spcBef>
                          <a:spcPts val="0"/>
                        </a:spcBef>
                        <a:spcAft>
                          <a:spcPts val="0"/>
                        </a:spcAft>
                      </a:pPr>
                      <a:r>
                        <a:rPr lang="en-US" sz="1200" dirty="0">
                          <a:solidFill>
                            <a:srgbClr val="002060"/>
                          </a:solidFill>
                          <a:effectLst/>
                        </a:rPr>
                        <a:t>Visualization and less accurate work</a:t>
                      </a:r>
                      <a:endParaRPr lang="en-US" sz="1200" dirty="0">
                        <a:solidFill>
                          <a:srgbClr val="002060"/>
                        </a:solidFill>
                        <a:effectLst/>
                        <a:latin typeface="Calibri"/>
                        <a:ea typeface="Times New Roman"/>
                        <a:cs typeface="Times New Roman"/>
                      </a:endParaRPr>
                    </a:p>
                  </a:txBody>
                  <a:tcPr marL="56997" marR="56997" marT="0" marB="0" anchor="ctr"/>
                </a:tc>
                <a:extLst>
                  <a:ext uri="{0D108BD9-81ED-4DB2-BD59-A6C34878D82A}">
                    <a16:rowId xmlns:a16="http://schemas.microsoft.com/office/drawing/2014/main" val="10015"/>
                  </a:ext>
                </a:extLst>
              </a:tr>
            </a:tbl>
          </a:graphicData>
        </a:graphic>
      </p:graphicFrame>
      <p:sp>
        <p:nvSpPr>
          <p:cNvPr id="8" name="TextBox 7">
            <a:extLst>
              <a:ext uri="{FF2B5EF4-FFF2-40B4-BE49-F238E27FC236}">
                <a16:creationId xmlns:a16="http://schemas.microsoft.com/office/drawing/2014/main" id="{D06EF777-9C26-460D-927F-262F0FA0BDCC}"/>
              </a:ext>
            </a:extLst>
          </p:cNvPr>
          <p:cNvSpPr txBox="1"/>
          <p:nvPr/>
        </p:nvSpPr>
        <p:spPr>
          <a:xfrm>
            <a:off x="802888" y="1550020"/>
            <a:ext cx="4378712" cy="2246769"/>
          </a:xfrm>
          <a:prstGeom prst="rect">
            <a:avLst/>
          </a:prstGeom>
          <a:noFill/>
        </p:spPr>
        <p:txBody>
          <a:bodyPr wrap="square" rtlCol="0">
            <a:spAutoFit/>
          </a:bodyPr>
          <a:lstStyle/>
          <a:p>
            <a:pPr algn="ctr"/>
            <a:r>
              <a:rPr lang="en-US" sz="2800" b="1" dirty="0">
                <a:solidFill>
                  <a:srgbClr val="002060"/>
                </a:solidFill>
              </a:rPr>
              <a:t>Recommended</a:t>
            </a:r>
          </a:p>
          <a:p>
            <a:pPr algn="ctr"/>
            <a:r>
              <a:rPr lang="en-US" sz="2800" dirty="0">
                <a:solidFill>
                  <a:srgbClr val="002060"/>
                </a:solidFill>
              </a:rPr>
              <a:t>Digital </a:t>
            </a:r>
            <a:r>
              <a:rPr lang="en-US" sz="2800" dirty="0" err="1">
                <a:solidFill>
                  <a:srgbClr val="002060"/>
                </a:solidFill>
              </a:rPr>
              <a:t>Orthoimagery</a:t>
            </a:r>
            <a:r>
              <a:rPr lang="en-US" sz="2800" dirty="0">
                <a:solidFill>
                  <a:srgbClr val="002060"/>
                </a:solidFill>
              </a:rPr>
              <a:t> Accuracy Examples for Current Large and Medium Format Metric Cameras</a:t>
            </a:r>
          </a:p>
        </p:txBody>
      </p:sp>
    </p:spTree>
    <p:extLst>
      <p:ext uri="{BB962C8B-B14F-4D97-AF65-F5344CB8AC3E}">
        <p14:creationId xmlns:p14="http://schemas.microsoft.com/office/powerpoint/2010/main" val="127863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08275" y="605827"/>
            <a:ext cx="8229600" cy="611724"/>
          </a:xfrm>
          <a:prstGeom prst="rect">
            <a:avLst/>
          </a:prstGeom>
        </p:spPr>
        <p:txBody>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endParaRPr lang="en-US" dirty="0"/>
          </a:p>
        </p:txBody>
      </p:sp>
      <p:sp>
        <p:nvSpPr>
          <p:cNvPr id="7" name="Content Placeholder 2"/>
          <p:cNvSpPr txBox="1">
            <a:spLocks/>
          </p:cNvSpPr>
          <p:nvPr/>
        </p:nvSpPr>
        <p:spPr>
          <a:xfrm>
            <a:off x="2107660" y="1099226"/>
            <a:ext cx="8229600" cy="54864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18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a:pPr>
            <a:r>
              <a:rPr lang="en-US" sz="2400" b="1" dirty="0">
                <a:solidFill>
                  <a:schemeClr val="tx1"/>
                </a:solidFill>
                <a:latin typeface="Century Gothic"/>
                <a:ea typeface="+mj-ea"/>
                <a:cs typeface="Century Gothic"/>
              </a:rPr>
              <a:t>Aerial triangulation </a:t>
            </a:r>
            <a:r>
              <a:rPr lang="en-US" sz="2400" dirty="0">
                <a:solidFill>
                  <a:schemeClr val="tx1"/>
                </a:solidFill>
                <a:latin typeface="Century Gothic"/>
                <a:ea typeface="+mj-ea"/>
                <a:cs typeface="Century Gothic"/>
              </a:rPr>
              <a:t>results should be twice as accurate as the generated products:</a:t>
            </a:r>
          </a:p>
          <a:p>
            <a:pPr marL="0" indent="0">
              <a:buNone/>
            </a:pPr>
            <a:endParaRPr lang="en-US" sz="2400" dirty="0">
              <a:solidFill>
                <a:schemeClr val="tx1"/>
              </a:solidFill>
              <a:latin typeface="Century Gothic"/>
              <a:ea typeface="+mj-ea"/>
              <a:cs typeface="Century Gothic"/>
            </a:endParaRPr>
          </a:p>
          <a:p>
            <a:pPr marL="800100" lvl="2" indent="0">
              <a:buNone/>
            </a:pPr>
            <a:r>
              <a:rPr lang="en-US" sz="2000" b="1" dirty="0">
                <a:solidFill>
                  <a:schemeClr val="tx1"/>
                </a:solidFill>
                <a:latin typeface="Century Gothic"/>
                <a:ea typeface="+mj-ea"/>
                <a:cs typeface="Century Gothic"/>
              </a:rPr>
              <a:t>Ortho and </a:t>
            </a:r>
            <a:r>
              <a:rPr lang="en-US" sz="2000" b="1" dirty="0" err="1">
                <a:solidFill>
                  <a:schemeClr val="tx1"/>
                </a:solidFill>
                <a:latin typeface="Century Gothic"/>
                <a:ea typeface="+mj-ea"/>
                <a:cs typeface="Century Gothic"/>
              </a:rPr>
              <a:t>planimetric</a:t>
            </a:r>
            <a:r>
              <a:rPr lang="en-US" sz="2000" b="1" dirty="0">
                <a:solidFill>
                  <a:schemeClr val="tx1"/>
                </a:solidFill>
                <a:latin typeface="Century Gothic"/>
                <a:ea typeface="+mj-ea"/>
                <a:cs typeface="Century Gothic"/>
              </a:rPr>
              <a:t> maps ONLY:</a:t>
            </a:r>
          </a:p>
          <a:p>
            <a:pPr marL="800100" lvl="2" indent="0">
              <a:buNone/>
            </a:pPr>
            <a:r>
              <a:rPr lang="en-US" sz="2000" dirty="0" err="1"/>
              <a:t>RMSE</a:t>
            </a:r>
            <a:r>
              <a:rPr lang="en-US" sz="2000" i="1" baseline="-25000" dirty="0" err="1"/>
              <a:t>x</a:t>
            </a:r>
            <a:r>
              <a:rPr lang="en-US" sz="2000" i="1" baseline="-25000" dirty="0"/>
              <a:t>(AT)</a:t>
            </a:r>
            <a:r>
              <a:rPr lang="en-US" sz="2000" dirty="0"/>
              <a:t> or </a:t>
            </a:r>
            <a:r>
              <a:rPr lang="en-US" sz="2000" dirty="0" err="1"/>
              <a:t>RMSE</a:t>
            </a:r>
            <a:r>
              <a:rPr lang="en-US" sz="2000" i="1" baseline="-25000" dirty="0" err="1"/>
              <a:t>y</a:t>
            </a:r>
            <a:r>
              <a:rPr lang="en-US" sz="2000" i="1" baseline="-25000" dirty="0"/>
              <a:t>(AT)</a:t>
            </a:r>
            <a:r>
              <a:rPr lang="en-US" sz="2000" dirty="0"/>
              <a:t> = ½ * </a:t>
            </a:r>
            <a:r>
              <a:rPr lang="en-US" sz="2000" dirty="0" err="1"/>
              <a:t>RMSE</a:t>
            </a:r>
            <a:r>
              <a:rPr lang="en-US" sz="2000" i="1" baseline="-25000" dirty="0" err="1"/>
              <a:t>x</a:t>
            </a:r>
            <a:r>
              <a:rPr lang="en-US" sz="2000" i="1" baseline="-25000" dirty="0"/>
              <a:t>(Map)</a:t>
            </a:r>
            <a:r>
              <a:rPr lang="en-US" sz="2000" dirty="0"/>
              <a:t> or </a:t>
            </a:r>
            <a:r>
              <a:rPr lang="en-US" sz="2000" dirty="0" err="1"/>
              <a:t>RMSE</a:t>
            </a:r>
            <a:r>
              <a:rPr lang="en-US" sz="2000" i="1" baseline="-25000" dirty="0" err="1"/>
              <a:t>y</a:t>
            </a:r>
            <a:r>
              <a:rPr lang="en-US" sz="2000" i="1" baseline="-25000" dirty="0"/>
              <a:t>(Map)</a:t>
            </a:r>
            <a:endParaRPr lang="en-US" sz="2000" dirty="0"/>
          </a:p>
          <a:p>
            <a:pPr marL="800100" lvl="2" indent="0">
              <a:buNone/>
            </a:pPr>
            <a:r>
              <a:rPr lang="en-US" sz="2000" dirty="0" err="1"/>
              <a:t>RMSE</a:t>
            </a:r>
            <a:r>
              <a:rPr lang="en-US" sz="2000" i="1" baseline="-25000" dirty="0" err="1"/>
              <a:t>z</a:t>
            </a:r>
            <a:r>
              <a:rPr lang="en-US" sz="2000" i="1" baseline="-25000" dirty="0"/>
              <a:t>(AT)</a:t>
            </a:r>
            <a:r>
              <a:rPr lang="en-US" sz="2000" dirty="0"/>
              <a:t> = </a:t>
            </a:r>
            <a:r>
              <a:rPr lang="en-US" sz="2000" dirty="0" err="1"/>
              <a:t>RMSE</a:t>
            </a:r>
            <a:r>
              <a:rPr lang="en-US" sz="2000" i="1" baseline="-25000" dirty="0" err="1"/>
              <a:t>x</a:t>
            </a:r>
            <a:r>
              <a:rPr lang="en-US" sz="2000" i="1" baseline="-25000" dirty="0"/>
              <a:t>(Map)</a:t>
            </a:r>
            <a:r>
              <a:rPr lang="en-US" sz="2000" dirty="0"/>
              <a:t> or </a:t>
            </a:r>
            <a:r>
              <a:rPr lang="en-US" sz="2000" dirty="0" err="1"/>
              <a:t>RMSE</a:t>
            </a:r>
            <a:r>
              <a:rPr lang="en-US" sz="2000" i="1" baseline="-25000" dirty="0" err="1"/>
              <a:t>y</a:t>
            </a:r>
            <a:r>
              <a:rPr lang="en-US" sz="2000" i="1" baseline="-25000" dirty="0"/>
              <a:t>(Map)</a:t>
            </a:r>
            <a:r>
              <a:rPr lang="ar-YE" sz="2000" dirty="0"/>
              <a:t> </a:t>
            </a:r>
            <a:r>
              <a:rPr lang="en-US" sz="2000" dirty="0"/>
              <a:t>of </a:t>
            </a:r>
            <a:r>
              <a:rPr lang="en-US" sz="2000" dirty="0" err="1"/>
              <a:t>orthoimagery</a:t>
            </a:r>
            <a:endParaRPr lang="en-US" sz="2000" dirty="0"/>
          </a:p>
          <a:p>
            <a:pPr marL="800100" lvl="2" indent="0">
              <a:buNone/>
            </a:pPr>
            <a:endParaRPr lang="en-US" sz="2000" dirty="0"/>
          </a:p>
          <a:p>
            <a:pPr marL="800100" lvl="2" indent="0">
              <a:buNone/>
            </a:pPr>
            <a:r>
              <a:rPr lang="en-US" sz="2000" b="1" dirty="0">
                <a:solidFill>
                  <a:schemeClr val="tx1"/>
                </a:solidFill>
                <a:latin typeface="Century Gothic"/>
                <a:cs typeface="Century Gothic"/>
              </a:rPr>
              <a:t>For </a:t>
            </a:r>
            <a:r>
              <a:rPr lang="en-US" sz="2000" b="1" dirty="0" err="1">
                <a:solidFill>
                  <a:schemeClr val="tx1"/>
                </a:solidFill>
                <a:latin typeface="Century Gothic"/>
                <a:cs typeface="Century Gothic"/>
              </a:rPr>
              <a:t>ortho</a:t>
            </a:r>
            <a:r>
              <a:rPr lang="en-US" sz="2000" b="1" dirty="0">
                <a:solidFill>
                  <a:schemeClr val="tx1"/>
                </a:solidFill>
                <a:latin typeface="Century Gothic"/>
                <a:cs typeface="Century Gothic"/>
              </a:rPr>
              <a:t>/</a:t>
            </a:r>
            <a:r>
              <a:rPr lang="en-US" sz="2000" b="1" dirty="0" err="1">
                <a:solidFill>
                  <a:schemeClr val="tx1"/>
                </a:solidFill>
                <a:latin typeface="Century Gothic"/>
                <a:cs typeface="Century Gothic"/>
              </a:rPr>
              <a:t>planimetric</a:t>
            </a:r>
            <a:r>
              <a:rPr lang="en-US" sz="2000" b="1" dirty="0">
                <a:solidFill>
                  <a:schemeClr val="tx1"/>
                </a:solidFill>
                <a:latin typeface="Century Gothic"/>
                <a:cs typeface="Century Gothic"/>
              </a:rPr>
              <a:t> maps and elevation maps:</a:t>
            </a:r>
          </a:p>
          <a:p>
            <a:pPr marL="800100" lvl="2" indent="0">
              <a:buNone/>
            </a:pPr>
            <a:r>
              <a:rPr lang="en-US" sz="2000" dirty="0" err="1"/>
              <a:t>RMSE</a:t>
            </a:r>
            <a:r>
              <a:rPr lang="en-US" sz="2000" i="1" baseline="-25000" dirty="0" err="1"/>
              <a:t>x</a:t>
            </a:r>
            <a:r>
              <a:rPr lang="en-US" sz="2000" i="1" baseline="-25000" dirty="0"/>
              <a:t>(AT)</a:t>
            </a:r>
            <a:r>
              <a:rPr lang="en-US" sz="2000" dirty="0"/>
              <a:t>, </a:t>
            </a:r>
            <a:r>
              <a:rPr lang="en-US" sz="2000" dirty="0" err="1"/>
              <a:t>RMSE</a:t>
            </a:r>
            <a:r>
              <a:rPr lang="en-US" sz="2000" i="1" baseline="-25000" dirty="0" err="1"/>
              <a:t>y</a:t>
            </a:r>
            <a:r>
              <a:rPr lang="en-US" sz="2000" i="1" baseline="-25000" dirty="0"/>
              <a:t>(AT)</a:t>
            </a:r>
            <a:r>
              <a:rPr lang="en-US" sz="2000" dirty="0"/>
              <a:t> or </a:t>
            </a:r>
            <a:r>
              <a:rPr lang="en-US" sz="2000" dirty="0" err="1"/>
              <a:t>RMSE</a:t>
            </a:r>
            <a:r>
              <a:rPr lang="en-US" sz="2000" i="1" baseline="-25000" dirty="0" err="1"/>
              <a:t>z</a:t>
            </a:r>
            <a:r>
              <a:rPr lang="en-US" sz="2000" i="1" baseline="-25000" dirty="0"/>
              <a:t>(AT)</a:t>
            </a:r>
            <a:r>
              <a:rPr lang="en-US" sz="2000" dirty="0"/>
              <a:t> = ½ * </a:t>
            </a:r>
            <a:r>
              <a:rPr lang="en-US" sz="2000" dirty="0" err="1"/>
              <a:t>RMSE</a:t>
            </a:r>
            <a:r>
              <a:rPr lang="en-US" sz="2000" i="1" baseline="-25000" dirty="0" err="1"/>
              <a:t>x</a:t>
            </a:r>
            <a:r>
              <a:rPr lang="en-US" sz="2000" i="1" baseline="-25000" dirty="0"/>
              <a:t>(Map)</a:t>
            </a:r>
            <a:r>
              <a:rPr lang="en-US" sz="2000" dirty="0"/>
              <a:t>, </a:t>
            </a:r>
            <a:r>
              <a:rPr lang="en-US" sz="2000" dirty="0" err="1"/>
              <a:t>RMSE</a:t>
            </a:r>
            <a:r>
              <a:rPr lang="en-US" sz="2000" i="1" baseline="-25000" dirty="0" err="1"/>
              <a:t>y</a:t>
            </a:r>
            <a:r>
              <a:rPr lang="en-US" sz="2000" i="1" baseline="-25000" dirty="0"/>
              <a:t>(Map)</a:t>
            </a:r>
            <a:r>
              <a:rPr lang="en-US" sz="2000" dirty="0"/>
              <a:t>or </a:t>
            </a:r>
            <a:r>
              <a:rPr lang="en-US" sz="2000" dirty="0" err="1"/>
              <a:t>RMSE</a:t>
            </a:r>
            <a:r>
              <a:rPr lang="en-US" sz="2000" i="1" baseline="-25000" dirty="0" err="1"/>
              <a:t>z</a:t>
            </a:r>
            <a:r>
              <a:rPr lang="en-US" sz="2000" i="1" baseline="-25000" dirty="0"/>
              <a:t>(DEM)</a:t>
            </a:r>
          </a:p>
          <a:p>
            <a:pPr marL="800100" lvl="2" indent="0">
              <a:buNone/>
            </a:pPr>
            <a:endParaRPr lang="en-US" sz="2000" dirty="0"/>
          </a:p>
          <a:p>
            <a:pPr marL="800100" lvl="2" indent="0">
              <a:buNone/>
            </a:pPr>
            <a:endParaRPr lang="en-US" sz="2000" dirty="0">
              <a:solidFill>
                <a:schemeClr val="tx1"/>
              </a:solidFill>
              <a:latin typeface="Century Gothic"/>
              <a:cs typeface="Century Gothic"/>
            </a:endParaRPr>
          </a:p>
          <a:p>
            <a:pPr marL="400050" lvl="1" indent="0">
              <a:buNone/>
            </a:pPr>
            <a:r>
              <a:rPr lang="en-US" sz="2000" dirty="0">
                <a:solidFill>
                  <a:schemeClr val="tx1"/>
                </a:solidFill>
                <a:latin typeface="Century Gothic"/>
                <a:ea typeface="+mj-ea"/>
                <a:cs typeface="Century Gothic"/>
              </a:rPr>
              <a:t>* </a:t>
            </a:r>
            <a:r>
              <a:rPr lang="en-US" sz="1600" dirty="0">
                <a:solidFill>
                  <a:schemeClr val="tx1"/>
                </a:solidFill>
                <a:latin typeface="Century Gothic"/>
                <a:ea typeface="+mj-ea"/>
                <a:cs typeface="Century Gothic"/>
              </a:rPr>
              <a:t>according to the ASPRS Positional Accuracy Standards for Digital Geospatial Data</a:t>
            </a:r>
          </a:p>
          <a:p>
            <a:pPr marL="0" indent="0">
              <a:buNone/>
            </a:pPr>
            <a:endParaRPr lang="en-US" sz="1600" dirty="0">
              <a:solidFill>
                <a:schemeClr val="tx1"/>
              </a:solidFill>
              <a:latin typeface="Century Gothic"/>
              <a:ea typeface="+mj-ea"/>
              <a:cs typeface="Century Gothic"/>
            </a:endParaRPr>
          </a:p>
          <a:p>
            <a:endParaRPr lang="en-US" sz="2400" dirty="0"/>
          </a:p>
        </p:txBody>
      </p:sp>
      <p:sp>
        <p:nvSpPr>
          <p:cNvPr id="5" name="Title 1"/>
          <p:cNvSpPr txBox="1">
            <a:spLocks/>
          </p:cNvSpPr>
          <p:nvPr/>
        </p:nvSpPr>
        <p:spPr>
          <a:xfrm>
            <a:off x="1988820" y="453959"/>
            <a:ext cx="8229600" cy="763593"/>
          </a:xfrm>
          <a:prstGeom prst="rect">
            <a:avLst/>
          </a:prstGeom>
        </p:spPr>
        <p:txBody>
          <a:bodyPr>
            <a:normAutofit fontScale="90000"/>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pPr defTabSz="914400" fontAlgn="base">
              <a:spcAft>
                <a:spcPct val="0"/>
              </a:spcAft>
            </a:pPr>
            <a:r>
              <a:rPr lang="en-US" sz="2800" b="1" dirty="0">
                <a:latin typeface="Arial" pitchFamily="34" charset="0"/>
                <a:ea typeface="Times New Roman" pitchFamily="18" charset="0"/>
                <a:cs typeface="Arial" pitchFamily="34" charset="0"/>
              </a:rPr>
              <a:t>Horizontal Accuracy Standards for Geospatial Data</a:t>
            </a:r>
          </a:p>
          <a:p>
            <a:endParaRPr lang="en-US" sz="2800" dirty="0"/>
          </a:p>
        </p:txBody>
      </p:sp>
    </p:spTree>
    <p:extLst>
      <p:ext uri="{BB962C8B-B14F-4D97-AF65-F5344CB8AC3E}">
        <p14:creationId xmlns:p14="http://schemas.microsoft.com/office/powerpoint/2010/main" val="3855430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08275" y="605827"/>
            <a:ext cx="8229600" cy="611724"/>
          </a:xfrm>
          <a:prstGeom prst="rect">
            <a:avLst/>
          </a:prstGeom>
        </p:spPr>
        <p:txBody>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endParaRPr lang="en-US" dirty="0"/>
          </a:p>
        </p:txBody>
      </p:sp>
      <p:sp>
        <p:nvSpPr>
          <p:cNvPr id="7" name="Content Placeholder 2"/>
          <p:cNvSpPr txBox="1">
            <a:spLocks/>
          </p:cNvSpPr>
          <p:nvPr/>
        </p:nvSpPr>
        <p:spPr>
          <a:xfrm>
            <a:off x="2008276" y="1099226"/>
            <a:ext cx="8328985" cy="548640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18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buFont typeface="+mj-lt"/>
              <a:buAutoNum type="arabicPeriod" startAt="2"/>
            </a:pPr>
            <a:r>
              <a:rPr lang="en-US" sz="2400" b="1" dirty="0">
                <a:solidFill>
                  <a:schemeClr val="tx1"/>
                </a:solidFill>
                <a:latin typeface="Century Gothic"/>
                <a:cs typeface="Century Gothic"/>
              </a:rPr>
              <a:t>Control points </a:t>
            </a:r>
            <a:r>
              <a:rPr lang="en-US" sz="2400" dirty="0">
                <a:solidFill>
                  <a:schemeClr val="tx1"/>
                </a:solidFill>
                <a:latin typeface="Century Gothic"/>
                <a:cs typeface="Century Gothic"/>
              </a:rPr>
              <a:t>for aerial triangulation should be twice as accurate as aerial the triangulation:</a:t>
            </a:r>
          </a:p>
          <a:p>
            <a:pPr marL="800100" lvl="2" indent="0">
              <a:buNone/>
            </a:pPr>
            <a:endParaRPr lang="en-US" b="1" dirty="0">
              <a:solidFill>
                <a:schemeClr val="tx1"/>
              </a:solidFill>
              <a:latin typeface="Century Gothic"/>
              <a:ea typeface="+mj-ea"/>
              <a:cs typeface="Century Gothic"/>
            </a:endParaRPr>
          </a:p>
          <a:p>
            <a:pPr marL="800100" lvl="2" indent="0">
              <a:buNone/>
            </a:pPr>
            <a:r>
              <a:rPr lang="en-US" sz="2000" b="1" dirty="0">
                <a:solidFill>
                  <a:schemeClr val="tx1"/>
                </a:solidFill>
                <a:latin typeface="Century Gothic"/>
                <a:ea typeface="+mj-ea"/>
                <a:cs typeface="Century Gothic"/>
              </a:rPr>
              <a:t>For </a:t>
            </a:r>
            <a:r>
              <a:rPr lang="en-US" sz="2000" b="1" dirty="0" err="1">
                <a:solidFill>
                  <a:schemeClr val="tx1"/>
                </a:solidFill>
                <a:latin typeface="Century Gothic"/>
                <a:ea typeface="+mj-ea"/>
                <a:cs typeface="Century Gothic"/>
              </a:rPr>
              <a:t>ortho</a:t>
            </a:r>
            <a:r>
              <a:rPr lang="en-US" sz="2000" b="1" dirty="0">
                <a:solidFill>
                  <a:schemeClr val="tx1"/>
                </a:solidFill>
                <a:latin typeface="Century Gothic"/>
                <a:ea typeface="+mj-ea"/>
                <a:cs typeface="Century Gothic"/>
              </a:rPr>
              <a:t> and </a:t>
            </a:r>
            <a:r>
              <a:rPr lang="en-US" sz="2000" b="1" dirty="0" err="1">
                <a:solidFill>
                  <a:schemeClr val="tx1"/>
                </a:solidFill>
                <a:latin typeface="Century Gothic"/>
                <a:ea typeface="+mj-ea"/>
                <a:cs typeface="Century Gothic"/>
              </a:rPr>
              <a:t>planimetric</a:t>
            </a:r>
            <a:r>
              <a:rPr lang="en-US" sz="2000" b="1" dirty="0">
                <a:solidFill>
                  <a:schemeClr val="tx1"/>
                </a:solidFill>
                <a:latin typeface="Century Gothic"/>
                <a:ea typeface="+mj-ea"/>
                <a:cs typeface="Century Gothic"/>
              </a:rPr>
              <a:t> maps ONLY:</a:t>
            </a:r>
          </a:p>
          <a:p>
            <a:pPr marL="800100" lvl="2" indent="0">
              <a:buNone/>
            </a:pPr>
            <a:r>
              <a:rPr lang="en-US" sz="2000" dirty="0" err="1"/>
              <a:t>RMSEx</a:t>
            </a:r>
            <a:r>
              <a:rPr lang="en-US" sz="2000" dirty="0"/>
              <a:t> or </a:t>
            </a:r>
            <a:r>
              <a:rPr lang="en-US" sz="2000" dirty="0" err="1"/>
              <a:t>RMSEy</a:t>
            </a:r>
            <a:r>
              <a:rPr lang="en-US" sz="2000" dirty="0"/>
              <a:t> = 1/4 * </a:t>
            </a:r>
            <a:r>
              <a:rPr lang="en-US" sz="2000" dirty="0" err="1"/>
              <a:t>RMSEx</a:t>
            </a:r>
            <a:r>
              <a:rPr lang="en-US" sz="2000" dirty="0"/>
              <a:t>(Map) or </a:t>
            </a:r>
            <a:r>
              <a:rPr lang="en-US" sz="2000" dirty="0" err="1"/>
              <a:t>RMSEy</a:t>
            </a:r>
            <a:r>
              <a:rPr lang="en-US" sz="2000" dirty="0"/>
              <a:t>(Map), </a:t>
            </a:r>
          </a:p>
          <a:p>
            <a:pPr marL="800100" lvl="2" indent="0">
              <a:buNone/>
            </a:pPr>
            <a:r>
              <a:rPr lang="en-US" sz="2000" dirty="0" err="1"/>
              <a:t>RMSEz</a:t>
            </a:r>
            <a:r>
              <a:rPr lang="en-US" sz="2000" dirty="0"/>
              <a:t> = 1/2 * </a:t>
            </a:r>
            <a:r>
              <a:rPr lang="en-US" sz="2000" dirty="0" err="1"/>
              <a:t>RMSEx</a:t>
            </a:r>
            <a:r>
              <a:rPr lang="en-US" sz="2000" dirty="0"/>
              <a:t>(Map) or </a:t>
            </a:r>
            <a:r>
              <a:rPr lang="en-US" sz="2000" dirty="0" err="1"/>
              <a:t>RMSEy</a:t>
            </a:r>
            <a:r>
              <a:rPr lang="en-US" sz="2000" dirty="0"/>
              <a:t>(Map)</a:t>
            </a:r>
          </a:p>
          <a:p>
            <a:pPr marL="800100" lvl="2" indent="0">
              <a:buNone/>
            </a:pPr>
            <a:endParaRPr lang="en-US" sz="2000" dirty="0"/>
          </a:p>
          <a:p>
            <a:pPr marL="800100" lvl="2" indent="0">
              <a:buNone/>
            </a:pPr>
            <a:r>
              <a:rPr lang="en-US" sz="2000" b="1" dirty="0">
                <a:solidFill>
                  <a:schemeClr val="tx1"/>
                </a:solidFill>
                <a:latin typeface="Century Gothic"/>
                <a:cs typeface="Century Gothic"/>
              </a:rPr>
              <a:t>For </a:t>
            </a:r>
            <a:r>
              <a:rPr lang="en-US" sz="2000" b="1" dirty="0" err="1">
                <a:solidFill>
                  <a:schemeClr val="tx1"/>
                </a:solidFill>
                <a:latin typeface="Century Gothic"/>
                <a:cs typeface="Century Gothic"/>
              </a:rPr>
              <a:t>ortho</a:t>
            </a:r>
            <a:r>
              <a:rPr lang="en-US" sz="2000" b="1" dirty="0">
                <a:solidFill>
                  <a:schemeClr val="tx1"/>
                </a:solidFill>
                <a:latin typeface="Century Gothic"/>
                <a:cs typeface="Century Gothic"/>
              </a:rPr>
              <a:t>/</a:t>
            </a:r>
            <a:r>
              <a:rPr lang="en-US" sz="2000" b="1" dirty="0" err="1">
                <a:solidFill>
                  <a:schemeClr val="tx1"/>
                </a:solidFill>
                <a:latin typeface="Century Gothic"/>
                <a:cs typeface="Century Gothic"/>
              </a:rPr>
              <a:t>planimetric</a:t>
            </a:r>
            <a:r>
              <a:rPr lang="en-US" sz="2000" b="1" dirty="0">
                <a:solidFill>
                  <a:schemeClr val="tx1"/>
                </a:solidFill>
                <a:latin typeface="Century Gothic"/>
                <a:cs typeface="Century Gothic"/>
              </a:rPr>
              <a:t> maps and elevation maps:</a:t>
            </a:r>
          </a:p>
          <a:p>
            <a:pPr marL="800100" lvl="2" indent="0">
              <a:buNone/>
            </a:pPr>
            <a:r>
              <a:rPr lang="en-US" sz="2000" dirty="0" err="1"/>
              <a:t>RMSEx</a:t>
            </a:r>
            <a:r>
              <a:rPr lang="en-US" sz="2000" dirty="0"/>
              <a:t>, </a:t>
            </a:r>
            <a:r>
              <a:rPr lang="en-US" sz="2000" dirty="0" err="1"/>
              <a:t>RMSEy</a:t>
            </a:r>
            <a:r>
              <a:rPr lang="en-US" sz="2000" dirty="0"/>
              <a:t> or </a:t>
            </a:r>
            <a:r>
              <a:rPr lang="en-US" sz="2000" dirty="0" err="1"/>
              <a:t>RMSEz</a:t>
            </a:r>
            <a:r>
              <a:rPr lang="en-US" sz="2000" dirty="0"/>
              <a:t>= 1/4 * </a:t>
            </a:r>
            <a:r>
              <a:rPr lang="en-US" sz="2000" dirty="0" err="1"/>
              <a:t>RMSEx</a:t>
            </a:r>
            <a:r>
              <a:rPr lang="en-US" sz="2000" dirty="0"/>
              <a:t>(Map), </a:t>
            </a:r>
            <a:r>
              <a:rPr lang="en-US" sz="2000" dirty="0" err="1"/>
              <a:t>RMSEy</a:t>
            </a:r>
            <a:r>
              <a:rPr lang="en-US" sz="2000" dirty="0"/>
              <a:t>(Map) or </a:t>
            </a:r>
            <a:r>
              <a:rPr lang="en-US" sz="2000" dirty="0" err="1"/>
              <a:t>RMSEz</a:t>
            </a:r>
            <a:r>
              <a:rPr lang="en-US" sz="2000" dirty="0"/>
              <a:t>(DEM)</a:t>
            </a:r>
          </a:p>
          <a:p>
            <a:pPr marL="800100" lvl="2" indent="0">
              <a:buNone/>
            </a:pPr>
            <a:endParaRPr lang="en-US" sz="2000" dirty="0">
              <a:solidFill>
                <a:schemeClr val="tx1"/>
              </a:solidFill>
              <a:latin typeface="Century Gothic"/>
              <a:cs typeface="Century Gothic"/>
            </a:endParaRPr>
          </a:p>
          <a:p>
            <a:pPr marL="400050" lvl="1" indent="0">
              <a:buNone/>
            </a:pPr>
            <a:r>
              <a:rPr lang="en-US" sz="2000" dirty="0">
                <a:solidFill>
                  <a:schemeClr val="tx1"/>
                </a:solidFill>
                <a:latin typeface="Century Gothic"/>
                <a:ea typeface="+mj-ea"/>
                <a:cs typeface="Century Gothic"/>
              </a:rPr>
              <a:t>* </a:t>
            </a:r>
            <a:r>
              <a:rPr lang="en-US" sz="1600" dirty="0">
                <a:solidFill>
                  <a:schemeClr val="tx1"/>
                </a:solidFill>
                <a:latin typeface="Century Gothic"/>
                <a:ea typeface="+mj-ea"/>
                <a:cs typeface="Century Gothic"/>
              </a:rPr>
              <a:t>according to the ASPRS Positional Accuracy Standards for Digital Geospatial Data</a:t>
            </a:r>
          </a:p>
          <a:p>
            <a:pPr marL="0" indent="0">
              <a:buNone/>
            </a:pPr>
            <a:endParaRPr lang="en-US" sz="1600" dirty="0">
              <a:solidFill>
                <a:schemeClr val="tx1"/>
              </a:solidFill>
              <a:latin typeface="Century Gothic"/>
              <a:ea typeface="+mj-ea"/>
              <a:cs typeface="Century Gothic"/>
            </a:endParaRPr>
          </a:p>
          <a:p>
            <a:endParaRPr lang="en-US" sz="2400" dirty="0"/>
          </a:p>
        </p:txBody>
      </p:sp>
      <p:sp>
        <p:nvSpPr>
          <p:cNvPr id="5" name="Title 1"/>
          <p:cNvSpPr txBox="1">
            <a:spLocks/>
          </p:cNvSpPr>
          <p:nvPr/>
        </p:nvSpPr>
        <p:spPr>
          <a:xfrm>
            <a:off x="1988820" y="453959"/>
            <a:ext cx="8229600" cy="763593"/>
          </a:xfrm>
          <a:prstGeom prst="rect">
            <a:avLst/>
          </a:prstGeom>
        </p:spPr>
        <p:txBody>
          <a:bodyPr>
            <a:normAutofit fontScale="90000"/>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pPr defTabSz="914400" fontAlgn="base">
              <a:spcAft>
                <a:spcPct val="0"/>
              </a:spcAft>
            </a:pPr>
            <a:r>
              <a:rPr lang="en-US" sz="2800" b="1" dirty="0">
                <a:latin typeface="Arial" pitchFamily="34" charset="0"/>
                <a:ea typeface="Times New Roman" pitchFamily="18" charset="0"/>
                <a:cs typeface="Arial" pitchFamily="34" charset="0"/>
              </a:rPr>
              <a:t>Horizontal Accuracy Standards for Geospatial Data</a:t>
            </a:r>
          </a:p>
          <a:p>
            <a:endParaRPr lang="en-US" sz="2800" dirty="0"/>
          </a:p>
        </p:txBody>
      </p:sp>
    </p:spTree>
    <p:extLst>
      <p:ext uri="{BB962C8B-B14F-4D97-AF65-F5344CB8AC3E}">
        <p14:creationId xmlns:p14="http://schemas.microsoft.com/office/powerpoint/2010/main" val="132737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08275" y="605827"/>
            <a:ext cx="8229600" cy="611724"/>
          </a:xfrm>
          <a:prstGeom prst="rect">
            <a:avLst/>
          </a:prstGeom>
        </p:spPr>
        <p:txBody>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endParaRPr lang="en-US" dirty="0"/>
          </a:p>
        </p:txBody>
      </p:sp>
      <p:sp>
        <p:nvSpPr>
          <p:cNvPr id="7" name="Content Placeholder 2"/>
          <p:cNvSpPr txBox="1">
            <a:spLocks/>
          </p:cNvSpPr>
          <p:nvPr/>
        </p:nvSpPr>
        <p:spPr>
          <a:xfrm>
            <a:off x="591015" y="1099226"/>
            <a:ext cx="11050858" cy="484437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18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b="1" dirty="0">
                <a:solidFill>
                  <a:schemeClr val="tx1"/>
                </a:solidFill>
                <a:latin typeface="Century Gothic"/>
                <a:ea typeface="+mj-ea"/>
                <a:cs typeface="Century Gothic"/>
              </a:rPr>
              <a:t>Check points </a:t>
            </a:r>
            <a:r>
              <a:rPr lang="en-US" sz="2800" dirty="0">
                <a:solidFill>
                  <a:schemeClr val="tx1"/>
                </a:solidFill>
                <a:latin typeface="Century Gothic"/>
                <a:ea typeface="+mj-ea"/>
                <a:cs typeface="Century Gothic"/>
              </a:rPr>
              <a:t>should be </a:t>
            </a:r>
            <a:r>
              <a:rPr lang="en-US" sz="2800" u="sng" dirty="0">
                <a:solidFill>
                  <a:schemeClr val="tx1"/>
                </a:solidFill>
                <a:latin typeface="Century Gothic"/>
                <a:ea typeface="+mj-ea"/>
                <a:cs typeface="Century Gothic"/>
              </a:rPr>
              <a:t>THREE</a:t>
            </a:r>
            <a:r>
              <a:rPr lang="en-US" sz="2800" dirty="0">
                <a:solidFill>
                  <a:schemeClr val="tx1"/>
                </a:solidFill>
                <a:latin typeface="Century Gothic"/>
                <a:ea typeface="+mj-ea"/>
                <a:cs typeface="Century Gothic"/>
              </a:rPr>
              <a:t> as accurate as the generated products*:</a:t>
            </a:r>
          </a:p>
          <a:p>
            <a:pPr marL="0" indent="0">
              <a:buNone/>
            </a:pPr>
            <a:endParaRPr lang="en-US" sz="2000" dirty="0">
              <a:solidFill>
                <a:schemeClr val="tx1"/>
              </a:solidFill>
              <a:latin typeface="Century Gothic"/>
              <a:ea typeface="+mj-ea"/>
            </a:endParaRPr>
          </a:p>
          <a:p>
            <a:pPr marL="0" indent="0">
              <a:buNone/>
            </a:pPr>
            <a:r>
              <a:rPr lang="en-US" sz="2800" dirty="0">
                <a:solidFill>
                  <a:schemeClr val="accent2">
                    <a:lumMod val="75000"/>
                  </a:schemeClr>
                </a:solidFill>
                <a:latin typeface="Century Gothic"/>
                <a:ea typeface="+mj-ea"/>
              </a:rPr>
              <a:t>For a project with ortho and planimetric maps accuracy of 24-cm or 0.79 ft., the check point should be accurate to:</a:t>
            </a:r>
          </a:p>
          <a:p>
            <a:pPr marL="0" indent="0">
              <a:buNone/>
            </a:pPr>
            <a:endParaRPr lang="en-US" sz="2800" dirty="0">
              <a:solidFill>
                <a:schemeClr val="accent2">
                  <a:lumMod val="75000"/>
                </a:schemeClr>
              </a:solidFill>
              <a:latin typeface="Century Gothic"/>
              <a:ea typeface="+mj-ea"/>
            </a:endParaRPr>
          </a:p>
          <a:p>
            <a:pPr marL="0" indent="0">
              <a:buNone/>
            </a:pPr>
            <a:r>
              <a:rPr lang="en-US" sz="3200" b="1" dirty="0" err="1">
                <a:solidFill>
                  <a:schemeClr val="accent2">
                    <a:lumMod val="75000"/>
                  </a:schemeClr>
                </a:solidFill>
                <a:latin typeface="Century Gothic"/>
                <a:ea typeface="+mj-ea"/>
              </a:rPr>
              <a:t>RMSEx</a:t>
            </a:r>
            <a:r>
              <a:rPr lang="en-US" sz="3200" b="1" dirty="0">
                <a:solidFill>
                  <a:schemeClr val="accent2">
                    <a:lumMod val="75000"/>
                  </a:schemeClr>
                </a:solidFill>
                <a:latin typeface="Century Gothic"/>
                <a:ea typeface="+mj-ea"/>
              </a:rPr>
              <a:t> or y (check points) = 24-cm/3 = 8-cm or 0.26 ft.</a:t>
            </a:r>
          </a:p>
          <a:p>
            <a:pPr marL="0" indent="0">
              <a:buNone/>
            </a:pPr>
            <a:endParaRPr lang="en-US" sz="2000" dirty="0">
              <a:solidFill>
                <a:schemeClr val="tx1"/>
              </a:solidFill>
              <a:latin typeface="Century Gothic"/>
              <a:ea typeface="+mj-ea"/>
            </a:endParaRPr>
          </a:p>
          <a:p>
            <a:pPr marL="800100" lvl="2" indent="0">
              <a:buNone/>
            </a:pPr>
            <a:endParaRPr lang="en-US" sz="2000" dirty="0">
              <a:solidFill>
                <a:schemeClr val="tx1"/>
              </a:solidFill>
              <a:latin typeface="Century Gothic"/>
              <a:cs typeface="Century Gothic"/>
            </a:endParaRPr>
          </a:p>
          <a:p>
            <a:pPr marL="400050" lvl="1" indent="0">
              <a:buNone/>
            </a:pPr>
            <a:r>
              <a:rPr lang="en-US" sz="2000" dirty="0">
                <a:solidFill>
                  <a:schemeClr val="tx1"/>
                </a:solidFill>
                <a:latin typeface="Century Gothic"/>
                <a:ea typeface="+mj-ea"/>
                <a:cs typeface="Century Gothic"/>
              </a:rPr>
              <a:t>* </a:t>
            </a:r>
            <a:r>
              <a:rPr lang="en-US" sz="1600" dirty="0">
                <a:solidFill>
                  <a:schemeClr val="tx1"/>
                </a:solidFill>
                <a:latin typeface="Century Gothic"/>
                <a:ea typeface="+mj-ea"/>
                <a:cs typeface="Century Gothic"/>
              </a:rPr>
              <a:t>according to the ASPRS Positional Accuracy Standards for Digital Geospatial Data</a:t>
            </a:r>
          </a:p>
          <a:p>
            <a:pPr marL="0" indent="0">
              <a:buNone/>
            </a:pPr>
            <a:endParaRPr lang="en-US" sz="1600" dirty="0">
              <a:solidFill>
                <a:schemeClr val="tx1"/>
              </a:solidFill>
              <a:latin typeface="Century Gothic"/>
              <a:ea typeface="+mj-ea"/>
              <a:cs typeface="Century Gothic"/>
            </a:endParaRPr>
          </a:p>
          <a:p>
            <a:endParaRPr lang="en-US" sz="2400" dirty="0"/>
          </a:p>
        </p:txBody>
      </p:sp>
      <p:sp>
        <p:nvSpPr>
          <p:cNvPr id="5" name="Title 1"/>
          <p:cNvSpPr txBox="1">
            <a:spLocks/>
          </p:cNvSpPr>
          <p:nvPr/>
        </p:nvSpPr>
        <p:spPr>
          <a:xfrm>
            <a:off x="1988820" y="453959"/>
            <a:ext cx="8229600" cy="763593"/>
          </a:xfrm>
          <a:prstGeom prst="rect">
            <a:avLst/>
          </a:prstGeom>
        </p:spPr>
        <p:txBody>
          <a:bodyPr>
            <a:normAutofit fontScale="90000"/>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r>
              <a:rPr lang="en-US" sz="2800" b="1" dirty="0"/>
              <a:t>Best Practices in Determining Product Accuracy*</a:t>
            </a:r>
          </a:p>
          <a:p>
            <a:endParaRPr lang="en-US" sz="2800" dirty="0"/>
          </a:p>
        </p:txBody>
      </p:sp>
    </p:spTree>
    <p:extLst>
      <p:ext uri="{BB962C8B-B14F-4D97-AF65-F5344CB8AC3E}">
        <p14:creationId xmlns:p14="http://schemas.microsoft.com/office/powerpoint/2010/main" val="40832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884734" y="634562"/>
            <a:ext cx="8229600" cy="1143000"/>
          </a:xfrm>
          <a:prstGeom prst="rect">
            <a:avLst/>
          </a:prstGeom>
        </p:spPr>
        <p:txBody>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r>
              <a:rPr lang="en-US" sz="2800" dirty="0">
                <a:effectLst>
                  <a:outerShdw blurRad="38100" dist="38100" dir="2700000" algn="tl">
                    <a:srgbClr val="000000">
                      <a:alpha val="43137"/>
                    </a:srgbClr>
                  </a:outerShdw>
                </a:effectLst>
              </a:rPr>
              <a:t>New Standard Highlights</a:t>
            </a:r>
            <a:endParaRPr lang="en-US" sz="2800" dirty="0"/>
          </a:p>
        </p:txBody>
      </p:sp>
      <p:graphicFrame>
        <p:nvGraphicFramePr>
          <p:cNvPr id="9" name="Table 8"/>
          <p:cNvGraphicFramePr>
            <a:graphicFrameLocks noGrp="1"/>
          </p:cNvGraphicFramePr>
          <p:nvPr>
            <p:extLst>
              <p:ext uri="{D42A27DB-BD31-4B8C-83A1-F6EECF244321}">
                <p14:modId xmlns:p14="http://schemas.microsoft.com/office/powerpoint/2010/main" val="2291386260"/>
              </p:ext>
            </p:extLst>
          </p:nvPr>
        </p:nvGraphicFramePr>
        <p:xfrm>
          <a:off x="1722685" y="3031663"/>
          <a:ext cx="8915579" cy="2632262"/>
        </p:xfrm>
        <a:graphic>
          <a:graphicData uri="http://schemas.openxmlformats.org/drawingml/2006/table">
            <a:tbl>
              <a:tblPr firstRow="1" firstCol="1" bandRow="1" bandCol="1">
                <a:tableStyleId>{21E4AEA4-8DFA-4A89-87EB-49C32662AFE0}</a:tableStyleId>
              </a:tblPr>
              <a:tblGrid>
                <a:gridCol w="1155342">
                  <a:extLst>
                    <a:ext uri="{9D8B030D-6E8A-4147-A177-3AD203B41FA5}">
                      <a16:colId xmlns:a16="http://schemas.microsoft.com/office/drawing/2014/main" val="20000"/>
                    </a:ext>
                  </a:extLst>
                </a:gridCol>
                <a:gridCol w="1031497">
                  <a:extLst>
                    <a:ext uri="{9D8B030D-6E8A-4147-A177-3AD203B41FA5}">
                      <a16:colId xmlns:a16="http://schemas.microsoft.com/office/drawing/2014/main" val="20001"/>
                    </a:ext>
                  </a:extLst>
                </a:gridCol>
                <a:gridCol w="1177529">
                  <a:extLst>
                    <a:ext uri="{9D8B030D-6E8A-4147-A177-3AD203B41FA5}">
                      <a16:colId xmlns:a16="http://schemas.microsoft.com/office/drawing/2014/main" val="20002"/>
                    </a:ext>
                  </a:extLst>
                </a:gridCol>
                <a:gridCol w="1261637">
                  <a:extLst>
                    <a:ext uri="{9D8B030D-6E8A-4147-A177-3AD203B41FA5}">
                      <a16:colId xmlns:a16="http://schemas.microsoft.com/office/drawing/2014/main" val="20003"/>
                    </a:ext>
                  </a:extLst>
                </a:gridCol>
                <a:gridCol w="1429858">
                  <a:extLst>
                    <a:ext uri="{9D8B030D-6E8A-4147-A177-3AD203B41FA5}">
                      <a16:colId xmlns:a16="http://schemas.microsoft.com/office/drawing/2014/main" val="20004"/>
                    </a:ext>
                  </a:extLst>
                </a:gridCol>
                <a:gridCol w="1429858">
                  <a:extLst>
                    <a:ext uri="{9D8B030D-6E8A-4147-A177-3AD203B41FA5}">
                      <a16:colId xmlns:a16="http://schemas.microsoft.com/office/drawing/2014/main" val="20005"/>
                    </a:ext>
                  </a:extLst>
                </a:gridCol>
                <a:gridCol w="1429858">
                  <a:extLst>
                    <a:ext uri="{9D8B030D-6E8A-4147-A177-3AD203B41FA5}">
                      <a16:colId xmlns:a16="http://schemas.microsoft.com/office/drawing/2014/main" val="20006"/>
                    </a:ext>
                  </a:extLst>
                </a:gridCol>
              </a:tblGrid>
              <a:tr h="451421">
                <a:tc rowSpan="2">
                  <a:txBody>
                    <a:bodyPr/>
                    <a:lstStyle/>
                    <a:p>
                      <a:pPr marL="0" marR="0" algn="ctr">
                        <a:lnSpc>
                          <a:spcPct val="115000"/>
                        </a:lnSpc>
                        <a:spcBef>
                          <a:spcPts val="0"/>
                        </a:spcBef>
                        <a:spcAft>
                          <a:spcPts val="0"/>
                        </a:spcAft>
                      </a:pPr>
                      <a:r>
                        <a:rPr lang="en-US" sz="1600" dirty="0">
                          <a:solidFill>
                            <a:schemeClr val="bg1"/>
                          </a:solidFill>
                          <a:effectLst/>
                        </a:rPr>
                        <a:t> </a:t>
                      </a:r>
                    </a:p>
                    <a:p>
                      <a:pPr marL="0" marR="0" algn="ctr">
                        <a:lnSpc>
                          <a:spcPct val="115000"/>
                        </a:lnSpc>
                        <a:spcBef>
                          <a:spcPts val="0"/>
                        </a:spcBef>
                        <a:spcAft>
                          <a:spcPts val="0"/>
                        </a:spcAft>
                      </a:pPr>
                      <a:r>
                        <a:rPr lang="en-US" sz="1600" dirty="0">
                          <a:solidFill>
                            <a:schemeClr val="bg1"/>
                          </a:solidFill>
                          <a:effectLst/>
                        </a:rPr>
                        <a:t>Vertical Accuracy Class</a:t>
                      </a:r>
                    </a:p>
                    <a:p>
                      <a:pPr marL="0" marR="0" algn="ctr">
                        <a:lnSpc>
                          <a:spcPct val="115000"/>
                        </a:lnSpc>
                        <a:spcBef>
                          <a:spcPts val="0"/>
                        </a:spcBef>
                        <a:spcAft>
                          <a:spcPts val="0"/>
                        </a:spcAft>
                      </a:pPr>
                      <a:r>
                        <a:rPr lang="en-US" sz="1600" dirty="0">
                          <a:solidFill>
                            <a:schemeClr val="bg1"/>
                          </a:solidFill>
                          <a:effectLst/>
                        </a:rPr>
                        <a:t> </a:t>
                      </a:r>
                      <a:endParaRPr lang="en-US" sz="1600" dirty="0">
                        <a:solidFill>
                          <a:schemeClr val="bg1"/>
                        </a:solidFill>
                        <a:effectLst/>
                        <a:latin typeface="Calibri"/>
                        <a:ea typeface="Times New Roman"/>
                        <a:cs typeface="Times New Roman"/>
                      </a:endParaRPr>
                    </a:p>
                  </a:txBody>
                  <a:tcPr marL="68580" marR="68580" marT="0" marB="0" anchor="ctr">
                    <a:lnL w="28575" cap="flat" cmpd="sng" algn="ctr">
                      <a:solidFill>
                        <a:schemeClr val="accent1">
                          <a:lumMod val="5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solidFill>
                      <a:schemeClr val="accent1">
                        <a:lumMod val="50000"/>
                      </a:schemeClr>
                    </a:solidFill>
                  </a:tcPr>
                </a:tc>
                <a:tc gridSpan="3">
                  <a:txBody>
                    <a:bodyPr/>
                    <a:lstStyle/>
                    <a:p>
                      <a:pPr marL="0" marR="0" algn="ctr">
                        <a:lnSpc>
                          <a:spcPct val="115000"/>
                        </a:lnSpc>
                        <a:spcBef>
                          <a:spcPts val="0"/>
                        </a:spcBef>
                        <a:spcAft>
                          <a:spcPts val="0"/>
                        </a:spcAft>
                      </a:pPr>
                      <a:r>
                        <a:rPr lang="en-US" sz="2000" dirty="0">
                          <a:solidFill>
                            <a:schemeClr val="bg1"/>
                          </a:solidFill>
                          <a:effectLst/>
                        </a:rPr>
                        <a:t>Absolute Accuracy</a:t>
                      </a:r>
                      <a:endParaRPr lang="en-US" sz="2000" dirty="0">
                        <a:solidFill>
                          <a:schemeClr val="bg1"/>
                        </a:solidFill>
                        <a:effectLst/>
                        <a:latin typeface="Calibri"/>
                        <a:ea typeface="Times New Roman"/>
                        <a:cs typeface="Times New Roman"/>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solidFill>
                      <a:schemeClr val="accent1">
                        <a:lumMod val="50000"/>
                      </a:schemeClr>
                    </a:solidFill>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700" dirty="0">
                          <a:solidFill>
                            <a:schemeClr val="bg1"/>
                          </a:solidFill>
                          <a:effectLst/>
                        </a:rPr>
                        <a:t>Relative Accuracy (where applicable)</a:t>
                      </a:r>
                      <a:endParaRPr lang="en-US" sz="1700" dirty="0">
                        <a:solidFill>
                          <a:schemeClr val="bg1"/>
                        </a:solidFill>
                        <a:effectLst/>
                        <a:latin typeface="Calibri"/>
                        <a:ea typeface="Times New Roman"/>
                        <a:cs typeface="Times New Roman"/>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lnR w="28575" cap="flat" cmpd="sng" algn="ctr">
                      <a:solidFill>
                        <a:schemeClr val="accent1">
                          <a:lumMod val="50000"/>
                        </a:schemeClr>
                      </a:solidFill>
                      <a:prstDash val="solid"/>
                      <a:round/>
                      <a:headEnd type="none" w="med" len="med"/>
                      <a:tailEnd type="none" w="med" len="med"/>
                    </a:lnR>
                    <a:lnT w="28575" cap="flat" cmpd="sng" algn="ctr">
                      <a:solidFill>
                        <a:schemeClr val="accent1">
                          <a:lumMod val="5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solidFill>
                      <a:schemeClr val="accent1">
                        <a:lumMod val="5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79975">
                <a:tc vMerge="1">
                  <a:txBody>
                    <a:bodyPr/>
                    <a:lstStyle/>
                    <a:p>
                      <a:endParaRPr lang="en-US"/>
                    </a:p>
                  </a:txBody>
                  <a:tcPr/>
                </a:tc>
                <a:tc>
                  <a:txBody>
                    <a:bodyPr/>
                    <a:lstStyle/>
                    <a:p>
                      <a:pPr marL="0" marR="0" algn="ctr">
                        <a:lnSpc>
                          <a:spcPct val="115000"/>
                        </a:lnSpc>
                        <a:spcBef>
                          <a:spcPts val="0"/>
                        </a:spcBef>
                        <a:spcAft>
                          <a:spcPts val="0"/>
                        </a:spcAft>
                      </a:pPr>
                      <a:r>
                        <a:rPr lang="en-US" sz="1400" dirty="0" err="1">
                          <a:solidFill>
                            <a:schemeClr val="bg1"/>
                          </a:solidFill>
                          <a:effectLst/>
                        </a:rPr>
                        <a:t>RMSE</a:t>
                      </a:r>
                      <a:r>
                        <a:rPr lang="en-US" sz="1400" baseline="-25000" dirty="0" err="1">
                          <a:solidFill>
                            <a:schemeClr val="bg1"/>
                          </a:solidFill>
                          <a:effectLst/>
                        </a:rPr>
                        <a:t>z</a:t>
                      </a:r>
                      <a:endParaRPr lang="en-US" sz="1400" dirty="0">
                        <a:solidFill>
                          <a:schemeClr val="bg1"/>
                        </a:solidFill>
                        <a:effectLst/>
                      </a:endParaRPr>
                    </a:p>
                    <a:p>
                      <a:pPr marL="0" marR="0" algn="ctr">
                        <a:lnSpc>
                          <a:spcPct val="115000"/>
                        </a:lnSpc>
                        <a:spcBef>
                          <a:spcPts val="0"/>
                        </a:spcBef>
                        <a:spcAft>
                          <a:spcPts val="0"/>
                        </a:spcAft>
                      </a:pPr>
                      <a:r>
                        <a:rPr lang="en-US" sz="1400" dirty="0">
                          <a:solidFill>
                            <a:schemeClr val="bg1"/>
                          </a:solidFill>
                          <a:effectLst/>
                        </a:rPr>
                        <a:t>Non-Vegetated</a:t>
                      </a:r>
                    </a:p>
                    <a:p>
                      <a:pPr marL="0" marR="0" algn="ctr">
                        <a:lnSpc>
                          <a:spcPct val="115000"/>
                        </a:lnSpc>
                        <a:spcBef>
                          <a:spcPts val="0"/>
                        </a:spcBef>
                        <a:spcAft>
                          <a:spcPts val="0"/>
                        </a:spcAft>
                      </a:pPr>
                      <a:r>
                        <a:rPr lang="en-US" sz="1400" dirty="0">
                          <a:solidFill>
                            <a:schemeClr val="bg1"/>
                          </a:solidFill>
                          <a:effectLst/>
                        </a:rPr>
                        <a:t>(cm)</a:t>
                      </a:r>
                      <a:endParaRPr lang="en-US" sz="1400" dirty="0">
                        <a:solidFill>
                          <a:schemeClr val="bg1"/>
                        </a:solidFill>
                        <a:effectLst/>
                        <a:latin typeface="Calibri"/>
                        <a:ea typeface="Times New Roman"/>
                        <a:cs typeface="Times New Roman"/>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solidFill>
                      <a:schemeClr val="accent1">
                        <a:lumMod val="50000"/>
                      </a:schemeClr>
                    </a:solidFill>
                  </a:tcPr>
                </a:tc>
                <a:tc>
                  <a:txBody>
                    <a:bodyPr/>
                    <a:lstStyle/>
                    <a:p>
                      <a:pPr marL="0" marR="0" algn="ctr">
                        <a:lnSpc>
                          <a:spcPct val="115000"/>
                        </a:lnSpc>
                        <a:spcBef>
                          <a:spcPts val="0"/>
                        </a:spcBef>
                        <a:spcAft>
                          <a:spcPts val="0"/>
                        </a:spcAft>
                      </a:pPr>
                      <a:r>
                        <a:rPr lang="en-US" sz="1400" dirty="0">
                          <a:solidFill>
                            <a:schemeClr val="bg1"/>
                          </a:solidFill>
                          <a:effectLst/>
                        </a:rPr>
                        <a:t>NVA at 95% Confidence Level</a:t>
                      </a:r>
                    </a:p>
                    <a:p>
                      <a:pPr marL="0" marR="0" algn="ctr">
                        <a:lnSpc>
                          <a:spcPct val="115000"/>
                        </a:lnSpc>
                        <a:spcBef>
                          <a:spcPts val="0"/>
                        </a:spcBef>
                        <a:spcAft>
                          <a:spcPts val="0"/>
                        </a:spcAft>
                      </a:pPr>
                      <a:r>
                        <a:rPr lang="en-US" sz="1400" dirty="0">
                          <a:solidFill>
                            <a:schemeClr val="bg1"/>
                          </a:solidFill>
                          <a:effectLst/>
                        </a:rPr>
                        <a:t>(cm)</a:t>
                      </a:r>
                      <a:endParaRPr lang="en-US" sz="1400" dirty="0">
                        <a:solidFill>
                          <a:schemeClr val="bg1"/>
                        </a:solidFill>
                        <a:effectLst/>
                        <a:latin typeface="Calibri"/>
                        <a:ea typeface="Times New Roman"/>
                        <a:cs typeface="Times New Roman"/>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solidFill>
                      <a:schemeClr val="accent1">
                        <a:lumMod val="50000"/>
                      </a:schemeClr>
                    </a:solidFill>
                  </a:tcPr>
                </a:tc>
                <a:tc>
                  <a:txBody>
                    <a:bodyPr/>
                    <a:lstStyle/>
                    <a:p>
                      <a:pPr marL="0" marR="0" algn="ctr">
                        <a:lnSpc>
                          <a:spcPct val="115000"/>
                        </a:lnSpc>
                        <a:spcBef>
                          <a:spcPts val="0"/>
                        </a:spcBef>
                        <a:spcAft>
                          <a:spcPts val="0"/>
                        </a:spcAft>
                      </a:pPr>
                      <a:r>
                        <a:rPr lang="en-US" sz="1400" dirty="0">
                          <a:solidFill>
                            <a:schemeClr val="bg1"/>
                          </a:solidFill>
                          <a:effectLst/>
                        </a:rPr>
                        <a:t>VVA at 95</a:t>
                      </a:r>
                      <a:r>
                        <a:rPr lang="en-US" sz="1400" baseline="30000" dirty="0">
                          <a:solidFill>
                            <a:schemeClr val="bg1"/>
                          </a:solidFill>
                          <a:effectLst/>
                        </a:rPr>
                        <a:t>th</a:t>
                      </a:r>
                      <a:r>
                        <a:rPr lang="en-US" sz="1400" dirty="0">
                          <a:solidFill>
                            <a:schemeClr val="bg1"/>
                          </a:solidFill>
                          <a:effectLst/>
                        </a:rPr>
                        <a:t> Percentile</a:t>
                      </a:r>
                    </a:p>
                    <a:p>
                      <a:pPr marL="0" marR="0" algn="ctr">
                        <a:lnSpc>
                          <a:spcPct val="115000"/>
                        </a:lnSpc>
                        <a:spcBef>
                          <a:spcPts val="0"/>
                        </a:spcBef>
                        <a:spcAft>
                          <a:spcPts val="0"/>
                        </a:spcAft>
                      </a:pPr>
                      <a:r>
                        <a:rPr lang="en-US" sz="1400" dirty="0">
                          <a:solidFill>
                            <a:schemeClr val="bg1"/>
                          </a:solidFill>
                          <a:effectLst/>
                        </a:rPr>
                        <a:t>(cm)</a:t>
                      </a:r>
                      <a:endParaRPr lang="en-US" sz="1400" dirty="0">
                        <a:solidFill>
                          <a:schemeClr val="bg1"/>
                        </a:solidFill>
                        <a:effectLst/>
                        <a:latin typeface="Calibri"/>
                        <a:ea typeface="Times New Roman"/>
                        <a:cs typeface="Times New Roman"/>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solidFill>
                      <a:schemeClr val="accent1">
                        <a:lumMod val="50000"/>
                      </a:schemeClr>
                    </a:solidFill>
                  </a:tcPr>
                </a:tc>
                <a:tc>
                  <a:txBody>
                    <a:bodyPr/>
                    <a:lstStyle/>
                    <a:p>
                      <a:pPr marL="0" marR="0" algn="ctr">
                        <a:lnSpc>
                          <a:spcPct val="115000"/>
                        </a:lnSpc>
                        <a:spcBef>
                          <a:spcPts val="0"/>
                        </a:spcBef>
                        <a:spcAft>
                          <a:spcPts val="0"/>
                        </a:spcAft>
                      </a:pPr>
                      <a:r>
                        <a:rPr lang="en-US" sz="1400" dirty="0">
                          <a:solidFill>
                            <a:schemeClr val="bg1"/>
                          </a:solidFill>
                          <a:effectLst/>
                        </a:rPr>
                        <a:t>Within- Swath</a:t>
                      </a:r>
                    </a:p>
                    <a:p>
                      <a:pPr marL="0" marR="0" algn="ctr">
                        <a:lnSpc>
                          <a:spcPct val="115000"/>
                        </a:lnSpc>
                        <a:spcBef>
                          <a:spcPts val="0"/>
                        </a:spcBef>
                        <a:spcAft>
                          <a:spcPts val="0"/>
                        </a:spcAft>
                      </a:pPr>
                      <a:r>
                        <a:rPr lang="en-US" sz="1400" dirty="0">
                          <a:solidFill>
                            <a:schemeClr val="bg1"/>
                          </a:solidFill>
                          <a:effectLst/>
                        </a:rPr>
                        <a:t>Hard Surface Repeatability</a:t>
                      </a:r>
                    </a:p>
                    <a:p>
                      <a:pPr marL="0" marR="0" algn="ctr">
                        <a:lnSpc>
                          <a:spcPct val="115000"/>
                        </a:lnSpc>
                        <a:spcBef>
                          <a:spcPts val="0"/>
                        </a:spcBef>
                        <a:spcAft>
                          <a:spcPts val="0"/>
                        </a:spcAft>
                      </a:pPr>
                      <a:r>
                        <a:rPr lang="en-US" sz="1400" dirty="0">
                          <a:solidFill>
                            <a:schemeClr val="bg1"/>
                          </a:solidFill>
                          <a:effectLst/>
                        </a:rPr>
                        <a:t>(Max Diff) </a:t>
                      </a:r>
                    </a:p>
                    <a:p>
                      <a:pPr marL="0" marR="0" algn="ctr">
                        <a:lnSpc>
                          <a:spcPct val="115000"/>
                        </a:lnSpc>
                        <a:spcBef>
                          <a:spcPts val="0"/>
                        </a:spcBef>
                        <a:spcAft>
                          <a:spcPts val="0"/>
                        </a:spcAft>
                      </a:pPr>
                      <a:r>
                        <a:rPr lang="en-US" sz="1400" dirty="0">
                          <a:solidFill>
                            <a:schemeClr val="bg1"/>
                          </a:solidFill>
                          <a:effectLst/>
                        </a:rPr>
                        <a:t>(cm)</a:t>
                      </a:r>
                      <a:endParaRPr lang="en-US" sz="1400" dirty="0">
                        <a:solidFill>
                          <a:schemeClr val="bg1"/>
                        </a:solidFill>
                        <a:effectLst/>
                        <a:latin typeface="Calibri"/>
                        <a:ea typeface="Times New Roman"/>
                        <a:cs typeface="Times New Roman"/>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solidFill>
                      <a:schemeClr val="accent1">
                        <a:lumMod val="50000"/>
                      </a:schemeClr>
                    </a:solidFill>
                  </a:tcPr>
                </a:tc>
                <a:tc>
                  <a:txBody>
                    <a:bodyPr/>
                    <a:lstStyle/>
                    <a:p>
                      <a:pPr marL="0" marR="0" algn="ctr">
                        <a:lnSpc>
                          <a:spcPct val="115000"/>
                        </a:lnSpc>
                        <a:spcBef>
                          <a:spcPts val="0"/>
                        </a:spcBef>
                        <a:spcAft>
                          <a:spcPts val="0"/>
                        </a:spcAft>
                      </a:pPr>
                      <a:r>
                        <a:rPr lang="en-US" sz="1400" dirty="0">
                          <a:solidFill>
                            <a:schemeClr val="bg1"/>
                          </a:solidFill>
                          <a:effectLst/>
                        </a:rPr>
                        <a:t>Swath-to-Swath</a:t>
                      </a:r>
                    </a:p>
                    <a:p>
                      <a:pPr marL="0" marR="0" algn="ctr">
                        <a:lnSpc>
                          <a:spcPct val="115000"/>
                        </a:lnSpc>
                        <a:spcBef>
                          <a:spcPts val="0"/>
                        </a:spcBef>
                        <a:spcAft>
                          <a:spcPts val="0"/>
                        </a:spcAft>
                      </a:pPr>
                      <a:r>
                        <a:rPr lang="en-US" sz="1400" dirty="0">
                          <a:solidFill>
                            <a:schemeClr val="bg1"/>
                          </a:solidFill>
                          <a:effectLst/>
                        </a:rPr>
                        <a:t>Non-Vegetated Terrain</a:t>
                      </a:r>
                    </a:p>
                    <a:p>
                      <a:pPr marL="0" marR="0" algn="ctr">
                        <a:lnSpc>
                          <a:spcPct val="115000"/>
                        </a:lnSpc>
                        <a:spcBef>
                          <a:spcPts val="0"/>
                        </a:spcBef>
                        <a:spcAft>
                          <a:spcPts val="0"/>
                        </a:spcAft>
                      </a:pPr>
                      <a:r>
                        <a:rPr lang="en-US" sz="1400" dirty="0">
                          <a:solidFill>
                            <a:schemeClr val="bg1"/>
                          </a:solidFill>
                          <a:effectLst/>
                        </a:rPr>
                        <a:t>(</a:t>
                      </a:r>
                      <a:r>
                        <a:rPr lang="en-US" sz="1400" dirty="0" err="1">
                          <a:solidFill>
                            <a:schemeClr val="bg1"/>
                          </a:solidFill>
                          <a:effectLst/>
                        </a:rPr>
                        <a:t>RMSD</a:t>
                      </a:r>
                      <a:r>
                        <a:rPr lang="en-US" sz="1400" baseline="-25000" dirty="0" err="1">
                          <a:solidFill>
                            <a:schemeClr val="bg1"/>
                          </a:solidFill>
                          <a:effectLst/>
                        </a:rPr>
                        <a:t>z</a:t>
                      </a:r>
                      <a:r>
                        <a:rPr lang="en-US" sz="1400" dirty="0">
                          <a:solidFill>
                            <a:schemeClr val="bg1"/>
                          </a:solidFill>
                          <a:effectLst/>
                        </a:rPr>
                        <a:t>) </a:t>
                      </a:r>
                    </a:p>
                    <a:p>
                      <a:pPr marL="0" marR="0" algn="ctr">
                        <a:lnSpc>
                          <a:spcPct val="115000"/>
                        </a:lnSpc>
                        <a:spcBef>
                          <a:spcPts val="0"/>
                        </a:spcBef>
                        <a:spcAft>
                          <a:spcPts val="0"/>
                        </a:spcAft>
                      </a:pPr>
                      <a:r>
                        <a:rPr lang="en-US" sz="1400" dirty="0">
                          <a:solidFill>
                            <a:schemeClr val="bg1"/>
                          </a:solidFill>
                          <a:effectLst/>
                        </a:rPr>
                        <a:t>(cm)</a:t>
                      </a:r>
                      <a:endParaRPr lang="en-US" sz="1400" dirty="0">
                        <a:solidFill>
                          <a:schemeClr val="bg1"/>
                        </a:solidFill>
                        <a:effectLst/>
                        <a:latin typeface="Calibri"/>
                        <a:ea typeface="Times New Roman"/>
                        <a:cs typeface="Times New Roman"/>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solidFill>
                      <a:schemeClr val="accent1">
                        <a:lumMod val="50000"/>
                      </a:schemeClr>
                    </a:solidFill>
                  </a:tcPr>
                </a:tc>
                <a:tc>
                  <a:txBody>
                    <a:bodyPr/>
                    <a:lstStyle/>
                    <a:p>
                      <a:pPr marL="0" marR="0" algn="ctr">
                        <a:lnSpc>
                          <a:spcPct val="115000"/>
                        </a:lnSpc>
                        <a:spcBef>
                          <a:spcPts val="0"/>
                        </a:spcBef>
                        <a:spcAft>
                          <a:spcPts val="0"/>
                        </a:spcAft>
                      </a:pPr>
                      <a:r>
                        <a:rPr lang="en-US" sz="1400" dirty="0">
                          <a:solidFill>
                            <a:schemeClr val="bg1"/>
                          </a:solidFill>
                          <a:effectLst/>
                        </a:rPr>
                        <a:t>Swath-to-Swath</a:t>
                      </a:r>
                    </a:p>
                    <a:p>
                      <a:pPr marL="0" marR="0" algn="ctr">
                        <a:lnSpc>
                          <a:spcPct val="115000"/>
                        </a:lnSpc>
                        <a:spcBef>
                          <a:spcPts val="0"/>
                        </a:spcBef>
                        <a:spcAft>
                          <a:spcPts val="0"/>
                        </a:spcAft>
                      </a:pPr>
                      <a:r>
                        <a:rPr lang="en-US" sz="1400" dirty="0">
                          <a:solidFill>
                            <a:schemeClr val="bg1"/>
                          </a:solidFill>
                          <a:effectLst/>
                        </a:rPr>
                        <a:t>Non-Vegetated Terrain</a:t>
                      </a:r>
                    </a:p>
                    <a:p>
                      <a:pPr marL="0" marR="0" algn="ctr">
                        <a:lnSpc>
                          <a:spcPct val="115000"/>
                        </a:lnSpc>
                        <a:spcBef>
                          <a:spcPts val="0"/>
                        </a:spcBef>
                        <a:spcAft>
                          <a:spcPts val="0"/>
                        </a:spcAft>
                      </a:pPr>
                      <a:r>
                        <a:rPr lang="en-US" sz="1400" dirty="0">
                          <a:solidFill>
                            <a:schemeClr val="bg1"/>
                          </a:solidFill>
                          <a:effectLst/>
                        </a:rPr>
                        <a:t>(Max Diff) </a:t>
                      </a:r>
                    </a:p>
                    <a:p>
                      <a:pPr marL="0" marR="0" algn="ctr">
                        <a:lnSpc>
                          <a:spcPct val="115000"/>
                        </a:lnSpc>
                        <a:spcBef>
                          <a:spcPts val="0"/>
                        </a:spcBef>
                        <a:spcAft>
                          <a:spcPts val="0"/>
                        </a:spcAft>
                      </a:pPr>
                      <a:r>
                        <a:rPr lang="en-US" sz="1400" dirty="0">
                          <a:solidFill>
                            <a:schemeClr val="bg1"/>
                          </a:solidFill>
                          <a:effectLst/>
                        </a:rPr>
                        <a:t>(cm)</a:t>
                      </a:r>
                      <a:endParaRPr lang="en-US" sz="1400" dirty="0">
                        <a:solidFill>
                          <a:schemeClr val="bg1"/>
                        </a:solidFill>
                        <a:effectLst/>
                        <a:latin typeface="Calibri"/>
                        <a:ea typeface="Times New Roman"/>
                        <a:cs typeface="Times New Roman"/>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lnR w="28575" cap="flat" cmpd="sng" algn="ctr">
                      <a:solidFill>
                        <a:schemeClr val="accent1">
                          <a:lumMod val="50000"/>
                        </a:schemeClr>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19050" cap="flat" cmpd="sng" algn="ctr">
                      <a:solidFill>
                        <a:schemeClr val="accent1">
                          <a:lumMod val="60000"/>
                          <a:lumOff val="40000"/>
                        </a:schemeClr>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1"/>
                  </a:ext>
                </a:extLst>
              </a:tr>
              <a:tr h="600866">
                <a:tc>
                  <a:txBody>
                    <a:bodyPr/>
                    <a:lstStyle/>
                    <a:p>
                      <a:pPr marL="0" marR="0" algn="ctr" defTabSz="457200" rtl="0" eaLnBrk="1" latinLnBrk="0" hangingPunct="1">
                        <a:lnSpc>
                          <a:spcPct val="115000"/>
                        </a:lnSpc>
                        <a:spcBef>
                          <a:spcPts val="0"/>
                        </a:spcBef>
                        <a:spcAft>
                          <a:spcPts val="0"/>
                        </a:spcAft>
                      </a:pPr>
                      <a:r>
                        <a:rPr lang="en-US" sz="2000" kern="1200" dirty="0">
                          <a:solidFill>
                            <a:schemeClr val="accent2">
                              <a:lumMod val="50000"/>
                            </a:schemeClr>
                          </a:solidFill>
                          <a:effectLst/>
                          <a:latin typeface="+mn-lt"/>
                          <a:ea typeface="+mn-ea"/>
                          <a:cs typeface="+mn-cs"/>
                        </a:rPr>
                        <a:t>X-cm</a:t>
                      </a:r>
                    </a:p>
                  </a:txBody>
                  <a:tcPr marL="68580" marR="68580" marT="0" marB="0" anchor="ctr">
                    <a:lnL w="28575" cap="flat" cmpd="sng" algn="ctr">
                      <a:solidFill>
                        <a:schemeClr val="accent1">
                          <a:lumMod val="5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a:solidFill>
                            <a:schemeClr val="accent2">
                              <a:lumMod val="50000"/>
                            </a:schemeClr>
                          </a:solidFill>
                          <a:effectLst/>
                        </a:rPr>
                        <a:t>≤X</a:t>
                      </a:r>
                      <a:endParaRPr lang="en-US" sz="2000" b="1" dirty="0">
                        <a:solidFill>
                          <a:schemeClr val="accent2">
                            <a:lumMod val="50000"/>
                          </a:schemeClr>
                        </a:solidFill>
                        <a:effectLst/>
                        <a:latin typeface="Calibri"/>
                        <a:ea typeface="Times New Roman"/>
                        <a:cs typeface="Times New Roman"/>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a:solidFill>
                            <a:schemeClr val="accent2">
                              <a:lumMod val="50000"/>
                            </a:schemeClr>
                          </a:solidFill>
                          <a:effectLst/>
                        </a:rPr>
                        <a:t>≤1.96*X</a:t>
                      </a:r>
                      <a:endParaRPr lang="en-US" sz="2000" b="1" dirty="0">
                        <a:solidFill>
                          <a:schemeClr val="accent2">
                            <a:lumMod val="50000"/>
                          </a:schemeClr>
                        </a:solidFill>
                        <a:effectLst/>
                        <a:latin typeface="Calibri"/>
                        <a:ea typeface="Times New Roman"/>
                        <a:cs typeface="Times New Roman"/>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a:solidFill>
                            <a:schemeClr val="accent2">
                              <a:lumMod val="50000"/>
                            </a:schemeClr>
                          </a:solidFill>
                          <a:effectLst/>
                        </a:rPr>
                        <a:t>≤3.00*X</a:t>
                      </a:r>
                      <a:endParaRPr lang="en-US" sz="2000" b="1" dirty="0">
                        <a:solidFill>
                          <a:schemeClr val="accent2">
                            <a:lumMod val="50000"/>
                          </a:schemeClr>
                        </a:solidFill>
                        <a:effectLst/>
                        <a:latin typeface="Calibri"/>
                        <a:ea typeface="Times New Roman"/>
                        <a:cs typeface="Times New Roman"/>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a:solidFill>
                            <a:schemeClr val="accent2">
                              <a:lumMod val="50000"/>
                            </a:schemeClr>
                          </a:solidFill>
                          <a:effectLst/>
                        </a:rPr>
                        <a:t>≤0.60*X</a:t>
                      </a:r>
                      <a:endParaRPr lang="en-US" sz="2000" b="1" dirty="0">
                        <a:solidFill>
                          <a:schemeClr val="accent2">
                            <a:lumMod val="50000"/>
                          </a:schemeClr>
                        </a:solidFill>
                        <a:effectLst/>
                        <a:latin typeface="Calibri"/>
                        <a:ea typeface="Times New Roman"/>
                        <a:cs typeface="Times New Roman"/>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a:solidFill>
                            <a:schemeClr val="accent2">
                              <a:lumMod val="50000"/>
                            </a:schemeClr>
                          </a:solidFill>
                          <a:effectLst/>
                        </a:rPr>
                        <a:t>≤0.80*X</a:t>
                      </a:r>
                      <a:endParaRPr lang="en-US" sz="2000" b="1" dirty="0">
                        <a:solidFill>
                          <a:schemeClr val="accent2">
                            <a:lumMod val="50000"/>
                          </a:schemeClr>
                        </a:solidFill>
                        <a:effectLst/>
                        <a:latin typeface="Calibri"/>
                        <a:ea typeface="Times New Roman"/>
                        <a:cs typeface="Times New Roman"/>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lnR w="19050" cap="flat" cmpd="sng" algn="ctr">
                      <a:solidFill>
                        <a:schemeClr val="accent1">
                          <a:lumMod val="60000"/>
                          <a:lumOff val="40000"/>
                        </a:schemeClr>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n-US" sz="2000" dirty="0">
                          <a:solidFill>
                            <a:schemeClr val="accent2">
                              <a:lumMod val="50000"/>
                            </a:schemeClr>
                          </a:solidFill>
                          <a:effectLst/>
                        </a:rPr>
                        <a:t>≤1.60*X</a:t>
                      </a:r>
                      <a:endParaRPr lang="en-US" sz="2000" b="1" dirty="0">
                        <a:solidFill>
                          <a:schemeClr val="accent2">
                            <a:lumMod val="50000"/>
                          </a:schemeClr>
                        </a:solidFill>
                        <a:effectLst/>
                        <a:latin typeface="Calibri"/>
                        <a:ea typeface="Times New Roman"/>
                        <a:cs typeface="Times New Roman"/>
                      </a:endParaRPr>
                    </a:p>
                  </a:txBody>
                  <a:tcPr marL="68580" marR="68580" marT="0" marB="0" anchor="ctr">
                    <a:lnL w="19050" cap="flat" cmpd="sng" algn="ctr">
                      <a:solidFill>
                        <a:schemeClr val="accent1">
                          <a:lumMod val="60000"/>
                          <a:lumOff val="40000"/>
                        </a:schemeClr>
                      </a:solidFill>
                      <a:prstDash val="solid"/>
                      <a:round/>
                      <a:headEnd type="none" w="med" len="med"/>
                      <a:tailEnd type="none" w="med" len="med"/>
                    </a:lnL>
                    <a:lnR w="28575" cap="flat" cmpd="sng" algn="ctr">
                      <a:solidFill>
                        <a:schemeClr val="accent1">
                          <a:lumMod val="50000"/>
                        </a:schemeClr>
                      </a:solidFill>
                      <a:prstDash val="solid"/>
                      <a:round/>
                      <a:headEnd type="none" w="med" len="med"/>
                      <a:tailEnd type="none" w="med" len="med"/>
                    </a:lnR>
                    <a:lnT w="19050" cap="flat" cmpd="sng" algn="ctr">
                      <a:solidFill>
                        <a:schemeClr val="accent1">
                          <a:lumMod val="60000"/>
                          <a:lumOff val="40000"/>
                        </a:schemeClr>
                      </a:solidFill>
                      <a:prstDash val="solid"/>
                      <a:round/>
                      <a:headEnd type="none" w="med" len="med"/>
                      <a:tailEnd type="none" w="med" len="med"/>
                    </a:lnT>
                    <a:lnB w="28575" cap="flat" cmpd="sng" algn="ctr">
                      <a:solidFill>
                        <a:schemeClr val="accent1">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bl>
          </a:graphicData>
        </a:graphic>
      </p:graphicFrame>
      <p:sp>
        <p:nvSpPr>
          <p:cNvPr id="10" name="Rectangle 2"/>
          <p:cNvSpPr>
            <a:spLocks noChangeArrowheads="1"/>
          </p:cNvSpPr>
          <p:nvPr/>
        </p:nvSpPr>
        <p:spPr bwMode="auto">
          <a:xfrm>
            <a:off x="2102202" y="1879807"/>
            <a:ext cx="757357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defTabSz="914400" fontAlgn="base">
              <a:spcBef>
                <a:spcPct val="0"/>
              </a:spcBef>
              <a:spcAft>
                <a:spcPct val="0"/>
              </a:spcAft>
            </a:pPr>
            <a:r>
              <a:rPr lang="en-US" sz="2400" b="1" dirty="0">
                <a:latin typeface="Arial" pitchFamily="34" charset="0"/>
                <a:ea typeface="Times New Roman" pitchFamily="18" charset="0"/>
                <a:cs typeface="Arial" pitchFamily="34" charset="0"/>
              </a:rPr>
              <a:t>Vertical Accuracy Standards for Geospatial Data</a:t>
            </a:r>
          </a:p>
          <a:p>
            <a:pPr algn="ctr" defTabSz="914400" fontAlgn="base">
              <a:spcBef>
                <a:spcPct val="0"/>
              </a:spcBef>
              <a:spcAft>
                <a:spcPct val="0"/>
              </a:spcAft>
            </a:pPr>
            <a:r>
              <a:rPr lang="en-US" sz="2400" dirty="0">
                <a:latin typeface="Arial" pitchFamily="34" charset="0"/>
                <a:cs typeface="Arial" pitchFamily="34" charset="0"/>
              </a:rPr>
              <a:t>(unlimited vertical accuracy classes)</a:t>
            </a:r>
          </a:p>
        </p:txBody>
      </p:sp>
    </p:spTree>
    <p:extLst>
      <p:ext uri="{BB962C8B-B14F-4D97-AF65-F5344CB8AC3E}">
        <p14:creationId xmlns:p14="http://schemas.microsoft.com/office/powerpoint/2010/main" val="2376894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35621" y="355781"/>
            <a:ext cx="10983950" cy="1143000"/>
          </a:xfrm>
          <a:prstGeom prst="rect">
            <a:avLst/>
          </a:prstGeom>
        </p:spPr>
        <p:txBody>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r>
              <a:rPr lang="en-US" sz="2800" dirty="0"/>
              <a:t>Vertical Accuracy/Quality Examples for Digital Elevation Data</a:t>
            </a:r>
          </a:p>
        </p:txBody>
      </p:sp>
      <p:graphicFrame>
        <p:nvGraphicFramePr>
          <p:cNvPr id="5" name="Content Placeholder 4">
            <a:extLst>
              <a:ext uri="{FF2B5EF4-FFF2-40B4-BE49-F238E27FC236}">
                <a16:creationId xmlns:a16="http://schemas.microsoft.com/office/drawing/2014/main" id="{8CE8BADA-00CE-4CFD-A951-867EE83C1143}"/>
              </a:ext>
            </a:extLst>
          </p:cNvPr>
          <p:cNvGraphicFramePr>
            <a:graphicFrameLocks/>
          </p:cNvGraphicFramePr>
          <p:nvPr>
            <p:extLst>
              <p:ext uri="{D42A27DB-BD31-4B8C-83A1-F6EECF244321}">
                <p14:modId xmlns:p14="http://schemas.microsoft.com/office/powerpoint/2010/main" val="3571851448"/>
              </p:ext>
            </p:extLst>
          </p:nvPr>
        </p:nvGraphicFramePr>
        <p:xfrm>
          <a:off x="1483113" y="1155068"/>
          <a:ext cx="8727686" cy="5411676"/>
        </p:xfrm>
        <a:graphic>
          <a:graphicData uri="http://schemas.openxmlformats.org/drawingml/2006/table">
            <a:tbl>
              <a:tblPr firstRow="1" firstCol="1" bandRow="1" bandCol="1">
                <a:tableStyleId>{5C22544A-7EE6-4342-B048-85BDC9FD1C3A}</a:tableStyleId>
              </a:tblPr>
              <a:tblGrid>
                <a:gridCol w="1105448">
                  <a:extLst>
                    <a:ext uri="{9D8B030D-6E8A-4147-A177-3AD203B41FA5}">
                      <a16:colId xmlns:a16="http://schemas.microsoft.com/office/drawing/2014/main" val="20000"/>
                    </a:ext>
                  </a:extLst>
                </a:gridCol>
                <a:gridCol w="1089879">
                  <a:extLst>
                    <a:ext uri="{9D8B030D-6E8A-4147-A177-3AD203B41FA5}">
                      <a16:colId xmlns:a16="http://schemas.microsoft.com/office/drawing/2014/main" val="20001"/>
                    </a:ext>
                  </a:extLst>
                </a:gridCol>
                <a:gridCol w="1323425">
                  <a:extLst>
                    <a:ext uri="{9D8B030D-6E8A-4147-A177-3AD203B41FA5}">
                      <a16:colId xmlns:a16="http://schemas.microsoft.com/office/drawing/2014/main" val="20002"/>
                    </a:ext>
                  </a:extLst>
                </a:gridCol>
                <a:gridCol w="1392625">
                  <a:extLst>
                    <a:ext uri="{9D8B030D-6E8A-4147-A177-3AD203B41FA5}">
                      <a16:colId xmlns:a16="http://schemas.microsoft.com/office/drawing/2014/main" val="20003"/>
                    </a:ext>
                  </a:extLst>
                </a:gridCol>
                <a:gridCol w="1392625">
                  <a:extLst>
                    <a:ext uri="{9D8B030D-6E8A-4147-A177-3AD203B41FA5}">
                      <a16:colId xmlns:a16="http://schemas.microsoft.com/office/drawing/2014/main" val="20004"/>
                    </a:ext>
                  </a:extLst>
                </a:gridCol>
                <a:gridCol w="1211842">
                  <a:extLst>
                    <a:ext uri="{9D8B030D-6E8A-4147-A177-3AD203B41FA5}">
                      <a16:colId xmlns:a16="http://schemas.microsoft.com/office/drawing/2014/main" val="20005"/>
                    </a:ext>
                  </a:extLst>
                </a:gridCol>
                <a:gridCol w="1211842">
                  <a:extLst>
                    <a:ext uri="{9D8B030D-6E8A-4147-A177-3AD203B41FA5}">
                      <a16:colId xmlns:a16="http://schemas.microsoft.com/office/drawing/2014/main" val="20006"/>
                    </a:ext>
                  </a:extLst>
                </a:gridCol>
              </a:tblGrid>
              <a:tr h="303997">
                <a:tc rowSpan="2">
                  <a:txBody>
                    <a:bodyPr/>
                    <a:lstStyle/>
                    <a:p>
                      <a:pPr marL="0" marR="0" algn="ctr">
                        <a:lnSpc>
                          <a:spcPct val="115000"/>
                        </a:lnSpc>
                        <a:spcBef>
                          <a:spcPts val="0"/>
                        </a:spcBef>
                        <a:spcAft>
                          <a:spcPts val="0"/>
                        </a:spcAft>
                      </a:pPr>
                      <a:r>
                        <a:rPr lang="en-US" sz="1800" dirty="0">
                          <a:solidFill>
                            <a:schemeClr val="accent2">
                              <a:lumMod val="75000"/>
                            </a:schemeClr>
                          </a:solidFill>
                          <a:effectLst/>
                        </a:rPr>
                        <a:t> </a:t>
                      </a:r>
                    </a:p>
                    <a:p>
                      <a:pPr marL="0" marR="0" algn="ctr">
                        <a:lnSpc>
                          <a:spcPct val="115000"/>
                        </a:lnSpc>
                        <a:spcBef>
                          <a:spcPts val="0"/>
                        </a:spcBef>
                        <a:spcAft>
                          <a:spcPts val="0"/>
                        </a:spcAft>
                      </a:pPr>
                      <a:r>
                        <a:rPr lang="en-US" sz="1800" dirty="0">
                          <a:solidFill>
                            <a:schemeClr val="accent2">
                              <a:lumMod val="75000"/>
                            </a:schemeClr>
                          </a:solidFill>
                          <a:effectLst/>
                        </a:rPr>
                        <a:t>Vertical Accuracy Class</a:t>
                      </a:r>
                    </a:p>
                    <a:p>
                      <a:pPr marL="0" marR="0" algn="ctr">
                        <a:lnSpc>
                          <a:spcPct val="115000"/>
                        </a:lnSpc>
                        <a:spcBef>
                          <a:spcPts val="0"/>
                        </a:spcBef>
                        <a:spcAft>
                          <a:spcPts val="0"/>
                        </a:spcAft>
                      </a:pPr>
                      <a:r>
                        <a:rPr lang="en-US" sz="1800" dirty="0">
                          <a:solidFill>
                            <a:schemeClr val="accent2">
                              <a:lumMod val="75000"/>
                            </a:schemeClr>
                          </a:solidFill>
                          <a:effectLst/>
                        </a:rPr>
                        <a:t> </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gridSpan="3">
                  <a:txBody>
                    <a:bodyPr/>
                    <a:lstStyle/>
                    <a:p>
                      <a:pPr marL="0" marR="0" algn="ctr">
                        <a:lnSpc>
                          <a:spcPct val="115000"/>
                        </a:lnSpc>
                        <a:spcBef>
                          <a:spcPts val="0"/>
                        </a:spcBef>
                        <a:spcAft>
                          <a:spcPts val="0"/>
                        </a:spcAft>
                      </a:pPr>
                      <a:r>
                        <a:rPr lang="en-US" sz="1800" dirty="0">
                          <a:solidFill>
                            <a:schemeClr val="accent2">
                              <a:lumMod val="75000"/>
                            </a:schemeClr>
                          </a:solidFill>
                          <a:effectLst/>
                        </a:rPr>
                        <a:t>Absolute Accuracy</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800" dirty="0">
                          <a:solidFill>
                            <a:schemeClr val="accent2">
                              <a:lumMod val="75000"/>
                            </a:schemeClr>
                          </a:solidFill>
                          <a:effectLst/>
                        </a:rPr>
                        <a:t>Relative Accuracy (where applicable)</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95985">
                <a:tc vMerge="1">
                  <a:txBody>
                    <a:bodyPr/>
                    <a:lstStyle/>
                    <a:p>
                      <a:endParaRPr lang="en-US"/>
                    </a:p>
                  </a:txBody>
                  <a:tcPr/>
                </a:tc>
                <a:tc>
                  <a:txBody>
                    <a:bodyPr/>
                    <a:lstStyle/>
                    <a:p>
                      <a:pPr marL="0" marR="0" algn="ctr">
                        <a:lnSpc>
                          <a:spcPct val="115000"/>
                        </a:lnSpc>
                        <a:spcBef>
                          <a:spcPts val="0"/>
                        </a:spcBef>
                        <a:spcAft>
                          <a:spcPts val="0"/>
                        </a:spcAft>
                      </a:pPr>
                      <a:r>
                        <a:rPr lang="en-US" sz="1800" dirty="0" err="1">
                          <a:solidFill>
                            <a:schemeClr val="accent2">
                              <a:lumMod val="75000"/>
                            </a:schemeClr>
                          </a:solidFill>
                          <a:effectLst/>
                        </a:rPr>
                        <a:t>RMSE</a:t>
                      </a:r>
                      <a:r>
                        <a:rPr lang="en-US" sz="1800" baseline="-25000" dirty="0" err="1">
                          <a:solidFill>
                            <a:schemeClr val="accent2">
                              <a:lumMod val="75000"/>
                            </a:schemeClr>
                          </a:solidFill>
                          <a:effectLst/>
                        </a:rPr>
                        <a:t>z</a:t>
                      </a:r>
                      <a:endParaRPr lang="en-US" sz="1800" dirty="0">
                        <a:solidFill>
                          <a:schemeClr val="accent2">
                            <a:lumMod val="75000"/>
                          </a:schemeClr>
                        </a:solidFill>
                        <a:effectLst/>
                      </a:endParaRPr>
                    </a:p>
                    <a:p>
                      <a:pPr marL="0" marR="0" algn="ctr">
                        <a:lnSpc>
                          <a:spcPct val="115000"/>
                        </a:lnSpc>
                        <a:spcBef>
                          <a:spcPts val="0"/>
                        </a:spcBef>
                        <a:spcAft>
                          <a:spcPts val="0"/>
                        </a:spcAft>
                      </a:pPr>
                      <a:r>
                        <a:rPr lang="en-US" sz="1800" dirty="0">
                          <a:solidFill>
                            <a:schemeClr val="accent2">
                              <a:lumMod val="75000"/>
                            </a:schemeClr>
                          </a:solidFill>
                          <a:effectLst/>
                        </a:rPr>
                        <a:t>Non-Vegetated </a:t>
                      </a:r>
                    </a:p>
                    <a:p>
                      <a:pPr marL="0" marR="0" algn="ctr">
                        <a:lnSpc>
                          <a:spcPct val="115000"/>
                        </a:lnSpc>
                        <a:spcBef>
                          <a:spcPts val="0"/>
                        </a:spcBef>
                        <a:spcAft>
                          <a:spcPts val="0"/>
                        </a:spcAft>
                      </a:pPr>
                      <a:r>
                        <a:rPr lang="en-US" sz="1800" dirty="0">
                          <a:solidFill>
                            <a:schemeClr val="accent2">
                              <a:lumMod val="75000"/>
                            </a:schemeClr>
                          </a:solidFill>
                          <a:effectLst/>
                        </a:rPr>
                        <a:t>(cm)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NVA </a:t>
                      </a:r>
                    </a:p>
                    <a:p>
                      <a:pPr marL="0" marR="0" algn="ctr">
                        <a:lnSpc>
                          <a:spcPct val="115000"/>
                        </a:lnSpc>
                        <a:spcBef>
                          <a:spcPts val="0"/>
                        </a:spcBef>
                        <a:spcAft>
                          <a:spcPts val="0"/>
                        </a:spcAft>
                      </a:pPr>
                      <a:r>
                        <a:rPr lang="en-US" sz="1800" dirty="0">
                          <a:solidFill>
                            <a:schemeClr val="accent2">
                              <a:lumMod val="75000"/>
                            </a:schemeClr>
                          </a:solidFill>
                          <a:effectLst/>
                        </a:rPr>
                        <a:t>at 95%</a:t>
                      </a:r>
                    </a:p>
                    <a:p>
                      <a:pPr marL="0" marR="0" algn="ctr">
                        <a:lnSpc>
                          <a:spcPct val="115000"/>
                        </a:lnSpc>
                        <a:spcBef>
                          <a:spcPts val="0"/>
                        </a:spcBef>
                        <a:spcAft>
                          <a:spcPts val="0"/>
                        </a:spcAft>
                      </a:pPr>
                      <a:r>
                        <a:rPr lang="en-US" sz="1800" dirty="0">
                          <a:solidFill>
                            <a:schemeClr val="accent2">
                              <a:lumMod val="75000"/>
                            </a:schemeClr>
                          </a:solidFill>
                          <a:effectLst/>
                        </a:rPr>
                        <a:t>Confidence Level</a:t>
                      </a:r>
                    </a:p>
                    <a:p>
                      <a:pPr marL="0" marR="0" algn="ctr">
                        <a:lnSpc>
                          <a:spcPct val="115000"/>
                        </a:lnSpc>
                        <a:spcBef>
                          <a:spcPts val="0"/>
                        </a:spcBef>
                        <a:spcAft>
                          <a:spcPts val="0"/>
                        </a:spcAft>
                      </a:pPr>
                      <a:r>
                        <a:rPr lang="en-US" sz="1800" dirty="0">
                          <a:solidFill>
                            <a:schemeClr val="accent2">
                              <a:lumMod val="75000"/>
                            </a:schemeClr>
                          </a:solidFill>
                          <a:effectLst/>
                        </a:rPr>
                        <a:t>(cm)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VVA </a:t>
                      </a:r>
                    </a:p>
                    <a:p>
                      <a:pPr marL="0" marR="0" algn="ctr">
                        <a:lnSpc>
                          <a:spcPct val="115000"/>
                        </a:lnSpc>
                        <a:spcBef>
                          <a:spcPts val="0"/>
                        </a:spcBef>
                        <a:spcAft>
                          <a:spcPts val="0"/>
                        </a:spcAft>
                      </a:pPr>
                      <a:r>
                        <a:rPr lang="en-US" sz="1800" dirty="0">
                          <a:solidFill>
                            <a:schemeClr val="accent2">
                              <a:lumMod val="75000"/>
                            </a:schemeClr>
                          </a:solidFill>
                          <a:effectLst/>
                        </a:rPr>
                        <a:t>at 95</a:t>
                      </a:r>
                      <a:r>
                        <a:rPr lang="en-US" sz="1800" baseline="30000" dirty="0">
                          <a:solidFill>
                            <a:schemeClr val="accent2">
                              <a:lumMod val="75000"/>
                            </a:schemeClr>
                          </a:solidFill>
                          <a:effectLst/>
                        </a:rPr>
                        <a:t>th</a:t>
                      </a:r>
                      <a:r>
                        <a:rPr lang="en-US" sz="1800" dirty="0">
                          <a:solidFill>
                            <a:schemeClr val="accent2">
                              <a:lumMod val="75000"/>
                            </a:schemeClr>
                          </a:solidFill>
                          <a:effectLst/>
                        </a:rPr>
                        <a:t> Percentile</a:t>
                      </a:r>
                    </a:p>
                    <a:p>
                      <a:pPr marL="0" marR="0" algn="ctr">
                        <a:lnSpc>
                          <a:spcPct val="115000"/>
                        </a:lnSpc>
                        <a:spcBef>
                          <a:spcPts val="0"/>
                        </a:spcBef>
                        <a:spcAft>
                          <a:spcPts val="0"/>
                        </a:spcAft>
                      </a:pPr>
                      <a:r>
                        <a:rPr lang="en-US" sz="1800" dirty="0">
                          <a:solidFill>
                            <a:schemeClr val="accent2">
                              <a:lumMod val="75000"/>
                            </a:schemeClr>
                          </a:solidFill>
                          <a:effectLst/>
                        </a:rPr>
                        <a:t>(cm)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Within-Swath</a:t>
                      </a:r>
                    </a:p>
                    <a:p>
                      <a:pPr marL="0" marR="0" algn="ctr">
                        <a:lnSpc>
                          <a:spcPct val="115000"/>
                        </a:lnSpc>
                        <a:spcBef>
                          <a:spcPts val="0"/>
                        </a:spcBef>
                        <a:spcAft>
                          <a:spcPts val="0"/>
                        </a:spcAft>
                      </a:pPr>
                      <a:r>
                        <a:rPr lang="en-US" sz="1800" dirty="0">
                          <a:solidFill>
                            <a:schemeClr val="accent2">
                              <a:lumMod val="75000"/>
                            </a:schemeClr>
                          </a:solidFill>
                          <a:effectLst/>
                        </a:rPr>
                        <a:t>Hard Surface Repeatability</a:t>
                      </a:r>
                    </a:p>
                    <a:p>
                      <a:pPr marL="0" marR="0" algn="ctr">
                        <a:lnSpc>
                          <a:spcPct val="115000"/>
                        </a:lnSpc>
                        <a:spcBef>
                          <a:spcPts val="0"/>
                        </a:spcBef>
                        <a:spcAft>
                          <a:spcPts val="0"/>
                        </a:spcAft>
                      </a:pPr>
                      <a:r>
                        <a:rPr lang="en-US" sz="1800" dirty="0">
                          <a:solidFill>
                            <a:schemeClr val="accent2">
                              <a:lumMod val="75000"/>
                            </a:schemeClr>
                          </a:solidFill>
                          <a:effectLst/>
                        </a:rPr>
                        <a:t>(Max Diff) </a:t>
                      </a:r>
                    </a:p>
                    <a:p>
                      <a:pPr marL="0" marR="0" algn="ctr">
                        <a:lnSpc>
                          <a:spcPct val="115000"/>
                        </a:lnSpc>
                        <a:spcBef>
                          <a:spcPts val="0"/>
                        </a:spcBef>
                        <a:spcAft>
                          <a:spcPts val="0"/>
                        </a:spcAft>
                      </a:pPr>
                      <a:r>
                        <a:rPr lang="en-US" sz="1800" dirty="0">
                          <a:solidFill>
                            <a:schemeClr val="accent2">
                              <a:lumMod val="75000"/>
                            </a:schemeClr>
                          </a:solidFill>
                          <a:effectLst/>
                        </a:rPr>
                        <a:t>(cm)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Swath-to-Swath</a:t>
                      </a:r>
                    </a:p>
                    <a:p>
                      <a:pPr marL="0" marR="0" algn="ctr">
                        <a:lnSpc>
                          <a:spcPct val="115000"/>
                        </a:lnSpc>
                        <a:spcBef>
                          <a:spcPts val="0"/>
                        </a:spcBef>
                        <a:spcAft>
                          <a:spcPts val="0"/>
                        </a:spcAft>
                      </a:pPr>
                      <a:r>
                        <a:rPr lang="en-US" sz="1800" dirty="0">
                          <a:solidFill>
                            <a:schemeClr val="accent2">
                              <a:lumMod val="75000"/>
                            </a:schemeClr>
                          </a:solidFill>
                          <a:effectLst/>
                        </a:rPr>
                        <a:t>Non-Veg Terrain</a:t>
                      </a:r>
                    </a:p>
                    <a:p>
                      <a:pPr marL="0" marR="0" algn="ctr">
                        <a:lnSpc>
                          <a:spcPct val="115000"/>
                        </a:lnSpc>
                        <a:spcBef>
                          <a:spcPts val="0"/>
                        </a:spcBef>
                        <a:spcAft>
                          <a:spcPts val="0"/>
                        </a:spcAft>
                      </a:pPr>
                      <a:r>
                        <a:rPr lang="en-US" sz="1800" dirty="0">
                          <a:solidFill>
                            <a:schemeClr val="accent2">
                              <a:lumMod val="75000"/>
                            </a:schemeClr>
                          </a:solidFill>
                          <a:effectLst/>
                        </a:rPr>
                        <a:t>(</a:t>
                      </a:r>
                      <a:r>
                        <a:rPr lang="en-US" sz="1800" dirty="0" err="1">
                          <a:solidFill>
                            <a:schemeClr val="accent2">
                              <a:lumMod val="75000"/>
                            </a:schemeClr>
                          </a:solidFill>
                          <a:effectLst/>
                        </a:rPr>
                        <a:t>RMSD</a:t>
                      </a:r>
                      <a:r>
                        <a:rPr lang="en-US" sz="1800" baseline="-25000" dirty="0" err="1">
                          <a:solidFill>
                            <a:schemeClr val="accent2">
                              <a:lumMod val="75000"/>
                            </a:schemeClr>
                          </a:solidFill>
                          <a:effectLst/>
                        </a:rPr>
                        <a:t>z</a:t>
                      </a:r>
                      <a:r>
                        <a:rPr lang="en-US" sz="1800" dirty="0">
                          <a:solidFill>
                            <a:schemeClr val="accent2">
                              <a:lumMod val="75000"/>
                            </a:schemeClr>
                          </a:solidFill>
                          <a:effectLst/>
                        </a:rPr>
                        <a:t>) </a:t>
                      </a:r>
                    </a:p>
                    <a:p>
                      <a:pPr marL="0" marR="0" algn="ctr">
                        <a:lnSpc>
                          <a:spcPct val="115000"/>
                        </a:lnSpc>
                        <a:spcBef>
                          <a:spcPts val="0"/>
                        </a:spcBef>
                        <a:spcAft>
                          <a:spcPts val="0"/>
                        </a:spcAft>
                      </a:pPr>
                      <a:r>
                        <a:rPr lang="en-US" sz="1800" dirty="0">
                          <a:solidFill>
                            <a:schemeClr val="accent2">
                              <a:lumMod val="75000"/>
                            </a:schemeClr>
                          </a:solidFill>
                          <a:effectLst/>
                        </a:rPr>
                        <a:t>(cm)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Swath-to-Swath</a:t>
                      </a:r>
                    </a:p>
                    <a:p>
                      <a:pPr marL="0" marR="0" algn="ctr">
                        <a:lnSpc>
                          <a:spcPct val="115000"/>
                        </a:lnSpc>
                        <a:spcBef>
                          <a:spcPts val="0"/>
                        </a:spcBef>
                        <a:spcAft>
                          <a:spcPts val="0"/>
                        </a:spcAft>
                      </a:pPr>
                      <a:r>
                        <a:rPr lang="en-US" sz="1800" dirty="0">
                          <a:solidFill>
                            <a:schemeClr val="accent2">
                              <a:lumMod val="75000"/>
                            </a:schemeClr>
                          </a:solidFill>
                          <a:effectLst/>
                        </a:rPr>
                        <a:t>Non-Veg Terrain</a:t>
                      </a:r>
                    </a:p>
                    <a:p>
                      <a:pPr marL="0" marR="0" algn="ctr">
                        <a:lnSpc>
                          <a:spcPct val="115000"/>
                        </a:lnSpc>
                        <a:spcBef>
                          <a:spcPts val="0"/>
                        </a:spcBef>
                        <a:spcAft>
                          <a:spcPts val="0"/>
                        </a:spcAft>
                      </a:pPr>
                      <a:r>
                        <a:rPr lang="en-US" sz="1800" dirty="0">
                          <a:solidFill>
                            <a:schemeClr val="accent2">
                              <a:lumMod val="75000"/>
                            </a:schemeClr>
                          </a:solidFill>
                          <a:effectLst/>
                        </a:rPr>
                        <a:t>(Max Diff) </a:t>
                      </a:r>
                    </a:p>
                    <a:p>
                      <a:pPr marL="0" marR="0" algn="ctr">
                        <a:lnSpc>
                          <a:spcPct val="115000"/>
                        </a:lnSpc>
                        <a:spcBef>
                          <a:spcPts val="0"/>
                        </a:spcBef>
                        <a:spcAft>
                          <a:spcPts val="0"/>
                        </a:spcAft>
                      </a:pPr>
                      <a:r>
                        <a:rPr lang="en-US" sz="1800" dirty="0">
                          <a:solidFill>
                            <a:schemeClr val="accent2">
                              <a:lumMod val="75000"/>
                            </a:schemeClr>
                          </a:solidFill>
                          <a:effectLst/>
                        </a:rPr>
                        <a:t>(cm)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1"/>
                  </a:ext>
                </a:extLst>
              </a:tr>
              <a:tr h="320340">
                <a:tc>
                  <a:txBody>
                    <a:bodyPr/>
                    <a:lstStyle/>
                    <a:p>
                      <a:pPr marL="0" marR="0" algn="ctr">
                        <a:lnSpc>
                          <a:spcPct val="115000"/>
                        </a:lnSpc>
                        <a:spcBef>
                          <a:spcPts val="0"/>
                        </a:spcBef>
                        <a:spcAft>
                          <a:spcPts val="0"/>
                        </a:spcAft>
                      </a:pPr>
                      <a:r>
                        <a:rPr lang="en-US" sz="1800" dirty="0">
                          <a:solidFill>
                            <a:schemeClr val="accent2">
                              <a:lumMod val="75000"/>
                            </a:schemeClr>
                          </a:solidFill>
                          <a:effectLst/>
                        </a:rPr>
                        <a:t>1-cm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1.0</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2.0</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3</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0.6</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0.8</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1.6</a:t>
                      </a:r>
                      <a:endParaRPr lang="en-US" sz="18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2"/>
                  </a:ext>
                </a:extLst>
              </a:tr>
              <a:tr h="320340">
                <a:tc>
                  <a:txBody>
                    <a:bodyPr/>
                    <a:lstStyle/>
                    <a:p>
                      <a:pPr marL="0" marR="0" algn="ctr">
                        <a:lnSpc>
                          <a:spcPct val="115000"/>
                        </a:lnSpc>
                        <a:spcBef>
                          <a:spcPts val="0"/>
                        </a:spcBef>
                        <a:spcAft>
                          <a:spcPts val="0"/>
                        </a:spcAft>
                      </a:pPr>
                      <a:r>
                        <a:rPr lang="en-US" sz="1800" dirty="0">
                          <a:solidFill>
                            <a:schemeClr val="accent2">
                              <a:lumMod val="75000"/>
                            </a:schemeClr>
                          </a:solidFill>
                          <a:effectLst/>
                        </a:rPr>
                        <a:t>2.5-cm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2.5</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4.9</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7.5</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1.5</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2</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4</a:t>
                      </a:r>
                      <a:endParaRPr lang="en-US" sz="18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3"/>
                  </a:ext>
                </a:extLst>
              </a:tr>
              <a:tr h="320340">
                <a:tc>
                  <a:txBody>
                    <a:bodyPr/>
                    <a:lstStyle/>
                    <a:p>
                      <a:pPr marL="0" marR="0" algn="ctr">
                        <a:lnSpc>
                          <a:spcPct val="115000"/>
                        </a:lnSpc>
                        <a:spcBef>
                          <a:spcPts val="0"/>
                        </a:spcBef>
                        <a:spcAft>
                          <a:spcPts val="0"/>
                        </a:spcAft>
                      </a:pPr>
                      <a:r>
                        <a:rPr lang="en-US" sz="1800" dirty="0">
                          <a:solidFill>
                            <a:schemeClr val="accent2">
                              <a:lumMod val="75000"/>
                            </a:schemeClr>
                          </a:solidFill>
                          <a:effectLst/>
                        </a:rPr>
                        <a:t>5-cm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5.0</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9.8</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15</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3</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4</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8</a:t>
                      </a:r>
                      <a:endParaRPr lang="en-US" sz="18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4"/>
                  </a:ext>
                </a:extLst>
              </a:tr>
              <a:tr h="320340">
                <a:tc>
                  <a:txBody>
                    <a:bodyPr/>
                    <a:lstStyle/>
                    <a:p>
                      <a:pPr marL="0" marR="0" algn="ctr">
                        <a:lnSpc>
                          <a:spcPct val="115000"/>
                        </a:lnSpc>
                        <a:spcBef>
                          <a:spcPts val="0"/>
                        </a:spcBef>
                        <a:spcAft>
                          <a:spcPts val="0"/>
                        </a:spcAft>
                      </a:pPr>
                      <a:r>
                        <a:rPr lang="en-US" sz="1800" dirty="0">
                          <a:solidFill>
                            <a:schemeClr val="accent2">
                              <a:lumMod val="75000"/>
                            </a:schemeClr>
                          </a:solidFill>
                          <a:effectLst/>
                        </a:rPr>
                        <a:t>10-cm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10.0</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19.6</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30</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6</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8</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16</a:t>
                      </a:r>
                      <a:endParaRPr lang="en-US" sz="18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5"/>
                  </a:ext>
                </a:extLst>
              </a:tr>
              <a:tr h="320340">
                <a:tc>
                  <a:txBody>
                    <a:bodyPr/>
                    <a:lstStyle/>
                    <a:p>
                      <a:pPr marL="0" marR="0" algn="ctr">
                        <a:lnSpc>
                          <a:spcPct val="115000"/>
                        </a:lnSpc>
                        <a:spcBef>
                          <a:spcPts val="0"/>
                        </a:spcBef>
                        <a:spcAft>
                          <a:spcPts val="0"/>
                        </a:spcAft>
                      </a:pPr>
                      <a:r>
                        <a:rPr lang="en-US" sz="1800" dirty="0">
                          <a:solidFill>
                            <a:schemeClr val="accent2">
                              <a:lumMod val="75000"/>
                            </a:schemeClr>
                          </a:solidFill>
                          <a:effectLst/>
                        </a:rPr>
                        <a:t>15-cm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15.0</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29.4</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45</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9</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12</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24</a:t>
                      </a:r>
                      <a:endParaRPr lang="en-US" sz="18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6"/>
                  </a:ext>
                </a:extLst>
              </a:tr>
              <a:tr h="320340">
                <a:tc>
                  <a:txBody>
                    <a:bodyPr/>
                    <a:lstStyle/>
                    <a:p>
                      <a:pPr marL="0" marR="0" algn="ctr">
                        <a:lnSpc>
                          <a:spcPct val="115000"/>
                        </a:lnSpc>
                        <a:spcBef>
                          <a:spcPts val="0"/>
                        </a:spcBef>
                        <a:spcAft>
                          <a:spcPts val="0"/>
                        </a:spcAft>
                      </a:pPr>
                      <a:r>
                        <a:rPr lang="en-US" sz="1800" dirty="0">
                          <a:solidFill>
                            <a:schemeClr val="accent2">
                              <a:lumMod val="75000"/>
                            </a:schemeClr>
                          </a:solidFill>
                          <a:effectLst/>
                        </a:rPr>
                        <a:t>20-cm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20.0</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39.2</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60</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12</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16</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32</a:t>
                      </a:r>
                      <a:endParaRPr lang="en-US" sz="18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7"/>
                  </a:ext>
                </a:extLst>
              </a:tr>
              <a:tr h="320340">
                <a:tc>
                  <a:txBody>
                    <a:bodyPr/>
                    <a:lstStyle/>
                    <a:p>
                      <a:pPr marL="0" marR="0" algn="ctr">
                        <a:lnSpc>
                          <a:spcPct val="115000"/>
                        </a:lnSpc>
                        <a:spcBef>
                          <a:spcPts val="0"/>
                        </a:spcBef>
                        <a:spcAft>
                          <a:spcPts val="0"/>
                        </a:spcAft>
                      </a:pPr>
                      <a:r>
                        <a:rPr lang="en-US" sz="1800" dirty="0">
                          <a:solidFill>
                            <a:schemeClr val="accent2">
                              <a:lumMod val="75000"/>
                            </a:schemeClr>
                          </a:solidFill>
                          <a:effectLst/>
                        </a:rPr>
                        <a:t>33.3-cm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33.3</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65.3</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100</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20</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26.7</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53.3</a:t>
                      </a:r>
                      <a:endParaRPr lang="en-US" sz="18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8"/>
                  </a:ext>
                </a:extLst>
              </a:tr>
              <a:tr h="320340">
                <a:tc>
                  <a:txBody>
                    <a:bodyPr/>
                    <a:lstStyle/>
                    <a:p>
                      <a:pPr marL="0" marR="0" algn="ctr">
                        <a:lnSpc>
                          <a:spcPct val="115000"/>
                        </a:lnSpc>
                        <a:spcBef>
                          <a:spcPts val="0"/>
                        </a:spcBef>
                        <a:spcAft>
                          <a:spcPts val="0"/>
                        </a:spcAft>
                      </a:pPr>
                      <a:r>
                        <a:rPr lang="en-US" sz="1800" dirty="0">
                          <a:solidFill>
                            <a:schemeClr val="accent2">
                              <a:lumMod val="75000"/>
                            </a:schemeClr>
                          </a:solidFill>
                          <a:effectLst/>
                        </a:rPr>
                        <a:t>66.7-cm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66.7</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130.7</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200</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40</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53.3</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106.7</a:t>
                      </a:r>
                      <a:endParaRPr lang="en-US" sz="18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9"/>
                  </a:ext>
                </a:extLst>
              </a:tr>
              <a:tr h="320340">
                <a:tc>
                  <a:txBody>
                    <a:bodyPr/>
                    <a:lstStyle/>
                    <a:p>
                      <a:pPr marL="0" marR="0" algn="ctr">
                        <a:lnSpc>
                          <a:spcPct val="115000"/>
                        </a:lnSpc>
                        <a:spcBef>
                          <a:spcPts val="0"/>
                        </a:spcBef>
                        <a:spcAft>
                          <a:spcPts val="0"/>
                        </a:spcAft>
                      </a:pPr>
                      <a:r>
                        <a:rPr lang="en-US" sz="1800" dirty="0">
                          <a:solidFill>
                            <a:schemeClr val="accent2">
                              <a:lumMod val="75000"/>
                            </a:schemeClr>
                          </a:solidFill>
                          <a:effectLst/>
                        </a:rPr>
                        <a:t>100-cm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100.0</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196.0</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300</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60</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80</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160</a:t>
                      </a:r>
                      <a:endParaRPr lang="en-US" sz="18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10"/>
                  </a:ext>
                </a:extLst>
              </a:tr>
              <a:tr h="320340">
                <a:tc>
                  <a:txBody>
                    <a:bodyPr/>
                    <a:lstStyle/>
                    <a:p>
                      <a:pPr marL="0" marR="0" algn="ctr">
                        <a:lnSpc>
                          <a:spcPct val="115000"/>
                        </a:lnSpc>
                        <a:spcBef>
                          <a:spcPts val="0"/>
                        </a:spcBef>
                        <a:spcAft>
                          <a:spcPts val="0"/>
                        </a:spcAft>
                      </a:pPr>
                      <a:r>
                        <a:rPr lang="en-US" sz="1800" dirty="0">
                          <a:solidFill>
                            <a:schemeClr val="accent2">
                              <a:lumMod val="75000"/>
                            </a:schemeClr>
                          </a:solidFill>
                          <a:effectLst/>
                        </a:rPr>
                        <a:t>333.3-cm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333.3</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653.3</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1000</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200</a:t>
                      </a:r>
                      <a:endParaRPr lang="en-US" sz="18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266.7</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533.3</a:t>
                      </a:r>
                      <a:endParaRPr lang="en-US" sz="18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90111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340932" y="259084"/>
            <a:ext cx="9665321" cy="1143000"/>
          </a:xfrm>
          <a:prstGeom prst="rect">
            <a:avLst/>
          </a:prstGeom>
        </p:spPr>
        <p:txBody>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r>
              <a:rPr lang="en-US" sz="2000" dirty="0">
                <a:solidFill>
                  <a:schemeClr val="accent2">
                    <a:lumMod val="75000"/>
                  </a:schemeClr>
                </a:solidFill>
              </a:rPr>
              <a:t>Examples on Vertical Accuracy and Recommended Lidar Point Density for Digital Elevation Data according to the new ASPRS 2014 standard</a:t>
            </a:r>
          </a:p>
        </p:txBody>
      </p:sp>
      <p:graphicFrame>
        <p:nvGraphicFramePr>
          <p:cNvPr id="5" name="Content Placeholder 4">
            <a:extLst>
              <a:ext uri="{FF2B5EF4-FFF2-40B4-BE49-F238E27FC236}">
                <a16:creationId xmlns:a16="http://schemas.microsoft.com/office/drawing/2014/main" id="{21F0AE37-34B1-4721-8535-1A6BF492B6C4}"/>
              </a:ext>
            </a:extLst>
          </p:cNvPr>
          <p:cNvGraphicFramePr>
            <a:graphicFrameLocks/>
          </p:cNvGraphicFramePr>
          <p:nvPr>
            <p:extLst>
              <p:ext uri="{D42A27DB-BD31-4B8C-83A1-F6EECF244321}">
                <p14:modId xmlns:p14="http://schemas.microsoft.com/office/powerpoint/2010/main" val="2427560855"/>
              </p:ext>
            </p:extLst>
          </p:nvPr>
        </p:nvGraphicFramePr>
        <p:xfrm>
          <a:off x="2057399" y="1026660"/>
          <a:ext cx="8000998" cy="5044700"/>
        </p:xfrm>
        <a:graphic>
          <a:graphicData uri="http://schemas.openxmlformats.org/drawingml/2006/table">
            <a:tbl>
              <a:tblPr firstRow="1" firstCol="1" bandRow="1" bandCol="1">
                <a:tableStyleId>{5C22544A-7EE6-4342-B048-85BDC9FD1C3A}</a:tableStyleId>
              </a:tblPr>
              <a:tblGrid>
                <a:gridCol w="1497068">
                  <a:extLst>
                    <a:ext uri="{9D8B030D-6E8A-4147-A177-3AD203B41FA5}">
                      <a16:colId xmlns:a16="http://schemas.microsoft.com/office/drawing/2014/main" val="20000"/>
                    </a:ext>
                  </a:extLst>
                </a:gridCol>
                <a:gridCol w="1746580">
                  <a:extLst>
                    <a:ext uri="{9D8B030D-6E8A-4147-A177-3AD203B41FA5}">
                      <a16:colId xmlns:a16="http://schemas.microsoft.com/office/drawing/2014/main" val="20001"/>
                    </a:ext>
                  </a:extLst>
                </a:gridCol>
                <a:gridCol w="1746580">
                  <a:extLst>
                    <a:ext uri="{9D8B030D-6E8A-4147-A177-3AD203B41FA5}">
                      <a16:colId xmlns:a16="http://schemas.microsoft.com/office/drawing/2014/main" val="20002"/>
                    </a:ext>
                  </a:extLst>
                </a:gridCol>
                <a:gridCol w="1497068">
                  <a:extLst>
                    <a:ext uri="{9D8B030D-6E8A-4147-A177-3AD203B41FA5}">
                      <a16:colId xmlns:a16="http://schemas.microsoft.com/office/drawing/2014/main" val="20003"/>
                    </a:ext>
                  </a:extLst>
                </a:gridCol>
                <a:gridCol w="1513702">
                  <a:extLst>
                    <a:ext uri="{9D8B030D-6E8A-4147-A177-3AD203B41FA5}">
                      <a16:colId xmlns:a16="http://schemas.microsoft.com/office/drawing/2014/main" val="20004"/>
                    </a:ext>
                  </a:extLst>
                </a:gridCol>
              </a:tblGrid>
              <a:tr h="302431">
                <a:tc rowSpan="2">
                  <a:txBody>
                    <a:bodyPr/>
                    <a:lstStyle/>
                    <a:p>
                      <a:pPr marL="0" marR="0" algn="ctr">
                        <a:lnSpc>
                          <a:spcPct val="115000"/>
                        </a:lnSpc>
                        <a:spcBef>
                          <a:spcPts val="0"/>
                        </a:spcBef>
                        <a:spcAft>
                          <a:spcPts val="0"/>
                        </a:spcAft>
                      </a:pPr>
                      <a:r>
                        <a:rPr lang="en-US" sz="1800" dirty="0">
                          <a:solidFill>
                            <a:schemeClr val="accent2">
                              <a:lumMod val="75000"/>
                            </a:schemeClr>
                          </a:solidFill>
                          <a:effectLst/>
                        </a:rPr>
                        <a:t> </a:t>
                      </a:r>
                    </a:p>
                    <a:p>
                      <a:pPr marL="0" marR="0" algn="ctr">
                        <a:lnSpc>
                          <a:spcPct val="115000"/>
                        </a:lnSpc>
                        <a:spcBef>
                          <a:spcPts val="0"/>
                        </a:spcBef>
                        <a:spcAft>
                          <a:spcPts val="0"/>
                        </a:spcAft>
                      </a:pPr>
                      <a:r>
                        <a:rPr lang="en-US" sz="1800" dirty="0">
                          <a:solidFill>
                            <a:schemeClr val="accent2">
                              <a:lumMod val="75000"/>
                            </a:schemeClr>
                          </a:solidFill>
                          <a:effectLst/>
                        </a:rPr>
                        <a:t>Vertical Accuracy Class</a:t>
                      </a:r>
                    </a:p>
                    <a:p>
                      <a:pPr marL="0" marR="0" algn="ctr">
                        <a:lnSpc>
                          <a:spcPct val="115000"/>
                        </a:lnSpc>
                        <a:spcBef>
                          <a:spcPts val="0"/>
                        </a:spcBef>
                        <a:spcAft>
                          <a:spcPts val="0"/>
                        </a:spcAft>
                      </a:pPr>
                      <a:r>
                        <a:rPr lang="en-US" sz="1800" dirty="0">
                          <a:solidFill>
                            <a:schemeClr val="accent2">
                              <a:lumMod val="75000"/>
                            </a:schemeClr>
                          </a:solidFill>
                          <a:effectLst/>
                        </a:rPr>
                        <a:t> </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gridSpan="2">
                  <a:txBody>
                    <a:bodyPr/>
                    <a:lstStyle/>
                    <a:p>
                      <a:pPr marL="0" marR="0" algn="ctr">
                        <a:lnSpc>
                          <a:spcPct val="115000"/>
                        </a:lnSpc>
                        <a:spcBef>
                          <a:spcPts val="0"/>
                        </a:spcBef>
                        <a:spcAft>
                          <a:spcPts val="0"/>
                        </a:spcAft>
                      </a:pPr>
                      <a:r>
                        <a:rPr lang="en-US" sz="1400">
                          <a:solidFill>
                            <a:schemeClr val="tx1"/>
                          </a:solidFill>
                          <a:effectLst/>
                        </a:rPr>
                        <a:t>Absolute Accuracy</a:t>
                      </a:r>
                      <a:endParaRPr lang="en-US" sz="1400">
                        <a:solidFill>
                          <a:schemeClr val="tx1"/>
                        </a:solidFill>
                        <a:effectLst/>
                        <a:latin typeface="Calibri"/>
                        <a:ea typeface="Times New Roman"/>
                        <a:cs typeface="Times New Roman"/>
                      </a:endParaRPr>
                    </a:p>
                  </a:txBody>
                  <a:tcPr marL="68580" marR="68580" marT="0" marB="0" anchor="ctr"/>
                </a:tc>
                <a:tc hMerge="1">
                  <a:txBody>
                    <a:bodyPr/>
                    <a:lstStyle/>
                    <a:p>
                      <a:endParaRPr lang="en-US"/>
                    </a:p>
                  </a:txBody>
                  <a:tcPr/>
                </a:tc>
                <a:tc rowSpan="2">
                  <a:txBody>
                    <a:bodyPr/>
                    <a:lstStyle/>
                    <a:p>
                      <a:pPr marL="0" marR="0" algn="ctr">
                        <a:lnSpc>
                          <a:spcPct val="115000"/>
                        </a:lnSpc>
                        <a:spcBef>
                          <a:spcPts val="0"/>
                        </a:spcBef>
                        <a:spcAft>
                          <a:spcPts val="0"/>
                        </a:spcAft>
                      </a:pPr>
                      <a:r>
                        <a:rPr lang="en-US" sz="1800">
                          <a:solidFill>
                            <a:schemeClr val="accent2">
                              <a:lumMod val="75000"/>
                            </a:schemeClr>
                          </a:solidFill>
                          <a:effectLst/>
                        </a:rPr>
                        <a:t>Recommended</a:t>
                      </a:r>
                    </a:p>
                    <a:p>
                      <a:pPr marL="0" marR="0" algn="ctr">
                        <a:lnSpc>
                          <a:spcPct val="115000"/>
                        </a:lnSpc>
                        <a:spcBef>
                          <a:spcPts val="0"/>
                        </a:spcBef>
                        <a:spcAft>
                          <a:spcPts val="0"/>
                        </a:spcAft>
                      </a:pPr>
                      <a:r>
                        <a:rPr lang="en-US" sz="1800">
                          <a:solidFill>
                            <a:schemeClr val="accent2">
                              <a:lumMod val="75000"/>
                            </a:schemeClr>
                          </a:solidFill>
                          <a:effectLst/>
                        </a:rPr>
                        <a:t>Minimum NPD</a:t>
                      </a:r>
                    </a:p>
                    <a:p>
                      <a:pPr marL="0" marR="0" algn="ctr">
                        <a:lnSpc>
                          <a:spcPct val="115000"/>
                        </a:lnSpc>
                        <a:spcBef>
                          <a:spcPts val="0"/>
                        </a:spcBef>
                        <a:spcAft>
                          <a:spcPts val="0"/>
                        </a:spcAft>
                      </a:pPr>
                      <a:r>
                        <a:rPr lang="en-US" sz="1800">
                          <a:solidFill>
                            <a:schemeClr val="accent2">
                              <a:lumMod val="75000"/>
                            </a:schemeClr>
                          </a:solidFill>
                          <a:effectLst/>
                        </a:rPr>
                        <a:t>(pts/m</a:t>
                      </a:r>
                      <a:r>
                        <a:rPr lang="en-US" sz="1800" baseline="30000">
                          <a:solidFill>
                            <a:schemeClr val="accent2">
                              <a:lumMod val="75000"/>
                            </a:schemeClr>
                          </a:solidFill>
                          <a:effectLst/>
                        </a:rPr>
                        <a:t>2</a:t>
                      </a:r>
                      <a:r>
                        <a:rPr lang="en-US" sz="1800">
                          <a:solidFill>
                            <a:schemeClr val="accent2">
                              <a:lumMod val="75000"/>
                            </a:schemeClr>
                          </a:solidFill>
                          <a:effectLst/>
                        </a:rPr>
                        <a:t>)</a:t>
                      </a:r>
                      <a:endParaRPr lang="en-US" sz="1800">
                        <a:solidFill>
                          <a:schemeClr val="accent2">
                            <a:lumMod val="75000"/>
                          </a:schemeClr>
                        </a:solidFill>
                        <a:effectLst/>
                        <a:latin typeface="Calibri"/>
                        <a:ea typeface="Times New Roman"/>
                        <a:cs typeface="Times New Roman"/>
                      </a:endParaRPr>
                    </a:p>
                  </a:txBody>
                  <a:tcPr marL="68580" marR="68580" marT="0" marB="0" anchor="ctr"/>
                </a:tc>
                <a:tc rowSpan="2">
                  <a:txBody>
                    <a:bodyPr/>
                    <a:lstStyle/>
                    <a:p>
                      <a:pPr marL="0" marR="0" algn="ctr">
                        <a:lnSpc>
                          <a:spcPct val="115000"/>
                        </a:lnSpc>
                        <a:spcBef>
                          <a:spcPts val="0"/>
                        </a:spcBef>
                        <a:spcAft>
                          <a:spcPts val="0"/>
                        </a:spcAft>
                      </a:pPr>
                      <a:r>
                        <a:rPr lang="en-US" sz="1800">
                          <a:solidFill>
                            <a:schemeClr val="accent2">
                              <a:lumMod val="75000"/>
                            </a:schemeClr>
                          </a:solidFill>
                          <a:effectLst/>
                        </a:rPr>
                        <a:t>Recommended Maximum NPS</a:t>
                      </a:r>
                      <a:r>
                        <a:rPr lang="en-US" sz="1800" baseline="30000">
                          <a:solidFill>
                            <a:schemeClr val="accent2">
                              <a:lumMod val="75000"/>
                            </a:schemeClr>
                          </a:solidFill>
                          <a:effectLst/>
                        </a:rPr>
                        <a:t>7</a:t>
                      </a:r>
                      <a:r>
                        <a:rPr lang="en-US" sz="1800">
                          <a:solidFill>
                            <a:schemeClr val="accent2">
                              <a:lumMod val="75000"/>
                            </a:schemeClr>
                          </a:solidFill>
                          <a:effectLst/>
                        </a:rPr>
                        <a:t> (m)</a:t>
                      </a:r>
                      <a:endParaRPr lang="en-US" sz="180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0"/>
                  </a:ext>
                </a:extLst>
              </a:tr>
              <a:tr h="878400">
                <a:tc vMerge="1">
                  <a:txBody>
                    <a:bodyPr/>
                    <a:lstStyle/>
                    <a:p>
                      <a:endParaRPr lang="en-US"/>
                    </a:p>
                  </a:txBody>
                  <a:tcPr/>
                </a:tc>
                <a:tc>
                  <a:txBody>
                    <a:bodyPr/>
                    <a:lstStyle/>
                    <a:p>
                      <a:pPr marL="0" marR="0" algn="ctr">
                        <a:lnSpc>
                          <a:spcPct val="115000"/>
                        </a:lnSpc>
                        <a:spcBef>
                          <a:spcPts val="0"/>
                        </a:spcBef>
                        <a:spcAft>
                          <a:spcPts val="0"/>
                        </a:spcAft>
                      </a:pPr>
                      <a:r>
                        <a:rPr lang="en-US" sz="1800" dirty="0" err="1">
                          <a:solidFill>
                            <a:schemeClr val="accent2">
                              <a:lumMod val="75000"/>
                            </a:schemeClr>
                          </a:solidFill>
                          <a:effectLst/>
                        </a:rPr>
                        <a:t>RMSE</a:t>
                      </a:r>
                      <a:r>
                        <a:rPr lang="en-US" sz="1800" baseline="-25000" dirty="0" err="1">
                          <a:solidFill>
                            <a:schemeClr val="accent2">
                              <a:lumMod val="75000"/>
                            </a:schemeClr>
                          </a:solidFill>
                          <a:effectLst/>
                        </a:rPr>
                        <a:t>z</a:t>
                      </a:r>
                      <a:endParaRPr lang="en-US" sz="1800" dirty="0">
                        <a:solidFill>
                          <a:schemeClr val="accent2">
                            <a:lumMod val="75000"/>
                          </a:schemeClr>
                        </a:solidFill>
                        <a:effectLst/>
                      </a:endParaRPr>
                    </a:p>
                    <a:p>
                      <a:pPr marL="0" marR="0" algn="ctr">
                        <a:lnSpc>
                          <a:spcPct val="115000"/>
                        </a:lnSpc>
                        <a:spcBef>
                          <a:spcPts val="0"/>
                        </a:spcBef>
                        <a:spcAft>
                          <a:spcPts val="0"/>
                        </a:spcAft>
                      </a:pPr>
                      <a:r>
                        <a:rPr lang="en-US" sz="1800" dirty="0">
                          <a:solidFill>
                            <a:schemeClr val="accent2">
                              <a:lumMod val="75000"/>
                            </a:schemeClr>
                          </a:solidFill>
                          <a:effectLst/>
                        </a:rPr>
                        <a:t>Non-Vegetated</a:t>
                      </a:r>
                    </a:p>
                    <a:p>
                      <a:pPr marL="0" marR="0" algn="ctr">
                        <a:lnSpc>
                          <a:spcPct val="115000"/>
                        </a:lnSpc>
                        <a:spcBef>
                          <a:spcPts val="0"/>
                        </a:spcBef>
                        <a:spcAft>
                          <a:spcPts val="0"/>
                        </a:spcAft>
                      </a:pPr>
                      <a:r>
                        <a:rPr lang="en-US" sz="1800" dirty="0">
                          <a:solidFill>
                            <a:schemeClr val="accent2">
                              <a:lumMod val="75000"/>
                            </a:schemeClr>
                          </a:solidFill>
                          <a:effectLst/>
                        </a:rPr>
                        <a:t>(cm)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NVA</a:t>
                      </a:r>
                    </a:p>
                    <a:p>
                      <a:pPr marL="0" marR="0" algn="ctr">
                        <a:lnSpc>
                          <a:spcPct val="115000"/>
                        </a:lnSpc>
                        <a:spcBef>
                          <a:spcPts val="0"/>
                        </a:spcBef>
                        <a:spcAft>
                          <a:spcPts val="0"/>
                        </a:spcAft>
                      </a:pPr>
                      <a:r>
                        <a:rPr lang="en-US" sz="1800" dirty="0">
                          <a:solidFill>
                            <a:schemeClr val="accent2">
                              <a:lumMod val="75000"/>
                            </a:schemeClr>
                          </a:solidFill>
                          <a:effectLst/>
                        </a:rPr>
                        <a:t>at 95% Confidence </a:t>
                      </a:r>
                    </a:p>
                    <a:p>
                      <a:pPr marL="0" marR="0" algn="ctr">
                        <a:lnSpc>
                          <a:spcPct val="115000"/>
                        </a:lnSpc>
                        <a:spcBef>
                          <a:spcPts val="0"/>
                        </a:spcBef>
                        <a:spcAft>
                          <a:spcPts val="0"/>
                        </a:spcAft>
                      </a:pPr>
                      <a:r>
                        <a:rPr lang="en-US" sz="1800" dirty="0">
                          <a:solidFill>
                            <a:schemeClr val="accent2">
                              <a:lumMod val="75000"/>
                            </a:schemeClr>
                          </a:solidFill>
                          <a:effectLst/>
                        </a:rPr>
                        <a:t>Level (cm)</a:t>
                      </a:r>
                      <a:endParaRPr lang="en-US" sz="1800" dirty="0">
                        <a:solidFill>
                          <a:schemeClr val="accent2">
                            <a:lumMod val="75000"/>
                          </a:schemeClr>
                        </a:solidFill>
                        <a:effectLst/>
                        <a:latin typeface="Calibri"/>
                        <a:ea typeface="Times New Roman"/>
                        <a:cs typeface="Times New Roman"/>
                      </a:endParaRPr>
                    </a:p>
                  </a:txBody>
                  <a:tcPr marL="68580" marR="68580" marT="0"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346736">
                <a:tc>
                  <a:txBody>
                    <a:bodyPr/>
                    <a:lstStyle/>
                    <a:p>
                      <a:pPr marL="0" marR="0" algn="ctr">
                        <a:lnSpc>
                          <a:spcPct val="115000"/>
                        </a:lnSpc>
                        <a:spcBef>
                          <a:spcPts val="0"/>
                        </a:spcBef>
                        <a:spcAft>
                          <a:spcPts val="0"/>
                        </a:spcAft>
                      </a:pPr>
                      <a:r>
                        <a:rPr lang="en-US" sz="1600" dirty="0">
                          <a:solidFill>
                            <a:schemeClr val="accent2">
                              <a:lumMod val="75000"/>
                            </a:schemeClr>
                          </a:solidFill>
                          <a:effectLst/>
                        </a:rPr>
                        <a:t>1-cm</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1.0</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2.0</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≥20 </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≤0.22</a:t>
                      </a:r>
                      <a:endParaRPr lang="en-US" sz="16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2"/>
                  </a:ext>
                </a:extLst>
              </a:tr>
              <a:tr h="346736">
                <a:tc>
                  <a:txBody>
                    <a:bodyPr/>
                    <a:lstStyle/>
                    <a:p>
                      <a:pPr marL="0" marR="0" algn="ctr">
                        <a:lnSpc>
                          <a:spcPct val="115000"/>
                        </a:lnSpc>
                        <a:spcBef>
                          <a:spcPts val="0"/>
                        </a:spcBef>
                        <a:spcAft>
                          <a:spcPts val="0"/>
                        </a:spcAft>
                      </a:pPr>
                      <a:r>
                        <a:rPr lang="en-US" sz="1600" dirty="0">
                          <a:solidFill>
                            <a:schemeClr val="accent2">
                              <a:lumMod val="75000"/>
                            </a:schemeClr>
                          </a:solidFill>
                          <a:effectLst/>
                        </a:rPr>
                        <a:t>2.5-cm</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2.5</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4.9</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16 </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0.25</a:t>
                      </a:r>
                      <a:endParaRPr lang="en-US" sz="16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3"/>
                  </a:ext>
                </a:extLst>
              </a:tr>
              <a:tr h="346736">
                <a:tc>
                  <a:txBody>
                    <a:bodyPr/>
                    <a:lstStyle/>
                    <a:p>
                      <a:pPr marL="0" marR="0" algn="ctr">
                        <a:lnSpc>
                          <a:spcPct val="115000"/>
                        </a:lnSpc>
                        <a:spcBef>
                          <a:spcPts val="0"/>
                        </a:spcBef>
                        <a:spcAft>
                          <a:spcPts val="0"/>
                        </a:spcAft>
                      </a:pPr>
                      <a:r>
                        <a:rPr lang="en-US" sz="1600">
                          <a:solidFill>
                            <a:schemeClr val="accent2">
                              <a:lumMod val="75000"/>
                            </a:schemeClr>
                          </a:solidFill>
                          <a:effectLst/>
                        </a:rPr>
                        <a:t>5-cm</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5.0</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9.8</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8 </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0.35</a:t>
                      </a:r>
                      <a:endParaRPr lang="en-US" sz="16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4"/>
                  </a:ext>
                </a:extLst>
              </a:tr>
              <a:tr h="346736">
                <a:tc>
                  <a:txBody>
                    <a:bodyPr/>
                    <a:lstStyle/>
                    <a:p>
                      <a:pPr marL="0" marR="0" algn="ctr">
                        <a:lnSpc>
                          <a:spcPct val="115000"/>
                        </a:lnSpc>
                        <a:spcBef>
                          <a:spcPts val="0"/>
                        </a:spcBef>
                        <a:spcAft>
                          <a:spcPts val="0"/>
                        </a:spcAft>
                      </a:pPr>
                      <a:r>
                        <a:rPr lang="en-US" sz="1600" dirty="0">
                          <a:solidFill>
                            <a:schemeClr val="accent2">
                              <a:lumMod val="75000"/>
                            </a:schemeClr>
                          </a:solidFill>
                          <a:effectLst/>
                        </a:rPr>
                        <a:t>10-cm</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10.0</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19.6</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2 </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0.71</a:t>
                      </a:r>
                      <a:endParaRPr lang="en-US" sz="16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5"/>
                  </a:ext>
                </a:extLst>
              </a:tr>
              <a:tr h="346736">
                <a:tc>
                  <a:txBody>
                    <a:bodyPr/>
                    <a:lstStyle/>
                    <a:p>
                      <a:pPr marL="0" marR="0" algn="ctr">
                        <a:lnSpc>
                          <a:spcPct val="115000"/>
                        </a:lnSpc>
                        <a:spcBef>
                          <a:spcPts val="0"/>
                        </a:spcBef>
                        <a:spcAft>
                          <a:spcPts val="0"/>
                        </a:spcAft>
                      </a:pPr>
                      <a:r>
                        <a:rPr lang="en-US" sz="1600" dirty="0">
                          <a:solidFill>
                            <a:schemeClr val="accent2">
                              <a:lumMod val="75000"/>
                            </a:schemeClr>
                          </a:solidFill>
                          <a:effectLst/>
                        </a:rPr>
                        <a:t>15-cm</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15.0</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29.4</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1 </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1.0</a:t>
                      </a:r>
                      <a:endParaRPr lang="en-US" sz="16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6"/>
                  </a:ext>
                </a:extLst>
              </a:tr>
              <a:tr h="346736">
                <a:tc>
                  <a:txBody>
                    <a:bodyPr/>
                    <a:lstStyle/>
                    <a:p>
                      <a:pPr marL="0" marR="0" algn="ctr">
                        <a:lnSpc>
                          <a:spcPct val="115000"/>
                        </a:lnSpc>
                        <a:spcBef>
                          <a:spcPts val="0"/>
                        </a:spcBef>
                        <a:spcAft>
                          <a:spcPts val="0"/>
                        </a:spcAft>
                      </a:pPr>
                      <a:r>
                        <a:rPr lang="en-US" sz="1600">
                          <a:solidFill>
                            <a:schemeClr val="accent2">
                              <a:lumMod val="75000"/>
                            </a:schemeClr>
                          </a:solidFill>
                          <a:effectLst/>
                        </a:rPr>
                        <a:t>20-cm</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20.0</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39.2</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0.5 </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1.4</a:t>
                      </a:r>
                      <a:endParaRPr lang="en-US" sz="16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7"/>
                  </a:ext>
                </a:extLst>
              </a:tr>
              <a:tr h="346736">
                <a:tc>
                  <a:txBody>
                    <a:bodyPr/>
                    <a:lstStyle/>
                    <a:p>
                      <a:pPr marL="0" marR="0" algn="ctr">
                        <a:lnSpc>
                          <a:spcPct val="115000"/>
                        </a:lnSpc>
                        <a:spcBef>
                          <a:spcPts val="0"/>
                        </a:spcBef>
                        <a:spcAft>
                          <a:spcPts val="0"/>
                        </a:spcAft>
                      </a:pPr>
                      <a:r>
                        <a:rPr lang="en-US" sz="1600">
                          <a:solidFill>
                            <a:schemeClr val="accent2">
                              <a:lumMod val="75000"/>
                            </a:schemeClr>
                          </a:solidFill>
                          <a:effectLst/>
                        </a:rPr>
                        <a:t>33.3-cm</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33.3</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65.3</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0.25 </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2.0</a:t>
                      </a:r>
                      <a:endParaRPr lang="en-US" sz="16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8"/>
                  </a:ext>
                </a:extLst>
              </a:tr>
              <a:tr h="346736">
                <a:tc>
                  <a:txBody>
                    <a:bodyPr/>
                    <a:lstStyle/>
                    <a:p>
                      <a:pPr marL="0" marR="0" algn="ctr">
                        <a:lnSpc>
                          <a:spcPct val="115000"/>
                        </a:lnSpc>
                        <a:spcBef>
                          <a:spcPts val="0"/>
                        </a:spcBef>
                        <a:spcAft>
                          <a:spcPts val="0"/>
                        </a:spcAft>
                      </a:pPr>
                      <a:r>
                        <a:rPr lang="en-US" sz="1600">
                          <a:solidFill>
                            <a:schemeClr val="accent2">
                              <a:lumMod val="75000"/>
                            </a:schemeClr>
                          </a:solidFill>
                          <a:effectLst/>
                        </a:rPr>
                        <a:t>66.7-cm</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66.7</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130.7</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0.1 </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3.2</a:t>
                      </a:r>
                      <a:endParaRPr lang="en-US" sz="16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9"/>
                  </a:ext>
                </a:extLst>
              </a:tr>
              <a:tr h="346736">
                <a:tc>
                  <a:txBody>
                    <a:bodyPr/>
                    <a:lstStyle/>
                    <a:p>
                      <a:pPr marL="0" marR="0" algn="ctr">
                        <a:lnSpc>
                          <a:spcPct val="115000"/>
                        </a:lnSpc>
                        <a:spcBef>
                          <a:spcPts val="0"/>
                        </a:spcBef>
                        <a:spcAft>
                          <a:spcPts val="0"/>
                        </a:spcAft>
                      </a:pPr>
                      <a:r>
                        <a:rPr lang="en-US" sz="1600">
                          <a:solidFill>
                            <a:schemeClr val="accent2">
                              <a:lumMod val="75000"/>
                            </a:schemeClr>
                          </a:solidFill>
                          <a:effectLst/>
                        </a:rPr>
                        <a:t>100-cm</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100.0</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196.0</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0.05 </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4.5</a:t>
                      </a:r>
                      <a:endParaRPr lang="en-US" sz="16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10"/>
                  </a:ext>
                </a:extLst>
              </a:tr>
              <a:tr h="346736">
                <a:tc>
                  <a:txBody>
                    <a:bodyPr/>
                    <a:lstStyle/>
                    <a:p>
                      <a:pPr marL="0" marR="0" algn="ctr">
                        <a:lnSpc>
                          <a:spcPct val="115000"/>
                        </a:lnSpc>
                        <a:spcBef>
                          <a:spcPts val="0"/>
                        </a:spcBef>
                        <a:spcAft>
                          <a:spcPts val="0"/>
                        </a:spcAft>
                      </a:pPr>
                      <a:r>
                        <a:rPr lang="en-US" sz="1600">
                          <a:solidFill>
                            <a:schemeClr val="accent2">
                              <a:lumMod val="75000"/>
                            </a:schemeClr>
                          </a:solidFill>
                          <a:effectLst/>
                        </a:rPr>
                        <a:t>333.3-cm</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333.3</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a:solidFill>
                            <a:schemeClr val="accent2">
                              <a:lumMod val="75000"/>
                            </a:schemeClr>
                          </a:solidFill>
                          <a:effectLst/>
                        </a:rPr>
                        <a:t>653.3</a:t>
                      </a:r>
                      <a:endParaRPr lang="en-US" sz="160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0.01 </a:t>
                      </a:r>
                      <a:endParaRPr lang="en-US" sz="1600" dirty="0">
                        <a:solidFill>
                          <a:schemeClr val="accent2">
                            <a:lumMod val="75000"/>
                          </a:schemeClr>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dirty="0">
                          <a:solidFill>
                            <a:schemeClr val="accent2">
                              <a:lumMod val="75000"/>
                            </a:schemeClr>
                          </a:solidFill>
                          <a:effectLst/>
                        </a:rPr>
                        <a:t>10.0</a:t>
                      </a:r>
                      <a:endParaRPr lang="en-US" sz="1600" dirty="0">
                        <a:solidFill>
                          <a:schemeClr val="accent2">
                            <a:lumMod val="75000"/>
                          </a:schemeClr>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11"/>
                  </a:ext>
                </a:extLst>
              </a:tr>
            </a:tbl>
          </a:graphicData>
        </a:graphic>
      </p:graphicFrame>
      <p:sp>
        <p:nvSpPr>
          <p:cNvPr id="7" name="Rectangle 6">
            <a:extLst>
              <a:ext uri="{FF2B5EF4-FFF2-40B4-BE49-F238E27FC236}">
                <a16:creationId xmlns:a16="http://schemas.microsoft.com/office/drawing/2014/main" id="{7C14AAB3-7DFD-470C-BD5F-2C34FE480874}"/>
              </a:ext>
            </a:extLst>
          </p:cNvPr>
          <p:cNvSpPr/>
          <p:nvPr/>
        </p:nvSpPr>
        <p:spPr>
          <a:xfrm>
            <a:off x="2057397" y="3649980"/>
            <a:ext cx="80010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80B4B8A2-015F-427D-8344-63B7C14A3FCD}"/>
              </a:ext>
            </a:extLst>
          </p:cNvPr>
          <p:cNvSpPr txBox="1"/>
          <p:nvPr/>
        </p:nvSpPr>
        <p:spPr>
          <a:xfrm>
            <a:off x="2397512" y="6094210"/>
            <a:ext cx="7828155" cy="369332"/>
          </a:xfrm>
          <a:prstGeom prst="rect">
            <a:avLst/>
          </a:prstGeom>
          <a:noFill/>
        </p:spPr>
        <p:txBody>
          <a:bodyPr wrap="square" rtlCol="0">
            <a:spAutoFit/>
          </a:bodyPr>
          <a:lstStyle/>
          <a:p>
            <a:r>
              <a:rPr lang="en-US" dirty="0">
                <a:solidFill>
                  <a:srgbClr val="FF0000"/>
                </a:solidFill>
              </a:rPr>
              <a:t>10-cm with 2 pts/m</a:t>
            </a:r>
            <a:r>
              <a:rPr lang="en-US" baseline="30000" dirty="0">
                <a:solidFill>
                  <a:srgbClr val="FF0000"/>
                </a:solidFill>
              </a:rPr>
              <a:t>2</a:t>
            </a:r>
            <a:r>
              <a:rPr lang="en-US" dirty="0">
                <a:solidFill>
                  <a:srgbClr val="FF0000"/>
                </a:solidFill>
              </a:rPr>
              <a:t> is the QL2 LiDAR standard for the nationwide 3DEP </a:t>
            </a:r>
          </a:p>
        </p:txBody>
      </p:sp>
    </p:spTree>
    <p:extLst>
      <p:ext uri="{BB962C8B-B14F-4D97-AF65-F5344CB8AC3E}">
        <p14:creationId xmlns:p14="http://schemas.microsoft.com/office/powerpoint/2010/main" val="255142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033153" y="458461"/>
            <a:ext cx="8229600" cy="1143000"/>
          </a:xfrm>
          <a:prstGeom prst="rect">
            <a:avLst/>
          </a:prstGeom>
        </p:spPr>
        <p:txBody>
          <a:bodyPr>
            <a:normAutofit fontScale="82500" lnSpcReduction="10000"/>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r>
              <a:rPr lang="en-US" dirty="0"/>
              <a:t>Horizontal accuracy requirements for elevation data according to ASPRS2014 Standards</a:t>
            </a:r>
          </a:p>
        </p:txBody>
      </p:sp>
      <mc:AlternateContent xmlns:mc="http://schemas.openxmlformats.org/markup-compatibility/2006" xmlns:a14="http://schemas.microsoft.com/office/drawing/2010/main">
        <mc:Choice Requires="a14">
          <p:sp>
            <p:nvSpPr>
              <p:cNvPr id="7" name="Content Placeholder 2"/>
              <p:cNvSpPr txBox="1">
                <a:spLocks/>
              </p:cNvSpPr>
              <p:nvPr/>
            </p:nvSpPr>
            <p:spPr>
              <a:xfrm>
                <a:off x="847493" y="1338147"/>
                <a:ext cx="11028556" cy="4788018"/>
              </a:xfrm>
              <a:prstGeom prst="rect">
                <a:avLst/>
              </a:prstGeom>
            </p:spPr>
            <p:txBody>
              <a:bodyPr/>
              <a:lstStyle>
                <a:lvl1pPr marL="342900" indent="-342900" algn="l" defTabSz="457200" rtl="0" eaLnBrk="1" latinLnBrk="0" hangingPunct="1">
                  <a:spcBef>
                    <a:spcPct val="20000"/>
                  </a:spcBef>
                  <a:buFont typeface="Arial"/>
                  <a:buChar char="•"/>
                  <a:defRPr sz="18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dirty="0">
                    <a:solidFill>
                      <a:schemeClr val="accent6">
                        <a:lumMod val="50000"/>
                      </a:schemeClr>
                    </a:solidFill>
                  </a:rPr>
                  <a:t>Photogrammetric elevation data:</a:t>
                </a:r>
                <a:r>
                  <a:rPr lang="en-US" sz="2800" dirty="0">
                    <a:solidFill>
                      <a:schemeClr val="accent6">
                        <a:lumMod val="50000"/>
                      </a:schemeClr>
                    </a:solidFill>
                  </a:rPr>
                  <a:t> the horizontal accuracy equates to the horizontal accuracy class that would apply to planimetric data or digital orthoimagery produced from the same source imagery, using the same aerial triangulation/INS solution.</a:t>
                </a:r>
              </a:p>
              <a:p>
                <a:pPr marL="0" indent="0">
                  <a:buNone/>
                </a:pPr>
                <a:r>
                  <a:rPr lang="en-US" sz="2800" dirty="0">
                    <a:solidFill>
                      <a:schemeClr val="accent6">
                        <a:lumMod val="50000"/>
                      </a:schemeClr>
                    </a:solidFill>
                  </a:rPr>
                  <a:t> </a:t>
                </a:r>
              </a:p>
              <a:p>
                <a:r>
                  <a:rPr lang="en-US" sz="2800" b="1" dirty="0" err="1">
                    <a:solidFill>
                      <a:schemeClr val="accent6">
                        <a:lumMod val="50000"/>
                      </a:schemeClr>
                    </a:solidFill>
                  </a:rPr>
                  <a:t>Lidar</a:t>
                </a:r>
                <a:r>
                  <a:rPr lang="en-US" sz="2800" b="1" dirty="0">
                    <a:solidFill>
                      <a:schemeClr val="accent6">
                        <a:lumMod val="50000"/>
                      </a:schemeClr>
                    </a:solidFill>
                  </a:rPr>
                  <a:t> elevation data:  </a:t>
                </a:r>
                <a:r>
                  <a:rPr lang="en-US" sz="2800" dirty="0">
                    <a:solidFill>
                      <a:schemeClr val="accent6">
                        <a:lumMod val="50000"/>
                      </a:schemeClr>
                    </a:solidFill>
                  </a:rPr>
                  <a:t>use the following formula:</a:t>
                </a:r>
              </a:p>
              <a:p>
                <a:pPr marL="0" indent="0">
                  <a:buNone/>
                </a:pPr>
                <a14:m>
                  <m:oMathPara xmlns:m="http://schemas.openxmlformats.org/officeDocument/2006/math">
                    <m:oMathParaPr>
                      <m:jc m:val="centerGroup"/>
                    </m:oMathParaPr>
                    <m:oMath xmlns:m="http://schemas.openxmlformats.org/officeDocument/2006/math">
                      <m:r>
                        <a:rPr lang="en-US" sz="1600" i="1">
                          <a:latin typeface="Cambria Math"/>
                        </a:rPr>
                        <m:t>𝐿𝑖𝑑𝑎𝑟</m:t>
                      </m:r>
                      <m:r>
                        <a:rPr lang="en-US" sz="1600" i="1">
                          <a:latin typeface="Cambria Math"/>
                        </a:rPr>
                        <m:t> </m:t>
                      </m:r>
                      <m:r>
                        <a:rPr lang="en-US" sz="1600" i="1">
                          <a:latin typeface="Cambria Math"/>
                        </a:rPr>
                        <m:t>𝐻𝑜𝑟𝑖𝑧𝑜𝑛𝑡𝑎𝑙</m:t>
                      </m:r>
                      <m:r>
                        <a:rPr lang="en-US" sz="1600" i="1">
                          <a:latin typeface="Cambria Math"/>
                        </a:rPr>
                        <m:t> </m:t>
                      </m:r>
                      <m:r>
                        <a:rPr lang="en-US" sz="1600" i="1">
                          <a:latin typeface="Cambria Math"/>
                        </a:rPr>
                        <m:t>𝐸𝑟𝑟𝑜𝑟</m:t>
                      </m:r>
                      <m:d>
                        <m:dPr>
                          <m:ctrlPr>
                            <a:rPr lang="en-US" sz="1600" i="1">
                              <a:latin typeface="Cambria Math" panose="02040503050406030204" pitchFamily="18" charset="0"/>
                            </a:rPr>
                          </m:ctrlPr>
                        </m:dPr>
                        <m:e>
                          <m:sSub>
                            <m:sSubPr>
                              <m:ctrlPr>
                                <a:rPr lang="en-US" sz="1600" i="1">
                                  <a:latin typeface="Cambria Math" panose="02040503050406030204" pitchFamily="18" charset="0"/>
                                </a:rPr>
                              </m:ctrlPr>
                            </m:sSubPr>
                            <m:e>
                              <m:r>
                                <a:rPr lang="en-US" sz="1600" i="1">
                                  <a:latin typeface="Cambria Math"/>
                                </a:rPr>
                                <m:t>𝑅𝑀𝑆𝐸</m:t>
                              </m:r>
                            </m:e>
                            <m:sub>
                              <m:r>
                                <a:rPr lang="en-US" sz="1600" i="1">
                                  <a:latin typeface="Cambria Math"/>
                                </a:rPr>
                                <m:t>𝑟</m:t>
                              </m:r>
                            </m:sub>
                          </m:sSub>
                        </m:e>
                      </m:d>
                      <m:r>
                        <a:rPr lang="en-US" sz="1600">
                          <a:latin typeface="Cambria Math"/>
                        </a:rPr>
                        <m:t>=</m:t>
                      </m:r>
                      <m:rad>
                        <m:radPr>
                          <m:degHide m:val="on"/>
                          <m:ctrlPr>
                            <a:rPr lang="en-US" sz="1600" i="1">
                              <a:latin typeface="Cambria Math" panose="02040503050406030204" pitchFamily="18" charset="0"/>
                            </a:rPr>
                          </m:ctrlPr>
                        </m:radPr>
                        <m:deg/>
                        <m:e>
                          <m:sSup>
                            <m:sSupPr>
                              <m:ctrlPr>
                                <a:rPr lang="en-US" sz="1600" i="1">
                                  <a:latin typeface="Cambria Math" panose="02040503050406030204" pitchFamily="18" charset="0"/>
                                </a:rPr>
                              </m:ctrlPr>
                            </m:sSupPr>
                            <m:e>
                              <m:d>
                                <m:dPr>
                                  <m:ctrlPr>
                                    <a:rPr lang="en-US" sz="1600" i="1">
                                      <a:latin typeface="Cambria Math" panose="02040503050406030204" pitchFamily="18" charset="0"/>
                                    </a:rPr>
                                  </m:ctrlPr>
                                </m:dPr>
                                <m:e>
                                  <m:r>
                                    <a:rPr lang="en-US" sz="1600" i="1">
                                      <a:latin typeface="Cambria Math"/>
                                    </a:rPr>
                                    <m:t>𝐺𝑁𝑆𝑆</m:t>
                                  </m:r>
                                  <m:r>
                                    <a:rPr lang="en-US" sz="1600" i="1">
                                      <a:latin typeface="Cambria Math"/>
                                    </a:rPr>
                                    <m:t> </m:t>
                                  </m:r>
                                  <m:r>
                                    <a:rPr lang="en-US" sz="1600" i="1">
                                      <a:latin typeface="Cambria Math"/>
                                    </a:rPr>
                                    <m:t>𝑝𝑜𝑠𝑖𝑡𝑖𝑜𝑛𝑎𝑙</m:t>
                                  </m:r>
                                  <m:r>
                                    <a:rPr lang="en-US" sz="1600" i="1">
                                      <a:latin typeface="Cambria Math"/>
                                    </a:rPr>
                                    <m:t> </m:t>
                                  </m:r>
                                  <m:r>
                                    <a:rPr lang="en-US" sz="1600" i="1">
                                      <a:latin typeface="Cambria Math"/>
                                    </a:rPr>
                                    <m:t>𝑒𝑟𝑟𝑜𝑟</m:t>
                                  </m:r>
                                </m:e>
                              </m:d>
                            </m:e>
                            <m:sup>
                              <m:r>
                                <a:rPr lang="en-US" sz="1600" i="1">
                                  <a:latin typeface="Cambria Math"/>
                                </a:rPr>
                                <m:t>2</m:t>
                              </m:r>
                            </m:sup>
                          </m:sSup>
                          <m:r>
                            <a:rPr lang="en-US" sz="1600">
                              <a:latin typeface="Cambria Math"/>
                            </a:rPr>
                            <m:t>+</m:t>
                          </m:r>
                          <m:sSup>
                            <m:sSupPr>
                              <m:ctrlPr>
                                <a:rPr lang="en-US" sz="1600" i="1">
                                  <a:latin typeface="Cambria Math" panose="02040503050406030204" pitchFamily="18" charset="0"/>
                                </a:rPr>
                              </m:ctrlPr>
                            </m:sSupPr>
                            <m:e>
                              <m:d>
                                <m:dPr>
                                  <m:ctrlPr>
                                    <a:rPr lang="en-US" sz="1600" i="1">
                                      <a:latin typeface="Cambria Math" panose="02040503050406030204" pitchFamily="18" charset="0"/>
                                    </a:rPr>
                                  </m:ctrlPr>
                                </m:dPr>
                                <m:e>
                                  <m:f>
                                    <m:fPr>
                                      <m:ctrlPr>
                                        <a:rPr lang="en-US" sz="1600" i="1">
                                          <a:latin typeface="Cambria Math" panose="02040503050406030204" pitchFamily="18" charset="0"/>
                                        </a:rPr>
                                      </m:ctrlPr>
                                    </m:fPr>
                                    <m:num>
                                      <m:func>
                                        <m:funcPr>
                                          <m:ctrlPr>
                                            <a:rPr lang="en-US" sz="1600" i="1">
                                              <a:latin typeface="Cambria Math" panose="02040503050406030204" pitchFamily="18" charset="0"/>
                                            </a:rPr>
                                          </m:ctrlPr>
                                        </m:funcPr>
                                        <m:fName>
                                          <m:r>
                                            <m:rPr>
                                              <m:sty m:val="p"/>
                                            </m:rPr>
                                            <a:rPr lang="en-US" sz="1600">
                                              <a:latin typeface="Cambria Math"/>
                                            </a:rPr>
                                            <m:t>tan</m:t>
                                          </m:r>
                                        </m:fName>
                                        <m:e>
                                          <m:r>
                                            <a:rPr lang="en-US" sz="1600" i="1">
                                              <a:latin typeface="Cambria Math"/>
                                            </a:rPr>
                                            <m:t>(</m:t>
                                          </m:r>
                                          <m:r>
                                            <a:rPr lang="en-US" sz="1600" i="1">
                                              <a:latin typeface="Cambria Math"/>
                                            </a:rPr>
                                            <m:t>𝐼𝑀𝑈</m:t>
                                          </m:r>
                                          <m:r>
                                            <a:rPr lang="en-US" sz="1600" i="1">
                                              <a:latin typeface="Cambria Math"/>
                                            </a:rPr>
                                            <m:t> </m:t>
                                          </m:r>
                                          <m:r>
                                            <a:rPr lang="en-US" sz="1600" i="1">
                                              <a:latin typeface="Cambria Math"/>
                                            </a:rPr>
                                            <m:t>𝑒𝑟𝑟𝑜𝑟</m:t>
                                          </m:r>
                                          <m:r>
                                            <a:rPr lang="en-US" sz="1600" i="1">
                                              <a:latin typeface="Cambria Math"/>
                                            </a:rPr>
                                            <m:t>)</m:t>
                                          </m:r>
                                        </m:e>
                                      </m:func>
                                    </m:num>
                                    <m:den>
                                      <m:r>
                                        <a:rPr lang="en-US" sz="1600" i="1">
                                          <a:latin typeface="Cambria Math"/>
                                        </a:rPr>
                                        <m:t>0.55894170</m:t>
                                      </m:r>
                                    </m:den>
                                  </m:f>
                                  <m:r>
                                    <a:rPr lang="en-US" sz="1600" i="1">
                                      <a:latin typeface="Cambria Math"/>
                                    </a:rPr>
                                    <m:t>𝑥</m:t>
                                  </m:r>
                                  <m:r>
                                    <a:rPr lang="en-US" sz="1600" i="1">
                                      <a:latin typeface="Cambria Math"/>
                                    </a:rPr>
                                    <m:t> </m:t>
                                  </m:r>
                                  <m:r>
                                    <a:rPr lang="en-US" sz="1600" i="1">
                                      <a:latin typeface="Cambria Math"/>
                                    </a:rPr>
                                    <m:t>𝑓𝑙𝑦𝑖𝑛𝑔</m:t>
                                  </m:r>
                                  <m:r>
                                    <a:rPr lang="en-US" sz="1600" i="1">
                                      <a:latin typeface="Cambria Math"/>
                                    </a:rPr>
                                    <m:t> </m:t>
                                  </m:r>
                                  <m:r>
                                    <a:rPr lang="en-US" sz="1600" i="1">
                                      <a:latin typeface="Cambria Math"/>
                                    </a:rPr>
                                    <m:t>𝑎𝑙𝑡𝑖𝑡𝑢𝑑𝑒</m:t>
                                  </m:r>
                                </m:e>
                              </m:d>
                            </m:e>
                            <m:sup>
                              <m:r>
                                <a:rPr lang="en-US" sz="1600" i="1">
                                  <a:latin typeface="Cambria Math"/>
                                </a:rPr>
                                <m:t>2</m:t>
                              </m:r>
                            </m:sup>
                          </m:sSup>
                        </m:e>
                      </m:rad>
                    </m:oMath>
                  </m:oMathPara>
                </a14:m>
                <a:endParaRPr lang="en-US" sz="1400" dirty="0"/>
              </a:p>
            </p:txBody>
          </p:sp>
        </mc:Choice>
        <mc:Fallback xmlns="">
          <p:sp>
            <p:nvSpPr>
              <p:cNvPr id="7" name="Content Placeholder 2"/>
              <p:cNvSpPr txBox="1">
                <a:spLocks noRot="1" noChangeAspect="1" noMove="1" noResize="1" noEditPoints="1" noAdjustHandles="1" noChangeArrowheads="1" noChangeShapeType="1" noTextEdit="1"/>
              </p:cNvSpPr>
              <p:nvPr/>
            </p:nvSpPr>
            <p:spPr>
              <a:xfrm>
                <a:off x="847493" y="1338147"/>
                <a:ext cx="11028556" cy="4788018"/>
              </a:xfrm>
              <a:prstGeom prst="rect">
                <a:avLst/>
              </a:prstGeom>
              <a:blipFill>
                <a:blip r:embed="rId3"/>
                <a:stretch>
                  <a:fillRect l="-995" t="-1274" r="-1769"/>
                </a:stretch>
              </a:blipFill>
            </p:spPr>
            <p:txBody>
              <a:bodyPr/>
              <a:lstStyle/>
              <a:p>
                <a:r>
                  <a:rPr lang="en-US">
                    <a:noFill/>
                  </a:rPr>
                  <a:t> </a:t>
                </a:r>
              </a:p>
            </p:txBody>
          </p:sp>
        </mc:Fallback>
      </mc:AlternateContent>
      <p:sp>
        <p:nvSpPr>
          <p:cNvPr id="2" name="TextBox 1"/>
          <p:cNvSpPr txBox="1"/>
          <p:nvPr/>
        </p:nvSpPr>
        <p:spPr>
          <a:xfrm>
            <a:off x="2334491" y="5663045"/>
            <a:ext cx="7626927" cy="369332"/>
          </a:xfrm>
          <a:prstGeom prst="rect">
            <a:avLst/>
          </a:prstGeom>
          <a:noFill/>
        </p:spPr>
        <p:txBody>
          <a:bodyPr wrap="square" rtlCol="0">
            <a:spAutoFit/>
          </a:bodyPr>
          <a:lstStyle/>
          <a:p>
            <a:r>
              <a:rPr lang="en-US" dirty="0"/>
              <a:t>See Page A7, Section 7.5 </a:t>
            </a:r>
            <a:r>
              <a:rPr lang="en-US" i="1" dirty="0"/>
              <a:t>Horizontal Accuracy Requirements for Elevation Data</a:t>
            </a:r>
            <a:endParaRPr lang="en-US" dirty="0"/>
          </a:p>
        </p:txBody>
      </p:sp>
    </p:spTree>
    <p:extLst>
      <p:ext uri="{BB962C8B-B14F-4D97-AF65-F5344CB8AC3E}">
        <p14:creationId xmlns:p14="http://schemas.microsoft.com/office/powerpoint/2010/main" val="2340747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103970" y="274637"/>
            <a:ext cx="10526751" cy="947361"/>
          </a:xfrm>
          <a:prstGeom prst="rect">
            <a:avLst/>
          </a:prstGeom>
        </p:spPr>
        <p:txBody>
          <a:bodyPr>
            <a:normAutofit fontScale="97500"/>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r>
              <a:rPr lang="en-US" sz="3000" dirty="0"/>
              <a:t>Horizontal accuracy requirements for Lidar data</a:t>
            </a:r>
          </a:p>
        </p:txBody>
      </p:sp>
      <p:sp>
        <p:nvSpPr>
          <p:cNvPr id="10" name="Title 1">
            <a:extLst>
              <a:ext uri="{FF2B5EF4-FFF2-40B4-BE49-F238E27FC236}">
                <a16:creationId xmlns:a16="http://schemas.microsoft.com/office/drawing/2014/main" id="{2360B366-D1F9-48D5-A8A3-E41ED5EBC1A6}"/>
              </a:ext>
            </a:extLst>
          </p:cNvPr>
          <p:cNvSpPr txBox="1">
            <a:spLocks/>
          </p:cNvSpPr>
          <p:nvPr/>
        </p:nvSpPr>
        <p:spPr>
          <a:xfrm>
            <a:off x="546410" y="876692"/>
            <a:ext cx="11084312" cy="2234497"/>
          </a:xfrm>
          <a:prstGeom prst="rect">
            <a:avLst/>
          </a:prstGeom>
        </p:spPr>
        <p:txBody>
          <a:bodyPr>
            <a:normAutofit fontScale="97500"/>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pPr algn="l"/>
            <a:r>
              <a:rPr lang="en-US" sz="2800" dirty="0"/>
              <a:t>What to do?</a:t>
            </a:r>
            <a:endParaRPr lang="en-US" sz="1000" dirty="0"/>
          </a:p>
          <a:p>
            <a:pPr marL="342900" indent="-342900" algn="l">
              <a:buFont typeface="Arial" panose="020B0604020202020204" pitchFamily="34" charset="0"/>
              <a:buChar char="•"/>
            </a:pPr>
            <a:r>
              <a:rPr lang="en-US" sz="2400" dirty="0"/>
              <a:t>Trust the manufacturer estimate for horizontal accuracy assuming you are meeting the vertical accuracy</a:t>
            </a:r>
          </a:p>
          <a:p>
            <a:pPr marL="342900" indent="-342900" algn="l">
              <a:buFont typeface="Arial" panose="020B0604020202020204" pitchFamily="34" charset="0"/>
              <a:buChar char="•"/>
            </a:pPr>
            <a:endParaRPr lang="en-US" sz="2400" dirty="0"/>
          </a:p>
          <a:p>
            <a:pPr marL="342900" indent="-342900" algn="l">
              <a:buFont typeface="Arial" panose="020B0604020202020204" pitchFamily="34" charset="0"/>
              <a:buChar char="•"/>
            </a:pPr>
            <a:r>
              <a:rPr lang="en-US" sz="2400" dirty="0"/>
              <a:t>Use the ASPRS2014 estimation of horizontal accuracy for lidar</a:t>
            </a:r>
          </a:p>
        </p:txBody>
      </p:sp>
      <p:graphicFrame>
        <p:nvGraphicFramePr>
          <p:cNvPr id="2" name="Table 1">
            <a:extLst>
              <a:ext uri="{FF2B5EF4-FFF2-40B4-BE49-F238E27FC236}">
                <a16:creationId xmlns:a16="http://schemas.microsoft.com/office/drawing/2014/main" id="{A7CD5F72-FB0F-41BD-8564-4F9C19E3B22A}"/>
              </a:ext>
            </a:extLst>
          </p:cNvPr>
          <p:cNvGraphicFramePr>
            <a:graphicFrameLocks noGrp="1"/>
          </p:cNvGraphicFramePr>
          <p:nvPr>
            <p:extLst>
              <p:ext uri="{D42A27DB-BD31-4B8C-83A1-F6EECF244321}">
                <p14:modId xmlns:p14="http://schemas.microsoft.com/office/powerpoint/2010/main" val="3842403989"/>
              </p:ext>
            </p:extLst>
          </p:nvPr>
        </p:nvGraphicFramePr>
        <p:xfrm>
          <a:off x="925551" y="2911411"/>
          <a:ext cx="8995318" cy="2976435"/>
        </p:xfrm>
        <a:graphic>
          <a:graphicData uri="http://schemas.openxmlformats.org/drawingml/2006/table">
            <a:tbl>
              <a:tblPr>
                <a:tableStyleId>{5C22544A-7EE6-4342-B048-85BDC9FD1C3A}</a:tableStyleId>
              </a:tblPr>
              <a:tblGrid>
                <a:gridCol w="1426088">
                  <a:extLst>
                    <a:ext uri="{9D8B030D-6E8A-4147-A177-3AD203B41FA5}">
                      <a16:colId xmlns:a16="http://schemas.microsoft.com/office/drawing/2014/main" val="4014697208"/>
                    </a:ext>
                  </a:extLst>
                </a:gridCol>
                <a:gridCol w="3071571">
                  <a:extLst>
                    <a:ext uri="{9D8B030D-6E8A-4147-A177-3AD203B41FA5}">
                      <a16:colId xmlns:a16="http://schemas.microsoft.com/office/drawing/2014/main" val="3006266169"/>
                    </a:ext>
                  </a:extLst>
                </a:gridCol>
                <a:gridCol w="1747024">
                  <a:extLst>
                    <a:ext uri="{9D8B030D-6E8A-4147-A177-3AD203B41FA5}">
                      <a16:colId xmlns:a16="http://schemas.microsoft.com/office/drawing/2014/main" val="309998241"/>
                    </a:ext>
                  </a:extLst>
                </a:gridCol>
                <a:gridCol w="2750635">
                  <a:extLst>
                    <a:ext uri="{9D8B030D-6E8A-4147-A177-3AD203B41FA5}">
                      <a16:colId xmlns:a16="http://schemas.microsoft.com/office/drawing/2014/main" val="2250196122"/>
                    </a:ext>
                  </a:extLst>
                </a:gridCol>
              </a:tblGrid>
              <a:tr h="535445">
                <a:tc>
                  <a:txBody>
                    <a:bodyPr/>
                    <a:lstStyle/>
                    <a:p>
                      <a:pPr marL="0" marR="0" algn="ctr">
                        <a:lnSpc>
                          <a:spcPts val="960"/>
                        </a:lnSpc>
                        <a:spcBef>
                          <a:spcPts val="0"/>
                        </a:spcBef>
                        <a:spcAft>
                          <a:spcPts val="0"/>
                        </a:spcAft>
                      </a:pPr>
                      <a:r>
                        <a:rPr lang="en-US" sz="1800" b="1" dirty="0">
                          <a:solidFill>
                            <a:schemeClr val="accent2">
                              <a:lumMod val="75000"/>
                            </a:schemeClr>
                          </a:solidFill>
                          <a:effectLst/>
                        </a:rPr>
                        <a:t>Altitude (m)</a:t>
                      </a:r>
                      <a:endParaRPr lang="en-US" sz="1800" b="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ts val="960"/>
                        </a:lnSpc>
                        <a:spcBef>
                          <a:spcPts val="0"/>
                        </a:spcBef>
                        <a:spcAft>
                          <a:spcPts val="0"/>
                        </a:spcAft>
                      </a:pPr>
                      <a:r>
                        <a:rPr lang="en-US" sz="1800" b="1" dirty="0">
                          <a:solidFill>
                            <a:schemeClr val="accent2">
                              <a:lumMod val="75000"/>
                            </a:schemeClr>
                          </a:solidFill>
                          <a:effectLst/>
                        </a:rPr>
                        <a:t>Positional </a:t>
                      </a:r>
                      <a:r>
                        <a:rPr lang="en-US" sz="1800" b="1" dirty="0" err="1">
                          <a:solidFill>
                            <a:schemeClr val="accent2">
                              <a:lumMod val="75000"/>
                            </a:schemeClr>
                          </a:solidFill>
                          <a:effectLst/>
                        </a:rPr>
                        <a:t>RMSEr</a:t>
                      </a:r>
                      <a:r>
                        <a:rPr lang="en-US" sz="1800" b="1" dirty="0">
                          <a:solidFill>
                            <a:schemeClr val="accent2">
                              <a:lumMod val="75000"/>
                            </a:schemeClr>
                          </a:solidFill>
                          <a:effectLst/>
                        </a:rPr>
                        <a:t> (cm)</a:t>
                      </a:r>
                      <a:endParaRPr lang="en-US" sz="1800" b="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ts val="960"/>
                        </a:lnSpc>
                        <a:spcBef>
                          <a:spcPts val="0"/>
                        </a:spcBef>
                        <a:spcAft>
                          <a:spcPts val="0"/>
                        </a:spcAft>
                      </a:pPr>
                      <a:r>
                        <a:rPr lang="en-US" sz="1800" b="1" dirty="0">
                          <a:solidFill>
                            <a:schemeClr val="accent2">
                              <a:lumMod val="75000"/>
                            </a:schemeClr>
                          </a:solidFill>
                          <a:effectLst/>
                        </a:rPr>
                        <a:t>Altitude (m)</a:t>
                      </a:r>
                      <a:endParaRPr lang="en-US" sz="1800" b="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ts val="960"/>
                        </a:lnSpc>
                        <a:spcBef>
                          <a:spcPts val="0"/>
                        </a:spcBef>
                        <a:spcAft>
                          <a:spcPts val="0"/>
                        </a:spcAft>
                      </a:pPr>
                      <a:r>
                        <a:rPr lang="en-US" sz="1800" b="1" dirty="0">
                          <a:solidFill>
                            <a:schemeClr val="accent2">
                              <a:lumMod val="75000"/>
                            </a:schemeClr>
                          </a:solidFill>
                          <a:effectLst/>
                        </a:rPr>
                        <a:t>Positional </a:t>
                      </a:r>
                      <a:r>
                        <a:rPr lang="en-US" sz="1800" b="1" dirty="0" err="1">
                          <a:solidFill>
                            <a:schemeClr val="accent2">
                              <a:lumMod val="75000"/>
                            </a:schemeClr>
                          </a:solidFill>
                          <a:effectLst/>
                        </a:rPr>
                        <a:t>RMSEr</a:t>
                      </a:r>
                      <a:r>
                        <a:rPr lang="en-US" sz="1800" b="1" dirty="0">
                          <a:solidFill>
                            <a:schemeClr val="accent2">
                              <a:lumMod val="75000"/>
                            </a:schemeClr>
                          </a:solidFill>
                          <a:effectLst/>
                        </a:rPr>
                        <a:t> (cm)</a:t>
                      </a:r>
                      <a:endParaRPr lang="en-US" sz="1800" b="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1924762099"/>
                  </a:ext>
                </a:extLst>
              </a:tr>
              <a:tr h="488198">
                <a:tc>
                  <a:txBody>
                    <a:bodyPr/>
                    <a:lstStyle/>
                    <a:p>
                      <a:pPr marL="0" marR="0" algn="ctr">
                        <a:lnSpc>
                          <a:spcPct val="100000"/>
                        </a:lnSpc>
                        <a:spcBef>
                          <a:spcPts val="0"/>
                        </a:spcBef>
                        <a:spcAft>
                          <a:spcPts val="0"/>
                        </a:spcAft>
                      </a:pPr>
                      <a:r>
                        <a:rPr lang="en-US" sz="1800" dirty="0">
                          <a:solidFill>
                            <a:schemeClr val="accent2">
                              <a:lumMod val="75000"/>
                            </a:schemeClr>
                          </a:solidFill>
                          <a:effectLst/>
                        </a:rPr>
                        <a:t>500</a:t>
                      </a:r>
                      <a:endParaRPr lang="en-US"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0000"/>
                        </a:lnSpc>
                        <a:spcBef>
                          <a:spcPts val="0"/>
                        </a:spcBef>
                        <a:spcAft>
                          <a:spcPts val="0"/>
                        </a:spcAft>
                      </a:pPr>
                      <a:r>
                        <a:rPr lang="en-US" sz="1800" dirty="0">
                          <a:solidFill>
                            <a:schemeClr val="accent2">
                              <a:lumMod val="75000"/>
                            </a:schemeClr>
                          </a:solidFill>
                          <a:effectLst/>
                        </a:rPr>
                        <a:t>13.1</a:t>
                      </a:r>
                      <a:endParaRPr lang="en-US"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0000"/>
                        </a:lnSpc>
                        <a:spcBef>
                          <a:spcPts val="0"/>
                        </a:spcBef>
                        <a:spcAft>
                          <a:spcPts val="0"/>
                        </a:spcAft>
                      </a:pPr>
                      <a:r>
                        <a:rPr lang="en-US" sz="1800" dirty="0">
                          <a:solidFill>
                            <a:schemeClr val="accent2">
                              <a:lumMod val="75000"/>
                            </a:schemeClr>
                          </a:solidFill>
                          <a:effectLst/>
                        </a:rPr>
                        <a:t>3,000</a:t>
                      </a:r>
                      <a:endParaRPr lang="en-US"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0000"/>
                        </a:lnSpc>
                        <a:spcBef>
                          <a:spcPts val="0"/>
                        </a:spcBef>
                        <a:spcAft>
                          <a:spcPts val="0"/>
                        </a:spcAft>
                      </a:pPr>
                      <a:r>
                        <a:rPr lang="en-US" sz="1800" dirty="0">
                          <a:solidFill>
                            <a:schemeClr val="accent2">
                              <a:lumMod val="75000"/>
                            </a:schemeClr>
                          </a:solidFill>
                          <a:effectLst/>
                        </a:rPr>
                        <a:t>41.6</a:t>
                      </a:r>
                      <a:endParaRPr lang="en-US"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906652538"/>
                  </a:ext>
                </a:extLst>
              </a:tr>
              <a:tr h="488198">
                <a:tc>
                  <a:txBody>
                    <a:bodyPr/>
                    <a:lstStyle/>
                    <a:p>
                      <a:pPr marL="0" marR="0" algn="ctr">
                        <a:lnSpc>
                          <a:spcPct val="100000"/>
                        </a:lnSpc>
                        <a:spcBef>
                          <a:spcPts val="0"/>
                        </a:spcBef>
                        <a:spcAft>
                          <a:spcPts val="0"/>
                        </a:spcAft>
                      </a:pPr>
                      <a:r>
                        <a:rPr lang="en-US" sz="1800">
                          <a:solidFill>
                            <a:schemeClr val="accent2">
                              <a:lumMod val="75000"/>
                            </a:schemeClr>
                          </a:solidFill>
                          <a:effectLst/>
                        </a:rPr>
                        <a:t>1,000</a:t>
                      </a:r>
                      <a:endParaRPr lang="en-US" sz="180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0000"/>
                        </a:lnSpc>
                        <a:spcBef>
                          <a:spcPts val="0"/>
                        </a:spcBef>
                        <a:spcAft>
                          <a:spcPts val="0"/>
                        </a:spcAft>
                      </a:pPr>
                      <a:r>
                        <a:rPr lang="en-US" sz="1800" dirty="0">
                          <a:solidFill>
                            <a:schemeClr val="accent2">
                              <a:lumMod val="75000"/>
                            </a:schemeClr>
                          </a:solidFill>
                          <a:effectLst/>
                        </a:rPr>
                        <a:t>17.5</a:t>
                      </a:r>
                      <a:endParaRPr lang="en-US"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0000"/>
                        </a:lnSpc>
                        <a:spcBef>
                          <a:spcPts val="0"/>
                        </a:spcBef>
                        <a:spcAft>
                          <a:spcPts val="0"/>
                        </a:spcAft>
                      </a:pPr>
                      <a:r>
                        <a:rPr lang="en-US" sz="1800">
                          <a:solidFill>
                            <a:schemeClr val="accent2">
                              <a:lumMod val="75000"/>
                            </a:schemeClr>
                          </a:solidFill>
                          <a:effectLst/>
                        </a:rPr>
                        <a:t>3,500</a:t>
                      </a:r>
                      <a:endParaRPr lang="en-US" sz="180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0000"/>
                        </a:lnSpc>
                        <a:spcBef>
                          <a:spcPts val="0"/>
                        </a:spcBef>
                        <a:spcAft>
                          <a:spcPts val="0"/>
                        </a:spcAft>
                      </a:pPr>
                      <a:r>
                        <a:rPr lang="en-US" sz="1800" dirty="0">
                          <a:solidFill>
                            <a:schemeClr val="accent2">
                              <a:lumMod val="75000"/>
                            </a:schemeClr>
                          </a:solidFill>
                          <a:effectLst/>
                        </a:rPr>
                        <a:t>48.0</a:t>
                      </a:r>
                      <a:endParaRPr lang="en-US"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3903764211"/>
                  </a:ext>
                </a:extLst>
              </a:tr>
              <a:tr h="488198">
                <a:tc>
                  <a:txBody>
                    <a:bodyPr/>
                    <a:lstStyle/>
                    <a:p>
                      <a:pPr marL="0" marR="0" algn="ctr">
                        <a:lnSpc>
                          <a:spcPct val="100000"/>
                        </a:lnSpc>
                        <a:spcBef>
                          <a:spcPts val="0"/>
                        </a:spcBef>
                        <a:spcAft>
                          <a:spcPts val="0"/>
                        </a:spcAft>
                      </a:pPr>
                      <a:r>
                        <a:rPr lang="en-US" sz="1800">
                          <a:solidFill>
                            <a:schemeClr val="accent2">
                              <a:lumMod val="75000"/>
                            </a:schemeClr>
                          </a:solidFill>
                          <a:effectLst/>
                        </a:rPr>
                        <a:t>1,500</a:t>
                      </a:r>
                      <a:endParaRPr lang="en-US" sz="180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0000"/>
                        </a:lnSpc>
                        <a:spcBef>
                          <a:spcPts val="0"/>
                        </a:spcBef>
                        <a:spcAft>
                          <a:spcPts val="0"/>
                        </a:spcAft>
                      </a:pPr>
                      <a:r>
                        <a:rPr lang="en-US" sz="1800" dirty="0">
                          <a:solidFill>
                            <a:schemeClr val="accent2">
                              <a:lumMod val="75000"/>
                            </a:schemeClr>
                          </a:solidFill>
                          <a:effectLst/>
                        </a:rPr>
                        <a:t>23.0</a:t>
                      </a:r>
                      <a:endParaRPr lang="en-US"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0000"/>
                        </a:lnSpc>
                        <a:spcBef>
                          <a:spcPts val="0"/>
                        </a:spcBef>
                        <a:spcAft>
                          <a:spcPts val="0"/>
                        </a:spcAft>
                      </a:pPr>
                      <a:r>
                        <a:rPr lang="en-US" sz="1800" dirty="0">
                          <a:solidFill>
                            <a:schemeClr val="accent2">
                              <a:lumMod val="75000"/>
                            </a:schemeClr>
                          </a:solidFill>
                          <a:effectLst/>
                        </a:rPr>
                        <a:t>4,000</a:t>
                      </a:r>
                      <a:endParaRPr lang="en-US"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0000"/>
                        </a:lnSpc>
                        <a:spcBef>
                          <a:spcPts val="0"/>
                        </a:spcBef>
                        <a:spcAft>
                          <a:spcPts val="0"/>
                        </a:spcAft>
                      </a:pPr>
                      <a:r>
                        <a:rPr lang="en-US" sz="1800" dirty="0">
                          <a:solidFill>
                            <a:schemeClr val="accent2">
                              <a:lumMod val="75000"/>
                            </a:schemeClr>
                          </a:solidFill>
                          <a:effectLst/>
                        </a:rPr>
                        <a:t>54.5</a:t>
                      </a:r>
                      <a:endParaRPr lang="en-US"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475280764"/>
                  </a:ext>
                </a:extLst>
              </a:tr>
              <a:tr h="488198">
                <a:tc>
                  <a:txBody>
                    <a:bodyPr/>
                    <a:lstStyle/>
                    <a:p>
                      <a:pPr marL="0" marR="0" algn="ctr">
                        <a:lnSpc>
                          <a:spcPct val="100000"/>
                        </a:lnSpc>
                        <a:spcBef>
                          <a:spcPts val="0"/>
                        </a:spcBef>
                        <a:spcAft>
                          <a:spcPts val="0"/>
                        </a:spcAft>
                      </a:pPr>
                      <a:r>
                        <a:rPr lang="en-US" sz="1800">
                          <a:solidFill>
                            <a:schemeClr val="accent2">
                              <a:lumMod val="75000"/>
                            </a:schemeClr>
                          </a:solidFill>
                          <a:effectLst/>
                        </a:rPr>
                        <a:t>2,000</a:t>
                      </a:r>
                      <a:endParaRPr lang="en-US" sz="180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0000"/>
                        </a:lnSpc>
                        <a:spcBef>
                          <a:spcPts val="0"/>
                        </a:spcBef>
                        <a:spcAft>
                          <a:spcPts val="0"/>
                        </a:spcAft>
                      </a:pPr>
                      <a:r>
                        <a:rPr lang="en-US" sz="1800">
                          <a:solidFill>
                            <a:schemeClr val="accent2">
                              <a:lumMod val="75000"/>
                            </a:schemeClr>
                          </a:solidFill>
                          <a:effectLst/>
                        </a:rPr>
                        <a:t>29.0</a:t>
                      </a:r>
                      <a:endParaRPr lang="en-US" sz="180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0000"/>
                        </a:lnSpc>
                        <a:spcBef>
                          <a:spcPts val="0"/>
                        </a:spcBef>
                        <a:spcAft>
                          <a:spcPts val="0"/>
                        </a:spcAft>
                      </a:pPr>
                      <a:r>
                        <a:rPr lang="en-US" sz="1800" dirty="0">
                          <a:solidFill>
                            <a:schemeClr val="accent2">
                              <a:lumMod val="75000"/>
                            </a:schemeClr>
                          </a:solidFill>
                          <a:effectLst/>
                        </a:rPr>
                        <a:t>4,500</a:t>
                      </a:r>
                      <a:endParaRPr lang="en-US"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0000"/>
                        </a:lnSpc>
                        <a:spcBef>
                          <a:spcPts val="0"/>
                        </a:spcBef>
                        <a:spcAft>
                          <a:spcPts val="0"/>
                        </a:spcAft>
                      </a:pPr>
                      <a:r>
                        <a:rPr lang="en-US" sz="1800" dirty="0">
                          <a:solidFill>
                            <a:schemeClr val="accent2">
                              <a:lumMod val="75000"/>
                            </a:schemeClr>
                          </a:solidFill>
                          <a:effectLst/>
                        </a:rPr>
                        <a:t>61.1</a:t>
                      </a:r>
                      <a:endParaRPr lang="en-US"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2246737711"/>
                  </a:ext>
                </a:extLst>
              </a:tr>
              <a:tr h="488198">
                <a:tc>
                  <a:txBody>
                    <a:bodyPr/>
                    <a:lstStyle/>
                    <a:p>
                      <a:pPr marL="0" marR="0" algn="ctr">
                        <a:lnSpc>
                          <a:spcPct val="100000"/>
                        </a:lnSpc>
                        <a:spcBef>
                          <a:spcPts val="0"/>
                        </a:spcBef>
                        <a:spcAft>
                          <a:spcPts val="0"/>
                        </a:spcAft>
                      </a:pPr>
                      <a:r>
                        <a:rPr lang="en-US" sz="1800">
                          <a:solidFill>
                            <a:schemeClr val="accent2">
                              <a:lumMod val="75000"/>
                            </a:schemeClr>
                          </a:solidFill>
                          <a:effectLst/>
                        </a:rPr>
                        <a:t>2,500</a:t>
                      </a:r>
                      <a:endParaRPr lang="en-US" sz="180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0000"/>
                        </a:lnSpc>
                        <a:spcBef>
                          <a:spcPts val="0"/>
                        </a:spcBef>
                        <a:spcAft>
                          <a:spcPts val="0"/>
                        </a:spcAft>
                      </a:pPr>
                      <a:r>
                        <a:rPr lang="en-US" sz="1800">
                          <a:solidFill>
                            <a:schemeClr val="accent2">
                              <a:lumMod val="75000"/>
                            </a:schemeClr>
                          </a:solidFill>
                          <a:effectLst/>
                        </a:rPr>
                        <a:t>35.2</a:t>
                      </a:r>
                      <a:endParaRPr lang="en-US" sz="180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0000"/>
                        </a:lnSpc>
                        <a:spcBef>
                          <a:spcPts val="0"/>
                        </a:spcBef>
                        <a:spcAft>
                          <a:spcPts val="0"/>
                        </a:spcAft>
                      </a:pPr>
                      <a:r>
                        <a:rPr lang="en-US" sz="1800">
                          <a:solidFill>
                            <a:schemeClr val="accent2">
                              <a:lumMod val="75000"/>
                            </a:schemeClr>
                          </a:solidFill>
                          <a:effectLst/>
                        </a:rPr>
                        <a:t>5,000</a:t>
                      </a:r>
                      <a:endParaRPr lang="en-US" sz="180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tc>
                  <a:txBody>
                    <a:bodyPr/>
                    <a:lstStyle/>
                    <a:p>
                      <a:pPr marL="0" marR="0" algn="ctr">
                        <a:lnSpc>
                          <a:spcPct val="100000"/>
                        </a:lnSpc>
                        <a:spcBef>
                          <a:spcPts val="0"/>
                        </a:spcBef>
                        <a:spcAft>
                          <a:spcPts val="0"/>
                        </a:spcAft>
                      </a:pPr>
                      <a:r>
                        <a:rPr lang="en-US" sz="1800" dirty="0">
                          <a:solidFill>
                            <a:schemeClr val="accent2">
                              <a:lumMod val="75000"/>
                            </a:schemeClr>
                          </a:solidFill>
                          <a:effectLst/>
                        </a:rPr>
                        <a:t>67.6</a:t>
                      </a:r>
                      <a:endParaRPr lang="en-US"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0800" marR="50800" marT="50800" marB="50800" anchor="ctr"/>
                </a:tc>
                <a:extLst>
                  <a:ext uri="{0D108BD9-81ED-4DB2-BD59-A6C34878D82A}">
                    <a16:rowId xmlns:a16="http://schemas.microsoft.com/office/drawing/2014/main" val="1813360189"/>
                  </a:ext>
                </a:extLst>
              </a:tr>
            </a:tbl>
          </a:graphicData>
        </a:graphic>
      </p:graphicFrame>
      <p:sp>
        <p:nvSpPr>
          <p:cNvPr id="3" name="Rectangle 2">
            <a:extLst>
              <a:ext uri="{FF2B5EF4-FFF2-40B4-BE49-F238E27FC236}">
                <a16:creationId xmlns:a16="http://schemas.microsoft.com/office/drawing/2014/main" id="{F9A26847-3765-4530-A263-1DA603974DF9}"/>
              </a:ext>
            </a:extLst>
          </p:cNvPr>
          <p:cNvSpPr/>
          <p:nvPr/>
        </p:nvSpPr>
        <p:spPr>
          <a:xfrm>
            <a:off x="925551" y="5352585"/>
            <a:ext cx="4393581" cy="535261"/>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peech Bubble: Oval 3">
            <a:extLst>
              <a:ext uri="{FF2B5EF4-FFF2-40B4-BE49-F238E27FC236}">
                <a16:creationId xmlns:a16="http://schemas.microsoft.com/office/drawing/2014/main" id="{1BFCB371-AB87-408A-9B4A-B9EDA3A07539}"/>
              </a:ext>
            </a:extLst>
          </p:cNvPr>
          <p:cNvSpPr/>
          <p:nvPr/>
        </p:nvSpPr>
        <p:spPr>
          <a:xfrm>
            <a:off x="10140176" y="4800602"/>
            <a:ext cx="2051824" cy="1126273"/>
          </a:xfrm>
          <a:prstGeom prst="wedgeEllipseCallout">
            <a:avLst>
              <a:gd name="adj1" fmla="val -282246"/>
              <a:gd name="adj2" fmla="val 1893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accent2">
                    <a:lumMod val="75000"/>
                  </a:schemeClr>
                </a:solidFill>
              </a:rPr>
              <a:t>Most QL2 flown at this altitude</a:t>
            </a:r>
          </a:p>
        </p:txBody>
      </p:sp>
      <p:sp>
        <p:nvSpPr>
          <p:cNvPr id="11" name="Rectangle 10">
            <a:extLst>
              <a:ext uri="{FF2B5EF4-FFF2-40B4-BE49-F238E27FC236}">
                <a16:creationId xmlns:a16="http://schemas.microsoft.com/office/drawing/2014/main" id="{41B05CB2-BE1B-4BD6-BE91-77BA49F33631}"/>
              </a:ext>
            </a:extLst>
          </p:cNvPr>
          <p:cNvSpPr/>
          <p:nvPr/>
        </p:nvSpPr>
        <p:spPr>
          <a:xfrm>
            <a:off x="5471532" y="4399628"/>
            <a:ext cx="4393581" cy="535261"/>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0342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E4B993F5-7D73-4DB3-8096-C14E9ED4B782}"/>
              </a:ext>
            </a:extLst>
          </p:cNvPr>
          <p:cNvSpPr>
            <a:spLocks noGrp="1"/>
          </p:cNvSpPr>
          <p:nvPr>
            <p:ph type="pic" sz="quarter" idx="10"/>
          </p:nvPr>
        </p:nvSpPr>
        <p:spPr>
          <a:xfrm>
            <a:off x="0" y="1049781"/>
            <a:ext cx="12192000" cy="5105141"/>
          </a:xfrm>
        </p:spPr>
      </p:sp>
      <p:sp>
        <p:nvSpPr>
          <p:cNvPr id="3" name="Text Placeholder 2">
            <a:extLst>
              <a:ext uri="{FF2B5EF4-FFF2-40B4-BE49-F238E27FC236}">
                <a16:creationId xmlns:a16="http://schemas.microsoft.com/office/drawing/2014/main" id="{0E7AA403-04C7-4202-B7B9-638D1F8BB1E3}"/>
              </a:ext>
            </a:extLst>
          </p:cNvPr>
          <p:cNvSpPr>
            <a:spLocks noGrp="1"/>
          </p:cNvSpPr>
          <p:nvPr>
            <p:ph type="body" sz="quarter" idx="11"/>
          </p:nvPr>
        </p:nvSpPr>
        <p:spPr>
          <a:xfrm>
            <a:off x="620202" y="463729"/>
            <a:ext cx="10978101" cy="985930"/>
          </a:xfrm>
        </p:spPr>
        <p:txBody>
          <a:bodyPr>
            <a:normAutofit/>
          </a:bodyPr>
          <a:lstStyle/>
          <a:p>
            <a:r>
              <a:rPr lang="en-US" sz="2000" dirty="0">
                <a:solidFill>
                  <a:schemeClr val="accent2">
                    <a:lumMod val="75000"/>
                  </a:schemeClr>
                </a:solidFill>
              </a:rPr>
              <a:t>Examples on Vertical Accuracy and Recommended Lidar Point Density for Digital Elevation Data According to the New ASPRS 2014 Standard</a:t>
            </a:r>
          </a:p>
        </p:txBody>
      </p:sp>
      <p:sp>
        <p:nvSpPr>
          <p:cNvPr id="4" name="Text Placeholder 3">
            <a:extLst>
              <a:ext uri="{FF2B5EF4-FFF2-40B4-BE49-F238E27FC236}">
                <a16:creationId xmlns:a16="http://schemas.microsoft.com/office/drawing/2014/main" id="{FDD383CD-8E58-46CC-A210-C9C6B50D7CED}"/>
              </a:ext>
            </a:extLst>
          </p:cNvPr>
          <p:cNvSpPr>
            <a:spLocks noGrp="1"/>
          </p:cNvSpPr>
          <p:nvPr>
            <p:ph type="body" sz="quarter" idx="12"/>
          </p:nvPr>
        </p:nvSpPr>
        <p:spPr/>
        <p:txBody>
          <a:bodyPr/>
          <a:lstStyle/>
          <a:p>
            <a:endParaRPr lang="en-US" dirty="0"/>
          </a:p>
        </p:txBody>
      </p:sp>
      <p:graphicFrame>
        <p:nvGraphicFramePr>
          <p:cNvPr id="6" name="Table 5">
            <a:extLst>
              <a:ext uri="{FF2B5EF4-FFF2-40B4-BE49-F238E27FC236}">
                <a16:creationId xmlns:a16="http://schemas.microsoft.com/office/drawing/2014/main" id="{E051F1F3-597B-4BFA-87BE-914365857662}"/>
              </a:ext>
            </a:extLst>
          </p:cNvPr>
          <p:cNvGraphicFramePr>
            <a:graphicFrameLocks noGrp="1"/>
          </p:cNvGraphicFramePr>
          <p:nvPr>
            <p:extLst>
              <p:ext uri="{D42A27DB-BD31-4B8C-83A1-F6EECF244321}">
                <p14:modId xmlns:p14="http://schemas.microsoft.com/office/powerpoint/2010/main" val="1521212393"/>
              </p:ext>
            </p:extLst>
          </p:nvPr>
        </p:nvGraphicFramePr>
        <p:xfrm>
          <a:off x="1148576" y="1449659"/>
          <a:ext cx="9478537" cy="4520647"/>
        </p:xfrm>
        <a:graphic>
          <a:graphicData uri="http://schemas.openxmlformats.org/drawingml/2006/table">
            <a:tbl>
              <a:tblPr firstRow="1" firstCol="1" bandRow="1" bandCol="1">
                <a:tableStyleId>{5C22544A-7EE6-4342-B048-85BDC9FD1C3A}</a:tableStyleId>
              </a:tblPr>
              <a:tblGrid>
                <a:gridCol w="1200553">
                  <a:extLst>
                    <a:ext uri="{9D8B030D-6E8A-4147-A177-3AD203B41FA5}">
                      <a16:colId xmlns:a16="http://schemas.microsoft.com/office/drawing/2014/main" val="1276898388"/>
                    </a:ext>
                  </a:extLst>
                </a:gridCol>
                <a:gridCol w="1268189">
                  <a:extLst>
                    <a:ext uri="{9D8B030D-6E8A-4147-A177-3AD203B41FA5}">
                      <a16:colId xmlns:a16="http://schemas.microsoft.com/office/drawing/2014/main" val="1167826629"/>
                    </a:ext>
                  </a:extLst>
                </a:gridCol>
                <a:gridCol w="1352735">
                  <a:extLst>
                    <a:ext uri="{9D8B030D-6E8A-4147-A177-3AD203B41FA5}">
                      <a16:colId xmlns:a16="http://schemas.microsoft.com/office/drawing/2014/main" val="298784660"/>
                    </a:ext>
                  </a:extLst>
                </a:gridCol>
                <a:gridCol w="1512432">
                  <a:extLst>
                    <a:ext uri="{9D8B030D-6E8A-4147-A177-3AD203B41FA5}">
                      <a16:colId xmlns:a16="http://schemas.microsoft.com/office/drawing/2014/main" val="302957133"/>
                    </a:ext>
                  </a:extLst>
                </a:gridCol>
                <a:gridCol w="1512432">
                  <a:extLst>
                    <a:ext uri="{9D8B030D-6E8A-4147-A177-3AD203B41FA5}">
                      <a16:colId xmlns:a16="http://schemas.microsoft.com/office/drawing/2014/main" val="2789369251"/>
                    </a:ext>
                  </a:extLst>
                </a:gridCol>
                <a:gridCol w="1316098">
                  <a:extLst>
                    <a:ext uri="{9D8B030D-6E8A-4147-A177-3AD203B41FA5}">
                      <a16:colId xmlns:a16="http://schemas.microsoft.com/office/drawing/2014/main" val="194339065"/>
                    </a:ext>
                  </a:extLst>
                </a:gridCol>
                <a:gridCol w="1316098">
                  <a:extLst>
                    <a:ext uri="{9D8B030D-6E8A-4147-A177-3AD203B41FA5}">
                      <a16:colId xmlns:a16="http://schemas.microsoft.com/office/drawing/2014/main" val="1356054058"/>
                    </a:ext>
                  </a:extLst>
                </a:gridCol>
              </a:tblGrid>
              <a:tr h="440214">
                <a:tc rowSpan="2">
                  <a:txBody>
                    <a:bodyPr/>
                    <a:lstStyle/>
                    <a:p>
                      <a:pPr marL="0" marR="0" algn="ctr">
                        <a:lnSpc>
                          <a:spcPct val="115000"/>
                        </a:lnSpc>
                        <a:spcBef>
                          <a:spcPts val="0"/>
                        </a:spcBef>
                        <a:spcAft>
                          <a:spcPts val="0"/>
                        </a:spcAft>
                      </a:pPr>
                      <a:r>
                        <a:rPr lang="en-US" sz="1800" dirty="0">
                          <a:solidFill>
                            <a:schemeClr val="accent2">
                              <a:lumMod val="75000"/>
                            </a:schemeClr>
                          </a:solidFill>
                          <a:effectLst/>
                        </a:rPr>
                        <a:t> </a:t>
                      </a:r>
                      <a:endParaRPr lang="en-US" sz="2800" dirty="0">
                        <a:solidFill>
                          <a:schemeClr val="accent2">
                            <a:lumMod val="75000"/>
                          </a:schemeClr>
                        </a:solidFill>
                        <a:effectLst/>
                      </a:endParaRPr>
                    </a:p>
                    <a:p>
                      <a:pPr marL="0" marR="0" algn="ctr">
                        <a:lnSpc>
                          <a:spcPct val="115000"/>
                        </a:lnSpc>
                        <a:spcBef>
                          <a:spcPts val="0"/>
                        </a:spcBef>
                        <a:spcAft>
                          <a:spcPts val="0"/>
                        </a:spcAft>
                      </a:pPr>
                      <a:r>
                        <a:rPr lang="en-US" sz="1800" dirty="0">
                          <a:solidFill>
                            <a:schemeClr val="accent2">
                              <a:lumMod val="75000"/>
                            </a:schemeClr>
                          </a:solidFill>
                          <a:effectLst/>
                        </a:rPr>
                        <a:t>Vertical Accuracy Class</a:t>
                      </a:r>
                      <a:endParaRPr lang="en-US" sz="2800" dirty="0">
                        <a:solidFill>
                          <a:schemeClr val="accent2">
                            <a:lumMod val="75000"/>
                          </a:schemeClr>
                        </a:solidFill>
                        <a:effectLst/>
                      </a:endParaRPr>
                    </a:p>
                    <a:p>
                      <a:pPr marL="0" marR="0" algn="ctr">
                        <a:lnSpc>
                          <a:spcPct val="115000"/>
                        </a:lnSpc>
                        <a:spcBef>
                          <a:spcPts val="0"/>
                        </a:spcBef>
                        <a:spcAft>
                          <a:spcPts val="0"/>
                        </a:spcAft>
                      </a:pPr>
                      <a:r>
                        <a:rPr lang="en-US" sz="1800" dirty="0">
                          <a:solidFill>
                            <a:schemeClr val="accent2">
                              <a:lumMod val="75000"/>
                            </a:schemeClr>
                          </a:solidFill>
                          <a:effectLst/>
                        </a:rPr>
                        <a:t> </a:t>
                      </a:r>
                      <a:endParaRPr lang="en-US" sz="2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marL="0" marR="0" algn="ctr">
                        <a:lnSpc>
                          <a:spcPct val="115000"/>
                        </a:lnSpc>
                        <a:spcBef>
                          <a:spcPts val="0"/>
                        </a:spcBef>
                        <a:spcAft>
                          <a:spcPts val="0"/>
                        </a:spcAft>
                      </a:pPr>
                      <a:r>
                        <a:rPr lang="en-US" sz="2000" dirty="0">
                          <a:effectLst/>
                        </a:rPr>
                        <a:t>Absolute Accuracy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2000" dirty="0">
                          <a:effectLst/>
                        </a:rPr>
                        <a:t>Relative Accuracy (where applicable)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17320164"/>
                  </a:ext>
                </a:extLst>
              </a:tr>
              <a:tr h="2062437">
                <a:tc vMerge="1">
                  <a:txBody>
                    <a:bodyPr/>
                    <a:lstStyle/>
                    <a:p>
                      <a:endParaRPr lang="en-US"/>
                    </a:p>
                  </a:txBody>
                  <a:tcPr/>
                </a:tc>
                <a:tc>
                  <a:txBody>
                    <a:bodyPr/>
                    <a:lstStyle/>
                    <a:p>
                      <a:pPr marL="0" marR="0" algn="ctr">
                        <a:lnSpc>
                          <a:spcPct val="115000"/>
                        </a:lnSpc>
                        <a:spcBef>
                          <a:spcPts val="0"/>
                        </a:spcBef>
                        <a:spcAft>
                          <a:spcPts val="0"/>
                        </a:spcAft>
                      </a:pPr>
                      <a:r>
                        <a:rPr lang="en-US" sz="1800" dirty="0" err="1">
                          <a:solidFill>
                            <a:schemeClr val="accent2">
                              <a:lumMod val="75000"/>
                            </a:schemeClr>
                          </a:solidFill>
                          <a:effectLst/>
                        </a:rPr>
                        <a:t>RMSE</a:t>
                      </a:r>
                      <a:r>
                        <a:rPr lang="en-US" sz="1800" baseline="-25000" dirty="0" err="1">
                          <a:solidFill>
                            <a:schemeClr val="accent2">
                              <a:lumMod val="75000"/>
                            </a:schemeClr>
                          </a:solidFill>
                          <a:effectLst/>
                        </a:rPr>
                        <a:t>z</a:t>
                      </a:r>
                      <a:endParaRPr lang="en-US" sz="2800" dirty="0">
                        <a:solidFill>
                          <a:schemeClr val="accent2">
                            <a:lumMod val="75000"/>
                          </a:schemeClr>
                        </a:solidFill>
                        <a:effectLst/>
                      </a:endParaRPr>
                    </a:p>
                    <a:p>
                      <a:pPr marL="0" marR="0" algn="ctr">
                        <a:lnSpc>
                          <a:spcPct val="115000"/>
                        </a:lnSpc>
                        <a:spcBef>
                          <a:spcPts val="0"/>
                        </a:spcBef>
                        <a:spcAft>
                          <a:spcPts val="0"/>
                        </a:spcAft>
                      </a:pPr>
                      <a:r>
                        <a:rPr lang="en-US" sz="1800" dirty="0">
                          <a:solidFill>
                            <a:schemeClr val="accent2">
                              <a:lumMod val="75000"/>
                            </a:schemeClr>
                          </a:solidFill>
                          <a:effectLst/>
                        </a:rPr>
                        <a:t>Non-Vegetated </a:t>
                      </a:r>
                      <a:endParaRPr lang="en-US" sz="2800" dirty="0">
                        <a:solidFill>
                          <a:schemeClr val="accent2">
                            <a:lumMod val="75000"/>
                          </a:schemeClr>
                        </a:solidFill>
                        <a:effectLst/>
                      </a:endParaRPr>
                    </a:p>
                    <a:p>
                      <a:pPr marL="0" marR="0" algn="ctr">
                        <a:lnSpc>
                          <a:spcPct val="115000"/>
                        </a:lnSpc>
                        <a:spcBef>
                          <a:spcPts val="0"/>
                        </a:spcBef>
                        <a:spcAft>
                          <a:spcPts val="0"/>
                        </a:spcAft>
                      </a:pPr>
                      <a:r>
                        <a:rPr lang="en-US" sz="1800" dirty="0">
                          <a:solidFill>
                            <a:schemeClr val="accent2">
                              <a:lumMod val="75000"/>
                            </a:schemeClr>
                          </a:solidFill>
                          <a:effectLst/>
                        </a:rPr>
                        <a:t>(cm)</a:t>
                      </a:r>
                      <a:endParaRPr lang="en-US" sz="2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NVA </a:t>
                      </a:r>
                      <a:endParaRPr lang="en-US" sz="2800" dirty="0">
                        <a:solidFill>
                          <a:schemeClr val="accent2">
                            <a:lumMod val="75000"/>
                          </a:schemeClr>
                        </a:solidFill>
                        <a:effectLst/>
                      </a:endParaRPr>
                    </a:p>
                    <a:p>
                      <a:pPr marL="0" marR="0" algn="ctr">
                        <a:lnSpc>
                          <a:spcPct val="115000"/>
                        </a:lnSpc>
                        <a:spcBef>
                          <a:spcPts val="0"/>
                        </a:spcBef>
                        <a:spcAft>
                          <a:spcPts val="0"/>
                        </a:spcAft>
                      </a:pPr>
                      <a:r>
                        <a:rPr lang="en-US" sz="1800" dirty="0">
                          <a:solidFill>
                            <a:schemeClr val="accent2">
                              <a:lumMod val="75000"/>
                            </a:schemeClr>
                          </a:solidFill>
                          <a:effectLst/>
                        </a:rPr>
                        <a:t>at 95%</a:t>
                      </a:r>
                      <a:endParaRPr lang="en-US" sz="2800" dirty="0">
                        <a:solidFill>
                          <a:schemeClr val="accent2">
                            <a:lumMod val="75000"/>
                          </a:schemeClr>
                        </a:solidFill>
                        <a:effectLst/>
                      </a:endParaRPr>
                    </a:p>
                    <a:p>
                      <a:pPr marL="0" marR="0" algn="ctr">
                        <a:lnSpc>
                          <a:spcPct val="115000"/>
                        </a:lnSpc>
                        <a:spcBef>
                          <a:spcPts val="0"/>
                        </a:spcBef>
                        <a:spcAft>
                          <a:spcPts val="0"/>
                        </a:spcAft>
                      </a:pPr>
                      <a:r>
                        <a:rPr lang="en-US" sz="1800" dirty="0">
                          <a:solidFill>
                            <a:schemeClr val="accent2">
                              <a:lumMod val="75000"/>
                            </a:schemeClr>
                          </a:solidFill>
                          <a:effectLst/>
                        </a:rPr>
                        <a:t>Confidence Level</a:t>
                      </a:r>
                      <a:endParaRPr lang="en-US" sz="2800" dirty="0">
                        <a:solidFill>
                          <a:schemeClr val="accent2">
                            <a:lumMod val="75000"/>
                          </a:schemeClr>
                        </a:solidFill>
                        <a:effectLst/>
                      </a:endParaRPr>
                    </a:p>
                    <a:p>
                      <a:pPr marL="0" marR="0" algn="ctr">
                        <a:lnSpc>
                          <a:spcPct val="115000"/>
                        </a:lnSpc>
                        <a:spcBef>
                          <a:spcPts val="0"/>
                        </a:spcBef>
                        <a:spcAft>
                          <a:spcPts val="0"/>
                        </a:spcAft>
                      </a:pPr>
                      <a:r>
                        <a:rPr lang="en-US" sz="1800" dirty="0">
                          <a:solidFill>
                            <a:schemeClr val="accent2">
                              <a:lumMod val="75000"/>
                            </a:schemeClr>
                          </a:solidFill>
                          <a:effectLst/>
                        </a:rPr>
                        <a:t>(cm)</a:t>
                      </a:r>
                      <a:endParaRPr lang="en-US" sz="2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VVA </a:t>
                      </a:r>
                      <a:endParaRPr lang="en-US" sz="2800" dirty="0">
                        <a:solidFill>
                          <a:schemeClr val="accent2">
                            <a:lumMod val="75000"/>
                          </a:schemeClr>
                        </a:solidFill>
                        <a:effectLst/>
                      </a:endParaRPr>
                    </a:p>
                    <a:p>
                      <a:pPr marL="0" marR="0" algn="ctr">
                        <a:lnSpc>
                          <a:spcPct val="115000"/>
                        </a:lnSpc>
                        <a:spcBef>
                          <a:spcPts val="0"/>
                        </a:spcBef>
                        <a:spcAft>
                          <a:spcPts val="0"/>
                        </a:spcAft>
                      </a:pPr>
                      <a:r>
                        <a:rPr lang="en-US" sz="1800" dirty="0">
                          <a:solidFill>
                            <a:schemeClr val="accent2">
                              <a:lumMod val="75000"/>
                            </a:schemeClr>
                          </a:solidFill>
                          <a:effectLst/>
                        </a:rPr>
                        <a:t>at 95</a:t>
                      </a:r>
                      <a:r>
                        <a:rPr lang="en-US" sz="1800" baseline="30000" dirty="0">
                          <a:solidFill>
                            <a:schemeClr val="accent2">
                              <a:lumMod val="75000"/>
                            </a:schemeClr>
                          </a:solidFill>
                          <a:effectLst/>
                        </a:rPr>
                        <a:t>th</a:t>
                      </a:r>
                      <a:r>
                        <a:rPr lang="en-US" sz="1800" dirty="0">
                          <a:solidFill>
                            <a:schemeClr val="accent2">
                              <a:lumMod val="75000"/>
                            </a:schemeClr>
                          </a:solidFill>
                          <a:effectLst/>
                        </a:rPr>
                        <a:t> Percentile</a:t>
                      </a:r>
                      <a:endParaRPr lang="en-US" sz="2800" dirty="0">
                        <a:solidFill>
                          <a:schemeClr val="accent2">
                            <a:lumMod val="75000"/>
                          </a:schemeClr>
                        </a:solidFill>
                        <a:effectLst/>
                      </a:endParaRPr>
                    </a:p>
                    <a:p>
                      <a:pPr marL="0" marR="0" algn="ctr">
                        <a:lnSpc>
                          <a:spcPct val="115000"/>
                        </a:lnSpc>
                        <a:spcBef>
                          <a:spcPts val="0"/>
                        </a:spcBef>
                        <a:spcAft>
                          <a:spcPts val="0"/>
                        </a:spcAft>
                      </a:pPr>
                      <a:r>
                        <a:rPr lang="en-US" sz="1800" dirty="0">
                          <a:solidFill>
                            <a:schemeClr val="accent2">
                              <a:lumMod val="75000"/>
                            </a:schemeClr>
                          </a:solidFill>
                          <a:effectLst/>
                        </a:rPr>
                        <a:t>(cm)</a:t>
                      </a:r>
                      <a:endParaRPr lang="en-US" sz="2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Within-Swath</a:t>
                      </a:r>
                      <a:endParaRPr lang="en-US" sz="2800">
                        <a:solidFill>
                          <a:schemeClr val="accent2">
                            <a:lumMod val="75000"/>
                          </a:schemeClr>
                        </a:solidFill>
                        <a:effectLst/>
                      </a:endParaRPr>
                    </a:p>
                    <a:p>
                      <a:pPr marL="0" marR="0" algn="ctr">
                        <a:lnSpc>
                          <a:spcPct val="115000"/>
                        </a:lnSpc>
                        <a:spcBef>
                          <a:spcPts val="0"/>
                        </a:spcBef>
                        <a:spcAft>
                          <a:spcPts val="0"/>
                        </a:spcAft>
                      </a:pPr>
                      <a:r>
                        <a:rPr lang="en-US" sz="1800">
                          <a:solidFill>
                            <a:schemeClr val="accent2">
                              <a:lumMod val="75000"/>
                            </a:schemeClr>
                          </a:solidFill>
                          <a:effectLst/>
                        </a:rPr>
                        <a:t>Hard Surface Repeatability</a:t>
                      </a:r>
                      <a:endParaRPr lang="en-US" sz="2800">
                        <a:solidFill>
                          <a:schemeClr val="accent2">
                            <a:lumMod val="75000"/>
                          </a:schemeClr>
                        </a:solidFill>
                        <a:effectLst/>
                      </a:endParaRPr>
                    </a:p>
                    <a:p>
                      <a:pPr marL="0" marR="0" algn="ctr">
                        <a:lnSpc>
                          <a:spcPct val="115000"/>
                        </a:lnSpc>
                        <a:spcBef>
                          <a:spcPts val="0"/>
                        </a:spcBef>
                        <a:spcAft>
                          <a:spcPts val="0"/>
                        </a:spcAft>
                      </a:pPr>
                      <a:r>
                        <a:rPr lang="en-US" sz="1800">
                          <a:solidFill>
                            <a:schemeClr val="accent2">
                              <a:lumMod val="75000"/>
                            </a:schemeClr>
                          </a:solidFill>
                          <a:effectLst/>
                        </a:rPr>
                        <a:t>(Max Diff) </a:t>
                      </a:r>
                      <a:endParaRPr lang="en-US" sz="2800">
                        <a:solidFill>
                          <a:schemeClr val="accent2">
                            <a:lumMod val="75000"/>
                          </a:schemeClr>
                        </a:solidFill>
                        <a:effectLst/>
                      </a:endParaRPr>
                    </a:p>
                    <a:p>
                      <a:pPr marL="0" marR="0" algn="ctr">
                        <a:lnSpc>
                          <a:spcPct val="115000"/>
                        </a:lnSpc>
                        <a:spcBef>
                          <a:spcPts val="0"/>
                        </a:spcBef>
                        <a:spcAft>
                          <a:spcPts val="0"/>
                        </a:spcAft>
                      </a:pPr>
                      <a:r>
                        <a:rPr lang="en-US" sz="1800">
                          <a:solidFill>
                            <a:schemeClr val="accent2">
                              <a:lumMod val="75000"/>
                            </a:schemeClr>
                          </a:solidFill>
                          <a:effectLst/>
                        </a:rPr>
                        <a:t>(cm)</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Swath-to-Swath</a:t>
                      </a:r>
                      <a:endParaRPr lang="en-US" sz="2800">
                        <a:solidFill>
                          <a:schemeClr val="accent2">
                            <a:lumMod val="75000"/>
                          </a:schemeClr>
                        </a:solidFill>
                        <a:effectLst/>
                      </a:endParaRPr>
                    </a:p>
                    <a:p>
                      <a:pPr marL="0" marR="0" algn="ctr">
                        <a:lnSpc>
                          <a:spcPct val="115000"/>
                        </a:lnSpc>
                        <a:spcBef>
                          <a:spcPts val="0"/>
                        </a:spcBef>
                        <a:spcAft>
                          <a:spcPts val="0"/>
                        </a:spcAft>
                      </a:pPr>
                      <a:r>
                        <a:rPr lang="en-US" sz="1800">
                          <a:solidFill>
                            <a:schemeClr val="accent2">
                              <a:lumMod val="75000"/>
                            </a:schemeClr>
                          </a:solidFill>
                          <a:effectLst/>
                        </a:rPr>
                        <a:t>Non-Veg Terrain</a:t>
                      </a:r>
                      <a:endParaRPr lang="en-US" sz="2800">
                        <a:solidFill>
                          <a:schemeClr val="accent2">
                            <a:lumMod val="75000"/>
                          </a:schemeClr>
                        </a:solidFill>
                        <a:effectLst/>
                      </a:endParaRPr>
                    </a:p>
                    <a:p>
                      <a:pPr marL="0" marR="0" algn="ctr">
                        <a:lnSpc>
                          <a:spcPct val="115000"/>
                        </a:lnSpc>
                        <a:spcBef>
                          <a:spcPts val="0"/>
                        </a:spcBef>
                        <a:spcAft>
                          <a:spcPts val="0"/>
                        </a:spcAft>
                      </a:pPr>
                      <a:r>
                        <a:rPr lang="en-US" sz="1800">
                          <a:solidFill>
                            <a:schemeClr val="accent2">
                              <a:lumMod val="75000"/>
                            </a:schemeClr>
                          </a:solidFill>
                          <a:effectLst/>
                        </a:rPr>
                        <a:t>(RMSD</a:t>
                      </a:r>
                      <a:r>
                        <a:rPr lang="en-US" sz="1800" baseline="-25000">
                          <a:solidFill>
                            <a:schemeClr val="accent2">
                              <a:lumMod val="75000"/>
                            </a:schemeClr>
                          </a:solidFill>
                          <a:effectLst/>
                        </a:rPr>
                        <a:t>z</a:t>
                      </a:r>
                      <a:r>
                        <a:rPr lang="en-US" sz="1800">
                          <a:solidFill>
                            <a:schemeClr val="accent2">
                              <a:lumMod val="75000"/>
                            </a:schemeClr>
                          </a:solidFill>
                          <a:effectLst/>
                        </a:rPr>
                        <a:t>) </a:t>
                      </a:r>
                      <a:endParaRPr lang="en-US" sz="2800">
                        <a:solidFill>
                          <a:schemeClr val="accent2">
                            <a:lumMod val="75000"/>
                          </a:schemeClr>
                        </a:solidFill>
                        <a:effectLst/>
                      </a:endParaRPr>
                    </a:p>
                    <a:p>
                      <a:pPr marL="0" marR="0" algn="ctr">
                        <a:lnSpc>
                          <a:spcPct val="115000"/>
                        </a:lnSpc>
                        <a:spcBef>
                          <a:spcPts val="0"/>
                        </a:spcBef>
                        <a:spcAft>
                          <a:spcPts val="0"/>
                        </a:spcAft>
                      </a:pPr>
                      <a:r>
                        <a:rPr lang="en-US" sz="1800">
                          <a:solidFill>
                            <a:schemeClr val="accent2">
                              <a:lumMod val="75000"/>
                            </a:schemeClr>
                          </a:solidFill>
                          <a:effectLst/>
                        </a:rPr>
                        <a:t>(cm)</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Swath-to-Swath</a:t>
                      </a:r>
                      <a:endParaRPr lang="en-US" sz="2800">
                        <a:solidFill>
                          <a:schemeClr val="accent2">
                            <a:lumMod val="75000"/>
                          </a:schemeClr>
                        </a:solidFill>
                        <a:effectLst/>
                      </a:endParaRPr>
                    </a:p>
                    <a:p>
                      <a:pPr marL="0" marR="0" algn="ctr">
                        <a:lnSpc>
                          <a:spcPct val="115000"/>
                        </a:lnSpc>
                        <a:spcBef>
                          <a:spcPts val="0"/>
                        </a:spcBef>
                        <a:spcAft>
                          <a:spcPts val="0"/>
                        </a:spcAft>
                      </a:pPr>
                      <a:r>
                        <a:rPr lang="en-US" sz="1800">
                          <a:solidFill>
                            <a:schemeClr val="accent2">
                              <a:lumMod val="75000"/>
                            </a:schemeClr>
                          </a:solidFill>
                          <a:effectLst/>
                        </a:rPr>
                        <a:t>Non-Veg Terrain</a:t>
                      </a:r>
                      <a:endParaRPr lang="en-US" sz="2800">
                        <a:solidFill>
                          <a:schemeClr val="accent2">
                            <a:lumMod val="75000"/>
                          </a:schemeClr>
                        </a:solidFill>
                        <a:effectLst/>
                      </a:endParaRPr>
                    </a:p>
                    <a:p>
                      <a:pPr marL="0" marR="0" algn="ctr">
                        <a:lnSpc>
                          <a:spcPct val="115000"/>
                        </a:lnSpc>
                        <a:spcBef>
                          <a:spcPts val="0"/>
                        </a:spcBef>
                        <a:spcAft>
                          <a:spcPts val="0"/>
                        </a:spcAft>
                      </a:pPr>
                      <a:r>
                        <a:rPr lang="en-US" sz="1800">
                          <a:solidFill>
                            <a:schemeClr val="accent2">
                              <a:lumMod val="75000"/>
                            </a:schemeClr>
                          </a:solidFill>
                          <a:effectLst/>
                        </a:rPr>
                        <a:t>(Max Diff) </a:t>
                      </a:r>
                      <a:endParaRPr lang="en-US" sz="2800">
                        <a:solidFill>
                          <a:schemeClr val="accent2">
                            <a:lumMod val="75000"/>
                          </a:schemeClr>
                        </a:solidFill>
                        <a:effectLst/>
                      </a:endParaRPr>
                    </a:p>
                    <a:p>
                      <a:pPr marL="0" marR="0" algn="ctr">
                        <a:lnSpc>
                          <a:spcPct val="115000"/>
                        </a:lnSpc>
                        <a:spcBef>
                          <a:spcPts val="0"/>
                        </a:spcBef>
                        <a:spcAft>
                          <a:spcPts val="0"/>
                        </a:spcAft>
                      </a:pPr>
                      <a:r>
                        <a:rPr lang="en-US" sz="1800">
                          <a:solidFill>
                            <a:schemeClr val="accent2">
                              <a:lumMod val="75000"/>
                            </a:schemeClr>
                          </a:solidFill>
                          <a:effectLst/>
                        </a:rPr>
                        <a:t>(cm)</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4735087"/>
                  </a:ext>
                </a:extLst>
              </a:tr>
              <a:tr h="504499">
                <a:tc>
                  <a:txBody>
                    <a:bodyPr/>
                    <a:lstStyle/>
                    <a:p>
                      <a:pPr marL="0" marR="0" algn="ctr">
                        <a:lnSpc>
                          <a:spcPct val="115000"/>
                        </a:lnSpc>
                        <a:spcBef>
                          <a:spcPts val="0"/>
                        </a:spcBef>
                        <a:spcAft>
                          <a:spcPts val="0"/>
                        </a:spcAft>
                      </a:pPr>
                      <a:r>
                        <a:rPr lang="en-US" sz="1800">
                          <a:solidFill>
                            <a:schemeClr val="accent2">
                              <a:lumMod val="75000"/>
                            </a:schemeClr>
                          </a:solidFill>
                          <a:effectLst/>
                        </a:rPr>
                        <a:t>1-cm</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1.0</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2.0</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3</a:t>
                      </a:r>
                      <a:endParaRPr lang="en-US" sz="2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0.6</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0.8</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1.6</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98673116"/>
                  </a:ext>
                </a:extLst>
              </a:tr>
              <a:tr h="504499">
                <a:tc>
                  <a:txBody>
                    <a:bodyPr/>
                    <a:lstStyle/>
                    <a:p>
                      <a:pPr marL="0" marR="0" algn="ctr">
                        <a:lnSpc>
                          <a:spcPct val="115000"/>
                        </a:lnSpc>
                        <a:spcBef>
                          <a:spcPts val="0"/>
                        </a:spcBef>
                        <a:spcAft>
                          <a:spcPts val="0"/>
                        </a:spcAft>
                      </a:pPr>
                      <a:r>
                        <a:rPr lang="en-US" sz="1800">
                          <a:solidFill>
                            <a:schemeClr val="accent2">
                              <a:lumMod val="75000"/>
                            </a:schemeClr>
                          </a:solidFill>
                          <a:effectLst/>
                        </a:rPr>
                        <a:t>2.5-cm</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2.5</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4.9</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7.5</a:t>
                      </a:r>
                      <a:endParaRPr lang="en-US" sz="2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1.5</a:t>
                      </a:r>
                      <a:endParaRPr lang="en-US" sz="2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2</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4</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02738230"/>
                  </a:ext>
                </a:extLst>
              </a:tr>
              <a:tr h="504499">
                <a:tc>
                  <a:txBody>
                    <a:bodyPr/>
                    <a:lstStyle/>
                    <a:p>
                      <a:pPr marL="0" marR="0" algn="ctr">
                        <a:lnSpc>
                          <a:spcPct val="115000"/>
                        </a:lnSpc>
                        <a:spcBef>
                          <a:spcPts val="0"/>
                        </a:spcBef>
                        <a:spcAft>
                          <a:spcPts val="0"/>
                        </a:spcAft>
                      </a:pPr>
                      <a:r>
                        <a:rPr lang="en-US" sz="1800">
                          <a:solidFill>
                            <a:schemeClr val="accent2">
                              <a:lumMod val="75000"/>
                            </a:schemeClr>
                          </a:solidFill>
                          <a:effectLst/>
                        </a:rPr>
                        <a:t>5-cm</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5.0</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9.8</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15</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3</a:t>
                      </a:r>
                      <a:endParaRPr lang="en-US" sz="2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4</a:t>
                      </a:r>
                      <a:endParaRPr lang="en-US" sz="2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8</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76970650"/>
                  </a:ext>
                </a:extLst>
              </a:tr>
              <a:tr h="504499">
                <a:tc>
                  <a:txBody>
                    <a:bodyPr/>
                    <a:lstStyle/>
                    <a:p>
                      <a:pPr marL="0" marR="0" algn="ctr">
                        <a:lnSpc>
                          <a:spcPct val="115000"/>
                        </a:lnSpc>
                        <a:spcBef>
                          <a:spcPts val="0"/>
                        </a:spcBef>
                        <a:spcAft>
                          <a:spcPts val="0"/>
                        </a:spcAft>
                      </a:pPr>
                      <a:r>
                        <a:rPr lang="en-US" sz="1800">
                          <a:solidFill>
                            <a:schemeClr val="accent2">
                              <a:lumMod val="75000"/>
                            </a:schemeClr>
                          </a:solidFill>
                          <a:effectLst/>
                        </a:rPr>
                        <a:t>10-cm</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10.0</a:t>
                      </a:r>
                      <a:endParaRPr lang="en-US" sz="2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1" dirty="0">
                          <a:solidFill>
                            <a:schemeClr val="accent2">
                              <a:lumMod val="75000"/>
                            </a:schemeClr>
                          </a:solidFill>
                          <a:effectLst/>
                        </a:rPr>
                        <a:t>19.6</a:t>
                      </a:r>
                      <a:endParaRPr lang="en-US" sz="32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b="1" dirty="0">
                          <a:solidFill>
                            <a:schemeClr val="accent2">
                              <a:lumMod val="75000"/>
                            </a:schemeClr>
                          </a:solidFill>
                          <a:effectLst/>
                        </a:rPr>
                        <a:t>30</a:t>
                      </a:r>
                      <a:endParaRPr lang="en-US" sz="3200" b="1"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solidFill>
                            <a:schemeClr val="accent2">
                              <a:lumMod val="75000"/>
                            </a:schemeClr>
                          </a:solidFill>
                          <a:effectLst/>
                        </a:rPr>
                        <a:t>6</a:t>
                      </a:r>
                      <a:endParaRPr lang="en-US" sz="280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8</a:t>
                      </a:r>
                      <a:endParaRPr lang="en-US" sz="2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solidFill>
                            <a:schemeClr val="accent2">
                              <a:lumMod val="75000"/>
                            </a:schemeClr>
                          </a:solidFill>
                          <a:effectLst/>
                        </a:rPr>
                        <a:t>16</a:t>
                      </a:r>
                      <a:endParaRPr lang="en-US" sz="2800" dirty="0">
                        <a:solidFill>
                          <a:schemeClr val="accent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94113697"/>
                  </a:ext>
                </a:extLst>
              </a:tr>
            </a:tbl>
          </a:graphicData>
        </a:graphic>
      </p:graphicFrame>
      <p:sp>
        <p:nvSpPr>
          <p:cNvPr id="7" name="Rectangle: Rounded Corners 6">
            <a:extLst>
              <a:ext uri="{FF2B5EF4-FFF2-40B4-BE49-F238E27FC236}">
                <a16:creationId xmlns:a16="http://schemas.microsoft.com/office/drawing/2014/main" id="{AED73520-C262-44E1-864E-AE879A17666D}"/>
              </a:ext>
            </a:extLst>
          </p:cNvPr>
          <p:cNvSpPr/>
          <p:nvPr/>
        </p:nvSpPr>
        <p:spPr>
          <a:xfrm>
            <a:off x="3590693" y="5452946"/>
            <a:ext cx="2888166" cy="517360"/>
          </a:xfrm>
          <a:prstGeom prst="round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6852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B406DCD-1D01-4793-B5B5-F6BD3D624B47}"/>
              </a:ext>
            </a:extLst>
          </p:cNvPr>
          <p:cNvSpPr txBox="1">
            <a:spLocks/>
          </p:cNvSpPr>
          <p:nvPr/>
        </p:nvSpPr>
        <p:spPr>
          <a:xfrm>
            <a:off x="575035" y="2903456"/>
            <a:ext cx="10576874" cy="3424316"/>
          </a:xfrm>
          <a:prstGeom prst="rect">
            <a:avLst/>
          </a:prstGeom>
        </p:spPr>
        <p:txBody>
          <a:bodyPr>
            <a:normAutofit/>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r>
              <a:rPr lang="en-US" sz="3600" b="1" dirty="0">
                <a:solidFill>
                  <a:schemeClr val="accent2">
                    <a:lumMod val="75000"/>
                  </a:schemeClr>
                </a:solidFill>
                <a:latin typeface="Century Gothic" pitchFamily="34" charset="0"/>
              </a:rPr>
              <a:t>The ASPRS Positional Accuracy Standards for Digital Geospatial Data of 2014</a:t>
            </a:r>
            <a:br>
              <a:rPr lang="en-US" sz="3600" b="1" dirty="0">
                <a:solidFill>
                  <a:schemeClr val="accent2">
                    <a:lumMod val="75000"/>
                  </a:schemeClr>
                </a:solidFill>
                <a:latin typeface="Century Gothic" pitchFamily="34" charset="0"/>
              </a:rPr>
            </a:br>
            <a:br>
              <a:rPr lang="en-US" sz="3600" b="1" dirty="0">
                <a:solidFill>
                  <a:schemeClr val="accent2">
                    <a:lumMod val="75000"/>
                  </a:schemeClr>
                </a:solidFill>
                <a:latin typeface="Century Gothic" pitchFamily="34" charset="0"/>
              </a:rPr>
            </a:br>
            <a:endParaRPr lang="en-US" sz="2000" b="1" dirty="0">
              <a:solidFill>
                <a:schemeClr val="accent2">
                  <a:lumMod val="75000"/>
                </a:schemeClr>
              </a:solidFill>
              <a:latin typeface="Century Gothic" pitchFamily="34" charset="0"/>
            </a:endParaRPr>
          </a:p>
        </p:txBody>
      </p:sp>
    </p:spTree>
    <p:extLst>
      <p:ext uri="{BB962C8B-B14F-4D97-AF65-F5344CB8AC3E}">
        <p14:creationId xmlns:p14="http://schemas.microsoft.com/office/powerpoint/2010/main" val="1577350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008275" y="605827"/>
            <a:ext cx="8229600" cy="611724"/>
          </a:xfrm>
          <a:prstGeom prst="rect">
            <a:avLst/>
          </a:prstGeom>
        </p:spPr>
        <p:txBody>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endParaRPr lang="en-US" dirty="0"/>
          </a:p>
        </p:txBody>
      </p:sp>
      <p:sp>
        <p:nvSpPr>
          <p:cNvPr id="7" name="Content Placeholder 2"/>
          <p:cNvSpPr txBox="1">
            <a:spLocks/>
          </p:cNvSpPr>
          <p:nvPr/>
        </p:nvSpPr>
        <p:spPr>
          <a:xfrm>
            <a:off x="744718" y="1217551"/>
            <a:ext cx="10416618" cy="522095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18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a:solidFill>
                  <a:schemeClr val="tx1"/>
                </a:solidFill>
                <a:latin typeface="Century Gothic"/>
                <a:ea typeface="+mj-ea"/>
                <a:cs typeface="Century Gothic"/>
              </a:rPr>
              <a:t>Required accuracy for the products:</a:t>
            </a:r>
          </a:p>
          <a:p>
            <a:pPr marL="0" indent="0">
              <a:buNone/>
            </a:pPr>
            <a:r>
              <a:rPr lang="en-US" sz="2000" b="1" dirty="0">
                <a:solidFill>
                  <a:schemeClr val="tx1"/>
                </a:solidFill>
                <a:latin typeface="Century Gothic"/>
                <a:ea typeface="+mj-ea"/>
                <a:cs typeface="Century Gothic"/>
              </a:rPr>
              <a:t>Ortho Accuracy: </a:t>
            </a:r>
            <a:r>
              <a:rPr lang="en-US" sz="2000" dirty="0">
                <a:solidFill>
                  <a:schemeClr val="tx1"/>
                </a:solidFill>
                <a:latin typeface="Century Gothic"/>
                <a:ea typeface="+mj-ea"/>
                <a:cs typeface="Century Gothic"/>
              </a:rPr>
              <a:t>4 cm (</a:t>
            </a:r>
            <a:r>
              <a:rPr lang="en-US" sz="2000" dirty="0" err="1">
                <a:solidFill>
                  <a:schemeClr val="tx1"/>
                </a:solidFill>
                <a:latin typeface="Century Gothic"/>
                <a:ea typeface="+mj-ea"/>
                <a:cs typeface="Century Gothic"/>
              </a:rPr>
              <a:t>RMSEx</a:t>
            </a:r>
            <a:r>
              <a:rPr lang="en-US" sz="2000" dirty="0">
                <a:solidFill>
                  <a:schemeClr val="tx1"/>
                </a:solidFill>
                <a:latin typeface="Century Gothic"/>
                <a:ea typeface="+mj-ea"/>
                <a:cs typeface="Century Gothic"/>
              </a:rPr>
              <a:t> or y)</a:t>
            </a:r>
          </a:p>
          <a:p>
            <a:pPr marL="0" indent="0">
              <a:spcBef>
                <a:spcPts val="0"/>
              </a:spcBef>
              <a:buNone/>
            </a:pPr>
            <a:r>
              <a:rPr lang="en-US" sz="2000" b="1" dirty="0">
                <a:solidFill>
                  <a:schemeClr val="tx1"/>
                </a:solidFill>
                <a:latin typeface="Century Gothic"/>
                <a:ea typeface="+mj-ea"/>
                <a:cs typeface="Century Gothic"/>
              </a:rPr>
              <a:t>DSM Accuracy:</a:t>
            </a:r>
            <a:r>
              <a:rPr lang="en-US" sz="2000" dirty="0">
                <a:solidFill>
                  <a:schemeClr val="tx1"/>
                </a:solidFill>
                <a:latin typeface="Century Gothic"/>
                <a:ea typeface="+mj-ea"/>
                <a:cs typeface="Century Gothic"/>
              </a:rPr>
              <a:t> 4 cm (</a:t>
            </a:r>
            <a:r>
              <a:rPr lang="en-US" sz="2000" dirty="0" err="1">
                <a:solidFill>
                  <a:schemeClr val="tx1"/>
                </a:solidFill>
                <a:latin typeface="Century Gothic"/>
                <a:ea typeface="+mj-ea"/>
                <a:cs typeface="Century Gothic"/>
              </a:rPr>
              <a:t>RMSEz</a:t>
            </a:r>
            <a:r>
              <a:rPr lang="en-US" sz="2000" dirty="0">
                <a:solidFill>
                  <a:schemeClr val="tx1"/>
                </a:solidFill>
                <a:latin typeface="Century Gothic"/>
                <a:ea typeface="+mj-ea"/>
                <a:cs typeface="Century Gothic"/>
              </a:rPr>
              <a:t>)</a:t>
            </a:r>
          </a:p>
          <a:p>
            <a:pPr marL="0" indent="0">
              <a:spcBef>
                <a:spcPts val="0"/>
              </a:spcBef>
              <a:buNone/>
            </a:pPr>
            <a:endParaRPr lang="en-US" sz="2000" dirty="0">
              <a:solidFill>
                <a:schemeClr val="tx1"/>
              </a:solidFill>
              <a:latin typeface="Century Gothic"/>
              <a:ea typeface="+mj-ea"/>
              <a:cs typeface="Century Gothic"/>
            </a:endParaRPr>
          </a:p>
          <a:p>
            <a:pPr marL="0" indent="0">
              <a:spcBef>
                <a:spcPts val="0"/>
              </a:spcBef>
              <a:buNone/>
            </a:pPr>
            <a:r>
              <a:rPr lang="en-US" sz="2000" dirty="0">
                <a:solidFill>
                  <a:schemeClr val="tx1"/>
                </a:solidFill>
                <a:latin typeface="Century Gothic"/>
                <a:ea typeface="+mj-ea"/>
                <a:cs typeface="Century Gothic"/>
              </a:rPr>
              <a:t>ASPRS Standards Requires:</a:t>
            </a:r>
          </a:p>
          <a:p>
            <a:pPr marL="0" lvl="1" indent="0">
              <a:spcBef>
                <a:spcPts val="0"/>
              </a:spcBef>
              <a:buNone/>
            </a:pPr>
            <a:r>
              <a:rPr lang="en-US" sz="2000" dirty="0" err="1"/>
              <a:t>RMSE</a:t>
            </a:r>
            <a:r>
              <a:rPr lang="en-US" sz="2000" baseline="-25000" dirty="0" err="1"/>
              <a:t>x</a:t>
            </a:r>
            <a:r>
              <a:rPr lang="en-US" sz="2000" dirty="0"/>
              <a:t>, </a:t>
            </a:r>
            <a:r>
              <a:rPr lang="en-US" sz="2000" dirty="0" err="1"/>
              <a:t>RMSE</a:t>
            </a:r>
            <a:r>
              <a:rPr lang="en-US" sz="2000" baseline="-25000" dirty="0" err="1"/>
              <a:t>y</a:t>
            </a:r>
            <a:r>
              <a:rPr lang="en-US" sz="2000" dirty="0"/>
              <a:t> or </a:t>
            </a:r>
            <a:r>
              <a:rPr lang="en-US" sz="2000" dirty="0" err="1"/>
              <a:t>RMSE</a:t>
            </a:r>
            <a:r>
              <a:rPr lang="en-US" sz="2000" baseline="-25000" dirty="0" err="1"/>
              <a:t>z</a:t>
            </a:r>
            <a:r>
              <a:rPr lang="en-US" sz="2000" baseline="-25000" dirty="0"/>
              <a:t> </a:t>
            </a:r>
            <a:r>
              <a:rPr lang="en-US" sz="2000" dirty="0"/>
              <a:t>(ground control)= ¼ * </a:t>
            </a:r>
            <a:r>
              <a:rPr lang="en-US" sz="2000" dirty="0" err="1"/>
              <a:t>RMSE</a:t>
            </a:r>
            <a:r>
              <a:rPr lang="en-US" sz="2000" baseline="-25000" dirty="0" err="1"/>
              <a:t>x</a:t>
            </a:r>
            <a:r>
              <a:rPr lang="en-US" sz="2000" baseline="-25000" dirty="0"/>
              <a:t>(Map)</a:t>
            </a:r>
            <a:r>
              <a:rPr lang="en-US" sz="2000" dirty="0"/>
              <a:t>, </a:t>
            </a:r>
            <a:r>
              <a:rPr lang="en-US" sz="2000" dirty="0" err="1"/>
              <a:t>RMSE</a:t>
            </a:r>
            <a:r>
              <a:rPr lang="en-US" sz="2000" baseline="-25000" dirty="0" err="1"/>
              <a:t>y</a:t>
            </a:r>
            <a:r>
              <a:rPr lang="en-US" sz="2000" baseline="-25000" dirty="0"/>
              <a:t>(Map)</a:t>
            </a:r>
            <a:r>
              <a:rPr lang="en-US" sz="2000" dirty="0"/>
              <a:t> or </a:t>
            </a:r>
            <a:r>
              <a:rPr lang="en-US" sz="2000" dirty="0" err="1"/>
              <a:t>RMSE</a:t>
            </a:r>
            <a:r>
              <a:rPr lang="en-US" sz="2000" baseline="-25000" dirty="0" err="1"/>
              <a:t>z</a:t>
            </a:r>
            <a:r>
              <a:rPr lang="en-US" sz="2000" baseline="-25000" dirty="0"/>
              <a:t>(DEM)</a:t>
            </a:r>
            <a:endParaRPr lang="en-US" sz="2000" dirty="0">
              <a:solidFill>
                <a:schemeClr val="tx1"/>
              </a:solidFill>
              <a:latin typeface="Century Gothic"/>
              <a:cs typeface="Century Gothic"/>
            </a:endParaRPr>
          </a:p>
          <a:p>
            <a:pPr marL="0" indent="0">
              <a:spcBef>
                <a:spcPts val="0"/>
              </a:spcBef>
              <a:buNone/>
            </a:pPr>
            <a:endParaRPr lang="en-US" sz="2000" dirty="0">
              <a:solidFill>
                <a:schemeClr val="tx1"/>
              </a:solidFill>
              <a:latin typeface="Century Gothic"/>
              <a:ea typeface="+mj-ea"/>
              <a:cs typeface="Century Gothic"/>
            </a:endParaRPr>
          </a:p>
          <a:p>
            <a:pPr marL="0" indent="0">
              <a:spcBef>
                <a:spcPts val="0"/>
              </a:spcBef>
              <a:buNone/>
            </a:pPr>
            <a:r>
              <a:rPr lang="en-US" sz="2200" b="1" dirty="0">
                <a:solidFill>
                  <a:schemeClr val="tx1"/>
                </a:solidFill>
                <a:latin typeface="Century Gothic"/>
                <a:ea typeface="+mj-ea"/>
                <a:cs typeface="Century Gothic"/>
              </a:rPr>
              <a:t>Ground Control </a:t>
            </a:r>
            <a:r>
              <a:rPr lang="en-US" sz="2200" dirty="0">
                <a:solidFill>
                  <a:schemeClr val="tx1"/>
                </a:solidFill>
                <a:latin typeface="Century Gothic"/>
                <a:ea typeface="+mj-ea"/>
                <a:cs typeface="Century Gothic"/>
              </a:rPr>
              <a:t>for AT accuracy = 1 cm (</a:t>
            </a:r>
            <a:r>
              <a:rPr lang="en-US" sz="2200" dirty="0" err="1">
                <a:solidFill>
                  <a:schemeClr val="tx1"/>
                </a:solidFill>
                <a:latin typeface="Century Gothic"/>
                <a:cs typeface="Century Gothic"/>
              </a:rPr>
              <a:t>RMSEx,y,z</a:t>
            </a:r>
            <a:r>
              <a:rPr lang="en-US" sz="2200" dirty="0">
                <a:solidFill>
                  <a:schemeClr val="tx1"/>
                </a:solidFill>
                <a:latin typeface="Century Gothic"/>
                <a:cs typeface="Century Gothic"/>
              </a:rPr>
              <a:t>)</a:t>
            </a:r>
            <a:endParaRPr lang="en-US" sz="2200" dirty="0">
              <a:solidFill>
                <a:schemeClr val="tx1"/>
              </a:solidFill>
              <a:latin typeface="Century Gothic"/>
              <a:ea typeface="+mj-ea"/>
              <a:cs typeface="Century Gothic"/>
            </a:endParaRPr>
          </a:p>
          <a:p>
            <a:pPr marL="0" indent="0">
              <a:spcBef>
                <a:spcPts val="0"/>
              </a:spcBef>
              <a:buNone/>
            </a:pPr>
            <a:r>
              <a:rPr lang="en-US" sz="2200" b="1" dirty="0">
                <a:solidFill>
                  <a:schemeClr val="tx1"/>
                </a:solidFill>
                <a:latin typeface="Century Gothic"/>
                <a:ea typeface="+mj-ea"/>
                <a:cs typeface="Century Gothic"/>
              </a:rPr>
              <a:t>Check points </a:t>
            </a:r>
            <a:r>
              <a:rPr lang="en-US" sz="2200" dirty="0">
                <a:solidFill>
                  <a:schemeClr val="tx1"/>
                </a:solidFill>
                <a:latin typeface="Century Gothic"/>
                <a:ea typeface="+mj-ea"/>
                <a:cs typeface="Century Gothic"/>
              </a:rPr>
              <a:t>for QC accuracy = 1.33 cm</a:t>
            </a:r>
          </a:p>
          <a:p>
            <a:pPr marL="0" indent="0">
              <a:spcBef>
                <a:spcPts val="0"/>
              </a:spcBef>
              <a:buNone/>
            </a:pPr>
            <a:endParaRPr lang="en-US" sz="2200" dirty="0">
              <a:solidFill>
                <a:schemeClr val="tx1"/>
              </a:solidFill>
              <a:latin typeface="Century Gothic"/>
              <a:ea typeface="+mj-ea"/>
              <a:cs typeface="Century Gothic"/>
            </a:endParaRPr>
          </a:p>
        </p:txBody>
      </p:sp>
      <p:sp>
        <p:nvSpPr>
          <p:cNvPr id="5" name="Title 1"/>
          <p:cNvSpPr txBox="1">
            <a:spLocks/>
          </p:cNvSpPr>
          <p:nvPr/>
        </p:nvSpPr>
        <p:spPr>
          <a:xfrm>
            <a:off x="1584150" y="521871"/>
            <a:ext cx="8474015" cy="763593"/>
          </a:xfrm>
          <a:prstGeom prst="rect">
            <a:avLst/>
          </a:prstGeom>
        </p:spPr>
        <p:txBody>
          <a:bodyPr>
            <a:normAutofit fontScale="97500"/>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r>
              <a:rPr lang="en-US" sz="2800" b="1" dirty="0"/>
              <a:t>Can ASPRS standards be used for UAS products?</a:t>
            </a:r>
          </a:p>
          <a:p>
            <a:endParaRPr lang="en-US" sz="2800" dirty="0"/>
          </a:p>
        </p:txBody>
      </p:sp>
    </p:spTree>
    <p:extLst>
      <p:ext uri="{BB962C8B-B14F-4D97-AF65-F5344CB8AC3E}">
        <p14:creationId xmlns:p14="http://schemas.microsoft.com/office/powerpoint/2010/main" val="894782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12"/>
          </p:nvPr>
        </p:nvSpPr>
        <p:spPr/>
        <p:txBody>
          <a:bodyPr/>
          <a:lstStyle/>
          <a:p>
            <a:endParaRPr lang="en-US"/>
          </a:p>
        </p:txBody>
      </p:sp>
      <p:sp>
        <p:nvSpPr>
          <p:cNvPr id="7" name="Text Placeholder 1"/>
          <p:cNvSpPr txBox="1">
            <a:spLocks/>
          </p:cNvSpPr>
          <p:nvPr/>
        </p:nvSpPr>
        <p:spPr>
          <a:xfrm>
            <a:off x="2479678" y="204282"/>
            <a:ext cx="7192963" cy="5980860"/>
          </a:xfrm>
          <a:prstGeom prst="rect">
            <a:avLst/>
          </a:prstGeom>
        </p:spPr>
        <p:txBody>
          <a:bodyPr vert="horz" lIns="91440" tIns="45720" rIns="91440" bIns="45720" rtlCol="0" anchor="ctr" anchorCtr="0">
            <a:normAutofit/>
          </a:bodyPr>
          <a:lstStyle>
            <a:lvl1pPr marL="0" indent="0" algn="ctr" defTabSz="457200" rtl="0" eaLnBrk="1" latinLnBrk="0" hangingPunct="1">
              <a:spcBef>
                <a:spcPct val="20000"/>
              </a:spcBef>
              <a:buFont typeface="Arial"/>
              <a:buNone/>
              <a:defRPr sz="4400" kern="1200">
                <a:solidFill>
                  <a:schemeClr val="bg1"/>
                </a:solidFill>
                <a:latin typeface="Century Gothic"/>
                <a:ea typeface="+mn-ea"/>
                <a:cs typeface="Century Gothic"/>
              </a:defRPr>
            </a:lvl1pPr>
            <a:lvl2pPr marL="742950" indent="-285750" algn="l" defTabSz="457200" rtl="0" eaLnBrk="1" latinLnBrk="0" hangingPunct="1">
              <a:spcBef>
                <a:spcPct val="20000"/>
              </a:spcBef>
              <a:buFont typeface="Arial"/>
              <a:buChar char="–"/>
              <a:defRPr sz="1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5400" dirty="0">
                <a:solidFill>
                  <a:schemeClr val="tx1">
                    <a:lumMod val="75000"/>
                  </a:schemeClr>
                </a:solidFill>
              </a:rPr>
              <a:t>Thank you!</a:t>
            </a:r>
          </a:p>
          <a:p>
            <a:endParaRPr lang="en-US" dirty="0">
              <a:solidFill>
                <a:schemeClr val="tx1">
                  <a:lumMod val="75000"/>
                </a:schemeClr>
              </a:solidFill>
            </a:endParaRPr>
          </a:p>
          <a:p>
            <a:r>
              <a:rPr lang="en-US" sz="3600" dirty="0">
                <a:solidFill>
                  <a:schemeClr val="tx1">
                    <a:lumMod val="75000"/>
                  </a:schemeClr>
                </a:solidFill>
              </a:rPr>
              <a:t>Qassim Abdullah:</a:t>
            </a:r>
          </a:p>
          <a:p>
            <a:r>
              <a:rPr lang="en-US" sz="2400" dirty="0">
                <a:solidFill>
                  <a:schemeClr val="tx1">
                    <a:lumMod val="75000"/>
                  </a:schemeClr>
                </a:solidFill>
                <a:hlinkClick r:id="rId2"/>
              </a:rPr>
              <a:t>qassim.abdullah@woolpert.com</a:t>
            </a:r>
            <a:endParaRPr lang="en-US" sz="2400" dirty="0">
              <a:solidFill>
                <a:schemeClr val="tx1">
                  <a:lumMod val="75000"/>
                </a:schemeClr>
              </a:solidFill>
            </a:endParaRPr>
          </a:p>
          <a:p>
            <a:r>
              <a:rPr lang="en-US" sz="2400" dirty="0">
                <a:solidFill>
                  <a:schemeClr val="tx1">
                    <a:lumMod val="75000"/>
                  </a:schemeClr>
                </a:solidFill>
                <a:hlinkClick r:id="rId3"/>
              </a:rPr>
              <a:t>Mapping_matters@asprs.org</a:t>
            </a:r>
            <a:endParaRPr lang="en-US" sz="2400" dirty="0">
              <a:solidFill>
                <a:schemeClr val="tx1">
                  <a:lumMod val="75000"/>
                </a:schemeClr>
              </a:solidFill>
            </a:endParaRPr>
          </a:p>
          <a:p>
            <a:endParaRPr lang="en-US" sz="2400" dirty="0">
              <a:solidFill>
                <a:schemeClr val="tx1">
                  <a:lumMod val="75000"/>
                </a:schemeClr>
              </a:solidFill>
            </a:endParaRPr>
          </a:p>
        </p:txBody>
      </p:sp>
    </p:spTree>
    <p:extLst>
      <p:ext uri="{BB962C8B-B14F-4D97-AF65-F5344CB8AC3E}">
        <p14:creationId xmlns:p14="http://schemas.microsoft.com/office/powerpoint/2010/main" val="2658238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AA5645-6276-492A-9512-350B7E3635DB}"/>
              </a:ext>
            </a:extLst>
          </p:cNvPr>
          <p:cNvSpPr txBox="1">
            <a:spLocks/>
          </p:cNvSpPr>
          <p:nvPr/>
        </p:nvSpPr>
        <p:spPr>
          <a:xfrm>
            <a:off x="1981200" y="274638"/>
            <a:ext cx="8229600" cy="1143000"/>
          </a:xfrm>
          <a:prstGeom prst="rect">
            <a:avLst/>
          </a:prstGeom>
        </p:spPr>
        <p:txBody>
          <a:bodyPr>
            <a:normAutofit fontScale="82500" lnSpcReduction="20000"/>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br>
              <a:rPr lang="en-US" b="1"/>
            </a:br>
            <a:r>
              <a:rPr lang="en-US" b="1"/>
              <a:t>New Standard for a New Era</a:t>
            </a:r>
            <a:br>
              <a:rPr lang="en-US"/>
            </a:br>
            <a:endParaRPr lang="en-US" dirty="0"/>
          </a:p>
        </p:txBody>
      </p:sp>
      <p:sp>
        <p:nvSpPr>
          <p:cNvPr id="6" name="Content Placeholder 2">
            <a:extLst>
              <a:ext uri="{FF2B5EF4-FFF2-40B4-BE49-F238E27FC236}">
                <a16:creationId xmlns:a16="http://schemas.microsoft.com/office/drawing/2014/main" id="{A2D3C41E-2FEF-421B-BACA-CCCD5322190D}"/>
              </a:ext>
            </a:extLst>
          </p:cNvPr>
          <p:cNvSpPr txBox="1">
            <a:spLocks/>
          </p:cNvSpPr>
          <p:nvPr/>
        </p:nvSpPr>
        <p:spPr>
          <a:xfrm>
            <a:off x="791852" y="1050304"/>
            <a:ext cx="10812544" cy="4830763"/>
          </a:xfrm>
          <a:prstGeom prst="rect">
            <a:avLst/>
          </a:prstGeom>
        </p:spPr>
        <p:txBody>
          <a:bodyPr/>
          <a:lstStyle>
            <a:lvl1pPr marL="342900" indent="-342900" algn="l" defTabSz="457200" rtl="0" eaLnBrk="1" latinLnBrk="0" hangingPunct="1">
              <a:spcBef>
                <a:spcPct val="20000"/>
              </a:spcBef>
              <a:buFont typeface="Arial"/>
              <a:buChar char="•"/>
              <a:defRPr sz="18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b="1" dirty="0"/>
              <a:t>Motivation Behind the New Standard:</a:t>
            </a:r>
          </a:p>
          <a:p>
            <a:r>
              <a:rPr lang="en-US" sz="2400" dirty="0"/>
              <a:t>Legacy map accuracy standards, such as the ASPRS 1990 standard and the NMAS of 1947, are outdated. (over 30 years since ASPRS1990 was written)</a:t>
            </a:r>
          </a:p>
          <a:p>
            <a:pPr marL="0" indent="0">
              <a:buNone/>
            </a:pPr>
            <a:r>
              <a:rPr lang="en-US" sz="2400" dirty="0"/>
              <a:t>  </a:t>
            </a:r>
          </a:p>
          <a:p>
            <a:r>
              <a:rPr lang="en-US" sz="2400" dirty="0"/>
              <a:t>Many of the data acquisition and mapping technologies that these standards were based on are no longer used.</a:t>
            </a:r>
          </a:p>
          <a:p>
            <a:endParaRPr lang="en-US" sz="2400" dirty="0"/>
          </a:p>
          <a:p>
            <a:r>
              <a:rPr lang="en-US" sz="2400" dirty="0"/>
              <a:t>More recent advances in mapping technologies can now produce better quality and higher accuracy geospatial products and maps. </a:t>
            </a:r>
          </a:p>
          <a:p>
            <a:endParaRPr lang="en-US" sz="2400" dirty="0"/>
          </a:p>
          <a:p>
            <a:r>
              <a:rPr lang="en-US" sz="2400" dirty="0"/>
              <a:t>Legacy map accuracy standards were designed to deal with plotted or drawn maps as the only medium to represent geospatial data.</a:t>
            </a:r>
          </a:p>
        </p:txBody>
      </p:sp>
    </p:spTree>
    <p:extLst>
      <p:ext uri="{BB962C8B-B14F-4D97-AF65-F5344CB8AC3E}">
        <p14:creationId xmlns:p14="http://schemas.microsoft.com/office/powerpoint/2010/main" val="2342326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1FCF3CA-71EE-4DB7-864B-4330C2CF1ED5}"/>
              </a:ext>
            </a:extLst>
          </p:cNvPr>
          <p:cNvSpPr txBox="1">
            <a:spLocks/>
          </p:cNvSpPr>
          <p:nvPr/>
        </p:nvSpPr>
        <p:spPr>
          <a:xfrm>
            <a:off x="1981200" y="274638"/>
            <a:ext cx="8229600" cy="1143000"/>
          </a:xfrm>
          <a:prstGeom prst="rect">
            <a:avLst/>
          </a:prstGeom>
        </p:spPr>
        <p:txBody>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r>
              <a:rPr lang="en-US" b="1"/>
              <a:t>New Standard for a New Era</a:t>
            </a:r>
            <a:endParaRPr lang="en-US" dirty="0"/>
          </a:p>
        </p:txBody>
      </p:sp>
      <p:sp>
        <p:nvSpPr>
          <p:cNvPr id="7" name="Content Placeholder 2">
            <a:extLst>
              <a:ext uri="{FF2B5EF4-FFF2-40B4-BE49-F238E27FC236}">
                <a16:creationId xmlns:a16="http://schemas.microsoft.com/office/drawing/2014/main" id="{A2655EB0-A6E8-4595-A104-CF32AE76435E}"/>
              </a:ext>
            </a:extLst>
          </p:cNvPr>
          <p:cNvSpPr txBox="1">
            <a:spLocks/>
          </p:cNvSpPr>
          <p:nvPr/>
        </p:nvSpPr>
        <p:spPr>
          <a:xfrm>
            <a:off x="622169" y="1295400"/>
            <a:ext cx="10510887" cy="4876800"/>
          </a:xfrm>
          <a:prstGeom prst="rect">
            <a:avLst/>
          </a:prstGeom>
        </p:spPr>
        <p:txBody>
          <a:bodyPr/>
          <a:lstStyle>
            <a:lvl1pPr marL="342900" indent="-342900" algn="l" defTabSz="457200" rtl="0" eaLnBrk="1" latinLnBrk="0" hangingPunct="1">
              <a:spcBef>
                <a:spcPct val="20000"/>
              </a:spcBef>
              <a:buFont typeface="Arial"/>
              <a:buChar char="•"/>
              <a:defRPr sz="18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Within the past two decades (during the transition period between the hardcopy and softcopy mapping environments), most standard measures for relating GSD and map scale to the final mapping accuracy were inherited from photogrammetric practices using scanned film.  </a:t>
            </a:r>
          </a:p>
          <a:p>
            <a:endParaRPr lang="en-US" sz="2400" dirty="0"/>
          </a:p>
          <a:p>
            <a:r>
              <a:rPr lang="en-US" sz="2400" dirty="0"/>
              <a:t>New mapping processes and methodologies have become much more sophisticated with advances in technology and advances in our knowledge of mapping processes and mathematical modeling.</a:t>
            </a:r>
          </a:p>
          <a:p>
            <a:endParaRPr lang="en-US" sz="2400" dirty="0"/>
          </a:p>
          <a:p>
            <a:r>
              <a:rPr lang="en-US" sz="2400" dirty="0"/>
              <a:t>Mapping accuracy can no longer be associated with the camera geometry and flying altitude alone (focal length, </a:t>
            </a:r>
            <a:r>
              <a:rPr lang="en-US" sz="2400" dirty="0" err="1"/>
              <a:t>xp</a:t>
            </a:r>
            <a:r>
              <a:rPr lang="en-US" sz="2400" dirty="0"/>
              <a:t>, </a:t>
            </a:r>
            <a:r>
              <a:rPr lang="en-US" sz="2400" dirty="0" err="1"/>
              <a:t>yp</a:t>
            </a:r>
            <a:r>
              <a:rPr lang="en-US" sz="2400" dirty="0"/>
              <a:t>, B/H ratio, etc.). </a:t>
            </a:r>
          </a:p>
          <a:p>
            <a:endParaRPr lang="en-US" sz="2100" dirty="0"/>
          </a:p>
        </p:txBody>
      </p:sp>
    </p:spTree>
    <p:extLst>
      <p:ext uri="{BB962C8B-B14F-4D97-AF65-F5344CB8AC3E}">
        <p14:creationId xmlns:p14="http://schemas.microsoft.com/office/powerpoint/2010/main" val="3906143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AF3023F-6BA6-413D-BFC0-2C0E8D79DE69}"/>
              </a:ext>
            </a:extLst>
          </p:cNvPr>
          <p:cNvSpPr txBox="1">
            <a:spLocks/>
          </p:cNvSpPr>
          <p:nvPr/>
        </p:nvSpPr>
        <p:spPr>
          <a:xfrm>
            <a:off x="1981200" y="274638"/>
            <a:ext cx="8229600" cy="1143000"/>
          </a:xfrm>
          <a:prstGeom prst="rect">
            <a:avLst/>
          </a:prstGeom>
        </p:spPr>
        <p:txBody>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r>
              <a:rPr lang="en-US" b="1"/>
              <a:t>New Standard for a New Era</a:t>
            </a:r>
            <a:endParaRPr lang="en-US" dirty="0"/>
          </a:p>
        </p:txBody>
      </p:sp>
      <p:sp>
        <p:nvSpPr>
          <p:cNvPr id="6" name="Content Placeholder 2">
            <a:extLst>
              <a:ext uri="{FF2B5EF4-FFF2-40B4-BE49-F238E27FC236}">
                <a16:creationId xmlns:a16="http://schemas.microsoft.com/office/drawing/2014/main" id="{E4601756-80A2-47C5-B73C-3886DA7DFFE1}"/>
              </a:ext>
            </a:extLst>
          </p:cNvPr>
          <p:cNvSpPr txBox="1">
            <a:spLocks/>
          </p:cNvSpPr>
          <p:nvPr/>
        </p:nvSpPr>
        <p:spPr>
          <a:xfrm>
            <a:off x="1008668" y="1219201"/>
            <a:ext cx="10246936" cy="4906963"/>
          </a:xfrm>
          <a:prstGeom prst="rect">
            <a:avLst/>
          </a:prstGeom>
        </p:spPr>
        <p:txBody>
          <a:bodyPr>
            <a:normAutofit lnSpcReduction="10000"/>
          </a:bodyPr>
          <a:lstStyle>
            <a:lvl1pPr marL="342900" indent="-342900" algn="l" defTabSz="457200" rtl="0" eaLnBrk="1" latinLnBrk="0" hangingPunct="1">
              <a:spcBef>
                <a:spcPct val="20000"/>
              </a:spcBef>
              <a:buFont typeface="Arial"/>
              <a:buChar char="•"/>
              <a:defRPr sz="18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New map accuracy is influenced by many factors such as:</a:t>
            </a:r>
          </a:p>
          <a:p>
            <a:pPr lvl="1"/>
            <a:r>
              <a:rPr lang="en-US" sz="2400" dirty="0"/>
              <a:t>the quality of camera calibration parameters;</a:t>
            </a:r>
          </a:p>
          <a:p>
            <a:pPr lvl="1"/>
            <a:r>
              <a:rPr lang="en-US" sz="2400" dirty="0"/>
              <a:t>quality and size of a Charged Coupled Device (CCD) used in the digital camera CCD array;</a:t>
            </a:r>
          </a:p>
          <a:p>
            <a:pPr lvl="1"/>
            <a:r>
              <a:rPr lang="en-US" sz="2400" dirty="0"/>
              <a:t>amount of imagery overlap;</a:t>
            </a:r>
          </a:p>
          <a:p>
            <a:pPr lvl="1"/>
            <a:r>
              <a:rPr lang="en-US" sz="2400" dirty="0"/>
              <a:t>quality of parallax determination or photo measurements;</a:t>
            </a:r>
          </a:p>
          <a:p>
            <a:pPr lvl="1"/>
            <a:r>
              <a:rPr lang="en-US" sz="2400" dirty="0"/>
              <a:t>quality of the GPS signal;</a:t>
            </a:r>
          </a:p>
          <a:p>
            <a:pPr lvl="1"/>
            <a:r>
              <a:rPr lang="en-US" sz="2400" dirty="0"/>
              <a:t>quality and density of ground controls;</a:t>
            </a:r>
          </a:p>
          <a:p>
            <a:pPr lvl="1"/>
            <a:r>
              <a:rPr lang="en-US" sz="2400" dirty="0"/>
              <a:t>quality of the aerial triangulation solution;</a:t>
            </a:r>
          </a:p>
          <a:p>
            <a:pPr lvl="1"/>
            <a:r>
              <a:rPr lang="en-US" sz="2400" dirty="0"/>
              <a:t>capability of the processing software to handle GPS drift and shift;</a:t>
            </a:r>
          </a:p>
          <a:p>
            <a:pPr lvl="1"/>
            <a:r>
              <a:rPr lang="en-US" sz="2400" dirty="0"/>
              <a:t>capability of the processing software to handle camera self-calibration,</a:t>
            </a:r>
          </a:p>
          <a:p>
            <a:pPr lvl="1"/>
            <a:r>
              <a:rPr lang="en-US" sz="2400" dirty="0"/>
              <a:t>the digital terrain model used for the production of </a:t>
            </a:r>
            <a:r>
              <a:rPr lang="en-US" sz="2400" dirty="0" err="1"/>
              <a:t>orthoimagery</a:t>
            </a:r>
            <a:r>
              <a:rPr lang="en-US" sz="2400" dirty="0"/>
              <a:t>.</a:t>
            </a:r>
          </a:p>
          <a:p>
            <a:endParaRPr lang="en-US" sz="2000" dirty="0"/>
          </a:p>
          <a:p>
            <a:pPr marL="0" indent="0">
              <a:buNone/>
            </a:pPr>
            <a:endParaRPr lang="en-US" sz="2000" dirty="0"/>
          </a:p>
          <a:p>
            <a:endParaRPr lang="en-US" sz="2000" dirty="0"/>
          </a:p>
        </p:txBody>
      </p:sp>
    </p:spTree>
    <p:extLst>
      <p:ext uri="{BB962C8B-B14F-4D97-AF65-F5344CB8AC3E}">
        <p14:creationId xmlns:p14="http://schemas.microsoft.com/office/powerpoint/2010/main" val="666147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CB4135-E365-4C8B-A9A8-83B7642579F0}"/>
              </a:ext>
            </a:extLst>
          </p:cNvPr>
          <p:cNvSpPr txBox="1">
            <a:spLocks/>
          </p:cNvSpPr>
          <p:nvPr/>
        </p:nvSpPr>
        <p:spPr>
          <a:xfrm>
            <a:off x="1981200" y="527900"/>
            <a:ext cx="8229600" cy="889737"/>
          </a:xfrm>
          <a:prstGeom prst="rect">
            <a:avLst/>
          </a:prstGeom>
        </p:spPr>
        <p:txBody>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r>
              <a:rPr lang="en-US" b="1" dirty="0"/>
              <a:t>New Standard for a New Era</a:t>
            </a:r>
            <a:endParaRPr lang="en-US" dirty="0"/>
          </a:p>
        </p:txBody>
      </p:sp>
      <p:sp>
        <p:nvSpPr>
          <p:cNvPr id="7" name="Content Placeholder 2">
            <a:extLst>
              <a:ext uri="{FF2B5EF4-FFF2-40B4-BE49-F238E27FC236}">
                <a16:creationId xmlns:a16="http://schemas.microsoft.com/office/drawing/2014/main" id="{A90DDB02-DC15-43E1-B450-8513F8DFB61C}"/>
              </a:ext>
            </a:extLst>
          </p:cNvPr>
          <p:cNvSpPr txBox="1">
            <a:spLocks/>
          </p:cNvSpPr>
          <p:nvPr/>
        </p:nvSpPr>
        <p:spPr>
          <a:xfrm>
            <a:off x="933253" y="1600201"/>
            <a:ext cx="10520313" cy="4525963"/>
          </a:xfrm>
          <a:prstGeom prst="rect">
            <a:avLst/>
          </a:prstGeom>
        </p:spPr>
        <p:txBody>
          <a:bodyPr/>
          <a:lstStyle>
            <a:lvl1pPr marL="342900" indent="-342900" algn="l" defTabSz="457200" rtl="0" eaLnBrk="1" latinLnBrk="0" hangingPunct="1">
              <a:spcBef>
                <a:spcPct val="20000"/>
              </a:spcBef>
              <a:buFont typeface="Arial"/>
              <a:buChar char="•"/>
              <a:defRPr sz="18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t>These factors can vary widely from project to project, depending on the sensor used and specific methodology.  For these reasons, existing accuracy measures based on </a:t>
            </a:r>
            <a:r>
              <a:rPr lang="en-US" sz="2400" b="1" dirty="0"/>
              <a:t>map scale, film scale, GSD, c-factor and scanning resolution</a:t>
            </a:r>
            <a:r>
              <a:rPr lang="en-US" sz="2400" dirty="0"/>
              <a:t> no longer apply to current geospatial mapping practices.</a:t>
            </a:r>
          </a:p>
          <a:p>
            <a:endParaRPr lang="en-US" sz="2400" dirty="0"/>
          </a:p>
          <a:p>
            <a:r>
              <a:rPr lang="en-US" sz="2400" dirty="0"/>
              <a:t>Elevation products from the new technologies and active sensors such as </a:t>
            </a:r>
            <a:r>
              <a:rPr lang="en-US" sz="2400" b="1" dirty="0"/>
              <a:t>lidar, UAS, and IFSAR </a:t>
            </a:r>
            <a:r>
              <a:rPr lang="en-US" sz="2400" dirty="0"/>
              <a:t>are not considered by the legacy mapping standards.  New accuracy standards are needed to address elevation products derived from these technologies.</a:t>
            </a:r>
          </a:p>
          <a:p>
            <a:endParaRPr lang="en-US" sz="2400" dirty="0"/>
          </a:p>
          <a:p>
            <a:endParaRPr lang="en-US" sz="2100" dirty="0"/>
          </a:p>
        </p:txBody>
      </p:sp>
    </p:spTree>
    <p:extLst>
      <p:ext uri="{BB962C8B-B14F-4D97-AF65-F5344CB8AC3E}">
        <p14:creationId xmlns:p14="http://schemas.microsoft.com/office/powerpoint/2010/main" val="406844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274638"/>
            <a:ext cx="8229600" cy="1143000"/>
          </a:xfrm>
          <a:prstGeom prst="rect">
            <a:avLst/>
          </a:prstGeom>
        </p:spPr>
        <p:txBody>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r>
              <a:rPr lang="en-US" sz="3600" dirty="0">
                <a:effectLst>
                  <a:outerShdw blurRad="38100" dist="38100" dir="2700000" algn="tl">
                    <a:srgbClr val="000000">
                      <a:alpha val="43137"/>
                    </a:srgbClr>
                  </a:outerShdw>
                </a:effectLst>
              </a:rPr>
              <a:t>The New Standard Highlights</a:t>
            </a:r>
            <a:endParaRPr lang="en-US" sz="3600" dirty="0"/>
          </a:p>
        </p:txBody>
      </p:sp>
      <p:sp>
        <p:nvSpPr>
          <p:cNvPr id="6" name="Content Placeholder 2"/>
          <p:cNvSpPr txBox="1">
            <a:spLocks/>
          </p:cNvSpPr>
          <p:nvPr/>
        </p:nvSpPr>
        <p:spPr>
          <a:xfrm>
            <a:off x="735291" y="1074656"/>
            <a:ext cx="11001080" cy="5260156"/>
          </a:xfrm>
          <a:prstGeom prst="rect">
            <a:avLst/>
          </a:prstGeom>
        </p:spPr>
        <p:txBody>
          <a:bodyPr>
            <a:normAutofit fontScale="85000" lnSpcReduction="20000"/>
          </a:bodyPr>
          <a:lstStyle>
            <a:lvl1pPr marL="342900" indent="-342900" algn="l" defTabSz="457200" rtl="0" eaLnBrk="1" latinLnBrk="0" hangingPunct="1">
              <a:spcBef>
                <a:spcPct val="20000"/>
              </a:spcBef>
              <a:buFont typeface="Arial"/>
              <a:buChar char="•"/>
              <a:defRPr sz="1800" kern="1200">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US" sz="3000" b="1" dirty="0"/>
              <a:t>Sensor agnostic, data driven</a:t>
            </a:r>
            <a:r>
              <a:rPr lang="en-US" sz="3900" b="1" dirty="0"/>
              <a:t>: </a:t>
            </a:r>
          </a:p>
          <a:p>
            <a:pPr marL="857250" lvl="2" indent="0">
              <a:buNone/>
            </a:pPr>
            <a:r>
              <a:rPr lang="en-US" sz="2200" dirty="0"/>
              <a:t>Positional Accuracy Thresholds which are independent of published GSD, map scale or contour interval</a:t>
            </a:r>
          </a:p>
          <a:p>
            <a:pPr lvl="1"/>
            <a:r>
              <a:rPr lang="en-US" sz="3000" b="1" dirty="0"/>
              <a:t>It is All Metric!</a:t>
            </a:r>
          </a:p>
          <a:p>
            <a:pPr lvl="1"/>
            <a:r>
              <a:rPr lang="en-US" sz="2600" dirty="0"/>
              <a:t>Unlimited </a:t>
            </a:r>
            <a:r>
              <a:rPr lang="en-US" sz="2600" b="1" dirty="0"/>
              <a:t>Horizontal Accuracy </a:t>
            </a:r>
            <a:r>
              <a:rPr lang="en-US" sz="2600" dirty="0"/>
              <a:t>Classes:</a:t>
            </a:r>
          </a:p>
          <a:p>
            <a:pPr lvl="1"/>
            <a:endParaRPr lang="en-US" sz="2600" dirty="0"/>
          </a:p>
          <a:p>
            <a:pPr lvl="1"/>
            <a:r>
              <a:rPr lang="en-US" sz="3000" b="1" dirty="0"/>
              <a:t>Additional Accuracy Measures</a:t>
            </a:r>
          </a:p>
          <a:p>
            <a:pPr lvl="2"/>
            <a:r>
              <a:rPr lang="en-US" sz="2200" b="1" dirty="0"/>
              <a:t>Aerial triangulation </a:t>
            </a:r>
            <a:r>
              <a:rPr lang="en-US" sz="2200" dirty="0"/>
              <a:t>accuracy,</a:t>
            </a:r>
          </a:p>
          <a:p>
            <a:pPr lvl="2"/>
            <a:r>
              <a:rPr lang="en-US" sz="2200" b="1" dirty="0"/>
              <a:t>Ground controls </a:t>
            </a:r>
            <a:r>
              <a:rPr lang="en-US" sz="2200" dirty="0"/>
              <a:t>accuracy,</a:t>
            </a:r>
          </a:p>
          <a:p>
            <a:pPr lvl="2"/>
            <a:r>
              <a:rPr lang="en-US" sz="2200" dirty="0" err="1"/>
              <a:t>Orthoimagery</a:t>
            </a:r>
            <a:r>
              <a:rPr lang="en-US" sz="2200" dirty="0"/>
              <a:t> </a:t>
            </a:r>
            <a:r>
              <a:rPr lang="en-US" sz="2200" b="1" dirty="0"/>
              <a:t>seam lines </a:t>
            </a:r>
            <a:r>
              <a:rPr lang="en-US" sz="2200" dirty="0"/>
              <a:t>accuracy,</a:t>
            </a:r>
          </a:p>
          <a:p>
            <a:pPr lvl="2"/>
            <a:r>
              <a:rPr lang="en-US" sz="2200" dirty="0" err="1"/>
              <a:t>Lidar</a:t>
            </a:r>
            <a:r>
              <a:rPr lang="en-US" sz="2200" dirty="0"/>
              <a:t> </a:t>
            </a:r>
            <a:r>
              <a:rPr lang="en-US" sz="2200" b="1" dirty="0"/>
              <a:t>relative</a:t>
            </a:r>
            <a:r>
              <a:rPr lang="en-US" sz="2200" dirty="0"/>
              <a:t> swath-to-swath accuracy,</a:t>
            </a:r>
          </a:p>
          <a:p>
            <a:pPr lvl="2"/>
            <a:r>
              <a:rPr lang="en-US" sz="2200" dirty="0"/>
              <a:t>Recommended minimum </a:t>
            </a:r>
            <a:r>
              <a:rPr lang="en-US" sz="2200" b="1" dirty="0"/>
              <a:t>Nominal Pulse Density </a:t>
            </a:r>
            <a:r>
              <a:rPr lang="en-US" sz="2200" dirty="0"/>
              <a:t>(NPD)</a:t>
            </a:r>
          </a:p>
          <a:p>
            <a:pPr lvl="2"/>
            <a:r>
              <a:rPr lang="en-US" sz="2200" b="1" dirty="0"/>
              <a:t>Horizontal </a:t>
            </a:r>
            <a:r>
              <a:rPr lang="en-US" sz="2200" dirty="0"/>
              <a:t>accuracy of elevation data,</a:t>
            </a:r>
          </a:p>
          <a:p>
            <a:pPr lvl="2"/>
            <a:r>
              <a:rPr lang="en-US" sz="2200" dirty="0"/>
              <a:t>Delineation of </a:t>
            </a:r>
            <a:r>
              <a:rPr lang="en-US" sz="2200" b="1" dirty="0"/>
              <a:t>low confidence </a:t>
            </a:r>
            <a:r>
              <a:rPr lang="en-US" sz="2200" dirty="0"/>
              <a:t>areas for elevation data</a:t>
            </a:r>
          </a:p>
          <a:p>
            <a:pPr lvl="2"/>
            <a:r>
              <a:rPr lang="en-US" sz="2200" dirty="0"/>
              <a:t>Required number and spatial distribution of </a:t>
            </a:r>
            <a:r>
              <a:rPr lang="en-US" sz="2200" b="1" dirty="0"/>
              <a:t>QA/QC check points </a:t>
            </a:r>
            <a:r>
              <a:rPr lang="en-US" sz="2200" dirty="0"/>
              <a:t>based on project area</a:t>
            </a:r>
          </a:p>
          <a:p>
            <a:pPr lvl="1"/>
            <a:endParaRPr lang="en-US" sz="2400" dirty="0"/>
          </a:p>
          <a:p>
            <a:endParaRPr lang="en-US" sz="2800" dirty="0"/>
          </a:p>
        </p:txBody>
      </p:sp>
    </p:spTree>
    <p:extLst>
      <p:ext uri="{BB962C8B-B14F-4D97-AF65-F5344CB8AC3E}">
        <p14:creationId xmlns:p14="http://schemas.microsoft.com/office/powerpoint/2010/main" val="138749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4A75DD-E5B8-4E4A-B5BB-062BC372804D}"/>
              </a:ext>
            </a:extLst>
          </p:cNvPr>
          <p:cNvSpPr txBox="1"/>
          <p:nvPr/>
        </p:nvSpPr>
        <p:spPr>
          <a:xfrm>
            <a:off x="1254454" y="602397"/>
            <a:ext cx="10454326" cy="523220"/>
          </a:xfrm>
          <a:prstGeom prst="rect">
            <a:avLst/>
          </a:prstGeom>
          <a:noFill/>
        </p:spPr>
        <p:txBody>
          <a:bodyPr wrap="square" rtlCol="0">
            <a:spAutoFit/>
          </a:bodyPr>
          <a:lstStyle/>
          <a:p>
            <a:r>
              <a:rPr lang="en-US" sz="2800" dirty="0"/>
              <a:t>The New ASPRS Standard is sensor agnostic data driven, Why?</a:t>
            </a:r>
          </a:p>
        </p:txBody>
      </p:sp>
      <p:pic>
        <p:nvPicPr>
          <p:cNvPr id="8" name="Picture 7">
            <a:extLst>
              <a:ext uri="{FF2B5EF4-FFF2-40B4-BE49-F238E27FC236}">
                <a16:creationId xmlns:a16="http://schemas.microsoft.com/office/drawing/2014/main" id="{BEA8C1AA-D8AE-4F90-9298-1931B9A5EB97}"/>
              </a:ext>
            </a:extLst>
          </p:cNvPr>
          <p:cNvPicPr>
            <a:picLocks noChangeAspect="1"/>
          </p:cNvPicPr>
          <p:nvPr/>
        </p:nvPicPr>
        <p:blipFill>
          <a:blip r:embed="rId2"/>
          <a:stretch>
            <a:fillRect/>
          </a:stretch>
        </p:blipFill>
        <p:spPr>
          <a:xfrm>
            <a:off x="1801892" y="1625442"/>
            <a:ext cx="7590695" cy="2841700"/>
          </a:xfrm>
          <a:prstGeom prst="rect">
            <a:avLst/>
          </a:prstGeom>
        </p:spPr>
      </p:pic>
    </p:spTree>
    <p:extLst>
      <p:ext uri="{BB962C8B-B14F-4D97-AF65-F5344CB8AC3E}">
        <p14:creationId xmlns:p14="http://schemas.microsoft.com/office/powerpoint/2010/main" val="2536574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477736" y="656385"/>
            <a:ext cx="8822506" cy="1215957"/>
          </a:xfrm>
          <a:prstGeom prst="rect">
            <a:avLst/>
          </a:prstGeom>
        </p:spPr>
        <p:txBody>
          <a:bodyPr/>
          <a:lstStyle>
            <a:lvl1pPr algn="ctr" defTabSz="457200" rtl="0" eaLnBrk="1" latinLnBrk="0" hangingPunct="1">
              <a:spcBef>
                <a:spcPct val="0"/>
              </a:spcBef>
              <a:buNone/>
              <a:defRPr sz="3200" kern="1200">
                <a:solidFill>
                  <a:schemeClr val="tx1"/>
                </a:solidFill>
                <a:latin typeface="Century Gothic"/>
                <a:ea typeface="+mj-ea"/>
                <a:cs typeface="Century Gothic"/>
              </a:defRPr>
            </a:lvl1pPr>
          </a:lstStyle>
          <a:p>
            <a:r>
              <a:rPr lang="en-US" sz="2800" dirty="0">
                <a:effectLst>
                  <a:outerShdw blurRad="38100" dist="38100" dir="2700000" algn="tl">
                    <a:srgbClr val="000000">
                      <a:alpha val="43137"/>
                    </a:srgbClr>
                  </a:outerShdw>
                </a:effectLst>
              </a:rPr>
              <a:t>New Standard Highlights</a:t>
            </a:r>
            <a:endParaRPr lang="en-US" sz="2800" dirty="0"/>
          </a:p>
        </p:txBody>
      </p:sp>
      <p:graphicFrame>
        <p:nvGraphicFramePr>
          <p:cNvPr id="7" name="Table 6"/>
          <p:cNvGraphicFramePr>
            <a:graphicFrameLocks noGrp="1"/>
          </p:cNvGraphicFramePr>
          <p:nvPr>
            <p:extLst>
              <p:ext uri="{D42A27DB-BD31-4B8C-83A1-F6EECF244321}">
                <p14:modId xmlns:p14="http://schemas.microsoft.com/office/powerpoint/2010/main" val="3818296410"/>
              </p:ext>
            </p:extLst>
          </p:nvPr>
        </p:nvGraphicFramePr>
        <p:xfrm>
          <a:off x="1883922" y="3124200"/>
          <a:ext cx="8250680" cy="2068506"/>
        </p:xfrm>
        <a:graphic>
          <a:graphicData uri="http://schemas.openxmlformats.org/drawingml/2006/table">
            <a:tbl>
              <a:tblPr firstRow="1" firstCol="1" bandRow="1" bandCol="1">
                <a:tableStyleId>{21E4AEA4-8DFA-4A89-87EB-49C32662AFE0}</a:tableStyleId>
              </a:tblPr>
              <a:tblGrid>
                <a:gridCol w="1286803">
                  <a:extLst>
                    <a:ext uri="{9D8B030D-6E8A-4147-A177-3AD203B41FA5}">
                      <a16:colId xmlns:a16="http://schemas.microsoft.com/office/drawing/2014/main" val="20000"/>
                    </a:ext>
                  </a:extLst>
                </a:gridCol>
                <a:gridCol w="1286803">
                  <a:extLst>
                    <a:ext uri="{9D8B030D-6E8A-4147-A177-3AD203B41FA5}">
                      <a16:colId xmlns:a16="http://schemas.microsoft.com/office/drawing/2014/main" val="20001"/>
                    </a:ext>
                  </a:extLst>
                </a:gridCol>
                <a:gridCol w="1892358">
                  <a:extLst>
                    <a:ext uri="{9D8B030D-6E8A-4147-A177-3AD203B41FA5}">
                      <a16:colId xmlns:a16="http://schemas.microsoft.com/office/drawing/2014/main" val="20002"/>
                    </a:ext>
                  </a:extLst>
                </a:gridCol>
                <a:gridCol w="1892358">
                  <a:extLst>
                    <a:ext uri="{9D8B030D-6E8A-4147-A177-3AD203B41FA5}">
                      <a16:colId xmlns:a16="http://schemas.microsoft.com/office/drawing/2014/main" val="20003"/>
                    </a:ext>
                  </a:extLst>
                </a:gridCol>
                <a:gridCol w="1892358">
                  <a:extLst>
                    <a:ext uri="{9D8B030D-6E8A-4147-A177-3AD203B41FA5}">
                      <a16:colId xmlns:a16="http://schemas.microsoft.com/office/drawing/2014/main" val="20004"/>
                    </a:ext>
                  </a:extLst>
                </a:gridCol>
              </a:tblGrid>
              <a:tr h="1044102">
                <a:tc>
                  <a:txBody>
                    <a:bodyPr/>
                    <a:lstStyle/>
                    <a:p>
                      <a:pPr marL="0" marR="0" algn="ctr">
                        <a:lnSpc>
                          <a:spcPct val="115000"/>
                        </a:lnSpc>
                        <a:spcBef>
                          <a:spcPts val="0"/>
                        </a:spcBef>
                        <a:spcAft>
                          <a:spcPts val="0"/>
                        </a:spcAft>
                      </a:pPr>
                      <a:r>
                        <a:rPr lang="en-US" sz="1700" dirty="0">
                          <a:effectLst/>
                        </a:rPr>
                        <a:t>Horizontal Accuracy Class</a:t>
                      </a:r>
                    </a:p>
                    <a:p>
                      <a:pPr marL="0" marR="0" algn="ctr">
                        <a:lnSpc>
                          <a:spcPct val="115000"/>
                        </a:lnSpc>
                        <a:spcBef>
                          <a:spcPts val="0"/>
                        </a:spcBef>
                        <a:spcAft>
                          <a:spcPts val="0"/>
                        </a:spcAft>
                      </a:pPr>
                      <a:r>
                        <a:rPr lang="en-US" sz="1700" dirty="0">
                          <a:effectLst/>
                        </a:rPr>
                        <a:t> </a:t>
                      </a:r>
                      <a:endParaRPr lang="en-US" sz="1700" dirty="0">
                        <a:solidFill>
                          <a:schemeClr val="tx1"/>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700" dirty="0" err="1">
                          <a:effectLst/>
                        </a:rPr>
                        <a:t>RMSE</a:t>
                      </a:r>
                      <a:r>
                        <a:rPr lang="en-US" sz="1700" baseline="-25000" dirty="0" err="1">
                          <a:effectLst/>
                        </a:rPr>
                        <a:t>x</a:t>
                      </a:r>
                      <a:r>
                        <a:rPr lang="en-US" sz="1700" baseline="-25000" dirty="0">
                          <a:effectLst/>
                        </a:rPr>
                        <a:t> </a:t>
                      </a:r>
                      <a:r>
                        <a:rPr lang="en-US" sz="1700" dirty="0">
                          <a:effectLst/>
                        </a:rPr>
                        <a:t>and </a:t>
                      </a:r>
                      <a:r>
                        <a:rPr lang="en-US" sz="1700" dirty="0" err="1">
                          <a:effectLst/>
                        </a:rPr>
                        <a:t>RMSE</a:t>
                      </a:r>
                      <a:r>
                        <a:rPr lang="en-US" sz="1700" baseline="-25000" dirty="0" err="1">
                          <a:effectLst/>
                        </a:rPr>
                        <a:t>y</a:t>
                      </a:r>
                      <a:r>
                        <a:rPr lang="en-US" sz="1700" baseline="-25000" dirty="0">
                          <a:effectLst/>
                        </a:rPr>
                        <a:t> </a:t>
                      </a:r>
                      <a:r>
                        <a:rPr lang="en-US" sz="1700" kern="1200" dirty="0">
                          <a:effectLst/>
                        </a:rPr>
                        <a:t>(cm</a:t>
                      </a:r>
                      <a:r>
                        <a:rPr lang="en-US" sz="1700" dirty="0">
                          <a:effectLst/>
                        </a:rPr>
                        <a:t>)</a:t>
                      </a:r>
                      <a:endParaRPr lang="en-US" sz="1700" dirty="0">
                        <a:solidFill>
                          <a:schemeClr val="tx1"/>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700" dirty="0" err="1">
                          <a:effectLst/>
                        </a:rPr>
                        <a:t>RMSEr</a:t>
                      </a:r>
                      <a:r>
                        <a:rPr lang="en-US" sz="1700" dirty="0">
                          <a:effectLst/>
                        </a:rPr>
                        <a:t> (cm)</a:t>
                      </a:r>
                      <a:endParaRPr lang="en-US" sz="1700" dirty="0">
                        <a:solidFill>
                          <a:schemeClr val="tx1"/>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700" dirty="0">
                          <a:effectLst/>
                        </a:rPr>
                        <a:t>Horizontal Accuracy at 95% Confidence Level (cm)</a:t>
                      </a:r>
                    </a:p>
                    <a:p>
                      <a:pPr marL="0" marR="0" algn="ctr">
                        <a:lnSpc>
                          <a:spcPct val="115000"/>
                        </a:lnSpc>
                        <a:spcBef>
                          <a:spcPts val="0"/>
                        </a:spcBef>
                        <a:spcAft>
                          <a:spcPts val="0"/>
                        </a:spcAft>
                      </a:pPr>
                      <a:r>
                        <a:rPr lang="en-US" sz="1700" dirty="0">
                          <a:effectLst/>
                        </a:rPr>
                        <a:t> </a:t>
                      </a:r>
                      <a:endParaRPr lang="en-US" sz="1700" dirty="0">
                        <a:solidFill>
                          <a:schemeClr val="tx1"/>
                        </a:solidFill>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700" dirty="0" err="1">
                          <a:effectLst/>
                        </a:rPr>
                        <a:t>Orthoimagery</a:t>
                      </a:r>
                      <a:r>
                        <a:rPr lang="en-US" sz="1700" dirty="0">
                          <a:effectLst/>
                        </a:rPr>
                        <a:t> Mosaic </a:t>
                      </a:r>
                      <a:r>
                        <a:rPr lang="en-US" sz="1700" dirty="0" err="1">
                          <a:effectLst/>
                        </a:rPr>
                        <a:t>Seamline</a:t>
                      </a:r>
                      <a:r>
                        <a:rPr lang="en-US" sz="1700" dirty="0">
                          <a:effectLst/>
                        </a:rPr>
                        <a:t> Mismatch </a:t>
                      </a:r>
                    </a:p>
                    <a:p>
                      <a:pPr marL="0" marR="0" algn="ctr">
                        <a:lnSpc>
                          <a:spcPct val="115000"/>
                        </a:lnSpc>
                        <a:spcBef>
                          <a:spcPts val="0"/>
                        </a:spcBef>
                        <a:spcAft>
                          <a:spcPts val="0"/>
                        </a:spcAft>
                      </a:pPr>
                      <a:r>
                        <a:rPr lang="en-US" sz="1700" dirty="0">
                          <a:effectLst/>
                        </a:rPr>
                        <a:t>(cm)</a:t>
                      </a:r>
                      <a:endParaRPr lang="en-US" sz="1700" dirty="0">
                        <a:solidFill>
                          <a:schemeClr val="tx1"/>
                        </a:solidFill>
                        <a:effectLst/>
                        <a:latin typeface="Calibri"/>
                        <a:ea typeface="Times New Roman"/>
                        <a:cs typeface="Times New Roman"/>
                      </a:endParaRPr>
                    </a:p>
                  </a:txBody>
                  <a:tcPr marL="68580" marR="68580" marT="0" marB="0" anchor="ctr"/>
                </a:tc>
                <a:extLst>
                  <a:ext uri="{0D108BD9-81ED-4DB2-BD59-A6C34878D82A}">
                    <a16:rowId xmlns:a16="http://schemas.microsoft.com/office/drawing/2014/main" val="10000"/>
                  </a:ext>
                </a:extLst>
              </a:tr>
              <a:tr h="578796">
                <a:tc>
                  <a:txBody>
                    <a:bodyPr/>
                    <a:lstStyle/>
                    <a:p>
                      <a:pPr marL="0" marR="0" algn="ctr">
                        <a:lnSpc>
                          <a:spcPct val="115000"/>
                        </a:lnSpc>
                        <a:spcBef>
                          <a:spcPts val="100"/>
                        </a:spcBef>
                        <a:spcAft>
                          <a:spcPts val="100"/>
                        </a:spcAft>
                      </a:pPr>
                      <a:r>
                        <a:rPr lang="en-US" sz="2400" kern="1200" dirty="0">
                          <a:solidFill>
                            <a:schemeClr val="accent2">
                              <a:lumMod val="50000"/>
                            </a:schemeClr>
                          </a:solidFill>
                          <a:effectLst/>
                        </a:rPr>
                        <a:t>X-cm</a:t>
                      </a:r>
                      <a:endParaRPr lang="en-US" sz="2400" kern="1200" dirty="0">
                        <a:solidFill>
                          <a:schemeClr val="accent2">
                            <a:lumMod val="50000"/>
                          </a:schemeClr>
                        </a:solidFill>
                        <a:effectLst/>
                        <a:latin typeface="+mn-lt"/>
                        <a:ea typeface="+mn-ea"/>
                        <a:cs typeface="+mn-cs"/>
                      </a:endParaRPr>
                    </a:p>
                  </a:txBody>
                  <a:tcPr marL="68580" marR="68580" marT="0" marB="0" anchor="ctr">
                    <a:solidFill>
                      <a:schemeClr val="accent1">
                        <a:lumMod val="40000"/>
                        <a:lumOff val="60000"/>
                      </a:schemeClr>
                    </a:solidFill>
                  </a:tcPr>
                </a:tc>
                <a:tc>
                  <a:txBody>
                    <a:bodyPr/>
                    <a:lstStyle/>
                    <a:p>
                      <a:pPr marL="0" marR="0" algn="ctr" defTabSz="457200" rtl="0" eaLnBrk="1" latinLnBrk="0" hangingPunct="1">
                        <a:lnSpc>
                          <a:spcPct val="115000"/>
                        </a:lnSpc>
                        <a:spcBef>
                          <a:spcPts val="0"/>
                        </a:spcBef>
                        <a:spcAft>
                          <a:spcPts val="0"/>
                        </a:spcAft>
                      </a:pPr>
                      <a:r>
                        <a:rPr lang="en-US" sz="2400" dirty="0">
                          <a:solidFill>
                            <a:schemeClr val="accent2">
                              <a:lumMod val="50000"/>
                            </a:schemeClr>
                          </a:solidFill>
                          <a:effectLst/>
                        </a:rPr>
                        <a:t>≤X</a:t>
                      </a:r>
                      <a:endParaRPr lang="en-US" sz="2400" kern="1200" dirty="0">
                        <a:solidFill>
                          <a:schemeClr val="accent2">
                            <a:lumMod val="50000"/>
                          </a:schemeClr>
                        </a:solidFill>
                        <a:effectLst/>
                        <a:latin typeface="+mn-lt"/>
                        <a:ea typeface="+mn-ea"/>
                        <a:cs typeface="+mn-cs"/>
                      </a:endParaRPr>
                    </a:p>
                  </a:txBody>
                  <a:tcPr marL="68580" marR="68580"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2400" dirty="0">
                          <a:solidFill>
                            <a:schemeClr val="accent2">
                              <a:lumMod val="50000"/>
                            </a:schemeClr>
                          </a:solidFill>
                          <a:effectLst/>
                        </a:rPr>
                        <a:t>≤1.41*X</a:t>
                      </a:r>
                      <a:endParaRPr lang="en-US" sz="2400" b="1" dirty="0">
                        <a:solidFill>
                          <a:schemeClr val="accent2">
                            <a:lumMod val="50000"/>
                          </a:schemeClr>
                        </a:solidFill>
                        <a:effectLst/>
                        <a:latin typeface="Calibri"/>
                        <a:ea typeface="Times New Roman"/>
                        <a:cs typeface="Times New Roman"/>
                      </a:endParaRPr>
                    </a:p>
                  </a:txBody>
                  <a:tcPr marL="68580" marR="68580"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2400" dirty="0">
                          <a:solidFill>
                            <a:schemeClr val="accent2">
                              <a:lumMod val="50000"/>
                            </a:schemeClr>
                          </a:solidFill>
                          <a:effectLst/>
                        </a:rPr>
                        <a:t>≤2.45*X</a:t>
                      </a:r>
                      <a:endParaRPr lang="en-US" sz="2400" b="1" dirty="0">
                        <a:solidFill>
                          <a:schemeClr val="accent2">
                            <a:lumMod val="50000"/>
                          </a:schemeClr>
                        </a:solidFill>
                        <a:effectLst/>
                        <a:latin typeface="Calibri"/>
                        <a:ea typeface="Times New Roman"/>
                        <a:cs typeface="Times New Roman"/>
                      </a:endParaRPr>
                    </a:p>
                  </a:txBody>
                  <a:tcPr marL="68580" marR="68580"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2400" dirty="0">
                          <a:solidFill>
                            <a:schemeClr val="accent2">
                              <a:lumMod val="50000"/>
                            </a:schemeClr>
                          </a:solidFill>
                          <a:effectLst/>
                        </a:rPr>
                        <a:t>≤ 2*X</a:t>
                      </a:r>
                      <a:endParaRPr lang="en-US" sz="2400" b="1" dirty="0">
                        <a:solidFill>
                          <a:schemeClr val="accent2">
                            <a:lumMod val="50000"/>
                          </a:schemeClr>
                        </a:solidFill>
                        <a:effectLst/>
                        <a:latin typeface="Calibri"/>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8" name="Rectangle 2"/>
          <p:cNvSpPr>
            <a:spLocks noChangeArrowheads="1"/>
          </p:cNvSpPr>
          <p:nvPr/>
        </p:nvSpPr>
        <p:spPr bwMode="auto">
          <a:xfrm>
            <a:off x="2102202" y="1879807"/>
            <a:ext cx="757357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defTabSz="914400" fontAlgn="base">
              <a:spcBef>
                <a:spcPct val="0"/>
              </a:spcBef>
              <a:spcAft>
                <a:spcPct val="0"/>
              </a:spcAft>
            </a:pPr>
            <a:r>
              <a:rPr lang="en-US" sz="2400" b="1" dirty="0">
                <a:latin typeface="Arial" pitchFamily="34" charset="0"/>
                <a:ea typeface="Times New Roman" pitchFamily="18" charset="0"/>
                <a:cs typeface="Arial" pitchFamily="34" charset="0"/>
              </a:rPr>
              <a:t>Horizontal Accuracy Standards for Geospatial Data</a:t>
            </a:r>
          </a:p>
          <a:p>
            <a:pPr algn="ctr" defTabSz="914400" fontAlgn="base">
              <a:spcBef>
                <a:spcPct val="0"/>
              </a:spcBef>
              <a:spcAft>
                <a:spcPct val="0"/>
              </a:spcAft>
            </a:pPr>
            <a:r>
              <a:rPr lang="en-US" sz="2400" dirty="0">
                <a:latin typeface="Arial" pitchFamily="34" charset="0"/>
                <a:cs typeface="Arial" pitchFamily="34" charset="0"/>
              </a:rPr>
              <a:t>(unlimited horizontal accuracy classes)</a:t>
            </a: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D42F2D2D-83BE-4274-9B2F-D4F8CD7F83EF}"/>
                  </a:ext>
                </a:extLst>
              </p:cNvPr>
              <p:cNvSpPr/>
              <p:nvPr/>
            </p:nvSpPr>
            <p:spPr>
              <a:xfrm>
                <a:off x="1816369" y="5400643"/>
                <a:ext cx="4622138" cy="84388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𝑅𝑀𝑆𝐸</m:t>
                          </m:r>
                        </m:e>
                        <m:sub>
                          <m:r>
                            <a:rPr lang="en-US" sz="2400" i="1">
                              <a:latin typeface="Cambria Math" panose="02040503050406030204" pitchFamily="18" charset="0"/>
                            </a:rPr>
                            <m:t>𝑟</m:t>
                          </m:r>
                        </m:sub>
                      </m:sSub>
                      <m:r>
                        <a:rPr lang="en-US" sz="2400" i="0">
                          <a:latin typeface="Cambria Math" panose="02040503050406030204" pitchFamily="18" charset="0"/>
                        </a:rPr>
                        <m:t>=</m:t>
                      </m:r>
                      <m:rad>
                        <m:radPr>
                          <m:degHide m:val="on"/>
                          <m:ctrlPr>
                            <a:rPr lang="en-US" sz="2400" i="1">
                              <a:latin typeface="Cambria Math" panose="02040503050406030204" pitchFamily="18" charset="0"/>
                            </a:rPr>
                          </m:ctrlPr>
                        </m:radPr>
                        <m:deg/>
                        <m:e>
                          <m:sSup>
                            <m:sSupPr>
                              <m:ctrlPr>
                                <a:rPr lang="en-US" sz="2400" i="1">
                                  <a:latin typeface="Cambria Math" panose="02040503050406030204" pitchFamily="18" charset="0"/>
                                </a:rPr>
                              </m:ctrlPr>
                            </m:sSupPr>
                            <m:e>
                              <m:sSub>
                                <m:sSubPr>
                                  <m:ctrlPr>
                                    <a:rPr lang="en-US" sz="2400" i="1">
                                      <a:latin typeface="Cambria Math" panose="02040503050406030204" pitchFamily="18" charset="0"/>
                                    </a:rPr>
                                  </m:ctrlPr>
                                </m:sSubPr>
                                <m:e>
                                  <m:r>
                                    <a:rPr lang="en-US" sz="2400" i="1">
                                      <a:latin typeface="Cambria Math" panose="02040503050406030204" pitchFamily="18" charset="0"/>
                                    </a:rPr>
                                    <m:t>𝑅𝑀𝑆𝐸</m:t>
                                  </m:r>
                                </m:e>
                                <m:sub>
                                  <m:r>
                                    <a:rPr lang="en-US" sz="2400" i="1">
                                      <a:latin typeface="Cambria Math" panose="02040503050406030204" pitchFamily="18" charset="0"/>
                                    </a:rPr>
                                    <m:t>𝑥</m:t>
                                  </m:r>
                                </m:sub>
                              </m:sSub>
                            </m:e>
                            <m:sup>
                              <m:r>
                                <a:rPr lang="en-US" sz="2400" i="0">
                                  <a:latin typeface="Cambria Math" panose="02040503050406030204" pitchFamily="18" charset="0"/>
                                </a:rPr>
                                <m:t>2</m:t>
                              </m:r>
                            </m:sup>
                          </m:sSup>
                          <m:r>
                            <a:rPr lang="en-US" sz="2400" i="0">
                              <a:latin typeface="Cambria Math" panose="02040503050406030204" pitchFamily="18" charset="0"/>
                            </a:rPr>
                            <m:t>+</m:t>
                          </m:r>
                          <m:sSup>
                            <m:sSupPr>
                              <m:ctrlPr>
                                <a:rPr lang="en-US" sz="2400" i="1">
                                  <a:latin typeface="Cambria Math" panose="02040503050406030204" pitchFamily="18" charset="0"/>
                                </a:rPr>
                              </m:ctrlPr>
                            </m:sSupPr>
                            <m:e>
                              <m:sSub>
                                <m:sSubPr>
                                  <m:ctrlPr>
                                    <a:rPr lang="en-US" sz="2400" i="1">
                                      <a:latin typeface="Cambria Math" panose="02040503050406030204" pitchFamily="18" charset="0"/>
                                    </a:rPr>
                                  </m:ctrlPr>
                                </m:sSubPr>
                                <m:e>
                                  <m:r>
                                    <a:rPr lang="en-US" sz="2400" i="1">
                                      <a:latin typeface="Cambria Math" panose="02040503050406030204" pitchFamily="18" charset="0"/>
                                    </a:rPr>
                                    <m:t>𝑅𝑀𝑆𝐸</m:t>
                                  </m:r>
                                </m:e>
                                <m:sub>
                                  <m:r>
                                    <a:rPr lang="en-US" sz="2400" i="1">
                                      <a:latin typeface="Cambria Math" panose="02040503050406030204" pitchFamily="18" charset="0"/>
                                    </a:rPr>
                                    <m:t>𝑦</m:t>
                                  </m:r>
                                </m:sub>
                              </m:sSub>
                            </m:e>
                            <m:sup>
                              <m:r>
                                <a:rPr lang="en-US" sz="2400" i="0">
                                  <a:latin typeface="Cambria Math" panose="02040503050406030204" pitchFamily="18" charset="0"/>
                                </a:rPr>
                                <m:t>2</m:t>
                              </m:r>
                            </m:sup>
                          </m:sSup>
                        </m:e>
                      </m:rad>
                    </m:oMath>
                  </m:oMathPara>
                </a14:m>
                <a:endParaRPr lang="en-US" sz="2400" dirty="0"/>
              </a:p>
            </p:txBody>
          </p:sp>
        </mc:Choice>
        <mc:Fallback xmlns="">
          <p:sp>
            <p:nvSpPr>
              <p:cNvPr id="3" name="Rectangle 2">
                <a:extLst>
                  <a:ext uri="{FF2B5EF4-FFF2-40B4-BE49-F238E27FC236}">
                    <a16:creationId xmlns:a16="http://schemas.microsoft.com/office/drawing/2014/main" id="{D42F2D2D-83BE-4274-9B2F-D4F8CD7F83EF}"/>
                  </a:ext>
                </a:extLst>
              </p:cNvPr>
              <p:cNvSpPr>
                <a:spLocks noRot="1" noChangeAspect="1" noMove="1" noResize="1" noEditPoints="1" noAdjustHandles="1" noChangeArrowheads="1" noChangeShapeType="1" noTextEdit="1"/>
              </p:cNvSpPr>
              <p:nvPr/>
            </p:nvSpPr>
            <p:spPr>
              <a:xfrm>
                <a:off x="1816369" y="5400643"/>
                <a:ext cx="4622138" cy="84388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486D6C3C-5AF0-4F1D-B239-54BDFDFF1258}"/>
                  </a:ext>
                </a:extLst>
              </p:cNvPr>
              <p:cNvSpPr txBox="1"/>
              <p:nvPr/>
            </p:nvSpPr>
            <p:spPr>
              <a:xfrm>
                <a:off x="6617616" y="5576827"/>
                <a:ext cx="4590853" cy="646331"/>
              </a:xfrm>
              <a:prstGeom prst="rect">
                <a:avLst/>
              </a:prstGeom>
              <a:noFill/>
            </p:spPr>
            <p:txBody>
              <a:bodyPr wrap="square" rtlCol="0">
                <a:spAutoFit/>
              </a:bodyPr>
              <a:lstStyle/>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𝑅𝑀𝑆𝐸</m:t>
                        </m:r>
                      </m:e>
                      <m:sub>
                        <m:r>
                          <a:rPr lang="en-US" i="1">
                            <a:latin typeface="Cambria Math" panose="02040503050406030204" pitchFamily="18" charset="0"/>
                          </a:rPr>
                          <m:t>𝑟</m:t>
                        </m:r>
                      </m:sub>
                    </m:sSub>
                  </m:oMath>
                </a14:m>
                <a:r>
                  <a:rPr lang="en-US" dirty="0"/>
                  <a:t> = Radial RMSE = Circular RMSE = Two-dimensional RMSE of X &amp; Y</a:t>
                </a:r>
              </a:p>
            </p:txBody>
          </p:sp>
        </mc:Choice>
        <mc:Fallback xmlns="">
          <p:sp>
            <p:nvSpPr>
              <p:cNvPr id="4" name="TextBox 3">
                <a:extLst>
                  <a:ext uri="{FF2B5EF4-FFF2-40B4-BE49-F238E27FC236}">
                    <a16:creationId xmlns:a16="http://schemas.microsoft.com/office/drawing/2014/main" id="{486D6C3C-5AF0-4F1D-B239-54BDFDFF1258}"/>
                  </a:ext>
                </a:extLst>
              </p:cNvPr>
              <p:cNvSpPr txBox="1">
                <a:spLocks noRot="1" noChangeAspect="1" noMove="1" noResize="1" noEditPoints="1" noAdjustHandles="1" noChangeArrowheads="1" noChangeShapeType="1" noTextEdit="1"/>
              </p:cNvSpPr>
              <p:nvPr/>
            </p:nvSpPr>
            <p:spPr>
              <a:xfrm>
                <a:off x="6617616" y="5576827"/>
                <a:ext cx="4590853" cy="646331"/>
              </a:xfrm>
              <a:prstGeom prst="rect">
                <a:avLst/>
              </a:prstGeom>
              <a:blipFill>
                <a:blip r:embed="rId4"/>
                <a:stretch>
                  <a:fillRect l="-1195" t="-5660" b="-14151"/>
                </a:stretch>
              </a:blipFill>
            </p:spPr>
            <p:txBody>
              <a:bodyPr/>
              <a:lstStyle/>
              <a:p>
                <a:r>
                  <a:rPr lang="en-US">
                    <a:noFill/>
                  </a:rPr>
                  <a:t> </a:t>
                </a:r>
              </a:p>
            </p:txBody>
          </p:sp>
        </mc:Fallback>
      </mc:AlternateContent>
    </p:spTree>
    <p:extLst>
      <p:ext uri="{BB962C8B-B14F-4D97-AF65-F5344CB8AC3E}">
        <p14:creationId xmlns:p14="http://schemas.microsoft.com/office/powerpoint/2010/main" val="2619093445"/>
      </p:ext>
    </p:extLst>
  </p:cSld>
  <p:clrMapOvr>
    <a:masterClrMapping/>
  </p:clrMapOvr>
</p:sld>
</file>

<file path=ppt/theme/theme1.xml><?xml version="1.0" encoding="utf-8"?>
<a:theme xmlns:a="http://schemas.openxmlformats.org/drawingml/2006/main" name="Office Theme">
  <a:themeElements>
    <a:clrScheme name="Woolpert Color scheme">
      <a:dk1>
        <a:srgbClr val="248DC1"/>
      </a:dk1>
      <a:lt1>
        <a:sysClr val="window" lastClr="FFFFFF"/>
      </a:lt1>
      <a:dk2>
        <a:srgbClr val="000000"/>
      </a:dk2>
      <a:lt2>
        <a:srgbClr val="898B8E"/>
      </a:lt2>
      <a:accent1>
        <a:srgbClr val="5FB4E5"/>
      </a:accent1>
      <a:accent2>
        <a:srgbClr val="006098"/>
      </a:accent2>
      <a:accent3>
        <a:srgbClr val="81BC00"/>
      </a:accent3>
      <a:accent4>
        <a:srgbClr val="C3E86C"/>
      </a:accent4>
      <a:accent5>
        <a:srgbClr val="648C1C"/>
      </a:accent5>
      <a:accent6>
        <a:srgbClr val="BCBCBC"/>
      </a:accent6>
      <a:hlink>
        <a:srgbClr val="248DC1"/>
      </a:hlink>
      <a:folHlink>
        <a:srgbClr val="63656A"/>
      </a:folHlink>
    </a:clrScheme>
    <a:fontScheme name="Custom 3">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_Template_4x3_Blue_V2" id="{94C45B8F-AEFD-4EC7-8748-6E9583B26646}" vid="{73348CC0-8B75-4BA9-BD6B-20437A6417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Powerpoint_Template_4x3_Blue_V3</Template>
  <TotalTime>21082</TotalTime>
  <Words>1713</Words>
  <Application>Microsoft Office PowerPoint</Application>
  <PresentationFormat>Widescreen</PresentationFormat>
  <Paragraphs>485</Paragraphs>
  <Slides>21</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Cambria Math</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Abdullah, Qassim</cp:lastModifiedBy>
  <cp:revision>402</cp:revision>
  <cp:lastPrinted>2018-01-19T12:57:31Z</cp:lastPrinted>
  <dcterms:created xsi:type="dcterms:W3CDTF">2016-10-19T16:06:09Z</dcterms:created>
  <dcterms:modified xsi:type="dcterms:W3CDTF">2018-05-08T00:15:16Z</dcterms:modified>
</cp:coreProperties>
</file>