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62" r:id="rId3"/>
    <p:sldId id="267" r:id="rId4"/>
    <p:sldId id="268" r:id="rId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1FFDE-81B3-43AE-92A7-186333B6E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95729-B84B-476C-898B-648689161180}" type="datetimeFigureOut">
              <a:rPr lang="en-US"/>
              <a:pPr>
                <a:defRPr/>
              </a:pPr>
              <a:t>5/3/2018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CB91A-E118-4526-8360-21B1CC563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9094B-A1AB-4E25-A513-97915DB4F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79392-023E-42CD-ADDF-FB064F08CB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707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0DD10-CC0A-463D-B138-F83715FA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E9D6E-F013-4BE2-8896-6348093C24FF}" type="datetimeFigureOut">
              <a:rPr lang="en-US"/>
              <a:pPr>
                <a:defRPr/>
              </a:pPr>
              <a:t>5/3/2018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38AAB-809C-4F10-988D-315499A49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A75CD-FEB1-4F53-A409-591035915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8B397-10FD-4059-BC3C-6D5713A204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270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D95C9-DA42-46EC-83CA-05255FC42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55013-F283-444F-A6D2-119A31DF0D42}" type="datetimeFigureOut">
              <a:rPr lang="en-US"/>
              <a:pPr>
                <a:defRPr/>
              </a:pPr>
              <a:t>5/3/2018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D1118-D4CC-44F8-BB22-E4399044D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4A553-35A6-4A2A-951E-929FDFA74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D7D85-CD15-452D-8181-461ED3D468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794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D9561-51B8-4EAF-A664-A6E18C319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12E87-9908-4753-88F9-F82CDBA5CAB5}" type="datetimeFigureOut">
              <a:rPr lang="en-US"/>
              <a:pPr>
                <a:defRPr/>
              </a:pPr>
              <a:t>5/3/2018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4A87A-BC86-420E-BEB7-BBE0551D5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9D25D-DBB7-4A18-ADB8-7855C7033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F7139-5DBE-4FA4-83B7-D77498A19E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1138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28C1E-26DB-4D01-A850-E54248241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A8D3E-7934-4D10-B96F-5B8CC3629206}" type="datetimeFigureOut">
              <a:rPr lang="en-US"/>
              <a:pPr>
                <a:defRPr/>
              </a:pPr>
              <a:t>5/3/2018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4602B-0360-42C5-94C9-AB1BB2BE2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CD9FC-3E1C-43B2-8B47-169E2041F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DBD6F-55F6-4807-8FF2-D16C195BD8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2660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59A8D1-12F0-4D0E-B07C-2F9D0F260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22F10-6484-4C20-BDE6-11B1C2D13F98}" type="datetimeFigureOut">
              <a:rPr lang="en-US"/>
              <a:pPr>
                <a:defRPr/>
              </a:pPr>
              <a:t>5/3/2018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D7D2A3-156E-42E7-9ADF-CDEE77FBD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78CEEEC-0464-412A-99EF-6AFA0F745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98A77-E5C1-4D08-8FC3-16EA08EB2F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089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480993D-7538-4C17-924C-D25B3B057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F6D5B-DC6A-4607-AD6E-50A936AD09F5}" type="datetimeFigureOut">
              <a:rPr lang="en-US"/>
              <a:pPr>
                <a:defRPr/>
              </a:pPr>
              <a:t>5/3/2018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024A21B-8084-4122-8F0B-2D4B41448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24A6754-1169-4A53-A826-6082827A8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CFC76-EBE1-4061-A9C9-E3126C28D0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2680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B11DDAB-64A1-45F9-BFCE-D6D2A7CD2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17A1E-3469-477F-9AA4-75EF2D98AE2F}" type="datetimeFigureOut">
              <a:rPr lang="en-US"/>
              <a:pPr>
                <a:defRPr/>
              </a:pPr>
              <a:t>5/3/2018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CA5A7A-8618-41C7-BF9F-41AFF42FF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FCD797-7074-4691-9F70-E98AB9364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9D7A4-C64C-4F43-BCBA-9CF4B6FEEB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144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09917F5-E3D4-40ED-8B9C-566A8AC77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232EE-1890-474F-9E67-D373200BD34E}" type="datetimeFigureOut">
              <a:rPr lang="en-US"/>
              <a:pPr>
                <a:defRPr/>
              </a:pPr>
              <a:t>5/3/2018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CA94C2F-C8FC-4F7E-8E30-D5E385EAC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CF3F5A2-6A02-448D-98F2-222E4BE98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38C05-901E-4EBC-B4A8-669AA3F0B5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882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BE90DF0-3BAC-4851-8D6F-604DD0DB7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057F8-5B84-459E-B2EE-3DA32D97582D}" type="datetimeFigureOut">
              <a:rPr lang="en-US"/>
              <a:pPr>
                <a:defRPr/>
              </a:pPr>
              <a:t>5/3/2018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23CA2AD-3275-4773-936E-3DCA9B06C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1C3E406-EEFC-4AF7-8923-3B5E1B73F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485BC-B91E-4E15-BEA2-1E292D83AC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039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AE984BF-5C76-4815-BEE3-E260BE110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DB19D-496C-4745-A328-85622BA159DA}" type="datetimeFigureOut">
              <a:rPr lang="en-US"/>
              <a:pPr>
                <a:defRPr/>
              </a:pPr>
              <a:t>5/3/2018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20F5B6-6A6D-4C9C-AC85-BE26D5F18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3BB400-8564-4A0A-87A1-9712D2633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FFB24-D11A-4B71-8D77-F5B9929CE1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8746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7ECAB14-24AA-458F-A292-BB811FC166E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B4327E2-695E-4995-AE3D-AF66BD3569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12D1B-0C63-4F8F-AC25-8EAFE0D635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574087-8953-4563-A5A8-2AB3B88BFC95}" type="datetimeFigureOut">
              <a:rPr lang="en-US"/>
              <a:pPr>
                <a:defRPr/>
              </a:pPr>
              <a:t>5/3/2018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B3B01-155D-4541-8B72-4A2D487E89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28ECA-FB6F-4A7F-B6AE-0DD086C14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9208A1B-751A-4203-9281-B9253C6A68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68F15895-EA5E-43E8-9C50-65280B61D04B}"/>
              </a:ext>
            </a:extLst>
          </p:cNvPr>
          <p:cNvSpPr txBox="1">
            <a:spLocks/>
          </p:cNvSpPr>
          <p:nvPr/>
        </p:nvSpPr>
        <p:spPr bwMode="auto">
          <a:xfrm>
            <a:off x="1587500" y="2052638"/>
            <a:ext cx="7446963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“End-User” Experiences </a:t>
            </a:r>
          </a:p>
          <a:p>
            <a:pPr eaLnBrk="1" hangingPunct="1">
              <a:defRPr/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Accessing the NSRS</a:t>
            </a:r>
            <a:endParaRPr lang="en-US" sz="3600" i="1" dirty="0">
              <a:solidFill>
                <a:schemeClr val="accent2">
                  <a:lumMod val="75000"/>
                </a:schemeClr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B4ABB818-B888-41E4-BA2C-5C8480EE4207}"/>
              </a:ext>
            </a:extLst>
          </p:cNvPr>
          <p:cNvSpPr txBox="1">
            <a:spLocks/>
          </p:cNvSpPr>
          <p:nvPr/>
        </p:nvSpPr>
        <p:spPr bwMode="auto">
          <a:xfrm>
            <a:off x="3595688" y="5508625"/>
            <a:ext cx="3967162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2018 NSRS Modernization Industry Workshop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May 7-8, 2018</a:t>
            </a:r>
          </a:p>
        </p:txBody>
      </p:sp>
      <p:sp>
        <p:nvSpPr>
          <p:cNvPr id="3076" name="Title 1">
            <a:extLst>
              <a:ext uri="{FF2B5EF4-FFF2-40B4-BE49-F238E27FC236}">
                <a16:creationId xmlns:a16="http://schemas.microsoft.com/office/drawing/2014/main" id="{2424CCF6-A329-4F96-9DC8-7F166C3E212C}"/>
              </a:ext>
            </a:extLst>
          </p:cNvPr>
          <p:cNvSpPr txBox="1">
            <a:spLocks/>
          </p:cNvSpPr>
          <p:nvPr/>
        </p:nvSpPr>
        <p:spPr bwMode="auto">
          <a:xfrm>
            <a:off x="1865312" y="3505200"/>
            <a:ext cx="6891337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Society of Professional Surveyors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James M. Shaw, Jr., LS (GPI)</a:t>
            </a:r>
          </a:p>
        </p:txBody>
      </p:sp>
      <p:pic>
        <p:nvPicPr>
          <p:cNvPr id="3077" name="Picture 2" descr="https://lh6.googleusercontent.com/Mg82RFaDxx6gVnCpV3vgls0vr8v0jxf7EkEIWx584povaYOOwKWxiA2e3WiDZHcp-cmLzZl7JK8adZcrcJDx1huF0V6K4Dl3PvWlG7zutwmKYfDYRFYQgIwA4G65Uw0Uho8LSH3rOQ">
            <a:extLst>
              <a:ext uri="{FF2B5EF4-FFF2-40B4-BE49-F238E27FC236}">
                <a16:creationId xmlns:a16="http://schemas.microsoft.com/office/drawing/2014/main" id="{D263D682-1DB8-43A5-918C-17B1D83E1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313" y="5141913"/>
            <a:ext cx="1481137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>
            <a:extLst>
              <a:ext uri="{FF2B5EF4-FFF2-40B4-BE49-F238E27FC236}">
                <a16:creationId xmlns:a16="http://schemas.microsoft.com/office/drawing/2014/main" id="{8E561D50-D5BA-431F-BA82-A27EF3CF823A}"/>
              </a:ext>
            </a:extLst>
          </p:cNvPr>
          <p:cNvSpPr txBox="1">
            <a:spLocks/>
          </p:cNvSpPr>
          <p:nvPr/>
        </p:nvSpPr>
        <p:spPr bwMode="auto">
          <a:xfrm>
            <a:off x="465138" y="1135063"/>
            <a:ext cx="8281987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“end-user” group(s) I represent and/or belong to are:</a:t>
            </a:r>
          </a:p>
          <a:p>
            <a:pPr marL="5715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 surveyors;</a:t>
            </a:r>
          </a:p>
          <a:p>
            <a:pPr marL="5715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 LiDAR users;</a:t>
            </a:r>
          </a:p>
          <a:p>
            <a:pPr marL="57150" indent="-342900"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pilots for photogrammetric mapping;</a:t>
            </a:r>
          </a:p>
          <a:p>
            <a:pPr marL="5715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GIS &amp; asset management providers;</a:t>
            </a:r>
          </a:p>
          <a:p>
            <a:pPr marL="57150" indent="-342900"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geocachers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Industry vendor(s) I rely on to do my NSRS related work are:</a:t>
            </a:r>
          </a:p>
          <a:p>
            <a:pPr>
              <a:defRPr/>
            </a:pP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targeted attendees of this workshop are listed below. (No need to list vendors by name.)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surveying equipment vendors;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surveying software vendors;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GIS &amp; CAD software vendors;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 software vendors;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geodetic control adjustment vendors;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 LiDAR vendors;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unmanned aerial system (UAS) vendors.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9FCDC30-2847-4B9A-9884-3B31E2E7A82E}"/>
              </a:ext>
            </a:extLst>
          </p:cNvPr>
          <p:cNvSpPr txBox="1">
            <a:spLocks/>
          </p:cNvSpPr>
          <p:nvPr/>
        </p:nvSpPr>
        <p:spPr bwMode="auto">
          <a:xfrm>
            <a:off x="1503363" y="371475"/>
            <a:ext cx="744696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“End-User” Profile</a:t>
            </a:r>
            <a:endParaRPr lang="en-US" sz="3600" i="1" dirty="0">
              <a:solidFill>
                <a:schemeClr val="accent2">
                  <a:lumMod val="75000"/>
                </a:schemeClr>
              </a:solidFill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>
            <a:extLst>
              <a:ext uri="{FF2B5EF4-FFF2-40B4-BE49-F238E27FC236}">
                <a16:creationId xmlns:a16="http://schemas.microsoft.com/office/drawing/2014/main" id="{CF021A1A-80C3-41E4-A0A6-2C4FA3D071DC}"/>
              </a:ext>
            </a:extLst>
          </p:cNvPr>
          <p:cNvSpPr txBox="1">
            <a:spLocks/>
          </p:cNvSpPr>
          <p:nvPr/>
        </p:nvSpPr>
        <p:spPr bwMode="auto">
          <a:xfrm>
            <a:off x="174625" y="1196975"/>
            <a:ext cx="868680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frequently use the NSRS to...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most frequent and/or most challenging activities at your job that that depend on or relate to the NSRS? Describe your workflow(s), if applicable…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 geodetic control as the foundation for all work;</a:t>
            </a:r>
          </a:p>
          <a:p>
            <a:pPr marL="285750" lvl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 legacy data from one projection to another;</a:t>
            </a:r>
          </a:p>
          <a:p>
            <a:pPr marL="285750" lvl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 data points using GNSS;</a:t>
            </a:r>
          </a:p>
          <a:p>
            <a:pPr marL="285750" lvl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navigate to points of interests/investigation;</a:t>
            </a:r>
          </a:p>
          <a:p>
            <a:pPr marL="285750" lvl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spatio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-temporal analysis;</a:t>
            </a:r>
          </a:p>
          <a:p>
            <a:pPr marL="285750" lvl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 tidal elevations for boundary determination.</a:t>
            </a:r>
          </a:p>
          <a:p>
            <a:pPr>
              <a:defRPr/>
            </a:pP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b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“Geospatial” products/services that I frequently use include…</a:t>
            </a:r>
          </a:p>
          <a:p>
            <a:pPr>
              <a:defRPr/>
            </a:pP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types of products and services (NGS or vendor) do you use to complete your work that depends on or relates to the NSRS? Describe your workflow(s), if applicable…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geodetic control databases</a:t>
            </a:r>
          </a:p>
          <a:p>
            <a:pPr marL="285750" lvl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post-processing software</a:t>
            </a:r>
          </a:p>
          <a:p>
            <a:pPr marL="285750" lvl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least-squares adjustment software</a:t>
            </a:r>
          </a:p>
          <a:p>
            <a:pPr marL="285750" lvl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datum transformation software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C731BF6-8889-4F14-8C92-26C07C34EF99}"/>
              </a:ext>
            </a:extLst>
          </p:cNvPr>
          <p:cNvSpPr txBox="1">
            <a:spLocks/>
          </p:cNvSpPr>
          <p:nvPr/>
        </p:nvSpPr>
        <p:spPr bwMode="auto">
          <a:xfrm>
            <a:off x="1587500" y="463550"/>
            <a:ext cx="7446963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Example “Use Cases”</a:t>
            </a:r>
            <a:endParaRPr lang="en-US" sz="3600" i="1" dirty="0">
              <a:solidFill>
                <a:schemeClr val="accent2">
                  <a:lumMod val="75000"/>
                </a:schemeClr>
              </a:solidFill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>
            <a:extLst>
              <a:ext uri="{FF2B5EF4-FFF2-40B4-BE49-F238E27FC236}">
                <a16:creationId xmlns:a16="http://schemas.microsoft.com/office/drawing/2014/main" id="{F01A203D-3ECF-4194-B7ED-DEDD028E093B}"/>
              </a:ext>
            </a:extLst>
          </p:cNvPr>
          <p:cNvSpPr txBox="1">
            <a:spLocks/>
          </p:cNvSpPr>
          <p:nvPr/>
        </p:nvSpPr>
        <p:spPr bwMode="auto">
          <a:xfrm>
            <a:off x="288925" y="1281113"/>
            <a:ext cx="8528050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today’s NSRS… </a:t>
            </a:r>
          </a:p>
          <a:p>
            <a:pPr>
              <a:defRPr/>
            </a:pP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Challenges I encounter, or improvements I would like to see in products from NGS and/or vendors, include: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real-time, accurate grid-to-ground computations;</a:t>
            </a:r>
          </a:p>
          <a:p>
            <a:pPr marL="285750" lvl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transforming datasets from one projection to another;</a:t>
            </a:r>
          </a:p>
          <a:p>
            <a:pPr marL="285750" lvl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standardization for data transformation (API);</a:t>
            </a:r>
          </a:p>
          <a:p>
            <a:pPr marL="285750" lvl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point-specific metadata.</a:t>
            </a:r>
          </a:p>
          <a:p>
            <a:pPr>
              <a:defRPr/>
            </a:pP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b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NSRS Modernization…</a:t>
            </a:r>
          </a:p>
          <a:p>
            <a:pPr>
              <a:defRPr/>
            </a:pP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Challenges I anticipate encountering, or improvements I would like to see in future products/services from NGS and/or vendors, include: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real-time, accurate grid-to-ground computations;</a:t>
            </a:r>
          </a:p>
          <a:p>
            <a:pPr marL="285750" lvl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managing datasets before and after an epoch change;</a:t>
            </a:r>
          </a:p>
          <a:p>
            <a:pPr marL="285750" lvl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managing data on multiple projection zones, i.e. SPCS layered zones;</a:t>
            </a:r>
          </a:p>
          <a:p>
            <a:pPr marL="285750" lvl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real-time geodetic adjustment based on new data inputs;</a:t>
            </a:r>
          </a:p>
          <a:p>
            <a:pPr marL="285750" lvl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standardized geodetic modeling for data points (API);</a:t>
            </a:r>
          </a:p>
          <a:p>
            <a:pPr marL="285750" lvl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point-specific metadata.</a:t>
            </a:r>
          </a:p>
          <a:p>
            <a:pPr marL="0" lvl="1" indent="0"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27BB81-B3B6-4242-B8E1-BB4348E6E956}"/>
              </a:ext>
            </a:extLst>
          </p:cNvPr>
          <p:cNvSpPr txBox="1">
            <a:spLocks/>
          </p:cNvSpPr>
          <p:nvPr/>
        </p:nvSpPr>
        <p:spPr bwMode="auto">
          <a:xfrm>
            <a:off x="1587500" y="441325"/>
            <a:ext cx="7446963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Challenges &amp; Opportunities</a:t>
            </a:r>
            <a:endParaRPr lang="en-US" sz="3600" i="1" dirty="0">
              <a:solidFill>
                <a:schemeClr val="accent2">
                  <a:lumMod val="75000"/>
                </a:schemeClr>
              </a:solidFill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GSPowerPointTemplate (4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NGSPowerPointTemplate (4)</Template>
  <TotalTime>415</TotalTime>
  <Words>139</Words>
  <Application>Microsoft Office PowerPoint</Application>
  <PresentationFormat>On-screen Show (4:3)</PresentationFormat>
  <Paragraphs>53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ＭＳ Ｐゴシック</vt:lpstr>
      <vt:lpstr>Arial</vt:lpstr>
      <vt:lpstr>Calibri</vt:lpstr>
      <vt:lpstr>Times New Roman</vt:lpstr>
      <vt:lpstr>NGSPowerPointTemplate (4)</vt:lpstr>
      <vt:lpstr>PowerPoint Presentation</vt:lpstr>
      <vt:lpstr>PowerPoint Presentation</vt:lpstr>
      <vt:lpstr>PowerPoint Presentation</vt:lpstr>
      <vt:lpstr>PowerPoint Presentation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NOSTEMP</dc:creator>
  <cp:lastModifiedBy>Shaw, James</cp:lastModifiedBy>
  <cp:revision>45</cp:revision>
  <dcterms:created xsi:type="dcterms:W3CDTF">2015-02-24T22:04:19Z</dcterms:created>
  <dcterms:modified xsi:type="dcterms:W3CDTF">2018-05-03T20:00:19Z</dcterms:modified>
</cp:coreProperties>
</file>