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gxnzhgoh3CGtoklZnqBmaStlJb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7F61B22-CA98-4E58-8878-870AEA624FC5}">
  <a:tblStyle styleId="{17F61B22-CA98-4E58-8878-870AEA624FC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" name="Google Shape;6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 Slide" type="title">
  <p:cSld name="TITLE">
    <p:bg>
      <p:bgPr>
        <a:blipFill rotWithShape="1">
          <a:blip r:embed="rId2">
            <a:alphaModFix/>
          </a:blip>
          <a:tile algn="tl" flip="none" tx="0" sx="100000" ty="0" sy="100000"/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b="1"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" type="body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3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blank">
  <p:cSld name="Custom 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 showMasterSp="0">
  <p:cSld name="Blank whit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/>
          <p:nvPr>
            <p:ph type="title"/>
          </p:nvPr>
        </p:nvSpPr>
        <p:spPr>
          <a:xfrm>
            <a:off x="91440" y="457200"/>
            <a:ext cx="3474720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7"/>
          <p:cNvSpPr txBox="1"/>
          <p:nvPr>
            <p:ph idx="1" type="body"/>
          </p:nvPr>
        </p:nvSpPr>
        <p:spPr>
          <a:xfrm>
            <a:off x="91440" y="1463040"/>
            <a:ext cx="347472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7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8"/>
          <p:cNvSpPr txBox="1"/>
          <p:nvPr>
            <p:ph idx="1" type="body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8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" type="body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9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1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21"/>
          <p:cNvSpPr txBox="1"/>
          <p:nvPr>
            <p:ph idx="1" type="body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1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/>
          <p:nvPr>
            <p:ph type="ctrTitle"/>
          </p:nvPr>
        </p:nvSpPr>
        <p:spPr>
          <a:xfrm>
            <a:off x="0" y="2654681"/>
            <a:ext cx="121920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Calibri"/>
              <a:buNone/>
            </a:pPr>
            <a:r>
              <a:rPr lang="en-US" sz="4000"/>
              <a:t>Components of the Modernized NSRS Geometric Frame</a:t>
            </a:r>
            <a:endParaRPr i="1" sz="4000"/>
          </a:p>
        </p:txBody>
      </p:sp>
      <p:sp>
        <p:nvSpPr>
          <p:cNvPr id="63" name="Google Shape;63;p1"/>
          <p:cNvSpPr txBox="1"/>
          <p:nvPr>
            <p:ph idx="1" type="subTitle"/>
          </p:nvPr>
        </p:nvSpPr>
        <p:spPr>
          <a:xfrm>
            <a:off x="939913" y="3414859"/>
            <a:ext cx="10312172" cy="1421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en-US" sz="3200"/>
              <a:t>Intra-Frame Deformation Model of 2022 (IFDM2022)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en-US" sz="3200"/>
              <a:t>Reference and Survey Epoch Coordinates (RECs and SECs)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1" lang="en-US" sz="3200"/>
              <a:t>State Plane Coordinate System of 2022 (SPCS2022)</a:t>
            </a:r>
            <a:endParaRPr/>
          </a:p>
        </p:txBody>
      </p:sp>
      <p:sp>
        <p:nvSpPr>
          <p:cNvPr id="64" name="Google Shape;64;p1"/>
          <p:cNvSpPr txBox="1"/>
          <p:nvPr/>
        </p:nvSpPr>
        <p:spPr>
          <a:xfrm>
            <a:off x="3168003" y="5181590"/>
            <a:ext cx="5855993" cy="1394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National Geodetic Survey and Canadian Geodetic Binational Geospatial Software Developers Summit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Michael Dennis, PhD, PE, PLS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April 23, 2025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Things to note about IFDM2022</a:t>
            </a:r>
            <a:endParaRPr/>
          </a:p>
        </p:txBody>
      </p:sp>
      <p:sp>
        <p:nvSpPr>
          <p:cNvPr id="140" name="Google Shape;140;p10"/>
          <p:cNvSpPr txBox="1"/>
          <p:nvPr>
            <p:ph idx="1" type="body"/>
          </p:nvPr>
        </p:nvSpPr>
        <p:spPr>
          <a:xfrm>
            <a:off x="457200" y="1371600"/>
            <a:ext cx="117348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A set of models only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Unlike HTDP, IFDM2022 is not a computer program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Used to project observations, constraints, and cofactor matrices through time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i="1" lang="en-US"/>
              <a:t>Not</a:t>
            </a:r>
            <a:r>
              <a:rPr b="1" lang="en-US"/>
              <a:t> definitional part of Modernized NSRS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IFDM2022 model alone not considered accurate enough for geodetic control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en-US"/>
              <a:t>Main purpose:  </a:t>
            </a:r>
            <a:r>
              <a:rPr lang="en-US"/>
              <a:t>support projection of observations using SPROCCET for adjustments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en-US"/>
              <a:t>Secondary:  </a:t>
            </a:r>
            <a:r>
              <a:rPr lang="en-US"/>
              <a:t>non-definitive estimation of coordinate change through time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What time-related components of Modernized NSRS </a:t>
            </a:r>
            <a:r>
              <a:rPr b="1" i="1" lang="en-US"/>
              <a:t>are</a:t>
            </a:r>
            <a:r>
              <a:rPr b="1" lang="en-US"/>
              <a:t> definitional?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EPPs:  define relationship of four 2022 terrestrial reference frames to ITRF2020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National CORS Network coordinate functions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41" name="Google Shape;141;p10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142" name="Google Shape;142;p10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143" name="Google Shape;143;p10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New types of coordinates</a:t>
            </a:r>
            <a:endParaRPr/>
          </a:p>
        </p:txBody>
      </p:sp>
      <p:sp>
        <p:nvSpPr>
          <p:cNvPr id="149" name="Google Shape;149;p11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0" name="Google Shape;150;p11"/>
          <p:cNvSpPr txBox="1"/>
          <p:nvPr/>
        </p:nvSpPr>
        <p:spPr>
          <a:xfrm>
            <a:off x="838201" y="1825625"/>
            <a:ext cx="5091260" cy="4095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Reference Epoch Coordinates (RECs)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Temporal “snapshot” of entire network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Similar to NAD 83 (2011/PA11/MA11) epoch 2010.00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Initial epoch 2020.00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Every 5 or 10 years (TBD)</a:t>
            </a:r>
            <a:endParaRPr/>
          </a:p>
        </p:txBody>
      </p:sp>
      <p:sp>
        <p:nvSpPr>
          <p:cNvPr id="151" name="Google Shape;151;p11"/>
          <p:cNvSpPr/>
          <p:nvPr/>
        </p:nvSpPr>
        <p:spPr>
          <a:xfrm>
            <a:off x="726509" y="1812867"/>
            <a:ext cx="5273457" cy="4198110"/>
          </a:xfrm>
          <a:prstGeom prst="rect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153" name="Google Shape;153;p11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154" name="Google Shape;154;p11"/>
          <p:cNvSpPr txBox="1"/>
          <p:nvPr/>
        </p:nvSpPr>
        <p:spPr>
          <a:xfrm>
            <a:off x="6374231" y="1812867"/>
            <a:ext cx="5091260" cy="4095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Survey Epoch Coordinates</a:t>
            </a:r>
            <a:b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(SECs)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Time-dependent!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Gives coordinates at time of observation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Multiple SECs can indicate changes over time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Likely not included in initial rollout of Modernized NSRS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National adjustments to create RECs and SECs</a:t>
            </a:r>
            <a:endParaRPr/>
          </a:p>
        </p:txBody>
      </p:sp>
      <p:sp>
        <p:nvSpPr>
          <p:cNvPr id="160" name="Google Shape;160;p12"/>
          <p:cNvSpPr txBox="1"/>
          <p:nvPr>
            <p:ph idx="1" type="body"/>
          </p:nvPr>
        </p:nvSpPr>
        <p:spPr>
          <a:xfrm>
            <a:off x="457200" y="1371600"/>
            <a:ext cx="117348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National adjustments:  </a:t>
            </a:r>
            <a:r>
              <a:rPr lang="en-US"/>
              <a:t>geometric and orthometric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Geometric:  </a:t>
            </a:r>
            <a:r>
              <a:rPr lang="en-US"/>
              <a:t>determine geocentric XYZ of passive marks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Converted to latitude, longitude, ellipsoidal height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Constrained to CORS coordinate functions in ITRF2020 at epoch 2020.0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Mostly GNSS solutions represented as “vectors” between marks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Total of ~850,000 vectors connecting ~150,000 marks (passive and CORSs)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~600,000 vectors in NGS Integrated Data Base plus ~250,000 reprocessed OPUS-Share solutions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Dataset spans from 1983 to present (over 40 years)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Some classical observations included for limited cases (e.g., IERS site surveys)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Combined with GEOID2022 to serve as constraints to orthometric adjustment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Results of adjustment used to create new NADCON grids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Passive marks RECs available as geodetic control through NGS Data Delivery System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61" name="Google Shape;161;p12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162" name="Google Shape;162;p12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163" name="Google Shape;163;p12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169" name="Google Shape;169;p13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170" name="Google Shape;170;p13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CRSs and transformations for RECs and SECs</a:t>
            </a:r>
            <a:endParaRPr/>
          </a:p>
        </p:txBody>
      </p:sp>
      <p:sp>
        <p:nvSpPr>
          <p:cNvPr id="177" name="Google Shape;177;p14"/>
          <p:cNvSpPr txBox="1"/>
          <p:nvPr>
            <p:ph idx="1" type="body"/>
          </p:nvPr>
        </p:nvSpPr>
        <p:spPr>
          <a:xfrm>
            <a:off x="457200" y="1371600"/>
            <a:ext cx="117348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Coordinate reference systems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Five reference frames:  ITRF2020, NATRF2022, CATRF2022, PATRF2022, MATRF2022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RECs defined in 5 static (dynamic “snapshot”) CRSs at epoch 2020.0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SECs defined in 5 dynamic CRSs at observation epoch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en-US"/>
              <a:t>Important:  </a:t>
            </a:r>
            <a:r>
              <a:rPr lang="en-US"/>
              <a:t>5 “snapshot” CRSs will be created for each official reference epoch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Official reference epochs will be on 5- or 10-year intervals (TBD)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Transformations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RECs from national adjustment used to create new NADCON grid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Transforms between NAD 83 epoch 2010.0 and N/C/P/MATRF2022 epoch 2020.0</a:t>
            </a:r>
            <a:endParaRPr/>
          </a:p>
        </p:txBody>
      </p:sp>
      <p:sp>
        <p:nvSpPr>
          <p:cNvPr id="178" name="Google Shape;178;p14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April 23, 2025</a:t>
            </a:r>
            <a:endParaRPr b="0" i="0" sz="1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4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NGS &amp; CGS Software Developers Summit</a:t>
            </a:r>
            <a:endParaRPr/>
          </a:p>
        </p:txBody>
      </p:sp>
      <p:sp>
        <p:nvSpPr>
          <p:cNvPr id="180" name="Google Shape;180;p14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/>
          <p:nvPr>
            <p:ph type="title"/>
          </p:nvPr>
        </p:nvSpPr>
        <p:spPr>
          <a:xfrm>
            <a:off x="457200" y="457200"/>
            <a:ext cx="11734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State Plane Coordinate System of 2022 (SPCS2022)</a:t>
            </a:r>
            <a:endParaRPr/>
          </a:p>
        </p:txBody>
      </p:sp>
      <p:sp>
        <p:nvSpPr>
          <p:cNvPr id="187" name="Google Shape;187;p15"/>
          <p:cNvSpPr txBox="1"/>
          <p:nvPr>
            <p:ph idx="1" type="body"/>
          </p:nvPr>
        </p:nvSpPr>
        <p:spPr>
          <a:xfrm>
            <a:off x="457200" y="1217139"/>
            <a:ext cx="11247120" cy="5630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Third generation of State Plane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First in 1930s (SPCS 27), second in 1980s (SPCS 83)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Widely used in surveying, engineering, and GIS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Same 3 map projection types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Same reference ellipsoid as SPCS 83 (GRS80)</a:t>
            </a:r>
            <a:endParaRPr/>
          </a:p>
          <a:p>
            <a:pPr indent="-76200" lvl="1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Same as existing State Plane, </a:t>
            </a:r>
            <a:r>
              <a:rPr b="1" i="1" lang="en-US"/>
              <a:t>but different…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Based on new terrestrial reference frames instead of NAD 83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More zones, most designed by state stakeholders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Designed to </a:t>
            </a:r>
            <a:r>
              <a:rPr b="1" i="1" lang="en-US"/>
              <a:t>reduce linear distortion at topographic surface </a:t>
            </a:r>
            <a:br>
              <a:rPr lang="en-US"/>
            </a:br>
            <a:r>
              <a:rPr lang="en-US"/>
              <a:t>(i.e., reduce difference between </a:t>
            </a:r>
            <a:r>
              <a:rPr b="1" i="1" lang="en-US"/>
              <a:t>“grid” </a:t>
            </a:r>
            <a:r>
              <a:rPr lang="en-US"/>
              <a:t>and </a:t>
            </a:r>
            <a:r>
              <a:rPr b="1" i="1" lang="en-US"/>
              <a:t>“ground” </a:t>
            </a:r>
            <a:r>
              <a:rPr lang="en-US"/>
              <a:t>distances)</a:t>
            </a:r>
            <a:endParaRPr/>
          </a:p>
        </p:txBody>
      </p:sp>
      <p:grpSp>
        <p:nvGrpSpPr>
          <p:cNvPr id="188" name="Google Shape;188;p15"/>
          <p:cNvGrpSpPr/>
          <p:nvPr/>
        </p:nvGrpSpPr>
        <p:grpSpPr>
          <a:xfrm>
            <a:off x="10377056" y="1382644"/>
            <a:ext cx="1536685" cy="1737360"/>
            <a:chOff x="7325342" y="2752292"/>
            <a:chExt cx="2970729" cy="3358676"/>
          </a:xfrm>
        </p:grpSpPr>
        <p:sp>
          <p:nvSpPr>
            <p:cNvPr id="189" name="Google Shape;189;p15"/>
            <p:cNvSpPr/>
            <p:nvPr/>
          </p:nvSpPr>
          <p:spPr>
            <a:xfrm>
              <a:off x="7646407" y="3824968"/>
              <a:ext cx="2286000" cy="2286000"/>
            </a:xfrm>
            <a:prstGeom prst="ellipse">
              <a:avLst/>
            </a:prstGeom>
            <a:gradFill>
              <a:gsLst>
                <a:gs pos="0">
                  <a:srgbClr val="007AC2">
                    <a:alpha val="80000"/>
                  </a:srgbClr>
                </a:gs>
                <a:gs pos="100000">
                  <a:srgbClr val="BFE7FF"/>
                </a:gs>
              </a:gsLst>
              <a:lin ang="19799999" scaled="0"/>
            </a:gradFill>
            <a:ln cap="flat" cmpd="sng" w="9525">
              <a:solidFill>
                <a:srgbClr val="007AC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88"/>
                <a:buFont typeface="Calibri"/>
                <a:buNone/>
              </a:pPr>
              <a:r>
                <a:t/>
              </a:r>
              <a:endParaRPr b="1" i="0" sz="7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D:\GIS\General\Generic grids\Export\Globe_orthographic_oblique.png" id="190" name="Google Shape;190;p15"/>
            <p:cNvPicPr preferRelativeResize="0"/>
            <p:nvPr/>
          </p:nvPicPr>
          <p:blipFill rotWithShape="1">
            <a:blip r:embed="rId3">
              <a:alphaModFix/>
            </a:blip>
            <a:srcRect b="4400" l="4399" r="4400" t="4399"/>
            <a:stretch/>
          </p:blipFill>
          <p:spPr>
            <a:xfrm>
              <a:off x="7646447" y="3824968"/>
              <a:ext cx="2285998" cy="228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5"/>
            <p:cNvSpPr/>
            <p:nvPr/>
          </p:nvSpPr>
          <p:spPr>
            <a:xfrm>
              <a:off x="7325342" y="2752292"/>
              <a:ext cx="2970729" cy="3096344"/>
            </a:xfrm>
            <a:custGeom>
              <a:rect b="b" l="l" r="r" t="t"/>
              <a:pathLst>
                <a:path extrusionOk="0" h="3130705" w="2672764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>
              <a:gsLst>
                <a:gs pos="0">
                  <a:srgbClr val="23BD39">
                    <a:alpha val="60000"/>
                  </a:srgbClr>
                </a:gs>
                <a:gs pos="100000">
                  <a:srgbClr val="98FE9F">
                    <a:alpha val="20000"/>
                  </a:srgbClr>
                </a:gs>
              </a:gsLst>
              <a:lin ang="0" scaled="0"/>
            </a:gradFill>
            <a:ln cap="flat" cmpd="sng" w="9525">
              <a:solidFill>
                <a:srgbClr val="1A562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" dir="54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88"/>
                <a:buFont typeface="Calibri"/>
                <a:buNone/>
              </a:pPr>
              <a:r>
                <a:t/>
              </a:r>
              <a:endParaRPr b="1" i="0" sz="7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5"/>
            <p:cNvSpPr/>
            <p:nvPr/>
          </p:nvSpPr>
          <p:spPr>
            <a:xfrm rot="10800000">
              <a:off x="7792074" y="4042433"/>
              <a:ext cx="1993392" cy="731520"/>
            </a:xfrm>
            <a:prstGeom prst="arc">
              <a:avLst>
                <a:gd fmla="val 10795725" name="adj1"/>
                <a:gd fmla="val 8838" name="adj2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15"/>
          <p:cNvGrpSpPr/>
          <p:nvPr/>
        </p:nvGrpSpPr>
        <p:grpSpPr>
          <a:xfrm>
            <a:off x="10419570" y="3275277"/>
            <a:ext cx="1494171" cy="1737360"/>
            <a:chOff x="3146775" y="2376862"/>
            <a:chExt cx="2566588" cy="2984326"/>
          </a:xfrm>
        </p:grpSpPr>
        <p:sp>
          <p:nvSpPr>
            <p:cNvPr id="194" name="Google Shape;194;p15"/>
            <p:cNvSpPr/>
            <p:nvPr/>
          </p:nvSpPr>
          <p:spPr>
            <a:xfrm>
              <a:off x="3287030" y="2377440"/>
              <a:ext cx="2286000" cy="2286000"/>
            </a:xfrm>
            <a:prstGeom prst="ellipse">
              <a:avLst/>
            </a:prstGeom>
            <a:gradFill>
              <a:gsLst>
                <a:gs pos="0">
                  <a:srgbClr val="007AC2">
                    <a:alpha val="80000"/>
                  </a:srgbClr>
                </a:gs>
                <a:gs pos="100000">
                  <a:srgbClr val="BFE7FF"/>
                </a:gs>
              </a:gsLst>
              <a:lin ang="19799999" scaled="0"/>
            </a:gradFill>
            <a:ln cap="flat" cmpd="sng" w="9525">
              <a:solidFill>
                <a:srgbClr val="007AC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88"/>
                <a:buFont typeface="Calibri"/>
                <a:buNone/>
              </a:pPr>
              <a:r>
                <a:t/>
              </a:r>
              <a:endParaRPr b="1" i="0" sz="7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D:\GIS\General\Generic grids\Export\Globe_orthographic_oblique.png" id="195" name="Google Shape;195;p15"/>
            <p:cNvPicPr preferRelativeResize="0"/>
            <p:nvPr/>
          </p:nvPicPr>
          <p:blipFill rotWithShape="1">
            <a:blip r:embed="rId3">
              <a:alphaModFix/>
            </a:blip>
            <a:srcRect b="4400" l="4399" r="4400" t="4399"/>
            <a:stretch/>
          </p:blipFill>
          <p:spPr>
            <a:xfrm>
              <a:off x="3287070" y="2377440"/>
              <a:ext cx="2285998" cy="228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6" name="Google Shape;196;p15"/>
            <p:cNvSpPr/>
            <p:nvPr/>
          </p:nvSpPr>
          <p:spPr>
            <a:xfrm rot="5400000">
              <a:off x="3287070" y="2236567"/>
              <a:ext cx="2285998" cy="2566588"/>
            </a:xfrm>
            <a:prstGeom prst="can">
              <a:avLst>
                <a:gd fmla="val 32842" name="adj"/>
              </a:avLst>
            </a:prstGeom>
            <a:gradFill>
              <a:gsLst>
                <a:gs pos="0">
                  <a:srgbClr val="23BD39">
                    <a:alpha val="60000"/>
                  </a:srgbClr>
                </a:gs>
                <a:gs pos="100000">
                  <a:srgbClr val="98FE9F">
                    <a:alpha val="9803"/>
                  </a:srgbClr>
                </a:gs>
              </a:gsLst>
              <a:lin ang="11400000" scaled="0"/>
            </a:gradFill>
            <a:ln cap="flat" cmpd="sng" w="9525">
              <a:solidFill>
                <a:srgbClr val="1A562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88"/>
                <a:buFont typeface="Calibri"/>
                <a:buNone/>
              </a:pPr>
              <a:r>
                <a:t/>
              </a:r>
              <a:endParaRPr b="1" i="0" sz="7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" name="Google Shape;197;p15"/>
            <p:cNvGrpSpPr/>
            <p:nvPr/>
          </p:nvGrpSpPr>
          <p:grpSpPr>
            <a:xfrm>
              <a:off x="4043701" y="2376867"/>
              <a:ext cx="1117848" cy="2984321"/>
              <a:chOff x="4139951" y="2376867"/>
              <a:chExt cx="1117848" cy="2984321"/>
            </a:xfrm>
          </p:grpSpPr>
          <p:sp>
            <p:nvSpPr>
              <p:cNvPr id="198" name="Google Shape;198;p15"/>
              <p:cNvSpPr/>
              <p:nvPr/>
            </p:nvSpPr>
            <p:spPr>
              <a:xfrm rot="-5400000">
                <a:off x="3613032" y="3631884"/>
                <a:ext cx="1557896" cy="504056"/>
              </a:xfrm>
              <a:prstGeom prst="arc">
                <a:avLst>
                  <a:gd fmla="val 10795725" name="adj1"/>
                  <a:gd fmla="val 16355539" name="adj2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5"/>
              <p:cNvSpPr/>
              <p:nvPr/>
            </p:nvSpPr>
            <p:spPr>
              <a:xfrm rot="5400000">
                <a:off x="3206714" y="3310103"/>
                <a:ext cx="2984321" cy="1117848"/>
              </a:xfrm>
              <a:prstGeom prst="arc">
                <a:avLst>
                  <a:gd fmla="val 5386055" name="adj1"/>
                  <a:gd fmla="val 10701229" name="adj2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350"/>
                  <a:buFont typeface="Calibri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0" name="Google Shape;200;p15"/>
          <p:cNvGrpSpPr/>
          <p:nvPr/>
        </p:nvGrpSpPr>
        <p:grpSpPr>
          <a:xfrm>
            <a:off x="10131205" y="4627572"/>
            <a:ext cx="1938653" cy="1958367"/>
            <a:chOff x="5737833" y="1799902"/>
            <a:chExt cx="3400947" cy="3435532"/>
          </a:xfrm>
        </p:grpSpPr>
        <p:sp>
          <p:nvSpPr>
            <p:cNvPr id="201" name="Google Shape;201;p15"/>
            <p:cNvSpPr/>
            <p:nvPr/>
          </p:nvSpPr>
          <p:spPr>
            <a:xfrm>
              <a:off x="6300147" y="2377440"/>
              <a:ext cx="2286000" cy="2286000"/>
            </a:xfrm>
            <a:prstGeom prst="ellipse">
              <a:avLst/>
            </a:prstGeom>
            <a:gradFill>
              <a:gsLst>
                <a:gs pos="0">
                  <a:srgbClr val="007AC2">
                    <a:alpha val="80000"/>
                  </a:srgbClr>
                </a:gs>
                <a:gs pos="100000">
                  <a:srgbClr val="BFE7FF"/>
                </a:gs>
              </a:gsLst>
              <a:lin ang="19799999" scaled="0"/>
            </a:gradFill>
            <a:ln cap="flat" cmpd="sng" w="9525">
              <a:solidFill>
                <a:srgbClr val="007AC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88"/>
                <a:buFont typeface="Calibri"/>
                <a:buNone/>
              </a:pPr>
              <a:r>
                <a:t/>
              </a:r>
              <a:endParaRPr b="1" i="0" sz="7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D:\GIS\General\Generic grids\Export\Globe_orthographic_oblique.png" id="202" name="Google Shape;202;p15"/>
            <p:cNvPicPr preferRelativeResize="0"/>
            <p:nvPr/>
          </p:nvPicPr>
          <p:blipFill rotWithShape="1">
            <a:blip r:embed="rId3">
              <a:alphaModFix/>
            </a:blip>
            <a:srcRect b="4400" l="4399" r="4400" t="4399"/>
            <a:stretch/>
          </p:blipFill>
          <p:spPr>
            <a:xfrm>
              <a:off x="6300187" y="2377440"/>
              <a:ext cx="2285998" cy="228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5"/>
            <p:cNvSpPr/>
            <p:nvPr/>
          </p:nvSpPr>
          <p:spPr>
            <a:xfrm rot="2400000">
              <a:off x="6295308" y="2234374"/>
              <a:ext cx="2285998" cy="2566588"/>
            </a:xfrm>
            <a:prstGeom prst="can">
              <a:avLst>
                <a:gd fmla="val 32842" name="adj"/>
              </a:avLst>
            </a:prstGeom>
            <a:gradFill>
              <a:gsLst>
                <a:gs pos="0">
                  <a:srgbClr val="23BD39">
                    <a:alpha val="60000"/>
                  </a:srgbClr>
                </a:gs>
                <a:gs pos="100000">
                  <a:srgbClr val="98FE9F">
                    <a:alpha val="9803"/>
                  </a:srgbClr>
                </a:gs>
              </a:gsLst>
              <a:lin ang="19799999" scaled="0"/>
            </a:gradFill>
            <a:ln cap="flat" cmpd="sng" w="9525">
              <a:solidFill>
                <a:srgbClr val="1A562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88"/>
                <a:buFont typeface="Calibri"/>
                <a:buNone/>
              </a:pPr>
              <a:r>
                <a:t/>
              </a:r>
              <a:endParaRPr b="1" i="0" sz="78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 rot="-8400000">
              <a:off x="6278958" y="3178467"/>
              <a:ext cx="2277886" cy="739825"/>
            </a:xfrm>
            <a:prstGeom prst="arc">
              <a:avLst>
                <a:gd fmla="val 10795725" name="adj1"/>
                <a:gd fmla="val 21534505" name="adj2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 txBox="1"/>
          <p:nvPr/>
        </p:nvSpPr>
        <p:spPr>
          <a:xfrm>
            <a:off x="9222383" y="3352385"/>
            <a:ext cx="1128132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Transverse Mercator</a:t>
            </a:r>
            <a:endParaRPr/>
          </a:p>
        </p:txBody>
      </p:sp>
      <p:sp>
        <p:nvSpPr>
          <p:cNvPr id="206" name="Google Shape;206;p15"/>
          <p:cNvSpPr txBox="1"/>
          <p:nvPr/>
        </p:nvSpPr>
        <p:spPr>
          <a:xfrm>
            <a:off x="9434285" y="4690608"/>
            <a:ext cx="94887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Hotine Oblique Mercator</a:t>
            </a:r>
            <a:endParaRPr/>
          </a:p>
        </p:txBody>
      </p:sp>
      <p:sp>
        <p:nvSpPr>
          <p:cNvPr id="207" name="Google Shape;207;p15"/>
          <p:cNvSpPr txBox="1"/>
          <p:nvPr/>
        </p:nvSpPr>
        <p:spPr>
          <a:xfrm>
            <a:off x="9609415" y="1611457"/>
            <a:ext cx="1136364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Lambert Conformal Conic</a:t>
            </a:r>
            <a:endParaRPr/>
          </a:p>
        </p:txBody>
      </p:sp>
      <p:sp>
        <p:nvSpPr>
          <p:cNvPr id="208" name="Google Shape;208;p15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209" name="Google Shape;209;p1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210" name="Google Shape;210;p15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91440"/>
            <a:ext cx="9144000" cy="649228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6"/>
          <p:cNvSpPr txBox="1"/>
          <p:nvPr>
            <p:ph idx="4294967295" type="title"/>
          </p:nvPr>
        </p:nvSpPr>
        <p:spPr>
          <a:xfrm>
            <a:off x="0" y="182563"/>
            <a:ext cx="3473450" cy="1006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SPCS2022 zone layers</a:t>
            </a:r>
            <a:endParaRPr b="1" i="1"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6"/>
          <p:cNvSpPr txBox="1"/>
          <p:nvPr>
            <p:ph idx="4294967295" type="body"/>
          </p:nvPr>
        </p:nvSpPr>
        <p:spPr>
          <a:xfrm>
            <a:off x="0" y="1279525"/>
            <a:ext cx="3041650" cy="5395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2800"/>
              <a:t>1 layer:  </a:t>
            </a:r>
            <a:r>
              <a:rPr lang="en-US" sz="2800"/>
              <a:t>12 states plus 6 territories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2800"/>
              <a:t>2 layers:  </a:t>
            </a:r>
            <a:r>
              <a:rPr lang="en-US" sz="2800"/>
              <a:t>28 states plus Gulf of America</a:t>
            </a:r>
            <a:endParaRPr/>
          </a:p>
          <a:p>
            <a:pPr indent="-749935" lvl="0" marL="9144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2800"/>
              <a:t>3 layers:  </a:t>
            </a:r>
            <a:r>
              <a:rPr lang="en-US"/>
              <a:t>9 </a:t>
            </a:r>
            <a:r>
              <a:rPr lang="en-US" sz="2800"/>
              <a:t>states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Plus 10 special use zones (2 zones overlap 5 states)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i="1" lang="en-US"/>
              <a:t>Every state and territory has a statewide zone layer</a:t>
            </a:r>
            <a:endParaRPr b="1" i="1" sz="2800"/>
          </a:p>
          <a:p>
            <a:pPr indent="-64135" lvl="0" marL="2286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28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5680" y="91440"/>
            <a:ext cx="8656320" cy="649224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7"/>
          <p:cNvSpPr/>
          <p:nvPr/>
        </p:nvSpPr>
        <p:spPr>
          <a:xfrm>
            <a:off x="3442996" y="92075"/>
            <a:ext cx="1330172" cy="38174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7"/>
          <p:cNvSpPr txBox="1"/>
          <p:nvPr/>
        </p:nvSpPr>
        <p:spPr>
          <a:xfrm>
            <a:off x="158622" y="1119991"/>
            <a:ext cx="4614546" cy="54636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Designs by NGS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172 zones 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Includes 54 statewide zones…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…and 10 “special use” zones 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(in more than one state or no state at all)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Designs by state stakeholders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800 zones in 27 states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Total = 972 zones </a:t>
            </a:r>
            <a:b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56 states </a:t>
            </a:r>
            <a:b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territories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Compare to 125 </a:t>
            </a:r>
            <a:b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zones in existing </a:t>
            </a:r>
            <a:b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State Plane (SPCS 83)</a:t>
            </a:r>
            <a:endParaRPr b="0" i="1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7"/>
          <p:cNvSpPr txBox="1"/>
          <p:nvPr>
            <p:ph idx="4294967295" type="title"/>
          </p:nvPr>
        </p:nvSpPr>
        <p:spPr>
          <a:xfrm>
            <a:off x="0" y="92075"/>
            <a:ext cx="4681538" cy="10969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Number of SPCS2022 zones </a:t>
            </a:r>
            <a:r>
              <a:rPr b="1" i="1" lang="en-US" sz="3200">
                <a:latin typeface="Calibri"/>
                <a:ea typeface="Calibri"/>
                <a:cs typeface="Calibri"/>
                <a:sym typeface="Calibri"/>
              </a:rPr>
              <a:t>(preliminary)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type="title"/>
          </p:nvPr>
        </p:nvSpPr>
        <p:spPr>
          <a:xfrm>
            <a:off x="457200" y="457200"/>
            <a:ext cx="11734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SPCS2022 projected coordinate reference systems</a:t>
            </a:r>
            <a:endParaRPr/>
          </a:p>
        </p:txBody>
      </p:sp>
      <p:sp>
        <p:nvSpPr>
          <p:cNvPr id="233" name="Google Shape;233;p18"/>
          <p:cNvSpPr txBox="1"/>
          <p:nvPr>
            <p:ph idx="1" type="body"/>
          </p:nvPr>
        </p:nvSpPr>
        <p:spPr>
          <a:xfrm>
            <a:off x="457200" y="1371600"/>
            <a:ext cx="117348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Reference frames (datums) and epoch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Each zone referenced to one of the four plate-fixed terrestrial reference frames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Initial reference epoch 2020.0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Linear units:  </a:t>
            </a:r>
            <a:r>
              <a:rPr lang="en-US"/>
              <a:t>meters and international feet (no U.S. survey feet)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Will result in large number of projected CRS definitions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Meters and feet:  2 × 972 zones = 1944 PCRS identifiers at epoch 2020.0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Each reference epoch will increase that number by 1944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If “dynamic datum” version used, will increase it by another 1944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Allowing frame substitutions (e.g., ITRF2020) will further increase the number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And more SPCS2022 zones may be added in the future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Seems there ought to be a better way to handle this situation…</a:t>
            </a:r>
            <a:endParaRPr/>
          </a:p>
        </p:txBody>
      </p:sp>
      <p:sp>
        <p:nvSpPr>
          <p:cNvPr id="234" name="Google Shape;234;p18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April 23, 2025</a:t>
            </a:r>
            <a:endParaRPr b="0" i="0" sz="1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8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NGS &amp; CGS Software Developers Summit</a:t>
            </a:r>
            <a:endParaRPr b="0" i="0" sz="1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8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How will NGS provide SPCS2022 defintions?</a:t>
            </a:r>
            <a:endParaRPr/>
          </a:p>
        </p:txBody>
      </p:sp>
      <p:sp>
        <p:nvSpPr>
          <p:cNvPr id="242" name="Google Shape;242;p19"/>
          <p:cNvSpPr txBox="1"/>
          <p:nvPr>
            <p:ph idx="1" type="body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Preference is by working directly with registries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ISO Geodetic Registry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EPSG Geodetic Parameter Dataset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Downloadable datasets?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Well Known Text format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formats?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But would need to keep multiple datasets synchronized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Other ways?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Open to suggestions, but resources are limited</a:t>
            </a:r>
            <a:endParaRPr/>
          </a:p>
        </p:txBody>
      </p:sp>
      <p:sp>
        <p:nvSpPr>
          <p:cNvPr id="243" name="Google Shape;243;p19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244" name="Google Shape;244;p19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245" name="Google Shape;245;p19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Intra-Frame Deformation Model of 2022</a:t>
            </a:r>
            <a:endParaRPr/>
          </a:p>
        </p:txBody>
      </p:sp>
      <p:sp>
        <p:nvSpPr>
          <p:cNvPr id="70" name="Google Shape;70;p2"/>
          <p:cNvSpPr txBox="1"/>
          <p:nvPr>
            <p:ph idx="1" type="body"/>
          </p:nvPr>
        </p:nvSpPr>
        <p:spPr>
          <a:xfrm>
            <a:off x="457200" y="1371600"/>
            <a:ext cx="117348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Purpose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Model horizontal mark motion not captured by Euler Pole Parameters (EPPs)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Model all vertical mark motion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Used for time projection of geodetic observations, constraints, and cofactor matrices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Single set of velocity grids over entire Earth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Resolution 0.1 degree (6 arc-minutes)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Defined as 6 layers (“bands”) for each velocity and standard deviation component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Velocities and standard deviations as east, north, up (mm/year)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Exists as NetCDF, compatible with GGXF (currently only available internally at NGS)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Earthquakes models:  </a:t>
            </a:r>
            <a:r>
              <a:rPr lang="en-US"/>
              <a:t>32 local grids in western CONUS and Alaska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Spatial reference:  </a:t>
            </a:r>
            <a:r>
              <a:rPr lang="en-US"/>
              <a:t>ITRF2020</a:t>
            </a:r>
            <a:endParaRPr/>
          </a:p>
        </p:txBody>
      </p:sp>
      <p:sp>
        <p:nvSpPr>
          <p:cNvPr id="71" name="Google Shape;71;p2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April 23, 2025</a:t>
            </a:r>
            <a:endParaRPr b="0" i="0" sz="1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NGS &amp; CGS Software Developers Summit</a:t>
            </a:r>
            <a:endParaRPr/>
          </a:p>
        </p:txBody>
      </p:sp>
      <p:sp>
        <p:nvSpPr>
          <p:cNvPr id="73" name="Google Shape;73;p2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9692" y="-635"/>
            <a:ext cx="6252308" cy="685800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252" name="Google Shape;252;p20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Where to learn more…</a:t>
            </a:r>
            <a:endParaRPr/>
          </a:p>
        </p:txBody>
      </p:sp>
      <p:sp>
        <p:nvSpPr>
          <p:cNvPr id="253" name="Google Shape;253;p20"/>
          <p:cNvSpPr txBox="1"/>
          <p:nvPr/>
        </p:nvSpPr>
        <p:spPr>
          <a:xfrm>
            <a:off x="6414106" y="457200"/>
            <a:ext cx="370943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geodesy.noaa.gov</a:t>
            </a:r>
            <a:endParaRPr/>
          </a:p>
        </p:txBody>
      </p:sp>
      <p:pic>
        <p:nvPicPr>
          <p:cNvPr id="254" name="Google Shape;25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93253" y="3017203"/>
            <a:ext cx="345186" cy="45720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sp>
        <p:nvSpPr>
          <p:cNvPr id="255" name="Google Shape;255;p20"/>
          <p:cNvSpPr/>
          <p:nvPr/>
        </p:nvSpPr>
        <p:spPr>
          <a:xfrm>
            <a:off x="0" y="2552455"/>
            <a:ext cx="587289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8000"/>
              <a:buFont typeface="Calibri"/>
              <a:buNone/>
            </a:pPr>
            <a:r>
              <a:rPr b="1" i="1" lang="en-US" sz="8000" u="none" cap="none" strike="noStrike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Thank you! </a:t>
            </a:r>
            <a:endParaRPr/>
          </a:p>
        </p:txBody>
      </p:sp>
      <p:pic>
        <p:nvPicPr>
          <p:cNvPr id="256" name="Google Shape;25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76" y="5038895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42014" y="3885882"/>
            <a:ext cx="345186" cy="45720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93253" y="4984753"/>
            <a:ext cx="345186" cy="45720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79" name="Google Shape;79;p3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80" name="Google Shape;80;p3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" name="Google Shape;8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88" name="Google Shape;88;p4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89" name="Google Shape;89;p4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5"/>
          <p:cNvSpPr txBox="1"/>
          <p:nvPr>
            <p:ph idx="4294967295" type="title"/>
          </p:nvPr>
        </p:nvSpPr>
        <p:spPr>
          <a:xfrm>
            <a:off x="5486401" y="457200"/>
            <a:ext cx="62179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Earthquake models</a:t>
            </a:r>
            <a:endParaRPr/>
          </a:p>
        </p:txBody>
      </p:sp>
      <p:sp>
        <p:nvSpPr>
          <p:cNvPr id="98" name="Google Shape;98;p5"/>
          <p:cNvSpPr txBox="1"/>
          <p:nvPr>
            <p:ph idx="4294967295" type="body"/>
          </p:nvPr>
        </p:nvSpPr>
        <p:spPr>
          <a:xfrm>
            <a:off x="5486401" y="1371600"/>
            <a:ext cx="6325385" cy="4846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32 models (1934 – 2019)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Western CONUS and Alaska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Same earthquakes as in NGS software HTDP (Horizontal Time-Dependent Positioning)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Each modeled as high-resolution grid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Compatible with new Functional Model for Crustal Deformation (FMCD) standard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Based on Okada continuous dislocation models in HTDP</a:t>
            </a:r>
            <a:endParaRPr/>
          </a:p>
        </p:txBody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24435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Characteristics of IFDM2022</a:t>
            </a:r>
            <a:endParaRPr/>
          </a:p>
        </p:txBody>
      </p:sp>
      <p:sp>
        <p:nvSpPr>
          <p:cNvPr id="105" name="Google Shape;105;p6"/>
          <p:cNvSpPr txBox="1"/>
          <p:nvPr>
            <p:ph idx="1" type="body"/>
          </p:nvPr>
        </p:nvSpPr>
        <p:spPr>
          <a:xfrm>
            <a:off x="457200" y="1371600"/>
            <a:ext cx="11734800" cy="484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Data 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Global Strain Rate Model v2.1 (Kreemer et al, 2014) for all horizontal velocities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Global Vertical Land Motion Model (Hammond et al, 2015) for most vertical velocities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Augmented by Trans4D, MYCS3, and NGS study of Mariana plate motion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How it will be used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Transformation and time projection performed by SPROCCET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Software for PRojecting Observations, Constraints and Cofactor matrices/Errors through Time)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Uses IFDM2022 velocity and earthquake grids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Uses 14H software to perform 14-parameter Helmert transformations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Purpose is to support network adjustments of geodetic observations at a common epoch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Transformation and projection of coordinates a secondary function (more on this later)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Replaces NGS Horizontal Time-Dependent Positioning (HTDP) software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6" name="Google Shape;106;p6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107" name="Google Shape;107;p6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108" name="Google Shape;108;p6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 txBox="1"/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IFDM2022 versus HTDP</a:t>
            </a:r>
            <a:endParaRPr/>
          </a:p>
        </p:txBody>
      </p:sp>
      <p:sp>
        <p:nvSpPr>
          <p:cNvPr id="114" name="Google Shape;114;p7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April 23, 2025</a:t>
            </a:r>
            <a:endParaRPr b="0" i="0" sz="1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7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NGS &amp; CGS Software Developers Summit</a:t>
            </a:r>
            <a:endParaRPr/>
          </a:p>
        </p:txBody>
      </p:sp>
      <p:sp>
        <p:nvSpPr>
          <p:cNvPr id="116" name="Google Shape;116;p7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17" name="Google Shape;117;p7"/>
          <p:cNvGraphicFramePr/>
          <p:nvPr/>
        </p:nvGraphicFramePr>
        <p:xfrm>
          <a:off x="368440" y="146484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{17F61B22-CA98-4E58-8878-870AEA624FC5}</a:tableStyleId>
              </a:tblPr>
              <a:tblGrid>
                <a:gridCol w="3282950"/>
                <a:gridCol w="4072550"/>
                <a:gridCol w="39804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Characteristic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IFDM2022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HTDP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What is it?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Models only – not a program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Program plus models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Includes vertical motion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Yes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Only for earthquake models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Includes uncertainties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Yes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No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Extent of velocity grids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Global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Only CONUS and Alaska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Uses rigid plate rotation models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No (only as boundary conditions to create model)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Everywhere outside of CONUS and Alaska velocity grids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Earthquake models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High-resolution grids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Continuous dislocation models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Helmert transformations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Computed separately (in 14H)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Built into program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Spatial reference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ITRF2020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ITRF2008 (velocity grids)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123" name="Google Shape;123;p8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124" name="Google Shape;124;p8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" name="Google Shape;1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/>
          <p:nvPr>
            <p:ph idx="10" type="dt"/>
          </p:nvPr>
        </p:nvSpPr>
        <p:spPr>
          <a:xfrm>
            <a:off x="468923" y="635539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April 23, 2025</a:t>
            </a:r>
            <a:endParaRPr/>
          </a:p>
        </p:txBody>
      </p:sp>
      <p:sp>
        <p:nvSpPr>
          <p:cNvPr id="132" name="Google Shape;132;p9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NGS &amp; CGS Software Developers Summit</a:t>
            </a:r>
            <a:endParaRPr/>
          </a:p>
        </p:txBody>
      </p:sp>
      <p:sp>
        <p:nvSpPr>
          <p:cNvPr id="133" name="Google Shape;133;p9"/>
          <p:cNvSpPr txBox="1"/>
          <p:nvPr>
            <p:ph idx="12" type="sldNum"/>
          </p:nvPr>
        </p:nvSpPr>
        <p:spPr>
          <a:xfrm>
            <a:off x="885952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4" name="Google Shape;1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2020-01-16T20:59:07Z</dcterms:created>
  <dc:creator>Karen Martin</dc:creator>
</cp:coreProperties>
</file>