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7568" r:id="rId1"/>
    <p:sldMasterId id="2147487879" r:id="rId2"/>
    <p:sldMasterId id="2147487891" r:id="rId3"/>
  </p:sldMasterIdLst>
  <p:notesMasterIdLst>
    <p:notesMasterId r:id="rId37"/>
  </p:notesMasterIdLst>
  <p:handoutMasterIdLst>
    <p:handoutMasterId r:id="rId38"/>
  </p:handoutMasterIdLst>
  <p:sldIdLst>
    <p:sldId id="362" r:id="rId4"/>
    <p:sldId id="1388" r:id="rId5"/>
    <p:sldId id="1539" r:id="rId6"/>
    <p:sldId id="1540" r:id="rId7"/>
    <p:sldId id="1541" r:id="rId8"/>
    <p:sldId id="1542" r:id="rId9"/>
    <p:sldId id="1543" r:id="rId10"/>
    <p:sldId id="259" r:id="rId11"/>
    <p:sldId id="1544" r:id="rId12"/>
    <p:sldId id="1547" r:id="rId13"/>
    <p:sldId id="1548" r:id="rId14"/>
    <p:sldId id="1552" r:id="rId15"/>
    <p:sldId id="1553" r:id="rId16"/>
    <p:sldId id="1554" r:id="rId17"/>
    <p:sldId id="1555" r:id="rId18"/>
    <p:sldId id="1556" r:id="rId19"/>
    <p:sldId id="1546" r:id="rId20"/>
    <p:sldId id="1559" r:id="rId21"/>
    <p:sldId id="1560" r:id="rId22"/>
    <p:sldId id="1565" r:id="rId23"/>
    <p:sldId id="1569" r:id="rId24"/>
    <p:sldId id="1571" r:id="rId25"/>
    <p:sldId id="1570" r:id="rId26"/>
    <p:sldId id="1572" r:id="rId27"/>
    <p:sldId id="1573" r:id="rId28"/>
    <p:sldId id="1566" r:id="rId29"/>
    <p:sldId id="1561" r:id="rId30"/>
    <p:sldId id="1562" r:id="rId31"/>
    <p:sldId id="1568" r:id="rId32"/>
    <p:sldId id="1564" r:id="rId33"/>
    <p:sldId id="1549" r:id="rId34"/>
    <p:sldId id="1551" r:id="rId35"/>
    <p:sldId id="1550" r:id="rId36"/>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10" userDrawn="1">
          <p15:clr>
            <a:srgbClr val="A4A3A4"/>
          </p15:clr>
        </p15:guide>
        <p15:guide id="2" orient="horz" pos="1892" userDrawn="1">
          <p15:clr>
            <a:srgbClr val="A4A3A4"/>
          </p15:clr>
        </p15:guide>
        <p15:guide id="3" orient="horz" pos="2304" userDrawn="1">
          <p15:clr>
            <a:srgbClr val="A4A3A4"/>
          </p15:clr>
        </p15:guide>
        <p15:guide id="4" orient="horz" pos="1709" userDrawn="1">
          <p15:clr>
            <a:srgbClr val="A4A3A4"/>
          </p15:clr>
        </p15:guide>
        <p15:guide id="5" orient="horz" pos="3157" userDrawn="1">
          <p15:clr>
            <a:srgbClr val="A4A3A4"/>
          </p15:clr>
        </p15:guide>
        <p15:guide id="6" orient="horz" pos="4170" userDrawn="1">
          <p15:clr>
            <a:srgbClr val="A4A3A4"/>
          </p15:clr>
        </p15:guide>
        <p15:guide id="7" orient="horz" pos="2886" userDrawn="1">
          <p15:clr>
            <a:srgbClr val="A4A3A4"/>
          </p15:clr>
        </p15:guide>
        <p15:guide id="8" pos="708" userDrawn="1">
          <p15:clr>
            <a:srgbClr val="A4A3A4"/>
          </p15:clr>
        </p15:guide>
        <p15:guide id="9" pos="4464" userDrawn="1">
          <p15:clr>
            <a:srgbClr val="A4A3A4"/>
          </p15:clr>
        </p15:guide>
        <p15:guide id="10" pos="2635" userDrawn="1">
          <p15:clr>
            <a:srgbClr val="A4A3A4"/>
          </p15:clr>
        </p15:guide>
        <p15:guide id="11" pos="556" userDrawn="1">
          <p15:clr>
            <a:srgbClr val="A4A3A4"/>
          </p15:clr>
        </p15:guide>
        <p15:guide id="12" pos="6627" userDrawn="1">
          <p15:clr>
            <a:srgbClr val="A4A3A4"/>
          </p15:clr>
        </p15:guide>
        <p15:guide id="13" pos="1719" userDrawn="1">
          <p15:clr>
            <a:srgbClr val="A4A3A4"/>
          </p15:clr>
        </p15:guide>
        <p15:guide id="14" pos="7172"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th Pollack" initials="SP" lastIdx="5" clrIdx="0">
    <p:extLst>
      <p:ext uri="{19B8F6BF-5375-455C-9EA6-DF929625EA0E}">
        <p15:presenceInfo xmlns:p15="http://schemas.microsoft.com/office/powerpoint/2012/main" userId="S-1-5-21-3026233045-20759957-1393672501-1848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C00000"/>
    <a:srgbClr val="009900"/>
    <a:srgbClr val="008000"/>
    <a:srgbClr val="008080"/>
    <a:srgbClr val="336600"/>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56" autoAdjust="0"/>
    <p:restoredTop sz="61258" autoAdjust="0"/>
  </p:normalViewPr>
  <p:slideViewPr>
    <p:cSldViewPr snapToGrid="0">
      <p:cViewPr varScale="1">
        <p:scale>
          <a:sx n="60" d="100"/>
          <a:sy n="60" d="100"/>
        </p:scale>
        <p:origin x="658" y="38"/>
      </p:cViewPr>
      <p:guideLst>
        <p:guide orient="horz" pos="2110"/>
        <p:guide orient="horz" pos="1892"/>
        <p:guide orient="horz" pos="2304"/>
        <p:guide orient="horz" pos="1709"/>
        <p:guide orient="horz" pos="3157"/>
        <p:guide orient="horz" pos="4170"/>
        <p:guide orient="horz" pos="2886"/>
        <p:guide pos="708"/>
        <p:guide pos="4464"/>
        <p:guide pos="2635"/>
        <p:guide pos="556"/>
        <p:guide pos="6627"/>
        <p:guide pos="1719"/>
        <p:guide pos="7172"/>
      </p:guideLst>
    </p:cSldViewPr>
  </p:slideViewPr>
  <p:outlineViewPr>
    <p:cViewPr>
      <p:scale>
        <a:sx n="33" d="100"/>
        <a:sy n="33" d="100"/>
      </p:scale>
      <p:origin x="0" y="58692"/>
    </p:cViewPr>
  </p:outlineViewPr>
  <p:notesTextViewPr>
    <p:cViewPr>
      <p:scale>
        <a:sx n="150" d="100"/>
        <a:sy n="150" d="100"/>
      </p:scale>
      <p:origin x="0" y="0"/>
    </p:cViewPr>
  </p:notesTextViewPr>
  <p:sorterViewPr>
    <p:cViewPr>
      <p:scale>
        <a:sx n="100" d="100"/>
        <a:sy n="100" d="100"/>
      </p:scale>
      <p:origin x="0" y="0"/>
    </p:cViewPr>
  </p:sorterViewPr>
  <p:notesViewPr>
    <p:cSldViewPr snapToGrid="0">
      <p:cViewPr>
        <p:scale>
          <a:sx n="100" d="100"/>
          <a:sy n="100" d="100"/>
        </p:scale>
        <p:origin x="-2357" y="86"/>
      </p:cViewPr>
      <p:guideLst>
        <p:guide orient="horz" pos="2928"/>
        <p:guide pos="2208"/>
      </p:guideLst>
    </p:cSldViewPr>
  </p:notesViewPr>
  <p:gridSpacing cx="228600" cy="2286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9219" cy="465774"/>
          </a:xfrm>
          <a:prstGeom prst="rect">
            <a:avLst/>
          </a:prstGeom>
        </p:spPr>
        <p:txBody>
          <a:bodyPr vert="horz" lIns="91418" tIns="45709" rIns="91418" bIns="45709" rtlCol="0"/>
          <a:lstStyle>
            <a:lvl1pPr algn="l">
              <a:defRPr sz="1200">
                <a:latin typeface="Gill Sans MT" pitchFamily="34" charset="0"/>
                <a:ea typeface="+mn-ea"/>
                <a:cs typeface="+mn-cs"/>
              </a:defRPr>
            </a:lvl1pPr>
          </a:lstStyle>
          <a:p>
            <a:pPr>
              <a:defRPr/>
            </a:pPr>
            <a:endParaRPr lang="en-US"/>
          </a:p>
        </p:txBody>
      </p:sp>
      <p:sp>
        <p:nvSpPr>
          <p:cNvPr id="3" name="Date Placeholder 2"/>
          <p:cNvSpPr>
            <a:spLocks noGrp="1"/>
          </p:cNvSpPr>
          <p:nvPr>
            <p:ph type="dt" sz="quarter" idx="1"/>
          </p:nvPr>
        </p:nvSpPr>
        <p:spPr>
          <a:xfrm>
            <a:off x="3969592" y="0"/>
            <a:ext cx="3039219" cy="465774"/>
          </a:xfrm>
          <a:prstGeom prst="rect">
            <a:avLst/>
          </a:prstGeom>
        </p:spPr>
        <p:txBody>
          <a:bodyPr vert="horz" wrap="square" lIns="91418" tIns="45709" rIns="91418" bIns="45709" numCol="1" anchor="t"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665BF6DA-DA8C-44E3-A6C0-332C06A682C5}" type="datetimeFigureOut">
              <a:rPr lang="en-US" altLang="en-US"/>
              <a:pPr>
                <a:defRPr/>
              </a:pPr>
              <a:t>4/22/2025</a:t>
            </a:fld>
            <a:endParaRPr lang="en-US" altLang="en-US"/>
          </a:p>
        </p:txBody>
      </p:sp>
      <p:sp>
        <p:nvSpPr>
          <p:cNvPr id="4" name="Footer Placeholder 3"/>
          <p:cNvSpPr>
            <a:spLocks noGrp="1"/>
          </p:cNvSpPr>
          <p:nvPr>
            <p:ph type="ftr" sz="quarter" idx="2"/>
          </p:nvPr>
        </p:nvSpPr>
        <p:spPr>
          <a:xfrm>
            <a:off x="0" y="8829037"/>
            <a:ext cx="3039219" cy="465774"/>
          </a:xfrm>
          <a:prstGeom prst="rect">
            <a:avLst/>
          </a:prstGeom>
        </p:spPr>
        <p:txBody>
          <a:bodyPr vert="horz" lIns="91418" tIns="45709" rIns="91418" bIns="45709" rtlCol="0" anchor="b"/>
          <a:lstStyle>
            <a:lvl1pPr algn="l">
              <a:defRPr sz="1200">
                <a:latin typeface="Gill Sans MT" pitchFamily="34"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69592" y="8829037"/>
            <a:ext cx="3039219" cy="465774"/>
          </a:xfrm>
          <a:prstGeom prst="rect">
            <a:avLst/>
          </a:prstGeom>
        </p:spPr>
        <p:txBody>
          <a:bodyPr vert="horz" wrap="square" lIns="91418" tIns="45709" rIns="91418" bIns="45709" numCol="1" anchor="b"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8F1AEA04-358C-45E1-A861-0E11DAA9CBF5}" type="slidenum">
              <a:rPr lang="en-US" altLang="en-US"/>
              <a:pPr>
                <a:defRPr/>
              </a:pPr>
              <a:t>‹#›</a:t>
            </a:fld>
            <a:endParaRPr lang="en-US" altLang="en-US"/>
          </a:p>
        </p:txBody>
      </p:sp>
    </p:spTree>
    <p:extLst>
      <p:ext uri="{BB962C8B-B14F-4D97-AF65-F5344CB8AC3E}">
        <p14:creationId xmlns:p14="http://schemas.microsoft.com/office/powerpoint/2010/main" val="1548083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8" cy="465774"/>
          </a:xfrm>
          <a:prstGeom prst="rect">
            <a:avLst/>
          </a:prstGeom>
        </p:spPr>
        <p:txBody>
          <a:bodyPr vert="horz" lIns="93137" tIns="46568" rIns="93137" bIns="46568" rtlCol="0"/>
          <a:lstStyle>
            <a:lvl1pPr algn="l" fontAlgn="auto">
              <a:spcBef>
                <a:spcPts val="0"/>
              </a:spcBef>
              <a:spcAft>
                <a:spcPts val="0"/>
              </a:spcAft>
              <a:defRPr sz="1200">
                <a:latin typeface="Gill Sans MT" pitchFamily="34" charset="0"/>
                <a:ea typeface="+mn-ea"/>
                <a:cs typeface="+mn-cs"/>
              </a:defRPr>
            </a:lvl1pPr>
          </a:lstStyle>
          <a:p>
            <a:pPr>
              <a:defRPr/>
            </a:pPr>
            <a:endParaRPr lang="en-US"/>
          </a:p>
        </p:txBody>
      </p:sp>
      <p:sp>
        <p:nvSpPr>
          <p:cNvPr id="3" name="Date Placeholder 2"/>
          <p:cNvSpPr>
            <a:spLocks noGrp="1"/>
          </p:cNvSpPr>
          <p:nvPr>
            <p:ph type="dt" idx="1"/>
          </p:nvPr>
        </p:nvSpPr>
        <p:spPr>
          <a:xfrm>
            <a:off x="3971183" y="0"/>
            <a:ext cx="3037628" cy="465774"/>
          </a:xfrm>
          <a:prstGeom prst="rect">
            <a:avLst/>
          </a:prstGeom>
        </p:spPr>
        <p:txBody>
          <a:bodyPr vert="horz" wrap="square" lIns="93137" tIns="46568" rIns="93137" bIns="46568" numCol="1" anchor="t"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50601C75-92DE-49D3-8A56-637421670EE3}" type="datetimeFigureOut">
              <a:rPr lang="en-US" altLang="en-US"/>
              <a:pPr>
                <a:defRPr/>
              </a:pPr>
              <a:t>4/22/2025</a:t>
            </a:fld>
            <a:endParaRPr lang="en-US" alt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37" tIns="46568" rIns="93137" bIns="46568" rtlCol="0" anchor="ctr"/>
          <a:lstStyle/>
          <a:p>
            <a:pPr lvl="0"/>
            <a:endParaRPr lang="en-US" noProof="0" dirty="0"/>
          </a:p>
        </p:txBody>
      </p:sp>
      <p:sp>
        <p:nvSpPr>
          <p:cNvPr id="5" name="Notes Placeholder 4"/>
          <p:cNvSpPr>
            <a:spLocks noGrp="1"/>
          </p:cNvSpPr>
          <p:nvPr>
            <p:ph type="body" sz="quarter" idx="3"/>
          </p:nvPr>
        </p:nvSpPr>
        <p:spPr>
          <a:xfrm>
            <a:off x="701359" y="4414519"/>
            <a:ext cx="5607684" cy="4187195"/>
          </a:xfrm>
          <a:prstGeom prst="rect">
            <a:avLst/>
          </a:prstGeom>
        </p:spPr>
        <p:txBody>
          <a:bodyPr vert="horz" lIns="93137" tIns="46568" rIns="93137" bIns="46568"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037"/>
            <a:ext cx="3037628" cy="465774"/>
          </a:xfrm>
          <a:prstGeom prst="rect">
            <a:avLst/>
          </a:prstGeom>
        </p:spPr>
        <p:txBody>
          <a:bodyPr vert="horz" lIns="93137" tIns="46568" rIns="93137" bIns="46568" rtlCol="0" anchor="b"/>
          <a:lstStyle>
            <a:lvl1pPr algn="l" fontAlgn="auto">
              <a:spcBef>
                <a:spcPts val="0"/>
              </a:spcBef>
              <a:spcAft>
                <a:spcPts val="0"/>
              </a:spcAft>
              <a:defRPr sz="1200">
                <a:latin typeface="Gill Sans MT" pitchFamily="34"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71183" y="8829037"/>
            <a:ext cx="3037628" cy="465774"/>
          </a:xfrm>
          <a:prstGeom prst="rect">
            <a:avLst/>
          </a:prstGeom>
        </p:spPr>
        <p:txBody>
          <a:bodyPr vert="horz" wrap="square" lIns="93137" tIns="46568" rIns="93137" bIns="46568" numCol="1" anchor="b"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0BB61E35-BFDD-405B-89B5-EDCF0FB433D1}" type="slidenum">
              <a:rPr lang="en-US" altLang="en-US"/>
              <a:pPr>
                <a:defRPr/>
              </a:pPr>
              <a:t>‹#›</a:t>
            </a:fld>
            <a:endParaRPr lang="en-US" altLang="en-US"/>
          </a:p>
        </p:txBody>
      </p:sp>
    </p:spTree>
    <p:extLst>
      <p:ext uri="{BB962C8B-B14F-4D97-AF65-F5344CB8AC3E}">
        <p14:creationId xmlns:p14="http://schemas.microsoft.com/office/powerpoint/2010/main" val="33410614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1</a:t>
            </a:fld>
            <a:endParaRPr lang="en-US" altLang="en-US"/>
          </a:p>
        </p:txBody>
      </p:sp>
    </p:spTree>
    <p:extLst>
      <p:ext uri="{BB962C8B-B14F-4D97-AF65-F5344CB8AC3E}">
        <p14:creationId xmlns:p14="http://schemas.microsoft.com/office/powerpoint/2010/main" val="3789907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clever interactions between NADCON, VERTCON and GEOID2022 allow the conversion of h in any datum to H in any datum without needing hybrid geoids.</a:t>
            </a:r>
          </a:p>
        </p:txBody>
      </p:sp>
      <p:sp>
        <p:nvSpPr>
          <p:cNvPr id="4" name="Slide Number Placeholder 3"/>
          <p:cNvSpPr>
            <a:spLocks noGrp="1"/>
          </p:cNvSpPr>
          <p:nvPr>
            <p:ph type="sldNum" sz="quarter" idx="5"/>
          </p:nvPr>
        </p:nvSpPr>
        <p:spPr/>
        <p:txBody>
          <a:bodyPr/>
          <a:lstStyle/>
          <a:p>
            <a:pPr>
              <a:defRPr/>
            </a:pPr>
            <a:fld id="{0BB61E35-BFDD-405B-89B5-EDCF0FB433D1}" type="slidenum">
              <a:rPr lang="en-US" altLang="en-US" smtClean="0"/>
              <a:pPr>
                <a:defRPr/>
              </a:pPr>
              <a:t>7</a:t>
            </a:fld>
            <a:endParaRPr lang="en-US" altLang="en-US"/>
          </a:p>
        </p:txBody>
      </p:sp>
    </p:spTree>
    <p:extLst>
      <p:ext uri="{BB962C8B-B14F-4D97-AF65-F5344CB8AC3E}">
        <p14:creationId xmlns:p14="http://schemas.microsoft.com/office/powerpoint/2010/main" val="3464355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BB61E35-BFDD-405B-89B5-EDCF0FB433D1}" type="slidenum">
              <a:rPr lang="en-US" altLang="en-US" smtClean="0"/>
              <a:pPr>
                <a:defRPr/>
              </a:pPr>
              <a:t>8</a:t>
            </a:fld>
            <a:endParaRPr lang="en-US" altLang="en-US"/>
          </a:p>
        </p:txBody>
      </p:sp>
    </p:spTree>
    <p:extLst>
      <p:ext uri="{BB962C8B-B14F-4D97-AF65-F5344CB8AC3E}">
        <p14:creationId xmlns:p14="http://schemas.microsoft.com/office/powerpoint/2010/main" val="505365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1" dirty="0"/>
              <a:t>In the parlance of the multi-epoch least-squares adjustment (ME-LSA) problem, IFDM2022 is a “geodetic value change model” or GVCM because it is stored as changes (either linear velocities or instantaneous displacements) to the geodetic values of northing, easting and up.  This is in contrast to a model of changes to parameter values (MCPV), which is derived from the GVCM, and is a representation the total linear changes, from one epoch (observation or constraint) to another epoch (the adjustment epoch), to the parameters of the ME-LSA, namely geocentric coordinates in X, Y and Z.</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b="1" dirty="0"/>
          </a:p>
        </p:txBody>
      </p:sp>
      <p:sp>
        <p:nvSpPr>
          <p:cNvPr id="4" name="Slide Number Placeholder 3"/>
          <p:cNvSpPr>
            <a:spLocks noGrp="1"/>
          </p:cNvSpPr>
          <p:nvPr>
            <p:ph type="sldNum" sz="quarter" idx="5"/>
          </p:nvPr>
        </p:nvSpPr>
        <p:spPr/>
        <p:txBody>
          <a:bodyPr/>
          <a:lstStyle/>
          <a:p>
            <a:pPr>
              <a:defRPr/>
            </a:pPr>
            <a:fld id="{0BB61E35-BFDD-405B-89B5-EDCF0FB433D1}" type="slidenum">
              <a:rPr lang="en-US" altLang="en-US" smtClean="0"/>
              <a:pPr>
                <a:defRPr/>
              </a:pPr>
              <a:t>19</a:t>
            </a:fld>
            <a:endParaRPr lang="en-US" altLang="en-US"/>
          </a:p>
        </p:txBody>
      </p:sp>
    </p:spTree>
    <p:extLst>
      <p:ext uri="{BB962C8B-B14F-4D97-AF65-F5344CB8AC3E}">
        <p14:creationId xmlns:p14="http://schemas.microsoft.com/office/powerpoint/2010/main" val="4238738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0" dirty="0"/>
              <a:t>We call SPROCCET a “LASER pre-processor”</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b="1" dirty="0"/>
          </a:p>
        </p:txBody>
      </p:sp>
      <p:sp>
        <p:nvSpPr>
          <p:cNvPr id="4" name="Slide Number Placeholder 3"/>
          <p:cNvSpPr>
            <a:spLocks noGrp="1"/>
          </p:cNvSpPr>
          <p:nvPr>
            <p:ph type="sldNum" sz="quarter" idx="5"/>
          </p:nvPr>
        </p:nvSpPr>
        <p:spPr/>
        <p:txBody>
          <a:bodyPr/>
          <a:lstStyle/>
          <a:p>
            <a:pPr>
              <a:defRPr/>
            </a:pPr>
            <a:fld id="{0BB61E35-BFDD-405B-89B5-EDCF0FB433D1}" type="slidenum">
              <a:rPr lang="en-US" altLang="en-US" smtClean="0"/>
              <a:pPr>
                <a:defRPr/>
              </a:pPr>
              <a:t>20</a:t>
            </a:fld>
            <a:endParaRPr lang="en-US" altLang="en-US"/>
          </a:p>
        </p:txBody>
      </p:sp>
    </p:spTree>
    <p:extLst>
      <p:ext uri="{BB962C8B-B14F-4D97-AF65-F5344CB8AC3E}">
        <p14:creationId xmlns:p14="http://schemas.microsoft.com/office/powerpoint/2010/main" val="2472583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1" dirty="0"/>
              <a:t>In the parlance of the multi-epoch least-squares adjustment (ME-LSA) problem, IFDM2022 is a “geodetic value change model” or GVCM because it is stored as changes (either linear velocities or instantaneous displacements) to the geodetic values of northing, easting and up.  This is in contrast to a model of changes to parameter values (MCPV), which is derived from the GVCM, and is a representation the total linear changes, from one epoch (observation or constraint) to another epoch (the adjustment epoch), to the parameters of the ME-LSA, namely geocentric coordinates in X, Y and Z.</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b="1" dirty="0"/>
          </a:p>
        </p:txBody>
      </p:sp>
      <p:sp>
        <p:nvSpPr>
          <p:cNvPr id="4" name="Slide Number Placeholder 3"/>
          <p:cNvSpPr>
            <a:spLocks noGrp="1"/>
          </p:cNvSpPr>
          <p:nvPr>
            <p:ph type="sldNum" sz="quarter" idx="5"/>
          </p:nvPr>
        </p:nvSpPr>
        <p:spPr/>
        <p:txBody>
          <a:bodyPr/>
          <a:lstStyle/>
          <a:p>
            <a:pPr>
              <a:defRPr/>
            </a:pPr>
            <a:fld id="{0BB61E35-BFDD-405B-89B5-EDCF0FB433D1}" type="slidenum">
              <a:rPr lang="en-US" altLang="en-US" smtClean="0"/>
              <a:pPr>
                <a:defRPr/>
              </a:pPr>
              <a:t>27</a:t>
            </a:fld>
            <a:endParaRPr lang="en-US" altLang="en-US"/>
          </a:p>
        </p:txBody>
      </p:sp>
    </p:spTree>
    <p:extLst>
      <p:ext uri="{BB962C8B-B14F-4D97-AF65-F5344CB8AC3E}">
        <p14:creationId xmlns:p14="http://schemas.microsoft.com/office/powerpoint/2010/main" val="3882210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0" dirty="0"/>
              <a:t>We call SPROCCET a “LASER pre-processor”</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b="1" dirty="0"/>
          </a:p>
        </p:txBody>
      </p:sp>
      <p:sp>
        <p:nvSpPr>
          <p:cNvPr id="4" name="Slide Number Placeholder 3"/>
          <p:cNvSpPr>
            <a:spLocks noGrp="1"/>
          </p:cNvSpPr>
          <p:nvPr>
            <p:ph type="sldNum" sz="quarter" idx="5"/>
          </p:nvPr>
        </p:nvSpPr>
        <p:spPr/>
        <p:txBody>
          <a:bodyPr/>
          <a:lstStyle/>
          <a:p>
            <a:pPr>
              <a:defRPr/>
            </a:pPr>
            <a:fld id="{0BB61E35-BFDD-405B-89B5-EDCF0FB433D1}" type="slidenum">
              <a:rPr lang="en-US" altLang="en-US" smtClean="0"/>
              <a:pPr>
                <a:defRPr/>
              </a:pPr>
              <a:t>28</a:t>
            </a:fld>
            <a:endParaRPr lang="en-US" altLang="en-US"/>
          </a:p>
        </p:txBody>
      </p:sp>
    </p:spTree>
    <p:extLst>
      <p:ext uri="{BB962C8B-B14F-4D97-AF65-F5344CB8AC3E}">
        <p14:creationId xmlns:p14="http://schemas.microsoft.com/office/powerpoint/2010/main" val="3999281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0" dirty="0"/>
              <a:t>We call SPROCCET a “LASER pre-processor”</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b="1" dirty="0"/>
          </a:p>
        </p:txBody>
      </p:sp>
      <p:sp>
        <p:nvSpPr>
          <p:cNvPr id="4" name="Slide Number Placeholder 3"/>
          <p:cNvSpPr>
            <a:spLocks noGrp="1"/>
          </p:cNvSpPr>
          <p:nvPr>
            <p:ph type="sldNum" sz="quarter" idx="5"/>
          </p:nvPr>
        </p:nvSpPr>
        <p:spPr/>
        <p:txBody>
          <a:bodyPr/>
          <a:lstStyle/>
          <a:p>
            <a:pPr>
              <a:defRPr/>
            </a:pPr>
            <a:fld id="{0BB61E35-BFDD-405B-89B5-EDCF0FB433D1}" type="slidenum">
              <a:rPr lang="en-US" altLang="en-US" smtClean="0"/>
              <a:pPr>
                <a:defRPr/>
              </a:pPr>
              <a:t>29</a:t>
            </a:fld>
            <a:endParaRPr lang="en-US" altLang="en-US"/>
          </a:p>
        </p:txBody>
      </p:sp>
    </p:spTree>
    <p:extLst>
      <p:ext uri="{BB962C8B-B14F-4D97-AF65-F5344CB8AC3E}">
        <p14:creationId xmlns:p14="http://schemas.microsoft.com/office/powerpoint/2010/main" val="1348516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0" dirty="0"/>
              <a:t>We call SPROCCET a “LASER pre-processor”</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b="1" dirty="0"/>
          </a:p>
        </p:txBody>
      </p:sp>
      <p:sp>
        <p:nvSpPr>
          <p:cNvPr id="4" name="Slide Number Placeholder 3"/>
          <p:cNvSpPr>
            <a:spLocks noGrp="1"/>
          </p:cNvSpPr>
          <p:nvPr>
            <p:ph type="sldNum" sz="quarter" idx="5"/>
          </p:nvPr>
        </p:nvSpPr>
        <p:spPr/>
        <p:txBody>
          <a:bodyPr/>
          <a:lstStyle/>
          <a:p>
            <a:pPr>
              <a:defRPr/>
            </a:pPr>
            <a:fld id="{0BB61E35-BFDD-405B-89B5-EDCF0FB433D1}" type="slidenum">
              <a:rPr lang="en-US" altLang="en-US" smtClean="0"/>
              <a:pPr>
                <a:defRPr/>
              </a:pPr>
              <a:t>30</a:t>
            </a:fld>
            <a:endParaRPr lang="en-US" altLang="en-US"/>
          </a:p>
        </p:txBody>
      </p:sp>
    </p:spTree>
    <p:extLst>
      <p:ext uri="{BB962C8B-B14F-4D97-AF65-F5344CB8AC3E}">
        <p14:creationId xmlns:p14="http://schemas.microsoft.com/office/powerpoint/2010/main" val="1848681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a:defRPr/>
            </a:lvl1pPr>
          </a:lstStyle>
          <a:p>
            <a:pPr>
              <a:defRPr/>
            </a:pPr>
            <a:r>
              <a:rPr lang="en-US"/>
              <a:t>April 23, 2025</a:t>
            </a:r>
          </a:p>
        </p:txBody>
      </p:sp>
      <p:sp>
        <p:nvSpPr>
          <p:cNvPr id="5" name="Footer Placeholder 4"/>
          <p:cNvSpPr>
            <a:spLocks noGrp="1"/>
          </p:cNvSpPr>
          <p:nvPr>
            <p:ph type="ftr" sz="quarter" idx="11"/>
          </p:nvPr>
        </p:nvSpPr>
        <p:spPr/>
        <p:txBody>
          <a:bodyPr/>
          <a:lstStyle>
            <a:lvl1pPr defTabSz="914400">
              <a:defRPr/>
            </a:lvl1pPr>
          </a:lstStyle>
          <a:p>
            <a:pPr>
              <a:defRPr/>
            </a:pPr>
            <a:r>
              <a:rPr lang="en-US"/>
              <a:t>Industry Workshop on modernization of NSRS and CSRS</a:t>
            </a:r>
          </a:p>
        </p:txBody>
      </p:sp>
      <p:sp>
        <p:nvSpPr>
          <p:cNvPr id="6" name="Slide Number Placeholder 5"/>
          <p:cNvSpPr>
            <a:spLocks noGrp="1"/>
          </p:cNvSpPr>
          <p:nvPr>
            <p:ph type="sldNum" sz="quarter" idx="12"/>
          </p:nvPr>
        </p:nvSpPr>
        <p:spPr/>
        <p:txBody>
          <a:bodyPr/>
          <a:lstStyle>
            <a:lvl1pPr defTabSz="914400">
              <a:defRPr/>
            </a:lvl1pPr>
          </a:lstStyle>
          <a:p>
            <a:pPr>
              <a:defRPr/>
            </a:pPr>
            <a:fld id="{CE0248DD-E039-490F-A33E-18FD7AE8E335}" type="slidenum">
              <a:rPr lang="en-US"/>
              <a:pPr>
                <a:defRPr/>
              </a:pPr>
              <a:t>‹#›</a:t>
            </a:fld>
            <a:endParaRPr lang="en-US"/>
          </a:p>
        </p:txBody>
      </p:sp>
    </p:spTree>
    <p:extLst>
      <p:ext uri="{BB962C8B-B14F-4D97-AF65-F5344CB8AC3E}">
        <p14:creationId xmlns:p14="http://schemas.microsoft.com/office/powerpoint/2010/main" val="2936527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April 23, 2025</a:t>
            </a:r>
          </a:p>
        </p:txBody>
      </p:sp>
      <p:sp>
        <p:nvSpPr>
          <p:cNvPr id="5" name="Footer Placeholder 4"/>
          <p:cNvSpPr>
            <a:spLocks noGrp="1"/>
          </p:cNvSpPr>
          <p:nvPr>
            <p:ph type="ftr" sz="quarter" idx="11"/>
          </p:nvPr>
        </p:nvSpPr>
        <p:spPr/>
        <p:txBody>
          <a:bodyPr/>
          <a:lstStyle>
            <a:lvl1pPr defTabSz="914400">
              <a:defRPr/>
            </a:lvl1pPr>
          </a:lstStyle>
          <a:p>
            <a:pPr>
              <a:defRPr/>
            </a:pPr>
            <a:r>
              <a:rPr lang="en-US"/>
              <a:t>Industry Workshop on modernization of NSRS and CSRS</a:t>
            </a:r>
          </a:p>
        </p:txBody>
      </p:sp>
      <p:sp>
        <p:nvSpPr>
          <p:cNvPr id="6" name="Slide Number Placeholder 5"/>
          <p:cNvSpPr>
            <a:spLocks noGrp="1"/>
          </p:cNvSpPr>
          <p:nvPr>
            <p:ph type="sldNum" sz="quarter" idx="12"/>
          </p:nvPr>
        </p:nvSpPr>
        <p:spPr/>
        <p:txBody>
          <a:bodyPr/>
          <a:lstStyle>
            <a:lvl1pPr defTabSz="914400">
              <a:defRPr/>
            </a:lvl1pPr>
          </a:lstStyle>
          <a:p>
            <a:pPr>
              <a:defRPr/>
            </a:pPr>
            <a:fld id="{C3A82986-1F3D-4261-A550-CAE2B5439191}" type="slidenum">
              <a:rPr lang="en-US"/>
              <a:pPr>
                <a:defRPr/>
              </a:pPr>
              <a:t>‹#›</a:t>
            </a:fld>
            <a:endParaRPr lang="en-US"/>
          </a:p>
        </p:txBody>
      </p:sp>
    </p:spTree>
    <p:extLst>
      <p:ext uri="{BB962C8B-B14F-4D97-AF65-F5344CB8AC3E}">
        <p14:creationId xmlns:p14="http://schemas.microsoft.com/office/powerpoint/2010/main" val="3314118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April 23, 2025</a:t>
            </a:r>
          </a:p>
        </p:txBody>
      </p:sp>
      <p:sp>
        <p:nvSpPr>
          <p:cNvPr id="5" name="Footer Placeholder 4"/>
          <p:cNvSpPr>
            <a:spLocks noGrp="1"/>
          </p:cNvSpPr>
          <p:nvPr>
            <p:ph type="ftr" sz="quarter" idx="11"/>
          </p:nvPr>
        </p:nvSpPr>
        <p:spPr/>
        <p:txBody>
          <a:bodyPr/>
          <a:lstStyle>
            <a:lvl1pPr defTabSz="914400">
              <a:defRPr/>
            </a:lvl1pPr>
          </a:lstStyle>
          <a:p>
            <a:pPr>
              <a:defRPr/>
            </a:pPr>
            <a:r>
              <a:rPr lang="en-US"/>
              <a:t>Industry Workshop on modernization of NSRS and CSRS</a:t>
            </a:r>
          </a:p>
        </p:txBody>
      </p:sp>
      <p:sp>
        <p:nvSpPr>
          <p:cNvPr id="6" name="Slide Number Placeholder 5"/>
          <p:cNvSpPr>
            <a:spLocks noGrp="1"/>
          </p:cNvSpPr>
          <p:nvPr>
            <p:ph type="sldNum" sz="quarter" idx="12"/>
          </p:nvPr>
        </p:nvSpPr>
        <p:spPr/>
        <p:txBody>
          <a:bodyPr/>
          <a:lstStyle>
            <a:lvl1pPr defTabSz="914400">
              <a:defRPr/>
            </a:lvl1pPr>
          </a:lstStyle>
          <a:p>
            <a:pPr>
              <a:defRPr/>
            </a:pPr>
            <a:fld id="{9388FFD5-0402-43D6-9F11-6821BFC63D0A}" type="slidenum">
              <a:rPr lang="en-US"/>
              <a:pPr>
                <a:defRPr/>
              </a:pPr>
              <a:t>‹#›</a:t>
            </a:fld>
            <a:endParaRPr lang="en-US"/>
          </a:p>
        </p:txBody>
      </p:sp>
    </p:spTree>
    <p:extLst>
      <p:ext uri="{BB962C8B-B14F-4D97-AF65-F5344CB8AC3E}">
        <p14:creationId xmlns:p14="http://schemas.microsoft.com/office/powerpoint/2010/main" val="3355734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April 23, 2025</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Industry Workshop on modernization of NSRS and CSRS</a:t>
            </a:r>
          </a:p>
        </p:txBody>
      </p:sp>
      <p:sp>
        <p:nvSpPr>
          <p:cNvPr id="6" name="Slide Number Placeholder 5"/>
          <p:cNvSpPr>
            <a:spLocks noGrp="1"/>
          </p:cNvSpPr>
          <p:nvPr>
            <p:ph type="sldNum" sz="quarter" idx="12"/>
          </p:nvPr>
        </p:nvSpPr>
        <p:spPr/>
        <p:txBody>
          <a:bodyPr/>
          <a:lstStyle>
            <a:lvl1pPr>
              <a:defRPr/>
            </a:lvl1pPr>
          </a:lstStyle>
          <a:p>
            <a:pPr>
              <a:defRPr/>
            </a:pPr>
            <a:fld id="{91109657-9162-4B0D-AA6B-54BA105B8B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05721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April 23, 2025</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Industry Workshop on modernization of NSRS and CSRS</a:t>
            </a:r>
          </a:p>
        </p:txBody>
      </p:sp>
      <p:sp>
        <p:nvSpPr>
          <p:cNvPr id="6" name="Slide Number Placeholder 5"/>
          <p:cNvSpPr>
            <a:spLocks noGrp="1"/>
          </p:cNvSpPr>
          <p:nvPr>
            <p:ph type="sldNum" sz="quarter" idx="12"/>
          </p:nvPr>
        </p:nvSpPr>
        <p:spPr/>
        <p:txBody>
          <a:bodyPr/>
          <a:lstStyle>
            <a:lvl1pPr>
              <a:defRPr/>
            </a:lvl1pPr>
          </a:lstStyle>
          <a:p>
            <a:pPr>
              <a:defRPr/>
            </a:pPr>
            <a:fld id="{81083702-E6E1-411B-A9C5-9B25E2FC04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72043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April 23, 2025</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Industry Workshop on modernization of NSRS and CSRS</a:t>
            </a:r>
          </a:p>
        </p:txBody>
      </p:sp>
      <p:sp>
        <p:nvSpPr>
          <p:cNvPr id="6" name="Slide Number Placeholder 5"/>
          <p:cNvSpPr>
            <a:spLocks noGrp="1"/>
          </p:cNvSpPr>
          <p:nvPr>
            <p:ph type="sldNum" sz="quarter" idx="12"/>
          </p:nvPr>
        </p:nvSpPr>
        <p:spPr/>
        <p:txBody>
          <a:bodyPr/>
          <a:lstStyle>
            <a:lvl1pPr>
              <a:defRPr/>
            </a:lvl1pPr>
          </a:lstStyle>
          <a:p>
            <a:pPr>
              <a:defRPr/>
            </a:pPr>
            <a:fld id="{F8109228-8DC1-4108-8F5F-76E7DB08A2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09299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April 23, 2025</a:t>
            </a: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Industry Workshop on modernization of NSRS and CSRS</a:t>
            </a:r>
          </a:p>
        </p:txBody>
      </p:sp>
      <p:sp>
        <p:nvSpPr>
          <p:cNvPr id="7" name="Slide Number Placeholder 5"/>
          <p:cNvSpPr>
            <a:spLocks noGrp="1"/>
          </p:cNvSpPr>
          <p:nvPr>
            <p:ph type="sldNum" sz="quarter" idx="12"/>
          </p:nvPr>
        </p:nvSpPr>
        <p:spPr/>
        <p:txBody>
          <a:bodyPr/>
          <a:lstStyle>
            <a:lvl1pPr>
              <a:defRPr/>
            </a:lvl1pPr>
          </a:lstStyle>
          <a:p>
            <a:pPr>
              <a:defRPr/>
            </a:pPr>
            <a:fld id="{32BC48EA-E0C4-496C-BBFE-57A4C7C9F3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20623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solidFill>
                  <a:prstClr val="black">
                    <a:tint val="75000"/>
                  </a:prstClr>
                </a:solidFill>
              </a:rPr>
              <a:t>April 23, 2025</a:t>
            </a: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Industry Workshop on modernization of NSRS and CSRS</a:t>
            </a:r>
          </a:p>
        </p:txBody>
      </p:sp>
      <p:sp>
        <p:nvSpPr>
          <p:cNvPr id="9" name="Slide Number Placeholder 5"/>
          <p:cNvSpPr>
            <a:spLocks noGrp="1"/>
          </p:cNvSpPr>
          <p:nvPr>
            <p:ph type="sldNum" sz="quarter" idx="12"/>
          </p:nvPr>
        </p:nvSpPr>
        <p:spPr/>
        <p:txBody>
          <a:bodyPr/>
          <a:lstStyle>
            <a:lvl1pPr>
              <a:defRPr/>
            </a:lvl1pPr>
          </a:lstStyle>
          <a:p>
            <a:pPr>
              <a:defRPr/>
            </a:pPr>
            <a:fld id="{80948E24-2272-499F-A113-87AFB6171D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6618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solidFill>
                  <a:prstClr val="black">
                    <a:tint val="75000"/>
                  </a:prstClr>
                </a:solidFill>
              </a:rPr>
              <a:t>April 23, 2025</a:t>
            </a: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Industry Workshop on modernization of NSRS and CSRS</a:t>
            </a:r>
          </a:p>
        </p:txBody>
      </p:sp>
      <p:sp>
        <p:nvSpPr>
          <p:cNvPr id="5" name="Slide Number Placeholder 5"/>
          <p:cNvSpPr>
            <a:spLocks noGrp="1"/>
          </p:cNvSpPr>
          <p:nvPr>
            <p:ph type="sldNum" sz="quarter" idx="12"/>
          </p:nvPr>
        </p:nvSpPr>
        <p:spPr/>
        <p:txBody>
          <a:bodyPr/>
          <a:lstStyle>
            <a:lvl1pPr>
              <a:defRPr/>
            </a:lvl1pPr>
          </a:lstStyle>
          <a:p>
            <a:pPr>
              <a:defRPr/>
            </a:pPr>
            <a:fld id="{AB7C3780-70E6-40D6-BD95-92E481368A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68721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solidFill>
                  <a:prstClr val="black">
                    <a:tint val="75000"/>
                  </a:prstClr>
                </a:solidFill>
              </a:rPr>
              <a:t>April 23, 2025</a:t>
            </a: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Industry Workshop on modernization of NSRS and CSRS</a:t>
            </a:r>
          </a:p>
        </p:txBody>
      </p:sp>
      <p:sp>
        <p:nvSpPr>
          <p:cNvPr id="4" name="Slide Number Placeholder 5"/>
          <p:cNvSpPr>
            <a:spLocks noGrp="1"/>
          </p:cNvSpPr>
          <p:nvPr>
            <p:ph type="sldNum" sz="quarter" idx="12"/>
          </p:nvPr>
        </p:nvSpPr>
        <p:spPr/>
        <p:txBody>
          <a:bodyPr/>
          <a:lstStyle>
            <a:lvl1pPr>
              <a:defRPr/>
            </a:lvl1pPr>
          </a:lstStyle>
          <a:p>
            <a:pPr>
              <a:defRPr/>
            </a:pPr>
            <a:fld id="{9F1DC1B9-CCCA-454A-837E-B9A2D23653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70325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April 23, 2025</a:t>
            </a: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Industry Workshop on modernization of NSRS and CSRS</a:t>
            </a:r>
          </a:p>
        </p:txBody>
      </p:sp>
      <p:sp>
        <p:nvSpPr>
          <p:cNvPr id="7" name="Slide Number Placeholder 5"/>
          <p:cNvSpPr>
            <a:spLocks noGrp="1"/>
          </p:cNvSpPr>
          <p:nvPr>
            <p:ph type="sldNum" sz="quarter" idx="12"/>
          </p:nvPr>
        </p:nvSpPr>
        <p:spPr/>
        <p:txBody>
          <a:bodyPr/>
          <a:lstStyle>
            <a:lvl1pPr>
              <a:defRPr/>
            </a:lvl1pPr>
          </a:lstStyle>
          <a:p>
            <a:pPr>
              <a:defRPr/>
            </a:pPr>
            <a:fld id="{BF196642-AB2C-4250-9960-DC6CC04797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04036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April 23, 2025</a:t>
            </a:r>
          </a:p>
        </p:txBody>
      </p:sp>
      <p:sp>
        <p:nvSpPr>
          <p:cNvPr id="5" name="Footer Placeholder 4"/>
          <p:cNvSpPr>
            <a:spLocks noGrp="1"/>
          </p:cNvSpPr>
          <p:nvPr>
            <p:ph type="ftr" sz="quarter" idx="11"/>
          </p:nvPr>
        </p:nvSpPr>
        <p:spPr/>
        <p:txBody>
          <a:bodyPr/>
          <a:lstStyle>
            <a:lvl1pPr defTabSz="914400">
              <a:defRPr/>
            </a:lvl1pPr>
          </a:lstStyle>
          <a:p>
            <a:pPr>
              <a:defRPr/>
            </a:pPr>
            <a:r>
              <a:rPr lang="en-US"/>
              <a:t>Industry Workshop on modernization of NSRS and CSRS</a:t>
            </a:r>
          </a:p>
        </p:txBody>
      </p:sp>
      <p:sp>
        <p:nvSpPr>
          <p:cNvPr id="6" name="Slide Number Placeholder 5"/>
          <p:cNvSpPr>
            <a:spLocks noGrp="1"/>
          </p:cNvSpPr>
          <p:nvPr>
            <p:ph type="sldNum" sz="quarter" idx="12"/>
          </p:nvPr>
        </p:nvSpPr>
        <p:spPr/>
        <p:txBody>
          <a:bodyPr/>
          <a:lstStyle>
            <a:lvl1pPr defTabSz="914400">
              <a:defRPr/>
            </a:lvl1pPr>
          </a:lstStyle>
          <a:p>
            <a:pPr>
              <a:defRPr/>
            </a:pPr>
            <a:fld id="{EB6791C4-DF4E-4C17-A41C-B2BEB15390BD}" type="slidenum">
              <a:rPr lang="en-US"/>
              <a:pPr>
                <a:defRPr/>
              </a:pPr>
              <a:t>‹#›</a:t>
            </a:fld>
            <a:endParaRPr lang="en-US"/>
          </a:p>
        </p:txBody>
      </p:sp>
    </p:spTree>
    <p:extLst>
      <p:ext uri="{BB962C8B-B14F-4D97-AF65-F5344CB8AC3E}">
        <p14:creationId xmlns:p14="http://schemas.microsoft.com/office/powerpoint/2010/main" val="2548421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April 23, 2025</a:t>
            </a: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Industry Workshop on modernization of NSRS and CSRS</a:t>
            </a:r>
          </a:p>
        </p:txBody>
      </p:sp>
      <p:sp>
        <p:nvSpPr>
          <p:cNvPr id="7" name="Slide Number Placeholder 5"/>
          <p:cNvSpPr>
            <a:spLocks noGrp="1"/>
          </p:cNvSpPr>
          <p:nvPr>
            <p:ph type="sldNum" sz="quarter" idx="12"/>
          </p:nvPr>
        </p:nvSpPr>
        <p:spPr/>
        <p:txBody>
          <a:bodyPr/>
          <a:lstStyle>
            <a:lvl1pPr>
              <a:defRPr/>
            </a:lvl1pPr>
          </a:lstStyle>
          <a:p>
            <a:pPr>
              <a:defRPr/>
            </a:pPr>
            <a:fld id="{4C1E5EEF-0BE9-4A2F-966A-FDBA469051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3778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April 23, 2025</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Industry Workshop on modernization of NSRS and CSRS</a:t>
            </a:r>
          </a:p>
        </p:txBody>
      </p:sp>
      <p:sp>
        <p:nvSpPr>
          <p:cNvPr id="6" name="Slide Number Placeholder 5"/>
          <p:cNvSpPr>
            <a:spLocks noGrp="1"/>
          </p:cNvSpPr>
          <p:nvPr>
            <p:ph type="sldNum" sz="quarter" idx="12"/>
          </p:nvPr>
        </p:nvSpPr>
        <p:spPr/>
        <p:txBody>
          <a:bodyPr/>
          <a:lstStyle>
            <a:lvl1pPr>
              <a:defRPr/>
            </a:lvl1pPr>
          </a:lstStyle>
          <a:p>
            <a:pPr>
              <a:defRPr/>
            </a:pPr>
            <a:fld id="{51E40B99-DE6C-4D2D-B943-19722DABE0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56608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April 23, 2025</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Industry Workshop on modernization of NSRS and CSRS</a:t>
            </a:r>
          </a:p>
        </p:txBody>
      </p:sp>
      <p:sp>
        <p:nvSpPr>
          <p:cNvPr id="6" name="Slide Number Placeholder 5"/>
          <p:cNvSpPr>
            <a:spLocks noGrp="1"/>
          </p:cNvSpPr>
          <p:nvPr>
            <p:ph type="sldNum" sz="quarter" idx="12"/>
          </p:nvPr>
        </p:nvSpPr>
        <p:spPr/>
        <p:txBody>
          <a:bodyPr/>
          <a:lstStyle>
            <a:lvl1pPr>
              <a:defRPr/>
            </a:lvl1pPr>
          </a:lstStyle>
          <a:p>
            <a:pPr>
              <a:defRPr/>
            </a:pPr>
            <a:fld id="{359B5CB4-F098-4822-9951-C21BC47364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58286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April 23, 2025</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Industry Workshop on modernization of NSRS and CSRS</a:t>
            </a:r>
          </a:p>
        </p:txBody>
      </p:sp>
      <p:sp>
        <p:nvSpPr>
          <p:cNvPr id="6" name="Slide Number Placeholder 5"/>
          <p:cNvSpPr>
            <a:spLocks noGrp="1"/>
          </p:cNvSpPr>
          <p:nvPr>
            <p:ph type="sldNum" sz="quarter" idx="12"/>
          </p:nvPr>
        </p:nvSpPr>
        <p:spPr/>
        <p:txBody>
          <a:bodyPr/>
          <a:lstStyle>
            <a:lvl1pPr>
              <a:defRPr/>
            </a:lvl1pPr>
          </a:lstStyle>
          <a:p>
            <a:pPr>
              <a:defRPr/>
            </a:pPr>
            <a:fld id="{91109657-9162-4B0D-AA6B-54BA105B8B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459415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April 23, 2025</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Industry Workshop on modernization of NSRS and CSRS</a:t>
            </a:r>
          </a:p>
        </p:txBody>
      </p:sp>
      <p:sp>
        <p:nvSpPr>
          <p:cNvPr id="6" name="Slide Number Placeholder 5"/>
          <p:cNvSpPr>
            <a:spLocks noGrp="1"/>
          </p:cNvSpPr>
          <p:nvPr>
            <p:ph type="sldNum" sz="quarter" idx="12"/>
          </p:nvPr>
        </p:nvSpPr>
        <p:spPr/>
        <p:txBody>
          <a:bodyPr/>
          <a:lstStyle>
            <a:lvl1pPr>
              <a:defRPr/>
            </a:lvl1pPr>
          </a:lstStyle>
          <a:p>
            <a:pPr>
              <a:defRPr/>
            </a:pPr>
            <a:fld id="{81083702-E6E1-411B-A9C5-9B25E2FC04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65813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April 23, 2025</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Industry Workshop on modernization of NSRS and CSRS</a:t>
            </a:r>
          </a:p>
        </p:txBody>
      </p:sp>
      <p:sp>
        <p:nvSpPr>
          <p:cNvPr id="6" name="Slide Number Placeholder 5"/>
          <p:cNvSpPr>
            <a:spLocks noGrp="1"/>
          </p:cNvSpPr>
          <p:nvPr>
            <p:ph type="sldNum" sz="quarter" idx="12"/>
          </p:nvPr>
        </p:nvSpPr>
        <p:spPr/>
        <p:txBody>
          <a:bodyPr/>
          <a:lstStyle>
            <a:lvl1pPr>
              <a:defRPr/>
            </a:lvl1pPr>
          </a:lstStyle>
          <a:p>
            <a:pPr>
              <a:defRPr/>
            </a:pPr>
            <a:fld id="{F8109228-8DC1-4108-8F5F-76E7DB08A2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559294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April 23, 2025</a:t>
            </a: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Industry Workshop on modernization of NSRS and CSRS</a:t>
            </a:r>
          </a:p>
        </p:txBody>
      </p:sp>
      <p:sp>
        <p:nvSpPr>
          <p:cNvPr id="7" name="Slide Number Placeholder 5"/>
          <p:cNvSpPr>
            <a:spLocks noGrp="1"/>
          </p:cNvSpPr>
          <p:nvPr>
            <p:ph type="sldNum" sz="quarter" idx="12"/>
          </p:nvPr>
        </p:nvSpPr>
        <p:spPr/>
        <p:txBody>
          <a:bodyPr/>
          <a:lstStyle>
            <a:lvl1pPr>
              <a:defRPr/>
            </a:lvl1pPr>
          </a:lstStyle>
          <a:p>
            <a:pPr>
              <a:defRPr/>
            </a:pPr>
            <a:fld id="{32BC48EA-E0C4-496C-BBFE-57A4C7C9F3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500149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solidFill>
                  <a:prstClr val="black">
                    <a:tint val="75000"/>
                  </a:prstClr>
                </a:solidFill>
              </a:rPr>
              <a:t>April 23, 2025</a:t>
            </a: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Industry Workshop on modernization of NSRS and CSRS</a:t>
            </a:r>
          </a:p>
        </p:txBody>
      </p:sp>
      <p:sp>
        <p:nvSpPr>
          <p:cNvPr id="9" name="Slide Number Placeholder 5"/>
          <p:cNvSpPr>
            <a:spLocks noGrp="1"/>
          </p:cNvSpPr>
          <p:nvPr>
            <p:ph type="sldNum" sz="quarter" idx="12"/>
          </p:nvPr>
        </p:nvSpPr>
        <p:spPr/>
        <p:txBody>
          <a:bodyPr/>
          <a:lstStyle>
            <a:lvl1pPr>
              <a:defRPr/>
            </a:lvl1pPr>
          </a:lstStyle>
          <a:p>
            <a:pPr>
              <a:defRPr/>
            </a:pPr>
            <a:fld id="{80948E24-2272-499F-A113-87AFB6171D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68798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solidFill>
                  <a:prstClr val="black">
                    <a:tint val="75000"/>
                  </a:prstClr>
                </a:solidFill>
              </a:rPr>
              <a:t>April 23, 2025</a:t>
            </a: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Industry Workshop on modernization of NSRS and CSRS</a:t>
            </a:r>
          </a:p>
        </p:txBody>
      </p:sp>
      <p:sp>
        <p:nvSpPr>
          <p:cNvPr id="5" name="Slide Number Placeholder 5"/>
          <p:cNvSpPr>
            <a:spLocks noGrp="1"/>
          </p:cNvSpPr>
          <p:nvPr>
            <p:ph type="sldNum" sz="quarter" idx="12"/>
          </p:nvPr>
        </p:nvSpPr>
        <p:spPr/>
        <p:txBody>
          <a:bodyPr/>
          <a:lstStyle>
            <a:lvl1pPr>
              <a:defRPr/>
            </a:lvl1pPr>
          </a:lstStyle>
          <a:p>
            <a:pPr>
              <a:defRPr/>
            </a:pPr>
            <a:fld id="{AB7C3780-70E6-40D6-BD95-92E481368A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4329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solidFill>
                  <a:prstClr val="black">
                    <a:tint val="75000"/>
                  </a:prstClr>
                </a:solidFill>
              </a:rPr>
              <a:t>April 23, 2025</a:t>
            </a: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Industry Workshop on modernization of NSRS and CSRS</a:t>
            </a:r>
          </a:p>
        </p:txBody>
      </p:sp>
      <p:sp>
        <p:nvSpPr>
          <p:cNvPr id="4" name="Slide Number Placeholder 5"/>
          <p:cNvSpPr>
            <a:spLocks noGrp="1"/>
          </p:cNvSpPr>
          <p:nvPr>
            <p:ph type="sldNum" sz="quarter" idx="12"/>
          </p:nvPr>
        </p:nvSpPr>
        <p:spPr/>
        <p:txBody>
          <a:bodyPr/>
          <a:lstStyle>
            <a:lvl1pPr>
              <a:defRPr/>
            </a:lvl1pPr>
          </a:lstStyle>
          <a:p>
            <a:pPr>
              <a:defRPr/>
            </a:pPr>
            <a:fld id="{9F1DC1B9-CCCA-454A-837E-B9A2D23653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0857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r>
              <a:rPr lang="en-US"/>
              <a:t>April 23, 2025</a:t>
            </a:r>
          </a:p>
        </p:txBody>
      </p:sp>
      <p:sp>
        <p:nvSpPr>
          <p:cNvPr id="5" name="Footer Placeholder 4"/>
          <p:cNvSpPr>
            <a:spLocks noGrp="1"/>
          </p:cNvSpPr>
          <p:nvPr>
            <p:ph type="ftr" sz="quarter" idx="11"/>
          </p:nvPr>
        </p:nvSpPr>
        <p:spPr/>
        <p:txBody>
          <a:bodyPr/>
          <a:lstStyle>
            <a:lvl1pPr defTabSz="914400">
              <a:defRPr/>
            </a:lvl1pPr>
          </a:lstStyle>
          <a:p>
            <a:pPr>
              <a:defRPr/>
            </a:pPr>
            <a:r>
              <a:rPr lang="en-US"/>
              <a:t>Industry Workshop on modernization of NSRS and CSRS</a:t>
            </a:r>
          </a:p>
        </p:txBody>
      </p:sp>
      <p:sp>
        <p:nvSpPr>
          <p:cNvPr id="6" name="Slide Number Placeholder 5"/>
          <p:cNvSpPr>
            <a:spLocks noGrp="1"/>
          </p:cNvSpPr>
          <p:nvPr>
            <p:ph type="sldNum" sz="quarter" idx="12"/>
          </p:nvPr>
        </p:nvSpPr>
        <p:spPr/>
        <p:txBody>
          <a:bodyPr/>
          <a:lstStyle>
            <a:lvl1pPr defTabSz="914400">
              <a:defRPr/>
            </a:lvl1pPr>
          </a:lstStyle>
          <a:p>
            <a:pPr>
              <a:defRPr/>
            </a:pPr>
            <a:fld id="{70739471-F808-4705-A7AA-D92294A1C557}" type="slidenum">
              <a:rPr lang="en-US"/>
              <a:pPr>
                <a:defRPr/>
              </a:pPr>
              <a:t>‹#›</a:t>
            </a:fld>
            <a:endParaRPr lang="en-US"/>
          </a:p>
        </p:txBody>
      </p:sp>
    </p:spTree>
    <p:extLst>
      <p:ext uri="{BB962C8B-B14F-4D97-AF65-F5344CB8AC3E}">
        <p14:creationId xmlns:p14="http://schemas.microsoft.com/office/powerpoint/2010/main" val="33755521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April 23, 2025</a:t>
            </a: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Industry Workshop on modernization of NSRS and CSRS</a:t>
            </a:r>
          </a:p>
        </p:txBody>
      </p:sp>
      <p:sp>
        <p:nvSpPr>
          <p:cNvPr id="7" name="Slide Number Placeholder 5"/>
          <p:cNvSpPr>
            <a:spLocks noGrp="1"/>
          </p:cNvSpPr>
          <p:nvPr>
            <p:ph type="sldNum" sz="quarter" idx="12"/>
          </p:nvPr>
        </p:nvSpPr>
        <p:spPr/>
        <p:txBody>
          <a:bodyPr/>
          <a:lstStyle>
            <a:lvl1pPr>
              <a:defRPr/>
            </a:lvl1pPr>
          </a:lstStyle>
          <a:p>
            <a:pPr>
              <a:defRPr/>
            </a:pPr>
            <a:fld id="{BF196642-AB2C-4250-9960-DC6CC04797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70332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April 23, 2025</a:t>
            </a: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Industry Workshop on modernization of NSRS and CSRS</a:t>
            </a:r>
          </a:p>
        </p:txBody>
      </p:sp>
      <p:sp>
        <p:nvSpPr>
          <p:cNvPr id="7" name="Slide Number Placeholder 5"/>
          <p:cNvSpPr>
            <a:spLocks noGrp="1"/>
          </p:cNvSpPr>
          <p:nvPr>
            <p:ph type="sldNum" sz="quarter" idx="12"/>
          </p:nvPr>
        </p:nvSpPr>
        <p:spPr/>
        <p:txBody>
          <a:bodyPr/>
          <a:lstStyle>
            <a:lvl1pPr>
              <a:defRPr/>
            </a:lvl1pPr>
          </a:lstStyle>
          <a:p>
            <a:pPr>
              <a:defRPr/>
            </a:pPr>
            <a:fld id="{4C1E5EEF-0BE9-4A2F-966A-FDBA469051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286103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April 23, 2025</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Industry Workshop on modernization of NSRS and CSRS</a:t>
            </a:r>
          </a:p>
        </p:txBody>
      </p:sp>
      <p:sp>
        <p:nvSpPr>
          <p:cNvPr id="6" name="Slide Number Placeholder 5"/>
          <p:cNvSpPr>
            <a:spLocks noGrp="1"/>
          </p:cNvSpPr>
          <p:nvPr>
            <p:ph type="sldNum" sz="quarter" idx="12"/>
          </p:nvPr>
        </p:nvSpPr>
        <p:spPr/>
        <p:txBody>
          <a:bodyPr/>
          <a:lstStyle>
            <a:lvl1pPr>
              <a:defRPr/>
            </a:lvl1pPr>
          </a:lstStyle>
          <a:p>
            <a:pPr>
              <a:defRPr/>
            </a:pPr>
            <a:fld id="{51E40B99-DE6C-4D2D-B943-19722DABE0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245494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April 23, 2025</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Industry Workshop on modernization of NSRS and CSRS</a:t>
            </a:r>
          </a:p>
        </p:txBody>
      </p:sp>
      <p:sp>
        <p:nvSpPr>
          <p:cNvPr id="6" name="Slide Number Placeholder 5"/>
          <p:cNvSpPr>
            <a:spLocks noGrp="1"/>
          </p:cNvSpPr>
          <p:nvPr>
            <p:ph type="sldNum" sz="quarter" idx="12"/>
          </p:nvPr>
        </p:nvSpPr>
        <p:spPr/>
        <p:txBody>
          <a:bodyPr/>
          <a:lstStyle>
            <a:lvl1pPr>
              <a:defRPr/>
            </a:lvl1pPr>
          </a:lstStyle>
          <a:p>
            <a:pPr>
              <a:defRPr/>
            </a:pPr>
            <a:fld id="{359B5CB4-F098-4822-9951-C21BC47364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54653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defTabSz="914400">
              <a:defRPr/>
            </a:lvl1pPr>
          </a:lstStyle>
          <a:p>
            <a:pPr>
              <a:defRPr/>
            </a:pPr>
            <a:r>
              <a:rPr lang="en-US"/>
              <a:t>April 23, 2025</a:t>
            </a:r>
          </a:p>
        </p:txBody>
      </p:sp>
      <p:sp>
        <p:nvSpPr>
          <p:cNvPr id="6" name="Footer Placeholder 4"/>
          <p:cNvSpPr>
            <a:spLocks noGrp="1"/>
          </p:cNvSpPr>
          <p:nvPr>
            <p:ph type="ftr" sz="quarter" idx="11"/>
          </p:nvPr>
        </p:nvSpPr>
        <p:spPr/>
        <p:txBody>
          <a:bodyPr/>
          <a:lstStyle>
            <a:lvl1pPr defTabSz="914400">
              <a:defRPr/>
            </a:lvl1pPr>
          </a:lstStyle>
          <a:p>
            <a:pPr>
              <a:defRPr/>
            </a:pPr>
            <a:r>
              <a:rPr lang="en-US"/>
              <a:t>Industry Workshop on modernization of NSRS and CSRS</a:t>
            </a:r>
          </a:p>
        </p:txBody>
      </p:sp>
      <p:sp>
        <p:nvSpPr>
          <p:cNvPr id="7" name="Slide Number Placeholder 5"/>
          <p:cNvSpPr>
            <a:spLocks noGrp="1"/>
          </p:cNvSpPr>
          <p:nvPr>
            <p:ph type="sldNum" sz="quarter" idx="12"/>
          </p:nvPr>
        </p:nvSpPr>
        <p:spPr/>
        <p:txBody>
          <a:bodyPr/>
          <a:lstStyle>
            <a:lvl1pPr defTabSz="914400">
              <a:defRPr/>
            </a:lvl1pPr>
          </a:lstStyle>
          <a:p>
            <a:pPr>
              <a:defRPr/>
            </a:pPr>
            <a:fld id="{F02D534D-F749-4E34-9E16-A977421D79C9}" type="slidenum">
              <a:rPr lang="en-US"/>
              <a:pPr>
                <a:defRPr/>
              </a:pPr>
              <a:t>‹#›</a:t>
            </a:fld>
            <a:endParaRPr lang="en-US"/>
          </a:p>
        </p:txBody>
      </p:sp>
    </p:spTree>
    <p:extLst>
      <p:ext uri="{BB962C8B-B14F-4D97-AF65-F5344CB8AC3E}">
        <p14:creationId xmlns:p14="http://schemas.microsoft.com/office/powerpoint/2010/main" val="755620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defTabSz="914400">
              <a:defRPr/>
            </a:lvl1pPr>
          </a:lstStyle>
          <a:p>
            <a:pPr>
              <a:defRPr/>
            </a:pPr>
            <a:r>
              <a:rPr lang="en-US"/>
              <a:t>April 23, 2025</a:t>
            </a:r>
          </a:p>
        </p:txBody>
      </p:sp>
      <p:sp>
        <p:nvSpPr>
          <p:cNvPr id="8" name="Footer Placeholder 4"/>
          <p:cNvSpPr>
            <a:spLocks noGrp="1"/>
          </p:cNvSpPr>
          <p:nvPr>
            <p:ph type="ftr" sz="quarter" idx="11"/>
          </p:nvPr>
        </p:nvSpPr>
        <p:spPr/>
        <p:txBody>
          <a:bodyPr/>
          <a:lstStyle>
            <a:lvl1pPr defTabSz="914400">
              <a:defRPr/>
            </a:lvl1pPr>
          </a:lstStyle>
          <a:p>
            <a:pPr>
              <a:defRPr/>
            </a:pPr>
            <a:r>
              <a:rPr lang="en-US"/>
              <a:t>Industry Workshop on modernization of NSRS and CSRS</a:t>
            </a:r>
          </a:p>
        </p:txBody>
      </p:sp>
      <p:sp>
        <p:nvSpPr>
          <p:cNvPr id="9" name="Slide Number Placeholder 5"/>
          <p:cNvSpPr>
            <a:spLocks noGrp="1"/>
          </p:cNvSpPr>
          <p:nvPr>
            <p:ph type="sldNum" sz="quarter" idx="12"/>
          </p:nvPr>
        </p:nvSpPr>
        <p:spPr/>
        <p:txBody>
          <a:bodyPr/>
          <a:lstStyle>
            <a:lvl1pPr defTabSz="914400">
              <a:defRPr/>
            </a:lvl1pPr>
          </a:lstStyle>
          <a:p>
            <a:pPr>
              <a:defRPr/>
            </a:pPr>
            <a:fld id="{9352E7D5-2CCB-47EF-A1DD-484874EE5CC0}" type="slidenum">
              <a:rPr lang="en-US"/>
              <a:pPr>
                <a:defRPr/>
              </a:pPr>
              <a:t>‹#›</a:t>
            </a:fld>
            <a:endParaRPr lang="en-US"/>
          </a:p>
        </p:txBody>
      </p:sp>
    </p:spTree>
    <p:extLst>
      <p:ext uri="{BB962C8B-B14F-4D97-AF65-F5344CB8AC3E}">
        <p14:creationId xmlns:p14="http://schemas.microsoft.com/office/powerpoint/2010/main" val="4132218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914400">
              <a:defRPr/>
            </a:lvl1pPr>
          </a:lstStyle>
          <a:p>
            <a:pPr>
              <a:defRPr/>
            </a:pPr>
            <a:r>
              <a:rPr lang="en-US"/>
              <a:t>April 23, 2025</a:t>
            </a:r>
          </a:p>
        </p:txBody>
      </p:sp>
      <p:sp>
        <p:nvSpPr>
          <p:cNvPr id="4" name="Footer Placeholder 4"/>
          <p:cNvSpPr>
            <a:spLocks noGrp="1"/>
          </p:cNvSpPr>
          <p:nvPr>
            <p:ph type="ftr" sz="quarter" idx="11"/>
          </p:nvPr>
        </p:nvSpPr>
        <p:spPr/>
        <p:txBody>
          <a:bodyPr/>
          <a:lstStyle>
            <a:lvl1pPr defTabSz="914400">
              <a:defRPr/>
            </a:lvl1pPr>
          </a:lstStyle>
          <a:p>
            <a:pPr>
              <a:defRPr/>
            </a:pPr>
            <a:r>
              <a:rPr lang="en-US"/>
              <a:t>Industry Workshop on modernization of NSRS and CSRS</a:t>
            </a:r>
          </a:p>
        </p:txBody>
      </p:sp>
      <p:sp>
        <p:nvSpPr>
          <p:cNvPr id="5" name="Slide Number Placeholder 5"/>
          <p:cNvSpPr>
            <a:spLocks noGrp="1"/>
          </p:cNvSpPr>
          <p:nvPr>
            <p:ph type="sldNum" sz="quarter" idx="12"/>
          </p:nvPr>
        </p:nvSpPr>
        <p:spPr/>
        <p:txBody>
          <a:bodyPr/>
          <a:lstStyle>
            <a:lvl1pPr defTabSz="914400">
              <a:defRPr/>
            </a:lvl1pPr>
          </a:lstStyle>
          <a:p>
            <a:pPr>
              <a:defRPr/>
            </a:pPr>
            <a:fld id="{5A837433-97E9-4D94-B898-19FA6F4A2CA7}" type="slidenum">
              <a:rPr lang="en-US"/>
              <a:pPr>
                <a:defRPr/>
              </a:pPr>
              <a:t>‹#›</a:t>
            </a:fld>
            <a:endParaRPr lang="en-US"/>
          </a:p>
        </p:txBody>
      </p:sp>
    </p:spTree>
    <p:extLst>
      <p:ext uri="{BB962C8B-B14F-4D97-AF65-F5344CB8AC3E}">
        <p14:creationId xmlns:p14="http://schemas.microsoft.com/office/powerpoint/2010/main" val="3264490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a:defRPr/>
            </a:lvl1pPr>
          </a:lstStyle>
          <a:p>
            <a:pPr>
              <a:defRPr/>
            </a:pPr>
            <a:r>
              <a:rPr lang="en-US"/>
              <a:t>April 23, 2025</a:t>
            </a:r>
          </a:p>
        </p:txBody>
      </p:sp>
      <p:sp>
        <p:nvSpPr>
          <p:cNvPr id="3" name="Footer Placeholder 4"/>
          <p:cNvSpPr>
            <a:spLocks noGrp="1"/>
          </p:cNvSpPr>
          <p:nvPr>
            <p:ph type="ftr" sz="quarter" idx="11"/>
          </p:nvPr>
        </p:nvSpPr>
        <p:spPr/>
        <p:txBody>
          <a:bodyPr/>
          <a:lstStyle>
            <a:lvl1pPr defTabSz="914400">
              <a:defRPr/>
            </a:lvl1pPr>
          </a:lstStyle>
          <a:p>
            <a:pPr>
              <a:defRPr/>
            </a:pPr>
            <a:r>
              <a:rPr lang="en-US"/>
              <a:t>Industry Workshop on modernization of NSRS and CSRS</a:t>
            </a:r>
          </a:p>
        </p:txBody>
      </p:sp>
      <p:sp>
        <p:nvSpPr>
          <p:cNvPr id="4" name="Slide Number Placeholder 5"/>
          <p:cNvSpPr>
            <a:spLocks noGrp="1"/>
          </p:cNvSpPr>
          <p:nvPr>
            <p:ph type="sldNum" sz="quarter" idx="12"/>
          </p:nvPr>
        </p:nvSpPr>
        <p:spPr/>
        <p:txBody>
          <a:bodyPr/>
          <a:lstStyle>
            <a:lvl1pPr defTabSz="914400">
              <a:defRPr/>
            </a:lvl1pPr>
          </a:lstStyle>
          <a:p>
            <a:pPr>
              <a:defRPr/>
            </a:pPr>
            <a:fld id="{58280CB3-0FF6-4D07-A0F6-C78040BEDDEE}" type="slidenum">
              <a:rPr lang="en-US"/>
              <a:pPr>
                <a:defRPr/>
              </a:pPr>
              <a:t>‹#›</a:t>
            </a:fld>
            <a:endParaRPr lang="en-US"/>
          </a:p>
        </p:txBody>
      </p:sp>
    </p:spTree>
    <p:extLst>
      <p:ext uri="{BB962C8B-B14F-4D97-AF65-F5344CB8AC3E}">
        <p14:creationId xmlns:p14="http://schemas.microsoft.com/office/powerpoint/2010/main" val="1007191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r>
              <a:rPr lang="en-US"/>
              <a:t>April 23, 2025</a:t>
            </a:r>
          </a:p>
        </p:txBody>
      </p:sp>
      <p:sp>
        <p:nvSpPr>
          <p:cNvPr id="6" name="Footer Placeholder 4"/>
          <p:cNvSpPr>
            <a:spLocks noGrp="1"/>
          </p:cNvSpPr>
          <p:nvPr>
            <p:ph type="ftr" sz="quarter" idx="11"/>
          </p:nvPr>
        </p:nvSpPr>
        <p:spPr/>
        <p:txBody>
          <a:bodyPr/>
          <a:lstStyle>
            <a:lvl1pPr defTabSz="914400">
              <a:defRPr/>
            </a:lvl1pPr>
          </a:lstStyle>
          <a:p>
            <a:pPr>
              <a:defRPr/>
            </a:pPr>
            <a:r>
              <a:rPr lang="en-US"/>
              <a:t>Industry Workshop on modernization of NSRS and CSRS</a:t>
            </a:r>
          </a:p>
        </p:txBody>
      </p:sp>
      <p:sp>
        <p:nvSpPr>
          <p:cNvPr id="7" name="Slide Number Placeholder 5"/>
          <p:cNvSpPr>
            <a:spLocks noGrp="1"/>
          </p:cNvSpPr>
          <p:nvPr>
            <p:ph type="sldNum" sz="quarter" idx="12"/>
          </p:nvPr>
        </p:nvSpPr>
        <p:spPr/>
        <p:txBody>
          <a:bodyPr/>
          <a:lstStyle>
            <a:lvl1pPr defTabSz="914400">
              <a:defRPr/>
            </a:lvl1pPr>
          </a:lstStyle>
          <a:p>
            <a:pPr>
              <a:defRPr/>
            </a:pPr>
            <a:fld id="{CD9C6512-9771-45B7-9F31-64042ED0DC36}" type="slidenum">
              <a:rPr lang="en-US"/>
              <a:pPr>
                <a:defRPr/>
              </a:pPr>
              <a:t>‹#›</a:t>
            </a:fld>
            <a:endParaRPr lang="en-US"/>
          </a:p>
        </p:txBody>
      </p:sp>
    </p:spTree>
    <p:extLst>
      <p:ext uri="{BB962C8B-B14F-4D97-AF65-F5344CB8AC3E}">
        <p14:creationId xmlns:p14="http://schemas.microsoft.com/office/powerpoint/2010/main" val="2937830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r>
              <a:rPr lang="en-US"/>
              <a:t>April 23, 2025</a:t>
            </a:r>
          </a:p>
        </p:txBody>
      </p:sp>
      <p:sp>
        <p:nvSpPr>
          <p:cNvPr id="6" name="Footer Placeholder 4"/>
          <p:cNvSpPr>
            <a:spLocks noGrp="1"/>
          </p:cNvSpPr>
          <p:nvPr>
            <p:ph type="ftr" sz="quarter" idx="11"/>
          </p:nvPr>
        </p:nvSpPr>
        <p:spPr/>
        <p:txBody>
          <a:bodyPr/>
          <a:lstStyle>
            <a:lvl1pPr defTabSz="914400">
              <a:defRPr/>
            </a:lvl1pPr>
          </a:lstStyle>
          <a:p>
            <a:pPr>
              <a:defRPr/>
            </a:pPr>
            <a:r>
              <a:rPr lang="en-US"/>
              <a:t>Industry Workshop on modernization of NSRS and CSRS</a:t>
            </a:r>
          </a:p>
        </p:txBody>
      </p:sp>
      <p:sp>
        <p:nvSpPr>
          <p:cNvPr id="7" name="Slide Number Placeholder 5"/>
          <p:cNvSpPr>
            <a:spLocks noGrp="1"/>
          </p:cNvSpPr>
          <p:nvPr>
            <p:ph type="sldNum" sz="quarter" idx="12"/>
          </p:nvPr>
        </p:nvSpPr>
        <p:spPr/>
        <p:txBody>
          <a:bodyPr/>
          <a:lstStyle>
            <a:lvl1pPr defTabSz="914400">
              <a:defRPr/>
            </a:lvl1pPr>
          </a:lstStyle>
          <a:p>
            <a:pPr>
              <a:defRPr/>
            </a:pPr>
            <a:fld id="{639559B1-278D-4C34-B003-AF779974BA76}" type="slidenum">
              <a:rPr lang="en-US"/>
              <a:pPr>
                <a:defRPr/>
              </a:pPr>
              <a:t>‹#›</a:t>
            </a:fld>
            <a:endParaRPr lang="en-US"/>
          </a:p>
        </p:txBody>
      </p:sp>
    </p:spTree>
    <p:extLst>
      <p:ext uri="{BB962C8B-B14F-4D97-AF65-F5344CB8AC3E}">
        <p14:creationId xmlns:p14="http://schemas.microsoft.com/office/powerpoint/2010/main" val="2859381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mn-lt"/>
                <a:ea typeface="+mn-ea"/>
                <a:cs typeface="+mn-cs"/>
              </a:defRPr>
            </a:lvl1pPr>
          </a:lstStyle>
          <a:p>
            <a:pPr>
              <a:defRPr/>
            </a:pPr>
            <a:r>
              <a:rPr lang="en-US"/>
              <a:t>April 23, 2025</a:t>
            </a: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mn-lt"/>
                <a:ea typeface="+mn-ea"/>
                <a:cs typeface="+mn-cs"/>
              </a:defRPr>
            </a:lvl1pPr>
          </a:lstStyle>
          <a:p>
            <a:pPr>
              <a:defRPr/>
            </a:pPr>
            <a:r>
              <a:rPr lang="en-US"/>
              <a:t>Industry Workshop on modernization of NSRS and CSRS</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mn-lt"/>
                <a:ea typeface="+mn-ea"/>
                <a:cs typeface="+mn-cs"/>
              </a:defRPr>
            </a:lvl1pPr>
          </a:lstStyle>
          <a:p>
            <a:pPr>
              <a:defRPr/>
            </a:pPr>
            <a:fld id="{9FD14B67-5B11-4339-9EE3-C1E8D2A759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868" r:id="rId1"/>
    <p:sldLayoutId id="2147487869" r:id="rId2"/>
    <p:sldLayoutId id="2147487870" r:id="rId3"/>
    <p:sldLayoutId id="2147487871" r:id="rId4"/>
    <p:sldLayoutId id="2147487872" r:id="rId5"/>
    <p:sldLayoutId id="2147487873" r:id="rId6"/>
    <p:sldLayoutId id="2147487874" r:id="rId7"/>
    <p:sldLayoutId id="2147487875" r:id="rId8"/>
    <p:sldLayoutId id="2147487876" r:id="rId9"/>
    <p:sldLayoutId id="2147487877" r:id="rId10"/>
    <p:sldLayoutId id="2147487878" r:id="rId11"/>
  </p:sldLayoutIdLst>
  <p:hf hdr="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p:nvPicPr>
        <p:blipFill>
          <a:blip r:embed="rId13" cstate="print"/>
          <a:srcRect/>
          <a:stretch>
            <a:fillRect/>
          </a:stretch>
        </p:blipFill>
        <p:spPr bwMode="auto">
          <a:xfrm>
            <a:off x="0" y="0"/>
            <a:ext cx="12192000" cy="6858000"/>
          </a:xfrm>
          <a:prstGeom prst="rect">
            <a:avLst/>
          </a:prstGeom>
          <a:noFill/>
          <a:ln w="9525">
            <a:noFill/>
            <a:miter lim="800000"/>
            <a:headEnd/>
            <a:tailEnd/>
          </a:ln>
        </p:spPr>
      </p:pic>
      <p:sp>
        <p:nvSpPr>
          <p:cNvPr id="2051"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052" name="Text Placeholder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0" hangingPunct="0">
              <a:defRPr/>
            </a:pPr>
            <a:r>
              <a:rPr lang="en-US" b="1">
                <a:solidFill>
                  <a:prstClr val="black">
                    <a:tint val="75000"/>
                  </a:prstClr>
                </a:solidFill>
                <a:ea typeface="+mn-ea"/>
              </a:rPr>
              <a:t>April 23, 2025</a:t>
            </a: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0" hangingPunct="0">
              <a:defRPr/>
            </a:pPr>
            <a:r>
              <a:rPr lang="en-US" b="1">
                <a:solidFill>
                  <a:prstClr val="black">
                    <a:tint val="75000"/>
                  </a:prstClr>
                </a:solidFill>
                <a:ea typeface="+mn-ea"/>
              </a:rPr>
              <a:t>Industry Workshop on modernization of NSRS and CSRS</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0" hangingPunct="0">
              <a:defRPr/>
            </a:pPr>
            <a:fld id="{9BFF1EB7-48D0-4244-B994-DAA8D417C2D9}" type="slidenum">
              <a:rPr lang="en-US" b="1">
                <a:solidFill>
                  <a:prstClr val="black">
                    <a:tint val="75000"/>
                  </a:prstClr>
                </a:solidFill>
                <a:ea typeface="+mn-ea"/>
              </a:rPr>
              <a:pPr eaLnBrk="0" hangingPunct="0">
                <a:defRPr/>
              </a:pPr>
              <a:t>‹#›</a:t>
            </a:fld>
            <a:endParaRPr lang="en-US" b="1">
              <a:solidFill>
                <a:prstClr val="black">
                  <a:tint val="75000"/>
                </a:prstClr>
              </a:solidFill>
              <a:ea typeface="+mn-ea"/>
            </a:endParaRPr>
          </a:p>
        </p:txBody>
      </p:sp>
    </p:spTree>
    <p:extLst>
      <p:ext uri="{BB962C8B-B14F-4D97-AF65-F5344CB8AC3E}">
        <p14:creationId xmlns:p14="http://schemas.microsoft.com/office/powerpoint/2010/main" val="3485090762"/>
      </p:ext>
    </p:extLst>
  </p:cSld>
  <p:clrMap bg1="lt1" tx1="dk1" bg2="lt2" tx2="dk2" accent1="accent1" accent2="accent2" accent3="accent3" accent4="accent4" accent5="accent5" accent6="accent6" hlink="hlink" folHlink="folHlink"/>
  <p:sldLayoutIdLst>
    <p:sldLayoutId id="2147487880" r:id="rId1"/>
    <p:sldLayoutId id="2147487881" r:id="rId2"/>
    <p:sldLayoutId id="2147487882" r:id="rId3"/>
    <p:sldLayoutId id="2147487883" r:id="rId4"/>
    <p:sldLayoutId id="2147487884" r:id="rId5"/>
    <p:sldLayoutId id="2147487885" r:id="rId6"/>
    <p:sldLayoutId id="2147487886" r:id="rId7"/>
    <p:sldLayoutId id="2147487887" r:id="rId8"/>
    <p:sldLayoutId id="2147487888" r:id="rId9"/>
    <p:sldLayoutId id="2147487889" r:id="rId10"/>
    <p:sldLayoutId id="2147487890" r:id="rId11"/>
  </p:sldLayoutIdLst>
  <p:hf hdr="0"/>
  <p:txStyles>
    <p:titleStyle>
      <a:lvl1pPr algn="ctr" rtl="0" eaLnBrk="1" fontAlgn="base" hangingPunct="1">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p:nvPicPr>
        <p:blipFill>
          <a:blip r:embed="rId13" cstate="print"/>
          <a:srcRect/>
          <a:stretch>
            <a:fillRect/>
          </a:stretch>
        </p:blipFill>
        <p:spPr bwMode="auto">
          <a:xfrm>
            <a:off x="0" y="0"/>
            <a:ext cx="12192000" cy="6858000"/>
          </a:xfrm>
          <a:prstGeom prst="rect">
            <a:avLst/>
          </a:prstGeom>
          <a:noFill/>
          <a:ln w="9525">
            <a:noFill/>
            <a:miter lim="800000"/>
            <a:headEnd/>
            <a:tailEnd/>
          </a:ln>
        </p:spPr>
      </p:pic>
      <p:sp>
        <p:nvSpPr>
          <p:cNvPr id="2051"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052" name="Text Placeholder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0" hangingPunct="0">
              <a:defRPr/>
            </a:pPr>
            <a:r>
              <a:rPr lang="en-US" b="1">
                <a:solidFill>
                  <a:prstClr val="black">
                    <a:tint val="75000"/>
                  </a:prstClr>
                </a:solidFill>
                <a:ea typeface="+mn-ea"/>
              </a:rPr>
              <a:t>April 23, 2025</a:t>
            </a: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0" hangingPunct="0">
              <a:defRPr/>
            </a:pPr>
            <a:r>
              <a:rPr lang="en-US" b="1">
                <a:solidFill>
                  <a:prstClr val="black">
                    <a:tint val="75000"/>
                  </a:prstClr>
                </a:solidFill>
                <a:ea typeface="+mn-ea"/>
              </a:rPr>
              <a:t>Industry Workshop on modernization of NSRS and CSRS</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0" hangingPunct="0">
              <a:defRPr/>
            </a:pPr>
            <a:fld id="{9BFF1EB7-48D0-4244-B994-DAA8D417C2D9}" type="slidenum">
              <a:rPr lang="en-US" b="1">
                <a:solidFill>
                  <a:prstClr val="black">
                    <a:tint val="75000"/>
                  </a:prstClr>
                </a:solidFill>
                <a:ea typeface="+mn-ea"/>
              </a:rPr>
              <a:pPr eaLnBrk="0" hangingPunct="0">
                <a:defRPr/>
              </a:pPr>
              <a:t>‹#›</a:t>
            </a:fld>
            <a:endParaRPr lang="en-US" b="1">
              <a:solidFill>
                <a:prstClr val="black">
                  <a:tint val="75000"/>
                </a:prstClr>
              </a:solidFill>
              <a:ea typeface="+mn-ea"/>
            </a:endParaRPr>
          </a:p>
        </p:txBody>
      </p:sp>
    </p:spTree>
    <p:extLst>
      <p:ext uri="{BB962C8B-B14F-4D97-AF65-F5344CB8AC3E}">
        <p14:creationId xmlns:p14="http://schemas.microsoft.com/office/powerpoint/2010/main" val="3351406659"/>
      </p:ext>
    </p:extLst>
  </p:cSld>
  <p:clrMap bg1="lt1" tx1="dk1" bg2="lt2" tx2="dk2" accent1="accent1" accent2="accent2" accent3="accent3" accent4="accent4" accent5="accent5" accent6="accent6" hlink="hlink" folHlink="folHlink"/>
  <p:sldLayoutIdLst>
    <p:sldLayoutId id="2147487892" r:id="rId1"/>
    <p:sldLayoutId id="2147487893" r:id="rId2"/>
    <p:sldLayoutId id="2147487894" r:id="rId3"/>
    <p:sldLayoutId id="2147487895" r:id="rId4"/>
    <p:sldLayoutId id="2147487896" r:id="rId5"/>
    <p:sldLayoutId id="2147487897" r:id="rId6"/>
    <p:sldLayoutId id="2147487898" r:id="rId7"/>
    <p:sldLayoutId id="2147487899" r:id="rId8"/>
    <p:sldLayoutId id="2147487900" r:id="rId9"/>
    <p:sldLayoutId id="2147487901" r:id="rId10"/>
    <p:sldLayoutId id="2147487902" r:id="rId11"/>
  </p:sldLayoutIdLst>
  <p:hf hdr="0"/>
  <p:txStyles>
    <p:titleStyle>
      <a:lvl1pPr algn="ctr" rtl="0" eaLnBrk="1" fontAlgn="base" hangingPunct="1">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034958"/>
            <a:ext cx="11989837" cy="3632118"/>
          </a:xfrm>
          <a:prstGeom prst="rect">
            <a:avLst/>
          </a:prstGeom>
          <a:noFill/>
          <a:ln w="9525">
            <a:noFill/>
            <a:miter lim="800000"/>
            <a:headEnd/>
            <a:tailEnd/>
          </a:ln>
          <a:effectLst/>
        </p:spPr>
        <p:txBody>
          <a:bodyPr anchor="ctr"/>
          <a:lstStyle/>
          <a:p>
            <a:pPr algn="ctr">
              <a:defRPr/>
            </a:pPr>
            <a:r>
              <a:rPr lang="en-US" sz="3600" b="1" i="1" dirty="0">
                <a:solidFill>
                  <a:prstClr val="black"/>
                </a:solidFill>
                <a:latin typeface="Verdana" pitchFamily="34" charset="0"/>
                <a:ea typeface="+mn-ea"/>
              </a:rPr>
              <a:t>Transformation work flows in the USA</a:t>
            </a:r>
            <a:endParaRPr lang="en-US" b="1" dirty="0">
              <a:solidFill>
                <a:prstClr val="black"/>
              </a:solidFill>
              <a:latin typeface="Verdana" pitchFamily="34" charset="0"/>
              <a:ea typeface="+mn-ea"/>
            </a:endParaRPr>
          </a:p>
          <a:p>
            <a:pPr algn="ctr">
              <a:defRPr/>
            </a:pPr>
            <a:endParaRPr lang="en-US" dirty="0">
              <a:solidFill>
                <a:prstClr val="black"/>
              </a:solidFill>
              <a:latin typeface="Verdana" pitchFamily="34" charset="0"/>
              <a:ea typeface="+mn-ea"/>
            </a:endParaRPr>
          </a:p>
          <a:p>
            <a:pPr algn="ctr">
              <a:defRPr/>
            </a:pPr>
            <a:r>
              <a:rPr lang="en-US" b="1" dirty="0">
                <a:solidFill>
                  <a:prstClr val="black"/>
                </a:solidFill>
                <a:latin typeface="Verdana" pitchFamily="34" charset="0"/>
                <a:ea typeface="+mn-ea"/>
              </a:rPr>
              <a:t>Dru Smith</a:t>
            </a:r>
          </a:p>
          <a:p>
            <a:pPr algn="ctr">
              <a:defRPr/>
            </a:pPr>
            <a:r>
              <a:rPr lang="en-US" dirty="0">
                <a:solidFill>
                  <a:prstClr val="black"/>
                </a:solidFill>
                <a:latin typeface="Verdana" pitchFamily="34" charset="0"/>
                <a:ea typeface="+mn-ea"/>
              </a:rPr>
              <a:t>NSRS Modernization Manager</a:t>
            </a:r>
          </a:p>
          <a:p>
            <a:pPr algn="ctr">
              <a:defRPr/>
            </a:pPr>
            <a:r>
              <a:rPr lang="en-US" b="1" dirty="0">
                <a:solidFill>
                  <a:prstClr val="black"/>
                </a:solidFill>
                <a:latin typeface="Verdana" pitchFamily="34" charset="0"/>
                <a:ea typeface="+mn-ea"/>
              </a:rPr>
              <a:t>NOAA’s National Geodetic Survey</a:t>
            </a:r>
            <a:br>
              <a:rPr lang="en-US" b="1" dirty="0">
                <a:solidFill>
                  <a:prstClr val="black"/>
                </a:solidFill>
                <a:effectLst>
                  <a:outerShdw blurRad="38100" dist="38100" dir="2700000" algn="tl">
                    <a:srgbClr val="C0C0C0"/>
                  </a:outerShdw>
                </a:effectLst>
                <a:latin typeface="Verdana" pitchFamily="34" charset="0"/>
                <a:ea typeface="+mn-ea"/>
              </a:rPr>
            </a:br>
            <a:endParaRPr lang="en-US" b="1" dirty="0">
              <a:solidFill>
                <a:prstClr val="black"/>
              </a:solidFill>
              <a:effectLst>
                <a:outerShdw blurRad="38100" dist="38100" dir="2700000" algn="tl">
                  <a:srgbClr val="C0C0C0"/>
                </a:outerShdw>
              </a:effectLst>
              <a:latin typeface="Verdana" pitchFamily="34" charset="0"/>
              <a:ea typeface="+mn-ea"/>
            </a:endParaRPr>
          </a:p>
        </p:txBody>
      </p:sp>
      <p:sp>
        <p:nvSpPr>
          <p:cNvPr id="2" name="Date Placeholder 1"/>
          <p:cNvSpPr>
            <a:spLocks noGrp="1"/>
          </p:cNvSpPr>
          <p:nvPr>
            <p:ph type="dt" sz="half" idx="10"/>
          </p:nvPr>
        </p:nvSpPr>
        <p:spPr/>
        <p:txBody>
          <a:bodyPr/>
          <a:lstStyle/>
          <a:p>
            <a:pPr>
              <a:defRPr/>
            </a:pPr>
            <a:r>
              <a:rPr lang="en-US"/>
              <a:t>April 23, 2025</a:t>
            </a:r>
            <a:endParaRPr lang="en-US" dirty="0"/>
          </a:p>
        </p:txBody>
      </p:sp>
      <p:sp>
        <p:nvSpPr>
          <p:cNvPr id="3" name="Footer Placeholder 2"/>
          <p:cNvSpPr>
            <a:spLocks noGrp="1"/>
          </p:cNvSpPr>
          <p:nvPr>
            <p:ph type="ftr" sz="quarter" idx="11"/>
          </p:nvPr>
        </p:nvSpPr>
        <p:spPr/>
        <p:txBody>
          <a:bodyPr/>
          <a:lstStyle/>
          <a:p>
            <a:pPr>
              <a:defRPr/>
            </a:pPr>
            <a:r>
              <a:rPr lang="en-US"/>
              <a:t>Industry Workshop on modernization of NSRS and CSRS</a:t>
            </a:r>
            <a:endParaRPr lang="en-US" dirty="0"/>
          </a:p>
        </p:txBody>
      </p:sp>
      <p:sp>
        <p:nvSpPr>
          <p:cNvPr id="4" name="Slide Number Placeholder 3"/>
          <p:cNvSpPr>
            <a:spLocks noGrp="1"/>
          </p:cNvSpPr>
          <p:nvPr>
            <p:ph type="sldNum" sz="quarter" idx="12"/>
          </p:nvPr>
        </p:nvSpPr>
        <p:spPr/>
        <p:txBody>
          <a:bodyPr/>
          <a:lstStyle/>
          <a:p>
            <a:pPr>
              <a:defRPr/>
            </a:pPr>
            <a:fld id="{58280CB3-0FF6-4D07-A0F6-C78040BEDDEE}"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8FE1B5C-854D-4FE8-AD59-EAF15E7A9627}"/>
              </a:ext>
            </a:extLst>
          </p:cNvPr>
          <p:cNvSpPr>
            <a:spLocks noGrp="1"/>
          </p:cNvSpPr>
          <p:nvPr>
            <p:ph type="dt" sz="half" idx="10"/>
          </p:nvPr>
        </p:nvSpPr>
        <p:spPr/>
        <p:txBody>
          <a:bodyPr/>
          <a:lstStyle/>
          <a:p>
            <a:pPr>
              <a:defRPr/>
            </a:pPr>
            <a:r>
              <a:rPr lang="en-US"/>
              <a:t>April 23, 2025</a:t>
            </a:r>
          </a:p>
        </p:txBody>
      </p:sp>
      <p:sp>
        <p:nvSpPr>
          <p:cNvPr id="5" name="Footer Placeholder 4">
            <a:extLst>
              <a:ext uri="{FF2B5EF4-FFF2-40B4-BE49-F238E27FC236}">
                <a16:creationId xmlns:a16="http://schemas.microsoft.com/office/drawing/2014/main" id="{388F94D3-8F66-41AE-B600-4DAE57E95BD7}"/>
              </a:ext>
            </a:extLst>
          </p:cNvPr>
          <p:cNvSpPr>
            <a:spLocks noGrp="1"/>
          </p:cNvSpPr>
          <p:nvPr>
            <p:ph type="ftr" sz="quarter" idx="11"/>
          </p:nvPr>
        </p:nvSpPr>
        <p:spPr/>
        <p:txBody>
          <a:bodyPr/>
          <a:lstStyle/>
          <a:p>
            <a:pPr>
              <a:defRPr/>
            </a:pPr>
            <a:r>
              <a:rPr lang="en-US"/>
              <a:t>Industry Workshop on modernization of NSRS and CSRS</a:t>
            </a:r>
          </a:p>
        </p:txBody>
      </p:sp>
      <p:sp>
        <p:nvSpPr>
          <p:cNvPr id="6" name="Slide Number Placeholder 5">
            <a:extLst>
              <a:ext uri="{FF2B5EF4-FFF2-40B4-BE49-F238E27FC236}">
                <a16:creationId xmlns:a16="http://schemas.microsoft.com/office/drawing/2014/main" id="{D896F91F-0D11-40BA-A26D-7F2608555BB3}"/>
              </a:ext>
            </a:extLst>
          </p:cNvPr>
          <p:cNvSpPr>
            <a:spLocks noGrp="1"/>
          </p:cNvSpPr>
          <p:nvPr>
            <p:ph type="sldNum" sz="quarter" idx="12"/>
          </p:nvPr>
        </p:nvSpPr>
        <p:spPr/>
        <p:txBody>
          <a:bodyPr/>
          <a:lstStyle/>
          <a:p>
            <a:pPr>
              <a:defRPr/>
            </a:pPr>
            <a:fld id="{EB6791C4-DF4E-4C17-A41C-B2BEB15390BD}" type="slidenum">
              <a:rPr lang="en-US" smtClean="0"/>
              <a:pPr>
                <a:defRPr/>
              </a:pPr>
              <a:t>10</a:t>
            </a:fld>
            <a:endParaRPr lang="en-US"/>
          </a:p>
        </p:txBody>
      </p:sp>
      <p:sp>
        <p:nvSpPr>
          <p:cNvPr id="8" name="TextBox 7">
            <a:extLst>
              <a:ext uri="{FF2B5EF4-FFF2-40B4-BE49-F238E27FC236}">
                <a16:creationId xmlns:a16="http://schemas.microsoft.com/office/drawing/2014/main" id="{55ABB7E1-DAEF-4DB6-B017-270DD2C01311}"/>
              </a:ext>
            </a:extLst>
          </p:cNvPr>
          <p:cNvSpPr txBox="1"/>
          <p:nvPr/>
        </p:nvSpPr>
        <p:spPr>
          <a:xfrm>
            <a:off x="12476538" y="136100"/>
            <a:ext cx="3389069" cy="553998"/>
          </a:xfrm>
          <a:prstGeom prst="rect">
            <a:avLst/>
          </a:prstGeom>
          <a:noFill/>
        </p:spPr>
        <p:txBody>
          <a:bodyPr wrap="none" rtlCol="0">
            <a:spAutoFit/>
          </a:bodyPr>
          <a:lstStyle/>
          <a:p>
            <a:r>
              <a:rPr lang="en-US" sz="1000" b="1" dirty="0"/>
              <a:t>All NGS frames, ITRFs and WGS84s</a:t>
            </a:r>
          </a:p>
          <a:p>
            <a:r>
              <a:rPr lang="en-US" sz="1000" b="1" dirty="0"/>
              <a:t>Connected by 14-parameter Helmert transformations</a:t>
            </a:r>
          </a:p>
          <a:p>
            <a:r>
              <a:rPr lang="en-US" sz="1000" b="1" dirty="0"/>
              <a:t>Epoch 2010.00</a:t>
            </a:r>
          </a:p>
        </p:txBody>
      </p:sp>
      <p:sp>
        <p:nvSpPr>
          <p:cNvPr id="45" name="TextBox 44">
            <a:extLst>
              <a:ext uri="{FF2B5EF4-FFF2-40B4-BE49-F238E27FC236}">
                <a16:creationId xmlns:a16="http://schemas.microsoft.com/office/drawing/2014/main" id="{EFB18C2F-6865-4EE9-8409-D6ACB79A8548}"/>
              </a:ext>
            </a:extLst>
          </p:cNvPr>
          <p:cNvSpPr txBox="1"/>
          <p:nvPr/>
        </p:nvSpPr>
        <p:spPr>
          <a:xfrm>
            <a:off x="6958862" y="392087"/>
            <a:ext cx="4803284" cy="2893100"/>
          </a:xfrm>
          <a:prstGeom prst="rect">
            <a:avLst/>
          </a:prstGeom>
          <a:noFill/>
        </p:spPr>
        <p:txBody>
          <a:bodyPr wrap="square" rtlCol="0">
            <a:spAutoFit/>
          </a:bodyPr>
          <a:lstStyle/>
          <a:p>
            <a:r>
              <a:rPr lang="en-US" sz="1400" dirty="0"/>
              <a:t>For epoch 2010.00, NADCON provides a path in/out of this box, since frame NAD83_NA is definitionally equivalent to NAD83_2011.</a:t>
            </a:r>
          </a:p>
          <a:p>
            <a:endParaRPr lang="en-US" sz="1400" dirty="0"/>
          </a:p>
          <a:p>
            <a:r>
              <a:rPr lang="en-US" sz="1400" dirty="0"/>
              <a:t>NCAT will know that NAD83_NA (XYZ, 2010.00) is equivalent to NAD 83(2011) epoch 2010.00 XYZ values.  </a:t>
            </a:r>
          </a:p>
          <a:p>
            <a:endParaRPr lang="en-US" sz="1400" dirty="0"/>
          </a:p>
          <a:p>
            <a:r>
              <a:rPr lang="en-US" sz="1400" dirty="0"/>
              <a:t>It can then convert to other forms, especially </a:t>
            </a:r>
            <a:r>
              <a:rPr lang="en-US" sz="1400" dirty="0">
                <a:latin typeface="Symbol" panose="05050102010706020507" pitchFamily="18" charset="2"/>
              </a:rPr>
              <a:t>f</a:t>
            </a:r>
            <a:r>
              <a:rPr lang="en-US" sz="1400" dirty="0"/>
              <a:t>, </a:t>
            </a:r>
            <a:r>
              <a:rPr lang="en-US" sz="1400" dirty="0">
                <a:latin typeface="Symbol" panose="05050102010706020507" pitchFamily="18" charset="2"/>
              </a:rPr>
              <a:t>l</a:t>
            </a:r>
            <a:r>
              <a:rPr lang="en-US" sz="1400" dirty="0"/>
              <a:t>, h…</a:t>
            </a:r>
          </a:p>
          <a:p>
            <a:endParaRPr lang="en-US" sz="1400" dirty="0">
              <a:solidFill>
                <a:schemeClr val="tx1"/>
              </a:solidFill>
            </a:endParaRPr>
          </a:p>
          <a:p>
            <a:r>
              <a:rPr lang="en-US" sz="1400" dirty="0"/>
              <a:t>…</a:t>
            </a:r>
            <a:r>
              <a:rPr lang="en-US" sz="1400" dirty="0">
                <a:solidFill>
                  <a:schemeClr val="tx1"/>
                </a:solidFill>
              </a:rPr>
              <a:t>which then allows for either </a:t>
            </a:r>
            <a:r>
              <a:rPr lang="en-US" sz="1400" dirty="0"/>
              <a:t>further conversions within the same datum…</a:t>
            </a:r>
          </a:p>
          <a:p>
            <a:endParaRPr lang="en-US" sz="1400" dirty="0"/>
          </a:p>
          <a:p>
            <a:r>
              <a:rPr lang="en-US" sz="1400" dirty="0"/>
              <a:t>…or allows for NADCON connections out of the frame.</a:t>
            </a:r>
            <a:endParaRPr lang="en-US" sz="1400" dirty="0">
              <a:solidFill>
                <a:schemeClr val="tx1"/>
              </a:solidFill>
            </a:endParaRPr>
          </a:p>
        </p:txBody>
      </p:sp>
      <p:cxnSp>
        <p:nvCxnSpPr>
          <p:cNvPr id="54" name="Straight Connector 53">
            <a:extLst>
              <a:ext uri="{FF2B5EF4-FFF2-40B4-BE49-F238E27FC236}">
                <a16:creationId xmlns:a16="http://schemas.microsoft.com/office/drawing/2014/main" id="{7DF5FEED-09E3-4C75-B37D-C9BE1BFD6DB0}"/>
              </a:ext>
            </a:extLst>
          </p:cNvPr>
          <p:cNvCxnSpPr>
            <a:cxnSpLocks/>
            <a:stCxn id="128" idx="0"/>
          </p:cNvCxnSpPr>
          <p:nvPr/>
        </p:nvCxnSpPr>
        <p:spPr>
          <a:xfrm flipH="1" flipV="1">
            <a:off x="3701017" y="1132953"/>
            <a:ext cx="4163297" cy="3045968"/>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F81B702D-8026-4901-AA2D-9383CC6BA7A5}"/>
              </a:ext>
            </a:extLst>
          </p:cNvPr>
          <p:cNvSpPr txBox="1"/>
          <p:nvPr/>
        </p:nvSpPr>
        <p:spPr>
          <a:xfrm>
            <a:off x="8213202" y="5254331"/>
            <a:ext cx="1260025" cy="523220"/>
          </a:xfrm>
          <a:prstGeom prst="rect">
            <a:avLst/>
          </a:prstGeom>
          <a:noFill/>
        </p:spPr>
        <p:txBody>
          <a:bodyPr wrap="none" rtlCol="0">
            <a:spAutoFit/>
          </a:bodyPr>
          <a:lstStyle/>
          <a:p>
            <a:r>
              <a:rPr lang="en-US" sz="1400" b="1" dirty="0">
                <a:solidFill>
                  <a:srgbClr val="7030A0"/>
                </a:solidFill>
              </a:rPr>
              <a:t>NAD83_2011</a:t>
            </a:r>
          </a:p>
          <a:p>
            <a:r>
              <a:rPr lang="en-US" sz="1400" b="1" dirty="0">
                <a:solidFill>
                  <a:srgbClr val="7030A0"/>
                </a:solidFill>
              </a:rPr>
              <a:t>(255)</a:t>
            </a:r>
            <a:endParaRPr lang="en-US" b="1" dirty="0">
              <a:solidFill>
                <a:srgbClr val="7030A0"/>
              </a:solidFill>
            </a:endParaRPr>
          </a:p>
        </p:txBody>
      </p:sp>
      <p:cxnSp>
        <p:nvCxnSpPr>
          <p:cNvPr id="59" name="Straight Connector 58">
            <a:extLst>
              <a:ext uri="{FF2B5EF4-FFF2-40B4-BE49-F238E27FC236}">
                <a16:creationId xmlns:a16="http://schemas.microsoft.com/office/drawing/2014/main" id="{B8580AF0-88F5-4DFD-B9D6-E9F807F6C325}"/>
              </a:ext>
            </a:extLst>
          </p:cNvPr>
          <p:cNvCxnSpPr>
            <a:cxnSpLocks/>
            <a:stCxn id="99" idx="6"/>
            <a:endCxn id="51" idx="2"/>
          </p:cNvCxnSpPr>
          <p:nvPr/>
        </p:nvCxnSpPr>
        <p:spPr>
          <a:xfrm>
            <a:off x="6654062" y="3689280"/>
            <a:ext cx="1683991" cy="79190"/>
          </a:xfrm>
          <a:prstGeom prst="line">
            <a:avLst/>
          </a:prstGeom>
          <a:ln w="38100">
            <a:solidFill>
              <a:srgbClr val="00B050"/>
            </a:solidFill>
            <a:headEnd type="arrow"/>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FD2C0432-43E3-4072-BDBC-0341BE6CAD61}"/>
              </a:ext>
            </a:extLst>
          </p:cNvPr>
          <p:cNvSpPr/>
          <p:nvPr/>
        </p:nvSpPr>
        <p:spPr>
          <a:xfrm>
            <a:off x="7306960" y="3670518"/>
            <a:ext cx="782307" cy="21945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7A,7B,7C</a:t>
            </a:r>
          </a:p>
        </p:txBody>
      </p:sp>
      <p:grpSp>
        <p:nvGrpSpPr>
          <p:cNvPr id="76" name="Group 75">
            <a:extLst>
              <a:ext uri="{FF2B5EF4-FFF2-40B4-BE49-F238E27FC236}">
                <a16:creationId xmlns:a16="http://schemas.microsoft.com/office/drawing/2014/main" id="{EF9064DD-E531-44EC-BCAB-14C46DDDD4AC}"/>
              </a:ext>
            </a:extLst>
          </p:cNvPr>
          <p:cNvGrpSpPr/>
          <p:nvPr/>
        </p:nvGrpSpPr>
        <p:grpSpPr>
          <a:xfrm>
            <a:off x="10001255" y="3297429"/>
            <a:ext cx="1924135" cy="1614641"/>
            <a:chOff x="1352465" y="1688796"/>
            <a:chExt cx="1924135" cy="1614641"/>
          </a:xfrm>
        </p:grpSpPr>
        <p:sp>
          <p:nvSpPr>
            <p:cNvPr id="77" name="Oval 76">
              <a:extLst>
                <a:ext uri="{FF2B5EF4-FFF2-40B4-BE49-F238E27FC236}">
                  <a16:creationId xmlns:a16="http://schemas.microsoft.com/office/drawing/2014/main" id="{DE50BEFA-F2E9-4E15-9F12-C8129202CA95}"/>
                </a:ext>
              </a:extLst>
            </p:cNvPr>
            <p:cNvSpPr/>
            <p:nvPr/>
          </p:nvSpPr>
          <p:spPr>
            <a:xfrm>
              <a:off x="1352465" y="2351386"/>
              <a:ext cx="467170" cy="4671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rPr>
                <a:t>X, Y, Z</a:t>
              </a:r>
            </a:p>
          </p:txBody>
        </p:sp>
        <p:sp>
          <p:nvSpPr>
            <p:cNvPr id="78" name="Oval 77">
              <a:extLst>
                <a:ext uri="{FF2B5EF4-FFF2-40B4-BE49-F238E27FC236}">
                  <a16:creationId xmlns:a16="http://schemas.microsoft.com/office/drawing/2014/main" id="{232DB3EF-C09F-4A56-8FA2-9BE3934D500A}"/>
                </a:ext>
              </a:extLst>
            </p:cNvPr>
            <p:cNvSpPr/>
            <p:nvPr/>
          </p:nvSpPr>
          <p:spPr>
            <a:xfrm>
              <a:off x="1752600"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USNG</a:t>
              </a:r>
            </a:p>
          </p:txBody>
        </p:sp>
        <p:sp>
          <p:nvSpPr>
            <p:cNvPr id="79" name="Oval 78">
              <a:extLst>
                <a:ext uri="{FF2B5EF4-FFF2-40B4-BE49-F238E27FC236}">
                  <a16:creationId xmlns:a16="http://schemas.microsoft.com/office/drawing/2014/main" id="{92445E4B-6B71-4651-AE59-A0B20ACBFC3B}"/>
                </a:ext>
              </a:extLst>
            </p:cNvPr>
            <p:cNvSpPr/>
            <p:nvPr/>
          </p:nvSpPr>
          <p:spPr>
            <a:xfrm>
              <a:off x="2449608"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rPr>
                <a:t>UTM</a:t>
              </a:r>
            </a:p>
          </p:txBody>
        </p:sp>
        <p:sp>
          <p:nvSpPr>
            <p:cNvPr id="80" name="Oval 79">
              <a:extLst>
                <a:ext uri="{FF2B5EF4-FFF2-40B4-BE49-F238E27FC236}">
                  <a16:creationId xmlns:a16="http://schemas.microsoft.com/office/drawing/2014/main" id="{85FE072E-6835-458A-8881-2C498169109F}"/>
                </a:ext>
              </a:extLst>
            </p:cNvPr>
            <p:cNvSpPr/>
            <p:nvPr/>
          </p:nvSpPr>
          <p:spPr>
            <a:xfrm>
              <a:off x="2819400" y="22860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rPr>
                <a:t>SPC</a:t>
              </a:r>
            </a:p>
          </p:txBody>
        </p:sp>
        <p:sp>
          <p:nvSpPr>
            <p:cNvPr id="81" name="Oval 80">
              <a:extLst>
                <a:ext uri="{FF2B5EF4-FFF2-40B4-BE49-F238E27FC236}">
                  <a16:creationId xmlns:a16="http://schemas.microsoft.com/office/drawing/2014/main" id="{3543C945-D009-44A9-B663-9266EE2FC052}"/>
                </a:ext>
              </a:extLst>
            </p:cNvPr>
            <p:cNvSpPr/>
            <p:nvPr/>
          </p:nvSpPr>
          <p:spPr>
            <a:xfrm>
              <a:off x="2057400" y="1688796"/>
              <a:ext cx="457200" cy="457200"/>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Symbol" panose="05050102010706020507" pitchFamily="18" charset="2"/>
                </a:rPr>
                <a:t>f</a:t>
              </a:r>
              <a:r>
                <a:rPr lang="en-US" sz="900" b="1" dirty="0">
                  <a:solidFill>
                    <a:schemeClr val="tx1"/>
                  </a:solidFill>
                </a:rPr>
                <a:t>, </a:t>
              </a:r>
              <a:r>
                <a:rPr lang="en-US" sz="900" b="1" dirty="0">
                  <a:solidFill>
                    <a:schemeClr val="tx1"/>
                  </a:solidFill>
                  <a:latin typeface="Symbol" panose="05050102010706020507" pitchFamily="18" charset="2"/>
                </a:rPr>
                <a:t>l</a:t>
              </a:r>
              <a:r>
                <a:rPr lang="en-US" sz="900" b="1" dirty="0">
                  <a:solidFill>
                    <a:schemeClr val="tx1"/>
                  </a:solidFill>
                </a:rPr>
                <a:t>, h</a:t>
              </a:r>
            </a:p>
          </p:txBody>
        </p:sp>
        <p:cxnSp>
          <p:nvCxnSpPr>
            <p:cNvPr id="82" name="Straight Connector 81">
              <a:extLst>
                <a:ext uri="{FF2B5EF4-FFF2-40B4-BE49-F238E27FC236}">
                  <a16:creationId xmlns:a16="http://schemas.microsoft.com/office/drawing/2014/main" id="{B0E982B7-9E98-41DB-B37E-2DAB999A87A0}"/>
                </a:ext>
              </a:extLst>
            </p:cNvPr>
            <p:cNvCxnSpPr>
              <a:stCxn id="81" idx="4"/>
              <a:endCxn id="78" idx="0"/>
            </p:cNvCxnSpPr>
            <p:nvPr/>
          </p:nvCxnSpPr>
          <p:spPr>
            <a:xfrm flipH="1">
              <a:off x="1995041" y="2145996"/>
              <a:ext cx="29095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733F6C8-7C79-4198-A459-1FF2485B690D}"/>
                </a:ext>
              </a:extLst>
            </p:cNvPr>
            <p:cNvCxnSpPr>
              <a:stCxn id="81" idx="3"/>
              <a:endCxn id="77" idx="7"/>
            </p:cNvCxnSpPr>
            <p:nvPr/>
          </p:nvCxnSpPr>
          <p:spPr>
            <a:xfrm flipH="1">
              <a:off x="1751220" y="2079041"/>
              <a:ext cx="373135" cy="3407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D605B9B-B8F2-48C1-B3DE-AE77095C8798}"/>
                </a:ext>
              </a:extLst>
            </p:cNvPr>
            <p:cNvCxnSpPr>
              <a:stCxn id="81" idx="5"/>
              <a:endCxn id="80" idx="1"/>
            </p:cNvCxnSpPr>
            <p:nvPr/>
          </p:nvCxnSpPr>
          <p:spPr>
            <a:xfrm>
              <a:off x="2447645" y="2079041"/>
              <a:ext cx="438710" cy="2739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EBFDCE8-9978-471F-9811-4E9573696A6D}"/>
                </a:ext>
              </a:extLst>
            </p:cNvPr>
            <p:cNvCxnSpPr>
              <a:stCxn id="81" idx="4"/>
              <a:endCxn id="79" idx="0"/>
            </p:cNvCxnSpPr>
            <p:nvPr/>
          </p:nvCxnSpPr>
          <p:spPr>
            <a:xfrm>
              <a:off x="2286000" y="2145996"/>
              <a:ext cx="40604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C95C110-F6FC-4B0F-A317-0376CBBDF62B}"/>
                </a:ext>
              </a:extLst>
            </p:cNvPr>
            <p:cNvCxnSpPr>
              <a:stCxn id="78" idx="6"/>
              <a:endCxn id="79" idx="2"/>
            </p:cNvCxnSpPr>
            <p:nvPr/>
          </p:nvCxnSpPr>
          <p:spPr>
            <a:xfrm>
              <a:off x="2237481" y="3060997"/>
              <a:ext cx="2121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8" name="TextBox 87">
            <a:extLst>
              <a:ext uri="{FF2B5EF4-FFF2-40B4-BE49-F238E27FC236}">
                <a16:creationId xmlns:a16="http://schemas.microsoft.com/office/drawing/2014/main" id="{920DD34F-10CF-4DED-8871-C72394327CD1}"/>
              </a:ext>
            </a:extLst>
          </p:cNvPr>
          <p:cNvSpPr txBox="1"/>
          <p:nvPr/>
        </p:nvSpPr>
        <p:spPr>
          <a:xfrm>
            <a:off x="10372459" y="5202025"/>
            <a:ext cx="1551900" cy="523220"/>
          </a:xfrm>
          <a:prstGeom prst="rect">
            <a:avLst/>
          </a:prstGeom>
          <a:noFill/>
        </p:spPr>
        <p:txBody>
          <a:bodyPr wrap="none" rtlCol="0">
            <a:spAutoFit/>
          </a:bodyPr>
          <a:lstStyle/>
          <a:p>
            <a:r>
              <a:rPr lang="en-US" sz="1400" b="1" dirty="0">
                <a:solidFill>
                  <a:srgbClr val="7030A0"/>
                </a:solidFill>
              </a:rPr>
              <a:t>NAD83_NSRS2007</a:t>
            </a:r>
          </a:p>
          <a:p>
            <a:r>
              <a:rPr lang="en-US" sz="1400" b="1" dirty="0">
                <a:solidFill>
                  <a:srgbClr val="7030A0"/>
                </a:solidFill>
              </a:rPr>
              <a:t>(245)</a:t>
            </a:r>
            <a:endParaRPr lang="en-US" b="1" dirty="0">
              <a:solidFill>
                <a:srgbClr val="7030A0"/>
              </a:solidFill>
            </a:endParaRPr>
          </a:p>
        </p:txBody>
      </p:sp>
      <p:grpSp>
        <p:nvGrpSpPr>
          <p:cNvPr id="94" name="Group 93">
            <a:extLst>
              <a:ext uri="{FF2B5EF4-FFF2-40B4-BE49-F238E27FC236}">
                <a16:creationId xmlns:a16="http://schemas.microsoft.com/office/drawing/2014/main" id="{E4A44428-4BE3-4FDB-9E51-C683308CA1C5}"/>
              </a:ext>
            </a:extLst>
          </p:cNvPr>
          <p:cNvGrpSpPr/>
          <p:nvPr/>
        </p:nvGrpSpPr>
        <p:grpSpPr>
          <a:xfrm>
            <a:off x="5491927" y="3460680"/>
            <a:ext cx="1924135" cy="1614641"/>
            <a:chOff x="1352465" y="1688796"/>
            <a:chExt cx="1924135" cy="1614641"/>
          </a:xfrm>
        </p:grpSpPr>
        <p:sp>
          <p:nvSpPr>
            <p:cNvPr id="95" name="Oval 94">
              <a:extLst>
                <a:ext uri="{FF2B5EF4-FFF2-40B4-BE49-F238E27FC236}">
                  <a16:creationId xmlns:a16="http://schemas.microsoft.com/office/drawing/2014/main" id="{70F36CA8-725D-43CB-92C4-2876D3D84573}"/>
                </a:ext>
              </a:extLst>
            </p:cNvPr>
            <p:cNvSpPr/>
            <p:nvPr/>
          </p:nvSpPr>
          <p:spPr>
            <a:xfrm>
              <a:off x="1352465" y="2351386"/>
              <a:ext cx="467170" cy="4671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rPr>
                <a:t>X, Y, Z</a:t>
              </a:r>
            </a:p>
          </p:txBody>
        </p:sp>
        <p:sp>
          <p:nvSpPr>
            <p:cNvPr id="96" name="Oval 95">
              <a:extLst>
                <a:ext uri="{FF2B5EF4-FFF2-40B4-BE49-F238E27FC236}">
                  <a16:creationId xmlns:a16="http://schemas.microsoft.com/office/drawing/2014/main" id="{F9B076C2-1D1E-434D-9DCC-FD653C1DA3D2}"/>
                </a:ext>
              </a:extLst>
            </p:cNvPr>
            <p:cNvSpPr/>
            <p:nvPr/>
          </p:nvSpPr>
          <p:spPr>
            <a:xfrm>
              <a:off x="1752600"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USNG</a:t>
              </a:r>
            </a:p>
          </p:txBody>
        </p:sp>
        <p:sp>
          <p:nvSpPr>
            <p:cNvPr id="97" name="Oval 96">
              <a:extLst>
                <a:ext uri="{FF2B5EF4-FFF2-40B4-BE49-F238E27FC236}">
                  <a16:creationId xmlns:a16="http://schemas.microsoft.com/office/drawing/2014/main" id="{6FEF9DDE-667F-478C-8A27-2CC1431B0A0F}"/>
                </a:ext>
              </a:extLst>
            </p:cNvPr>
            <p:cNvSpPr/>
            <p:nvPr/>
          </p:nvSpPr>
          <p:spPr>
            <a:xfrm>
              <a:off x="2449608"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rPr>
                <a:t>UTM</a:t>
              </a:r>
            </a:p>
          </p:txBody>
        </p:sp>
        <p:sp>
          <p:nvSpPr>
            <p:cNvPr id="98" name="Oval 97">
              <a:extLst>
                <a:ext uri="{FF2B5EF4-FFF2-40B4-BE49-F238E27FC236}">
                  <a16:creationId xmlns:a16="http://schemas.microsoft.com/office/drawing/2014/main" id="{880CEC08-BFF1-4C36-87D6-9644B760D286}"/>
                </a:ext>
              </a:extLst>
            </p:cNvPr>
            <p:cNvSpPr/>
            <p:nvPr/>
          </p:nvSpPr>
          <p:spPr>
            <a:xfrm>
              <a:off x="2819400" y="22860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rPr>
                <a:t>SPC</a:t>
              </a:r>
            </a:p>
          </p:txBody>
        </p:sp>
        <p:sp>
          <p:nvSpPr>
            <p:cNvPr id="99" name="Oval 98">
              <a:extLst>
                <a:ext uri="{FF2B5EF4-FFF2-40B4-BE49-F238E27FC236}">
                  <a16:creationId xmlns:a16="http://schemas.microsoft.com/office/drawing/2014/main" id="{CB296B66-59D2-4AB4-93B2-4668E7E3A9A0}"/>
                </a:ext>
              </a:extLst>
            </p:cNvPr>
            <p:cNvSpPr/>
            <p:nvPr/>
          </p:nvSpPr>
          <p:spPr>
            <a:xfrm>
              <a:off x="2057400" y="1688796"/>
              <a:ext cx="457200" cy="457200"/>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Symbol" panose="05050102010706020507" pitchFamily="18" charset="2"/>
                </a:rPr>
                <a:t>f</a:t>
              </a:r>
              <a:r>
                <a:rPr lang="en-US" sz="900" b="1" dirty="0">
                  <a:solidFill>
                    <a:schemeClr val="tx1"/>
                  </a:solidFill>
                </a:rPr>
                <a:t>, </a:t>
              </a:r>
              <a:r>
                <a:rPr lang="en-US" sz="900" b="1" dirty="0">
                  <a:solidFill>
                    <a:schemeClr val="tx1"/>
                  </a:solidFill>
                  <a:latin typeface="Symbol" panose="05050102010706020507" pitchFamily="18" charset="2"/>
                </a:rPr>
                <a:t>l</a:t>
              </a:r>
              <a:r>
                <a:rPr lang="en-US" sz="900" b="1" dirty="0">
                  <a:solidFill>
                    <a:schemeClr val="tx1"/>
                  </a:solidFill>
                </a:rPr>
                <a:t>, h</a:t>
              </a:r>
            </a:p>
          </p:txBody>
        </p:sp>
        <p:cxnSp>
          <p:nvCxnSpPr>
            <p:cNvPr id="100" name="Straight Connector 99">
              <a:extLst>
                <a:ext uri="{FF2B5EF4-FFF2-40B4-BE49-F238E27FC236}">
                  <a16:creationId xmlns:a16="http://schemas.microsoft.com/office/drawing/2014/main" id="{69D78E87-0602-4EFE-BF14-92680A4D2A34}"/>
                </a:ext>
              </a:extLst>
            </p:cNvPr>
            <p:cNvCxnSpPr>
              <a:stCxn id="99" idx="4"/>
              <a:endCxn id="96" idx="0"/>
            </p:cNvCxnSpPr>
            <p:nvPr/>
          </p:nvCxnSpPr>
          <p:spPr>
            <a:xfrm flipH="1">
              <a:off x="1995041" y="2145996"/>
              <a:ext cx="29095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6EAB368F-F50F-49F5-9E5F-25F496D8C78F}"/>
                </a:ext>
              </a:extLst>
            </p:cNvPr>
            <p:cNvCxnSpPr>
              <a:stCxn id="99" idx="3"/>
              <a:endCxn id="95" idx="7"/>
            </p:cNvCxnSpPr>
            <p:nvPr/>
          </p:nvCxnSpPr>
          <p:spPr>
            <a:xfrm flipH="1">
              <a:off x="1751220" y="2079041"/>
              <a:ext cx="373135" cy="3407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B5A5463-B675-4209-8FC5-1CBB7E41EB94}"/>
                </a:ext>
              </a:extLst>
            </p:cNvPr>
            <p:cNvCxnSpPr>
              <a:stCxn id="99" idx="5"/>
              <a:endCxn id="98" idx="1"/>
            </p:cNvCxnSpPr>
            <p:nvPr/>
          </p:nvCxnSpPr>
          <p:spPr>
            <a:xfrm>
              <a:off x="2447645" y="2079041"/>
              <a:ext cx="438710" cy="2739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AC8272C-E035-450D-A836-33AE86A7B288}"/>
                </a:ext>
              </a:extLst>
            </p:cNvPr>
            <p:cNvCxnSpPr>
              <a:stCxn id="99" idx="4"/>
              <a:endCxn id="97" idx="0"/>
            </p:cNvCxnSpPr>
            <p:nvPr/>
          </p:nvCxnSpPr>
          <p:spPr>
            <a:xfrm>
              <a:off x="2286000" y="2145996"/>
              <a:ext cx="40604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BB8401E4-C7F3-49B3-9438-E5A24B8FFFA6}"/>
                </a:ext>
              </a:extLst>
            </p:cNvPr>
            <p:cNvCxnSpPr>
              <a:stCxn id="96" idx="6"/>
              <a:endCxn id="97" idx="2"/>
            </p:cNvCxnSpPr>
            <p:nvPr/>
          </p:nvCxnSpPr>
          <p:spPr>
            <a:xfrm>
              <a:off x="2237481" y="3060997"/>
              <a:ext cx="2121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4" name="Straight Connector 113">
            <a:extLst>
              <a:ext uri="{FF2B5EF4-FFF2-40B4-BE49-F238E27FC236}">
                <a16:creationId xmlns:a16="http://schemas.microsoft.com/office/drawing/2014/main" id="{B912EE05-2DD6-4843-8720-D22A5A448DE4}"/>
              </a:ext>
            </a:extLst>
          </p:cNvPr>
          <p:cNvCxnSpPr>
            <a:cxnSpLocks/>
            <a:stCxn id="81" idx="2"/>
            <a:endCxn id="51" idx="6"/>
          </p:cNvCxnSpPr>
          <p:nvPr/>
        </p:nvCxnSpPr>
        <p:spPr>
          <a:xfrm flipH="1">
            <a:off x="8795253" y="3526029"/>
            <a:ext cx="1910937" cy="242441"/>
          </a:xfrm>
          <a:prstGeom prst="line">
            <a:avLst/>
          </a:prstGeom>
          <a:ln w="38100">
            <a:solidFill>
              <a:srgbClr val="00B05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67D24571-92FC-4F86-ABEC-D1FDF08D84E3}"/>
              </a:ext>
            </a:extLst>
          </p:cNvPr>
          <p:cNvSpPr/>
          <p:nvPr/>
        </p:nvSpPr>
        <p:spPr>
          <a:xfrm>
            <a:off x="9423397" y="3527356"/>
            <a:ext cx="782307" cy="21945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6A,6B,6C</a:t>
            </a:r>
          </a:p>
        </p:txBody>
      </p:sp>
      <p:sp>
        <p:nvSpPr>
          <p:cNvPr id="117" name="TextBox 116">
            <a:extLst>
              <a:ext uri="{FF2B5EF4-FFF2-40B4-BE49-F238E27FC236}">
                <a16:creationId xmlns:a16="http://schemas.microsoft.com/office/drawing/2014/main" id="{DD484741-B541-475F-9B4B-B8472D864EF6}"/>
              </a:ext>
            </a:extLst>
          </p:cNvPr>
          <p:cNvSpPr txBox="1"/>
          <p:nvPr/>
        </p:nvSpPr>
        <p:spPr>
          <a:xfrm>
            <a:off x="6228579" y="5346505"/>
            <a:ext cx="1673343" cy="523220"/>
          </a:xfrm>
          <a:prstGeom prst="rect">
            <a:avLst/>
          </a:prstGeom>
          <a:noFill/>
        </p:spPr>
        <p:txBody>
          <a:bodyPr wrap="none" rtlCol="0">
            <a:spAutoFit/>
          </a:bodyPr>
          <a:lstStyle/>
          <a:p>
            <a:r>
              <a:rPr lang="en-US" sz="1400" b="1" dirty="0">
                <a:solidFill>
                  <a:srgbClr val="7030A0"/>
                </a:solidFill>
              </a:rPr>
              <a:t>NATRF2022_2020</a:t>
            </a:r>
          </a:p>
          <a:p>
            <a:r>
              <a:rPr lang="en-US" sz="1400" b="1" dirty="0">
                <a:solidFill>
                  <a:srgbClr val="7030A0"/>
                </a:solidFill>
              </a:rPr>
              <a:t>(801)</a:t>
            </a:r>
            <a:endParaRPr lang="en-US" b="1" dirty="0">
              <a:solidFill>
                <a:srgbClr val="7030A0"/>
              </a:solidFill>
            </a:endParaRPr>
          </a:p>
        </p:txBody>
      </p:sp>
      <p:cxnSp>
        <p:nvCxnSpPr>
          <p:cNvPr id="26" name="Straight Connector 25">
            <a:extLst>
              <a:ext uri="{FF2B5EF4-FFF2-40B4-BE49-F238E27FC236}">
                <a16:creationId xmlns:a16="http://schemas.microsoft.com/office/drawing/2014/main" id="{D9CE01C9-146F-40D9-988A-55B00505C73F}"/>
              </a:ext>
            </a:extLst>
          </p:cNvPr>
          <p:cNvCxnSpPr>
            <a:cxnSpLocks/>
            <a:endCxn id="95" idx="2"/>
          </p:cNvCxnSpPr>
          <p:nvPr/>
        </p:nvCxnSpPr>
        <p:spPr>
          <a:xfrm flipV="1">
            <a:off x="3765665" y="4356855"/>
            <a:ext cx="1726262" cy="109239"/>
          </a:xfrm>
          <a:prstGeom prst="line">
            <a:avLst/>
          </a:prstGeom>
          <a:ln w="63500">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B43FE0BF-D6F0-44F7-A288-5CE095CA3FD2}"/>
              </a:ext>
            </a:extLst>
          </p:cNvPr>
          <p:cNvCxnSpPr>
            <a:cxnSpLocks/>
            <a:stCxn id="125" idx="2"/>
            <a:endCxn id="81" idx="6"/>
          </p:cNvCxnSpPr>
          <p:nvPr/>
        </p:nvCxnSpPr>
        <p:spPr>
          <a:xfrm flipH="1">
            <a:off x="11163390" y="3300256"/>
            <a:ext cx="630878" cy="225773"/>
          </a:xfrm>
          <a:prstGeom prst="line">
            <a:avLst/>
          </a:prstGeom>
          <a:ln w="38100">
            <a:solidFill>
              <a:srgbClr val="00B05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8ED0868C-B9F6-4AA6-8FB6-023C7647C2C1}"/>
              </a:ext>
            </a:extLst>
          </p:cNvPr>
          <p:cNvSpPr txBox="1"/>
          <p:nvPr/>
        </p:nvSpPr>
        <p:spPr>
          <a:xfrm>
            <a:off x="11503162" y="2930924"/>
            <a:ext cx="582211" cy="369332"/>
          </a:xfrm>
          <a:prstGeom prst="rect">
            <a:avLst/>
          </a:prstGeom>
          <a:noFill/>
        </p:spPr>
        <p:txBody>
          <a:bodyPr wrap="none" rtlCol="0">
            <a:spAutoFit/>
          </a:bodyPr>
          <a:lstStyle/>
          <a:p>
            <a:r>
              <a:rPr lang="en-US" dirty="0"/>
              <a:t>Etc.</a:t>
            </a:r>
          </a:p>
        </p:txBody>
      </p:sp>
      <p:sp>
        <p:nvSpPr>
          <p:cNvPr id="128" name="Oval 127">
            <a:extLst>
              <a:ext uri="{FF2B5EF4-FFF2-40B4-BE49-F238E27FC236}">
                <a16:creationId xmlns:a16="http://schemas.microsoft.com/office/drawing/2014/main" id="{8A5BCC49-5C54-418B-A73A-C5D50D8D9B24}"/>
              </a:ext>
            </a:extLst>
          </p:cNvPr>
          <p:cNvSpPr/>
          <p:nvPr/>
        </p:nvSpPr>
        <p:spPr>
          <a:xfrm>
            <a:off x="7630729" y="4178921"/>
            <a:ext cx="467170" cy="4671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rPr>
              <a:t>X, Y, Z</a:t>
            </a:r>
          </a:p>
        </p:txBody>
      </p:sp>
      <p:sp>
        <p:nvSpPr>
          <p:cNvPr id="51" name="Oval 50">
            <a:extLst>
              <a:ext uri="{FF2B5EF4-FFF2-40B4-BE49-F238E27FC236}">
                <a16:creationId xmlns:a16="http://schemas.microsoft.com/office/drawing/2014/main" id="{DAD23F1E-CF17-4860-AAED-191628184E0C}"/>
              </a:ext>
            </a:extLst>
          </p:cNvPr>
          <p:cNvSpPr/>
          <p:nvPr/>
        </p:nvSpPr>
        <p:spPr>
          <a:xfrm>
            <a:off x="8338053" y="3539870"/>
            <a:ext cx="457200" cy="457200"/>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Symbol" panose="05050102010706020507" pitchFamily="18" charset="2"/>
              </a:rPr>
              <a:t>f</a:t>
            </a:r>
            <a:r>
              <a:rPr lang="en-US" sz="900" b="1" dirty="0">
                <a:solidFill>
                  <a:schemeClr val="tx1"/>
                </a:solidFill>
              </a:rPr>
              <a:t>, </a:t>
            </a:r>
            <a:r>
              <a:rPr lang="en-US" sz="900" b="1" dirty="0">
                <a:solidFill>
                  <a:schemeClr val="tx1"/>
                </a:solidFill>
                <a:latin typeface="Symbol" panose="05050102010706020507" pitchFamily="18" charset="2"/>
              </a:rPr>
              <a:t>l</a:t>
            </a:r>
            <a:r>
              <a:rPr lang="en-US" sz="900" b="1" dirty="0">
                <a:solidFill>
                  <a:schemeClr val="tx1"/>
                </a:solidFill>
              </a:rPr>
              <a:t>, h</a:t>
            </a:r>
          </a:p>
        </p:txBody>
      </p:sp>
      <p:grpSp>
        <p:nvGrpSpPr>
          <p:cNvPr id="243" name="Group 242">
            <a:extLst>
              <a:ext uri="{FF2B5EF4-FFF2-40B4-BE49-F238E27FC236}">
                <a16:creationId xmlns:a16="http://schemas.microsoft.com/office/drawing/2014/main" id="{8F747020-FD03-473A-88B2-D49C99C6475A}"/>
              </a:ext>
            </a:extLst>
          </p:cNvPr>
          <p:cNvGrpSpPr/>
          <p:nvPr/>
        </p:nvGrpSpPr>
        <p:grpSpPr>
          <a:xfrm>
            <a:off x="8033253" y="3930115"/>
            <a:ext cx="1524000" cy="1224396"/>
            <a:chOff x="8033253" y="3930115"/>
            <a:chExt cx="1524000" cy="1224396"/>
          </a:xfrm>
        </p:grpSpPr>
        <p:sp>
          <p:nvSpPr>
            <p:cNvPr id="48" name="Oval 47">
              <a:extLst>
                <a:ext uri="{FF2B5EF4-FFF2-40B4-BE49-F238E27FC236}">
                  <a16:creationId xmlns:a16="http://schemas.microsoft.com/office/drawing/2014/main" id="{3E1DA421-4F81-432C-9C18-331B2CDEB39A}"/>
                </a:ext>
              </a:extLst>
            </p:cNvPr>
            <p:cNvSpPr/>
            <p:nvPr/>
          </p:nvSpPr>
          <p:spPr>
            <a:xfrm>
              <a:off x="8033253" y="4669630"/>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USNG</a:t>
              </a:r>
            </a:p>
          </p:txBody>
        </p:sp>
        <p:sp>
          <p:nvSpPr>
            <p:cNvPr id="49" name="Oval 48">
              <a:extLst>
                <a:ext uri="{FF2B5EF4-FFF2-40B4-BE49-F238E27FC236}">
                  <a16:creationId xmlns:a16="http://schemas.microsoft.com/office/drawing/2014/main" id="{4046796A-8F17-4A59-B0EC-EAB5CDC84D82}"/>
                </a:ext>
              </a:extLst>
            </p:cNvPr>
            <p:cNvSpPr/>
            <p:nvPr/>
          </p:nvSpPr>
          <p:spPr>
            <a:xfrm>
              <a:off x="8730261" y="4669630"/>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rPr>
                <a:t>UTM</a:t>
              </a:r>
            </a:p>
          </p:txBody>
        </p:sp>
        <p:sp>
          <p:nvSpPr>
            <p:cNvPr id="50" name="Oval 49">
              <a:extLst>
                <a:ext uri="{FF2B5EF4-FFF2-40B4-BE49-F238E27FC236}">
                  <a16:creationId xmlns:a16="http://schemas.microsoft.com/office/drawing/2014/main" id="{CBBA4FDE-DD06-414A-B348-5742B32776CA}"/>
                </a:ext>
              </a:extLst>
            </p:cNvPr>
            <p:cNvSpPr/>
            <p:nvPr/>
          </p:nvSpPr>
          <p:spPr>
            <a:xfrm>
              <a:off x="9100053" y="4137074"/>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rPr>
                <a:t>SPC</a:t>
              </a:r>
            </a:p>
          </p:txBody>
        </p:sp>
        <p:cxnSp>
          <p:nvCxnSpPr>
            <p:cNvPr id="53" name="Straight Connector 52">
              <a:extLst>
                <a:ext uri="{FF2B5EF4-FFF2-40B4-BE49-F238E27FC236}">
                  <a16:creationId xmlns:a16="http://schemas.microsoft.com/office/drawing/2014/main" id="{2702112F-FCEE-4E56-AEF7-112562E10925}"/>
                </a:ext>
              </a:extLst>
            </p:cNvPr>
            <p:cNvCxnSpPr>
              <a:stCxn id="51" idx="4"/>
              <a:endCxn id="48" idx="0"/>
            </p:cNvCxnSpPr>
            <p:nvPr/>
          </p:nvCxnSpPr>
          <p:spPr>
            <a:xfrm flipH="1">
              <a:off x="8275694" y="3997070"/>
              <a:ext cx="29095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EF3C478-0781-435C-933E-CDF376BF8DE2}"/>
                </a:ext>
              </a:extLst>
            </p:cNvPr>
            <p:cNvCxnSpPr>
              <a:stCxn id="51" idx="5"/>
              <a:endCxn id="50" idx="1"/>
            </p:cNvCxnSpPr>
            <p:nvPr/>
          </p:nvCxnSpPr>
          <p:spPr>
            <a:xfrm>
              <a:off x="8728298" y="3930115"/>
              <a:ext cx="438710" cy="2739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94C9598-CBF4-4B4A-9F6C-C932C74048E8}"/>
                </a:ext>
              </a:extLst>
            </p:cNvPr>
            <p:cNvCxnSpPr>
              <a:stCxn id="51" idx="4"/>
              <a:endCxn id="49" idx="0"/>
            </p:cNvCxnSpPr>
            <p:nvPr/>
          </p:nvCxnSpPr>
          <p:spPr>
            <a:xfrm>
              <a:off x="8566653" y="3997070"/>
              <a:ext cx="40604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4B116A4-B6C6-4238-854F-5E7D5E083ECB}"/>
                </a:ext>
              </a:extLst>
            </p:cNvPr>
            <p:cNvCxnSpPr>
              <a:stCxn id="48" idx="6"/>
              <a:endCxn id="49" idx="2"/>
            </p:cNvCxnSpPr>
            <p:nvPr/>
          </p:nvCxnSpPr>
          <p:spPr>
            <a:xfrm>
              <a:off x="8518134" y="4912071"/>
              <a:ext cx="2121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9" name="Straight Connector 128">
            <a:extLst>
              <a:ext uri="{FF2B5EF4-FFF2-40B4-BE49-F238E27FC236}">
                <a16:creationId xmlns:a16="http://schemas.microsoft.com/office/drawing/2014/main" id="{6091A75D-4FFF-4FD2-B7EF-8B94A8ED18D2}"/>
              </a:ext>
            </a:extLst>
          </p:cNvPr>
          <p:cNvCxnSpPr>
            <a:cxnSpLocks/>
            <a:stCxn id="51" idx="3"/>
            <a:endCxn id="128" idx="7"/>
          </p:cNvCxnSpPr>
          <p:nvPr/>
        </p:nvCxnSpPr>
        <p:spPr>
          <a:xfrm flipH="1">
            <a:off x="8029484" y="3930115"/>
            <a:ext cx="375524" cy="3172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1" name="TextBox 240">
            <a:extLst>
              <a:ext uri="{FF2B5EF4-FFF2-40B4-BE49-F238E27FC236}">
                <a16:creationId xmlns:a16="http://schemas.microsoft.com/office/drawing/2014/main" id="{1BF46FB7-7289-4D3A-A0E9-F24EC77597FF}"/>
              </a:ext>
            </a:extLst>
          </p:cNvPr>
          <p:cNvSpPr txBox="1"/>
          <p:nvPr/>
        </p:nvSpPr>
        <p:spPr>
          <a:xfrm rot="2165438">
            <a:off x="4667960" y="1898652"/>
            <a:ext cx="1390124" cy="369332"/>
          </a:xfrm>
          <a:prstGeom prst="rect">
            <a:avLst/>
          </a:prstGeom>
          <a:noFill/>
        </p:spPr>
        <p:txBody>
          <a:bodyPr wrap="none" rtlCol="0">
            <a:spAutoFit/>
          </a:bodyPr>
          <a:lstStyle/>
          <a:p>
            <a:r>
              <a:rPr lang="en-US" dirty="0"/>
              <a:t>Equivalent!!</a:t>
            </a:r>
          </a:p>
        </p:txBody>
      </p:sp>
      <p:grpSp>
        <p:nvGrpSpPr>
          <p:cNvPr id="137" name="Group 136">
            <a:extLst>
              <a:ext uri="{FF2B5EF4-FFF2-40B4-BE49-F238E27FC236}">
                <a16:creationId xmlns:a16="http://schemas.microsoft.com/office/drawing/2014/main" id="{1F2E673F-9148-4AF9-9E78-8BB51D4988A2}"/>
              </a:ext>
            </a:extLst>
          </p:cNvPr>
          <p:cNvGrpSpPr/>
          <p:nvPr/>
        </p:nvGrpSpPr>
        <p:grpSpPr>
          <a:xfrm>
            <a:off x="473824" y="482137"/>
            <a:ext cx="3412447" cy="5935287"/>
            <a:chOff x="473824" y="482137"/>
            <a:chExt cx="3412447" cy="5935287"/>
          </a:xfrm>
        </p:grpSpPr>
        <p:sp>
          <p:nvSpPr>
            <p:cNvPr id="138" name="Rectangle 137">
              <a:extLst>
                <a:ext uri="{FF2B5EF4-FFF2-40B4-BE49-F238E27FC236}">
                  <a16:creationId xmlns:a16="http://schemas.microsoft.com/office/drawing/2014/main" id="{3DC91E56-CD2E-462F-8A89-162CD441DDD8}"/>
                </a:ext>
              </a:extLst>
            </p:cNvPr>
            <p:cNvSpPr/>
            <p:nvPr/>
          </p:nvSpPr>
          <p:spPr>
            <a:xfrm>
              <a:off x="658217" y="895937"/>
              <a:ext cx="1095462"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ITRF88 </a:t>
              </a:r>
              <a:r>
                <a:rPr lang="en-US" sz="1400" dirty="0">
                  <a:solidFill>
                    <a:schemeClr val="tx1"/>
                  </a:solidFill>
                </a:rPr>
                <a:t>(100)</a:t>
              </a:r>
              <a:endParaRPr lang="en-US" dirty="0">
                <a:solidFill>
                  <a:schemeClr val="tx1"/>
                </a:solidFill>
              </a:endParaRPr>
            </a:p>
          </p:txBody>
        </p:sp>
        <p:cxnSp>
          <p:nvCxnSpPr>
            <p:cNvPr id="139" name="Straight Arrow Connector 138">
              <a:extLst>
                <a:ext uri="{FF2B5EF4-FFF2-40B4-BE49-F238E27FC236}">
                  <a16:creationId xmlns:a16="http://schemas.microsoft.com/office/drawing/2014/main" id="{262BE7DB-65B8-457E-B14A-B9887505882B}"/>
                </a:ext>
              </a:extLst>
            </p:cNvPr>
            <p:cNvCxnSpPr>
              <a:cxnSpLocks/>
              <a:stCxn id="151" idx="2"/>
              <a:endCxn id="168" idx="0"/>
            </p:cNvCxnSpPr>
            <p:nvPr/>
          </p:nvCxnSpPr>
          <p:spPr>
            <a:xfrm>
              <a:off x="1211315" y="2617751"/>
              <a:ext cx="3068" cy="119388"/>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40" name="Rectangle 139">
              <a:extLst>
                <a:ext uri="{FF2B5EF4-FFF2-40B4-BE49-F238E27FC236}">
                  <a16:creationId xmlns:a16="http://schemas.microsoft.com/office/drawing/2014/main" id="{0A5EE3B0-45A6-44F9-96C4-489FF1F9D60F}"/>
                </a:ext>
              </a:extLst>
            </p:cNvPr>
            <p:cNvSpPr/>
            <p:nvPr/>
          </p:nvSpPr>
          <p:spPr>
            <a:xfrm>
              <a:off x="875447" y="3857871"/>
              <a:ext cx="1592517"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ITRF2020 </a:t>
              </a:r>
              <a:r>
                <a:rPr lang="en-US" sz="1100" dirty="0">
                  <a:solidFill>
                    <a:schemeClr val="tx1"/>
                  </a:solidFill>
                </a:rPr>
                <a:t>(460)</a:t>
              </a:r>
              <a:endParaRPr lang="en-US" dirty="0">
                <a:solidFill>
                  <a:schemeClr val="tx1"/>
                </a:solidFill>
              </a:endParaRPr>
            </a:p>
          </p:txBody>
        </p:sp>
        <p:sp>
          <p:nvSpPr>
            <p:cNvPr id="141" name="Rectangle 140">
              <a:extLst>
                <a:ext uri="{FF2B5EF4-FFF2-40B4-BE49-F238E27FC236}">
                  <a16:creationId xmlns:a16="http://schemas.microsoft.com/office/drawing/2014/main" id="{69D1F1DF-7061-4343-BC91-10E6BD3CF049}"/>
                </a:ext>
              </a:extLst>
            </p:cNvPr>
            <p:cNvSpPr/>
            <p:nvPr/>
          </p:nvSpPr>
          <p:spPr>
            <a:xfrm>
              <a:off x="2232389" y="4304401"/>
              <a:ext cx="1533276"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NATRF2022 </a:t>
              </a:r>
              <a:r>
                <a:rPr lang="en-US" sz="1200" dirty="0">
                  <a:solidFill>
                    <a:schemeClr val="tx1"/>
                  </a:solidFill>
                </a:rPr>
                <a:t>(490)</a:t>
              </a:r>
              <a:endParaRPr lang="en-US" dirty="0">
                <a:solidFill>
                  <a:schemeClr val="tx1"/>
                </a:solidFill>
              </a:endParaRPr>
            </a:p>
          </p:txBody>
        </p:sp>
        <p:sp>
          <p:nvSpPr>
            <p:cNvPr id="143" name="Oval 142">
              <a:extLst>
                <a:ext uri="{FF2B5EF4-FFF2-40B4-BE49-F238E27FC236}">
                  <a16:creationId xmlns:a16="http://schemas.microsoft.com/office/drawing/2014/main" id="{4AFDA21A-53B9-4D9B-89F6-EEEE3C94F31E}"/>
                </a:ext>
              </a:extLst>
            </p:cNvPr>
            <p:cNvSpPr/>
            <p:nvPr/>
          </p:nvSpPr>
          <p:spPr>
            <a:xfrm>
              <a:off x="2970697" y="3780573"/>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39</a:t>
              </a:r>
            </a:p>
          </p:txBody>
        </p:sp>
        <p:cxnSp>
          <p:nvCxnSpPr>
            <p:cNvPr id="144" name="Straight Arrow Connector 143">
              <a:extLst>
                <a:ext uri="{FF2B5EF4-FFF2-40B4-BE49-F238E27FC236}">
                  <a16:creationId xmlns:a16="http://schemas.microsoft.com/office/drawing/2014/main" id="{AB511950-D88E-41BA-A29B-AB4D2CAC05C0}"/>
                </a:ext>
              </a:extLst>
            </p:cNvPr>
            <p:cNvCxnSpPr>
              <a:cxnSpLocks/>
              <a:stCxn id="140" idx="3"/>
              <a:endCxn id="143" idx="2"/>
            </p:cNvCxnSpPr>
            <p:nvPr/>
          </p:nvCxnSpPr>
          <p:spPr>
            <a:xfrm flipV="1">
              <a:off x="2467964" y="3953417"/>
              <a:ext cx="502733" cy="66147"/>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73DC4521-269D-488D-8202-759EC4C93B58}"/>
                </a:ext>
              </a:extLst>
            </p:cNvPr>
            <p:cNvCxnSpPr>
              <a:cxnSpLocks/>
              <a:stCxn id="143" idx="3"/>
              <a:endCxn id="141" idx="0"/>
            </p:cNvCxnSpPr>
            <p:nvPr/>
          </p:nvCxnSpPr>
          <p:spPr>
            <a:xfrm flipH="1">
              <a:off x="2999027" y="4075636"/>
              <a:ext cx="22295" cy="228765"/>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CF1AF144-AEB9-452B-B77C-82193B5D8FF2}"/>
                </a:ext>
              </a:extLst>
            </p:cNvPr>
            <p:cNvCxnSpPr>
              <a:cxnSpLocks/>
              <a:stCxn id="140" idx="2"/>
              <a:endCxn id="147" idx="0"/>
            </p:cNvCxnSpPr>
            <p:nvPr/>
          </p:nvCxnSpPr>
          <p:spPr>
            <a:xfrm flipH="1">
              <a:off x="854233" y="4181256"/>
              <a:ext cx="817473" cy="1617323"/>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1E7E7E7C-8A24-4A63-9F39-2AD8C6340A66}"/>
                </a:ext>
              </a:extLst>
            </p:cNvPr>
            <p:cNvSpPr txBox="1"/>
            <p:nvPr/>
          </p:nvSpPr>
          <p:spPr>
            <a:xfrm>
              <a:off x="563127" y="5798579"/>
              <a:ext cx="582211" cy="369332"/>
            </a:xfrm>
            <a:prstGeom prst="rect">
              <a:avLst/>
            </a:prstGeom>
            <a:noFill/>
          </p:spPr>
          <p:txBody>
            <a:bodyPr wrap="none" rtlCol="0">
              <a:spAutoFit/>
            </a:bodyPr>
            <a:lstStyle/>
            <a:p>
              <a:r>
                <a:rPr lang="en-US" dirty="0"/>
                <a:t>Etc.</a:t>
              </a:r>
            </a:p>
          </p:txBody>
        </p:sp>
        <p:sp>
          <p:nvSpPr>
            <p:cNvPr id="148" name="Rectangle 147">
              <a:extLst>
                <a:ext uri="{FF2B5EF4-FFF2-40B4-BE49-F238E27FC236}">
                  <a16:creationId xmlns:a16="http://schemas.microsoft.com/office/drawing/2014/main" id="{000BC00F-05FA-484F-B7D4-0670CEEECCCF}"/>
                </a:ext>
              </a:extLst>
            </p:cNvPr>
            <p:cNvSpPr/>
            <p:nvPr/>
          </p:nvSpPr>
          <p:spPr>
            <a:xfrm>
              <a:off x="2107547" y="971260"/>
              <a:ext cx="1593470"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NAD83_NA </a:t>
              </a:r>
              <a:r>
                <a:rPr lang="en-US" sz="1200" dirty="0">
                  <a:solidFill>
                    <a:schemeClr val="tx1"/>
                  </a:solidFill>
                </a:rPr>
                <a:t>(260)</a:t>
              </a:r>
              <a:endParaRPr lang="en-US" dirty="0">
                <a:solidFill>
                  <a:schemeClr val="tx1"/>
                </a:solidFill>
              </a:endParaRPr>
            </a:p>
          </p:txBody>
        </p:sp>
        <p:cxnSp>
          <p:nvCxnSpPr>
            <p:cNvPr id="150" name="Straight Arrow Connector 149">
              <a:extLst>
                <a:ext uri="{FF2B5EF4-FFF2-40B4-BE49-F238E27FC236}">
                  <a16:creationId xmlns:a16="http://schemas.microsoft.com/office/drawing/2014/main" id="{AD727A9B-FBAF-4786-997E-19A1B615A21E}"/>
                </a:ext>
              </a:extLst>
            </p:cNvPr>
            <p:cNvCxnSpPr>
              <a:cxnSpLocks/>
              <a:stCxn id="138" idx="2"/>
              <a:endCxn id="192" idx="0"/>
            </p:cNvCxnSpPr>
            <p:nvPr/>
          </p:nvCxnSpPr>
          <p:spPr>
            <a:xfrm>
              <a:off x="1205948" y="1219322"/>
              <a:ext cx="36254" cy="63229"/>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51" name="TextBox 150">
              <a:extLst>
                <a:ext uri="{FF2B5EF4-FFF2-40B4-BE49-F238E27FC236}">
                  <a16:creationId xmlns:a16="http://schemas.microsoft.com/office/drawing/2014/main" id="{2478C5B8-F89E-4A17-BAF5-E1B336DCFF92}"/>
                </a:ext>
              </a:extLst>
            </p:cNvPr>
            <p:cNvSpPr txBox="1"/>
            <p:nvPr/>
          </p:nvSpPr>
          <p:spPr>
            <a:xfrm>
              <a:off x="920209" y="2248419"/>
              <a:ext cx="582211" cy="369332"/>
            </a:xfrm>
            <a:prstGeom prst="rect">
              <a:avLst/>
            </a:prstGeom>
            <a:noFill/>
          </p:spPr>
          <p:txBody>
            <a:bodyPr wrap="none" rtlCol="0">
              <a:spAutoFit/>
            </a:bodyPr>
            <a:lstStyle/>
            <a:p>
              <a:r>
                <a:rPr lang="en-US" dirty="0"/>
                <a:t>Etc.</a:t>
              </a:r>
            </a:p>
          </p:txBody>
        </p:sp>
        <p:sp>
          <p:nvSpPr>
            <p:cNvPr id="152" name="Rectangle 151">
              <a:extLst>
                <a:ext uri="{FF2B5EF4-FFF2-40B4-BE49-F238E27FC236}">
                  <a16:creationId xmlns:a16="http://schemas.microsoft.com/office/drawing/2014/main" id="{F6D2B85A-B10B-410D-874D-7A0A7C2BF119}"/>
                </a:ext>
              </a:extLst>
            </p:cNvPr>
            <p:cNvSpPr/>
            <p:nvPr/>
          </p:nvSpPr>
          <p:spPr>
            <a:xfrm>
              <a:off x="2256339" y="5531443"/>
              <a:ext cx="1460606"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CATRF2022 </a:t>
              </a:r>
              <a:r>
                <a:rPr lang="en-US" sz="1100" dirty="0">
                  <a:solidFill>
                    <a:schemeClr val="tx1"/>
                  </a:solidFill>
                </a:rPr>
                <a:t>(510)</a:t>
              </a:r>
              <a:endParaRPr lang="en-US" dirty="0">
                <a:solidFill>
                  <a:schemeClr val="tx1"/>
                </a:solidFill>
              </a:endParaRPr>
            </a:p>
          </p:txBody>
        </p:sp>
        <p:sp>
          <p:nvSpPr>
            <p:cNvPr id="153" name="Rectangle 152">
              <a:extLst>
                <a:ext uri="{FF2B5EF4-FFF2-40B4-BE49-F238E27FC236}">
                  <a16:creationId xmlns:a16="http://schemas.microsoft.com/office/drawing/2014/main" id="{A533012C-7505-412E-81E1-3775038C5095}"/>
                </a:ext>
              </a:extLst>
            </p:cNvPr>
            <p:cNvSpPr/>
            <p:nvPr/>
          </p:nvSpPr>
          <p:spPr>
            <a:xfrm>
              <a:off x="2270758" y="4964164"/>
              <a:ext cx="1443316"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PATRF2022 </a:t>
              </a:r>
              <a:r>
                <a:rPr lang="en-US" sz="1100" dirty="0">
                  <a:solidFill>
                    <a:schemeClr val="tx1"/>
                  </a:solidFill>
                </a:rPr>
                <a:t>(500)</a:t>
              </a:r>
              <a:endParaRPr lang="en-US" dirty="0">
                <a:solidFill>
                  <a:schemeClr val="tx1"/>
                </a:solidFill>
              </a:endParaRPr>
            </a:p>
          </p:txBody>
        </p:sp>
        <p:sp>
          <p:nvSpPr>
            <p:cNvPr id="154" name="Rectangle 153">
              <a:extLst>
                <a:ext uri="{FF2B5EF4-FFF2-40B4-BE49-F238E27FC236}">
                  <a16:creationId xmlns:a16="http://schemas.microsoft.com/office/drawing/2014/main" id="{7182277E-2505-437A-8897-60400C0DDC35}"/>
                </a:ext>
              </a:extLst>
            </p:cNvPr>
            <p:cNvSpPr/>
            <p:nvPr/>
          </p:nvSpPr>
          <p:spPr>
            <a:xfrm>
              <a:off x="2190745" y="6032968"/>
              <a:ext cx="1523329"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MATRF2022 </a:t>
              </a:r>
              <a:r>
                <a:rPr lang="en-US" sz="1050">
                  <a:solidFill>
                    <a:schemeClr val="tx1"/>
                  </a:solidFill>
                </a:rPr>
                <a:t>(520)</a:t>
              </a:r>
              <a:endParaRPr lang="en-US" dirty="0">
                <a:solidFill>
                  <a:schemeClr val="tx1"/>
                </a:solidFill>
              </a:endParaRPr>
            </a:p>
          </p:txBody>
        </p:sp>
        <p:sp>
          <p:nvSpPr>
            <p:cNvPr id="155" name="Oval 154">
              <a:extLst>
                <a:ext uri="{FF2B5EF4-FFF2-40B4-BE49-F238E27FC236}">
                  <a16:creationId xmlns:a16="http://schemas.microsoft.com/office/drawing/2014/main" id="{C0A75A04-3B2F-45D4-A8C1-095E52D7F568}"/>
                </a:ext>
              </a:extLst>
            </p:cNvPr>
            <p:cNvSpPr/>
            <p:nvPr/>
          </p:nvSpPr>
          <p:spPr>
            <a:xfrm>
              <a:off x="1871917" y="4617007"/>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40</a:t>
              </a:r>
            </a:p>
          </p:txBody>
        </p:sp>
        <p:cxnSp>
          <p:nvCxnSpPr>
            <p:cNvPr id="156" name="Straight Arrow Connector 155">
              <a:extLst>
                <a:ext uri="{FF2B5EF4-FFF2-40B4-BE49-F238E27FC236}">
                  <a16:creationId xmlns:a16="http://schemas.microsoft.com/office/drawing/2014/main" id="{561ECA48-4B2C-4602-A4B3-90C09B4FDA27}"/>
                </a:ext>
              </a:extLst>
            </p:cNvPr>
            <p:cNvCxnSpPr>
              <a:cxnSpLocks/>
              <a:stCxn id="140" idx="2"/>
              <a:endCxn id="155" idx="1"/>
            </p:cNvCxnSpPr>
            <p:nvPr/>
          </p:nvCxnSpPr>
          <p:spPr>
            <a:xfrm>
              <a:off x="1671706" y="4181256"/>
              <a:ext cx="250836" cy="486376"/>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D7EB1B05-2E4E-491D-8889-697986BD8DE7}"/>
                </a:ext>
              </a:extLst>
            </p:cNvPr>
            <p:cNvCxnSpPr>
              <a:cxnSpLocks/>
              <a:stCxn id="155" idx="5"/>
              <a:endCxn id="153" idx="1"/>
            </p:cNvCxnSpPr>
            <p:nvPr/>
          </p:nvCxnSpPr>
          <p:spPr>
            <a:xfrm>
              <a:off x="2166980" y="4912070"/>
              <a:ext cx="103778" cy="213787"/>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58" name="Oval 157">
              <a:extLst>
                <a:ext uri="{FF2B5EF4-FFF2-40B4-BE49-F238E27FC236}">
                  <a16:creationId xmlns:a16="http://schemas.microsoft.com/office/drawing/2014/main" id="{4918EE13-C23F-4496-9B6D-34ED5DBE2310}"/>
                </a:ext>
              </a:extLst>
            </p:cNvPr>
            <p:cNvSpPr/>
            <p:nvPr/>
          </p:nvSpPr>
          <p:spPr>
            <a:xfrm>
              <a:off x="1557918" y="5131078"/>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41</a:t>
              </a:r>
            </a:p>
          </p:txBody>
        </p:sp>
        <p:sp>
          <p:nvSpPr>
            <p:cNvPr id="159" name="Oval 158">
              <a:extLst>
                <a:ext uri="{FF2B5EF4-FFF2-40B4-BE49-F238E27FC236}">
                  <a16:creationId xmlns:a16="http://schemas.microsoft.com/office/drawing/2014/main" id="{64D9DB68-389D-4308-BB9A-2172A939AB9D}"/>
                </a:ext>
              </a:extLst>
            </p:cNvPr>
            <p:cNvSpPr/>
            <p:nvPr/>
          </p:nvSpPr>
          <p:spPr>
            <a:xfrm>
              <a:off x="1153174" y="5476766"/>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42</a:t>
              </a:r>
            </a:p>
          </p:txBody>
        </p:sp>
        <p:cxnSp>
          <p:nvCxnSpPr>
            <p:cNvPr id="160" name="Straight Arrow Connector 159">
              <a:extLst>
                <a:ext uri="{FF2B5EF4-FFF2-40B4-BE49-F238E27FC236}">
                  <a16:creationId xmlns:a16="http://schemas.microsoft.com/office/drawing/2014/main" id="{48975A7B-97F4-491C-9CA3-0BAA5A43580E}"/>
                </a:ext>
              </a:extLst>
            </p:cNvPr>
            <p:cNvCxnSpPr>
              <a:cxnSpLocks/>
              <a:stCxn id="140" idx="2"/>
              <a:endCxn id="158" idx="1"/>
            </p:cNvCxnSpPr>
            <p:nvPr/>
          </p:nvCxnSpPr>
          <p:spPr>
            <a:xfrm flipH="1">
              <a:off x="1608543" y="4181256"/>
              <a:ext cx="63163" cy="1000447"/>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FD233B0A-5710-463B-A367-AE24346464BC}"/>
                </a:ext>
              </a:extLst>
            </p:cNvPr>
            <p:cNvCxnSpPr>
              <a:cxnSpLocks/>
              <a:stCxn id="158" idx="5"/>
              <a:endCxn id="152" idx="1"/>
            </p:cNvCxnSpPr>
            <p:nvPr/>
          </p:nvCxnSpPr>
          <p:spPr>
            <a:xfrm>
              <a:off x="1852981" y="5426141"/>
              <a:ext cx="403358" cy="266995"/>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DC35A635-207A-482C-8046-4985AB85416A}"/>
                </a:ext>
              </a:extLst>
            </p:cNvPr>
            <p:cNvCxnSpPr>
              <a:cxnSpLocks/>
              <a:stCxn id="140" idx="2"/>
              <a:endCxn id="159" idx="0"/>
            </p:cNvCxnSpPr>
            <p:nvPr/>
          </p:nvCxnSpPr>
          <p:spPr>
            <a:xfrm flipH="1">
              <a:off x="1326018" y="4181256"/>
              <a:ext cx="345688" cy="1295510"/>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A88191F5-F454-41FE-B32D-6212D33D2D5D}"/>
                </a:ext>
              </a:extLst>
            </p:cNvPr>
            <p:cNvCxnSpPr>
              <a:cxnSpLocks/>
              <a:stCxn id="159" idx="5"/>
              <a:endCxn id="154" idx="1"/>
            </p:cNvCxnSpPr>
            <p:nvPr/>
          </p:nvCxnSpPr>
          <p:spPr>
            <a:xfrm>
              <a:off x="1448237" y="5771829"/>
              <a:ext cx="742508" cy="422832"/>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8" name="Rectangle 167">
              <a:extLst>
                <a:ext uri="{FF2B5EF4-FFF2-40B4-BE49-F238E27FC236}">
                  <a16:creationId xmlns:a16="http://schemas.microsoft.com/office/drawing/2014/main" id="{E1835F9C-83B3-49B5-A9A5-AE4AAB14664C}"/>
                </a:ext>
              </a:extLst>
            </p:cNvPr>
            <p:cNvSpPr/>
            <p:nvPr/>
          </p:nvSpPr>
          <p:spPr>
            <a:xfrm>
              <a:off x="553445" y="2737139"/>
              <a:ext cx="1321875"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ITRF2000 </a:t>
              </a:r>
              <a:r>
                <a:rPr lang="en-US" sz="1200" dirty="0">
                  <a:solidFill>
                    <a:schemeClr val="tx1"/>
                  </a:solidFill>
                </a:rPr>
                <a:t>(290)</a:t>
              </a:r>
              <a:endParaRPr lang="en-US" dirty="0">
                <a:solidFill>
                  <a:schemeClr val="tx1"/>
                </a:solidFill>
              </a:endParaRPr>
            </a:p>
          </p:txBody>
        </p:sp>
        <p:sp>
          <p:nvSpPr>
            <p:cNvPr id="169" name="Rectangle 168">
              <a:extLst>
                <a:ext uri="{FF2B5EF4-FFF2-40B4-BE49-F238E27FC236}">
                  <a16:creationId xmlns:a16="http://schemas.microsoft.com/office/drawing/2014/main" id="{2D98481B-25F5-43EB-9D7A-96F3BB49552B}"/>
                </a:ext>
              </a:extLst>
            </p:cNvPr>
            <p:cNvSpPr/>
            <p:nvPr/>
          </p:nvSpPr>
          <p:spPr>
            <a:xfrm>
              <a:off x="2302171" y="3279048"/>
              <a:ext cx="1441061"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NAD83_PA </a:t>
              </a:r>
              <a:r>
                <a:rPr lang="en-US" sz="1200" dirty="0">
                  <a:solidFill>
                    <a:schemeClr val="tx1"/>
                  </a:solidFill>
                </a:rPr>
                <a:t>(320)</a:t>
              </a:r>
              <a:endParaRPr lang="en-US" dirty="0">
                <a:solidFill>
                  <a:schemeClr val="tx1"/>
                </a:solidFill>
              </a:endParaRPr>
            </a:p>
          </p:txBody>
        </p:sp>
        <p:sp>
          <p:nvSpPr>
            <p:cNvPr id="170" name="Oval 169">
              <a:extLst>
                <a:ext uri="{FF2B5EF4-FFF2-40B4-BE49-F238E27FC236}">
                  <a16:creationId xmlns:a16="http://schemas.microsoft.com/office/drawing/2014/main" id="{372B8FBD-C138-495E-9034-70E02EFC9452}"/>
                </a:ext>
              </a:extLst>
            </p:cNvPr>
            <p:cNvSpPr/>
            <p:nvPr/>
          </p:nvSpPr>
          <p:spPr>
            <a:xfrm>
              <a:off x="2416852" y="2871788"/>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22</a:t>
              </a:r>
            </a:p>
          </p:txBody>
        </p:sp>
        <p:sp>
          <p:nvSpPr>
            <p:cNvPr id="171" name="Rectangle 170">
              <a:extLst>
                <a:ext uri="{FF2B5EF4-FFF2-40B4-BE49-F238E27FC236}">
                  <a16:creationId xmlns:a16="http://schemas.microsoft.com/office/drawing/2014/main" id="{C58F38FB-BDD8-4DBC-9C4C-7B987DB0DA59}"/>
                </a:ext>
              </a:extLst>
            </p:cNvPr>
            <p:cNvSpPr/>
            <p:nvPr/>
          </p:nvSpPr>
          <p:spPr>
            <a:xfrm>
              <a:off x="2238730" y="2062764"/>
              <a:ext cx="1542888"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NAD83_MA </a:t>
              </a:r>
              <a:r>
                <a:rPr lang="en-US" sz="1200" dirty="0">
                  <a:solidFill>
                    <a:schemeClr val="tx1"/>
                  </a:solidFill>
                </a:rPr>
                <a:t>(330)</a:t>
              </a:r>
              <a:endParaRPr lang="en-US" dirty="0">
                <a:solidFill>
                  <a:schemeClr val="tx1"/>
                </a:solidFill>
              </a:endParaRPr>
            </a:p>
          </p:txBody>
        </p:sp>
        <p:sp>
          <p:nvSpPr>
            <p:cNvPr id="172" name="Oval 171">
              <a:extLst>
                <a:ext uri="{FF2B5EF4-FFF2-40B4-BE49-F238E27FC236}">
                  <a16:creationId xmlns:a16="http://schemas.microsoft.com/office/drawing/2014/main" id="{CDA54034-4102-47B6-B851-B13E0C1DE6C7}"/>
                </a:ext>
              </a:extLst>
            </p:cNvPr>
            <p:cNvSpPr/>
            <p:nvPr/>
          </p:nvSpPr>
          <p:spPr>
            <a:xfrm>
              <a:off x="2848478" y="2520627"/>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23</a:t>
              </a:r>
            </a:p>
          </p:txBody>
        </p:sp>
        <p:cxnSp>
          <p:nvCxnSpPr>
            <p:cNvPr id="173" name="Straight Arrow Connector 172">
              <a:extLst>
                <a:ext uri="{FF2B5EF4-FFF2-40B4-BE49-F238E27FC236}">
                  <a16:creationId xmlns:a16="http://schemas.microsoft.com/office/drawing/2014/main" id="{16F887CE-725F-42E9-BDEC-3F2B6CD1ED93}"/>
                </a:ext>
              </a:extLst>
            </p:cNvPr>
            <p:cNvCxnSpPr>
              <a:cxnSpLocks/>
              <a:stCxn id="169" idx="0"/>
              <a:endCxn id="170" idx="6"/>
            </p:cNvCxnSpPr>
            <p:nvPr/>
          </p:nvCxnSpPr>
          <p:spPr>
            <a:xfrm flipH="1" flipV="1">
              <a:off x="2762540" y="3044632"/>
              <a:ext cx="260162" cy="234416"/>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564F745A-EB05-47F9-8B22-839E953D35DD}"/>
                </a:ext>
              </a:extLst>
            </p:cNvPr>
            <p:cNvCxnSpPr>
              <a:cxnSpLocks/>
              <a:stCxn id="170" idx="1"/>
              <a:endCxn id="168" idx="3"/>
            </p:cNvCxnSpPr>
            <p:nvPr/>
          </p:nvCxnSpPr>
          <p:spPr>
            <a:xfrm flipH="1" flipV="1">
              <a:off x="1875320" y="2898832"/>
              <a:ext cx="592157" cy="23581"/>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2D165E25-6544-4030-A378-BD88C3B0BC86}"/>
                </a:ext>
              </a:extLst>
            </p:cNvPr>
            <p:cNvCxnSpPr>
              <a:cxnSpLocks/>
              <a:stCxn id="171" idx="2"/>
              <a:endCxn id="172" idx="0"/>
            </p:cNvCxnSpPr>
            <p:nvPr/>
          </p:nvCxnSpPr>
          <p:spPr>
            <a:xfrm>
              <a:off x="3010174" y="2386149"/>
              <a:ext cx="11148" cy="134478"/>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3DB841D7-8BA5-4ECE-8FAF-1406C349ACC1}"/>
                </a:ext>
              </a:extLst>
            </p:cNvPr>
            <p:cNvCxnSpPr>
              <a:cxnSpLocks/>
              <a:stCxn id="172" idx="2"/>
              <a:endCxn id="168" idx="3"/>
            </p:cNvCxnSpPr>
            <p:nvPr/>
          </p:nvCxnSpPr>
          <p:spPr>
            <a:xfrm flipH="1">
              <a:off x="1875320" y="2693471"/>
              <a:ext cx="973158" cy="205361"/>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4D00B138-FB3F-4865-886A-2C0BC3824193}"/>
                </a:ext>
              </a:extLst>
            </p:cNvPr>
            <p:cNvCxnSpPr>
              <a:cxnSpLocks/>
              <a:stCxn id="179" idx="2"/>
              <a:endCxn id="140" idx="0"/>
            </p:cNvCxnSpPr>
            <p:nvPr/>
          </p:nvCxnSpPr>
          <p:spPr>
            <a:xfrm>
              <a:off x="1204353" y="3646309"/>
              <a:ext cx="467353" cy="211562"/>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448F34BF-105E-4924-BC0A-4E749CA41E8E}"/>
                </a:ext>
              </a:extLst>
            </p:cNvPr>
            <p:cNvCxnSpPr>
              <a:cxnSpLocks/>
              <a:stCxn id="168" idx="2"/>
              <a:endCxn id="179" idx="0"/>
            </p:cNvCxnSpPr>
            <p:nvPr/>
          </p:nvCxnSpPr>
          <p:spPr>
            <a:xfrm flipH="1">
              <a:off x="1204353" y="3060524"/>
              <a:ext cx="10030" cy="216453"/>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07FF684C-B240-4311-88EB-18AA803FE389}"/>
                </a:ext>
              </a:extLst>
            </p:cNvPr>
            <p:cNvSpPr txBox="1"/>
            <p:nvPr/>
          </p:nvSpPr>
          <p:spPr>
            <a:xfrm>
              <a:off x="913247" y="3276977"/>
              <a:ext cx="582211" cy="369332"/>
            </a:xfrm>
            <a:prstGeom prst="rect">
              <a:avLst/>
            </a:prstGeom>
            <a:noFill/>
          </p:spPr>
          <p:txBody>
            <a:bodyPr wrap="none" rtlCol="0">
              <a:spAutoFit/>
            </a:bodyPr>
            <a:lstStyle/>
            <a:p>
              <a:r>
                <a:rPr lang="en-US" dirty="0"/>
                <a:t>Etc.</a:t>
              </a:r>
            </a:p>
          </p:txBody>
        </p:sp>
        <p:sp>
          <p:nvSpPr>
            <p:cNvPr id="180" name="TextBox 179">
              <a:extLst>
                <a:ext uri="{FF2B5EF4-FFF2-40B4-BE49-F238E27FC236}">
                  <a16:creationId xmlns:a16="http://schemas.microsoft.com/office/drawing/2014/main" id="{41F267BA-D12A-402C-8E0D-0A681DC26210}"/>
                </a:ext>
              </a:extLst>
            </p:cNvPr>
            <p:cNvSpPr txBox="1"/>
            <p:nvPr/>
          </p:nvSpPr>
          <p:spPr>
            <a:xfrm>
              <a:off x="1163813" y="501885"/>
              <a:ext cx="1864613" cy="369332"/>
            </a:xfrm>
            <a:prstGeom prst="rect">
              <a:avLst/>
            </a:prstGeom>
            <a:noFill/>
          </p:spPr>
          <p:txBody>
            <a:bodyPr wrap="none" rtlCol="0">
              <a:spAutoFit/>
            </a:bodyPr>
            <a:lstStyle/>
            <a:p>
              <a:r>
                <a:rPr lang="en-US" dirty="0"/>
                <a:t>Epoch:  </a:t>
              </a:r>
              <a:r>
                <a:rPr lang="en-US" b="1" dirty="0">
                  <a:solidFill>
                    <a:srgbClr val="FF0000"/>
                  </a:solidFill>
                </a:rPr>
                <a:t>2010.00</a:t>
              </a:r>
            </a:p>
          </p:txBody>
        </p:sp>
        <p:sp>
          <p:nvSpPr>
            <p:cNvPr id="183" name="Rectangle 182">
              <a:extLst>
                <a:ext uri="{FF2B5EF4-FFF2-40B4-BE49-F238E27FC236}">
                  <a16:creationId xmlns:a16="http://schemas.microsoft.com/office/drawing/2014/main" id="{7B54C60A-6DF9-4AC7-A0B3-569BF9AF4747}"/>
                </a:ext>
              </a:extLst>
            </p:cNvPr>
            <p:cNvSpPr/>
            <p:nvPr/>
          </p:nvSpPr>
          <p:spPr>
            <a:xfrm>
              <a:off x="473824" y="482137"/>
              <a:ext cx="3412447" cy="5935287"/>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AF2B30E1-2950-4178-984B-0FC28EEDA939}"/>
                </a:ext>
              </a:extLst>
            </p:cNvPr>
            <p:cNvSpPr/>
            <p:nvPr/>
          </p:nvSpPr>
          <p:spPr>
            <a:xfrm>
              <a:off x="669291" y="1805107"/>
              <a:ext cx="1109567"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ITRF96 </a:t>
              </a:r>
              <a:r>
                <a:rPr lang="en-US" sz="1200" dirty="0">
                  <a:solidFill>
                    <a:schemeClr val="tx1"/>
                  </a:solidFill>
                </a:rPr>
                <a:t>(250)</a:t>
              </a:r>
              <a:endParaRPr lang="en-US" dirty="0">
                <a:solidFill>
                  <a:schemeClr val="tx1"/>
                </a:solidFill>
              </a:endParaRPr>
            </a:p>
          </p:txBody>
        </p:sp>
        <p:sp>
          <p:nvSpPr>
            <p:cNvPr id="188" name="Oval 187">
              <a:extLst>
                <a:ext uri="{FF2B5EF4-FFF2-40B4-BE49-F238E27FC236}">
                  <a16:creationId xmlns:a16="http://schemas.microsoft.com/office/drawing/2014/main" id="{E07C40CA-602F-4E76-A5EC-F818BFFBEBBF}"/>
                </a:ext>
              </a:extLst>
            </p:cNvPr>
            <p:cNvSpPr/>
            <p:nvPr/>
          </p:nvSpPr>
          <p:spPr>
            <a:xfrm>
              <a:off x="2421842" y="1566535"/>
              <a:ext cx="345688" cy="34568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16</a:t>
              </a:r>
            </a:p>
          </p:txBody>
        </p:sp>
        <p:cxnSp>
          <p:nvCxnSpPr>
            <p:cNvPr id="189" name="Straight Arrow Connector 188">
              <a:extLst>
                <a:ext uri="{FF2B5EF4-FFF2-40B4-BE49-F238E27FC236}">
                  <a16:creationId xmlns:a16="http://schemas.microsoft.com/office/drawing/2014/main" id="{19941E59-A5A9-4240-80A9-1770A3429DBC}"/>
                </a:ext>
              </a:extLst>
            </p:cNvPr>
            <p:cNvCxnSpPr>
              <a:cxnSpLocks/>
              <a:stCxn id="148" idx="2"/>
              <a:endCxn id="188" idx="7"/>
            </p:cNvCxnSpPr>
            <p:nvPr/>
          </p:nvCxnSpPr>
          <p:spPr>
            <a:xfrm flipH="1">
              <a:off x="2716905" y="1294645"/>
              <a:ext cx="187377" cy="322515"/>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63DAA13C-2840-49B8-A53B-A70F012C76B2}"/>
                </a:ext>
              </a:extLst>
            </p:cNvPr>
            <p:cNvCxnSpPr>
              <a:cxnSpLocks/>
              <a:stCxn id="188" idx="2"/>
              <a:endCxn id="187" idx="3"/>
            </p:cNvCxnSpPr>
            <p:nvPr/>
          </p:nvCxnSpPr>
          <p:spPr>
            <a:xfrm flipH="1">
              <a:off x="1778858" y="1739379"/>
              <a:ext cx="642984" cy="227421"/>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89F87DF9-2E0F-43FC-9F28-319149C18E25}"/>
                </a:ext>
              </a:extLst>
            </p:cNvPr>
            <p:cNvSpPr txBox="1"/>
            <p:nvPr/>
          </p:nvSpPr>
          <p:spPr>
            <a:xfrm>
              <a:off x="951096" y="1282551"/>
              <a:ext cx="582211" cy="369332"/>
            </a:xfrm>
            <a:prstGeom prst="rect">
              <a:avLst/>
            </a:prstGeom>
            <a:noFill/>
          </p:spPr>
          <p:txBody>
            <a:bodyPr wrap="none" rtlCol="0">
              <a:spAutoFit/>
            </a:bodyPr>
            <a:lstStyle/>
            <a:p>
              <a:r>
                <a:rPr lang="en-US" dirty="0"/>
                <a:t>Etc.</a:t>
              </a:r>
            </a:p>
          </p:txBody>
        </p:sp>
        <p:cxnSp>
          <p:nvCxnSpPr>
            <p:cNvPr id="193" name="Straight Arrow Connector 192">
              <a:extLst>
                <a:ext uri="{FF2B5EF4-FFF2-40B4-BE49-F238E27FC236}">
                  <a16:creationId xmlns:a16="http://schemas.microsoft.com/office/drawing/2014/main" id="{80CA0423-99AF-4B1F-9202-28D8D3B51EE1}"/>
                </a:ext>
              </a:extLst>
            </p:cNvPr>
            <p:cNvCxnSpPr>
              <a:cxnSpLocks/>
              <a:stCxn id="187" idx="2"/>
              <a:endCxn id="151" idx="0"/>
            </p:cNvCxnSpPr>
            <p:nvPr/>
          </p:nvCxnSpPr>
          <p:spPr>
            <a:xfrm flipH="1">
              <a:off x="1211315" y="2128492"/>
              <a:ext cx="12760" cy="119927"/>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0ECAF893-E282-47FB-91E0-8BFF383DEFE9}"/>
                </a:ext>
              </a:extLst>
            </p:cNvPr>
            <p:cNvCxnSpPr>
              <a:cxnSpLocks/>
              <a:stCxn id="192" idx="2"/>
              <a:endCxn id="187" idx="0"/>
            </p:cNvCxnSpPr>
            <p:nvPr/>
          </p:nvCxnSpPr>
          <p:spPr>
            <a:xfrm flipH="1">
              <a:off x="1224075" y="1651883"/>
              <a:ext cx="18127" cy="153224"/>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sp>
        <p:nvSpPr>
          <p:cNvPr id="195" name="TextBox 194">
            <a:extLst>
              <a:ext uri="{FF2B5EF4-FFF2-40B4-BE49-F238E27FC236}">
                <a16:creationId xmlns:a16="http://schemas.microsoft.com/office/drawing/2014/main" id="{747E3ABC-6746-4E7F-AD1E-946433C32648}"/>
              </a:ext>
            </a:extLst>
          </p:cNvPr>
          <p:cNvSpPr txBox="1"/>
          <p:nvPr/>
        </p:nvSpPr>
        <p:spPr>
          <a:xfrm>
            <a:off x="4081226" y="4949736"/>
            <a:ext cx="1986357" cy="1384995"/>
          </a:xfrm>
          <a:prstGeom prst="rect">
            <a:avLst/>
          </a:prstGeom>
          <a:noFill/>
        </p:spPr>
        <p:txBody>
          <a:bodyPr wrap="square" rtlCol="0">
            <a:spAutoFit/>
          </a:bodyPr>
          <a:lstStyle/>
          <a:p>
            <a:r>
              <a:rPr lang="en-US" sz="1200" dirty="0"/>
              <a:t>There is no connection</a:t>
            </a:r>
          </a:p>
          <a:p>
            <a:r>
              <a:rPr lang="en-US" sz="1200" dirty="0"/>
              <a:t>here.  </a:t>
            </a:r>
            <a:r>
              <a:rPr lang="en-US" sz="1200" b="1" dirty="0">
                <a:solidFill>
                  <a:srgbClr val="FF0000"/>
                </a:solidFill>
              </a:rPr>
              <a:t>Different epochs!</a:t>
            </a:r>
          </a:p>
          <a:p>
            <a:r>
              <a:rPr lang="en-US" sz="1200" dirty="0"/>
              <a:t>But if IFDM is allowed to “define” coordinates, a connection can be made here.  But that generally is not going to be allowed.</a:t>
            </a:r>
          </a:p>
        </p:txBody>
      </p:sp>
    </p:spTree>
    <p:extLst>
      <p:ext uri="{BB962C8B-B14F-4D97-AF65-F5344CB8AC3E}">
        <p14:creationId xmlns:p14="http://schemas.microsoft.com/office/powerpoint/2010/main" val="200970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5">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4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5">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1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2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9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1" grpId="0" animBg="1"/>
      <p:bldP spid="88" grpId="0"/>
      <p:bldP spid="60" grpId="0" animBg="1"/>
      <p:bldP spid="117" grpId="0"/>
      <p:bldP spid="125" grpId="0"/>
      <p:bldP spid="128" grpId="0" animBg="1"/>
      <p:bldP spid="51" grpId="0" animBg="1"/>
      <p:bldP spid="241" grpId="0"/>
      <p:bldP spid="19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8FE1B5C-854D-4FE8-AD59-EAF15E7A9627}"/>
              </a:ext>
            </a:extLst>
          </p:cNvPr>
          <p:cNvSpPr>
            <a:spLocks noGrp="1"/>
          </p:cNvSpPr>
          <p:nvPr>
            <p:ph type="dt" sz="half" idx="10"/>
          </p:nvPr>
        </p:nvSpPr>
        <p:spPr/>
        <p:txBody>
          <a:bodyPr/>
          <a:lstStyle/>
          <a:p>
            <a:pPr>
              <a:defRPr/>
            </a:pPr>
            <a:r>
              <a:rPr lang="en-US"/>
              <a:t>April 23, 2025</a:t>
            </a:r>
          </a:p>
        </p:txBody>
      </p:sp>
      <p:sp>
        <p:nvSpPr>
          <p:cNvPr id="5" name="Footer Placeholder 4">
            <a:extLst>
              <a:ext uri="{FF2B5EF4-FFF2-40B4-BE49-F238E27FC236}">
                <a16:creationId xmlns:a16="http://schemas.microsoft.com/office/drawing/2014/main" id="{388F94D3-8F66-41AE-B600-4DAE57E95BD7}"/>
              </a:ext>
            </a:extLst>
          </p:cNvPr>
          <p:cNvSpPr>
            <a:spLocks noGrp="1"/>
          </p:cNvSpPr>
          <p:nvPr>
            <p:ph type="ftr" sz="quarter" idx="11"/>
          </p:nvPr>
        </p:nvSpPr>
        <p:spPr/>
        <p:txBody>
          <a:bodyPr/>
          <a:lstStyle/>
          <a:p>
            <a:pPr>
              <a:defRPr/>
            </a:pPr>
            <a:r>
              <a:rPr lang="en-US"/>
              <a:t>Industry Workshop on modernization of NSRS and CSRS</a:t>
            </a:r>
          </a:p>
        </p:txBody>
      </p:sp>
      <p:sp>
        <p:nvSpPr>
          <p:cNvPr id="6" name="Slide Number Placeholder 5">
            <a:extLst>
              <a:ext uri="{FF2B5EF4-FFF2-40B4-BE49-F238E27FC236}">
                <a16:creationId xmlns:a16="http://schemas.microsoft.com/office/drawing/2014/main" id="{D896F91F-0D11-40BA-A26D-7F2608555BB3}"/>
              </a:ext>
            </a:extLst>
          </p:cNvPr>
          <p:cNvSpPr>
            <a:spLocks noGrp="1"/>
          </p:cNvSpPr>
          <p:nvPr>
            <p:ph type="sldNum" sz="quarter" idx="12"/>
          </p:nvPr>
        </p:nvSpPr>
        <p:spPr/>
        <p:txBody>
          <a:bodyPr/>
          <a:lstStyle/>
          <a:p>
            <a:pPr>
              <a:defRPr/>
            </a:pPr>
            <a:fld id="{EB6791C4-DF4E-4C17-A41C-B2BEB15390BD}" type="slidenum">
              <a:rPr lang="en-US" smtClean="0"/>
              <a:pPr>
                <a:defRPr/>
              </a:pPr>
              <a:t>11</a:t>
            </a:fld>
            <a:endParaRPr lang="en-US" dirty="0"/>
          </a:p>
        </p:txBody>
      </p:sp>
      <p:sp>
        <p:nvSpPr>
          <p:cNvPr id="8" name="TextBox 7">
            <a:extLst>
              <a:ext uri="{FF2B5EF4-FFF2-40B4-BE49-F238E27FC236}">
                <a16:creationId xmlns:a16="http://schemas.microsoft.com/office/drawing/2014/main" id="{55ABB7E1-DAEF-4DB6-B017-270DD2C01311}"/>
              </a:ext>
            </a:extLst>
          </p:cNvPr>
          <p:cNvSpPr txBox="1"/>
          <p:nvPr/>
        </p:nvSpPr>
        <p:spPr>
          <a:xfrm>
            <a:off x="12476538" y="136100"/>
            <a:ext cx="3389069" cy="553998"/>
          </a:xfrm>
          <a:prstGeom prst="rect">
            <a:avLst/>
          </a:prstGeom>
          <a:noFill/>
        </p:spPr>
        <p:txBody>
          <a:bodyPr wrap="none" rtlCol="0">
            <a:spAutoFit/>
          </a:bodyPr>
          <a:lstStyle/>
          <a:p>
            <a:r>
              <a:rPr lang="en-US" sz="1000" b="1" dirty="0"/>
              <a:t>All NGS frames, ITRFs and WGS84s</a:t>
            </a:r>
          </a:p>
          <a:p>
            <a:r>
              <a:rPr lang="en-US" sz="1000" b="1" dirty="0"/>
              <a:t>Connected by 14-parameter Helmert transformations</a:t>
            </a:r>
          </a:p>
          <a:p>
            <a:r>
              <a:rPr lang="en-US" sz="1000" b="1" dirty="0"/>
              <a:t>Epoch 2010.00</a:t>
            </a:r>
          </a:p>
        </p:txBody>
      </p:sp>
      <p:sp>
        <p:nvSpPr>
          <p:cNvPr id="45" name="TextBox 44">
            <a:extLst>
              <a:ext uri="{FF2B5EF4-FFF2-40B4-BE49-F238E27FC236}">
                <a16:creationId xmlns:a16="http://schemas.microsoft.com/office/drawing/2014/main" id="{EFB18C2F-6865-4EE9-8409-D6ACB79A8548}"/>
              </a:ext>
            </a:extLst>
          </p:cNvPr>
          <p:cNvSpPr txBox="1"/>
          <p:nvPr/>
        </p:nvSpPr>
        <p:spPr>
          <a:xfrm>
            <a:off x="6958862" y="392087"/>
            <a:ext cx="4803284" cy="2893100"/>
          </a:xfrm>
          <a:prstGeom prst="rect">
            <a:avLst/>
          </a:prstGeom>
          <a:noFill/>
        </p:spPr>
        <p:txBody>
          <a:bodyPr wrap="square" rtlCol="0">
            <a:spAutoFit/>
          </a:bodyPr>
          <a:lstStyle/>
          <a:p>
            <a:r>
              <a:rPr lang="en-US" sz="1400" dirty="0"/>
              <a:t>For epoch 2010.00, NADCON provides a path in/out of this box, since frame NAD83_PA is definitionally equivalent to NAD83_PA11.</a:t>
            </a:r>
          </a:p>
          <a:p>
            <a:endParaRPr lang="en-US" sz="1400" dirty="0"/>
          </a:p>
          <a:p>
            <a:r>
              <a:rPr lang="en-US" sz="1400" dirty="0"/>
              <a:t>NCAT will know that NAD83_PA (XYZ, 2010.00) is equivalent to NAD 83(PA11) epoch 2010.00 XYZ values.  </a:t>
            </a:r>
          </a:p>
          <a:p>
            <a:endParaRPr lang="en-US" sz="1400" dirty="0"/>
          </a:p>
          <a:p>
            <a:r>
              <a:rPr lang="en-US" sz="1400" dirty="0"/>
              <a:t>It can then convert to other forms, especially </a:t>
            </a:r>
            <a:r>
              <a:rPr lang="en-US" sz="1400" dirty="0">
                <a:latin typeface="Symbol" panose="05050102010706020507" pitchFamily="18" charset="2"/>
              </a:rPr>
              <a:t>f</a:t>
            </a:r>
            <a:r>
              <a:rPr lang="en-US" sz="1400" dirty="0"/>
              <a:t>, </a:t>
            </a:r>
            <a:r>
              <a:rPr lang="en-US" sz="1400" dirty="0">
                <a:latin typeface="Symbol" panose="05050102010706020507" pitchFamily="18" charset="2"/>
              </a:rPr>
              <a:t>l</a:t>
            </a:r>
            <a:r>
              <a:rPr lang="en-US" sz="1400" dirty="0"/>
              <a:t>, h…</a:t>
            </a:r>
          </a:p>
          <a:p>
            <a:endParaRPr lang="en-US" sz="1400" dirty="0">
              <a:solidFill>
                <a:schemeClr val="tx1"/>
              </a:solidFill>
            </a:endParaRPr>
          </a:p>
          <a:p>
            <a:r>
              <a:rPr lang="en-US" sz="1400" dirty="0"/>
              <a:t>…</a:t>
            </a:r>
            <a:r>
              <a:rPr lang="en-US" sz="1400" dirty="0">
                <a:solidFill>
                  <a:schemeClr val="tx1"/>
                </a:solidFill>
              </a:rPr>
              <a:t>which then allows for either </a:t>
            </a:r>
            <a:r>
              <a:rPr lang="en-US" sz="1400" dirty="0"/>
              <a:t>further conversions within the same datum…</a:t>
            </a:r>
          </a:p>
          <a:p>
            <a:endParaRPr lang="en-US" sz="1400" dirty="0"/>
          </a:p>
          <a:p>
            <a:r>
              <a:rPr lang="en-US" sz="1400" dirty="0"/>
              <a:t>…or allows for NADCON connections out of the frame.</a:t>
            </a:r>
            <a:endParaRPr lang="en-US" sz="1400" dirty="0">
              <a:solidFill>
                <a:schemeClr val="tx1"/>
              </a:solidFill>
            </a:endParaRPr>
          </a:p>
        </p:txBody>
      </p:sp>
      <p:cxnSp>
        <p:nvCxnSpPr>
          <p:cNvPr id="54" name="Straight Connector 53">
            <a:extLst>
              <a:ext uri="{FF2B5EF4-FFF2-40B4-BE49-F238E27FC236}">
                <a16:creationId xmlns:a16="http://schemas.microsoft.com/office/drawing/2014/main" id="{7DF5FEED-09E3-4C75-B37D-C9BE1BFD6DB0}"/>
              </a:ext>
            </a:extLst>
          </p:cNvPr>
          <p:cNvCxnSpPr>
            <a:cxnSpLocks/>
            <a:stCxn id="128" idx="0"/>
            <a:endCxn id="169" idx="3"/>
          </p:cNvCxnSpPr>
          <p:nvPr/>
        </p:nvCxnSpPr>
        <p:spPr>
          <a:xfrm flipH="1" flipV="1">
            <a:off x="3743232" y="3440741"/>
            <a:ext cx="4121082" cy="73818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F81B702D-8026-4901-AA2D-9383CC6BA7A5}"/>
              </a:ext>
            </a:extLst>
          </p:cNvPr>
          <p:cNvSpPr txBox="1"/>
          <p:nvPr/>
        </p:nvSpPr>
        <p:spPr>
          <a:xfrm>
            <a:off x="8213202" y="5254331"/>
            <a:ext cx="1297984" cy="523220"/>
          </a:xfrm>
          <a:prstGeom prst="rect">
            <a:avLst/>
          </a:prstGeom>
          <a:noFill/>
        </p:spPr>
        <p:txBody>
          <a:bodyPr wrap="none" rtlCol="0">
            <a:spAutoFit/>
          </a:bodyPr>
          <a:lstStyle/>
          <a:p>
            <a:r>
              <a:rPr lang="en-US" sz="1400" b="1" dirty="0">
                <a:solidFill>
                  <a:srgbClr val="7030A0"/>
                </a:solidFill>
              </a:rPr>
              <a:t>NAD83_PA11</a:t>
            </a:r>
          </a:p>
          <a:p>
            <a:r>
              <a:rPr lang="en-US" sz="1400" b="1" dirty="0">
                <a:solidFill>
                  <a:srgbClr val="7030A0"/>
                </a:solidFill>
              </a:rPr>
              <a:t>(296)</a:t>
            </a:r>
            <a:endParaRPr lang="en-US" b="1" dirty="0">
              <a:solidFill>
                <a:srgbClr val="7030A0"/>
              </a:solidFill>
            </a:endParaRPr>
          </a:p>
        </p:txBody>
      </p:sp>
      <p:cxnSp>
        <p:nvCxnSpPr>
          <p:cNvPr id="59" name="Straight Connector 58">
            <a:extLst>
              <a:ext uri="{FF2B5EF4-FFF2-40B4-BE49-F238E27FC236}">
                <a16:creationId xmlns:a16="http://schemas.microsoft.com/office/drawing/2014/main" id="{B8580AF0-88F5-4DFD-B9D6-E9F807F6C325}"/>
              </a:ext>
            </a:extLst>
          </p:cNvPr>
          <p:cNvCxnSpPr>
            <a:cxnSpLocks/>
            <a:stCxn id="99" idx="6"/>
            <a:endCxn id="51" idx="2"/>
          </p:cNvCxnSpPr>
          <p:nvPr/>
        </p:nvCxnSpPr>
        <p:spPr>
          <a:xfrm>
            <a:off x="6654062" y="3689280"/>
            <a:ext cx="1683991" cy="79190"/>
          </a:xfrm>
          <a:prstGeom prst="line">
            <a:avLst/>
          </a:prstGeom>
          <a:ln w="38100">
            <a:solidFill>
              <a:srgbClr val="00B050"/>
            </a:solidFill>
            <a:headEnd type="arrow"/>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FD2C0432-43E3-4072-BDBC-0341BE6CAD61}"/>
              </a:ext>
            </a:extLst>
          </p:cNvPr>
          <p:cNvSpPr/>
          <p:nvPr/>
        </p:nvSpPr>
        <p:spPr>
          <a:xfrm>
            <a:off x="7073952" y="3670518"/>
            <a:ext cx="1015316" cy="236058"/>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11A,11B,11C</a:t>
            </a:r>
          </a:p>
        </p:txBody>
      </p:sp>
      <p:grpSp>
        <p:nvGrpSpPr>
          <p:cNvPr id="76" name="Group 75">
            <a:extLst>
              <a:ext uri="{FF2B5EF4-FFF2-40B4-BE49-F238E27FC236}">
                <a16:creationId xmlns:a16="http://schemas.microsoft.com/office/drawing/2014/main" id="{EF9064DD-E531-44EC-BCAB-14C46DDDD4AC}"/>
              </a:ext>
            </a:extLst>
          </p:cNvPr>
          <p:cNvGrpSpPr/>
          <p:nvPr/>
        </p:nvGrpSpPr>
        <p:grpSpPr>
          <a:xfrm>
            <a:off x="10001255" y="3297429"/>
            <a:ext cx="1924135" cy="1614641"/>
            <a:chOff x="1352465" y="1688796"/>
            <a:chExt cx="1924135" cy="1614641"/>
          </a:xfrm>
        </p:grpSpPr>
        <p:sp>
          <p:nvSpPr>
            <p:cNvPr id="77" name="Oval 76">
              <a:extLst>
                <a:ext uri="{FF2B5EF4-FFF2-40B4-BE49-F238E27FC236}">
                  <a16:creationId xmlns:a16="http://schemas.microsoft.com/office/drawing/2014/main" id="{DE50BEFA-F2E9-4E15-9F12-C8129202CA95}"/>
                </a:ext>
              </a:extLst>
            </p:cNvPr>
            <p:cNvSpPr/>
            <p:nvPr/>
          </p:nvSpPr>
          <p:spPr>
            <a:xfrm>
              <a:off x="1352465" y="2351386"/>
              <a:ext cx="467170" cy="4671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rPr>
                <a:t>X, Y, Z</a:t>
              </a:r>
            </a:p>
          </p:txBody>
        </p:sp>
        <p:sp>
          <p:nvSpPr>
            <p:cNvPr id="78" name="Oval 77">
              <a:extLst>
                <a:ext uri="{FF2B5EF4-FFF2-40B4-BE49-F238E27FC236}">
                  <a16:creationId xmlns:a16="http://schemas.microsoft.com/office/drawing/2014/main" id="{232DB3EF-C09F-4A56-8FA2-9BE3934D500A}"/>
                </a:ext>
              </a:extLst>
            </p:cNvPr>
            <p:cNvSpPr/>
            <p:nvPr/>
          </p:nvSpPr>
          <p:spPr>
            <a:xfrm>
              <a:off x="1752600"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USNG</a:t>
              </a:r>
            </a:p>
          </p:txBody>
        </p:sp>
        <p:sp>
          <p:nvSpPr>
            <p:cNvPr id="79" name="Oval 78">
              <a:extLst>
                <a:ext uri="{FF2B5EF4-FFF2-40B4-BE49-F238E27FC236}">
                  <a16:creationId xmlns:a16="http://schemas.microsoft.com/office/drawing/2014/main" id="{92445E4B-6B71-4651-AE59-A0B20ACBFC3B}"/>
                </a:ext>
              </a:extLst>
            </p:cNvPr>
            <p:cNvSpPr/>
            <p:nvPr/>
          </p:nvSpPr>
          <p:spPr>
            <a:xfrm>
              <a:off x="2449608"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rPr>
                <a:t>UTM</a:t>
              </a:r>
            </a:p>
          </p:txBody>
        </p:sp>
        <p:sp>
          <p:nvSpPr>
            <p:cNvPr id="80" name="Oval 79">
              <a:extLst>
                <a:ext uri="{FF2B5EF4-FFF2-40B4-BE49-F238E27FC236}">
                  <a16:creationId xmlns:a16="http://schemas.microsoft.com/office/drawing/2014/main" id="{85FE072E-6835-458A-8881-2C498169109F}"/>
                </a:ext>
              </a:extLst>
            </p:cNvPr>
            <p:cNvSpPr/>
            <p:nvPr/>
          </p:nvSpPr>
          <p:spPr>
            <a:xfrm>
              <a:off x="2819400" y="22860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rPr>
                <a:t>SPC</a:t>
              </a:r>
            </a:p>
          </p:txBody>
        </p:sp>
        <p:sp>
          <p:nvSpPr>
            <p:cNvPr id="81" name="Oval 80">
              <a:extLst>
                <a:ext uri="{FF2B5EF4-FFF2-40B4-BE49-F238E27FC236}">
                  <a16:creationId xmlns:a16="http://schemas.microsoft.com/office/drawing/2014/main" id="{3543C945-D009-44A9-B663-9266EE2FC052}"/>
                </a:ext>
              </a:extLst>
            </p:cNvPr>
            <p:cNvSpPr/>
            <p:nvPr/>
          </p:nvSpPr>
          <p:spPr>
            <a:xfrm>
              <a:off x="2057400" y="1688796"/>
              <a:ext cx="457200" cy="457200"/>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Symbol" panose="05050102010706020507" pitchFamily="18" charset="2"/>
                </a:rPr>
                <a:t>f</a:t>
              </a:r>
              <a:r>
                <a:rPr lang="en-US" sz="900" b="1" dirty="0">
                  <a:solidFill>
                    <a:schemeClr val="tx1"/>
                  </a:solidFill>
                </a:rPr>
                <a:t>, </a:t>
              </a:r>
              <a:r>
                <a:rPr lang="en-US" sz="900" b="1" dirty="0">
                  <a:solidFill>
                    <a:schemeClr val="tx1"/>
                  </a:solidFill>
                  <a:latin typeface="Symbol" panose="05050102010706020507" pitchFamily="18" charset="2"/>
                </a:rPr>
                <a:t>l</a:t>
              </a:r>
              <a:r>
                <a:rPr lang="en-US" sz="900" b="1" dirty="0">
                  <a:solidFill>
                    <a:schemeClr val="tx1"/>
                  </a:solidFill>
                </a:rPr>
                <a:t>, h</a:t>
              </a:r>
            </a:p>
          </p:txBody>
        </p:sp>
        <p:cxnSp>
          <p:nvCxnSpPr>
            <p:cNvPr id="82" name="Straight Connector 81">
              <a:extLst>
                <a:ext uri="{FF2B5EF4-FFF2-40B4-BE49-F238E27FC236}">
                  <a16:creationId xmlns:a16="http://schemas.microsoft.com/office/drawing/2014/main" id="{B0E982B7-9E98-41DB-B37E-2DAB999A87A0}"/>
                </a:ext>
              </a:extLst>
            </p:cNvPr>
            <p:cNvCxnSpPr>
              <a:stCxn id="81" idx="4"/>
              <a:endCxn id="78" idx="0"/>
            </p:cNvCxnSpPr>
            <p:nvPr/>
          </p:nvCxnSpPr>
          <p:spPr>
            <a:xfrm flipH="1">
              <a:off x="1995041" y="2145996"/>
              <a:ext cx="29095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733F6C8-7C79-4198-A459-1FF2485B690D}"/>
                </a:ext>
              </a:extLst>
            </p:cNvPr>
            <p:cNvCxnSpPr>
              <a:stCxn id="81" idx="3"/>
              <a:endCxn id="77" idx="7"/>
            </p:cNvCxnSpPr>
            <p:nvPr/>
          </p:nvCxnSpPr>
          <p:spPr>
            <a:xfrm flipH="1">
              <a:off x="1751220" y="2079041"/>
              <a:ext cx="373135" cy="3407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D605B9B-B8F2-48C1-B3DE-AE77095C8798}"/>
                </a:ext>
              </a:extLst>
            </p:cNvPr>
            <p:cNvCxnSpPr>
              <a:stCxn id="81" idx="5"/>
              <a:endCxn id="80" idx="1"/>
            </p:cNvCxnSpPr>
            <p:nvPr/>
          </p:nvCxnSpPr>
          <p:spPr>
            <a:xfrm>
              <a:off x="2447645" y="2079041"/>
              <a:ext cx="438710" cy="2739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EBFDCE8-9978-471F-9811-4E9573696A6D}"/>
                </a:ext>
              </a:extLst>
            </p:cNvPr>
            <p:cNvCxnSpPr>
              <a:stCxn id="81" idx="4"/>
              <a:endCxn id="79" idx="0"/>
            </p:cNvCxnSpPr>
            <p:nvPr/>
          </p:nvCxnSpPr>
          <p:spPr>
            <a:xfrm>
              <a:off x="2286000" y="2145996"/>
              <a:ext cx="40604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C95C110-F6FC-4B0F-A317-0376CBBDF62B}"/>
                </a:ext>
              </a:extLst>
            </p:cNvPr>
            <p:cNvCxnSpPr>
              <a:stCxn id="78" idx="6"/>
              <a:endCxn id="79" idx="2"/>
            </p:cNvCxnSpPr>
            <p:nvPr/>
          </p:nvCxnSpPr>
          <p:spPr>
            <a:xfrm>
              <a:off x="2237481" y="3060997"/>
              <a:ext cx="2121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8" name="TextBox 87">
            <a:extLst>
              <a:ext uri="{FF2B5EF4-FFF2-40B4-BE49-F238E27FC236}">
                <a16:creationId xmlns:a16="http://schemas.microsoft.com/office/drawing/2014/main" id="{920DD34F-10CF-4DED-8871-C72394327CD1}"/>
              </a:ext>
            </a:extLst>
          </p:cNvPr>
          <p:cNvSpPr txBox="1"/>
          <p:nvPr/>
        </p:nvSpPr>
        <p:spPr>
          <a:xfrm>
            <a:off x="10372459" y="5202025"/>
            <a:ext cx="1548822" cy="523220"/>
          </a:xfrm>
          <a:prstGeom prst="rect">
            <a:avLst/>
          </a:prstGeom>
          <a:noFill/>
        </p:spPr>
        <p:txBody>
          <a:bodyPr wrap="none" rtlCol="0">
            <a:spAutoFit/>
          </a:bodyPr>
          <a:lstStyle/>
          <a:p>
            <a:r>
              <a:rPr lang="en-US" sz="1400" b="1" dirty="0">
                <a:solidFill>
                  <a:srgbClr val="7030A0"/>
                </a:solidFill>
              </a:rPr>
              <a:t>NAD83_1993_HI</a:t>
            </a:r>
          </a:p>
          <a:p>
            <a:r>
              <a:rPr lang="en-US" sz="1400" b="1" dirty="0">
                <a:solidFill>
                  <a:srgbClr val="7030A0"/>
                </a:solidFill>
              </a:rPr>
              <a:t>(286)</a:t>
            </a:r>
            <a:endParaRPr lang="en-US" b="1" dirty="0">
              <a:solidFill>
                <a:srgbClr val="7030A0"/>
              </a:solidFill>
            </a:endParaRPr>
          </a:p>
        </p:txBody>
      </p:sp>
      <p:grpSp>
        <p:nvGrpSpPr>
          <p:cNvPr id="94" name="Group 93">
            <a:extLst>
              <a:ext uri="{FF2B5EF4-FFF2-40B4-BE49-F238E27FC236}">
                <a16:creationId xmlns:a16="http://schemas.microsoft.com/office/drawing/2014/main" id="{E4A44428-4BE3-4FDB-9E51-C683308CA1C5}"/>
              </a:ext>
            </a:extLst>
          </p:cNvPr>
          <p:cNvGrpSpPr/>
          <p:nvPr/>
        </p:nvGrpSpPr>
        <p:grpSpPr>
          <a:xfrm>
            <a:off x="5491927" y="3460680"/>
            <a:ext cx="1924135" cy="1614641"/>
            <a:chOff x="1352465" y="1688796"/>
            <a:chExt cx="1924135" cy="1614641"/>
          </a:xfrm>
        </p:grpSpPr>
        <p:sp>
          <p:nvSpPr>
            <p:cNvPr id="95" name="Oval 94">
              <a:extLst>
                <a:ext uri="{FF2B5EF4-FFF2-40B4-BE49-F238E27FC236}">
                  <a16:creationId xmlns:a16="http://schemas.microsoft.com/office/drawing/2014/main" id="{70F36CA8-725D-43CB-92C4-2876D3D84573}"/>
                </a:ext>
              </a:extLst>
            </p:cNvPr>
            <p:cNvSpPr/>
            <p:nvPr/>
          </p:nvSpPr>
          <p:spPr>
            <a:xfrm>
              <a:off x="1352465" y="2351386"/>
              <a:ext cx="467170" cy="4671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rPr>
                <a:t>X, Y, Z</a:t>
              </a:r>
            </a:p>
          </p:txBody>
        </p:sp>
        <p:sp>
          <p:nvSpPr>
            <p:cNvPr id="96" name="Oval 95">
              <a:extLst>
                <a:ext uri="{FF2B5EF4-FFF2-40B4-BE49-F238E27FC236}">
                  <a16:creationId xmlns:a16="http://schemas.microsoft.com/office/drawing/2014/main" id="{F9B076C2-1D1E-434D-9DCC-FD653C1DA3D2}"/>
                </a:ext>
              </a:extLst>
            </p:cNvPr>
            <p:cNvSpPr/>
            <p:nvPr/>
          </p:nvSpPr>
          <p:spPr>
            <a:xfrm>
              <a:off x="1752600"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USNG</a:t>
              </a:r>
            </a:p>
          </p:txBody>
        </p:sp>
        <p:sp>
          <p:nvSpPr>
            <p:cNvPr id="97" name="Oval 96">
              <a:extLst>
                <a:ext uri="{FF2B5EF4-FFF2-40B4-BE49-F238E27FC236}">
                  <a16:creationId xmlns:a16="http://schemas.microsoft.com/office/drawing/2014/main" id="{6FEF9DDE-667F-478C-8A27-2CC1431B0A0F}"/>
                </a:ext>
              </a:extLst>
            </p:cNvPr>
            <p:cNvSpPr/>
            <p:nvPr/>
          </p:nvSpPr>
          <p:spPr>
            <a:xfrm>
              <a:off x="2449608"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rPr>
                <a:t>UTM</a:t>
              </a:r>
            </a:p>
          </p:txBody>
        </p:sp>
        <p:sp>
          <p:nvSpPr>
            <p:cNvPr id="98" name="Oval 97">
              <a:extLst>
                <a:ext uri="{FF2B5EF4-FFF2-40B4-BE49-F238E27FC236}">
                  <a16:creationId xmlns:a16="http://schemas.microsoft.com/office/drawing/2014/main" id="{880CEC08-BFF1-4C36-87D6-9644B760D286}"/>
                </a:ext>
              </a:extLst>
            </p:cNvPr>
            <p:cNvSpPr/>
            <p:nvPr/>
          </p:nvSpPr>
          <p:spPr>
            <a:xfrm>
              <a:off x="2819400" y="22860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rPr>
                <a:t>SPC</a:t>
              </a:r>
            </a:p>
          </p:txBody>
        </p:sp>
        <p:sp>
          <p:nvSpPr>
            <p:cNvPr id="99" name="Oval 98">
              <a:extLst>
                <a:ext uri="{FF2B5EF4-FFF2-40B4-BE49-F238E27FC236}">
                  <a16:creationId xmlns:a16="http://schemas.microsoft.com/office/drawing/2014/main" id="{CB296B66-59D2-4AB4-93B2-4668E7E3A9A0}"/>
                </a:ext>
              </a:extLst>
            </p:cNvPr>
            <p:cNvSpPr/>
            <p:nvPr/>
          </p:nvSpPr>
          <p:spPr>
            <a:xfrm>
              <a:off x="2057400" y="1688796"/>
              <a:ext cx="457200" cy="457200"/>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Symbol" panose="05050102010706020507" pitchFamily="18" charset="2"/>
                </a:rPr>
                <a:t>f</a:t>
              </a:r>
              <a:r>
                <a:rPr lang="en-US" sz="900" b="1" dirty="0">
                  <a:solidFill>
                    <a:schemeClr val="tx1"/>
                  </a:solidFill>
                </a:rPr>
                <a:t>, </a:t>
              </a:r>
              <a:r>
                <a:rPr lang="en-US" sz="900" b="1" dirty="0">
                  <a:solidFill>
                    <a:schemeClr val="tx1"/>
                  </a:solidFill>
                  <a:latin typeface="Symbol" panose="05050102010706020507" pitchFamily="18" charset="2"/>
                </a:rPr>
                <a:t>l</a:t>
              </a:r>
              <a:r>
                <a:rPr lang="en-US" sz="900" b="1" dirty="0">
                  <a:solidFill>
                    <a:schemeClr val="tx1"/>
                  </a:solidFill>
                </a:rPr>
                <a:t>, h</a:t>
              </a:r>
            </a:p>
          </p:txBody>
        </p:sp>
        <p:cxnSp>
          <p:nvCxnSpPr>
            <p:cNvPr id="100" name="Straight Connector 99">
              <a:extLst>
                <a:ext uri="{FF2B5EF4-FFF2-40B4-BE49-F238E27FC236}">
                  <a16:creationId xmlns:a16="http://schemas.microsoft.com/office/drawing/2014/main" id="{69D78E87-0602-4EFE-BF14-92680A4D2A34}"/>
                </a:ext>
              </a:extLst>
            </p:cNvPr>
            <p:cNvCxnSpPr>
              <a:stCxn id="99" idx="4"/>
              <a:endCxn id="96" idx="0"/>
            </p:cNvCxnSpPr>
            <p:nvPr/>
          </p:nvCxnSpPr>
          <p:spPr>
            <a:xfrm flipH="1">
              <a:off x="1995041" y="2145996"/>
              <a:ext cx="29095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6EAB368F-F50F-49F5-9E5F-25F496D8C78F}"/>
                </a:ext>
              </a:extLst>
            </p:cNvPr>
            <p:cNvCxnSpPr>
              <a:stCxn id="99" idx="3"/>
              <a:endCxn id="95" idx="7"/>
            </p:cNvCxnSpPr>
            <p:nvPr/>
          </p:nvCxnSpPr>
          <p:spPr>
            <a:xfrm flipH="1">
              <a:off x="1751220" y="2079041"/>
              <a:ext cx="373135" cy="3407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B5A5463-B675-4209-8FC5-1CBB7E41EB94}"/>
                </a:ext>
              </a:extLst>
            </p:cNvPr>
            <p:cNvCxnSpPr>
              <a:stCxn id="99" idx="5"/>
              <a:endCxn id="98" idx="1"/>
            </p:cNvCxnSpPr>
            <p:nvPr/>
          </p:nvCxnSpPr>
          <p:spPr>
            <a:xfrm>
              <a:off x="2447645" y="2079041"/>
              <a:ext cx="438710" cy="2739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AC8272C-E035-450D-A836-33AE86A7B288}"/>
                </a:ext>
              </a:extLst>
            </p:cNvPr>
            <p:cNvCxnSpPr>
              <a:stCxn id="99" idx="4"/>
              <a:endCxn id="97" idx="0"/>
            </p:cNvCxnSpPr>
            <p:nvPr/>
          </p:nvCxnSpPr>
          <p:spPr>
            <a:xfrm>
              <a:off x="2286000" y="2145996"/>
              <a:ext cx="40604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BB8401E4-C7F3-49B3-9438-E5A24B8FFFA6}"/>
                </a:ext>
              </a:extLst>
            </p:cNvPr>
            <p:cNvCxnSpPr>
              <a:stCxn id="96" idx="6"/>
              <a:endCxn id="97" idx="2"/>
            </p:cNvCxnSpPr>
            <p:nvPr/>
          </p:nvCxnSpPr>
          <p:spPr>
            <a:xfrm>
              <a:off x="2237481" y="3060997"/>
              <a:ext cx="2121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4" name="Straight Connector 113">
            <a:extLst>
              <a:ext uri="{FF2B5EF4-FFF2-40B4-BE49-F238E27FC236}">
                <a16:creationId xmlns:a16="http://schemas.microsoft.com/office/drawing/2014/main" id="{B912EE05-2DD6-4843-8720-D22A5A448DE4}"/>
              </a:ext>
            </a:extLst>
          </p:cNvPr>
          <p:cNvCxnSpPr>
            <a:cxnSpLocks/>
            <a:stCxn id="81" idx="2"/>
            <a:endCxn id="51" idx="6"/>
          </p:cNvCxnSpPr>
          <p:nvPr/>
        </p:nvCxnSpPr>
        <p:spPr>
          <a:xfrm flipH="1">
            <a:off x="8795253" y="3526029"/>
            <a:ext cx="1910937" cy="242441"/>
          </a:xfrm>
          <a:prstGeom prst="line">
            <a:avLst/>
          </a:prstGeom>
          <a:ln w="38100">
            <a:solidFill>
              <a:srgbClr val="00B05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67D24571-92FC-4F86-ABEC-D1FDF08D84E3}"/>
              </a:ext>
            </a:extLst>
          </p:cNvPr>
          <p:cNvSpPr/>
          <p:nvPr/>
        </p:nvSpPr>
        <p:spPr>
          <a:xfrm>
            <a:off x="9254681" y="3526029"/>
            <a:ext cx="943021" cy="227273"/>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10A,10B,10C</a:t>
            </a:r>
          </a:p>
        </p:txBody>
      </p:sp>
      <p:sp>
        <p:nvSpPr>
          <p:cNvPr id="117" name="TextBox 116">
            <a:extLst>
              <a:ext uri="{FF2B5EF4-FFF2-40B4-BE49-F238E27FC236}">
                <a16:creationId xmlns:a16="http://schemas.microsoft.com/office/drawing/2014/main" id="{DD484741-B541-475F-9B4B-B8472D864EF6}"/>
              </a:ext>
            </a:extLst>
          </p:cNvPr>
          <p:cNvSpPr txBox="1"/>
          <p:nvPr/>
        </p:nvSpPr>
        <p:spPr>
          <a:xfrm>
            <a:off x="6228579" y="5346505"/>
            <a:ext cx="1650388" cy="523220"/>
          </a:xfrm>
          <a:prstGeom prst="rect">
            <a:avLst/>
          </a:prstGeom>
          <a:noFill/>
        </p:spPr>
        <p:txBody>
          <a:bodyPr wrap="none" rtlCol="0">
            <a:spAutoFit/>
          </a:bodyPr>
          <a:lstStyle/>
          <a:p>
            <a:r>
              <a:rPr lang="en-US" sz="1400" b="1" dirty="0">
                <a:solidFill>
                  <a:srgbClr val="7030A0"/>
                </a:solidFill>
              </a:rPr>
              <a:t>PATRF2022_2020</a:t>
            </a:r>
          </a:p>
          <a:p>
            <a:r>
              <a:rPr lang="en-US" sz="1400" b="1" dirty="0">
                <a:solidFill>
                  <a:srgbClr val="7030A0"/>
                </a:solidFill>
              </a:rPr>
              <a:t>(831)</a:t>
            </a:r>
            <a:endParaRPr lang="en-US" b="1" dirty="0">
              <a:solidFill>
                <a:srgbClr val="7030A0"/>
              </a:solidFill>
            </a:endParaRPr>
          </a:p>
        </p:txBody>
      </p:sp>
      <p:cxnSp>
        <p:nvCxnSpPr>
          <p:cNvPr id="26" name="Straight Connector 25">
            <a:extLst>
              <a:ext uri="{FF2B5EF4-FFF2-40B4-BE49-F238E27FC236}">
                <a16:creationId xmlns:a16="http://schemas.microsoft.com/office/drawing/2014/main" id="{D9CE01C9-146F-40D9-988A-55B00505C73F}"/>
              </a:ext>
            </a:extLst>
          </p:cNvPr>
          <p:cNvCxnSpPr>
            <a:cxnSpLocks/>
            <a:stCxn id="153" idx="3"/>
            <a:endCxn id="95" idx="2"/>
          </p:cNvCxnSpPr>
          <p:nvPr/>
        </p:nvCxnSpPr>
        <p:spPr>
          <a:xfrm flipV="1">
            <a:off x="3714074" y="4356855"/>
            <a:ext cx="1777853" cy="769002"/>
          </a:xfrm>
          <a:prstGeom prst="line">
            <a:avLst/>
          </a:prstGeom>
          <a:ln w="63500">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286C55B0-3674-495C-9224-86B997442C5A}"/>
              </a:ext>
            </a:extLst>
          </p:cNvPr>
          <p:cNvSpPr txBox="1"/>
          <p:nvPr/>
        </p:nvSpPr>
        <p:spPr>
          <a:xfrm>
            <a:off x="4081226" y="4949736"/>
            <a:ext cx="1986357" cy="1384995"/>
          </a:xfrm>
          <a:prstGeom prst="rect">
            <a:avLst/>
          </a:prstGeom>
          <a:noFill/>
        </p:spPr>
        <p:txBody>
          <a:bodyPr wrap="square" rtlCol="0">
            <a:spAutoFit/>
          </a:bodyPr>
          <a:lstStyle/>
          <a:p>
            <a:r>
              <a:rPr lang="en-US" sz="1200" dirty="0"/>
              <a:t>There is no connection</a:t>
            </a:r>
          </a:p>
          <a:p>
            <a:r>
              <a:rPr lang="en-US" sz="1200" dirty="0"/>
              <a:t>here.  </a:t>
            </a:r>
            <a:r>
              <a:rPr lang="en-US" sz="1200" b="1" dirty="0">
                <a:solidFill>
                  <a:srgbClr val="FF0000"/>
                </a:solidFill>
              </a:rPr>
              <a:t>Different epochs!</a:t>
            </a:r>
          </a:p>
          <a:p>
            <a:r>
              <a:rPr lang="en-US" sz="1200" dirty="0"/>
              <a:t>But if IFDM is allowed to “define” coordinates, a connection can be made here.  But that generally is not going to be allowed.</a:t>
            </a:r>
          </a:p>
        </p:txBody>
      </p:sp>
      <p:cxnSp>
        <p:nvCxnSpPr>
          <p:cNvPr id="122" name="Straight Connector 121">
            <a:extLst>
              <a:ext uri="{FF2B5EF4-FFF2-40B4-BE49-F238E27FC236}">
                <a16:creationId xmlns:a16="http://schemas.microsoft.com/office/drawing/2014/main" id="{B43FE0BF-D6F0-44F7-A288-5CE095CA3FD2}"/>
              </a:ext>
            </a:extLst>
          </p:cNvPr>
          <p:cNvCxnSpPr>
            <a:cxnSpLocks/>
            <a:stCxn id="125" idx="2"/>
            <a:endCxn id="81" idx="6"/>
          </p:cNvCxnSpPr>
          <p:nvPr/>
        </p:nvCxnSpPr>
        <p:spPr>
          <a:xfrm flipH="1">
            <a:off x="11163390" y="3300256"/>
            <a:ext cx="630878" cy="225773"/>
          </a:xfrm>
          <a:prstGeom prst="line">
            <a:avLst/>
          </a:prstGeom>
          <a:ln w="38100">
            <a:solidFill>
              <a:srgbClr val="00B05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8ED0868C-B9F6-4AA6-8FB6-023C7647C2C1}"/>
              </a:ext>
            </a:extLst>
          </p:cNvPr>
          <p:cNvSpPr txBox="1"/>
          <p:nvPr/>
        </p:nvSpPr>
        <p:spPr>
          <a:xfrm>
            <a:off x="11503162" y="2930924"/>
            <a:ext cx="582211" cy="369332"/>
          </a:xfrm>
          <a:prstGeom prst="rect">
            <a:avLst/>
          </a:prstGeom>
          <a:noFill/>
        </p:spPr>
        <p:txBody>
          <a:bodyPr wrap="none" rtlCol="0">
            <a:spAutoFit/>
          </a:bodyPr>
          <a:lstStyle/>
          <a:p>
            <a:r>
              <a:rPr lang="en-US" dirty="0"/>
              <a:t>Etc.</a:t>
            </a:r>
          </a:p>
        </p:txBody>
      </p:sp>
      <p:sp>
        <p:nvSpPr>
          <p:cNvPr id="128" name="Oval 127">
            <a:extLst>
              <a:ext uri="{FF2B5EF4-FFF2-40B4-BE49-F238E27FC236}">
                <a16:creationId xmlns:a16="http://schemas.microsoft.com/office/drawing/2014/main" id="{8A5BCC49-5C54-418B-A73A-C5D50D8D9B24}"/>
              </a:ext>
            </a:extLst>
          </p:cNvPr>
          <p:cNvSpPr/>
          <p:nvPr/>
        </p:nvSpPr>
        <p:spPr>
          <a:xfrm>
            <a:off x="7630729" y="4178921"/>
            <a:ext cx="467170" cy="4671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rPr>
              <a:t>X, Y, Z</a:t>
            </a:r>
          </a:p>
        </p:txBody>
      </p:sp>
      <p:sp>
        <p:nvSpPr>
          <p:cNvPr id="51" name="Oval 50">
            <a:extLst>
              <a:ext uri="{FF2B5EF4-FFF2-40B4-BE49-F238E27FC236}">
                <a16:creationId xmlns:a16="http://schemas.microsoft.com/office/drawing/2014/main" id="{DAD23F1E-CF17-4860-AAED-191628184E0C}"/>
              </a:ext>
            </a:extLst>
          </p:cNvPr>
          <p:cNvSpPr/>
          <p:nvPr/>
        </p:nvSpPr>
        <p:spPr>
          <a:xfrm>
            <a:off x="8338053" y="3539870"/>
            <a:ext cx="457200" cy="457200"/>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Symbol" panose="05050102010706020507" pitchFamily="18" charset="2"/>
              </a:rPr>
              <a:t>f</a:t>
            </a:r>
            <a:r>
              <a:rPr lang="en-US" sz="900" b="1" dirty="0">
                <a:solidFill>
                  <a:schemeClr val="tx1"/>
                </a:solidFill>
              </a:rPr>
              <a:t>, </a:t>
            </a:r>
            <a:r>
              <a:rPr lang="en-US" sz="900" b="1" dirty="0">
                <a:solidFill>
                  <a:schemeClr val="tx1"/>
                </a:solidFill>
                <a:latin typeface="Symbol" panose="05050102010706020507" pitchFamily="18" charset="2"/>
              </a:rPr>
              <a:t>l</a:t>
            </a:r>
            <a:r>
              <a:rPr lang="en-US" sz="900" b="1" dirty="0">
                <a:solidFill>
                  <a:schemeClr val="tx1"/>
                </a:solidFill>
              </a:rPr>
              <a:t>, h</a:t>
            </a:r>
          </a:p>
        </p:txBody>
      </p:sp>
      <p:grpSp>
        <p:nvGrpSpPr>
          <p:cNvPr id="243" name="Group 242">
            <a:extLst>
              <a:ext uri="{FF2B5EF4-FFF2-40B4-BE49-F238E27FC236}">
                <a16:creationId xmlns:a16="http://schemas.microsoft.com/office/drawing/2014/main" id="{8F747020-FD03-473A-88B2-D49C99C6475A}"/>
              </a:ext>
            </a:extLst>
          </p:cNvPr>
          <p:cNvGrpSpPr/>
          <p:nvPr/>
        </p:nvGrpSpPr>
        <p:grpSpPr>
          <a:xfrm>
            <a:off x="8033253" y="3930115"/>
            <a:ext cx="1524000" cy="1224396"/>
            <a:chOff x="8033253" y="3930115"/>
            <a:chExt cx="1524000" cy="1224396"/>
          </a:xfrm>
        </p:grpSpPr>
        <p:sp>
          <p:nvSpPr>
            <p:cNvPr id="48" name="Oval 47">
              <a:extLst>
                <a:ext uri="{FF2B5EF4-FFF2-40B4-BE49-F238E27FC236}">
                  <a16:creationId xmlns:a16="http://schemas.microsoft.com/office/drawing/2014/main" id="{3E1DA421-4F81-432C-9C18-331B2CDEB39A}"/>
                </a:ext>
              </a:extLst>
            </p:cNvPr>
            <p:cNvSpPr/>
            <p:nvPr/>
          </p:nvSpPr>
          <p:spPr>
            <a:xfrm>
              <a:off x="8033253" y="4669630"/>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USNG</a:t>
              </a:r>
            </a:p>
          </p:txBody>
        </p:sp>
        <p:sp>
          <p:nvSpPr>
            <p:cNvPr id="49" name="Oval 48">
              <a:extLst>
                <a:ext uri="{FF2B5EF4-FFF2-40B4-BE49-F238E27FC236}">
                  <a16:creationId xmlns:a16="http://schemas.microsoft.com/office/drawing/2014/main" id="{4046796A-8F17-4A59-B0EC-EAB5CDC84D82}"/>
                </a:ext>
              </a:extLst>
            </p:cNvPr>
            <p:cNvSpPr/>
            <p:nvPr/>
          </p:nvSpPr>
          <p:spPr>
            <a:xfrm>
              <a:off x="8730261" y="4669630"/>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rPr>
                <a:t>UTM</a:t>
              </a:r>
            </a:p>
          </p:txBody>
        </p:sp>
        <p:sp>
          <p:nvSpPr>
            <p:cNvPr id="50" name="Oval 49">
              <a:extLst>
                <a:ext uri="{FF2B5EF4-FFF2-40B4-BE49-F238E27FC236}">
                  <a16:creationId xmlns:a16="http://schemas.microsoft.com/office/drawing/2014/main" id="{CBBA4FDE-DD06-414A-B348-5742B32776CA}"/>
                </a:ext>
              </a:extLst>
            </p:cNvPr>
            <p:cNvSpPr/>
            <p:nvPr/>
          </p:nvSpPr>
          <p:spPr>
            <a:xfrm>
              <a:off x="9100053" y="4137074"/>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rPr>
                <a:t>SPC</a:t>
              </a:r>
            </a:p>
          </p:txBody>
        </p:sp>
        <p:cxnSp>
          <p:nvCxnSpPr>
            <p:cNvPr id="53" name="Straight Connector 52">
              <a:extLst>
                <a:ext uri="{FF2B5EF4-FFF2-40B4-BE49-F238E27FC236}">
                  <a16:creationId xmlns:a16="http://schemas.microsoft.com/office/drawing/2014/main" id="{2702112F-FCEE-4E56-AEF7-112562E10925}"/>
                </a:ext>
              </a:extLst>
            </p:cNvPr>
            <p:cNvCxnSpPr>
              <a:stCxn id="51" idx="4"/>
              <a:endCxn id="48" idx="0"/>
            </p:cNvCxnSpPr>
            <p:nvPr/>
          </p:nvCxnSpPr>
          <p:spPr>
            <a:xfrm flipH="1">
              <a:off x="8275694" y="3997070"/>
              <a:ext cx="29095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EF3C478-0781-435C-933E-CDF376BF8DE2}"/>
                </a:ext>
              </a:extLst>
            </p:cNvPr>
            <p:cNvCxnSpPr>
              <a:stCxn id="51" idx="5"/>
              <a:endCxn id="50" idx="1"/>
            </p:cNvCxnSpPr>
            <p:nvPr/>
          </p:nvCxnSpPr>
          <p:spPr>
            <a:xfrm>
              <a:off x="8728298" y="3930115"/>
              <a:ext cx="438710" cy="2739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94C9598-CBF4-4B4A-9F6C-C932C74048E8}"/>
                </a:ext>
              </a:extLst>
            </p:cNvPr>
            <p:cNvCxnSpPr>
              <a:stCxn id="51" idx="4"/>
              <a:endCxn id="49" idx="0"/>
            </p:cNvCxnSpPr>
            <p:nvPr/>
          </p:nvCxnSpPr>
          <p:spPr>
            <a:xfrm>
              <a:off x="8566653" y="3997070"/>
              <a:ext cx="40604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4B116A4-B6C6-4238-854F-5E7D5E083ECB}"/>
                </a:ext>
              </a:extLst>
            </p:cNvPr>
            <p:cNvCxnSpPr>
              <a:stCxn id="48" idx="6"/>
              <a:endCxn id="49" idx="2"/>
            </p:cNvCxnSpPr>
            <p:nvPr/>
          </p:nvCxnSpPr>
          <p:spPr>
            <a:xfrm>
              <a:off x="8518134" y="4912071"/>
              <a:ext cx="2121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9" name="Straight Connector 128">
            <a:extLst>
              <a:ext uri="{FF2B5EF4-FFF2-40B4-BE49-F238E27FC236}">
                <a16:creationId xmlns:a16="http://schemas.microsoft.com/office/drawing/2014/main" id="{6091A75D-4FFF-4FD2-B7EF-8B94A8ED18D2}"/>
              </a:ext>
            </a:extLst>
          </p:cNvPr>
          <p:cNvCxnSpPr>
            <a:cxnSpLocks/>
            <a:stCxn id="51" idx="3"/>
            <a:endCxn id="128" idx="7"/>
          </p:cNvCxnSpPr>
          <p:nvPr/>
        </p:nvCxnSpPr>
        <p:spPr>
          <a:xfrm flipH="1">
            <a:off x="8029484" y="3930115"/>
            <a:ext cx="375524" cy="3172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1" name="TextBox 240">
            <a:extLst>
              <a:ext uri="{FF2B5EF4-FFF2-40B4-BE49-F238E27FC236}">
                <a16:creationId xmlns:a16="http://schemas.microsoft.com/office/drawing/2014/main" id="{1BF46FB7-7289-4D3A-A0E9-F24EC77597FF}"/>
              </a:ext>
            </a:extLst>
          </p:cNvPr>
          <p:cNvSpPr txBox="1"/>
          <p:nvPr/>
        </p:nvSpPr>
        <p:spPr>
          <a:xfrm rot="649541">
            <a:off x="4213100" y="3248648"/>
            <a:ext cx="1390124" cy="369332"/>
          </a:xfrm>
          <a:prstGeom prst="rect">
            <a:avLst/>
          </a:prstGeom>
          <a:noFill/>
        </p:spPr>
        <p:txBody>
          <a:bodyPr wrap="none" rtlCol="0">
            <a:spAutoFit/>
          </a:bodyPr>
          <a:lstStyle/>
          <a:p>
            <a:r>
              <a:rPr lang="en-US" dirty="0"/>
              <a:t>Equivalent!!</a:t>
            </a:r>
          </a:p>
        </p:txBody>
      </p:sp>
      <p:grpSp>
        <p:nvGrpSpPr>
          <p:cNvPr id="137" name="Group 136">
            <a:extLst>
              <a:ext uri="{FF2B5EF4-FFF2-40B4-BE49-F238E27FC236}">
                <a16:creationId xmlns:a16="http://schemas.microsoft.com/office/drawing/2014/main" id="{1F2E673F-9148-4AF9-9E78-8BB51D4988A2}"/>
              </a:ext>
            </a:extLst>
          </p:cNvPr>
          <p:cNvGrpSpPr/>
          <p:nvPr/>
        </p:nvGrpSpPr>
        <p:grpSpPr>
          <a:xfrm>
            <a:off x="473824" y="482137"/>
            <a:ext cx="3412447" cy="5935287"/>
            <a:chOff x="473824" y="482137"/>
            <a:chExt cx="3412447" cy="5935287"/>
          </a:xfrm>
        </p:grpSpPr>
        <p:sp>
          <p:nvSpPr>
            <p:cNvPr id="138" name="Rectangle 137">
              <a:extLst>
                <a:ext uri="{FF2B5EF4-FFF2-40B4-BE49-F238E27FC236}">
                  <a16:creationId xmlns:a16="http://schemas.microsoft.com/office/drawing/2014/main" id="{3DC91E56-CD2E-462F-8A89-162CD441DDD8}"/>
                </a:ext>
              </a:extLst>
            </p:cNvPr>
            <p:cNvSpPr/>
            <p:nvPr/>
          </p:nvSpPr>
          <p:spPr>
            <a:xfrm>
              <a:off x="658217" y="895937"/>
              <a:ext cx="1095462"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ITRF88 </a:t>
              </a:r>
              <a:r>
                <a:rPr lang="en-US" sz="1400" dirty="0">
                  <a:solidFill>
                    <a:schemeClr val="tx1"/>
                  </a:solidFill>
                </a:rPr>
                <a:t>(100)</a:t>
              </a:r>
              <a:endParaRPr lang="en-US" dirty="0">
                <a:solidFill>
                  <a:schemeClr val="tx1"/>
                </a:solidFill>
              </a:endParaRPr>
            </a:p>
          </p:txBody>
        </p:sp>
        <p:cxnSp>
          <p:nvCxnSpPr>
            <p:cNvPr id="139" name="Straight Arrow Connector 138">
              <a:extLst>
                <a:ext uri="{FF2B5EF4-FFF2-40B4-BE49-F238E27FC236}">
                  <a16:creationId xmlns:a16="http://schemas.microsoft.com/office/drawing/2014/main" id="{262BE7DB-65B8-457E-B14A-B9887505882B}"/>
                </a:ext>
              </a:extLst>
            </p:cNvPr>
            <p:cNvCxnSpPr>
              <a:cxnSpLocks/>
              <a:stCxn id="151" idx="2"/>
              <a:endCxn id="168" idx="0"/>
            </p:cNvCxnSpPr>
            <p:nvPr/>
          </p:nvCxnSpPr>
          <p:spPr>
            <a:xfrm>
              <a:off x="1211315" y="2617751"/>
              <a:ext cx="3068" cy="119388"/>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40" name="Rectangle 139">
              <a:extLst>
                <a:ext uri="{FF2B5EF4-FFF2-40B4-BE49-F238E27FC236}">
                  <a16:creationId xmlns:a16="http://schemas.microsoft.com/office/drawing/2014/main" id="{0A5EE3B0-45A6-44F9-96C4-489FF1F9D60F}"/>
                </a:ext>
              </a:extLst>
            </p:cNvPr>
            <p:cNvSpPr/>
            <p:nvPr/>
          </p:nvSpPr>
          <p:spPr>
            <a:xfrm>
              <a:off x="875447" y="3857871"/>
              <a:ext cx="1592517"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ITRF2020 </a:t>
              </a:r>
              <a:r>
                <a:rPr lang="en-US" sz="1100" dirty="0">
                  <a:solidFill>
                    <a:schemeClr val="tx1"/>
                  </a:solidFill>
                </a:rPr>
                <a:t>(460)</a:t>
              </a:r>
              <a:endParaRPr lang="en-US" dirty="0">
                <a:solidFill>
                  <a:schemeClr val="tx1"/>
                </a:solidFill>
              </a:endParaRPr>
            </a:p>
          </p:txBody>
        </p:sp>
        <p:sp>
          <p:nvSpPr>
            <p:cNvPr id="141" name="Rectangle 140">
              <a:extLst>
                <a:ext uri="{FF2B5EF4-FFF2-40B4-BE49-F238E27FC236}">
                  <a16:creationId xmlns:a16="http://schemas.microsoft.com/office/drawing/2014/main" id="{69D1F1DF-7061-4343-BC91-10E6BD3CF049}"/>
                </a:ext>
              </a:extLst>
            </p:cNvPr>
            <p:cNvSpPr/>
            <p:nvPr/>
          </p:nvSpPr>
          <p:spPr>
            <a:xfrm>
              <a:off x="2232389" y="4304401"/>
              <a:ext cx="1533276"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NATRF2022 </a:t>
              </a:r>
              <a:r>
                <a:rPr lang="en-US" sz="1200" dirty="0">
                  <a:solidFill>
                    <a:schemeClr val="tx1"/>
                  </a:solidFill>
                </a:rPr>
                <a:t>(490)</a:t>
              </a:r>
              <a:endParaRPr lang="en-US" dirty="0">
                <a:solidFill>
                  <a:schemeClr val="tx1"/>
                </a:solidFill>
              </a:endParaRPr>
            </a:p>
          </p:txBody>
        </p:sp>
        <p:sp>
          <p:nvSpPr>
            <p:cNvPr id="143" name="Oval 142">
              <a:extLst>
                <a:ext uri="{FF2B5EF4-FFF2-40B4-BE49-F238E27FC236}">
                  <a16:creationId xmlns:a16="http://schemas.microsoft.com/office/drawing/2014/main" id="{4AFDA21A-53B9-4D9B-89F6-EEEE3C94F31E}"/>
                </a:ext>
              </a:extLst>
            </p:cNvPr>
            <p:cNvSpPr/>
            <p:nvPr/>
          </p:nvSpPr>
          <p:spPr>
            <a:xfrm>
              <a:off x="2970697" y="3780573"/>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39</a:t>
              </a:r>
            </a:p>
          </p:txBody>
        </p:sp>
        <p:cxnSp>
          <p:nvCxnSpPr>
            <p:cNvPr id="144" name="Straight Arrow Connector 143">
              <a:extLst>
                <a:ext uri="{FF2B5EF4-FFF2-40B4-BE49-F238E27FC236}">
                  <a16:creationId xmlns:a16="http://schemas.microsoft.com/office/drawing/2014/main" id="{AB511950-D88E-41BA-A29B-AB4D2CAC05C0}"/>
                </a:ext>
              </a:extLst>
            </p:cNvPr>
            <p:cNvCxnSpPr>
              <a:cxnSpLocks/>
              <a:stCxn id="140" idx="3"/>
              <a:endCxn id="143" idx="2"/>
            </p:cNvCxnSpPr>
            <p:nvPr/>
          </p:nvCxnSpPr>
          <p:spPr>
            <a:xfrm flipV="1">
              <a:off x="2467964" y="3953417"/>
              <a:ext cx="502733" cy="66147"/>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73DC4521-269D-488D-8202-759EC4C93B58}"/>
                </a:ext>
              </a:extLst>
            </p:cNvPr>
            <p:cNvCxnSpPr>
              <a:cxnSpLocks/>
              <a:stCxn id="143" idx="3"/>
              <a:endCxn id="141" idx="0"/>
            </p:cNvCxnSpPr>
            <p:nvPr/>
          </p:nvCxnSpPr>
          <p:spPr>
            <a:xfrm flipH="1">
              <a:off x="2999027" y="4075636"/>
              <a:ext cx="22295" cy="228765"/>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CF1AF144-AEB9-452B-B77C-82193B5D8FF2}"/>
                </a:ext>
              </a:extLst>
            </p:cNvPr>
            <p:cNvCxnSpPr>
              <a:cxnSpLocks/>
              <a:stCxn id="140" idx="2"/>
              <a:endCxn id="147" idx="0"/>
            </p:cNvCxnSpPr>
            <p:nvPr/>
          </p:nvCxnSpPr>
          <p:spPr>
            <a:xfrm flipH="1">
              <a:off x="854233" y="4181256"/>
              <a:ext cx="817473" cy="1617323"/>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1E7E7E7C-8A24-4A63-9F39-2AD8C6340A66}"/>
                </a:ext>
              </a:extLst>
            </p:cNvPr>
            <p:cNvSpPr txBox="1"/>
            <p:nvPr/>
          </p:nvSpPr>
          <p:spPr>
            <a:xfrm>
              <a:off x="563127" y="5798579"/>
              <a:ext cx="582211" cy="369332"/>
            </a:xfrm>
            <a:prstGeom prst="rect">
              <a:avLst/>
            </a:prstGeom>
            <a:noFill/>
          </p:spPr>
          <p:txBody>
            <a:bodyPr wrap="none" rtlCol="0">
              <a:spAutoFit/>
            </a:bodyPr>
            <a:lstStyle/>
            <a:p>
              <a:r>
                <a:rPr lang="en-US" dirty="0"/>
                <a:t>Etc.</a:t>
              </a:r>
            </a:p>
          </p:txBody>
        </p:sp>
        <p:sp>
          <p:nvSpPr>
            <p:cNvPr id="148" name="Rectangle 147">
              <a:extLst>
                <a:ext uri="{FF2B5EF4-FFF2-40B4-BE49-F238E27FC236}">
                  <a16:creationId xmlns:a16="http://schemas.microsoft.com/office/drawing/2014/main" id="{000BC00F-05FA-484F-B7D4-0670CEEECCCF}"/>
                </a:ext>
              </a:extLst>
            </p:cNvPr>
            <p:cNvSpPr/>
            <p:nvPr/>
          </p:nvSpPr>
          <p:spPr>
            <a:xfrm>
              <a:off x="2107547" y="971260"/>
              <a:ext cx="1593470"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NAD83_NA </a:t>
              </a:r>
              <a:r>
                <a:rPr lang="en-US" sz="1200" dirty="0">
                  <a:solidFill>
                    <a:schemeClr val="tx1"/>
                  </a:solidFill>
                </a:rPr>
                <a:t>(260)</a:t>
              </a:r>
              <a:endParaRPr lang="en-US" dirty="0">
                <a:solidFill>
                  <a:schemeClr val="tx1"/>
                </a:solidFill>
              </a:endParaRPr>
            </a:p>
          </p:txBody>
        </p:sp>
        <p:cxnSp>
          <p:nvCxnSpPr>
            <p:cNvPr id="150" name="Straight Arrow Connector 149">
              <a:extLst>
                <a:ext uri="{FF2B5EF4-FFF2-40B4-BE49-F238E27FC236}">
                  <a16:creationId xmlns:a16="http://schemas.microsoft.com/office/drawing/2014/main" id="{AD727A9B-FBAF-4786-997E-19A1B615A21E}"/>
                </a:ext>
              </a:extLst>
            </p:cNvPr>
            <p:cNvCxnSpPr>
              <a:cxnSpLocks/>
              <a:stCxn id="138" idx="2"/>
              <a:endCxn id="192" idx="0"/>
            </p:cNvCxnSpPr>
            <p:nvPr/>
          </p:nvCxnSpPr>
          <p:spPr>
            <a:xfrm>
              <a:off x="1205948" y="1219322"/>
              <a:ext cx="36254" cy="63229"/>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51" name="TextBox 150">
              <a:extLst>
                <a:ext uri="{FF2B5EF4-FFF2-40B4-BE49-F238E27FC236}">
                  <a16:creationId xmlns:a16="http://schemas.microsoft.com/office/drawing/2014/main" id="{2478C5B8-F89E-4A17-BAF5-E1B336DCFF92}"/>
                </a:ext>
              </a:extLst>
            </p:cNvPr>
            <p:cNvSpPr txBox="1"/>
            <p:nvPr/>
          </p:nvSpPr>
          <p:spPr>
            <a:xfrm>
              <a:off x="920209" y="2248419"/>
              <a:ext cx="582211" cy="369332"/>
            </a:xfrm>
            <a:prstGeom prst="rect">
              <a:avLst/>
            </a:prstGeom>
            <a:noFill/>
          </p:spPr>
          <p:txBody>
            <a:bodyPr wrap="none" rtlCol="0">
              <a:spAutoFit/>
            </a:bodyPr>
            <a:lstStyle/>
            <a:p>
              <a:r>
                <a:rPr lang="en-US" dirty="0"/>
                <a:t>Etc.</a:t>
              </a:r>
            </a:p>
          </p:txBody>
        </p:sp>
        <p:sp>
          <p:nvSpPr>
            <p:cNvPr id="152" name="Rectangle 151">
              <a:extLst>
                <a:ext uri="{FF2B5EF4-FFF2-40B4-BE49-F238E27FC236}">
                  <a16:creationId xmlns:a16="http://schemas.microsoft.com/office/drawing/2014/main" id="{F6D2B85A-B10B-410D-874D-7A0A7C2BF119}"/>
                </a:ext>
              </a:extLst>
            </p:cNvPr>
            <p:cNvSpPr/>
            <p:nvPr/>
          </p:nvSpPr>
          <p:spPr>
            <a:xfrm>
              <a:off x="2256339" y="5531443"/>
              <a:ext cx="1460606"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CATRF2022 </a:t>
              </a:r>
              <a:r>
                <a:rPr lang="en-US" sz="1100" dirty="0">
                  <a:solidFill>
                    <a:schemeClr val="tx1"/>
                  </a:solidFill>
                </a:rPr>
                <a:t>(510)</a:t>
              </a:r>
              <a:endParaRPr lang="en-US" dirty="0">
                <a:solidFill>
                  <a:schemeClr val="tx1"/>
                </a:solidFill>
              </a:endParaRPr>
            </a:p>
          </p:txBody>
        </p:sp>
        <p:sp>
          <p:nvSpPr>
            <p:cNvPr id="153" name="Rectangle 152">
              <a:extLst>
                <a:ext uri="{FF2B5EF4-FFF2-40B4-BE49-F238E27FC236}">
                  <a16:creationId xmlns:a16="http://schemas.microsoft.com/office/drawing/2014/main" id="{A533012C-7505-412E-81E1-3775038C5095}"/>
                </a:ext>
              </a:extLst>
            </p:cNvPr>
            <p:cNvSpPr/>
            <p:nvPr/>
          </p:nvSpPr>
          <p:spPr>
            <a:xfrm>
              <a:off x="2270758" y="4964164"/>
              <a:ext cx="1443316"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PATRF2022 </a:t>
              </a:r>
              <a:r>
                <a:rPr lang="en-US" sz="1100" dirty="0">
                  <a:solidFill>
                    <a:schemeClr val="tx1"/>
                  </a:solidFill>
                </a:rPr>
                <a:t>(500)</a:t>
              </a:r>
              <a:endParaRPr lang="en-US" dirty="0">
                <a:solidFill>
                  <a:schemeClr val="tx1"/>
                </a:solidFill>
              </a:endParaRPr>
            </a:p>
          </p:txBody>
        </p:sp>
        <p:sp>
          <p:nvSpPr>
            <p:cNvPr id="154" name="Rectangle 153">
              <a:extLst>
                <a:ext uri="{FF2B5EF4-FFF2-40B4-BE49-F238E27FC236}">
                  <a16:creationId xmlns:a16="http://schemas.microsoft.com/office/drawing/2014/main" id="{7182277E-2505-437A-8897-60400C0DDC35}"/>
                </a:ext>
              </a:extLst>
            </p:cNvPr>
            <p:cNvSpPr/>
            <p:nvPr/>
          </p:nvSpPr>
          <p:spPr>
            <a:xfrm>
              <a:off x="2190745" y="6032968"/>
              <a:ext cx="1523329"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MATRF2022 </a:t>
              </a:r>
              <a:r>
                <a:rPr lang="en-US" sz="1050">
                  <a:solidFill>
                    <a:schemeClr val="tx1"/>
                  </a:solidFill>
                </a:rPr>
                <a:t>(520)</a:t>
              </a:r>
              <a:endParaRPr lang="en-US" dirty="0">
                <a:solidFill>
                  <a:schemeClr val="tx1"/>
                </a:solidFill>
              </a:endParaRPr>
            </a:p>
          </p:txBody>
        </p:sp>
        <p:sp>
          <p:nvSpPr>
            <p:cNvPr id="155" name="Oval 154">
              <a:extLst>
                <a:ext uri="{FF2B5EF4-FFF2-40B4-BE49-F238E27FC236}">
                  <a16:creationId xmlns:a16="http://schemas.microsoft.com/office/drawing/2014/main" id="{C0A75A04-3B2F-45D4-A8C1-095E52D7F568}"/>
                </a:ext>
              </a:extLst>
            </p:cNvPr>
            <p:cNvSpPr/>
            <p:nvPr/>
          </p:nvSpPr>
          <p:spPr>
            <a:xfrm>
              <a:off x="1871917" y="4617007"/>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40</a:t>
              </a:r>
            </a:p>
          </p:txBody>
        </p:sp>
        <p:cxnSp>
          <p:nvCxnSpPr>
            <p:cNvPr id="156" name="Straight Arrow Connector 155">
              <a:extLst>
                <a:ext uri="{FF2B5EF4-FFF2-40B4-BE49-F238E27FC236}">
                  <a16:creationId xmlns:a16="http://schemas.microsoft.com/office/drawing/2014/main" id="{561ECA48-4B2C-4602-A4B3-90C09B4FDA27}"/>
                </a:ext>
              </a:extLst>
            </p:cNvPr>
            <p:cNvCxnSpPr>
              <a:cxnSpLocks/>
              <a:stCxn id="140" idx="2"/>
              <a:endCxn id="155" idx="1"/>
            </p:cNvCxnSpPr>
            <p:nvPr/>
          </p:nvCxnSpPr>
          <p:spPr>
            <a:xfrm>
              <a:off x="1671706" y="4181256"/>
              <a:ext cx="250836" cy="486376"/>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D7EB1B05-2E4E-491D-8889-697986BD8DE7}"/>
                </a:ext>
              </a:extLst>
            </p:cNvPr>
            <p:cNvCxnSpPr>
              <a:cxnSpLocks/>
              <a:stCxn id="155" idx="5"/>
              <a:endCxn id="153" idx="1"/>
            </p:cNvCxnSpPr>
            <p:nvPr/>
          </p:nvCxnSpPr>
          <p:spPr>
            <a:xfrm>
              <a:off x="2166980" y="4912070"/>
              <a:ext cx="103778" cy="213787"/>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58" name="Oval 157">
              <a:extLst>
                <a:ext uri="{FF2B5EF4-FFF2-40B4-BE49-F238E27FC236}">
                  <a16:creationId xmlns:a16="http://schemas.microsoft.com/office/drawing/2014/main" id="{4918EE13-C23F-4496-9B6D-34ED5DBE2310}"/>
                </a:ext>
              </a:extLst>
            </p:cNvPr>
            <p:cNvSpPr/>
            <p:nvPr/>
          </p:nvSpPr>
          <p:spPr>
            <a:xfrm>
              <a:off x="1557918" y="5131078"/>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41</a:t>
              </a:r>
            </a:p>
          </p:txBody>
        </p:sp>
        <p:sp>
          <p:nvSpPr>
            <p:cNvPr id="159" name="Oval 158">
              <a:extLst>
                <a:ext uri="{FF2B5EF4-FFF2-40B4-BE49-F238E27FC236}">
                  <a16:creationId xmlns:a16="http://schemas.microsoft.com/office/drawing/2014/main" id="{64D9DB68-389D-4308-BB9A-2172A939AB9D}"/>
                </a:ext>
              </a:extLst>
            </p:cNvPr>
            <p:cNvSpPr/>
            <p:nvPr/>
          </p:nvSpPr>
          <p:spPr>
            <a:xfrm>
              <a:off x="1153174" y="5476766"/>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42</a:t>
              </a:r>
            </a:p>
          </p:txBody>
        </p:sp>
        <p:cxnSp>
          <p:nvCxnSpPr>
            <p:cNvPr id="160" name="Straight Arrow Connector 159">
              <a:extLst>
                <a:ext uri="{FF2B5EF4-FFF2-40B4-BE49-F238E27FC236}">
                  <a16:creationId xmlns:a16="http://schemas.microsoft.com/office/drawing/2014/main" id="{48975A7B-97F4-491C-9CA3-0BAA5A43580E}"/>
                </a:ext>
              </a:extLst>
            </p:cNvPr>
            <p:cNvCxnSpPr>
              <a:cxnSpLocks/>
              <a:stCxn id="140" idx="2"/>
              <a:endCxn id="158" idx="1"/>
            </p:cNvCxnSpPr>
            <p:nvPr/>
          </p:nvCxnSpPr>
          <p:spPr>
            <a:xfrm flipH="1">
              <a:off x="1608543" y="4181256"/>
              <a:ext cx="63163" cy="1000447"/>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FD233B0A-5710-463B-A367-AE24346464BC}"/>
                </a:ext>
              </a:extLst>
            </p:cNvPr>
            <p:cNvCxnSpPr>
              <a:cxnSpLocks/>
              <a:stCxn id="158" idx="5"/>
              <a:endCxn id="152" idx="1"/>
            </p:cNvCxnSpPr>
            <p:nvPr/>
          </p:nvCxnSpPr>
          <p:spPr>
            <a:xfrm>
              <a:off x="1852981" y="5426141"/>
              <a:ext cx="403358" cy="266995"/>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DC35A635-207A-482C-8046-4985AB85416A}"/>
                </a:ext>
              </a:extLst>
            </p:cNvPr>
            <p:cNvCxnSpPr>
              <a:cxnSpLocks/>
              <a:stCxn id="140" idx="2"/>
              <a:endCxn id="159" idx="0"/>
            </p:cNvCxnSpPr>
            <p:nvPr/>
          </p:nvCxnSpPr>
          <p:spPr>
            <a:xfrm flipH="1">
              <a:off x="1326018" y="4181256"/>
              <a:ext cx="345688" cy="1295510"/>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A88191F5-F454-41FE-B32D-6212D33D2D5D}"/>
                </a:ext>
              </a:extLst>
            </p:cNvPr>
            <p:cNvCxnSpPr>
              <a:cxnSpLocks/>
              <a:stCxn id="159" idx="5"/>
              <a:endCxn id="154" idx="1"/>
            </p:cNvCxnSpPr>
            <p:nvPr/>
          </p:nvCxnSpPr>
          <p:spPr>
            <a:xfrm>
              <a:off x="1448237" y="5771829"/>
              <a:ext cx="742508" cy="422832"/>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8" name="Rectangle 167">
              <a:extLst>
                <a:ext uri="{FF2B5EF4-FFF2-40B4-BE49-F238E27FC236}">
                  <a16:creationId xmlns:a16="http://schemas.microsoft.com/office/drawing/2014/main" id="{E1835F9C-83B3-49B5-A9A5-AE4AAB14664C}"/>
                </a:ext>
              </a:extLst>
            </p:cNvPr>
            <p:cNvSpPr/>
            <p:nvPr/>
          </p:nvSpPr>
          <p:spPr>
            <a:xfrm>
              <a:off x="553445" y="2737139"/>
              <a:ext cx="1321875"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ITRF2000 </a:t>
              </a:r>
              <a:r>
                <a:rPr lang="en-US" sz="1200" dirty="0">
                  <a:solidFill>
                    <a:schemeClr val="tx1"/>
                  </a:solidFill>
                </a:rPr>
                <a:t>(290)</a:t>
              </a:r>
              <a:endParaRPr lang="en-US" dirty="0">
                <a:solidFill>
                  <a:schemeClr val="tx1"/>
                </a:solidFill>
              </a:endParaRPr>
            </a:p>
          </p:txBody>
        </p:sp>
        <p:sp>
          <p:nvSpPr>
            <p:cNvPr id="169" name="Rectangle 168">
              <a:extLst>
                <a:ext uri="{FF2B5EF4-FFF2-40B4-BE49-F238E27FC236}">
                  <a16:creationId xmlns:a16="http://schemas.microsoft.com/office/drawing/2014/main" id="{2D98481B-25F5-43EB-9D7A-96F3BB49552B}"/>
                </a:ext>
              </a:extLst>
            </p:cNvPr>
            <p:cNvSpPr/>
            <p:nvPr/>
          </p:nvSpPr>
          <p:spPr>
            <a:xfrm>
              <a:off x="2302171" y="3279048"/>
              <a:ext cx="1441061"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NAD83_PA </a:t>
              </a:r>
              <a:r>
                <a:rPr lang="en-US" sz="1200" dirty="0">
                  <a:solidFill>
                    <a:schemeClr val="tx1"/>
                  </a:solidFill>
                </a:rPr>
                <a:t>(320)</a:t>
              </a:r>
              <a:endParaRPr lang="en-US" dirty="0">
                <a:solidFill>
                  <a:schemeClr val="tx1"/>
                </a:solidFill>
              </a:endParaRPr>
            </a:p>
          </p:txBody>
        </p:sp>
        <p:sp>
          <p:nvSpPr>
            <p:cNvPr id="170" name="Oval 169">
              <a:extLst>
                <a:ext uri="{FF2B5EF4-FFF2-40B4-BE49-F238E27FC236}">
                  <a16:creationId xmlns:a16="http://schemas.microsoft.com/office/drawing/2014/main" id="{372B8FBD-C138-495E-9034-70E02EFC9452}"/>
                </a:ext>
              </a:extLst>
            </p:cNvPr>
            <p:cNvSpPr/>
            <p:nvPr/>
          </p:nvSpPr>
          <p:spPr>
            <a:xfrm>
              <a:off x="2416852" y="2871788"/>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22</a:t>
              </a:r>
            </a:p>
          </p:txBody>
        </p:sp>
        <p:sp>
          <p:nvSpPr>
            <p:cNvPr id="171" name="Rectangle 170">
              <a:extLst>
                <a:ext uri="{FF2B5EF4-FFF2-40B4-BE49-F238E27FC236}">
                  <a16:creationId xmlns:a16="http://schemas.microsoft.com/office/drawing/2014/main" id="{C58F38FB-BDD8-4DBC-9C4C-7B987DB0DA59}"/>
                </a:ext>
              </a:extLst>
            </p:cNvPr>
            <p:cNvSpPr/>
            <p:nvPr/>
          </p:nvSpPr>
          <p:spPr>
            <a:xfrm>
              <a:off x="2238730" y="2062764"/>
              <a:ext cx="1542888"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NAD83_MA </a:t>
              </a:r>
              <a:r>
                <a:rPr lang="en-US" sz="1200" dirty="0">
                  <a:solidFill>
                    <a:schemeClr val="tx1"/>
                  </a:solidFill>
                </a:rPr>
                <a:t>(330)</a:t>
              </a:r>
              <a:endParaRPr lang="en-US" dirty="0">
                <a:solidFill>
                  <a:schemeClr val="tx1"/>
                </a:solidFill>
              </a:endParaRPr>
            </a:p>
          </p:txBody>
        </p:sp>
        <p:sp>
          <p:nvSpPr>
            <p:cNvPr id="172" name="Oval 171">
              <a:extLst>
                <a:ext uri="{FF2B5EF4-FFF2-40B4-BE49-F238E27FC236}">
                  <a16:creationId xmlns:a16="http://schemas.microsoft.com/office/drawing/2014/main" id="{CDA54034-4102-47B6-B851-B13E0C1DE6C7}"/>
                </a:ext>
              </a:extLst>
            </p:cNvPr>
            <p:cNvSpPr/>
            <p:nvPr/>
          </p:nvSpPr>
          <p:spPr>
            <a:xfrm>
              <a:off x="2848478" y="2520627"/>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23</a:t>
              </a:r>
            </a:p>
          </p:txBody>
        </p:sp>
        <p:cxnSp>
          <p:nvCxnSpPr>
            <p:cNvPr id="173" name="Straight Arrow Connector 172">
              <a:extLst>
                <a:ext uri="{FF2B5EF4-FFF2-40B4-BE49-F238E27FC236}">
                  <a16:creationId xmlns:a16="http://schemas.microsoft.com/office/drawing/2014/main" id="{16F887CE-725F-42E9-BDEC-3F2B6CD1ED93}"/>
                </a:ext>
              </a:extLst>
            </p:cNvPr>
            <p:cNvCxnSpPr>
              <a:cxnSpLocks/>
              <a:stCxn id="169" idx="0"/>
              <a:endCxn id="170" idx="6"/>
            </p:cNvCxnSpPr>
            <p:nvPr/>
          </p:nvCxnSpPr>
          <p:spPr>
            <a:xfrm flipH="1" flipV="1">
              <a:off x="2762540" y="3044632"/>
              <a:ext cx="260162" cy="234416"/>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564F745A-EB05-47F9-8B22-839E953D35DD}"/>
                </a:ext>
              </a:extLst>
            </p:cNvPr>
            <p:cNvCxnSpPr>
              <a:cxnSpLocks/>
              <a:stCxn id="170" idx="1"/>
              <a:endCxn id="168" idx="3"/>
            </p:cNvCxnSpPr>
            <p:nvPr/>
          </p:nvCxnSpPr>
          <p:spPr>
            <a:xfrm flipH="1" flipV="1">
              <a:off x="1875320" y="2898832"/>
              <a:ext cx="592157" cy="23581"/>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2D165E25-6544-4030-A378-BD88C3B0BC86}"/>
                </a:ext>
              </a:extLst>
            </p:cNvPr>
            <p:cNvCxnSpPr>
              <a:cxnSpLocks/>
              <a:stCxn id="171" idx="2"/>
              <a:endCxn id="172" idx="0"/>
            </p:cNvCxnSpPr>
            <p:nvPr/>
          </p:nvCxnSpPr>
          <p:spPr>
            <a:xfrm>
              <a:off x="3010174" y="2386149"/>
              <a:ext cx="11148" cy="134478"/>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3DB841D7-8BA5-4ECE-8FAF-1406C349ACC1}"/>
                </a:ext>
              </a:extLst>
            </p:cNvPr>
            <p:cNvCxnSpPr>
              <a:cxnSpLocks/>
              <a:stCxn id="172" idx="2"/>
              <a:endCxn id="168" idx="3"/>
            </p:cNvCxnSpPr>
            <p:nvPr/>
          </p:nvCxnSpPr>
          <p:spPr>
            <a:xfrm flipH="1">
              <a:off x="1875320" y="2693471"/>
              <a:ext cx="973158" cy="205361"/>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4D00B138-FB3F-4865-886A-2C0BC3824193}"/>
                </a:ext>
              </a:extLst>
            </p:cNvPr>
            <p:cNvCxnSpPr>
              <a:cxnSpLocks/>
              <a:stCxn id="179" idx="2"/>
              <a:endCxn id="140" idx="0"/>
            </p:cNvCxnSpPr>
            <p:nvPr/>
          </p:nvCxnSpPr>
          <p:spPr>
            <a:xfrm>
              <a:off x="1204353" y="3646309"/>
              <a:ext cx="467353" cy="211562"/>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448F34BF-105E-4924-BC0A-4E749CA41E8E}"/>
                </a:ext>
              </a:extLst>
            </p:cNvPr>
            <p:cNvCxnSpPr>
              <a:cxnSpLocks/>
              <a:stCxn id="168" idx="2"/>
              <a:endCxn id="179" idx="0"/>
            </p:cNvCxnSpPr>
            <p:nvPr/>
          </p:nvCxnSpPr>
          <p:spPr>
            <a:xfrm flipH="1">
              <a:off x="1204353" y="3060524"/>
              <a:ext cx="10030" cy="216453"/>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07FF684C-B240-4311-88EB-18AA803FE389}"/>
                </a:ext>
              </a:extLst>
            </p:cNvPr>
            <p:cNvSpPr txBox="1"/>
            <p:nvPr/>
          </p:nvSpPr>
          <p:spPr>
            <a:xfrm>
              <a:off x="913247" y="3276977"/>
              <a:ext cx="582211" cy="369332"/>
            </a:xfrm>
            <a:prstGeom prst="rect">
              <a:avLst/>
            </a:prstGeom>
            <a:noFill/>
          </p:spPr>
          <p:txBody>
            <a:bodyPr wrap="none" rtlCol="0">
              <a:spAutoFit/>
            </a:bodyPr>
            <a:lstStyle/>
            <a:p>
              <a:r>
                <a:rPr lang="en-US" dirty="0"/>
                <a:t>Etc.</a:t>
              </a:r>
            </a:p>
          </p:txBody>
        </p:sp>
        <p:sp>
          <p:nvSpPr>
            <p:cNvPr id="180" name="TextBox 179">
              <a:extLst>
                <a:ext uri="{FF2B5EF4-FFF2-40B4-BE49-F238E27FC236}">
                  <a16:creationId xmlns:a16="http://schemas.microsoft.com/office/drawing/2014/main" id="{41F267BA-D12A-402C-8E0D-0A681DC26210}"/>
                </a:ext>
              </a:extLst>
            </p:cNvPr>
            <p:cNvSpPr txBox="1"/>
            <p:nvPr/>
          </p:nvSpPr>
          <p:spPr>
            <a:xfrm>
              <a:off x="1163813" y="501885"/>
              <a:ext cx="1864613" cy="369332"/>
            </a:xfrm>
            <a:prstGeom prst="rect">
              <a:avLst/>
            </a:prstGeom>
            <a:noFill/>
          </p:spPr>
          <p:txBody>
            <a:bodyPr wrap="none" rtlCol="0">
              <a:spAutoFit/>
            </a:bodyPr>
            <a:lstStyle/>
            <a:p>
              <a:r>
                <a:rPr lang="en-US" dirty="0"/>
                <a:t>Epoch:  </a:t>
              </a:r>
              <a:r>
                <a:rPr lang="en-US" b="1" dirty="0">
                  <a:solidFill>
                    <a:srgbClr val="FF0000"/>
                  </a:solidFill>
                </a:rPr>
                <a:t>2010.00</a:t>
              </a:r>
            </a:p>
          </p:txBody>
        </p:sp>
        <p:sp>
          <p:nvSpPr>
            <p:cNvPr id="183" name="Rectangle 182">
              <a:extLst>
                <a:ext uri="{FF2B5EF4-FFF2-40B4-BE49-F238E27FC236}">
                  <a16:creationId xmlns:a16="http://schemas.microsoft.com/office/drawing/2014/main" id="{7B54C60A-6DF9-4AC7-A0B3-569BF9AF4747}"/>
                </a:ext>
              </a:extLst>
            </p:cNvPr>
            <p:cNvSpPr/>
            <p:nvPr/>
          </p:nvSpPr>
          <p:spPr>
            <a:xfrm>
              <a:off x="473824" y="482137"/>
              <a:ext cx="3412447" cy="5935287"/>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AF2B30E1-2950-4178-984B-0FC28EEDA939}"/>
                </a:ext>
              </a:extLst>
            </p:cNvPr>
            <p:cNvSpPr/>
            <p:nvPr/>
          </p:nvSpPr>
          <p:spPr>
            <a:xfrm>
              <a:off x="669291" y="1805107"/>
              <a:ext cx="1109567"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ITRF96 </a:t>
              </a:r>
              <a:r>
                <a:rPr lang="en-US" sz="1200" dirty="0">
                  <a:solidFill>
                    <a:schemeClr val="tx1"/>
                  </a:solidFill>
                </a:rPr>
                <a:t>(250)</a:t>
              </a:r>
              <a:endParaRPr lang="en-US" dirty="0">
                <a:solidFill>
                  <a:schemeClr val="tx1"/>
                </a:solidFill>
              </a:endParaRPr>
            </a:p>
          </p:txBody>
        </p:sp>
        <p:sp>
          <p:nvSpPr>
            <p:cNvPr id="188" name="Oval 187">
              <a:extLst>
                <a:ext uri="{FF2B5EF4-FFF2-40B4-BE49-F238E27FC236}">
                  <a16:creationId xmlns:a16="http://schemas.microsoft.com/office/drawing/2014/main" id="{E07C40CA-602F-4E76-A5EC-F818BFFBEBBF}"/>
                </a:ext>
              </a:extLst>
            </p:cNvPr>
            <p:cNvSpPr/>
            <p:nvPr/>
          </p:nvSpPr>
          <p:spPr>
            <a:xfrm>
              <a:off x="2421842" y="1566535"/>
              <a:ext cx="345688" cy="34568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16</a:t>
              </a:r>
            </a:p>
          </p:txBody>
        </p:sp>
        <p:cxnSp>
          <p:nvCxnSpPr>
            <p:cNvPr id="189" name="Straight Arrow Connector 188">
              <a:extLst>
                <a:ext uri="{FF2B5EF4-FFF2-40B4-BE49-F238E27FC236}">
                  <a16:creationId xmlns:a16="http://schemas.microsoft.com/office/drawing/2014/main" id="{19941E59-A5A9-4240-80A9-1770A3429DBC}"/>
                </a:ext>
              </a:extLst>
            </p:cNvPr>
            <p:cNvCxnSpPr>
              <a:cxnSpLocks/>
              <a:stCxn id="148" idx="2"/>
              <a:endCxn id="188" idx="7"/>
            </p:cNvCxnSpPr>
            <p:nvPr/>
          </p:nvCxnSpPr>
          <p:spPr>
            <a:xfrm flipH="1">
              <a:off x="2716905" y="1294645"/>
              <a:ext cx="187377" cy="322515"/>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63DAA13C-2840-49B8-A53B-A70F012C76B2}"/>
                </a:ext>
              </a:extLst>
            </p:cNvPr>
            <p:cNvCxnSpPr>
              <a:cxnSpLocks/>
              <a:stCxn id="188" idx="2"/>
              <a:endCxn id="187" idx="3"/>
            </p:cNvCxnSpPr>
            <p:nvPr/>
          </p:nvCxnSpPr>
          <p:spPr>
            <a:xfrm flipH="1">
              <a:off x="1778858" y="1739379"/>
              <a:ext cx="642984" cy="227421"/>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89F87DF9-2E0F-43FC-9F28-319149C18E25}"/>
                </a:ext>
              </a:extLst>
            </p:cNvPr>
            <p:cNvSpPr txBox="1"/>
            <p:nvPr/>
          </p:nvSpPr>
          <p:spPr>
            <a:xfrm>
              <a:off x="951096" y="1282551"/>
              <a:ext cx="582211" cy="369332"/>
            </a:xfrm>
            <a:prstGeom prst="rect">
              <a:avLst/>
            </a:prstGeom>
            <a:noFill/>
          </p:spPr>
          <p:txBody>
            <a:bodyPr wrap="none" rtlCol="0">
              <a:spAutoFit/>
            </a:bodyPr>
            <a:lstStyle/>
            <a:p>
              <a:r>
                <a:rPr lang="en-US" dirty="0"/>
                <a:t>Etc.</a:t>
              </a:r>
            </a:p>
          </p:txBody>
        </p:sp>
        <p:cxnSp>
          <p:nvCxnSpPr>
            <p:cNvPr id="193" name="Straight Arrow Connector 192">
              <a:extLst>
                <a:ext uri="{FF2B5EF4-FFF2-40B4-BE49-F238E27FC236}">
                  <a16:creationId xmlns:a16="http://schemas.microsoft.com/office/drawing/2014/main" id="{80CA0423-99AF-4B1F-9202-28D8D3B51EE1}"/>
                </a:ext>
              </a:extLst>
            </p:cNvPr>
            <p:cNvCxnSpPr>
              <a:cxnSpLocks/>
              <a:stCxn id="187" idx="2"/>
              <a:endCxn id="151" idx="0"/>
            </p:cNvCxnSpPr>
            <p:nvPr/>
          </p:nvCxnSpPr>
          <p:spPr>
            <a:xfrm flipH="1">
              <a:off x="1211315" y="2128492"/>
              <a:ext cx="12760" cy="119927"/>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0ECAF893-E282-47FB-91E0-8BFF383DEFE9}"/>
                </a:ext>
              </a:extLst>
            </p:cNvPr>
            <p:cNvCxnSpPr>
              <a:cxnSpLocks/>
              <a:stCxn id="192" idx="2"/>
              <a:endCxn id="187" idx="0"/>
            </p:cNvCxnSpPr>
            <p:nvPr/>
          </p:nvCxnSpPr>
          <p:spPr>
            <a:xfrm flipH="1">
              <a:off x="1224075" y="1651883"/>
              <a:ext cx="18127" cy="153224"/>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2906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5">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4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5">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1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2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9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1" grpId="0" animBg="1"/>
      <p:bldP spid="88" grpId="0"/>
      <p:bldP spid="60" grpId="0" animBg="1"/>
      <p:bldP spid="117" grpId="0"/>
      <p:bldP spid="28" grpId="0"/>
      <p:bldP spid="125" grpId="0"/>
      <p:bldP spid="128" grpId="0" animBg="1"/>
      <p:bldP spid="51" grpId="0" animBg="1"/>
      <p:bldP spid="2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80A25-10EF-4601-82C8-C908F967D9AD}"/>
              </a:ext>
            </a:extLst>
          </p:cNvPr>
          <p:cNvSpPr>
            <a:spLocks noGrp="1"/>
          </p:cNvSpPr>
          <p:nvPr>
            <p:ph type="title"/>
          </p:nvPr>
        </p:nvSpPr>
        <p:spPr/>
        <p:txBody>
          <a:bodyPr/>
          <a:lstStyle/>
          <a:p>
            <a:r>
              <a:rPr lang="en-US" dirty="0"/>
              <a:t>We can do something similar with 2020.00</a:t>
            </a:r>
          </a:p>
        </p:txBody>
      </p:sp>
      <p:sp>
        <p:nvSpPr>
          <p:cNvPr id="3" name="Content Placeholder 2">
            <a:extLst>
              <a:ext uri="{FF2B5EF4-FFF2-40B4-BE49-F238E27FC236}">
                <a16:creationId xmlns:a16="http://schemas.microsoft.com/office/drawing/2014/main" id="{2CED43F4-0E78-4A50-B5A7-AB9B009071BD}"/>
              </a:ext>
            </a:extLst>
          </p:cNvPr>
          <p:cNvSpPr>
            <a:spLocks noGrp="1"/>
          </p:cNvSpPr>
          <p:nvPr>
            <p:ph idx="1"/>
          </p:nvPr>
        </p:nvSpPr>
        <p:spPr/>
        <p:txBody>
          <a:bodyPr/>
          <a:lstStyle/>
          <a:p>
            <a:r>
              <a:rPr lang="en-US" dirty="0"/>
              <a:t>The frames NATRF2022, PATRF2022, CATRF2022 and MATRF2022 will always be defined as a simple mathematical connection to ITRF2020, across any epoch</a:t>
            </a:r>
          </a:p>
          <a:p>
            <a:r>
              <a:rPr lang="en-US" dirty="0"/>
              <a:t>Reference epoch coordinates (RECs) will represent “snapshot” frames, starting at 2020.00</a:t>
            </a:r>
          </a:p>
          <a:p>
            <a:pPr lvl="1"/>
            <a:r>
              <a:rPr lang="en-US" dirty="0"/>
              <a:t>Next one?  Maybe 2025.00?  Maybe 2030.00?  </a:t>
            </a:r>
          </a:p>
          <a:p>
            <a:r>
              <a:rPr lang="en-US" dirty="0"/>
              <a:t>Let’s look at the previous slides, but from the standpoint of a 2020.00 epoch</a:t>
            </a:r>
          </a:p>
          <a:p>
            <a:pPr lvl="1"/>
            <a:r>
              <a:rPr lang="en-US" dirty="0"/>
              <a:t>NATRF2022 example only shown.  Can extrapolate to the other three.</a:t>
            </a:r>
          </a:p>
        </p:txBody>
      </p:sp>
      <p:sp>
        <p:nvSpPr>
          <p:cNvPr id="4" name="Date Placeholder 3">
            <a:extLst>
              <a:ext uri="{FF2B5EF4-FFF2-40B4-BE49-F238E27FC236}">
                <a16:creationId xmlns:a16="http://schemas.microsoft.com/office/drawing/2014/main" id="{376A2F2A-7A9B-4115-B4BD-107B41F0CE26}"/>
              </a:ext>
            </a:extLst>
          </p:cNvPr>
          <p:cNvSpPr>
            <a:spLocks noGrp="1"/>
          </p:cNvSpPr>
          <p:nvPr>
            <p:ph type="dt" sz="half" idx="10"/>
          </p:nvPr>
        </p:nvSpPr>
        <p:spPr/>
        <p:txBody>
          <a:bodyPr/>
          <a:lstStyle/>
          <a:p>
            <a:pPr>
              <a:defRPr/>
            </a:pPr>
            <a:r>
              <a:rPr lang="en-US"/>
              <a:t>April 23, 2025</a:t>
            </a:r>
          </a:p>
        </p:txBody>
      </p:sp>
      <p:sp>
        <p:nvSpPr>
          <p:cNvPr id="5" name="Footer Placeholder 4">
            <a:extLst>
              <a:ext uri="{FF2B5EF4-FFF2-40B4-BE49-F238E27FC236}">
                <a16:creationId xmlns:a16="http://schemas.microsoft.com/office/drawing/2014/main" id="{D7A0987B-6562-4B36-94E2-D7A2B8EC9225}"/>
              </a:ext>
            </a:extLst>
          </p:cNvPr>
          <p:cNvSpPr>
            <a:spLocks noGrp="1"/>
          </p:cNvSpPr>
          <p:nvPr>
            <p:ph type="ftr" sz="quarter" idx="11"/>
          </p:nvPr>
        </p:nvSpPr>
        <p:spPr/>
        <p:txBody>
          <a:bodyPr/>
          <a:lstStyle/>
          <a:p>
            <a:pPr>
              <a:defRPr/>
            </a:pPr>
            <a:r>
              <a:rPr lang="en-US"/>
              <a:t>Industry Workshop on modernization of NSRS and CSRS</a:t>
            </a:r>
          </a:p>
        </p:txBody>
      </p:sp>
      <p:sp>
        <p:nvSpPr>
          <p:cNvPr id="6" name="Slide Number Placeholder 5">
            <a:extLst>
              <a:ext uri="{FF2B5EF4-FFF2-40B4-BE49-F238E27FC236}">
                <a16:creationId xmlns:a16="http://schemas.microsoft.com/office/drawing/2014/main" id="{3E2C4CD8-7856-4225-A877-0211D7A204A1}"/>
              </a:ext>
            </a:extLst>
          </p:cNvPr>
          <p:cNvSpPr>
            <a:spLocks noGrp="1"/>
          </p:cNvSpPr>
          <p:nvPr>
            <p:ph type="sldNum" sz="quarter" idx="12"/>
          </p:nvPr>
        </p:nvSpPr>
        <p:spPr/>
        <p:txBody>
          <a:bodyPr/>
          <a:lstStyle/>
          <a:p>
            <a:pPr>
              <a:defRPr/>
            </a:pPr>
            <a:fld id="{EB6791C4-DF4E-4C17-A41C-B2BEB15390BD}" type="slidenum">
              <a:rPr lang="en-US" smtClean="0"/>
              <a:pPr>
                <a:defRPr/>
              </a:pPr>
              <a:t>12</a:t>
            </a:fld>
            <a:endParaRPr lang="en-US"/>
          </a:p>
        </p:txBody>
      </p:sp>
    </p:spTree>
    <p:extLst>
      <p:ext uri="{BB962C8B-B14F-4D97-AF65-F5344CB8AC3E}">
        <p14:creationId xmlns:p14="http://schemas.microsoft.com/office/powerpoint/2010/main" val="273694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8FE1B5C-854D-4FE8-AD59-EAF15E7A9627}"/>
              </a:ext>
            </a:extLst>
          </p:cNvPr>
          <p:cNvSpPr>
            <a:spLocks noGrp="1"/>
          </p:cNvSpPr>
          <p:nvPr>
            <p:ph type="dt" sz="half" idx="10"/>
          </p:nvPr>
        </p:nvSpPr>
        <p:spPr/>
        <p:txBody>
          <a:bodyPr/>
          <a:lstStyle/>
          <a:p>
            <a:pPr>
              <a:defRPr/>
            </a:pPr>
            <a:r>
              <a:rPr lang="en-US"/>
              <a:t>April 23, 2025</a:t>
            </a:r>
          </a:p>
        </p:txBody>
      </p:sp>
      <p:sp>
        <p:nvSpPr>
          <p:cNvPr id="5" name="Footer Placeholder 4">
            <a:extLst>
              <a:ext uri="{FF2B5EF4-FFF2-40B4-BE49-F238E27FC236}">
                <a16:creationId xmlns:a16="http://schemas.microsoft.com/office/drawing/2014/main" id="{388F94D3-8F66-41AE-B600-4DAE57E95BD7}"/>
              </a:ext>
            </a:extLst>
          </p:cNvPr>
          <p:cNvSpPr>
            <a:spLocks noGrp="1"/>
          </p:cNvSpPr>
          <p:nvPr>
            <p:ph type="ftr" sz="quarter" idx="11"/>
          </p:nvPr>
        </p:nvSpPr>
        <p:spPr/>
        <p:txBody>
          <a:bodyPr/>
          <a:lstStyle/>
          <a:p>
            <a:pPr>
              <a:defRPr/>
            </a:pPr>
            <a:r>
              <a:rPr lang="en-US"/>
              <a:t>Industry Workshop on modernization of NSRS and CSRS</a:t>
            </a:r>
          </a:p>
        </p:txBody>
      </p:sp>
      <p:sp>
        <p:nvSpPr>
          <p:cNvPr id="6" name="Slide Number Placeholder 5">
            <a:extLst>
              <a:ext uri="{FF2B5EF4-FFF2-40B4-BE49-F238E27FC236}">
                <a16:creationId xmlns:a16="http://schemas.microsoft.com/office/drawing/2014/main" id="{D896F91F-0D11-40BA-A26D-7F2608555BB3}"/>
              </a:ext>
            </a:extLst>
          </p:cNvPr>
          <p:cNvSpPr>
            <a:spLocks noGrp="1"/>
          </p:cNvSpPr>
          <p:nvPr>
            <p:ph type="sldNum" sz="quarter" idx="12"/>
          </p:nvPr>
        </p:nvSpPr>
        <p:spPr/>
        <p:txBody>
          <a:bodyPr/>
          <a:lstStyle/>
          <a:p>
            <a:pPr>
              <a:defRPr/>
            </a:pPr>
            <a:fld id="{EB6791C4-DF4E-4C17-A41C-B2BEB15390BD}" type="slidenum">
              <a:rPr lang="en-US" smtClean="0"/>
              <a:pPr>
                <a:defRPr/>
              </a:pPr>
              <a:t>13</a:t>
            </a:fld>
            <a:endParaRPr lang="en-US"/>
          </a:p>
        </p:txBody>
      </p:sp>
      <p:sp>
        <p:nvSpPr>
          <p:cNvPr id="8" name="TextBox 7">
            <a:extLst>
              <a:ext uri="{FF2B5EF4-FFF2-40B4-BE49-F238E27FC236}">
                <a16:creationId xmlns:a16="http://schemas.microsoft.com/office/drawing/2014/main" id="{55ABB7E1-DAEF-4DB6-B017-270DD2C01311}"/>
              </a:ext>
            </a:extLst>
          </p:cNvPr>
          <p:cNvSpPr txBox="1"/>
          <p:nvPr/>
        </p:nvSpPr>
        <p:spPr>
          <a:xfrm>
            <a:off x="12476538" y="136100"/>
            <a:ext cx="3389069" cy="553998"/>
          </a:xfrm>
          <a:prstGeom prst="rect">
            <a:avLst/>
          </a:prstGeom>
          <a:noFill/>
        </p:spPr>
        <p:txBody>
          <a:bodyPr wrap="none" rtlCol="0">
            <a:spAutoFit/>
          </a:bodyPr>
          <a:lstStyle/>
          <a:p>
            <a:r>
              <a:rPr lang="en-US" sz="1000" b="1" dirty="0"/>
              <a:t>All NGS frames, ITRFs and WGS84s</a:t>
            </a:r>
          </a:p>
          <a:p>
            <a:r>
              <a:rPr lang="en-US" sz="1000" b="1" dirty="0"/>
              <a:t>Connected by 14-parameter Helmert transformations</a:t>
            </a:r>
          </a:p>
          <a:p>
            <a:r>
              <a:rPr lang="en-US" sz="1000" b="1" dirty="0"/>
              <a:t>Epoch 2010.00</a:t>
            </a:r>
          </a:p>
        </p:txBody>
      </p:sp>
      <p:sp>
        <p:nvSpPr>
          <p:cNvPr id="45" name="TextBox 44">
            <a:extLst>
              <a:ext uri="{FF2B5EF4-FFF2-40B4-BE49-F238E27FC236}">
                <a16:creationId xmlns:a16="http://schemas.microsoft.com/office/drawing/2014/main" id="{EFB18C2F-6865-4EE9-8409-D6ACB79A8548}"/>
              </a:ext>
            </a:extLst>
          </p:cNvPr>
          <p:cNvSpPr txBox="1"/>
          <p:nvPr/>
        </p:nvSpPr>
        <p:spPr>
          <a:xfrm>
            <a:off x="6958862" y="392087"/>
            <a:ext cx="4803284" cy="1169551"/>
          </a:xfrm>
          <a:prstGeom prst="rect">
            <a:avLst/>
          </a:prstGeom>
          <a:noFill/>
        </p:spPr>
        <p:txBody>
          <a:bodyPr wrap="square" rtlCol="0">
            <a:spAutoFit/>
          </a:bodyPr>
          <a:lstStyle/>
          <a:p>
            <a:r>
              <a:rPr lang="en-US" sz="1400" dirty="0"/>
              <a:t>For epoch 2020.00, NADCON provides a path in/out of this box, since frame NATRF2022 is definitionally equivalent to NATRF2022_2020.</a:t>
            </a:r>
          </a:p>
          <a:p>
            <a:endParaRPr lang="en-US" sz="1400" dirty="0"/>
          </a:p>
          <a:p>
            <a:r>
              <a:rPr lang="en-US" sz="1400" dirty="0"/>
              <a:t>Which allows for NADCON connections out of the frame.</a:t>
            </a:r>
            <a:endParaRPr lang="en-US" sz="1400" dirty="0">
              <a:solidFill>
                <a:schemeClr val="tx1"/>
              </a:solidFill>
            </a:endParaRPr>
          </a:p>
        </p:txBody>
      </p:sp>
      <p:cxnSp>
        <p:nvCxnSpPr>
          <p:cNvPr id="54" name="Straight Connector 53">
            <a:extLst>
              <a:ext uri="{FF2B5EF4-FFF2-40B4-BE49-F238E27FC236}">
                <a16:creationId xmlns:a16="http://schemas.microsoft.com/office/drawing/2014/main" id="{7DF5FEED-09E3-4C75-B37D-C9BE1BFD6DB0}"/>
              </a:ext>
            </a:extLst>
          </p:cNvPr>
          <p:cNvCxnSpPr>
            <a:cxnSpLocks/>
            <a:stCxn id="95" idx="1"/>
            <a:endCxn id="141" idx="3"/>
          </p:cNvCxnSpPr>
          <p:nvPr/>
        </p:nvCxnSpPr>
        <p:spPr>
          <a:xfrm flipH="1">
            <a:off x="3765665" y="4191685"/>
            <a:ext cx="1794677" cy="274409"/>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F81B702D-8026-4901-AA2D-9383CC6BA7A5}"/>
              </a:ext>
            </a:extLst>
          </p:cNvPr>
          <p:cNvSpPr txBox="1"/>
          <p:nvPr/>
        </p:nvSpPr>
        <p:spPr>
          <a:xfrm>
            <a:off x="8213202" y="5254331"/>
            <a:ext cx="1260025" cy="523220"/>
          </a:xfrm>
          <a:prstGeom prst="rect">
            <a:avLst/>
          </a:prstGeom>
          <a:noFill/>
        </p:spPr>
        <p:txBody>
          <a:bodyPr wrap="none" rtlCol="0">
            <a:spAutoFit/>
          </a:bodyPr>
          <a:lstStyle/>
          <a:p>
            <a:r>
              <a:rPr lang="en-US" sz="1400" b="1" dirty="0">
                <a:solidFill>
                  <a:srgbClr val="7030A0"/>
                </a:solidFill>
              </a:rPr>
              <a:t>NAD83_2011</a:t>
            </a:r>
          </a:p>
          <a:p>
            <a:r>
              <a:rPr lang="en-US" sz="1400" b="1" dirty="0">
                <a:solidFill>
                  <a:srgbClr val="7030A0"/>
                </a:solidFill>
              </a:rPr>
              <a:t>(255)</a:t>
            </a:r>
            <a:endParaRPr lang="en-US" b="1" dirty="0">
              <a:solidFill>
                <a:srgbClr val="7030A0"/>
              </a:solidFill>
            </a:endParaRPr>
          </a:p>
        </p:txBody>
      </p:sp>
      <p:cxnSp>
        <p:nvCxnSpPr>
          <p:cNvPr id="59" name="Straight Connector 58">
            <a:extLst>
              <a:ext uri="{FF2B5EF4-FFF2-40B4-BE49-F238E27FC236}">
                <a16:creationId xmlns:a16="http://schemas.microsoft.com/office/drawing/2014/main" id="{B8580AF0-88F5-4DFD-B9D6-E9F807F6C325}"/>
              </a:ext>
            </a:extLst>
          </p:cNvPr>
          <p:cNvCxnSpPr>
            <a:cxnSpLocks/>
            <a:stCxn id="99" idx="6"/>
            <a:endCxn id="51" idx="2"/>
          </p:cNvCxnSpPr>
          <p:nvPr/>
        </p:nvCxnSpPr>
        <p:spPr>
          <a:xfrm>
            <a:off x="6654062" y="3689280"/>
            <a:ext cx="1683991" cy="79190"/>
          </a:xfrm>
          <a:prstGeom prst="line">
            <a:avLst/>
          </a:prstGeom>
          <a:ln w="38100">
            <a:solidFill>
              <a:srgbClr val="00B050"/>
            </a:solidFill>
            <a:headEnd type="arrow"/>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FD2C0432-43E3-4072-BDBC-0341BE6CAD61}"/>
              </a:ext>
            </a:extLst>
          </p:cNvPr>
          <p:cNvSpPr/>
          <p:nvPr/>
        </p:nvSpPr>
        <p:spPr>
          <a:xfrm>
            <a:off x="7306960" y="3670518"/>
            <a:ext cx="782307" cy="21945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7A,7B,7C</a:t>
            </a:r>
          </a:p>
        </p:txBody>
      </p:sp>
      <p:grpSp>
        <p:nvGrpSpPr>
          <p:cNvPr id="76" name="Group 75">
            <a:extLst>
              <a:ext uri="{FF2B5EF4-FFF2-40B4-BE49-F238E27FC236}">
                <a16:creationId xmlns:a16="http://schemas.microsoft.com/office/drawing/2014/main" id="{EF9064DD-E531-44EC-BCAB-14C46DDDD4AC}"/>
              </a:ext>
            </a:extLst>
          </p:cNvPr>
          <p:cNvGrpSpPr/>
          <p:nvPr/>
        </p:nvGrpSpPr>
        <p:grpSpPr>
          <a:xfrm>
            <a:off x="10001255" y="3297429"/>
            <a:ext cx="1924135" cy="1614641"/>
            <a:chOff x="1352465" y="1688796"/>
            <a:chExt cx="1924135" cy="1614641"/>
          </a:xfrm>
        </p:grpSpPr>
        <p:sp>
          <p:nvSpPr>
            <p:cNvPr id="77" name="Oval 76">
              <a:extLst>
                <a:ext uri="{FF2B5EF4-FFF2-40B4-BE49-F238E27FC236}">
                  <a16:creationId xmlns:a16="http://schemas.microsoft.com/office/drawing/2014/main" id="{DE50BEFA-F2E9-4E15-9F12-C8129202CA95}"/>
                </a:ext>
              </a:extLst>
            </p:cNvPr>
            <p:cNvSpPr/>
            <p:nvPr/>
          </p:nvSpPr>
          <p:spPr>
            <a:xfrm>
              <a:off x="1352465" y="2351386"/>
              <a:ext cx="467170" cy="4671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rPr>
                <a:t>X, Y, Z</a:t>
              </a:r>
            </a:p>
          </p:txBody>
        </p:sp>
        <p:sp>
          <p:nvSpPr>
            <p:cNvPr id="78" name="Oval 77">
              <a:extLst>
                <a:ext uri="{FF2B5EF4-FFF2-40B4-BE49-F238E27FC236}">
                  <a16:creationId xmlns:a16="http://schemas.microsoft.com/office/drawing/2014/main" id="{232DB3EF-C09F-4A56-8FA2-9BE3934D500A}"/>
                </a:ext>
              </a:extLst>
            </p:cNvPr>
            <p:cNvSpPr/>
            <p:nvPr/>
          </p:nvSpPr>
          <p:spPr>
            <a:xfrm>
              <a:off x="1752600"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USNG</a:t>
              </a:r>
            </a:p>
          </p:txBody>
        </p:sp>
        <p:sp>
          <p:nvSpPr>
            <p:cNvPr id="79" name="Oval 78">
              <a:extLst>
                <a:ext uri="{FF2B5EF4-FFF2-40B4-BE49-F238E27FC236}">
                  <a16:creationId xmlns:a16="http://schemas.microsoft.com/office/drawing/2014/main" id="{92445E4B-6B71-4651-AE59-A0B20ACBFC3B}"/>
                </a:ext>
              </a:extLst>
            </p:cNvPr>
            <p:cNvSpPr/>
            <p:nvPr/>
          </p:nvSpPr>
          <p:spPr>
            <a:xfrm>
              <a:off x="2449608"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rPr>
                <a:t>UTM</a:t>
              </a:r>
            </a:p>
          </p:txBody>
        </p:sp>
        <p:sp>
          <p:nvSpPr>
            <p:cNvPr id="80" name="Oval 79">
              <a:extLst>
                <a:ext uri="{FF2B5EF4-FFF2-40B4-BE49-F238E27FC236}">
                  <a16:creationId xmlns:a16="http://schemas.microsoft.com/office/drawing/2014/main" id="{85FE072E-6835-458A-8881-2C498169109F}"/>
                </a:ext>
              </a:extLst>
            </p:cNvPr>
            <p:cNvSpPr/>
            <p:nvPr/>
          </p:nvSpPr>
          <p:spPr>
            <a:xfrm>
              <a:off x="2819400" y="22860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rPr>
                <a:t>SPC</a:t>
              </a:r>
            </a:p>
          </p:txBody>
        </p:sp>
        <p:sp>
          <p:nvSpPr>
            <p:cNvPr id="81" name="Oval 80">
              <a:extLst>
                <a:ext uri="{FF2B5EF4-FFF2-40B4-BE49-F238E27FC236}">
                  <a16:creationId xmlns:a16="http://schemas.microsoft.com/office/drawing/2014/main" id="{3543C945-D009-44A9-B663-9266EE2FC052}"/>
                </a:ext>
              </a:extLst>
            </p:cNvPr>
            <p:cNvSpPr/>
            <p:nvPr/>
          </p:nvSpPr>
          <p:spPr>
            <a:xfrm>
              <a:off x="2057400" y="1688796"/>
              <a:ext cx="457200" cy="457200"/>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Symbol" panose="05050102010706020507" pitchFamily="18" charset="2"/>
                </a:rPr>
                <a:t>f</a:t>
              </a:r>
              <a:r>
                <a:rPr lang="en-US" sz="900" b="1" dirty="0">
                  <a:solidFill>
                    <a:schemeClr val="tx1"/>
                  </a:solidFill>
                </a:rPr>
                <a:t>, </a:t>
              </a:r>
              <a:r>
                <a:rPr lang="en-US" sz="900" b="1" dirty="0">
                  <a:solidFill>
                    <a:schemeClr val="tx1"/>
                  </a:solidFill>
                  <a:latin typeface="Symbol" panose="05050102010706020507" pitchFamily="18" charset="2"/>
                </a:rPr>
                <a:t>l</a:t>
              </a:r>
              <a:r>
                <a:rPr lang="en-US" sz="900" b="1" dirty="0">
                  <a:solidFill>
                    <a:schemeClr val="tx1"/>
                  </a:solidFill>
                </a:rPr>
                <a:t>, h</a:t>
              </a:r>
            </a:p>
          </p:txBody>
        </p:sp>
        <p:cxnSp>
          <p:nvCxnSpPr>
            <p:cNvPr id="82" name="Straight Connector 81">
              <a:extLst>
                <a:ext uri="{FF2B5EF4-FFF2-40B4-BE49-F238E27FC236}">
                  <a16:creationId xmlns:a16="http://schemas.microsoft.com/office/drawing/2014/main" id="{B0E982B7-9E98-41DB-B37E-2DAB999A87A0}"/>
                </a:ext>
              </a:extLst>
            </p:cNvPr>
            <p:cNvCxnSpPr>
              <a:stCxn id="81" idx="4"/>
              <a:endCxn id="78" idx="0"/>
            </p:cNvCxnSpPr>
            <p:nvPr/>
          </p:nvCxnSpPr>
          <p:spPr>
            <a:xfrm flipH="1">
              <a:off x="1995041" y="2145996"/>
              <a:ext cx="29095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733F6C8-7C79-4198-A459-1FF2485B690D}"/>
                </a:ext>
              </a:extLst>
            </p:cNvPr>
            <p:cNvCxnSpPr>
              <a:stCxn id="81" idx="3"/>
              <a:endCxn id="77" idx="7"/>
            </p:cNvCxnSpPr>
            <p:nvPr/>
          </p:nvCxnSpPr>
          <p:spPr>
            <a:xfrm flipH="1">
              <a:off x="1751220" y="2079041"/>
              <a:ext cx="373135" cy="3407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D605B9B-B8F2-48C1-B3DE-AE77095C8798}"/>
                </a:ext>
              </a:extLst>
            </p:cNvPr>
            <p:cNvCxnSpPr>
              <a:stCxn id="81" idx="5"/>
              <a:endCxn id="80" idx="1"/>
            </p:cNvCxnSpPr>
            <p:nvPr/>
          </p:nvCxnSpPr>
          <p:spPr>
            <a:xfrm>
              <a:off x="2447645" y="2079041"/>
              <a:ext cx="438710" cy="2739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EBFDCE8-9978-471F-9811-4E9573696A6D}"/>
                </a:ext>
              </a:extLst>
            </p:cNvPr>
            <p:cNvCxnSpPr>
              <a:stCxn id="81" idx="4"/>
              <a:endCxn id="79" idx="0"/>
            </p:cNvCxnSpPr>
            <p:nvPr/>
          </p:nvCxnSpPr>
          <p:spPr>
            <a:xfrm>
              <a:off x="2286000" y="2145996"/>
              <a:ext cx="40604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C95C110-F6FC-4B0F-A317-0376CBBDF62B}"/>
                </a:ext>
              </a:extLst>
            </p:cNvPr>
            <p:cNvCxnSpPr>
              <a:stCxn id="78" idx="6"/>
              <a:endCxn id="79" idx="2"/>
            </p:cNvCxnSpPr>
            <p:nvPr/>
          </p:nvCxnSpPr>
          <p:spPr>
            <a:xfrm>
              <a:off x="2237481" y="3060997"/>
              <a:ext cx="2121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8" name="TextBox 87">
            <a:extLst>
              <a:ext uri="{FF2B5EF4-FFF2-40B4-BE49-F238E27FC236}">
                <a16:creationId xmlns:a16="http://schemas.microsoft.com/office/drawing/2014/main" id="{920DD34F-10CF-4DED-8871-C72394327CD1}"/>
              </a:ext>
            </a:extLst>
          </p:cNvPr>
          <p:cNvSpPr txBox="1"/>
          <p:nvPr/>
        </p:nvSpPr>
        <p:spPr>
          <a:xfrm>
            <a:off x="10372459" y="5202025"/>
            <a:ext cx="1551900" cy="523220"/>
          </a:xfrm>
          <a:prstGeom prst="rect">
            <a:avLst/>
          </a:prstGeom>
          <a:noFill/>
        </p:spPr>
        <p:txBody>
          <a:bodyPr wrap="none" rtlCol="0">
            <a:spAutoFit/>
          </a:bodyPr>
          <a:lstStyle/>
          <a:p>
            <a:r>
              <a:rPr lang="en-US" sz="1400" b="1" dirty="0">
                <a:solidFill>
                  <a:srgbClr val="7030A0"/>
                </a:solidFill>
              </a:rPr>
              <a:t>NAD83_NSRS2007</a:t>
            </a:r>
          </a:p>
          <a:p>
            <a:r>
              <a:rPr lang="en-US" sz="1400" b="1" dirty="0">
                <a:solidFill>
                  <a:srgbClr val="7030A0"/>
                </a:solidFill>
              </a:rPr>
              <a:t>(245)</a:t>
            </a:r>
            <a:endParaRPr lang="en-US" b="1" dirty="0">
              <a:solidFill>
                <a:srgbClr val="7030A0"/>
              </a:solidFill>
            </a:endParaRPr>
          </a:p>
        </p:txBody>
      </p:sp>
      <p:grpSp>
        <p:nvGrpSpPr>
          <p:cNvPr id="94" name="Group 93">
            <a:extLst>
              <a:ext uri="{FF2B5EF4-FFF2-40B4-BE49-F238E27FC236}">
                <a16:creationId xmlns:a16="http://schemas.microsoft.com/office/drawing/2014/main" id="{E4A44428-4BE3-4FDB-9E51-C683308CA1C5}"/>
              </a:ext>
            </a:extLst>
          </p:cNvPr>
          <p:cNvGrpSpPr/>
          <p:nvPr/>
        </p:nvGrpSpPr>
        <p:grpSpPr>
          <a:xfrm>
            <a:off x="5491927" y="3460680"/>
            <a:ext cx="1924135" cy="1614641"/>
            <a:chOff x="1352465" y="1688796"/>
            <a:chExt cx="1924135" cy="1614641"/>
          </a:xfrm>
        </p:grpSpPr>
        <p:sp>
          <p:nvSpPr>
            <p:cNvPr id="95" name="Oval 94">
              <a:extLst>
                <a:ext uri="{FF2B5EF4-FFF2-40B4-BE49-F238E27FC236}">
                  <a16:creationId xmlns:a16="http://schemas.microsoft.com/office/drawing/2014/main" id="{70F36CA8-725D-43CB-92C4-2876D3D84573}"/>
                </a:ext>
              </a:extLst>
            </p:cNvPr>
            <p:cNvSpPr/>
            <p:nvPr/>
          </p:nvSpPr>
          <p:spPr>
            <a:xfrm>
              <a:off x="1352465" y="2351386"/>
              <a:ext cx="467170" cy="4671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rPr>
                <a:t>X, Y, Z</a:t>
              </a:r>
            </a:p>
          </p:txBody>
        </p:sp>
        <p:sp>
          <p:nvSpPr>
            <p:cNvPr id="96" name="Oval 95">
              <a:extLst>
                <a:ext uri="{FF2B5EF4-FFF2-40B4-BE49-F238E27FC236}">
                  <a16:creationId xmlns:a16="http://schemas.microsoft.com/office/drawing/2014/main" id="{F9B076C2-1D1E-434D-9DCC-FD653C1DA3D2}"/>
                </a:ext>
              </a:extLst>
            </p:cNvPr>
            <p:cNvSpPr/>
            <p:nvPr/>
          </p:nvSpPr>
          <p:spPr>
            <a:xfrm>
              <a:off x="1752600"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USNG</a:t>
              </a:r>
            </a:p>
          </p:txBody>
        </p:sp>
        <p:sp>
          <p:nvSpPr>
            <p:cNvPr id="97" name="Oval 96">
              <a:extLst>
                <a:ext uri="{FF2B5EF4-FFF2-40B4-BE49-F238E27FC236}">
                  <a16:creationId xmlns:a16="http://schemas.microsoft.com/office/drawing/2014/main" id="{6FEF9DDE-667F-478C-8A27-2CC1431B0A0F}"/>
                </a:ext>
              </a:extLst>
            </p:cNvPr>
            <p:cNvSpPr/>
            <p:nvPr/>
          </p:nvSpPr>
          <p:spPr>
            <a:xfrm>
              <a:off x="2449608"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rPr>
                <a:t>UTM</a:t>
              </a:r>
            </a:p>
          </p:txBody>
        </p:sp>
        <p:sp>
          <p:nvSpPr>
            <p:cNvPr id="98" name="Oval 97">
              <a:extLst>
                <a:ext uri="{FF2B5EF4-FFF2-40B4-BE49-F238E27FC236}">
                  <a16:creationId xmlns:a16="http://schemas.microsoft.com/office/drawing/2014/main" id="{880CEC08-BFF1-4C36-87D6-9644B760D286}"/>
                </a:ext>
              </a:extLst>
            </p:cNvPr>
            <p:cNvSpPr/>
            <p:nvPr/>
          </p:nvSpPr>
          <p:spPr>
            <a:xfrm>
              <a:off x="2819400" y="22860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rPr>
                <a:t>SPC</a:t>
              </a:r>
            </a:p>
          </p:txBody>
        </p:sp>
        <p:sp>
          <p:nvSpPr>
            <p:cNvPr id="99" name="Oval 98">
              <a:extLst>
                <a:ext uri="{FF2B5EF4-FFF2-40B4-BE49-F238E27FC236}">
                  <a16:creationId xmlns:a16="http://schemas.microsoft.com/office/drawing/2014/main" id="{CB296B66-59D2-4AB4-93B2-4668E7E3A9A0}"/>
                </a:ext>
              </a:extLst>
            </p:cNvPr>
            <p:cNvSpPr/>
            <p:nvPr/>
          </p:nvSpPr>
          <p:spPr>
            <a:xfrm>
              <a:off x="2057400" y="1688796"/>
              <a:ext cx="457200" cy="457200"/>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Symbol" panose="05050102010706020507" pitchFamily="18" charset="2"/>
                </a:rPr>
                <a:t>f</a:t>
              </a:r>
              <a:r>
                <a:rPr lang="en-US" sz="900" b="1" dirty="0">
                  <a:solidFill>
                    <a:schemeClr val="tx1"/>
                  </a:solidFill>
                </a:rPr>
                <a:t>, </a:t>
              </a:r>
              <a:r>
                <a:rPr lang="en-US" sz="900" b="1" dirty="0">
                  <a:solidFill>
                    <a:schemeClr val="tx1"/>
                  </a:solidFill>
                  <a:latin typeface="Symbol" panose="05050102010706020507" pitchFamily="18" charset="2"/>
                </a:rPr>
                <a:t>l</a:t>
              </a:r>
              <a:r>
                <a:rPr lang="en-US" sz="900" b="1" dirty="0">
                  <a:solidFill>
                    <a:schemeClr val="tx1"/>
                  </a:solidFill>
                </a:rPr>
                <a:t>, h</a:t>
              </a:r>
            </a:p>
          </p:txBody>
        </p:sp>
        <p:cxnSp>
          <p:nvCxnSpPr>
            <p:cNvPr id="100" name="Straight Connector 99">
              <a:extLst>
                <a:ext uri="{FF2B5EF4-FFF2-40B4-BE49-F238E27FC236}">
                  <a16:creationId xmlns:a16="http://schemas.microsoft.com/office/drawing/2014/main" id="{69D78E87-0602-4EFE-BF14-92680A4D2A34}"/>
                </a:ext>
              </a:extLst>
            </p:cNvPr>
            <p:cNvCxnSpPr>
              <a:stCxn id="99" idx="4"/>
              <a:endCxn id="96" idx="0"/>
            </p:cNvCxnSpPr>
            <p:nvPr/>
          </p:nvCxnSpPr>
          <p:spPr>
            <a:xfrm flipH="1">
              <a:off x="1995041" y="2145996"/>
              <a:ext cx="29095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6EAB368F-F50F-49F5-9E5F-25F496D8C78F}"/>
                </a:ext>
              </a:extLst>
            </p:cNvPr>
            <p:cNvCxnSpPr>
              <a:stCxn id="99" idx="3"/>
              <a:endCxn id="95" idx="7"/>
            </p:cNvCxnSpPr>
            <p:nvPr/>
          </p:nvCxnSpPr>
          <p:spPr>
            <a:xfrm flipH="1">
              <a:off x="1751220" y="2079041"/>
              <a:ext cx="373135" cy="3407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B5A5463-B675-4209-8FC5-1CBB7E41EB94}"/>
                </a:ext>
              </a:extLst>
            </p:cNvPr>
            <p:cNvCxnSpPr>
              <a:stCxn id="99" idx="5"/>
              <a:endCxn id="98" idx="1"/>
            </p:cNvCxnSpPr>
            <p:nvPr/>
          </p:nvCxnSpPr>
          <p:spPr>
            <a:xfrm>
              <a:off x="2447645" y="2079041"/>
              <a:ext cx="438710" cy="2739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AC8272C-E035-450D-A836-33AE86A7B288}"/>
                </a:ext>
              </a:extLst>
            </p:cNvPr>
            <p:cNvCxnSpPr>
              <a:stCxn id="99" idx="4"/>
              <a:endCxn id="97" idx="0"/>
            </p:cNvCxnSpPr>
            <p:nvPr/>
          </p:nvCxnSpPr>
          <p:spPr>
            <a:xfrm>
              <a:off x="2286000" y="2145996"/>
              <a:ext cx="40604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BB8401E4-C7F3-49B3-9438-E5A24B8FFFA6}"/>
                </a:ext>
              </a:extLst>
            </p:cNvPr>
            <p:cNvCxnSpPr>
              <a:stCxn id="96" idx="6"/>
              <a:endCxn id="97" idx="2"/>
            </p:cNvCxnSpPr>
            <p:nvPr/>
          </p:nvCxnSpPr>
          <p:spPr>
            <a:xfrm>
              <a:off x="2237481" y="3060997"/>
              <a:ext cx="2121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4" name="Straight Connector 113">
            <a:extLst>
              <a:ext uri="{FF2B5EF4-FFF2-40B4-BE49-F238E27FC236}">
                <a16:creationId xmlns:a16="http://schemas.microsoft.com/office/drawing/2014/main" id="{B912EE05-2DD6-4843-8720-D22A5A448DE4}"/>
              </a:ext>
            </a:extLst>
          </p:cNvPr>
          <p:cNvCxnSpPr>
            <a:cxnSpLocks/>
            <a:stCxn id="81" idx="2"/>
            <a:endCxn id="51" idx="6"/>
          </p:cNvCxnSpPr>
          <p:nvPr/>
        </p:nvCxnSpPr>
        <p:spPr>
          <a:xfrm flipH="1">
            <a:off x="8795253" y="3526029"/>
            <a:ext cx="1910937" cy="242441"/>
          </a:xfrm>
          <a:prstGeom prst="line">
            <a:avLst/>
          </a:prstGeom>
          <a:ln w="38100">
            <a:solidFill>
              <a:srgbClr val="00B05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67D24571-92FC-4F86-ABEC-D1FDF08D84E3}"/>
              </a:ext>
            </a:extLst>
          </p:cNvPr>
          <p:cNvSpPr/>
          <p:nvPr/>
        </p:nvSpPr>
        <p:spPr>
          <a:xfrm>
            <a:off x="9423397" y="3527356"/>
            <a:ext cx="782307" cy="21945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6A,6B,6C</a:t>
            </a:r>
          </a:p>
        </p:txBody>
      </p:sp>
      <p:sp>
        <p:nvSpPr>
          <p:cNvPr id="117" name="TextBox 116">
            <a:extLst>
              <a:ext uri="{FF2B5EF4-FFF2-40B4-BE49-F238E27FC236}">
                <a16:creationId xmlns:a16="http://schemas.microsoft.com/office/drawing/2014/main" id="{DD484741-B541-475F-9B4B-B8472D864EF6}"/>
              </a:ext>
            </a:extLst>
          </p:cNvPr>
          <p:cNvSpPr txBox="1"/>
          <p:nvPr/>
        </p:nvSpPr>
        <p:spPr>
          <a:xfrm>
            <a:off x="6228579" y="5346505"/>
            <a:ext cx="1673343" cy="523220"/>
          </a:xfrm>
          <a:prstGeom prst="rect">
            <a:avLst/>
          </a:prstGeom>
          <a:noFill/>
        </p:spPr>
        <p:txBody>
          <a:bodyPr wrap="none" rtlCol="0">
            <a:spAutoFit/>
          </a:bodyPr>
          <a:lstStyle/>
          <a:p>
            <a:r>
              <a:rPr lang="en-US" sz="1400" b="1" dirty="0">
                <a:solidFill>
                  <a:srgbClr val="7030A0"/>
                </a:solidFill>
              </a:rPr>
              <a:t>NATRF2022_2020</a:t>
            </a:r>
          </a:p>
          <a:p>
            <a:r>
              <a:rPr lang="en-US" sz="1400" b="1" dirty="0">
                <a:solidFill>
                  <a:srgbClr val="7030A0"/>
                </a:solidFill>
              </a:rPr>
              <a:t>(801)</a:t>
            </a:r>
            <a:endParaRPr lang="en-US" b="1" dirty="0">
              <a:solidFill>
                <a:srgbClr val="7030A0"/>
              </a:solidFill>
            </a:endParaRPr>
          </a:p>
        </p:txBody>
      </p:sp>
      <p:cxnSp>
        <p:nvCxnSpPr>
          <p:cNvPr id="122" name="Straight Connector 121">
            <a:extLst>
              <a:ext uri="{FF2B5EF4-FFF2-40B4-BE49-F238E27FC236}">
                <a16:creationId xmlns:a16="http://schemas.microsoft.com/office/drawing/2014/main" id="{B43FE0BF-D6F0-44F7-A288-5CE095CA3FD2}"/>
              </a:ext>
            </a:extLst>
          </p:cNvPr>
          <p:cNvCxnSpPr>
            <a:cxnSpLocks/>
            <a:stCxn id="125" idx="2"/>
            <a:endCxn id="81" idx="6"/>
          </p:cNvCxnSpPr>
          <p:nvPr/>
        </p:nvCxnSpPr>
        <p:spPr>
          <a:xfrm flipH="1">
            <a:off x="11163390" y="3300256"/>
            <a:ext cx="630878" cy="225773"/>
          </a:xfrm>
          <a:prstGeom prst="line">
            <a:avLst/>
          </a:prstGeom>
          <a:ln w="38100">
            <a:solidFill>
              <a:srgbClr val="00B05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8ED0868C-B9F6-4AA6-8FB6-023C7647C2C1}"/>
              </a:ext>
            </a:extLst>
          </p:cNvPr>
          <p:cNvSpPr txBox="1"/>
          <p:nvPr/>
        </p:nvSpPr>
        <p:spPr>
          <a:xfrm>
            <a:off x="11503162" y="2930924"/>
            <a:ext cx="582211" cy="369332"/>
          </a:xfrm>
          <a:prstGeom prst="rect">
            <a:avLst/>
          </a:prstGeom>
          <a:noFill/>
        </p:spPr>
        <p:txBody>
          <a:bodyPr wrap="none" rtlCol="0">
            <a:spAutoFit/>
          </a:bodyPr>
          <a:lstStyle/>
          <a:p>
            <a:r>
              <a:rPr lang="en-US" dirty="0"/>
              <a:t>Etc.</a:t>
            </a:r>
          </a:p>
        </p:txBody>
      </p:sp>
      <p:sp>
        <p:nvSpPr>
          <p:cNvPr id="128" name="Oval 127">
            <a:extLst>
              <a:ext uri="{FF2B5EF4-FFF2-40B4-BE49-F238E27FC236}">
                <a16:creationId xmlns:a16="http://schemas.microsoft.com/office/drawing/2014/main" id="{8A5BCC49-5C54-418B-A73A-C5D50D8D9B24}"/>
              </a:ext>
            </a:extLst>
          </p:cNvPr>
          <p:cNvSpPr/>
          <p:nvPr/>
        </p:nvSpPr>
        <p:spPr>
          <a:xfrm>
            <a:off x="7630729" y="4178921"/>
            <a:ext cx="467170" cy="4671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rPr>
              <a:t>X, Y, Z</a:t>
            </a:r>
          </a:p>
        </p:txBody>
      </p:sp>
      <p:sp>
        <p:nvSpPr>
          <p:cNvPr id="51" name="Oval 50">
            <a:extLst>
              <a:ext uri="{FF2B5EF4-FFF2-40B4-BE49-F238E27FC236}">
                <a16:creationId xmlns:a16="http://schemas.microsoft.com/office/drawing/2014/main" id="{DAD23F1E-CF17-4860-AAED-191628184E0C}"/>
              </a:ext>
            </a:extLst>
          </p:cNvPr>
          <p:cNvSpPr/>
          <p:nvPr/>
        </p:nvSpPr>
        <p:spPr>
          <a:xfrm>
            <a:off x="8338053" y="3539870"/>
            <a:ext cx="457200" cy="457200"/>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Symbol" panose="05050102010706020507" pitchFamily="18" charset="2"/>
              </a:rPr>
              <a:t>f</a:t>
            </a:r>
            <a:r>
              <a:rPr lang="en-US" sz="900" b="1" dirty="0">
                <a:solidFill>
                  <a:schemeClr val="tx1"/>
                </a:solidFill>
              </a:rPr>
              <a:t>, </a:t>
            </a:r>
            <a:r>
              <a:rPr lang="en-US" sz="900" b="1" dirty="0">
                <a:solidFill>
                  <a:schemeClr val="tx1"/>
                </a:solidFill>
                <a:latin typeface="Symbol" panose="05050102010706020507" pitchFamily="18" charset="2"/>
              </a:rPr>
              <a:t>l</a:t>
            </a:r>
            <a:r>
              <a:rPr lang="en-US" sz="900" b="1" dirty="0">
                <a:solidFill>
                  <a:schemeClr val="tx1"/>
                </a:solidFill>
              </a:rPr>
              <a:t>, h</a:t>
            </a:r>
          </a:p>
        </p:txBody>
      </p:sp>
      <p:grpSp>
        <p:nvGrpSpPr>
          <p:cNvPr id="243" name="Group 242">
            <a:extLst>
              <a:ext uri="{FF2B5EF4-FFF2-40B4-BE49-F238E27FC236}">
                <a16:creationId xmlns:a16="http://schemas.microsoft.com/office/drawing/2014/main" id="{8F747020-FD03-473A-88B2-D49C99C6475A}"/>
              </a:ext>
            </a:extLst>
          </p:cNvPr>
          <p:cNvGrpSpPr/>
          <p:nvPr/>
        </p:nvGrpSpPr>
        <p:grpSpPr>
          <a:xfrm>
            <a:off x="8033253" y="3930115"/>
            <a:ext cx="1524000" cy="1224396"/>
            <a:chOff x="8033253" y="3930115"/>
            <a:chExt cx="1524000" cy="1224396"/>
          </a:xfrm>
        </p:grpSpPr>
        <p:sp>
          <p:nvSpPr>
            <p:cNvPr id="48" name="Oval 47">
              <a:extLst>
                <a:ext uri="{FF2B5EF4-FFF2-40B4-BE49-F238E27FC236}">
                  <a16:creationId xmlns:a16="http://schemas.microsoft.com/office/drawing/2014/main" id="{3E1DA421-4F81-432C-9C18-331B2CDEB39A}"/>
                </a:ext>
              </a:extLst>
            </p:cNvPr>
            <p:cNvSpPr/>
            <p:nvPr/>
          </p:nvSpPr>
          <p:spPr>
            <a:xfrm>
              <a:off x="8033253" y="4669630"/>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USNG</a:t>
              </a:r>
            </a:p>
          </p:txBody>
        </p:sp>
        <p:sp>
          <p:nvSpPr>
            <p:cNvPr id="49" name="Oval 48">
              <a:extLst>
                <a:ext uri="{FF2B5EF4-FFF2-40B4-BE49-F238E27FC236}">
                  <a16:creationId xmlns:a16="http://schemas.microsoft.com/office/drawing/2014/main" id="{4046796A-8F17-4A59-B0EC-EAB5CDC84D82}"/>
                </a:ext>
              </a:extLst>
            </p:cNvPr>
            <p:cNvSpPr/>
            <p:nvPr/>
          </p:nvSpPr>
          <p:spPr>
            <a:xfrm>
              <a:off x="8730261" y="4669630"/>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rPr>
                <a:t>UTM</a:t>
              </a:r>
            </a:p>
          </p:txBody>
        </p:sp>
        <p:sp>
          <p:nvSpPr>
            <p:cNvPr id="50" name="Oval 49">
              <a:extLst>
                <a:ext uri="{FF2B5EF4-FFF2-40B4-BE49-F238E27FC236}">
                  <a16:creationId xmlns:a16="http://schemas.microsoft.com/office/drawing/2014/main" id="{CBBA4FDE-DD06-414A-B348-5742B32776CA}"/>
                </a:ext>
              </a:extLst>
            </p:cNvPr>
            <p:cNvSpPr/>
            <p:nvPr/>
          </p:nvSpPr>
          <p:spPr>
            <a:xfrm>
              <a:off x="9100053" y="4137074"/>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rPr>
                <a:t>SPC</a:t>
              </a:r>
            </a:p>
          </p:txBody>
        </p:sp>
        <p:cxnSp>
          <p:nvCxnSpPr>
            <p:cNvPr id="53" name="Straight Connector 52">
              <a:extLst>
                <a:ext uri="{FF2B5EF4-FFF2-40B4-BE49-F238E27FC236}">
                  <a16:creationId xmlns:a16="http://schemas.microsoft.com/office/drawing/2014/main" id="{2702112F-FCEE-4E56-AEF7-112562E10925}"/>
                </a:ext>
              </a:extLst>
            </p:cNvPr>
            <p:cNvCxnSpPr>
              <a:stCxn id="51" idx="4"/>
              <a:endCxn id="48" idx="0"/>
            </p:cNvCxnSpPr>
            <p:nvPr/>
          </p:nvCxnSpPr>
          <p:spPr>
            <a:xfrm flipH="1">
              <a:off x="8275694" y="3997070"/>
              <a:ext cx="29095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EF3C478-0781-435C-933E-CDF376BF8DE2}"/>
                </a:ext>
              </a:extLst>
            </p:cNvPr>
            <p:cNvCxnSpPr>
              <a:stCxn id="51" idx="5"/>
              <a:endCxn id="50" idx="1"/>
            </p:cNvCxnSpPr>
            <p:nvPr/>
          </p:nvCxnSpPr>
          <p:spPr>
            <a:xfrm>
              <a:off x="8728298" y="3930115"/>
              <a:ext cx="438710" cy="2739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94C9598-CBF4-4B4A-9F6C-C932C74048E8}"/>
                </a:ext>
              </a:extLst>
            </p:cNvPr>
            <p:cNvCxnSpPr>
              <a:stCxn id="51" idx="4"/>
              <a:endCxn id="49" idx="0"/>
            </p:cNvCxnSpPr>
            <p:nvPr/>
          </p:nvCxnSpPr>
          <p:spPr>
            <a:xfrm>
              <a:off x="8566653" y="3997070"/>
              <a:ext cx="40604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4B116A4-B6C6-4238-854F-5E7D5E083ECB}"/>
                </a:ext>
              </a:extLst>
            </p:cNvPr>
            <p:cNvCxnSpPr>
              <a:stCxn id="48" idx="6"/>
              <a:endCxn id="49" idx="2"/>
            </p:cNvCxnSpPr>
            <p:nvPr/>
          </p:nvCxnSpPr>
          <p:spPr>
            <a:xfrm>
              <a:off x="8518134" y="4912071"/>
              <a:ext cx="2121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9" name="Straight Connector 128">
            <a:extLst>
              <a:ext uri="{FF2B5EF4-FFF2-40B4-BE49-F238E27FC236}">
                <a16:creationId xmlns:a16="http://schemas.microsoft.com/office/drawing/2014/main" id="{6091A75D-4FFF-4FD2-B7EF-8B94A8ED18D2}"/>
              </a:ext>
            </a:extLst>
          </p:cNvPr>
          <p:cNvCxnSpPr>
            <a:cxnSpLocks/>
            <a:stCxn id="51" idx="3"/>
            <a:endCxn id="128" idx="7"/>
          </p:cNvCxnSpPr>
          <p:nvPr/>
        </p:nvCxnSpPr>
        <p:spPr>
          <a:xfrm flipH="1">
            <a:off x="8029484" y="3930115"/>
            <a:ext cx="375524" cy="3172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1" name="TextBox 240">
            <a:extLst>
              <a:ext uri="{FF2B5EF4-FFF2-40B4-BE49-F238E27FC236}">
                <a16:creationId xmlns:a16="http://schemas.microsoft.com/office/drawing/2014/main" id="{1BF46FB7-7289-4D3A-A0E9-F24EC77597FF}"/>
              </a:ext>
            </a:extLst>
          </p:cNvPr>
          <p:cNvSpPr txBox="1"/>
          <p:nvPr/>
        </p:nvSpPr>
        <p:spPr>
          <a:xfrm rot="21079089">
            <a:off x="3920965" y="3938567"/>
            <a:ext cx="1390124" cy="369332"/>
          </a:xfrm>
          <a:prstGeom prst="rect">
            <a:avLst/>
          </a:prstGeom>
          <a:noFill/>
        </p:spPr>
        <p:txBody>
          <a:bodyPr wrap="none" rtlCol="0">
            <a:spAutoFit/>
          </a:bodyPr>
          <a:lstStyle/>
          <a:p>
            <a:r>
              <a:rPr lang="en-US" dirty="0"/>
              <a:t>Equivalent!!</a:t>
            </a:r>
          </a:p>
        </p:txBody>
      </p:sp>
      <p:grpSp>
        <p:nvGrpSpPr>
          <p:cNvPr id="137" name="Group 136">
            <a:extLst>
              <a:ext uri="{FF2B5EF4-FFF2-40B4-BE49-F238E27FC236}">
                <a16:creationId xmlns:a16="http://schemas.microsoft.com/office/drawing/2014/main" id="{1F2E673F-9148-4AF9-9E78-8BB51D4988A2}"/>
              </a:ext>
            </a:extLst>
          </p:cNvPr>
          <p:cNvGrpSpPr/>
          <p:nvPr/>
        </p:nvGrpSpPr>
        <p:grpSpPr>
          <a:xfrm>
            <a:off x="473824" y="482137"/>
            <a:ext cx="3412447" cy="5935287"/>
            <a:chOff x="473824" y="482137"/>
            <a:chExt cx="3412447" cy="5935287"/>
          </a:xfrm>
        </p:grpSpPr>
        <p:sp>
          <p:nvSpPr>
            <p:cNvPr id="138" name="Rectangle 137">
              <a:extLst>
                <a:ext uri="{FF2B5EF4-FFF2-40B4-BE49-F238E27FC236}">
                  <a16:creationId xmlns:a16="http://schemas.microsoft.com/office/drawing/2014/main" id="{3DC91E56-CD2E-462F-8A89-162CD441DDD8}"/>
                </a:ext>
              </a:extLst>
            </p:cNvPr>
            <p:cNvSpPr/>
            <p:nvPr/>
          </p:nvSpPr>
          <p:spPr>
            <a:xfrm>
              <a:off x="658217" y="895937"/>
              <a:ext cx="1095462"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ITRF88 </a:t>
              </a:r>
              <a:r>
                <a:rPr lang="en-US" sz="1400" dirty="0">
                  <a:solidFill>
                    <a:schemeClr val="tx1"/>
                  </a:solidFill>
                </a:rPr>
                <a:t>(100)</a:t>
              </a:r>
              <a:endParaRPr lang="en-US" dirty="0">
                <a:solidFill>
                  <a:schemeClr val="tx1"/>
                </a:solidFill>
              </a:endParaRPr>
            </a:p>
          </p:txBody>
        </p:sp>
        <p:cxnSp>
          <p:nvCxnSpPr>
            <p:cNvPr id="139" name="Straight Arrow Connector 138">
              <a:extLst>
                <a:ext uri="{FF2B5EF4-FFF2-40B4-BE49-F238E27FC236}">
                  <a16:creationId xmlns:a16="http://schemas.microsoft.com/office/drawing/2014/main" id="{262BE7DB-65B8-457E-B14A-B9887505882B}"/>
                </a:ext>
              </a:extLst>
            </p:cNvPr>
            <p:cNvCxnSpPr>
              <a:cxnSpLocks/>
              <a:stCxn id="151" idx="2"/>
              <a:endCxn id="168" idx="0"/>
            </p:cNvCxnSpPr>
            <p:nvPr/>
          </p:nvCxnSpPr>
          <p:spPr>
            <a:xfrm>
              <a:off x="1211315" y="2617751"/>
              <a:ext cx="3068" cy="119388"/>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40" name="Rectangle 139">
              <a:extLst>
                <a:ext uri="{FF2B5EF4-FFF2-40B4-BE49-F238E27FC236}">
                  <a16:creationId xmlns:a16="http://schemas.microsoft.com/office/drawing/2014/main" id="{0A5EE3B0-45A6-44F9-96C4-489FF1F9D60F}"/>
                </a:ext>
              </a:extLst>
            </p:cNvPr>
            <p:cNvSpPr/>
            <p:nvPr/>
          </p:nvSpPr>
          <p:spPr>
            <a:xfrm>
              <a:off x="875447" y="3857871"/>
              <a:ext cx="1592517"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ITRF2020 </a:t>
              </a:r>
              <a:r>
                <a:rPr lang="en-US" sz="1100" dirty="0">
                  <a:solidFill>
                    <a:schemeClr val="tx1"/>
                  </a:solidFill>
                </a:rPr>
                <a:t>(460)</a:t>
              </a:r>
              <a:endParaRPr lang="en-US" dirty="0">
                <a:solidFill>
                  <a:schemeClr val="tx1"/>
                </a:solidFill>
              </a:endParaRPr>
            </a:p>
          </p:txBody>
        </p:sp>
        <p:sp>
          <p:nvSpPr>
            <p:cNvPr id="141" name="Rectangle 140">
              <a:extLst>
                <a:ext uri="{FF2B5EF4-FFF2-40B4-BE49-F238E27FC236}">
                  <a16:creationId xmlns:a16="http://schemas.microsoft.com/office/drawing/2014/main" id="{69D1F1DF-7061-4343-BC91-10E6BD3CF049}"/>
                </a:ext>
              </a:extLst>
            </p:cNvPr>
            <p:cNvSpPr/>
            <p:nvPr/>
          </p:nvSpPr>
          <p:spPr>
            <a:xfrm>
              <a:off x="2232389" y="4304401"/>
              <a:ext cx="1533276"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NATRF2022 </a:t>
              </a:r>
              <a:r>
                <a:rPr lang="en-US" sz="1200" dirty="0">
                  <a:solidFill>
                    <a:schemeClr val="tx1"/>
                  </a:solidFill>
                </a:rPr>
                <a:t>(490)</a:t>
              </a:r>
              <a:endParaRPr lang="en-US" dirty="0">
                <a:solidFill>
                  <a:schemeClr val="tx1"/>
                </a:solidFill>
              </a:endParaRPr>
            </a:p>
          </p:txBody>
        </p:sp>
        <p:sp>
          <p:nvSpPr>
            <p:cNvPr id="143" name="Oval 142">
              <a:extLst>
                <a:ext uri="{FF2B5EF4-FFF2-40B4-BE49-F238E27FC236}">
                  <a16:creationId xmlns:a16="http://schemas.microsoft.com/office/drawing/2014/main" id="{4AFDA21A-53B9-4D9B-89F6-EEEE3C94F31E}"/>
                </a:ext>
              </a:extLst>
            </p:cNvPr>
            <p:cNvSpPr/>
            <p:nvPr/>
          </p:nvSpPr>
          <p:spPr>
            <a:xfrm>
              <a:off x="2970697" y="3780573"/>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39</a:t>
              </a:r>
            </a:p>
          </p:txBody>
        </p:sp>
        <p:cxnSp>
          <p:nvCxnSpPr>
            <p:cNvPr id="144" name="Straight Arrow Connector 143">
              <a:extLst>
                <a:ext uri="{FF2B5EF4-FFF2-40B4-BE49-F238E27FC236}">
                  <a16:creationId xmlns:a16="http://schemas.microsoft.com/office/drawing/2014/main" id="{AB511950-D88E-41BA-A29B-AB4D2CAC05C0}"/>
                </a:ext>
              </a:extLst>
            </p:cNvPr>
            <p:cNvCxnSpPr>
              <a:cxnSpLocks/>
              <a:stCxn id="140" idx="3"/>
              <a:endCxn id="143" idx="2"/>
            </p:cNvCxnSpPr>
            <p:nvPr/>
          </p:nvCxnSpPr>
          <p:spPr>
            <a:xfrm flipV="1">
              <a:off x="2467964" y="3953417"/>
              <a:ext cx="502733" cy="66147"/>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73DC4521-269D-488D-8202-759EC4C93B58}"/>
                </a:ext>
              </a:extLst>
            </p:cNvPr>
            <p:cNvCxnSpPr>
              <a:cxnSpLocks/>
              <a:stCxn id="143" idx="3"/>
              <a:endCxn id="141" idx="0"/>
            </p:cNvCxnSpPr>
            <p:nvPr/>
          </p:nvCxnSpPr>
          <p:spPr>
            <a:xfrm flipH="1">
              <a:off x="2999027" y="4075636"/>
              <a:ext cx="22295" cy="228765"/>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CF1AF144-AEB9-452B-B77C-82193B5D8FF2}"/>
                </a:ext>
              </a:extLst>
            </p:cNvPr>
            <p:cNvCxnSpPr>
              <a:cxnSpLocks/>
              <a:stCxn id="140" idx="2"/>
              <a:endCxn id="147" idx="0"/>
            </p:cNvCxnSpPr>
            <p:nvPr/>
          </p:nvCxnSpPr>
          <p:spPr>
            <a:xfrm flipH="1">
              <a:off x="854233" y="4181256"/>
              <a:ext cx="817473" cy="1617323"/>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1E7E7E7C-8A24-4A63-9F39-2AD8C6340A66}"/>
                </a:ext>
              </a:extLst>
            </p:cNvPr>
            <p:cNvSpPr txBox="1"/>
            <p:nvPr/>
          </p:nvSpPr>
          <p:spPr>
            <a:xfrm>
              <a:off x="563127" y="5798579"/>
              <a:ext cx="582211" cy="369332"/>
            </a:xfrm>
            <a:prstGeom prst="rect">
              <a:avLst/>
            </a:prstGeom>
            <a:noFill/>
          </p:spPr>
          <p:txBody>
            <a:bodyPr wrap="none" rtlCol="0">
              <a:spAutoFit/>
            </a:bodyPr>
            <a:lstStyle/>
            <a:p>
              <a:r>
                <a:rPr lang="en-US" dirty="0"/>
                <a:t>Etc.</a:t>
              </a:r>
            </a:p>
          </p:txBody>
        </p:sp>
        <p:sp>
          <p:nvSpPr>
            <p:cNvPr id="148" name="Rectangle 147">
              <a:extLst>
                <a:ext uri="{FF2B5EF4-FFF2-40B4-BE49-F238E27FC236}">
                  <a16:creationId xmlns:a16="http://schemas.microsoft.com/office/drawing/2014/main" id="{000BC00F-05FA-484F-B7D4-0670CEEECCCF}"/>
                </a:ext>
              </a:extLst>
            </p:cNvPr>
            <p:cNvSpPr/>
            <p:nvPr/>
          </p:nvSpPr>
          <p:spPr>
            <a:xfrm>
              <a:off x="2107547" y="971260"/>
              <a:ext cx="1593470"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NAD83_NA </a:t>
              </a:r>
              <a:r>
                <a:rPr lang="en-US" sz="1200" dirty="0">
                  <a:solidFill>
                    <a:schemeClr val="tx1"/>
                  </a:solidFill>
                </a:rPr>
                <a:t>(260)</a:t>
              </a:r>
              <a:endParaRPr lang="en-US" dirty="0">
                <a:solidFill>
                  <a:schemeClr val="tx1"/>
                </a:solidFill>
              </a:endParaRPr>
            </a:p>
          </p:txBody>
        </p:sp>
        <p:cxnSp>
          <p:nvCxnSpPr>
            <p:cNvPr id="150" name="Straight Arrow Connector 149">
              <a:extLst>
                <a:ext uri="{FF2B5EF4-FFF2-40B4-BE49-F238E27FC236}">
                  <a16:creationId xmlns:a16="http://schemas.microsoft.com/office/drawing/2014/main" id="{AD727A9B-FBAF-4786-997E-19A1B615A21E}"/>
                </a:ext>
              </a:extLst>
            </p:cNvPr>
            <p:cNvCxnSpPr>
              <a:cxnSpLocks/>
              <a:stCxn id="138" idx="2"/>
              <a:endCxn id="192" idx="0"/>
            </p:cNvCxnSpPr>
            <p:nvPr/>
          </p:nvCxnSpPr>
          <p:spPr>
            <a:xfrm>
              <a:off x="1205948" y="1219322"/>
              <a:ext cx="36254" cy="63229"/>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51" name="TextBox 150">
              <a:extLst>
                <a:ext uri="{FF2B5EF4-FFF2-40B4-BE49-F238E27FC236}">
                  <a16:creationId xmlns:a16="http://schemas.microsoft.com/office/drawing/2014/main" id="{2478C5B8-F89E-4A17-BAF5-E1B336DCFF92}"/>
                </a:ext>
              </a:extLst>
            </p:cNvPr>
            <p:cNvSpPr txBox="1"/>
            <p:nvPr/>
          </p:nvSpPr>
          <p:spPr>
            <a:xfrm>
              <a:off x="920209" y="2248419"/>
              <a:ext cx="582211" cy="369332"/>
            </a:xfrm>
            <a:prstGeom prst="rect">
              <a:avLst/>
            </a:prstGeom>
            <a:noFill/>
          </p:spPr>
          <p:txBody>
            <a:bodyPr wrap="none" rtlCol="0">
              <a:spAutoFit/>
            </a:bodyPr>
            <a:lstStyle/>
            <a:p>
              <a:r>
                <a:rPr lang="en-US" dirty="0"/>
                <a:t>Etc.</a:t>
              </a:r>
            </a:p>
          </p:txBody>
        </p:sp>
        <p:sp>
          <p:nvSpPr>
            <p:cNvPr id="152" name="Rectangle 151">
              <a:extLst>
                <a:ext uri="{FF2B5EF4-FFF2-40B4-BE49-F238E27FC236}">
                  <a16:creationId xmlns:a16="http://schemas.microsoft.com/office/drawing/2014/main" id="{F6D2B85A-B10B-410D-874D-7A0A7C2BF119}"/>
                </a:ext>
              </a:extLst>
            </p:cNvPr>
            <p:cNvSpPr/>
            <p:nvPr/>
          </p:nvSpPr>
          <p:spPr>
            <a:xfrm>
              <a:off x="2256339" y="5531443"/>
              <a:ext cx="1460606"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CATRF2022 </a:t>
              </a:r>
              <a:r>
                <a:rPr lang="en-US" sz="1100" dirty="0">
                  <a:solidFill>
                    <a:schemeClr val="tx1"/>
                  </a:solidFill>
                </a:rPr>
                <a:t>(510)</a:t>
              </a:r>
              <a:endParaRPr lang="en-US" dirty="0">
                <a:solidFill>
                  <a:schemeClr val="tx1"/>
                </a:solidFill>
              </a:endParaRPr>
            </a:p>
          </p:txBody>
        </p:sp>
        <p:sp>
          <p:nvSpPr>
            <p:cNvPr id="153" name="Rectangle 152">
              <a:extLst>
                <a:ext uri="{FF2B5EF4-FFF2-40B4-BE49-F238E27FC236}">
                  <a16:creationId xmlns:a16="http://schemas.microsoft.com/office/drawing/2014/main" id="{A533012C-7505-412E-81E1-3775038C5095}"/>
                </a:ext>
              </a:extLst>
            </p:cNvPr>
            <p:cNvSpPr/>
            <p:nvPr/>
          </p:nvSpPr>
          <p:spPr>
            <a:xfrm>
              <a:off x="2270758" y="4964164"/>
              <a:ext cx="1443316"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PATRF2022 </a:t>
              </a:r>
              <a:r>
                <a:rPr lang="en-US" sz="1100" dirty="0">
                  <a:solidFill>
                    <a:schemeClr val="tx1"/>
                  </a:solidFill>
                </a:rPr>
                <a:t>(500)</a:t>
              </a:r>
              <a:endParaRPr lang="en-US" dirty="0">
                <a:solidFill>
                  <a:schemeClr val="tx1"/>
                </a:solidFill>
              </a:endParaRPr>
            </a:p>
          </p:txBody>
        </p:sp>
        <p:sp>
          <p:nvSpPr>
            <p:cNvPr id="154" name="Rectangle 153">
              <a:extLst>
                <a:ext uri="{FF2B5EF4-FFF2-40B4-BE49-F238E27FC236}">
                  <a16:creationId xmlns:a16="http://schemas.microsoft.com/office/drawing/2014/main" id="{7182277E-2505-437A-8897-60400C0DDC35}"/>
                </a:ext>
              </a:extLst>
            </p:cNvPr>
            <p:cNvSpPr/>
            <p:nvPr/>
          </p:nvSpPr>
          <p:spPr>
            <a:xfrm>
              <a:off x="2190745" y="6032968"/>
              <a:ext cx="1523329"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MATRF2022 </a:t>
              </a:r>
              <a:r>
                <a:rPr lang="en-US" sz="1050">
                  <a:solidFill>
                    <a:schemeClr val="tx1"/>
                  </a:solidFill>
                </a:rPr>
                <a:t>(520)</a:t>
              </a:r>
              <a:endParaRPr lang="en-US" dirty="0">
                <a:solidFill>
                  <a:schemeClr val="tx1"/>
                </a:solidFill>
              </a:endParaRPr>
            </a:p>
          </p:txBody>
        </p:sp>
        <p:sp>
          <p:nvSpPr>
            <p:cNvPr id="155" name="Oval 154">
              <a:extLst>
                <a:ext uri="{FF2B5EF4-FFF2-40B4-BE49-F238E27FC236}">
                  <a16:creationId xmlns:a16="http://schemas.microsoft.com/office/drawing/2014/main" id="{C0A75A04-3B2F-45D4-A8C1-095E52D7F568}"/>
                </a:ext>
              </a:extLst>
            </p:cNvPr>
            <p:cNvSpPr/>
            <p:nvPr/>
          </p:nvSpPr>
          <p:spPr>
            <a:xfrm>
              <a:off x="1871917" y="4617007"/>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40</a:t>
              </a:r>
            </a:p>
          </p:txBody>
        </p:sp>
        <p:cxnSp>
          <p:nvCxnSpPr>
            <p:cNvPr id="156" name="Straight Arrow Connector 155">
              <a:extLst>
                <a:ext uri="{FF2B5EF4-FFF2-40B4-BE49-F238E27FC236}">
                  <a16:creationId xmlns:a16="http://schemas.microsoft.com/office/drawing/2014/main" id="{561ECA48-4B2C-4602-A4B3-90C09B4FDA27}"/>
                </a:ext>
              </a:extLst>
            </p:cNvPr>
            <p:cNvCxnSpPr>
              <a:cxnSpLocks/>
              <a:stCxn id="140" idx="2"/>
              <a:endCxn id="155" idx="1"/>
            </p:cNvCxnSpPr>
            <p:nvPr/>
          </p:nvCxnSpPr>
          <p:spPr>
            <a:xfrm>
              <a:off x="1671706" y="4181256"/>
              <a:ext cx="250836" cy="486376"/>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D7EB1B05-2E4E-491D-8889-697986BD8DE7}"/>
                </a:ext>
              </a:extLst>
            </p:cNvPr>
            <p:cNvCxnSpPr>
              <a:cxnSpLocks/>
              <a:stCxn id="155" idx="5"/>
              <a:endCxn id="153" idx="1"/>
            </p:cNvCxnSpPr>
            <p:nvPr/>
          </p:nvCxnSpPr>
          <p:spPr>
            <a:xfrm>
              <a:off x="2166980" y="4912070"/>
              <a:ext cx="103778" cy="213787"/>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58" name="Oval 157">
              <a:extLst>
                <a:ext uri="{FF2B5EF4-FFF2-40B4-BE49-F238E27FC236}">
                  <a16:creationId xmlns:a16="http://schemas.microsoft.com/office/drawing/2014/main" id="{4918EE13-C23F-4496-9B6D-34ED5DBE2310}"/>
                </a:ext>
              </a:extLst>
            </p:cNvPr>
            <p:cNvSpPr/>
            <p:nvPr/>
          </p:nvSpPr>
          <p:spPr>
            <a:xfrm>
              <a:off x="1557918" y="5131078"/>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41</a:t>
              </a:r>
            </a:p>
          </p:txBody>
        </p:sp>
        <p:sp>
          <p:nvSpPr>
            <p:cNvPr id="159" name="Oval 158">
              <a:extLst>
                <a:ext uri="{FF2B5EF4-FFF2-40B4-BE49-F238E27FC236}">
                  <a16:creationId xmlns:a16="http://schemas.microsoft.com/office/drawing/2014/main" id="{64D9DB68-389D-4308-BB9A-2172A939AB9D}"/>
                </a:ext>
              </a:extLst>
            </p:cNvPr>
            <p:cNvSpPr/>
            <p:nvPr/>
          </p:nvSpPr>
          <p:spPr>
            <a:xfrm>
              <a:off x="1153174" y="5476766"/>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42</a:t>
              </a:r>
            </a:p>
          </p:txBody>
        </p:sp>
        <p:cxnSp>
          <p:nvCxnSpPr>
            <p:cNvPr id="160" name="Straight Arrow Connector 159">
              <a:extLst>
                <a:ext uri="{FF2B5EF4-FFF2-40B4-BE49-F238E27FC236}">
                  <a16:creationId xmlns:a16="http://schemas.microsoft.com/office/drawing/2014/main" id="{48975A7B-97F4-491C-9CA3-0BAA5A43580E}"/>
                </a:ext>
              </a:extLst>
            </p:cNvPr>
            <p:cNvCxnSpPr>
              <a:cxnSpLocks/>
              <a:stCxn id="140" idx="2"/>
              <a:endCxn id="158" idx="1"/>
            </p:cNvCxnSpPr>
            <p:nvPr/>
          </p:nvCxnSpPr>
          <p:spPr>
            <a:xfrm flipH="1">
              <a:off x="1608543" y="4181256"/>
              <a:ext cx="63163" cy="1000447"/>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FD233B0A-5710-463B-A367-AE24346464BC}"/>
                </a:ext>
              </a:extLst>
            </p:cNvPr>
            <p:cNvCxnSpPr>
              <a:cxnSpLocks/>
              <a:stCxn id="158" idx="5"/>
              <a:endCxn id="152" idx="1"/>
            </p:cNvCxnSpPr>
            <p:nvPr/>
          </p:nvCxnSpPr>
          <p:spPr>
            <a:xfrm>
              <a:off x="1852981" y="5426141"/>
              <a:ext cx="403358" cy="266995"/>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DC35A635-207A-482C-8046-4985AB85416A}"/>
                </a:ext>
              </a:extLst>
            </p:cNvPr>
            <p:cNvCxnSpPr>
              <a:cxnSpLocks/>
              <a:stCxn id="140" idx="2"/>
              <a:endCxn id="159" idx="0"/>
            </p:cNvCxnSpPr>
            <p:nvPr/>
          </p:nvCxnSpPr>
          <p:spPr>
            <a:xfrm flipH="1">
              <a:off x="1326018" y="4181256"/>
              <a:ext cx="345688" cy="1295510"/>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A88191F5-F454-41FE-B32D-6212D33D2D5D}"/>
                </a:ext>
              </a:extLst>
            </p:cNvPr>
            <p:cNvCxnSpPr>
              <a:cxnSpLocks/>
              <a:stCxn id="159" idx="5"/>
              <a:endCxn id="154" idx="1"/>
            </p:cNvCxnSpPr>
            <p:nvPr/>
          </p:nvCxnSpPr>
          <p:spPr>
            <a:xfrm>
              <a:off x="1448237" y="5771829"/>
              <a:ext cx="742508" cy="422832"/>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8" name="Rectangle 167">
              <a:extLst>
                <a:ext uri="{FF2B5EF4-FFF2-40B4-BE49-F238E27FC236}">
                  <a16:creationId xmlns:a16="http://schemas.microsoft.com/office/drawing/2014/main" id="{E1835F9C-83B3-49B5-A9A5-AE4AAB14664C}"/>
                </a:ext>
              </a:extLst>
            </p:cNvPr>
            <p:cNvSpPr/>
            <p:nvPr/>
          </p:nvSpPr>
          <p:spPr>
            <a:xfrm>
              <a:off x="553445" y="2737139"/>
              <a:ext cx="1321875"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ITRF2000 </a:t>
              </a:r>
              <a:r>
                <a:rPr lang="en-US" sz="1200" dirty="0">
                  <a:solidFill>
                    <a:schemeClr val="tx1"/>
                  </a:solidFill>
                </a:rPr>
                <a:t>(290)</a:t>
              </a:r>
              <a:endParaRPr lang="en-US" dirty="0">
                <a:solidFill>
                  <a:schemeClr val="tx1"/>
                </a:solidFill>
              </a:endParaRPr>
            </a:p>
          </p:txBody>
        </p:sp>
        <p:sp>
          <p:nvSpPr>
            <p:cNvPr id="169" name="Rectangle 168">
              <a:extLst>
                <a:ext uri="{FF2B5EF4-FFF2-40B4-BE49-F238E27FC236}">
                  <a16:creationId xmlns:a16="http://schemas.microsoft.com/office/drawing/2014/main" id="{2D98481B-25F5-43EB-9D7A-96F3BB49552B}"/>
                </a:ext>
              </a:extLst>
            </p:cNvPr>
            <p:cNvSpPr/>
            <p:nvPr/>
          </p:nvSpPr>
          <p:spPr>
            <a:xfrm>
              <a:off x="2302171" y="3279048"/>
              <a:ext cx="1441061"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NAD83_PA </a:t>
              </a:r>
              <a:r>
                <a:rPr lang="en-US" sz="1200" dirty="0">
                  <a:solidFill>
                    <a:schemeClr val="tx1"/>
                  </a:solidFill>
                </a:rPr>
                <a:t>(320)</a:t>
              </a:r>
              <a:endParaRPr lang="en-US" dirty="0">
                <a:solidFill>
                  <a:schemeClr val="tx1"/>
                </a:solidFill>
              </a:endParaRPr>
            </a:p>
          </p:txBody>
        </p:sp>
        <p:sp>
          <p:nvSpPr>
            <p:cNvPr id="170" name="Oval 169">
              <a:extLst>
                <a:ext uri="{FF2B5EF4-FFF2-40B4-BE49-F238E27FC236}">
                  <a16:creationId xmlns:a16="http://schemas.microsoft.com/office/drawing/2014/main" id="{372B8FBD-C138-495E-9034-70E02EFC9452}"/>
                </a:ext>
              </a:extLst>
            </p:cNvPr>
            <p:cNvSpPr/>
            <p:nvPr/>
          </p:nvSpPr>
          <p:spPr>
            <a:xfrm>
              <a:off x="2416852" y="2871788"/>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22</a:t>
              </a:r>
            </a:p>
          </p:txBody>
        </p:sp>
        <p:sp>
          <p:nvSpPr>
            <p:cNvPr id="171" name="Rectangle 170">
              <a:extLst>
                <a:ext uri="{FF2B5EF4-FFF2-40B4-BE49-F238E27FC236}">
                  <a16:creationId xmlns:a16="http://schemas.microsoft.com/office/drawing/2014/main" id="{C58F38FB-BDD8-4DBC-9C4C-7B987DB0DA59}"/>
                </a:ext>
              </a:extLst>
            </p:cNvPr>
            <p:cNvSpPr/>
            <p:nvPr/>
          </p:nvSpPr>
          <p:spPr>
            <a:xfrm>
              <a:off x="2238730" y="2062764"/>
              <a:ext cx="1542888"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NAD83_MA </a:t>
              </a:r>
              <a:r>
                <a:rPr lang="en-US" sz="1200" dirty="0">
                  <a:solidFill>
                    <a:schemeClr val="tx1"/>
                  </a:solidFill>
                </a:rPr>
                <a:t>(330)</a:t>
              </a:r>
              <a:endParaRPr lang="en-US" dirty="0">
                <a:solidFill>
                  <a:schemeClr val="tx1"/>
                </a:solidFill>
              </a:endParaRPr>
            </a:p>
          </p:txBody>
        </p:sp>
        <p:sp>
          <p:nvSpPr>
            <p:cNvPr id="172" name="Oval 171">
              <a:extLst>
                <a:ext uri="{FF2B5EF4-FFF2-40B4-BE49-F238E27FC236}">
                  <a16:creationId xmlns:a16="http://schemas.microsoft.com/office/drawing/2014/main" id="{CDA54034-4102-47B6-B851-B13E0C1DE6C7}"/>
                </a:ext>
              </a:extLst>
            </p:cNvPr>
            <p:cNvSpPr/>
            <p:nvPr/>
          </p:nvSpPr>
          <p:spPr>
            <a:xfrm>
              <a:off x="2848478" y="2520627"/>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23</a:t>
              </a:r>
            </a:p>
          </p:txBody>
        </p:sp>
        <p:cxnSp>
          <p:nvCxnSpPr>
            <p:cNvPr id="173" name="Straight Arrow Connector 172">
              <a:extLst>
                <a:ext uri="{FF2B5EF4-FFF2-40B4-BE49-F238E27FC236}">
                  <a16:creationId xmlns:a16="http://schemas.microsoft.com/office/drawing/2014/main" id="{16F887CE-725F-42E9-BDEC-3F2B6CD1ED93}"/>
                </a:ext>
              </a:extLst>
            </p:cNvPr>
            <p:cNvCxnSpPr>
              <a:cxnSpLocks/>
              <a:stCxn id="169" idx="0"/>
              <a:endCxn id="170" idx="6"/>
            </p:cNvCxnSpPr>
            <p:nvPr/>
          </p:nvCxnSpPr>
          <p:spPr>
            <a:xfrm flipH="1" flipV="1">
              <a:off x="2762540" y="3044632"/>
              <a:ext cx="260162" cy="234416"/>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564F745A-EB05-47F9-8B22-839E953D35DD}"/>
                </a:ext>
              </a:extLst>
            </p:cNvPr>
            <p:cNvCxnSpPr>
              <a:cxnSpLocks/>
              <a:stCxn id="170" idx="1"/>
              <a:endCxn id="168" idx="3"/>
            </p:cNvCxnSpPr>
            <p:nvPr/>
          </p:nvCxnSpPr>
          <p:spPr>
            <a:xfrm flipH="1" flipV="1">
              <a:off x="1875320" y="2898832"/>
              <a:ext cx="592157" cy="23581"/>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2D165E25-6544-4030-A378-BD88C3B0BC86}"/>
                </a:ext>
              </a:extLst>
            </p:cNvPr>
            <p:cNvCxnSpPr>
              <a:cxnSpLocks/>
              <a:stCxn id="171" idx="2"/>
              <a:endCxn id="172" idx="0"/>
            </p:cNvCxnSpPr>
            <p:nvPr/>
          </p:nvCxnSpPr>
          <p:spPr>
            <a:xfrm>
              <a:off x="3010174" y="2386149"/>
              <a:ext cx="11148" cy="134478"/>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3DB841D7-8BA5-4ECE-8FAF-1406C349ACC1}"/>
                </a:ext>
              </a:extLst>
            </p:cNvPr>
            <p:cNvCxnSpPr>
              <a:cxnSpLocks/>
              <a:stCxn id="172" idx="2"/>
              <a:endCxn id="168" idx="3"/>
            </p:cNvCxnSpPr>
            <p:nvPr/>
          </p:nvCxnSpPr>
          <p:spPr>
            <a:xfrm flipH="1">
              <a:off x="1875320" y="2693471"/>
              <a:ext cx="973158" cy="205361"/>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4D00B138-FB3F-4865-886A-2C0BC3824193}"/>
                </a:ext>
              </a:extLst>
            </p:cNvPr>
            <p:cNvCxnSpPr>
              <a:cxnSpLocks/>
              <a:stCxn id="179" idx="2"/>
              <a:endCxn id="140" idx="0"/>
            </p:cNvCxnSpPr>
            <p:nvPr/>
          </p:nvCxnSpPr>
          <p:spPr>
            <a:xfrm>
              <a:off x="1204353" y="3646309"/>
              <a:ext cx="467353" cy="211562"/>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448F34BF-105E-4924-BC0A-4E749CA41E8E}"/>
                </a:ext>
              </a:extLst>
            </p:cNvPr>
            <p:cNvCxnSpPr>
              <a:cxnSpLocks/>
              <a:stCxn id="168" idx="2"/>
              <a:endCxn id="179" idx="0"/>
            </p:cNvCxnSpPr>
            <p:nvPr/>
          </p:nvCxnSpPr>
          <p:spPr>
            <a:xfrm flipH="1">
              <a:off x="1204353" y="3060524"/>
              <a:ext cx="10030" cy="216453"/>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07FF684C-B240-4311-88EB-18AA803FE389}"/>
                </a:ext>
              </a:extLst>
            </p:cNvPr>
            <p:cNvSpPr txBox="1"/>
            <p:nvPr/>
          </p:nvSpPr>
          <p:spPr>
            <a:xfrm>
              <a:off x="913247" y="3276977"/>
              <a:ext cx="582211" cy="369332"/>
            </a:xfrm>
            <a:prstGeom prst="rect">
              <a:avLst/>
            </a:prstGeom>
            <a:noFill/>
          </p:spPr>
          <p:txBody>
            <a:bodyPr wrap="none" rtlCol="0">
              <a:spAutoFit/>
            </a:bodyPr>
            <a:lstStyle/>
            <a:p>
              <a:r>
                <a:rPr lang="en-US" dirty="0"/>
                <a:t>Etc.</a:t>
              </a:r>
            </a:p>
          </p:txBody>
        </p:sp>
        <p:sp>
          <p:nvSpPr>
            <p:cNvPr id="180" name="TextBox 179">
              <a:extLst>
                <a:ext uri="{FF2B5EF4-FFF2-40B4-BE49-F238E27FC236}">
                  <a16:creationId xmlns:a16="http://schemas.microsoft.com/office/drawing/2014/main" id="{41F267BA-D12A-402C-8E0D-0A681DC26210}"/>
                </a:ext>
              </a:extLst>
            </p:cNvPr>
            <p:cNvSpPr txBox="1"/>
            <p:nvPr/>
          </p:nvSpPr>
          <p:spPr>
            <a:xfrm>
              <a:off x="1163813" y="501885"/>
              <a:ext cx="1864613" cy="369332"/>
            </a:xfrm>
            <a:prstGeom prst="rect">
              <a:avLst/>
            </a:prstGeom>
            <a:noFill/>
          </p:spPr>
          <p:txBody>
            <a:bodyPr wrap="none" rtlCol="0">
              <a:spAutoFit/>
            </a:bodyPr>
            <a:lstStyle/>
            <a:p>
              <a:r>
                <a:rPr lang="en-US" dirty="0"/>
                <a:t>Epoch:  </a:t>
              </a:r>
              <a:r>
                <a:rPr lang="en-US" b="1" dirty="0">
                  <a:solidFill>
                    <a:srgbClr val="FF0000"/>
                  </a:solidFill>
                </a:rPr>
                <a:t>2020.00</a:t>
              </a:r>
            </a:p>
          </p:txBody>
        </p:sp>
        <p:sp>
          <p:nvSpPr>
            <p:cNvPr id="183" name="Rectangle 182">
              <a:extLst>
                <a:ext uri="{FF2B5EF4-FFF2-40B4-BE49-F238E27FC236}">
                  <a16:creationId xmlns:a16="http://schemas.microsoft.com/office/drawing/2014/main" id="{7B54C60A-6DF9-4AC7-A0B3-569BF9AF4747}"/>
                </a:ext>
              </a:extLst>
            </p:cNvPr>
            <p:cNvSpPr/>
            <p:nvPr/>
          </p:nvSpPr>
          <p:spPr>
            <a:xfrm>
              <a:off x="473824" y="482137"/>
              <a:ext cx="3412447" cy="5935287"/>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AF2B30E1-2950-4178-984B-0FC28EEDA939}"/>
                </a:ext>
              </a:extLst>
            </p:cNvPr>
            <p:cNvSpPr/>
            <p:nvPr/>
          </p:nvSpPr>
          <p:spPr>
            <a:xfrm>
              <a:off x="669291" y="1805107"/>
              <a:ext cx="1109567"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ITRF96 </a:t>
              </a:r>
              <a:r>
                <a:rPr lang="en-US" sz="1200" dirty="0">
                  <a:solidFill>
                    <a:schemeClr val="tx1"/>
                  </a:solidFill>
                </a:rPr>
                <a:t>(250)</a:t>
              </a:r>
              <a:endParaRPr lang="en-US" dirty="0">
                <a:solidFill>
                  <a:schemeClr val="tx1"/>
                </a:solidFill>
              </a:endParaRPr>
            </a:p>
          </p:txBody>
        </p:sp>
        <p:sp>
          <p:nvSpPr>
            <p:cNvPr id="188" name="Oval 187">
              <a:extLst>
                <a:ext uri="{FF2B5EF4-FFF2-40B4-BE49-F238E27FC236}">
                  <a16:creationId xmlns:a16="http://schemas.microsoft.com/office/drawing/2014/main" id="{E07C40CA-602F-4E76-A5EC-F818BFFBEBBF}"/>
                </a:ext>
              </a:extLst>
            </p:cNvPr>
            <p:cNvSpPr/>
            <p:nvPr/>
          </p:nvSpPr>
          <p:spPr>
            <a:xfrm>
              <a:off x="2421842" y="1566535"/>
              <a:ext cx="345688" cy="34568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16</a:t>
              </a:r>
            </a:p>
          </p:txBody>
        </p:sp>
        <p:cxnSp>
          <p:nvCxnSpPr>
            <p:cNvPr id="189" name="Straight Arrow Connector 188">
              <a:extLst>
                <a:ext uri="{FF2B5EF4-FFF2-40B4-BE49-F238E27FC236}">
                  <a16:creationId xmlns:a16="http://schemas.microsoft.com/office/drawing/2014/main" id="{19941E59-A5A9-4240-80A9-1770A3429DBC}"/>
                </a:ext>
              </a:extLst>
            </p:cNvPr>
            <p:cNvCxnSpPr>
              <a:cxnSpLocks/>
              <a:stCxn id="148" idx="2"/>
              <a:endCxn id="188" idx="7"/>
            </p:cNvCxnSpPr>
            <p:nvPr/>
          </p:nvCxnSpPr>
          <p:spPr>
            <a:xfrm flipH="1">
              <a:off x="2716905" y="1294645"/>
              <a:ext cx="187377" cy="322515"/>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63DAA13C-2840-49B8-A53B-A70F012C76B2}"/>
                </a:ext>
              </a:extLst>
            </p:cNvPr>
            <p:cNvCxnSpPr>
              <a:cxnSpLocks/>
              <a:stCxn id="188" idx="2"/>
              <a:endCxn id="187" idx="3"/>
            </p:cNvCxnSpPr>
            <p:nvPr/>
          </p:nvCxnSpPr>
          <p:spPr>
            <a:xfrm flipH="1">
              <a:off x="1778858" y="1739379"/>
              <a:ext cx="642984" cy="227421"/>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89F87DF9-2E0F-43FC-9F28-319149C18E25}"/>
                </a:ext>
              </a:extLst>
            </p:cNvPr>
            <p:cNvSpPr txBox="1"/>
            <p:nvPr/>
          </p:nvSpPr>
          <p:spPr>
            <a:xfrm>
              <a:off x="951096" y="1282551"/>
              <a:ext cx="582211" cy="369332"/>
            </a:xfrm>
            <a:prstGeom prst="rect">
              <a:avLst/>
            </a:prstGeom>
            <a:noFill/>
          </p:spPr>
          <p:txBody>
            <a:bodyPr wrap="none" rtlCol="0">
              <a:spAutoFit/>
            </a:bodyPr>
            <a:lstStyle/>
            <a:p>
              <a:r>
                <a:rPr lang="en-US" dirty="0"/>
                <a:t>Etc.</a:t>
              </a:r>
            </a:p>
          </p:txBody>
        </p:sp>
        <p:cxnSp>
          <p:nvCxnSpPr>
            <p:cNvPr id="193" name="Straight Arrow Connector 192">
              <a:extLst>
                <a:ext uri="{FF2B5EF4-FFF2-40B4-BE49-F238E27FC236}">
                  <a16:creationId xmlns:a16="http://schemas.microsoft.com/office/drawing/2014/main" id="{80CA0423-99AF-4B1F-9202-28D8D3B51EE1}"/>
                </a:ext>
              </a:extLst>
            </p:cNvPr>
            <p:cNvCxnSpPr>
              <a:cxnSpLocks/>
              <a:stCxn id="187" idx="2"/>
              <a:endCxn id="151" idx="0"/>
            </p:cNvCxnSpPr>
            <p:nvPr/>
          </p:nvCxnSpPr>
          <p:spPr>
            <a:xfrm flipH="1">
              <a:off x="1211315" y="2128492"/>
              <a:ext cx="12760" cy="119927"/>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0ECAF893-E282-47FB-91E0-8BFF383DEFE9}"/>
                </a:ext>
              </a:extLst>
            </p:cNvPr>
            <p:cNvCxnSpPr>
              <a:cxnSpLocks/>
              <a:stCxn id="192" idx="2"/>
              <a:endCxn id="187" idx="0"/>
            </p:cNvCxnSpPr>
            <p:nvPr/>
          </p:nvCxnSpPr>
          <p:spPr>
            <a:xfrm flipH="1">
              <a:off x="1224075" y="1651883"/>
              <a:ext cx="18127" cy="153224"/>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sp>
        <p:nvSpPr>
          <p:cNvPr id="195" name="TextBox 194">
            <a:extLst>
              <a:ext uri="{FF2B5EF4-FFF2-40B4-BE49-F238E27FC236}">
                <a16:creationId xmlns:a16="http://schemas.microsoft.com/office/drawing/2014/main" id="{747E3ABC-6746-4E7F-AD1E-946433C32648}"/>
              </a:ext>
            </a:extLst>
          </p:cNvPr>
          <p:cNvSpPr txBox="1"/>
          <p:nvPr/>
        </p:nvSpPr>
        <p:spPr>
          <a:xfrm>
            <a:off x="4799872" y="700017"/>
            <a:ext cx="1986357" cy="1384995"/>
          </a:xfrm>
          <a:prstGeom prst="rect">
            <a:avLst/>
          </a:prstGeom>
          <a:noFill/>
        </p:spPr>
        <p:txBody>
          <a:bodyPr wrap="square" rtlCol="0">
            <a:spAutoFit/>
          </a:bodyPr>
          <a:lstStyle/>
          <a:p>
            <a:r>
              <a:rPr lang="en-US" sz="1200" dirty="0"/>
              <a:t>There is no connection</a:t>
            </a:r>
          </a:p>
          <a:p>
            <a:r>
              <a:rPr lang="en-US" sz="1200" dirty="0"/>
              <a:t>here.  </a:t>
            </a:r>
            <a:r>
              <a:rPr lang="en-US" sz="1200" b="1" dirty="0">
                <a:solidFill>
                  <a:srgbClr val="FF0000"/>
                </a:solidFill>
              </a:rPr>
              <a:t>Different epochs!</a:t>
            </a:r>
          </a:p>
          <a:p>
            <a:r>
              <a:rPr lang="en-US" sz="1200" dirty="0"/>
              <a:t>But if IFDM is allowed to “define” coordinates, a connection can be made here.  But that generally is not going to be allowed.</a:t>
            </a:r>
          </a:p>
        </p:txBody>
      </p:sp>
      <p:cxnSp>
        <p:nvCxnSpPr>
          <p:cNvPr id="105" name="Straight Connector 104">
            <a:extLst>
              <a:ext uri="{FF2B5EF4-FFF2-40B4-BE49-F238E27FC236}">
                <a16:creationId xmlns:a16="http://schemas.microsoft.com/office/drawing/2014/main" id="{ED5DFE2C-4EF0-429F-87EA-BACEE91FA68F}"/>
              </a:ext>
            </a:extLst>
          </p:cNvPr>
          <p:cNvCxnSpPr>
            <a:cxnSpLocks/>
            <a:stCxn id="148" idx="3"/>
            <a:endCxn id="128" idx="1"/>
          </p:cNvCxnSpPr>
          <p:nvPr/>
        </p:nvCxnSpPr>
        <p:spPr>
          <a:xfrm>
            <a:off x="3701017" y="1132953"/>
            <a:ext cx="3998127" cy="3114383"/>
          </a:xfrm>
          <a:prstGeom prst="line">
            <a:avLst/>
          </a:prstGeom>
          <a:ln w="63500">
            <a:solidFill>
              <a:srgbClr val="FF0000"/>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707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5">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4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2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0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1" grpId="0" animBg="1"/>
      <p:bldP spid="88" grpId="0"/>
      <p:bldP spid="60" grpId="0" animBg="1"/>
      <p:bldP spid="117" grpId="0"/>
      <p:bldP spid="125" grpId="0"/>
      <p:bldP spid="128" grpId="0" animBg="1"/>
      <p:bldP spid="51" grpId="0" animBg="1"/>
      <p:bldP spid="241" grpId="0"/>
      <p:bldP spid="19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1F4DA-76FF-42A0-ABB4-6A86A0B6C5BC}"/>
              </a:ext>
            </a:extLst>
          </p:cNvPr>
          <p:cNvSpPr>
            <a:spLocks noGrp="1"/>
          </p:cNvSpPr>
          <p:nvPr>
            <p:ph type="title"/>
          </p:nvPr>
        </p:nvSpPr>
        <p:spPr/>
        <p:txBody>
          <a:bodyPr/>
          <a:lstStyle/>
          <a:p>
            <a:r>
              <a:rPr lang="en-US" dirty="0"/>
              <a:t>Doesn’t all this lead to multiple paths?</a:t>
            </a:r>
          </a:p>
        </p:txBody>
      </p:sp>
      <p:sp>
        <p:nvSpPr>
          <p:cNvPr id="3" name="Content Placeholder 2">
            <a:extLst>
              <a:ext uri="{FF2B5EF4-FFF2-40B4-BE49-F238E27FC236}">
                <a16:creationId xmlns:a16="http://schemas.microsoft.com/office/drawing/2014/main" id="{9AB5FAAC-0E9F-49CC-9810-FE46E4D10611}"/>
              </a:ext>
            </a:extLst>
          </p:cNvPr>
          <p:cNvSpPr>
            <a:spLocks noGrp="1"/>
          </p:cNvSpPr>
          <p:nvPr>
            <p:ph idx="1"/>
          </p:nvPr>
        </p:nvSpPr>
        <p:spPr/>
        <p:txBody>
          <a:bodyPr/>
          <a:lstStyle/>
          <a:p>
            <a:r>
              <a:rPr lang="en-US" dirty="0"/>
              <a:t>It may seem so, but not really…</a:t>
            </a:r>
          </a:p>
          <a:p>
            <a:r>
              <a:rPr lang="en-US" dirty="0"/>
              <a:t>Consider this example:</a:t>
            </a:r>
          </a:p>
          <a:p>
            <a:pPr lvl="1"/>
            <a:r>
              <a:rPr lang="en-US" dirty="0"/>
              <a:t>Given </a:t>
            </a:r>
            <a:r>
              <a:rPr lang="en-US" dirty="0" err="1">
                <a:latin typeface="Symbol" panose="05050102010706020507" pitchFamily="18" charset="2"/>
              </a:rPr>
              <a:t>fl</a:t>
            </a:r>
            <a:r>
              <a:rPr lang="en-US" dirty="0" err="1"/>
              <a:t>h</a:t>
            </a:r>
            <a:r>
              <a:rPr lang="en-US" dirty="0"/>
              <a:t> in NAD83_NSRS2007</a:t>
            </a:r>
          </a:p>
          <a:p>
            <a:pPr lvl="1"/>
            <a:r>
              <a:rPr lang="en-US" dirty="0"/>
              <a:t>Want: </a:t>
            </a:r>
            <a:r>
              <a:rPr lang="en-US" dirty="0" err="1">
                <a:latin typeface="Symbol" panose="05050102010706020507" pitchFamily="18" charset="2"/>
              </a:rPr>
              <a:t>fl</a:t>
            </a:r>
            <a:r>
              <a:rPr lang="en-US" dirty="0" err="1"/>
              <a:t>h</a:t>
            </a:r>
            <a:r>
              <a:rPr lang="en-US" dirty="0"/>
              <a:t> in ITRF88</a:t>
            </a:r>
          </a:p>
        </p:txBody>
      </p:sp>
      <p:sp>
        <p:nvSpPr>
          <p:cNvPr id="4" name="Date Placeholder 3">
            <a:extLst>
              <a:ext uri="{FF2B5EF4-FFF2-40B4-BE49-F238E27FC236}">
                <a16:creationId xmlns:a16="http://schemas.microsoft.com/office/drawing/2014/main" id="{553C21DB-151C-4636-85A5-8EE77748E1C8}"/>
              </a:ext>
            </a:extLst>
          </p:cNvPr>
          <p:cNvSpPr>
            <a:spLocks noGrp="1"/>
          </p:cNvSpPr>
          <p:nvPr>
            <p:ph type="dt" sz="half" idx="10"/>
          </p:nvPr>
        </p:nvSpPr>
        <p:spPr/>
        <p:txBody>
          <a:bodyPr/>
          <a:lstStyle/>
          <a:p>
            <a:pPr>
              <a:defRPr/>
            </a:pPr>
            <a:r>
              <a:rPr lang="en-US"/>
              <a:t>April 23, 2025</a:t>
            </a:r>
          </a:p>
        </p:txBody>
      </p:sp>
      <p:sp>
        <p:nvSpPr>
          <p:cNvPr id="5" name="Footer Placeholder 4">
            <a:extLst>
              <a:ext uri="{FF2B5EF4-FFF2-40B4-BE49-F238E27FC236}">
                <a16:creationId xmlns:a16="http://schemas.microsoft.com/office/drawing/2014/main" id="{4A1B921F-1043-4287-835D-4449EBB0D6E6}"/>
              </a:ext>
            </a:extLst>
          </p:cNvPr>
          <p:cNvSpPr>
            <a:spLocks noGrp="1"/>
          </p:cNvSpPr>
          <p:nvPr>
            <p:ph type="ftr" sz="quarter" idx="11"/>
          </p:nvPr>
        </p:nvSpPr>
        <p:spPr/>
        <p:txBody>
          <a:bodyPr/>
          <a:lstStyle/>
          <a:p>
            <a:pPr>
              <a:defRPr/>
            </a:pPr>
            <a:r>
              <a:rPr lang="en-US"/>
              <a:t>Industry Workshop on modernization of NSRS and CSRS</a:t>
            </a:r>
          </a:p>
        </p:txBody>
      </p:sp>
      <p:sp>
        <p:nvSpPr>
          <p:cNvPr id="6" name="Slide Number Placeholder 5">
            <a:extLst>
              <a:ext uri="{FF2B5EF4-FFF2-40B4-BE49-F238E27FC236}">
                <a16:creationId xmlns:a16="http://schemas.microsoft.com/office/drawing/2014/main" id="{BE4DD627-D958-4E25-9B2C-087160E571B9}"/>
              </a:ext>
            </a:extLst>
          </p:cNvPr>
          <p:cNvSpPr>
            <a:spLocks noGrp="1"/>
          </p:cNvSpPr>
          <p:nvPr>
            <p:ph type="sldNum" sz="quarter" idx="12"/>
          </p:nvPr>
        </p:nvSpPr>
        <p:spPr/>
        <p:txBody>
          <a:bodyPr/>
          <a:lstStyle/>
          <a:p>
            <a:pPr>
              <a:defRPr/>
            </a:pPr>
            <a:fld id="{EB6791C4-DF4E-4C17-A41C-B2BEB15390BD}" type="slidenum">
              <a:rPr lang="en-US" smtClean="0"/>
              <a:pPr>
                <a:defRPr/>
              </a:pPr>
              <a:t>14</a:t>
            </a:fld>
            <a:endParaRPr lang="en-US"/>
          </a:p>
        </p:txBody>
      </p:sp>
    </p:spTree>
    <p:extLst>
      <p:ext uri="{BB962C8B-B14F-4D97-AF65-F5344CB8AC3E}">
        <p14:creationId xmlns:p14="http://schemas.microsoft.com/office/powerpoint/2010/main" val="3612853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6" name="Straight Connector 105">
            <a:extLst>
              <a:ext uri="{FF2B5EF4-FFF2-40B4-BE49-F238E27FC236}">
                <a16:creationId xmlns:a16="http://schemas.microsoft.com/office/drawing/2014/main" id="{1F028046-EF79-4907-BCBF-3BAF329E63C1}"/>
              </a:ext>
            </a:extLst>
          </p:cNvPr>
          <p:cNvCxnSpPr>
            <a:cxnSpLocks/>
            <a:stCxn id="95" idx="2"/>
            <a:endCxn id="141" idx="3"/>
          </p:cNvCxnSpPr>
          <p:nvPr/>
        </p:nvCxnSpPr>
        <p:spPr>
          <a:xfrm flipH="1">
            <a:off x="3765665" y="4356855"/>
            <a:ext cx="1726262" cy="109239"/>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52EE4A8-C243-4A2C-885F-60F99B476D8B}"/>
              </a:ext>
            </a:extLst>
          </p:cNvPr>
          <p:cNvCxnSpPr>
            <a:cxnSpLocks/>
            <a:stCxn id="128" idx="0"/>
            <a:endCxn id="148" idx="3"/>
          </p:cNvCxnSpPr>
          <p:nvPr/>
        </p:nvCxnSpPr>
        <p:spPr>
          <a:xfrm flipH="1" flipV="1">
            <a:off x="3701017" y="1132953"/>
            <a:ext cx="4163297" cy="3045968"/>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A8FE1B5C-854D-4FE8-AD59-EAF15E7A9627}"/>
              </a:ext>
            </a:extLst>
          </p:cNvPr>
          <p:cNvSpPr>
            <a:spLocks noGrp="1"/>
          </p:cNvSpPr>
          <p:nvPr>
            <p:ph type="dt" sz="half" idx="10"/>
          </p:nvPr>
        </p:nvSpPr>
        <p:spPr/>
        <p:txBody>
          <a:bodyPr/>
          <a:lstStyle/>
          <a:p>
            <a:pPr>
              <a:defRPr/>
            </a:pPr>
            <a:r>
              <a:rPr lang="en-US"/>
              <a:t>April 23, 2025</a:t>
            </a:r>
          </a:p>
        </p:txBody>
      </p:sp>
      <p:sp>
        <p:nvSpPr>
          <p:cNvPr id="5" name="Footer Placeholder 4">
            <a:extLst>
              <a:ext uri="{FF2B5EF4-FFF2-40B4-BE49-F238E27FC236}">
                <a16:creationId xmlns:a16="http://schemas.microsoft.com/office/drawing/2014/main" id="{388F94D3-8F66-41AE-B600-4DAE57E95BD7}"/>
              </a:ext>
            </a:extLst>
          </p:cNvPr>
          <p:cNvSpPr>
            <a:spLocks noGrp="1"/>
          </p:cNvSpPr>
          <p:nvPr>
            <p:ph type="ftr" sz="quarter" idx="11"/>
          </p:nvPr>
        </p:nvSpPr>
        <p:spPr/>
        <p:txBody>
          <a:bodyPr/>
          <a:lstStyle/>
          <a:p>
            <a:pPr>
              <a:defRPr/>
            </a:pPr>
            <a:r>
              <a:rPr lang="en-US"/>
              <a:t>Industry Workshop on modernization of NSRS and CSRS</a:t>
            </a:r>
          </a:p>
        </p:txBody>
      </p:sp>
      <p:sp>
        <p:nvSpPr>
          <p:cNvPr id="6" name="Slide Number Placeholder 5">
            <a:extLst>
              <a:ext uri="{FF2B5EF4-FFF2-40B4-BE49-F238E27FC236}">
                <a16:creationId xmlns:a16="http://schemas.microsoft.com/office/drawing/2014/main" id="{D896F91F-0D11-40BA-A26D-7F2608555BB3}"/>
              </a:ext>
            </a:extLst>
          </p:cNvPr>
          <p:cNvSpPr>
            <a:spLocks noGrp="1"/>
          </p:cNvSpPr>
          <p:nvPr>
            <p:ph type="sldNum" sz="quarter" idx="12"/>
          </p:nvPr>
        </p:nvSpPr>
        <p:spPr/>
        <p:txBody>
          <a:bodyPr/>
          <a:lstStyle/>
          <a:p>
            <a:pPr>
              <a:defRPr/>
            </a:pPr>
            <a:fld id="{EB6791C4-DF4E-4C17-A41C-B2BEB15390BD}" type="slidenum">
              <a:rPr lang="en-US" smtClean="0"/>
              <a:pPr>
                <a:defRPr/>
              </a:pPr>
              <a:t>15</a:t>
            </a:fld>
            <a:endParaRPr lang="en-US"/>
          </a:p>
        </p:txBody>
      </p:sp>
      <p:sp>
        <p:nvSpPr>
          <p:cNvPr id="8" name="TextBox 7">
            <a:extLst>
              <a:ext uri="{FF2B5EF4-FFF2-40B4-BE49-F238E27FC236}">
                <a16:creationId xmlns:a16="http://schemas.microsoft.com/office/drawing/2014/main" id="{55ABB7E1-DAEF-4DB6-B017-270DD2C01311}"/>
              </a:ext>
            </a:extLst>
          </p:cNvPr>
          <p:cNvSpPr txBox="1"/>
          <p:nvPr/>
        </p:nvSpPr>
        <p:spPr>
          <a:xfrm>
            <a:off x="12476538" y="136100"/>
            <a:ext cx="3389069" cy="553998"/>
          </a:xfrm>
          <a:prstGeom prst="rect">
            <a:avLst/>
          </a:prstGeom>
          <a:noFill/>
        </p:spPr>
        <p:txBody>
          <a:bodyPr wrap="none" rtlCol="0">
            <a:spAutoFit/>
          </a:bodyPr>
          <a:lstStyle/>
          <a:p>
            <a:r>
              <a:rPr lang="en-US" sz="1000" b="1" dirty="0"/>
              <a:t>All NGS frames, ITRFs and WGS84s</a:t>
            </a:r>
          </a:p>
          <a:p>
            <a:r>
              <a:rPr lang="en-US" sz="1000" b="1" dirty="0"/>
              <a:t>Connected by 14-parameter Helmert transformations</a:t>
            </a:r>
          </a:p>
          <a:p>
            <a:r>
              <a:rPr lang="en-US" sz="1000" b="1" dirty="0"/>
              <a:t>Epoch 2010.00</a:t>
            </a:r>
          </a:p>
        </p:txBody>
      </p:sp>
      <p:sp>
        <p:nvSpPr>
          <p:cNvPr id="45" name="TextBox 44">
            <a:extLst>
              <a:ext uri="{FF2B5EF4-FFF2-40B4-BE49-F238E27FC236}">
                <a16:creationId xmlns:a16="http://schemas.microsoft.com/office/drawing/2014/main" id="{EFB18C2F-6865-4EE9-8409-D6ACB79A8548}"/>
              </a:ext>
            </a:extLst>
          </p:cNvPr>
          <p:cNvSpPr txBox="1"/>
          <p:nvPr/>
        </p:nvSpPr>
        <p:spPr>
          <a:xfrm>
            <a:off x="4108598" y="392087"/>
            <a:ext cx="7653548" cy="3754874"/>
          </a:xfrm>
          <a:prstGeom prst="rect">
            <a:avLst/>
          </a:prstGeom>
          <a:noFill/>
        </p:spPr>
        <p:txBody>
          <a:bodyPr wrap="square" rtlCol="0">
            <a:spAutoFit/>
          </a:bodyPr>
          <a:lstStyle/>
          <a:p>
            <a:r>
              <a:rPr lang="en-US" sz="1400" dirty="0"/>
              <a:t>For NAD83_NSRS2007, there is no epoch.</a:t>
            </a:r>
          </a:p>
          <a:p>
            <a:endParaRPr lang="en-US" sz="1400" dirty="0"/>
          </a:p>
          <a:p>
            <a:r>
              <a:rPr lang="en-US" sz="1400" dirty="0"/>
              <a:t>NCAT can use NADCON to get to NAD83_2011…</a:t>
            </a:r>
          </a:p>
          <a:p>
            <a:endParaRPr lang="en-US" sz="1400" dirty="0"/>
          </a:p>
          <a:p>
            <a:r>
              <a:rPr lang="en-US" sz="1400" dirty="0"/>
              <a:t>Or press on to NATRF2022_2020…</a:t>
            </a:r>
          </a:p>
          <a:p>
            <a:endParaRPr lang="en-US" sz="1400" dirty="0"/>
          </a:p>
          <a:p>
            <a:r>
              <a:rPr lang="en-US" sz="1400" dirty="0"/>
              <a:t>If NAD83_NSRS2007 had epoch 2010.00, we might make this connection…</a:t>
            </a:r>
          </a:p>
          <a:p>
            <a:r>
              <a:rPr lang="en-US" sz="1400" dirty="0"/>
              <a:t>But it doesn’t.</a:t>
            </a:r>
          </a:p>
          <a:p>
            <a:endParaRPr lang="en-US" sz="1400" dirty="0"/>
          </a:p>
          <a:p>
            <a:r>
              <a:rPr lang="en-US" sz="1400" dirty="0"/>
              <a:t>If NAD83_NSRS2007 had epoch 2020.00, we might make this connection…</a:t>
            </a:r>
          </a:p>
          <a:p>
            <a:r>
              <a:rPr lang="en-US" sz="1400" dirty="0"/>
              <a:t>But it doesn’t.</a:t>
            </a:r>
          </a:p>
          <a:p>
            <a:endParaRPr lang="en-US" sz="1400" dirty="0"/>
          </a:p>
          <a:p>
            <a:r>
              <a:rPr lang="en-US" sz="1400" dirty="0"/>
              <a:t>As such, </a:t>
            </a:r>
            <a:r>
              <a:rPr lang="en-US" sz="1400" b="1" i="1" u="sng" dirty="0"/>
              <a:t>there is no way to fulfill this request</a:t>
            </a:r>
            <a:r>
              <a:rPr lang="en-US" sz="1400" dirty="0"/>
              <a:t>.</a:t>
            </a:r>
          </a:p>
          <a:p>
            <a:endParaRPr lang="en-US" sz="1400" dirty="0"/>
          </a:p>
          <a:p>
            <a:endParaRPr lang="en-US" sz="1400" dirty="0"/>
          </a:p>
          <a:p>
            <a:endParaRPr lang="en-US" sz="1400" dirty="0"/>
          </a:p>
          <a:p>
            <a:endParaRPr lang="en-US" sz="1400" dirty="0"/>
          </a:p>
        </p:txBody>
      </p:sp>
      <p:sp>
        <p:nvSpPr>
          <p:cNvPr id="58" name="TextBox 57">
            <a:extLst>
              <a:ext uri="{FF2B5EF4-FFF2-40B4-BE49-F238E27FC236}">
                <a16:creationId xmlns:a16="http://schemas.microsoft.com/office/drawing/2014/main" id="{F81B702D-8026-4901-AA2D-9383CC6BA7A5}"/>
              </a:ext>
            </a:extLst>
          </p:cNvPr>
          <p:cNvSpPr txBox="1"/>
          <p:nvPr/>
        </p:nvSpPr>
        <p:spPr>
          <a:xfrm>
            <a:off x="8213202" y="5254331"/>
            <a:ext cx="1260025" cy="523220"/>
          </a:xfrm>
          <a:prstGeom prst="rect">
            <a:avLst/>
          </a:prstGeom>
          <a:noFill/>
        </p:spPr>
        <p:txBody>
          <a:bodyPr wrap="none" rtlCol="0">
            <a:spAutoFit/>
          </a:bodyPr>
          <a:lstStyle/>
          <a:p>
            <a:r>
              <a:rPr lang="en-US" sz="1400" b="1" dirty="0">
                <a:solidFill>
                  <a:srgbClr val="7030A0"/>
                </a:solidFill>
              </a:rPr>
              <a:t>NAD83_2011</a:t>
            </a:r>
          </a:p>
          <a:p>
            <a:r>
              <a:rPr lang="en-US" sz="1400" b="1" dirty="0">
                <a:solidFill>
                  <a:srgbClr val="7030A0"/>
                </a:solidFill>
              </a:rPr>
              <a:t>(255)</a:t>
            </a:r>
            <a:endParaRPr lang="en-US" b="1" dirty="0">
              <a:solidFill>
                <a:srgbClr val="7030A0"/>
              </a:solidFill>
            </a:endParaRPr>
          </a:p>
        </p:txBody>
      </p:sp>
      <p:cxnSp>
        <p:nvCxnSpPr>
          <p:cNvPr id="59" name="Straight Connector 58">
            <a:extLst>
              <a:ext uri="{FF2B5EF4-FFF2-40B4-BE49-F238E27FC236}">
                <a16:creationId xmlns:a16="http://schemas.microsoft.com/office/drawing/2014/main" id="{B8580AF0-88F5-4DFD-B9D6-E9F807F6C325}"/>
              </a:ext>
            </a:extLst>
          </p:cNvPr>
          <p:cNvCxnSpPr>
            <a:cxnSpLocks/>
            <a:stCxn id="99" idx="6"/>
            <a:endCxn id="51" idx="2"/>
          </p:cNvCxnSpPr>
          <p:nvPr/>
        </p:nvCxnSpPr>
        <p:spPr>
          <a:xfrm>
            <a:off x="6654062" y="3689280"/>
            <a:ext cx="1683991" cy="79190"/>
          </a:xfrm>
          <a:prstGeom prst="line">
            <a:avLst/>
          </a:prstGeom>
          <a:ln w="38100">
            <a:solidFill>
              <a:srgbClr val="00B050"/>
            </a:solidFill>
            <a:headEnd type="arrow"/>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FD2C0432-43E3-4072-BDBC-0341BE6CAD61}"/>
              </a:ext>
            </a:extLst>
          </p:cNvPr>
          <p:cNvSpPr/>
          <p:nvPr/>
        </p:nvSpPr>
        <p:spPr>
          <a:xfrm>
            <a:off x="7306960" y="3670518"/>
            <a:ext cx="782307" cy="21945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7A,7B,7C</a:t>
            </a:r>
          </a:p>
        </p:txBody>
      </p:sp>
      <p:grpSp>
        <p:nvGrpSpPr>
          <p:cNvPr id="76" name="Group 75">
            <a:extLst>
              <a:ext uri="{FF2B5EF4-FFF2-40B4-BE49-F238E27FC236}">
                <a16:creationId xmlns:a16="http://schemas.microsoft.com/office/drawing/2014/main" id="{EF9064DD-E531-44EC-BCAB-14C46DDDD4AC}"/>
              </a:ext>
            </a:extLst>
          </p:cNvPr>
          <p:cNvGrpSpPr/>
          <p:nvPr/>
        </p:nvGrpSpPr>
        <p:grpSpPr>
          <a:xfrm>
            <a:off x="10001255" y="3297429"/>
            <a:ext cx="1924135" cy="1614641"/>
            <a:chOff x="1352465" y="1688796"/>
            <a:chExt cx="1924135" cy="1614641"/>
          </a:xfrm>
        </p:grpSpPr>
        <p:sp>
          <p:nvSpPr>
            <p:cNvPr id="77" name="Oval 76">
              <a:extLst>
                <a:ext uri="{FF2B5EF4-FFF2-40B4-BE49-F238E27FC236}">
                  <a16:creationId xmlns:a16="http://schemas.microsoft.com/office/drawing/2014/main" id="{DE50BEFA-F2E9-4E15-9F12-C8129202CA95}"/>
                </a:ext>
              </a:extLst>
            </p:cNvPr>
            <p:cNvSpPr/>
            <p:nvPr/>
          </p:nvSpPr>
          <p:spPr>
            <a:xfrm>
              <a:off x="1352465" y="2351386"/>
              <a:ext cx="467170" cy="4671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rPr>
                <a:t>X, Y, Z</a:t>
              </a:r>
            </a:p>
          </p:txBody>
        </p:sp>
        <p:sp>
          <p:nvSpPr>
            <p:cNvPr id="78" name="Oval 77">
              <a:extLst>
                <a:ext uri="{FF2B5EF4-FFF2-40B4-BE49-F238E27FC236}">
                  <a16:creationId xmlns:a16="http://schemas.microsoft.com/office/drawing/2014/main" id="{232DB3EF-C09F-4A56-8FA2-9BE3934D500A}"/>
                </a:ext>
              </a:extLst>
            </p:cNvPr>
            <p:cNvSpPr/>
            <p:nvPr/>
          </p:nvSpPr>
          <p:spPr>
            <a:xfrm>
              <a:off x="1752600"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USNG</a:t>
              </a:r>
            </a:p>
          </p:txBody>
        </p:sp>
        <p:sp>
          <p:nvSpPr>
            <p:cNvPr id="79" name="Oval 78">
              <a:extLst>
                <a:ext uri="{FF2B5EF4-FFF2-40B4-BE49-F238E27FC236}">
                  <a16:creationId xmlns:a16="http://schemas.microsoft.com/office/drawing/2014/main" id="{92445E4B-6B71-4651-AE59-A0B20ACBFC3B}"/>
                </a:ext>
              </a:extLst>
            </p:cNvPr>
            <p:cNvSpPr/>
            <p:nvPr/>
          </p:nvSpPr>
          <p:spPr>
            <a:xfrm>
              <a:off x="2449608"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rPr>
                <a:t>UTM</a:t>
              </a:r>
            </a:p>
          </p:txBody>
        </p:sp>
        <p:sp>
          <p:nvSpPr>
            <p:cNvPr id="80" name="Oval 79">
              <a:extLst>
                <a:ext uri="{FF2B5EF4-FFF2-40B4-BE49-F238E27FC236}">
                  <a16:creationId xmlns:a16="http://schemas.microsoft.com/office/drawing/2014/main" id="{85FE072E-6835-458A-8881-2C498169109F}"/>
                </a:ext>
              </a:extLst>
            </p:cNvPr>
            <p:cNvSpPr/>
            <p:nvPr/>
          </p:nvSpPr>
          <p:spPr>
            <a:xfrm>
              <a:off x="2819400" y="22860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rPr>
                <a:t>SPC</a:t>
              </a:r>
            </a:p>
          </p:txBody>
        </p:sp>
        <p:sp>
          <p:nvSpPr>
            <p:cNvPr id="81" name="Oval 80">
              <a:extLst>
                <a:ext uri="{FF2B5EF4-FFF2-40B4-BE49-F238E27FC236}">
                  <a16:creationId xmlns:a16="http://schemas.microsoft.com/office/drawing/2014/main" id="{3543C945-D009-44A9-B663-9266EE2FC052}"/>
                </a:ext>
              </a:extLst>
            </p:cNvPr>
            <p:cNvSpPr/>
            <p:nvPr/>
          </p:nvSpPr>
          <p:spPr>
            <a:xfrm>
              <a:off x="2057400" y="1688796"/>
              <a:ext cx="457200" cy="457200"/>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Symbol" panose="05050102010706020507" pitchFamily="18" charset="2"/>
                </a:rPr>
                <a:t>f</a:t>
              </a:r>
              <a:r>
                <a:rPr lang="en-US" sz="900" b="1" dirty="0">
                  <a:solidFill>
                    <a:schemeClr val="tx1"/>
                  </a:solidFill>
                </a:rPr>
                <a:t>, </a:t>
              </a:r>
              <a:r>
                <a:rPr lang="en-US" sz="900" b="1" dirty="0">
                  <a:solidFill>
                    <a:schemeClr val="tx1"/>
                  </a:solidFill>
                  <a:latin typeface="Symbol" panose="05050102010706020507" pitchFamily="18" charset="2"/>
                </a:rPr>
                <a:t>l</a:t>
              </a:r>
              <a:r>
                <a:rPr lang="en-US" sz="900" b="1" dirty="0">
                  <a:solidFill>
                    <a:schemeClr val="tx1"/>
                  </a:solidFill>
                </a:rPr>
                <a:t>, h</a:t>
              </a:r>
            </a:p>
          </p:txBody>
        </p:sp>
        <p:cxnSp>
          <p:nvCxnSpPr>
            <p:cNvPr id="82" name="Straight Connector 81">
              <a:extLst>
                <a:ext uri="{FF2B5EF4-FFF2-40B4-BE49-F238E27FC236}">
                  <a16:creationId xmlns:a16="http://schemas.microsoft.com/office/drawing/2014/main" id="{B0E982B7-9E98-41DB-B37E-2DAB999A87A0}"/>
                </a:ext>
              </a:extLst>
            </p:cNvPr>
            <p:cNvCxnSpPr>
              <a:stCxn id="81" idx="4"/>
              <a:endCxn id="78" idx="0"/>
            </p:cNvCxnSpPr>
            <p:nvPr/>
          </p:nvCxnSpPr>
          <p:spPr>
            <a:xfrm flipH="1">
              <a:off x="1995041" y="2145996"/>
              <a:ext cx="29095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733F6C8-7C79-4198-A459-1FF2485B690D}"/>
                </a:ext>
              </a:extLst>
            </p:cNvPr>
            <p:cNvCxnSpPr>
              <a:stCxn id="81" idx="3"/>
              <a:endCxn id="77" idx="7"/>
            </p:cNvCxnSpPr>
            <p:nvPr/>
          </p:nvCxnSpPr>
          <p:spPr>
            <a:xfrm flipH="1">
              <a:off x="1751220" y="2079041"/>
              <a:ext cx="373135" cy="3407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D605B9B-B8F2-48C1-B3DE-AE77095C8798}"/>
                </a:ext>
              </a:extLst>
            </p:cNvPr>
            <p:cNvCxnSpPr>
              <a:stCxn id="81" idx="5"/>
              <a:endCxn id="80" idx="1"/>
            </p:cNvCxnSpPr>
            <p:nvPr/>
          </p:nvCxnSpPr>
          <p:spPr>
            <a:xfrm>
              <a:off x="2447645" y="2079041"/>
              <a:ext cx="438710" cy="2739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EBFDCE8-9978-471F-9811-4E9573696A6D}"/>
                </a:ext>
              </a:extLst>
            </p:cNvPr>
            <p:cNvCxnSpPr>
              <a:stCxn id="81" idx="4"/>
              <a:endCxn id="79" idx="0"/>
            </p:cNvCxnSpPr>
            <p:nvPr/>
          </p:nvCxnSpPr>
          <p:spPr>
            <a:xfrm>
              <a:off x="2286000" y="2145996"/>
              <a:ext cx="40604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C95C110-F6FC-4B0F-A317-0376CBBDF62B}"/>
                </a:ext>
              </a:extLst>
            </p:cNvPr>
            <p:cNvCxnSpPr>
              <a:stCxn id="78" idx="6"/>
              <a:endCxn id="79" idx="2"/>
            </p:cNvCxnSpPr>
            <p:nvPr/>
          </p:nvCxnSpPr>
          <p:spPr>
            <a:xfrm>
              <a:off x="2237481" y="3060997"/>
              <a:ext cx="2121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8" name="TextBox 87">
            <a:extLst>
              <a:ext uri="{FF2B5EF4-FFF2-40B4-BE49-F238E27FC236}">
                <a16:creationId xmlns:a16="http://schemas.microsoft.com/office/drawing/2014/main" id="{920DD34F-10CF-4DED-8871-C72394327CD1}"/>
              </a:ext>
            </a:extLst>
          </p:cNvPr>
          <p:cNvSpPr txBox="1"/>
          <p:nvPr/>
        </p:nvSpPr>
        <p:spPr>
          <a:xfrm>
            <a:off x="10372459" y="5202025"/>
            <a:ext cx="1551900" cy="523220"/>
          </a:xfrm>
          <a:prstGeom prst="rect">
            <a:avLst/>
          </a:prstGeom>
          <a:noFill/>
        </p:spPr>
        <p:txBody>
          <a:bodyPr wrap="none" rtlCol="0">
            <a:spAutoFit/>
          </a:bodyPr>
          <a:lstStyle/>
          <a:p>
            <a:r>
              <a:rPr lang="en-US" sz="1400" b="1" dirty="0">
                <a:solidFill>
                  <a:srgbClr val="7030A0"/>
                </a:solidFill>
              </a:rPr>
              <a:t>NAD83_NSRS2007</a:t>
            </a:r>
          </a:p>
          <a:p>
            <a:r>
              <a:rPr lang="en-US" sz="1400" b="1" dirty="0">
                <a:solidFill>
                  <a:srgbClr val="7030A0"/>
                </a:solidFill>
              </a:rPr>
              <a:t>(245)</a:t>
            </a:r>
            <a:endParaRPr lang="en-US" b="1" dirty="0">
              <a:solidFill>
                <a:srgbClr val="7030A0"/>
              </a:solidFill>
            </a:endParaRPr>
          </a:p>
        </p:txBody>
      </p:sp>
      <p:grpSp>
        <p:nvGrpSpPr>
          <p:cNvPr id="94" name="Group 93">
            <a:extLst>
              <a:ext uri="{FF2B5EF4-FFF2-40B4-BE49-F238E27FC236}">
                <a16:creationId xmlns:a16="http://schemas.microsoft.com/office/drawing/2014/main" id="{E4A44428-4BE3-4FDB-9E51-C683308CA1C5}"/>
              </a:ext>
            </a:extLst>
          </p:cNvPr>
          <p:cNvGrpSpPr/>
          <p:nvPr/>
        </p:nvGrpSpPr>
        <p:grpSpPr>
          <a:xfrm>
            <a:off x="5491927" y="3460680"/>
            <a:ext cx="1924135" cy="1614641"/>
            <a:chOff x="1352465" y="1688796"/>
            <a:chExt cx="1924135" cy="1614641"/>
          </a:xfrm>
        </p:grpSpPr>
        <p:sp>
          <p:nvSpPr>
            <p:cNvPr id="95" name="Oval 94">
              <a:extLst>
                <a:ext uri="{FF2B5EF4-FFF2-40B4-BE49-F238E27FC236}">
                  <a16:creationId xmlns:a16="http://schemas.microsoft.com/office/drawing/2014/main" id="{70F36CA8-725D-43CB-92C4-2876D3D84573}"/>
                </a:ext>
              </a:extLst>
            </p:cNvPr>
            <p:cNvSpPr/>
            <p:nvPr/>
          </p:nvSpPr>
          <p:spPr>
            <a:xfrm>
              <a:off x="1352465" y="2351386"/>
              <a:ext cx="467170" cy="4671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rPr>
                <a:t>X, Y, Z</a:t>
              </a:r>
            </a:p>
          </p:txBody>
        </p:sp>
        <p:sp>
          <p:nvSpPr>
            <p:cNvPr id="96" name="Oval 95">
              <a:extLst>
                <a:ext uri="{FF2B5EF4-FFF2-40B4-BE49-F238E27FC236}">
                  <a16:creationId xmlns:a16="http://schemas.microsoft.com/office/drawing/2014/main" id="{F9B076C2-1D1E-434D-9DCC-FD653C1DA3D2}"/>
                </a:ext>
              </a:extLst>
            </p:cNvPr>
            <p:cNvSpPr/>
            <p:nvPr/>
          </p:nvSpPr>
          <p:spPr>
            <a:xfrm>
              <a:off x="1752600"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USNG</a:t>
              </a:r>
            </a:p>
          </p:txBody>
        </p:sp>
        <p:sp>
          <p:nvSpPr>
            <p:cNvPr id="97" name="Oval 96">
              <a:extLst>
                <a:ext uri="{FF2B5EF4-FFF2-40B4-BE49-F238E27FC236}">
                  <a16:creationId xmlns:a16="http://schemas.microsoft.com/office/drawing/2014/main" id="{6FEF9DDE-667F-478C-8A27-2CC1431B0A0F}"/>
                </a:ext>
              </a:extLst>
            </p:cNvPr>
            <p:cNvSpPr/>
            <p:nvPr/>
          </p:nvSpPr>
          <p:spPr>
            <a:xfrm>
              <a:off x="2449608"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rPr>
                <a:t>UTM</a:t>
              </a:r>
            </a:p>
          </p:txBody>
        </p:sp>
        <p:sp>
          <p:nvSpPr>
            <p:cNvPr id="98" name="Oval 97">
              <a:extLst>
                <a:ext uri="{FF2B5EF4-FFF2-40B4-BE49-F238E27FC236}">
                  <a16:creationId xmlns:a16="http://schemas.microsoft.com/office/drawing/2014/main" id="{880CEC08-BFF1-4C36-87D6-9644B760D286}"/>
                </a:ext>
              </a:extLst>
            </p:cNvPr>
            <p:cNvSpPr/>
            <p:nvPr/>
          </p:nvSpPr>
          <p:spPr>
            <a:xfrm>
              <a:off x="2819400" y="22860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rPr>
                <a:t>SPC</a:t>
              </a:r>
            </a:p>
          </p:txBody>
        </p:sp>
        <p:sp>
          <p:nvSpPr>
            <p:cNvPr id="99" name="Oval 98">
              <a:extLst>
                <a:ext uri="{FF2B5EF4-FFF2-40B4-BE49-F238E27FC236}">
                  <a16:creationId xmlns:a16="http://schemas.microsoft.com/office/drawing/2014/main" id="{CB296B66-59D2-4AB4-93B2-4668E7E3A9A0}"/>
                </a:ext>
              </a:extLst>
            </p:cNvPr>
            <p:cNvSpPr/>
            <p:nvPr/>
          </p:nvSpPr>
          <p:spPr>
            <a:xfrm>
              <a:off x="2057400" y="1688796"/>
              <a:ext cx="457200" cy="457200"/>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Symbol" panose="05050102010706020507" pitchFamily="18" charset="2"/>
                </a:rPr>
                <a:t>f</a:t>
              </a:r>
              <a:r>
                <a:rPr lang="en-US" sz="900" b="1" dirty="0">
                  <a:solidFill>
                    <a:schemeClr val="tx1"/>
                  </a:solidFill>
                </a:rPr>
                <a:t>, </a:t>
              </a:r>
              <a:r>
                <a:rPr lang="en-US" sz="900" b="1" dirty="0">
                  <a:solidFill>
                    <a:schemeClr val="tx1"/>
                  </a:solidFill>
                  <a:latin typeface="Symbol" panose="05050102010706020507" pitchFamily="18" charset="2"/>
                </a:rPr>
                <a:t>l</a:t>
              </a:r>
              <a:r>
                <a:rPr lang="en-US" sz="900" b="1" dirty="0">
                  <a:solidFill>
                    <a:schemeClr val="tx1"/>
                  </a:solidFill>
                </a:rPr>
                <a:t>, h</a:t>
              </a:r>
            </a:p>
          </p:txBody>
        </p:sp>
        <p:cxnSp>
          <p:nvCxnSpPr>
            <p:cNvPr id="100" name="Straight Connector 99">
              <a:extLst>
                <a:ext uri="{FF2B5EF4-FFF2-40B4-BE49-F238E27FC236}">
                  <a16:creationId xmlns:a16="http://schemas.microsoft.com/office/drawing/2014/main" id="{69D78E87-0602-4EFE-BF14-92680A4D2A34}"/>
                </a:ext>
              </a:extLst>
            </p:cNvPr>
            <p:cNvCxnSpPr>
              <a:stCxn id="99" idx="4"/>
              <a:endCxn id="96" idx="0"/>
            </p:cNvCxnSpPr>
            <p:nvPr/>
          </p:nvCxnSpPr>
          <p:spPr>
            <a:xfrm flipH="1">
              <a:off x="1995041" y="2145996"/>
              <a:ext cx="29095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6EAB368F-F50F-49F5-9E5F-25F496D8C78F}"/>
                </a:ext>
              </a:extLst>
            </p:cNvPr>
            <p:cNvCxnSpPr>
              <a:stCxn id="99" idx="3"/>
              <a:endCxn id="95" idx="7"/>
            </p:cNvCxnSpPr>
            <p:nvPr/>
          </p:nvCxnSpPr>
          <p:spPr>
            <a:xfrm flipH="1">
              <a:off x="1751220" y="2079041"/>
              <a:ext cx="373135" cy="3407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B5A5463-B675-4209-8FC5-1CBB7E41EB94}"/>
                </a:ext>
              </a:extLst>
            </p:cNvPr>
            <p:cNvCxnSpPr>
              <a:stCxn id="99" idx="5"/>
              <a:endCxn id="98" idx="1"/>
            </p:cNvCxnSpPr>
            <p:nvPr/>
          </p:nvCxnSpPr>
          <p:spPr>
            <a:xfrm>
              <a:off x="2447645" y="2079041"/>
              <a:ext cx="438710" cy="2739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AC8272C-E035-450D-A836-33AE86A7B288}"/>
                </a:ext>
              </a:extLst>
            </p:cNvPr>
            <p:cNvCxnSpPr>
              <a:stCxn id="99" idx="4"/>
              <a:endCxn id="97" idx="0"/>
            </p:cNvCxnSpPr>
            <p:nvPr/>
          </p:nvCxnSpPr>
          <p:spPr>
            <a:xfrm>
              <a:off x="2286000" y="2145996"/>
              <a:ext cx="40604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BB8401E4-C7F3-49B3-9438-E5A24B8FFFA6}"/>
                </a:ext>
              </a:extLst>
            </p:cNvPr>
            <p:cNvCxnSpPr>
              <a:stCxn id="96" idx="6"/>
              <a:endCxn id="97" idx="2"/>
            </p:cNvCxnSpPr>
            <p:nvPr/>
          </p:nvCxnSpPr>
          <p:spPr>
            <a:xfrm>
              <a:off x="2237481" y="3060997"/>
              <a:ext cx="2121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4" name="Straight Connector 113">
            <a:extLst>
              <a:ext uri="{FF2B5EF4-FFF2-40B4-BE49-F238E27FC236}">
                <a16:creationId xmlns:a16="http://schemas.microsoft.com/office/drawing/2014/main" id="{B912EE05-2DD6-4843-8720-D22A5A448DE4}"/>
              </a:ext>
            </a:extLst>
          </p:cNvPr>
          <p:cNvCxnSpPr>
            <a:cxnSpLocks/>
            <a:stCxn id="81" idx="2"/>
            <a:endCxn id="51" idx="6"/>
          </p:cNvCxnSpPr>
          <p:nvPr/>
        </p:nvCxnSpPr>
        <p:spPr>
          <a:xfrm flipH="1">
            <a:off x="8795253" y="3526029"/>
            <a:ext cx="1910937" cy="242441"/>
          </a:xfrm>
          <a:prstGeom prst="line">
            <a:avLst/>
          </a:prstGeom>
          <a:ln w="38100">
            <a:solidFill>
              <a:srgbClr val="00B05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67D24571-92FC-4F86-ABEC-D1FDF08D84E3}"/>
              </a:ext>
            </a:extLst>
          </p:cNvPr>
          <p:cNvSpPr/>
          <p:nvPr/>
        </p:nvSpPr>
        <p:spPr>
          <a:xfrm>
            <a:off x="9423397" y="3527356"/>
            <a:ext cx="782307" cy="21945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6A,6B,6C</a:t>
            </a:r>
          </a:p>
        </p:txBody>
      </p:sp>
      <p:sp>
        <p:nvSpPr>
          <p:cNvPr id="117" name="TextBox 116">
            <a:extLst>
              <a:ext uri="{FF2B5EF4-FFF2-40B4-BE49-F238E27FC236}">
                <a16:creationId xmlns:a16="http://schemas.microsoft.com/office/drawing/2014/main" id="{DD484741-B541-475F-9B4B-B8472D864EF6}"/>
              </a:ext>
            </a:extLst>
          </p:cNvPr>
          <p:cNvSpPr txBox="1"/>
          <p:nvPr/>
        </p:nvSpPr>
        <p:spPr>
          <a:xfrm>
            <a:off x="6228579" y="5346505"/>
            <a:ext cx="1673343" cy="523220"/>
          </a:xfrm>
          <a:prstGeom prst="rect">
            <a:avLst/>
          </a:prstGeom>
          <a:noFill/>
        </p:spPr>
        <p:txBody>
          <a:bodyPr wrap="none" rtlCol="0">
            <a:spAutoFit/>
          </a:bodyPr>
          <a:lstStyle/>
          <a:p>
            <a:r>
              <a:rPr lang="en-US" sz="1400" b="1" dirty="0">
                <a:solidFill>
                  <a:srgbClr val="7030A0"/>
                </a:solidFill>
              </a:rPr>
              <a:t>NATRF2022_2020</a:t>
            </a:r>
          </a:p>
          <a:p>
            <a:r>
              <a:rPr lang="en-US" sz="1400" b="1" dirty="0">
                <a:solidFill>
                  <a:srgbClr val="7030A0"/>
                </a:solidFill>
              </a:rPr>
              <a:t>(801)</a:t>
            </a:r>
            <a:endParaRPr lang="en-US" b="1" dirty="0">
              <a:solidFill>
                <a:srgbClr val="7030A0"/>
              </a:solidFill>
            </a:endParaRPr>
          </a:p>
        </p:txBody>
      </p:sp>
      <p:grpSp>
        <p:nvGrpSpPr>
          <p:cNvPr id="2" name="Group 1">
            <a:extLst>
              <a:ext uri="{FF2B5EF4-FFF2-40B4-BE49-F238E27FC236}">
                <a16:creationId xmlns:a16="http://schemas.microsoft.com/office/drawing/2014/main" id="{AD289F21-F6F2-482C-938D-489CEF092728}"/>
              </a:ext>
            </a:extLst>
          </p:cNvPr>
          <p:cNvGrpSpPr/>
          <p:nvPr/>
        </p:nvGrpSpPr>
        <p:grpSpPr>
          <a:xfrm>
            <a:off x="7630729" y="3539870"/>
            <a:ext cx="1926524" cy="1614641"/>
            <a:chOff x="7630729" y="3539870"/>
            <a:chExt cx="1926524" cy="1614641"/>
          </a:xfrm>
        </p:grpSpPr>
        <p:sp>
          <p:nvSpPr>
            <p:cNvPr id="128" name="Oval 127">
              <a:extLst>
                <a:ext uri="{FF2B5EF4-FFF2-40B4-BE49-F238E27FC236}">
                  <a16:creationId xmlns:a16="http://schemas.microsoft.com/office/drawing/2014/main" id="{8A5BCC49-5C54-418B-A73A-C5D50D8D9B24}"/>
                </a:ext>
              </a:extLst>
            </p:cNvPr>
            <p:cNvSpPr/>
            <p:nvPr/>
          </p:nvSpPr>
          <p:spPr>
            <a:xfrm>
              <a:off x="7630729" y="4178921"/>
              <a:ext cx="467170" cy="4671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rPr>
                <a:t>X, Y, Z</a:t>
              </a:r>
            </a:p>
          </p:txBody>
        </p:sp>
        <p:sp>
          <p:nvSpPr>
            <p:cNvPr id="51" name="Oval 50">
              <a:extLst>
                <a:ext uri="{FF2B5EF4-FFF2-40B4-BE49-F238E27FC236}">
                  <a16:creationId xmlns:a16="http://schemas.microsoft.com/office/drawing/2014/main" id="{DAD23F1E-CF17-4860-AAED-191628184E0C}"/>
                </a:ext>
              </a:extLst>
            </p:cNvPr>
            <p:cNvSpPr/>
            <p:nvPr/>
          </p:nvSpPr>
          <p:spPr>
            <a:xfrm>
              <a:off x="8338053" y="3539870"/>
              <a:ext cx="457200" cy="457200"/>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Symbol" panose="05050102010706020507" pitchFamily="18" charset="2"/>
                </a:rPr>
                <a:t>f</a:t>
              </a:r>
              <a:r>
                <a:rPr lang="en-US" sz="900" b="1" dirty="0">
                  <a:solidFill>
                    <a:schemeClr val="tx1"/>
                  </a:solidFill>
                </a:rPr>
                <a:t>, </a:t>
              </a:r>
              <a:r>
                <a:rPr lang="en-US" sz="900" b="1" dirty="0">
                  <a:solidFill>
                    <a:schemeClr val="tx1"/>
                  </a:solidFill>
                  <a:latin typeface="Symbol" panose="05050102010706020507" pitchFamily="18" charset="2"/>
                </a:rPr>
                <a:t>l</a:t>
              </a:r>
              <a:r>
                <a:rPr lang="en-US" sz="900" b="1" dirty="0">
                  <a:solidFill>
                    <a:schemeClr val="tx1"/>
                  </a:solidFill>
                </a:rPr>
                <a:t>, h</a:t>
              </a:r>
            </a:p>
          </p:txBody>
        </p:sp>
        <p:grpSp>
          <p:nvGrpSpPr>
            <p:cNvPr id="243" name="Group 242">
              <a:extLst>
                <a:ext uri="{FF2B5EF4-FFF2-40B4-BE49-F238E27FC236}">
                  <a16:creationId xmlns:a16="http://schemas.microsoft.com/office/drawing/2014/main" id="{8F747020-FD03-473A-88B2-D49C99C6475A}"/>
                </a:ext>
              </a:extLst>
            </p:cNvPr>
            <p:cNvGrpSpPr/>
            <p:nvPr/>
          </p:nvGrpSpPr>
          <p:grpSpPr>
            <a:xfrm>
              <a:off x="8033253" y="3930115"/>
              <a:ext cx="1524000" cy="1224396"/>
              <a:chOff x="8033253" y="3930115"/>
              <a:chExt cx="1524000" cy="1224396"/>
            </a:xfrm>
          </p:grpSpPr>
          <p:sp>
            <p:nvSpPr>
              <p:cNvPr id="48" name="Oval 47">
                <a:extLst>
                  <a:ext uri="{FF2B5EF4-FFF2-40B4-BE49-F238E27FC236}">
                    <a16:creationId xmlns:a16="http://schemas.microsoft.com/office/drawing/2014/main" id="{3E1DA421-4F81-432C-9C18-331B2CDEB39A}"/>
                  </a:ext>
                </a:extLst>
              </p:cNvPr>
              <p:cNvSpPr/>
              <p:nvPr/>
            </p:nvSpPr>
            <p:spPr>
              <a:xfrm>
                <a:off x="8033253" y="4669630"/>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USNG</a:t>
                </a:r>
              </a:p>
            </p:txBody>
          </p:sp>
          <p:sp>
            <p:nvSpPr>
              <p:cNvPr id="49" name="Oval 48">
                <a:extLst>
                  <a:ext uri="{FF2B5EF4-FFF2-40B4-BE49-F238E27FC236}">
                    <a16:creationId xmlns:a16="http://schemas.microsoft.com/office/drawing/2014/main" id="{4046796A-8F17-4A59-B0EC-EAB5CDC84D82}"/>
                  </a:ext>
                </a:extLst>
              </p:cNvPr>
              <p:cNvSpPr/>
              <p:nvPr/>
            </p:nvSpPr>
            <p:spPr>
              <a:xfrm>
                <a:off x="8730261" y="4669630"/>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rPr>
                  <a:t>UTM</a:t>
                </a:r>
              </a:p>
            </p:txBody>
          </p:sp>
          <p:sp>
            <p:nvSpPr>
              <p:cNvPr id="50" name="Oval 49">
                <a:extLst>
                  <a:ext uri="{FF2B5EF4-FFF2-40B4-BE49-F238E27FC236}">
                    <a16:creationId xmlns:a16="http://schemas.microsoft.com/office/drawing/2014/main" id="{CBBA4FDE-DD06-414A-B348-5742B32776CA}"/>
                  </a:ext>
                </a:extLst>
              </p:cNvPr>
              <p:cNvSpPr/>
              <p:nvPr/>
            </p:nvSpPr>
            <p:spPr>
              <a:xfrm>
                <a:off x="9100053" y="4137074"/>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rPr>
                  <a:t>SPC</a:t>
                </a:r>
              </a:p>
            </p:txBody>
          </p:sp>
          <p:cxnSp>
            <p:nvCxnSpPr>
              <p:cNvPr id="53" name="Straight Connector 52">
                <a:extLst>
                  <a:ext uri="{FF2B5EF4-FFF2-40B4-BE49-F238E27FC236}">
                    <a16:creationId xmlns:a16="http://schemas.microsoft.com/office/drawing/2014/main" id="{2702112F-FCEE-4E56-AEF7-112562E10925}"/>
                  </a:ext>
                </a:extLst>
              </p:cNvPr>
              <p:cNvCxnSpPr>
                <a:stCxn id="51" idx="4"/>
                <a:endCxn id="48" idx="0"/>
              </p:cNvCxnSpPr>
              <p:nvPr/>
            </p:nvCxnSpPr>
            <p:spPr>
              <a:xfrm flipH="1">
                <a:off x="8275694" y="3997070"/>
                <a:ext cx="29095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EF3C478-0781-435C-933E-CDF376BF8DE2}"/>
                  </a:ext>
                </a:extLst>
              </p:cNvPr>
              <p:cNvCxnSpPr>
                <a:stCxn id="51" idx="5"/>
                <a:endCxn id="50" idx="1"/>
              </p:cNvCxnSpPr>
              <p:nvPr/>
            </p:nvCxnSpPr>
            <p:spPr>
              <a:xfrm>
                <a:off x="8728298" y="3930115"/>
                <a:ext cx="438710" cy="2739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94C9598-CBF4-4B4A-9F6C-C932C74048E8}"/>
                  </a:ext>
                </a:extLst>
              </p:cNvPr>
              <p:cNvCxnSpPr>
                <a:stCxn id="51" idx="4"/>
                <a:endCxn id="49" idx="0"/>
              </p:cNvCxnSpPr>
              <p:nvPr/>
            </p:nvCxnSpPr>
            <p:spPr>
              <a:xfrm>
                <a:off x="8566653" y="3997070"/>
                <a:ext cx="40604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4B116A4-B6C6-4238-854F-5E7D5E083ECB}"/>
                  </a:ext>
                </a:extLst>
              </p:cNvPr>
              <p:cNvCxnSpPr>
                <a:stCxn id="48" idx="6"/>
                <a:endCxn id="49" idx="2"/>
              </p:cNvCxnSpPr>
              <p:nvPr/>
            </p:nvCxnSpPr>
            <p:spPr>
              <a:xfrm>
                <a:off x="8518134" y="4912071"/>
                <a:ext cx="2121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9" name="Straight Connector 128">
              <a:extLst>
                <a:ext uri="{FF2B5EF4-FFF2-40B4-BE49-F238E27FC236}">
                  <a16:creationId xmlns:a16="http://schemas.microsoft.com/office/drawing/2014/main" id="{6091A75D-4FFF-4FD2-B7EF-8B94A8ED18D2}"/>
                </a:ext>
              </a:extLst>
            </p:cNvPr>
            <p:cNvCxnSpPr>
              <a:cxnSpLocks/>
              <a:stCxn id="51" idx="3"/>
              <a:endCxn id="128" idx="7"/>
            </p:cNvCxnSpPr>
            <p:nvPr/>
          </p:nvCxnSpPr>
          <p:spPr>
            <a:xfrm flipH="1">
              <a:off x="8029484" y="3930115"/>
              <a:ext cx="375524" cy="3172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7" name="Group 136">
            <a:extLst>
              <a:ext uri="{FF2B5EF4-FFF2-40B4-BE49-F238E27FC236}">
                <a16:creationId xmlns:a16="http://schemas.microsoft.com/office/drawing/2014/main" id="{1F2E673F-9148-4AF9-9E78-8BB51D4988A2}"/>
              </a:ext>
            </a:extLst>
          </p:cNvPr>
          <p:cNvGrpSpPr/>
          <p:nvPr/>
        </p:nvGrpSpPr>
        <p:grpSpPr>
          <a:xfrm>
            <a:off x="473824" y="482137"/>
            <a:ext cx="3412447" cy="5935287"/>
            <a:chOff x="473824" y="482137"/>
            <a:chExt cx="3412447" cy="5935287"/>
          </a:xfrm>
        </p:grpSpPr>
        <p:sp>
          <p:nvSpPr>
            <p:cNvPr id="138" name="Rectangle 137">
              <a:extLst>
                <a:ext uri="{FF2B5EF4-FFF2-40B4-BE49-F238E27FC236}">
                  <a16:creationId xmlns:a16="http://schemas.microsoft.com/office/drawing/2014/main" id="{3DC91E56-CD2E-462F-8A89-162CD441DDD8}"/>
                </a:ext>
              </a:extLst>
            </p:cNvPr>
            <p:cNvSpPr/>
            <p:nvPr/>
          </p:nvSpPr>
          <p:spPr>
            <a:xfrm>
              <a:off x="658217" y="895937"/>
              <a:ext cx="1095462"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ITRF88 </a:t>
              </a:r>
              <a:r>
                <a:rPr lang="en-US" sz="1400" dirty="0">
                  <a:solidFill>
                    <a:schemeClr val="tx1"/>
                  </a:solidFill>
                </a:rPr>
                <a:t>(100)</a:t>
              </a:r>
              <a:endParaRPr lang="en-US" dirty="0">
                <a:solidFill>
                  <a:schemeClr val="tx1"/>
                </a:solidFill>
              </a:endParaRPr>
            </a:p>
          </p:txBody>
        </p:sp>
        <p:cxnSp>
          <p:nvCxnSpPr>
            <p:cNvPr id="139" name="Straight Arrow Connector 138">
              <a:extLst>
                <a:ext uri="{FF2B5EF4-FFF2-40B4-BE49-F238E27FC236}">
                  <a16:creationId xmlns:a16="http://schemas.microsoft.com/office/drawing/2014/main" id="{262BE7DB-65B8-457E-B14A-B9887505882B}"/>
                </a:ext>
              </a:extLst>
            </p:cNvPr>
            <p:cNvCxnSpPr>
              <a:cxnSpLocks/>
              <a:stCxn id="151" idx="2"/>
              <a:endCxn id="168" idx="0"/>
            </p:cNvCxnSpPr>
            <p:nvPr/>
          </p:nvCxnSpPr>
          <p:spPr>
            <a:xfrm>
              <a:off x="1211315" y="2617751"/>
              <a:ext cx="3068" cy="119388"/>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40" name="Rectangle 139">
              <a:extLst>
                <a:ext uri="{FF2B5EF4-FFF2-40B4-BE49-F238E27FC236}">
                  <a16:creationId xmlns:a16="http://schemas.microsoft.com/office/drawing/2014/main" id="{0A5EE3B0-45A6-44F9-96C4-489FF1F9D60F}"/>
                </a:ext>
              </a:extLst>
            </p:cNvPr>
            <p:cNvSpPr/>
            <p:nvPr/>
          </p:nvSpPr>
          <p:spPr>
            <a:xfrm>
              <a:off x="875447" y="3857871"/>
              <a:ext cx="1592517"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ITRF2020 </a:t>
              </a:r>
              <a:r>
                <a:rPr lang="en-US" sz="1100" dirty="0">
                  <a:solidFill>
                    <a:schemeClr val="tx1"/>
                  </a:solidFill>
                </a:rPr>
                <a:t>(460)</a:t>
              </a:r>
              <a:endParaRPr lang="en-US" dirty="0">
                <a:solidFill>
                  <a:schemeClr val="tx1"/>
                </a:solidFill>
              </a:endParaRPr>
            </a:p>
          </p:txBody>
        </p:sp>
        <p:sp>
          <p:nvSpPr>
            <p:cNvPr id="141" name="Rectangle 140">
              <a:extLst>
                <a:ext uri="{FF2B5EF4-FFF2-40B4-BE49-F238E27FC236}">
                  <a16:creationId xmlns:a16="http://schemas.microsoft.com/office/drawing/2014/main" id="{69D1F1DF-7061-4343-BC91-10E6BD3CF049}"/>
                </a:ext>
              </a:extLst>
            </p:cNvPr>
            <p:cNvSpPr/>
            <p:nvPr/>
          </p:nvSpPr>
          <p:spPr>
            <a:xfrm>
              <a:off x="2232389" y="4304401"/>
              <a:ext cx="1533276"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NATRF2022 </a:t>
              </a:r>
              <a:r>
                <a:rPr lang="en-US" sz="1200" dirty="0">
                  <a:solidFill>
                    <a:schemeClr val="tx1"/>
                  </a:solidFill>
                </a:rPr>
                <a:t>(490)</a:t>
              </a:r>
              <a:endParaRPr lang="en-US" dirty="0">
                <a:solidFill>
                  <a:schemeClr val="tx1"/>
                </a:solidFill>
              </a:endParaRPr>
            </a:p>
          </p:txBody>
        </p:sp>
        <p:sp>
          <p:nvSpPr>
            <p:cNvPr id="143" name="Oval 142">
              <a:extLst>
                <a:ext uri="{FF2B5EF4-FFF2-40B4-BE49-F238E27FC236}">
                  <a16:creationId xmlns:a16="http://schemas.microsoft.com/office/drawing/2014/main" id="{4AFDA21A-53B9-4D9B-89F6-EEEE3C94F31E}"/>
                </a:ext>
              </a:extLst>
            </p:cNvPr>
            <p:cNvSpPr/>
            <p:nvPr/>
          </p:nvSpPr>
          <p:spPr>
            <a:xfrm>
              <a:off x="2970697" y="3780573"/>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39</a:t>
              </a:r>
            </a:p>
          </p:txBody>
        </p:sp>
        <p:cxnSp>
          <p:nvCxnSpPr>
            <p:cNvPr id="144" name="Straight Arrow Connector 143">
              <a:extLst>
                <a:ext uri="{FF2B5EF4-FFF2-40B4-BE49-F238E27FC236}">
                  <a16:creationId xmlns:a16="http://schemas.microsoft.com/office/drawing/2014/main" id="{AB511950-D88E-41BA-A29B-AB4D2CAC05C0}"/>
                </a:ext>
              </a:extLst>
            </p:cNvPr>
            <p:cNvCxnSpPr>
              <a:cxnSpLocks/>
              <a:stCxn id="140" idx="3"/>
              <a:endCxn id="143" idx="2"/>
            </p:cNvCxnSpPr>
            <p:nvPr/>
          </p:nvCxnSpPr>
          <p:spPr>
            <a:xfrm flipV="1">
              <a:off x="2467964" y="3953417"/>
              <a:ext cx="502733" cy="66147"/>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73DC4521-269D-488D-8202-759EC4C93B58}"/>
                </a:ext>
              </a:extLst>
            </p:cNvPr>
            <p:cNvCxnSpPr>
              <a:cxnSpLocks/>
              <a:stCxn id="143" idx="3"/>
              <a:endCxn id="141" idx="0"/>
            </p:cNvCxnSpPr>
            <p:nvPr/>
          </p:nvCxnSpPr>
          <p:spPr>
            <a:xfrm flipH="1">
              <a:off x="2999027" y="4075636"/>
              <a:ext cx="22295" cy="228765"/>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CF1AF144-AEB9-452B-B77C-82193B5D8FF2}"/>
                </a:ext>
              </a:extLst>
            </p:cNvPr>
            <p:cNvCxnSpPr>
              <a:cxnSpLocks/>
              <a:stCxn id="140" idx="2"/>
              <a:endCxn id="147" idx="0"/>
            </p:cNvCxnSpPr>
            <p:nvPr/>
          </p:nvCxnSpPr>
          <p:spPr>
            <a:xfrm flipH="1">
              <a:off x="854233" y="4181256"/>
              <a:ext cx="817473" cy="1617323"/>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1E7E7E7C-8A24-4A63-9F39-2AD8C6340A66}"/>
                </a:ext>
              </a:extLst>
            </p:cNvPr>
            <p:cNvSpPr txBox="1"/>
            <p:nvPr/>
          </p:nvSpPr>
          <p:spPr>
            <a:xfrm>
              <a:off x="563127" y="5798579"/>
              <a:ext cx="582211" cy="369332"/>
            </a:xfrm>
            <a:prstGeom prst="rect">
              <a:avLst/>
            </a:prstGeom>
            <a:noFill/>
          </p:spPr>
          <p:txBody>
            <a:bodyPr wrap="none" rtlCol="0">
              <a:spAutoFit/>
            </a:bodyPr>
            <a:lstStyle/>
            <a:p>
              <a:r>
                <a:rPr lang="en-US" dirty="0"/>
                <a:t>Etc.</a:t>
              </a:r>
            </a:p>
          </p:txBody>
        </p:sp>
        <p:sp>
          <p:nvSpPr>
            <p:cNvPr id="148" name="Rectangle 147">
              <a:extLst>
                <a:ext uri="{FF2B5EF4-FFF2-40B4-BE49-F238E27FC236}">
                  <a16:creationId xmlns:a16="http://schemas.microsoft.com/office/drawing/2014/main" id="{000BC00F-05FA-484F-B7D4-0670CEEECCCF}"/>
                </a:ext>
              </a:extLst>
            </p:cNvPr>
            <p:cNvSpPr/>
            <p:nvPr/>
          </p:nvSpPr>
          <p:spPr>
            <a:xfrm>
              <a:off x="2107547" y="971260"/>
              <a:ext cx="1593470"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NAD83_NA </a:t>
              </a:r>
              <a:r>
                <a:rPr lang="en-US" sz="1200" dirty="0">
                  <a:solidFill>
                    <a:schemeClr val="tx1"/>
                  </a:solidFill>
                </a:rPr>
                <a:t>(260)</a:t>
              </a:r>
              <a:endParaRPr lang="en-US" dirty="0">
                <a:solidFill>
                  <a:schemeClr val="tx1"/>
                </a:solidFill>
              </a:endParaRPr>
            </a:p>
          </p:txBody>
        </p:sp>
        <p:cxnSp>
          <p:nvCxnSpPr>
            <p:cNvPr id="150" name="Straight Arrow Connector 149">
              <a:extLst>
                <a:ext uri="{FF2B5EF4-FFF2-40B4-BE49-F238E27FC236}">
                  <a16:creationId xmlns:a16="http://schemas.microsoft.com/office/drawing/2014/main" id="{AD727A9B-FBAF-4786-997E-19A1B615A21E}"/>
                </a:ext>
              </a:extLst>
            </p:cNvPr>
            <p:cNvCxnSpPr>
              <a:cxnSpLocks/>
              <a:stCxn id="138" idx="2"/>
              <a:endCxn id="192" idx="0"/>
            </p:cNvCxnSpPr>
            <p:nvPr/>
          </p:nvCxnSpPr>
          <p:spPr>
            <a:xfrm>
              <a:off x="1205948" y="1219322"/>
              <a:ext cx="36254" cy="63229"/>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51" name="TextBox 150">
              <a:extLst>
                <a:ext uri="{FF2B5EF4-FFF2-40B4-BE49-F238E27FC236}">
                  <a16:creationId xmlns:a16="http://schemas.microsoft.com/office/drawing/2014/main" id="{2478C5B8-F89E-4A17-BAF5-E1B336DCFF92}"/>
                </a:ext>
              </a:extLst>
            </p:cNvPr>
            <p:cNvSpPr txBox="1"/>
            <p:nvPr/>
          </p:nvSpPr>
          <p:spPr>
            <a:xfrm>
              <a:off x="920209" y="2248419"/>
              <a:ext cx="582211" cy="369332"/>
            </a:xfrm>
            <a:prstGeom prst="rect">
              <a:avLst/>
            </a:prstGeom>
            <a:noFill/>
          </p:spPr>
          <p:txBody>
            <a:bodyPr wrap="none" rtlCol="0">
              <a:spAutoFit/>
            </a:bodyPr>
            <a:lstStyle/>
            <a:p>
              <a:r>
                <a:rPr lang="en-US" dirty="0"/>
                <a:t>Etc.</a:t>
              </a:r>
            </a:p>
          </p:txBody>
        </p:sp>
        <p:sp>
          <p:nvSpPr>
            <p:cNvPr id="152" name="Rectangle 151">
              <a:extLst>
                <a:ext uri="{FF2B5EF4-FFF2-40B4-BE49-F238E27FC236}">
                  <a16:creationId xmlns:a16="http://schemas.microsoft.com/office/drawing/2014/main" id="{F6D2B85A-B10B-410D-874D-7A0A7C2BF119}"/>
                </a:ext>
              </a:extLst>
            </p:cNvPr>
            <p:cNvSpPr/>
            <p:nvPr/>
          </p:nvSpPr>
          <p:spPr>
            <a:xfrm>
              <a:off x="2256339" y="5531443"/>
              <a:ext cx="1460606"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CATRF2022 </a:t>
              </a:r>
              <a:r>
                <a:rPr lang="en-US" sz="1100" dirty="0">
                  <a:solidFill>
                    <a:schemeClr val="tx1"/>
                  </a:solidFill>
                </a:rPr>
                <a:t>(510)</a:t>
              </a:r>
              <a:endParaRPr lang="en-US" dirty="0">
                <a:solidFill>
                  <a:schemeClr val="tx1"/>
                </a:solidFill>
              </a:endParaRPr>
            </a:p>
          </p:txBody>
        </p:sp>
        <p:sp>
          <p:nvSpPr>
            <p:cNvPr id="153" name="Rectangle 152">
              <a:extLst>
                <a:ext uri="{FF2B5EF4-FFF2-40B4-BE49-F238E27FC236}">
                  <a16:creationId xmlns:a16="http://schemas.microsoft.com/office/drawing/2014/main" id="{A533012C-7505-412E-81E1-3775038C5095}"/>
                </a:ext>
              </a:extLst>
            </p:cNvPr>
            <p:cNvSpPr/>
            <p:nvPr/>
          </p:nvSpPr>
          <p:spPr>
            <a:xfrm>
              <a:off x="2270758" y="4964164"/>
              <a:ext cx="1443316"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PATRF2022 </a:t>
              </a:r>
              <a:r>
                <a:rPr lang="en-US" sz="1100" dirty="0">
                  <a:solidFill>
                    <a:schemeClr val="tx1"/>
                  </a:solidFill>
                </a:rPr>
                <a:t>(500)</a:t>
              </a:r>
              <a:endParaRPr lang="en-US" dirty="0">
                <a:solidFill>
                  <a:schemeClr val="tx1"/>
                </a:solidFill>
              </a:endParaRPr>
            </a:p>
          </p:txBody>
        </p:sp>
        <p:sp>
          <p:nvSpPr>
            <p:cNvPr id="154" name="Rectangle 153">
              <a:extLst>
                <a:ext uri="{FF2B5EF4-FFF2-40B4-BE49-F238E27FC236}">
                  <a16:creationId xmlns:a16="http://schemas.microsoft.com/office/drawing/2014/main" id="{7182277E-2505-437A-8897-60400C0DDC35}"/>
                </a:ext>
              </a:extLst>
            </p:cNvPr>
            <p:cNvSpPr/>
            <p:nvPr/>
          </p:nvSpPr>
          <p:spPr>
            <a:xfrm>
              <a:off x="2190745" y="6032968"/>
              <a:ext cx="1523329"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MATRF2022 </a:t>
              </a:r>
              <a:r>
                <a:rPr lang="en-US" sz="1050">
                  <a:solidFill>
                    <a:schemeClr val="tx1"/>
                  </a:solidFill>
                </a:rPr>
                <a:t>(520)</a:t>
              </a:r>
              <a:endParaRPr lang="en-US" dirty="0">
                <a:solidFill>
                  <a:schemeClr val="tx1"/>
                </a:solidFill>
              </a:endParaRPr>
            </a:p>
          </p:txBody>
        </p:sp>
        <p:sp>
          <p:nvSpPr>
            <p:cNvPr id="155" name="Oval 154">
              <a:extLst>
                <a:ext uri="{FF2B5EF4-FFF2-40B4-BE49-F238E27FC236}">
                  <a16:creationId xmlns:a16="http://schemas.microsoft.com/office/drawing/2014/main" id="{C0A75A04-3B2F-45D4-A8C1-095E52D7F568}"/>
                </a:ext>
              </a:extLst>
            </p:cNvPr>
            <p:cNvSpPr/>
            <p:nvPr/>
          </p:nvSpPr>
          <p:spPr>
            <a:xfrm>
              <a:off x="1871917" y="4617007"/>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40</a:t>
              </a:r>
            </a:p>
          </p:txBody>
        </p:sp>
        <p:cxnSp>
          <p:nvCxnSpPr>
            <p:cNvPr id="156" name="Straight Arrow Connector 155">
              <a:extLst>
                <a:ext uri="{FF2B5EF4-FFF2-40B4-BE49-F238E27FC236}">
                  <a16:creationId xmlns:a16="http://schemas.microsoft.com/office/drawing/2014/main" id="{561ECA48-4B2C-4602-A4B3-90C09B4FDA27}"/>
                </a:ext>
              </a:extLst>
            </p:cNvPr>
            <p:cNvCxnSpPr>
              <a:cxnSpLocks/>
              <a:stCxn id="140" idx="2"/>
              <a:endCxn id="155" idx="1"/>
            </p:cNvCxnSpPr>
            <p:nvPr/>
          </p:nvCxnSpPr>
          <p:spPr>
            <a:xfrm>
              <a:off x="1671706" y="4181256"/>
              <a:ext cx="250836" cy="486376"/>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D7EB1B05-2E4E-491D-8889-697986BD8DE7}"/>
                </a:ext>
              </a:extLst>
            </p:cNvPr>
            <p:cNvCxnSpPr>
              <a:cxnSpLocks/>
              <a:stCxn id="155" idx="5"/>
              <a:endCxn id="153" idx="1"/>
            </p:cNvCxnSpPr>
            <p:nvPr/>
          </p:nvCxnSpPr>
          <p:spPr>
            <a:xfrm>
              <a:off x="2166980" y="4912070"/>
              <a:ext cx="103778" cy="213787"/>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58" name="Oval 157">
              <a:extLst>
                <a:ext uri="{FF2B5EF4-FFF2-40B4-BE49-F238E27FC236}">
                  <a16:creationId xmlns:a16="http://schemas.microsoft.com/office/drawing/2014/main" id="{4918EE13-C23F-4496-9B6D-34ED5DBE2310}"/>
                </a:ext>
              </a:extLst>
            </p:cNvPr>
            <p:cNvSpPr/>
            <p:nvPr/>
          </p:nvSpPr>
          <p:spPr>
            <a:xfrm>
              <a:off x="1557918" y="5131078"/>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41</a:t>
              </a:r>
            </a:p>
          </p:txBody>
        </p:sp>
        <p:sp>
          <p:nvSpPr>
            <p:cNvPr id="159" name="Oval 158">
              <a:extLst>
                <a:ext uri="{FF2B5EF4-FFF2-40B4-BE49-F238E27FC236}">
                  <a16:creationId xmlns:a16="http://schemas.microsoft.com/office/drawing/2014/main" id="{64D9DB68-389D-4308-BB9A-2172A939AB9D}"/>
                </a:ext>
              </a:extLst>
            </p:cNvPr>
            <p:cNvSpPr/>
            <p:nvPr/>
          </p:nvSpPr>
          <p:spPr>
            <a:xfrm>
              <a:off x="1153174" y="5476766"/>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42</a:t>
              </a:r>
            </a:p>
          </p:txBody>
        </p:sp>
        <p:cxnSp>
          <p:nvCxnSpPr>
            <p:cNvPr id="160" name="Straight Arrow Connector 159">
              <a:extLst>
                <a:ext uri="{FF2B5EF4-FFF2-40B4-BE49-F238E27FC236}">
                  <a16:creationId xmlns:a16="http://schemas.microsoft.com/office/drawing/2014/main" id="{48975A7B-97F4-491C-9CA3-0BAA5A43580E}"/>
                </a:ext>
              </a:extLst>
            </p:cNvPr>
            <p:cNvCxnSpPr>
              <a:cxnSpLocks/>
              <a:stCxn id="140" idx="2"/>
              <a:endCxn id="158" idx="1"/>
            </p:cNvCxnSpPr>
            <p:nvPr/>
          </p:nvCxnSpPr>
          <p:spPr>
            <a:xfrm flipH="1">
              <a:off x="1608543" y="4181256"/>
              <a:ext cx="63163" cy="1000447"/>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FD233B0A-5710-463B-A367-AE24346464BC}"/>
                </a:ext>
              </a:extLst>
            </p:cNvPr>
            <p:cNvCxnSpPr>
              <a:cxnSpLocks/>
              <a:stCxn id="158" idx="5"/>
              <a:endCxn id="152" idx="1"/>
            </p:cNvCxnSpPr>
            <p:nvPr/>
          </p:nvCxnSpPr>
          <p:spPr>
            <a:xfrm>
              <a:off x="1852981" y="5426141"/>
              <a:ext cx="403358" cy="266995"/>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DC35A635-207A-482C-8046-4985AB85416A}"/>
                </a:ext>
              </a:extLst>
            </p:cNvPr>
            <p:cNvCxnSpPr>
              <a:cxnSpLocks/>
              <a:stCxn id="140" idx="2"/>
              <a:endCxn id="159" idx="0"/>
            </p:cNvCxnSpPr>
            <p:nvPr/>
          </p:nvCxnSpPr>
          <p:spPr>
            <a:xfrm flipH="1">
              <a:off x="1326018" y="4181256"/>
              <a:ext cx="345688" cy="1295510"/>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A88191F5-F454-41FE-B32D-6212D33D2D5D}"/>
                </a:ext>
              </a:extLst>
            </p:cNvPr>
            <p:cNvCxnSpPr>
              <a:cxnSpLocks/>
              <a:stCxn id="159" idx="5"/>
              <a:endCxn id="154" idx="1"/>
            </p:cNvCxnSpPr>
            <p:nvPr/>
          </p:nvCxnSpPr>
          <p:spPr>
            <a:xfrm>
              <a:off x="1448237" y="5771829"/>
              <a:ext cx="742508" cy="422832"/>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8" name="Rectangle 167">
              <a:extLst>
                <a:ext uri="{FF2B5EF4-FFF2-40B4-BE49-F238E27FC236}">
                  <a16:creationId xmlns:a16="http://schemas.microsoft.com/office/drawing/2014/main" id="{E1835F9C-83B3-49B5-A9A5-AE4AAB14664C}"/>
                </a:ext>
              </a:extLst>
            </p:cNvPr>
            <p:cNvSpPr/>
            <p:nvPr/>
          </p:nvSpPr>
          <p:spPr>
            <a:xfrm>
              <a:off x="553445" y="2737139"/>
              <a:ext cx="1321875"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ITRF2000 </a:t>
              </a:r>
              <a:r>
                <a:rPr lang="en-US" sz="1200" dirty="0">
                  <a:solidFill>
                    <a:schemeClr val="tx1"/>
                  </a:solidFill>
                </a:rPr>
                <a:t>(290)</a:t>
              </a:r>
              <a:endParaRPr lang="en-US" dirty="0">
                <a:solidFill>
                  <a:schemeClr val="tx1"/>
                </a:solidFill>
              </a:endParaRPr>
            </a:p>
          </p:txBody>
        </p:sp>
        <p:sp>
          <p:nvSpPr>
            <p:cNvPr id="169" name="Rectangle 168">
              <a:extLst>
                <a:ext uri="{FF2B5EF4-FFF2-40B4-BE49-F238E27FC236}">
                  <a16:creationId xmlns:a16="http://schemas.microsoft.com/office/drawing/2014/main" id="{2D98481B-25F5-43EB-9D7A-96F3BB49552B}"/>
                </a:ext>
              </a:extLst>
            </p:cNvPr>
            <p:cNvSpPr/>
            <p:nvPr/>
          </p:nvSpPr>
          <p:spPr>
            <a:xfrm>
              <a:off x="2302171" y="3279048"/>
              <a:ext cx="1441061"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NAD83_PA </a:t>
              </a:r>
              <a:r>
                <a:rPr lang="en-US" sz="1200" dirty="0">
                  <a:solidFill>
                    <a:schemeClr val="tx1"/>
                  </a:solidFill>
                </a:rPr>
                <a:t>(320)</a:t>
              </a:r>
              <a:endParaRPr lang="en-US" dirty="0">
                <a:solidFill>
                  <a:schemeClr val="tx1"/>
                </a:solidFill>
              </a:endParaRPr>
            </a:p>
          </p:txBody>
        </p:sp>
        <p:sp>
          <p:nvSpPr>
            <p:cNvPr id="170" name="Oval 169">
              <a:extLst>
                <a:ext uri="{FF2B5EF4-FFF2-40B4-BE49-F238E27FC236}">
                  <a16:creationId xmlns:a16="http://schemas.microsoft.com/office/drawing/2014/main" id="{372B8FBD-C138-495E-9034-70E02EFC9452}"/>
                </a:ext>
              </a:extLst>
            </p:cNvPr>
            <p:cNvSpPr/>
            <p:nvPr/>
          </p:nvSpPr>
          <p:spPr>
            <a:xfrm>
              <a:off x="2416852" y="2871788"/>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22</a:t>
              </a:r>
            </a:p>
          </p:txBody>
        </p:sp>
        <p:sp>
          <p:nvSpPr>
            <p:cNvPr id="171" name="Rectangle 170">
              <a:extLst>
                <a:ext uri="{FF2B5EF4-FFF2-40B4-BE49-F238E27FC236}">
                  <a16:creationId xmlns:a16="http://schemas.microsoft.com/office/drawing/2014/main" id="{C58F38FB-BDD8-4DBC-9C4C-7B987DB0DA59}"/>
                </a:ext>
              </a:extLst>
            </p:cNvPr>
            <p:cNvSpPr/>
            <p:nvPr/>
          </p:nvSpPr>
          <p:spPr>
            <a:xfrm>
              <a:off x="2238730" y="2062764"/>
              <a:ext cx="1542888"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NAD83_MA </a:t>
              </a:r>
              <a:r>
                <a:rPr lang="en-US" sz="1200" dirty="0">
                  <a:solidFill>
                    <a:schemeClr val="tx1"/>
                  </a:solidFill>
                </a:rPr>
                <a:t>(330)</a:t>
              </a:r>
              <a:endParaRPr lang="en-US" dirty="0">
                <a:solidFill>
                  <a:schemeClr val="tx1"/>
                </a:solidFill>
              </a:endParaRPr>
            </a:p>
          </p:txBody>
        </p:sp>
        <p:sp>
          <p:nvSpPr>
            <p:cNvPr id="172" name="Oval 171">
              <a:extLst>
                <a:ext uri="{FF2B5EF4-FFF2-40B4-BE49-F238E27FC236}">
                  <a16:creationId xmlns:a16="http://schemas.microsoft.com/office/drawing/2014/main" id="{CDA54034-4102-47B6-B851-B13E0C1DE6C7}"/>
                </a:ext>
              </a:extLst>
            </p:cNvPr>
            <p:cNvSpPr/>
            <p:nvPr/>
          </p:nvSpPr>
          <p:spPr>
            <a:xfrm>
              <a:off x="2848478" y="2520627"/>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23</a:t>
              </a:r>
            </a:p>
          </p:txBody>
        </p:sp>
        <p:cxnSp>
          <p:nvCxnSpPr>
            <p:cNvPr id="173" name="Straight Arrow Connector 172">
              <a:extLst>
                <a:ext uri="{FF2B5EF4-FFF2-40B4-BE49-F238E27FC236}">
                  <a16:creationId xmlns:a16="http://schemas.microsoft.com/office/drawing/2014/main" id="{16F887CE-725F-42E9-BDEC-3F2B6CD1ED93}"/>
                </a:ext>
              </a:extLst>
            </p:cNvPr>
            <p:cNvCxnSpPr>
              <a:cxnSpLocks/>
              <a:stCxn id="169" idx="0"/>
              <a:endCxn id="170" idx="6"/>
            </p:cNvCxnSpPr>
            <p:nvPr/>
          </p:nvCxnSpPr>
          <p:spPr>
            <a:xfrm flipH="1" flipV="1">
              <a:off x="2762540" y="3044632"/>
              <a:ext cx="260162" cy="234416"/>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564F745A-EB05-47F9-8B22-839E953D35DD}"/>
                </a:ext>
              </a:extLst>
            </p:cNvPr>
            <p:cNvCxnSpPr>
              <a:cxnSpLocks/>
              <a:stCxn id="170" idx="1"/>
              <a:endCxn id="168" idx="3"/>
            </p:cNvCxnSpPr>
            <p:nvPr/>
          </p:nvCxnSpPr>
          <p:spPr>
            <a:xfrm flipH="1" flipV="1">
              <a:off x="1875320" y="2898832"/>
              <a:ext cx="592157" cy="23581"/>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2D165E25-6544-4030-A378-BD88C3B0BC86}"/>
                </a:ext>
              </a:extLst>
            </p:cNvPr>
            <p:cNvCxnSpPr>
              <a:cxnSpLocks/>
              <a:stCxn id="171" idx="2"/>
              <a:endCxn id="172" idx="0"/>
            </p:cNvCxnSpPr>
            <p:nvPr/>
          </p:nvCxnSpPr>
          <p:spPr>
            <a:xfrm>
              <a:off x="3010174" y="2386149"/>
              <a:ext cx="11148" cy="134478"/>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3DB841D7-8BA5-4ECE-8FAF-1406C349ACC1}"/>
                </a:ext>
              </a:extLst>
            </p:cNvPr>
            <p:cNvCxnSpPr>
              <a:cxnSpLocks/>
              <a:stCxn id="172" idx="2"/>
              <a:endCxn id="168" idx="3"/>
            </p:cNvCxnSpPr>
            <p:nvPr/>
          </p:nvCxnSpPr>
          <p:spPr>
            <a:xfrm flipH="1">
              <a:off x="1875320" y="2693471"/>
              <a:ext cx="973158" cy="205361"/>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4D00B138-FB3F-4865-886A-2C0BC3824193}"/>
                </a:ext>
              </a:extLst>
            </p:cNvPr>
            <p:cNvCxnSpPr>
              <a:cxnSpLocks/>
              <a:stCxn id="179" idx="2"/>
              <a:endCxn id="140" idx="0"/>
            </p:cNvCxnSpPr>
            <p:nvPr/>
          </p:nvCxnSpPr>
          <p:spPr>
            <a:xfrm>
              <a:off x="1204353" y="3646309"/>
              <a:ext cx="467353" cy="211562"/>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448F34BF-105E-4924-BC0A-4E749CA41E8E}"/>
                </a:ext>
              </a:extLst>
            </p:cNvPr>
            <p:cNvCxnSpPr>
              <a:cxnSpLocks/>
              <a:stCxn id="168" idx="2"/>
              <a:endCxn id="179" idx="0"/>
            </p:cNvCxnSpPr>
            <p:nvPr/>
          </p:nvCxnSpPr>
          <p:spPr>
            <a:xfrm flipH="1">
              <a:off x="1204353" y="3060524"/>
              <a:ext cx="10030" cy="216453"/>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07FF684C-B240-4311-88EB-18AA803FE389}"/>
                </a:ext>
              </a:extLst>
            </p:cNvPr>
            <p:cNvSpPr txBox="1"/>
            <p:nvPr/>
          </p:nvSpPr>
          <p:spPr>
            <a:xfrm>
              <a:off x="913247" y="3276977"/>
              <a:ext cx="582211" cy="369332"/>
            </a:xfrm>
            <a:prstGeom prst="rect">
              <a:avLst/>
            </a:prstGeom>
            <a:noFill/>
          </p:spPr>
          <p:txBody>
            <a:bodyPr wrap="none" rtlCol="0">
              <a:spAutoFit/>
            </a:bodyPr>
            <a:lstStyle/>
            <a:p>
              <a:r>
                <a:rPr lang="en-US" dirty="0"/>
                <a:t>Etc.</a:t>
              </a:r>
            </a:p>
          </p:txBody>
        </p:sp>
        <p:sp>
          <p:nvSpPr>
            <p:cNvPr id="180" name="TextBox 179">
              <a:extLst>
                <a:ext uri="{FF2B5EF4-FFF2-40B4-BE49-F238E27FC236}">
                  <a16:creationId xmlns:a16="http://schemas.microsoft.com/office/drawing/2014/main" id="{41F267BA-D12A-402C-8E0D-0A681DC26210}"/>
                </a:ext>
              </a:extLst>
            </p:cNvPr>
            <p:cNvSpPr txBox="1"/>
            <p:nvPr/>
          </p:nvSpPr>
          <p:spPr>
            <a:xfrm>
              <a:off x="1163813" y="501885"/>
              <a:ext cx="2069797" cy="369332"/>
            </a:xfrm>
            <a:prstGeom prst="rect">
              <a:avLst/>
            </a:prstGeom>
            <a:noFill/>
          </p:spPr>
          <p:txBody>
            <a:bodyPr wrap="none" rtlCol="0">
              <a:spAutoFit/>
            </a:bodyPr>
            <a:lstStyle/>
            <a:p>
              <a:r>
                <a:rPr lang="en-US" dirty="0"/>
                <a:t>Epoch:  </a:t>
              </a:r>
              <a:r>
                <a:rPr lang="en-US" b="1" dirty="0">
                  <a:solidFill>
                    <a:srgbClr val="FF0000"/>
                  </a:solidFill>
                </a:rPr>
                <a:t>Unknown</a:t>
              </a:r>
            </a:p>
          </p:txBody>
        </p:sp>
        <p:sp>
          <p:nvSpPr>
            <p:cNvPr id="183" name="Rectangle 182">
              <a:extLst>
                <a:ext uri="{FF2B5EF4-FFF2-40B4-BE49-F238E27FC236}">
                  <a16:creationId xmlns:a16="http://schemas.microsoft.com/office/drawing/2014/main" id="{7B54C60A-6DF9-4AC7-A0B3-569BF9AF4747}"/>
                </a:ext>
              </a:extLst>
            </p:cNvPr>
            <p:cNvSpPr/>
            <p:nvPr/>
          </p:nvSpPr>
          <p:spPr>
            <a:xfrm>
              <a:off x="473824" y="482137"/>
              <a:ext cx="3412447" cy="5935287"/>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AF2B30E1-2950-4178-984B-0FC28EEDA939}"/>
                </a:ext>
              </a:extLst>
            </p:cNvPr>
            <p:cNvSpPr/>
            <p:nvPr/>
          </p:nvSpPr>
          <p:spPr>
            <a:xfrm>
              <a:off x="669291" y="1805107"/>
              <a:ext cx="1109567"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ITRF96 </a:t>
              </a:r>
              <a:r>
                <a:rPr lang="en-US" sz="1200" dirty="0">
                  <a:solidFill>
                    <a:schemeClr val="tx1"/>
                  </a:solidFill>
                </a:rPr>
                <a:t>(250)</a:t>
              </a:r>
              <a:endParaRPr lang="en-US" dirty="0">
                <a:solidFill>
                  <a:schemeClr val="tx1"/>
                </a:solidFill>
              </a:endParaRPr>
            </a:p>
          </p:txBody>
        </p:sp>
        <p:sp>
          <p:nvSpPr>
            <p:cNvPr id="188" name="Oval 187">
              <a:extLst>
                <a:ext uri="{FF2B5EF4-FFF2-40B4-BE49-F238E27FC236}">
                  <a16:creationId xmlns:a16="http://schemas.microsoft.com/office/drawing/2014/main" id="{E07C40CA-602F-4E76-A5EC-F818BFFBEBBF}"/>
                </a:ext>
              </a:extLst>
            </p:cNvPr>
            <p:cNvSpPr/>
            <p:nvPr/>
          </p:nvSpPr>
          <p:spPr>
            <a:xfrm>
              <a:off x="2421842" y="1566535"/>
              <a:ext cx="345688" cy="34568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16</a:t>
              </a:r>
            </a:p>
          </p:txBody>
        </p:sp>
        <p:cxnSp>
          <p:nvCxnSpPr>
            <p:cNvPr id="189" name="Straight Arrow Connector 188">
              <a:extLst>
                <a:ext uri="{FF2B5EF4-FFF2-40B4-BE49-F238E27FC236}">
                  <a16:creationId xmlns:a16="http://schemas.microsoft.com/office/drawing/2014/main" id="{19941E59-A5A9-4240-80A9-1770A3429DBC}"/>
                </a:ext>
              </a:extLst>
            </p:cNvPr>
            <p:cNvCxnSpPr>
              <a:cxnSpLocks/>
              <a:stCxn id="148" idx="2"/>
              <a:endCxn id="188" idx="7"/>
            </p:cNvCxnSpPr>
            <p:nvPr/>
          </p:nvCxnSpPr>
          <p:spPr>
            <a:xfrm flipH="1">
              <a:off x="2716905" y="1294645"/>
              <a:ext cx="187377" cy="322515"/>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63DAA13C-2840-49B8-A53B-A70F012C76B2}"/>
                </a:ext>
              </a:extLst>
            </p:cNvPr>
            <p:cNvCxnSpPr>
              <a:cxnSpLocks/>
              <a:stCxn id="188" idx="2"/>
              <a:endCxn id="187" idx="3"/>
            </p:cNvCxnSpPr>
            <p:nvPr/>
          </p:nvCxnSpPr>
          <p:spPr>
            <a:xfrm flipH="1">
              <a:off x="1778858" y="1739379"/>
              <a:ext cx="642984" cy="227421"/>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89F87DF9-2E0F-43FC-9F28-319149C18E25}"/>
                </a:ext>
              </a:extLst>
            </p:cNvPr>
            <p:cNvSpPr txBox="1"/>
            <p:nvPr/>
          </p:nvSpPr>
          <p:spPr>
            <a:xfrm>
              <a:off x="951096" y="1282551"/>
              <a:ext cx="582211" cy="369332"/>
            </a:xfrm>
            <a:prstGeom prst="rect">
              <a:avLst/>
            </a:prstGeom>
            <a:noFill/>
          </p:spPr>
          <p:txBody>
            <a:bodyPr wrap="none" rtlCol="0">
              <a:spAutoFit/>
            </a:bodyPr>
            <a:lstStyle/>
            <a:p>
              <a:r>
                <a:rPr lang="en-US" dirty="0"/>
                <a:t>Etc.</a:t>
              </a:r>
            </a:p>
          </p:txBody>
        </p:sp>
        <p:cxnSp>
          <p:nvCxnSpPr>
            <p:cNvPr id="193" name="Straight Arrow Connector 192">
              <a:extLst>
                <a:ext uri="{FF2B5EF4-FFF2-40B4-BE49-F238E27FC236}">
                  <a16:creationId xmlns:a16="http://schemas.microsoft.com/office/drawing/2014/main" id="{80CA0423-99AF-4B1F-9202-28D8D3B51EE1}"/>
                </a:ext>
              </a:extLst>
            </p:cNvPr>
            <p:cNvCxnSpPr>
              <a:cxnSpLocks/>
              <a:stCxn id="187" idx="2"/>
              <a:endCxn id="151" idx="0"/>
            </p:cNvCxnSpPr>
            <p:nvPr/>
          </p:nvCxnSpPr>
          <p:spPr>
            <a:xfrm flipH="1">
              <a:off x="1211315" y="2128492"/>
              <a:ext cx="12760" cy="119927"/>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0ECAF893-E282-47FB-91E0-8BFF383DEFE9}"/>
                </a:ext>
              </a:extLst>
            </p:cNvPr>
            <p:cNvCxnSpPr>
              <a:cxnSpLocks/>
              <a:stCxn id="192" idx="2"/>
              <a:endCxn id="187" idx="0"/>
            </p:cNvCxnSpPr>
            <p:nvPr/>
          </p:nvCxnSpPr>
          <p:spPr>
            <a:xfrm flipH="1">
              <a:off x="1224075" y="1651883"/>
              <a:ext cx="18127" cy="153224"/>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sp>
        <p:nvSpPr>
          <p:cNvPr id="108" name="TextBox 107">
            <a:extLst>
              <a:ext uri="{FF2B5EF4-FFF2-40B4-BE49-F238E27FC236}">
                <a16:creationId xmlns:a16="http://schemas.microsoft.com/office/drawing/2014/main" id="{5108C2DD-D32E-4892-9791-E8B432490F31}"/>
              </a:ext>
            </a:extLst>
          </p:cNvPr>
          <p:cNvSpPr txBox="1"/>
          <p:nvPr/>
        </p:nvSpPr>
        <p:spPr>
          <a:xfrm>
            <a:off x="8115004" y="413099"/>
            <a:ext cx="4094101" cy="923330"/>
          </a:xfrm>
          <a:prstGeom prst="rect">
            <a:avLst/>
          </a:prstGeom>
          <a:noFill/>
        </p:spPr>
        <p:txBody>
          <a:bodyPr wrap="square">
            <a:spAutoFit/>
          </a:bodyPr>
          <a:lstStyle/>
          <a:p>
            <a:pPr lvl="1"/>
            <a:r>
              <a:rPr lang="en-US" dirty="0"/>
              <a:t>Given </a:t>
            </a:r>
            <a:r>
              <a:rPr lang="en-US" dirty="0" err="1">
                <a:latin typeface="Symbol" panose="05050102010706020507" pitchFamily="18" charset="2"/>
              </a:rPr>
              <a:t>fl</a:t>
            </a:r>
            <a:r>
              <a:rPr lang="en-US" dirty="0" err="1"/>
              <a:t>h</a:t>
            </a:r>
            <a:r>
              <a:rPr lang="en-US" dirty="0"/>
              <a:t> in NAD83_NSRS2007</a:t>
            </a:r>
          </a:p>
          <a:p>
            <a:pPr lvl="1"/>
            <a:r>
              <a:rPr lang="en-US" dirty="0"/>
              <a:t>Region: CONUS</a:t>
            </a:r>
          </a:p>
          <a:p>
            <a:pPr lvl="1"/>
            <a:r>
              <a:rPr lang="en-US" dirty="0"/>
              <a:t>Want: </a:t>
            </a:r>
            <a:r>
              <a:rPr lang="en-US" dirty="0" err="1">
                <a:latin typeface="Symbol" panose="05050102010706020507" pitchFamily="18" charset="2"/>
              </a:rPr>
              <a:t>fl</a:t>
            </a:r>
            <a:r>
              <a:rPr lang="en-US" dirty="0" err="1"/>
              <a:t>h</a:t>
            </a:r>
            <a:r>
              <a:rPr lang="en-US" dirty="0"/>
              <a:t> in ITRF88</a:t>
            </a:r>
          </a:p>
        </p:txBody>
      </p:sp>
    </p:spTree>
    <p:extLst>
      <p:ext uri="{BB962C8B-B14F-4D97-AF65-F5344CB8AC3E}">
        <p14:creationId xmlns:p14="http://schemas.microsoft.com/office/powerpoint/2010/main" val="126379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5">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5">
                                            <p:txEl>
                                              <p:pRg st="7" end="7"/>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10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5">
                                            <p:txEl>
                                              <p:pRg st="9" end="9"/>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0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5">
                                            <p:txEl>
                                              <p:pRg st="10" end="1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106"/>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1" grpId="0" animBg="1"/>
      <p:bldP spid="88" grpId="0"/>
      <p:bldP spid="60" grpId="0" animBg="1"/>
      <p:bldP spid="1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941B6-DA91-4521-8A4F-413B8DC72FAD}"/>
              </a:ext>
            </a:extLst>
          </p:cNvPr>
          <p:cNvSpPr>
            <a:spLocks noGrp="1"/>
          </p:cNvSpPr>
          <p:nvPr>
            <p:ph type="title"/>
          </p:nvPr>
        </p:nvSpPr>
        <p:spPr/>
        <p:txBody>
          <a:bodyPr/>
          <a:lstStyle/>
          <a:p>
            <a:r>
              <a:rPr lang="en-US" dirty="0"/>
              <a:t>What about the h to H conversion?</a:t>
            </a:r>
          </a:p>
        </p:txBody>
      </p:sp>
      <p:sp>
        <p:nvSpPr>
          <p:cNvPr id="3" name="Content Placeholder 2">
            <a:extLst>
              <a:ext uri="{FF2B5EF4-FFF2-40B4-BE49-F238E27FC236}">
                <a16:creationId xmlns:a16="http://schemas.microsoft.com/office/drawing/2014/main" id="{9BE5F48B-482E-4337-9598-A86CC0A51E87}"/>
              </a:ext>
            </a:extLst>
          </p:cNvPr>
          <p:cNvSpPr>
            <a:spLocks noGrp="1"/>
          </p:cNvSpPr>
          <p:nvPr>
            <p:ph idx="1"/>
          </p:nvPr>
        </p:nvSpPr>
        <p:spPr/>
        <p:txBody>
          <a:bodyPr/>
          <a:lstStyle/>
          <a:p>
            <a:r>
              <a:rPr lang="en-US" dirty="0"/>
              <a:t>No hybrid geoids</a:t>
            </a:r>
          </a:p>
          <a:p>
            <a:r>
              <a:rPr lang="en-US" dirty="0"/>
              <a:t>All such conversions will run through GEOID2022</a:t>
            </a:r>
          </a:p>
        </p:txBody>
      </p:sp>
      <p:sp>
        <p:nvSpPr>
          <p:cNvPr id="4" name="Date Placeholder 3">
            <a:extLst>
              <a:ext uri="{FF2B5EF4-FFF2-40B4-BE49-F238E27FC236}">
                <a16:creationId xmlns:a16="http://schemas.microsoft.com/office/drawing/2014/main" id="{B675759F-28C5-4DAC-BC66-F54F3C01BA9F}"/>
              </a:ext>
            </a:extLst>
          </p:cNvPr>
          <p:cNvSpPr>
            <a:spLocks noGrp="1"/>
          </p:cNvSpPr>
          <p:nvPr>
            <p:ph type="dt" sz="half" idx="10"/>
          </p:nvPr>
        </p:nvSpPr>
        <p:spPr/>
        <p:txBody>
          <a:bodyPr/>
          <a:lstStyle/>
          <a:p>
            <a:pPr>
              <a:defRPr/>
            </a:pPr>
            <a:r>
              <a:rPr lang="en-US"/>
              <a:t>April 23, 2025</a:t>
            </a:r>
          </a:p>
        </p:txBody>
      </p:sp>
      <p:sp>
        <p:nvSpPr>
          <p:cNvPr id="5" name="Footer Placeholder 4">
            <a:extLst>
              <a:ext uri="{FF2B5EF4-FFF2-40B4-BE49-F238E27FC236}">
                <a16:creationId xmlns:a16="http://schemas.microsoft.com/office/drawing/2014/main" id="{82D0AFDB-AF71-4B94-B479-0BDB55D71CC9}"/>
              </a:ext>
            </a:extLst>
          </p:cNvPr>
          <p:cNvSpPr>
            <a:spLocks noGrp="1"/>
          </p:cNvSpPr>
          <p:nvPr>
            <p:ph type="ftr" sz="quarter" idx="11"/>
          </p:nvPr>
        </p:nvSpPr>
        <p:spPr/>
        <p:txBody>
          <a:bodyPr/>
          <a:lstStyle/>
          <a:p>
            <a:pPr>
              <a:defRPr/>
            </a:pPr>
            <a:r>
              <a:rPr lang="en-US"/>
              <a:t>Industry Workshop on modernization of NSRS and CSRS</a:t>
            </a:r>
          </a:p>
        </p:txBody>
      </p:sp>
      <p:sp>
        <p:nvSpPr>
          <p:cNvPr id="6" name="Slide Number Placeholder 5">
            <a:extLst>
              <a:ext uri="{FF2B5EF4-FFF2-40B4-BE49-F238E27FC236}">
                <a16:creationId xmlns:a16="http://schemas.microsoft.com/office/drawing/2014/main" id="{9ED1799B-E825-4517-9EB0-FB867D7747A7}"/>
              </a:ext>
            </a:extLst>
          </p:cNvPr>
          <p:cNvSpPr>
            <a:spLocks noGrp="1"/>
          </p:cNvSpPr>
          <p:nvPr>
            <p:ph type="sldNum" sz="quarter" idx="12"/>
          </p:nvPr>
        </p:nvSpPr>
        <p:spPr/>
        <p:txBody>
          <a:bodyPr/>
          <a:lstStyle/>
          <a:p>
            <a:pPr>
              <a:defRPr/>
            </a:pPr>
            <a:fld id="{EB6791C4-DF4E-4C17-A41C-B2BEB15390BD}" type="slidenum">
              <a:rPr lang="en-US" smtClean="0"/>
              <a:pPr>
                <a:defRPr/>
              </a:pPr>
              <a:t>16</a:t>
            </a:fld>
            <a:endParaRPr lang="en-US"/>
          </a:p>
        </p:txBody>
      </p:sp>
    </p:spTree>
    <p:extLst>
      <p:ext uri="{BB962C8B-B14F-4D97-AF65-F5344CB8AC3E}">
        <p14:creationId xmlns:p14="http://schemas.microsoft.com/office/powerpoint/2010/main" val="3545806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715EA2D-6D58-4D24-A167-603F53FA1EF0}"/>
              </a:ext>
            </a:extLst>
          </p:cNvPr>
          <p:cNvSpPr>
            <a:spLocks noGrp="1"/>
          </p:cNvSpPr>
          <p:nvPr>
            <p:ph type="dt" sz="half" idx="10"/>
          </p:nvPr>
        </p:nvSpPr>
        <p:spPr/>
        <p:txBody>
          <a:bodyPr/>
          <a:lstStyle/>
          <a:p>
            <a:pPr>
              <a:defRPr/>
            </a:pPr>
            <a:r>
              <a:rPr lang="en-US"/>
              <a:t>April 23, 2025</a:t>
            </a:r>
          </a:p>
        </p:txBody>
      </p:sp>
      <p:sp>
        <p:nvSpPr>
          <p:cNvPr id="5" name="Footer Placeholder 4">
            <a:extLst>
              <a:ext uri="{FF2B5EF4-FFF2-40B4-BE49-F238E27FC236}">
                <a16:creationId xmlns:a16="http://schemas.microsoft.com/office/drawing/2014/main" id="{B2456CD5-0107-4087-9269-C94FBB149D7B}"/>
              </a:ext>
            </a:extLst>
          </p:cNvPr>
          <p:cNvSpPr>
            <a:spLocks noGrp="1"/>
          </p:cNvSpPr>
          <p:nvPr>
            <p:ph type="ftr" sz="quarter" idx="11"/>
          </p:nvPr>
        </p:nvSpPr>
        <p:spPr/>
        <p:txBody>
          <a:bodyPr/>
          <a:lstStyle/>
          <a:p>
            <a:pPr>
              <a:defRPr/>
            </a:pPr>
            <a:r>
              <a:rPr lang="en-US"/>
              <a:t>Industry Workshop on modernization of NSRS and CSRS</a:t>
            </a:r>
          </a:p>
        </p:txBody>
      </p:sp>
      <p:sp>
        <p:nvSpPr>
          <p:cNvPr id="6" name="Slide Number Placeholder 5">
            <a:extLst>
              <a:ext uri="{FF2B5EF4-FFF2-40B4-BE49-F238E27FC236}">
                <a16:creationId xmlns:a16="http://schemas.microsoft.com/office/drawing/2014/main" id="{B2729C51-A5B3-4922-BCCC-C84F8D00B349}"/>
              </a:ext>
            </a:extLst>
          </p:cNvPr>
          <p:cNvSpPr>
            <a:spLocks noGrp="1"/>
          </p:cNvSpPr>
          <p:nvPr>
            <p:ph type="sldNum" sz="quarter" idx="12"/>
          </p:nvPr>
        </p:nvSpPr>
        <p:spPr/>
        <p:txBody>
          <a:bodyPr/>
          <a:lstStyle/>
          <a:p>
            <a:pPr>
              <a:defRPr/>
            </a:pPr>
            <a:fld id="{EB6791C4-DF4E-4C17-A41C-B2BEB15390BD}" type="slidenum">
              <a:rPr lang="en-US" smtClean="0"/>
              <a:pPr>
                <a:defRPr/>
              </a:pPr>
              <a:t>17</a:t>
            </a:fld>
            <a:endParaRPr lang="en-US"/>
          </a:p>
        </p:txBody>
      </p:sp>
      <p:sp>
        <p:nvSpPr>
          <p:cNvPr id="19" name="TextBox 18">
            <a:extLst>
              <a:ext uri="{FF2B5EF4-FFF2-40B4-BE49-F238E27FC236}">
                <a16:creationId xmlns:a16="http://schemas.microsoft.com/office/drawing/2014/main" id="{34B14CE3-6FC1-4AB2-A6E8-57AA6BF09EA0}"/>
              </a:ext>
            </a:extLst>
          </p:cNvPr>
          <p:cNvSpPr txBox="1"/>
          <p:nvPr/>
        </p:nvSpPr>
        <p:spPr>
          <a:xfrm>
            <a:off x="8213202" y="5254331"/>
            <a:ext cx="1260025" cy="523220"/>
          </a:xfrm>
          <a:prstGeom prst="rect">
            <a:avLst/>
          </a:prstGeom>
          <a:noFill/>
        </p:spPr>
        <p:txBody>
          <a:bodyPr wrap="none" rtlCol="0">
            <a:spAutoFit/>
          </a:bodyPr>
          <a:lstStyle/>
          <a:p>
            <a:r>
              <a:rPr lang="en-US" sz="1400" b="1" dirty="0">
                <a:solidFill>
                  <a:srgbClr val="7030A0"/>
                </a:solidFill>
              </a:rPr>
              <a:t>NAD83_2011</a:t>
            </a:r>
          </a:p>
          <a:p>
            <a:r>
              <a:rPr lang="en-US" sz="1400" b="1" dirty="0">
                <a:solidFill>
                  <a:srgbClr val="7030A0"/>
                </a:solidFill>
              </a:rPr>
              <a:t>(255)</a:t>
            </a:r>
            <a:endParaRPr lang="en-US" b="1" dirty="0">
              <a:solidFill>
                <a:srgbClr val="7030A0"/>
              </a:solidFill>
            </a:endParaRPr>
          </a:p>
        </p:txBody>
      </p:sp>
      <p:cxnSp>
        <p:nvCxnSpPr>
          <p:cNvPr id="20" name="Straight Connector 19">
            <a:extLst>
              <a:ext uri="{FF2B5EF4-FFF2-40B4-BE49-F238E27FC236}">
                <a16:creationId xmlns:a16="http://schemas.microsoft.com/office/drawing/2014/main" id="{B38164CE-03AD-46CE-ABF2-4E0472B31FE4}"/>
              </a:ext>
            </a:extLst>
          </p:cNvPr>
          <p:cNvCxnSpPr>
            <a:cxnSpLocks/>
            <a:stCxn id="39" idx="6"/>
            <a:endCxn id="50" idx="2"/>
          </p:cNvCxnSpPr>
          <p:nvPr/>
        </p:nvCxnSpPr>
        <p:spPr>
          <a:xfrm>
            <a:off x="6654062" y="3689280"/>
            <a:ext cx="1683991" cy="79190"/>
          </a:xfrm>
          <a:prstGeom prst="line">
            <a:avLst/>
          </a:prstGeom>
          <a:ln w="38100">
            <a:solidFill>
              <a:srgbClr val="00B050"/>
            </a:solidFill>
            <a:headEnd type="arrow"/>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EE5E4BE6-E727-42C4-992F-6233461958FF}"/>
              </a:ext>
            </a:extLst>
          </p:cNvPr>
          <p:cNvSpPr/>
          <p:nvPr/>
        </p:nvSpPr>
        <p:spPr>
          <a:xfrm>
            <a:off x="7306960" y="3670518"/>
            <a:ext cx="782307" cy="21945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7A,7B,7C</a:t>
            </a:r>
          </a:p>
        </p:txBody>
      </p:sp>
      <p:grpSp>
        <p:nvGrpSpPr>
          <p:cNvPr id="22" name="Group 21">
            <a:extLst>
              <a:ext uri="{FF2B5EF4-FFF2-40B4-BE49-F238E27FC236}">
                <a16:creationId xmlns:a16="http://schemas.microsoft.com/office/drawing/2014/main" id="{1ABDBF4A-CA5F-4049-8438-D9891C8CB240}"/>
              </a:ext>
            </a:extLst>
          </p:cNvPr>
          <p:cNvGrpSpPr/>
          <p:nvPr/>
        </p:nvGrpSpPr>
        <p:grpSpPr>
          <a:xfrm>
            <a:off x="10001255" y="3297429"/>
            <a:ext cx="1924135" cy="1614641"/>
            <a:chOff x="1352465" y="1688796"/>
            <a:chExt cx="1924135" cy="1614641"/>
          </a:xfrm>
        </p:grpSpPr>
        <p:sp>
          <p:nvSpPr>
            <p:cNvPr id="23" name="Oval 22">
              <a:extLst>
                <a:ext uri="{FF2B5EF4-FFF2-40B4-BE49-F238E27FC236}">
                  <a16:creationId xmlns:a16="http://schemas.microsoft.com/office/drawing/2014/main" id="{88952D06-B818-45BA-9903-17FC6FE958FA}"/>
                </a:ext>
              </a:extLst>
            </p:cNvPr>
            <p:cNvSpPr/>
            <p:nvPr/>
          </p:nvSpPr>
          <p:spPr>
            <a:xfrm>
              <a:off x="1352465" y="2351386"/>
              <a:ext cx="467170" cy="4671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rPr>
                <a:t>X, Y, Z</a:t>
              </a:r>
            </a:p>
          </p:txBody>
        </p:sp>
        <p:sp>
          <p:nvSpPr>
            <p:cNvPr id="24" name="Oval 23">
              <a:extLst>
                <a:ext uri="{FF2B5EF4-FFF2-40B4-BE49-F238E27FC236}">
                  <a16:creationId xmlns:a16="http://schemas.microsoft.com/office/drawing/2014/main" id="{DF6AAFF6-453E-4B0D-9A70-6985547D5D8F}"/>
                </a:ext>
              </a:extLst>
            </p:cNvPr>
            <p:cNvSpPr/>
            <p:nvPr/>
          </p:nvSpPr>
          <p:spPr>
            <a:xfrm>
              <a:off x="1752600"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USNG</a:t>
              </a:r>
            </a:p>
          </p:txBody>
        </p:sp>
        <p:sp>
          <p:nvSpPr>
            <p:cNvPr id="25" name="Oval 24">
              <a:extLst>
                <a:ext uri="{FF2B5EF4-FFF2-40B4-BE49-F238E27FC236}">
                  <a16:creationId xmlns:a16="http://schemas.microsoft.com/office/drawing/2014/main" id="{A86570F4-4CF0-417C-92D6-7CC730A78F76}"/>
                </a:ext>
              </a:extLst>
            </p:cNvPr>
            <p:cNvSpPr/>
            <p:nvPr/>
          </p:nvSpPr>
          <p:spPr>
            <a:xfrm>
              <a:off x="2449608"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rPr>
                <a:t>UTM</a:t>
              </a:r>
            </a:p>
          </p:txBody>
        </p:sp>
        <p:sp>
          <p:nvSpPr>
            <p:cNvPr id="26" name="Oval 25">
              <a:extLst>
                <a:ext uri="{FF2B5EF4-FFF2-40B4-BE49-F238E27FC236}">
                  <a16:creationId xmlns:a16="http://schemas.microsoft.com/office/drawing/2014/main" id="{64452E82-5D29-4030-942A-3F7E13448940}"/>
                </a:ext>
              </a:extLst>
            </p:cNvPr>
            <p:cNvSpPr/>
            <p:nvPr/>
          </p:nvSpPr>
          <p:spPr>
            <a:xfrm>
              <a:off x="2819400" y="22860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rPr>
                <a:t>SPC</a:t>
              </a:r>
            </a:p>
          </p:txBody>
        </p:sp>
        <p:sp>
          <p:nvSpPr>
            <p:cNvPr id="27" name="Oval 26">
              <a:extLst>
                <a:ext uri="{FF2B5EF4-FFF2-40B4-BE49-F238E27FC236}">
                  <a16:creationId xmlns:a16="http://schemas.microsoft.com/office/drawing/2014/main" id="{26EB42D2-532D-4022-99B8-97FE4C39D0B6}"/>
                </a:ext>
              </a:extLst>
            </p:cNvPr>
            <p:cNvSpPr/>
            <p:nvPr/>
          </p:nvSpPr>
          <p:spPr>
            <a:xfrm>
              <a:off x="2057400" y="1688796"/>
              <a:ext cx="457200" cy="457200"/>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Symbol" panose="05050102010706020507" pitchFamily="18" charset="2"/>
                </a:rPr>
                <a:t>f</a:t>
              </a:r>
              <a:r>
                <a:rPr lang="en-US" sz="900" b="1" dirty="0">
                  <a:solidFill>
                    <a:schemeClr val="tx1"/>
                  </a:solidFill>
                </a:rPr>
                <a:t>, </a:t>
              </a:r>
              <a:r>
                <a:rPr lang="en-US" sz="900" b="1" dirty="0">
                  <a:solidFill>
                    <a:schemeClr val="tx1"/>
                  </a:solidFill>
                  <a:latin typeface="Symbol" panose="05050102010706020507" pitchFamily="18" charset="2"/>
                </a:rPr>
                <a:t>l</a:t>
              </a:r>
              <a:r>
                <a:rPr lang="en-US" sz="900" b="1" dirty="0">
                  <a:solidFill>
                    <a:schemeClr val="tx1"/>
                  </a:solidFill>
                </a:rPr>
                <a:t>, h</a:t>
              </a:r>
            </a:p>
          </p:txBody>
        </p:sp>
        <p:cxnSp>
          <p:nvCxnSpPr>
            <p:cNvPr id="28" name="Straight Connector 27">
              <a:extLst>
                <a:ext uri="{FF2B5EF4-FFF2-40B4-BE49-F238E27FC236}">
                  <a16:creationId xmlns:a16="http://schemas.microsoft.com/office/drawing/2014/main" id="{3E09E2C8-1D5D-427E-8B7B-23E85750CB76}"/>
                </a:ext>
              </a:extLst>
            </p:cNvPr>
            <p:cNvCxnSpPr>
              <a:stCxn id="27" idx="4"/>
              <a:endCxn id="24" idx="0"/>
            </p:cNvCxnSpPr>
            <p:nvPr/>
          </p:nvCxnSpPr>
          <p:spPr>
            <a:xfrm flipH="1">
              <a:off x="1995041" y="2145996"/>
              <a:ext cx="29095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6642417-FA40-4227-B293-2AECE6757631}"/>
                </a:ext>
              </a:extLst>
            </p:cNvPr>
            <p:cNvCxnSpPr>
              <a:stCxn id="27" idx="3"/>
              <a:endCxn id="23" idx="7"/>
            </p:cNvCxnSpPr>
            <p:nvPr/>
          </p:nvCxnSpPr>
          <p:spPr>
            <a:xfrm flipH="1">
              <a:off x="1751220" y="2079041"/>
              <a:ext cx="373135" cy="3407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5AA47C4-3097-467B-B9B5-B80CB6D410D6}"/>
                </a:ext>
              </a:extLst>
            </p:cNvPr>
            <p:cNvCxnSpPr>
              <a:stCxn id="27" idx="5"/>
              <a:endCxn id="26" idx="1"/>
            </p:cNvCxnSpPr>
            <p:nvPr/>
          </p:nvCxnSpPr>
          <p:spPr>
            <a:xfrm>
              <a:off x="2447645" y="2079041"/>
              <a:ext cx="438710" cy="2739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DE269FF-E890-484D-A72E-67867553771F}"/>
                </a:ext>
              </a:extLst>
            </p:cNvPr>
            <p:cNvCxnSpPr>
              <a:stCxn id="27" idx="4"/>
              <a:endCxn id="25" idx="0"/>
            </p:cNvCxnSpPr>
            <p:nvPr/>
          </p:nvCxnSpPr>
          <p:spPr>
            <a:xfrm>
              <a:off x="2286000" y="2145996"/>
              <a:ext cx="40604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EB9EBD8-9193-4706-8E02-2AACB8DD7A45}"/>
                </a:ext>
              </a:extLst>
            </p:cNvPr>
            <p:cNvCxnSpPr>
              <a:stCxn id="24" idx="6"/>
              <a:endCxn id="25" idx="2"/>
            </p:cNvCxnSpPr>
            <p:nvPr/>
          </p:nvCxnSpPr>
          <p:spPr>
            <a:xfrm>
              <a:off x="2237481" y="3060997"/>
              <a:ext cx="2121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AD0796E4-99C4-4954-AA13-833A8B7F6A3A}"/>
              </a:ext>
            </a:extLst>
          </p:cNvPr>
          <p:cNvSpPr txBox="1"/>
          <p:nvPr/>
        </p:nvSpPr>
        <p:spPr>
          <a:xfrm>
            <a:off x="10372459" y="5202025"/>
            <a:ext cx="1551900" cy="523220"/>
          </a:xfrm>
          <a:prstGeom prst="rect">
            <a:avLst/>
          </a:prstGeom>
          <a:noFill/>
        </p:spPr>
        <p:txBody>
          <a:bodyPr wrap="none" rtlCol="0">
            <a:spAutoFit/>
          </a:bodyPr>
          <a:lstStyle/>
          <a:p>
            <a:r>
              <a:rPr lang="en-US" sz="1400" b="1" dirty="0">
                <a:solidFill>
                  <a:srgbClr val="7030A0"/>
                </a:solidFill>
              </a:rPr>
              <a:t>NAD83_NSRS2007</a:t>
            </a:r>
          </a:p>
          <a:p>
            <a:r>
              <a:rPr lang="en-US" sz="1400" b="1" dirty="0">
                <a:solidFill>
                  <a:srgbClr val="7030A0"/>
                </a:solidFill>
              </a:rPr>
              <a:t>(245)</a:t>
            </a:r>
            <a:endParaRPr lang="en-US" b="1" dirty="0">
              <a:solidFill>
                <a:srgbClr val="7030A0"/>
              </a:solidFill>
            </a:endParaRPr>
          </a:p>
        </p:txBody>
      </p:sp>
      <p:grpSp>
        <p:nvGrpSpPr>
          <p:cNvPr id="34" name="Group 33">
            <a:extLst>
              <a:ext uri="{FF2B5EF4-FFF2-40B4-BE49-F238E27FC236}">
                <a16:creationId xmlns:a16="http://schemas.microsoft.com/office/drawing/2014/main" id="{D7BE43E9-C9C1-478D-8D37-A606C9E15267}"/>
              </a:ext>
            </a:extLst>
          </p:cNvPr>
          <p:cNvGrpSpPr/>
          <p:nvPr/>
        </p:nvGrpSpPr>
        <p:grpSpPr>
          <a:xfrm>
            <a:off x="5491927" y="3460680"/>
            <a:ext cx="1924135" cy="1614641"/>
            <a:chOff x="1352465" y="1688796"/>
            <a:chExt cx="1924135" cy="1614641"/>
          </a:xfrm>
        </p:grpSpPr>
        <p:sp>
          <p:nvSpPr>
            <p:cNvPr id="35" name="Oval 34">
              <a:extLst>
                <a:ext uri="{FF2B5EF4-FFF2-40B4-BE49-F238E27FC236}">
                  <a16:creationId xmlns:a16="http://schemas.microsoft.com/office/drawing/2014/main" id="{F8A4F202-F986-4407-97F6-7F341B96C14D}"/>
                </a:ext>
              </a:extLst>
            </p:cNvPr>
            <p:cNvSpPr/>
            <p:nvPr/>
          </p:nvSpPr>
          <p:spPr>
            <a:xfrm>
              <a:off x="1352465" y="2351386"/>
              <a:ext cx="467170" cy="4671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rPr>
                <a:t>X, Y, Z</a:t>
              </a:r>
            </a:p>
          </p:txBody>
        </p:sp>
        <p:sp>
          <p:nvSpPr>
            <p:cNvPr id="36" name="Oval 35">
              <a:extLst>
                <a:ext uri="{FF2B5EF4-FFF2-40B4-BE49-F238E27FC236}">
                  <a16:creationId xmlns:a16="http://schemas.microsoft.com/office/drawing/2014/main" id="{12902E15-F633-4508-80EC-06F381A059A0}"/>
                </a:ext>
              </a:extLst>
            </p:cNvPr>
            <p:cNvSpPr/>
            <p:nvPr/>
          </p:nvSpPr>
          <p:spPr>
            <a:xfrm>
              <a:off x="1752600"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USNG</a:t>
              </a:r>
            </a:p>
          </p:txBody>
        </p:sp>
        <p:sp>
          <p:nvSpPr>
            <p:cNvPr id="37" name="Oval 36">
              <a:extLst>
                <a:ext uri="{FF2B5EF4-FFF2-40B4-BE49-F238E27FC236}">
                  <a16:creationId xmlns:a16="http://schemas.microsoft.com/office/drawing/2014/main" id="{C00703F9-2584-4090-87AA-DCAA77578CCB}"/>
                </a:ext>
              </a:extLst>
            </p:cNvPr>
            <p:cNvSpPr/>
            <p:nvPr/>
          </p:nvSpPr>
          <p:spPr>
            <a:xfrm>
              <a:off x="2449608"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rPr>
                <a:t>UTM</a:t>
              </a:r>
            </a:p>
          </p:txBody>
        </p:sp>
        <p:sp>
          <p:nvSpPr>
            <p:cNvPr id="38" name="Oval 37">
              <a:extLst>
                <a:ext uri="{FF2B5EF4-FFF2-40B4-BE49-F238E27FC236}">
                  <a16:creationId xmlns:a16="http://schemas.microsoft.com/office/drawing/2014/main" id="{57179DF9-A3DA-40DC-8B0B-5C3560D2BCE1}"/>
                </a:ext>
              </a:extLst>
            </p:cNvPr>
            <p:cNvSpPr/>
            <p:nvPr/>
          </p:nvSpPr>
          <p:spPr>
            <a:xfrm>
              <a:off x="2819400" y="22860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rPr>
                <a:t>SPC</a:t>
              </a:r>
            </a:p>
          </p:txBody>
        </p:sp>
        <p:sp>
          <p:nvSpPr>
            <p:cNvPr id="39" name="Oval 38">
              <a:extLst>
                <a:ext uri="{FF2B5EF4-FFF2-40B4-BE49-F238E27FC236}">
                  <a16:creationId xmlns:a16="http://schemas.microsoft.com/office/drawing/2014/main" id="{B025C9D0-2FBB-44EA-BD0E-57FB95370C4A}"/>
                </a:ext>
              </a:extLst>
            </p:cNvPr>
            <p:cNvSpPr/>
            <p:nvPr/>
          </p:nvSpPr>
          <p:spPr>
            <a:xfrm>
              <a:off x="2057400" y="1688796"/>
              <a:ext cx="457200" cy="457200"/>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Symbol" panose="05050102010706020507" pitchFamily="18" charset="2"/>
                </a:rPr>
                <a:t>f</a:t>
              </a:r>
              <a:r>
                <a:rPr lang="en-US" sz="900" b="1" dirty="0">
                  <a:solidFill>
                    <a:schemeClr val="tx1"/>
                  </a:solidFill>
                </a:rPr>
                <a:t>, </a:t>
              </a:r>
              <a:r>
                <a:rPr lang="en-US" sz="900" b="1" dirty="0">
                  <a:solidFill>
                    <a:schemeClr val="tx1"/>
                  </a:solidFill>
                  <a:latin typeface="Symbol" panose="05050102010706020507" pitchFamily="18" charset="2"/>
                </a:rPr>
                <a:t>l</a:t>
              </a:r>
              <a:r>
                <a:rPr lang="en-US" sz="900" b="1" dirty="0">
                  <a:solidFill>
                    <a:schemeClr val="tx1"/>
                  </a:solidFill>
                </a:rPr>
                <a:t>, h</a:t>
              </a:r>
            </a:p>
          </p:txBody>
        </p:sp>
        <p:cxnSp>
          <p:nvCxnSpPr>
            <p:cNvPr id="40" name="Straight Connector 39">
              <a:extLst>
                <a:ext uri="{FF2B5EF4-FFF2-40B4-BE49-F238E27FC236}">
                  <a16:creationId xmlns:a16="http://schemas.microsoft.com/office/drawing/2014/main" id="{B0096DC1-F26C-46AB-9062-32A669BDC1F1}"/>
                </a:ext>
              </a:extLst>
            </p:cNvPr>
            <p:cNvCxnSpPr>
              <a:stCxn id="39" idx="4"/>
              <a:endCxn id="36" idx="0"/>
            </p:cNvCxnSpPr>
            <p:nvPr/>
          </p:nvCxnSpPr>
          <p:spPr>
            <a:xfrm flipH="1">
              <a:off x="1995041" y="2145996"/>
              <a:ext cx="29095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8B80CCD-2535-456B-AEFA-17785E592E77}"/>
                </a:ext>
              </a:extLst>
            </p:cNvPr>
            <p:cNvCxnSpPr>
              <a:stCxn id="39" idx="3"/>
              <a:endCxn id="35" idx="7"/>
            </p:cNvCxnSpPr>
            <p:nvPr/>
          </p:nvCxnSpPr>
          <p:spPr>
            <a:xfrm flipH="1">
              <a:off x="1751220" y="2079041"/>
              <a:ext cx="373135" cy="3407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8ACB7D7-506E-4ACB-90FC-53DBDB678393}"/>
                </a:ext>
              </a:extLst>
            </p:cNvPr>
            <p:cNvCxnSpPr>
              <a:stCxn id="39" idx="5"/>
              <a:endCxn id="38" idx="1"/>
            </p:cNvCxnSpPr>
            <p:nvPr/>
          </p:nvCxnSpPr>
          <p:spPr>
            <a:xfrm>
              <a:off x="2447645" y="2079041"/>
              <a:ext cx="438710" cy="2739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BBC9650-4817-445A-B8D5-9A90295FA508}"/>
                </a:ext>
              </a:extLst>
            </p:cNvPr>
            <p:cNvCxnSpPr>
              <a:stCxn id="39" idx="4"/>
              <a:endCxn id="37" idx="0"/>
            </p:cNvCxnSpPr>
            <p:nvPr/>
          </p:nvCxnSpPr>
          <p:spPr>
            <a:xfrm>
              <a:off x="2286000" y="2145996"/>
              <a:ext cx="40604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0084F96-F660-46EC-877F-0E8A6FBC780D}"/>
                </a:ext>
              </a:extLst>
            </p:cNvPr>
            <p:cNvCxnSpPr>
              <a:stCxn id="36" idx="6"/>
              <a:endCxn id="37" idx="2"/>
            </p:cNvCxnSpPr>
            <p:nvPr/>
          </p:nvCxnSpPr>
          <p:spPr>
            <a:xfrm>
              <a:off x="2237481" y="3060997"/>
              <a:ext cx="2121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B18A0406-2937-49F3-ACE6-3A31E0485B0B}"/>
              </a:ext>
            </a:extLst>
          </p:cNvPr>
          <p:cNvCxnSpPr>
            <a:cxnSpLocks/>
            <a:stCxn id="27" idx="2"/>
            <a:endCxn id="50" idx="6"/>
          </p:cNvCxnSpPr>
          <p:nvPr/>
        </p:nvCxnSpPr>
        <p:spPr>
          <a:xfrm flipH="1">
            <a:off x="8795253" y="3526029"/>
            <a:ext cx="1910937" cy="242441"/>
          </a:xfrm>
          <a:prstGeom prst="line">
            <a:avLst/>
          </a:prstGeom>
          <a:ln w="38100">
            <a:solidFill>
              <a:srgbClr val="00B05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CF09E893-9AF5-4C22-8E40-14EE5107AF6B}"/>
              </a:ext>
            </a:extLst>
          </p:cNvPr>
          <p:cNvSpPr/>
          <p:nvPr/>
        </p:nvSpPr>
        <p:spPr>
          <a:xfrm>
            <a:off x="9423397" y="3527356"/>
            <a:ext cx="782307" cy="21945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6A,6B,6C</a:t>
            </a:r>
          </a:p>
        </p:txBody>
      </p:sp>
      <p:sp>
        <p:nvSpPr>
          <p:cNvPr id="47" name="TextBox 46">
            <a:extLst>
              <a:ext uri="{FF2B5EF4-FFF2-40B4-BE49-F238E27FC236}">
                <a16:creationId xmlns:a16="http://schemas.microsoft.com/office/drawing/2014/main" id="{F531459F-E994-4417-B686-C92552CB2D3B}"/>
              </a:ext>
            </a:extLst>
          </p:cNvPr>
          <p:cNvSpPr txBox="1"/>
          <p:nvPr/>
        </p:nvSpPr>
        <p:spPr>
          <a:xfrm>
            <a:off x="6228579" y="5346505"/>
            <a:ext cx="1673343" cy="523220"/>
          </a:xfrm>
          <a:prstGeom prst="rect">
            <a:avLst/>
          </a:prstGeom>
          <a:noFill/>
        </p:spPr>
        <p:txBody>
          <a:bodyPr wrap="none" rtlCol="0">
            <a:spAutoFit/>
          </a:bodyPr>
          <a:lstStyle/>
          <a:p>
            <a:r>
              <a:rPr lang="en-US" sz="1400" b="1" dirty="0">
                <a:solidFill>
                  <a:srgbClr val="7030A0"/>
                </a:solidFill>
              </a:rPr>
              <a:t>NATRF2022_2020</a:t>
            </a:r>
          </a:p>
          <a:p>
            <a:r>
              <a:rPr lang="en-US" sz="1400" b="1" dirty="0">
                <a:solidFill>
                  <a:srgbClr val="7030A0"/>
                </a:solidFill>
              </a:rPr>
              <a:t>(801)</a:t>
            </a:r>
            <a:endParaRPr lang="en-US" b="1" dirty="0">
              <a:solidFill>
                <a:srgbClr val="7030A0"/>
              </a:solidFill>
            </a:endParaRPr>
          </a:p>
        </p:txBody>
      </p:sp>
      <p:grpSp>
        <p:nvGrpSpPr>
          <p:cNvPr id="48" name="Group 47">
            <a:extLst>
              <a:ext uri="{FF2B5EF4-FFF2-40B4-BE49-F238E27FC236}">
                <a16:creationId xmlns:a16="http://schemas.microsoft.com/office/drawing/2014/main" id="{AE064D6D-2EB7-4542-999E-508100AECBCB}"/>
              </a:ext>
            </a:extLst>
          </p:cNvPr>
          <p:cNvGrpSpPr/>
          <p:nvPr/>
        </p:nvGrpSpPr>
        <p:grpSpPr>
          <a:xfrm>
            <a:off x="7630729" y="3539870"/>
            <a:ext cx="1926524" cy="1614641"/>
            <a:chOff x="7630729" y="3539870"/>
            <a:chExt cx="1926524" cy="1614641"/>
          </a:xfrm>
        </p:grpSpPr>
        <p:sp>
          <p:nvSpPr>
            <p:cNvPr id="49" name="Oval 48">
              <a:extLst>
                <a:ext uri="{FF2B5EF4-FFF2-40B4-BE49-F238E27FC236}">
                  <a16:creationId xmlns:a16="http://schemas.microsoft.com/office/drawing/2014/main" id="{E88C0594-7420-48D6-BB6D-40759C6ECFAD}"/>
                </a:ext>
              </a:extLst>
            </p:cNvPr>
            <p:cNvSpPr/>
            <p:nvPr/>
          </p:nvSpPr>
          <p:spPr>
            <a:xfrm>
              <a:off x="7630729" y="4178921"/>
              <a:ext cx="467170" cy="4671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rPr>
                <a:t>X, Y, Z</a:t>
              </a:r>
            </a:p>
          </p:txBody>
        </p:sp>
        <p:sp>
          <p:nvSpPr>
            <p:cNvPr id="50" name="Oval 49">
              <a:extLst>
                <a:ext uri="{FF2B5EF4-FFF2-40B4-BE49-F238E27FC236}">
                  <a16:creationId xmlns:a16="http://schemas.microsoft.com/office/drawing/2014/main" id="{D7637AF9-F5FF-4D83-A0FE-63A26DACF84B}"/>
                </a:ext>
              </a:extLst>
            </p:cNvPr>
            <p:cNvSpPr/>
            <p:nvPr/>
          </p:nvSpPr>
          <p:spPr>
            <a:xfrm>
              <a:off x="8338053" y="3539870"/>
              <a:ext cx="457200" cy="457200"/>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Symbol" panose="05050102010706020507" pitchFamily="18" charset="2"/>
                </a:rPr>
                <a:t>f</a:t>
              </a:r>
              <a:r>
                <a:rPr lang="en-US" sz="900" b="1" dirty="0">
                  <a:solidFill>
                    <a:schemeClr val="tx1"/>
                  </a:solidFill>
                </a:rPr>
                <a:t>, </a:t>
              </a:r>
              <a:r>
                <a:rPr lang="en-US" sz="900" b="1" dirty="0">
                  <a:solidFill>
                    <a:schemeClr val="tx1"/>
                  </a:solidFill>
                  <a:latin typeface="Symbol" panose="05050102010706020507" pitchFamily="18" charset="2"/>
                </a:rPr>
                <a:t>l</a:t>
              </a:r>
              <a:r>
                <a:rPr lang="en-US" sz="900" b="1" dirty="0">
                  <a:solidFill>
                    <a:schemeClr val="tx1"/>
                  </a:solidFill>
                </a:rPr>
                <a:t>, h</a:t>
              </a:r>
            </a:p>
          </p:txBody>
        </p:sp>
        <p:grpSp>
          <p:nvGrpSpPr>
            <p:cNvPr id="51" name="Group 50">
              <a:extLst>
                <a:ext uri="{FF2B5EF4-FFF2-40B4-BE49-F238E27FC236}">
                  <a16:creationId xmlns:a16="http://schemas.microsoft.com/office/drawing/2014/main" id="{A3568A4C-3E9D-464B-BB1C-140BDEAE3ABE}"/>
                </a:ext>
              </a:extLst>
            </p:cNvPr>
            <p:cNvGrpSpPr/>
            <p:nvPr/>
          </p:nvGrpSpPr>
          <p:grpSpPr>
            <a:xfrm>
              <a:off x="8033253" y="3930115"/>
              <a:ext cx="1524000" cy="1224396"/>
              <a:chOff x="8033253" y="3930115"/>
              <a:chExt cx="1524000" cy="1224396"/>
            </a:xfrm>
          </p:grpSpPr>
          <p:sp>
            <p:nvSpPr>
              <p:cNvPr id="53" name="Oval 52">
                <a:extLst>
                  <a:ext uri="{FF2B5EF4-FFF2-40B4-BE49-F238E27FC236}">
                    <a16:creationId xmlns:a16="http://schemas.microsoft.com/office/drawing/2014/main" id="{9D6D0F46-2A43-4A95-B24F-9F77416C406C}"/>
                  </a:ext>
                </a:extLst>
              </p:cNvPr>
              <p:cNvSpPr/>
              <p:nvPr/>
            </p:nvSpPr>
            <p:spPr>
              <a:xfrm>
                <a:off x="8033253" y="4669630"/>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USNG</a:t>
                </a:r>
              </a:p>
            </p:txBody>
          </p:sp>
          <p:sp>
            <p:nvSpPr>
              <p:cNvPr id="54" name="Oval 53">
                <a:extLst>
                  <a:ext uri="{FF2B5EF4-FFF2-40B4-BE49-F238E27FC236}">
                    <a16:creationId xmlns:a16="http://schemas.microsoft.com/office/drawing/2014/main" id="{01010182-43E0-4611-ACB9-785CEDAC551F}"/>
                  </a:ext>
                </a:extLst>
              </p:cNvPr>
              <p:cNvSpPr/>
              <p:nvPr/>
            </p:nvSpPr>
            <p:spPr>
              <a:xfrm>
                <a:off x="8730261" y="4669630"/>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rPr>
                  <a:t>UTM</a:t>
                </a:r>
              </a:p>
            </p:txBody>
          </p:sp>
          <p:sp>
            <p:nvSpPr>
              <p:cNvPr id="55" name="Oval 54">
                <a:extLst>
                  <a:ext uri="{FF2B5EF4-FFF2-40B4-BE49-F238E27FC236}">
                    <a16:creationId xmlns:a16="http://schemas.microsoft.com/office/drawing/2014/main" id="{FC674C69-D748-43FC-A3D5-48FBD3DAFC94}"/>
                  </a:ext>
                </a:extLst>
              </p:cNvPr>
              <p:cNvSpPr/>
              <p:nvPr/>
            </p:nvSpPr>
            <p:spPr>
              <a:xfrm>
                <a:off x="9100053" y="4137074"/>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rPr>
                  <a:t>SPC</a:t>
                </a:r>
              </a:p>
            </p:txBody>
          </p:sp>
          <p:cxnSp>
            <p:nvCxnSpPr>
              <p:cNvPr id="56" name="Straight Connector 55">
                <a:extLst>
                  <a:ext uri="{FF2B5EF4-FFF2-40B4-BE49-F238E27FC236}">
                    <a16:creationId xmlns:a16="http://schemas.microsoft.com/office/drawing/2014/main" id="{09AF215E-F6D7-4C35-BF85-F2652D07E417}"/>
                  </a:ext>
                </a:extLst>
              </p:cNvPr>
              <p:cNvCxnSpPr>
                <a:stCxn id="50" idx="4"/>
                <a:endCxn id="53" idx="0"/>
              </p:cNvCxnSpPr>
              <p:nvPr/>
            </p:nvCxnSpPr>
            <p:spPr>
              <a:xfrm flipH="1">
                <a:off x="8275694" y="3997070"/>
                <a:ext cx="29095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0A5E8DB-E761-40C4-AB88-1C3409B9046E}"/>
                  </a:ext>
                </a:extLst>
              </p:cNvPr>
              <p:cNvCxnSpPr>
                <a:stCxn id="50" idx="5"/>
                <a:endCxn id="55" idx="1"/>
              </p:cNvCxnSpPr>
              <p:nvPr/>
            </p:nvCxnSpPr>
            <p:spPr>
              <a:xfrm>
                <a:off x="8728298" y="3930115"/>
                <a:ext cx="438710" cy="2739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D0415CC-E4AE-4ED1-BC1A-8D0D9D6D2816}"/>
                  </a:ext>
                </a:extLst>
              </p:cNvPr>
              <p:cNvCxnSpPr>
                <a:stCxn id="50" idx="4"/>
                <a:endCxn id="54" idx="0"/>
              </p:cNvCxnSpPr>
              <p:nvPr/>
            </p:nvCxnSpPr>
            <p:spPr>
              <a:xfrm>
                <a:off x="8566653" y="3997070"/>
                <a:ext cx="40604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D81C769-DC7C-4EED-A676-53FE990AA02C}"/>
                  </a:ext>
                </a:extLst>
              </p:cNvPr>
              <p:cNvCxnSpPr>
                <a:stCxn id="53" idx="6"/>
                <a:endCxn id="54" idx="2"/>
              </p:cNvCxnSpPr>
              <p:nvPr/>
            </p:nvCxnSpPr>
            <p:spPr>
              <a:xfrm>
                <a:off x="8518134" y="4912071"/>
                <a:ext cx="2121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2" name="Straight Connector 51">
              <a:extLst>
                <a:ext uri="{FF2B5EF4-FFF2-40B4-BE49-F238E27FC236}">
                  <a16:creationId xmlns:a16="http://schemas.microsoft.com/office/drawing/2014/main" id="{223615BE-4875-4001-88CD-979E3EB1616B}"/>
                </a:ext>
              </a:extLst>
            </p:cNvPr>
            <p:cNvCxnSpPr>
              <a:cxnSpLocks/>
              <a:stCxn id="50" idx="3"/>
              <a:endCxn id="49" idx="7"/>
            </p:cNvCxnSpPr>
            <p:nvPr/>
          </p:nvCxnSpPr>
          <p:spPr>
            <a:xfrm flipH="1">
              <a:off x="8029484" y="3930115"/>
              <a:ext cx="375524" cy="3172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0" name="TextBox 59">
            <a:extLst>
              <a:ext uri="{FF2B5EF4-FFF2-40B4-BE49-F238E27FC236}">
                <a16:creationId xmlns:a16="http://schemas.microsoft.com/office/drawing/2014/main" id="{BDEA1A7A-4649-4DDE-B69E-BE21140EEA92}"/>
              </a:ext>
            </a:extLst>
          </p:cNvPr>
          <p:cNvSpPr txBox="1"/>
          <p:nvPr/>
        </p:nvSpPr>
        <p:spPr>
          <a:xfrm>
            <a:off x="8115004" y="413099"/>
            <a:ext cx="4094101" cy="923330"/>
          </a:xfrm>
          <a:prstGeom prst="rect">
            <a:avLst/>
          </a:prstGeom>
          <a:noFill/>
        </p:spPr>
        <p:txBody>
          <a:bodyPr wrap="square">
            <a:spAutoFit/>
          </a:bodyPr>
          <a:lstStyle/>
          <a:p>
            <a:pPr lvl="1"/>
            <a:r>
              <a:rPr lang="en-US" dirty="0"/>
              <a:t>Given: h in NAD83_NSRS2007</a:t>
            </a:r>
          </a:p>
          <a:p>
            <a:pPr lvl="1"/>
            <a:r>
              <a:rPr lang="en-US" dirty="0"/>
              <a:t>Region: CONUS</a:t>
            </a:r>
          </a:p>
          <a:p>
            <a:pPr lvl="1"/>
            <a:r>
              <a:rPr lang="en-US" dirty="0"/>
              <a:t>Want: H in NGVD29</a:t>
            </a:r>
          </a:p>
        </p:txBody>
      </p:sp>
      <p:sp>
        <p:nvSpPr>
          <p:cNvPr id="61" name="TextBox 60">
            <a:extLst>
              <a:ext uri="{FF2B5EF4-FFF2-40B4-BE49-F238E27FC236}">
                <a16:creationId xmlns:a16="http://schemas.microsoft.com/office/drawing/2014/main" id="{D96702B5-5BD9-436C-B06D-98FB02BCED2B}"/>
              </a:ext>
            </a:extLst>
          </p:cNvPr>
          <p:cNvSpPr txBox="1"/>
          <p:nvPr/>
        </p:nvSpPr>
        <p:spPr>
          <a:xfrm>
            <a:off x="5725512" y="1698601"/>
            <a:ext cx="6425798" cy="923330"/>
          </a:xfrm>
          <a:prstGeom prst="rect">
            <a:avLst/>
          </a:prstGeom>
          <a:noFill/>
        </p:spPr>
        <p:txBody>
          <a:bodyPr wrap="none" rtlCol="0">
            <a:spAutoFit/>
          </a:bodyPr>
          <a:lstStyle/>
          <a:p>
            <a:r>
              <a:rPr lang="en-US" dirty="0"/>
              <a:t>Here’s the basic NADCON connections we’ve already seen</a:t>
            </a:r>
          </a:p>
          <a:p>
            <a:endParaRPr lang="en-US" dirty="0"/>
          </a:p>
          <a:p>
            <a:r>
              <a:rPr lang="en-US" dirty="0"/>
              <a:t>Let’s reduce that down to just the heights, for ease of reading</a:t>
            </a:r>
          </a:p>
        </p:txBody>
      </p:sp>
      <p:cxnSp>
        <p:nvCxnSpPr>
          <p:cNvPr id="62" name="Straight Connector 61">
            <a:extLst>
              <a:ext uri="{FF2B5EF4-FFF2-40B4-BE49-F238E27FC236}">
                <a16:creationId xmlns:a16="http://schemas.microsoft.com/office/drawing/2014/main" id="{BA21C667-70F6-4049-BA6B-C8B18E2B17ED}"/>
              </a:ext>
            </a:extLst>
          </p:cNvPr>
          <p:cNvCxnSpPr>
            <a:cxnSpLocks/>
            <a:stCxn id="63" idx="2"/>
          </p:cNvCxnSpPr>
          <p:nvPr/>
        </p:nvCxnSpPr>
        <p:spPr>
          <a:xfrm flipH="1">
            <a:off x="11163390" y="3300256"/>
            <a:ext cx="630878" cy="225773"/>
          </a:xfrm>
          <a:prstGeom prst="line">
            <a:avLst/>
          </a:prstGeom>
          <a:ln w="38100">
            <a:solidFill>
              <a:srgbClr val="00B05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29804E45-CBB1-445D-97D5-FAD58C71A6FA}"/>
              </a:ext>
            </a:extLst>
          </p:cNvPr>
          <p:cNvSpPr txBox="1"/>
          <p:nvPr/>
        </p:nvSpPr>
        <p:spPr>
          <a:xfrm>
            <a:off x="11503162" y="2930924"/>
            <a:ext cx="582211" cy="369332"/>
          </a:xfrm>
          <a:prstGeom prst="rect">
            <a:avLst/>
          </a:prstGeom>
          <a:noFill/>
        </p:spPr>
        <p:txBody>
          <a:bodyPr wrap="none" rtlCol="0">
            <a:spAutoFit/>
          </a:bodyPr>
          <a:lstStyle/>
          <a:p>
            <a:r>
              <a:rPr lang="en-US" dirty="0"/>
              <a:t>Etc.</a:t>
            </a:r>
          </a:p>
        </p:txBody>
      </p:sp>
    </p:spTree>
    <p:extLst>
      <p:ext uri="{BB962C8B-B14F-4D97-AF65-F5344CB8AC3E}">
        <p14:creationId xmlns:p14="http://schemas.microsoft.com/office/powerpoint/2010/main" val="239205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animBg="1"/>
      <p:bldP spid="33" grpId="0"/>
      <p:bldP spid="46" grpId="0" animBg="1"/>
      <p:bldP spid="47" grpId="0"/>
      <p:bldP spid="6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715EA2D-6D58-4D24-A167-603F53FA1EF0}"/>
              </a:ext>
            </a:extLst>
          </p:cNvPr>
          <p:cNvSpPr>
            <a:spLocks noGrp="1"/>
          </p:cNvSpPr>
          <p:nvPr>
            <p:ph type="dt" sz="half" idx="10"/>
          </p:nvPr>
        </p:nvSpPr>
        <p:spPr/>
        <p:txBody>
          <a:bodyPr/>
          <a:lstStyle/>
          <a:p>
            <a:pPr>
              <a:defRPr/>
            </a:pPr>
            <a:r>
              <a:rPr lang="en-US"/>
              <a:t>April 23, 2025</a:t>
            </a:r>
          </a:p>
        </p:txBody>
      </p:sp>
      <p:sp>
        <p:nvSpPr>
          <p:cNvPr id="5" name="Footer Placeholder 4">
            <a:extLst>
              <a:ext uri="{FF2B5EF4-FFF2-40B4-BE49-F238E27FC236}">
                <a16:creationId xmlns:a16="http://schemas.microsoft.com/office/drawing/2014/main" id="{B2456CD5-0107-4087-9269-C94FBB149D7B}"/>
              </a:ext>
            </a:extLst>
          </p:cNvPr>
          <p:cNvSpPr>
            <a:spLocks noGrp="1"/>
          </p:cNvSpPr>
          <p:nvPr>
            <p:ph type="ftr" sz="quarter" idx="11"/>
          </p:nvPr>
        </p:nvSpPr>
        <p:spPr/>
        <p:txBody>
          <a:bodyPr/>
          <a:lstStyle/>
          <a:p>
            <a:pPr>
              <a:defRPr/>
            </a:pPr>
            <a:r>
              <a:rPr lang="en-US"/>
              <a:t>Industry Workshop on modernization of NSRS and CSRS</a:t>
            </a:r>
          </a:p>
        </p:txBody>
      </p:sp>
      <p:sp>
        <p:nvSpPr>
          <p:cNvPr id="6" name="Slide Number Placeholder 5">
            <a:extLst>
              <a:ext uri="{FF2B5EF4-FFF2-40B4-BE49-F238E27FC236}">
                <a16:creationId xmlns:a16="http://schemas.microsoft.com/office/drawing/2014/main" id="{B2729C51-A5B3-4922-BCCC-C84F8D00B349}"/>
              </a:ext>
            </a:extLst>
          </p:cNvPr>
          <p:cNvSpPr>
            <a:spLocks noGrp="1"/>
          </p:cNvSpPr>
          <p:nvPr>
            <p:ph type="sldNum" sz="quarter" idx="12"/>
          </p:nvPr>
        </p:nvSpPr>
        <p:spPr/>
        <p:txBody>
          <a:bodyPr/>
          <a:lstStyle/>
          <a:p>
            <a:pPr>
              <a:defRPr/>
            </a:pPr>
            <a:fld id="{EB6791C4-DF4E-4C17-A41C-B2BEB15390BD}" type="slidenum">
              <a:rPr lang="en-US" smtClean="0"/>
              <a:pPr>
                <a:defRPr/>
              </a:pPr>
              <a:t>18</a:t>
            </a:fld>
            <a:endParaRPr lang="en-US"/>
          </a:p>
        </p:txBody>
      </p:sp>
      <p:sp>
        <p:nvSpPr>
          <p:cNvPr id="19" name="TextBox 18">
            <a:extLst>
              <a:ext uri="{FF2B5EF4-FFF2-40B4-BE49-F238E27FC236}">
                <a16:creationId xmlns:a16="http://schemas.microsoft.com/office/drawing/2014/main" id="{34B14CE3-6FC1-4AB2-A6E8-57AA6BF09EA0}"/>
              </a:ext>
            </a:extLst>
          </p:cNvPr>
          <p:cNvSpPr txBox="1"/>
          <p:nvPr/>
        </p:nvSpPr>
        <p:spPr>
          <a:xfrm>
            <a:off x="8026400" y="4146480"/>
            <a:ext cx="1260025" cy="523220"/>
          </a:xfrm>
          <a:prstGeom prst="rect">
            <a:avLst/>
          </a:prstGeom>
          <a:noFill/>
        </p:spPr>
        <p:txBody>
          <a:bodyPr wrap="none" rtlCol="0">
            <a:spAutoFit/>
          </a:bodyPr>
          <a:lstStyle/>
          <a:p>
            <a:r>
              <a:rPr lang="en-US" sz="1400" b="1" dirty="0">
                <a:solidFill>
                  <a:srgbClr val="7030A0"/>
                </a:solidFill>
              </a:rPr>
              <a:t>NAD83_2011</a:t>
            </a:r>
          </a:p>
          <a:p>
            <a:r>
              <a:rPr lang="en-US" sz="1400" b="1" dirty="0">
                <a:solidFill>
                  <a:srgbClr val="7030A0"/>
                </a:solidFill>
              </a:rPr>
              <a:t>(255)</a:t>
            </a:r>
            <a:endParaRPr lang="en-US" b="1" dirty="0">
              <a:solidFill>
                <a:srgbClr val="7030A0"/>
              </a:solidFill>
            </a:endParaRPr>
          </a:p>
        </p:txBody>
      </p:sp>
      <p:cxnSp>
        <p:nvCxnSpPr>
          <p:cNvPr id="20" name="Straight Connector 19">
            <a:extLst>
              <a:ext uri="{FF2B5EF4-FFF2-40B4-BE49-F238E27FC236}">
                <a16:creationId xmlns:a16="http://schemas.microsoft.com/office/drawing/2014/main" id="{B38164CE-03AD-46CE-ABF2-4E0472B31FE4}"/>
              </a:ext>
            </a:extLst>
          </p:cNvPr>
          <p:cNvCxnSpPr>
            <a:cxnSpLocks/>
            <a:stCxn id="39" idx="6"/>
            <a:endCxn id="50" idx="2"/>
          </p:cNvCxnSpPr>
          <p:nvPr/>
        </p:nvCxnSpPr>
        <p:spPr>
          <a:xfrm>
            <a:off x="6654062" y="3689280"/>
            <a:ext cx="1683991" cy="79190"/>
          </a:xfrm>
          <a:prstGeom prst="line">
            <a:avLst/>
          </a:prstGeom>
          <a:ln w="38100">
            <a:solidFill>
              <a:srgbClr val="00B050"/>
            </a:solidFill>
            <a:headEnd type="arrow"/>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EE5E4BE6-E727-42C4-992F-6233461958FF}"/>
              </a:ext>
            </a:extLst>
          </p:cNvPr>
          <p:cNvSpPr/>
          <p:nvPr/>
        </p:nvSpPr>
        <p:spPr>
          <a:xfrm>
            <a:off x="7306960" y="3670518"/>
            <a:ext cx="782307" cy="21945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7C</a:t>
            </a:r>
          </a:p>
        </p:txBody>
      </p:sp>
      <p:sp>
        <p:nvSpPr>
          <p:cNvPr id="27" name="Oval 26">
            <a:extLst>
              <a:ext uri="{FF2B5EF4-FFF2-40B4-BE49-F238E27FC236}">
                <a16:creationId xmlns:a16="http://schemas.microsoft.com/office/drawing/2014/main" id="{26EB42D2-532D-4022-99B8-97FE4C39D0B6}"/>
              </a:ext>
            </a:extLst>
          </p:cNvPr>
          <p:cNvSpPr/>
          <p:nvPr/>
        </p:nvSpPr>
        <p:spPr>
          <a:xfrm>
            <a:off x="10706190" y="3297429"/>
            <a:ext cx="457200" cy="457200"/>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rPr>
              <a:t>h</a:t>
            </a:r>
          </a:p>
        </p:txBody>
      </p:sp>
      <p:sp>
        <p:nvSpPr>
          <p:cNvPr id="33" name="TextBox 32">
            <a:extLst>
              <a:ext uri="{FF2B5EF4-FFF2-40B4-BE49-F238E27FC236}">
                <a16:creationId xmlns:a16="http://schemas.microsoft.com/office/drawing/2014/main" id="{AD0796E4-99C4-4954-AA13-833A8B7F6A3A}"/>
              </a:ext>
            </a:extLst>
          </p:cNvPr>
          <p:cNvSpPr txBox="1"/>
          <p:nvPr/>
        </p:nvSpPr>
        <p:spPr>
          <a:xfrm>
            <a:off x="10226417" y="3882550"/>
            <a:ext cx="1551900" cy="523220"/>
          </a:xfrm>
          <a:prstGeom prst="rect">
            <a:avLst/>
          </a:prstGeom>
          <a:noFill/>
        </p:spPr>
        <p:txBody>
          <a:bodyPr wrap="none" rtlCol="0">
            <a:spAutoFit/>
          </a:bodyPr>
          <a:lstStyle/>
          <a:p>
            <a:r>
              <a:rPr lang="en-US" sz="1400" b="1" dirty="0">
                <a:solidFill>
                  <a:srgbClr val="7030A0"/>
                </a:solidFill>
              </a:rPr>
              <a:t>NAD83_NSRS2007</a:t>
            </a:r>
          </a:p>
          <a:p>
            <a:r>
              <a:rPr lang="en-US" sz="1400" b="1" dirty="0">
                <a:solidFill>
                  <a:srgbClr val="7030A0"/>
                </a:solidFill>
              </a:rPr>
              <a:t>(245)</a:t>
            </a:r>
            <a:endParaRPr lang="en-US" b="1" dirty="0">
              <a:solidFill>
                <a:srgbClr val="7030A0"/>
              </a:solidFill>
            </a:endParaRPr>
          </a:p>
        </p:txBody>
      </p:sp>
      <p:sp>
        <p:nvSpPr>
          <p:cNvPr id="39" name="Oval 38">
            <a:extLst>
              <a:ext uri="{FF2B5EF4-FFF2-40B4-BE49-F238E27FC236}">
                <a16:creationId xmlns:a16="http://schemas.microsoft.com/office/drawing/2014/main" id="{B025C9D0-2FBB-44EA-BD0E-57FB95370C4A}"/>
              </a:ext>
            </a:extLst>
          </p:cNvPr>
          <p:cNvSpPr/>
          <p:nvPr/>
        </p:nvSpPr>
        <p:spPr>
          <a:xfrm>
            <a:off x="6196862" y="3460680"/>
            <a:ext cx="457200" cy="457200"/>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rPr>
              <a:t>h</a:t>
            </a:r>
          </a:p>
        </p:txBody>
      </p:sp>
      <p:cxnSp>
        <p:nvCxnSpPr>
          <p:cNvPr id="45" name="Straight Connector 44">
            <a:extLst>
              <a:ext uri="{FF2B5EF4-FFF2-40B4-BE49-F238E27FC236}">
                <a16:creationId xmlns:a16="http://schemas.microsoft.com/office/drawing/2014/main" id="{B18A0406-2937-49F3-ACE6-3A31E0485B0B}"/>
              </a:ext>
            </a:extLst>
          </p:cNvPr>
          <p:cNvCxnSpPr>
            <a:cxnSpLocks/>
            <a:stCxn id="27" idx="2"/>
            <a:endCxn id="50" idx="6"/>
          </p:cNvCxnSpPr>
          <p:nvPr/>
        </p:nvCxnSpPr>
        <p:spPr>
          <a:xfrm flipH="1">
            <a:off x="8795253" y="3526029"/>
            <a:ext cx="1910937" cy="242441"/>
          </a:xfrm>
          <a:prstGeom prst="line">
            <a:avLst/>
          </a:prstGeom>
          <a:ln w="38100">
            <a:solidFill>
              <a:srgbClr val="00B05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CF09E893-9AF5-4C22-8E40-14EE5107AF6B}"/>
              </a:ext>
            </a:extLst>
          </p:cNvPr>
          <p:cNvSpPr/>
          <p:nvPr/>
        </p:nvSpPr>
        <p:spPr>
          <a:xfrm>
            <a:off x="9423397" y="3527356"/>
            <a:ext cx="782307" cy="21945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6C</a:t>
            </a:r>
          </a:p>
        </p:txBody>
      </p:sp>
      <p:sp>
        <p:nvSpPr>
          <p:cNvPr id="47" name="TextBox 46">
            <a:extLst>
              <a:ext uri="{FF2B5EF4-FFF2-40B4-BE49-F238E27FC236}">
                <a16:creationId xmlns:a16="http://schemas.microsoft.com/office/drawing/2014/main" id="{F531459F-E994-4417-B686-C92552CB2D3B}"/>
              </a:ext>
            </a:extLst>
          </p:cNvPr>
          <p:cNvSpPr txBox="1"/>
          <p:nvPr/>
        </p:nvSpPr>
        <p:spPr>
          <a:xfrm>
            <a:off x="5588790" y="4176797"/>
            <a:ext cx="1673343" cy="523220"/>
          </a:xfrm>
          <a:prstGeom prst="rect">
            <a:avLst/>
          </a:prstGeom>
          <a:noFill/>
        </p:spPr>
        <p:txBody>
          <a:bodyPr wrap="none" rtlCol="0">
            <a:spAutoFit/>
          </a:bodyPr>
          <a:lstStyle/>
          <a:p>
            <a:r>
              <a:rPr lang="en-US" sz="1400" b="1" dirty="0">
                <a:solidFill>
                  <a:srgbClr val="7030A0"/>
                </a:solidFill>
              </a:rPr>
              <a:t>NATRF2022_2020</a:t>
            </a:r>
          </a:p>
          <a:p>
            <a:r>
              <a:rPr lang="en-US" sz="1400" b="1" dirty="0">
                <a:solidFill>
                  <a:srgbClr val="7030A0"/>
                </a:solidFill>
              </a:rPr>
              <a:t>(801)</a:t>
            </a:r>
            <a:endParaRPr lang="en-US" b="1" dirty="0">
              <a:solidFill>
                <a:srgbClr val="7030A0"/>
              </a:solidFill>
            </a:endParaRPr>
          </a:p>
        </p:txBody>
      </p:sp>
      <p:sp>
        <p:nvSpPr>
          <p:cNvPr id="50" name="Oval 49">
            <a:extLst>
              <a:ext uri="{FF2B5EF4-FFF2-40B4-BE49-F238E27FC236}">
                <a16:creationId xmlns:a16="http://schemas.microsoft.com/office/drawing/2014/main" id="{D7637AF9-F5FF-4D83-A0FE-63A26DACF84B}"/>
              </a:ext>
            </a:extLst>
          </p:cNvPr>
          <p:cNvSpPr/>
          <p:nvPr/>
        </p:nvSpPr>
        <p:spPr>
          <a:xfrm>
            <a:off x="8338053" y="3539870"/>
            <a:ext cx="457200" cy="457200"/>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rPr>
              <a:t>h</a:t>
            </a:r>
          </a:p>
        </p:txBody>
      </p:sp>
      <p:sp>
        <p:nvSpPr>
          <p:cNvPr id="60" name="TextBox 59">
            <a:extLst>
              <a:ext uri="{FF2B5EF4-FFF2-40B4-BE49-F238E27FC236}">
                <a16:creationId xmlns:a16="http://schemas.microsoft.com/office/drawing/2014/main" id="{BDEA1A7A-4649-4DDE-B69E-BE21140EEA92}"/>
              </a:ext>
            </a:extLst>
          </p:cNvPr>
          <p:cNvSpPr txBox="1"/>
          <p:nvPr/>
        </p:nvSpPr>
        <p:spPr>
          <a:xfrm>
            <a:off x="8115004" y="413099"/>
            <a:ext cx="4094101" cy="923330"/>
          </a:xfrm>
          <a:prstGeom prst="rect">
            <a:avLst/>
          </a:prstGeom>
          <a:noFill/>
        </p:spPr>
        <p:txBody>
          <a:bodyPr wrap="square">
            <a:spAutoFit/>
          </a:bodyPr>
          <a:lstStyle/>
          <a:p>
            <a:pPr lvl="1"/>
            <a:r>
              <a:rPr lang="en-US" dirty="0"/>
              <a:t>Given: h in NAD83_NSRS2007</a:t>
            </a:r>
          </a:p>
          <a:p>
            <a:pPr lvl="1"/>
            <a:r>
              <a:rPr lang="en-US" dirty="0"/>
              <a:t>Region: CONUS</a:t>
            </a:r>
          </a:p>
          <a:p>
            <a:pPr lvl="1"/>
            <a:r>
              <a:rPr lang="en-US" dirty="0"/>
              <a:t>Want: H in NGVD29</a:t>
            </a:r>
          </a:p>
        </p:txBody>
      </p:sp>
      <p:sp>
        <p:nvSpPr>
          <p:cNvPr id="17" name="Oval 16">
            <a:extLst>
              <a:ext uri="{FF2B5EF4-FFF2-40B4-BE49-F238E27FC236}">
                <a16:creationId xmlns:a16="http://schemas.microsoft.com/office/drawing/2014/main" id="{59C2CAEE-04DA-466C-8AEE-6B084BCC6E76}"/>
              </a:ext>
            </a:extLst>
          </p:cNvPr>
          <p:cNvSpPr/>
          <p:nvPr/>
        </p:nvSpPr>
        <p:spPr>
          <a:xfrm>
            <a:off x="2733593" y="2063261"/>
            <a:ext cx="457200" cy="457200"/>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rPr>
              <a:t>H</a:t>
            </a:r>
          </a:p>
        </p:txBody>
      </p:sp>
      <p:sp>
        <p:nvSpPr>
          <p:cNvPr id="18" name="Oval 17">
            <a:extLst>
              <a:ext uri="{FF2B5EF4-FFF2-40B4-BE49-F238E27FC236}">
                <a16:creationId xmlns:a16="http://schemas.microsoft.com/office/drawing/2014/main" id="{E5A8316C-0047-49BC-BF8D-D9FA3EC3D4B8}"/>
              </a:ext>
            </a:extLst>
          </p:cNvPr>
          <p:cNvSpPr/>
          <p:nvPr/>
        </p:nvSpPr>
        <p:spPr>
          <a:xfrm>
            <a:off x="4850199" y="2063261"/>
            <a:ext cx="457200" cy="457200"/>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rPr>
              <a:t>H</a:t>
            </a:r>
          </a:p>
        </p:txBody>
      </p:sp>
      <p:sp>
        <p:nvSpPr>
          <p:cNvPr id="22" name="TextBox 21">
            <a:extLst>
              <a:ext uri="{FF2B5EF4-FFF2-40B4-BE49-F238E27FC236}">
                <a16:creationId xmlns:a16="http://schemas.microsoft.com/office/drawing/2014/main" id="{7B9A4BE1-816C-47A8-9791-7C9BA3631027}"/>
              </a:ext>
            </a:extLst>
          </p:cNvPr>
          <p:cNvSpPr txBox="1"/>
          <p:nvPr/>
        </p:nvSpPr>
        <p:spPr>
          <a:xfrm>
            <a:off x="2647682" y="1463078"/>
            <a:ext cx="805413" cy="523220"/>
          </a:xfrm>
          <a:prstGeom prst="rect">
            <a:avLst/>
          </a:prstGeom>
          <a:noFill/>
        </p:spPr>
        <p:txBody>
          <a:bodyPr wrap="none" rtlCol="0">
            <a:spAutoFit/>
          </a:bodyPr>
          <a:lstStyle/>
          <a:p>
            <a:r>
              <a:rPr lang="en-US" sz="1400" b="1" dirty="0">
                <a:solidFill>
                  <a:srgbClr val="7030A0"/>
                </a:solidFill>
              </a:rPr>
              <a:t>NAVD88</a:t>
            </a:r>
          </a:p>
          <a:p>
            <a:r>
              <a:rPr lang="en-US" sz="1400" b="1" dirty="0">
                <a:solidFill>
                  <a:srgbClr val="7030A0"/>
                </a:solidFill>
              </a:rPr>
              <a:t>(1060)</a:t>
            </a:r>
            <a:endParaRPr lang="en-US" b="1" dirty="0">
              <a:solidFill>
                <a:srgbClr val="7030A0"/>
              </a:solidFill>
            </a:endParaRPr>
          </a:p>
        </p:txBody>
      </p:sp>
      <p:cxnSp>
        <p:nvCxnSpPr>
          <p:cNvPr id="23" name="Straight Connector 22">
            <a:extLst>
              <a:ext uri="{FF2B5EF4-FFF2-40B4-BE49-F238E27FC236}">
                <a16:creationId xmlns:a16="http://schemas.microsoft.com/office/drawing/2014/main" id="{40AE691E-8F6D-44AA-9F0A-A22296A04477}"/>
              </a:ext>
            </a:extLst>
          </p:cNvPr>
          <p:cNvCxnSpPr>
            <a:cxnSpLocks/>
            <a:stCxn id="17" idx="2"/>
            <a:endCxn id="25" idx="6"/>
          </p:cNvCxnSpPr>
          <p:nvPr/>
        </p:nvCxnSpPr>
        <p:spPr>
          <a:xfrm flipH="1" flipV="1">
            <a:off x="1107847" y="2291783"/>
            <a:ext cx="1625746" cy="79"/>
          </a:xfrm>
          <a:prstGeom prst="line">
            <a:avLst/>
          </a:prstGeom>
          <a:ln w="38100">
            <a:solidFill>
              <a:srgbClr val="00B050"/>
            </a:solidFill>
            <a:headEnd type="arrow"/>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1A48565-6BA2-4498-9757-C1AF27B1E854}"/>
              </a:ext>
            </a:extLst>
          </p:cNvPr>
          <p:cNvSpPr txBox="1"/>
          <p:nvPr/>
        </p:nvSpPr>
        <p:spPr>
          <a:xfrm>
            <a:off x="525710" y="1487147"/>
            <a:ext cx="902811" cy="523220"/>
          </a:xfrm>
          <a:prstGeom prst="rect">
            <a:avLst/>
          </a:prstGeom>
          <a:noFill/>
        </p:spPr>
        <p:txBody>
          <a:bodyPr wrap="none" rtlCol="0">
            <a:spAutoFit/>
          </a:bodyPr>
          <a:lstStyle/>
          <a:p>
            <a:r>
              <a:rPr lang="en-US" sz="1400" b="1" dirty="0">
                <a:solidFill>
                  <a:srgbClr val="7030A0"/>
                </a:solidFill>
              </a:rPr>
              <a:t>NGVD29</a:t>
            </a:r>
          </a:p>
          <a:p>
            <a:r>
              <a:rPr lang="en-US" sz="1400" b="1" dirty="0">
                <a:solidFill>
                  <a:srgbClr val="7030A0"/>
                </a:solidFill>
              </a:rPr>
              <a:t>(1050)</a:t>
            </a:r>
            <a:endParaRPr lang="en-US" b="1" dirty="0">
              <a:solidFill>
                <a:srgbClr val="7030A0"/>
              </a:solidFill>
            </a:endParaRPr>
          </a:p>
        </p:txBody>
      </p:sp>
      <p:sp>
        <p:nvSpPr>
          <p:cNvPr id="25" name="Oval 24">
            <a:extLst>
              <a:ext uri="{FF2B5EF4-FFF2-40B4-BE49-F238E27FC236}">
                <a16:creationId xmlns:a16="http://schemas.microsoft.com/office/drawing/2014/main" id="{00AD877C-CDEE-450D-AE7C-4BA2FB70D9AB}"/>
              </a:ext>
            </a:extLst>
          </p:cNvPr>
          <p:cNvSpPr/>
          <p:nvPr/>
        </p:nvSpPr>
        <p:spPr>
          <a:xfrm rot="21509510">
            <a:off x="650726" y="2069199"/>
            <a:ext cx="457200" cy="457200"/>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rPr>
              <a:t>H</a:t>
            </a:r>
          </a:p>
        </p:txBody>
      </p:sp>
      <p:sp>
        <p:nvSpPr>
          <p:cNvPr id="26" name="Rectangle 25">
            <a:extLst>
              <a:ext uri="{FF2B5EF4-FFF2-40B4-BE49-F238E27FC236}">
                <a16:creationId xmlns:a16="http://schemas.microsoft.com/office/drawing/2014/main" id="{4B9ABB57-E6DB-469C-AF6B-118673ED1F65}"/>
              </a:ext>
            </a:extLst>
          </p:cNvPr>
          <p:cNvSpPr/>
          <p:nvPr/>
        </p:nvSpPr>
        <p:spPr>
          <a:xfrm>
            <a:off x="1337229" y="2204032"/>
            <a:ext cx="782307" cy="21945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1001</a:t>
            </a:r>
          </a:p>
        </p:txBody>
      </p:sp>
      <p:cxnSp>
        <p:nvCxnSpPr>
          <p:cNvPr id="28" name="Straight Connector 27">
            <a:extLst>
              <a:ext uri="{FF2B5EF4-FFF2-40B4-BE49-F238E27FC236}">
                <a16:creationId xmlns:a16="http://schemas.microsoft.com/office/drawing/2014/main" id="{18D5035D-345D-4558-BC81-39A16C173230}"/>
              </a:ext>
            </a:extLst>
          </p:cNvPr>
          <p:cNvCxnSpPr>
            <a:cxnSpLocks/>
            <a:stCxn id="18" idx="2"/>
            <a:endCxn id="17" idx="6"/>
          </p:cNvCxnSpPr>
          <p:nvPr/>
        </p:nvCxnSpPr>
        <p:spPr>
          <a:xfrm flipH="1">
            <a:off x="3190793" y="2291861"/>
            <a:ext cx="1659406" cy="0"/>
          </a:xfrm>
          <a:prstGeom prst="line">
            <a:avLst/>
          </a:prstGeom>
          <a:ln w="38100">
            <a:solidFill>
              <a:srgbClr val="00B050"/>
            </a:solidFill>
            <a:prstDash val="solid"/>
            <a:headEnd type="arrow"/>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EC56E22-8776-45F7-AD08-B8A44212350D}"/>
              </a:ext>
            </a:extLst>
          </p:cNvPr>
          <p:cNvSpPr txBox="1"/>
          <p:nvPr/>
        </p:nvSpPr>
        <p:spPr>
          <a:xfrm>
            <a:off x="4300381" y="1392731"/>
            <a:ext cx="1556836" cy="523220"/>
          </a:xfrm>
          <a:prstGeom prst="rect">
            <a:avLst/>
          </a:prstGeom>
          <a:noFill/>
        </p:spPr>
        <p:txBody>
          <a:bodyPr wrap="none" rtlCol="0">
            <a:spAutoFit/>
          </a:bodyPr>
          <a:lstStyle/>
          <a:p>
            <a:r>
              <a:rPr lang="en-US" sz="1400" b="1" dirty="0">
                <a:solidFill>
                  <a:srgbClr val="7030A0"/>
                </a:solidFill>
              </a:rPr>
              <a:t>NAPGD2022_2020</a:t>
            </a:r>
          </a:p>
          <a:p>
            <a:r>
              <a:rPr lang="en-US" sz="1400" b="1" dirty="0">
                <a:solidFill>
                  <a:srgbClr val="7030A0"/>
                </a:solidFill>
              </a:rPr>
              <a:t>(3020)</a:t>
            </a:r>
            <a:endParaRPr lang="en-US" b="1" dirty="0">
              <a:solidFill>
                <a:srgbClr val="7030A0"/>
              </a:solidFill>
            </a:endParaRPr>
          </a:p>
        </p:txBody>
      </p:sp>
      <p:sp>
        <p:nvSpPr>
          <p:cNvPr id="30" name="Rectangle 29">
            <a:extLst>
              <a:ext uri="{FF2B5EF4-FFF2-40B4-BE49-F238E27FC236}">
                <a16:creationId xmlns:a16="http://schemas.microsoft.com/office/drawing/2014/main" id="{045EE0DF-7019-4822-9D1B-2CD05C3C7E9D}"/>
              </a:ext>
            </a:extLst>
          </p:cNvPr>
          <p:cNvSpPr/>
          <p:nvPr/>
        </p:nvSpPr>
        <p:spPr>
          <a:xfrm>
            <a:off x="3586940" y="2182055"/>
            <a:ext cx="782307" cy="21945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1002</a:t>
            </a:r>
          </a:p>
        </p:txBody>
      </p:sp>
      <p:sp>
        <p:nvSpPr>
          <p:cNvPr id="31" name="TextBox 30">
            <a:extLst>
              <a:ext uri="{FF2B5EF4-FFF2-40B4-BE49-F238E27FC236}">
                <a16:creationId xmlns:a16="http://schemas.microsoft.com/office/drawing/2014/main" id="{87A5F71B-5ABD-4C2E-84AA-4216B0224AAF}"/>
              </a:ext>
            </a:extLst>
          </p:cNvPr>
          <p:cNvSpPr txBox="1"/>
          <p:nvPr/>
        </p:nvSpPr>
        <p:spPr>
          <a:xfrm>
            <a:off x="5821369" y="1934021"/>
            <a:ext cx="6102990" cy="646331"/>
          </a:xfrm>
          <a:prstGeom prst="rect">
            <a:avLst/>
          </a:prstGeom>
          <a:noFill/>
        </p:spPr>
        <p:txBody>
          <a:bodyPr wrap="square">
            <a:spAutoFit/>
          </a:bodyPr>
          <a:lstStyle/>
          <a:p>
            <a:r>
              <a:rPr lang="en-US" dirty="0"/>
              <a:t>And here are the basic VERTCON connections that are/will exist in NCAT/</a:t>
            </a:r>
            <a:r>
              <a:rPr lang="en-US" dirty="0" err="1"/>
              <a:t>VDatum</a:t>
            </a:r>
            <a:endParaRPr lang="en-US" dirty="0"/>
          </a:p>
        </p:txBody>
      </p:sp>
      <p:sp>
        <p:nvSpPr>
          <p:cNvPr id="32" name="TextBox 31">
            <a:extLst>
              <a:ext uri="{FF2B5EF4-FFF2-40B4-BE49-F238E27FC236}">
                <a16:creationId xmlns:a16="http://schemas.microsoft.com/office/drawing/2014/main" id="{17FE9B72-42C2-42A6-BB5F-991143D2D5EF}"/>
              </a:ext>
            </a:extLst>
          </p:cNvPr>
          <p:cNvSpPr txBox="1"/>
          <p:nvPr/>
        </p:nvSpPr>
        <p:spPr>
          <a:xfrm>
            <a:off x="609600" y="4758241"/>
            <a:ext cx="4525598" cy="923330"/>
          </a:xfrm>
          <a:prstGeom prst="rect">
            <a:avLst/>
          </a:prstGeom>
          <a:noFill/>
        </p:spPr>
        <p:txBody>
          <a:bodyPr wrap="none" rtlCol="0">
            <a:spAutoFit/>
          </a:bodyPr>
          <a:lstStyle/>
          <a:p>
            <a:r>
              <a:rPr lang="en-US" dirty="0"/>
              <a:t>By definition, H(NAPGD2022, epoch “t”) = </a:t>
            </a:r>
          </a:p>
          <a:p>
            <a:r>
              <a:rPr lang="en-US" dirty="0"/>
              <a:t>h(N/P/C/MATRF2022, epoch “t”) </a:t>
            </a:r>
          </a:p>
          <a:p>
            <a:r>
              <a:rPr lang="en-US" dirty="0"/>
              <a:t>– GEOID2022(epoch “t”)</a:t>
            </a:r>
          </a:p>
        </p:txBody>
      </p:sp>
      <p:cxnSp>
        <p:nvCxnSpPr>
          <p:cNvPr id="35" name="Straight Connector 34">
            <a:extLst>
              <a:ext uri="{FF2B5EF4-FFF2-40B4-BE49-F238E27FC236}">
                <a16:creationId xmlns:a16="http://schemas.microsoft.com/office/drawing/2014/main" id="{A01D8090-8A26-45F7-835A-01FCEE0C7FD4}"/>
              </a:ext>
            </a:extLst>
          </p:cNvPr>
          <p:cNvCxnSpPr>
            <a:cxnSpLocks/>
            <a:stCxn id="18" idx="5"/>
            <a:endCxn id="39" idx="1"/>
          </p:cNvCxnSpPr>
          <p:nvPr/>
        </p:nvCxnSpPr>
        <p:spPr>
          <a:xfrm>
            <a:off x="5240444" y="2453506"/>
            <a:ext cx="1023373" cy="1074129"/>
          </a:xfrm>
          <a:prstGeom prst="line">
            <a:avLst/>
          </a:prstGeom>
          <a:ln w="38100">
            <a:solidFill>
              <a:srgbClr val="00B050"/>
            </a:solidFill>
            <a:headEnd type="non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3F027464-C4C1-4EE2-9739-9B5A66B9FBFA}"/>
              </a:ext>
            </a:extLst>
          </p:cNvPr>
          <p:cNvSpPr/>
          <p:nvPr/>
        </p:nvSpPr>
        <p:spPr>
          <a:xfrm>
            <a:off x="4704154" y="2900326"/>
            <a:ext cx="2234429" cy="21945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GEOID2022 epoch 2020.00</a:t>
            </a:r>
          </a:p>
        </p:txBody>
      </p:sp>
      <p:cxnSp>
        <p:nvCxnSpPr>
          <p:cNvPr id="38" name="Straight Connector 37">
            <a:extLst>
              <a:ext uri="{FF2B5EF4-FFF2-40B4-BE49-F238E27FC236}">
                <a16:creationId xmlns:a16="http://schemas.microsoft.com/office/drawing/2014/main" id="{EF148321-7F30-4998-9FD9-C1B0993DD591}"/>
              </a:ext>
            </a:extLst>
          </p:cNvPr>
          <p:cNvCxnSpPr>
            <a:cxnSpLocks/>
            <a:stCxn id="40" idx="2"/>
          </p:cNvCxnSpPr>
          <p:nvPr/>
        </p:nvCxnSpPr>
        <p:spPr>
          <a:xfrm flipH="1">
            <a:off x="11163390" y="3300256"/>
            <a:ext cx="630878" cy="225773"/>
          </a:xfrm>
          <a:prstGeom prst="line">
            <a:avLst/>
          </a:prstGeom>
          <a:ln w="38100">
            <a:solidFill>
              <a:srgbClr val="00B05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BDE3ECA9-91EB-4767-AD9C-486366EE5A79}"/>
              </a:ext>
            </a:extLst>
          </p:cNvPr>
          <p:cNvSpPr txBox="1"/>
          <p:nvPr/>
        </p:nvSpPr>
        <p:spPr>
          <a:xfrm>
            <a:off x="11503162" y="2930924"/>
            <a:ext cx="582211" cy="369332"/>
          </a:xfrm>
          <a:prstGeom prst="rect">
            <a:avLst/>
          </a:prstGeom>
          <a:noFill/>
        </p:spPr>
        <p:txBody>
          <a:bodyPr wrap="none" rtlCol="0">
            <a:spAutoFit/>
          </a:bodyPr>
          <a:lstStyle/>
          <a:p>
            <a:r>
              <a:rPr lang="en-US" dirty="0"/>
              <a:t>Etc.</a:t>
            </a:r>
          </a:p>
        </p:txBody>
      </p:sp>
      <p:sp>
        <p:nvSpPr>
          <p:cNvPr id="2" name="Freeform: Shape 1">
            <a:extLst>
              <a:ext uri="{FF2B5EF4-FFF2-40B4-BE49-F238E27FC236}">
                <a16:creationId xmlns:a16="http://schemas.microsoft.com/office/drawing/2014/main" id="{3D7FCA80-6CBC-4643-892D-34AEF7206987}"/>
              </a:ext>
            </a:extLst>
          </p:cNvPr>
          <p:cNvSpPr/>
          <p:nvPr/>
        </p:nvSpPr>
        <p:spPr>
          <a:xfrm>
            <a:off x="3016045" y="2514600"/>
            <a:ext cx="7905136" cy="2912356"/>
          </a:xfrm>
          <a:custGeom>
            <a:avLst/>
            <a:gdLst>
              <a:gd name="connsiteX0" fmla="*/ 7905136 w 7905136"/>
              <a:gd name="connsiteY0" fmla="*/ 1231490 h 2912356"/>
              <a:gd name="connsiteX1" fmla="*/ 6872749 w 7905136"/>
              <a:gd name="connsiteY1" fmla="*/ 2684206 h 2912356"/>
              <a:gd name="connsiteX2" fmla="*/ 3244645 w 7905136"/>
              <a:gd name="connsiteY2" fmla="*/ 2794819 h 2912356"/>
              <a:gd name="connsiteX3" fmla="*/ 1342103 w 7905136"/>
              <a:gd name="connsiteY3" fmla="*/ 1555955 h 2912356"/>
              <a:gd name="connsiteX4" fmla="*/ 0 w 7905136"/>
              <a:gd name="connsiteY4" fmla="*/ 0 h 2912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5136" h="2912356">
                <a:moveTo>
                  <a:pt x="7905136" y="1231490"/>
                </a:moveTo>
                <a:cubicBezTo>
                  <a:pt x="7777317" y="1827570"/>
                  <a:pt x="7649498" y="2423651"/>
                  <a:pt x="6872749" y="2684206"/>
                </a:cubicBezTo>
                <a:cubicBezTo>
                  <a:pt x="6096000" y="2944761"/>
                  <a:pt x="4166419" y="2982861"/>
                  <a:pt x="3244645" y="2794819"/>
                </a:cubicBezTo>
                <a:cubicBezTo>
                  <a:pt x="2322871" y="2606777"/>
                  <a:pt x="1882877" y="2021758"/>
                  <a:pt x="1342103" y="1555955"/>
                </a:cubicBezTo>
                <a:cubicBezTo>
                  <a:pt x="801329" y="1090152"/>
                  <a:pt x="400664" y="545076"/>
                  <a:pt x="0" y="0"/>
                </a:cubicBezTo>
              </a:path>
            </a:pathLst>
          </a:custGeom>
          <a:noFill/>
          <a:ln w="3810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7A5799E-6D84-4940-ABE0-CB364D90CA31}"/>
              </a:ext>
            </a:extLst>
          </p:cNvPr>
          <p:cNvSpPr txBox="1"/>
          <p:nvPr/>
        </p:nvSpPr>
        <p:spPr>
          <a:xfrm>
            <a:off x="3687548" y="5511051"/>
            <a:ext cx="7526419" cy="923330"/>
          </a:xfrm>
          <a:prstGeom prst="rect">
            <a:avLst/>
          </a:prstGeom>
          <a:noFill/>
        </p:spPr>
        <p:txBody>
          <a:bodyPr wrap="none" rtlCol="0">
            <a:spAutoFit/>
          </a:bodyPr>
          <a:lstStyle/>
          <a:p>
            <a:r>
              <a:rPr lang="en-US" dirty="0"/>
              <a:t>We could draw a “hybrid geoid” connection here, but won’t:</a:t>
            </a:r>
          </a:p>
          <a:p>
            <a:pPr marL="285750" indent="-285750">
              <a:buFontTx/>
              <a:buChar char="-"/>
            </a:pPr>
            <a:r>
              <a:rPr lang="en-US" dirty="0"/>
              <a:t>Provides non-uniqueness of path</a:t>
            </a:r>
          </a:p>
          <a:p>
            <a:pPr marL="285750" indent="-285750">
              <a:buFontTx/>
              <a:buChar char="-"/>
            </a:pPr>
            <a:r>
              <a:rPr lang="en-US" dirty="0"/>
              <a:t>Raises question of “which one?” : GEOID99? GEOID03? GEOID06?</a:t>
            </a:r>
          </a:p>
        </p:txBody>
      </p:sp>
    </p:spTree>
    <p:extLst>
      <p:ext uri="{BB962C8B-B14F-4D97-AF65-F5344CB8AC3E}">
        <p14:creationId xmlns:p14="http://schemas.microsoft.com/office/powerpoint/2010/main" val="225352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2">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2" grpId="0"/>
      <p:bldP spid="24" grpId="0"/>
      <p:bldP spid="25" grpId="0" animBg="1"/>
      <p:bldP spid="26" grpId="0" animBg="1"/>
      <p:bldP spid="29" grpId="0"/>
      <p:bldP spid="30" grpId="0" animBg="1"/>
      <p:bldP spid="34" grpId="0" animBg="1"/>
      <p:bldP spid="2"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B5654-A424-47C2-9277-042F95134B6C}"/>
              </a:ext>
            </a:extLst>
          </p:cNvPr>
          <p:cNvSpPr>
            <a:spLocks noGrp="1"/>
          </p:cNvSpPr>
          <p:nvPr>
            <p:ph type="title"/>
          </p:nvPr>
        </p:nvSpPr>
        <p:spPr/>
        <p:txBody>
          <a:bodyPr/>
          <a:lstStyle/>
          <a:p>
            <a:r>
              <a:rPr lang="en-US" dirty="0"/>
              <a:t>So what about IFDM2022?</a:t>
            </a:r>
          </a:p>
        </p:txBody>
      </p:sp>
      <p:sp>
        <p:nvSpPr>
          <p:cNvPr id="3" name="Content Placeholder 2">
            <a:extLst>
              <a:ext uri="{FF2B5EF4-FFF2-40B4-BE49-F238E27FC236}">
                <a16:creationId xmlns:a16="http://schemas.microsoft.com/office/drawing/2014/main" id="{E294DFE6-ED41-421E-A8F4-D43058A75D5E}"/>
              </a:ext>
            </a:extLst>
          </p:cNvPr>
          <p:cNvSpPr>
            <a:spLocks noGrp="1"/>
          </p:cNvSpPr>
          <p:nvPr>
            <p:ph idx="1"/>
          </p:nvPr>
        </p:nvSpPr>
        <p:spPr>
          <a:xfrm>
            <a:off x="609600" y="1323367"/>
            <a:ext cx="10972800" cy="4525963"/>
          </a:xfrm>
        </p:spPr>
        <p:txBody>
          <a:bodyPr/>
          <a:lstStyle/>
          <a:p>
            <a:r>
              <a:rPr lang="en-US" sz="4400" b="1" dirty="0">
                <a:solidFill>
                  <a:srgbClr val="FF0000"/>
                </a:solidFill>
              </a:rPr>
              <a:t>Danger!</a:t>
            </a:r>
          </a:p>
          <a:p>
            <a:r>
              <a:rPr lang="en-US" sz="4000" dirty="0"/>
              <a:t>IFDM2022 is a Mark Motion Model</a:t>
            </a:r>
          </a:p>
          <a:p>
            <a:pPr lvl="1"/>
            <a:r>
              <a:rPr lang="en-US" sz="3600" dirty="0"/>
              <a:t>It is not a crustal motion model.  </a:t>
            </a:r>
          </a:p>
          <a:p>
            <a:pPr lvl="2"/>
            <a:r>
              <a:rPr lang="en-US" sz="3200" dirty="0"/>
              <a:t>It uses crustal motions to estimate mark motions</a:t>
            </a:r>
          </a:p>
          <a:p>
            <a:pPr lvl="3"/>
            <a:r>
              <a:rPr lang="en-US" sz="2800" dirty="0"/>
              <a:t>Its sole use in a geodetic agency like ours is to estimate mark motions</a:t>
            </a:r>
          </a:p>
          <a:p>
            <a:pPr lvl="4"/>
            <a:r>
              <a:rPr lang="en-US" sz="2800" dirty="0"/>
              <a:t>If you want crustal motion models, look to agencies like USGS whose mission is the crust, not the geodetic marks upon the crust</a:t>
            </a:r>
          </a:p>
        </p:txBody>
      </p:sp>
      <p:sp>
        <p:nvSpPr>
          <p:cNvPr id="4" name="Date Placeholder 3">
            <a:extLst>
              <a:ext uri="{FF2B5EF4-FFF2-40B4-BE49-F238E27FC236}">
                <a16:creationId xmlns:a16="http://schemas.microsoft.com/office/drawing/2014/main" id="{EE21959C-F810-4955-9789-0A02164CC34A}"/>
              </a:ext>
            </a:extLst>
          </p:cNvPr>
          <p:cNvSpPr>
            <a:spLocks noGrp="1"/>
          </p:cNvSpPr>
          <p:nvPr>
            <p:ph type="dt" sz="half" idx="10"/>
          </p:nvPr>
        </p:nvSpPr>
        <p:spPr/>
        <p:txBody>
          <a:bodyPr/>
          <a:lstStyle/>
          <a:p>
            <a:pPr>
              <a:defRPr/>
            </a:pPr>
            <a:r>
              <a:rPr lang="en-US"/>
              <a:t>April 23, 2025</a:t>
            </a:r>
          </a:p>
        </p:txBody>
      </p:sp>
      <p:sp>
        <p:nvSpPr>
          <p:cNvPr id="5" name="Footer Placeholder 4">
            <a:extLst>
              <a:ext uri="{FF2B5EF4-FFF2-40B4-BE49-F238E27FC236}">
                <a16:creationId xmlns:a16="http://schemas.microsoft.com/office/drawing/2014/main" id="{FA07FFC5-E88A-4543-A060-973C93B40299}"/>
              </a:ext>
            </a:extLst>
          </p:cNvPr>
          <p:cNvSpPr>
            <a:spLocks noGrp="1"/>
          </p:cNvSpPr>
          <p:nvPr>
            <p:ph type="ftr" sz="quarter" idx="11"/>
          </p:nvPr>
        </p:nvSpPr>
        <p:spPr/>
        <p:txBody>
          <a:bodyPr/>
          <a:lstStyle/>
          <a:p>
            <a:pPr>
              <a:defRPr/>
            </a:pPr>
            <a:r>
              <a:rPr lang="en-US"/>
              <a:t>Industry Workshop on modernization of NSRS and CSRS</a:t>
            </a:r>
          </a:p>
        </p:txBody>
      </p:sp>
      <p:sp>
        <p:nvSpPr>
          <p:cNvPr id="6" name="Slide Number Placeholder 5">
            <a:extLst>
              <a:ext uri="{FF2B5EF4-FFF2-40B4-BE49-F238E27FC236}">
                <a16:creationId xmlns:a16="http://schemas.microsoft.com/office/drawing/2014/main" id="{ACF2767E-A584-4FCE-AA54-3B4A57968461}"/>
              </a:ext>
            </a:extLst>
          </p:cNvPr>
          <p:cNvSpPr>
            <a:spLocks noGrp="1"/>
          </p:cNvSpPr>
          <p:nvPr>
            <p:ph type="sldNum" sz="quarter" idx="12"/>
          </p:nvPr>
        </p:nvSpPr>
        <p:spPr/>
        <p:txBody>
          <a:bodyPr/>
          <a:lstStyle/>
          <a:p>
            <a:pPr>
              <a:defRPr/>
            </a:pPr>
            <a:fld id="{EB6791C4-DF4E-4C17-A41C-B2BEB15390BD}" type="slidenum">
              <a:rPr lang="en-US" smtClean="0"/>
              <a:pPr>
                <a:defRPr/>
              </a:pPr>
              <a:t>19</a:t>
            </a:fld>
            <a:endParaRPr lang="en-US"/>
          </a:p>
        </p:txBody>
      </p:sp>
    </p:spTree>
    <p:extLst>
      <p:ext uri="{BB962C8B-B14F-4D97-AF65-F5344CB8AC3E}">
        <p14:creationId xmlns:p14="http://schemas.microsoft.com/office/powerpoint/2010/main" val="4885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885DF-A7E2-4B7F-AA9E-8C2F1553A98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9CD63132-2BC4-4D31-8C04-5A09B50F57C8}"/>
              </a:ext>
            </a:extLst>
          </p:cNvPr>
          <p:cNvSpPr>
            <a:spLocks noGrp="1"/>
          </p:cNvSpPr>
          <p:nvPr>
            <p:ph idx="1"/>
          </p:nvPr>
        </p:nvSpPr>
        <p:spPr/>
        <p:txBody>
          <a:bodyPr/>
          <a:lstStyle/>
          <a:p>
            <a:r>
              <a:rPr lang="en-US" sz="2800" dirty="0"/>
              <a:t>Commonalities</a:t>
            </a:r>
          </a:p>
          <a:p>
            <a:r>
              <a:rPr lang="en-US" sz="2800" dirty="0"/>
              <a:t>USA approaches</a:t>
            </a:r>
          </a:p>
          <a:p>
            <a:pPr marL="0" indent="0">
              <a:buNone/>
            </a:pPr>
            <a:endParaRPr lang="en-US" sz="2800" dirty="0"/>
          </a:p>
        </p:txBody>
      </p:sp>
      <p:sp>
        <p:nvSpPr>
          <p:cNvPr id="4" name="Date Placeholder 3">
            <a:extLst>
              <a:ext uri="{FF2B5EF4-FFF2-40B4-BE49-F238E27FC236}">
                <a16:creationId xmlns:a16="http://schemas.microsoft.com/office/drawing/2014/main" id="{BCEE89C6-0928-4372-8D90-F78DFA99B121}"/>
              </a:ext>
            </a:extLst>
          </p:cNvPr>
          <p:cNvSpPr>
            <a:spLocks noGrp="1"/>
          </p:cNvSpPr>
          <p:nvPr>
            <p:ph type="dt" sz="half" idx="10"/>
          </p:nvPr>
        </p:nvSpPr>
        <p:spPr/>
        <p:txBody>
          <a:bodyPr/>
          <a:lstStyle/>
          <a:p>
            <a:pPr>
              <a:defRPr/>
            </a:pPr>
            <a:r>
              <a:rPr lang="en-US"/>
              <a:t>April 23, 2025</a:t>
            </a:r>
          </a:p>
        </p:txBody>
      </p:sp>
      <p:sp>
        <p:nvSpPr>
          <p:cNvPr id="5" name="Footer Placeholder 4">
            <a:extLst>
              <a:ext uri="{FF2B5EF4-FFF2-40B4-BE49-F238E27FC236}">
                <a16:creationId xmlns:a16="http://schemas.microsoft.com/office/drawing/2014/main" id="{2C990EC3-4416-4B13-B4DB-35C00F30F711}"/>
              </a:ext>
            </a:extLst>
          </p:cNvPr>
          <p:cNvSpPr>
            <a:spLocks noGrp="1"/>
          </p:cNvSpPr>
          <p:nvPr>
            <p:ph type="ftr" sz="quarter" idx="11"/>
          </p:nvPr>
        </p:nvSpPr>
        <p:spPr/>
        <p:txBody>
          <a:bodyPr/>
          <a:lstStyle/>
          <a:p>
            <a:pPr>
              <a:defRPr/>
            </a:pPr>
            <a:r>
              <a:rPr lang="en-US"/>
              <a:t>Industry Workshop on modernization of NSRS and CSRS</a:t>
            </a:r>
          </a:p>
        </p:txBody>
      </p:sp>
      <p:sp>
        <p:nvSpPr>
          <p:cNvPr id="6" name="Slide Number Placeholder 5">
            <a:extLst>
              <a:ext uri="{FF2B5EF4-FFF2-40B4-BE49-F238E27FC236}">
                <a16:creationId xmlns:a16="http://schemas.microsoft.com/office/drawing/2014/main" id="{B95A3786-1D84-4848-AE99-5A08D5C5F081}"/>
              </a:ext>
            </a:extLst>
          </p:cNvPr>
          <p:cNvSpPr>
            <a:spLocks noGrp="1"/>
          </p:cNvSpPr>
          <p:nvPr>
            <p:ph type="sldNum" sz="quarter" idx="12"/>
          </p:nvPr>
        </p:nvSpPr>
        <p:spPr/>
        <p:txBody>
          <a:bodyPr/>
          <a:lstStyle/>
          <a:p>
            <a:pPr>
              <a:defRPr/>
            </a:pPr>
            <a:fld id="{EB6791C4-DF4E-4C17-A41C-B2BEB15390BD}" type="slidenum">
              <a:rPr lang="en-US" smtClean="0"/>
              <a:pPr>
                <a:defRPr/>
              </a:pPr>
              <a:t>2</a:t>
            </a:fld>
            <a:endParaRPr lang="en-US"/>
          </a:p>
        </p:txBody>
      </p:sp>
    </p:spTree>
    <p:extLst>
      <p:ext uri="{BB962C8B-B14F-4D97-AF65-F5344CB8AC3E}">
        <p14:creationId xmlns:p14="http://schemas.microsoft.com/office/powerpoint/2010/main" val="955502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94DFE6-ED41-421E-A8F4-D43058A75D5E}"/>
              </a:ext>
            </a:extLst>
          </p:cNvPr>
          <p:cNvSpPr>
            <a:spLocks noGrp="1"/>
          </p:cNvSpPr>
          <p:nvPr>
            <p:ph idx="1"/>
          </p:nvPr>
        </p:nvSpPr>
        <p:spPr/>
        <p:txBody>
          <a:bodyPr/>
          <a:lstStyle/>
          <a:p>
            <a:r>
              <a:rPr lang="en-US" sz="2400" b="1" dirty="0">
                <a:solidFill>
                  <a:srgbClr val="FF0000"/>
                </a:solidFill>
              </a:rPr>
              <a:t>Danger!</a:t>
            </a:r>
          </a:p>
          <a:p>
            <a:r>
              <a:rPr lang="en-US" sz="2400" dirty="0"/>
              <a:t>For example, let’s say a user is interested in NATRF2022 epoch 2026.3057 coordinates on a mark</a:t>
            </a:r>
          </a:p>
          <a:p>
            <a:pPr lvl="1"/>
            <a:r>
              <a:rPr lang="en-US" sz="2000" dirty="0"/>
              <a:t>If an SEC exists, great, they can see it</a:t>
            </a:r>
          </a:p>
          <a:p>
            <a:pPr lvl="1"/>
            <a:r>
              <a:rPr lang="en-US" sz="2000" dirty="0"/>
              <a:t>If not, there is no way to compute such a coordinate using NGS-sanctioned methods within NGS created tools</a:t>
            </a:r>
          </a:p>
          <a:p>
            <a:pPr lvl="1"/>
            <a:r>
              <a:rPr lang="en-US" sz="2000" dirty="0"/>
              <a:t>However, </a:t>
            </a:r>
            <a:r>
              <a:rPr lang="en-US" sz="2000" b="1" i="1" u="sng" dirty="0">
                <a:solidFill>
                  <a:srgbClr val="FF0000"/>
                </a:solidFill>
              </a:rPr>
              <a:t>we are considering</a:t>
            </a:r>
            <a:r>
              <a:rPr lang="en-US" sz="2000" dirty="0"/>
              <a:t> allowing users to compute such coordinates using IFDM2022</a:t>
            </a:r>
          </a:p>
          <a:p>
            <a:pPr lvl="2"/>
            <a:r>
              <a:rPr lang="en-US" sz="1600" dirty="0"/>
              <a:t>We don’t recommend it</a:t>
            </a:r>
          </a:p>
          <a:p>
            <a:pPr lvl="2"/>
            <a:r>
              <a:rPr lang="en-US" sz="1600" dirty="0"/>
              <a:t>We don’t like it</a:t>
            </a:r>
          </a:p>
          <a:p>
            <a:pPr lvl="2"/>
            <a:r>
              <a:rPr lang="en-US" sz="1600" dirty="0"/>
              <a:t>We will only implement this with significant limitations, caveats and warnings</a:t>
            </a:r>
          </a:p>
        </p:txBody>
      </p:sp>
      <p:sp>
        <p:nvSpPr>
          <p:cNvPr id="2" name="Title 1">
            <a:extLst>
              <a:ext uri="{FF2B5EF4-FFF2-40B4-BE49-F238E27FC236}">
                <a16:creationId xmlns:a16="http://schemas.microsoft.com/office/drawing/2014/main" id="{29AB5654-A424-47C2-9277-042F95134B6C}"/>
              </a:ext>
            </a:extLst>
          </p:cNvPr>
          <p:cNvSpPr>
            <a:spLocks noGrp="1"/>
          </p:cNvSpPr>
          <p:nvPr>
            <p:ph type="title"/>
          </p:nvPr>
        </p:nvSpPr>
        <p:spPr/>
        <p:txBody>
          <a:bodyPr/>
          <a:lstStyle/>
          <a:p>
            <a:r>
              <a:rPr lang="en-US" dirty="0"/>
              <a:t>So what about IFDM2022?</a:t>
            </a:r>
          </a:p>
        </p:txBody>
      </p:sp>
      <p:sp>
        <p:nvSpPr>
          <p:cNvPr id="4" name="Date Placeholder 3">
            <a:extLst>
              <a:ext uri="{FF2B5EF4-FFF2-40B4-BE49-F238E27FC236}">
                <a16:creationId xmlns:a16="http://schemas.microsoft.com/office/drawing/2014/main" id="{EE21959C-F810-4955-9789-0A02164CC34A}"/>
              </a:ext>
            </a:extLst>
          </p:cNvPr>
          <p:cNvSpPr>
            <a:spLocks noGrp="1"/>
          </p:cNvSpPr>
          <p:nvPr>
            <p:ph type="dt" sz="half" idx="10"/>
          </p:nvPr>
        </p:nvSpPr>
        <p:spPr/>
        <p:txBody>
          <a:bodyPr/>
          <a:lstStyle/>
          <a:p>
            <a:pPr>
              <a:defRPr/>
            </a:pPr>
            <a:r>
              <a:rPr lang="en-US"/>
              <a:t>April 23, 2025</a:t>
            </a:r>
          </a:p>
        </p:txBody>
      </p:sp>
      <p:sp>
        <p:nvSpPr>
          <p:cNvPr id="5" name="Footer Placeholder 4">
            <a:extLst>
              <a:ext uri="{FF2B5EF4-FFF2-40B4-BE49-F238E27FC236}">
                <a16:creationId xmlns:a16="http://schemas.microsoft.com/office/drawing/2014/main" id="{FA07FFC5-E88A-4543-A060-973C93B40299}"/>
              </a:ext>
            </a:extLst>
          </p:cNvPr>
          <p:cNvSpPr>
            <a:spLocks noGrp="1"/>
          </p:cNvSpPr>
          <p:nvPr>
            <p:ph type="ftr" sz="quarter" idx="11"/>
          </p:nvPr>
        </p:nvSpPr>
        <p:spPr/>
        <p:txBody>
          <a:bodyPr/>
          <a:lstStyle/>
          <a:p>
            <a:pPr>
              <a:defRPr/>
            </a:pPr>
            <a:r>
              <a:rPr lang="en-US" dirty="0"/>
              <a:t>Industry Workshop on modernization of NSRS and CSRS</a:t>
            </a:r>
          </a:p>
        </p:txBody>
      </p:sp>
      <p:sp>
        <p:nvSpPr>
          <p:cNvPr id="6" name="Slide Number Placeholder 5">
            <a:extLst>
              <a:ext uri="{FF2B5EF4-FFF2-40B4-BE49-F238E27FC236}">
                <a16:creationId xmlns:a16="http://schemas.microsoft.com/office/drawing/2014/main" id="{ACF2767E-A584-4FCE-AA54-3B4A57968461}"/>
              </a:ext>
            </a:extLst>
          </p:cNvPr>
          <p:cNvSpPr>
            <a:spLocks noGrp="1"/>
          </p:cNvSpPr>
          <p:nvPr>
            <p:ph type="sldNum" sz="quarter" idx="12"/>
          </p:nvPr>
        </p:nvSpPr>
        <p:spPr/>
        <p:txBody>
          <a:bodyPr/>
          <a:lstStyle/>
          <a:p>
            <a:pPr>
              <a:defRPr/>
            </a:pPr>
            <a:fld id="{EB6791C4-DF4E-4C17-A41C-B2BEB15390BD}" type="slidenum">
              <a:rPr lang="en-US" smtClean="0"/>
              <a:pPr>
                <a:defRPr/>
              </a:pPr>
              <a:t>20</a:t>
            </a:fld>
            <a:endParaRPr lang="en-US"/>
          </a:p>
        </p:txBody>
      </p:sp>
    </p:spTree>
    <p:extLst>
      <p:ext uri="{BB962C8B-B14F-4D97-AF65-F5344CB8AC3E}">
        <p14:creationId xmlns:p14="http://schemas.microsoft.com/office/powerpoint/2010/main" val="74026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E0A7B-D1E2-4872-B6FD-903C3859A8C5}"/>
              </a:ext>
            </a:extLst>
          </p:cNvPr>
          <p:cNvSpPr>
            <a:spLocks noGrp="1"/>
          </p:cNvSpPr>
          <p:nvPr>
            <p:ph type="title"/>
          </p:nvPr>
        </p:nvSpPr>
        <p:spPr/>
        <p:txBody>
          <a:bodyPr/>
          <a:lstStyle/>
          <a:p>
            <a:r>
              <a:rPr lang="en-US" dirty="0"/>
              <a:t>NADCON and VERTCON</a:t>
            </a:r>
          </a:p>
        </p:txBody>
      </p:sp>
      <p:sp>
        <p:nvSpPr>
          <p:cNvPr id="3" name="Content Placeholder 2">
            <a:extLst>
              <a:ext uri="{FF2B5EF4-FFF2-40B4-BE49-F238E27FC236}">
                <a16:creationId xmlns:a16="http://schemas.microsoft.com/office/drawing/2014/main" id="{0284E0EE-4E45-4EA5-8FAE-9A493C47F1EF}"/>
              </a:ext>
            </a:extLst>
          </p:cNvPr>
          <p:cNvSpPr>
            <a:spLocks noGrp="1"/>
          </p:cNvSpPr>
          <p:nvPr>
            <p:ph idx="1"/>
          </p:nvPr>
        </p:nvSpPr>
        <p:spPr/>
        <p:txBody>
          <a:bodyPr/>
          <a:lstStyle/>
          <a:p>
            <a:r>
              <a:rPr lang="en-US" dirty="0"/>
              <a:t>Updating both NADCON and VERTCON has begun!</a:t>
            </a:r>
          </a:p>
          <a:p>
            <a:r>
              <a:rPr lang="en-US" dirty="0"/>
              <a:t>Some </a:t>
            </a:r>
            <a:r>
              <a:rPr lang="en-US" i="1" dirty="0"/>
              <a:t>initial</a:t>
            </a:r>
            <a:r>
              <a:rPr lang="en-US" dirty="0"/>
              <a:t> national adjustments, yielding </a:t>
            </a:r>
            <a:r>
              <a:rPr lang="en-US" i="1" dirty="0"/>
              <a:t>initial</a:t>
            </a:r>
            <a:r>
              <a:rPr lang="en-US" dirty="0"/>
              <a:t> RECs have allowed a quick-and-dirty look at the upcoming transformation grids</a:t>
            </a:r>
          </a:p>
        </p:txBody>
      </p:sp>
      <p:sp>
        <p:nvSpPr>
          <p:cNvPr id="4" name="Date Placeholder 3">
            <a:extLst>
              <a:ext uri="{FF2B5EF4-FFF2-40B4-BE49-F238E27FC236}">
                <a16:creationId xmlns:a16="http://schemas.microsoft.com/office/drawing/2014/main" id="{0A08D964-B872-4E89-8464-1C0E356610C5}"/>
              </a:ext>
            </a:extLst>
          </p:cNvPr>
          <p:cNvSpPr>
            <a:spLocks noGrp="1"/>
          </p:cNvSpPr>
          <p:nvPr>
            <p:ph type="dt" sz="half" idx="10"/>
          </p:nvPr>
        </p:nvSpPr>
        <p:spPr/>
        <p:txBody>
          <a:bodyPr/>
          <a:lstStyle/>
          <a:p>
            <a:pPr>
              <a:defRPr/>
            </a:pPr>
            <a:r>
              <a:rPr lang="en-US"/>
              <a:t>April 23, 2025</a:t>
            </a:r>
          </a:p>
        </p:txBody>
      </p:sp>
      <p:sp>
        <p:nvSpPr>
          <p:cNvPr id="5" name="Footer Placeholder 4">
            <a:extLst>
              <a:ext uri="{FF2B5EF4-FFF2-40B4-BE49-F238E27FC236}">
                <a16:creationId xmlns:a16="http://schemas.microsoft.com/office/drawing/2014/main" id="{05D9038C-7762-4113-BCCE-ADA9E8761CD7}"/>
              </a:ext>
            </a:extLst>
          </p:cNvPr>
          <p:cNvSpPr>
            <a:spLocks noGrp="1"/>
          </p:cNvSpPr>
          <p:nvPr>
            <p:ph type="ftr" sz="quarter" idx="11"/>
          </p:nvPr>
        </p:nvSpPr>
        <p:spPr/>
        <p:txBody>
          <a:bodyPr/>
          <a:lstStyle/>
          <a:p>
            <a:pPr>
              <a:defRPr/>
            </a:pPr>
            <a:r>
              <a:rPr lang="en-US"/>
              <a:t>Industry Workshop on modernization of NSRS and CSRS</a:t>
            </a:r>
          </a:p>
        </p:txBody>
      </p:sp>
      <p:sp>
        <p:nvSpPr>
          <p:cNvPr id="6" name="Slide Number Placeholder 5">
            <a:extLst>
              <a:ext uri="{FF2B5EF4-FFF2-40B4-BE49-F238E27FC236}">
                <a16:creationId xmlns:a16="http://schemas.microsoft.com/office/drawing/2014/main" id="{2A9BC010-6635-40C9-ABEB-C1EA69033D75}"/>
              </a:ext>
            </a:extLst>
          </p:cNvPr>
          <p:cNvSpPr>
            <a:spLocks noGrp="1"/>
          </p:cNvSpPr>
          <p:nvPr>
            <p:ph type="sldNum" sz="quarter" idx="12"/>
          </p:nvPr>
        </p:nvSpPr>
        <p:spPr/>
        <p:txBody>
          <a:bodyPr/>
          <a:lstStyle/>
          <a:p>
            <a:pPr>
              <a:defRPr/>
            </a:pPr>
            <a:fld id="{EB6791C4-DF4E-4C17-A41C-B2BEB15390BD}" type="slidenum">
              <a:rPr lang="en-US" smtClean="0"/>
              <a:pPr>
                <a:defRPr/>
              </a:pPr>
              <a:t>21</a:t>
            </a:fld>
            <a:endParaRPr lang="en-US"/>
          </a:p>
        </p:txBody>
      </p:sp>
    </p:spTree>
    <p:extLst>
      <p:ext uri="{BB962C8B-B14F-4D97-AF65-F5344CB8AC3E}">
        <p14:creationId xmlns:p14="http://schemas.microsoft.com/office/powerpoint/2010/main" val="1693265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2B010-832F-4F2A-9616-9D694B2BCE00}"/>
              </a:ext>
            </a:extLst>
          </p:cNvPr>
          <p:cNvSpPr>
            <a:spLocks noGrp="1"/>
          </p:cNvSpPr>
          <p:nvPr>
            <p:ph type="title"/>
          </p:nvPr>
        </p:nvSpPr>
        <p:spPr/>
        <p:txBody>
          <a:bodyPr/>
          <a:lstStyle/>
          <a:p>
            <a:r>
              <a:rPr lang="en-US" dirty="0"/>
              <a:t>NADCON (longitude)</a:t>
            </a:r>
          </a:p>
        </p:txBody>
      </p:sp>
      <p:sp>
        <p:nvSpPr>
          <p:cNvPr id="4" name="Date Placeholder 3">
            <a:extLst>
              <a:ext uri="{FF2B5EF4-FFF2-40B4-BE49-F238E27FC236}">
                <a16:creationId xmlns:a16="http://schemas.microsoft.com/office/drawing/2014/main" id="{D4314847-F622-4DDE-8BF9-66EAABFD9DC4}"/>
              </a:ext>
            </a:extLst>
          </p:cNvPr>
          <p:cNvSpPr>
            <a:spLocks noGrp="1"/>
          </p:cNvSpPr>
          <p:nvPr>
            <p:ph type="dt" sz="half" idx="10"/>
          </p:nvPr>
        </p:nvSpPr>
        <p:spPr/>
        <p:txBody>
          <a:bodyPr/>
          <a:lstStyle/>
          <a:p>
            <a:pPr>
              <a:defRPr/>
            </a:pPr>
            <a:r>
              <a:rPr lang="en-US"/>
              <a:t>April 23, 2025</a:t>
            </a:r>
          </a:p>
        </p:txBody>
      </p:sp>
      <p:sp>
        <p:nvSpPr>
          <p:cNvPr id="5" name="Footer Placeholder 4">
            <a:extLst>
              <a:ext uri="{FF2B5EF4-FFF2-40B4-BE49-F238E27FC236}">
                <a16:creationId xmlns:a16="http://schemas.microsoft.com/office/drawing/2014/main" id="{37A60E89-4C91-4933-8DA9-827F00DEDC21}"/>
              </a:ext>
            </a:extLst>
          </p:cNvPr>
          <p:cNvSpPr>
            <a:spLocks noGrp="1"/>
          </p:cNvSpPr>
          <p:nvPr>
            <p:ph type="ftr" sz="quarter" idx="11"/>
          </p:nvPr>
        </p:nvSpPr>
        <p:spPr/>
        <p:txBody>
          <a:bodyPr/>
          <a:lstStyle/>
          <a:p>
            <a:pPr>
              <a:defRPr/>
            </a:pPr>
            <a:r>
              <a:rPr lang="en-US"/>
              <a:t>Industry Workshop on modernization of NSRS and CSRS</a:t>
            </a:r>
          </a:p>
        </p:txBody>
      </p:sp>
      <p:sp>
        <p:nvSpPr>
          <p:cNvPr id="6" name="Slide Number Placeholder 5">
            <a:extLst>
              <a:ext uri="{FF2B5EF4-FFF2-40B4-BE49-F238E27FC236}">
                <a16:creationId xmlns:a16="http://schemas.microsoft.com/office/drawing/2014/main" id="{FAA5BA4C-704D-482E-AAEA-07751147A419}"/>
              </a:ext>
            </a:extLst>
          </p:cNvPr>
          <p:cNvSpPr>
            <a:spLocks noGrp="1"/>
          </p:cNvSpPr>
          <p:nvPr>
            <p:ph type="sldNum" sz="quarter" idx="12"/>
          </p:nvPr>
        </p:nvSpPr>
        <p:spPr/>
        <p:txBody>
          <a:bodyPr/>
          <a:lstStyle/>
          <a:p>
            <a:pPr>
              <a:defRPr/>
            </a:pPr>
            <a:fld id="{EB6791C4-DF4E-4C17-A41C-B2BEB15390BD}" type="slidenum">
              <a:rPr lang="en-US" smtClean="0"/>
              <a:pPr>
                <a:defRPr/>
              </a:pPr>
              <a:t>22</a:t>
            </a:fld>
            <a:endParaRPr lang="en-US"/>
          </a:p>
        </p:txBody>
      </p:sp>
      <p:sp>
        <p:nvSpPr>
          <p:cNvPr id="8" name="TextBox 7">
            <a:extLst>
              <a:ext uri="{FF2B5EF4-FFF2-40B4-BE49-F238E27FC236}">
                <a16:creationId xmlns:a16="http://schemas.microsoft.com/office/drawing/2014/main" id="{76076032-8AB9-4544-A47D-3A2E1337CEF4}"/>
              </a:ext>
            </a:extLst>
          </p:cNvPr>
          <p:cNvSpPr txBox="1"/>
          <p:nvPr/>
        </p:nvSpPr>
        <p:spPr>
          <a:xfrm>
            <a:off x="1146825" y="1517378"/>
            <a:ext cx="3018775" cy="369332"/>
          </a:xfrm>
          <a:prstGeom prst="rect">
            <a:avLst/>
          </a:prstGeom>
          <a:noFill/>
        </p:spPr>
        <p:txBody>
          <a:bodyPr wrap="none" rtlCol="0">
            <a:spAutoFit/>
          </a:bodyPr>
          <a:lstStyle/>
          <a:p>
            <a:r>
              <a:rPr lang="en-US" dirty="0"/>
              <a:t>What we’ve been predicting</a:t>
            </a:r>
          </a:p>
        </p:txBody>
      </p:sp>
      <p:sp>
        <p:nvSpPr>
          <p:cNvPr id="10" name="TextBox 9">
            <a:extLst>
              <a:ext uri="{FF2B5EF4-FFF2-40B4-BE49-F238E27FC236}">
                <a16:creationId xmlns:a16="http://schemas.microsoft.com/office/drawing/2014/main" id="{CF74D24C-5B1B-4EFC-B42B-3D700ADE665B}"/>
              </a:ext>
            </a:extLst>
          </p:cNvPr>
          <p:cNvSpPr txBox="1"/>
          <p:nvPr/>
        </p:nvSpPr>
        <p:spPr>
          <a:xfrm>
            <a:off x="8026400" y="1462344"/>
            <a:ext cx="3454792" cy="369332"/>
          </a:xfrm>
          <a:prstGeom prst="rect">
            <a:avLst/>
          </a:prstGeom>
          <a:noFill/>
        </p:spPr>
        <p:txBody>
          <a:bodyPr wrap="none" rtlCol="0">
            <a:spAutoFit/>
          </a:bodyPr>
          <a:lstStyle/>
          <a:p>
            <a:r>
              <a:rPr lang="en-US" dirty="0"/>
              <a:t>What our first iteration looks like</a:t>
            </a:r>
          </a:p>
        </p:txBody>
      </p:sp>
      <p:pic>
        <p:nvPicPr>
          <p:cNvPr id="2050" name="Picture 2">
            <a:extLst>
              <a:ext uri="{FF2B5EF4-FFF2-40B4-BE49-F238E27FC236}">
                <a16:creationId xmlns:a16="http://schemas.microsoft.com/office/drawing/2014/main" id="{0585B5EF-8A22-49B9-8353-030A2B4B9D1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1584" y="1931416"/>
            <a:ext cx="5430416" cy="39558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05189360-B61F-48FA-9134-854B2170D1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446"/>
          <a:stretch/>
        </p:blipFill>
        <p:spPr>
          <a:xfrm>
            <a:off x="101932" y="2088441"/>
            <a:ext cx="5525290" cy="3798840"/>
          </a:xfrm>
          <a:prstGeom prst="rect">
            <a:avLst/>
          </a:prstGeom>
        </p:spPr>
      </p:pic>
    </p:spTree>
    <p:extLst>
      <p:ext uri="{BB962C8B-B14F-4D97-AF65-F5344CB8AC3E}">
        <p14:creationId xmlns:p14="http://schemas.microsoft.com/office/powerpoint/2010/main" val="1889130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2B010-832F-4F2A-9616-9D694B2BCE00}"/>
              </a:ext>
            </a:extLst>
          </p:cNvPr>
          <p:cNvSpPr>
            <a:spLocks noGrp="1"/>
          </p:cNvSpPr>
          <p:nvPr>
            <p:ph type="title"/>
          </p:nvPr>
        </p:nvSpPr>
        <p:spPr/>
        <p:txBody>
          <a:bodyPr/>
          <a:lstStyle/>
          <a:p>
            <a:r>
              <a:rPr lang="en-US" dirty="0"/>
              <a:t>VERTCON</a:t>
            </a:r>
          </a:p>
        </p:txBody>
      </p:sp>
      <p:sp>
        <p:nvSpPr>
          <p:cNvPr id="4" name="Date Placeholder 3">
            <a:extLst>
              <a:ext uri="{FF2B5EF4-FFF2-40B4-BE49-F238E27FC236}">
                <a16:creationId xmlns:a16="http://schemas.microsoft.com/office/drawing/2014/main" id="{D4314847-F622-4DDE-8BF9-66EAABFD9DC4}"/>
              </a:ext>
            </a:extLst>
          </p:cNvPr>
          <p:cNvSpPr>
            <a:spLocks noGrp="1"/>
          </p:cNvSpPr>
          <p:nvPr>
            <p:ph type="dt" sz="half" idx="10"/>
          </p:nvPr>
        </p:nvSpPr>
        <p:spPr/>
        <p:txBody>
          <a:bodyPr/>
          <a:lstStyle/>
          <a:p>
            <a:pPr>
              <a:defRPr/>
            </a:pPr>
            <a:r>
              <a:rPr lang="en-US"/>
              <a:t>April 23, 2025</a:t>
            </a:r>
          </a:p>
        </p:txBody>
      </p:sp>
      <p:sp>
        <p:nvSpPr>
          <p:cNvPr id="5" name="Footer Placeholder 4">
            <a:extLst>
              <a:ext uri="{FF2B5EF4-FFF2-40B4-BE49-F238E27FC236}">
                <a16:creationId xmlns:a16="http://schemas.microsoft.com/office/drawing/2014/main" id="{37A60E89-4C91-4933-8DA9-827F00DEDC21}"/>
              </a:ext>
            </a:extLst>
          </p:cNvPr>
          <p:cNvSpPr>
            <a:spLocks noGrp="1"/>
          </p:cNvSpPr>
          <p:nvPr>
            <p:ph type="ftr" sz="quarter" idx="11"/>
          </p:nvPr>
        </p:nvSpPr>
        <p:spPr/>
        <p:txBody>
          <a:bodyPr/>
          <a:lstStyle/>
          <a:p>
            <a:pPr>
              <a:defRPr/>
            </a:pPr>
            <a:r>
              <a:rPr lang="en-US"/>
              <a:t>Industry Workshop on modernization of NSRS and CSRS</a:t>
            </a:r>
          </a:p>
        </p:txBody>
      </p:sp>
      <p:sp>
        <p:nvSpPr>
          <p:cNvPr id="6" name="Slide Number Placeholder 5">
            <a:extLst>
              <a:ext uri="{FF2B5EF4-FFF2-40B4-BE49-F238E27FC236}">
                <a16:creationId xmlns:a16="http://schemas.microsoft.com/office/drawing/2014/main" id="{FAA5BA4C-704D-482E-AAEA-07751147A419}"/>
              </a:ext>
            </a:extLst>
          </p:cNvPr>
          <p:cNvSpPr>
            <a:spLocks noGrp="1"/>
          </p:cNvSpPr>
          <p:nvPr>
            <p:ph type="sldNum" sz="quarter" idx="12"/>
          </p:nvPr>
        </p:nvSpPr>
        <p:spPr/>
        <p:txBody>
          <a:bodyPr/>
          <a:lstStyle/>
          <a:p>
            <a:pPr>
              <a:defRPr/>
            </a:pPr>
            <a:fld id="{EB6791C4-DF4E-4C17-A41C-B2BEB15390BD}" type="slidenum">
              <a:rPr lang="en-US" smtClean="0"/>
              <a:pPr>
                <a:defRPr/>
              </a:pPr>
              <a:t>23</a:t>
            </a:fld>
            <a:endParaRPr lang="en-US"/>
          </a:p>
        </p:txBody>
      </p:sp>
      <p:pic>
        <p:nvPicPr>
          <p:cNvPr id="7" name="Picture 6">
            <a:extLst>
              <a:ext uri="{FF2B5EF4-FFF2-40B4-BE49-F238E27FC236}">
                <a16:creationId xmlns:a16="http://schemas.microsoft.com/office/drawing/2014/main" id="{3F7C2973-1A00-46E2-B74C-04D11A46B3F3}"/>
              </a:ext>
            </a:extLst>
          </p:cNvPr>
          <p:cNvPicPr/>
          <p:nvPr/>
        </p:nvPicPr>
        <p:blipFill rotWithShape="1">
          <a:blip r:embed="rId2" cstate="print">
            <a:extLst>
              <a:ext uri="{28A0092B-C50C-407E-A947-70E740481C1C}">
                <a14:useLocalDpi xmlns:a14="http://schemas.microsoft.com/office/drawing/2010/main" val="0"/>
              </a:ext>
            </a:extLst>
          </a:blip>
          <a:srcRect l="11699" t="3698" r="10897" b="6523"/>
          <a:stretch/>
        </p:blipFill>
        <p:spPr bwMode="auto">
          <a:xfrm>
            <a:off x="0" y="2355782"/>
            <a:ext cx="6279502" cy="3228392"/>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76076032-8AB9-4544-A47D-3A2E1337CEF4}"/>
              </a:ext>
            </a:extLst>
          </p:cNvPr>
          <p:cNvSpPr txBox="1"/>
          <p:nvPr/>
        </p:nvSpPr>
        <p:spPr>
          <a:xfrm>
            <a:off x="1146825" y="1517378"/>
            <a:ext cx="3018775" cy="369332"/>
          </a:xfrm>
          <a:prstGeom prst="rect">
            <a:avLst/>
          </a:prstGeom>
          <a:noFill/>
        </p:spPr>
        <p:txBody>
          <a:bodyPr wrap="none" rtlCol="0">
            <a:spAutoFit/>
          </a:bodyPr>
          <a:lstStyle/>
          <a:p>
            <a:r>
              <a:rPr lang="en-US" dirty="0"/>
              <a:t>What we’ve been predicting</a:t>
            </a:r>
          </a:p>
        </p:txBody>
      </p:sp>
      <p:pic>
        <p:nvPicPr>
          <p:cNvPr id="1026" name="Picture 2">
            <a:extLst>
              <a:ext uri="{FF2B5EF4-FFF2-40B4-BE49-F238E27FC236}">
                <a16:creationId xmlns:a16="http://schemas.microsoft.com/office/drawing/2014/main" id="{80BBD75B-588E-4277-8455-8891E4C02F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6841" y="2189817"/>
            <a:ext cx="5205159" cy="378141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F74D24C-5B1B-4EFC-B42B-3D700ADE665B}"/>
              </a:ext>
            </a:extLst>
          </p:cNvPr>
          <p:cNvSpPr txBox="1"/>
          <p:nvPr/>
        </p:nvSpPr>
        <p:spPr>
          <a:xfrm>
            <a:off x="8026400" y="1517378"/>
            <a:ext cx="3454792" cy="369332"/>
          </a:xfrm>
          <a:prstGeom prst="rect">
            <a:avLst/>
          </a:prstGeom>
          <a:noFill/>
        </p:spPr>
        <p:txBody>
          <a:bodyPr wrap="none" rtlCol="0">
            <a:spAutoFit/>
          </a:bodyPr>
          <a:lstStyle/>
          <a:p>
            <a:r>
              <a:rPr lang="en-US" dirty="0"/>
              <a:t>What our first iteration looks like</a:t>
            </a:r>
          </a:p>
        </p:txBody>
      </p:sp>
    </p:spTree>
    <p:extLst>
      <p:ext uri="{BB962C8B-B14F-4D97-AF65-F5344CB8AC3E}">
        <p14:creationId xmlns:p14="http://schemas.microsoft.com/office/powerpoint/2010/main" val="2627708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BA105-1DE8-48D8-BBE8-BA645369FAA6}"/>
              </a:ext>
            </a:extLst>
          </p:cNvPr>
          <p:cNvSpPr>
            <a:spLocks noGrp="1"/>
          </p:cNvSpPr>
          <p:nvPr>
            <p:ph type="title"/>
          </p:nvPr>
        </p:nvSpPr>
        <p:spPr>
          <a:xfrm>
            <a:off x="609600" y="2857500"/>
            <a:ext cx="10972800" cy="1143000"/>
          </a:xfrm>
        </p:spPr>
        <p:txBody>
          <a:bodyPr/>
          <a:lstStyle/>
          <a:p>
            <a:r>
              <a:rPr lang="en-US" dirty="0"/>
              <a:t>Thank you</a:t>
            </a:r>
          </a:p>
        </p:txBody>
      </p:sp>
      <p:sp>
        <p:nvSpPr>
          <p:cNvPr id="4" name="Date Placeholder 3">
            <a:extLst>
              <a:ext uri="{FF2B5EF4-FFF2-40B4-BE49-F238E27FC236}">
                <a16:creationId xmlns:a16="http://schemas.microsoft.com/office/drawing/2014/main" id="{D88CFB02-C174-43C7-A39C-01C7A8B65298}"/>
              </a:ext>
            </a:extLst>
          </p:cNvPr>
          <p:cNvSpPr>
            <a:spLocks noGrp="1"/>
          </p:cNvSpPr>
          <p:nvPr>
            <p:ph type="dt" sz="half" idx="10"/>
          </p:nvPr>
        </p:nvSpPr>
        <p:spPr/>
        <p:txBody>
          <a:bodyPr/>
          <a:lstStyle/>
          <a:p>
            <a:pPr>
              <a:defRPr/>
            </a:pPr>
            <a:r>
              <a:rPr lang="en-US"/>
              <a:t>April 23, 2025</a:t>
            </a:r>
          </a:p>
        </p:txBody>
      </p:sp>
      <p:sp>
        <p:nvSpPr>
          <p:cNvPr id="5" name="Footer Placeholder 4">
            <a:extLst>
              <a:ext uri="{FF2B5EF4-FFF2-40B4-BE49-F238E27FC236}">
                <a16:creationId xmlns:a16="http://schemas.microsoft.com/office/drawing/2014/main" id="{48ADF152-C488-44B5-B549-AD6C66D4F449}"/>
              </a:ext>
            </a:extLst>
          </p:cNvPr>
          <p:cNvSpPr>
            <a:spLocks noGrp="1"/>
          </p:cNvSpPr>
          <p:nvPr>
            <p:ph type="ftr" sz="quarter" idx="11"/>
          </p:nvPr>
        </p:nvSpPr>
        <p:spPr/>
        <p:txBody>
          <a:bodyPr/>
          <a:lstStyle/>
          <a:p>
            <a:pPr>
              <a:defRPr/>
            </a:pPr>
            <a:r>
              <a:rPr lang="en-US"/>
              <a:t>Industry Workshop on modernization of NSRS and CSRS</a:t>
            </a:r>
          </a:p>
        </p:txBody>
      </p:sp>
      <p:sp>
        <p:nvSpPr>
          <p:cNvPr id="6" name="Slide Number Placeholder 5">
            <a:extLst>
              <a:ext uri="{FF2B5EF4-FFF2-40B4-BE49-F238E27FC236}">
                <a16:creationId xmlns:a16="http://schemas.microsoft.com/office/drawing/2014/main" id="{F9829503-79E6-4F0B-8F21-995DF7CF30F3}"/>
              </a:ext>
            </a:extLst>
          </p:cNvPr>
          <p:cNvSpPr>
            <a:spLocks noGrp="1"/>
          </p:cNvSpPr>
          <p:nvPr>
            <p:ph type="sldNum" sz="quarter" idx="12"/>
          </p:nvPr>
        </p:nvSpPr>
        <p:spPr/>
        <p:txBody>
          <a:bodyPr/>
          <a:lstStyle/>
          <a:p>
            <a:pPr>
              <a:defRPr/>
            </a:pPr>
            <a:fld id="{EB6791C4-DF4E-4C17-A41C-B2BEB15390BD}" type="slidenum">
              <a:rPr lang="en-US" smtClean="0"/>
              <a:pPr>
                <a:defRPr/>
              </a:pPr>
              <a:t>24</a:t>
            </a:fld>
            <a:endParaRPr lang="en-US"/>
          </a:p>
        </p:txBody>
      </p:sp>
    </p:spTree>
    <p:extLst>
      <p:ext uri="{BB962C8B-B14F-4D97-AF65-F5344CB8AC3E}">
        <p14:creationId xmlns:p14="http://schemas.microsoft.com/office/powerpoint/2010/main" val="3251450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BA105-1DE8-48D8-BBE8-BA645369FAA6}"/>
              </a:ext>
            </a:extLst>
          </p:cNvPr>
          <p:cNvSpPr>
            <a:spLocks noGrp="1"/>
          </p:cNvSpPr>
          <p:nvPr>
            <p:ph type="title"/>
          </p:nvPr>
        </p:nvSpPr>
        <p:spPr>
          <a:xfrm>
            <a:off x="609600" y="2857500"/>
            <a:ext cx="10972800" cy="1143000"/>
          </a:xfrm>
        </p:spPr>
        <p:txBody>
          <a:bodyPr/>
          <a:lstStyle/>
          <a:p>
            <a:r>
              <a:rPr lang="en-US" dirty="0"/>
              <a:t>Questions?</a:t>
            </a:r>
          </a:p>
        </p:txBody>
      </p:sp>
      <p:sp>
        <p:nvSpPr>
          <p:cNvPr id="4" name="Date Placeholder 3">
            <a:extLst>
              <a:ext uri="{FF2B5EF4-FFF2-40B4-BE49-F238E27FC236}">
                <a16:creationId xmlns:a16="http://schemas.microsoft.com/office/drawing/2014/main" id="{D88CFB02-C174-43C7-A39C-01C7A8B65298}"/>
              </a:ext>
            </a:extLst>
          </p:cNvPr>
          <p:cNvSpPr>
            <a:spLocks noGrp="1"/>
          </p:cNvSpPr>
          <p:nvPr>
            <p:ph type="dt" sz="half" idx="10"/>
          </p:nvPr>
        </p:nvSpPr>
        <p:spPr/>
        <p:txBody>
          <a:bodyPr/>
          <a:lstStyle/>
          <a:p>
            <a:pPr>
              <a:defRPr/>
            </a:pPr>
            <a:r>
              <a:rPr lang="en-US"/>
              <a:t>April 23, 2025</a:t>
            </a:r>
          </a:p>
        </p:txBody>
      </p:sp>
      <p:sp>
        <p:nvSpPr>
          <p:cNvPr id="5" name="Footer Placeholder 4">
            <a:extLst>
              <a:ext uri="{FF2B5EF4-FFF2-40B4-BE49-F238E27FC236}">
                <a16:creationId xmlns:a16="http://schemas.microsoft.com/office/drawing/2014/main" id="{48ADF152-C488-44B5-B549-AD6C66D4F449}"/>
              </a:ext>
            </a:extLst>
          </p:cNvPr>
          <p:cNvSpPr>
            <a:spLocks noGrp="1"/>
          </p:cNvSpPr>
          <p:nvPr>
            <p:ph type="ftr" sz="quarter" idx="11"/>
          </p:nvPr>
        </p:nvSpPr>
        <p:spPr/>
        <p:txBody>
          <a:bodyPr/>
          <a:lstStyle/>
          <a:p>
            <a:pPr>
              <a:defRPr/>
            </a:pPr>
            <a:r>
              <a:rPr lang="en-US"/>
              <a:t>Industry Workshop on modernization of NSRS and CSRS</a:t>
            </a:r>
          </a:p>
        </p:txBody>
      </p:sp>
      <p:sp>
        <p:nvSpPr>
          <p:cNvPr id="6" name="Slide Number Placeholder 5">
            <a:extLst>
              <a:ext uri="{FF2B5EF4-FFF2-40B4-BE49-F238E27FC236}">
                <a16:creationId xmlns:a16="http://schemas.microsoft.com/office/drawing/2014/main" id="{F9829503-79E6-4F0B-8F21-995DF7CF30F3}"/>
              </a:ext>
            </a:extLst>
          </p:cNvPr>
          <p:cNvSpPr>
            <a:spLocks noGrp="1"/>
          </p:cNvSpPr>
          <p:nvPr>
            <p:ph type="sldNum" sz="quarter" idx="12"/>
          </p:nvPr>
        </p:nvSpPr>
        <p:spPr/>
        <p:txBody>
          <a:bodyPr/>
          <a:lstStyle/>
          <a:p>
            <a:pPr>
              <a:defRPr/>
            </a:pPr>
            <a:fld id="{EB6791C4-DF4E-4C17-A41C-B2BEB15390BD}" type="slidenum">
              <a:rPr lang="en-US" smtClean="0"/>
              <a:pPr>
                <a:defRPr/>
              </a:pPr>
              <a:t>25</a:t>
            </a:fld>
            <a:endParaRPr lang="en-US"/>
          </a:p>
        </p:txBody>
      </p:sp>
    </p:spTree>
    <p:extLst>
      <p:ext uri="{BB962C8B-B14F-4D97-AF65-F5344CB8AC3E}">
        <p14:creationId xmlns:p14="http://schemas.microsoft.com/office/powerpoint/2010/main" val="3756038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BA105-1DE8-48D8-BBE8-BA645369FAA6}"/>
              </a:ext>
            </a:extLst>
          </p:cNvPr>
          <p:cNvSpPr>
            <a:spLocks noGrp="1"/>
          </p:cNvSpPr>
          <p:nvPr>
            <p:ph type="title"/>
          </p:nvPr>
        </p:nvSpPr>
        <p:spPr>
          <a:xfrm>
            <a:off x="609600" y="2857500"/>
            <a:ext cx="10972800" cy="1143000"/>
          </a:xfrm>
        </p:spPr>
        <p:txBody>
          <a:bodyPr/>
          <a:lstStyle/>
          <a:p>
            <a:r>
              <a:rPr lang="en-US" dirty="0"/>
              <a:t>Extra Slides</a:t>
            </a:r>
            <a:br>
              <a:rPr lang="en-US" dirty="0"/>
            </a:br>
            <a:endParaRPr lang="en-US" dirty="0"/>
          </a:p>
        </p:txBody>
      </p:sp>
      <p:sp>
        <p:nvSpPr>
          <p:cNvPr id="4" name="Date Placeholder 3">
            <a:extLst>
              <a:ext uri="{FF2B5EF4-FFF2-40B4-BE49-F238E27FC236}">
                <a16:creationId xmlns:a16="http://schemas.microsoft.com/office/drawing/2014/main" id="{D88CFB02-C174-43C7-A39C-01C7A8B65298}"/>
              </a:ext>
            </a:extLst>
          </p:cNvPr>
          <p:cNvSpPr>
            <a:spLocks noGrp="1"/>
          </p:cNvSpPr>
          <p:nvPr>
            <p:ph type="dt" sz="half" idx="10"/>
          </p:nvPr>
        </p:nvSpPr>
        <p:spPr/>
        <p:txBody>
          <a:bodyPr/>
          <a:lstStyle/>
          <a:p>
            <a:pPr>
              <a:defRPr/>
            </a:pPr>
            <a:r>
              <a:rPr lang="en-US"/>
              <a:t>April 23, 2025</a:t>
            </a:r>
          </a:p>
        </p:txBody>
      </p:sp>
      <p:sp>
        <p:nvSpPr>
          <p:cNvPr id="5" name="Footer Placeholder 4">
            <a:extLst>
              <a:ext uri="{FF2B5EF4-FFF2-40B4-BE49-F238E27FC236}">
                <a16:creationId xmlns:a16="http://schemas.microsoft.com/office/drawing/2014/main" id="{48ADF152-C488-44B5-B549-AD6C66D4F449}"/>
              </a:ext>
            </a:extLst>
          </p:cNvPr>
          <p:cNvSpPr>
            <a:spLocks noGrp="1"/>
          </p:cNvSpPr>
          <p:nvPr>
            <p:ph type="ftr" sz="quarter" idx="11"/>
          </p:nvPr>
        </p:nvSpPr>
        <p:spPr/>
        <p:txBody>
          <a:bodyPr/>
          <a:lstStyle/>
          <a:p>
            <a:pPr>
              <a:defRPr/>
            </a:pPr>
            <a:r>
              <a:rPr lang="en-US"/>
              <a:t>Industry Workshop on modernization of NSRS and CSRS</a:t>
            </a:r>
          </a:p>
        </p:txBody>
      </p:sp>
      <p:sp>
        <p:nvSpPr>
          <p:cNvPr id="6" name="Slide Number Placeholder 5">
            <a:extLst>
              <a:ext uri="{FF2B5EF4-FFF2-40B4-BE49-F238E27FC236}">
                <a16:creationId xmlns:a16="http://schemas.microsoft.com/office/drawing/2014/main" id="{F9829503-79E6-4F0B-8F21-995DF7CF30F3}"/>
              </a:ext>
            </a:extLst>
          </p:cNvPr>
          <p:cNvSpPr>
            <a:spLocks noGrp="1"/>
          </p:cNvSpPr>
          <p:nvPr>
            <p:ph type="sldNum" sz="quarter" idx="12"/>
          </p:nvPr>
        </p:nvSpPr>
        <p:spPr/>
        <p:txBody>
          <a:bodyPr/>
          <a:lstStyle/>
          <a:p>
            <a:pPr>
              <a:defRPr/>
            </a:pPr>
            <a:fld id="{EB6791C4-DF4E-4C17-A41C-B2BEB15390BD}" type="slidenum">
              <a:rPr lang="en-US" smtClean="0"/>
              <a:pPr>
                <a:defRPr/>
              </a:pPr>
              <a:t>26</a:t>
            </a:fld>
            <a:endParaRPr lang="en-US"/>
          </a:p>
        </p:txBody>
      </p:sp>
    </p:spTree>
    <p:extLst>
      <p:ext uri="{BB962C8B-B14F-4D97-AF65-F5344CB8AC3E}">
        <p14:creationId xmlns:p14="http://schemas.microsoft.com/office/powerpoint/2010/main" val="1476949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B5654-A424-47C2-9277-042F95134B6C}"/>
              </a:ext>
            </a:extLst>
          </p:cNvPr>
          <p:cNvSpPr>
            <a:spLocks noGrp="1"/>
          </p:cNvSpPr>
          <p:nvPr>
            <p:ph type="title"/>
          </p:nvPr>
        </p:nvSpPr>
        <p:spPr/>
        <p:txBody>
          <a:bodyPr/>
          <a:lstStyle/>
          <a:p>
            <a:r>
              <a:rPr lang="en-US" dirty="0"/>
              <a:t>So what about IFDM2022?</a:t>
            </a:r>
          </a:p>
        </p:txBody>
      </p:sp>
      <p:sp>
        <p:nvSpPr>
          <p:cNvPr id="3" name="Content Placeholder 2">
            <a:extLst>
              <a:ext uri="{FF2B5EF4-FFF2-40B4-BE49-F238E27FC236}">
                <a16:creationId xmlns:a16="http://schemas.microsoft.com/office/drawing/2014/main" id="{E294DFE6-ED41-421E-A8F4-D43058A75D5E}"/>
              </a:ext>
            </a:extLst>
          </p:cNvPr>
          <p:cNvSpPr>
            <a:spLocks noGrp="1"/>
          </p:cNvSpPr>
          <p:nvPr>
            <p:ph idx="1"/>
          </p:nvPr>
        </p:nvSpPr>
        <p:spPr/>
        <p:txBody>
          <a:bodyPr/>
          <a:lstStyle/>
          <a:p>
            <a:r>
              <a:rPr lang="en-US" b="1" dirty="0">
                <a:solidFill>
                  <a:srgbClr val="FF0000"/>
                </a:solidFill>
              </a:rPr>
              <a:t>Danger!</a:t>
            </a:r>
          </a:p>
          <a:p>
            <a:r>
              <a:rPr lang="en-US" dirty="0"/>
              <a:t>Our current version of IFDM2022 is a global model of linear velocities on a 0.1 arc degree grid, plus a series of regional displacement grids on various spacings, one for each Earthquake back to 1934.</a:t>
            </a:r>
          </a:p>
          <a:p>
            <a:pPr lvl="1"/>
            <a:r>
              <a:rPr lang="en-US" dirty="0"/>
              <a:t>It is lacking in significant ways:</a:t>
            </a:r>
          </a:p>
          <a:p>
            <a:pPr lvl="2"/>
            <a:r>
              <a:rPr lang="en-US" dirty="0"/>
              <a:t>Poor horizontal resolution near fault lines</a:t>
            </a:r>
          </a:p>
          <a:p>
            <a:pPr lvl="2"/>
            <a:r>
              <a:rPr lang="en-US" dirty="0"/>
              <a:t>Poor vertical resolution in general</a:t>
            </a:r>
          </a:p>
          <a:p>
            <a:pPr lvl="2"/>
            <a:r>
              <a:rPr lang="en-US" dirty="0"/>
              <a:t>Lack of input data in oceanic/island regions</a:t>
            </a:r>
          </a:p>
          <a:p>
            <a:pPr lvl="2"/>
            <a:endParaRPr lang="en-US" b="1" dirty="0"/>
          </a:p>
        </p:txBody>
      </p:sp>
      <p:sp>
        <p:nvSpPr>
          <p:cNvPr id="4" name="Date Placeholder 3">
            <a:extLst>
              <a:ext uri="{FF2B5EF4-FFF2-40B4-BE49-F238E27FC236}">
                <a16:creationId xmlns:a16="http://schemas.microsoft.com/office/drawing/2014/main" id="{EE21959C-F810-4955-9789-0A02164CC34A}"/>
              </a:ext>
            </a:extLst>
          </p:cNvPr>
          <p:cNvSpPr>
            <a:spLocks noGrp="1"/>
          </p:cNvSpPr>
          <p:nvPr>
            <p:ph type="dt" sz="half" idx="10"/>
          </p:nvPr>
        </p:nvSpPr>
        <p:spPr/>
        <p:txBody>
          <a:bodyPr/>
          <a:lstStyle/>
          <a:p>
            <a:pPr>
              <a:defRPr/>
            </a:pPr>
            <a:r>
              <a:rPr lang="en-US"/>
              <a:t>April 23, 2025</a:t>
            </a:r>
          </a:p>
        </p:txBody>
      </p:sp>
      <p:sp>
        <p:nvSpPr>
          <p:cNvPr id="5" name="Footer Placeholder 4">
            <a:extLst>
              <a:ext uri="{FF2B5EF4-FFF2-40B4-BE49-F238E27FC236}">
                <a16:creationId xmlns:a16="http://schemas.microsoft.com/office/drawing/2014/main" id="{FA07FFC5-E88A-4543-A060-973C93B40299}"/>
              </a:ext>
            </a:extLst>
          </p:cNvPr>
          <p:cNvSpPr>
            <a:spLocks noGrp="1"/>
          </p:cNvSpPr>
          <p:nvPr>
            <p:ph type="ftr" sz="quarter" idx="11"/>
          </p:nvPr>
        </p:nvSpPr>
        <p:spPr/>
        <p:txBody>
          <a:bodyPr/>
          <a:lstStyle/>
          <a:p>
            <a:pPr>
              <a:defRPr/>
            </a:pPr>
            <a:r>
              <a:rPr lang="en-US"/>
              <a:t>Industry Workshop on modernization of NSRS and CSRS</a:t>
            </a:r>
          </a:p>
        </p:txBody>
      </p:sp>
      <p:sp>
        <p:nvSpPr>
          <p:cNvPr id="6" name="Slide Number Placeholder 5">
            <a:extLst>
              <a:ext uri="{FF2B5EF4-FFF2-40B4-BE49-F238E27FC236}">
                <a16:creationId xmlns:a16="http://schemas.microsoft.com/office/drawing/2014/main" id="{ACF2767E-A584-4FCE-AA54-3B4A57968461}"/>
              </a:ext>
            </a:extLst>
          </p:cNvPr>
          <p:cNvSpPr>
            <a:spLocks noGrp="1"/>
          </p:cNvSpPr>
          <p:nvPr>
            <p:ph type="sldNum" sz="quarter" idx="12"/>
          </p:nvPr>
        </p:nvSpPr>
        <p:spPr/>
        <p:txBody>
          <a:bodyPr/>
          <a:lstStyle/>
          <a:p>
            <a:pPr>
              <a:defRPr/>
            </a:pPr>
            <a:fld id="{EB6791C4-DF4E-4C17-A41C-B2BEB15390BD}" type="slidenum">
              <a:rPr lang="en-US" smtClean="0"/>
              <a:pPr>
                <a:defRPr/>
              </a:pPr>
              <a:t>27</a:t>
            </a:fld>
            <a:endParaRPr lang="en-US"/>
          </a:p>
        </p:txBody>
      </p:sp>
    </p:spTree>
    <p:extLst>
      <p:ext uri="{BB962C8B-B14F-4D97-AF65-F5344CB8AC3E}">
        <p14:creationId xmlns:p14="http://schemas.microsoft.com/office/powerpoint/2010/main" val="238754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B5654-A424-47C2-9277-042F95134B6C}"/>
              </a:ext>
            </a:extLst>
          </p:cNvPr>
          <p:cNvSpPr>
            <a:spLocks noGrp="1"/>
          </p:cNvSpPr>
          <p:nvPr>
            <p:ph type="title"/>
          </p:nvPr>
        </p:nvSpPr>
        <p:spPr/>
        <p:txBody>
          <a:bodyPr/>
          <a:lstStyle/>
          <a:p>
            <a:r>
              <a:rPr lang="en-US" dirty="0"/>
              <a:t>So what about IFDM2022?</a:t>
            </a:r>
          </a:p>
        </p:txBody>
      </p:sp>
      <p:sp>
        <p:nvSpPr>
          <p:cNvPr id="3" name="Content Placeholder 2">
            <a:extLst>
              <a:ext uri="{FF2B5EF4-FFF2-40B4-BE49-F238E27FC236}">
                <a16:creationId xmlns:a16="http://schemas.microsoft.com/office/drawing/2014/main" id="{E294DFE6-ED41-421E-A8F4-D43058A75D5E}"/>
              </a:ext>
            </a:extLst>
          </p:cNvPr>
          <p:cNvSpPr>
            <a:spLocks noGrp="1"/>
          </p:cNvSpPr>
          <p:nvPr>
            <p:ph idx="1"/>
          </p:nvPr>
        </p:nvSpPr>
        <p:spPr/>
        <p:txBody>
          <a:bodyPr/>
          <a:lstStyle/>
          <a:p>
            <a:r>
              <a:rPr lang="en-US" sz="2800" b="1" dirty="0">
                <a:solidFill>
                  <a:srgbClr val="FF0000"/>
                </a:solidFill>
              </a:rPr>
              <a:t>Danger!</a:t>
            </a:r>
          </a:p>
          <a:p>
            <a:r>
              <a:rPr lang="en-US" sz="2800" dirty="0"/>
              <a:t>The sole use of IFDM2022 is as an input model to SPROCCET</a:t>
            </a:r>
          </a:p>
          <a:p>
            <a:r>
              <a:rPr lang="en-US" sz="2800" dirty="0"/>
              <a:t>SPROCCET’s sole use at NGS is as a pre-processor to least-squares adjustments.</a:t>
            </a:r>
          </a:p>
          <a:p>
            <a:pPr lvl="1"/>
            <a:r>
              <a:rPr lang="en-US" sz="2400" dirty="0"/>
              <a:t>It </a:t>
            </a:r>
            <a:r>
              <a:rPr lang="en-US" sz="2400" i="1" u="sng" dirty="0"/>
              <a:t>projects through time</a:t>
            </a:r>
            <a:r>
              <a:rPr lang="en-US" sz="2400" dirty="0"/>
              <a:t> observations, constraints and cofactor matrices from some epoch to the adjustment epoch</a:t>
            </a:r>
          </a:p>
          <a:p>
            <a:pPr lvl="1"/>
            <a:r>
              <a:rPr lang="en-US" sz="2400" dirty="0"/>
              <a:t>Failure to take the next step (performing a constrained least-squares adjustment upon those projected data) will mean suffering unknown and possibly unknowable errors on observations and constraints.</a:t>
            </a:r>
          </a:p>
          <a:p>
            <a:pPr lvl="2"/>
            <a:endParaRPr lang="en-US" sz="2000" b="1" dirty="0"/>
          </a:p>
        </p:txBody>
      </p:sp>
      <p:sp>
        <p:nvSpPr>
          <p:cNvPr id="4" name="Date Placeholder 3">
            <a:extLst>
              <a:ext uri="{FF2B5EF4-FFF2-40B4-BE49-F238E27FC236}">
                <a16:creationId xmlns:a16="http://schemas.microsoft.com/office/drawing/2014/main" id="{EE21959C-F810-4955-9789-0A02164CC34A}"/>
              </a:ext>
            </a:extLst>
          </p:cNvPr>
          <p:cNvSpPr>
            <a:spLocks noGrp="1"/>
          </p:cNvSpPr>
          <p:nvPr>
            <p:ph type="dt" sz="half" idx="10"/>
          </p:nvPr>
        </p:nvSpPr>
        <p:spPr/>
        <p:txBody>
          <a:bodyPr/>
          <a:lstStyle/>
          <a:p>
            <a:pPr>
              <a:defRPr/>
            </a:pPr>
            <a:r>
              <a:rPr lang="en-US"/>
              <a:t>April 23, 2025</a:t>
            </a:r>
          </a:p>
        </p:txBody>
      </p:sp>
      <p:sp>
        <p:nvSpPr>
          <p:cNvPr id="5" name="Footer Placeholder 4">
            <a:extLst>
              <a:ext uri="{FF2B5EF4-FFF2-40B4-BE49-F238E27FC236}">
                <a16:creationId xmlns:a16="http://schemas.microsoft.com/office/drawing/2014/main" id="{FA07FFC5-E88A-4543-A060-973C93B40299}"/>
              </a:ext>
            </a:extLst>
          </p:cNvPr>
          <p:cNvSpPr>
            <a:spLocks noGrp="1"/>
          </p:cNvSpPr>
          <p:nvPr>
            <p:ph type="ftr" sz="quarter" idx="11"/>
          </p:nvPr>
        </p:nvSpPr>
        <p:spPr/>
        <p:txBody>
          <a:bodyPr/>
          <a:lstStyle/>
          <a:p>
            <a:pPr>
              <a:defRPr/>
            </a:pPr>
            <a:r>
              <a:rPr lang="en-US"/>
              <a:t>Industry Workshop on modernization of NSRS and CSRS</a:t>
            </a:r>
          </a:p>
        </p:txBody>
      </p:sp>
      <p:sp>
        <p:nvSpPr>
          <p:cNvPr id="6" name="Slide Number Placeholder 5">
            <a:extLst>
              <a:ext uri="{FF2B5EF4-FFF2-40B4-BE49-F238E27FC236}">
                <a16:creationId xmlns:a16="http://schemas.microsoft.com/office/drawing/2014/main" id="{ACF2767E-A584-4FCE-AA54-3B4A57968461}"/>
              </a:ext>
            </a:extLst>
          </p:cNvPr>
          <p:cNvSpPr>
            <a:spLocks noGrp="1"/>
          </p:cNvSpPr>
          <p:nvPr>
            <p:ph type="sldNum" sz="quarter" idx="12"/>
          </p:nvPr>
        </p:nvSpPr>
        <p:spPr/>
        <p:txBody>
          <a:bodyPr/>
          <a:lstStyle/>
          <a:p>
            <a:pPr>
              <a:defRPr/>
            </a:pPr>
            <a:fld id="{EB6791C4-DF4E-4C17-A41C-B2BEB15390BD}" type="slidenum">
              <a:rPr lang="en-US" smtClean="0"/>
              <a:pPr>
                <a:defRPr/>
              </a:pPr>
              <a:t>28</a:t>
            </a:fld>
            <a:endParaRPr lang="en-US"/>
          </a:p>
        </p:txBody>
      </p:sp>
    </p:spTree>
    <p:extLst>
      <p:ext uri="{BB962C8B-B14F-4D97-AF65-F5344CB8AC3E}">
        <p14:creationId xmlns:p14="http://schemas.microsoft.com/office/powerpoint/2010/main" val="259258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B5654-A424-47C2-9277-042F95134B6C}"/>
              </a:ext>
            </a:extLst>
          </p:cNvPr>
          <p:cNvSpPr>
            <a:spLocks noGrp="1"/>
          </p:cNvSpPr>
          <p:nvPr>
            <p:ph type="title"/>
          </p:nvPr>
        </p:nvSpPr>
        <p:spPr/>
        <p:txBody>
          <a:bodyPr/>
          <a:lstStyle/>
          <a:p>
            <a:r>
              <a:rPr lang="en-US" dirty="0"/>
              <a:t>So what about IFDM2022?</a:t>
            </a:r>
          </a:p>
        </p:txBody>
      </p:sp>
      <p:sp>
        <p:nvSpPr>
          <p:cNvPr id="3" name="Content Placeholder 2">
            <a:extLst>
              <a:ext uri="{FF2B5EF4-FFF2-40B4-BE49-F238E27FC236}">
                <a16:creationId xmlns:a16="http://schemas.microsoft.com/office/drawing/2014/main" id="{E294DFE6-ED41-421E-A8F4-D43058A75D5E}"/>
              </a:ext>
            </a:extLst>
          </p:cNvPr>
          <p:cNvSpPr>
            <a:spLocks noGrp="1"/>
          </p:cNvSpPr>
          <p:nvPr>
            <p:ph idx="1"/>
          </p:nvPr>
        </p:nvSpPr>
        <p:spPr/>
        <p:txBody>
          <a:bodyPr/>
          <a:lstStyle/>
          <a:p>
            <a:r>
              <a:rPr lang="en-US" sz="2800" b="1" dirty="0">
                <a:solidFill>
                  <a:srgbClr val="FF0000"/>
                </a:solidFill>
              </a:rPr>
              <a:t>Danger!</a:t>
            </a:r>
          </a:p>
          <a:p>
            <a:r>
              <a:rPr lang="en-US" sz="2800" dirty="0"/>
              <a:t>Unless a coordinate is an </a:t>
            </a:r>
            <a:r>
              <a:rPr lang="en-US" sz="2800" i="1" u="sng" dirty="0"/>
              <a:t>observation</a:t>
            </a:r>
            <a:r>
              <a:rPr lang="en-US" sz="2800" dirty="0"/>
              <a:t> (such as from PPP) or is serving as a </a:t>
            </a:r>
            <a:r>
              <a:rPr lang="en-US" sz="2800" i="1" u="sng" dirty="0"/>
              <a:t>constraint</a:t>
            </a:r>
            <a:r>
              <a:rPr lang="en-US" sz="2800" dirty="0"/>
              <a:t> in a least-squares adjustment, SPROCCET was not built to deal with it. </a:t>
            </a:r>
          </a:p>
          <a:p>
            <a:pPr lvl="1"/>
            <a:r>
              <a:rPr lang="en-US" sz="2400" dirty="0"/>
              <a:t>SPROCCET does not project </a:t>
            </a:r>
            <a:r>
              <a:rPr lang="en-US" sz="2400" i="1" dirty="0"/>
              <a:t>general</a:t>
            </a:r>
            <a:r>
              <a:rPr lang="en-US" sz="2400" dirty="0"/>
              <a:t> coordinates through time.</a:t>
            </a:r>
          </a:p>
          <a:p>
            <a:pPr lvl="1"/>
            <a:r>
              <a:rPr lang="en-US" sz="2400" dirty="0"/>
              <a:t>It could be forced to do so, but we don’t like it.</a:t>
            </a:r>
          </a:p>
          <a:p>
            <a:pPr lvl="2"/>
            <a:endParaRPr lang="en-US" sz="2000" b="1" dirty="0"/>
          </a:p>
        </p:txBody>
      </p:sp>
      <p:sp>
        <p:nvSpPr>
          <p:cNvPr id="4" name="Date Placeholder 3">
            <a:extLst>
              <a:ext uri="{FF2B5EF4-FFF2-40B4-BE49-F238E27FC236}">
                <a16:creationId xmlns:a16="http://schemas.microsoft.com/office/drawing/2014/main" id="{EE21959C-F810-4955-9789-0A02164CC34A}"/>
              </a:ext>
            </a:extLst>
          </p:cNvPr>
          <p:cNvSpPr>
            <a:spLocks noGrp="1"/>
          </p:cNvSpPr>
          <p:nvPr>
            <p:ph type="dt" sz="half" idx="10"/>
          </p:nvPr>
        </p:nvSpPr>
        <p:spPr/>
        <p:txBody>
          <a:bodyPr/>
          <a:lstStyle/>
          <a:p>
            <a:pPr>
              <a:defRPr/>
            </a:pPr>
            <a:r>
              <a:rPr lang="en-US"/>
              <a:t>April 23, 2025</a:t>
            </a:r>
          </a:p>
        </p:txBody>
      </p:sp>
      <p:sp>
        <p:nvSpPr>
          <p:cNvPr id="5" name="Footer Placeholder 4">
            <a:extLst>
              <a:ext uri="{FF2B5EF4-FFF2-40B4-BE49-F238E27FC236}">
                <a16:creationId xmlns:a16="http://schemas.microsoft.com/office/drawing/2014/main" id="{FA07FFC5-E88A-4543-A060-973C93B40299}"/>
              </a:ext>
            </a:extLst>
          </p:cNvPr>
          <p:cNvSpPr>
            <a:spLocks noGrp="1"/>
          </p:cNvSpPr>
          <p:nvPr>
            <p:ph type="ftr" sz="quarter" idx="11"/>
          </p:nvPr>
        </p:nvSpPr>
        <p:spPr/>
        <p:txBody>
          <a:bodyPr/>
          <a:lstStyle/>
          <a:p>
            <a:pPr>
              <a:defRPr/>
            </a:pPr>
            <a:r>
              <a:rPr lang="en-US"/>
              <a:t>Industry Workshop on modernization of NSRS and CSRS</a:t>
            </a:r>
          </a:p>
        </p:txBody>
      </p:sp>
      <p:sp>
        <p:nvSpPr>
          <p:cNvPr id="6" name="Slide Number Placeholder 5">
            <a:extLst>
              <a:ext uri="{FF2B5EF4-FFF2-40B4-BE49-F238E27FC236}">
                <a16:creationId xmlns:a16="http://schemas.microsoft.com/office/drawing/2014/main" id="{ACF2767E-A584-4FCE-AA54-3B4A57968461}"/>
              </a:ext>
            </a:extLst>
          </p:cNvPr>
          <p:cNvSpPr>
            <a:spLocks noGrp="1"/>
          </p:cNvSpPr>
          <p:nvPr>
            <p:ph type="sldNum" sz="quarter" idx="12"/>
          </p:nvPr>
        </p:nvSpPr>
        <p:spPr/>
        <p:txBody>
          <a:bodyPr/>
          <a:lstStyle/>
          <a:p>
            <a:pPr>
              <a:defRPr/>
            </a:pPr>
            <a:fld id="{EB6791C4-DF4E-4C17-A41C-B2BEB15390BD}" type="slidenum">
              <a:rPr lang="en-US" smtClean="0"/>
              <a:pPr>
                <a:defRPr/>
              </a:pPr>
              <a:t>29</a:t>
            </a:fld>
            <a:endParaRPr lang="en-US"/>
          </a:p>
        </p:txBody>
      </p:sp>
    </p:spTree>
    <p:extLst>
      <p:ext uri="{BB962C8B-B14F-4D97-AF65-F5344CB8AC3E}">
        <p14:creationId xmlns:p14="http://schemas.microsoft.com/office/powerpoint/2010/main" val="158975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DAA9D-568F-4B43-AB90-D08FAB282FF0}"/>
              </a:ext>
            </a:extLst>
          </p:cNvPr>
          <p:cNvSpPr>
            <a:spLocks noGrp="1"/>
          </p:cNvSpPr>
          <p:nvPr>
            <p:ph type="title"/>
          </p:nvPr>
        </p:nvSpPr>
        <p:spPr/>
        <p:txBody>
          <a:bodyPr/>
          <a:lstStyle/>
          <a:p>
            <a:r>
              <a:rPr lang="en-US" dirty="0"/>
              <a:t>Commonalities</a:t>
            </a:r>
          </a:p>
        </p:txBody>
      </p:sp>
      <p:sp>
        <p:nvSpPr>
          <p:cNvPr id="3" name="Content Placeholder 2">
            <a:extLst>
              <a:ext uri="{FF2B5EF4-FFF2-40B4-BE49-F238E27FC236}">
                <a16:creationId xmlns:a16="http://schemas.microsoft.com/office/drawing/2014/main" id="{2EDB6908-EBC2-4664-934A-F08139C52F16}"/>
              </a:ext>
            </a:extLst>
          </p:cNvPr>
          <p:cNvSpPr>
            <a:spLocks noGrp="1"/>
          </p:cNvSpPr>
          <p:nvPr>
            <p:ph idx="1"/>
          </p:nvPr>
        </p:nvSpPr>
        <p:spPr/>
        <p:txBody>
          <a:bodyPr/>
          <a:lstStyle/>
          <a:p>
            <a:r>
              <a:rPr lang="en-US" dirty="0"/>
              <a:t>GGXF file distribution</a:t>
            </a:r>
          </a:p>
          <a:p>
            <a:r>
              <a:rPr lang="en-US" dirty="0"/>
              <a:t>Biquadratic interpolation</a:t>
            </a:r>
          </a:p>
        </p:txBody>
      </p:sp>
      <p:sp>
        <p:nvSpPr>
          <p:cNvPr id="4" name="Date Placeholder 3">
            <a:extLst>
              <a:ext uri="{FF2B5EF4-FFF2-40B4-BE49-F238E27FC236}">
                <a16:creationId xmlns:a16="http://schemas.microsoft.com/office/drawing/2014/main" id="{E2D263B8-A203-4D75-80C9-7B94551923E0}"/>
              </a:ext>
            </a:extLst>
          </p:cNvPr>
          <p:cNvSpPr>
            <a:spLocks noGrp="1"/>
          </p:cNvSpPr>
          <p:nvPr>
            <p:ph type="dt" sz="half" idx="10"/>
          </p:nvPr>
        </p:nvSpPr>
        <p:spPr/>
        <p:txBody>
          <a:bodyPr/>
          <a:lstStyle/>
          <a:p>
            <a:pPr>
              <a:defRPr/>
            </a:pPr>
            <a:r>
              <a:rPr lang="en-US"/>
              <a:t>April 23, 2025</a:t>
            </a:r>
          </a:p>
        </p:txBody>
      </p:sp>
      <p:sp>
        <p:nvSpPr>
          <p:cNvPr id="5" name="Footer Placeholder 4">
            <a:extLst>
              <a:ext uri="{FF2B5EF4-FFF2-40B4-BE49-F238E27FC236}">
                <a16:creationId xmlns:a16="http://schemas.microsoft.com/office/drawing/2014/main" id="{9D38DE70-C61B-4FD3-8C0E-A7F5E5160339}"/>
              </a:ext>
            </a:extLst>
          </p:cNvPr>
          <p:cNvSpPr>
            <a:spLocks noGrp="1"/>
          </p:cNvSpPr>
          <p:nvPr>
            <p:ph type="ftr" sz="quarter" idx="11"/>
          </p:nvPr>
        </p:nvSpPr>
        <p:spPr/>
        <p:txBody>
          <a:bodyPr/>
          <a:lstStyle/>
          <a:p>
            <a:pPr>
              <a:defRPr/>
            </a:pPr>
            <a:r>
              <a:rPr lang="en-US"/>
              <a:t>Industry Workshop on modernization of NSRS and CSRS</a:t>
            </a:r>
          </a:p>
        </p:txBody>
      </p:sp>
      <p:sp>
        <p:nvSpPr>
          <p:cNvPr id="6" name="Slide Number Placeholder 5">
            <a:extLst>
              <a:ext uri="{FF2B5EF4-FFF2-40B4-BE49-F238E27FC236}">
                <a16:creationId xmlns:a16="http://schemas.microsoft.com/office/drawing/2014/main" id="{D29E3C47-5A7D-4ECB-B15A-952E174B3AD4}"/>
              </a:ext>
            </a:extLst>
          </p:cNvPr>
          <p:cNvSpPr>
            <a:spLocks noGrp="1"/>
          </p:cNvSpPr>
          <p:nvPr>
            <p:ph type="sldNum" sz="quarter" idx="12"/>
          </p:nvPr>
        </p:nvSpPr>
        <p:spPr/>
        <p:txBody>
          <a:bodyPr/>
          <a:lstStyle/>
          <a:p>
            <a:pPr>
              <a:defRPr/>
            </a:pPr>
            <a:fld id="{EB6791C4-DF4E-4C17-A41C-B2BEB15390BD}" type="slidenum">
              <a:rPr lang="en-US" smtClean="0"/>
              <a:pPr>
                <a:defRPr/>
              </a:pPr>
              <a:t>3</a:t>
            </a:fld>
            <a:endParaRPr lang="en-US"/>
          </a:p>
        </p:txBody>
      </p:sp>
    </p:spTree>
    <p:extLst>
      <p:ext uri="{BB962C8B-B14F-4D97-AF65-F5344CB8AC3E}">
        <p14:creationId xmlns:p14="http://schemas.microsoft.com/office/powerpoint/2010/main" val="25836857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B5654-A424-47C2-9277-042F95134B6C}"/>
              </a:ext>
            </a:extLst>
          </p:cNvPr>
          <p:cNvSpPr>
            <a:spLocks noGrp="1"/>
          </p:cNvSpPr>
          <p:nvPr>
            <p:ph type="title"/>
          </p:nvPr>
        </p:nvSpPr>
        <p:spPr/>
        <p:txBody>
          <a:bodyPr/>
          <a:lstStyle/>
          <a:p>
            <a:r>
              <a:rPr lang="en-US" dirty="0"/>
              <a:t>So what about IFDM2022?</a:t>
            </a:r>
          </a:p>
        </p:txBody>
      </p:sp>
      <p:sp>
        <p:nvSpPr>
          <p:cNvPr id="3" name="Content Placeholder 2">
            <a:extLst>
              <a:ext uri="{FF2B5EF4-FFF2-40B4-BE49-F238E27FC236}">
                <a16:creationId xmlns:a16="http://schemas.microsoft.com/office/drawing/2014/main" id="{E294DFE6-ED41-421E-A8F4-D43058A75D5E}"/>
              </a:ext>
            </a:extLst>
          </p:cNvPr>
          <p:cNvSpPr>
            <a:spLocks noGrp="1"/>
          </p:cNvSpPr>
          <p:nvPr>
            <p:ph idx="1"/>
          </p:nvPr>
        </p:nvSpPr>
        <p:spPr/>
        <p:txBody>
          <a:bodyPr/>
          <a:lstStyle/>
          <a:p>
            <a:r>
              <a:rPr lang="en-US" sz="2400" b="1" dirty="0">
                <a:solidFill>
                  <a:srgbClr val="FF0000"/>
                </a:solidFill>
              </a:rPr>
              <a:t>Danger!</a:t>
            </a:r>
          </a:p>
          <a:p>
            <a:r>
              <a:rPr lang="en-US" sz="2400" dirty="0"/>
              <a:t>NGS’s mission is geodetic control</a:t>
            </a:r>
          </a:p>
          <a:p>
            <a:r>
              <a:rPr lang="en-US" sz="2400" dirty="0"/>
              <a:t>We define that control in two and only two ways:</a:t>
            </a:r>
          </a:p>
          <a:p>
            <a:pPr lvl="1"/>
            <a:r>
              <a:rPr lang="en-US" sz="2000" dirty="0"/>
              <a:t>CORS coordinate functions</a:t>
            </a:r>
          </a:p>
          <a:p>
            <a:pPr lvl="1"/>
            <a:r>
              <a:rPr lang="en-US" sz="2000" dirty="0"/>
              <a:t>Reference epoch coordinates (RECs)</a:t>
            </a:r>
            <a:endParaRPr lang="en-US" sz="1800" b="1" dirty="0"/>
          </a:p>
          <a:p>
            <a:r>
              <a:rPr lang="en-US" sz="2400" dirty="0"/>
              <a:t>As an additional scientific add-on to our mission, we will compute survey epoch coordinates (SECs) if and only if observations exist at the survey epoch to compute said SECs</a:t>
            </a:r>
          </a:p>
          <a:p>
            <a:pPr lvl="1"/>
            <a:r>
              <a:rPr lang="en-US" sz="2000" dirty="0"/>
              <a:t>These are useful for showing discrete coordinates in time, and thus to infer motion through time</a:t>
            </a:r>
          </a:p>
          <a:p>
            <a:pPr lvl="1"/>
            <a:r>
              <a:rPr lang="en-US" sz="2000" dirty="0"/>
              <a:t>Inferred velocities are not definitive</a:t>
            </a:r>
          </a:p>
          <a:p>
            <a:pPr lvl="1"/>
            <a:r>
              <a:rPr lang="en-US" sz="2000" dirty="0"/>
              <a:t>SECs are not geodetic control</a:t>
            </a:r>
          </a:p>
        </p:txBody>
      </p:sp>
      <p:sp>
        <p:nvSpPr>
          <p:cNvPr id="4" name="Date Placeholder 3">
            <a:extLst>
              <a:ext uri="{FF2B5EF4-FFF2-40B4-BE49-F238E27FC236}">
                <a16:creationId xmlns:a16="http://schemas.microsoft.com/office/drawing/2014/main" id="{EE21959C-F810-4955-9789-0A02164CC34A}"/>
              </a:ext>
            </a:extLst>
          </p:cNvPr>
          <p:cNvSpPr>
            <a:spLocks noGrp="1"/>
          </p:cNvSpPr>
          <p:nvPr>
            <p:ph type="dt" sz="half" idx="10"/>
          </p:nvPr>
        </p:nvSpPr>
        <p:spPr/>
        <p:txBody>
          <a:bodyPr/>
          <a:lstStyle/>
          <a:p>
            <a:pPr>
              <a:defRPr/>
            </a:pPr>
            <a:r>
              <a:rPr lang="en-US"/>
              <a:t>April 23, 2025</a:t>
            </a:r>
          </a:p>
        </p:txBody>
      </p:sp>
      <p:sp>
        <p:nvSpPr>
          <p:cNvPr id="5" name="Footer Placeholder 4">
            <a:extLst>
              <a:ext uri="{FF2B5EF4-FFF2-40B4-BE49-F238E27FC236}">
                <a16:creationId xmlns:a16="http://schemas.microsoft.com/office/drawing/2014/main" id="{FA07FFC5-E88A-4543-A060-973C93B40299}"/>
              </a:ext>
            </a:extLst>
          </p:cNvPr>
          <p:cNvSpPr>
            <a:spLocks noGrp="1"/>
          </p:cNvSpPr>
          <p:nvPr>
            <p:ph type="ftr" sz="quarter" idx="11"/>
          </p:nvPr>
        </p:nvSpPr>
        <p:spPr/>
        <p:txBody>
          <a:bodyPr/>
          <a:lstStyle/>
          <a:p>
            <a:pPr>
              <a:defRPr/>
            </a:pPr>
            <a:r>
              <a:rPr lang="en-US"/>
              <a:t>Industry Workshop on modernization of NSRS and CSRS</a:t>
            </a:r>
          </a:p>
        </p:txBody>
      </p:sp>
      <p:sp>
        <p:nvSpPr>
          <p:cNvPr id="6" name="Slide Number Placeholder 5">
            <a:extLst>
              <a:ext uri="{FF2B5EF4-FFF2-40B4-BE49-F238E27FC236}">
                <a16:creationId xmlns:a16="http://schemas.microsoft.com/office/drawing/2014/main" id="{ACF2767E-A584-4FCE-AA54-3B4A57968461}"/>
              </a:ext>
            </a:extLst>
          </p:cNvPr>
          <p:cNvSpPr>
            <a:spLocks noGrp="1"/>
          </p:cNvSpPr>
          <p:nvPr>
            <p:ph type="sldNum" sz="quarter" idx="12"/>
          </p:nvPr>
        </p:nvSpPr>
        <p:spPr/>
        <p:txBody>
          <a:bodyPr/>
          <a:lstStyle/>
          <a:p>
            <a:pPr>
              <a:defRPr/>
            </a:pPr>
            <a:fld id="{EB6791C4-DF4E-4C17-A41C-B2BEB15390BD}" type="slidenum">
              <a:rPr lang="en-US" smtClean="0"/>
              <a:pPr>
                <a:defRPr/>
              </a:pPr>
              <a:t>30</a:t>
            </a:fld>
            <a:endParaRPr lang="en-US"/>
          </a:p>
        </p:txBody>
      </p:sp>
    </p:spTree>
    <p:extLst>
      <p:ext uri="{BB962C8B-B14F-4D97-AF65-F5344CB8AC3E}">
        <p14:creationId xmlns:p14="http://schemas.microsoft.com/office/powerpoint/2010/main" val="375482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8FE1B5C-854D-4FE8-AD59-EAF15E7A9627}"/>
              </a:ext>
            </a:extLst>
          </p:cNvPr>
          <p:cNvSpPr>
            <a:spLocks noGrp="1"/>
          </p:cNvSpPr>
          <p:nvPr>
            <p:ph type="dt" sz="half" idx="10"/>
          </p:nvPr>
        </p:nvSpPr>
        <p:spPr/>
        <p:txBody>
          <a:bodyPr/>
          <a:lstStyle/>
          <a:p>
            <a:pPr>
              <a:defRPr/>
            </a:pPr>
            <a:r>
              <a:rPr lang="en-US"/>
              <a:t>April 23, 2025</a:t>
            </a:r>
          </a:p>
        </p:txBody>
      </p:sp>
      <p:sp>
        <p:nvSpPr>
          <p:cNvPr id="5" name="Footer Placeholder 4">
            <a:extLst>
              <a:ext uri="{FF2B5EF4-FFF2-40B4-BE49-F238E27FC236}">
                <a16:creationId xmlns:a16="http://schemas.microsoft.com/office/drawing/2014/main" id="{388F94D3-8F66-41AE-B600-4DAE57E95BD7}"/>
              </a:ext>
            </a:extLst>
          </p:cNvPr>
          <p:cNvSpPr>
            <a:spLocks noGrp="1"/>
          </p:cNvSpPr>
          <p:nvPr>
            <p:ph type="ftr" sz="quarter" idx="11"/>
          </p:nvPr>
        </p:nvSpPr>
        <p:spPr/>
        <p:txBody>
          <a:bodyPr/>
          <a:lstStyle/>
          <a:p>
            <a:pPr>
              <a:defRPr/>
            </a:pPr>
            <a:r>
              <a:rPr lang="en-US"/>
              <a:t>Industry Workshop on modernization of NSRS and CSRS</a:t>
            </a:r>
          </a:p>
        </p:txBody>
      </p:sp>
      <p:sp>
        <p:nvSpPr>
          <p:cNvPr id="6" name="Slide Number Placeholder 5">
            <a:extLst>
              <a:ext uri="{FF2B5EF4-FFF2-40B4-BE49-F238E27FC236}">
                <a16:creationId xmlns:a16="http://schemas.microsoft.com/office/drawing/2014/main" id="{D896F91F-0D11-40BA-A26D-7F2608555BB3}"/>
              </a:ext>
            </a:extLst>
          </p:cNvPr>
          <p:cNvSpPr>
            <a:spLocks noGrp="1"/>
          </p:cNvSpPr>
          <p:nvPr>
            <p:ph type="sldNum" sz="quarter" idx="12"/>
          </p:nvPr>
        </p:nvSpPr>
        <p:spPr/>
        <p:txBody>
          <a:bodyPr/>
          <a:lstStyle/>
          <a:p>
            <a:pPr>
              <a:defRPr/>
            </a:pPr>
            <a:fld id="{EB6791C4-DF4E-4C17-A41C-B2BEB15390BD}" type="slidenum">
              <a:rPr lang="en-US" smtClean="0"/>
              <a:pPr>
                <a:defRPr/>
              </a:pPr>
              <a:t>31</a:t>
            </a:fld>
            <a:endParaRPr lang="en-US" dirty="0"/>
          </a:p>
        </p:txBody>
      </p:sp>
      <p:sp>
        <p:nvSpPr>
          <p:cNvPr id="8" name="TextBox 7">
            <a:extLst>
              <a:ext uri="{FF2B5EF4-FFF2-40B4-BE49-F238E27FC236}">
                <a16:creationId xmlns:a16="http://schemas.microsoft.com/office/drawing/2014/main" id="{55ABB7E1-DAEF-4DB6-B017-270DD2C01311}"/>
              </a:ext>
            </a:extLst>
          </p:cNvPr>
          <p:cNvSpPr txBox="1"/>
          <p:nvPr/>
        </p:nvSpPr>
        <p:spPr>
          <a:xfrm>
            <a:off x="12476538" y="136100"/>
            <a:ext cx="3389069" cy="553998"/>
          </a:xfrm>
          <a:prstGeom prst="rect">
            <a:avLst/>
          </a:prstGeom>
          <a:noFill/>
        </p:spPr>
        <p:txBody>
          <a:bodyPr wrap="none" rtlCol="0">
            <a:spAutoFit/>
          </a:bodyPr>
          <a:lstStyle/>
          <a:p>
            <a:r>
              <a:rPr lang="en-US" sz="1000" b="1" dirty="0"/>
              <a:t>All NGS frames, ITRFs and WGS84s</a:t>
            </a:r>
          </a:p>
          <a:p>
            <a:r>
              <a:rPr lang="en-US" sz="1000" b="1" dirty="0"/>
              <a:t>Connected by 14-parameter Helmert transformations</a:t>
            </a:r>
          </a:p>
          <a:p>
            <a:r>
              <a:rPr lang="en-US" sz="1000" b="1" dirty="0"/>
              <a:t>Epoch 2010.00</a:t>
            </a:r>
          </a:p>
        </p:txBody>
      </p:sp>
      <p:sp>
        <p:nvSpPr>
          <p:cNvPr id="45" name="TextBox 44">
            <a:extLst>
              <a:ext uri="{FF2B5EF4-FFF2-40B4-BE49-F238E27FC236}">
                <a16:creationId xmlns:a16="http://schemas.microsoft.com/office/drawing/2014/main" id="{EFB18C2F-6865-4EE9-8409-D6ACB79A8548}"/>
              </a:ext>
            </a:extLst>
          </p:cNvPr>
          <p:cNvSpPr txBox="1"/>
          <p:nvPr/>
        </p:nvSpPr>
        <p:spPr>
          <a:xfrm>
            <a:off x="6958862" y="392087"/>
            <a:ext cx="4803284" cy="2893100"/>
          </a:xfrm>
          <a:prstGeom prst="rect">
            <a:avLst/>
          </a:prstGeom>
          <a:noFill/>
        </p:spPr>
        <p:txBody>
          <a:bodyPr wrap="square" rtlCol="0">
            <a:spAutoFit/>
          </a:bodyPr>
          <a:lstStyle/>
          <a:p>
            <a:r>
              <a:rPr lang="en-US" sz="1400" dirty="0"/>
              <a:t>For epoch 2010.00, NADCON provides a path in/out of this box, since frame NAD83_MA is definitionally equivalent to NAD83_MA11.</a:t>
            </a:r>
          </a:p>
          <a:p>
            <a:endParaRPr lang="en-US" sz="1400" dirty="0"/>
          </a:p>
          <a:p>
            <a:r>
              <a:rPr lang="en-US" sz="1400" dirty="0"/>
              <a:t>NCAT will know that NAD83_MA (XYZ, 2010.00) is equivalent to NAD 83(MA11) epoch 2010.00 XYZ values.  </a:t>
            </a:r>
          </a:p>
          <a:p>
            <a:endParaRPr lang="en-US" sz="1400" dirty="0"/>
          </a:p>
          <a:p>
            <a:r>
              <a:rPr lang="en-US" sz="1400" dirty="0"/>
              <a:t>It can then convert to other forms, especially </a:t>
            </a:r>
            <a:r>
              <a:rPr lang="en-US" sz="1400" dirty="0">
                <a:latin typeface="Symbol" panose="05050102010706020507" pitchFamily="18" charset="2"/>
              </a:rPr>
              <a:t>f</a:t>
            </a:r>
            <a:r>
              <a:rPr lang="en-US" sz="1400" dirty="0"/>
              <a:t>, </a:t>
            </a:r>
            <a:r>
              <a:rPr lang="en-US" sz="1400" dirty="0">
                <a:latin typeface="Symbol" panose="05050102010706020507" pitchFamily="18" charset="2"/>
              </a:rPr>
              <a:t>l</a:t>
            </a:r>
            <a:r>
              <a:rPr lang="en-US" sz="1400" dirty="0"/>
              <a:t>, h…</a:t>
            </a:r>
          </a:p>
          <a:p>
            <a:endParaRPr lang="en-US" sz="1400" dirty="0">
              <a:solidFill>
                <a:schemeClr val="tx1"/>
              </a:solidFill>
            </a:endParaRPr>
          </a:p>
          <a:p>
            <a:r>
              <a:rPr lang="en-US" sz="1400" dirty="0"/>
              <a:t>…</a:t>
            </a:r>
            <a:r>
              <a:rPr lang="en-US" sz="1400" dirty="0">
                <a:solidFill>
                  <a:schemeClr val="tx1"/>
                </a:solidFill>
              </a:rPr>
              <a:t>which then allows for either </a:t>
            </a:r>
            <a:r>
              <a:rPr lang="en-US" sz="1400" dirty="0"/>
              <a:t>further conversions within the same datum…</a:t>
            </a:r>
          </a:p>
          <a:p>
            <a:endParaRPr lang="en-US" sz="1400" dirty="0"/>
          </a:p>
          <a:p>
            <a:r>
              <a:rPr lang="en-US" sz="1400" dirty="0"/>
              <a:t>…or allows for NADCON connections out of the frame.</a:t>
            </a:r>
            <a:endParaRPr lang="en-US" sz="1400" dirty="0">
              <a:solidFill>
                <a:schemeClr val="tx1"/>
              </a:solidFill>
            </a:endParaRPr>
          </a:p>
        </p:txBody>
      </p:sp>
      <p:cxnSp>
        <p:nvCxnSpPr>
          <p:cNvPr id="54" name="Straight Connector 53">
            <a:extLst>
              <a:ext uri="{FF2B5EF4-FFF2-40B4-BE49-F238E27FC236}">
                <a16:creationId xmlns:a16="http://schemas.microsoft.com/office/drawing/2014/main" id="{7DF5FEED-09E3-4C75-B37D-C9BE1BFD6DB0}"/>
              </a:ext>
            </a:extLst>
          </p:cNvPr>
          <p:cNvCxnSpPr>
            <a:cxnSpLocks/>
            <a:stCxn id="128" idx="0"/>
            <a:endCxn id="171" idx="3"/>
          </p:cNvCxnSpPr>
          <p:nvPr/>
        </p:nvCxnSpPr>
        <p:spPr>
          <a:xfrm flipH="1" flipV="1">
            <a:off x="3781618" y="2224457"/>
            <a:ext cx="4082696" cy="1954464"/>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F81B702D-8026-4901-AA2D-9383CC6BA7A5}"/>
              </a:ext>
            </a:extLst>
          </p:cNvPr>
          <p:cNvSpPr txBox="1"/>
          <p:nvPr/>
        </p:nvSpPr>
        <p:spPr>
          <a:xfrm>
            <a:off x="8213202" y="5254331"/>
            <a:ext cx="1340175" cy="523220"/>
          </a:xfrm>
          <a:prstGeom prst="rect">
            <a:avLst/>
          </a:prstGeom>
          <a:noFill/>
        </p:spPr>
        <p:txBody>
          <a:bodyPr wrap="none" rtlCol="0">
            <a:spAutoFit/>
          </a:bodyPr>
          <a:lstStyle/>
          <a:p>
            <a:r>
              <a:rPr lang="en-US" sz="1400" b="1" dirty="0">
                <a:solidFill>
                  <a:srgbClr val="7030A0"/>
                </a:solidFill>
              </a:rPr>
              <a:t>NAD83_MA11</a:t>
            </a:r>
          </a:p>
          <a:p>
            <a:r>
              <a:rPr lang="en-US" sz="1400" b="1" dirty="0">
                <a:solidFill>
                  <a:srgbClr val="7030A0"/>
                </a:solidFill>
              </a:rPr>
              <a:t>(308)</a:t>
            </a:r>
            <a:endParaRPr lang="en-US" b="1" dirty="0">
              <a:solidFill>
                <a:srgbClr val="7030A0"/>
              </a:solidFill>
            </a:endParaRPr>
          </a:p>
        </p:txBody>
      </p:sp>
      <p:cxnSp>
        <p:nvCxnSpPr>
          <p:cNvPr id="59" name="Straight Connector 58">
            <a:extLst>
              <a:ext uri="{FF2B5EF4-FFF2-40B4-BE49-F238E27FC236}">
                <a16:creationId xmlns:a16="http://schemas.microsoft.com/office/drawing/2014/main" id="{B8580AF0-88F5-4DFD-B9D6-E9F807F6C325}"/>
              </a:ext>
            </a:extLst>
          </p:cNvPr>
          <p:cNvCxnSpPr>
            <a:cxnSpLocks/>
            <a:stCxn id="99" idx="6"/>
            <a:endCxn id="51" idx="2"/>
          </p:cNvCxnSpPr>
          <p:nvPr/>
        </p:nvCxnSpPr>
        <p:spPr>
          <a:xfrm>
            <a:off x="6654062" y="3689280"/>
            <a:ext cx="1683991" cy="79190"/>
          </a:xfrm>
          <a:prstGeom prst="line">
            <a:avLst/>
          </a:prstGeom>
          <a:ln w="38100">
            <a:solidFill>
              <a:srgbClr val="00B050"/>
            </a:solidFill>
            <a:headEnd type="arrow"/>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FD2C0432-43E3-4072-BDBC-0341BE6CAD61}"/>
              </a:ext>
            </a:extLst>
          </p:cNvPr>
          <p:cNvSpPr/>
          <p:nvPr/>
        </p:nvSpPr>
        <p:spPr>
          <a:xfrm>
            <a:off x="7073952" y="3670518"/>
            <a:ext cx="1015316" cy="236058"/>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31A,31B,31C</a:t>
            </a:r>
          </a:p>
        </p:txBody>
      </p:sp>
      <p:grpSp>
        <p:nvGrpSpPr>
          <p:cNvPr id="76" name="Group 75">
            <a:extLst>
              <a:ext uri="{FF2B5EF4-FFF2-40B4-BE49-F238E27FC236}">
                <a16:creationId xmlns:a16="http://schemas.microsoft.com/office/drawing/2014/main" id="{EF9064DD-E531-44EC-BCAB-14C46DDDD4AC}"/>
              </a:ext>
            </a:extLst>
          </p:cNvPr>
          <p:cNvGrpSpPr/>
          <p:nvPr/>
        </p:nvGrpSpPr>
        <p:grpSpPr>
          <a:xfrm>
            <a:off x="10001255" y="3297429"/>
            <a:ext cx="1924135" cy="1614641"/>
            <a:chOff x="1352465" y="1688796"/>
            <a:chExt cx="1924135" cy="1614641"/>
          </a:xfrm>
        </p:grpSpPr>
        <p:sp>
          <p:nvSpPr>
            <p:cNvPr id="77" name="Oval 76">
              <a:extLst>
                <a:ext uri="{FF2B5EF4-FFF2-40B4-BE49-F238E27FC236}">
                  <a16:creationId xmlns:a16="http://schemas.microsoft.com/office/drawing/2014/main" id="{DE50BEFA-F2E9-4E15-9F12-C8129202CA95}"/>
                </a:ext>
              </a:extLst>
            </p:cNvPr>
            <p:cNvSpPr/>
            <p:nvPr/>
          </p:nvSpPr>
          <p:spPr>
            <a:xfrm>
              <a:off x="1352465" y="2351386"/>
              <a:ext cx="467170" cy="4671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rPr>
                <a:t>X, Y, Z</a:t>
              </a:r>
            </a:p>
          </p:txBody>
        </p:sp>
        <p:sp>
          <p:nvSpPr>
            <p:cNvPr id="78" name="Oval 77">
              <a:extLst>
                <a:ext uri="{FF2B5EF4-FFF2-40B4-BE49-F238E27FC236}">
                  <a16:creationId xmlns:a16="http://schemas.microsoft.com/office/drawing/2014/main" id="{232DB3EF-C09F-4A56-8FA2-9BE3934D500A}"/>
                </a:ext>
              </a:extLst>
            </p:cNvPr>
            <p:cNvSpPr/>
            <p:nvPr/>
          </p:nvSpPr>
          <p:spPr>
            <a:xfrm>
              <a:off x="1752600"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USNG</a:t>
              </a:r>
            </a:p>
          </p:txBody>
        </p:sp>
        <p:sp>
          <p:nvSpPr>
            <p:cNvPr id="79" name="Oval 78">
              <a:extLst>
                <a:ext uri="{FF2B5EF4-FFF2-40B4-BE49-F238E27FC236}">
                  <a16:creationId xmlns:a16="http://schemas.microsoft.com/office/drawing/2014/main" id="{92445E4B-6B71-4651-AE59-A0B20ACBFC3B}"/>
                </a:ext>
              </a:extLst>
            </p:cNvPr>
            <p:cNvSpPr/>
            <p:nvPr/>
          </p:nvSpPr>
          <p:spPr>
            <a:xfrm>
              <a:off x="2449608"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rPr>
                <a:t>UTM</a:t>
              </a:r>
            </a:p>
          </p:txBody>
        </p:sp>
        <p:sp>
          <p:nvSpPr>
            <p:cNvPr id="80" name="Oval 79">
              <a:extLst>
                <a:ext uri="{FF2B5EF4-FFF2-40B4-BE49-F238E27FC236}">
                  <a16:creationId xmlns:a16="http://schemas.microsoft.com/office/drawing/2014/main" id="{85FE072E-6835-458A-8881-2C498169109F}"/>
                </a:ext>
              </a:extLst>
            </p:cNvPr>
            <p:cNvSpPr/>
            <p:nvPr/>
          </p:nvSpPr>
          <p:spPr>
            <a:xfrm>
              <a:off x="2819400" y="22860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rPr>
                <a:t>SPC</a:t>
              </a:r>
            </a:p>
          </p:txBody>
        </p:sp>
        <p:sp>
          <p:nvSpPr>
            <p:cNvPr id="81" name="Oval 80">
              <a:extLst>
                <a:ext uri="{FF2B5EF4-FFF2-40B4-BE49-F238E27FC236}">
                  <a16:creationId xmlns:a16="http://schemas.microsoft.com/office/drawing/2014/main" id="{3543C945-D009-44A9-B663-9266EE2FC052}"/>
                </a:ext>
              </a:extLst>
            </p:cNvPr>
            <p:cNvSpPr/>
            <p:nvPr/>
          </p:nvSpPr>
          <p:spPr>
            <a:xfrm>
              <a:off x="2057400" y="1688796"/>
              <a:ext cx="457200" cy="457200"/>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Symbol" panose="05050102010706020507" pitchFamily="18" charset="2"/>
                </a:rPr>
                <a:t>f</a:t>
              </a:r>
              <a:r>
                <a:rPr lang="en-US" sz="900" b="1" dirty="0">
                  <a:solidFill>
                    <a:schemeClr val="tx1"/>
                  </a:solidFill>
                </a:rPr>
                <a:t>, </a:t>
              </a:r>
              <a:r>
                <a:rPr lang="en-US" sz="900" b="1" dirty="0">
                  <a:solidFill>
                    <a:schemeClr val="tx1"/>
                  </a:solidFill>
                  <a:latin typeface="Symbol" panose="05050102010706020507" pitchFamily="18" charset="2"/>
                </a:rPr>
                <a:t>l</a:t>
              </a:r>
              <a:r>
                <a:rPr lang="en-US" sz="900" b="1" dirty="0">
                  <a:solidFill>
                    <a:schemeClr val="tx1"/>
                  </a:solidFill>
                </a:rPr>
                <a:t>, h</a:t>
              </a:r>
            </a:p>
          </p:txBody>
        </p:sp>
        <p:cxnSp>
          <p:nvCxnSpPr>
            <p:cNvPr id="82" name="Straight Connector 81">
              <a:extLst>
                <a:ext uri="{FF2B5EF4-FFF2-40B4-BE49-F238E27FC236}">
                  <a16:creationId xmlns:a16="http://schemas.microsoft.com/office/drawing/2014/main" id="{B0E982B7-9E98-41DB-B37E-2DAB999A87A0}"/>
                </a:ext>
              </a:extLst>
            </p:cNvPr>
            <p:cNvCxnSpPr>
              <a:stCxn id="81" idx="4"/>
              <a:endCxn id="78" idx="0"/>
            </p:cNvCxnSpPr>
            <p:nvPr/>
          </p:nvCxnSpPr>
          <p:spPr>
            <a:xfrm flipH="1">
              <a:off x="1995041" y="2145996"/>
              <a:ext cx="29095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733F6C8-7C79-4198-A459-1FF2485B690D}"/>
                </a:ext>
              </a:extLst>
            </p:cNvPr>
            <p:cNvCxnSpPr>
              <a:stCxn id="81" idx="3"/>
              <a:endCxn id="77" idx="7"/>
            </p:cNvCxnSpPr>
            <p:nvPr/>
          </p:nvCxnSpPr>
          <p:spPr>
            <a:xfrm flipH="1">
              <a:off x="1751220" y="2079041"/>
              <a:ext cx="373135" cy="3407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D605B9B-B8F2-48C1-B3DE-AE77095C8798}"/>
                </a:ext>
              </a:extLst>
            </p:cNvPr>
            <p:cNvCxnSpPr>
              <a:stCxn id="81" idx="5"/>
              <a:endCxn id="80" idx="1"/>
            </p:cNvCxnSpPr>
            <p:nvPr/>
          </p:nvCxnSpPr>
          <p:spPr>
            <a:xfrm>
              <a:off x="2447645" y="2079041"/>
              <a:ext cx="438710" cy="2739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EBFDCE8-9978-471F-9811-4E9573696A6D}"/>
                </a:ext>
              </a:extLst>
            </p:cNvPr>
            <p:cNvCxnSpPr>
              <a:stCxn id="81" idx="4"/>
              <a:endCxn id="79" idx="0"/>
            </p:cNvCxnSpPr>
            <p:nvPr/>
          </p:nvCxnSpPr>
          <p:spPr>
            <a:xfrm>
              <a:off x="2286000" y="2145996"/>
              <a:ext cx="40604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C95C110-F6FC-4B0F-A317-0376CBBDF62B}"/>
                </a:ext>
              </a:extLst>
            </p:cNvPr>
            <p:cNvCxnSpPr>
              <a:stCxn id="78" idx="6"/>
              <a:endCxn id="79" idx="2"/>
            </p:cNvCxnSpPr>
            <p:nvPr/>
          </p:nvCxnSpPr>
          <p:spPr>
            <a:xfrm>
              <a:off x="2237481" y="3060997"/>
              <a:ext cx="2121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8" name="TextBox 87">
            <a:extLst>
              <a:ext uri="{FF2B5EF4-FFF2-40B4-BE49-F238E27FC236}">
                <a16:creationId xmlns:a16="http://schemas.microsoft.com/office/drawing/2014/main" id="{920DD34F-10CF-4DED-8871-C72394327CD1}"/>
              </a:ext>
            </a:extLst>
          </p:cNvPr>
          <p:cNvSpPr txBox="1"/>
          <p:nvPr/>
        </p:nvSpPr>
        <p:spPr>
          <a:xfrm>
            <a:off x="10372459" y="5202025"/>
            <a:ext cx="1688283" cy="523220"/>
          </a:xfrm>
          <a:prstGeom prst="rect">
            <a:avLst/>
          </a:prstGeom>
          <a:noFill/>
        </p:spPr>
        <p:txBody>
          <a:bodyPr wrap="none" rtlCol="0">
            <a:spAutoFit/>
          </a:bodyPr>
          <a:lstStyle/>
          <a:p>
            <a:r>
              <a:rPr lang="en-US" sz="1400" b="1" dirty="0">
                <a:solidFill>
                  <a:srgbClr val="7030A0"/>
                </a:solidFill>
              </a:rPr>
              <a:t>NAD83_2002_GC</a:t>
            </a:r>
          </a:p>
          <a:p>
            <a:r>
              <a:rPr lang="en-US" sz="1400" b="1" dirty="0">
                <a:solidFill>
                  <a:srgbClr val="7030A0"/>
                </a:solidFill>
              </a:rPr>
              <a:t>(299)</a:t>
            </a:r>
            <a:endParaRPr lang="en-US" b="1" dirty="0">
              <a:solidFill>
                <a:srgbClr val="7030A0"/>
              </a:solidFill>
            </a:endParaRPr>
          </a:p>
        </p:txBody>
      </p:sp>
      <p:grpSp>
        <p:nvGrpSpPr>
          <p:cNvPr id="94" name="Group 93">
            <a:extLst>
              <a:ext uri="{FF2B5EF4-FFF2-40B4-BE49-F238E27FC236}">
                <a16:creationId xmlns:a16="http://schemas.microsoft.com/office/drawing/2014/main" id="{E4A44428-4BE3-4FDB-9E51-C683308CA1C5}"/>
              </a:ext>
            </a:extLst>
          </p:cNvPr>
          <p:cNvGrpSpPr/>
          <p:nvPr/>
        </p:nvGrpSpPr>
        <p:grpSpPr>
          <a:xfrm>
            <a:off x="5491927" y="3460680"/>
            <a:ext cx="1924135" cy="1614641"/>
            <a:chOff x="1352465" y="1688796"/>
            <a:chExt cx="1924135" cy="1614641"/>
          </a:xfrm>
        </p:grpSpPr>
        <p:sp>
          <p:nvSpPr>
            <p:cNvPr id="95" name="Oval 94">
              <a:extLst>
                <a:ext uri="{FF2B5EF4-FFF2-40B4-BE49-F238E27FC236}">
                  <a16:creationId xmlns:a16="http://schemas.microsoft.com/office/drawing/2014/main" id="{70F36CA8-725D-43CB-92C4-2876D3D84573}"/>
                </a:ext>
              </a:extLst>
            </p:cNvPr>
            <p:cNvSpPr/>
            <p:nvPr/>
          </p:nvSpPr>
          <p:spPr>
            <a:xfrm>
              <a:off x="1352465" y="2351386"/>
              <a:ext cx="467170" cy="4671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rPr>
                <a:t>X, Y, Z</a:t>
              </a:r>
            </a:p>
          </p:txBody>
        </p:sp>
        <p:sp>
          <p:nvSpPr>
            <p:cNvPr id="96" name="Oval 95">
              <a:extLst>
                <a:ext uri="{FF2B5EF4-FFF2-40B4-BE49-F238E27FC236}">
                  <a16:creationId xmlns:a16="http://schemas.microsoft.com/office/drawing/2014/main" id="{F9B076C2-1D1E-434D-9DCC-FD653C1DA3D2}"/>
                </a:ext>
              </a:extLst>
            </p:cNvPr>
            <p:cNvSpPr/>
            <p:nvPr/>
          </p:nvSpPr>
          <p:spPr>
            <a:xfrm>
              <a:off x="1752600"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USNG</a:t>
              </a:r>
            </a:p>
          </p:txBody>
        </p:sp>
        <p:sp>
          <p:nvSpPr>
            <p:cNvPr id="97" name="Oval 96">
              <a:extLst>
                <a:ext uri="{FF2B5EF4-FFF2-40B4-BE49-F238E27FC236}">
                  <a16:creationId xmlns:a16="http://schemas.microsoft.com/office/drawing/2014/main" id="{6FEF9DDE-667F-478C-8A27-2CC1431B0A0F}"/>
                </a:ext>
              </a:extLst>
            </p:cNvPr>
            <p:cNvSpPr/>
            <p:nvPr/>
          </p:nvSpPr>
          <p:spPr>
            <a:xfrm>
              <a:off x="2449608"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rPr>
                <a:t>UTM</a:t>
              </a:r>
            </a:p>
          </p:txBody>
        </p:sp>
        <p:sp>
          <p:nvSpPr>
            <p:cNvPr id="98" name="Oval 97">
              <a:extLst>
                <a:ext uri="{FF2B5EF4-FFF2-40B4-BE49-F238E27FC236}">
                  <a16:creationId xmlns:a16="http://schemas.microsoft.com/office/drawing/2014/main" id="{880CEC08-BFF1-4C36-87D6-9644B760D286}"/>
                </a:ext>
              </a:extLst>
            </p:cNvPr>
            <p:cNvSpPr/>
            <p:nvPr/>
          </p:nvSpPr>
          <p:spPr>
            <a:xfrm>
              <a:off x="2819400" y="22860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rPr>
                <a:t>SPC</a:t>
              </a:r>
            </a:p>
          </p:txBody>
        </p:sp>
        <p:sp>
          <p:nvSpPr>
            <p:cNvPr id="99" name="Oval 98">
              <a:extLst>
                <a:ext uri="{FF2B5EF4-FFF2-40B4-BE49-F238E27FC236}">
                  <a16:creationId xmlns:a16="http://schemas.microsoft.com/office/drawing/2014/main" id="{CB296B66-59D2-4AB4-93B2-4668E7E3A9A0}"/>
                </a:ext>
              </a:extLst>
            </p:cNvPr>
            <p:cNvSpPr/>
            <p:nvPr/>
          </p:nvSpPr>
          <p:spPr>
            <a:xfrm>
              <a:off x="2057400" y="1688796"/>
              <a:ext cx="457200" cy="457200"/>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Symbol" panose="05050102010706020507" pitchFamily="18" charset="2"/>
                </a:rPr>
                <a:t>f</a:t>
              </a:r>
              <a:r>
                <a:rPr lang="en-US" sz="900" b="1" dirty="0">
                  <a:solidFill>
                    <a:schemeClr val="tx1"/>
                  </a:solidFill>
                </a:rPr>
                <a:t>, </a:t>
              </a:r>
              <a:r>
                <a:rPr lang="en-US" sz="900" b="1" dirty="0">
                  <a:solidFill>
                    <a:schemeClr val="tx1"/>
                  </a:solidFill>
                  <a:latin typeface="Symbol" panose="05050102010706020507" pitchFamily="18" charset="2"/>
                </a:rPr>
                <a:t>l</a:t>
              </a:r>
              <a:r>
                <a:rPr lang="en-US" sz="900" b="1" dirty="0">
                  <a:solidFill>
                    <a:schemeClr val="tx1"/>
                  </a:solidFill>
                </a:rPr>
                <a:t>, h</a:t>
              </a:r>
            </a:p>
          </p:txBody>
        </p:sp>
        <p:cxnSp>
          <p:nvCxnSpPr>
            <p:cNvPr id="100" name="Straight Connector 99">
              <a:extLst>
                <a:ext uri="{FF2B5EF4-FFF2-40B4-BE49-F238E27FC236}">
                  <a16:creationId xmlns:a16="http://schemas.microsoft.com/office/drawing/2014/main" id="{69D78E87-0602-4EFE-BF14-92680A4D2A34}"/>
                </a:ext>
              </a:extLst>
            </p:cNvPr>
            <p:cNvCxnSpPr>
              <a:stCxn id="99" idx="4"/>
              <a:endCxn id="96" idx="0"/>
            </p:cNvCxnSpPr>
            <p:nvPr/>
          </p:nvCxnSpPr>
          <p:spPr>
            <a:xfrm flipH="1">
              <a:off x="1995041" y="2145996"/>
              <a:ext cx="29095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6EAB368F-F50F-49F5-9E5F-25F496D8C78F}"/>
                </a:ext>
              </a:extLst>
            </p:cNvPr>
            <p:cNvCxnSpPr>
              <a:stCxn id="99" idx="3"/>
              <a:endCxn id="95" idx="7"/>
            </p:cNvCxnSpPr>
            <p:nvPr/>
          </p:nvCxnSpPr>
          <p:spPr>
            <a:xfrm flipH="1">
              <a:off x="1751220" y="2079041"/>
              <a:ext cx="373135" cy="3407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B5A5463-B675-4209-8FC5-1CBB7E41EB94}"/>
                </a:ext>
              </a:extLst>
            </p:cNvPr>
            <p:cNvCxnSpPr>
              <a:stCxn id="99" idx="5"/>
              <a:endCxn id="98" idx="1"/>
            </p:cNvCxnSpPr>
            <p:nvPr/>
          </p:nvCxnSpPr>
          <p:spPr>
            <a:xfrm>
              <a:off x="2447645" y="2079041"/>
              <a:ext cx="438710" cy="2739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AC8272C-E035-450D-A836-33AE86A7B288}"/>
                </a:ext>
              </a:extLst>
            </p:cNvPr>
            <p:cNvCxnSpPr>
              <a:stCxn id="99" idx="4"/>
              <a:endCxn id="97" idx="0"/>
            </p:cNvCxnSpPr>
            <p:nvPr/>
          </p:nvCxnSpPr>
          <p:spPr>
            <a:xfrm>
              <a:off x="2286000" y="2145996"/>
              <a:ext cx="40604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BB8401E4-C7F3-49B3-9438-E5A24B8FFFA6}"/>
                </a:ext>
              </a:extLst>
            </p:cNvPr>
            <p:cNvCxnSpPr>
              <a:stCxn id="96" idx="6"/>
              <a:endCxn id="97" idx="2"/>
            </p:cNvCxnSpPr>
            <p:nvPr/>
          </p:nvCxnSpPr>
          <p:spPr>
            <a:xfrm>
              <a:off x="2237481" y="3060997"/>
              <a:ext cx="2121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4" name="Straight Connector 113">
            <a:extLst>
              <a:ext uri="{FF2B5EF4-FFF2-40B4-BE49-F238E27FC236}">
                <a16:creationId xmlns:a16="http://schemas.microsoft.com/office/drawing/2014/main" id="{B912EE05-2DD6-4843-8720-D22A5A448DE4}"/>
              </a:ext>
            </a:extLst>
          </p:cNvPr>
          <p:cNvCxnSpPr>
            <a:cxnSpLocks/>
            <a:stCxn id="81" idx="2"/>
            <a:endCxn id="51" idx="6"/>
          </p:cNvCxnSpPr>
          <p:nvPr/>
        </p:nvCxnSpPr>
        <p:spPr>
          <a:xfrm flipH="1">
            <a:off x="8795253" y="3526029"/>
            <a:ext cx="1910937" cy="242441"/>
          </a:xfrm>
          <a:prstGeom prst="line">
            <a:avLst/>
          </a:prstGeom>
          <a:ln w="38100">
            <a:solidFill>
              <a:srgbClr val="00B05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67D24571-92FC-4F86-ABEC-D1FDF08D84E3}"/>
              </a:ext>
            </a:extLst>
          </p:cNvPr>
          <p:cNvSpPr/>
          <p:nvPr/>
        </p:nvSpPr>
        <p:spPr>
          <a:xfrm>
            <a:off x="9254681" y="3526029"/>
            <a:ext cx="943021" cy="227273"/>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30A,30B,30C</a:t>
            </a:r>
          </a:p>
        </p:txBody>
      </p:sp>
      <p:sp>
        <p:nvSpPr>
          <p:cNvPr id="117" name="TextBox 116">
            <a:extLst>
              <a:ext uri="{FF2B5EF4-FFF2-40B4-BE49-F238E27FC236}">
                <a16:creationId xmlns:a16="http://schemas.microsoft.com/office/drawing/2014/main" id="{DD484741-B541-475F-9B4B-B8472D864EF6}"/>
              </a:ext>
            </a:extLst>
          </p:cNvPr>
          <p:cNvSpPr txBox="1"/>
          <p:nvPr/>
        </p:nvSpPr>
        <p:spPr>
          <a:xfrm>
            <a:off x="6228579" y="5346505"/>
            <a:ext cx="1692579" cy="523220"/>
          </a:xfrm>
          <a:prstGeom prst="rect">
            <a:avLst/>
          </a:prstGeom>
          <a:noFill/>
        </p:spPr>
        <p:txBody>
          <a:bodyPr wrap="none" rtlCol="0">
            <a:spAutoFit/>
          </a:bodyPr>
          <a:lstStyle/>
          <a:p>
            <a:r>
              <a:rPr lang="en-US" sz="1400" b="1" dirty="0">
                <a:solidFill>
                  <a:srgbClr val="7030A0"/>
                </a:solidFill>
              </a:rPr>
              <a:t>MATRF2022_2020</a:t>
            </a:r>
          </a:p>
          <a:p>
            <a:r>
              <a:rPr lang="en-US" sz="1400" b="1" dirty="0">
                <a:solidFill>
                  <a:srgbClr val="7030A0"/>
                </a:solidFill>
              </a:rPr>
              <a:t>(891)</a:t>
            </a:r>
            <a:endParaRPr lang="en-US" b="1" dirty="0">
              <a:solidFill>
                <a:srgbClr val="7030A0"/>
              </a:solidFill>
            </a:endParaRPr>
          </a:p>
        </p:txBody>
      </p:sp>
      <p:cxnSp>
        <p:nvCxnSpPr>
          <p:cNvPr id="26" name="Straight Connector 25">
            <a:extLst>
              <a:ext uri="{FF2B5EF4-FFF2-40B4-BE49-F238E27FC236}">
                <a16:creationId xmlns:a16="http://schemas.microsoft.com/office/drawing/2014/main" id="{D9CE01C9-146F-40D9-988A-55B00505C73F}"/>
              </a:ext>
            </a:extLst>
          </p:cNvPr>
          <p:cNvCxnSpPr>
            <a:cxnSpLocks/>
            <a:stCxn id="154" idx="3"/>
            <a:endCxn id="95" idx="2"/>
          </p:cNvCxnSpPr>
          <p:nvPr/>
        </p:nvCxnSpPr>
        <p:spPr>
          <a:xfrm flipV="1">
            <a:off x="3714074" y="4356855"/>
            <a:ext cx="1777853" cy="1837806"/>
          </a:xfrm>
          <a:prstGeom prst="line">
            <a:avLst/>
          </a:prstGeom>
          <a:ln w="63500">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B43FE0BF-D6F0-44F7-A288-5CE095CA3FD2}"/>
              </a:ext>
            </a:extLst>
          </p:cNvPr>
          <p:cNvCxnSpPr>
            <a:cxnSpLocks/>
            <a:stCxn id="125" idx="2"/>
            <a:endCxn id="81" idx="6"/>
          </p:cNvCxnSpPr>
          <p:nvPr/>
        </p:nvCxnSpPr>
        <p:spPr>
          <a:xfrm flipH="1">
            <a:off x="11163390" y="3300256"/>
            <a:ext cx="630878" cy="225773"/>
          </a:xfrm>
          <a:prstGeom prst="line">
            <a:avLst/>
          </a:prstGeom>
          <a:ln w="38100">
            <a:solidFill>
              <a:srgbClr val="00B05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8ED0868C-B9F6-4AA6-8FB6-023C7647C2C1}"/>
              </a:ext>
            </a:extLst>
          </p:cNvPr>
          <p:cNvSpPr txBox="1"/>
          <p:nvPr/>
        </p:nvSpPr>
        <p:spPr>
          <a:xfrm>
            <a:off x="11503162" y="2930924"/>
            <a:ext cx="582211" cy="369332"/>
          </a:xfrm>
          <a:prstGeom prst="rect">
            <a:avLst/>
          </a:prstGeom>
          <a:noFill/>
        </p:spPr>
        <p:txBody>
          <a:bodyPr wrap="none" rtlCol="0">
            <a:spAutoFit/>
          </a:bodyPr>
          <a:lstStyle/>
          <a:p>
            <a:r>
              <a:rPr lang="en-US" dirty="0"/>
              <a:t>Etc.</a:t>
            </a:r>
          </a:p>
        </p:txBody>
      </p:sp>
      <p:sp>
        <p:nvSpPr>
          <p:cNvPr id="128" name="Oval 127">
            <a:extLst>
              <a:ext uri="{FF2B5EF4-FFF2-40B4-BE49-F238E27FC236}">
                <a16:creationId xmlns:a16="http://schemas.microsoft.com/office/drawing/2014/main" id="{8A5BCC49-5C54-418B-A73A-C5D50D8D9B24}"/>
              </a:ext>
            </a:extLst>
          </p:cNvPr>
          <p:cNvSpPr/>
          <p:nvPr/>
        </p:nvSpPr>
        <p:spPr>
          <a:xfrm>
            <a:off x="7630729" y="4178921"/>
            <a:ext cx="467170" cy="4671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rPr>
              <a:t>X, Y, Z</a:t>
            </a:r>
          </a:p>
        </p:txBody>
      </p:sp>
      <p:sp>
        <p:nvSpPr>
          <p:cNvPr id="51" name="Oval 50">
            <a:extLst>
              <a:ext uri="{FF2B5EF4-FFF2-40B4-BE49-F238E27FC236}">
                <a16:creationId xmlns:a16="http://schemas.microsoft.com/office/drawing/2014/main" id="{DAD23F1E-CF17-4860-AAED-191628184E0C}"/>
              </a:ext>
            </a:extLst>
          </p:cNvPr>
          <p:cNvSpPr/>
          <p:nvPr/>
        </p:nvSpPr>
        <p:spPr>
          <a:xfrm>
            <a:off x="8338053" y="3539870"/>
            <a:ext cx="457200" cy="457200"/>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Symbol" panose="05050102010706020507" pitchFamily="18" charset="2"/>
              </a:rPr>
              <a:t>f</a:t>
            </a:r>
            <a:r>
              <a:rPr lang="en-US" sz="900" b="1" dirty="0">
                <a:solidFill>
                  <a:schemeClr val="tx1"/>
                </a:solidFill>
              </a:rPr>
              <a:t>, </a:t>
            </a:r>
            <a:r>
              <a:rPr lang="en-US" sz="900" b="1" dirty="0">
                <a:solidFill>
                  <a:schemeClr val="tx1"/>
                </a:solidFill>
                <a:latin typeface="Symbol" panose="05050102010706020507" pitchFamily="18" charset="2"/>
              </a:rPr>
              <a:t>l</a:t>
            </a:r>
            <a:r>
              <a:rPr lang="en-US" sz="900" b="1" dirty="0">
                <a:solidFill>
                  <a:schemeClr val="tx1"/>
                </a:solidFill>
              </a:rPr>
              <a:t>, h</a:t>
            </a:r>
          </a:p>
        </p:txBody>
      </p:sp>
      <p:grpSp>
        <p:nvGrpSpPr>
          <p:cNvPr id="243" name="Group 242">
            <a:extLst>
              <a:ext uri="{FF2B5EF4-FFF2-40B4-BE49-F238E27FC236}">
                <a16:creationId xmlns:a16="http://schemas.microsoft.com/office/drawing/2014/main" id="{8F747020-FD03-473A-88B2-D49C99C6475A}"/>
              </a:ext>
            </a:extLst>
          </p:cNvPr>
          <p:cNvGrpSpPr/>
          <p:nvPr/>
        </p:nvGrpSpPr>
        <p:grpSpPr>
          <a:xfrm>
            <a:off x="8033253" y="3930115"/>
            <a:ext cx="1524000" cy="1224396"/>
            <a:chOff x="8033253" y="3930115"/>
            <a:chExt cx="1524000" cy="1224396"/>
          </a:xfrm>
        </p:grpSpPr>
        <p:sp>
          <p:nvSpPr>
            <p:cNvPr id="48" name="Oval 47">
              <a:extLst>
                <a:ext uri="{FF2B5EF4-FFF2-40B4-BE49-F238E27FC236}">
                  <a16:creationId xmlns:a16="http://schemas.microsoft.com/office/drawing/2014/main" id="{3E1DA421-4F81-432C-9C18-331B2CDEB39A}"/>
                </a:ext>
              </a:extLst>
            </p:cNvPr>
            <p:cNvSpPr/>
            <p:nvPr/>
          </p:nvSpPr>
          <p:spPr>
            <a:xfrm>
              <a:off x="8033253" y="4669630"/>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USNG</a:t>
              </a:r>
            </a:p>
          </p:txBody>
        </p:sp>
        <p:sp>
          <p:nvSpPr>
            <p:cNvPr id="49" name="Oval 48">
              <a:extLst>
                <a:ext uri="{FF2B5EF4-FFF2-40B4-BE49-F238E27FC236}">
                  <a16:creationId xmlns:a16="http://schemas.microsoft.com/office/drawing/2014/main" id="{4046796A-8F17-4A59-B0EC-EAB5CDC84D82}"/>
                </a:ext>
              </a:extLst>
            </p:cNvPr>
            <p:cNvSpPr/>
            <p:nvPr/>
          </p:nvSpPr>
          <p:spPr>
            <a:xfrm>
              <a:off x="8730261" y="4669630"/>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rPr>
                <a:t>UTM</a:t>
              </a:r>
            </a:p>
          </p:txBody>
        </p:sp>
        <p:sp>
          <p:nvSpPr>
            <p:cNvPr id="50" name="Oval 49">
              <a:extLst>
                <a:ext uri="{FF2B5EF4-FFF2-40B4-BE49-F238E27FC236}">
                  <a16:creationId xmlns:a16="http://schemas.microsoft.com/office/drawing/2014/main" id="{CBBA4FDE-DD06-414A-B348-5742B32776CA}"/>
                </a:ext>
              </a:extLst>
            </p:cNvPr>
            <p:cNvSpPr/>
            <p:nvPr/>
          </p:nvSpPr>
          <p:spPr>
            <a:xfrm>
              <a:off x="9100053" y="4137074"/>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rPr>
                <a:t>SPC</a:t>
              </a:r>
            </a:p>
          </p:txBody>
        </p:sp>
        <p:cxnSp>
          <p:nvCxnSpPr>
            <p:cNvPr id="53" name="Straight Connector 52">
              <a:extLst>
                <a:ext uri="{FF2B5EF4-FFF2-40B4-BE49-F238E27FC236}">
                  <a16:creationId xmlns:a16="http://schemas.microsoft.com/office/drawing/2014/main" id="{2702112F-FCEE-4E56-AEF7-112562E10925}"/>
                </a:ext>
              </a:extLst>
            </p:cNvPr>
            <p:cNvCxnSpPr>
              <a:stCxn id="51" idx="4"/>
              <a:endCxn id="48" idx="0"/>
            </p:cNvCxnSpPr>
            <p:nvPr/>
          </p:nvCxnSpPr>
          <p:spPr>
            <a:xfrm flipH="1">
              <a:off x="8275694" y="3997070"/>
              <a:ext cx="29095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EF3C478-0781-435C-933E-CDF376BF8DE2}"/>
                </a:ext>
              </a:extLst>
            </p:cNvPr>
            <p:cNvCxnSpPr>
              <a:stCxn id="51" idx="5"/>
              <a:endCxn id="50" idx="1"/>
            </p:cNvCxnSpPr>
            <p:nvPr/>
          </p:nvCxnSpPr>
          <p:spPr>
            <a:xfrm>
              <a:off x="8728298" y="3930115"/>
              <a:ext cx="438710" cy="2739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94C9598-CBF4-4B4A-9F6C-C932C74048E8}"/>
                </a:ext>
              </a:extLst>
            </p:cNvPr>
            <p:cNvCxnSpPr>
              <a:stCxn id="51" idx="4"/>
              <a:endCxn id="49" idx="0"/>
            </p:cNvCxnSpPr>
            <p:nvPr/>
          </p:nvCxnSpPr>
          <p:spPr>
            <a:xfrm>
              <a:off x="8566653" y="3997070"/>
              <a:ext cx="40604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4B116A4-B6C6-4238-854F-5E7D5E083ECB}"/>
                </a:ext>
              </a:extLst>
            </p:cNvPr>
            <p:cNvCxnSpPr>
              <a:stCxn id="48" idx="6"/>
              <a:endCxn id="49" idx="2"/>
            </p:cNvCxnSpPr>
            <p:nvPr/>
          </p:nvCxnSpPr>
          <p:spPr>
            <a:xfrm>
              <a:off x="8518134" y="4912071"/>
              <a:ext cx="2121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9" name="Straight Connector 128">
            <a:extLst>
              <a:ext uri="{FF2B5EF4-FFF2-40B4-BE49-F238E27FC236}">
                <a16:creationId xmlns:a16="http://schemas.microsoft.com/office/drawing/2014/main" id="{6091A75D-4FFF-4FD2-B7EF-8B94A8ED18D2}"/>
              </a:ext>
            </a:extLst>
          </p:cNvPr>
          <p:cNvCxnSpPr>
            <a:cxnSpLocks/>
            <a:stCxn id="51" idx="3"/>
            <a:endCxn id="128" idx="7"/>
          </p:cNvCxnSpPr>
          <p:nvPr/>
        </p:nvCxnSpPr>
        <p:spPr>
          <a:xfrm flipH="1">
            <a:off x="8029484" y="3930115"/>
            <a:ext cx="375524" cy="3172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1" name="TextBox 240">
            <a:extLst>
              <a:ext uri="{FF2B5EF4-FFF2-40B4-BE49-F238E27FC236}">
                <a16:creationId xmlns:a16="http://schemas.microsoft.com/office/drawing/2014/main" id="{1BF46FB7-7289-4D3A-A0E9-F24EC77597FF}"/>
              </a:ext>
            </a:extLst>
          </p:cNvPr>
          <p:cNvSpPr txBox="1"/>
          <p:nvPr/>
        </p:nvSpPr>
        <p:spPr>
          <a:xfrm rot="1577305">
            <a:off x="3967785" y="2235386"/>
            <a:ext cx="1390124" cy="369332"/>
          </a:xfrm>
          <a:prstGeom prst="rect">
            <a:avLst/>
          </a:prstGeom>
          <a:noFill/>
        </p:spPr>
        <p:txBody>
          <a:bodyPr wrap="none" rtlCol="0">
            <a:spAutoFit/>
          </a:bodyPr>
          <a:lstStyle/>
          <a:p>
            <a:r>
              <a:rPr lang="en-US" dirty="0"/>
              <a:t>Equivalent!!</a:t>
            </a:r>
          </a:p>
        </p:txBody>
      </p:sp>
      <p:grpSp>
        <p:nvGrpSpPr>
          <p:cNvPr id="137" name="Group 136">
            <a:extLst>
              <a:ext uri="{FF2B5EF4-FFF2-40B4-BE49-F238E27FC236}">
                <a16:creationId xmlns:a16="http://schemas.microsoft.com/office/drawing/2014/main" id="{1F2E673F-9148-4AF9-9E78-8BB51D4988A2}"/>
              </a:ext>
            </a:extLst>
          </p:cNvPr>
          <p:cNvGrpSpPr/>
          <p:nvPr/>
        </p:nvGrpSpPr>
        <p:grpSpPr>
          <a:xfrm>
            <a:off x="473824" y="482137"/>
            <a:ext cx="3412447" cy="5935287"/>
            <a:chOff x="473824" y="482137"/>
            <a:chExt cx="3412447" cy="5935287"/>
          </a:xfrm>
        </p:grpSpPr>
        <p:sp>
          <p:nvSpPr>
            <p:cNvPr id="138" name="Rectangle 137">
              <a:extLst>
                <a:ext uri="{FF2B5EF4-FFF2-40B4-BE49-F238E27FC236}">
                  <a16:creationId xmlns:a16="http://schemas.microsoft.com/office/drawing/2014/main" id="{3DC91E56-CD2E-462F-8A89-162CD441DDD8}"/>
                </a:ext>
              </a:extLst>
            </p:cNvPr>
            <p:cNvSpPr/>
            <p:nvPr/>
          </p:nvSpPr>
          <p:spPr>
            <a:xfrm>
              <a:off x="658217" y="895937"/>
              <a:ext cx="1095462"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ITRF88 </a:t>
              </a:r>
              <a:r>
                <a:rPr lang="en-US" sz="1400" dirty="0">
                  <a:solidFill>
                    <a:schemeClr val="tx1"/>
                  </a:solidFill>
                </a:rPr>
                <a:t>(100)</a:t>
              </a:r>
              <a:endParaRPr lang="en-US" dirty="0">
                <a:solidFill>
                  <a:schemeClr val="tx1"/>
                </a:solidFill>
              </a:endParaRPr>
            </a:p>
          </p:txBody>
        </p:sp>
        <p:cxnSp>
          <p:nvCxnSpPr>
            <p:cNvPr id="139" name="Straight Arrow Connector 138">
              <a:extLst>
                <a:ext uri="{FF2B5EF4-FFF2-40B4-BE49-F238E27FC236}">
                  <a16:creationId xmlns:a16="http://schemas.microsoft.com/office/drawing/2014/main" id="{262BE7DB-65B8-457E-B14A-B9887505882B}"/>
                </a:ext>
              </a:extLst>
            </p:cNvPr>
            <p:cNvCxnSpPr>
              <a:cxnSpLocks/>
              <a:stCxn id="151" idx="2"/>
              <a:endCxn id="168" idx="0"/>
            </p:cNvCxnSpPr>
            <p:nvPr/>
          </p:nvCxnSpPr>
          <p:spPr>
            <a:xfrm>
              <a:off x="1211315" y="2617751"/>
              <a:ext cx="3068" cy="119388"/>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40" name="Rectangle 139">
              <a:extLst>
                <a:ext uri="{FF2B5EF4-FFF2-40B4-BE49-F238E27FC236}">
                  <a16:creationId xmlns:a16="http://schemas.microsoft.com/office/drawing/2014/main" id="{0A5EE3B0-45A6-44F9-96C4-489FF1F9D60F}"/>
                </a:ext>
              </a:extLst>
            </p:cNvPr>
            <p:cNvSpPr/>
            <p:nvPr/>
          </p:nvSpPr>
          <p:spPr>
            <a:xfrm>
              <a:off x="875447" y="3857871"/>
              <a:ext cx="1592517"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ITRF2020 </a:t>
              </a:r>
              <a:r>
                <a:rPr lang="en-US" sz="1100" dirty="0">
                  <a:solidFill>
                    <a:schemeClr val="tx1"/>
                  </a:solidFill>
                </a:rPr>
                <a:t>(460)</a:t>
              </a:r>
              <a:endParaRPr lang="en-US" dirty="0">
                <a:solidFill>
                  <a:schemeClr val="tx1"/>
                </a:solidFill>
              </a:endParaRPr>
            </a:p>
          </p:txBody>
        </p:sp>
        <p:sp>
          <p:nvSpPr>
            <p:cNvPr id="141" name="Rectangle 140">
              <a:extLst>
                <a:ext uri="{FF2B5EF4-FFF2-40B4-BE49-F238E27FC236}">
                  <a16:creationId xmlns:a16="http://schemas.microsoft.com/office/drawing/2014/main" id="{69D1F1DF-7061-4343-BC91-10E6BD3CF049}"/>
                </a:ext>
              </a:extLst>
            </p:cNvPr>
            <p:cNvSpPr/>
            <p:nvPr/>
          </p:nvSpPr>
          <p:spPr>
            <a:xfrm>
              <a:off x="2232389" y="4304401"/>
              <a:ext cx="1533276"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NATRF2022 </a:t>
              </a:r>
              <a:r>
                <a:rPr lang="en-US" sz="1200" dirty="0">
                  <a:solidFill>
                    <a:schemeClr val="tx1"/>
                  </a:solidFill>
                </a:rPr>
                <a:t>(490)</a:t>
              </a:r>
              <a:endParaRPr lang="en-US" dirty="0">
                <a:solidFill>
                  <a:schemeClr val="tx1"/>
                </a:solidFill>
              </a:endParaRPr>
            </a:p>
          </p:txBody>
        </p:sp>
        <p:sp>
          <p:nvSpPr>
            <p:cNvPr id="143" name="Oval 142">
              <a:extLst>
                <a:ext uri="{FF2B5EF4-FFF2-40B4-BE49-F238E27FC236}">
                  <a16:creationId xmlns:a16="http://schemas.microsoft.com/office/drawing/2014/main" id="{4AFDA21A-53B9-4D9B-89F6-EEEE3C94F31E}"/>
                </a:ext>
              </a:extLst>
            </p:cNvPr>
            <p:cNvSpPr/>
            <p:nvPr/>
          </p:nvSpPr>
          <p:spPr>
            <a:xfrm>
              <a:off x="2970697" y="3780573"/>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39</a:t>
              </a:r>
            </a:p>
          </p:txBody>
        </p:sp>
        <p:cxnSp>
          <p:nvCxnSpPr>
            <p:cNvPr id="144" name="Straight Arrow Connector 143">
              <a:extLst>
                <a:ext uri="{FF2B5EF4-FFF2-40B4-BE49-F238E27FC236}">
                  <a16:creationId xmlns:a16="http://schemas.microsoft.com/office/drawing/2014/main" id="{AB511950-D88E-41BA-A29B-AB4D2CAC05C0}"/>
                </a:ext>
              </a:extLst>
            </p:cNvPr>
            <p:cNvCxnSpPr>
              <a:cxnSpLocks/>
              <a:stCxn id="140" idx="3"/>
              <a:endCxn id="143" idx="2"/>
            </p:cNvCxnSpPr>
            <p:nvPr/>
          </p:nvCxnSpPr>
          <p:spPr>
            <a:xfrm flipV="1">
              <a:off x="2467964" y="3953417"/>
              <a:ext cx="502733" cy="66147"/>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73DC4521-269D-488D-8202-759EC4C93B58}"/>
                </a:ext>
              </a:extLst>
            </p:cNvPr>
            <p:cNvCxnSpPr>
              <a:cxnSpLocks/>
              <a:stCxn id="143" idx="3"/>
              <a:endCxn id="141" idx="0"/>
            </p:cNvCxnSpPr>
            <p:nvPr/>
          </p:nvCxnSpPr>
          <p:spPr>
            <a:xfrm flipH="1">
              <a:off x="2999027" y="4075636"/>
              <a:ext cx="22295" cy="228765"/>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CF1AF144-AEB9-452B-B77C-82193B5D8FF2}"/>
                </a:ext>
              </a:extLst>
            </p:cNvPr>
            <p:cNvCxnSpPr>
              <a:cxnSpLocks/>
              <a:stCxn id="140" idx="2"/>
              <a:endCxn id="147" idx="0"/>
            </p:cNvCxnSpPr>
            <p:nvPr/>
          </p:nvCxnSpPr>
          <p:spPr>
            <a:xfrm flipH="1">
              <a:off x="854233" y="4181256"/>
              <a:ext cx="817473" cy="1617323"/>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1E7E7E7C-8A24-4A63-9F39-2AD8C6340A66}"/>
                </a:ext>
              </a:extLst>
            </p:cNvPr>
            <p:cNvSpPr txBox="1"/>
            <p:nvPr/>
          </p:nvSpPr>
          <p:spPr>
            <a:xfrm>
              <a:off x="563127" y="5798579"/>
              <a:ext cx="582211" cy="369332"/>
            </a:xfrm>
            <a:prstGeom prst="rect">
              <a:avLst/>
            </a:prstGeom>
            <a:noFill/>
          </p:spPr>
          <p:txBody>
            <a:bodyPr wrap="none" rtlCol="0">
              <a:spAutoFit/>
            </a:bodyPr>
            <a:lstStyle/>
            <a:p>
              <a:r>
                <a:rPr lang="en-US" dirty="0"/>
                <a:t>Etc.</a:t>
              </a:r>
            </a:p>
          </p:txBody>
        </p:sp>
        <p:sp>
          <p:nvSpPr>
            <p:cNvPr id="148" name="Rectangle 147">
              <a:extLst>
                <a:ext uri="{FF2B5EF4-FFF2-40B4-BE49-F238E27FC236}">
                  <a16:creationId xmlns:a16="http://schemas.microsoft.com/office/drawing/2014/main" id="{000BC00F-05FA-484F-B7D4-0670CEEECCCF}"/>
                </a:ext>
              </a:extLst>
            </p:cNvPr>
            <p:cNvSpPr/>
            <p:nvPr/>
          </p:nvSpPr>
          <p:spPr>
            <a:xfrm>
              <a:off x="2107547" y="971260"/>
              <a:ext cx="1593470"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NAD83_NA </a:t>
              </a:r>
              <a:r>
                <a:rPr lang="en-US" sz="1200" dirty="0">
                  <a:solidFill>
                    <a:schemeClr val="tx1"/>
                  </a:solidFill>
                </a:rPr>
                <a:t>(260)</a:t>
              </a:r>
              <a:endParaRPr lang="en-US" dirty="0">
                <a:solidFill>
                  <a:schemeClr val="tx1"/>
                </a:solidFill>
              </a:endParaRPr>
            </a:p>
          </p:txBody>
        </p:sp>
        <p:cxnSp>
          <p:nvCxnSpPr>
            <p:cNvPr id="150" name="Straight Arrow Connector 149">
              <a:extLst>
                <a:ext uri="{FF2B5EF4-FFF2-40B4-BE49-F238E27FC236}">
                  <a16:creationId xmlns:a16="http://schemas.microsoft.com/office/drawing/2014/main" id="{AD727A9B-FBAF-4786-997E-19A1B615A21E}"/>
                </a:ext>
              </a:extLst>
            </p:cNvPr>
            <p:cNvCxnSpPr>
              <a:cxnSpLocks/>
              <a:stCxn id="138" idx="2"/>
              <a:endCxn id="192" idx="0"/>
            </p:cNvCxnSpPr>
            <p:nvPr/>
          </p:nvCxnSpPr>
          <p:spPr>
            <a:xfrm>
              <a:off x="1205948" y="1219322"/>
              <a:ext cx="36254" cy="63229"/>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51" name="TextBox 150">
              <a:extLst>
                <a:ext uri="{FF2B5EF4-FFF2-40B4-BE49-F238E27FC236}">
                  <a16:creationId xmlns:a16="http://schemas.microsoft.com/office/drawing/2014/main" id="{2478C5B8-F89E-4A17-BAF5-E1B336DCFF92}"/>
                </a:ext>
              </a:extLst>
            </p:cNvPr>
            <p:cNvSpPr txBox="1"/>
            <p:nvPr/>
          </p:nvSpPr>
          <p:spPr>
            <a:xfrm>
              <a:off x="920209" y="2248419"/>
              <a:ext cx="582211" cy="369332"/>
            </a:xfrm>
            <a:prstGeom prst="rect">
              <a:avLst/>
            </a:prstGeom>
            <a:noFill/>
          </p:spPr>
          <p:txBody>
            <a:bodyPr wrap="none" rtlCol="0">
              <a:spAutoFit/>
            </a:bodyPr>
            <a:lstStyle/>
            <a:p>
              <a:r>
                <a:rPr lang="en-US" dirty="0"/>
                <a:t>Etc.</a:t>
              </a:r>
            </a:p>
          </p:txBody>
        </p:sp>
        <p:sp>
          <p:nvSpPr>
            <p:cNvPr id="152" name="Rectangle 151">
              <a:extLst>
                <a:ext uri="{FF2B5EF4-FFF2-40B4-BE49-F238E27FC236}">
                  <a16:creationId xmlns:a16="http://schemas.microsoft.com/office/drawing/2014/main" id="{F6D2B85A-B10B-410D-874D-7A0A7C2BF119}"/>
                </a:ext>
              </a:extLst>
            </p:cNvPr>
            <p:cNvSpPr/>
            <p:nvPr/>
          </p:nvSpPr>
          <p:spPr>
            <a:xfrm>
              <a:off x="2256339" y="5531443"/>
              <a:ext cx="1460606"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CATRF2022 </a:t>
              </a:r>
              <a:r>
                <a:rPr lang="en-US" sz="1100" dirty="0">
                  <a:solidFill>
                    <a:schemeClr val="tx1"/>
                  </a:solidFill>
                </a:rPr>
                <a:t>(510)</a:t>
              </a:r>
              <a:endParaRPr lang="en-US" dirty="0">
                <a:solidFill>
                  <a:schemeClr val="tx1"/>
                </a:solidFill>
              </a:endParaRPr>
            </a:p>
          </p:txBody>
        </p:sp>
        <p:sp>
          <p:nvSpPr>
            <p:cNvPr id="153" name="Rectangle 152">
              <a:extLst>
                <a:ext uri="{FF2B5EF4-FFF2-40B4-BE49-F238E27FC236}">
                  <a16:creationId xmlns:a16="http://schemas.microsoft.com/office/drawing/2014/main" id="{A533012C-7505-412E-81E1-3775038C5095}"/>
                </a:ext>
              </a:extLst>
            </p:cNvPr>
            <p:cNvSpPr/>
            <p:nvPr/>
          </p:nvSpPr>
          <p:spPr>
            <a:xfrm>
              <a:off x="2270758" y="4964164"/>
              <a:ext cx="1443316"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PATRF2022 </a:t>
              </a:r>
              <a:r>
                <a:rPr lang="en-US" sz="1100" dirty="0">
                  <a:solidFill>
                    <a:schemeClr val="tx1"/>
                  </a:solidFill>
                </a:rPr>
                <a:t>(500)</a:t>
              </a:r>
              <a:endParaRPr lang="en-US" dirty="0">
                <a:solidFill>
                  <a:schemeClr val="tx1"/>
                </a:solidFill>
              </a:endParaRPr>
            </a:p>
          </p:txBody>
        </p:sp>
        <p:sp>
          <p:nvSpPr>
            <p:cNvPr id="154" name="Rectangle 153">
              <a:extLst>
                <a:ext uri="{FF2B5EF4-FFF2-40B4-BE49-F238E27FC236}">
                  <a16:creationId xmlns:a16="http://schemas.microsoft.com/office/drawing/2014/main" id="{7182277E-2505-437A-8897-60400C0DDC35}"/>
                </a:ext>
              </a:extLst>
            </p:cNvPr>
            <p:cNvSpPr/>
            <p:nvPr/>
          </p:nvSpPr>
          <p:spPr>
            <a:xfrm>
              <a:off x="2190745" y="6032968"/>
              <a:ext cx="1523329"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MATRF2022 </a:t>
              </a:r>
              <a:r>
                <a:rPr lang="en-US" sz="1050">
                  <a:solidFill>
                    <a:schemeClr val="tx1"/>
                  </a:solidFill>
                </a:rPr>
                <a:t>(520)</a:t>
              </a:r>
              <a:endParaRPr lang="en-US" dirty="0">
                <a:solidFill>
                  <a:schemeClr val="tx1"/>
                </a:solidFill>
              </a:endParaRPr>
            </a:p>
          </p:txBody>
        </p:sp>
        <p:sp>
          <p:nvSpPr>
            <p:cNvPr id="155" name="Oval 154">
              <a:extLst>
                <a:ext uri="{FF2B5EF4-FFF2-40B4-BE49-F238E27FC236}">
                  <a16:creationId xmlns:a16="http://schemas.microsoft.com/office/drawing/2014/main" id="{C0A75A04-3B2F-45D4-A8C1-095E52D7F568}"/>
                </a:ext>
              </a:extLst>
            </p:cNvPr>
            <p:cNvSpPr/>
            <p:nvPr/>
          </p:nvSpPr>
          <p:spPr>
            <a:xfrm>
              <a:off x="1871917" y="4617007"/>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40</a:t>
              </a:r>
            </a:p>
          </p:txBody>
        </p:sp>
        <p:cxnSp>
          <p:nvCxnSpPr>
            <p:cNvPr id="156" name="Straight Arrow Connector 155">
              <a:extLst>
                <a:ext uri="{FF2B5EF4-FFF2-40B4-BE49-F238E27FC236}">
                  <a16:creationId xmlns:a16="http://schemas.microsoft.com/office/drawing/2014/main" id="{561ECA48-4B2C-4602-A4B3-90C09B4FDA27}"/>
                </a:ext>
              </a:extLst>
            </p:cNvPr>
            <p:cNvCxnSpPr>
              <a:cxnSpLocks/>
              <a:stCxn id="140" idx="2"/>
              <a:endCxn id="155" idx="1"/>
            </p:cNvCxnSpPr>
            <p:nvPr/>
          </p:nvCxnSpPr>
          <p:spPr>
            <a:xfrm>
              <a:off x="1671706" y="4181256"/>
              <a:ext cx="250836" cy="486376"/>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D7EB1B05-2E4E-491D-8889-697986BD8DE7}"/>
                </a:ext>
              </a:extLst>
            </p:cNvPr>
            <p:cNvCxnSpPr>
              <a:cxnSpLocks/>
              <a:stCxn id="155" idx="5"/>
              <a:endCxn id="153" idx="1"/>
            </p:cNvCxnSpPr>
            <p:nvPr/>
          </p:nvCxnSpPr>
          <p:spPr>
            <a:xfrm>
              <a:off x="2166980" y="4912070"/>
              <a:ext cx="103778" cy="213787"/>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58" name="Oval 157">
              <a:extLst>
                <a:ext uri="{FF2B5EF4-FFF2-40B4-BE49-F238E27FC236}">
                  <a16:creationId xmlns:a16="http://schemas.microsoft.com/office/drawing/2014/main" id="{4918EE13-C23F-4496-9B6D-34ED5DBE2310}"/>
                </a:ext>
              </a:extLst>
            </p:cNvPr>
            <p:cNvSpPr/>
            <p:nvPr/>
          </p:nvSpPr>
          <p:spPr>
            <a:xfrm>
              <a:off x="1557918" y="5131078"/>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41</a:t>
              </a:r>
            </a:p>
          </p:txBody>
        </p:sp>
        <p:sp>
          <p:nvSpPr>
            <p:cNvPr id="159" name="Oval 158">
              <a:extLst>
                <a:ext uri="{FF2B5EF4-FFF2-40B4-BE49-F238E27FC236}">
                  <a16:creationId xmlns:a16="http://schemas.microsoft.com/office/drawing/2014/main" id="{64D9DB68-389D-4308-BB9A-2172A939AB9D}"/>
                </a:ext>
              </a:extLst>
            </p:cNvPr>
            <p:cNvSpPr/>
            <p:nvPr/>
          </p:nvSpPr>
          <p:spPr>
            <a:xfrm>
              <a:off x="1153174" y="5476766"/>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42</a:t>
              </a:r>
            </a:p>
          </p:txBody>
        </p:sp>
        <p:cxnSp>
          <p:nvCxnSpPr>
            <p:cNvPr id="160" name="Straight Arrow Connector 159">
              <a:extLst>
                <a:ext uri="{FF2B5EF4-FFF2-40B4-BE49-F238E27FC236}">
                  <a16:creationId xmlns:a16="http://schemas.microsoft.com/office/drawing/2014/main" id="{48975A7B-97F4-491C-9CA3-0BAA5A43580E}"/>
                </a:ext>
              </a:extLst>
            </p:cNvPr>
            <p:cNvCxnSpPr>
              <a:cxnSpLocks/>
              <a:stCxn id="140" idx="2"/>
              <a:endCxn id="158" idx="1"/>
            </p:cNvCxnSpPr>
            <p:nvPr/>
          </p:nvCxnSpPr>
          <p:spPr>
            <a:xfrm flipH="1">
              <a:off x="1608543" y="4181256"/>
              <a:ext cx="63163" cy="1000447"/>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FD233B0A-5710-463B-A367-AE24346464BC}"/>
                </a:ext>
              </a:extLst>
            </p:cNvPr>
            <p:cNvCxnSpPr>
              <a:cxnSpLocks/>
              <a:stCxn id="158" idx="5"/>
              <a:endCxn id="152" idx="1"/>
            </p:cNvCxnSpPr>
            <p:nvPr/>
          </p:nvCxnSpPr>
          <p:spPr>
            <a:xfrm>
              <a:off x="1852981" y="5426141"/>
              <a:ext cx="403358" cy="266995"/>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DC35A635-207A-482C-8046-4985AB85416A}"/>
                </a:ext>
              </a:extLst>
            </p:cNvPr>
            <p:cNvCxnSpPr>
              <a:cxnSpLocks/>
              <a:stCxn id="140" idx="2"/>
              <a:endCxn id="159" idx="0"/>
            </p:cNvCxnSpPr>
            <p:nvPr/>
          </p:nvCxnSpPr>
          <p:spPr>
            <a:xfrm flipH="1">
              <a:off x="1326018" y="4181256"/>
              <a:ext cx="345688" cy="1295510"/>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A88191F5-F454-41FE-B32D-6212D33D2D5D}"/>
                </a:ext>
              </a:extLst>
            </p:cNvPr>
            <p:cNvCxnSpPr>
              <a:cxnSpLocks/>
              <a:stCxn id="159" idx="5"/>
              <a:endCxn id="154" idx="1"/>
            </p:cNvCxnSpPr>
            <p:nvPr/>
          </p:nvCxnSpPr>
          <p:spPr>
            <a:xfrm>
              <a:off x="1448237" y="5771829"/>
              <a:ext cx="742508" cy="422832"/>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8" name="Rectangle 167">
              <a:extLst>
                <a:ext uri="{FF2B5EF4-FFF2-40B4-BE49-F238E27FC236}">
                  <a16:creationId xmlns:a16="http://schemas.microsoft.com/office/drawing/2014/main" id="{E1835F9C-83B3-49B5-A9A5-AE4AAB14664C}"/>
                </a:ext>
              </a:extLst>
            </p:cNvPr>
            <p:cNvSpPr/>
            <p:nvPr/>
          </p:nvSpPr>
          <p:spPr>
            <a:xfrm>
              <a:off x="553445" y="2737139"/>
              <a:ext cx="1321875"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ITRF2000 </a:t>
              </a:r>
              <a:r>
                <a:rPr lang="en-US" sz="1200" dirty="0">
                  <a:solidFill>
                    <a:schemeClr val="tx1"/>
                  </a:solidFill>
                </a:rPr>
                <a:t>(290)</a:t>
              </a:r>
              <a:endParaRPr lang="en-US" dirty="0">
                <a:solidFill>
                  <a:schemeClr val="tx1"/>
                </a:solidFill>
              </a:endParaRPr>
            </a:p>
          </p:txBody>
        </p:sp>
        <p:sp>
          <p:nvSpPr>
            <p:cNvPr id="169" name="Rectangle 168">
              <a:extLst>
                <a:ext uri="{FF2B5EF4-FFF2-40B4-BE49-F238E27FC236}">
                  <a16:creationId xmlns:a16="http://schemas.microsoft.com/office/drawing/2014/main" id="{2D98481B-25F5-43EB-9D7A-96F3BB49552B}"/>
                </a:ext>
              </a:extLst>
            </p:cNvPr>
            <p:cNvSpPr/>
            <p:nvPr/>
          </p:nvSpPr>
          <p:spPr>
            <a:xfrm>
              <a:off x="2302171" y="3279048"/>
              <a:ext cx="1441061"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NAD83_PA </a:t>
              </a:r>
              <a:r>
                <a:rPr lang="en-US" sz="1200" dirty="0">
                  <a:solidFill>
                    <a:schemeClr val="tx1"/>
                  </a:solidFill>
                </a:rPr>
                <a:t>(320)</a:t>
              </a:r>
              <a:endParaRPr lang="en-US" dirty="0">
                <a:solidFill>
                  <a:schemeClr val="tx1"/>
                </a:solidFill>
              </a:endParaRPr>
            </a:p>
          </p:txBody>
        </p:sp>
        <p:sp>
          <p:nvSpPr>
            <p:cNvPr id="170" name="Oval 169">
              <a:extLst>
                <a:ext uri="{FF2B5EF4-FFF2-40B4-BE49-F238E27FC236}">
                  <a16:creationId xmlns:a16="http://schemas.microsoft.com/office/drawing/2014/main" id="{372B8FBD-C138-495E-9034-70E02EFC9452}"/>
                </a:ext>
              </a:extLst>
            </p:cNvPr>
            <p:cNvSpPr/>
            <p:nvPr/>
          </p:nvSpPr>
          <p:spPr>
            <a:xfrm>
              <a:off x="2416852" y="2871788"/>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22</a:t>
              </a:r>
            </a:p>
          </p:txBody>
        </p:sp>
        <p:sp>
          <p:nvSpPr>
            <p:cNvPr id="171" name="Rectangle 170">
              <a:extLst>
                <a:ext uri="{FF2B5EF4-FFF2-40B4-BE49-F238E27FC236}">
                  <a16:creationId xmlns:a16="http://schemas.microsoft.com/office/drawing/2014/main" id="{C58F38FB-BDD8-4DBC-9C4C-7B987DB0DA59}"/>
                </a:ext>
              </a:extLst>
            </p:cNvPr>
            <p:cNvSpPr/>
            <p:nvPr/>
          </p:nvSpPr>
          <p:spPr>
            <a:xfrm>
              <a:off x="2238730" y="2062764"/>
              <a:ext cx="1542888"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NAD83_MA </a:t>
              </a:r>
              <a:r>
                <a:rPr lang="en-US" sz="1200" dirty="0">
                  <a:solidFill>
                    <a:schemeClr val="tx1"/>
                  </a:solidFill>
                </a:rPr>
                <a:t>(330)</a:t>
              </a:r>
              <a:endParaRPr lang="en-US" dirty="0">
                <a:solidFill>
                  <a:schemeClr val="tx1"/>
                </a:solidFill>
              </a:endParaRPr>
            </a:p>
          </p:txBody>
        </p:sp>
        <p:sp>
          <p:nvSpPr>
            <p:cNvPr id="172" name="Oval 171">
              <a:extLst>
                <a:ext uri="{FF2B5EF4-FFF2-40B4-BE49-F238E27FC236}">
                  <a16:creationId xmlns:a16="http://schemas.microsoft.com/office/drawing/2014/main" id="{CDA54034-4102-47B6-B851-B13E0C1DE6C7}"/>
                </a:ext>
              </a:extLst>
            </p:cNvPr>
            <p:cNvSpPr/>
            <p:nvPr/>
          </p:nvSpPr>
          <p:spPr>
            <a:xfrm>
              <a:off x="2848478" y="2520627"/>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23</a:t>
              </a:r>
            </a:p>
          </p:txBody>
        </p:sp>
        <p:cxnSp>
          <p:nvCxnSpPr>
            <p:cNvPr id="173" name="Straight Arrow Connector 172">
              <a:extLst>
                <a:ext uri="{FF2B5EF4-FFF2-40B4-BE49-F238E27FC236}">
                  <a16:creationId xmlns:a16="http://schemas.microsoft.com/office/drawing/2014/main" id="{16F887CE-725F-42E9-BDEC-3F2B6CD1ED93}"/>
                </a:ext>
              </a:extLst>
            </p:cNvPr>
            <p:cNvCxnSpPr>
              <a:cxnSpLocks/>
              <a:stCxn id="169" idx="0"/>
              <a:endCxn id="170" idx="6"/>
            </p:cNvCxnSpPr>
            <p:nvPr/>
          </p:nvCxnSpPr>
          <p:spPr>
            <a:xfrm flipH="1" flipV="1">
              <a:off x="2762540" y="3044632"/>
              <a:ext cx="260162" cy="234416"/>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564F745A-EB05-47F9-8B22-839E953D35DD}"/>
                </a:ext>
              </a:extLst>
            </p:cNvPr>
            <p:cNvCxnSpPr>
              <a:cxnSpLocks/>
              <a:stCxn id="170" idx="1"/>
              <a:endCxn id="168" idx="3"/>
            </p:cNvCxnSpPr>
            <p:nvPr/>
          </p:nvCxnSpPr>
          <p:spPr>
            <a:xfrm flipH="1" flipV="1">
              <a:off x="1875320" y="2898832"/>
              <a:ext cx="592157" cy="23581"/>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2D165E25-6544-4030-A378-BD88C3B0BC86}"/>
                </a:ext>
              </a:extLst>
            </p:cNvPr>
            <p:cNvCxnSpPr>
              <a:cxnSpLocks/>
              <a:stCxn id="171" idx="2"/>
              <a:endCxn id="172" idx="0"/>
            </p:cNvCxnSpPr>
            <p:nvPr/>
          </p:nvCxnSpPr>
          <p:spPr>
            <a:xfrm>
              <a:off x="3010174" y="2386149"/>
              <a:ext cx="11148" cy="134478"/>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3DB841D7-8BA5-4ECE-8FAF-1406C349ACC1}"/>
                </a:ext>
              </a:extLst>
            </p:cNvPr>
            <p:cNvCxnSpPr>
              <a:cxnSpLocks/>
              <a:stCxn id="172" idx="2"/>
              <a:endCxn id="168" idx="3"/>
            </p:cNvCxnSpPr>
            <p:nvPr/>
          </p:nvCxnSpPr>
          <p:spPr>
            <a:xfrm flipH="1">
              <a:off x="1875320" y="2693471"/>
              <a:ext cx="973158" cy="205361"/>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4D00B138-FB3F-4865-886A-2C0BC3824193}"/>
                </a:ext>
              </a:extLst>
            </p:cNvPr>
            <p:cNvCxnSpPr>
              <a:cxnSpLocks/>
              <a:stCxn id="179" idx="2"/>
              <a:endCxn id="140" idx="0"/>
            </p:cNvCxnSpPr>
            <p:nvPr/>
          </p:nvCxnSpPr>
          <p:spPr>
            <a:xfrm>
              <a:off x="1204353" y="3646309"/>
              <a:ext cx="467353" cy="211562"/>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448F34BF-105E-4924-BC0A-4E749CA41E8E}"/>
                </a:ext>
              </a:extLst>
            </p:cNvPr>
            <p:cNvCxnSpPr>
              <a:cxnSpLocks/>
              <a:stCxn id="168" idx="2"/>
              <a:endCxn id="179" idx="0"/>
            </p:cNvCxnSpPr>
            <p:nvPr/>
          </p:nvCxnSpPr>
          <p:spPr>
            <a:xfrm flipH="1">
              <a:off x="1204353" y="3060524"/>
              <a:ext cx="10030" cy="216453"/>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07FF684C-B240-4311-88EB-18AA803FE389}"/>
                </a:ext>
              </a:extLst>
            </p:cNvPr>
            <p:cNvSpPr txBox="1"/>
            <p:nvPr/>
          </p:nvSpPr>
          <p:spPr>
            <a:xfrm>
              <a:off x="913247" y="3276977"/>
              <a:ext cx="582211" cy="369332"/>
            </a:xfrm>
            <a:prstGeom prst="rect">
              <a:avLst/>
            </a:prstGeom>
            <a:noFill/>
          </p:spPr>
          <p:txBody>
            <a:bodyPr wrap="none" rtlCol="0">
              <a:spAutoFit/>
            </a:bodyPr>
            <a:lstStyle/>
            <a:p>
              <a:r>
                <a:rPr lang="en-US" dirty="0"/>
                <a:t>Etc.</a:t>
              </a:r>
            </a:p>
          </p:txBody>
        </p:sp>
        <p:sp>
          <p:nvSpPr>
            <p:cNvPr id="180" name="TextBox 179">
              <a:extLst>
                <a:ext uri="{FF2B5EF4-FFF2-40B4-BE49-F238E27FC236}">
                  <a16:creationId xmlns:a16="http://schemas.microsoft.com/office/drawing/2014/main" id="{41F267BA-D12A-402C-8E0D-0A681DC26210}"/>
                </a:ext>
              </a:extLst>
            </p:cNvPr>
            <p:cNvSpPr txBox="1"/>
            <p:nvPr/>
          </p:nvSpPr>
          <p:spPr>
            <a:xfrm>
              <a:off x="1163813" y="501885"/>
              <a:ext cx="1864613" cy="369332"/>
            </a:xfrm>
            <a:prstGeom prst="rect">
              <a:avLst/>
            </a:prstGeom>
            <a:noFill/>
          </p:spPr>
          <p:txBody>
            <a:bodyPr wrap="none" rtlCol="0">
              <a:spAutoFit/>
            </a:bodyPr>
            <a:lstStyle/>
            <a:p>
              <a:r>
                <a:rPr lang="en-US" dirty="0"/>
                <a:t>Epoch:  </a:t>
              </a:r>
              <a:r>
                <a:rPr lang="en-US" b="1" dirty="0">
                  <a:solidFill>
                    <a:srgbClr val="FF0000"/>
                  </a:solidFill>
                </a:rPr>
                <a:t>2010.00</a:t>
              </a:r>
            </a:p>
          </p:txBody>
        </p:sp>
        <p:sp>
          <p:nvSpPr>
            <p:cNvPr id="183" name="Rectangle 182">
              <a:extLst>
                <a:ext uri="{FF2B5EF4-FFF2-40B4-BE49-F238E27FC236}">
                  <a16:creationId xmlns:a16="http://schemas.microsoft.com/office/drawing/2014/main" id="{7B54C60A-6DF9-4AC7-A0B3-569BF9AF4747}"/>
                </a:ext>
              </a:extLst>
            </p:cNvPr>
            <p:cNvSpPr/>
            <p:nvPr/>
          </p:nvSpPr>
          <p:spPr>
            <a:xfrm>
              <a:off x="473824" y="482137"/>
              <a:ext cx="3412447" cy="5935287"/>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AF2B30E1-2950-4178-984B-0FC28EEDA939}"/>
                </a:ext>
              </a:extLst>
            </p:cNvPr>
            <p:cNvSpPr/>
            <p:nvPr/>
          </p:nvSpPr>
          <p:spPr>
            <a:xfrm>
              <a:off x="669291" y="1805107"/>
              <a:ext cx="1109567"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ITRF96 </a:t>
              </a:r>
              <a:r>
                <a:rPr lang="en-US" sz="1200" dirty="0">
                  <a:solidFill>
                    <a:schemeClr val="tx1"/>
                  </a:solidFill>
                </a:rPr>
                <a:t>(250)</a:t>
              </a:r>
              <a:endParaRPr lang="en-US" dirty="0">
                <a:solidFill>
                  <a:schemeClr val="tx1"/>
                </a:solidFill>
              </a:endParaRPr>
            </a:p>
          </p:txBody>
        </p:sp>
        <p:sp>
          <p:nvSpPr>
            <p:cNvPr id="188" name="Oval 187">
              <a:extLst>
                <a:ext uri="{FF2B5EF4-FFF2-40B4-BE49-F238E27FC236}">
                  <a16:creationId xmlns:a16="http://schemas.microsoft.com/office/drawing/2014/main" id="{E07C40CA-602F-4E76-A5EC-F818BFFBEBBF}"/>
                </a:ext>
              </a:extLst>
            </p:cNvPr>
            <p:cNvSpPr/>
            <p:nvPr/>
          </p:nvSpPr>
          <p:spPr>
            <a:xfrm>
              <a:off x="2421842" y="1566535"/>
              <a:ext cx="345688" cy="34568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16</a:t>
              </a:r>
            </a:p>
          </p:txBody>
        </p:sp>
        <p:cxnSp>
          <p:nvCxnSpPr>
            <p:cNvPr id="189" name="Straight Arrow Connector 188">
              <a:extLst>
                <a:ext uri="{FF2B5EF4-FFF2-40B4-BE49-F238E27FC236}">
                  <a16:creationId xmlns:a16="http://schemas.microsoft.com/office/drawing/2014/main" id="{19941E59-A5A9-4240-80A9-1770A3429DBC}"/>
                </a:ext>
              </a:extLst>
            </p:cNvPr>
            <p:cNvCxnSpPr>
              <a:cxnSpLocks/>
              <a:stCxn id="148" idx="2"/>
              <a:endCxn id="188" idx="7"/>
            </p:cNvCxnSpPr>
            <p:nvPr/>
          </p:nvCxnSpPr>
          <p:spPr>
            <a:xfrm flipH="1">
              <a:off x="2716905" y="1294645"/>
              <a:ext cx="187377" cy="322515"/>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63DAA13C-2840-49B8-A53B-A70F012C76B2}"/>
                </a:ext>
              </a:extLst>
            </p:cNvPr>
            <p:cNvCxnSpPr>
              <a:cxnSpLocks/>
              <a:stCxn id="188" idx="2"/>
              <a:endCxn id="187" idx="3"/>
            </p:cNvCxnSpPr>
            <p:nvPr/>
          </p:nvCxnSpPr>
          <p:spPr>
            <a:xfrm flipH="1">
              <a:off x="1778858" y="1739379"/>
              <a:ext cx="642984" cy="227421"/>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89F87DF9-2E0F-43FC-9F28-319149C18E25}"/>
                </a:ext>
              </a:extLst>
            </p:cNvPr>
            <p:cNvSpPr txBox="1"/>
            <p:nvPr/>
          </p:nvSpPr>
          <p:spPr>
            <a:xfrm>
              <a:off x="951096" y="1282551"/>
              <a:ext cx="582211" cy="369332"/>
            </a:xfrm>
            <a:prstGeom prst="rect">
              <a:avLst/>
            </a:prstGeom>
            <a:noFill/>
          </p:spPr>
          <p:txBody>
            <a:bodyPr wrap="none" rtlCol="0">
              <a:spAutoFit/>
            </a:bodyPr>
            <a:lstStyle/>
            <a:p>
              <a:r>
                <a:rPr lang="en-US" dirty="0"/>
                <a:t>Etc.</a:t>
              </a:r>
            </a:p>
          </p:txBody>
        </p:sp>
        <p:cxnSp>
          <p:nvCxnSpPr>
            <p:cNvPr id="193" name="Straight Arrow Connector 192">
              <a:extLst>
                <a:ext uri="{FF2B5EF4-FFF2-40B4-BE49-F238E27FC236}">
                  <a16:creationId xmlns:a16="http://schemas.microsoft.com/office/drawing/2014/main" id="{80CA0423-99AF-4B1F-9202-28D8D3B51EE1}"/>
                </a:ext>
              </a:extLst>
            </p:cNvPr>
            <p:cNvCxnSpPr>
              <a:cxnSpLocks/>
              <a:stCxn id="187" idx="2"/>
              <a:endCxn id="151" idx="0"/>
            </p:cNvCxnSpPr>
            <p:nvPr/>
          </p:nvCxnSpPr>
          <p:spPr>
            <a:xfrm flipH="1">
              <a:off x="1211315" y="2128492"/>
              <a:ext cx="12760" cy="119927"/>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0ECAF893-E282-47FB-91E0-8BFF383DEFE9}"/>
                </a:ext>
              </a:extLst>
            </p:cNvPr>
            <p:cNvCxnSpPr>
              <a:cxnSpLocks/>
              <a:stCxn id="192" idx="2"/>
              <a:endCxn id="187" idx="0"/>
            </p:cNvCxnSpPr>
            <p:nvPr/>
          </p:nvCxnSpPr>
          <p:spPr>
            <a:xfrm flipH="1">
              <a:off x="1224075" y="1651883"/>
              <a:ext cx="18127" cy="153224"/>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sp>
        <p:nvSpPr>
          <p:cNvPr id="105" name="TextBox 104">
            <a:extLst>
              <a:ext uri="{FF2B5EF4-FFF2-40B4-BE49-F238E27FC236}">
                <a16:creationId xmlns:a16="http://schemas.microsoft.com/office/drawing/2014/main" id="{5C0F8EFE-4DE3-430B-8AE5-AC7E860598B6}"/>
              </a:ext>
            </a:extLst>
          </p:cNvPr>
          <p:cNvSpPr txBox="1"/>
          <p:nvPr/>
        </p:nvSpPr>
        <p:spPr>
          <a:xfrm>
            <a:off x="3926201" y="4664170"/>
            <a:ext cx="1986357" cy="1384995"/>
          </a:xfrm>
          <a:prstGeom prst="rect">
            <a:avLst/>
          </a:prstGeom>
          <a:noFill/>
        </p:spPr>
        <p:txBody>
          <a:bodyPr wrap="square" rtlCol="0">
            <a:spAutoFit/>
          </a:bodyPr>
          <a:lstStyle/>
          <a:p>
            <a:r>
              <a:rPr lang="en-US" sz="1200" dirty="0"/>
              <a:t>There is no connection</a:t>
            </a:r>
          </a:p>
          <a:p>
            <a:r>
              <a:rPr lang="en-US" sz="1200" dirty="0"/>
              <a:t>here.  </a:t>
            </a:r>
            <a:r>
              <a:rPr lang="en-US" sz="1200" b="1" dirty="0">
                <a:solidFill>
                  <a:srgbClr val="FF0000"/>
                </a:solidFill>
              </a:rPr>
              <a:t>Different epochs!</a:t>
            </a:r>
          </a:p>
          <a:p>
            <a:r>
              <a:rPr lang="en-US" sz="1200" dirty="0"/>
              <a:t>But if IFDM is allowed to “define” coordinates, a connection can be made here.  But that generally is not going to be allowed.</a:t>
            </a:r>
          </a:p>
        </p:txBody>
      </p:sp>
    </p:spTree>
    <p:extLst>
      <p:ext uri="{BB962C8B-B14F-4D97-AF65-F5344CB8AC3E}">
        <p14:creationId xmlns:p14="http://schemas.microsoft.com/office/powerpoint/2010/main" val="225741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5">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4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5">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1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2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9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1" grpId="0" animBg="1"/>
      <p:bldP spid="88" grpId="0"/>
      <p:bldP spid="60" grpId="0" animBg="1"/>
      <p:bldP spid="117" grpId="0"/>
      <p:bldP spid="125" grpId="0"/>
      <p:bldP spid="128" grpId="0" animBg="1"/>
      <p:bldP spid="51" grpId="0" animBg="1"/>
      <p:bldP spid="241" grpId="0"/>
      <p:bldP spid="10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80A25-10EF-4601-82C8-C908F967D9AD}"/>
              </a:ext>
            </a:extLst>
          </p:cNvPr>
          <p:cNvSpPr>
            <a:spLocks noGrp="1"/>
          </p:cNvSpPr>
          <p:nvPr>
            <p:ph type="title"/>
          </p:nvPr>
        </p:nvSpPr>
        <p:spPr/>
        <p:txBody>
          <a:bodyPr/>
          <a:lstStyle/>
          <a:p>
            <a:r>
              <a:rPr lang="en-US" dirty="0"/>
              <a:t>What about the Caribbean?</a:t>
            </a:r>
          </a:p>
        </p:txBody>
      </p:sp>
      <p:sp>
        <p:nvSpPr>
          <p:cNvPr id="3" name="Content Placeholder 2">
            <a:extLst>
              <a:ext uri="{FF2B5EF4-FFF2-40B4-BE49-F238E27FC236}">
                <a16:creationId xmlns:a16="http://schemas.microsoft.com/office/drawing/2014/main" id="{2CED43F4-0E78-4A50-B5A7-AB9B009071BD}"/>
              </a:ext>
            </a:extLst>
          </p:cNvPr>
          <p:cNvSpPr>
            <a:spLocks noGrp="1"/>
          </p:cNvSpPr>
          <p:nvPr>
            <p:ph idx="1"/>
          </p:nvPr>
        </p:nvSpPr>
        <p:spPr/>
        <p:txBody>
          <a:bodyPr/>
          <a:lstStyle/>
          <a:p>
            <a:r>
              <a:rPr lang="en-US" dirty="0"/>
              <a:t>In the current NSRS, the NAD 83(2011) epoch 2010.00 (and NAD 83(NSRS2007)) coordinates were computed as if they were on the North American plate</a:t>
            </a:r>
          </a:p>
          <a:p>
            <a:r>
              <a:rPr lang="en-US" dirty="0"/>
              <a:t>That will change with the modernized NSRS</a:t>
            </a:r>
          </a:p>
          <a:p>
            <a:r>
              <a:rPr lang="en-US" dirty="0"/>
              <a:t>Thus the next slide needs careful consideration</a:t>
            </a:r>
          </a:p>
        </p:txBody>
      </p:sp>
      <p:sp>
        <p:nvSpPr>
          <p:cNvPr id="4" name="Date Placeholder 3">
            <a:extLst>
              <a:ext uri="{FF2B5EF4-FFF2-40B4-BE49-F238E27FC236}">
                <a16:creationId xmlns:a16="http://schemas.microsoft.com/office/drawing/2014/main" id="{376A2F2A-7A9B-4115-B4BD-107B41F0CE26}"/>
              </a:ext>
            </a:extLst>
          </p:cNvPr>
          <p:cNvSpPr>
            <a:spLocks noGrp="1"/>
          </p:cNvSpPr>
          <p:nvPr>
            <p:ph type="dt" sz="half" idx="10"/>
          </p:nvPr>
        </p:nvSpPr>
        <p:spPr/>
        <p:txBody>
          <a:bodyPr/>
          <a:lstStyle/>
          <a:p>
            <a:pPr>
              <a:defRPr/>
            </a:pPr>
            <a:r>
              <a:rPr lang="en-US"/>
              <a:t>April 23, 2025</a:t>
            </a:r>
          </a:p>
        </p:txBody>
      </p:sp>
      <p:sp>
        <p:nvSpPr>
          <p:cNvPr id="5" name="Footer Placeholder 4">
            <a:extLst>
              <a:ext uri="{FF2B5EF4-FFF2-40B4-BE49-F238E27FC236}">
                <a16:creationId xmlns:a16="http://schemas.microsoft.com/office/drawing/2014/main" id="{D7A0987B-6562-4B36-94E2-D7A2B8EC9225}"/>
              </a:ext>
            </a:extLst>
          </p:cNvPr>
          <p:cNvSpPr>
            <a:spLocks noGrp="1"/>
          </p:cNvSpPr>
          <p:nvPr>
            <p:ph type="ftr" sz="quarter" idx="11"/>
          </p:nvPr>
        </p:nvSpPr>
        <p:spPr/>
        <p:txBody>
          <a:bodyPr/>
          <a:lstStyle/>
          <a:p>
            <a:pPr>
              <a:defRPr/>
            </a:pPr>
            <a:r>
              <a:rPr lang="en-US"/>
              <a:t>Industry Workshop on modernization of NSRS and CSRS</a:t>
            </a:r>
          </a:p>
        </p:txBody>
      </p:sp>
      <p:sp>
        <p:nvSpPr>
          <p:cNvPr id="6" name="Slide Number Placeholder 5">
            <a:extLst>
              <a:ext uri="{FF2B5EF4-FFF2-40B4-BE49-F238E27FC236}">
                <a16:creationId xmlns:a16="http://schemas.microsoft.com/office/drawing/2014/main" id="{3E2C4CD8-7856-4225-A877-0211D7A204A1}"/>
              </a:ext>
            </a:extLst>
          </p:cNvPr>
          <p:cNvSpPr>
            <a:spLocks noGrp="1"/>
          </p:cNvSpPr>
          <p:nvPr>
            <p:ph type="sldNum" sz="quarter" idx="12"/>
          </p:nvPr>
        </p:nvSpPr>
        <p:spPr/>
        <p:txBody>
          <a:bodyPr/>
          <a:lstStyle/>
          <a:p>
            <a:pPr>
              <a:defRPr/>
            </a:pPr>
            <a:fld id="{EB6791C4-DF4E-4C17-A41C-B2BEB15390BD}" type="slidenum">
              <a:rPr lang="en-US" smtClean="0"/>
              <a:pPr>
                <a:defRPr/>
              </a:pPr>
              <a:t>32</a:t>
            </a:fld>
            <a:endParaRPr lang="en-US"/>
          </a:p>
        </p:txBody>
      </p:sp>
    </p:spTree>
    <p:extLst>
      <p:ext uri="{BB962C8B-B14F-4D97-AF65-F5344CB8AC3E}">
        <p14:creationId xmlns:p14="http://schemas.microsoft.com/office/powerpoint/2010/main" val="28219112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8FE1B5C-854D-4FE8-AD59-EAF15E7A9627}"/>
              </a:ext>
            </a:extLst>
          </p:cNvPr>
          <p:cNvSpPr>
            <a:spLocks noGrp="1"/>
          </p:cNvSpPr>
          <p:nvPr>
            <p:ph type="dt" sz="half" idx="10"/>
          </p:nvPr>
        </p:nvSpPr>
        <p:spPr/>
        <p:txBody>
          <a:bodyPr/>
          <a:lstStyle/>
          <a:p>
            <a:pPr>
              <a:defRPr/>
            </a:pPr>
            <a:r>
              <a:rPr lang="en-US"/>
              <a:t>April 23, 2025</a:t>
            </a:r>
          </a:p>
        </p:txBody>
      </p:sp>
      <p:sp>
        <p:nvSpPr>
          <p:cNvPr id="5" name="Footer Placeholder 4">
            <a:extLst>
              <a:ext uri="{FF2B5EF4-FFF2-40B4-BE49-F238E27FC236}">
                <a16:creationId xmlns:a16="http://schemas.microsoft.com/office/drawing/2014/main" id="{388F94D3-8F66-41AE-B600-4DAE57E95BD7}"/>
              </a:ext>
            </a:extLst>
          </p:cNvPr>
          <p:cNvSpPr>
            <a:spLocks noGrp="1"/>
          </p:cNvSpPr>
          <p:nvPr>
            <p:ph type="ftr" sz="quarter" idx="11"/>
          </p:nvPr>
        </p:nvSpPr>
        <p:spPr/>
        <p:txBody>
          <a:bodyPr/>
          <a:lstStyle/>
          <a:p>
            <a:pPr>
              <a:defRPr/>
            </a:pPr>
            <a:r>
              <a:rPr lang="en-US"/>
              <a:t>Industry Workshop on modernization of NSRS and CSRS</a:t>
            </a:r>
          </a:p>
        </p:txBody>
      </p:sp>
      <p:sp>
        <p:nvSpPr>
          <p:cNvPr id="6" name="Slide Number Placeholder 5">
            <a:extLst>
              <a:ext uri="{FF2B5EF4-FFF2-40B4-BE49-F238E27FC236}">
                <a16:creationId xmlns:a16="http://schemas.microsoft.com/office/drawing/2014/main" id="{D896F91F-0D11-40BA-A26D-7F2608555BB3}"/>
              </a:ext>
            </a:extLst>
          </p:cNvPr>
          <p:cNvSpPr>
            <a:spLocks noGrp="1"/>
          </p:cNvSpPr>
          <p:nvPr>
            <p:ph type="sldNum" sz="quarter" idx="12"/>
          </p:nvPr>
        </p:nvSpPr>
        <p:spPr/>
        <p:txBody>
          <a:bodyPr/>
          <a:lstStyle/>
          <a:p>
            <a:pPr>
              <a:defRPr/>
            </a:pPr>
            <a:fld id="{EB6791C4-DF4E-4C17-A41C-B2BEB15390BD}" type="slidenum">
              <a:rPr lang="en-US" smtClean="0"/>
              <a:pPr>
                <a:defRPr/>
              </a:pPr>
              <a:t>33</a:t>
            </a:fld>
            <a:endParaRPr lang="en-US" dirty="0"/>
          </a:p>
        </p:txBody>
      </p:sp>
      <p:sp>
        <p:nvSpPr>
          <p:cNvPr id="8" name="TextBox 7">
            <a:extLst>
              <a:ext uri="{FF2B5EF4-FFF2-40B4-BE49-F238E27FC236}">
                <a16:creationId xmlns:a16="http://schemas.microsoft.com/office/drawing/2014/main" id="{55ABB7E1-DAEF-4DB6-B017-270DD2C01311}"/>
              </a:ext>
            </a:extLst>
          </p:cNvPr>
          <p:cNvSpPr txBox="1"/>
          <p:nvPr/>
        </p:nvSpPr>
        <p:spPr>
          <a:xfrm>
            <a:off x="12476538" y="136100"/>
            <a:ext cx="3389069" cy="553998"/>
          </a:xfrm>
          <a:prstGeom prst="rect">
            <a:avLst/>
          </a:prstGeom>
          <a:noFill/>
        </p:spPr>
        <p:txBody>
          <a:bodyPr wrap="none" rtlCol="0">
            <a:spAutoFit/>
          </a:bodyPr>
          <a:lstStyle/>
          <a:p>
            <a:r>
              <a:rPr lang="en-US" sz="1000" b="1" dirty="0"/>
              <a:t>All NGS frames, ITRFs and WGS84s</a:t>
            </a:r>
          </a:p>
          <a:p>
            <a:r>
              <a:rPr lang="en-US" sz="1000" b="1" dirty="0"/>
              <a:t>Connected by 14-parameter Helmert transformations</a:t>
            </a:r>
          </a:p>
          <a:p>
            <a:r>
              <a:rPr lang="en-US" sz="1000" b="1" dirty="0"/>
              <a:t>Epoch 2010.00</a:t>
            </a:r>
          </a:p>
        </p:txBody>
      </p:sp>
      <p:sp>
        <p:nvSpPr>
          <p:cNvPr id="45" name="TextBox 44">
            <a:extLst>
              <a:ext uri="{FF2B5EF4-FFF2-40B4-BE49-F238E27FC236}">
                <a16:creationId xmlns:a16="http://schemas.microsoft.com/office/drawing/2014/main" id="{EFB18C2F-6865-4EE9-8409-D6ACB79A8548}"/>
              </a:ext>
            </a:extLst>
          </p:cNvPr>
          <p:cNvSpPr txBox="1"/>
          <p:nvPr/>
        </p:nvSpPr>
        <p:spPr>
          <a:xfrm>
            <a:off x="7273255" y="392087"/>
            <a:ext cx="4918745" cy="2677656"/>
          </a:xfrm>
          <a:prstGeom prst="rect">
            <a:avLst/>
          </a:prstGeom>
          <a:noFill/>
        </p:spPr>
        <p:txBody>
          <a:bodyPr wrap="square" rtlCol="0">
            <a:spAutoFit/>
          </a:bodyPr>
          <a:lstStyle/>
          <a:p>
            <a:r>
              <a:rPr lang="en-US" sz="1200" dirty="0"/>
              <a:t>For epoch 2010.00, NADCON provides a path in/out of this box, since frame NAD83_NA is definitionally equivalent to NAD83_2011</a:t>
            </a:r>
            <a:r>
              <a:rPr lang="en-US" sz="1200" b="1" i="1" u="sng" dirty="0"/>
              <a:t>, whether on the North American Plate or the Caribbean plate!</a:t>
            </a:r>
          </a:p>
          <a:p>
            <a:endParaRPr lang="en-US" sz="1200" dirty="0"/>
          </a:p>
          <a:p>
            <a:r>
              <a:rPr lang="en-US" sz="1200" dirty="0"/>
              <a:t>NCAT will know that NAD83_NA (XYZ, 2010.00) is equivalent to     NAD 83(2011) epoch 2010.00 XYZ values </a:t>
            </a:r>
            <a:r>
              <a:rPr lang="en-US" sz="1200" b="1" i="1" u="sng" dirty="0"/>
              <a:t>on the Caribbean plate</a:t>
            </a:r>
            <a:r>
              <a:rPr lang="en-US" sz="1200" dirty="0"/>
              <a:t>.  </a:t>
            </a:r>
          </a:p>
          <a:p>
            <a:endParaRPr lang="en-US" sz="1200" dirty="0"/>
          </a:p>
          <a:p>
            <a:r>
              <a:rPr lang="en-US" sz="1200" dirty="0"/>
              <a:t>It can then convert to other forms, especially </a:t>
            </a:r>
            <a:r>
              <a:rPr lang="en-US" sz="1200" dirty="0">
                <a:latin typeface="Symbol" panose="05050102010706020507" pitchFamily="18" charset="2"/>
              </a:rPr>
              <a:t>f</a:t>
            </a:r>
            <a:r>
              <a:rPr lang="en-US" sz="1200" dirty="0"/>
              <a:t>, </a:t>
            </a:r>
            <a:r>
              <a:rPr lang="en-US" sz="1200" dirty="0">
                <a:latin typeface="Symbol" panose="05050102010706020507" pitchFamily="18" charset="2"/>
              </a:rPr>
              <a:t>l</a:t>
            </a:r>
            <a:r>
              <a:rPr lang="en-US" sz="1200" dirty="0"/>
              <a:t>, h…</a:t>
            </a:r>
          </a:p>
          <a:p>
            <a:endParaRPr lang="en-US" sz="1200" dirty="0">
              <a:solidFill>
                <a:schemeClr val="tx1"/>
              </a:solidFill>
            </a:endParaRPr>
          </a:p>
          <a:p>
            <a:r>
              <a:rPr lang="en-US" sz="1200" dirty="0"/>
              <a:t>…</a:t>
            </a:r>
            <a:r>
              <a:rPr lang="en-US" sz="1200" dirty="0">
                <a:solidFill>
                  <a:schemeClr val="tx1"/>
                </a:solidFill>
              </a:rPr>
              <a:t>which then allows for either </a:t>
            </a:r>
            <a:r>
              <a:rPr lang="en-US" sz="1200" dirty="0"/>
              <a:t>further conversions within the same datum…</a:t>
            </a:r>
          </a:p>
          <a:p>
            <a:endParaRPr lang="en-US" sz="1200" dirty="0"/>
          </a:p>
          <a:p>
            <a:r>
              <a:rPr lang="en-US" sz="1200" dirty="0"/>
              <a:t>…or allows for NADCON connections out of the frame</a:t>
            </a:r>
            <a:r>
              <a:rPr lang="en-US" sz="1200" b="1" i="1" u="sng" dirty="0"/>
              <a:t>, on the Caribbean plate</a:t>
            </a:r>
            <a:r>
              <a:rPr lang="en-US" sz="1200" dirty="0"/>
              <a:t>.</a:t>
            </a:r>
            <a:endParaRPr lang="en-US" sz="1200" dirty="0">
              <a:solidFill>
                <a:schemeClr val="tx1"/>
              </a:solidFill>
            </a:endParaRPr>
          </a:p>
        </p:txBody>
      </p:sp>
      <p:cxnSp>
        <p:nvCxnSpPr>
          <p:cNvPr id="54" name="Straight Connector 53">
            <a:extLst>
              <a:ext uri="{FF2B5EF4-FFF2-40B4-BE49-F238E27FC236}">
                <a16:creationId xmlns:a16="http://schemas.microsoft.com/office/drawing/2014/main" id="{7DF5FEED-09E3-4C75-B37D-C9BE1BFD6DB0}"/>
              </a:ext>
            </a:extLst>
          </p:cNvPr>
          <p:cNvCxnSpPr>
            <a:cxnSpLocks/>
            <a:stCxn id="128" idx="0"/>
            <a:endCxn id="148" idx="3"/>
          </p:cNvCxnSpPr>
          <p:nvPr/>
        </p:nvCxnSpPr>
        <p:spPr>
          <a:xfrm flipH="1" flipV="1">
            <a:off x="3701017" y="1132953"/>
            <a:ext cx="4163297" cy="3045968"/>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F81B702D-8026-4901-AA2D-9383CC6BA7A5}"/>
              </a:ext>
            </a:extLst>
          </p:cNvPr>
          <p:cNvSpPr txBox="1"/>
          <p:nvPr/>
        </p:nvSpPr>
        <p:spPr>
          <a:xfrm>
            <a:off x="8213202" y="5254331"/>
            <a:ext cx="1260025" cy="523220"/>
          </a:xfrm>
          <a:prstGeom prst="rect">
            <a:avLst/>
          </a:prstGeom>
          <a:noFill/>
        </p:spPr>
        <p:txBody>
          <a:bodyPr wrap="none" rtlCol="0">
            <a:spAutoFit/>
          </a:bodyPr>
          <a:lstStyle/>
          <a:p>
            <a:r>
              <a:rPr lang="en-US" sz="1400" b="1" dirty="0">
                <a:solidFill>
                  <a:srgbClr val="7030A0"/>
                </a:solidFill>
              </a:rPr>
              <a:t>NAD83_2011</a:t>
            </a:r>
          </a:p>
          <a:p>
            <a:r>
              <a:rPr lang="en-US" sz="1400" b="1" dirty="0">
                <a:solidFill>
                  <a:srgbClr val="7030A0"/>
                </a:solidFill>
              </a:rPr>
              <a:t>(255)</a:t>
            </a:r>
            <a:endParaRPr lang="en-US" b="1" dirty="0">
              <a:solidFill>
                <a:srgbClr val="7030A0"/>
              </a:solidFill>
            </a:endParaRPr>
          </a:p>
        </p:txBody>
      </p:sp>
      <p:cxnSp>
        <p:nvCxnSpPr>
          <p:cNvPr id="59" name="Straight Connector 58">
            <a:extLst>
              <a:ext uri="{FF2B5EF4-FFF2-40B4-BE49-F238E27FC236}">
                <a16:creationId xmlns:a16="http://schemas.microsoft.com/office/drawing/2014/main" id="{B8580AF0-88F5-4DFD-B9D6-E9F807F6C325}"/>
              </a:ext>
            </a:extLst>
          </p:cNvPr>
          <p:cNvCxnSpPr>
            <a:cxnSpLocks/>
            <a:stCxn id="99" idx="6"/>
            <a:endCxn id="51" idx="2"/>
          </p:cNvCxnSpPr>
          <p:nvPr/>
        </p:nvCxnSpPr>
        <p:spPr>
          <a:xfrm>
            <a:off x="6654062" y="3689280"/>
            <a:ext cx="1683991" cy="79190"/>
          </a:xfrm>
          <a:prstGeom prst="line">
            <a:avLst/>
          </a:prstGeom>
          <a:ln w="38100">
            <a:solidFill>
              <a:srgbClr val="00B050"/>
            </a:solidFill>
            <a:headEnd type="arrow"/>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FD2C0432-43E3-4072-BDBC-0341BE6CAD61}"/>
              </a:ext>
            </a:extLst>
          </p:cNvPr>
          <p:cNvSpPr/>
          <p:nvPr/>
        </p:nvSpPr>
        <p:spPr>
          <a:xfrm>
            <a:off x="7073952" y="3670518"/>
            <a:ext cx="1015316" cy="236058"/>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23A,23B,23C</a:t>
            </a:r>
          </a:p>
        </p:txBody>
      </p:sp>
      <p:grpSp>
        <p:nvGrpSpPr>
          <p:cNvPr id="76" name="Group 75">
            <a:extLst>
              <a:ext uri="{FF2B5EF4-FFF2-40B4-BE49-F238E27FC236}">
                <a16:creationId xmlns:a16="http://schemas.microsoft.com/office/drawing/2014/main" id="{EF9064DD-E531-44EC-BCAB-14C46DDDD4AC}"/>
              </a:ext>
            </a:extLst>
          </p:cNvPr>
          <p:cNvGrpSpPr/>
          <p:nvPr/>
        </p:nvGrpSpPr>
        <p:grpSpPr>
          <a:xfrm>
            <a:off x="10001255" y="3297429"/>
            <a:ext cx="1924135" cy="1614641"/>
            <a:chOff x="1352465" y="1688796"/>
            <a:chExt cx="1924135" cy="1614641"/>
          </a:xfrm>
        </p:grpSpPr>
        <p:sp>
          <p:nvSpPr>
            <p:cNvPr id="77" name="Oval 76">
              <a:extLst>
                <a:ext uri="{FF2B5EF4-FFF2-40B4-BE49-F238E27FC236}">
                  <a16:creationId xmlns:a16="http://schemas.microsoft.com/office/drawing/2014/main" id="{DE50BEFA-F2E9-4E15-9F12-C8129202CA95}"/>
                </a:ext>
              </a:extLst>
            </p:cNvPr>
            <p:cNvSpPr/>
            <p:nvPr/>
          </p:nvSpPr>
          <p:spPr>
            <a:xfrm>
              <a:off x="1352465" y="2351386"/>
              <a:ext cx="467170" cy="4671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rPr>
                <a:t>X, Y, Z</a:t>
              </a:r>
            </a:p>
          </p:txBody>
        </p:sp>
        <p:sp>
          <p:nvSpPr>
            <p:cNvPr id="78" name="Oval 77">
              <a:extLst>
                <a:ext uri="{FF2B5EF4-FFF2-40B4-BE49-F238E27FC236}">
                  <a16:creationId xmlns:a16="http://schemas.microsoft.com/office/drawing/2014/main" id="{232DB3EF-C09F-4A56-8FA2-9BE3934D500A}"/>
                </a:ext>
              </a:extLst>
            </p:cNvPr>
            <p:cNvSpPr/>
            <p:nvPr/>
          </p:nvSpPr>
          <p:spPr>
            <a:xfrm>
              <a:off x="1752600"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USNG</a:t>
              </a:r>
            </a:p>
          </p:txBody>
        </p:sp>
        <p:sp>
          <p:nvSpPr>
            <p:cNvPr id="79" name="Oval 78">
              <a:extLst>
                <a:ext uri="{FF2B5EF4-FFF2-40B4-BE49-F238E27FC236}">
                  <a16:creationId xmlns:a16="http://schemas.microsoft.com/office/drawing/2014/main" id="{92445E4B-6B71-4651-AE59-A0B20ACBFC3B}"/>
                </a:ext>
              </a:extLst>
            </p:cNvPr>
            <p:cNvSpPr/>
            <p:nvPr/>
          </p:nvSpPr>
          <p:spPr>
            <a:xfrm>
              <a:off x="2449608"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rPr>
                <a:t>UTM</a:t>
              </a:r>
            </a:p>
          </p:txBody>
        </p:sp>
        <p:sp>
          <p:nvSpPr>
            <p:cNvPr id="80" name="Oval 79">
              <a:extLst>
                <a:ext uri="{FF2B5EF4-FFF2-40B4-BE49-F238E27FC236}">
                  <a16:creationId xmlns:a16="http://schemas.microsoft.com/office/drawing/2014/main" id="{85FE072E-6835-458A-8881-2C498169109F}"/>
                </a:ext>
              </a:extLst>
            </p:cNvPr>
            <p:cNvSpPr/>
            <p:nvPr/>
          </p:nvSpPr>
          <p:spPr>
            <a:xfrm>
              <a:off x="2819400" y="22860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rPr>
                <a:t>SPC</a:t>
              </a:r>
            </a:p>
          </p:txBody>
        </p:sp>
        <p:sp>
          <p:nvSpPr>
            <p:cNvPr id="81" name="Oval 80">
              <a:extLst>
                <a:ext uri="{FF2B5EF4-FFF2-40B4-BE49-F238E27FC236}">
                  <a16:creationId xmlns:a16="http://schemas.microsoft.com/office/drawing/2014/main" id="{3543C945-D009-44A9-B663-9266EE2FC052}"/>
                </a:ext>
              </a:extLst>
            </p:cNvPr>
            <p:cNvSpPr/>
            <p:nvPr/>
          </p:nvSpPr>
          <p:spPr>
            <a:xfrm>
              <a:off x="2057400" y="1688796"/>
              <a:ext cx="457200" cy="457200"/>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Symbol" panose="05050102010706020507" pitchFamily="18" charset="2"/>
                </a:rPr>
                <a:t>f</a:t>
              </a:r>
              <a:r>
                <a:rPr lang="en-US" sz="900" b="1" dirty="0">
                  <a:solidFill>
                    <a:schemeClr val="tx1"/>
                  </a:solidFill>
                </a:rPr>
                <a:t>, </a:t>
              </a:r>
              <a:r>
                <a:rPr lang="en-US" sz="900" b="1" dirty="0">
                  <a:solidFill>
                    <a:schemeClr val="tx1"/>
                  </a:solidFill>
                  <a:latin typeface="Symbol" panose="05050102010706020507" pitchFamily="18" charset="2"/>
                </a:rPr>
                <a:t>l</a:t>
              </a:r>
              <a:r>
                <a:rPr lang="en-US" sz="900" b="1" dirty="0">
                  <a:solidFill>
                    <a:schemeClr val="tx1"/>
                  </a:solidFill>
                </a:rPr>
                <a:t>, h</a:t>
              </a:r>
            </a:p>
          </p:txBody>
        </p:sp>
        <p:cxnSp>
          <p:nvCxnSpPr>
            <p:cNvPr id="82" name="Straight Connector 81">
              <a:extLst>
                <a:ext uri="{FF2B5EF4-FFF2-40B4-BE49-F238E27FC236}">
                  <a16:creationId xmlns:a16="http://schemas.microsoft.com/office/drawing/2014/main" id="{B0E982B7-9E98-41DB-B37E-2DAB999A87A0}"/>
                </a:ext>
              </a:extLst>
            </p:cNvPr>
            <p:cNvCxnSpPr>
              <a:stCxn id="81" idx="4"/>
              <a:endCxn id="78" idx="0"/>
            </p:cNvCxnSpPr>
            <p:nvPr/>
          </p:nvCxnSpPr>
          <p:spPr>
            <a:xfrm flipH="1">
              <a:off x="1995041" y="2145996"/>
              <a:ext cx="29095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733F6C8-7C79-4198-A459-1FF2485B690D}"/>
                </a:ext>
              </a:extLst>
            </p:cNvPr>
            <p:cNvCxnSpPr>
              <a:stCxn id="81" idx="3"/>
              <a:endCxn id="77" idx="7"/>
            </p:cNvCxnSpPr>
            <p:nvPr/>
          </p:nvCxnSpPr>
          <p:spPr>
            <a:xfrm flipH="1">
              <a:off x="1751220" y="2079041"/>
              <a:ext cx="373135" cy="3407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D605B9B-B8F2-48C1-B3DE-AE77095C8798}"/>
                </a:ext>
              </a:extLst>
            </p:cNvPr>
            <p:cNvCxnSpPr>
              <a:stCxn id="81" idx="5"/>
              <a:endCxn id="80" idx="1"/>
            </p:cNvCxnSpPr>
            <p:nvPr/>
          </p:nvCxnSpPr>
          <p:spPr>
            <a:xfrm>
              <a:off x="2447645" y="2079041"/>
              <a:ext cx="438710" cy="2739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EBFDCE8-9978-471F-9811-4E9573696A6D}"/>
                </a:ext>
              </a:extLst>
            </p:cNvPr>
            <p:cNvCxnSpPr>
              <a:stCxn id="81" idx="4"/>
              <a:endCxn id="79" idx="0"/>
            </p:cNvCxnSpPr>
            <p:nvPr/>
          </p:nvCxnSpPr>
          <p:spPr>
            <a:xfrm>
              <a:off x="2286000" y="2145996"/>
              <a:ext cx="40604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C95C110-F6FC-4B0F-A317-0376CBBDF62B}"/>
                </a:ext>
              </a:extLst>
            </p:cNvPr>
            <p:cNvCxnSpPr>
              <a:stCxn id="78" idx="6"/>
              <a:endCxn id="79" idx="2"/>
            </p:cNvCxnSpPr>
            <p:nvPr/>
          </p:nvCxnSpPr>
          <p:spPr>
            <a:xfrm>
              <a:off x="2237481" y="3060997"/>
              <a:ext cx="2121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8" name="TextBox 87">
            <a:extLst>
              <a:ext uri="{FF2B5EF4-FFF2-40B4-BE49-F238E27FC236}">
                <a16:creationId xmlns:a16="http://schemas.microsoft.com/office/drawing/2014/main" id="{920DD34F-10CF-4DED-8871-C72394327CD1}"/>
              </a:ext>
            </a:extLst>
          </p:cNvPr>
          <p:cNvSpPr txBox="1"/>
          <p:nvPr/>
        </p:nvSpPr>
        <p:spPr>
          <a:xfrm>
            <a:off x="10372459" y="5202025"/>
            <a:ext cx="1770036" cy="523220"/>
          </a:xfrm>
          <a:prstGeom prst="rect">
            <a:avLst/>
          </a:prstGeom>
          <a:noFill/>
        </p:spPr>
        <p:txBody>
          <a:bodyPr wrap="none" rtlCol="0">
            <a:spAutoFit/>
          </a:bodyPr>
          <a:lstStyle/>
          <a:p>
            <a:r>
              <a:rPr lang="en-US" sz="1400" b="1" dirty="0">
                <a:solidFill>
                  <a:srgbClr val="7030A0"/>
                </a:solidFill>
              </a:rPr>
              <a:t>NAD83_NSRS2007</a:t>
            </a:r>
          </a:p>
          <a:p>
            <a:r>
              <a:rPr lang="en-US" sz="1400" b="1" dirty="0">
                <a:solidFill>
                  <a:srgbClr val="7030A0"/>
                </a:solidFill>
              </a:rPr>
              <a:t>(245)</a:t>
            </a:r>
            <a:endParaRPr lang="en-US" b="1" dirty="0">
              <a:solidFill>
                <a:srgbClr val="7030A0"/>
              </a:solidFill>
            </a:endParaRPr>
          </a:p>
        </p:txBody>
      </p:sp>
      <p:grpSp>
        <p:nvGrpSpPr>
          <p:cNvPr id="94" name="Group 93">
            <a:extLst>
              <a:ext uri="{FF2B5EF4-FFF2-40B4-BE49-F238E27FC236}">
                <a16:creationId xmlns:a16="http://schemas.microsoft.com/office/drawing/2014/main" id="{E4A44428-4BE3-4FDB-9E51-C683308CA1C5}"/>
              </a:ext>
            </a:extLst>
          </p:cNvPr>
          <p:cNvGrpSpPr/>
          <p:nvPr/>
        </p:nvGrpSpPr>
        <p:grpSpPr>
          <a:xfrm>
            <a:off x="5491927" y="3460680"/>
            <a:ext cx="1924135" cy="1614641"/>
            <a:chOff x="1352465" y="1688796"/>
            <a:chExt cx="1924135" cy="1614641"/>
          </a:xfrm>
        </p:grpSpPr>
        <p:sp>
          <p:nvSpPr>
            <p:cNvPr id="95" name="Oval 94">
              <a:extLst>
                <a:ext uri="{FF2B5EF4-FFF2-40B4-BE49-F238E27FC236}">
                  <a16:creationId xmlns:a16="http://schemas.microsoft.com/office/drawing/2014/main" id="{70F36CA8-725D-43CB-92C4-2876D3D84573}"/>
                </a:ext>
              </a:extLst>
            </p:cNvPr>
            <p:cNvSpPr/>
            <p:nvPr/>
          </p:nvSpPr>
          <p:spPr>
            <a:xfrm>
              <a:off x="1352465" y="2351386"/>
              <a:ext cx="467170" cy="4671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rPr>
                <a:t>X, Y, Z</a:t>
              </a:r>
            </a:p>
          </p:txBody>
        </p:sp>
        <p:sp>
          <p:nvSpPr>
            <p:cNvPr id="96" name="Oval 95">
              <a:extLst>
                <a:ext uri="{FF2B5EF4-FFF2-40B4-BE49-F238E27FC236}">
                  <a16:creationId xmlns:a16="http://schemas.microsoft.com/office/drawing/2014/main" id="{F9B076C2-1D1E-434D-9DCC-FD653C1DA3D2}"/>
                </a:ext>
              </a:extLst>
            </p:cNvPr>
            <p:cNvSpPr/>
            <p:nvPr/>
          </p:nvSpPr>
          <p:spPr>
            <a:xfrm>
              <a:off x="1752600"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USNG</a:t>
              </a:r>
            </a:p>
          </p:txBody>
        </p:sp>
        <p:sp>
          <p:nvSpPr>
            <p:cNvPr id="97" name="Oval 96">
              <a:extLst>
                <a:ext uri="{FF2B5EF4-FFF2-40B4-BE49-F238E27FC236}">
                  <a16:creationId xmlns:a16="http://schemas.microsoft.com/office/drawing/2014/main" id="{6FEF9DDE-667F-478C-8A27-2CC1431B0A0F}"/>
                </a:ext>
              </a:extLst>
            </p:cNvPr>
            <p:cNvSpPr/>
            <p:nvPr/>
          </p:nvSpPr>
          <p:spPr>
            <a:xfrm>
              <a:off x="2449608"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rPr>
                <a:t>UTM</a:t>
              </a:r>
            </a:p>
          </p:txBody>
        </p:sp>
        <p:sp>
          <p:nvSpPr>
            <p:cNvPr id="98" name="Oval 97">
              <a:extLst>
                <a:ext uri="{FF2B5EF4-FFF2-40B4-BE49-F238E27FC236}">
                  <a16:creationId xmlns:a16="http://schemas.microsoft.com/office/drawing/2014/main" id="{880CEC08-BFF1-4C36-87D6-9644B760D286}"/>
                </a:ext>
              </a:extLst>
            </p:cNvPr>
            <p:cNvSpPr/>
            <p:nvPr/>
          </p:nvSpPr>
          <p:spPr>
            <a:xfrm>
              <a:off x="2819400" y="22860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rPr>
                <a:t>SPC</a:t>
              </a:r>
            </a:p>
          </p:txBody>
        </p:sp>
        <p:sp>
          <p:nvSpPr>
            <p:cNvPr id="99" name="Oval 98">
              <a:extLst>
                <a:ext uri="{FF2B5EF4-FFF2-40B4-BE49-F238E27FC236}">
                  <a16:creationId xmlns:a16="http://schemas.microsoft.com/office/drawing/2014/main" id="{CB296B66-59D2-4AB4-93B2-4668E7E3A9A0}"/>
                </a:ext>
              </a:extLst>
            </p:cNvPr>
            <p:cNvSpPr/>
            <p:nvPr/>
          </p:nvSpPr>
          <p:spPr>
            <a:xfrm>
              <a:off x="2057400" y="1688796"/>
              <a:ext cx="457200" cy="457200"/>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Symbol" panose="05050102010706020507" pitchFamily="18" charset="2"/>
                </a:rPr>
                <a:t>f</a:t>
              </a:r>
              <a:r>
                <a:rPr lang="en-US" sz="900" b="1" dirty="0">
                  <a:solidFill>
                    <a:schemeClr val="tx1"/>
                  </a:solidFill>
                </a:rPr>
                <a:t>, </a:t>
              </a:r>
              <a:r>
                <a:rPr lang="en-US" sz="900" b="1" dirty="0">
                  <a:solidFill>
                    <a:schemeClr val="tx1"/>
                  </a:solidFill>
                  <a:latin typeface="Symbol" panose="05050102010706020507" pitchFamily="18" charset="2"/>
                </a:rPr>
                <a:t>l</a:t>
              </a:r>
              <a:r>
                <a:rPr lang="en-US" sz="900" b="1" dirty="0">
                  <a:solidFill>
                    <a:schemeClr val="tx1"/>
                  </a:solidFill>
                </a:rPr>
                <a:t>, h</a:t>
              </a:r>
            </a:p>
          </p:txBody>
        </p:sp>
        <p:cxnSp>
          <p:nvCxnSpPr>
            <p:cNvPr id="100" name="Straight Connector 99">
              <a:extLst>
                <a:ext uri="{FF2B5EF4-FFF2-40B4-BE49-F238E27FC236}">
                  <a16:creationId xmlns:a16="http://schemas.microsoft.com/office/drawing/2014/main" id="{69D78E87-0602-4EFE-BF14-92680A4D2A34}"/>
                </a:ext>
              </a:extLst>
            </p:cNvPr>
            <p:cNvCxnSpPr>
              <a:stCxn id="99" idx="4"/>
              <a:endCxn id="96" idx="0"/>
            </p:cNvCxnSpPr>
            <p:nvPr/>
          </p:nvCxnSpPr>
          <p:spPr>
            <a:xfrm flipH="1">
              <a:off x="1995041" y="2145996"/>
              <a:ext cx="29095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6EAB368F-F50F-49F5-9E5F-25F496D8C78F}"/>
                </a:ext>
              </a:extLst>
            </p:cNvPr>
            <p:cNvCxnSpPr>
              <a:stCxn id="99" idx="3"/>
              <a:endCxn id="95" idx="7"/>
            </p:cNvCxnSpPr>
            <p:nvPr/>
          </p:nvCxnSpPr>
          <p:spPr>
            <a:xfrm flipH="1">
              <a:off x="1751220" y="2079041"/>
              <a:ext cx="373135" cy="3407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B5A5463-B675-4209-8FC5-1CBB7E41EB94}"/>
                </a:ext>
              </a:extLst>
            </p:cNvPr>
            <p:cNvCxnSpPr>
              <a:stCxn id="99" idx="5"/>
              <a:endCxn id="98" idx="1"/>
            </p:cNvCxnSpPr>
            <p:nvPr/>
          </p:nvCxnSpPr>
          <p:spPr>
            <a:xfrm>
              <a:off x="2447645" y="2079041"/>
              <a:ext cx="438710" cy="2739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AC8272C-E035-450D-A836-33AE86A7B288}"/>
                </a:ext>
              </a:extLst>
            </p:cNvPr>
            <p:cNvCxnSpPr>
              <a:stCxn id="99" idx="4"/>
              <a:endCxn id="97" idx="0"/>
            </p:cNvCxnSpPr>
            <p:nvPr/>
          </p:nvCxnSpPr>
          <p:spPr>
            <a:xfrm>
              <a:off x="2286000" y="2145996"/>
              <a:ext cx="40604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BB8401E4-C7F3-49B3-9438-E5A24B8FFFA6}"/>
                </a:ext>
              </a:extLst>
            </p:cNvPr>
            <p:cNvCxnSpPr>
              <a:stCxn id="96" idx="6"/>
              <a:endCxn id="97" idx="2"/>
            </p:cNvCxnSpPr>
            <p:nvPr/>
          </p:nvCxnSpPr>
          <p:spPr>
            <a:xfrm>
              <a:off x="2237481" y="3060997"/>
              <a:ext cx="2121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4" name="Straight Connector 113">
            <a:extLst>
              <a:ext uri="{FF2B5EF4-FFF2-40B4-BE49-F238E27FC236}">
                <a16:creationId xmlns:a16="http://schemas.microsoft.com/office/drawing/2014/main" id="{B912EE05-2DD6-4843-8720-D22A5A448DE4}"/>
              </a:ext>
            </a:extLst>
          </p:cNvPr>
          <p:cNvCxnSpPr>
            <a:cxnSpLocks/>
            <a:stCxn id="81" idx="2"/>
            <a:endCxn id="51" idx="6"/>
          </p:cNvCxnSpPr>
          <p:nvPr/>
        </p:nvCxnSpPr>
        <p:spPr>
          <a:xfrm flipH="1">
            <a:off x="8795253" y="3526029"/>
            <a:ext cx="1910937" cy="242441"/>
          </a:xfrm>
          <a:prstGeom prst="line">
            <a:avLst/>
          </a:prstGeom>
          <a:ln w="38100">
            <a:solidFill>
              <a:srgbClr val="00B05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67D24571-92FC-4F86-ABEC-D1FDF08D84E3}"/>
              </a:ext>
            </a:extLst>
          </p:cNvPr>
          <p:cNvSpPr/>
          <p:nvPr/>
        </p:nvSpPr>
        <p:spPr>
          <a:xfrm>
            <a:off x="9254681" y="3526029"/>
            <a:ext cx="943021" cy="227273"/>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22A,22B,22C</a:t>
            </a:r>
          </a:p>
        </p:txBody>
      </p:sp>
      <p:sp>
        <p:nvSpPr>
          <p:cNvPr id="117" name="TextBox 116">
            <a:extLst>
              <a:ext uri="{FF2B5EF4-FFF2-40B4-BE49-F238E27FC236}">
                <a16:creationId xmlns:a16="http://schemas.microsoft.com/office/drawing/2014/main" id="{DD484741-B541-475F-9B4B-B8472D864EF6}"/>
              </a:ext>
            </a:extLst>
          </p:cNvPr>
          <p:cNvSpPr txBox="1"/>
          <p:nvPr/>
        </p:nvSpPr>
        <p:spPr>
          <a:xfrm>
            <a:off x="6228579" y="5346505"/>
            <a:ext cx="1673343" cy="523220"/>
          </a:xfrm>
          <a:prstGeom prst="rect">
            <a:avLst/>
          </a:prstGeom>
          <a:noFill/>
        </p:spPr>
        <p:txBody>
          <a:bodyPr wrap="none" rtlCol="0">
            <a:spAutoFit/>
          </a:bodyPr>
          <a:lstStyle/>
          <a:p>
            <a:r>
              <a:rPr lang="en-US" sz="1400" b="1" dirty="0">
                <a:solidFill>
                  <a:srgbClr val="7030A0"/>
                </a:solidFill>
              </a:rPr>
              <a:t>CATRF2022_2020</a:t>
            </a:r>
          </a:p>
          <a:p>
            <a:r>
              <a:rPr lang="en-US" sz="1400" b="1" dirty="0">
                <a:solidFill>
                  <a:srgbClr val="7030A0"/>
                </a:solidFill>
              </a:rPr>
              <a:t>(861)</a:t>
            </a:r>
            <a:endParaRPr lang="en-US" b="1" dirty="0">
              <a:solidFill>
                <a:srgbClr val="7030A0"/>
              </a:solidFill>
            </a:endParaRPr>
          </a:p>
        </p:txBody>
      </p:sp>
      <p:cxnSp>
        <p:nvCxnSpPr>
          <p:cNvPr id="26" name="Straight Connector 25">
            <a:extLst>
              <a:ext uri="{FF2B5EF4-FFF2-40B4-BE49-F238E27FC236}">
                <a16:creationId xmlns:a16="http://schemas.microsoft.com/office/drawing/2014/main" id="{D9CE01C9-146F-40D9-988A-55B00505C73F}"/>
              </a:ext>
            </a:extLst>
          </p:cNvPr>
          <p:cNvCxnSpPr>
            <a:cxnSpLocks/>
            <a:stCxn id="152" idx="3"/>
            <a:endCxn id="95" idx="2"/>
          </p:cNvCxnSpPr>
          <p:nvPr/>
        </p:nvCxnSpPr>
        <p:spPr>
          <a:xfrm flipV="1">
            <a:off x="3716945" y="4356855"/>
            <a:ext cx="1774982" cy="1336281"/>
          </a:xfrm>
          <a:prstGeom prst="line">
            <a:avLst/>
          </a:prstGeom>
          <a:ln w="63500">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B43FE0BF-D6F0-44F7-A288-5CE095CA3FD2}"/>
              </a:ext>
            </a:extLst>
          </p:cNvPr>
          <p:cNvCxnSpPr>
            <a:cxnSpLocks/>
            <a:stCxn id="125" idx="2"/>
            <a:endCxn id="81" idx="6"/>
          </p:cNvCxnSpPr>
          <p:nvPr/>
        </p:nvCxnSpPr>
        <p:spPr>
          <a:xfrm flipH="1">
            <a:off x="11163390" y="3300256"/>
            <a:ext cx="630878" cy="225773"/>
          </a:xfrm>
          <a:prstGeom prst="line">
            <a:avLst/>
          </a:prstGeom>
          <a:ln w="38100">
            <a:solidFill>
              <a:srgbClr val="00B05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8ED0868C-B9F6-4AA6-8FB6-023C7647C2C1}"/>
              </a:ext>
            </a:extLst>
          </p:cNvPr>
          <p:cNvSpPr txBox="1"/>
          <p:nvPr/>
        </p:nvSpPr>
        <p:spPr>
          <a:xfrm>
            <a:off x="11503162" y="2930924"/>
            <a:ext cx="582211" cy="369332"/>
          </a:xfrm>
          <a:prstGeom prst="rect">
            <a:avLst/>
          </a:prstGeom>
          <a:noFill/>
        </p:spPr>
        <p:txBody>
          <a:bodyPr wrap="none" rtlCol="0">
            <a:spAutoFit/>
          </a:bodyPr>
          <a:lstStyle/>
          <a:p>
            <a:r>
              <a:rPr lang="en-US" dirty="0"/>
              <a:t>Etc.</a:t>
            </a:r>
          </a:p>
        </p:txBody>
      </p:sp>
      <p:sp>
        <p:nvSpPr>
          <p:cNvPr id="128" name="Oval 127">
            <a:extLst>
              <a:ext uri="{FF2B5EF4-FFF2-40B4-BE49-F238E27FC236}">
                <a16:creationId xmlns:a16="http://schemas.microsoft.com/office/drawing/2014/main" id="{8A5BCC49-5C54-418B-A73A-C5D50D8D9B24}"/>
              </a:ext>
            </a:extLst>
          </p:cNvPr>
          <p:cNvSpPr/>
          <p:nvPr/>
        </p:nvSpPr>
        <p:spPr>
          <a:xfrm>
            <a:off x="7630729" y="4178921"/>
            <a:ext cx="467170" cy="4671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rPr>
              <a:t>X, Y, Z</a:t>
            </a:r>
          </a:p>
        </p:txBody>
      </p:sp>
      <p:sp>
        <p:nvSpPr>
          <p:cNvPr id="51" name="Oval 50">
            <a:extLst>
              <a:ext uri="{FF2B5EF4-FFF2-40B4-BE49-F238E27FC236}">
                <a16:creationId xmlns:a16="http://schemas.microsoft.com/office/drawing/2014/main" id="{DAD23F1E-CF17-4860-AAED-191628184E0C}"/>
              </a:ext>
            </a:extLst>
          </p:cNvPr>
          <p:cNvSpPr/>
          <p:nvPr/>
        </p:nvSpPr>
        <p:spPr>
          <a:xfrm>
            <a:off x="8338053" y="3539870"/>
            <a:ext cx="457200" cy="457200"/>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Symbol" panose="05050102010706020507" pitchFamily="18" charset="2"/>
              </a:rPr>
              <a:t>f</a:t>
            </a:r>
            <a:r>
              <a:rPr lang="en-US" sz="900" b="1" dirty="0">
                <a:solidFill>
                  <a:schemeClr val="tx1"/>
                </a:solidFill>
              </a:rPr>
              <a:t>, </a:t>
            </a:r>
            <a:r>
              <a:rPr lang="en-US" sz="900" b="1" dirty="0">
                <a:solidFill>
                  <a:schemeClr val="tx1"/>
                </a:solidFill>
                <a:latin typeface="Symbol" panose="05050102010706020507" pitchFamily="18" charset="2"/>
              </a:rPr>
              <a:t>l</a:t>
            </a:r>
            <a:r>
              <a:rPr lang="en-US" sz="900" b="1" dirty="0">
                <a:solidFill>
                  <a:schemeClr val="tx1"/>
                </a:solidFill>
              </a:rPr>
              <a:t>, h</a:t>
            </a:r>
          </a:p>
        </p:txBody>
      </p:sp>
      <p:grpSp>
        <p:nvGrpSpPr>
          <p:cNvPr id="243" name="Group 242">
            <a:extLst>
              <a:ext uri="{FF2B5EF4-FFF2-40B4-BE49-F238E27FC236}">
                <a16:creationId xmlns:a16="http://schemas.microsoft.com/office/drawing/2014/main" id="{8F747020-FD03-473A-88B2-D49C99C6475A}"/>
              </a:ext>
            </a:extLst>
          </p:cNvPr>
          <p:cNvGrpSpPr/>
          <p:nvPr/>
        </p:nvGrpSpPr>
        <p:grpSpPr>
          <a:xfrm>
            <a:off x="8033253" y="3930115"/>
            <a:ext cx="1524000" cy="1224396"/>
            <a:chOff x="8033253" y="3930115"/>
            <a:chExt cx="1524000" cy="1224396"/>
          </a:xfrm>
        </p:grpSpPr>
        <p:sp>
          <p:nvSpPr>
            <p:cNvPr id="48" name="Oval 47">
              <a:extLst>
                <a:ext uri="{FF2B5EF4-FFF2-40B4-BE49-F238E27FC236}">
                  <a16:creationId xmlns:a16="http://schemas.microsoft.com/office/drawing/2014/main" id="{3E1DA421-4F81-432C-9C18-331B2CDEB39A}"/>
                </a:ext>
              </a:extLst>
            </p:cNvPr>
            <p:cNvSpPr/>
            <p:nvPr/>
          </p:nvSpPr>
          <p:spPr>
            <a:xfrm>
              <a:off x="8033253" y="4669630"/>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USNG</a:t>
              </a:r>
            </a:p>
          </p:txBody>
        </p:sp>
        <p:sp>
          <p:nvSpPr>
            <p:cNvPr id="49" name="Oval 48">
              <a:extLst>
                <a:ext uri="{FF2B5EF4-FFF2-40B4-BE49-F238E27FC236}">
                  <a16:creationId xmlns:a16="http://schemas.microsoft.com/office/drawing/2014/main" id="{4046796A-8F17-4A59-B0EC-EAB5CDC84D82}"/>
                </a:ext>
              </a:extLst>
            </p:cNvPr>
            <p:cNvSpPr/>
            <p:nvPr/>
          </p:nvSpPr>
          <p:spPr>
            <a:xfrm>
              <a:off x="8730261" y="4669630"/>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rPr>
                <a:t>UTM</a:t>
              </a:r>
            </a:p>
          </p:txBody>
        </p:sp>
        <p:sp>
          <p:nvSpPr>
            <p:cNvPr id="50" name="Oval 49">
              <a:extLst>
                <a:ext uri="{FF2B5EF4-FFF2-40B4-BE49-F238E27FC236}">
                  <a16:creationId xmlns:a16="http://schemas.microsoft.com/office/drawing/2014/main" id="{CBBA4FDE-DD06-414A-B348-5742B32776CA}"/>
                </a:ext>
              </a:extLst>
            </p:cNvPr>
            <p:cNvSpPr/>
            <p:nvPr/>
          </p:nvSpPr>
          <p:spPr>
            <a:xfrm>
              <a:off x="9100053" y="4137074"/>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rPr>
                <a:t>SPC</a:t>
              </a:r>
            </a:p>
          </p:txBody>
        </p:sp>
        <p:cxnSp>
          <p:nvCxnSpPr>
            <p:cNvPr id="53" name="Straight Connector 52">
              <a:extLst>
                <a:ext uri="{FF2B5EF4-FFF2-40B4-BE49-F238E27FC236}">
                  <a16:creationId xmlns:a16="http://schemas.microsoft.com/office/drawing/2014/main" id="{2702112F-FCEE-4E56-AEF7-112562E10925}"/>
                </a:ext>
              </a:extLst>
            </p:cNvPr>
            <p:cNvCxnSpPr>
              <a:stCxn id="51" idx="4"/>
              <a:endCxn id="48" idx="0"/>
            </p:cNvCxnSpPr>
            <p:nvPr/>
          </p:nvCxnSpPr>
          <p:spPr>
            <a:xfrm flipH="1">
              <a:off x="8275694" y="3997070"/>
              <a:ext cx="29095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EF3C478-0781-435C-933E-CDF376BF8DE2}"/>
                </a:ext>
              </a:extLst>
            </p:cNvPr>
            <p:cNvCxnSpPr>
              <a:stCxn id="51" idx="5"/>
              <a:endCxn id="50" idx="1"/>
            </p:cNvCxnSpPr>
            <p:nvPr/>
          </p:nvCxnSpPr>
          <p:spPr>
            <a:xfrm>
              <a:off x="8728298" y="3930115"/>
              <a:ext cx="438710" cy="2739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94C9598-CBF4-4B4A-9F6C-C932C74048E8}"/>
                </a:ext>
              </a:extLst>
            </p:cNvPr>
            <p:cNvCxnSpPr>
              <a:stCxn id="51" idx="4"/>
              <a:endCxn id="49" idx="0"/>
            </p:cNvCxnSpPr>
            <p:nvPr/>
          </p:nvCxnSpPr>
          <p:spPr>
            <a:xfrm>
              <a:off x="8566653" y="3997070"/>
              <a:ext cx="40604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4B116A4-B6C6-4238-854F-5E7D5E083ECB}"/>
                </a:ext>
              </a:extLst>
            </p:cNvPr>
            <p:cNvCxnSpPr>
              <a:stCxn id="48" idx="6"/>
              <a:endCxn id="49" idx="2"/>
            </p:cNvCxnSpPr>
            <p:nvPr/>
          </p:nvCxnSpPr>
          <p:spPr>
            <a:xfrm>
              <a:off x="8518134" y="4912071"/>
              <a:ext cx="2121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9" name="Straight Connector 128">
            <a:extLst>
              <a:ext uri="{FF2B5EF4-FFF2-40B4-BE49-F238E27FC236}">
                <a16:creationId xmlns:a16="http://schemas.microsoft.com/office/drawing/2014/main" id="{6091A75D-4FFF-4FD2-B7EF-8B94A8ED18D2}"/>
              </a:ext>
            </a:extLst>
          </p:cNvPr>
          <p:cNvCxnSpPr>
            <a:cxnSpLocks/>
            <a:stCxn id="51" idx="3"/>
            <a:endCxn id="128" idx="7"/>
          </p:cNvCxnSpPr>
          <p:nvPr/>
        </p:nvCxnSpPr>
        <p:spPr>
          <a:xfrm flipH="1">
            <a:off x="8029484" y="3930115"/>
            <a:ext cx="375524" cy="3172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1" name="TextBox 240">
            <a:extLst>
              <a:ext uri="{FF2B5EF4-FFF2-40B4-BE49-F238E27FC236}">
                <a16:creationId xmlns:a16="http://schemas.microsoft.com/office/drawing/2014/main" id="{1BF46FB7-7289-4D3A-A0E9-F24EC77597FF}"/>
              </a:ext>
            </a:extLst>
          </p:cNvPr>
          <p:cNvSpPr txBox="1"/>
          <p:nvPr/>
        </p:nvSpPr>
        <p:spPr>
          <a:xfrm rot="2165438">
            <a:off x="4667960" y="1898652"/>
            <a:ext cx="1390124" cy="369332"/>
          </a:xfrm>
          <a:prstGeom prst="rect">
            <a:avLst/>
          </a:prstGeom>
          <a:noFill/>
        </p:spPr>
        <p:txBody>
          <a:bodyPr wrap="none" rtlCol="0">
            <a:spAutoFit/>
          </a:bodyPr>
          <a:lstStyle/>
          <a:p>
            <a:r>
              <a:rPr lang="en-US" dirty="0"/>
              <a:t>Equivalent!!</a:t>
            </a:r>
          </a:p>
        </p:txBody>
      </p:sp>
      <p:grpSp>
        <p:nvGrpSpPr>
          <p:cNvPr id="137" name="Group 136">
            <a:extLst>
              <a:ext uri="{FF2B5EF4-FFF2-40B4-BE49-F238E27FC236}">
                <a16:creationId xmlns:a16="http://schemas.microsoft.com/office/drawing/2014/main" id="{1F2E673F-9148-4AF9-9E78-8BB51D4988A2}"/>
              </a:ext>
            </a:extLst>
          </p:cNvPr>
          <p:cNvGrpSpPr/>
          <p:nvPr/>
        </p:nvGrpSpPr>
        <p:grpSpPr>
          <a:xfrm>
            <a:off x="473824" y="482137"/>
            <a:ext cx="3412447" cy="5935287"/>
            <a:chOff x="473824" y="482137"/>
            <a:chExt cx="3412447" cy="5935287"/>
          </a:xfrm>
        </p:grpSpPr>
        <p:sp>
          <p:nvSpPr>
            <p:cNvPr id="138" name="Rectangle 137">
              <a:extLst>
                <a:ext uri="{FF2B5EF4-FFF2-40B4-BE49-F238E27FC236}">
                  <a16:creationId xmlns:a16="http://schemas.microsoft.com/office/drawing/2014/main" id="{3DC91E56-CD2E-462F-8A89-162CD441DDD8}"/>
                </a:ext>
              </a:extLst>
            </p:cNvPr>
            <p:cNvSpPr/>
            <p:nvPr/>
          </p:nvSpPr>
          <p:spPr>
            <a:xfrm>
              <a:off x="658217" y="895937"/>
              <a:ext cx="1095462"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ITRF88 </a:t>
              </a:r>
              <a:r>
                <a:rPr lang="en-US" sz="1400" dirty="0">
                  <a:solidFill>
                    <a:schemeClr val="tx1"/>
                  </a:solidFill>
                </a:rPr>
                <a:t>(100)</a:t>
              </a:r>
              <a:endParaRPr lang="en-US" dirty="0">
                <a:solidFill>
                  <a:schemeClr val="tx1"/>
                </a:solidFill>
              </a:endParaRPr>
            </a:p>
          </p:txBody>
        </p:sp>
        <p:cxnSp>
          <p:nvCxnSpPr>
            <p:cNvPr id="139" name="Straight Arrow Connector 138">
              <a:extLst>
                <a:ext uri="{FF2B5EF4-FFF2-40B4-BE49-F238E27FC236}">
                  <a16:creationId xmlns:a16="http://schemas.microsoft.com/office/drawing/2014/main" id="{262BE7DB-65B8-457E-B14A-B9887505882B}"/>
                </a:ext>
              </a:extLst>
            </p:cNvPr>
            <p:cNvCxnSpPr>
              <a:cxnSpLocks/>
              <a:stCxn id="151" idx="2"/>
              <a:endCxn id="168" idx="0"/>
            </p:cNvCxnSpPr>
            <p:nvPr/>
          </p:nvCxnSpPr>
          <p:spPr>
            <a:xfrm>
              <a:off x="1211315" y="2617751"/>
              <a:ext cx="3068" cy="119388"/>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40" name="Rectangle 139">
              <a:extLst>
                <a:ext uri="{FF2B5EF4-FFF2-40B4-BE49-F238E27FC236}">
                  <a16:creationId xmlns:a16="http://schemas.microsoft.com/office/drawing/2014/main" id="{0A5EE3B0-45A6-44F9-96C4-489FF1F9D60F}"/>
                </a:ext>
              </a:extLst>
            </p:cNvPr>
            <p:cNvSpPr/>
            <p:nvPr/>
          </p:nvSpPr>
          <p:spPr>
            <a:xfrm>
              <a:off x="875447" y="3857871"/>
              <a:ext cx="1592517"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ITRF2020 </a:t>
              </a:r>
              <a:r>
                <a:rPr lang="en-US" sz="1100" dirty="0">
                  <a:solidFill>
                    <a:schemeClr val="tx1"/>
                  </a:solidFill>
                </a:rPr>
                <a:t>(460)</a:t>
              </a:r>
              <a:endParaRPr lang="en-US" dirty="0">
                <a:solidFill>
                  <a:schemeClr val="tx1"/>
                </a:solidFill>
              </a:endParaRPr>
            </a:p>
          </p:txBody>
        </p:sp>
        <p:sp>
          <p:nvSpPr>
            <p:cNvPr id="141" name="Rectangle 140">
              <a:extLst>
                <a:ext uri="{FF2B5EF4-FFF2-40B4-BE49-F238E27FC236}">
                  <a16:creationId xmlns:a16="http://schemas.microsoft.com/office/drawing/2014/main" id="{69D1F1DF-7061-4343-BC91-10E6BD3CF049}"/>
                </a:ext>
              </a:extLst>
            </p:cNvPr>
            <p:cNvSpPr/>
            <p:nvPr/>
          </p:nvSpPr>
          <p:spPr>
            <a:xfrm>
              <a:off x="2232389" y="4304401"/>
              <a:ext cx="1533276"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NATRF2022 </a:t>
              </a:r>
              <a:r>
                <a:rPr lang="en-US" sz="1200" dirty="0">
                  <a:solidFill>
                    <a:schemeClr val="tx1"/>
                  </a:solidFill>
                </a:rPr>
                <a:t>(490)</a:t>
              </a:r>
              <a:endParaRPr lang="en-US" dirty="0">
                <a:solidFill>
                  <a:schemeClr val="tx1"/>
                </a:solidFill>
              </a:endParaRPr>
            </a:p>
          </p:txBody>
        </p:sp>
        <p:sp>
          <p:nvSpPr>
            <p:cNvPr id="143" name="Oval 142">
              <a:extLst>
                <a:ext uri="{FF2B5EF4-FFF2-40B4-BE49-F238E27FC236}">
                  <a16:creationId xmlns:a16="http://schemas.microsoft.com/office/drawing/2014/main" id="{4AFDA21A-53B9-4D9B-89F6-EEEE3C94F31E}"/>
                </a:ext>
              </a:extLst>
            </p:cNvPr>
            <p:cNvSpPr/>
            <p:nvPr/>
          </p:nvSpPr>
          <p:spPr>
            <a:xfrm>
              <a:off x="2970697" y="3780573"/>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39</a:t>
              </a:r>
            </a:p>
          </p:txBody>
        </p:sp>
        <p:cxnSp>
          <p:nvCxnSpPr>
            <p:cNvPr id="144" name="Straight Arrow Connector 143">
              <a:extLst>
                <a:ext uri="{FF2B5EF4-FFF2-40B4-BE49-F238E27FC236}">
                  <a16:creationId xmlns:a16="http://schemas.microsoft.com/office/drawing/2014/main" id="{AB511950-D88E-41BA-A29B-AB4D2CAC05C0}"/>
                </a:ext>
              </a:extLst>
            </p:cNvPr>
            <p:cNvCxnSpPr>
              <a:cxnSpLocks/>
              <a:stCxn id="140" idx="3"/>
              <a:endCxn id="143" idx="2"/>
            </p:cNvCxnSpPr>
            <p:nvPr/>
          </p:nvCxnSpPr>
          <p:spPr>
            <a:xfrm flipV="1">
              <a:off x="2467964" y="3953417"/>
              <a:ext cx="502733" cy="66147"/>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73DC4521-269D-488D-8202-759EC4C93B58}"/>
                </a:ext>
              </a:extLst>
            </p:cNvPr>
            <p:cNvCxnSpPr>
              <a:cxnSpLocks/>
              <a:stCxn id="143" idx="3"/>
              <a:endCxn id="141" idx="0"/>
            </p:cNvCxnSpPr>
            <p:nvPr/>
          </p:nvCxnSpPr>
          <p:spPr>
            <a:xfrm flipH="1">
              <a:off x="2999027" y="4075636"/>
              <a:ext cx="22295" cy="228765"/>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CF1AF144-AEB9-452B-B77C-82193B5D8FF2}"/>
                </a:ext>
              </a:extLst>
            </p:cNvPr>
            <p:cNvCxnSpPr>
              <a:cxnSpLocks/>
              <a:stCxn id="140" idx="2"/>
              <a:endCxn id="147" idx="0"/>
            </p:cNvCxnSpPr>
            <p:nvPr/>
          </p:nvCxnSpPr>
          <p:spPr>
            <a:xfrm flipH="1">
              <a:off x="854233" y="4181256"/>
              <a:ext cx="817473" cy="1617323"/>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1E7E7E7C-8A24-4A63-9F39-2AD8C6340A66}"/>
                </a:ext>
              </a:extLst>
            </p:cNvPr>
            <p:cNvSpPr txBox="1"/>
            <p:nvPr/>
          </p:nvSpPr>
          <p:spPr>
            <a:xfrm>
              <a:off x="563127" y="5798579"/>
              <a:ext cx="582211" cy="369332"/>
            </a:xfrm>
            <a:prstGeom prst="rect">
              <a:avLst/>
            </a:prstGeom>
            <a:noFill/>
          </p:spPr>
          <p:txBody>
            <a:bodyPr wrap="none" rtlCol="0">
              <a:spAutoFit/>
            </a:bodyPr>
            <a:lstStyle/>
            <a:p>
              <a:r>
                <a:rPr lang="en-US" dirty="0"/>
                <a:t>Etc.</a:t>
              </a:r>
            </a:p>
          </p:txBody>
        </p:sp>
        <p:sp>
          <p:nvSpPr>
            <p:cNvPr id="148" name="Rectangle 147">
              <a:extLst>
                <a:ext uri="{FF2B5EF4-FFF2-40B4-BE49-F238E27FC236}">
                  <a16:creationId xmlns:a16="http://schemas.microsoft.com/office/drawing/2014/main" id="{000BC00F-05FA-484F-B7D4-0670CEEECCCF}"/>
                </a:ext>
              </a:extLst>
            </p:cNvPr>
            <p:cNvSpPr/>
            <p:nvPr/>
          </p:nvSpPr>
          <p:spPr>
            <a:xfrm>
              <a:off x="2107547" y="971260"/>
              <a:ext cx="1593470"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NAD83_NA </a:t>
              </a:r>
              <a:r>
                <a:rPr lang="en-US" sz="1200" dirty="0">
                  <a:solidFill>
                    <a:schemeClr val="tx1"/>
                  </a:solidFill>
                </a:rPr>
                <a:t>(260)</a:t>
              </a:r>
              <a:endParaRPr lang="en-US" dirty="0">
                <a:solidFill>
                  <a:schemeClr val="tx1"/>
                </a:solidFill>
              </a:endParaRPr>
            </a:p>
          </p:txBody>
        </p:sp>
        <p:cxnSp>
          <p:nvCxnSpPr>
            <p:cNvPr id="150" name="Straight Arrow Connector 149">
              <a:extLst>
                <a:ext uri="{FF2B5EF4-FFF2-40B4-BE49-F238E27FC236}">
                  <a16:creationId xmlns:a16="http://schemas.microsoft.com/office/drawing/2014/main" id="{AD727A9B-FBAF-4786-997E-19A1B615A21E}"/>
                </a:ext>
              </a:extLst>
            </p:cNvPr>
            <p:cNvCxnSpPr>
              <a:cxnSpLocks/>
              <a:stCxn id="138" idx="2"/>
              <a:endCxn id="192" idx="0"/>
            </p:cNvCxnSpPr>
            <p:nvPr/>
          </p:nvCxnSpPr>
          <p:spPr>
            <a:xfrm>
              <a:off x="1205948" y="1219322"/>
              <a:ext cx="36254" cy="63229"/>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51" name="TextBox 150">
              <a:extLst>
                <a:ext uri="{FF2B5EF4-FFF2-40B4-BE49-F238E27FC236}">
                  <a16:creationId xmlns:a16="http://schemas.microsoft.com/office/drawing/2014/main" id="{2478C5B8-F89E-4A17-BAF5-E1B336DCFF92}"/>
                </a:ext>
              </a:extLst>
            </p:cNvPr>
            <p:cNvSpPr txBox="1"/>
            <p:nvPr/>
          </p:nvSpPr>
          <p:spPr>
            <a:xfrm>
              <a:off x="920209" y="2248419"/>
              <a:ext cx="582211" cy="369332"/>
            </a:xfrm>
            <a:prstGeom prst="rect">
              <a:avLst/>
            </a:prstGeom>
            <a:noFill/>
          </p:spPr>
          <p:txBody>
            <a:bodyPr wrap="none" rtlCol="0">
              <a:spAutoFit/>
            </a:bodyPr>
            <a:lstStyle/>
            <a:p>
              <a:r>
                <a:rPr lang="en-US" dirty="0"/>
                <a:t>Etc.</a:t>
              </a:r>
            </a:p>
          </p:txBody>
        </p:sp>
        <p:sp>
          <p:nvSpPr>
            <p:cNvPr id="152" name="Rectangle 151">
              <a:extLst>
                <a:ext uri="{FF2B5EF4-FFF2-40B4-BE49-F238E27FC236}">
                  <a16:creationId xmlns:a16="http://schemas.microsoft.com/office/drawing/2014/main" id="{F6D2B85A-B10B-410D-874D-7A0A7C2BF119}"/>
                </a:ext>
              </a:extLst>
            </p:cNvPr>
            <p:cNvSpPr/>
            <p:nvPr/>
          </p:nvSpPr>
          <p:spPr>
            <a:xfrm>
              <a:off x="2256339" y="5531443"/>
              <a:ext cx="1460606"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CATRF2022 </a:t>
              </a:r>
              <a:r>
                <a:rPr lang="en-US" sz="1100" dirty="0">
                  <a:solidFill>
                    <a:schemeClr val="tx1"/>
                  </a:solidFill>
                </a:rPr>
                <a:t>(510)</a:t>
              </a:r>
              <a:endParaRPr lang="en-US" dirty="0">
                <a:solidFill>
                  <a:schemeClr val="tx1"/>
                </a:solidFill>
              </a:endParaRPr>
            </a:p>
          </p:txBody>
        </p:sp>
        <p:sp>
          <p:nvSpPr>
            <p:cNvPr id="153" name="Rectangle 152">
              <a:extLst>
                <a:ext uri="{FF2B5EF4-FFF2-40B4-BE49-F238E27FC236}">
                  <a16:creationId xmlns:a16="http://schemas.microsoft.com/office/drawing/2014/main" id="{A533012C-7505-412E-81E1-3775038C5095}"/>
                </a:ext>
              </a:extLst>
            </p:cNvPr>
            <p:cNvSpPr/>
            <p:nvPr/>
          </p:nvSpPr>
          <p:spPr>
            <a:xfrm>
              <a:off x="2270758" y="4964164"/>
              <a:ext cx="1443316"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PATRF2022 </a:t>
              </a:r>
              <a:r>
                <a:rPr lang="en-US" sz="1100" dirty="0">
                  <a:solidFill>
                    <a:schemeClr val="tx1"/>
                  </a:solidFill>
                </a:rPr>
                <a:t>(500)</a:t>
              </a:r>
              <a:endParaRPr lang="en-US" dirty="0">
                <a:solidFill>
                  <a:schemeClr val="tx1"/>
                </a:solidFill>
              </a:endParaRPr>
            </a:p>
          </p:txBody>
        </p:sp>
        <p:sp>
          <p:nvSpPr>
            <p:cNvPr id="154" name="Rectangle 153">
              <a:extLst>
                <a:ext uri="{FF2B5EF4-FFF2-40B4-BE49-F238E27FC236}">
                  <a16:creationId xmlns:a16="http://schemas.microsoft.com/office/drawing/2014/main" id="{7182277E-2505-437A-8897-60400C0DDC35}"/>
                </a:ext>
              </a:extLst>
            </p:cNvPr>
            <p:cNvSpPr/>
            <p:nvPr/>
          </p:nvSpPr>
          <p:spPr>
            <a:xfrm>
              <a:off x="2190745" y="6032968"/>
              <a:ext cx="1523329"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MATRF2022 </a:t>
              </a:r>
              <a:r>
                <a:rPr lang="en-US" sz="1050">
                  <a:solidFill>
                    <a:schemeClr val="tx1"/>
                  </a:solidFill>
                </a:rPr>
                <a:t>(520)</a:t>
              </a:r>
              <a:endParaRPr lang="en-US" dirty="0">
                <a:solidFill>
                  <a:schemeClr val="tx1"/>
                </a:solidFill>
              </a:endParaRPr>
            </a:p>
          </p:txBody>
        </p:sp>
        <p:sp>
          <p:nvSpPr>
            <p:cNvPr id="155" name="Oval 154">
              <a:extLst>
                <a:ext uri="{FF2B5EF4-FFF2-40B4-BE49-F238E27FC236}">
                  <a16:creationId xmlns:a16="http://schemas.microsoft.com/office/drawing/2014/main" id="{C0A75A04-3B2F-45D4-A8C1-095E52D7F568}"/>
                </a:ext>
              </a:extLst>
            </p:cNvPr>
            <p:cNvSpPr/>
            <p:nvPr/>
          </p:nvSpPr>
          <p:spPr>
            <a:xfrm>
              <a:off x="1871917" y="4617007"/>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40</a:t>
              </a:r>
            </a:p>
          </p:txBody>
        </p:sp>
        <p:cxnSp>
          <p:nvCxnSpPr>
            <p:cNvPr id="156" name="Straight Arrow Connector 155">
              <a:extLst>
                <a:ext uri="{FF2B5EF4-FFF2-40B4-BE49-F238E27FC236}">
                  <a16:creationId xmlns:a16="http://schemas.microsoft.com/office/drawing/2014/main" id="{561ECA48-4B2C-4602-A4B3-90C09B4FDA27}"/>
                </a:ext>
              </a:extLst>
            </p:cNvPr>
            <p:cNvCxnSpPr>
              <a:cxnSpLocks/>
              <a:stCxn id="140" idx="2"/>
              <a:endCxn id="155" idx="1"/>
            </p:cNvCxnSpPr>
            <p:nvPr/>
          </p:nvCxnSpPr>
          <p:spPr>
            <a:xfrm>
              <a:off x="1671706" y="4181256"/>
              <a:ext cx="250836" cy="486376"/>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D7EB1B05-2E4E-491D-8889-697986BD8DE7}"/>
                </a:ext>
              </a:extLst>
            </p:cNvPr>
            <p:cNvCxnSpPr>
              <a:cxnSpLocks/>
              <a:stCxn id="155" idx="5"/>
              <a:endCxn id="153" idx="1"/>
            </p:cNvCxnSpPr>
            <p:nvPr/>
          </p:nvCxnSpPr>
          <p:spPr>
            <a:xfrm>
              <a:off x="2166980" y="4912070"/>
              <a:ext cx="103778" cy="213787"/>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58" name="Oval 157">
              <a:extLst>
                <a:ext uri="{FF2B5EF4-FFF2-40B4-BE49-F238E27FC236}">
                  <a16:creationId xmlns:a16="http://schemas.microsoft.com/office/drawing/2014/main" id="{4918EE13-C23F-4496-9B6D-34ED5DBE2310}"/>
                </a:ext>
              </a:extLst>
            </p:cNvPr>
            <p:cNvSpPr/>
            <p:nvPr/>
          </p:nvSpPr>
          <p:spPr>
            <a:xfrm>
              <a:off x="1557918" y="5131078"/>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41</a:t>
              </a:r>
            </a:p>
          </p:txBody>
        </p:sp>
        <p:sp>
          <p:nvSpPr>
            <p:cNvPr id="159" name="Oval 158">
              <a:extLst>
                <a:ext uri="{FF2B5EF4-FFF2-40B4-BE49-F238E27FC236}">
                  <a16:creationId xmlns:a16="http://schemas.microsoft.com/office/drawing/2014/main" id="{64D9DB68-389D-4308-BB9A-2172A939AB9D}"/>
                </a:ext>
              </a:extLst>
            </p:cNvPr>
            <p:cNvSpPr/>
            <p:nvPr/>
          </p:nvSpPr>
          <p:spPr>
            <a:xfrm>
              <a:off x="1153174" y="5476766"/>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42</a:t>
              </a:r>
            </a:p>
          </p:txBody>
        </p:sp>
        <p:cxnSp>
          <p:nvCxnSpPr>
            <p:cNvPr id="160" name="Straight Arrow Connector 159">
              <a:extLst>
                <a:ext uri="{FF2B5EF4-FFF2-40B4-BE49-F238E27FC236}">
                  <a16:creationId xmlns:a16="http://schemas.microsoft.com/office/drawing/2014/main" id="{48975A7B-97F4-491C-9CA3-0BAA5A43580E}"/>
                </a:ext>
              </a:extLst>
            </p:cNvPr>
            <p:cNvCxnSpPr>
              <a:cxnSpLocks/>
              <a:stCxn id="140" idx="2"/>
              <a:endCxn id="158" idx="1"/>
            </p:cNvCxnSpPr>
            <p:nvPr/>
          </p:nvCxnSpPr>
          <p:spPr>
            <a:xfrm flipH="1">
              <a:off x="1608543" y="4181256"/>
              <a:ext cx="63163" cy="1000447"/>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FD233B0A-5710-463B-A367-AE24346464BC}"/>
                </a:ext>
              </a:extLst>
            </p:cNvPr>
            <p:cNvCxnSpPr>
              <a:cxnSpLocks/>
              <a:stCxn id="158" idx="5"/>
              <a:endCxn id="152" idx="1"/>
            </p:cNvCxnSpPr>
            <p:nvPr/>
          </p:nvCxnSpPr>
          <p:spPr>
            <a:xfrm>
              <a:off x="1852981" y="5426141"/>
              <a:ext cx="403358" cy="266995"/>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DC35A635-207A-482C-8046-4985AB85416A}"/>
                </a:ext>
              </a:extLst>
            </p:cNvPr>
            <p:cNvCxnSpPr>
              <a:cxnSpLocks/>
              <a:stCxn id="140" idx="2"/>
              <a:endCxn id="159" idx="0"/>
            </p:cNvCxnSpPr>
            <p:nvPr/>
          </p:nvCxnSpPr>
          <p:spPr>
            <a:xfrm flipH="1">
              <a:off x="1326018" y="4181256"/>
              <a:ext cx="345688" cy="1295510"/>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A88191F5-F454-41FE-B32D-6212D33D2D5D}"/>
                </a:ext>
              </a:extLst>
            </p:cNvPr>
            <p:cNvCxnSpPr>
              <a:cxnSpLocks/>
              <a:stCxn id="159" idx="5"/>
              <a:endCxn id="154" idx="1"/>
            </p:cNvCxnSpPr>
            <p:nvPr/>
          </p:nvCxnSpPr>
          <p:spPr>
            <a:xfrm>
              <a:off x="1448237" y="5771829"/>
              <a:ext cx="742508" cy="422832"/>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8" name="Rectangle 167">
              <a:extLst>
                <a:ext uri="{FF2B5EF4-FFF2-40B4-BE49-F238E27FC236}">
                  <a16:creationId xmlns:a16="http://schemas.microsoft.com/office/drawing/2014/main" id="{E1835F9C-83B3-49B5-A9A5-AE4AAB14664C}"/>
                </a:ext>
              </a:extLst>
            </p:cNvPr>
            <p:cNvSpPr/>
            <p:nvPr/>
          </p:nvSpPr>
          <p:spPr>
            <a:xfrm>
              <a:off x="553445" y="2737139"/>
              <a:ext cx="1321875"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ITRF2000 </a:t>
              </a:r>
              <a:r>
                <a:rPr lang="en-US" sz="1200" dirty="0">
                  <a:solidFill>
                    <a:schemeClr val="tx1"/>
                  </a:solidFill>
                </a:rPr>
                <a:t>(290)</a:t>
              </a:r>
              <a:endParaRPr lang="en-US" dirty="0">
                <a:solidFill>
                  <a:schemeClr val="tx1"/>
                </a:solidFill>
              </a:endParaRPr>
            </a:p>
          </p:txBody>
        </p:sp>
        <p:sp>
          <p:nvSpPr>
            <p:cNvPr id="169" name="Rectangle 168">
              <a:extLst>
                <a:ext uri="{FF2B5EF4-FFF2-40B4-BE49-F238E27FC236}">
                  <a16:creationId xmlns:a16="http://schemas.microsoft.com/office/drawing/2014/main" id="{2D98481B-25F5-43EB-9D7A-96F3BB49552B}"/>
                </a:ext>
              </a:extLst>
            </p:cNvPr>
            <p:cNvSpPr/>
            <p:nvPr/>
          </p:nvSpPr>
          <p:spPr>
            <a:xfrm>
              <a:off x="2302171" y="3279048"/>
              <a:ext cx="1441061"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NAD83_PA </a:t>
              </a:r>
              <a:r>
                <a:rPr lang="en-US" sz="1200" dirty="0">
                  <a:solidFill>
                    <a:schemeClr val="tx1"/>
                  </a:solidFill>
                </a:rPr>
                <a:t>(320)</a:t>
              </a:r>
              <a:endParaRPr lang="en-US" dirty="0">
                <a:solidFill>
                  <a:schemeClr val="tx1"/>
                </a:solidFill>
              </a:endParaRPr>
            </a:p>
          </p:txBody>
        </p:sp>
        <p:sp>
          <p:nvSpPr>
            <p:cNvPr id="170" name="Oval 169">
              <a:extLst>
                <a:ext uri="{FF2B5EF4-FFF2-40B4-BE49-F238E27FC236}">
                  <a16:creationId xmlns:a16="http://schemas.microsoft.com/office/drawing/2014/main" id="{372B8FBD-C138-495E-9034-70E02EFC9452}"/>
                </a:ext>
              </a:extLst>
            </p:cNvPr>
            <p:cNvSpPr/>
            <p:nvPr/>
          </p:nvSpPr>
          <p:spPr>
            <a:xfrm>
              <a:off x="2416852" y="2871788"/>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22</a:t>
              </a:r>
            </a:p>
          </p:txBody>
        </p:sp>
        <p:sp>
          <p:nvSpPr>
            <p:cNvPr id="171" name="Rectangle 170">
              <a:extLst>
                <a:ext uri="{FF2B5EF4-FFF2-40B4-BE49-F238E27FC236}">
                  <a16:creationId xmlns:a16="http://schemas.microsoft.com/office/drawing/2014/main" id="{C58F38FB-BDD8-4DBC-9C4C-7B987DB0DA59}"/>
                </a:ext>
              </a:extLst>
            </p:cNvPr>
            <p:cNvSpPr/>
            <p:nvPr/>
          </p:nvSpPr>
          <p:spPr>
            <a:xfrm>
              <a:off x="2238730" y="2062764"/>
              <a:ext cx="1542888"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NAD83_MA </a:t>
              </a:r>
              <a:r>
                <a:rPr lang="en-US" sz="1200" dirty="0">
                  <a:solidFill>
                    <a:schemeClr val="tx1"/>
                  </a:solidFill>
                </a:rPr>
                <a:t>(330)</a:t>
              </a:r>
              <a:endParaRPr lang="en-US" dirty="0">
                <a:solidFill>
                  <a:schemeClr val="tx1"/>
                </a:solidFill>
              </a:endParaRPr>
            </a:p>
          </p:txBody>
        </p:sp>
        <p:sp>
          <p:nvSpPr>
            <p:cNvPr id="172" name="Oval 171">
              <a:extLst>
                <a:ext uri="{FF2B5EF4-FFF2-40B4-BE49-F238E27FC236}">
                  <a16:creationId xmlns:a16="http://schemas.microsoft.com/office/drawing/2014/main" id="{CDA54034-4102-47B6-B851-B13E0C1DE6C7}"/>
                </a:ext>
              </a:extLst>
            </p:cNvPr>
            <p:cNvSpPr/>
            <p:nvPr/>
          </p:nvSpPr>
          <p:spPr>
            <a:xfrm>
              <a:off x="2848478" y="2520627"/>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23</a:t>
              </a:r>
            </a:p>
          </p:txBody>
        </p:sp>
        <p:cxnSp>
          <p:nvCxnSpPr>
            <p:cNvPr id="173" name="Straight Arrow Connector 172">
              <a:extLst>
                <a:ext uri="{FF2B5EF4-FFF2-40B4-BE49-F238E27FC236}">
                  <a16:creationId xmlns:a16="http://schemas.microsoft.com/office/drawing/2014/main" id="{16F887CE-725F-42E9-BDEC-3F2B6CD1ED93}"/>
                </a:ext>
              </a:extLst>
            </p:cNvPr>
            <p:cNvCxnSpPr>
              <a:cxnSpLocks/>
              <a:stCxn id="169" idx="0"/>
              <a:endCxn id="170" idx="6"/>
            </p:cNvCxnSpPr>
            <p:nvPr/>
          </p:nvCxnSpPr>
          <p:spPr>
            <a:xfrm flipH="1" flipV="1">
              <a:off x="2762540" y="3044632"/>
              <a:ext cx="260162" cy="234416"/>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564F745A-EB05-47F9-8B22-839E953D35DD}"/>
                </a:ext>
              </a:extLst>
            </p:cNvPr>
            <p:cNvCxnSpPr>
              <a:cxnSpLocks/>
              <a:stCxn id="170" idx="1"/>
              <a:endCxn id="168" idx="3"/>
            </p:cNvCxnSpPr>
            <p:nvPr/>
          </p:nvCxnSpPr>
          <p:spPr>
            <a:xfrm flipH="1" flipV="1">
              <a:off x="1875320" y="2898832"/>
              <a:ext cx="592157" cy="23581"/>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2D165E25-6544-4030-A378-BD88C3B0BC86}"/>
                </a:ext>
              </a:extLst>
            </p:cNvPr>
            <p:cNvCxnSpPr>
              <a:cxnSpLocks/>
              <a:stCxn id="171" idx="2"/>
              <a:endCxn id="172" idx="0"/>
            </p:cNvCxnSpPr>
            <p:nvPr/>
          </p:nvCxnSpPr>
          <p:spPr>
            <a:xfrm>
              <a:off x="3010174" y="2386149"/>
              <a:ext cx="11148" cy="134478"/>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3DB841D7-8BA5-4ECE-8FAF-1406C349ACC1}"/>
                </a:ext>
              </a:extLst>
            </p:cNvPr>
            <p:cNvCxnSpPr>
              <a:cxnSpLocks/>
              <a:stCxn id="172" idx="2"/>
              <a:endCxn id="168" idx="3"/>
            </p:cNvCxnSpPr>
            <p:nvPr/>
          </p:nvCxnSpPr>
          <p:spPr>
            <a:xfrm flipH="1">
              <a:off x="1875320" y="2693471"/>
              <a:ext cx="973158" cy="205361"/>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4D00B138-FB3F-4865-886A-2C0BC3824193}"/>
                </a:ext>
              </a:extLst>
            </p:cNvPr>
            <p:cNvCxnSpPr>
              <a:cxnSpLocks/>
              <a:stCxn id="179" idx="2"/>
              <a:endCxn id="140" idx="0"/>
            </p:cNvCxnSpPr>
            <p:nvPr/>
          </p:nvCxnSpPr>
          <p:spPr>
            <a:xfrm>
              <a:off x="1204353" y="3646309"/>
              <a:ext cx="467353" cy="211562"/>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448F34BF-105E-4924-BC0A-4E749CA41E8E}"/>
                </a:ext>
              </a:extLst>
            </p:cNvPr>
            <p:cNvCxnSpPr>
              <a:cxnSpLocks/>
              <a:stCxn id="168" idx="2"/>
              <a:endCxn id="179" idx="0"/>
            </p:cNvCxnSpPr>
            <p:nvPr/>
          </p:nvCxnSpPr>
          <p:spPr>
            <a:xfrm flipH="1">
              <a:off x="1204353" y="3060524"/>
              <a:ext cx="10030" cy="216453"/>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07FF684C-B240-4311-88EB-18AA803FE389}"/>
                </a:ext>
              </a:extLst>
            </p:cNvPr>
            <p:cNvSpPr txBox="1"/>
            <p:nvPr/>
          </p:nvSpPr>
          <p:spPr>
            <a:xfrm>
              <a:off x="913247" y="3276977"/>
              <a:ext cx="582211" cy="369332"/>
            </a:xfrm>
            <a:prstGeom prst="rect">
              <a:avLst/>
            </a:prstGeom>
            <a:noFill/>
          </p:spPr>
          <p:txBody>
            <a:bodyPr wrap="none" rtlCol="0">
              <a:spAutoFit/>
            </a:bodyPr>
            <a:lstStyle/>
            <a:p>
              <a:r>
                <a:rPr lang="en-US" dirty="0"/>
                <a:t>Etc.</a:t>
              </a:r>
            </a:p>
          </p:txBody>
        </p:sp>
        <p:sp>
          <p:nvSpPr>
            <p:cNvPr id="180" name="TextBox 179">
              <a:extLst>
                <a:ext uri="{FF2B5EF4-FFF2-40B4-BE49-F238E27FC236}">
                  <a16:creationId xmlns:a16="http://schemas.microsoft.com/office/drawing/2014/main" id="{41F267BA-D12A-402C-8E0D-0A681DC26210}"/>
                </a:ext>
              </a:extLst>
            </p:cNvPr>
            <p:cNvSpPr txBox="1"/>
            <p:nvPr/>
          </p:nvSpPr>
          <p:spPr>
            <a:xfrm>
              <a:off x="1163813" y="501885"/>
              <a:ext cx="1864613" cy="369332"/>
            </a:xfrm>
            <a:prstGeom prst="rect">
              <a:avLst/>
            </a:prstGeom>
            <a:noFill/>
          </p:spPr>
          <p:txBody>
            <a:bodyPr wrap="none" rtlCol="0">
              <a:spAutoFit/>
            </a:bodyPr>
            <a:lstStyle/>
            <a:p>
              <a:r>
                <a:rPr lang="en-US" dirty="0"/>
                <a:t>Epoch:  </a:t>
              </a:r>
              <a:r>
                <a:rPr lang="en-US" b="1" dirty="0">
                  <a:solidFill>
                    <a:srgbClr val="FF0000"/>
                  </a:solidFill>
                </a:rPr>
                <a:t>2010.00</a:t>
              </a:r>
            </a:p>
          </p:txBody>
        </p:sp>
        <p:sp>
          <p:nvSpPr>
            <p:cNvPr id="183" name="Rectangle 182">
              <a:extLst>
                <a:ext uri="{FF2B5EF4-FFF2-40B4-BE49-F238E27FC236}">
                  <a16:creationId xmlns:a16="http://schemas.microsoft.com/office/drawing/2014/main" id="{7B54C60A-6DF9-4AC7-A0B3-569BF9AF4747}"/>
                </a:ext>
              </a:extLst>
            </p:cNvPr>
            <p:cNvSpPr/>
            <p:nvPr/>
          </p:nvSpPr>
          <p:spPr>
            <a:xfrm>
              <a:off x="473824" y="482137"/>
              <a:ext cx="3412447" cy="5935287"/>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AF2B30E1-2950-4178-984B-0FC28EEDA939}"/>
                </a:ext>
              </a:extLst>
            </p:cNvPr>
            <p:cNvSpPr/>
            <p:nvPr/>
          </p:nvSpPr>
          <p:spPr>
            <a:xfrm>
              <a:off x="669291" y="1805107"/>
              <a:ext cx="1109567"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ITRF96 </a:t>
              </a:r>
              <a:r>
                <a:rPr lang="en-US" sz="1200" dirty="0">
                  <a:solidFill>
                    <a:schemeClr val="tx1"/>
                  </a:solidFill>
                </a:rPr>
                <a:t>(250)</a:t>
              </a:r>
              <a:endParaRPr lang="en-US" dirty="0">
                <a:solidFill>
                  <a:schemeClr val="tx1"/>
                </a:solidFill>
              </a:endParaRPr>
            </a:p>
          </p:txBody>
        </p:sp>
        <p:sp>
          <p:nvSpPr>
            <p:cNvPr id="188" name="Oval 187">
              <a:extLst>
                <a:ext uri="{FF2B5EF4-FFF2-40B4-BE49-F238E27FC236}">
                  <a16:creationId xmlns:a16="http://schemas.microsoft.com/office/drawing/2014/main" id="{E07C40CA-602F-4E76-A5EC-F818BFFBEBBF}"/>
                </a:ext>
              </a:extLst>
            </p:cNvPr>
            <p:cNvSpPr/>
            <p:nvPr/>
          </p:nvSpPr>
          <p:spPr>
            <a:xfrm>
              <a:off x="2421842" y="1566535"/>
              <a:ext cx="345688" cy="34568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16</a:t>
              </a:r>
            </a:p>
          </p:txBody>
        </p:sp>
        <p:cxnSp>
          <p:nvCxnSpPr>
            <p:cNvPr id="189" name="Straight Arrow Connector 188">
              <a:extLst>
                <a:ext uri="{FF2B5EF4-FFF2-40B4-BE49-F238E27FC236}">
                  <a16:creationId xmlns:a16="http://schemas.microsoft.com/office/drawing/2014/main" id="{19941E59-A5A9-4240-80A9-1770A3429DBC}"/>
                </a:ext>
              </a:extLst>
            </p:cNvPr>
            <p:cNvCxnSpPr>
              <a:cxnSpLocks/>
              <a:stCxn id="148" idx="2"/>
              <a:endCxn id="188" idx="7"/>
            </p:cNvCxnSpPr>
            <p:nvPr/>
          </p:nvCxnSpPr>
          <p:spPr>
            <a:xfrm flipH="1">
              <a:off x="2716905" y="1294645"/>
              <a:ext cx="187377" cy="322515"/>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63DAA13C-2840-49B8-A53B-A70F012C76B2}"/>
                </a:ext>
              </a:extLst>
            </p:cNvPr>
            <p:cNvCxnSpPr>
              <a:cxnSpLocks/>
              <a:stCxn id="188" idx="2"/>
              <a:endCxn id="187" idx="3"/>
            </p:cNvCxnSpPr>
            <p:nvPr/>
          </p:nvCxnSpPr>
          <p:spPr>
            <a:xfrm flipH="1">
              <a:off x="1778858" y="1739379"/>
              <a:ext cx="642984" cy="227421"/>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89F87DF9-2E0F-43FC-9F28-319149C18E25}"/>
                </a:ext>
              </a:extLst>
            </p:cNvPr>
            <p:cNvSpPr txBox="1"/>
            <p:nvPr/>
          </p:nvSpPr>
          <p:spPr>
            <a:xfrm>
              <a:off x="951096" y="1282551"/>
              <a:ext cx="582211" cy="369332"/>
            </a:xfrm>
            <a:prstGeom prst="rect">
              <a:avLst/>
            </a:prstGeom>
            <a:noFill/>
          </p:spPr>
          <p:txBody>
            <a:bodyPr wrap="none" rtlCol="0">
              <a:spAutoFit/>
            </a:bodyPr>
            <a:lstStyle/>
            <a:p>
              <a:r>
                <a:rPr lang="en-US" dirty="0"/>
                <a:t>Etc.</a:t>
              </a:r>
            </a:p>
          </p:txBody>
        </p:sp>
        <p:cxnSp>
          <p:nvCxnSpPr>
            <p:cNvPr id="193" name="Straight Arrow Connector 192">
              <a:extLst>
                <a:ext uri="{FF2B5EF4-FFF2-40B4-BE49-F238E27FC236}">
                  <a16:creationId xmlns:a16="http://schemas.microsoft.com/office/drawing/2014/main" id="{80CA0423-99AF-4B1F-9202-28D8D3B51EE1}"/>
                </a:ext>
              </a:extLst>
            </p:cNvPr>
            <p:cNvCxnSpPr>
              <a:cxnSpLocks/>
              <a:stCxn id="187" idx="2"/>
              <a:endCxn id="151" idx="0"/>
            </p:cNvCxnSpPr>
            <p:nvPr/>
          </p:nvCxnSpPr>
          <p:spPr>
            <a:xfrm flipH="1">
              <a:off x="1211315" y="2128492"/>
              <a:ext cx="12760" cy="119927"/>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0ECAF893-E282-47FB-91E0-8BFF383DEFE9}"/>
                </a:ext>
              </a:extLst>
            </p:cNvPr>
            <p:cNvCxnSpPr>
              <a:cxnSpLocks/>
              <a:stCxn id="192" idx="2"/>
              <a:endCxn id="187" idx="0"/>
            </p:cNvCxnSpPr>
            <p:nvPr/>
          </p:nvCxnSpPr>
          <p:spPr>
            <a:xfrm flipH="1">
              <a:off x="1224075" y="1651883"/>
              <a:ext cx="18127" cy="153224"/>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 name="Straight Arrow Connector 2">
            <a:extLst>
              <a:ext uri="{FF2B5EF4-FFF2-40B4-BE49-F238E27FC236}">
                <a16:creationId xmlns:a16="http://schemas.microsoft.com/office/drawing/2014/main" id="{C5FA56DC-8006-4065-9F7C-2246AE289152}"/>
              </a:ext>
            </a:extLst>
          </p:cNvPr>
          <p:cNvCxnSpPr>
            <a:cxnSpLocks/>
            <a:stCxn id="60" idx="2"/>
            <a:endCxn id="10" idx="0"/>
          </p:cNvCxnSpPr>
          <p:nvPr/>
        </p:nvCxnSpPr>
        <p:spPr>
          <a:xfrm>
            <a:off x="9726192" y="3753302"/>
            <a:ext cx="616246" cy="2124596"/>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47928683-D464-45A6-9252-0E11466691C2}"/>
              </a:ext>
            </a:extLst>
          </p:cNvPr>
          <p:cNvSpPr txBox="1"/>
          <p:nvPr/>
        </p:nvSpPr>
        <p:spPr>
          <a:xfrm>
            <a:off x="8470065" y="5877898"/>
            <a:ext cx="3744745" cy="830997"/>
          </a:xfrm>
          <a:prstGeom prst="rect">
            <a:avLst/>
          </a:prstGeom>
          <a:noFill/>
        </p:spPr>
        <p:txBody>
          <a:bodyPr wrap="square" rtlCol="0">
            <a:spAutoFit/>
          </a:bodyPr>
          <a:lstStyle/>
          <a:p>
            <a:r>
              <a:rPr lang="en-US" sz="1200" dirty="0"/>
              <a:t>For region “CONUS” the NAD 83(NSRS2007) to NAD 83(2011) epoch 2010.00 NADCON transformations are 6A, 6B and 6C.  Here, in the PRVI region, they are 22A, 22B, 22C  </a:t>
            </a:r>
          </a:p>
        </p:txBody>
      </p:sp>
      <p:sp>
        <p:nvSpPr>
          <p:cNvPr id="109" name="TextBox 108">
            <a:extLst>
              <a:ext uri="{FF2B5EF4-FFF2-40B4-BE49-F238E27FC236}">
                <a16:creationId xmlns:a16="http://schemas.microsoft.com/office/drawing/2014/main" id="{146A87E2-9506-4973-A2ED-E1F394ADF553}"/>
              </a:ext>
            </a:extLst>
          </p:cNvPr>
          <p:cNvSpPr txBox="1"/>
          <p:nvPr/>
        </p:nvSpPr>
        <p:spPr>
          <a:xfrm>
            <a:off x="4048388" y="4919787"/>
            <a:ext cx="1986357" cy="1384995"/>
          </a:xfrm>
          <a:prstGeom prst="rect">
            <a:avLst/>
          </a:prstGeom>
          <a:noFill/>
        </p:spPr>
        <p:txBody>
          <a:bodyPr wrap="square" rtlCol="0">
            <a:spAutoFit/>
          </a:bodyPr>
          <a:lstStyle/>
          <a:p>
            <a:r>
              <a:rPr lang="en-US" sz="1200" dirty="0"/>
              <a:t>There is no connection</a:t>
            </a:r>
          </a:p>
          <a:p>
            <a:r>
              <a:rPr lang="en-US" sz="1200" dirty="0"/>
              <a:t>here.  </a:t>
            </a:r>
            <a:r>
              <a:rPr lang="en-US" sz="1200" b="1" dirty="0">
                <a:solidFill>
                  <a:srgbClr val="FF0000"/>
                </a:solidFill>
              </a:rPr>
              <a:t>Different epochs!</a:t>
            </a:r>
          </a:p>
          <a:p>
            <a:r>
              <a:rPr lang="en-US" sz="1200" dirty="0"/>
              <a:t>But if IFDM is allowed to “define” coordinates, a connection can be made here.  But that generally is not going to be allowed.</a:t>
            </a:r>
          </a:p>
        </p:txBody>
      </p:sp>
    </p:spTree>
    <p:extLst>
      <p:ext uri="{BB962C8B-B14F-4D97-AF65-F5344CB8AC3E}">
        <p14:creationId xmlns:p14="http://schemas.microsoft.com/office/powerpoint/2010/main" val="391454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5">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4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5">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1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2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9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1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5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1" grpId="0" animBg="1"/>
      <p:bldP spid="88" grpId="0"/>
      <p:bldP spid="60" grpId="0" animBg="1"/>
      <p:bldP spid="117" grpId="0"/>
      <p:bldP spid="125" grpId="0"/>
      <p:bldP spid="128" grpId="0" animBg="1"/>
      <p:bldP spid="51" grpId="0" animBg="1"/>
      <p:bldP spid="241" grpId="0"/>
      <p:bldP spid="10" grpId="0"/>
      <p:bldP spid="10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67DC8-63B6-438D-81C2-2CCF379821E9}"/>
              </a:ext>
            </a:extLst>
          </p:cNvPr>
          <p:cNvSpPr>
            <a:spLocks noGrp="1"/>
          </p:cNvSpPr>
          <p:nvPr>
            <p:ph type="title"/>
          </p:nvPr>
        </p:nvSpPr>
        <p:spPr/>
        <p:txBody>
          <a:bodyPr/>
          <a:lstStyle/>
          <a:p>
            <a:r>
              <a:rPr lang="en-US" dirty="0"/>
              <a:t>USA</a:t>
            </a:r>
          </a:p>
        </p:txBody>
      </p:sp>
      <p:sp>
        <p:nvSpPr>
          <p:cNvPr id="3" name="Content Placeholder 2">
            <a:extLst>
              <a:ext uri="{FF2B5EF4-FFF2-40B4-BE49-F238E27FC236}">
                <a16:creationId xmlns:a16="http://schemas.microsoft.com/office/drawing/2014/main" id="{9D1EC041-31BB-4E1E-A29D-0AFD504BC409}"/>
              </a:ext>
            </a:extLst>
          </p:cNvPr>
          <p:cNvSpPr>
            <a:spLocks noGrp="1"/>
          </p:cNvSpPr>
          <p:nvPr>
            <p:ph idx="1"/>
          </p:nvPr>
        </p:nvSpPr>
        <p:spPr/>
        <p:txBody>
          <a:bodyPr/>
          <a:lstStyle/>
          <a:p>
            <a:r>
              <a:rPr lang="en-US" dirty="0"/>
              <a:t>Use NCAT or </a:t>
            </a:r>
            <a:r>
              <a:rPr lang="en-US" dirty="0" err="1"/>
              <a:t>VDatum</a:t>
            </a:r>
            <a:endParaRPr lang="en-US" dirty="0"/>
          </a:p>
          <a:p>
            <a:pPr lvl="1"/>
            <a:r>
              <a:rPr lang="en-US" dirty="0"/>
              <a:t>They draw from the same code base</a:t>
            </a:r>
          </a:p>
        </p:txBody>
      </p:sp>
      <p:sp>
        <p:nvSpPr>
          <p:cNvPr id="4" name="Date Placeholder 3">
            <a:extLst>
              <a:ext uri="{FF2B5EF4-FFF2-40B4-BE49-F238E27FC236}">
                <a16:creationId xmlns:a16="http://schemas.microsoft.com/office/drawing/2014/main" id="{BAA32F15-B616-4C52-BF50-1BDB9A14E232}"/>
              </a:ext>
            </a:extLst>
          </p:cNvPr>
          <p:cNvSpPr>
            <a:spLocks noGrp="1"/>
          </p:cNvSpPr>
          <p:nvPr>
            <p:ph type="dt" sz="half" idx="10"/>
          </p:nvPr>
        </p:nvSpPr>
        <p:spPr/>
        <p:txBody>
          <a:bodyPr/>
          <a:lstStyle/>
          <a:p>
            <a:pPr>
              <a:defRPr/>
            </a:pPr>
            <a:r>
              <a:rPr lang="en-US"/>
              <a:t>April 23, 2025</a:t>
            </a:r>
          </a:p>
        </p:txBody>
      </p:sp>
      <p:sp>
        <p:nvSpPr>
          <p:cNvPr id="5" name="Footer Placeholder 4">
            <a:extLst>
              <a:ext uri="{FF2B5EF4-FFF2-40B4-BE49-F238E27FC236}">
                <a16:creationId xmlns:a16="http://schemas.microsoft.com/office/drawing/2014/main" id="{8E73FD87-1BB2-4481-BCAF-96244C0C0BD4}"/>
              </a:ext>
            </a:extLst>
          </p:cNvPr>
          <p:cNvSpPr>
            <a:spLocks noGrp="1"/>
          </p:cNvSpPr>
          <p:nvPr>
            <p:ph type="ftr" sz="quarter" idx="11"/>
          </p:nvPr>
        </p:nvSpPr>
        <p:spPr/>
        <p:txBody>
          <a:bodyPr/>
          <a:lstStyle/>
          <a:p>
            <a:pPr>
              <a:defRPr/>
            </a:pPr>
            <a:r>
              <a:rPr lang="en-US"/>
              <a:t>Industry Workshop on modernization of NSRS and CSRS</a:t>
            </a:r>
          </a:p>
        </p:txBody>
      </p:sp>
      <p:sp>
        <p:nvSpPr>
          <p:cNvPr id="6" name="Slide Number Placeholder 5">
            <a:extLst>
              <a:ext uri="{FF2B5EF4-FFF2-40B4-BE49-F238E27FC236}">
                <a16:creationId xmlns:a16="http://schemas.microsoft.com/office/drawing/2014/main" id="{0E4DC787-02DF-438F-9F3A-C0800C87DFE2}"/>
              </a:ext>
            </a:extLst>
          </p:cNvPr>
          <p:cNvSpPr>
            <a:spLocks noGrp="1"/>
          </p:cNvSpPr>
          <p:nvPr>
            <p:ph type="sldNum" sz="quarter" idx="12"/>
          </p:nvPr>
        </p:nvSpPr>
        <p:spPr/>
        <p:txBody>
          <a:bodyPr/>
          <a:lstStyle/>
          <a:p>
            <a:pPr>
              <a:defRPr/>
            </a:pPr>
            <a:fld id="{EB6791C4-DF4E-4C17-A41C-B2BEB15390BD}" type="slidenum">
              <a:rPr lang="en-US" smtClean="0"/>
              <a:pPr>
                <a:defRPr/>
              </a:pPr>
              <a:t>4</a:t>
            </a:fld>
            <a:endParaRPr lang="en-US"/>
          </a:p>
        </p:txBody>
      </p:sp>
    </p:spTree>
    <p:extLst>
      <p:ext uri="{BB962C8B-B14F-4D97-AF65-F5344CB8AC3E}">
        <p14:creationId xmlns:p14="http://schemas.microsoft.com/office/powerpoint/2010/main" val="2829099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5BE86-5542-42A9-A381-DB8BFAD24072}"/>
              </a:ext>
            </a:extLst>
          </p:cNvPr>
          <p:cNvSpPr>
            <a:spLocks noGrp="1"/>
          </p:cNvSpPr>
          <p:nvPr>
            <p:ph type="title"/>
          </p:nvPr>
        </p:nvSpPr>
        <p:spPr/>
        <p:txBody>
          <a:bodyPr/>
          <a:lstStyle/>
          <a:p>
            <a:r>
              <a:rPr lang="en-US" dirty="0"/>
              <a:t>NCAT</a:t>
            </a:r>
          </a:p>
        </p:txBody>
      </p:sp>
      <p:sp>
        <p:nvSpPr>
          <p:cNvPr id="3" name="Content Placeholder 2">
            <a:extLst>
              <a:ext uri="{FF2B5EF4-FFF2-40B4-BE49-F238E27FC236}">
                <a16:creationId xmlns:a16="http://schemas.microsoft.com/office/drawing/2014/main" id="{F3ED9372-EC98-43C0-BE61-D377D6CBB6BC}"/>
              </a:ext>
            </a:extLst>
          </p:cNvPr>
          <p:cNvSpPr>
            <a:spLocks noGrp="1"/>
          </p:cNvSpPr>
          <p:nvPr>
            <p:ph idx="1"/>
          </p:nvPr>
        </p:nvSpPr>
        <p:spPr/>
        <p:txBody>
          <a:bodyPr/>
          <a:lstStyle/>
          <a:p>
            <a:r>
              <a:rPr lang="en-US" dirty="0"/>
              <a:t>Input and output data requirements:</a:t>
            </a:r>
          </a:p>
          <a:p>
            <a:pPr lvl="1"/>
            <a:r>
              <a:rPr lang="en-US" dirty="0"/>
              <a:t>2-D or 3-D</a:t>
            </a:r>
          </a:p>
          <a:p>
            <a:pPr lvl="2"/>
            <a:r>
              <a:rPr lang="en-US" dirty="0"/>
              <a:t>And then which type</a:t>
            </a:r>
          </a:p>
          <a:p>
            <a:pPr lvl="1"/>
            <a:r>
              <a:rPr lang="en-US" dirty="0"/>
              <a:t>Datum</a:t>
            </a:r>
          </a:p>
          <a:p>
            <a:pPr lvl="1"/>
            <a:r>
              <a:rPr lang="en-US" dirty="0"/>
              <a:t>Epoch (possibly.  Depends on the datum)</a:t>
            </a:r>
          </a:p>
          <a:p>
            <a:r>
              <a:rPr lang="en-US" dirty="0"/>
              <a:t>Limitations:</a:t>
            </a:r>
          </a:p>
          <a:p>
            <a:pPr lvl="1"/>
            <a:r>
              <a:rPr lang="en-US" dirty="0"/>
              <a:t>Can go 3-D to 2-D but not the reverse</a:t>
            </a:r>
          </a:p>
          <a:p>
            <a:pPr lvl="1"/>
            <a:r>
              <a:rPr lang="en-US" dirty="0"/>
              <a:t>Only certain datums will trigger a request for “epoch”</a:t>
            </a:r>
          </a:p>
        </p:txBody>
      </p:sp>
      <p:sp>
        <p:nvSpPr>
          <p:cNvPr id="4" name="Date Placeholder 3">
            <a:extLst>
              <a:ext uri="{FF2B5EF4-FFF2-40B4-BE49-F238E27FC236}">
                <a16:creationId xmlns:a16="http://schemas.microsoft.com/office/drawing/2014/main" id="{113E10F2-A6F6-4367-8EDD-1D537FCE7E28}"/>
              </a:ext>
            </a:extLst>
          </p:cNvPr>
          <p:cNvSpPr>
            <a:spLocks noGrp="1"/>
          </p:cNvSpPr>
          <p:nvPr>
            <p:ph type="dt" sz="half" idx="10"/>
          </p:nvPr>
        </p:nvSpPr>
        <p:spPr/>
        <p:txBody>
          <a:bodyPr/>
          <a:lstStyle/>
          <a:p>
            <a:pPr>
              <a:defRPr/>
            </a:pPr>
            <a:r>
              <a:rPr lang="en-US"/>
              <a:t>April 23, 2025</a:t>
            </a:r>
          </a:p>
        </p:txBody>
      </p:sp>
      <p:sp>
        <p:nvSpPr>
          <p:cNvPr id="5" name="Footer Placeholder 4">
            <a:extLst>
              <a:ext uri="{FF2B5EF4-FFF2-40B4-BE49-F238E27FC236}">
                <a16:creationId xmlns:a16="http://schemas.microsoft.com/office/drawing/2014/main" id="{5D2ECFF7-055E-42FB-9E02-536433C0564B}"/>
              </a:ext>
            </a:extLst>
          </p:cNvPr>
          <p:cNvSpPr>
            <a:spLocks noGrp="1"/>
          </p:cNvSpPr>
          <p:nvPr>
            <p:ph type="ftr" sz="quarter" idx="11"/>
          </p:nvPr>
        </p:nvSpPr>
        <p:spPr/>
        <p:txBody>
          <a:bodyPr/>
          <a:lstStyle/>
          <a:p>
            <a:pPr>
              <a:defRPr/>
            </a:pPr>
            <a:r>
              <a:rPr lang="en-US"/>
              <a:t>Industry Workshop on modernization of NSRS and CSRS</a:t>
            </a:r>
          </a:p>
        </p:txBody>
      </p:sp>
      <p:sp>
        <p:nvSpPr>
          <p:cNvPr id="6" name="Slide Number Placeholder 5">
            <a:extLst>
              <a:ext uri="{FF2B5EF4-FFF2-40B4-BE49-F238E27FC236}">
                <a16:creationId xmlns:a16="http://schemas.microsoft.com/office/drawing/2014/main" id="{BD9FDC3A-AFBA-474D-8985-ADD455E191BA}"/>
              </a:ext>
            </a:extLst>
          </p:cNvPr>
          <p:cNvSpPr>
            <a:spLocks noGrp="1"/>
          </p:cNvSpPr>
          <p:nvPr>
            <p:ph type="sldNum" sz="quarter" idx="12"/>
          </p:nvPr>
        </p:nvSpPr>
        <p:spPr/>
        <p:txBody>
          <a:bodyPr/>
          <a:lstStyle/>
          <a:p>
            <a:pPr>
              <a:defRPr/>
            </a:pPr>
            <a:fld id="{EB6791C4-DF4E-4C17-A41C-B2BEB15390BD}" type="slidenum">
              <a:rPr lang="en-US" smtClean="0"/>
              <a:pPr>
                <a:defRPr/>
              </a:pPr>
              <a:t>5</a:t>
            </a:fld>
            <a:endParaRPr lang="en-US"/>
          </a:p>
        </p:txBody>
      </p:sp>
    </p:spTree>
    <p:extLst>
      <p:ext uri="{BB962C8B-B14F-4D97-AF65-F5344CB8AC3E}">
        <p14:creationId xmlns:p14="http://schemas.microsoft.com/office/powerpoint/2010/main" val="116759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429C5-BB02-40C1-A02F-9DD0830A52F9}"/>
              </a:ext>
            </a:extLst>
          </p:cNvPr>
          <p:cNvSpPr>
            <a:spLocks noGrp="1"/>
          </p:cNvSpPr>
          <p:nvPr>
            <p:ph type="title"/>
          </p:nvPr>
        </p:nvSpPr>
        <p:spPr/>
        <p:txBody>
          <a:bodyPr/>
          <a:lstStyle/>
          <a:p>
            <a:r>
              <a:rPr lang="en-US" dirty="0"/>
              <a:t>Data types</a:t>
            </a:r>
          </a:p>
        </p:txBody>
      </p:sp>
      <p:sp>
        <p:nvSpPr>
          <p:cNvPr id="3" name="Content Placeholder 2">
            <a:extLst>
              <a:ext uri="{FF2B5EF4-FFF2-40B4-BE49-F238E27FC236}">
                <a16:creationId xmlns:a16="http://schemas.microsoft.com/office/drawing/2014/main" id="{FBA3B9E6-3F3B-4FDF-ADA6-A12C9E7C3970}"/>
              </a:ext>
            </a:extLst>
          </p:cNvPr>
          <p:cNvSpPr>
            <a:spLocks noGrp="1"/>
          </p:cNvSpPr>
          <p:nvPr>
            <p:ph idx="1"/>
          </p:nvPr>
        </p:nvSpPr>
        <p:spPr>
          <a:xfrm>
            <a:off x="609600" y="1600203"/>
            <a:ext cx="4191000" cy="4525963"/>
          </a:xfrm>
        </p:spPr>
        <p:txBody>
          <a:bodyPr/>
          <a:lstStyle/>
          <a:p>
            <a:r>
              <a:rPr lang="en-US" dirty="0"/>
              <a:t>2-D</a:t>
            </a:r>
          </a:p>
          <a:p>
            <a:pPr lvl="1"/>
            <a:r>
              <a:rPr lang="en-US" dirty="0"/>
              <a:t>Lat/Lon</a:t>
            </a:r>
          </a:p>
          <a:p>
            <a:pPr lvl="1"/>
            <a:r>
              <a:rPr lang="en-US" dirty="0"/>
              <a:t>SPCS(27, 83, 2022)</a:t>
            </a:r>
          </a:p>
          <a:p>
            <a:pPr lvl="1"/>
            <a:r>
              <a:rPr lang="en-US" dirty="0"/>
              <a:t>UTM</a:t>
            </a:r>
          </a:p>
          <a:p>
            <a:pPr lvl="1"/>
            <a:r>
              <a:rPr lang="en-US" dirty="0"/>
              <a:t>USNG</a:t>
            </a:r>
          </a:p>
        </p:txBody>
      </p:sp>
      <p:sp>
        <p:nvSpPr>
          <p:cNvPr id="4" name="Date Placeholder 3">
            <a:extLst>
              <a:ext uri="{FF2B5EF4-FFF2-40B4-BE49-F238E27FC236}">
                <a16:creationId xmlns:a16="http://schemas.microsoft.com/office/drawing/2014/main" id="{9929E020-F882-42D5-B5FB-050B7DC0BAB9}"/>
              </a:ext>
            </a:extLst>
          </p:cNvPr>
          <p:cNvSpPr>
            <a:spLocks noGrp="1"/>
          </p:cNvSpPr>
          <p:nvPr>
            <p:ph type="dt" sz="half" idx="10"/>
          </p:nvPr>
        </p:nvSpPr>
        <p:spPr/>
        <p:txBody>
          <a:bodyPr/>
          <a:lstStyle/>
          <a:p>
            <a:pPr>
              <a:defRPr/>
            </a:pPr>
            <a:r>
              <a:rPr lang="en-US"/>
              <a:t>April 23, 2025</a:t>
            </a:r>
          </a:p>
        </p:txBody>
      </p:sp>
      <p:sp>
        <p:nvSpPr>
          <p:cNvPr id="5" name="Footer Placeholder 4">
            <a:extLst>
              <a:ext uri="{FF2B5EF4-FFF2-40B4-BE49-F238E27FC236}">
                <a16:creationId xmlns:a16="http://schemas.microsoft.com/office/drawing/2014/main" id="{9829F1C3-B1BA-48F5-9B69-81CE97B7109A}"/>
              </a:ext>
            </a:extLst>
          </p:cNvPr>
          <p:cNvSpPr>
            <a:spLocks noGrp="1"/>
          </p:cNvSpPr>
          <p:nvPr>
            <p:ph type="ftr" sz="quarter" idx="11"/>
          </p:nvPr>
        </p:nvSpPr>
        <p:spPr/>
        <p:txBody>
          <a:bodyPr/>
          <a:lstStyle/>
          <a:p>
            <a:pPr>
              <a:defRPr/>
            </a:pPr>
            <a:r>
              <a:rPr lang="en-US"/>
              <a:t>Industry Workshop on modernization of NSRS and CSRS</a:t>
            </a:r>
          </a:p>
        </p:txBody>
      </p:sp>
      <p:sp>
        <p:nvSpPr>
          <p:cNvPr id="6" name="Slide Number Placeholder 5">
            <a:extLst>
              <a:ext uri="{FF2B5EF4-FFF2-40B4-BE49-F238E27FC236}">
                <a16:creationId xmlns:a16="http://schemas.microsoft.com/office/drawing/2014/main" id="{13839A92-9416-4CE2-B6DA-AB671B99C87A}"/>
              </a:ext>
            </a:extLst>
          </p:cNvPr>
          <p:cNvSpPr>
            <a:spLocks noGrp="1"/>
          </p:cNvSpPr>
          <p:nvPr>
            <p:ph type="sldNum" sz="quarter" idx="12"/>
          </p:nvPr>
        </p:nvSpPr>
        <p:spPr/>
        <p:txBody>
          <a:bodyPr/>
          <a:lstStyle/>
          <a:p>
            <a:pPr>
              <a:defRPr/>
            </a:pPr>
            <a:fld id="{EB6791C4-DF4E-4C17-A41C-B2BEB15390BD}" type="slidenum">
              <a:rPr lang="en-US" smtClean="0"/>
              <a:pPr>
                <a:defRPr/>
              </a:pPr>
              <a:t>6</a:t>
            </a:fld>
            <a:endParaRPr lang="en-US"/>
          </a:p>
        </p:txBody>
      </p:sp>
      <p:sp>
        <p:nvSpPr>
          <p:cNvPr id="9" name="Content Placeholder 2">
            <a:extLst>
              <a:ext uri="{FF2B5EF4-FFF2-40B4-BE49-F238E27FC236}">
                <a16:creationId xmlns:a16="http://schemas.microsoft.com/office/drawing/2014/main" id="{D1C13D9E-FFB6-4BF0-A4C5-14FBFFC39106}"/>
              </a:ext>
            </a:extLst>
          </p:cNvPr>
          <p:cNvSpPr txBox="1">
            <a:spLocks/>
          </p:cNvSpPr>
          <p:nvPr/>
        </p:nvSpPr>
        <p:spPr bwMode="auto">
          <a:xfrm>
            <a:off x="6460066" y="1600203"/>
            <a:ext cx="4191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3-D</a:t>
            </a:r>
          </a:p>
          <a:p>
            <a:pPr lvl="1"/>
            <a:r>
              <a:rPr lang="en-US" dirty="0"/>
              <a:t>Any 2-D + h</a:t>
            </a:r>
          </a:p>
          <a:p>
            <a:pPr lvl="1"/>
            <a:r>
              <a:rPr lang="en-US" dirty="0"/>
              <a:t>Any 2-D + H</a:t>
            </a:r>
          </a:p>
          <a:p>
            <a:pPr lvl="1"/>
            <a:r>
              <a:rPr lang="en-US" dirty="0"/>
              <a:t>X, Y, Z</a:t>
            </a:r>
          </a:p>
        </p:txBody>
      </p:sp>
    </p:spTree>
    <p:extLst>
      <p:ext uri="{BB962C8B-B14F-4D97-AF65-F5344CB8AC3E}">
        <p14:creationId xmlns:p14="http://schemas.microsoft.com/office/powerpoint/2010/main" val="330698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B87EE-679A-4720-9D5B-BF7145E7BA51}"/>
              </a:ext>
            </a:extLst>
          </p:cNvPr>
          <p:cNvSpPr>
            <a:spLocks noGrp="1"/>
          </p:cNvSpPr>
          <p:nvPr>
            <p:ph type="title"/>
          </p:nvPr>
        </p:nvSpPr>
        <p:spPr/>
        <p:txBody>
          <a:bodyPr/>
          <a:lstStyle/>
          <a:p>
            <a:r>
              <a:rPr lang="en-US" dirty="0"/>
              <a:t>NCAT new functionality</a:t>
            </a:r>
          </a:p>
        </p:txBody>
      </p:sp>
      <p:sp>
        <p:nvSpPr>
          <p:cNvPr id="3" name="Content Placeholder 2">
            <a:extLst>
              <a:ext uri="{FF2B5EF4-FFF2-40B4-BE49-F238E27FC236}">
                <a16:creationId xmlns:a16="http://schemas.microsoft.com/office/drawing/2014/main" id="{6F69FB1B-63AF-42EF-BB62-4DCA2C3C53F5}"/>
              </a:ext>
            </a:extLst>
          </p:cNvPr>
          <p:cNvSpPr>
            <a:spLocks noGrp="1"/>
          </p:cNvSpPr>
          <p:nvPr>
            <p:ph idx="1"/>
          </p:nvPr>
        </p:nvSpPr>
        <p:spPr/>
        <p:txBody>
          <a:bodyPr/>
          <a:lstStyle/>
          <a:p>
            <a:r>
              <a:rPr lang="en-US" sz="2400" dirty="0"/>
              <a:t>Allowable datums now include all ITRFs and WGS84s</a:t>
            </a:r>
          </a:p>
          <a:p>
            <a:r>
              <a:rPr lang="en-US" sz="2400" dirty="0"/>
              <a:t>Heights can be converted from h to H and back</a:t>
            </a:r>
          </a:p>
          <a:p>
            <a:pPr lvl="1"/>
            <a:r>
              <a:rPr lang="en-US" sz="2000" dirty="0"/>
              <a:t>This will not require hybrid geoids</a:t>
            </a:r>
          </a:p>
          <a:p>
            <a:r>
              <a:rPr lang="en-US" sz="2400" dirty="0"/>
              <a:t>14 parameter Helmert transformations</a:t>
            </a:r>
          </a:p>
          <a:p>
            <a:pPr lvl="1"/>
            <a:r>
              <a:rPr lang="en-US" sz="2000" dirty="0"/>
              <a:t>This never changes an epoch, just a frame (subset of datums)</a:t>
            </a:r>
          </a:p>
          <a:p>
            <a:pPr lvl="2"/>
            <a:r>
              <a:rPr lang="en-US" sz="1800" dirty="0"/>
              <a:t>Maintains geodetic control</a:t>
            </a:r>
          </a:p>
          <a:p>
            <a:r>
              <a:rPr lang="en-US" sz="2400" dirty="0"/>
              <a:t>Deformation model</a:t>
            </a:r>
          </a:p>
          <a:p>
            <a:pPr lvl="1"/>
            <a:r>
              <a:rPr lang="en-US" sz="2000" dirty="0"/>
              <a:t>This never changes a frame, just an epoch but with mixed accuracy (</a:t>
            </a:r>
            <a:r>
              <a:rPr lang="en-US" sz="2000" b="1" i="1" dirty="0">
                <a:solidFill>
                  <a:srgbClr val="FF0000"/>
                </a:solidFill>
              </a:rPr>
              <a:t>Danger!</a:t>
            </a:r>
            <a:r>
              <a:rPr lang="en-US" sz="2000" dirty="0"/>
              <a:t>)</a:t>
            </a:r>
          </a:p>
          <a:p>
            <a:pPr lvl="2"/>
            <a:r>
              <a:rPr lang="en-US" sz="1800" dirty="0"/>
              <a:t>Loses geodetic control</a:t>
            </a:r>
          </a:p>
          <a:p>
            <a:r>
              <a:rPr lang="en-US" sz="2400" dirty="0"/>
              <a:t>Singular paths will be defined</a:t>
            </a:r>
          </a:p>
          <a:p>
            <a:pPr lvl="1"/>
            <a:r>
              <a:rPr lang="en-US" sz="2000" dirty="0"/>
              <a:t>By opening up frame and epoch changes, multiple paths to the same answer may exist</a:t>
            </a:r>
          </a:p>
          <a:p>
            <a:pPr lvl="2"/>
            <a:r>
              <a:rPr lang="en-US" sz="1600" dirty="0"/>
              <a:t>But only one is “NGS recommended” and will be the default</a:t>
            </a:r>
          </a:p>
          <a:p>
            <a:pPr lvl="1"/>
            <a:endParaRPr lang="en-US" sz="2000" dirty="0"/>
          </a:p>
        </p:txBody>
      </p:sp>
      <p:sp>
        <p:nvSpPr>
          <p:cNvPr id="4" name="Date Placeholder 3">
            <a:extLst>
              <a:ext uri="{FF2B5EF4-FFF2-40B4-BE49-F238E27FC236}">
                <a16:creationId xmlns:a16="http://schemas.microsoft.com/office/drawing/2014/main" id="{336D2D84-390B-4459-A256-11ECD14CDB13}"/>
              </a:ext>
            </a:extLst>
          </p:cNvPr>
          <p:cNvSpPr>
            <a:spLocks noGrp="1"/>
          </p:cNvSpPr>
          <p:nvPr>
            <p:ph type="dt" sz="half" idx="10"/>
          </p:nvPr>
        </p:nvSpPr>
        <p:spPr/>
        <p:txBody>
          <a:bodyPr/>
          <a:lstStyle/>
          <a:p>
            <a:pPr>
              <a:defRPr/>
            </a:pPr>
            <a:r>
              <a:rPr lang="en-US"/>
              <a:t>April 23, 2025</a:t>
            </a:r>
          </a:p>
        </p:txBody>
      </p:sp>
      <p:sp>
        <p:nvSpPr>
          <p:cNvPr id="5" name="Footer Placeholder 4">
            <a:extLst>
              <a:ext uri="{FF2B5EF4-FFF2-40B4-BE49-F238E27FC236}">
                <a16:creationId xmlns:a16="http://schemas.microsoft.com/office/drawing/2014/main" id="{322C8134-1E1C-4570-BB7A-0683A4118FDE}"/>
              </a:ext>
            </a:extLst>
          </p:cNvPr>
          <p:cNvSpPr>
            <a:spLocks noGrp="1"/>
          </p:cNvSpPr>
          <p:nvPr>
            <p:ph type="ftr" sz="quarter" idx="11"/>
          </p:nvPr>
        </p:nvSpPr>
        <p:spPr/>
        <p:txBody>
          <a:bodyPr/>
          <a:lstStyle/>
          <a:p>
            <a:pPr>
              <a:defRPr/>
            </a:pPr>
            <a:r>
              <a:rPr lang="en-US"/>
              <a:t>Industry Workshop on modernization of NSRS and CSRS</a:t>
            </a:r>
          </a:p>
        </p:txBody>
      </p:sp>
      <p:sp>
        <p:nvSpPr>
          <p:cNvPr id="6" name="Slide Number Placeholder 5">
            <a:extLst>
              <a:ext uri="{FF2B5EF4-FFF2-40B4-BE49-F238E27FC236}">
                <a16:creationId xmlns:a16="http://schemas.microsoft.com/office/drawing/2014/main" id="{2B51C396-0452-4CE0-9969-F48CCB6F9BC0}"/>
              </a:ext>
            </a:extLst>
          </p:cNvPr>
          <p:cNvSpPr>
            <a:spLocks noGrp="1"/>
          </p:cNvSpPr>
          <p:nvPr>
            <p:ph type="sldNum" sz="quarter" idx="12"/>
          </p:nvPr>
        </p:nvSpPr>
        <p:spPr/>
        <p:txBody>
          <a:bodyPr/>
          <a:lstStyle/>
          <a:p>
            <a:pPr>
              <a:defRPr/>
            </a:pPr>
            <a:fld id="{EB6791C4-DF4E-4C17-A41C-B2BEB15390BD}" type="slidenum">
              <a:rPr lang="en-US" smtClean="0"/>
              <a:pPr>
                <a:defRPr/>
              </a:pPr>
              <a:t>7</a:t>
            </a:fld>
            <a:endParaRPr lang="en-US"/>
          </a:p>
        </p:txBody>
      </p:sp>
    </p:spTree>
    <p:extLst>
      <p:ext uri="{BB962C8B-B14F-4D97-AF65-F5344CB8AC3E}">
        <p14:creationId xmlns:p14="http://schemas.microsoft.com/office/powerpoint/2010/main" val="304307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1FE3E3-1694-4599-BBE4-2A632B707370}"/>
              </a:ext>
            </a:extLst>
          </p:cNvPr>
          <p:cNvSpPr/>
          <p:nvPr/>
        </p:nvSpPr>
        <p:spPr>
          <a:xfrm>
            <a:off x="10596764" y="2254978"/>
            <a:ext cx="1593470"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NAD83_NA </a:t>
            </a:r>
            <a:r>
              <a:rPr lang="en-US" sz="1200" dirty="0">
                <a:solidFill>
                  <a:schemeClr val="tx1"/>
                </a:solidFill>
              </a:rPr>
              <a:t>(260)</a:t>
            </a:r>
            <a:endParaRPr lang="en-US" dirty="0">
              <a:solidFill>
                <a:schemeClr val="tx1"/>
              </a:solidFill>
            </a:endParaRPr>
          </a:p>
        </p:txBody>
      </p:sp>
      <p:sp>
        <p:nvSpPr>
          <p:cNvPr id="6" name="Rectangle 5">
            <a:extLst>
              <a:ext uri="{FF2B5EF4-FFF2-40B4-BE49-F238E27FC236}">
                <a16:creationId xmlns:a16="http://schemas.microsoft.com/office/drawing/2014/main" id="{700863E5-4A9C-498E-B4F8-9CDA03182848}"/>
              </a:ext>
            </a:extLst>
          </p:cNvPr>
          <p:cNvSpPr/>
          <p:nvPr/>
        </p:nvSpPr>
        <p:spPr>
          <a:xfrm>
            <a:off x="94588" y="988740"/>
            <a:ext cx="1090159"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ITRF88 </a:t>
            </a:r>
            <a:r>
              <a:rPr lang="en-US" sz="1400" dirty="0">
                <a:solidFill>
                  <a:schemeClr val="tx1"/>
                </a:solidFill>
              </a:rPr>
              <a:t>(100)</a:t>
            </a:r>
            <a:endParaRPr lang="en-US" dirty="0">
              <a:solidFill>
                <a:schemeClr val="tx1"/>
              </a:solidFill>
            </a:endParaRPr>
          </a:p>
        </p:txBody>
      </p:sp>
      <p:sp>
        <p:nvSpPr>
          <p:cNvPr id="7" name="Rectangle 6">
            <a:extLst>
              <a:ext uri="{FF2B5EF4-FFF2-40B4-BE49-F238E27FC236}">
                <a16:creationId xmlns:a16="http://schemas.microsoft.com/office/drawing/2014/main" id="{987E2D17-A591-48F3-8494-589EF600E271}"/>
              </a:ext>
            </a:extLst>
          </p:cNvPr>
          <p:cNvSpPr/>
          <p:nvPr/>
        </p:nvSpPr>
        <p:spPr>
          <a:xfrm>
            <a:off x="1801798" y="983587"/>
            <a:ext cx="1036102"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ITRF89 </a:t>
            </a:r>
            <a:r>
              <a:rPr lang="en-US" sz="1200" dirty="0">
                <a:solidFill>
                  <a:schemeClr val="tx1"/>
                </a:solidFill>
              </a:rPr>
              <a:t>(110)</a:t>
            </a:r>
            <a:endParaRPr lang="en-US" dirty="0">
              <a:solidFill>
                <a:schemeClr val="tx1"/>
              </a:solidFill>
            </a:endParaRPr>
          </a:p>
        </p:txBody>
      </p:sp>
      <p:sp>
        <p:nvSpPr>
          <p:cNvPr id="8" name="Oval 7">
            <a:extLst>
              <a:ext uri="{FF2B5EF4-FFF2-40B4-BE49-F238E27FC236}">
                <a16:creationId xmlns:a16="http://schemas.microsoft.com/office/drawing/2014/main" id="{5121C74B-CC82-4CB0-A093-4474201EF4DD}"/>
              </a:ext>
            </a:extLst>
          </p:cNvPr>
          <p:cNvSpPr/>
          <p:nvPr/>
        </p:nvSpPr>
        <p:spPr>
          <a:xfrm>
            <a:off x="1339190" y="977588"/>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1</a:t>
            </a:r>
          </a:p>
        </p:txBody>
      </p:sp>
      <p:cxnSp>
        <p:nvCxnSpPr>
          <p:cNvPr id="10" name="Straight Arrow Connector 9">
            <a:extLst>
              <a:ext uri="{FF2B5EF4-FFF2-40B4-BE49-F238E27FC236}">
                <a16:creationId xmlns:a16="http://schemas.microsoft.com/office/drawing/2014/main" id="{52BD38BF-4D0F-4732-A6B4-84DAD55DBBA3}"/>
              </a:ext>
            </a:extLst>
          </p:cNvPr>
          <p:cNvCxnSpPr>
            <a:cxnSpLocks/>
            <a:stCxn id="6" idx="3"/>
            <a:endCxn id="8" idx="2"/>
          </p:cNvCxnSpPr>
          <p:nvPr/>
        </p:nvCxnSpPr>
        <p:spPr>
          <a:xfrm flipV="1">
            <a:off x="1184747" y="1150432"/>
            <a:ext cx="154443" cy="1"/>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5C1197D-96FF-498F-8E4F-89F3D024DB07}"/>
              </a:ext>
            </a:extLst>
          </p:cNvPr>
          <p:cNvCxnSpPr>
            <a:cxnSpLocks/>
            <a:stCxn id="8" idx="6"/>
            <a:endCxn id="7" idx="1"/>
          </p:cNvCxnSpPr>
          <p:nvPr/>
        </p:nvCxnSpPr>
        <p:spPr>
          <a:xfrm flipV="1">
            <a:off x="1684878" y="1145280"/>
            <a:ext cx="116920" cy="5152"/>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38016478-1FAD-4B5A-AF81-DAF2F81A7057}"/>
              </a:ext>
            </a:extLst>
          </p:cNvPr>
          <p:cNvSpPr/>
          <p:nvPr/>
        </p:nvSpPr>
        <p:spPr>
          <a:xfrm>
            <a:off x="3445846" y="977588"/>
            <a:ext cx="981091"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ITRF90 </a:t>
            </a:r>
            <a:r>
              <a:rPr lang="en-US" sz="1100" dirty="0">
                <a:solidFill>
                  <a:schemeClr val="tx1"/>
                </a:solidFill>
              </a:rPr>
              <a:t>(120)</a:t>
            </a:r>
            <a:endParaRPr lang="en-US" dirty="0">
              <a:solidFill>
                <a:schemeClr val="tx1"/>
              </a:solidFill>
            </a:endParaRPr>
          </a:p>
        </p:txBody>
      </p:sp>
      <p:sp>
        <p:nvSpPr>
          <p:cNvPr id="18" name="Oval 17">
            <a:extLst>
              <a:ext uri="{FF2B5EF4-FFF2-40B4-BE49-F238E27FC236}">
                <a16:creationId xmlns:a16="http://schemas.microsoft.com/office/drawing/2014/main" id="{EF0F4859-7794-4492-9A4C-3658155A0C30}"/>
              </a:ext>
            </a:extLst>
          </p:cNvPr>
          <p:cNvSpPr/>
          <p:nvPr/>
        </p:nvSpPr>
        <p:spPr>
          <a:xfrm>
            <a:off x="2965493" y="964123"/>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2</a:t>
            </a:r>
          </a:p>
        </p:txBody>
      </p:sp>
      <p:cxnSp>
        <p:nvCxnSpPr>
          <p:cNvPr id="19" name="Straight Arrow Connector 18">
            <a:extLst>
              <a:ext uri="{FF2B5EF4-FFF2-40B4-BE49-F238E27FC236}">
                <a16:creationId xmlns:a16="http://schemas.microsoft.com/office/drawing/2014/main" id="{6B93F9C9-8D4A-49E4-A50E-8260B1FC622A}"/>
              </a:ext>
            </a:extLst>
          </p:cNvPr>
          <p:cNvCxnSpPr>
            <a:cxnSpLocks/>
            <a:stCxn id="7" idx="3"/>
            <a:endCxn id="18" idx="2"/>
          </p:cNvCxnSpPr>
          <p:nvPr/>
        </p:nvCxnSpPr>
        <p:spPr>
          <a:xfrm flipV="1">
            <a:off x="2837900" y="1136967"/>
            <a:ext cx="127593" cy="8313"/>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E22B46E-71FC-4F2E-82E7-818113DCDF70}"/>
              </a:ext>
            </a:extLst>
          </p:cNvPr>
          <p:cNvCxnSpPr>
            <a:cxnSpLocks/>
            <a:stCxn id="18" idx="6"/>
            <a:endCxn id="17" idx="1"/>
          </p:cNvCxnSpPr>
          <p:nvPr/>
        </p:nvCxnSpPr>
        <p:spPr>
          <a:xfrm>
            <a:off x="3311181" y="1136967"/>
            <a:ext cx="134665" cy="2314"/>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0BBE01CB-5610-43A8-ADCC-E53D19E08EB1}"/>
              </a:ext>
            </a:extLst>
          </p:cNvPr>
          <p:cNvSpPr/>
          <p:nvPr/>
        </p:nvSpPr>
        <p:spPr>
          <a:xfrm>
            <a:off x="5055618" y="970385"/>
            <a:ext cx="945056"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ITRF91 </a:t>
            </a:r>
            <a:r>
              <a:rPr lang="en-US" sz="900" dirty="0">
                <a:solidFill>
                  <a:schemeClr val="tx1"/>
                </a:solidFill>
              </a:rPr>
              <a:t>(180)</a:t>
            </a:r>
            <a:endParaRPr lang="en-US" dirty="0">
              <a:solidFill>
                <a:schemeClr val="tx1"/>
              </a:solidFill>
            </a:endParaRPr>
          </a:p>
        </p:txBody>
      </p:sp>
      <p:sp>
        <p:nvSpPr>
          <p:cNvPr id="23" name="Oval 22">
            <a:extLst>
              <a:ext uri="{FF2B5EF4-FFF2-40B4-BE49-F238E27FC236}">
                <a16:creationId xmlns:a16="http://schemas.microsoft.com/office/drawing/2014/main" id="{B6E8D711-16AC-445C-8F35-0A17FD0417DE}"/>
              </a:ext>
            </a:extLst>
          </p:cNvPr>
          <p:cNvSpPr/>
          <p:nvPr/>
        </p:nvSpPr>
        <p:spPr>
          <a:xfrm>
            <a:off x="4588285" y="966437"/>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8</a:t>
            </a:r>
          </a:p>
        </p:txBody>
      </p:sp>
      <p:cxnSp>
        <p:nvCxnSpPr>
          <p:cNvPr id="24" name="Straight Arrow Connector 23">
            <a:extLst>
              <a:ext uri="{FF2B5EF4-FFF2-40B4-BE49-F238E27FC236}">
                <a16:creationId xmlns:a16="http://schemas.microsoft.com/office/drawing/2014/main" id="{9CF92972-BB4F-41FC-AF70-E822F67BE0C4}"/>
              </a:ext>
            </a:extLst>
          </p:cNvPr>
          <p:cNvCxnSpPr>
            <a:cxnSpLocks/>
            <a:stCxn id="17" idx="3"/>
            <a:endCxn id="23" idx="2"/>
          </p:cNvCxnSpPr>
          <p:nvPr/>
        </p:nvCxnSpPr>
        <p:spPr>
          <a:xfrm>
            <a:off x="4426937" y="1139281"/>
            <a:ext cx="161348" cy="0"/>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1443016-CA66-4DC7-8FE9-9F5FCAD11B0A}"/>
              </a:ext>
            </a:extLst>
          </p:cNvPr>
          <p:cNvCxnSpPr>
            <a:cxnSpLocks/>
            <a:stCxn id="23" idx="6"/>
            <a:endCxn id="22" idx="1"/>
          </p:cNvCxnSpPr>
          <p:nvPr/>
        </p:nvCxnSpPr>
        <p:spPr>
          <a:xfrm flipV="1">
            <a:off x="4933973" y="1132078"/>
            <a:ext cx="121645" cy="7203"/>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CB9F2563-B79D-48CE-BF14-FA0DFB52A1AF}"/>
              </a:ext>
            </a:extLst>
          </p:cNvPr>
          <p:cNvSpPr/>
          <p:nvPr/>
        </p:nvSpPr>
        <p:spPr>
          <a:xfrm>
            <a:off x="6947159" y="970385"/>
            <a:ext cx="1104898"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ITRF92 </a:t>
            </a:r>
            <a:r>
              <a:rPr lang="en-US" sz="1400" dirty="0">
                <a:solidFill>
                  <a:schemeClr val="tx1"/>
                </a:solidFill>
              </a:rPr>
              <a:t>(210)</a:t>
            </a:r>
            <a:endParaRPr lang="en-US" dirty="0">
              <a:solidFill>
                <a:schemeClr val="tx1"/>
              </a:solidFill>
            </a:endParaRPr>
          </a:p>
        </p:txBody>
      </p:sp>
      <p:sp>
        <p:nvSpPr>
          <p:cNvPr id="28" name="Oval 27">
            <a:extLst>
              <a:ext uri="{FF2B5EF4-FFF2-40B4-BE49-F238E27FC236}">
                <a16:creationId xmlns:a16="http://schemas.microsoft.com/office/drawing/2014/main" id="{84A4C729-D640-4A1F-91B0-2875500F59E8}"/>
              </a:ext>
            </a:extLst>
          </p:cNvPr>
          <p:cNvSpPr/>
          <p:nvPr/>
        </p:nvSpPr>
        <p:spPr>
          <a:xfrm>
            <a:off x="6285933" y="955285"/>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11</a:t>
            </a:r>
          </a:p>
        </p:txBody>
      </p:sp>
      <p:cxnSp>
        <p:nvCxnSpPr>
          <p:cNvPr id="29" name="Straight Arrow Connector 28">
            <a:extLst>
              <a:ext uri="{FF2B5EF4-FFF2-40B4-BE49-F238E27FC236}">
                <a16:creationId xmlns:a16="http://schemas.microsoft.com/office/drawing/2014/main" id="{A59A0949-1790-4525-9834-FD78E7C53FA1}"/>
              </a:ext>
            </a:extLst>
          </p:cNvPr>
          <p:cNvCxnSpPr>
            <a:cxnSpLocks/>
            <a:stCxn id="22" idx="3"/>
            <a:endCxn id="28" idx="2"/>
          </p:cNvCxnSpPr>
          <p:nvPr/>
        </p:nvCxnSpPr>
        <p:spPr>
          <a:xfrm flipV="1">
            <a:off x="6000674" y="1128129"/>
            <a:ext cx="285259" cy="3949"/>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61E0E3F-CCCF-47E8-8703-CEF44C3DEED0}"/>
              </a:ext>
            </a:extLst>
          </p:cNvPr>
          <p:cNvCxnSpPr>
            <a:cxnSpLocks/>
            <a:stCxn id="28" idx="6"/>
            <a:endCxn id="27" idx="1"/>
          </p:cNvCxnSpPr>
          <p:nvPr/>
        </p:nvCxnSpPr>
        <p:spPr>
          <a:xfrm>
            <a:off x="6631621" y="1128129"/>
            <a:ext cx="315538" cy="3949"/>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B720801B-3835-467E-AC2E-5B56602DD2DE}"/>
              </a:ext>
            </a:extLst>
          </p:cNvPr>
          <p:cNvSpPr/>
          <p:nvPr/>
        </p:nvSpPr>
        <p:spPr>
          <a:xfrm>
            <a:off x="8992099" y="975821"/>
            <a:ext cx="1072650"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ITRF93 </a:t>
            </a:r>
            <a:r>
              <a:rPr lang="en-US" sz="1200" dirty="0">
                <a:solidFill>
                  <a:schemeClr val="tx1"/>
                </a:solidFill>
              </a:rPr>
              <a:t>(220)</a:t>
            </a:r>
            <a:endParaRPr lang="en-US" dirty="0">
              <a:solidFill>
                <a:schemeClr val="tx1"/>
              </a:solidFill>
            </a:endParaRPr>
          </a:p>
        </p:txBody>
      </p:sp>
      <p:sp>
        <p:nvSpPr>
          <p:cNvPr id="34" name="Oval 33">
            <a:extLst>
              <a:ext uri="{FF2B5EF4-FFF2-40B4-BE49-F238E27FC236}">
                <a16:creationId xmlns:a16="http://schemas.microsoft.com/office/drawing/2014/main" id="{4190E620-D2A4-4D69-9A81-FE5E89F87DD2}"/>
              </a:ext>
            </a:extLst>
          </p:cNvPr>
          <p:cNvSpPr/>
          <p:nvPr/>
        </p:nvSpPr>
        <p:spPr>
          <a:xfrm>
            <a:off x="8330873" y="955285"/>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12</a:t>
            </a:r>
          </a:p>
        </p:txBody>
      </p:sp>
      <p:cxnSp>
        <p:nvCxnSpPr>
          <p:cNvPr id="35" name="Straight Arrow Connector 34">
            <a:extLst>
              <a:ext uri="{FF2B5EF4-FFF2-40B4-BE49-F238E27FC236}">
                <a16:creationId xmlns:a16="http://schemas.microsoft.com/office/drawing/2014/main" id="{0DEDBE21-1623-4827-B362-0B59CE40C8C4}"/>
              </a:ext>
            </a:extLst>
          </p:cNvPr>
          <p:cNvCxnSpPr>
            <a:cxnSpLocks/>
            <a:stCxn id="27" idx="3"/>
            <a:endCxn id="34" idx="2"/>
          </p:cNvCxnSpPr>
          <p:nvPr/>
        </p:nvCxnSpPr>
        <p:spPr>
          <a:xfrm flipV="1">
            <a:off x="8052057" y="1128129"/>
            <a:ext cx="278816" cy="3949"/>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CE56715-9A5D-443E-8327-92B32042B930}"/>
              </a:ext>
            </a:extLst>
          </p:cNvPr>
          <p:cNvCxnSpPr>
            <a:cxnSpLocks/>
            <a:stCxn id="34" idx="6"/>
            <a:endCxn id="33" idx="1"/>
          </p:cNvCxnSpPr>
          <p:nvPr/>
        </p:nvCxnSpPr>
        <p:spPr>
          <a:xfrm>
            <a:off x="8676561" y="1128129"/>
            <a:ext cx="315538" cy="9385"/>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8CFC1BA0-1521-420A-8EDC-191B274C9618}"/>
              </a:ext>
            </a:extLst>
          </p:cNvPr>
          <p:cNvSpPr/>
          <p:nvPr/>
        </p:nvSpPr>
        <p:spPr>
          <a:xfrm>
            <a:off x="9010243" y="1995373"/>
            <a:ext cx="1068004"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ITRF94 </a:t>
            </a:r>
            <a:r>
              <a:rPr lang="en-US" sz="1200" dirty="0">
                <a:solidFill>
                  <a:schemeClr val="tx1"/>
                </a:solidFill>
              </a:rPr>
              <a:t>(230)</a:t>
            </a:r>
            <a:endParaRPr lang="en-US" dirty="0">
              <a:solidFill>
                <a:schemeClr val="tx1"/>
              </a:solidFill>
            </a:endParaRPr>
          </a:p>
        </p:txBody>
      </p:sp>
      <p:sp>
        <p:nvSpPr>
          <p:cNvPr id="43" name="Rectangle 42">
            <a:extLst>
              <a:ext uri="{FF2B5EF4-FFF2-40B4-BE49-F238E27FC236}">
                <a16:creationId xmlns:a16="http://schemas.microsoft.com/office/drawing/2014/main" id="{66B8D614-13B5-46FA-86D1-20185AF1D85D}"/>
              </a:ext>
            </a:extLst>
          </p:cNvPr>
          <p:cNvSpPr/>
          <p:nvPr/>
        </p:nvSpPr>
        <p:spPr>
          <a:xfrm>
            <a:off x="9010243" y="3011993"/>
            <a:ext cx="1109567"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ITRF96 </a:t>
            </a:r>
            <a:r>
              <a:rPr lang="en-US" sz="1200" dirty="0">
                <a:solidFill>
                  <a:schemeClr val="tx1"/>
                </a:solidFill>
              </a:rPr>
              <a:t>(250)</a:t>
            </a:r>
            <a:endParaRPr lang="en-US" dirty="0">
              <a:solidFill>
                <a:schemeClr val="tx1"/>
              </a:solidFill>
            </a:endParaRPr>
          </a:p>
        </p:txBody>
      </p:sp>
      <p:sp>
        <p:nvSpPr>
          <p:cNvPr id="44" name="Oval 43">
            <a:extLst>
              <a:ext uri="{FF2B5EF4-FFF2-40B4-BE49-F238E27FC236}">
                <a16:creationId xmlns:a16="http://schemas.microsoft.com/office/drawing/2014/main" id="{8EE7BD2A-6992-4553-A194-ACC5628142AD}"/>
              </a:ext>
            </a:extLst>
          </p:cNvPr>
          <p:cNvSpPr/>
          <p:nvPr/>
        </p:nvSpPr>
        <p:spPr>
          <a:xfrm>
            <a:off x="9372948" y="2511118"/>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15</a:t>
            </a:r>
          </a:p>
        </p:txBody>
      </p:sp>
      <p:cxnSp>
        <p:nvCxnSpPr>
          <p:cNvPr id="45" name="Straight Arrow Connector 44">
            <a:extLst>
              <a:ext uri="{FF2B5EF4-FFF2-40B4-BE49-F238E27FC236}">
                <a16:creationId xmlns:a16="http://schemas.microsoft.com/office/drawing/2014/main" id="{D331790A-2C78-48A9-A2D2-D88B6840DD6E}"/>
              </a:ext>
            </a:extLst>
          </p:cNvPr>
          <p:cNvCxnSpPr>
            <a:cxnSpLocks/>
            <a:stCxn id="38" idx="2"/>
            <a:endCxn id="44" idx="0"/>
          </p:cNvCxnSpPr>
          <p:nvPr/>
        </p:nvCxnSpPr>
        <p:spPr>
          <a:xfrm>
            <a:off x="9544245" y="2318758"/>
            <a:ext cx="1547" cy="192360"/>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31B21ABC-578F-4FB2-914C-CDEBD96D3B4D}"/>
              </a:ext>
            </a:extLst>
          </p:cNvPr>
          <p:cNvCxnSpPr>
            <a:cxnSpLocks/>
            <a:stCxn id="44" idx="4"/>
            <a:endCxn id="43" idx="0"/>
          </p:cNvCxnSpPr>
          <p:nvPr/>
        </p:nvCxnSpPr>
        <p:spPr>
          <a:xfrm>
            <a:off x="9545792" y="2856806"/>
            <a:ext cx="19235" cy="155187"/>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504944F5-35ED-4042-8494-D3F3B157B9E8}"/>
              </a:ext>
            </a:extLst>
          </p:cNvPr>
          <p:cNvSpPr/>
          <p:nvPr/>
        </p:nvSpPr>
        <p:spPr>
          <a:xfrm>
            <a:off x="9136134" y="4033414"/>
            <a:ext cx="1068004"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ITRF97 </a:t>
            </a:r>
            <a:r>
              <a:rPr lang="en-US" sz="1200" dirty="0">
                <a:solidFill>
                  <a:schemeClr val="tx1"/>
                </a:solidFill>
              </a:rPr>
              <a:t>(270)</a:t>
            </a:r>
            <a:endParaRPr lang="en-US" dirty="0">
              <a:solidFill>
                <a:schemeClr val="tx1"/>
              </a:solidFill>
            </a:endParaRPr>
          </a:p>
        </p:txBody>
      </p:sp>
      <p:sp>
        <p:nvSpPr>
          <p:cNvPr id="56" name="Oval 55">
            <a:extLst>
              <a:ext uri="{FF2B5EF4-FFF2-40B4-BE49-F238E27FC236}">
                <a16:creationId xmlns:a16="http://schemas.microsoft.com/office/drawing/2014/main" id="{EB09D776-A68F-40DF-A714-1F4A00D938DA}"/>
              </a:ext>
            </a:extLst>
          </p:cNvPr>
          <p:cNvSpPr/>
          <p:nvPr/>
        </p:nvSpPr>
        <p:spPr>
          <a:xfrm>
            <a:off x="9430191" y="3528412"/>
            <a:ext cx="345688" cy="345688"/>
          </a:xfrm>
          <a:prstGeom prst="ellipse">
            <a:avLst/>
          </a:prstGeom>
          <a:solidFill>
            <a:srgbClr val="FFFF00"/>
          </a:solid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17</a:t>
            </a:r>
          </a:p>
        </p:txBody>
      </p:sp>
      <p:cxnSp>
        <p:nvCxnSpPr>
          <p:cNvPr id="57" name="Straight Arrow Connector 56">
            <a:extLst>
              <a:ext uri="{FF2B5EF4-FFF2-40B4-BE49-F238E27FC236}">
                <a16:creationId xmlns:a16="http://schemas.microsoft.com/office/drawing/2014/main" id="{AC447645-B508-4F06-9743-AAE22462EE40}"/>
              </a:ext>
            </a:extLst>
          </p:cNvPr>
          <p:cNvCxnSpPr>
            <a:cxnSpLocks/>
            <a:stCxn id="43" idx="2"/>
            <a:endCxn id="56" idx="0"/>
          </p:cNvCxnSpPr>
          <p:nvPr/>
        </p:nvCxnSpPr>
        <p:spPr>
          <a:xfrm>
            <a:off x="9565027" y="3335378"/>
            <a:ext cx="38008" cy="193034"/>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F689B249-442D-4886-B334-3C5165C57365}"/>
              </a:ext>
            </a:extLst>
          </p:cNvPr>
          <p:cNvCxnSpPr>
            <a:cxnSpLocks/>
            <a:stCxn id="56" idx="4"/>
            <a:endCxn id="55" idx="0"/>
          </p:cNvCxnSpPr>
          <p:nvPr/>
        </p:nvCxnSpPr>
        <p:spPr>
          <a:xfrm>
            <a:off x="9603035" y="3874100"/>
            <a:ext cx="67101" cy="159314"/>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79E278BC-755D-4565-A6F1-1AC5AB39AD82}"/>
              </a:ext>
            </a:extLst>
          </p:cNvPr>
          <p:cNvSpPr/>
          <p:nvPr/>
        </p:nvSpPr>
        <p:spPr>
          <a:xfrm>
            <a:off x="9196419" y="5027491"/>
            <a:ext cx="1321875"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ITRF2000 </a:t>
            </a:r>
            <a:r>
              <a:rPr lang="en-US" sz="1200" dirty="0">
                <a:solidFill>
                  <a:schemeClr val="tx1"/>
                </a:solidFill>
              </a:rPr>
              <a:t>(290)</a:t>
            </a:r>
            <a:endParaRPr lang="en-US" dirty="0">
              <a:solidFill>
                <a:schemeClr val="tx1"/>
              </a:solidFill>
            </a:endParaRPr>
          </a:p>
        </p:txBody>
      </p:sp>
      <p:sp>
        <p:nvSpPr>
          <p:cNvPr id="61" name="Oval 60">
            <a:extLst>
              <a:ext uri="{FF2B5EF4-FFF2-40B4-BE49-F238E27FC236}">
                <a16:creationId xmlns:a16="http://schemas.microsoft.com/office/drawing/2014/main" id="{35DD941E-AD6E-482A-918F-B37C34E7FBCC}"/>
              </a:ext>
            </a:extLst>
          </p:cNvPr>
          <p:cNvSpPr/>
          <p:nvPr/>
        </p:nvSpPr>
        <p:spPr>
          <a:xfrm>
            <a:off x="9576224" y="4502414"/>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19</a:t>
            </a:r>
          </a:p>
        </p:txBody>
      </p:sp>
      <p:cxnSp>
        <p:nvCxnSpPr>
          <p:cNvPr id="62" name="Straight Arrow Connector 61">
            <a:extLst>
              <a:ext uri="{FF2B5EF4-FFF2-40B4-BE49-F238E27FC236}">
                <a16:creationId xmlns:a16="http://schemas.microsoft.com/office/drawing/2014/main" id="{17899ED5-B001-4AE0-988D-9F07B8C5BDE5}"/>
              </a:ext>
            </a:extLst>
          </p:cNvPr>
          <p:cNvCxnSpPr>
            <a:cxnSpLocks/>
            <a:stCxn id="55" idx="2"/>
            <a:endCxn id="61" idx="0"/>
          </p:cNvCxnSpPr>
          <p:nvPr/>
        </p:nvCxnSpPr>
        <p:spPr>
          <a:xfrm>
            <a:off x="9670136" y="4356799"/>
            <a:ext cx="78932" cy="145615"/>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9C05719E-9622-4A3C-B3C9-F0BEA47DD50F}"/>
              </a:ext>
            </a:extLst>
          </p:cNvPr>
          <p:cNvCxnSpPr>
            <a:cxnSpLocks/>
            <a:stCxn id="61" idx="4"/>
            <a:endCxn id="60" idx="0"/>
          </p:cNvCxnSpPr>
          <p:nvPr/>
        </p:nvCxnSpPr>
        <p:spPr>
          <a:xfrm>
            <a:off x="9749068" y="4848102"/>
            <a:ext cx="108289" cy="179389"/>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554815D7-4E26-4CED-9E95-D90F65F3CE72}"/>
              </a:ext>
            </a:extLst>
          </p:cNvPr>
          <p:cNvSpPr/>
          <p:nvPr/>
        </p:nvSpPr>
        <p:spPr>
          <a:xfrm>
            <a:off x="7250979" y="5030829"/>
            <a:ext cx="1350666"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ITRF2005 </a:t>
            </a:r>
            <a:r>
              <a:rPr lang="en-US" sz="1200" dirty="0">
                <a:solidFill>
                  <a:schemeClr val="tx1"/>
                </a:solidFill>
              </a:rPr>
              <a:t>(340)</a:t>
            </a:r>
            <a:endParaRPr lang="en-US" dirty="0">
              <a:solidFill>
                <a:schemeClr val="tx1"/>
              </a:solidFill>
            </a:endParaRPr>
          </a:p>
        </p:txBody>
      </p:sp>
      <p:sp>
        <p:nvSpPr>
          <p:cNvPr id="68" name="Oval 67">
            <a:extLst>
              <a:ext uri="{FF2B5EF4-FFF2-40B4-BE49-F238E27FC236}">
                <a16:creationId xmlns:a16="http://schemas.microsoft.com/office/drawing/2014/main" id="{DAF61322-0521-4A76-9311-B291802DC276}"/>
              </a:ext>
            </a:extLst>
          </p:cNvPr>
          <p:cNvSpPr/>
          <p:nvPr/>
        </p:nvSpPr>
        <p:spPr>
          <a:xfrm>
            <a:off x="8714646" y="5019678"/>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24</a:t>
            </a:r>
          </a:p>
        </p:txBody>
      </p:sp>
      <p:cxnSp>
        <p:nvCxnSpPr>
          <p:cNvPr id="69" name="Straight Arrow Connector 68">
            <a:extLst>
              <a:ext uri="{FF2B5EF4-FFF2-40B4-BE49-F238E27FC236}">
                <a16:creationId xmlns:a16="http://schemas.microsoft.com/office/drawing/2014/main" id="{0A2379C4-BE46-47C5-B255-B0C00E506253}"/>
              </a:ext>
            </a:extLst>
          </p:cNvPr>
          <p:cNvCxnSpPr>
            <a:cxnSpLocks/>
            <a:stCxn id="60" idx="1"/>
            <a:endCxn id="68" idx="6"/>
          </p:cNvCxnSpPr>
          <p:nvPr/>
        </p:nvCxnSpPr>
        <p:spPr>
          <a:xfrm flipH="1">
            <a:off x="9060334" y="5189184"/>
            <a:ext cx="136085" cy="3338"/>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EEA13C9B-9DD8-4175-83B4-2BEC274E8821}"/>
              </a:ext>
            </a:extLst>
          </p:cNvPr>
          <p:cNvCxnSpPr>
            <a:cxnSpLocks/>
            <a:stCxn id="68" idx="2"/>
            <a:endCxn id="67" idx="3"/>
          </p:cNvCxnSpPr>
          <p:nvPr/>
        </p:nvCxnSpPr>
        <p:spPr>
          <a:xfrm flipH="1">
            <a:off x="8601645" y="5192522"/>
            <a:ext cx="113001" cy="0"/>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BD78A6D5-9752-4C4A-BFBF-7879634085A8}"/>
              </a:ext>
            </a:extLst>
          </p:cNvPr>
          <p:cNvSpPr/>
          <p:nvPr/>
        </p:nvSpPr>
        <p:spPr>
          <a:xfrm>
            <a:off x="6740469" y="5019678"/>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26</a:t>
            </a:r>
          </a:p>
        </p:txBody>
      </p:sp>
      <p:cxnSp>
        <p:nvCxnSpPr>
          <p:cNvPr id="79" name="Straight Arrow Connector 78">
            <a:extLst>
              <a:ext uri="{FF2B5EF4-FFF2-40B4-BE49-F238E27FC236}">
                <a16:creationId xmlns:a16="http://schemas.microsoft.com/office/drawing/2014/main" id="{095D5E1E-42CC-4A72-ABE8-FBD8F03F939D}"/>
              </a:ext>
            </a:extLst>
          </p:cNvPr>
          <p:cNvCxnSpPr>
            <a:cxnSpLocks/>
            <a:stCxn id="67" idx="1"/>
            <a:endCxn id="78" idx="6"/>
          </p:cNvCxnSpPr>
          <p:nvPr/>
        </p:nvCxnSpPr>
        <p:spPr>
          <a:xfrm flipH="1">
            <a:off x="7086157" y="5192522"/>
            <a:ext cx="164822" cy="0"/>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a16="http://schemas.microsoft.com/office/drawing/2014/main" id="{D764AC5A-249B-4DD5-8C4C-02E4102CFB91}"/>
              </a:ext>
            </a:extLst>
          </p:cNvPr>
          <p:cNvSpPr/>
          <p:nvPr/>
        </p:nvSpPr>
        <p:spPr>
          <a:xfrm>
            <a:off x="5156425" y="5029397"/>
            <a:ext cx="1413880"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ITRF2008 </a:t>
            </a:r>
            <a:r>
              <a:rPr lang="en-US" sz="1400" dirty="0">
                <a:solidFill>
                  <a:schemeClr val="tx1"/>
                </a:solidFill>
              </a:rPr>
              <a:t>(360)</a:t>
            </a:r>
            <a:endParaRPr lang="en-US" dirty="0">
              <a:solidFill>
                <a:schemeClr val="tx1"/>
              </a:solidFill>
            </a:endParaRPr>
          </a:p>
        </p:txBody>
      </p:sp>
      <p:sp>
        <p:nvSpPr>
          <p:cNvPr id="90" name="Oval 89">
            <a:extLst>
              <a:ext uri="{FF2B5EF4-FFF2-40B4-BE49-F238E27FC236}">
                <a16:creationId xmlns:a16="http://schemas.microsoft.com/office/drawing/2014/main" id="{7FBF1230-97F1-45C8-A8C4-1CEFCFB28E9C}"/>
              </a:ext>
            </a:extLst>
          </p:cNvPr>
          <p:cNvSpPr/>
          <p:nvPr/>
        </p:nvSpPr>
        <p:spPr>
          <a:xfrm>
            <a:off x="4649107" y="5027491"/>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32</a:t>
            </a:r>
          </a:p>
        </p:txBody>
      </p:sp>
      <p:cxnSp>
        <p:nvCxnSpPr>
          <p:cNvPr id="91" name="Straight Arrow Connector 90">
            <a:extLst>
              <a:ext uri="{FF2B5EF4-FFF2-40B4-BE49-F238E27FC236}">
                <a16:creationId xmlns:a16="http://schemas.microsoft.com/office/drawing/2014/main" id="{0DE7AEDD-84A9-46BE-A635-110AD798222A}"/>
              </a:ext>
            </a:extLst>
          </p:cNvPr>
          <p:cNvCxnSpPr>
            <a:cxnSpLocks/>
            <a:stCxn id="88" idx="1"/>
            <a:endCxn id="90" idx="6"/>
          </p:cNvCxnSpPr>
          <p:nvPr/>
        </p:nvCxnSpPr>
        <p:spPr>
          <a:xfrm flipH="1">
            <a:off x="4994795" y="5191090"/>
            <a:ext cx="161630" cy="9245"/>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0BD39932-2083-48B5-8BAD-60F4D9015841}"/>
              </a:ext>
            </a:extLst>
          </p:cNvPr>
          <p:cNvCxnSpPr>
            <a:cxnSpLocks/>
            <a:stCxn id="90" idx="2"/>
            <a:endCxn id="93" idx="3"/>
          </p:cNvCxnSpPr>
          <p:nvPr/>
        </p:nvCxnSpPr>
        <p:spPr>
          <a:xfrm flipH="1">
            <a:off x="4508141" y="5200335"/>
            <a:ext cx="140966" cy="4968"/>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821C0C8C-9961-4CCC-8243-87B9CD0771E2}"/>
              </a:ext>
            </a:extLst>
          </p:cNvPr>
          <p:cNvSpPr/>
          <p:nvPr/>
        </p:nvSpPr>
        <p:spPr>
          <a:xfrm>
            <a:off x="3149519" y="5043610"/>
            <a:ext cx="1358622"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ITRF2014 </a:t>
            </a:r>
            <a:r>
              <a:rPr lang="en-US" sz="1200" dirty="0">
                <a:solidFill>
                  <a:schemeClr val="tx1"/>
                </a:solidFill>
              </a:rPr>
              <a:t>(420)</a:t>
            </a:r>
            <a:endParaRPr lang="en-US" dirty="0">
              <a:solidFill>
                <a:schemeClr val="tx1"/>
              </a:solidFill>
            </a:endParaRPr>
          </a:p>
        </p:txBody>
      </p:sp>
      <p:sp>
        <p:nvSpPr>
          <p:cNvPr id="95" name="Oval 94">
            <a:extLst>
              <a:ext uri="{FF2B5EF4-FFF2-40B4-BE49-F238E27FC236}">
                <a16:creationId xmlns:a16="http://schemas.microsoft.com/office/drawing/2014/main" id="{543CF6FE-3E8B-4D78-94FB-C0CBB7C622B7}"/>
              </a:ext>
            </a:extLst>
          </p:cNvPr>
          <p:cNvSpPr/>
          <p:nvPr/>
        </p:nvSpPr>
        <p:spPr>
          <a:xfrm>
            <a:off x="2636127" y="5029975"/>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36</a:t>
            </a:r>
          </a:p>
        </p:txBody>
      </p:sp>
      <p:cxnSp>
        <p:nvCxnSpPr>
          <p:cNvPr id="96" name="Straight Arrow Connector 95">
            <a:extLst>
              <a:ext uri="{FF2B5EF4-FFF2-40B4-BE49-F238E27FC236}">
                <a16:creationId xmlns:a16="http://schemas.microsoft.com/office/drawing/2014/main" id="{28A210B8-05BF-4CD5-8E13-C5223F04CE43}"/>
              </a:ext>
            </a:extLst>
          </p:cNvPr>
          <p:cNvCxnSpPr>
            <a:cxnSpLocks/>
            <a:stCxn id="93" idx="1"/>
            <a:endCxn id="95" idx="6"/>
          </p:cNvCxnSpPr>
          <p:nvPr/>
        </p:nvCxnSpPr>
        <p:spPr>
          <a:xfrm flipH="1" flipV="1">
            <a:off x="2981815" y="5202819"/>
            <a:ext cx="167704" cy="2484"/>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DDDAC250-3C41-4D05-A79D-BFDC84408BC7}"/>
              </a:ext>
            </a:extLst>
          </p:cNvPr>
          <p:cNvCxnSpPr>
            <a:cxnSpLocks/>
            <a:stCxn id="95" idx="2"/>
            <a:endCxn id="98" idx="3"/>
          </p:cNvCxnSpPr>
          <p:nvPr/>
        </p:nvCxnSpPr>
        <p:spPr>
          <a:xfrm flipH="1">
            <a:off x="2500042" y="5202819"/>
            <a:ext cx="136085" cy="2484"/>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1E90DC1B-1216-44B8-B619-6B96FA663471}"/>
              </a:ext>
            </a:extLst>
          </p:cNvPr>
          <p:cNvSpPr/>
          <p:nvPr/>
        </p:nvSpPr>
        <p:spPr>
          <a:xfrm>
            <a:off x="1122476" y="5043610"/>
            <a:ext cx="1377566"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ITRF2020 </a:t>
            </a:r>
            <a:r>
              <a:rPr lang="en-US" sz="1200" dirty="0">
                <a:solidFill>
                  <a:schemeClr val="tx1"/>
                </a:solidFill>
              </a:rPr>
              <a:t>(460)</a:t>
            </a:r>
            <a:endParaRPr lang="en-US" dirty="0">
              <a:solidFill>
                <a:schemeClr val="tx1"/>
              </a:solidFill>
            </a:endParaRPr>
          </a:p>
        </p:txBody>
      </p:sp>
      <p:sp>
        <p:nvSpPr>
          <p:cNvPr id="105" name="Oval 104">
            <a:extLst>
              <a:ext uri="{FF2B5EF4-FFF2-40B4-BE49-F238E27FC236}">
                <a16:creationId xmlns:a16="http://schemas.microsoft.com/office/drawing/2014/main" id="{762D0002-54E9-4B58-B10B-85ABF682125C}"/>
              </a:ext>
            </a:extLst>
          </p:cNvPr>
          <p:cNvSpPr/>
          <p:nvPr/>
        </p:nvSpPr>
        <p:spPr>
          <a:xfrm>
            <a:off x="9356168" y="1480094"/>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13</a:t>
            </a:r>
          </a:p>
        </p:txBody>
      </p:sp>
      <p:cxnSp>
        <p:nvCxnSpPr>
          <p:cNvPr id="106" name="Straight Arrow Connector 105">
            <a:extLst>
              <a:ext uri="{FF2B5EF4-FFF2-40B4-BE49-F238E27FC236}">
                <a16:creationId xmlns:a16="http://schemas.microsoft.com/office/drawing/2014/main" id="{E2EB6DEC-3C6A-410F-8201-1FA9D5C547C2}"/>
              </a:ext>
            </a:extLst>
          </p:cNvPr>
          <p:cNvCxnSpPr>
            <a:cxnSpLocks/>
            <a:stCxn id="33" idx="2"/>
            <a:endCxn id="105" idx="0"/>
          </p:cNvCxnSpPr>
          <p:nvPr/>
        </p:nvCxnSpPr>
        <p:spPr>
          <a:xfrm>
            <a:off x="9528424" y="1299206"/>
            <a:ext cx="588" cy="180888"/>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A6FE44BA-1842-48B7-BAAA-B7CA15CEE713}"/>
              </a:ext>
            </a:extLst>
          </p:cNvPr>
          <p:cNvCxnSpPr>
            <a:cxnSpLocks/>
            <a:stCxn id="105" idx="4"/>
            <a:endCxn id="38" idx="0"/>
          </p:cNvCxnSpPr>
          <p:nvPr/>
        </p:nvCxnSpPr>
        <p:spPr>
          <a:xfrm>
            <a:off x="9529012" y="1825782"/>
            <a:ext cx="15233" cy="169591"/>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11" name="Oval 110">
            <a:extLst>
              <a:ext uri="{FF2B5EF4-FFF2-40B4-BE49-F238E27FC236}">
                <a16:creationId xmlns:a16="http://schemas.microsoft.com/office/drawing/2014/main" id="{01CC39C8-011D-4869-BCFD-E8FEB2F30BCA}"/>
              </a:ext>
            </a:extLst>
          </p:cNvPr>
          <p:cNvSpPr/>
          <p:nvPr/>
        </p:nvSpPr>
        <p:spPr>
          <a:xfrm>
            <a:off x="10627786" y="2775975"/>
            <a:ext cx="345688" cy="34568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16</a:t>
            </a:r>
          </a:p>
        </p:txBody>
      </p:sp>
      <p:cxnSp>
        <p:nvCxnSpPr>
          <p:cNvPr id="112" name="Straight Arrow Connector 111">
            <a:extLst>
              <a:ext uri="{FF2B5EF4-FFF2-40B4-BE49-F238E27FC236}">
                <a16:creationId xmlns:a16="http://schemas.microsoft.com/office/drawing/2014/main" id="{808B99CA-6248-4350-BFFC-A5B652531BEB}"/>
              </a:ext>
            </a:extLst>
          </p:cNvPr>
          <p:cNvCxnSpPr>
            <a:cxnSpLocks/>
            <a:stCxn id="5" idx="2"/>
            <a:endCxn id="111" idx="7"/>
          </p:cNvCxnSpPr>
          <p:nvPr/>
        </p:nvCxnSpPr>
        <p:spPr>
          <a:xfrm flipH="1">
            <a:off x="10922849" y="2578363"/>
            <a:ext cx="470650" cy="248237"/>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1D31F41C-D8E0-42F5-A863-9160692BEDD9}"/>
              </a:ext>
            </a:extLst>
          </p:cNvPr>
          <p:cNvCxnSpPr>
            <a:cxnSpLocks/>
            <a:stCxn id="111" idx="2"/>
            <a:endCxn id="43" idx="3"/>
          </p:cNvCxnSpPr>
          <p:nvPr/>
        </p:nvCxnSpPr>
        <p:spPr>
          <a:xfrm flipH="1">
            <a:off x="10119810" y="2948819"/>
            <a:ext cx="507976" cy="224867"/>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77F1D33C-DE30-4359-90A6-E5568F325387}"/>
              </a:ext>
            </a:extLst>
          </p:cNvPr>
          <p:cNvSpPr/>
          <p:nvPr/>
        </p:nvSpPr>
        <p:spPr>
          <a:xfrm>
            <a:off x="10749173" y="5900015"/>
            <a:ext cx="1441061"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NAD83_PA </a:t>
            </a:r>
            <a:r>
              <a:rPr lang="en-US" sz="1200" dirty="0">
                <a:solidFill>
                  <a:schemeClr val="tx1"/>
                </a:solidFill>
              </a:rPr>
              <a:t>(320)</a:t>
            </a:r>
            <a:endParaRPr lang="en-US" dirty="0">
              <a:solidFill>
                <a:schemeClr val="tx1"/>
              </a:solidFill>
            </a:endParaRPr>
          </a:p>
        </p:txBody>
      </p:sp>
      <p:sp>
        <p:nvSpPr>
          <p:cNvPr id="126" name="Oval 125">
            <a:extLst>
              <a:ext uri="{FF2B5EF4-FFF2-40B4-BE49-F238E27FC236}">
                <a16:creationId xmlns:a16="http://schemas.microsoft.com/office/drawing/2014/main" id="{93E3E2D5-89DD-4F50-9DF1-0E956838B15F}"/>
              </a:ext>
            </a:extLst>
          </p:cNvPr>
          <p:cNvSpPr/>
          <p:nvPr/>
        </p:nvSpPr>
        <p:spPr>
          <a:xfrm>
            <a:off x="10441945" y="5501044"/>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22</a:t>
            </a:r>
          </a:p>
        </p:txBody>
      </p:sp>
      <p:sp>
        <p:nvSpPr>
          <p:cNvPr id="127" name="Rectangle 126">
            <a:extLst>
              <a:ext uri="{FF2B5EF4-FFF2-40B4-BE49-F238E27FC236}">
                <a16:creationId xmlns:a16="http://schemas.microsoft.com/office/drawing/2014/main" id="{494C0D65-8656-4F5A-BD6D-CBEC02043B63}"/>
              </a:ext>
            </a:extLst>
          </p:cNvPr>
          <p:cNvSpPr/>
          <p:nvPr/>
        </p:nvSpPr>
        <p:spPr>
          <a:xfrm>
            <a:off x="10597793" y="4430424"/>
            <a:ext cx="1542888"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NAD83_MA </a:t>
            </a:r>
            <a:r>
              <a:rPr lang="en-US" sz="1200" dirty="0">
                <a:solidFill>
                  <a:schemeClr val="tx1"/>
                </a:solidFill>
              </a:rPr>
              <a:t>(330)</a:t>
            </a:r>
            <a:endParaRPr lang="en-US" dirty="0">
              <a:solidFill>
                <a:schemeClr val="tx1"/>
              </a:solidFill>
            </a:endParaRPr>
          </a:p>
        </p:txBody>
      </p:sp>
      <p:sp>
        <p:nvSpPr>
          <p:cNvPr id="128" name="Oval 127">
            <a:extLst>
              <a:ext uri="{FF2B5EF4-FFF2-40B4-BE49-F238E27FC236}">
                <a16:creationId xmlns:a16="http://schemas.microsoft.com/office/drawing/2014/main" id="{9713D7AD-24F0-41FF-9CBC-00643129F04B}"/>
              </a:ext>
            </a:extLst>
          </p:cNvPr>
          <p:cNvSpPr/>
          <p:nvPr/>
        </p:nvSpPr>
        <p:spPr>
          <a:xfrm>
            <a:off x="11097197" y="5027491"/>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23</a:t>
            </a:r>
          </a:p>
        </p:txBody>
      </p:sp>
      <p:cxnSp>
        <p:nvCxnSpPr>
          <p:cNvPr id="132" name="Straight Arrow Connector 131">
            <a:extLst>
              <a:ext uri="{FF2B5EF4-FFF2-40B4-BE49-F238E27FC236}">
                <a16:creationId xmlns:a16="http://schemas.microsoft.com/office/drawing/2014/main" id="{7A87C7CC-C7C3-4D6F-A394-19B8382003E1}"/>
              </a:ext>
            </a:extLst>
          </p:cNvPr>
          <p:cNvCxnSpPr>
            <a:cxnSpLocks/>
            <a:stCxn id="121" idx="0"/>
            <a:endCxn id="126" idx="6"/>
          </p:cNvCxnSpPr>
          <p:nvPr/>
        </p:nvCxnSpPr>
        <p:spPr>
          <a:xfrm flipH="1" flipV="1">
            <a:off x="10787633" y="5673888"/>
            <a:ext cx="682071" cy="226127"/>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71EA0469-DF63-42D5-9A05-A2FB945D1D17}"/>
              </a:ext>
            </a:extLst>
          </p:cNvPr>
          <p:cNvCxnSpPr>
            <a:cxnSpLocks/>
            <a:stCxn id="126" idx="1"/>
            <a:endCxn id="60" idx="2"/>
          </p:cNvCxnSpPr>
          <p:nvPr/>
        </p:nvCxnSpPr>
        <p:spPr>
          <a:xfrm flipH="1" flipV="1">
            <a:off x="9857357" y="5350876"/>
            <a:ext cx="635213" cy="200793"/>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414903A7-056E-4724-AE7A-FD8A6E115E8E}"/>
              </a:ext>
            </a:extLst>
          </p:cNvPr>
          <p:cNvCxnSpPr>
            <a:cxnSpLocks/>
            <a:stCxn id="127" idx="2"/>
            <a:endCxn id="128" idx="0"/>
          </p:cNvCxnSpPr>
          <p:nvPr/>
        </p:nvCxnSpPr>
        <p:spPr>
          <a:xfrm flipH="1">
            <a:off x="11270041" y="4753809"/>
            <a:ext cx="99196" cy="273682"/>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944FE80B-3568-479D-BC40-F6119DB9AA09}"/>
              </a:ext>
            </a:extLst>
          </p:cNvPr>
          <p:cNvCxnSpPr>
            <a:cxnSpLocks/>
            <a:stCxn id="128" idx="2"/>
            <a:endCxn id="60" idx="3"/>
          </p:cNvCxnSpPr>
          <p:nvPr/>
        </p:nvCxnSpPr>
        <p:spPr>
          <a:xfrm flipH="1" flipV="1">
            <a:off x="10518294" y="5189184"/>
            <a:ext cx="578903" cy="11151"/>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1D40E34F-3BCE-44B6-B9DE-A0279649EE72}"/>
              </a:ext>
            </a:extLst>
          </p:cNvPr>
          <p:cNvSpPr/>
          <p:nvPr/>
        </p:nvSpPr>
        <p:spPr>
          <a:xfrm>
            <a:off x="1659349" y="55466"/>
            <a:ext cx="1600679"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WGS84_ORIG </a:t>
            </a:r>
            <a:r>
              <a:rPr lang="en-US" sz="1000" dirty="0">
                <a:solidFill>
                  <a:schemeClr val="tx1"/>
                </a:solidFill>
              </a:rPr>
              <a:t>(140)</a:t>
            </a:r>
            <a:endParaRPr lang="en-US" dirty="0">
              <a:solidFill>
                <a:schemeClr val="tx1"/>
              </a:solidFill>
            </a:endParaRPr>
          </a:p>
        </p:txBody>
      </p:sp>
      <p:sp>
        <p:nvSpPr>
          <p:cNvPr id="94" name="Rectangle 93">
            <a:extLst>
              <a:ext uri="{FF2B5EF4-FFF2-40B4-BE49-F238E27FC236}">
                <a16:creationId xmlns:a16="http://schemas.microsoft.com/office/drawing/2014/main" id="{06B4C267-BE10-4B94-891C-D36FDCA67BCE}"/>
              </a:ext>
            </a:extLst>
          </p:cNvPr>
          <p:cNvSpPr/>
          <p:nvPr/>
        </p:nvSpPr>
        <p:spPr>
          <a:xfrm>
            <a:off x="5776958" y="2010930"/>
            <a:ext cx="1763712"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WGS84_G730 </a:t>
            </a:r>
            <a:r>
              <a:rPr lang="en-US" sz="1400" dirty="0">
                <a:solidFill>
                  <a:schemeClr val="tx1"/>
                </a:solidFill>
              </a:rPr>
              <a:t>(200)</a:t>
            </a:r>
            <a:endParaRPr lang="en-US" dirty="0">
              <a:solidFill>
                <a:schemeClr val="tx1"/>
              </a:solidFill>
            </a:endParaRPr>
          </a:p>
        </p:txBody>
      </p:sp>
      <p:sp>
        <p:nvSpPr>
          <p:cNvPr id="99" name="Rectangle 98">
            <a:extLst>
              <a:ext uri="{FF2B5EF4-FFF2-40B4-BE49-F238E27FC236}">
                <a16:creationId xmlns:a16="http://schemas.microsoft.com/office/drawing/2014/main" id="{BE409931-51E1-4CCB-BFBA-8708156648A1}"/>
              </a:ext>
            </a:extLst>
          </p:cNvPr>
          <p:cNvSpPr/>
          <p:nvPr/>
        </p:nvSpPr>
        <p:spPr>
          <a:xfrm>
            <a:off x="10313490" y="985808"/>
            <a:ext cx="1827191"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WGS84_G873 </a:t>
            </a:r>
            <a:r>
              <a:rPr lang="en-US" sz="1400" dirty="0">
                <a:solidFill>
                  <a:schemeClr val="tx1"/>
                </a:solidFill>
              </a:rPr>
              <a:t>(240)</a:t>
            </a:r>
            <a:endParaRPr lang="en-US" dirty="0">
              <a:solidFill>
                <a:schemeClr val="tx1"/>
              </a:solidFill>
            </a:endParaRPr>
          </a:p>
        </p:txBody>
      </p:sp>
      <p:sp>
        <p:nvSpPr>
          <p:cNvPr id="100" name="Rectangle 99">
            <a:extLst>
              <a:ext uri="{FF2B5EF4-FFF2-40B4-BE49-F238E27FC236}">
                <a16:creationId xmlns:a16="http://schemas.microsoft.com/office/drawing/2014/main" id="{0EBC5134-60AB-4FBD-A99F-03D93B742F3F}"/>
              </a:ext>
            </a:extLst>
          </p:cNvPr>
          <p:cNvSpPr/>
          <p:nvPr/>
        </p:nvSpPr>
        <p:spPr>
          <a:xfrm>
            <a:off x="5735574" y="3048408"/>
            <a:ext cx="1983193"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WGS84_G1150 </a:t>
            </a:r>
            <a:r>
              <a:rPr lang="en-US" sz="1200" dirty="0">
                <a:solidFill>
                  <a:schemeClr val="tx1"/>
                </a:solidFill>
              </a:rPr>
              <a:t>(370)</a:t>
            </a:r>
            <a:endParaRPr lang="en-US" dirty="0">
              <a:solidFill>
                <a:schemeClr val="tx1"/>
              </a:solidFill>
            </a:endParaRPr>
          </a:p>
        </p:txBody>
      </p:sp>
      <p:sp>
        <p:nvSpPr>
          <p:cNvPr id="101" name="Rectangle 100">
            <a:extLst>
              <a:ext uri="{FF2B5EF4-FFF2-40B4-BE49-F238E27FC236}">
                <a16:creationId xmlns:a16="http://schemas.microsoft.com/office/drawing/2014/main" id="{30E1BE12-9F7E-4150-91C0-82A7DAA0403A}"/>
              </a:ext>
            </a:extLst>
          </p:cNvPr>
          <p:cNvSpPr/>
          <p:nvPr/>
        </p:nvSpPr>
        <p:spPr>
          <a:xfrm>
            <a:off x="6949227" y="3525874"/>
            <a:ext cx="1938263"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WGS84_G1674 </a:t>
            </a:r>
            <a:r>
              <a:rPr lang="en-US" sz="1200" dirty="0">
                <a:solidFill>
                  <a:schemeClr val="tx1"/>
                </a:solidFill>
              </a:rPr>
              <a:t>(390)</a:t>
            </a:r>
            <a:endParaRPr lang="en-US" dirty="0">
              <a:solidFill>
                <a:schemeClr val="tx1"/>
              </a:solidFill>
            </a:endParaRPr>
          </a:p>
        </p:txBody>
      </p:sp>
      <p:sp>
        <p:nvSpPr>
          <p:cNvPr id="102" name="Rectangle 101">
            <a:extLst>
              <a:ext uri="{FF2B5EF4-FFF2-40B4-BE49-F238E27FC236}">
                <a16:creationId xmlns:a16="http://schemas.microsoft.com/office/drawing/2014/main" id="{6ED22D6C-9AC0-46E1-9376-19014C5E7AB9}"/>
              </a:ext>
            </a:extLst>
          </p:cNvPr>
          <p:cNvSpPr/>
          <p:nvPr/>
        </p:nvSpPr>
        <p:spPr>
          <a:xfrm>
            <a:off x="7088843" y="4217671"/>
            <a:ext cx="1888373"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WGS84_G1762 </a:t>
            </a:r>
            <a:r>
              <a:rPr lang="en-US" sz="1200" dirty="0">
                <a:solidFill>
                  <a:schemeClr val="tx1"/>
                </a:solidFill>
              </a:rPr>
              <a:t>(410)</a:t>
            </a:r>
            <a:endParaRPr lang="en-US" dirty="0">
              <a:solidFill>
                <a:schemeClr val="tx1"/>
              </a:solidFill>
            </a:endParaRPr>
          </a:p>
        </p:txBody>
      </p:sp>
      <p:sp>
        <p:nvSpPr>
          <p:cNvPr id="103" name="Rectangle 102">
            <a:extLst>
              <a:ext uri="{FF2B5EF4-FFF2-40B4-BE49-F238E27FC236}">
                <a16:creationId xmlns:a16="http://schemas.microsoft.com/office/drawing/2014/main" id="{6B948ED9-3109-4FD9-9E09-72ADCC55EEB9}"/>
              </a:ext>
            </a:extLst>
          </p:cNvPr>
          <p:cNvSpPr/>
          <p:nvPr/>
        </p:nvSpPr>
        <p:spPr>
          <a:xfrm>
            <a:off x="5637892" y="6430909"/>
            <a:ext cx="1950529"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WGS84_G2139 </a:t>
            </a:r>
            <a:r>
              <a:rPr lang="en-US" sz="1200" dirty="0">
                <a:solidFill>
                  <a:schemeClr val="tx1"/>
                </a:solidFill>
              </a:rPr>
              <a:t>(450)</a:t>
            </a:r>
            <a:endParaRPr lang="en-US" dirty="0">
              <a:solidFill>
                <a:schemeClr val="tx1"/>
              </a:solidFill>
            </a:endParaRPr>
          </a:p>
        </p:txBody>
      </p:sp>
      <p:sp>
        <p:nvSpPr>
          <p:cNvPr id="108" name="Oval 107">
            <a:extLst>
              <a:ext uri="{FF2B5EF4-FFF2-40B4-BE49-F238E27FC236}">
                <a16:creationId xmlns:a16="http://schemas.microsoft.com/office/drawing/2014/main" id="{8C191E70-4502-46C8-A716-BD99ACAC9EEB}"/>
              </a:ext>
            </a:extLst>
          </p:cNvPr>
          <p:cNvSpPr/>
          <p:nvPr/>
        </p:nvSpPr>
        <p:spPr>
          <a:xfrm>
            <a:off x="3070125" y="443664"/>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4</a:t>
            </a:r>
          </a:p>
        </p:txBody>
      </p:sp>
      <p:cxnSp>
        <p:nvCxnSpPr>
          <p:cNvPr id="109" name="Straight Arrow Connector 108">
            <a:extLst>
              <a:ext uri="{FF2B5EF4-FFF2-40B4-BE49-F238E27FC236}">
                <a16:creationId xmlns:a16="http://schemas.microsoft.com/office/drawing/2014/main" id="{FABD563E-02FC-4667-A3CD-05F6E8771C57}"/>
              </a:ext>
            </a:extLst>
          </p:cNvPr>
          <p:cNvCxnSpPr>
            <a:cxnSpLocks/>
            <a:stCxn id="71" idx="2"/>
            <a:endCxn id="108" idx="1"/>
          </p:cNvCxnSpPr>
          <p:nvPr/>
        </p:nvCxnSpPr>
        <p:spPr>
          <a:xfrm>
            <a:off x="2459689" y="378851"/>
            <a:ext cx="661061" cy="115438"/>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013644DF-9197-42EB-A758-B3BEB5BBA9E0}"/>
              </a:ext>
            </a:extLst>
          </p:cNvPr>
          <p:cNvCxnSpPr>
            <a:cxnSpLocks/>
            <a:stCxn id="108" idx="5"/>
            <a:endCxn id="17" idx="0"/>
          </p:cNvCxnSpPr>
          <p:nvPr/>
        </p:nvCxnSpPr>
        <p:spPr>
          <a:xfrm>
            <a:off x="3365188" y="738727"/>
            <a:ext cx="571204" cy="238861"/>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4" name="Oval 113">
            <a:extLst>
              <a:ext uri="{FF2B5EF4-FFF2-40B4-BE49-F238E27FC236}">
                <a16:creationId xmlns:a16="http://schemas.microsoft.com/office/drawing/2014/main" id="{AC7F9890-3EE0-4359-87FC-078EBAAEC5B5}"/>
              </a:ext>
            </a:extLst>
          </p:cNvPr>
          <p:cNvSpPr/>
          <p:nvPr/>
        </p:nvSpPr>
        <p:spPr>
          <a:xfrm>
            <a:off x="5956127" y="1467967"/>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10</a:t>
            </a:r>
          </a:p>
        </p:txBody>
      </p:sp>
      <p:cxnSp>
        <p:nvCxnSpPr>
          <p:cNvPr id="115" name="Straight Arrow Connector 114">
            <a:extLst>
              <a:ext uri="{FF2B5EF4-FFF2-40B4-BE49-F238E27FC236}">
                <a16:creationId xmlns:a16="http://schemas.microsoft.com/office/drawing/2014/main" id="{0B8A6719-3623-43C7-ADFD-E5CCE096E890}"/>
              </a:ext>
            </a:extLst>
          </p:cNvPr>
          <p:cNvCxnSpPr>
            <a:cxnSpLocks/>
            <a:stCxn id="94" idx="0"/>
            <a:endCxn id="114" idx="5"/>
          </p:cNvCxnSpPr>
          <p:nvPr/>
        </p:nvCxnSpPr>
        <p:spPr>
          <a:xfrm flipH="1" flipV="1">
            <a:off x="6251190" y="1763030"/>
            <a:ext cx="407624" cy="247900"/>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A6D22FDF-1E39-4076-B027-92EFB8B7F2E9}"/>
              </a:ext>
            </a:extLst>
          </p:cNvPr>
          <p:cNvCxnSpPr>
            <a:cxnSpLocks/>
            <a:stCxn id="114" idx="1"/>
            <a:endCxn id="22" idx="2"/>
          </p:cNvCxnSpPr>
          <p:nvPr/>
        </p:nvCxnSpPr>
        <p:spPr>
          <a:xfrm flipH="1" flipV="1">
            <a:off x="5528146" y="1293770"/>
            <a:ext cx="478606" cy="224822"/>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22" name="Oval 121">
            <a:extLst>
              <a:ext uri="{FF2B5EF4-FFF2-40B4-BE49-F238E27FC236}">
                <a16:creationId xmlns:a16="http://schemas.microsoft.com/office/drawing/2014/main" id="{876983CC-715E-42E0-ACB8-0E96CFBE0917}"/>
              </a:ext>
            </a:extLst>
          </p:cNvPr>
          <p:cNvSpPr/>
          <p:nvPr/>
        </p:nvSpPr>
        <p:spPr>
          <a:xfrm>
            <a:off x="10614789" y="1597370"/>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14</a:t>
            </a:r>
          </a:p>
        </p:txBody>
      </p:sp>
      <p:cxnSp>
        <p:nvCxnSpPr>
          <p:cNvPr id="123" name="Straight Arrow Connector 122">
            <a:extLst>
              <a:ext uri="{FF2B5EF4-FFF2-40B4-BE49-F238E27FC236}">
                <a16:creationId xmlns:a16="http://schemas.microsoft.com/office/drawing/2014/main" id="{B4417365-A319-4294-8AC8-EC6E2055782C}"/>
              </a:ext>
            </a:extLst>
          </p:cNvPr>
          <p:cNvCxnSpPr>
            <a:cxnSpLocks/>
            <a:stCxn id="99" idx="2"/>
            <a:endCxn id="122" idx="6"/>
          </p:cNvCxnSpPr>
          <p:nvPr/>
        </p:nvCxnSpPr>
        <p:spPr>
          <a:xfrm flipH="1">
            <a:off x="10960477" y="1309193"/>
            <a:ext cx="266609" cy="461021"/>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5CF5BA33-FA25-4BF9-8A5E-A817FDFB90A4}"/>
              </a:ext>
            </a:extLst>
          </p:cNvPr>
          <p:cNvCxnSpPr>
            <a:cxnSpLocks/>
            <a:stCxn id="122" idx="3"/>
            <a:endCxn id="38" idx="3"/>
          </p:cNvCxnSpPr>
          <p:nvPr/>
        </p:nvCxnSpPr>
        <p:spPr>
          <a:xfrm flipH="1">
            <a:off x="10078247" y="1892433"/>
            <a:ext cx="587167" cy="264633"/>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31" name="Oval 130">
            <a:extLst>
              <a:ext uri="{FF2B5EF4-FFF2-40B4-BE49-F238E27FC236}">
                <a16:creationId xmlns:a16="http://schemas.microsoft.com/office/drawing/2014/main" id="{949B16AA-C807-4366-9645-81A71CE42A98}"/>
              </a:ext>
            </a:extLst>
          </p:cNvPr>
          <p:cNvSpPr/>
          <p:nvPr/>
        </p:nvSpPr>
        <p:spPr>
          <a:xfrm>
            <a:off x="5974386" y="3859853"/>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29</a:t>
            </a:r>
          </a:p>
        </p:txBody>
      </p:sp>
      <p:cxnSp>
        <p:nvCxnSpPr>
          <p:cNvPr id="133" name="Straight Arrow Connector 132">
            <a:extLst>
              <a:ext uri="{FF2B5EF4-FFF2-40B4-BE49-F238E27FC236}">
                <a16:creationId xmlns:a16="http://schemas.microsoft.com/office/drawing/2014/main" id="{421EBFF9-1F0A-4F2C-BB71-28EE75894DB7}"/>
              </a:ext>
            </a:extLst>
          </p:cNvPr>
          <p:cNvCxnSpPr>
            <a:cxnSpLocks/>
            <a:stCxn id="268" idx="2"/>
            <a:endCxn id="269" idx="1"/>
          </p:cNvCxnSpPr>
          <p:nvPr/>
        </p:nvCxnSpPr>
        <p:spPr>
          <a:xfrm>
            <a:off x="4677760" y="3620402"/>
            <a:ext cx="481844" cy="658849"/>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0A83696D-1512-402A-8D82-D972470DB4C3}"/>
              </a:ext>
            </a:extLst>
          </p:cNvPr>
          <p:cNvCxnSpPr>
            <a:cxnSpLocks/>
            <a:stCxn id="100" idx="2"/>
            <a:endCxn id="131" idx="7"/>
          </p:cNvCxnSpPr>
          <p:nvPr/>
        </p:nvCxnSpPr>
        <p:spPr>
          <a:xfrm flipH="1">
            <a:off x="6269449" y="3371793"/>
            <a:ext cx="457722" cy="538685"/>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41" name="Oval 140">
            <a:extLst>
              <a:ext uri="{FF2B5EF4-FFF2-40B4-BE49-F238E27FC236}">
                <a16:creationId xmlns:a16="http://schemas.microsoft.com/office/drawing/2014/main" id="{EA56571E-6BCD-473F-B3B6-33C5DF1269AF}"/>
              </a:ext>
            </a:extLst>
          </p:cNvPr>
          <p:cNvSpPr/>
          <p:nvPr/>
        </p:nvSpPr>
        <p:spPr>
          <a:xfrm>
            <a:off x="6482543" y="4000396"/>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30</a:t>
            </a:r>
          </a:p>
        </p:txBody>
      </p:sp>
      <p:cxnSp>
        <p:nvCxnSpPr>
          <p:cNvPr id="143" name="Straight Arrow Connector 142">
            <a:extLst>
              <a:ext uri="{FF2B5EF4-FFF2-40B4-BE49-F238E27FC236}">
                <a16:creationId xmlns:a16="http://schemas.microsoft.com/office/drawing/2014/main" id="{D52C83F6-92C8-4893-8D3C-D8246AB3D3A1}"/>
              </a:ext>
            </a:extLst>
          </p:cNvPr>
          <p:cNvCxnSpPr>
            <a:cxnSpLocks/>
            <a:stCxn id="102" idx="2"/>
            <a:endCxn id="280" idx="6"/>
          </p:cNvCxnSpPr>
          <p:nvPr/>
        </p:nvCxnSpPr>
        <p:spPr>
          <a:xfrm flipH="1">
            <a:off x="7042173" y="4541056"/>
            <a:ext cx="990857" cy="170545"/>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59EC9DE1-B024-4C84-AF10-0493BD57D626}"/>
              </a:ext>
            </a:extLst>
          </p:cNvPr>
          <p:cNvCxnSpPr>
            <a:cxnSpLocks/>
            <a:stCxn id="101" idx="2"/>
            <a:endCxn id="141" idx="6"/>
          </p:cNvCxnSpPr>
          <p:nvPr/>
        </p:nvCxnSpPr>
        <p:spPr>
          <a:xfrm flipH="1">
            <a:off x="6828231" y="3849259"/>
            <a:ext cx="1090128" cy="323981"/>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19127F56-653C-4364-A470-E0EAC4EB768B}"/>
              </a:ext>
            </a:extLst>
          </p:cNvPr>
          <p:cNvCxnSpPr>
            <a:cxnSpLocks/>
            <a:stCxn id="131" idx="4"/>
            <a:endCxn id="88" idx="0"/>
          </p:cNvCxnSpPr>
          <p:nvPr/>
        </p:nvCxnSpPr>
        <p:spPr>
          <a:xfrm flipH="1">
            <a:off x="5863365" y="4205541"/>
            <a:ext cx="283865" cy="823856"/>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57" name="Oval 156">
            <a:extLst>
              <a:ext uri="{FF2B5EF4-FFF2-40B4-BE49-F238E27FC236}">
                <a16:creationId xmlns:a16="http://schemas.microsoft.com/office/drawing/2014/main" id="{B3E7A353-929E-4046-BFFD-C013850DD028}"/>
              </a:ext>
            </a:extLst>
          </p:cNvPr>
          <p:cNvSpPr/>
          <p:nvPr/>
        </p:nvSpPr>
        <p:spPr>
          <a:xfrm>
            <a:off x="5726333" y="5913580"/>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35</a:t>
            </a:r>
          </a:p>
        </p:txBody>
      </p:sp>
      <p:cxnSp>
        <p:nvCxnSpPr>
          <p:cNvPr id="158" name="Straight Arrow Connector 157">
            <a:extLst>
              <a:ext uri="{FF2B5EF4-FFF2-40B4-BE49-F238E27FC236}">
                <a16:creationId xmlns:a16="http://schemas.microsoft.com/office/drawing/2014/main" id="{BB76AE10-402C-4F44-BBB7-6D68F698DE5D}"/>
              </a:ext>
            </a:extLst>
          </p:cNvPr>
          <p:cNvCxnSpPr>
            <a:cxnSpLocks/>
            <a:stCxn id="103" idx="0"/>
            <a:endCxn id="157" idx="5"/>
          </p:cNvCxnSpPr>
          <p:nvPr/>
        </p:nvCxnSpPr>
        <p:spPr>
          <a:xfrm flipH="1" flipV="1">
            <a:off x="6021396" y="6208643"/>
            <a:ext cx="591761" cy="222266"/>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7CFF8703-C45F-4B4D-A0E2-D101EB020C7A}"/>
              </a:ext>
            </a:extLst>
          </p:cNvPr>
          <p:cNvCxnSpPr>
            <a:cxnSpLocks/>
            <a:stCxn id="157" idx="1"/>
            <a:endCxn id="93" idx="2"/>
          </p:cNvCxnSpPr>
          <p:nvPr/>
        </p:nvCxnSpPr>
        <p:spPr>
          <a:xfrm flipH="1" flipV="1">
            <a:off x="3828830" y="5366995"/>
            <a:ext cx="1948128" cy="597210"/>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7" name="Oval 116">
            <a:extLst>
              <a:ext uri="{FF2B5EF4-FFF2-40B4-BE49-F238E27FC236}">
                <a16:creationId xmlns:a16="http://schemas.microsoft.com/office/drawing/2014/main" id="{007C2882-76EF-4ED3-B6F9-77A5AACBF946}"/>
              </a:ext>
            </a:extLst>
          </p:cNvPr>
          <p:cNvSpPr/>
          <p:nvPr/>
        </p:nvSpPr>
        <p:spPr>
          <a:xfrm>
            <a:off x="5477521" y="490895"/>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7</a:t>
            </a:r>
          </a:p>
        </p:txBody>
      </p:sp>
      <p:cxnSp>
        <p:nvCxnSpPr>
          <p:cNvPr id="118" name="Straight Arrow Connector 117">
            <a:extLst>
              <a:ext uri="{FF2B5EF4-FFF2-40B4-BE49-F238E27FC236}">
                <a16:creationId xmlns:a16="http://schemas.microsoft.com/office/drawing/2014/main" id="{7F592FA9-1DFD-420D-B189-0A359D5616B8}"/>
              </a:ext>
            </a:extLst>
          </p:cNvPr>
          <p:cNvCxnSpPr>
            <a:cxnSpLocks/>
            <a:stCxn id="120" idx="2"/>
            <a:endCxn id="117" idx="6"/>
          </p:cNvCxnSpPr>
          <p:nvPr/>
        </p:nvCxnSpPr>
        <p:spPr>
          <a:xfrm flipH="1">
            <a:off x="5823209" y="402123"/>
            <a:ext cx="1137317" cy="261616"/>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53683A55-6F33-43AF-B59F-1ED9E76D62B1}"/>
              </a:ext>
            </a:extLst>
          </p:cNvPr>
          <p:cNvCxnSpPr>
            <a:cxnSpLocks/>
            <a:stCxn id="117" idx="3"/>
            <a:endCxn id="17" idx="0"/>
          </p:cNvCxnSpPr>
          <p:nvPr/>
        </p:nvCxnSpPr>
        <p:spPr>
          <a:xfrm flipH="1">
            <a:off x="3936392" y="785958"/>
            <a:ext cx="1591754" cy="191630"/>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BE3B5C84-347F-4657-A702-2EBB0FB52620}"/>
              </a:ext>
            </a:extLst>
          </p:cNvPr>
          <p:cNvSpPr/>
          <p:nvPr/>
        </p:nvSpPr>
        <p:spPr>
          <a:xfrm>
            <a:off x="6408077" y="78738"/>
            <a:ext cx="1104898"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NEOS90 </a:t>
            </a:r>
            <a:r>
              <a:rPr lang="en-US" sz="1100" dirty="0">
                <a:solidFill>
                  <a:schemeClr val="tx1"/>
                </a:solidFill>
              </a:rPr>
              <a:t>(170)</a:t>
            </a:r>
            <a:endParaRPr lang="en-US" dirty="0">
              <a:solidFill>
                <a:schemeClr val="tx1"/>
              </a:solidFill>
            </a:endParaRPr>
          </a:p>
        </p:txBody>
      </p:sp>
      <p:sp>
        <p:nvSpPr>
          <p:cNvPr id="125" name="Oval 124">
            <a:extLst>
              <a:ext uri="{FF2B5EF4-FFF2-40B4-BE49-F238E27FC236}">
                <a16:creationId xmlns:a16="http://schemas.microsoft.com/office/drawing/2014/main" id="{59B97442-2558-4100-96BC-89B4034BC1CC}"/>
              </a:ext>
            </a:extLst>
          </p:cNvPr>
          <p:cNvSpPr/>
          <p:nvPr/>
        </p:nvSpPr>
        <p:spPr>
          <a:xfrm>
            <a:off x="4477258" y="479501"/>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6</a:t>
            </a:r>
          </a:p>
        </p:txBody>
      </p:sp>
      <p:sp>
        <p:nvSpPr>
          <p:cNvPr id="129" name="Rectangle 128">
            <a:extLst>
              <a:ext uri="{FF2B5EF4-FFF2-40B4-BE49-F238E27FC236}">
                <a16:creationId xmlns:a16="http://schemas.microsoft.com/office/drawing/2014/main" id="{FF39A712-8B64-490C-83B8-588F1EF14B18}"/>
              </a:ext>
            </a:extLst>
          </p:cNvPr>
          <p:cNvSpPr/>
          <p:nvPr/>
        </p:nvSpPr>
        <p:spPr>
          <a:xfrm>
            <a:off x="4915966" y="73457"/>
            <a:ext cx="1369891"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NEOS9125 </a:t>
            </a:r>
            <a:r>
              <a:rPr lang="en-US" sz="1200" dirty="0">
                <a:solidFill>
                  <a:schemeClr val="tx1"/>
                </a:solidFill>
              </a:rPr>
              <a:t>(160)</a:t>
            </a:r>
            <a:endParaRPr lang="en-US" dirty="0">
              <a:solidFill>
                <a:schemeClr val="tx1"/>
              </a:solidFill>
            </a:endParaRPr>
          </a:p>
        </p:txBody>
      </p:sp>
      <p:sp>
        <p:nvSpPr>
          <p:cNvPr id="130" name="Rectangle 129">
            <a:extLst>
              <a:ext uri="{FF2B5EF4-FFF2-40B4-BE49-F238E27FC236}">
                <a16:creationId xmlns:a16="http://schemas.microsoft.com/office/drawing/2014/main" id="{CA2FB723-8B30-4E69-92DC-856FD485AD3B}"/>
              </a:ext>
            </a:extLst>
          </p:cNvPr>
          <p:cNvSpPr/>
          <p:nvPr/>
        </p:nvSpPr>
        <p:spPr>
          <a:xfrm>
            <a:off x="3506959" y="56921"/>
            <a:ext cx="1272394"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PNEOS90 </a:t>
            </a:r>
            <a:r>
              <a:rPr lang="en-US" sz="1200" dirty="0">
                <a:solidFill>
                  <a:schemeClr val="tx1"/>
                </a:solidFill>
              </a:rPr>
              <a:t>(150)</a:t>
            </a:r>
            <a:endParaRPr lang="en-US" dirty="0">
              <a:solidFill>
                <a:schemeClr val="tx1"/>
              </a:solidFill>
            </a:endParaRPr>
          </a:p>
        </p:txBody>
      </p:sp>
      <p:sp>
        <p:nvSpPr>
          <p:cNvPr id="136" name="Rectangle 135">
            <a:extLst>
              <a:ext uri="{FF2B5EF4-FFF2-40B4-BE49-F238E27FC236}">
                <a16:creationId xmlns:a16="http://schemas.microsoft.com/office/drawing/2014/main" id="{7BE0E98A-225E-4F40-9442-23B2E5DE805A}"/>
              </a:ext>
            </a:extLst>
          </p:cNvPr>
          <p:cNvSpPr/>
          <p:nvPr/>
        </p:nvSpPr>
        <p:spPr>
          <a:xfrm>
            <a:off x="292837" y="46022"/>
            <a:ext cx="1172735"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WGS72 </a:t>
            </a:r>
            <a:r>
              <a:rPr lang="en-US" sz="1200" dirty="0">
                <a:solidFill>
                  <a:schemeClr val="tx1"/>
                </a:solidFill>
              </a:rPr>
              <a:t>(130)</a:t>
            </a:r>
            <a:endParaRPr lang="en-US" dirty="0">
              <a:solidFill>
                <a:schemeClr val="tx1"/>
              </a:solidFill>
            </a:endParaRPr>
          </a:p>
        </p:txBody>
      </p:sp>
      <p:sp>
        <p:nvSpPr>
          <p:cNvPr id="137" name="Oval 136">
            <a:extLst>
              <a:ext uri="{FF2B5EF4-FFF2-40B4-BE49-F238E27FC236}">
                <a16:creationId xmlns:a16="http://schemas.microsoft.com/office/drawing/2014/main" id="{FDCBD4CC-7941-4F47-9E5A-50BCA6C61508}"/>
              </a:ext>
            </a:extLst>
          </p:cNvPr>
          <p:cNvSpPr/>
          <p:nvPr/>
        </p:nvSpPr>
        <p:spPr>
          <a:xfrm>
            <a:off x="3921090" y="498722"/>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5</a:t>
            </a:r>
          </a:p>
        </p:txBody>
      </p:sp>
      <p:sp>
        <p:nvSpPr>
          <p:cNvPr id="138" name="Oval 137">
            <a:extLst>
              <a:ext uri="{FF2B5EF4-FFF2-40B4-BE49-F238E27FC236}">
                <a16:creationId xmlns:a16="http://schemas.microsoft.com/office/drawing/2014/main" id="{67FA3165-B8E4-4EC0-B845-54D93F6A502E}"/>
              </a:ext>
            </a:extLst>
          </p:cNvPr>
          <p:cNvSpPr/>
          <p:nvPr/>
        </p:nvSpPr>
        <p:spPr>
          <a:xfrm>
            <a:off x="1548419" y="461633"/>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p>
        </p:txBody>
      </p:sp>
      <p:cxnSp>
        <p:nvCxnSpPr>
          <p:cNvPr id="140" name="Straight Arrow Connector 139">
            <a:extLst>
              <a:ext uri="{FF2B5EF4-FFF2-40B4-BE49-F238E27FC236}">
                <a16:creationId xmlns:a16="http://schemas.microsoft.com/office/drawing/2014/main" id="{55C12DF3-ABC7-489D-A16D-B644A2C4D4DF}"/>
              </a:ext>
            </a:extLst>
          </p:cNvPr>
          <p:cNvCxnSpPr>
            <a:cxnSpLocks/>
            <a:stCxn id="129" idx="2"/>
            <a:endCxn id="125" idx="6"/>
          </p:cNvCxnSpPr>
          <p:nvPr/>
        </p:nvCxnSpPr>
        <p:spPr>
          <a:xfrm flipH="1">
            <a:off x="4822946" y="396842"/>
            <a:ext cx="777966" cy="255503"/>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A79BE538-4B28-4996-ADAE-317CE677DA8F}"/>
              </a:ext>
            </a:extLst>
          </p:cNvPr>
          <p:cNvCxnSpPr>
            <a:cxnSpLocks/>
            <a:stCxn id="125" idx="3"/>
            <a:endCxn id="17" idx="0"/>
          </p:cNvCxnSpPr>
          <p:nvPr/>
        </p:nvCxnSpPr>
        <p:spPr>
          <a:xfrm flipH="1">
            <a:off x="3936392" y="774564"/>
            <a:ext cx="591491" cy="203024"/>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C91B5D21-A254-419A-B941-D258721A3AC8}"/>
              </a:ext>
            </a:extLst>
          </p:cNvPr>
          <p:cNvCxnSpPr>
            <a:cxnSpLocks/>
            <a:stCxn id="130" idx="2"/>
            <a:endCxn id="137" idx="0"/>
          </p:cNvCxnSpPr>
          <p:nvPr/>
        </p:nvCxnSpPr>
        <p:spPr>
          <a:xfrm flipH="1">
            <a:off x="4093934" y="380306"/>
            <a:ext cx="49222" cy="118416"/>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EFA6841F-23F1-4F13-A941-AB14A1AAEDA6}"/>
              </a:ext>
            </a:extLst>
          </p:cNvPr>
          <p:cNvCxnSpPr>
            <a:cxnSpLocks/>
            <a:stCxn id="137" idx="3"/>
            <a:endCxn id="17" idx="0"/>
          </p:cNvCxnSpPr>
          <p:nvPr/>
        </p:nvCxnSpPr>
        <p:spPr>
          <a:xfrm flipH="1">
            <a:off x="3936392" y="793785"/>
            <a:ext cx="35323" cy="183803"/>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E4CBD5E5-C883-4F00-A155-C3C99B36914D}"/>
              </a:ext>
            </a:extLst>
          </p:cNvPr>
          <p:cNvCxnSpPr>
            <a:cxnSpLocks/>
            <a:stCxn id="136" idx="2"/>
            <a:endCxn id="138" idx="1"/>
          </p:cNvCxnSpPr>
          <p:nvPr/>
        </p:nvCxnSpPr>
        <p:spPr>
          <a:xfrm>
            <a:off x="879205" y="369407"/>
            <a:ext cx="719839" cy="142851"/>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0955E14A-FF1B-49BD-95CA-53B05DF0840E}"/>
              </a:ext>
            </a:extLst>
          </p:cNvPr>
          <p:cNvCxnSpPr>
            <a:cxnSpLocks/>
            <a:stCxn id="138" idx="6"/>
            <a:endCxn id="17" idx="0"/>
          </p:cNvCxnSpPr>
          <p:nvPr/>
        </p:nvCxnSpPr>
        <p:spPr>
          <a:xfrm>
            <a:off x="1894107" y="634477"/>
            <a:ext cx="2042285" cy="343111"/>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2" name="Rectangle 171">
            <a:extLst>
              <a:ext uri="{FF2B5EF4-FFF2-40B4-BE49-F238E27FC236}">
                <a16:creationId xmlns:a16="http://schemas.microsoft.com/office/drawing/2014/main" id="{DC677E9A-B289-4CA3-A3EE-30B64DC7B4F3}"/>
              </a:ext>
            </a:extLst>
          </p:cNvPr>
          <p:cNvSpPr/>
          <p:nvPr/>
        </p:nvSpPr>
        <p:spPr>
          <a:xfrm>
            <a:off x="3710407" y="1988615"/>
            <a:ext cx="1495640"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SIO_MIT92 </a:t>
            </a:r>
            <a:r>
              <a:rPr lang="en-US" sz="1400" dirty="0">
                <a:solidFill>
                  <a:schemeClr val="tx1"/>
                </a:solidFill>
              </a:rPr>
              <a:t>(190)</a:t>
            </a:r>
            <a:endParaRPr lang="en-US" dirty="0">
              <a:solidFill>
                <a:schemeClr val="tx1"/>
              </a:solidFill>
            </a:endParaRPr>
          </a:p>
        </p:txBody>
      </p:sp>
      <p:sp>
        <p:nvSpPr>
          <p:cNvPr id="173" name="Oval 172">
            <a:extLst>
              <a:ext uri="{FF2B5EF4-FFF2-40B4-BE49-F238E27FC236}">
                <a16:creationId xmlns:a16="http://schemas.microsoft.com/office/drawing/2014/main" id="{3B91418C-F27D-4895-8178-3A84302DEF4F}"/>
              </a:ext>
            </a:extLst>
          </p:cNvPr>
          <p:cNvSpPr/>
          <p:nvPr/>
        </p:nvSpPr>
        <p:spPr>
          <a:xfrm>
            <a:off x="4731132" y="1479555"/>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9</a:t>
            </a:r>
          </a:p>
        </p:txBody>
      </p:sp>
      <p:cxnSp>
        <p:nvCxnSpPr>
          <p:cNvPr id="174" name="Straight Arrow Connector 173">
            <a:extLst>
              <a:ext uri="{FF2B5EF4-FFF2-40B4-BE49-F238E27FC236}">
                <a16:creationId xmlns:a16="http://schemas.microsoft.com/office/drawing/2014/main" id="{415D749A-3729-495B-A498-574DFF266424}"/>
              </a:ext>
            </a:extLst>
          </p:cNvPr>
          <p:cNvCxnSpPr>
            <a:cxnSpLocks/>
            <a:stCxn id="172" idx="0"/>
            <a:endCxn id="173" idx="3"/>
          </p:cNvCxnSpPr>
          <p:nvPr/>
        </p:nvCxnSpPr>
        <p:spPr>
          <a:xfrm flipV="1">
            <a:off x="4458227" y="1774618"/>
            <a:ext cx="323530" cy="213997"/>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F802396B-8998-4659-BBE3-F5D96E558400}"/>
              </a:ext>
            </a:extLst>
          </p:cNvPr>
          <p:cNvCxnSpPr>
            <a:cxnSpLocks/>
            <a:stCxn id="173" idx="7"/>
            <a:endCxn id="22" idx="2"/>
          </p:cNvCxnSpPr>
          <p:nvPr/>
        </p:nvCxnSpPr>
        <p:spPr>
          <a:xfrm flipV="1">
            <a:off x="5026195" y="1293770"/>
            <a:ext cx="501951" cy="236410"/>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05" name="Rectangle 204">
            <a:extLst>
              <a:ext uri="{FF2B5EF4-FFF2-40B4-BE49-F238E27FC236}">
                <a16:creationId xmlns:a16="http://schemas.microsoft.com/office/drawing/2014/main" id="{AD6B19E4-33BB-40A5-82C2-3A211EF0742C}"/>
              </a:ext>
            </a:extLst>
          </p:cNvPr>
          <p:cNvSpPr/>
          <p:nvPr/>
        </p:nvSpPr>
        <p:spPr>
          <a:xfrm>
            <a:off x="11097197" y="3471079"/>
            <a:ext cx="1008441"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IGS97 </a:t>
            </a:r>
            <a:r>
              <a:rPr lang="en-US" sz="1400" dirty="0">
                <a:solidFill>
                  <a:schemeClr val="tx1"/>
                </a:solidFill>
              </a:rPr>
              <a:t>(280)</a:t>
            </a:r>
            <a:endParaRPr lang="en-US" dirty="0">
              <a:solidFill>
                <a:schemeClr val="tx1"/>
              </a:solidFill>
            </a:endParaRPr>
          </a:p>
        </p:txBody>
      </p:sp>
      <p:sp>
        <p:nvSpPr>
          <p:cNvPr id="206" name="Oval 205">
            <a:extLst>
              <a:ext uri="{FF2B5EF4-FFF2-40B4-BE49-F238E27FC236}">
                <a16:creationId xmlns:a16="http://schemas.microsoft.com/office/drawing/2014/main" id="{6686D09E-5DC2-4A31-9BDB-ADF9912100B7}"/>
              </a:ext>
            </a:extLst>
          </p:cNvPr>
          <p:cNvSpPr/>
          <p:nvPr/>
        </p:nvSpPr>
        <p:spPr>
          <a:xfrm>
            <a:off x="10487224" y="3755467"/>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18</a:t>
            </a:r>
          </a:p>
        </p:txBody>
      </p:sp>
      <p:cxnSp>
        <p:nvCxnSpPr>
          <p:cNvPr id="207" name="Straight Arrow Connector 206">
            <a:extLst>
              <a:ext uri="{FF2B5EF4-FFF2-40B4-BE49-F238E27FC236}">
                <a16:creationId xmlns:a16="http://schemas.microsoft.com/office/drawing/2014/main" id="{CD1B934E-3ED9-4557-B99C-21DB4CFC7D02}"/>
              </a:ext>
            </a:extLst>
          </p:cNvPr>
          <p:cNvCxnSpPr>
            <a:cxnSpLocks/>
            <a:stCxn id="205" idx="1"/>
            <a:endCxn id="206" idx="7"/>
          </p:cNvCxnSpPr>
          <p:nvPr/>
        </p:nvCxnSpPr>
        <p:spPr>
          <a:xfrm flipH="1">
            <a:off x="10782287" y="3632772"/>
            <a:ext cx="314910" cy="173320"/>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08" name="Straight Arrow Connector 207">
            <a:extLst>
              <a:ext uri="{FF2B5EF4-FFF2-40B4-BE49-F238E27FC236}">
                <a16:creationId xmlns:a16="http://schemas.microsoft.com/office/drawing/2014/main" id="{B9C8A24E-4EA8-4CF9-B280-2B863BEF3801}"/>
              </a:ext>
            </a:extLst>
          </p:cNvPr>
          <p:cNvCxnSpPr>
            <a:cxnSpLocks/>
            <a:stCxn id="206" idx="2"/>
            <a:endCxn id="55" idx="3"/>
          </p:cNvCxnSpPr>
          <p:nvPr/>
        </p:nvCxnSpPr>
        <p:spPr>
          <a:xfrm flipH="1">
            <a:off x="10204138" y="3928311"/>
            <a:ext cx="283086" cy="266796"/>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17" name="Rectangle 216">
            <a:extLst>
              <a:ext uri="{FF2B5EF4-FFF2-40B4-BE49-F238E27FC236}">
                <a16:creationId xmlns:a16="http://schemas.microsoft.com/office/drawing/2014/main" id="{CAEE8955-7D73-4A92-AD04-104A297F0B19}"/>
              </a:ext>
            </a:extLst>
          </p:cNvPr>
          <p:cNvSpPr/>
          <p:nvPr/>
        </p:nvSpPr>
        <p:spPr>
          <a:xfrm>
            <a:off x="8928611" y="6425575"/>
            <a:ext cx="1065492"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IGS00 </a:t>
            </a:r>
            <a:r>
              <a:rPr lang="en-US" sz="1400" dirty="0">
                <a:solidFill>
                  <a:schemeClr val="tx1"/>
                </a:solidFill>
              </a:rPr>
              <a:t>(300)</a:t>
            </a:r>
            <a:endParaRPr lang="en-US" dirty="0">
              <a:solidFill>
                <a:schemeClr val="tx1"/>
              </a:solidFill>
            </a:endParaRPr>
          </a:p>
        </p:txBody>
      </p:sp>
      <p:sp>
        <p:nvSpPr>
          <p:cNvPr id="218" name="Oval 217">
            <a:extLst>
              <a:ext uri="{FF2B5EF4-FFF2-40B4-BE49-F238E27FC236}">
                <a16:creationId xmlns:a16="http://schemas.microsoft.com/office/drawing/2014/main" id="{E0FE2CAB-1283-4019-831F-8BD59FB4292B}"/>
              </a:ext>
            </a:extLst>
          </p:cNvPr>
          <p:cNvSpPr/>
          <p:nvPr/>
        </p:nvSpPr>
        <p:spPr>
          <a:xfrm>
            <a:off x="9382565" y="5792441"/>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20</a:t>
            </a:r>
          </a:p>
        </p:txBody>
      </p:sp>
      <p:cxnSp>
        <p:nvCxnSpPr>
          <p:cNvPr id="219" name="Straight Arrow Connector 218">
            <a:extLst>
              <a:ext uri="{FF2B5EF4-FFF2-40B4-BE49-F238E27FC236}">
                <a16:creationId xmlns:a16="http://schemas.microsoft.com/office/drawing/2014/main" id="{55729622-C7D5-4989-99CA-9C49B9ADF982}"/>
              </a:ext>
            </a:extLst>
          </p:cNvPr>
          <p:cNvCxnSpPr>
            <a:cxnSpLocks/>
            <a:stCxn id="218" idx="0"/>
            <a:endCxn id="60" idx="2"/>
          </p:cNvCxnSpPr>
          <p:nvPr/>
        </p:nvCxnSpPr>
        <p:spPr>
          <a:xfrm flipV="1">
            <a:off x="9555409" y="5350876"/>
            <a:ext cx="301948" cy="441565"/>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20" name="Straight Arrow Connector 219">
            <a:extLst>
              <a:ext uri="{FF2B5EF4-FFF2-40B4-BE49-F238E27FC236}">
                <a16:creationId xmlns:a16="http://schemas.microsoft.com/office/drawing/2014/main" id="{74204EBB-299D-4B15-9CBF-AD96E4B8E64B}"/>
              </a:ext>
            </a:extLst>
          </p:cNvPr>
          <p:cNvCxnSpPr>
            <a:cxnSpLocks/>
            <a:stCxn id="217" idx="0"/>
            <a:endCxn id="218" idx="4"/>
          </p:cNvCxnSpPr>
          <p:nvPr/>
        </p:nvCxnSpPr>
        <p:spPr>
          <a:xfrm flipV="1">
            <a:off x="9461357" y="6138129"/>
            <a:ext cx="94052" cy="287446"/>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29" name="Rectangle 228">
            <a:extLst>
              <a:ext uri="{FF2B5EF4-FFF2-40B4-BE49-F238E27FC236}">
                <a16:creationId xmlns:a16="http://schemas.microsoft.com/office/drawing/2014/main" id="{C63AB6C1-0935-4F11-AB0E-4430CC3DE468}"/>
              </a:ext>
            </a:extLst>
          </p:cNvPr>
          <p:cNvSpPr/>
          <p:nvPr/>
        </p:nvSpPr>
        <p:spPr>
          <a:xfrm>
            <a:off x="10064749" y="6433623"/>
            <a:ext cx="1133250"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IGB00 </a:t>
            </a:r>
            <a:r>
              <a:rPr lang="en-US" sz="1400" dirty="0">
                <a:solidFill>
                  <a:schemeClr val="tx1"/>
                </a:solidFill>
              </a:rPr>
              <a:t>(310)</a:t>
            </a:r>
            <a:endParaRPr lang="en-US" dirty="0">
              <a:solidFill>
                <a:schemeClr val="tx1"/>
              </a:solidFill>
            </a:endParaRPr>
          </a:p>
        </p:txBody>
      </p:sp>
      <p:sp>
        <p:nvSpPr>
          <p:cNvPr id="230" name="Oval 229">
            <a:extLst>
              <a:ext uri="{FF2B5EF4-FFF2-40B4-BE49-F238E27FC236}">
                <a16:creationId xmlns:a16="http://schemas.microsoft.com/office/drawing/2014/main" id="{70E80EB9-A641-4CA9-AA62-FE60E870805E}"/>
              </a:ext>
            </a:extLst>
          </p:cNvPr>
          <p:cNvSpPr/>
          <p:nvPr/>
        </p:nvSpPr>
        <p:spPr>
          <a:xfrm>
            <a:off x="9967802" y="5837230"/>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21</a:t>
            </a:r>
          </a:p>
        </p:txBody>
      </p:sp>
      <p:cxnSp>
        <p:nvCxnSpPr>
          <p:cNvPr id="231" name="Straight Arrow Connector 230">
            <a:extLst>
              <a:ext uri="{FF2B5EF4-FFF2-40B4-BE49-F238E27FC236}">
                <a16:creationId xmlns:a16="http://schemas.microsoft.com/office/drawing/2014/main" id="{4649AD03-E81A-40AE-988D-070531E776D2}"/>
              </a:ext>
            </a:extLst>
          </p:cNvPr>
          <p:cNvCxnSpPr>
            <a:cxnSpLocks/>
            <a:stCxn id="229" idx="0"/>
            <a:endCxn id="230" idx="5"/>
          </p:cNvCxnSpPr>
          <p:nvPr/>
        </p:nvCxnSpPr>
        <p:spPr>
          <a:xfrm flipH="1" flipV="1">
            <a:off x="10262865" y="6132293"/>
            <a:ext cx="368509" cy="301330"/>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32" name="Straight Arrow Connector 231">
            <a:extLst>
              <a:ext uri="{FF2B5EF4-FFF2-40B4-BE49-F238E27FC236}">
                <a16:creationId xmlns:a16="http://schemas.microsoft.com/office/drawing/2014/main" id="{B7E55BCB-DB80-42FF-9A93-E96C89A4813F}"/>
              </a:ext>
            </a:extLst>
          </p:cNvPr>
          <p:cNvCxnSpPr>
            <a:cxnSpLocks/>
            <a:stCxn id="230" idx="0"/>
            <a:endCxn id="60" idx="2"/>
          </p:cNvCxnSpPr>
          <p:nvPr/>
        </p:nvCxnSpPr>
        <p:spPr>
          <a:xfrm flipH="1" flipV="1">
            <a:off x="9857357" y="5350876"/>
            <a:ext cx="283289" cy="486354"/>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50" name="Rectangle 249">
            <a:extLst>
              <a:ext uri="{FF2B5EF4-FFF2-40B4-BE49-F238E27FC236}">
                <a16:creationId xmlns:a16="http://schemas.microsoft.com/office/drawing/2014/main" id="{706E9EEC-1A2E-44C1-B155-A80EE3E1E87D}"/>
              </a:ext>
            </a:extLst>
          </p:cNvPr>
          <p:cNvSpPr/>
          <p:nvPr/>
        </p:nvSpPr>
        <p:spPr>
          <a:xfrm>
            <a:off x="7727619" y="6425575"/>
            <a:ext cx="1021470"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IGS05 </a:t>
            </a:r>
            <a:r>
              <a:rPr lang="en-US" sz="1200" dirty="0">
                <a:solidFill>
                  <a:schemeClr val="tx1"/>
                </a:solidFill>
              </a:rPr>
              <a:t>(350)</a:t>
            </a:r>
            <a:endParaRPr lang="en-US" dirty="0">
              <a:solidFill>
                <a:schemeClr val="tx1"/>
              </a:solidFill>
            </a:endParaRPr>
          </a:p>
        </p:txBody>
      </p:sp>
      <p:sp>
        <p:nvSpPr>
          <p:cNvPr id="251" name="Oval 250">
            <a:extLst>
              <a:ext uri="{FF2B5EF4-FFF2-40B4-BE49-F238E27FC236}">
                <a16:creationId xmlns:a16="http://schemas.microsoft.com/office/drawing/2014/main" id="{E6FDDA88-7CE2-4C4C-9A6A-88B8BB7E9A40}"/>
              </a:ext>
            </a:extLst>
          </p:cNvPr>
          <p:cNvSpPr/>
          <p:nvPr/>
        </p:nvSpPr>
        <p:spPr>
          <a:xfrm>
            <a:off x="7926312" y="5675537"/>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25</a:t>
            </a:r>
          </a:p>
        </p:txBody>
      </p:sp>
      <p:cxnSp>
        <p:nvCxnSpPr>
          <p:cNvPr id="252" name="Straight Arrow Connector 251">
            <a:extLst>
              <a:ext uri="{FF2B5EF4-FFF2-40B4-BE49-F238E27FC236}">
                <a16:creationId xmlns:a16="http://schemas.microsoft.com/office/drawing/2014/main" id="{CA939CE5-ED74-4965-90B6-3A5AF77EC5B5}"/>
              </a:ext>
            </a:extLst>
          </p:cNvPr>
          <p:cNvCxnSpPr>
            <a:cxnSpLocks/>
            <a:stCxn id="251" idx="0"/>
            <a:endCxn id="67" idx="2"/>
          </p:cNvCxnSpPr>
          <p:nvPr/>
        </p:nvCxnSpPr>
        <p:spPr>
          <a:xfrm flipH="1" flipV="1">
            <a:off x="7926312" y="5354214"/>
            <a:ext cx="172844" cy="321323"/>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53" name="Straight Arrow Connector 252">
            <a:extLst>
              <a:ext uri="{FF2B5EF4-FFF2-40B4-BE49-F238E27FC236}">
                <a16:creationId xmlns:a16="http://schemas.microsoft.com/office/drawing/2014/main" id="{84D5A25C-D01A-4662-92EE-1861EC73D650}"/>
              </a:ext>
            </a:extLst>
          </p:cNvPr>
          <p:cNvCxnSpPr>
            <a:cxnSpLocks/>
            <a:stCxn id="250" idx="0"/>
            <a:endCxn id="251" idx="4"/>
          </p:cNvCxnSpPr>
          <p:nvPr/>
        </p:nvCxnSpPr>
        <p:spPr>
          <a:xfrm flipH="1" flipV="1">
            <a:off x="8099156" y="6021225"/>
            <a:ext cx="139198" cy="404350"/>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68" name="Rectangle 267">
            <a:extLst>
              <a:ext uri="{FF2B5EF4-FFF2-40B4-BE49-F238E27FC236}">
                <a16:creationId xmlns:a16="http://schemas.microsoft.com/office/drawing/2014/main" id="{8ED82C6A-599E-4AA3-AE80-3C00751E2773}"/>
              </a:ext>
            </a:extLst>
          </p:cNvPr>
          <p:cNvSpPr/>
          <p:nvPr/>
        </p:nvSpPr>
        <p:spPr>
          <a:xfrm>
            <a:off x="4162203" y="3297017"/>
            <a:ext cx="1031113"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IGS08 </a:t>
            </a:r>
            <a:r>
              <a:rPr lang="en-US" sz="1200" dirty="0">
                <a:solidFill>
                  <a:schemeClr val="tx1"/>
                </a:solidFill>
              </a:rPr>
              <a:t>(380)</a:t>
            </a:r>
            <a:endParaRPr lang="en-US" dirty="0">
              <a:solidFill>
                <a:schemeClr val="tx1"/>
              </a:solidFill>
            </a:endParaRPr>
          </a:p>
        </p:txBody>
      </p:sp>
      <p:sp>
        <p:nvSpPr>
          <p:cNvPr id="269" name="Oval 268">
            <a:extLst>
              <a:ext uri="{FF2B5EF4-FFF2-40B4-BE49-F238E27FC236}">
                <a16:creationId xmlns:a16="http://schemas.microsoft.com/office/drawing/2014/main" id="{37989744-CDF8-4984-85C9-D0FE94260013}"/>
              </a:ext>
            </a:extLst>
          </p:cNvPr>
          <p:cNvSpPr/>
          <p:nvPr/>
        </p:nvSpPr>
        <p:spPr>
          <a:xfrm>
            <a:off x="5108979" y="4228626"/>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27</a:t>
            </a:r>
          </a:p>
        </p:txBody>
      </p:sp>
      <p:cxnSp>
        <p:nvCxnSpPr>
          <p:cNvPr id="270" name="Straight Arrow Connector 269">
            <a:extLst>
              <a:ext uri="{FF2B5EF4-FFF2-40B4-BE49-F238E27FC236}">
                <a16:creationId xmlns:a16="http://schemas.microsoft.com/office/drawing/2014/main" id="{BCFA2697-AFE0-431C-930C-39E2A4EBEFF6}"/>
              </a:ext>
            </a:extLst>
          </p:cNvPr>
          <p:cNvCxnSpPr>
            <a:cxnSpLocks/>
            <a:stCxn id="272" idx="2"/>
            <a:endCxn id="278" idx="1"/>
          </p:cNvCxnSpPr>
          <p:nvPr/>
        </p:nvCxnSpPr>
        <p:spPr>
          <a:xfrm>
            <a:off x="5269896" y="2979400"/>
            <a:ext cx="208796" cy="909722"/>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1" name="Straight Arrow Connector 270">
            <a:extLst>
              <a:ext uri="{FF2B5EF4-FFF2-40B4-BE49-F238E27FC236}">
                <a16:creationId xmlns:a16="http://schemas.microsoft.com/office/drawing/2014/main" id="{C643A8D2-82EB-43E0-9288-BE927452D4C3}"/>
              </a:ext>
            </a:extLst>
          </p:cNvPr>
          <p:cNvCxnSpPr>
            <a:cxnSpLocks/>
            <a:stCxn id="141" idx="3"/>
            <a:endCxn id="88" idx="0"/>
          </p:cNvCxnSpPr>
          <p:nvPr/>
        </p:nvCxnSpPr>
        <p:spPr>
          <a:xfrm flipH="1">
            <a:off x="5863365" y="4295459"/>
            <a:ext cx="669803" cy="733938"/>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72" name="Rectangle 271">
            <a:extLst>
              <a:ext uri="{FF2B5EF4-FFF2-40B4-BE49-F238E27FC236}">
                <a16:creationId xmlns:a16="http://schemas.microsoft.com/office/drawing/2014/main" id="{707C06B8-042E-4324-95F4-5CA6859A2690}"/>
              </a:ext>
            </a:extLst>
          </p:cNvPr>
          <p:cNvSpPr/>
          <p:nvPr/>
        </p:nvSpPr>
        <p:spPr>
          <a:xfrm>
            <a:off x="4754339" y="2656015"/>
            <a:ext cx="1031113"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IGB08 </a:t>
            </a:r>
            <a:r>
              <a:rPr lang="en-US" sz="1200" dirty="0">
                <a:solidFill>
                  <a:schemeClr val="tx1"/>
                </a:solidFill>
              </a:rPr>
              <a:t>(400)</a:t>
            </a:r>
            <a:endParaRPr lang="en-US" dirty="0">
              <a:solidFill>
                <a:schemeClr val="tx1"/>
              </a:solidFill>
            </a:endParaRPr>
          </a:p>
        </p:txBody>
      </p:sp>
      <p:sp>
        <p:nvSpPr>
          <p:cNvPr id="278" name="Oval 277">
            <a:extLst>
              <a:ext uri="{FF2B5EF4-FFF2-40B4-BE49-F238E27FC236}">
                <a16:creationId xmlns:a16="http://schemas.microsoft.com/office/drawing/2014/main" id="{DD01390D-7F1F-42AE-A92D-2C4B5E5D9ECD}"/>
              </a:ext>
            </a:extLst>
          </p:cNvPr>
          <p:cNvSpPr/>
          <p:nvPr/>
        </p:nvSpPr>
        <p:spPr>
          <a:xfrm>
            <a:off x="5428067" y="3838497"/>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28</a:t>
            </a:r>
          </a:p>
        </p:txBody>
      </p:sp>
      <p:sp>
        <p:nvSpPr>
          <p:cNvPr id="280" name="Oval 279">
            <a:extLst>
              <a:ext uri="{FF2B5EF4-FFF2-40B4-BE49-F238E27FC236}">
                <a16:creationId xmlns:a16="http://schemas.microsoft.com/office/drawing/2014/main" id="{8DFCCC37-4118-40DD-B834-067875054AE3}"/>
              </a:ext>
            </a:extLst>
          </p:cNvPr>
          <p:cNvSpPr/>
          <p:nvPr/>
        </p:nvSpPr>
        <p:spPr>
          <a:xfrm>
            <a:off x="6696485" y="4538757"/>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31</a:t>
            </a:r>
          </a:p>
        </p:txBody>
      </p:sp>
      <p:cxnSp>
        <p:nvCxnSpPr>
          <p:cNvPr id="297" name="Straight Arrow Connector 296">
            <a:extLst>
              <a:ext uri="{FF2B5EF4-FFF2-40B4-BE49-F238E27FC236}">
                <a16:creationId xmlns:a16="http://schemas.microsoft.com/office/drawing/2014/main" id="{01448B1A-C086-44E1-B902-1504826BBDA8}"/>
              </a:ext>
            </a:extLst>
          </p:cNvPr>
          <p:cNvCxnSpPr>
            <a:cxnSpLocks/>
            <a:stCxn id="278" idx="4"/>
            <a:endCxn id="88" idx="0"/>
          </p:cNvCxnSpPr>
          <p:nvPr/>
        </p:nvCxnSpPr>
        <p:spPr>
          <a:xfrm>
            <a:off x="5600911" y="4184185"/>
            <a:ext cx="262454" cy="845212"/>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98" name="Straight Arrow Connector 297">
            <a:extLst>
              <a:ext uri="{FF2B5EF4-FFF2-40B4-BE49-F238E27FC236}">
                <a16:creationId xmlns:a16="http://schemas.microsoft.com/office/drawing/2014/main" id="{13D89A26-CE07-4093-BBF9-0B8D53F4778E}"/>
              </a:ext>
            </a:extLst>
          </p:cNvPr>
          <p:cNvCxnSpPr>
            <a:cxnSpLocks/>
            <a:stCxn id="280" idx="2"/>
            <a:endCxn id="88" idx="0"/>
          </p:cNvCxnSpPr>
          <p:nvPr/>
        </p:nvCxnSpPr>
        <p:spPr>
          <a:xfrm flipH="1">
            <a:off x="5863365" y="4711601"/>
            <a:ext cx="833120" cy="317796"/>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99" name="Straight Arrow Connector 298">
            <a:extLst>
              <a:ext uri="{FF2B5EF4-FFF2-40B4-BE49-F238E27FC236}">
                <a16:creationId xmlns:a16="http://schemas.microsoft.com/office/drawing/2014/main" id="{4FC8448A-49E1-44ED-B23C-FF81D8122BB1}"/>
              </a:ext>
            </a:extLst>
          </p:cNvPr>
          <p:cNvCxnSpPr>
            <a:cxnSpLocks/>
            <a:stCxn id="269" idx="5"/>
            <a:endCxn id="88" idx="0"/>
          </p:cNvCxnSpPr>
          <p:nvPr/>
        </p:nvCxnSpPr>
        <p:spPr>
          <a:xfrm>
            <a:off x="5404042" y="4523689"/>
            <a:ext cx="459323" cy="505708"/>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26" name="Rectangle 325">
            <a:extLst>
              <a:ext uri="{FF2B5EF4-FFF2-40B4-BE49-F238E27FC236}">
                <a16:creationId xmlns:a16="http://schemas.microsoft.com/office/drawing/2014/main" id="{A476715D-9A62-4E7D-980D-209AA5C7171C}"/>
              </a:ext>
            </a:extLst>
          </p:cNvPr>
          <p:cNvSpPr/>
          <p:nvPr/>
        </p:nvSpPr>
        <p:spPr>
          <a:xfrm>
            <a:off x="2651770" y="3911250"/>
            <a:ext cx="975269"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IGS14 </a:t>
            </a:r>
            <a:r>
              <a:rPr lang="en-US" sz="1200" dirty="0">
                <a:solidFill>
                  <a:schemeClr val="tx1"/>
                </a:solidFill>
              </a:rPr>
              <a:t>(430)</a:t>
            </a:r>
            <a:endParaRPr lang="en-US" dirty="0">
              <a:solidFill>
                <a:schemeClr val="tx1"/>
              </a:solidFill>
            </a:endParaRPr>
          </a:p>
        </p:txBody>
      </p:sp>
      <p:sp>
        <p:nvSpPr>
          <p:cNvPr id="327" name="Oval 326">
            <a:extLst>
              <a:ext uri="{FF2B5EF4-FFF2-40B4-BE49-F238E27FC236}">
                <a16:creationId xmlns:a16="http://schemas.microsoft.com/office/drawing/2014/main" id="{66F61C3E-5123-4E87-9BEC-24D1DA787C38}"/>
              </a:ext>
            </a:extLst>
          </p:cNvPr>
          <p:cNvSpPr/>
          <p:nvPr/>
        </p:nvSpPr>
        <p:spPr>
          <a:xfrm>
            <a:off x="3229190" y="4417337"/>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33</a:t>
            </a:r>
          </a:p>
        </p:txBody>
      </p:sp>
      <p:cxnSp>
        <p:nvCxnSpPr>
          <p:cNvPr id="328" name="Straight Arrow Connector 327">
            <a:extLst>
              <a:ext uri="{FF2B5EF4-FFF2-40B4-BE49-F238E27FC236}">
                <a16:creationId xmlns:a16="http://schemas.microsoft.com/office/drawing/2014/main" id="{CD860F53-90EC-42FA-8112-FEAEB3E459A4}"/>
              </a:ext>
            </a:extLst>
          </p:cNvPr>
          <p:cNvCxnSpPr>
            <a:cxnSpLocks/>
            <a:stCxn id="326" idx="2"/>
            <a:endCxn id="327" idx="1"/>
          </p:cNvCxnSpPr>
          <p:nvPr/>
        </p:nvCxnSpPr>
        <p:spPr>
          <a:xfrm>
            <a:off x="3139405" y="4234635"/>
            <a:ext cx="140410" cy="233327"/>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29" name="Rectangle 328">
            <a:extLst>
              <a:ext uri="{FF2B5EF4-FFF2-40B4-BE49-F238E27FC236}">
                <a16:creationId xmlns:a16="http://schemas.microsoft.com/office/drawing/2014/main" id="{AF4DDB3A-3C3A-49DB-AC9B-D6D85FC26678}"/>
              </a:ext>
            </a:extLst>
          </p:cNvPr>
          <p:cNvSpPr/>
          <p:nvPr/>
        </p:nvSpPr>
        <p:spPr>
          <a:xfrm>
            <a:off x="3741306" y="3981198"/>
            <a:ext cx="1054512"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IGB14 </a:t>
            </a:r>
            <a:r>
              <a:rPr lang="en-US" sz="1200" dirty="0">
                <a:solidFill>
                  <a:schemeClr val="tx1"/>
                </a:solidFill>
              </a:rPr>
              <a:t>(440)</a:t>
            </a:r>
            <a:endParaRPr lang="en-US" dirty="0">
              <a:solidFill>
                <a:schemeClr val="tx1"/>
              </a:solidFill>
            </a:endParaRPr>
          </a:p>
        </p:txBody>
      </p:sp>
      <p:sp>
        <p:nvSpPr>
          <p:cNvPr id="330" name="Oval 329">
            <a:extLst>
              <a:ext uri="{FF2B5EF4-FFF2-40B4-BE49-F238E27FC236}">
                <a16:creationId xmlns:a16="http://schemas.microsoft.com/office/drawing/2014/main" id="{61F27257-FD01-44D8-88CE-F0DA34198DD8}"/>
              </a:ext>
            </a:extLst>
          </p:cNvPr>
          <p:cNvSpPr/>
          <p:nvPr/>
        </p:nvSpPr>
        <p:spPr>
          <a:xfrm>
            <a:off x="3821082" y="4547381"/>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34</a:t>
            </a:r>
          </a:p>
        </p:txBody>
      </p:sp>
      <p:cxnSp>
        <p:nvCxnSpPr>
          <p:cNvPr id="331" name="Straight Arrow Connector 330">
            <a:extLst>
              <a:ext uri="{FF2B5EF4-FFF2-40B4-BE49-F238E27FC236}">
                <a16:creationId xmlns:a16="http://schemas.microsoft.com/office/drawing/2014/main" id="{02C309CA-BFFC-4A4E-845E-509D6E89E9DC}"/>
              </a:ext>
            </a:extLst>
          </p:cNvPr>
          <p:cNvCxnSpPr>
            <a:cxnSpLocks/>
            <a:stCxn id="329" idx="2"/>
            <a:endCxn id="330" idx="7"/>
          </p:cNvCxnSpPr>
          <p:nvPr/>
        </p:nvCxnSpPr>
        <p:spPr>
          <a:xfrm flipH="1">
            <a:off x="4116145" y="4304583"/>
            <a:ext cx="152417" cy="293423"/>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40" name="Straight Arrow Connector 339">
            <a:extLst>
              <a:ext uri="{FF2B5EF4-FFF2-40B4-BE49-F238E27FC236}">
                <a16:creationId xmlns:a16="http://schemas.microsoft.com/office/drawing/2014/main" id="{AD646204-1ADB-49C4-9008-00C64E0AD8DC}"/>
              </a:ext>
            </a:extLst>
          </p:cNvPr>
          <p:cNvCxnSpPr>
            <a:cxnSpLocks/>
            <a:stCxn id="327" idx="5"/>
            <a:endCxn id="93" idx="0"/>
          </p:cNvCxnSpPr>
          <p:nvPr/>
        </p:nvCxnSpPr>
        <p:spPr>
          <a:xfrm>
            <a:off x="3524253" y="4712400"/>
            <a:ext cx="304577" cy="331210"/>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53" name="Straight Arrow Connector 352">
            <a:extLst>
              <a:ext uri="{FF2B5EF4-FFF2-40B4-BE49-F238E27FC236}">
                <a16:creationId xmlns:a16="http://schemas.microsoft.com/office/drawing/2014/main" id="{F43F910F-E576-4756-80E8-BBA269082BFB}"/>
              </a:ext>
            </a:extLst>
          </p:cNvPr>
          <p:cNvCxnSpPr>
            <a:cxnSpLocks/>
            <a:stCxn id="330" idx="3"/>
            <a:endCxn id="93" idx="0"/>
          </p:cNvCxnSpPr>
          <p:nvPr/>
        </p:nvCxnSpPr>
        <p:spPr>
          <a:xfrm flipH="1">
            <a:off x="3828830" y="4842444"/>
            <a:ext cx="42877" cy="201166"/>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62" name="Rectangle 361">
            <a:extLst>
              <a:ext uri="{FF2B5EF4-FFF2-40B4-BE49-F238E27FC236}">
                <a16:creationId xmlns:a16="http://schemas.microsoft.com/office/drawing/2014/main" id="{73039DAB-BF37-4E9B-A068-17A4B3113A20}"/>
              </a:ext>
            </a:extLst>
          </p:cNvPr>
          <p:cNvSpPr/>
          <p:nvPr/>
        </p:nvSpPr>
        <p:spPr>
          <a:xfrm>
            <a:off x="348500" y="3355673"/>
            <a:ext cx="962080"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IGS20 </a:t>
            </a:r>
            <a:r>
              <a:rPr lang="en-US" sz="1200" dirty="0">
                <a:solidFill>
                  <a:schemeClr val="tx1"/>
                </a:solidFill>
              </a:rPr>
              <a:t>(470)</a:t>
            </a:r>
            <a:endParaRPr lang="en-US" dirty="0">
              <a:solidFill>
                <a:schemeClr val="tx1"/>
              </a:solidFill>
            </a:endParaRPr>
          </a:p>
        </p:txBody>
      </p:sp>
      <p:sp>
        <p:nvSpPr>
          <p:cNvPr id="363" name="Oval 362">
            <a:extLst>
              <a:ext uri="{FF2B5EF4-FFF2-40B4-BE49-F238E27FC236}">
                <a16:creationId xmlns:a16="http://schemas.microsoft.com/office/drawing/2014/main" id="{6F07071F-BB01-4622-84BA-3D06D825E322}"/>
              </a:ext>
            </a:extLst>
          </p:cNvPr>
          <p:cNvSpPr/>
          <p:nvPr/>
        </p:nvSpPr>
        <p:spPr>
          <a:xfrm>
            <a:off x="1131797" y="4338260"/>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37</a:t>
            </a:r>
          </a:p>
        </p:txBody>
      </p:sp>
      <p:cxnSp>
        <p:nvCxnSpPr>
          <p:cNvPr id="364" name="Straight Arrow Connector 363">
            <a:extLst>
              <a:ext uri="{FF2B5EF4-FFF2-40B4-BE49-F238E27FC236}">
                <a16:creationId xmlns:a16="http://schemas.microsoft.com/office/drawing/2014/main" id="{9D9FAF3F-7210-4636-AD8C-834B4B181E94}"/>
              </a:ext>
            </a:extLst>
          </p:cNvPr>
          <p:cNvCxnSpPr>
            <a:cxnSpLocks/>
            <a:stCxn id="362" idx="2"/>
            <a:endCxn id="363" idx="0"/>
          </p:cNvCxnSpPr>
          <p:nvPr/>
        </p:nvCxnSpPr>
        <p:spPr>
          <a:xfrm>
            <a:off x="829540" y="3679058"/>
            <a:ext cx="475101" cy="659202"/>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65" name="Straight Arrow Connector 364">
            <a:extLst>
              <a:ext uri="{FF2B5EF4-FFF2-40B4-BE49-F238E27FC236}">
                <a16:creationId xmlns:a16="http://schemas.microsoft.com/office/drawing/2014/main" id="{5933C05F-DB7A-45B4-9C40-FA75A5C2E584}"/>
              </a:ext>
            </a:extLst>
          </p:cNvPr>
          <p:cNvCxnSpPr>
            <a:cxnSpLocks/>
            <a:stCxn id="363" idx="5"/>
            <a:endCxn id="98" idx="0"/>
          </p:cNvCxnSpPr>
          <p:nvPr/>
        </p:nvCxnSpPr>
        <p:spPr>
          <a:xfrm>
            <a:off x="1426860" y="4633323"/>
            <a:ext cx="384399" cy="410287"/>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09" name="Rectangle 408">
            <a:extLst>
              <a:ext uri="{FF2B5EF4-FFF2-40B4-BE49-F238E27FC236}">
                <a16:creationId xmlns:a16="http://schemas.microsoft.com/office/drawing/2014/main" id="{EAB70237-630E-4E81-8FA3-B183DF5CC03D}"/>
              </a:ext>
            </a:extLst>
          </p:cNvPr>
          <p:cNvSpPr/>
          <p:nvPr/>
        </p:nvSpPr>
        <p:spPr>
          <a:xfrm>
            <a:off x="1929024" y="6392425"/>
            <a:ext cx="1460606"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CATRF2022 </a:t>
            </a:r>
            <a:r>
              <a:rPr lang="en-US" sz="1100" dirty="0">
                <a:solidFill>
                  <a:schemeClr val="tx1"/>
                </a:solidFill>
              </a:rPr>
              <a:t>(510)</a:t>
            </a:r>
            <a:endParaRPr lang="en-US" dirty="0">
              <a:solidFill>
                <a:schemeClr val="tx1"/>
              </a:solidFill>
            </a:endParaRPr>
          </a:p>
        </p:txBody>
      </p:sp>
      <p:sp>
        <p:nvSpPr>
          <p:cNvPr id="410" name="Rectangle 409">
            <a:extLst>
              <a:ext uri="{FF2B5EF4-FFF2-40B4-BE49-F238E27FC236}">
                <a16:creationId xmlns:a16="http://schemas.microsoft.com/office/drawing/2014/main" id="{923EA498-6812-4F85-8D34-47B56241A537}"/>
              </a:ext>
            </a:extLst>
          </p:cNvPr>
          <p:cNvSpPr/>
          <p:nvPr/>
        </p:nvSpPr>
        <p:spPr>
          <a:xfrm>
            <a:off x="391126" y="6390154"/>
            <a:ext cx="1443316"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PATRF2022 </a:t>
            </a:r>
            <a:r>
              <a:rPr lang="en-US" sz="1100" dirty="0">
                <a:solidFill>
                  <a:schemeClr val="tx1"/>
                </a:solidFill>
              </a:rPr>
              <a:t>(500)</a:t>
            </a:r>
            <a:endParaRPr lang="en-US" dirty="0">
              <a:solidFill>
                <a:schemeClr val="tx1"/>
              </a:solidFill>
            </a:endParaRPr>
          </a:p>
        </p:txBody>
      </p:sp>
      <p:sp>
        <p:nvSpPr>
          <p:cNvPr id="411" name="Rectangle 410">
            <a:extLst>
              <a:ext uri="{FF2B5EF4-FFF2-40B4-BE49-F238E27FC236}">
                <a16:creationId xmlns:a16="http://schemas.microsoft.com/office/drawing/2014/main" id="{BE336DD6-C1EB-4C8A-A31B-2D45CE928313}"/>
              </a:ext>
            </a:extLst>
          </p:cNvPr>
          <p:cNvSpPr/>
          <p:nvPr/>
        </p:nvSpPr>
        <p:spPr>
          <a:xfrm>
            <a:off x="57170" y="5859533"/>
            <a:ext cx="1533276"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NATRF2022 </a:t>
            </a:r>
            <a:r>
              <a:rPr lang="en-US" sz="1200" dirty="0">
                <a:solidFill>
                  <a:schemeClr val="tx1"/>
                </a:solidFill>
              </a:rPr>
              <a:t>(490)</a:t>
            </a:r>
            <a:endParaRPr lang="en-US" dirty="0">
              <a:solidFill>
                <a:schemeClr val="tx1"/>
              </a:solidFill>
            </a:endParaRPr>
          </a:p>
        </p:txBody>
      </p:sp>
      <p:sp>
        <p:nvSpPr>
          <p:cNvPr id="412" name="Rectangle 411">
            <a:extLst>
              <a:ext uri="{FF2B5EF4-FFF2-40B4-BE49-F238E27FC236}">
                <a16:creationId xmlns:a16="http://schemas.microsoft.com/office/drawing/2014/main" id="{20F90C97-46EA-40DC-B8F1-01D7CBAF2F0F}"/>
              </a:ext>
            </a:extLst>
          </p:cNvPr>
          <p:cNvSpPr/>
          <p:nvPr/>
        </p:nvSpPr>
        <p:spPr>
          <a:xfrm>
            <a:off x="3461303" y="6392425"/>
            <a:ext cx="1523329"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MATRF2022 </a:t>
            </a:r>
            <a:r>
              <a:rPr lang="en-US" sz="1050">
                <a:solidFill>
                  <a:schemeClr val="tx1"/>
                </a:solidFill>
              </a:rPr>
              <a:t>(520)</a:t>
            </a:r>
            <a:endParaRPr lang="en-US" dirty="0">
              <a:solidFill>
                <a:schemeClr val="tx1"/>
              </a:solidFill>
            </a:endParaRPr>
          </a:p>
        </p:txBody>
      </p:sp>
      <p:sp>
        <p:nvSpPr>
          <p:cNvPr id="437" name="Oval 436">
            <a:extLst>
              <a:ext uri="{FF2B5EF4-FFF2-40B4-BE49-F238E27FC236}">
                <a16:creationId xmlns:a16="http://schemas.microsoft.com/office/drawing/2014/main" id="{86557D02-0789-4B9B-AA65-B8A3331A2D28}"/>
              </a:ext>
            </a:extLst>
          </p:cNvPr>
          <p:cNvSpPr/>
          <p:nvPr/>
        </p:nvSpPr>
        <p:spPr>
          <a:xfrm>
            <a:off x="848649" y="5418525"/>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39</a:t>
            </a:r>
          </a:p>
        </p:txBody>
      </p:sp>
      <p:cxnSp>
        <p:nvCxnSpPr>
          <p:cNvPr id="438" name="Straight Arrow Connector 437">
            <a:extLst>
              <a:ext uri="{FF2B5EF4-FFF2-40B4-BE49-F238E27FC236}">
                <a16:creationId xmlns:a16="http://schemas.microsoft.com/office/drawing/2014/main" id="{770C8EF7-9DBA-41EA-BBE4-CBA82A53A8B8}"/>
              </a:ext>
            </a:extLst>
          </p:cNvPr>
          <p:cNvCxnSpPr>
            <a:cxnSpLocks/>
            <a:stCxn id="98" idx="2"/>
            <a:endCxn id="437" idx="7"/>
          </p:cNvCxnSpPr>
          <p:nvPr/>
        </p:nvCxnSpPr>
        <p:spPr>
          <a:xfrm flipH="1">
            <a:off x="1143712" y="5366995"/>
            <a:ext cx="667547" cy="102155"/>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39" name="Straight Arrow Connector 438">
            <a:extLst>
              <a:ext uri="{FF2B5EF4-FFF2-40B4-BE49-F238E27FC236}">
                <a16:creationId xmlns:a16="http://schemas.microsoft.com/office/drawing/2014/main" id="{21E98C44-7E0A-4009-8CB1-720CF80AE8C0}"/>
              </a:ext>
            </a:extLst>
          </p:cNvPr>
          <p:cNvCxnSpPr>
            <a:cxnSpLocks/>
            <a:stCxn id="437" idx="3"/>
            <a:endCxn id="411" idx="0"/>
          </p:cNvCxnSpPr>
          <p:nvPr/>
        </p:nvCxnSpPr>
        <p:spPr>
          <a:xfrm flipH="1">
            <a:off x="823808" y="5713588"/>
            <a:ext cx="75466" cy="145945"/>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43" name="Oval 442">
            <a:extLst>
              <a:ext uri="{FF2B5EF4-FFF2-40B4-BE49-F238E27FC236}">
                <a16:creationId xmlns:a16="http://schemas.microsoft.com/office/drawing/2014/main" id="{492290A0-6438-4F79-82AD-DE2527327F49}"/>
              </a:ext>
            </a:extLst>
          </p:cNvPr>
          <p:cNvSpPr/>
          <p:nvPr/>
        </p:nvSpPr>
        <p:spPr>
          <a:xfrm>
            <a:off x="1885509" y="5855564"/>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40</a:t>
            </a:r>
          </a:p>
        </p:txBody>
      </p:sp>
      <p:cxnSp>
        <p:nvCxnSpPr>
          <p:cNvPr id="444" name="Straight Arrow Connector 443">
            <a:extLst>
              <a:ext uri="{FF2B5EF4-FFF2-40B4-BE49-F238E27FC236}">
                <a16:creationId xmlns:a16="http://schemas.microsoft.com/office/drawing/2014/main" id="{27035025-3A16-4AD0-85A6-8922AC2305B6}"/>
              </a:ext>
            </a:extLst>
          </p:cNvPr>
          <p:cNvCxnSpPr>
            <a:cxnSpLocks/>
            <a:stCxn id="98" idx="2"/>
            <a:endCxn id="443" idx="1"/>
          </p:cNvCxnSpPr>
          <p:nvPr/>
        </p:nvCxnSpPr>
        <p:spPr>
          <a:xfrm>
            <a:off x="1811259" y="5366995"/>
            <a:ext cx="124875" cy="539194"/>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5" name="Straight Arrow Connector 444">
            <a:extLst>
              <a:ext uri="{FF2B5EF4-FFF2-40B4-BE49-F238E27FC236}">
                <a16:creationId xmlns:a16="http://schemas.microsoft.com/office/drawing/2014/main" id="{3967317C-93D5-4E22-A91F-8964CEB6C12D}"/>
              </a:ext>
            </a:extLst>
          </p:cNvPr>
          <p:cNvCxnSpPr>
            <a:cxnSpLocks/>
            <a:stCxn id="443" idx="3"/>
            <a:endCxn id="410" idx="0"/>
          </p:cNvCxnSpPr>
          <p:nvPr/>
        </p:nvCxnSpPr>
        <p:spPr>
          <a:xfrm flipH="1">
            <a:off x="1112784" y="6150627"/>
            <a:ext cx="823350" cy="239527"/>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61" name="Oval 460">
            <a:extLst>
              <a:ext uri="{FF2B5EF4-FFF2-40B4-BE49-F238E27FC236}">
                <a16:creationId xmlns:a16="http://schemas.microsoft.com/office/drawing/2014/main" id="{BF096E0A-341F-4950-9D6F-51BAA1BF9FA2}"/>
              </a:ext>
            </a:extLst>
          </p:cNvPr>
          <p:cNvSpPr/>
          <p:nvPr/>
        </p:nvSpPr>
        <p:spPr>
          <a:xfrm>
            <a:off x="2842136" y="5914660"/>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41</a:t>
            </a:r>
          </a:p>
        </p:txBody>
      </p:sp>
      <p:sp>
        <p:nvSpPr>
          <p:cNvPr id="462" name="Oval 461">
            <a:extLst>
              <a:ext uri="{FF2B5EF4-FFF2-40B4-BE49-F238E27FC236}">
                <a16:creationId xmlns:a16="http://schemas.microsoft.com/office/drawing/2014/main" id="{DDF1CBD0-89E3-4CBD-AA5B-68B52B32E4E1}"/>
              </a:ext>
            </a:extLst>
          </p:cNvPr>
          <p:cNvSpPr/>
          <p:nvPr/>
        </p:nvSpPr>
        <p:spPr>
          <a:xfrm>
            <a:off x="3763547" y="5800001"/>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42</a:t>
            </a:r>
          </a:p>
        </p:txBody>
      </p:sp>
      <p:cxnSp>
        <p:nvCxnSpPr>
          <p:cNvPr id="466" name="Straight Arrow Connector 465">
            <a:extLst>
              <a:ext uri="{FF2B5EF4-FFF2-40B4-BE49-F238E27FC236}">
                <a16:creationId xmlns:a16="http://schemas.microsoft.com/office/drawing/2014/main" id="{A5E4F790-555D-435C-86E0-0FFAB77AB624}"/>
              </a:ext>
            </a:extLst>
          </p:cNvPr>
          <p:cNvCxnSpPr>
            <a:cxnSpLocks/>
            <a:stCxn id="98" idx="2"/>
            <a:endCxn id="461" idx="1"/>
          </p:cNvCxnSpPr>
          <p:nvPr/>
        </p:nvCxnSpPr>
        <p:spPr>
          <a:xfrm>
            <a:off x="1811259" y="5366995"/>
            <a:ext cx="1081502" cy="598290"/>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69" name="Straight Arrow Connector 468">
            <a:extLst>
              <a:ext uri="{FF2B5EF4-FFF2-40B4-BE49-F238E27FC236}">
                <a16:creationId xmlns:a16="http://schemas.microsoft.com/office/drawing/2014/main" id="{290D942D-3F71-49FD-8DEA-F5FE76204B77}"/>
              </a:ext>
            </a:extLst>
          </p:cNvPr>
          <p:cNvCxnSpPr>
            <a:cxnSpLocks/>
            <a:stCxn id="461" idx="3"/>
            <a:endCxn id="409" idx="0"/>
          </p:cNvCxnSpPr>
          <p:nvPr/>
        </p:nvCxnSpPr>
        <p:spPr>
          <a:xfrm flipH="1">
            <a:off x="2659327" y="6209723"/>
            <a:ext cx="233434" cy="182702"/>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73" name="Straight Arrow Connector 472">
            <a:extLst>
              <a:ext uri="{FF2B5EF4-FFF2-40B4-BE49-F238E27FC236}">
                <a16:creationId xmlns:a16="http://schemas.microsoft.com/office/drawing/2014/main" id="{1BBDA49D-18FC-4186-BD1A-B6A237A676FA}"/>
              </a:ext>
            </a:extLst>
          </p:cNvPr>
          <p:cNvCxnSpPr>
            <a:cxnSpLocks/>
            <a:stCxn id="98" idx="2"/>
            <a:endCxn id="462" idx="2"/>
          </p:cNvCxnSpPr>
          <p:nvPr/>
        </p:nvCxnSpPr>
        <p:spPr>
          <a:xfrm>
            <a:off x="1811259" y="5366995"/>
            <a:ext cx="1952288" cy="605850"/>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76" name="Straight Arrow Connector 475">
            <a:extLst>
              <a:ext uri="{FF2B5EF4-FFF2-40B4-BE49-F238E27FC236}">
                <a16:creationId xmlns:a16="http://schemas.microsoft.com/office/drawing/2014/main" id="{D6F83306-955A-43B5-8988-55503417C4DA}"/>
              </a:ext>
            </a:extLst>
          </p:cNvPr>
          <p:cNvCxnSpPr>
            <a:cxnSpLocks/>
            <a:stCxn id="462" idx="5"/>
            <a:endCxn id="412" idx="0"/>
          </p:cNvCxnSpPr>
          <p:nvPr/>
        </p:nvCxnSpPr>
        <p:spPr>
          <a:xfrm>
            <a:off x="4058610" y="6095064"/>
            <a:ext cx="164358" cy="297361"/>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98" name="Rectangle 497">
            <a:extLst>
              <a:ext uri="{FF2B5EF4-FFF2-40B4-BE49-F238E27FC236}">
                <a16:creationId xmlns:a16="http://schemas.microsoft.com/office/drawing/2014/main" id="{E152CDFE-EF9E-44FE-8C20-7278C2D3AA24}"/>
              </a:ext>
            </a:extLst>
          </p:cNvPr>
          <p:cNvSpPr/>
          <p:nvPr/>
        </p:nvSpPr>
        <p:spPr>
          <a:xfrm>
            <a:off x="174500" y="1473892"/>
            <a:ext cx="345688" cy="16134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tx1"/>
              </a:solidFill>
            </a:endParaRPr>
          </a:p>
        </p:txBody>
      </p:sp>
      <p:sp>
        <p:nvSpPr>
          <p:cNvPr id="499" name="Oval 498">
            <a:extLst>
              <a:ext uri="{FF2B5EF4-FFF2-40B4-BE49-F238E27FC236}">
                <a16:creationId xmlns:a16="http://schemas.microsoft.com/office/drawing/2014/main" id="{E60A0C16-8A62-428E-8E74-CA6440C184D1}"/>
              </a:ext>
            </a:extLst>
          </p:cNvPr>
          <p:cNvSpPr/>
          <p:nvPr/>
        </p:nvSpPr>
        <p:spPr>
          <a:xfrm>
            <a:off x="283119" y="1709161"/>
            <a:ext cx="161342" cy="161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500" name="TextBox 499">
            <a:extLst>
              <a:ext uri="{FF2B5EF4-FFF2-40B4-BE49-F238E27FC236}">
                <a16:creationId xmlns:a16="http://schemas.microsoft.com/office/drawing/2014/main" id="{B15B2CF2-A26D-465A-AEAA-0D8FDB0F0555}"/>
              </a:ext>
            </a:extLst>
          </p:cNvPr>
          <p:cNvSpPr txBox="1"/>
          <p:nvPr/>
        </p:nvSpPr>
        <p:spPr>
          <a:xfrm>
            <a:off x="489856" y="1433219"/>
            <a:ext cx="617477" cy="261610"/>
          </a:xfrm>
          <a:prstGeom prst="rect">
            <a:avLst/>
          </a:prstGeom>
          <a:noFill/>
        </p:spPr>
        <p:txBody>
          <a:bodyPr wrap="none" rtlCol="0">
            <a:spAutoFit/>
          </a:bodyPr>
          <a:lstStyle/>
          <a:p>
            <a:r>
              <a:rPr lang="en-US" sz="1050" b="1" dirty="0"/>
              <a:t>An ITRF</a:t>
            </a:r>
          </a:p>
        </p:txBody>
      </p:sp>
      <p:sp>
        <p:nvSpPr>
          <p:cNvPr id="502" name="Oval 501">
            <a:extLst>
              <a:ext uri="{FF2B5EF4-FFF2-40B4-BE49-F238E27FC236}">
                <a16:creationId xmlns:a16="http://schemas.microsoft.com/office/drawing/2014/main" id="{8EAE3975-E2F3-4D69-BC6A-E0724C23E025}"/>
              </a:ext>
            </a:extLst>
          </p:cNvPr>
          <p:cNvSpPr/>
          <p:nvPr/>
        </p:nvSpPr>
        <p:spPr>
          <a:xfrm>
            <a:off x="283119" y="1999148"/>
            <a:ext cx="161342" cy="16134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503" name="TextBox 502">
            <a:extLst>
              <a:ext uri="{FF2B5EF4-FFF2-40B4-BE49-F238E27FC236}">
                <a16:creationId xmlns:a16="http://schemas.microsoft.com/office/drawing/2014/main" id="{7FD9CDB6-C747-4C91-9A70-6B92E05D5F48}"/>
              </a:ext>
            </a:extLst>
          </p:cNvPr>
          <p:cNvSpPr txBox="1"/>
          <p:nvPr/>
        </p:nvSpPr>
        <p:spPr>
          <a:xfrm>
            <a:off x="480250" y="1659027"/>
            <a:ext cx="2422458" cy="253916"/>
          </a:xfrm>
          <a:prstGeom prst="rect">
            <a:avLst/>
          </a:prstGeom>
          <a:noFill/>
        </p:spPr>
        <p:txBody>
          <a:bodyPr wrap="none" rtlCol="0">
            <a:spAutoFit/>
          </a:bodyPr>
          <a:lstStyle/>
          <a:p>
            <a:r>
              <a:rPr lang="en-US" sz="1050" b="1" dirty="0"/>
              <a:t>A 14 parameter </a:t>
            </a:r>
            <a:r>
              <a:rPr lang="en-US" sz="1050" b="1" dirty="0" err="1"/>
              <a:t>Helmert</a:t>
            </a:r>
            <a:r>
              <a:rPr lang="en-US" sz="1050" b="1" dirty="0"/>
              <a:t> transformation</a:t>
            </a:r>
          </a:p>
        </p:txBody>
      </p:sp>
      <p:sp>
        <p:nvSpPr>
          <p:cNvPr id="504" name="TextBox 503">
            <a:extLst>
              <a:ext uri="{FF2B5EF4-FFF2-40B4-BE49-F238E27FC236}">
                <a16:creationId xmlns:a16="http://schemas.microsoft.com/office/drawing/2014/main" id="{3350E82B-FE6F-4DB3-B1C7-B36001F56F50}"/>
              </a:ext>
            </a:extLst>
          </p:cNvPr>
          <p:cNvSpPr txBox="1"/>
          <p:nvPr/>
        </p:nvSpPr>
        <p:spPr>
          <a:xfrm>
            <a:off x="489856" y="1942136"/>
            <a:ext cx="1346844" cy="253916"/>
          </a:xfrm>
          <a:prstGeom prst="rect">
            <a:avLst/>
          </a:prstGeom>
          <a:noFill/>
        </p:spPr>
        <p:txBody>
          <a:bodyPr wrap="none" rtlCol="0">
            <a:spAutoFit/>
          </a:bodyPr>
          <a:lstStyle/>
          <a:p>
            <a:r>
              <a:rPr lang="en-US" sz="1050" b="1" dirty="0"/>
              <a:t>Null transformations</a:t>
            </a:r>
          </a:p>
        </p:txBody>
      </p:sp>
      <p:sp>
        <p:nvSpPr>
          <p:cNvPr id="506" name="TextBox 505">
            <a:extLst>
              <a:ext uri="{FF2B5EF4-FFF2-40B4-BE49-F238E27FC236}">
                <a16:creationId xmlns:a16="http://schemas.microsoft.com/office/drawing/2014/main" id="{43FBBD32-2306-4C0B-84BE-1B5ED59D4810}"/>
              </a:ext>
            </a:extLst>
          </p:cNvPr>
          <p:cNvSpPr txBox="1"/>
          <p:nvPr/>
        </p:nvSpPr>
        <p:spPr>
          <a:xfrm>
            <a:off x="489856" y="2222831"/>
            <a:ext cx="1462260" cy="253916"/>
          </a:xfrm>
          <a:prstGeom prst="rect">
            <a:avLst/>
          </a:prstGeom>
          <a:noFill/>
        </p:spPr>
        <p:txBody>
          <a:bodyPr wrap="none" rtlCol="0">
            <a:spAutoFit/>
          </a:bodyPr>
          <a:lstStyle/>
          <a:p>
            <a:r>
              <a:rPr lang="en-US" sz="1050" b="1" dirty="0"/>
              <a:t>Two versions exist.</a:t>
            </a:r>
          </a:p>
        </p:txBody>
      </p:sp>
      <p:sp>
        <p:nvSpPr>
          <p:cNvPr id="507" name="Oval 506">
            <a:extLst>
              <a:ext uri="{FF2B5EF4-FFF2-40B4-BE49-F238E27FC236}">
                <a16:creationId xmlns:a16="http://schemas.microsoft.com/office/drawing/2014/main" id="{D10CF434-B8C1-46DA-96C5-47B98915E604}"/>
              </a:ext>
            </a:extLst>
          </p:cNvPr>
          <p:cNvSpPr/>
          <p:nvPr/>
        </p:nvSpPr>
        <p:spPr>
          <a:xfrm>
            <a:off x="272792" y="2254568"/>
            <a:ext cx="181995" cy="181995"/>
          </a:xfrm>
          <a:prstGeom prst="ellipse">
            <a:avLst/>
          </a:prstGeom>
          <a:solidFill>
            <a:srgbClr val="FFFF00"/>
          </a:solid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17</a:t>
            </a:r>
          </a:p>
        </p:txBody>
      </p:sp>
      <p:cxnSp>
        <p:nvCxnSpPr>
          <p:cNvPr id="508" name="Straight Arrow Connector 507">
            <a:extLst>
              <a:ext uri="{FF2B5EF4-FFF2-40B4-BE49-F238E27FC236}">
                <a16:creationId xmlns:a16="http://schemas.microsoft.com/office/drawing/2014/main" id="{FD66A66F-2772-4632-BFF8-CC784EACA6F7}"/>
              </a:ext>
            </a:extLst>
          </p:cNvPr>
          <p:cNvCxnSpPr>
            <a:cxnSpLocks/>
          </p:cNvCxnSpPr>
          <p:nvPr/>
        </p:nvCxnSpPr>
        <p:spPr>
          <a:xfrm flipH="1" flipV="1">
            <a:off x="146674" y="2629458"/>
            <a:ext cx="301042" cy="1026"/>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10" name="TextBox 509">
            <a:extLst>
              <a:ext uri="{FF2B5EF4-FFF2-40B4-BE49-F238E27FC236}">
                <a16:creationId xmlns:a16="http://schemas.microsoft.com/office/drawing/2014/main" id="{E812DE73-6F01-4581-89CA-9F545F77411A}"/>
              </a:ext>
            </a:extLst>
          </p:cNvPr>
          <p:cNvSpPr txBox="1"/>
          <p:nvPr/>
        </p:nvSpPr>
        <p:spPr>
          <a:xfrm>
            <a:off x="367506" y="2503526"/>
            <a:ext cx="3292889" cy="246221"/>
          </a:xfrm>
          <a:prstGeom prst="rect">
            <a:avLst/>
          </a:prstGeom>
          <a:noFill/>
        </p:spPr>
        <p:txBody>
          <a:bodyPr wrap="none" rtlCol="0">
            <a:spAutoFit/>
          </a:bodyPr>
          <a:lstStyle/>
          <a:p>
            <a:r>
              <a:rPr lang="en-US" sz="1000" b="1" dirty="0"/>
              <a:t>Defined/Additive direction of stored transformation</a:t>
            </a:r>
          </a:p>
        </p:txBody>
      </p:sp>
      <p:sp>
        <p:nvSpPr>
          <p:cNvPr id="511" name="Rectangle 510">
            <a:extLst>
              <a:ext uri="{FF2B5EF4-FFF2-40B4-BE49-F238E27FC236}">
                <a16:creationId xmlns:a16="http://schemas.microsoft.com/office/drawing/2014/main" id="{1F5B8B86-308A-4E47-A637-F40E0477146D}"/>
              </a:ext>
            </a:extLst>
          </p:cNvPr>
          <p:cNvSpPr/>
          <p:nvPr/>
        </p:nvSpPr>
        <p:spPr>
          <a:xfrm>
            <a:off x="94588" y="1380420"/>
            <a:ext cx="3480290" cy="173093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3645422B-ECEC-4626-BADE-487E59F3BA64}"/>
              </a:ext>
            </a:extLst>
          </p:cNvPr>
          <p:cNvSpPr/>
          <p:nvPr/>
        </p:nvSpPr>
        <p:spPr>
          <a:xfrm>
            <a:off x="190626" y="2796623"/>
            <a:ext cx="713573" cy="1895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a:solidFill>
                  <a:schemeClr val="tx1"/>
                </a:solidFill>
              </a:rPr>
              <a:t>WGS72 </a:t>
            </a:r>
            <a:r>
              <a:rPr lang="en-US" sz="900" dirty="0">
                <a:solidFill>
                  <a:schemeClr val="tx1"/>
                </a:solidFill>
              </a:rPr>
              <a:t>(130)</a:t>
            </a:r>
            <a:endParaRPr lang="en-US" sz="1100" dirty="0">
              <a:solidFill>
                <a:schemeClr val="tx1"/>
              </a:solidFill>
            </a:endParaRPr>
          </a:p>
        </p:txBody>
      </p:sp>
      <p:sp>
        <p:nvSpPr>
          <p:cNvPr id="202" name="TextBox 201">
            <a:extLst>
              <a:ext uri="{FF2B5EF4-FFF2-40B4-BE49-F238E27FC236}">
                <a16:creationId xmlns:a16="http://schemas.microsoft.com/office/drawing/2014/main" id="{2EF1495C-2982-42BA-8B4D-07836EFD39CB}"/>
              </a:ext>
            </a:extLst>
          </p:cNvPr>
          <p:cNvSpPr txBox="1"/>
          <p:nvPr/>
        </p:nvSpPr>
        <p:spPr>
          <a:xfrm>
            <a:off x="983660" y="2775411"/>
            <a:ext cx="2071401" cy="253916"/>
          </a:xfrm>
          <a:prstGeom prst="rect">
            <a:avLst/>
          </a:prstGeom>
          <a:noFill/>
        </p:spPr>
        <p:txBody>
          <a:bodyPr wrap="none" rtlCol="0">
            <a:spAutoFit/>
          </a:bodyPr>
          <a:lstStyle/>
          <a:p>
            <a:r>
              <a:rPr lang="en-US" sz="1050" b="1" dirty="0"/>
              <a:t>Datum Code (Datum Number)</a:t>
            </a:r>
          </a:p>
        </p:txBody>
      </p:sp>
      <p:cxnSp>
        <p:nvCxnSpPr>
          <p:cNvPr id="464" name="Straight Arrow Connector 463">
            <a:extLst>
              <a:ext uri="{FF2B5EF4-FFF2-40B4-BE49-F238E27FC236}">
                <a16:creationId xmlns:a16="http://schemas.microsoft.com/office/drawing/2014/main" id="{8F28BFE1-F9C1-4911-85C2-B48680D83039}"/>
              </a:ext>
            </a:extLst>
          </p:cNvPr>
          <p:cNvCxnSpPr>
            <a:cxnSpLocks/>
            <a:stCxn id="78" idx="2"/>
            <a:endCxn id="88" idx="3"/>
          </p:cNvCxnSpPr>
          <p:nvPr/>
        </p:nvCxnSpPr>
        <p:spPr>
          <a:xfrm flipH="1" flipV="1">
            <a:off x="6570305" y="5191090"/>
            <a:ext cx="170164" cy="1432"/>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691" name="Rectangle 690">
            <a:extLst>
              <a:ext uri="{FF2B5EF4-FFF2-40B4-BE49-F238E27FC236}">
                <a16:creationId xmlns:a16="http://schemas.microsoft.com/office/drawing/2014/main" id="{F0D1F8C8-DB64-498E-A267-F0B48F27A046}"/>
              </a:ext>
            </a:extLst>
          </p:cNvPr>
          <p:cNvSpPr/>
          <p:nvPr/>
        </p:nvSpPr>
        <p:spPr>
          <a:xfrm>
            <a:off x="1544720" y="3391686"/>
            <a:ext cx="1054512"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IGB20 </a:t>
            </a:r>
            <a:r>
              <a:rPr lang="en-US" sz="1200" dirty="0">
                <a:solidFill>
                  <a:schemeClr val="tx1"/>
                </a:solidFill>
              </a:rPr>
              <a:t>(480)</a:t>
            </a:r>
            <a:endParaRPr lang="en-US" dirty="0">
              <a:solidFill>
                <a:schemeClr val="tx1"/>
              </a:solidFill>
            </a:endParaRPr>
          </a:p>
        </p:txBody>
      </p:sp>
      <p:sp>
        <p:nvSpPr>
          <p:cNvPr id="692" name="Oval 691">
            <a:extLst>
              <a:ext uri="{FF2B5EF4-FFF2-40B4-BE49-F238E27FC236}">
                <a16:creationId xmlns:a16="http://schemas.microsoft.com/office/drawing/2014/main" id="{F7CC35C0-98A3-49D5-9EBD-03637D5C36E9}"/>
              </a:ext>
            </a:extLst>
          </p:cNvPr>
          <p:cNvSpPr/>
          <p:nvPr/>
        </p:nvSpPr>
        <p:spPr>
          <a:xfrm>
            <a:off x="1815018" y="4089165"/>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38</a:t>
            </a:r>
          </a:p>
        </p:txBody>
      </p:sp>
      <p:cxnSp>
        <p:nvCxnSpPr>
          <p:cNvPr id="693" name="Straight Arrow Connector 692">
            <a:extLst>
              <a:ext uri="{FF2B5EF4-FFF2-40B4-BE49-F238E27FC236}">
                <a16:creationId xmlns:a16="http://schemas.microsoft.com/office/drawing/2014/main" id="{8998815C-6D76-4D65-8D4E-5E0442B67DE6}"/>
              </a:ext>
            </a:extLst>
          </p:cNvPr>
          <p:cNvCxnSpPr>
            <a:cxnSpLocks/>
            <a:stCxn id="691" idx="2"/>
            <a:endCxn id="692" idx="0"/>
          </p:cNvCxnSpPr>
          <p:nvPr/>
        </p:nvCxnSpPr>
        <p:spPr>
          <a:xfrm flipH="1">
            <a:off x="1987862" y="3715071"/>
            <a:ext cx="84114" cy="374094"/>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94" name="Straight Arrow Connector 693">
            <a:extLst>
              <a:ext uri="{FF2B5EF4-FFF2-40B4-BE49-F238E27FC236}">
                <a16:creationId xmlns:a16="http://schemas.microsoft.com/office/drawing/2014/main" id="{13919947-BBD5-40D2-9A6A-45F13D761BE0}"/>
              </a:ext>
            </a:extLst>
          </p:cNvPr>
          <p:cNvCxnSpPr>
            <a:cxnSpLocks/>
            <a:stCxn id="692" idx="4"/>
            <a:endCxn id="98" idx="0"/>
          </p:cNvCxnSpPr>
          <p:nvPr/>
        </p:nvCxnSpPr>
        <p:spPr>
          <a:xfrm flipH="1">
            <a:off x="1811259" y="4434853"/>
            <a:ext cx="176603" cy="608757"/>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9839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8FE1B5C-854D-4FE8-AD59-EAF15E7A9627}"/>
              </a:ext>
            </a:extLst>
          </p:cNvPr>
          <p:cNvSpPr>
            <a:spLocks noGrp="1"/>
          </p:cNvSpPr>
          <p:nvPr>
            <p:ph type="dt" sz="half" idx="10"/>
          </p:nvPr>
        </p:nvSpPr>
        <p:spPr/>
        <p:txBody>
          <a:bodyPr/>
          <a:lstStyle/>
          <a:p>
            <a:pPr>
              <a:defRPr/>
            </a:pPr>
            <a:r>
              <a:rPr lang="en-US"/>
              <a:t>April 23, 2025</a:t>
            </a:r>
          </a:p>
        </p:txBody>
      </p:sp>
      <p:sp>
        <p:nvSpPr>
          <p:cNvPr id="5" name="Footer Placeholder 4">
            <a:extLst>
              <a:ext uri="{FF2B5EF4-FFF2-40B4-BE49-F238E27FC236}">
                <a16:creationId xmlns:a16="http://schemas.microsoft.com/office/drawing/2014/main" id="{388F94D3-8F66-41AE-B600-4DAE57E95BD7}"/>
              </a:ext>
            </a:extLst>
          </p:cNvPr>
          <p:cNvSpPr>
            <a:spLocks noGrp="1"/>
          </p:cNvSpPr>
          <p:nvPr>
            <p:ph type="ftr" sz="quarter" idx="11"/>
          </p:nvPr>
        </p:nvSpPr>
        <p:spPr/>
        <p:txBody>
          <a:bodyPr/>
          <a:lstStyle/>
          <a:p>
            <a:pPr>
              <a:defRPr/>
            </a:pPr>
            <a:r>
              <a:rPr lang="en-US"/>
              <a:t>Industry Workshop on modernization of NSRS and CSRS</a:t>
            </a:r>
          </a:p>
        </p:txBody>
      </p:sp>
      <p:sp>
        <p:nvSpPr>
          <p:cNvPr id="6" name="Slide Number Placeholder 5">
            <a:extLst>
              <a:ext uri="{FF2B5EF4-FFF2-40B4-BE49-F238E27FC236}">
                <a16:creationId xmlns:a16="http://schemas.microsoft.com/office/drawing/2014/main" id="{D896F91F-0D11-40BA-A26D-7F2608555BB3}"/>
              </a:ext>
            </a:extLst>
          </p:cNvPr>
          <p:cNvSpPr>
            <a:spLocks noGrp="1"/>
          </p:cNvSpPr>
          <p:nvPr>
            <p:ph type="sldNum" sz="quarter" idx="12"/>
          </p:nvPr>
        </p:nvSpPr>
        <p:spPr/>
        <p:txBody>
          <a:bodyPr/>
          <a:lstStyle/>
          <a:p>
            <a:pPr>
              <a:defRPr/>
            </a:pPr>
            <a:fld id="{EB6791C4-DF4E-4C17-A41C-B2BEB15390BD}" type="slidenum">
              <a:rPr lang="en-US" smtClean="0"/>
              <a:pPr>
                <a:defRPr/>
              </a:pPr>
              <a:t>9</a:t>
            </a:fld>
            <a:endParaRPr lang="en-US"/>
          </a:p>
        </p:txBody>
      </p:sp>
      <p:sp>
        <p:nvSpPr>
          <p:cNvPr id="8" name="TextBox 7">
            <a:extLst>
              <a:ext uri="{FF2B5EF4-FFF2-40B4-BE49-F238E27FC236}">
                <a16:creationId xmlns:a16="http://schemas.microsoft.com/office/drawing/2014/main" id="{55ABB7E1-DAEF-4DB6-B017-270DD2C01311}"/>
              </a:ext>
            </a:extLst>
          </p:cNvPr>
          <p:cNvSpPr txBox="1"/>
          <p:nvPr/>
        </p:nvSpPr>
        <p:spPr>
          <a:xfrm>
            <a:off x="12476538" y="136100"/>
            <a:ext cx="3389069" cy="553998"/>
          </a:xfrm>
          <a:prstGeom prst="rect">
            <a:avLst/>
          </a:prstGeom>
          <a:noFill/>
        </p:spPr>
        <p:txBody>
          <a:bodyPr wrap="none" rtlCol="0">
            <a:spAutoFit/>
          </a:bodyPr>
          <a:lstStyle/>
          <a:p>
            <a:r>
              <a:rPr lang="en-US" sz="1000" b="1" dirty="0"/>
              <a:t>All NGS frames, ITRFs and WGS84s</a:t>
            </a:r>
          </a:p>
          <a:p>
            <a:r>
              <a:rPr lang="en-US" sz="1000" b="1" dirty="0"/>
              <a:t>Connected by 14-parameter Helmert transformations</a:t>
            </a:r>
          </a:p>
          <a:p>
            <a:r>
              <a:rPr lang="en-US" sz="1000" b="1" dirty="0"/>
              <a:t>Epoch 2010.00</a:t>
            </a:r>
          </a:p>
        </p:txBody>
      </p:sp>
      <p:sp>
        <p:nvSpPr>
          <p:cNvPr id="326" name="TextBox 325">
            <a:extLst>
              <a:ext uri="{FF2B5EF4-FFF2-40B4-BE49-F238E27FC236}">
                <a16:creationId xmlns:a16="http://schemas.microsoft.com/office/drawing/2014/main" id="{31F0102E-FD45-4722-AAC5-03F5D15DC20F}"/>
              </a:ext>
            </a:extLst>
          </p:cNvPr>
          <p:cNvSpPr txBox="1"/>
          <p:nvPr/>
        </p:nvSpPr>
        <p:spPr>
          <a:xfrm>
            <a:off x="6096001" y="599321"/>
            <a:ext cx="5998714" cy="3693319"/>
          </a:xfrm>
          <a:prstGeom prst="rect">
            <a:avLst/>
          </a:prstGeom>
          <a:noFill/>
        </p:spPr>
        <p:txBody>
          <a:bodyPr wrap="square" rtlCol="0">
            <a:spAutoFit/>
          </a:bodyPr>
          <a:lstStyle/>
          <a:p>
            <a:r>
              <a:rPr lang="en-US" dirty="0"/>
              <a:t>Note that all coordinates in this box are XYZ.</a:t>
            </a:r>
          </a:p>
          <a:p>
            <a:endParaRPr lang="en-US" dirty="0"/>
          </a:p>
          <a:p>
            <a:r>
              <a:rPr lang="en-US" dirty="0"/>
              <a:t>For </a:t>
            </a:r>
            <a:r>
              <a:rPr lang="en-US" b="1" i="1" u="sng" dirty="0"/>
              <a:t>a generic epoch</a:t>
            </a:r>
            <a:r>
              <a:rPr lang="en-US" dirty="0"/>
              <a:t>, program 14H, within NCAT/</a:t>
            </a:r>
            <a:r>
              <a:rPr lang="en-US" dirty="0" err="1"/>
              <a:t>VDatum</a:t>
            </a:r>
            <a:r>
              <a:rPr lang="en-US" dirty="0"/>
              <a:t> will perform all of these transformations.</a:t>
            </a:r>
          </a:p>
          <a:p>
            <a:endParaRPr lang="en-US" dirty="0"/>
          </a:p>
          <a:p>
            <a:r>
              <a:rPr lang="en-US" dirty="0"/>
              <a:t>There is no way to exit this box, without either:</a:t>
            </a:r>
          </a:p>
          <a:p>
            <a:pPr marL="342900" indent="-342900">
              <a:buAutoNum type="alphaLcParenR"/>
            </a:pPr>
            <a:r>
              <a:rPr lang="en-US" dirty="0"/>
              <a:t>Specifying an epoch and using NADCON, or</a:t>
            </a:r>
          </a:p>
          <a:p>
            <a:pPr marL="342900" indent="-342900">
              <a:buAutoNum type="alphaLcParenR"/>
            </a:pPr>
            <a:r>
              <a:rPr lang="en-US" dirty="0"/>
              <a:t>Introducing a mark motion model, such as IFDM2022.  </a:t>
            </a:r>
          </a:p>
          <a:p>
            <a:endParaRPr lang="en-US" dirty="0"/>
          </a:p>
          <a:p>
            <a:r>
              <a:rPr lang="en-US" dirty="0"/>
              <a:t>However, since </a:t>
            </a:r>
            <a:r>
              <a:rPr lang="en-US" b="1" i="1" dirty="0">
                <a:solidFill>
                  <a:srgbClr val="FF0000"/>
                </a:solidFill>
              </a:rPr>
              <a:t>IFDM2022</a:t>
            </a:r>
            <a:r>
              <a:rPr lang="en-US" dirty="0"/>
              <a:t> is a model, and </a:t>
            </a:r>
            <a:r>
              <a:rPr lang="en-US" b="1" i="1" dirty="0">
                <a:solidFill>
                  <a:srgbClr val="FF0000"/>
                </a:solidFill>
              </a:rPr>
              <a:t>does not define coordinates in the NSRS</a:t>
            </a:r>
            <a:r>
              <a:rPr lang="en-US" dirty="0"/>
              <a:t>, NGS will be very cautious about its use, and particularly its </a:t>
            </a:r>
            <a:r>
              <a:rPr lang="en-US" b="1" i="1" dirty="0">
                <a:solidFill>
                  <a:srgbClr val="FF0000"/>
                </a:solidFill>
              </a:rPr>
              <a:t>misuse</a:t>
            </a:r>
            <a:r>
              <a:rPr lang="en-US" dirty="0"/>
              <a:t>.</a:t>
            </a:r>
          </a:p>
          <a:p>
            <a:endParaRPr lang="en-US" dirty="0"/>
          </a:p>
        </p:txBody>
      </p:sp>
      <p:grpSp>
        <p:nvGrpSpPr>
          <p:cNvPr id="375" name="Group 374">
            <a:extLst>
              <a:ext uri="{FF2B5EF4-FFF2-40B4-BE49-F238E27FC236}">
                <a16:creationId xmlns:a16="http://schemas.microsoft.com/office/drawing/2014/main" id="{525D9980-65D9-409A-A30D-36C32518D672}"/>
              </a:ext>
            </a:extLst>
          </p:cNvPr>
          <p:cNvGrpSpPr/>
          <p:nvPr/>
        </p:nvGrpSpPr>
        <p:grpSpPr>
          <a:xfrm>
            <a:off x="473824" y="482137"/>
            <a:ext cx="3412447" cy="5935287"/>
            <a:chOff x="473824" y="482137"/>
            <a:chExt cx="3412447" cy="5935287"/>
          </a:xfrm>
        </p:grpSpPr>
        <p:sp>
          <p:nvSpPr>
            <p:cNvPr id="52" name="Rectangle 51">
              <a:extLst>
                <a:ext uri="{FF2B5EF4-FFF2-40B4-BE49-F238E27FC236}">
                  <a16:creationId xmlns:a16="http://schemas.microsoft.com/office/drawing/2014/main" id="{1CEBEF50-D2AC-4A72-9DFC-05B05A6378EB}"/>
                </a:ext>
              </a:extLst>
            </p:cNvPr>
            <p:cNvSpPr/>
            <p:nvPr/>
          </p:nvSpPr>
          <p:spPr>
            <a:xfrm>
              <a:off x="658217" y="895937"/>
              <a:ext cx="1095462"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ITRF88 </a:t>
              </a:r>
              <a:r>
                <a:rPr lang="en-US" sz="1400" dirty="0">
                  <a:solidFill>
                    <a:schemeClr val="tx1"/>
                  </a:solidFill>
                </a:rPr>
                <a:t>(100)</a:t>
              </a:r>
              <a:endParaRPr lang="en-US" dirty="0">
                <a:solidFill>
                  <a:schemeClr val="tx1"/>
                </a:solidFill>
              </a:endParaRPr>
            </a:p>
          </p:txBody>
        </p:sp>
        <p:cxnSp>
          <p:nvCxnSpPr>
            <p:cNvPr id="142" name="Straight Arrow Connector 141">
              <a:extLst>
                <a:ext uri="{FF2B5EF4-FFF2-40B4-BE49-F238E27FC236}">
                  <a16:creationId xmlns:a16="http://schemas.microsoft.com/office/drawing/2014/main" id="{B5EB732B-384A-4C5A-AED2-F1045B310D5A}"/>
                </a:ext>
              </a:extLst>
            </p:cNvPr>
            <p:cNvCxnSpPr>
              <a:cxnSpLocks/>
              <a:stCxn id="186" idx="2"/>
              <a:endCxn id="275" idx="0"/>
            </p:cNvCxnSpPr>
            <p:nvPr/>
          </p:nvCxnSpPr>
          <p:spPr>
            <a:xfrm>
              <a:off x="1211315" y="2617751"/>
              <a:ext cx="3068" cy="119388"/>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49" name="Rectangle 148">
              <a:extLst>
                <a:ext uri="{FF2B5EF4-FFF2-40B4-BE49-F238E27FC236}">
                  <a16:creationId xmlns:a16="http://schemas.microsoft.com/office/drawing/2014/main" id="{90A4B1BC-A7B5-458E-92CB-64894D091584}"/>
                </a:ext>
              </a:extLst>
            </p:cNvPr>
            <p:cNvSpPr/>
            <p:nvPr/>
          </p:nvSpPr>
          <p:spPr>
            <a:xfrm>
              <a:off x="875447" y="3857871"/>
              <a:ext cx="1592517"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ITRF2020 </a:t>
              </a:r>
              <a:r>
                <a:rPr lang="en-US" sz="1100" dirty="0">
                  <a:solidFill>
                    <a:schemeClr val="tx1"/>
                  </a:solidFill>
                </a:rPr>
                <a:t>(460)</a:t>
              </a:r>
              <a:endParaRPr lang="en-US" dirty="0">
                <a:solidFill>
                  <a:schemeClr val="tx1"/>
                </a:solidFill>
              </a:endParaRPr>
            </a:p>
          </p:txBody>
        </p:sp>
        <p:sp>
          <p:nvSpPr>
            <p:cNvPr id="162" name="Rectangle 161">
              <a:extLst>
                <a:ext uri="{FF2B5EF4-FFF2-40B4-BE49-F238E27FC236}">
                  <a16:creationId xmlns:a16="http://schemas.microsoft.com/office/drawing/2014/main" id="{EF0AEFDA-82FD-4D78-B270-4AE77ABD2803}"/>
                </a:ext>
              </a:extLst>
            </p:cNvPr>
            <p:cNvSpPr/>
            <p:nvPr/>
          </p:nvSpPr>
          <p:spPr>
            <a:xfrm>
              <a:off x="2232389" y="4304401"/>
              <a:ext cx="1533276"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NATRF2022 </a:t>
              </a:r>
              <a:r>
                <a:rPr lang="en-US" sz="1200" dirty="0">
                  <a:solidFill>
                    <a:schemeClr val="tx1"/>
                  </a:solidFill>
                </a:rPr>
                <a:t>(490)</a:t>
              </a:r>
              <a:endParaRPr lang="en-US" dirty="0">
                <a:solidFill>
                  <a:schemeClr val="tx1"/>
                </a:solidFill>
              </a:endParaRPr>
            </a:p>
          </p:txBody>
        </p:sp>
        <p:sp>
          <p:nvSpPr>
            <p:cNvPr id="164" name="Oval 163">
              <a:extLst>
                <a:ext uri="{FF2B5EF4-FFF2-40B4-BE49-F238E27FC236}">
                  <a16:creationId xmlns:a16="http://schemas.microsoft.com/office/drawing/2014/main" id="{A4F0E46D-24AF-407A-941A-748287C31EFD}"/>
                </a:ext>
              </a:extLst>
            </p:cNvPr>
            <p:cNvSpPr/>
            <p:nvPr/>
          </p:nvSpPr>
          <p:spPr>
            <a:xfrm>
              <a:off x="2970697" y="3780573"/>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39</a:t>
              </a:r>
            </a:p>
          </p:txBody>
        </p:sp>
        <p:cxnSp>
          <p:nvCxnSpPr>
            <p:cNvPr id="165" name="Straight Arrow Connector 164">
              <a:extLst>
                <a:ext uri="{FF2B5EF4-FFF2-40B4-BE49-F238E27FC236}">
                  <a16:creationId xmlns:a16="http://schemas.microsoft.com/office/drawing/2014/main" id="{183CB342-34AF-40D7-A375-3B68430A895F}"/>
                </a:ext>
              </a:extLst>
            </p:cNvPr>
            <p:cNvCxnSpPr>
              <a:cxnSpLocks/>
              <a:stCxn id="149" idx="3"/>
              <a:endCxn id="164" idx="2"/>
            </p:cNvCxnSpPr>
            <p:nvPr/>
          </p:nvCxnSpPr>
          <p:spPr>
            <a:xfrm flipV="1">
              <a:off x="2467964" y="3953417"/>
              <a:ext cx="502733" cy="66147"/>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6" name="Straight Arrow Connector 165">
              <a:extLst>
                <a:ext uri="{FF2B5EF4-FFF2-40B4-BE49-F238E27FC236}">
                  <a16:creationId xmlns:a16="http://schemas.microsoft.com/office/drawing/2014/main" id="{5915B62A-DAF1-4BD3-B5A8-AC1F6DA1FB08}"/>
                </a:ext>
              </a:extLst>
            </p:cNvPr>
            <p:cNvCxnSpPr>
              <a:cxnSpLocks/>
              <a:stCxn id="164" idx="3"/>
              <a:endCxn id="162" idx="0"/>
            </p:cNvCxnSpPr>
            <p:nvPr/>
          </p:nvCxnSpPr>
          <p:spPr>
            <a:xfrm flipH="1">
              <a:off x="2999027" y="4075636"/>
              <a:ext cx="22295" cy="228765"/>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0FA8B557-F70A-4510-AB9E-1F23B3A6C4B5}"/>
                </a:ext>
              </a:extLst>
            </p:cNvPr>
            <p:cNvCxnSpPr>
              <a:cxnSpLocks/>
              <a:stCxn id="149" idx="2"/>
              <a:endCxn id="182" idx="0"/>
            </p:cNvCxnSpPr>
            <p:nvPr/>
          </p:nvCxnSpPr>
          <p:spPr>
            <a:xfrm flipH="1">
              <a:off x="854233" y="4181256"/>
              <a:ext cx="817473" cy="1617323"/>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92F23B57-8BAC-4A4F-9074-A3E01C625113}"/>
                </a:ext>
              </a:extLst>
            </p:cNvPr>
            <p:cNvSpPr txBox="1"/>
            <p:nvPr/>
          </p:nvSpPr>
          <p:spPr>
            <a:xfrm>
              <a:off x="563127" y="5798579"/>
              <a:ext cx="582211" cy="369332"/>
            </a:xfrm>
            <a:prstGeom prst="rect">
              <a:avLst/>
            </a:prstGeom>
            <a:noFill/>
          </p:spPr>
          <p:txBody>
            <a:bodyPr wrap="none" rtlCol="0">
              <a:spAutoFit/>
            </a:bodyPr>
            <a:lstStyle/>
            <a:p>
              <a:r>
                <a:rPr lang="en-US" dirty="0"/>
                <a:t>Etc.</a:t>
              </a:r>
            </a:p>
          </p:txBody>
        </p:sp>
        <p:sp>
          <p:nvSpPr>
            <p:cNvPr id="184" name="Rectangle 183">
              <a:extLst>
                <a:ext uri="{FF2B5EF4-FFF2-40B4-BE49-F238E27FC236}">
                  <a16:creationId xmlns:a16="http://schemas.microsoft.com/office/drawing/2014/main" id="{C0515361-55BF-4821-86F1-52ECB285FD80}"/>
                </a:ext>
              </a:extLst>
            </p:cNvPr>
            <p:cNvSpPr/>
            <p:nvPr/>
          </p:nvSpPr>
          <p:spPr>
            <a:xfrm>
              <a:off x="2107547" y="971260"/>
              <a:ext cx="1593470"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NAD83_NA </a:t>
              </a:r>
              <a:r>
                <a:rPr lang="en-US" sz="1200" dirty="0">
                  <a:solidFill>
                    <a:schemeClr val="tx1"/>
                  </a:solidFill>
                </a:rPr>
                <a:t>(260)</a:t>
              </a:r>
              <a:endParaRPr lang="en-US" dirty="0">
                <a:solidFill>
                  <a:schemeClr val="tx1"/>
                </a:solidFill>
              </a:endParaRPr>
            </a:p>
          </p:txBody>
        </p:sp>
        <p:cxnSp>
          <p:nvCxnSpPr>
            <p:cNvPr id="185" name="Straight Arrow Connector 184">
              <a:extLst>
                <a:ext uri="{FF2B5EF4-FFF2-40B4-BE49-F238E27FC236}">
                  <a16:creationId xmlns:a16="http://schemas.microsoft.com/office/drawing/2014/main" id="{AF2E7E2A-DD6A-4EC9-9444-98C1BDD82963}"/>
                </a:ext>
              </a:extLst>
            </p:cNvPr>
            <p:cNvCxnSpPr>
              <a:cxnSpLocks/>
              <a:stCxn id="52" idx="2"/>
              <a:endCxn id="336" idx="0"/>
            </p:cNvCxnSpPr>
            <p:nvPr/>
          </p:nvCxnSpPr>
          <p:spPr>
            <a:xfrm>
              <a:off x="1205948" y="1219322"/>
              <a:ext cx="36254" cy="63229"/>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3EFD336C-0415-48B0-B368-0010EE11E1E7}"/>
                </a:ext>
              </a:extLst>
            </p:cNvPr>
            <p:cNvSpPr txBox="1"/>
            <p:nvPr/>
          </p:nvSpPr>
          <p:spPr>
            <a:xfrm>
              <a:off x="920209" y="2248419"/>
              <a:ext cx="582211" cy="369332"/>
            </a:xfrm>
            <a:prstGeom prst="rect">
              <a:avLst/>
            </a:prstGeom>
            <a:noFill/>
          </p:spPr>
          <p:txBody>
            <a:bodyPr wrap="none" rtlCol="0">
              <a:spAutoFit/>
            </a:bodyPr>
            <a:lstStyle/>
            <a:p>
              <a:r>
                <a:rPr lang="en-US" dirty="0"/>
                <a:t>Etc.</a:t>
              </a:r>
            </a:p>
          </p:txBody>
        </p:sp>
        <p:sp>
          <p:nvSpPr>
            <p:cNvPr id="225" name="Rectangle 224">
              <a:extLst>
                <a:ext uri="{FF2B5EF4-FFF2-40B4-BE49-F238E27FC236}">
                  <a16:creationId xmlns:a16="http://schemas.microsoft.com/office/drawing/2014/main" id="{8BE2BCA2-4808-40F8-92FF-D6DB65FC8E8F}"/>
                </a:ext>
              </a:extLst>
            </p:cNvPr>
            <p:cNvSpPr/>
            <p:nvPr/>
          </p:nvSpPr>
          <p:spPr>
            <a:xfrm>
              <a:off x="2256339" y="5531443"/>
              <a:ext cx="1460606"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CATRF2022 </a:t>
              </a:r>
              <a:r>
                <a:rPr lang="en-US" sz="1100" dirty="0">
                  <a:solidFill>
                    <a:schemeClr val="tx1"/>
                  </a:solidFill>
                </a:rPr>
                <a:t>(510)</a:t>
              </a:r>
              <a:endParaRPr lang="en-US" dirty="0">
                <a:solidFill>
                  <a:schemeClr val="tx1"/>
                </a:solidFill>
              </a:endParaRPr>
            </a:p>
          </p:txBody>
        </p:sp>
        <p:sp>
          <p:nvSpPr>
            <p:cNvPr id="226" name="Rectangle 225">
              <a:extLst>
                <a:ext uri="{FF2B5EF4-FFF2-40B4-BE49-F238E27FC236}">
                  <a16:creationId xmlns:a16="http://schemas.microsoft.com/office/drawing/2014/main" id="{EA4C33BD-6F59-437A-9B92-50A1FA56980F}"/>
                </a:ext>
              </a:extLst>
            </p:cNvPr>
            <p:cNvSpPr/>
            <p:nvPr/>
          </p:nvSpPr>
          <p:spPr>
            <a:xfrm>
              <a:off x="2270758" y="4964164"/>
              <a:ext cx="1443316"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PATRF2022 </a:t>
              </a:r>
              <a:r>
                <a:rPr lang="en-US" sz="1100" dirty="0">
                  <a:solidFill>
                    <a:schemeClr val="tx1"/>
                  </a:solidFill>
                </a:rPr>
                <a:t>(500)</a:t>
              </a:r>
              <a:endParaRPr lang="en-US" dirty="0">
                <a:solidFill>
                  <a:schemeClr val="tx1"/>
                </a:solidFill>
              </a:endParaRPr>
            </a:p>
          </p:txBody>
        </p:sp>
        <p:sp>
          <p:nvSpPr>
            <p:cNvPr id="228" name="Rectangle 227">
              <a:extLst>
                <a:ext uri="{FF2B5EF4-FFF2-40B4-BE49-F238E27FC236}">
                  <a16:creationId xmlns:a16="http://schemas.microsoft.com/office/drawing/2014/main" id="{74CBCD1D-D61B-48CC-9E97-F9E0D6C78D0A}"/>
                </a:ext>
              </a:extLst>
            </p:cNvPr>
            <p:cNvSpPr/>
            <p:nvPr/>
          </p:nvSpPr>
          <p:spPr>
            <a:xfrm>
              <a:off x="2190745" y="6032968"/>
              <a:ext cx="1523329"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MATRF2022 </a:t>
              </a:r>
              <a:r>
                <a:rPr lang="en-US" sz="1050">
                  <a:solidFill>
                    <a:schemeClr val="tx1"/>
                  </a:solidFill>
                </a:rPr>
                <a:t>(520)</a:t>
              </a:r>
              <a:endParaRPr lang="en-US" dirty="0">
                <a:solidFill>
                  <a:schemeClr val="tx1"/>
                </a:solidFill>
              </a:endParaRPr>
            </a:p>
          </p:txBody>
        </p:sp>
        <p:sp>
          <p:nvSpPr>
            <p:cNvPr id="232" name="Oval 231">
              <a:extLst>
                <a:ext uri="{FF2B5EF4-FFF2-40B4-BE49-F238E27FC236}">
                  <a16:creationId xmlns:a16="http://schemas.microsoft.com/office/drawing/2014/main" id="{D4CCC4A9-0AD2-44E5-8803-02AA3C7A3FBE}"/>
                </a:ext>
              </a:extLst>
            </p:cNvPr>
            <p:cNvSpPr/>
            <p:nvPr/>
          </p:nvSpPr>
          <p:spPr>
            <a:xfrm>
              <a:off x="1871917" y="4617007"/>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40</a:t>
              </a:r>
            </a:p>
          </p:txBody>
        </p:sp>
        <p:cxnSp>
          <p:nvCxnSpPr>
            <p:cNvPr id="233" name="Straight Arrow Connector 232">
              <a:extLst>
                <a:ext uri="{FF2B5EF4-FFF2-40B4-BE49-F238E27FC236}">
                  <a16:creationId xmlns:a16="http://schemas.microsoft.com/office/drawing/2014/main" id="{D2ADAD9B-E04E-41E3-B7B6-AEECA32F95E5}"/>
                </a:ext>
              </a:extLst>
            </p:cNvPr>
            <p:cNvCxnSpPr>
              <a:cxnSpLocks/>
              <a:stCxn id="149" idx="2"/>
              <a:endCxn id="232" idx="1"/>
            </p:cNvCxnSpPr>
            <p:nvPr/>
          </p:nvCxnSpPr>
          <p:spPr>
            <a:xfrm>
              <a:off x="1671706" y="4181256"/>
              <a:ext cx="250836" cy="486376"/>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4" name="Straight Arrow Connector 233">
              <a:extLst>
                <a:ext uri="{FF2B5EF4-FFF2-40B4-BE49-F238E27FC236}">
                  <a16:creationId xmlns:a16="http://schemas.microsoft.com/office/drawing/2014/main" id="{EFE1C61A-C44D-4764-835D-891F9DC76B55}"/>
                </a:ext>
              </a:extLst>
            </p:cNvPr>
            <p:cNvCxnSpPr>
              <a:cxnSpLocks/>
              <a:stCxn id="232" idx="5"/>
              <a:endCxn id="226" idx="1"/>
            </p:cNvCxnSpPr>
            <p:nvPr/>
          </p:nvCxnSpPr>
          <p:spPr>
            <a:xfrm>
              <a:off x="2166980" y="4912070"/>
              <a:ext cx="103778" cy="213787"/>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35" name="Oval 234">
              <a:extLst>
                <a:ext uri="{FF2B5EF4-FFF2-40B4-BE49-F238E27FC236}">
                  <a16:creationId xmlns:a16="http://schemas.microsoft.com/office/drawing/2014/main" id="{898DFC47-DB1E-40FA-99A3-E9D0637DACE5}"/>
                </a:ext>
              </a:extLst>
            </p:cNvPr>
            <p:cNvSpPr/>
            <p:nvPr/>
          </p:nvSpPr>
          <p:spPr>
            <a:xfrm>
              <a:off x="1557918" y="5131078"/>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41</a:t>
              </a:r>
            </a:p>
          </p:txBody>
        </p:sp>
        <p:sp>
          <p:nvSpPr>
            <p:cNvPr id="236" name="Oval 235">
              <a:extLst>
                <a:ext uri="{FF2B5EF4-FFF2-40B4-BE49-F238E27FC236}">
                  <a16:creationId xmlns:a16="http://schemas.microsoft.com/office/drawing/2014/main" id="{BCCF65BF-F40E-4C37-87E0-843B69477BB1}"/>
                </a:ext>
              </a:extLst>
            </p:cNvPr>
            <p:cNvSpPr/>
            <p:nvPr/>
          </p:nvSpPr>
          <p:spPr>
            <a:xfrm>
              <a:off x="1153174" y="5476766"/>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42</a:t>
              </a:r>
            </a:p>
          </p:txBody>
        </p:sp>
        <p:cxnSp>
          <p:nvCxnSpPr>
            <p:cNvPr id="237" name="Straight Arrow Connector 236">
              <a:extLst>
                <a:ext uri="{FF2B5EF4-FFF2-40B4-BE49-F238E27FC236}">
                  <a16:creationId xmlns:a16="http://schemas.microsoft.com/office/drawing/2014/main" id="{49BC456F-6744-4C30-B4F3-C32472166D84}"/>
                </a:ext>
              </a:extLst>
            </p:cNvPr>
            <p:cNvCxnSpPr>
              <a:cxnSpLocks/>
              <a:stCxn id="149" idx="2"/>
              <a:endCxn id="235" idx="1"/>
            </p:cNvCxnSpPr>
            <p:nvPr/>
          </p:nvCxnSpPr>
          <p:spPr>
            <a:xfrm flipH="1">
              <a:off x="1608543" y="4181256"/>
              <a:ext cx="63163" cy="1000447"/>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8" name="Straight Arrow Connector 237">
              <a:extLst>
                <a:ext uri="{FF2B5EF4-FFF2-40B4-BE49-F238E27FC236}">
                  <a16:creationId xmlns:a16="http://schemas.microsoft.com/office/drawing/2014/main" id="{5E936078-ED5E-4044-9B52-EFB20988A11B}"/>
                </a:ext>
              </a:extLst>
            </p:cNvPr>
            <p:cNvCxnSpPr>
              <a:cxnSpLocks/>
              <a:stCxn id="235" idx="5"/>
              <a:endCxn id="225" idx="1"/>
            </p:cNvCxnSpPr>
            <p:nvPr/>
          </p:nvCxnSpPr>
          <p:spPr>
            <a:xfrm>
              <a:off x="1852981" y="5426141"/>
              <a:ext cx="403358" cy="266995"/>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9" name="Straight Arrow Connector 238">
              <a:extLst>
                <a:ext uri="{FF2B5EF4-FFF2-40B4-BE49-F238E27FC236}">
                  <a16:creationId xmlns:a16="http://schemas.microsoft.com/office/drawing/2014/main" id="{433CD900-C1F8-4819-B8B4-B0C068AEDA28}"/>
                </a:ext>
              </a:extLst>
            </p:cNvPr>
            <p:cNvCxnSpPr>
              <a:cxnSpLocks/>
              <a:stCxn id="149" idx="2"/>
              <a:endCxn id="236" idx="0"/>
            </p:cNvCxnSpPr>
            <p:nvPr/>
          </p:nvCxnSpPr>
          <p:spPr>
            <a:xfrm flipH="1">
              <a:off x="1326018" y="4181256"/>
              <a:ext cx="345688" cy="1295510"/>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0" name="Straight Arrow Connector 239">
              <a:extLst>
                <a:ext uri="{FF2B5EF4-FFF2-40B4-BE49-F238E27FC236}">
                  <a16:creationId xmlns:a16="http://schemas.microsoft.com/office/drawing/2014/main" id="{251B9975-AA79-40F8-BC0D-59FF88B1C98C}"/>
                </a:ext>
              </a:extLst>
            </p:cNvPr>
            <p:cNvCxnSpPr>
              <a:cxnSpLocks/>
              <a:stCxn id="236" idx="5"/>
              <a:endCxn id="228" idx="1"/>
            </p:cNvCxnSpPr>
            <p:nvPr/>
          </p:nvCxnSpPr>
          <p:spPr>
            <a:xfrm>
              <a:off x="1448237" y="5771829"/>
              <a:ext cx="742508" cy="422832"/>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75" name="Rectangle 274">
              <a:extLst>
                <a:ext uri="{FF2B5EF4-FFF2-40B4-BE49-F238E27FC236}">
                  <a16:creationId xmlns:a16="http://schemas.microsoft.com/office/drawing/2014/main" id="{DF255889-AF05-404F-963F-010740D3289B}"/>
                </a:ext>
              </a:extLst>
            </p:cNvPr>
            <p:cNvSpPr/>
            <p:nvPr/>
          </p:nvSpPr>
          <p:spPr>
            <a:xfrm>
              <a:off x="553445" y="2737139"/>
              <a:ext cx="1321875"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ITRF2000 </a:t>
              </a:r>
              <a:r>
                <a:rPr lang="en-US" sz="1200" dirty="0">
                  <a:solidFill>
                    <a:schemeClr val="tx1"/>
                  </a:solidFill>
                </a:rPr>
                <a:t>(290)</a:t>
              </a:r>
              <a:endParaRPr lang="en-US" dirty="0">
                <a:solidFill>
                  <a:schemeClr val="tx1"/>
                </a:solidFill>
              </a:endParaRPr>
            </a:p>
          </p:txBody>
        </p:sp>
        <p:sp>
          <p:nvSpPr>
            <p:cNvPr id="280" name="Rectangle 279">
              <a:extLst>
                <a:ext uri="{FF2B5EF4-FFF2-40B4-BE49-F238E27FC236}">
                  <a16:creationId xmlns:a16="http://schemas.microsoft.com/office/drawing/2014/main" id="{F83EE3DE-1B43-4D32-9B32-9CE5240EDC55}"/>
                </a:ext>
              </a:extLst>
            </p:cNvPr>
            <p:cNvSpPr/>
            <p:nvPr/>
          </p:nvSpPr>
          <p:spPr>
            <a:xfrm>
              <a:off x="2302171" y="3279048"/>
              <a:ext cx="1441061"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NAD83_PA </a:t>
              </a:r>
              <a:r>
                <a:rPr lang="en-US" sz="1200" dirty="0">
                  <a:solidFill>
                    <a:schemeClr val="tx1"/>
                  </a:solidFill>
                </a:rPr>
                <a:t>(320)</a:t>
              </a:r>
              <a:endParaRPr lang="en-US" dirty="0">
                <a:solidFill>
                  <a:schemeClr val="tx1"/>
                </a:solidFill>
              </a:endParaRPr>
            </a:p>
          </p:txBody>
        </p:sp>
        <p:sp>
          <p:nvSpPr>
            <p:cNvPr id="281" name="Oval 280">
              <a:extLst>
                <a:ext uri="{FF2B5EF4-FFF2-40B4-BE49-F238E27FC236}">
                  <a16:creationId xmlns:a16="http://schemas.microsoft.com/office/drawing/2014/main" id="{9DCF0D98-3C2A-4C55-A33C-6A4AF34965A5}"/>
                </a:ext>
              </a:extLst>
            </p:cNvPr>
            <p:cNvSpPr/>
            <p:nvPr/>
          </p:nvSpPr>
          <p:spPr>
            <a:xfrm>
              <a:off x="2416852" y="2871788"/>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22</a:t>
              </a:r>
            </a:p>
          </p:txBody>
        </p:sp>
        <p:sp>
          <p:nvSpPr>
            <p:cNvPr id="282" name="Rectangle 281">
              <a:extLst>
                <a:ext uri="{FF2B5EF4-FFF2-40B4-BE49-F238E27FC236}">
                  <a16:creationId xmlns:a16="http://schemas.microsoft.com/office/drawing/2014/main" id="{B5E5A0CA-1856-4EC0-88F5-4206DB5C4F6E}"/>
                </a:ext>
              </a:extLst>
            </p:cNvPr>
            <p:cNvSpPr/>
            <p:nvPr/>
          </p:nvSpPr>
          <p:spPr>
            <a:xfrm>
              <a:off x="2238730" y="2062764"/>
              <a:ext cx="1542888"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NAD83_MA </a:t>
              </a:r>
              <a:r>
                <a:rPr lang="en-US" sz="1200" dirty="0">
                  <a:solidFill>
                    <a:schemeClr val="tx1"/>
                  </a:solidFill>
                </a:rPr>
                <a:t>(330)</a:t>
              </a:r>
              <a:endParaRPr lang="en-US" dirty="0">
                <a:solidFill>
                  <a:schemeClr val="tx1"/>
                </a:solidFill>
              </a:endParaRPr>
            </a:p>
          </p:txBody>
        </p:sp>
        <p:sp>
          <p:nvSpPr>
            <p:cNvPr id="283" name="Oval 282">
              <a:extLst>
                <a:ext uri="{FF2B5EF4-FFF2-40B4-BE49-F238E27FC236}">
                  <a16:creationId xmlns:a16="http://schemas.microsoft.com/office/drawing/2014/main" id="{0454AD72-B0AC-42D9-955F-A511D016E91C}"/>
                </a:ext>
              </a:extLst>
            </p:cNvPr>
            <p:cNvSpPr/>
            <p:nvPr/>
          </p:nvSpPr>
          <p:spPr>
            <a:xfrm>
              <a:off x="2848478" y="2520627"/>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23</a:t>
              </a:r>
            </a:p>
          </p:txBody>
        </p:sp>
        <p:cxnSp>
          <p:nvCxnSpPr>
            <p:cNvPr id="284" name="Straight Arrow Connector 283">
              <a:extLst>
                <a:ext uri="{FF2B5EF4-FFF2-40B4-BE49-F238E27FC236}">
                  <a16:creationId xmlns:a16="http://schemas.microsoft.com/office/drawing/2014/main" id="{72D3DDC5-531E-4E5E-9849-9EE7C84C655A}"/>
                </a:ext>
              </a:extLst>
            </p:cNvPr>
            <p:cNvCxnSpPr>
              <a:cxnSpLocks/>
              <a:stCxn id="280" idx="0"/>
              <a:endCxn id="281" idx="6"/>
            </p:cNvCxnSpPr>
            <p:nvPr/>
          </p:nvCxnSpPr>
          <p:spPr>
            <a:xfrm flipH="1" flipV="1">
              <a:off x="2762540" y="3044632"/>
              <a:ext cx="260162" cy="234416"/>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5" name="Straight Arrow Connector 284">
              <a:extLst>
                <a:ext uri="{FF2B5EF4-FFF2-40B4-BE49-F238E27FC236}">
                  <a16:creationId xmlns:a16="http://schemas.microsoft.com/office/drawing/2014/main" id="{342B0BC8-AA25-4713-8758-999B6CCD9EE1}"/>
                </a:ext>
              </a:extLst>
            </p:cNvPr>
            <p:cNvCxnSpPr>
              <a:cxnSpLocks/>
              <a:stCxn id="281" idx="1"/>
              <a:endCxn id="275" idx="3"/>
            </p:cNvCxnSpPr>
            <p:nvPr/>
          </p:nvCxnSpPr>
          <p:spPr>
            <a:xfrm flipH="1" flipV="1">
              <a:off x="1875320" y="2898832"/>
              <a:ext cx="592157" cy="23581"/>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6" name="Straight Arrow Connector 285">
              <a:extLst>
                <a:ext uri="{FF2B5EF4-FFF2-40B4-BE49-F238E27FC236}">
                  <a16:creationId xmlns:a16="http://schemas.microsoft.com/office/drawing/2014/main" id="{F0770C36-5C76-4843-9B54-E268CCD00296}"/>
                </a:ext>
              </a:extLst>
            </p:cNvPr>
            <p:cNvCxnSpPr>
              <a:cxnSpLocks/>
              <a:stCxn id="282" idx="2"/>
              <a:endCxn id="283" idx="0"/>
            </p:cNvCxnSpPr>
            <p:nvPr/>
          </p:nvCxnSpPr>
          <p:spPr>
            <a:xfrm>
              <a:off x="3010174" y="2386149"/>
              <a:ext cx="11148" cy="134478"/>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7" name="Straight Arrow Connector 286">
              <a:extLst>
                <a:ext uri="{FF2B5EF4-FFF2-40B4-BE49-F238E27FC236}">
                  <a16:creationId xmlns:a16="http://schemas.microsoft.com/office/drawing/2014/main" id="{C9A8740F-45E3-42F2-A417-FD16CC1EFC28}"/>
                </a:ext>
              </a:extLst>
            </p:cNvPr>
            <p:cNvCxnSpPr>
              <a:cxnSpLocks/>
              <a:stCxn id="283" idx="2"/>
              <a:endCxn id="275" idx="3"/>
            </p:cNvCxnSpPr>
            <p:nvPr/>
          </p:nvCxnSpPr>
          <p:spPr>
            <a:xfrm flipH="1">
              <a:off x="1875320" y="2693471"/>
              <a:ext cx="973158" cy="205361"/>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20" name="Straight Arrow Connector 319">
              <a:extLst>
                <a:ext uri="{FF2B5EF4-FFF2-40B4-BE49-F238E27FC236}">
                  <a16:creationId xmlns:a16="http://schemas.microsoft.com/office/drawing/2014/main" id="{C823C0B2-7B99-4FDE-A889-E84CB1A85A59}"/>
                </a:ext>
              </a:extLst>
            </p:cNvPr>
            <p:cNvCxnSpPr>
              <a:cxnSpLocks/>
              <a:stCxn id="322" idx="2"/>
              <a:endCxn id="149" idx="0"/>
            </p:cNvCxnSpPr>
            <p:nvPr/>
          </p:nvCxnSpPr>
          <p:spPr>
            <a:xfrm>
              <a:off x="1204353" y="3646309"/>
              <a:ext cx="467353" cy="211562"/>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21" name="Straight Arrow Connector 320">
              <a:extLst>
                <a:ext uri="{FF2B5EF4-FFF2-40B4-BE49-F238E27FC236}">
                  <a16:creationId xmlns:a16="http://schemas.microsoft.com/office/drawing/2014/main" id="{3C87F33F-8B2E-4E3E-AF11-287096AD8604}"/>
                </a:ext>
              </a:extLst>
            </p:cNvPr>
            <p:cNvCxnSpPr>
              <a:cxnSpLocks/>
              <a:stCxn id="275" idx="2"/>
              <a:endCxn id="322" idx="0"/>
            </p:cNvCxnSpPr>
            <p:nvPr/>
          </p:nvCxnSpPr>
          <p:spPr>
            <a:xfrm flipH="1">
              <a:off x="1204353" y="3060524"/>
              <a:ext cx="10030" cy="216453"/>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22" name="TextBox 321">
              <a:extLst>
                <a:ext uri="{FF2B5EF4-FFF2-40B4-BE49-F238E27FC236}">
                  <a16:creationId xmlns:a16="http://schemas.microsoft.com/office/drawing/2014/main" id="{5F71D8EE-FC5E-48D8-9D12-75BFBA4C1D71}"/>
                </a:ext>
              </a:extLst>
            </p:cNvPr>
            <p:cNvSpPr txBox="1"/>
            <p:nvPr/>
          </p:nvSpPr>
          <p:spPr>
            <a:xfrm>
              <a:off x="913247" y="3276977"/>
              <a:ext cx="582211" cy="369332"/>
            </a:xfrm>
            <a:prstGeom prst="rect">
              <a:avLst/>
            </a:prstGeom>
            <a:noFill/>
          </p:spPr>
          <p:txBody>
            <a:bodyPr wrap="none" rtlCol="0">
              <a:spAutoFit/>
            </a:bodyPr>
            <a:lstStyle/>
            <a:p>
              <a:r>
                <a:rPr lang="en-US" dirty="0"/>
                <a:t>Etc.</a:t>
              </a:r>
            </a:p>
          </p:txBody>
        </p:sp>
        <p:sp>
          <p:nvSpPr>
            <p:cNvPr id="325" name="TextBox 324">
              <a:extLst>
                <a:ext uri="{FF2B5EF4-FFF2-40B4-BE49-F238E27FC236}">
                  <a16:creationId xmlns:a16="http://schemas.microsoft.com/office/drawing/2014/main" id="{13F34C96-3813-4CD0-910D-5FCD88C56C4D}"/>
                </a:ext>
              </a:extLst>
            </p:cNvPr>
            <p:cNvSpPr txBox="1"/>
            <p:nvPr/>
          </p:nvSpPr>
          <p:spPr>
            <a:xfrm>
              <a:off x="1163813" y="501885"/>
              <a:ext cx="1467068" cy="369332"/>
            </a:xfrm>
            <a:prstGeom prst="rect">
              <a:avLst/>
            </a:prstGeom>
            <a:noFill/>
          </p:spPr>
          <p:txBody>
            <a:bodyPr wrap="none" rtlCol="0">
              <a:spAutoFit/>
            </a:bodyPr>
            <a:lstStyle/>
            <a:p>
              <a:r>
                <a:rPr lang="en-US" dirty="0"/>
                <a:t>Epoch:  </a:t>
              </a:r>
              <a:r>
                <a:rPr lang="en-US" b="1" dirty="0">
                  <a:solidFill>
                    <a:srgbClr val="FF0000"/>
                  </a:solidFill>
                </a:rPr>
                <a:t>Any</a:t>
              </a:r>
            </a:p>
          </p:txBody>
        </p:sp>
        <p:sp>
          <p:nvSpPr>
            <p:cNvPr id="327" name="Rectangle 326">
              <a:extLst>
                <a:ext uri="{FF2B5EF4-FFF2-40B4-BE49-F238E27FC236}">
                  <a16:creationId xmlns:a16="http://schemas.microsoft.com/office/drawing/2014/main" id="{E0C43325-3AB4-42F3-BA97-1B8681091957}"/>
                </a:ext>
              </a:extLst>
            </p:cNvPr>
            <p:cNvSpPr/>
            <p:nvPr/>
          </p:nvSpPr>
          <p:spPr>
            <a:xfrm>
              <a:off x="473824" y="482137"/>
              <a:ext cx="3412447" cy="5935287"/>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8" name="Rectangle 327">
              <a:extLst>
                <a:ext uri="{FF2B5EF4-FFF2-40B4-BE49-F238E27FC236}">
                  <a16:creationId xmlns:a16="http://schemas.microsoft.com/office/drawing/2014/main" id="{0D39A0CA-C373-49D2-8955-E4FC6A029665}"/>
                </a:ext>
              </a:extLst>
            </p:cNvPr>
            <p:cNvSpPr/>
            <p:nvPr/>
          </p:nvSpPr>
          <p:spPr>
            <a:xfrm>
              <a:off x="669291" y="1805107"/>
              <a:ext cx="1109567"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ITRF96 </a:t>
              </a:r>
              <a:r>
                <a:rPr lang="en-US" sz="1200" dirty="0">
                  <a:solidFill>
                    <a:schemeClr val="tx1"/>
                  </a:solidFill>
                </a:rPr>
                <a:t>(250)</a:t>
              </a:r>
              <a:endParaRPr lang="en-US" dirty="0">
                <a:solidFill>
                  <a:schemeClr val="tx1"/>
                </a:solidFill>
              </a:endParaRPr>
            </a:p>
          </p:txBody>
        </p:sp>
        <p:sp>
          <p:nvSpPr>
            <p:cNvPr id="329" name="Oval 328">
              <a:extLst>
                <a:ext uri="{FF2B5EF4-FFF2-40B4-BE49-F238E27FC236}">
                  <a16:creationId xmlns:a16="http://schemas.microsoft.com/office/drawing/2014/main" id="{3B12325C-1E5D-4874-B77A-8B65B71D7FBB}"/>
                </a:ext>
              </a:extLst>
            </p:cNvPr>
            <p:cNvSpPr/>
            <p:nvPr/>
          </p:nvSpPr>
          <p:spPr>
            <a:xfrm>
              <a:off x="2421842" y="1566535"/>
              <a:ext cx="345688" cy="34568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16</a:t>
              </a:r>
            </a:p>
          </p:txBody>
        </p:sp>
        <p:cxnSp>
          <p:nvCxnSpPr>
            <p:cNvPr id="330" name="Straight Arrow Connector 329">
              <a:extLst>
                <a:ext uri="{FF2B5EF4-FFF2-40B4-BE49-F238E27FC236}">
                  <a16:creationId xmlns:a16="http://schemas.microsoft.com/office/drawing/2014/main" id="{BC83303F-9119-4E5D-B5AB-80BB00B2772A}"/>
                </a:ext>
              </a:extLst>
            </p:cNvPr>
            <p:cNvCxnSpPr>
              <a:cxnSpLocks/>
              <a:stCxn id="184" idx="2"/>
              <a:endCxn id="329" idx="7"/>
            </p:cNvCxnSpPr>
            <p:nvPr/>
          </p:nvCxnSpPr>
          <p:spPr>
            <a:xfrm flipH="1">
              <a:off x="2716905" y="1294645"/>
              <a:ext cx="187377" cy="322515"/>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31" name="Straight Arrow Connector 330">
              <a:extLst>
                <a:ext uri="{FF2B5EF4-FFF2-40B4-BE49-F238E27FC236}">
                  <a16:creationId xmlns:a16="http://schemas.microsoft.com/office/drawing/2014/main" id="{9D3133D0-7D2B-472E-A400-9F39C8512AB1}"/>
                </a:ext>
              </a:extLst>
            </p:cNvPr>
            <p:cNvCxnSpPr>
              <a:cxnSpLocks/>
              <a:stCxn id="329" idx="2"/>
              <a:endCxn id="328" idx="3"/>
            </p:cNvCxnSpPr>
            <p:nvPr/>
          </p:nvCxnSpPr>
          <p:spPr>
            <a:xfrm flipH="1">
              <a:off x="1778858" y="1739379"/>
              <a:ext cx="642984" cy="227421"/>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36" name="TextBox 335">
              <a:extLst>
                <a:ext uri="{FF2B5EF4-FFF2-40B4-BE49-F238E27FC236}">
                  <a16:creationId xmlns:a16="http://schemas.microsoft.com/office/drawing/2014/main" id="{8CDF1DE7-3099-4ED2-98D9-5B519FF8EE9A}"/>
                </a:ext>
              </a:extLst>
            </p:cNvPr>
            <p:cNvSpPr txBox="1"/>
            <p:nvPr/>
          </p:nvSpPr>
          <p:spPr>
            <a:xfrm>
              <a:off x="951096" y="1282551"/>
              <a:ext cx="582211" cy="369332"/>
            </a:xfrm>
            <a:prstGeom prst="rect">
              <a:avLst/>
            </a:prstGeom>
            <a:noFill/>
          </p:spPr>
          <p:txBody>
            <a:bodyPr wrap="none" rtlCol="0">
              <a:spAutoFit/>
            </a:bodyPr>
            <a:lstStyle/>
            <a:p>
              <a:r>
                <a:rPr lang="en-US" dirty="0"/>
                <a:t>Etc.</a:t>
              </a:r>
            </a:p>
          </p:txBody>
        </p:sp>
        <p:cxnSp>
          <p:nvCxnSpPr>
            <p:cNvPr id="356" name="Straight Arrow Connector 355">
              <a:extLst>
                <a:ext uri="{FF2B5EF4-FFF2-40B4-BE49-F238E27FC236}">
                  <a16:creationId xmlns:a16="http://schemas.microsoft.com/office/drawing/2014/main" id="{B560B851-B7BE-42E1-BAA3-35DEBC1749D9}"/>
                </a:ext>
              </a:extLst>
            </p:cNvPr>
            <p:cNvCxnSpPr>
              <a:cxnSpLocks/>
              <a:stCxn id="328" idx="2"/>
              <a:endCxn id="186" idx="0"/>
            </p:cNvCxnSpPr>
            <p:nvPr/>
          </p:nvCxnSpPr>
          <p:spPr>
            <a:xfrm flipH="1">
              <a:off x="1211315" y="2128492"/>
              <a:ext cx="12760" cy="119927"/>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59" name="Straight Arrow Connector 358">
              <a:extLst>
                <a:ext uri="{FF2B5EF4-FFF2-40B4-BE49-F238E27FC236}">
                  <a16:creationId xmlns:a16="http://schemas.microsoft.com/office/drawing/2014/main" id="{B90A55BC-A8BA-45A4-B423-C551E505D0C2}"/>
                </a:ext>
              </a:extLst>
            </p:cNvPr>
            <p:cNvCxnSpPr>
              <a:cxnSpLocks/>
              <a:stCxn id="336" idx="2"/>
              <a:endCxn id="328" idx="0"/>
            </p:cNvCxnSpPr>
            <p:nvPr/>
          </p:nvCxnSpPr>
          <p:spPr>
            <a:xfrm flipH="1">
              <a:off x="1224075" y="1651883"/>
              <a:ext cx="18127" cy="153224"/>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83" name="Straight Arrow Connector 382">
            <a:extLst>
              <a:ext uri="{FF2B5EF4-FFF2-40B4-BE49-F238E27FC236}">
                <a16:creationId xmlns:a16="http://schemas.microsoft.com/office/drawing/2014/main" id="{4C6E592E-1EF9-49F2-AF29-C264B49BC0CC}"/>
              </a:ext>
            </a:extLst>
          </p:cNvPr>
          <p:cNvCxnSpPr>
            <a:cxnSpLocks/>
            <a:stCxn id="162" idx="3"/>
            <a:endCxn id="385" idx="1"/>
          </p:cNvCxnSpPr>
          <p:nvPr/>
        </p:nvCxnSpPr>
        <p:spPr>
          <a:xfrm>
            <a:off x="3765665" y="4466094"/>
            <a:ext cx="1875968" cy="134469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85" name="TextBox 384">
            <a:extLst>
              <a:ext uri="{FF2B5EF4-FFF2-40B4-BE49-F238E27FC236}">
                <a16:creationId xmlns:a16="http://schemas.microsoft.com/office/drawing/2014/main" id="{875A778B-2C65-4F29-90F3-700A01148C0B}"/>
              </a:ext>
            </a:extLst>
          </p:cNvPr>
          <p:cNvSpPr txBox="1"/>
          <p:nvPr/>
        </p:nvSpPr>
        <p:spPr>
          <a:xfrm>
            <a:off x="5641633" y="5626121"/>
            <a:ext cx="6344557" cy="369332"/>
          </a:xfrm>
          <a:prstGeom prst="rect">
            <a:avLst/>
          </a:prstGeom>
          <a:noFill/>
        </p:spPr>
        <p:txBody>
          <a:bodyPr wrap="none" rtlCol="0">
            <a:spAutoFit/>
          </a:bodyPr>
          <a:lstStyle/>
          <a:p>
            <a:r>
              <a:rPr lang="en-US" b="1" i="1" u="sng" dirty="0">
                <a:solidFill>
                  <a:srgbClr val="FF0000"/>
                </a:solidFill>
              </a:rPr>
              <a:t>Non-definitive</a:t>
            </a:r>
            <a:r>
              <a:rPr lang="en-US" dirty="0">
                <a:solidFill>
                  <a:srgbClr val="FF0000"/>
                </a:solidFill>
              </a:rPr>
              <a:t> NATRF2022 coordinates at a different epoch</a:t>
            </a:r>
          </a:p>
        </p:txBody>
      </p:sp>
      <p:sp>
        <p:nvSpPr>
          <p:cNvPr id="387" name="TextBox 386">
            <a:extLst>
              <a:ext uri="{FF2B5EF4-FFF2-40B4-BE49-F238E27FC236}">
                <a16:creationId xmlns:a16="http://schemas.microsoft.com/office/drawing/2014/main" id="{C92D1C0D-FD03-497B-830B-289A9F2DA2E4}"/>
              </a:ext>
            </a:extLst>
          </p:cNvPr>
          <p:cNvSpPr txBox="1"/>
          <p:nvPr/>
        </p:nvSpPr>
        <p:spPr>
          <a:xfrm>
            <a:off x="4631192" y="4829011"/>
            <a:ext cx="1261884" cy="369332"/>
          </a:xfrm>
          <a:prstGeom prst="rect">
            <a:avLst/>
          </a:prstGeom>
          <a:noFill/>
        </p:spPr>
        <p:txBody>
          <a:bodyPr wrap="none" rtlCol="0">
            <a:spAutoFit/>
          </a:bodyPr>
          <a:lstStyle/>
          <a:p>
            <a:r>
              <a:rPr lang="en-US" dirty="0">
                <a:solidFill>
                  <a:srgbClr val="FF0000"/>
                </a:solidFill>
              </a:rPr>
              <a:t>IFDM2022</a:t>
            </a:r>
          </a:p>
        </p:txBody>
      </p:sp>
    </p:spTree>
    <p:extLst>
      <p:ext uri="{BB962C8B-B14F-4D97-AF65-F5344CB8AC3E}">
        <p14:creationId xmlns:p14="http://schemas.microsoft.com/office/powerpoint/2010/main" val="217517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8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26">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 grpId="0"/>
      <p:bldP spid="38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111628</TotalTime>
  <Words>3934</Words>
  <Application>Microsoft Office PowerPoint</Application>
  <PresentationFormat>Widescreen</PresentationFormat>
  <Paragraphs>803</Paragraphs>
  <Slides>33</Slides>
  <Notes>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33</vt:i4>
      </vt:variant>
    </vt:vector>
  </HeadingPairs>
  <TitlesOfParts>
    <vt:vector size="42" baseType="lpstr">
      <vt:lpstr>Arial</vt:lpstr>
      <vt:lpstr>Calibri</vt:lpstr>
      <vt:lpstr>Gill Sans MT</vt:lpstr>
      <vt:lpstr>Symbol</vt:lpstr>
      <vt:lpstr>Times New Roman</vt:lpstr>
      <vt:lpstr>Verdana</vt:lpstr>
      <vt:lpstr>Office Theme</vt:lpstr>
      <vt:lpstr>1_Office Theme</vt:lpstr>
      <vt:lpstr>2_Office Theme</vt:lpstr>
      <vt:lpstr>PowerPoint Presentation</vt:lpstr>
      <vt:lpstr>Outline</vt:lpstr>
      <vt:lpstr>Commonalities</vt:lpstr>
      <vt:lpstr>USA</vt:lpstr>
      <vt:lpstr>NCAT</vt:lpstr>
      <vt:lpstr>Data types</vt:lpstr>
      <vt:lpstr>NCAT new functionality</vt:lpstr>
      <vt:lpstr>PowerPoint Presentation</vt:lpstr>
      <vt:lpstr>PowerPoint Presentation</vt:lpstr>
      <vt:lpstr>PowerPoint Presentation</vt:lpstr>
      <vt:lpstr>PowerPoint Presentation</vt:lpstr>
      <vt:lpstr>We can do something similar with 2020.00</vt:lpstr>
      <vt:lpstr>PowerPoint Presentation</vt:lpstr>
      <vt:lpstr>Doesn’t all this lead to multiple paths?</vt:lpstr>
      <vt:lpstr>PowerPoint Presentation</vt:lpstr>
      <vt:lpstr>What about the h to H conversion?</vt:lpstr>
      <vt:lpstr>PowerPoint Presentation</vt:lpstr>
      <vt:lpstr>PowerPoint Presentation</vt:lpstr>
      <vt:lpstr>So what about IFDM2022?</vt:lpstr>
      <vt:lpstr>So what about IFDM2022?</vt:lpstr>
      <vt:lpstr>NADCON and VERTCON</vt:lpstr>
      <vt:lpstr>NADCON (longitude)</vt:lpstr>
      <vt:lpstr>VERTCON</vt:lpstr>
      <vt:lpstr>Thank you</vt:lpstr>
      <vt:lpstr>Questions?</vt:lpstr>
      <vt:lpstr>Extra Slides </vt:lpstr>
      <vt:lpstr>So what about IFDM2022?</vt:lpstr>
      <vt:lpstr>So what about IFDM2022?</vt:lpstr>
      <vt:lpstr>So what about IFDM2022?</vt:lpstr>
      <vt:lpstr>So what about IFDM2022?</vt:lpstr>
      <vt:lpstr>PowerPoint Presentation</vt:lpstr>
      <vt:lpstr>What about the Caribbean?</vt:lpstr>
      <vt:lpstr>PowerPoint Presentation</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NGS All Hands 2.5.2010</dc:title>
  <dc:creator>Chris.Harm</dc:creator>
  <cp:lastModifiedBy>Dru Smith</cp:lastModifiedBy>
  <cp:revision>3153</cp:revision>
  <cp:lastPrinted>2017-02-02T17:15:29Z</cp:lastPrinted>
  <dcterms:created xsi:type="dcterms:W3CDTF">2009-09-30T12:20:38Z</dcterms:created>
  <dcterms:modified xsi:type="dcterms:W3CDTF">2025-04-22T13:42:37Z</dcterms:modified>
</cp:coreProperties>
</file>