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6180" r:id="rId1"/>
    <p:sldMasterId id="2147487568" r:id="rId2"/>
    <p:sldMasterId id="2147487879" r:id="rId3"/>
    <p:sldMasterId id="2147487891" r:id="rId4"/>
  </p:sldMasterIdLst>
  <p:notesMasterIdLst>
    <p:notesMasterId r:id="rId30"/>
  </p:notesMasterIdLst>
  <p:handoutMasterIdLst>
    <p:handoutMasterId r:id="rId31"/>
  </p:handoutMasterIdLst>
  <p:sldIdLst>
    <p:sldId id="362" r:id="rId5"/>
    <p:sldId id="827" r:id="rId6"/>
    <p:sldId id="834" r:id="rId7"/>
    <p:sldId id="835" r:id="rId8"/>
    <p:sldId id="836" r:id="rId9"/>
    <p:sldId id="838" r:id="rId10"/>
    <p:sldId id="845" r:id="rId11"/>
    <p:sldId id="859" r:id="rId12"/>
    <p:sldId id="840" r:id="rId13"/>
    <p:sldId id="841" r:id="rId14"/>
    <p:sldId id="842" r:id="rId15"/>
    <p:sldId id="843" r:id="rId16"/>
    <p:sldId id="844" r:id="rId17"/>
    <p:sldId id="865" r:id="rId18"/>
    <p:sldId id="850" r:id="rId19"/>
    <p:sldId id="851" r:id="rId20"/>
    <p:sldId id="855" r:id="rId21"/>
    <p:sldId id="856" r:id="rId22"/>
    <p:sldId id="857" r:id="rId23"/>
    <p:sldId id="858" r:id="rId24"/>
    <p:sldId id="809" r:id="rId25"/>
    <p:sldId id="808" r:id="rId26"/>
    <p:sldId id="846" r:id="rId27"/>
    <p:sldId id="847" r:id="rId28"/>
    <p:sldId id="848" r:id="rId2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0">
          <p15:clr>
            <a:srgbClr val="A4A3A4"/>
          </p15:clr>
        </p15:guide>
        <p15:guide id="2" orient="horz" pos="1892">
          <p15:clr>
            <a:srgbClr val="A4A3A4"/>
          </p15:clr>
        </p15:guide>
        <p15:guide id="3" orient="horz" pos="2304">
          <p15:clr>
            <a:srgbClr val="A4A3A4"/>
          </p15:clr>
        </p15:guide>
        <p15:guide id="4" orient="horz" pos="1709">
          <p15:clr>
            <a:srgbClr val="A4A3A4"/>
          </p15:clr>
        </p15:guide>
        <p15:guide id="5" orient="horz" pos="3157">
          <p15:clr>
            <a:srgbClr val="A4A3A4"/>
          </p15:clr>
        </p15:guide>
        <p15:guide id="6" orient="horz" pos="4170">
          <p15:clr>
            <a:srgbClr val="A4A3A4"/>
          </p15:clr>
        </p15:guide>
        <p15:guide id="7" orient="horz" pos="2886">
          <p15:clr>
            <a:srgbClr val="A4A3A4"/>
          </p15:clr>
        </p15:guide>
        <p15:guide id="8" pos="531">
          <p15:clr>
            <a:srgbClr val="A4A3A4"/>
          </p15:clr>
        </p15:guide>
        <p15:guide id="9" pos="3348">
          <p15:clr>
            <a:srgbClr val="A4A3A4"/>
          </p15:clr>
        </p15:guide>
        <p15:guide id="10" pos="1976">
          <p15:clr>
            <a:srgbClr val="A4A3A4"/>
          </p15:clr>
        </p15:guide>
        <p15:guide id="11" pos="417">
          <p15:clr>
            <a:srgbClr val="A4A3A4"/>
          </p15:clr>
        </p15:guide>
        <p15:guide id="12" pos="4970">
          <p15:clr>
            <a:srgbClr val="A4A3A4"/>
          </p15:clr>
        </p15:guide>
        <p15:guide id="13" pos="1289">
          <p15:clr>
            <a:srgbClr val="A4A3A4"/>
          </p15:clr>
        </p15:guide>
        <p15:guide id="14" pos="53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C00000"/>
    <a:srgbClr val="009900"/>
    <a:srgbClr val="008000"/>
    <a:srgbClr val="008080"/>
    <a:srgbClr val="336600"/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8099" autoAdjust="0"/>
  </p:normalViewPr>
  <p:slideViewPr>
    <p:cSldViewPr snapToGrid="0">
      <p:cViewPr varScale="1">
        <p:scale>
          <a:sx n="98" d="100"/>
          <a:sy n="98" d="100"/>
        </p:scale>
        <p:origin x="1896" y="84"/>
      </p:cViewPr>
      <p:guideLst>
        <p:guide orient="horz" pos="2110"/>
        <p:guide orient="horz" pos="1892"/>
        <p:guide orient="horz" pos="2304"/>
        <p:guide orient="horz" pos="1709"/>
        <p:guide orient="horz" pos="3157"/>
        <p:guide orient="horz" pos="4170"/>
        <p:guide orient="horz" pos="2886"/>
        <p:guide pos="531"/>
        <p:guide pos="3348"/>
        <p:guide pos="1976"/>
        <p:guide pos="417"/>
        <p:guide pos="4970"/>
        <p:guide pos="1289"/>
        <p:guide pos="5379"/>
      </p:guideLst>
    </p:cSldViewPr>
  </p:slideViewPr>
  <p:outlineViewPr>
    <p:cViewPr>
      <p:scale>
        <a:sx n="33" d="100"/>
        <a:sy n="33" d="100"/>
      </p:scale>
      <p:origin x="0" y="58692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357" y="86"/>
      </p:cViewPr>
      <p:guideLst>
        <p:guide orient="horz" pos="2928"/>
        <p:guide pos="2208"/>
      </p:guideLst>
    </p:cSldViewPr>
  </p:notes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ngs-s-brunswick\home\Dru.Smith\Goal%202\Blueprint%20for%202022\Chapter%2001%20-%20Geometric\Copy%20of%20GPS%20occupations%20on%20real%20points%20over%20tim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Longitude</a:t>
            </a:r>
            <a:r>
              <a:rPr lang="en-US" sz="2400" baseline="0" dirty="0"/>
              <a:t> (Easting) History of DI4044</a:t>
            </a:r>
            <a:endParaRPr lang="en-US" sz="2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ITRF</c:v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381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0.17322665731140044"/>
                  <c:y val="-0.16090648317593428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20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baseline="0"/>
                      <a:t>Trend: -14.3 mm / year</a:t>
                    </a:r>
                    <a:endParaRPr lang="en-US" sz="20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Sheet1!$R$33:$R$36</c:f>
                <c:numCache>
                  <c:formatCode>General</c:formatCode>
                  <c:ptCount val="4"/>
                  <c:pt idx="0">
                    <c:v>8.9999999999999993E-3</c:v>
                  </c:pt>
                  <c:pt idx="1">
                    <c:v>3.0000000000000001E-3</c:v>
                  </c:pt>
                  <c:pt idx="2">
                    <c:v>2E-3</c:v>
                  </c:pt>
                  <c:pt idx="3">
                    <c:v>7.0000000000000001E-3</c:v>
                  </c:pt>
                </c:numCache>
              </c:numRef>
            </c:plus>
            <c:minus>
              <c:numRef>
                <c:f>Sheet1!$R$33:$R$36</c:f>
                <c:numCache>
                  <c:formatCode>General</c:formatCode>
                  <c:ptCount val="4"/>
                  <c:pt idx="0">
                    <c:v>8.9999999999999993E-3</c:v>
                  </c:pt>
                  <c:pt idx="1">
                    <c:v>3.0000000000000001E-3</c:v>
                  </c:pt>
                  <c:pt idx="2">
                    <c:v>2E-3</c:v>
                  </c:pt>
                  <c:pt idx="3">
                    <c:v>7.0000000000000001E-3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Sheet1!$F$33:$F$36</c:f>
              <c:numCache>
                <c:formatCode>General</c:formatCode>
                <c:ptCount val="4"/>
                <c:pt idx="0">
                  <c:v>2006.0237999999999</c:v>
                </c:pt>
                <c:pt idx="1">
                  <c:v>2010.7215000000001</c:v>
                </c:pt>
                <c:pt idx="2">
                  <c:v>2012.2249999999999</c:v>
                </c:pt>
                <c:pt idx="3">
                  <c:v>2016.7469000000001</c:v>
                </c:pt>
              </c:numCache>
            </c:numRef>
          </c:xVal>
          <c:yVal>
            <c:numRef>
              <c:f>Sheet1!$U$33:$U$36</c:f>
              <c:numCache>
                <c:formatCode>0.000</c:formatCode>
                <c:ptCount val="4"/>
                <c:pt idx="0">
                  <c:v>802.76455819</c:v>
                </c:pt>
                <c:pt idx="1">
                  <c:v>802.70803497999998</c:v>
                </c:pt>
                <c:pt idx="2">
                  <c:v>802.67436814999996</c:v>
                </c:pt>
                <c:pt idx="3">
                  <c:v>802.61290301999998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3ED-4500-A246-A71125E8F377}"/>
            </c:ext>
          </c:extLst>
        </c:ser>
        <c:ser>
          <c:idx val="1"/>
          <c:order val="1"/>
          <c:tx>
            <c:v>NATRF2022</c:v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3810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5.5393926930743798E-2"/>
                  <c:y val="-0.11112001428033083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8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800" baseline="0"/>
                      <a:t>Residual Trend:  -1.7 mm / year</a:t>
                    </a:r>
                    <a:endParaRPr lang="en-US" sz="180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Sheet1!$R$33:$R$36</c:f>
                <c:numCache>
                  <c:formatCode>General</c:formatCode>
                  <c:ptCount val="4"/>
                  <c:pt idx="0">
                    <c:v>8.9999999999999993E-3</c:v>
                  </c:pt>
                  <c:pt idx="1">
                    <c:v>3.0000000000000001E-3</c:v>
                  </c:pt>
                  <c:pt idx="2">
                    <c:v>2E-3</c:v>
                  </c:pt>
                  <c:pt idx="3">
                    <c:v>7.0000000000000001E-3</c:v>
                  </c:pt>
                </c:numCache>
              </c:numRef>
            </c:plus>
            <c:minus>
              <c:numRef>
                <c:f>Sheet1!$R$33:$R$36</c:f>
                <c:numCache>
                  <c:formatCode>General</c:formatCode>
                  <c:ptCount val="4"/>
                  <c:pt idx="0">
                    <c:v>8.9999999999999993E-3</c:v>
                  </c:pt>
                  <c:pt idx="1">
                    <c:v>3.0000000000000001E-3</c:v>
                  </c:pt>
                  <c:pt idx="2">
                    <c:v>2E-3</c:v>
                  </c:pt>
                  <c:pt idx="3">
                    <c:v>7.0000000000000001E-3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Sheet1!$F$33:$F$36</c:f>
              <c:numCache>
                <c:formatCode>General</c:formatCode>
                <c:ptCount val="4"/>
                <c:pt idx="0">
                  <c:v>2006.0237999999999</c:v>
                </c:pt>
                <c:pt idx="1">
                  <c:v>2010.7215000000001</c:v>
                </c:pt>
                <c:pt idx="2">
                  <c:v>2012.2249999999999</c:v>
                </c:pt>
                <c:pt idx="3">
                  <c:v>2016.7469000000001</c:v>
                </c:pt>
              </c:numCache>
            </c:numRef>
          </c:xVal>
          <c:yVal>
            <c:numRef>
              <c:f>Sheet1!$V$33:$V$36</c:f>
              <c:numCache>
                <c:formatCode>0.000</c:formatCode>
                <c:ptCount val="4"/>
                <c:pt idx="0">
                  <c:v>802.76455819</c:v>
                </c:pt>
                <c:pt idx="1">
                  <c:v>802.76722599999994</c:v>
                </c:pt>
                <c:pt idx="2">
                  <c:v>802.75250326999992</c:v>
                </c:pt>
                <c:pt idx="3">
                  <c:v>802.74801407999996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3ED-4500-A246-A71125E8F3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3025664"/>
        <c:axId val="613027304"/>
      </c:scatterChart>
      <c:valAx>
        <c:axId val="61302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3027304"/>
        <c:crosses val="autoZero"/>
        <c:crossBetween val="midCat"/>
      </c:valAx>
      <c:valAx>
        <c:axId val="613027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30256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9219" cy="465774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l"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9592" y="0"/>
            <a:ext cx="3039219" cy="465774"/>
          </a:xfrm>
          <a:prstGeom prst="rect">
            <a:avLst/>
          </a:prstGeom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665BF6DA-DA8C-44E3-A6C0-332C06A682C5}" type="datetimeFigureOut">
              <a:rPr lang="en-US" altLang="en-US"/>
              <a:pPr>
                <a:defRPr/>
              </a:pPr>
              <a:t>3/13/2017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037"/>
            <a:ext cx="3039219" cy="465774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l"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9592" y="8829037"/>
            <a:ext cx="3039219" cy="465774"/>
          </a:xfrm>
          <a:prstGeom prst="rect">
            <a:avLst/>
          </a:prstGeom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8F1AEA04-358C-45E1-A861-0E11DAA9CB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8083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8" cy="465774"/>
          </a:xfrm>
          <a:prstGeom prst="rect">
            <a:avLst/>
          </a:prstGeom>
        </p:spPr>
        <p:txBody>
          <a:bodyPr vert="horz" lIns="93137" tIns="46568" rIns="93137" bIns="4656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183" y="0"/>
            <a:ext cx="3037628" cy="465774"/>
          </a:xfrm>
          <a:prstGeom prst="rect">
            <a:avLst/>
          </a:prstGeom>
        </p:spPr>
        <p:txBody>
          <a:bodyPr vert="horz" wrap="square" lIns="93137" tIns="46568" rIns="93137" bIns="4656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50601C75-92DE-49D3-8A56-637421670EE3}" type="datetimeFigureOut">
              <a:rPr lang="en-US" altLang="en-US"/>
              <a:pPr>
                <a:defRPr/>
              </a:pPr>
              <a:t>3/13/2017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7" tIns="46568" rIns="93137" bIns="4656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59" y="4414519"/>
            <a:ext cx="5607684" cy="4187195"/>
          </a:xfrm>
          <a:prstGeom prst="rect">
            <a:avLst/>
          </a:prstGeom>
        </p:spPr>
        <p:txBody>
          <a:bodyPr vert="horz" lIns="93137" tIns="46568" rIns="93137" bIns="46568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037"/>
            <a:ext cx="3037628" cy="465774"/>
          </a:xfrm>
          <a:prstGeom prst="rect">
            <a:avLst/>
          </a:prstGeom>
        </p:spPr>
        <p:txBody>
          <a:bodyPr vert="horz" lIns="93137" tIns="46568" rIns="93137" bIns="4656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183" y="8829037"/>
            <a:ext cx="3037628" cy="465774"/>
          </a:xfrm>
          <a:prstGeom prst="rect">
            <a:avLst/>
          </a:prstGeom>
        </p:spPr>
        <p:txBody>
          <a:bodyPr vert="horz" wrap="square" lIns="93137" tIns="46568" rIns="93137" bIns="4656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0BB61E35-BFDD-405B-89B5-EDCF0FB433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061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28725" y="711200"/>
            <a:ext cx="4740275" cy="3554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19138" y="4503738"/>
            <a:ext cx="5757862" cy="4265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panose="020B0604020202020204" pitchFamily="34" charset="0"/>
              </a:rPr>
              <a:t>There are actually</a:t>
            </a:r>
            <a:r>
              <a:rPr lang="en-US" altLang="en-US" baseline="0" dirty="0" smtClean="0">
                <a:latin typeface="Arial" panose="020B0604020202020204" pitchFamily="34" charset="0"/>
              </a:rPr>
              <a:t> 3 “NAD 83”s, NAD 83(2011), NAD 83(PA11) and NAD 83(MA11)</a:t>
            </a:r>
          </a:p>
          <a:p>
            <a:r>
              <a:rPr lang="en-US" altLang="en-US" baseline="0" dirty="0" smtClean="0">
                <a:latin typeface="Arial" panose="020B0604020202020204" pitchFamily="34" charset="0"/>
              </a:rPr>
              <a:t>There are also many more vertical datums than NAVD 88 in the NSRS, each one for specific states or territories that have no line of sight to CONUS/Alaska</a:t>
            </a:r>
          </a:p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50888" indent="-288925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5700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17663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79625" indent="-23018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36825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4025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51225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08425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DE17E66-F503-4D3E-9069-C1154B4D8EF3}" type="slidenum">
              <a:rPr lang="en-US" altLang="en-US" smtClean="0"/>
              <a:pPr/>
              <a:t>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18276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52014" indent="-28935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7434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20089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82744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40630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8516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56402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14288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D98D6984-8E5E-478D-8F77-5884F69C3D28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29586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52014" indent="-28935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7434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20089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82744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40630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8516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56402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14288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D98D6984-8E5E-478D-8F77-5884F69C3D28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38771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1125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701357" y="4416108"/>
            <a:ext cx="5607683" cy="4182426"/>
          </a:xfrm>
          <a:prstGeom prst="rect">
            <a:avLst/>
          </a:prstGeom>
          <a:noFill/>
          <a:ln>
            <a:noFill/>
          </a:ln>
        </p:spPr>
        <p:txBody>
          <a:bodyPr lIns="93165" tIns="46570" rIns="93165" bIns="4657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Potential outline and speaker assignments; can be adjusted as needed.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3971181" y="8830627"/>
            <a:ext cx="3037627" cy="464184"/>
          </a:xfrm>
          <a:prstGeom prst="rect">
            <a:avLst/>
          </a:prstGeom>
          <a:noFill/>
          <a:ln>
            <a:noFill/>
          </a:ln>
        </p:spPr>
        <p:txBody>
          <a:bodyPr lIns="93165" tIns="46570" rIns="93165" bIns="46570" anchor="b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SzPct val="25000"/>
            </a:pPr>
            <a:fld id="{00000000-1234-1234-1234-123412341234}" type="slidenum"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>
                <a:spcBef>
                  <a:spcPts val="0"/>
                </a:spcBef>
                <a:spcAft>
                  <a:spcPts val="0"/>
                </a:spcAft>
                <a:buSzPct val="25000"/>
              </a:pPr>
              <a:t>14</a:t>
            </a:fld>
            <a:endParaRPr lang="en-US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3051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eader Sli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eader Sli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66B1F-012C-4E31-AB14-A18E7992FC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564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75531-0A71-45B3-9CA1-F580700DA1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5391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41F2C-908B-4A99-9DEA-158F5E8561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6797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E0248DD-E039-490F-A33E-18FD7AE8E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27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EB6791C4-DF4E-4C17-A41C-B2BEB1539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421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70739471-F808-4705-A7AA-D92294A1C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52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F02D534D-F749-4E34-9E16-A977421D7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20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9352E7D5-2CCB-47EF-A1DD-484874EE5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184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5A837433-97E9-4D94-B898-19FA6F4A2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490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58280CB3-0FF6-4D07-A0F6-C78040BED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14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D9C6512-9771-45B7-9F31-64042ED0D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30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9A303-B593-45E6-8920-67DA3337AB25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40475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639559B1-278D-4C34-B003-AF779974B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810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3A82986-1F3D-4261-A550-CAE2B5439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183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9388FFD5-0402-43D6-9F11-6821BFC63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341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9657-9162-4B0D-AA6B-54BA105B8BE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7213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3702-E6E1-411B-A9C5-9B25E2FC04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0436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9228-8DC1-4108-8F5F-76E7DB08A26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99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48EA-E0C4-496C-BBFE-57A4C7C9F3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230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48E24-2272-499F-A113-87AFB6171D2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6180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3780-70E6-40D6-BD95-92E481368A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7213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DC1B9-CCCA-454A-837E-B9A2D236531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25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64427-88BE-4288-AA80-6880B64195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89423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6642-AB2C-4250-9960-DC6CC04797F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367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5EEF-0BE9-4A2F-966A-FDBA469051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85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0B99-DE6C-4D2D-B943-19722DABE0C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089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5CB4-F098-4822-9951-C21BC47364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2869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9657-9162-4B0D-AA6B-54BA105B8BE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9415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3702-E6E1-411B-A9C5-9B25E2FC04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8135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9228-8DC1-4108-8F5F-76E7DB08A26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9294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48EA-E0C4-496C-BBFE-57A4C7C9F3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149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48E24-2272-499F-A113-87AFB6171D2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8798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3780-70E6-40D6-BD95-92E481368A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29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3CB1C-6E9B-46EC-AE82-4CCAD02047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2042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DC1B9-CCCA-454A-837E-B9A2D236531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571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6642-AB2C-4250-9960-DC6CC04797F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3329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5EEF-0BE9-4A2F-966A-FDBA469051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103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0B99-DE6C-4D2D-B943-19722DABE0C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5494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March 13,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NSPS Meeting, Silver Spring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5CB4-F098-4822-9951-C21BC47364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65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C463B-DC24-4D15-892B-CB6BEEB329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3221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66EEE-DC84-4D1F-987F-3E776EDE92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8763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FA99B-C703-4852-B2BB-2E440DC6F1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4753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E481F-FB85-4082-8F56-F5DD5F0DA8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3539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9712A-88EE-42EE-AF9E-C31EDED82A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7815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364AD10C-D981-4890-9ADD-2AB209C9BC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1" name="Picture 8" descr="C:\Users\jeremy.mchugh\Pictures\geodesy.noaa.gov slide background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866" r:id="rId1"/>
    <p:sldLayoutId id="2147487867" r:id="rId2"/>
    <p:sldLayoutId id="2147487857" r:id="rId3"/>
    <p:sldLayoutId id="2147487858" r:id="rId4"/>
    <p:sldLayoutId id="2147487859" r:id="rId5"/>
    <p:sldLayoutId id="2147487860" r:id="rId6"/>
    <p:sldLayoutId id="2147487861" r:id="rId7"/>
    <p:sldLayoutId id="2147487862" r:id="rId8"/>
    <p:sldLayoutId id="2147487863" r:id="rId9"/>
    <p:sldLayoutId id="2147487864" r:id="rId10"/>
    <p:sldLayoutId id="2147487865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Gill Sans MT" pitchFamily="34" charset="0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Gill Sans MT" pitchFamily="34" charset="0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FD14B67-5B11-4339-9EE3-C1E8D2A75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868" r:id="rId1"/>
    <p:sldLayoutId id="2147487869" r:id="rId2"/>
    <p:sldLayoutId id="2147487870" r:id="rId3"/>
    <p:sldLayoutId id="2147487871" r:id="rId4"/>
    <p:sldLayoutId id="2147487872" r:id="rId5"/>
    <p:sldLayoutId id="2147487873" r:id="rId6"/>
    <p:sldLayoutId id="2147487874" r:id="rId7"/>
    <p:sldLayoutId id="2147487875" r:id="rId8"/>
    <p:sldLayoutId id="2147487876" r:id="rId9"/>
    <p:sldLayoutId id="2147487877" r:id="rId10"/>
    <p:sldLayoutId id="2147487878" r:id="rId11"/>
  </p:sldLayoutIdLst>
  <p:hf sldNum="0"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en-US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March 13, 2017</a:t>
            </a:r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en-US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NSPS Meeting, Silver Spring</a:t>
            </a:r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fld id="{9BFF1EB7-48D0-4244-B994-DAA8D417C2D9}" type="slidenum">
              <a:rPr lang="en-US" b="1">
                <a:solidFill>
                  <a:prstClr val="black">
                    <a:tint val="75000"/>
                  </a:prstClr>
                </a:solidFill>
                <a:ea typeface="+mn-ea"/>
              </a:rPr>
              <a:pPr eaLnBrk="0" hangingPunct="0">
                <a:defRPr/>
              </a:pPr>
              <a:t>‹#›</a:t>
            </a:fld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8509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80" r:id="rId1"/>
    <p:sldLayoutId id="2147487881" r:id="rId2"/>
    <p:sldLayoutId id="2147487882" r:id="rId3"/>
    <p:sldLayoutId id="2147487883" r:id="rId4"/>
    <p:sldLayoutId id="2147487884" r:id="rId5"/>
    <p:sldLayoutId id="2147487885" r:id="rId6"/>
    <p:sldLayoutId id="2147487886" r:id="rId7"/>
    <p:sldLayoutId id="2147487887" r:id="rId8"/>
    <p:sldLayoutId id="2147487888" r:id="rId9"/>
    <p:sldLayoutId id="2147487889" r:id="rId10"/>
    <p:sldLayoutId id="2147487890" r:id="rId11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en-US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March 13, 2017</a:t>
            </a:r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en-US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NSPS Meeting, Silver Spring</a:t>
            </a:r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fld id="{9BFF1EB7-48D0-4244-B994-DAA8D417C2D9}" type="slidenum">
              <a:rPr lang="en-US" b="1">
                <a:solidFill>
                  <a:prstClr val="black">
                    <a:tint val="75000"/>
                  </a:prstClr>
                </a:solidFill>
                <a:ea typeface="+mn-ea"/>
              </a:rPr>
              <a:pPr eaLnBrk="0" hangingPunct="0">
                <a:defRPr/>
              </a:pPr>
              <a:t>‹#›</a:t>
            </a:fld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5140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92" r:id="rId1"/>
    <p:sldLayoutId id="2147487893" r:id="rId2"/>
    <p:sldLayoutId id="2147487894" r:id="rId3"/>
    <p:sldLayoutId id="2147487895" r:id="rId4"/>
    <p:sldLayoutId id="2147487896" r:id="rId5"/>
    <p:sldLayoutId id="2147487897" r:id="rId6"/>
    <p:sldLayoutId id="2147487898" r:id="rId7"/>
    <p:sldLayoutId id="2147487899" r:id="rId8"/>
    <p:sldLayoutId id="2147487900" r:id="rId9"/>
    <p:sldLayoutId id="2147487901" r:id="rId10"/>
    <p:sldLayoutId id="2147487902" r:id="rId11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63550" y="1913660"/>
            <a:ext cx="8204200" cy="3632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Modernizing the National Spatial Reference System:  </a:t>
            </a:r>
          </a:p>
          <a:p>
            <a:pPr algn="ctr">
              <a:defRPr/>
            </a:pPr>
            <a:r>
              <a:rPr lang="en-US" sz="3600" b="1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A 2017 update</a:t>
            </a:r>
          </a:p>
          <a:p>
            <a:pPr algn="ctr">
              <a:defRPr/>
            </a:pP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r>
              <a:rPr lang="en-US" b="1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Dru Smith</a:t>
            </a: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r>
              <a:rPr lang="en-US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NSRS Modernization Manager</a:t>
            </a:r>
            <a:endParaRPr lang="en-US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r>
              <a:rPr lang="en-US" b="1" dirty="0">
                <a:solidFill>
                  <a:prstClr val="black"/>
                </a:solidFill>
                <a:latin typeface="Verdana" pitchFamily="34" charset="0"/>
                <a:ea typeface="+mn-ea"/>
              </a:rPr>
              <a:t>NOAA’s National Geodetic Survey</a:t>
            </a:r>
            <a: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  <a:t/>
            </a:r>
            <a:b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</a:br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+mn-ea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13,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633582" y="4239923"/>
            <a:ext cx="2539940" cy="1592313"/>
            <a:chOff x="419099" y="1652846"/>
            <a:chExt cx="6766580" cy="4236672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5816927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75260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10515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448175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19100" y="2705100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19100" y="3757354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19099" y="4800083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5275265" y="4363879"/>
            <a:ext cx="2539940" cy="1592313"/>
            <a:chOff x="419099" y="1652846"/>
            <a:chExt cx="6766580" cy="4236672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175260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10515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448175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816927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419100" y="2705100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19100" y="3757354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19099" y="4800083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457921" y="2075659"/>
            <a:ext cx="0" cy="1541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457921" y="3611947"/>
            <a:ext cx="2531807" cy="49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41715" y="2090407"/>
            <a:ext cx="0" cy="1541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41715" y="3626695"/>
            <a:ext cx="2531807" cy="49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5-Point Star 13"/>
          <p:cNvSpPr/>
          <p:nvPr/>
        </p:nvSpPr>
        <p:spPr bwMode="auto">
          <a:xfrm>
            <a:off x="5161199" y="1692434"/>
            <a:ext cx="266700" cy="266700"/>
          </a:xfrm>
          <a:prstGeom prst="star5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5-Point Star 14"/>
          <p:cNvSpPr/>
          <p:nvPr/>
        </p:nvSpPr>
        <p:spPr bwMode="auto">
          <a:xfrm>
            <a:off x="517725" y="1692434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27899" y="1641118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Point on </a:t>
            </a:r>
            <a:r>
              <a:rPr lang="en-US" sz="2000" u="sng" dirty="0" smtClean="0"/>
              <a:t>rigid</a:t>
            </a:r>
            <a:r>
              <a:rPr lang="en-US" sz="2000" dirty="0" smtClean="0"/>
              <a:t> part of plate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783492" y="1641118"/>
            <a:ext cx="3757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Point on </a:t>
            </a:r>
            <a:r>
              <a:rPr lang="en-US" sz="2000" u="sng" dirty="0" smtClean="0"/>
              <a:t>deforming</a:t>
            </a:r>
            <a:r>
              <a:rPr lang="en-US" sz="2000" dirty="0" smtClean="0"/>
              <a:t> part of plate</a:t>
            </a:r>
            <a:endParaRPr lang="en-US" sz="2000" dirty="0"/>
          </a:p>
        </p:txBody>
      </p:sp>
      <p:sp>
        <p:nvSpPr>
          <p:cNvPr id="22" name="5-Point Star 21"/>
          <p:cNvSpPr/>
          <p:nvPr/>
        </p:nvSpPr>
        <p:spPr bwMode="auto">
          <a:xfrm>
            <a:off x="6278535" y="5140082"/>
            <a:ext cx="266700" cy="266700"/>
          </a:xfrm>
          <a:prstGeom prst="star5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3" name="5-Point Star 22"/>
          <p:cNvSpPr/>
          <p:nvPr/>
        </p:nvSpPr>
        <p:spPr bwMode="auto">
          <a:xfrm>
            <a:off x="2407354" y="5175724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14808" y="2492319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Symbol" panose="05050102010706020507" pitchFamily="18" charset="2"/>
              </a:rPr>
              <a:t>l</a:t>
            </a:r>
            <a:endParaRPr lang="en-US" sz="4000" b="1" dirty="0">
              <a:latin typeface="Symbol" panose="05050102010706020507" pitchFamily="18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-19061" y="2507067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Symbol" panose="05050102010706020507" pitchFamily="18" charset="2"/>
              </a:rPr>
              <a:t>l</a:t>
            </a:r>
            <a:endParaRPr lang="en-US" sz="4000" b="1" dirty="0">
              <a:latin typeface="Symbol" panose="05050102010706020507" pitchFamily="18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78535" y="3532037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</a:t>
            </a:r>
            <a:endParaRPr lang="en-US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725458" y="3546785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</a:t>
            </a:r>
            <a:endParaRPr lang="en-US" sz="4000" b="1" dirty="0"/>
          </a:p>
        </p:txBody>
      </p:sp>
      <p:sp>
        <p:nvSpPr>
          <p:cNvPr id="29" name="Oval 28"/>
          <p:cNvSpPr/>
          <p:nvPr/>
        </p:nvSpPr>
        <p:spPr>
          <a:xfrm>
            <a:off x="5602075" y="2628468"/>
            <a:ext cx="158314" cy="158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835698" y="2207741"/>
            <a:ext cx="158314" cy="158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tle 1"/>
          <p:cNvSpPr txBox="1">
            <a:spLocks/>
          </p:cNvSpPr>
          <p:nvPr/>
        </p:nvSpPr>
        <p:spPr bwMode="auto">
          <a:xfrm>
            <a:off x="609600" y="457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/>
              <a:t>NATRF2022 coordinates over time</a:t>
            </a:r>
            <a:br>
              <a:rPr lang="en-US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(Remember:  The NATRF2022 </a:t>
            </a:r>
            <a:r>
              <a:rPr lang="en-US" sz="2000" i="1" dirty="0" smtClean="0">
                <a:solidFill>
                  <a:srgbClr val="FF0000"/>
                </a:solidFill>
              </a:rPr>
              <a:t>frame</a:t>
            </a:r>
            <a:r>
              <a:rPr lang="en-US" sz="2000" dirty="0" smtClean="0">
                <a:solidFill>
                  <a:srgbClr val="FF0000"/>
                </a:solidFill>
              </a:rPr>
              <a:t> is rigid)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0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633582" y="4239923"/>
            <a:ext cx="2539940" cy="1592313"/>
            <a:chOff x="419099" y="1652846"/>
            <a:chExt cx="6766580" cy="4236672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5816927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75260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10515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448175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419100" y="2705100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19100" y="3757354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19099" y="4800083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5275265" y="4363879"/>
            <a:ext cx="2539940" cy="1592313"/>
            <a:chOff x="419099" y="1652846"/>
            <a:chExt cx="6766580" cy="4236672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175260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10515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448175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5816927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419100" y="2705100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419100" y="3757354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419099" y="4800083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457921" y="2075659"/>
            <a:ext cx="0" cy="1541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457921" y="3611947"/>
            <a:ext cx="2531807" cy="49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41715" y="2090407"/>
            <a:ext cx="0" cy="1541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41715" y="3626695"/>
            <a:ext cx="2531807" cy="49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5-Point Star 13"/>
          <p:cNvSpPr/>
          <p:nvPr/>
        </p:nvSpPr>
        <p:spPr bwMode="auto">
          <a:xfrm>
            <a:off x="5161199" y="1692434"/>
            <a:ext cx="266700" cy="266700"/>
          </a:xfrm>
          <a:prstGeom prst="star5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5-Point Star 14"/>
          <p:cNvSpPr/>
          <p:nvPr/>
        </p:nvSpPr>
        <p:spPr bwMode="auto">
          <a:xfrm>
            <a:off x="517725" y="1692434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27899" y="1641118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Point on </a:t>
            </a:r>
            <a:r>
              <a:rPr lang="en-US" sz="2000" u="sng" dirty="0" smtClean="0"/>
              <a:t>rigid</a:t>
            </a:r>
            <a:r>
              <a:rPr lang="en-US" sz="2000" dirty="0" smtClean="0"/>
              <a:t> part of plate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783492" y="1641118"/>
            <a:ext cx="3757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Point on </a:t>
            </a:r>
            <a:r>
              <a:rPr lang="en-US" sz="2000" u="sng" dirty="0" smtClean="0"/>
              <a:t>deforming</a:t>
            </a:r>
            <a:r>
              <a:rPr lang="en-US" sz="2000" dirty="0" smtClean="0"/>
              <a:t> part of plate</a:t>
            </a:r>
            <a:endParaRPr lang="en-US" sz="2000" dirty="0"/>
          </a:p>
        </p:txBody>
      </p:sp>
      <p:sp>
        <p:nvSpPr>
          <p:cNvPr id="22" name="5-Point Star 21"/>
          <p:cNvSpPr/>
          <p:nvPr/>
        </p:nvSpPr>
        <p:spPr bwMode="auto">
          <a:xfrm>
            <a:off x="6278535" y="5140082"/>
            <a:ext cx="266700" cy="266700"/>
          </a:xfrm>
          <a:prstGeom prst="star5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3" name="5-Point Star 22"/>
          <p:cNvSpPr/>
          <p:nvPr/>
        </p:nvSpPr>
        <p:spPr bwMode="auto">
          <a:xfrm>
            <a:off x="2407354" y="5175724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14808" y="2492319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Symbol" panose="05050102010706020507" pitchFamily="18" charset="2"/>
              </a:rPr>
              <a:t>l</a:t>
            </a:r>
            <a:endParaRPr lang="en-US" sz="4000" b="1" dirty="0">
              <a:latin typeface="Symbol" panose="05050102010706020507" pitchFamily="18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-19061" y="2507067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Symbol" panose="05050102010706020507" pitchFamily="18" charset="2"/>
              </a:rPr>
              <a:t>l</a:t>
            </a:r>
            <a:endParaRPr lang="en-US" sz="4000" b="1" dirty="0">
              <a:latin typeface="Symbol" panose="05050102010706020507" pitchFamily="18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78535" y="3532037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</a:t>
            </a:r>
            <a:endParaRPr lang="en-US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725458" y="3546785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</a:t>
            </a:r>
            <a:endParaRPr lang="en-US" sz="4000" b="1" dirty="0"/>
          </a:p>
        </p:txBody>
      </p:sp>
      <p:sp>
        <p:nvSpPr>
          <p:cNvPr id="29" name="Oval 28"/>
          <p:cNvSpPr/>
          <p:nvPr/>
        </p:nvSpPr>
        <p:spPr>
          <a:xfrm>
            <a:off x="5602075" y="2628468"/>
            <a:ext cx="158314" cy="158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835698" y="2207741"/>
            <a:ext cx="158314" cy="158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/>
          <p:nvPr/>
        </p:nvSpPr>
        <p:spPr bwMode="auto">
          <a:xfrm>
            <a:off x="2013881" y="4917255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1282292" y="2403401"/>
            <a:ext cx="158314" cy="158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107459" y="2632821"/>
            <a:ext cx="158314" cy="158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itle 1"/>
          <p:cNvSpPr txBox="1">
            <a:spLocks/>
          </p:cNvSpPr>
          <p:nvPr/>
        </p:nvSpPr>
        <p:spPr bwMode="auto">
          <a:xfrm>
            <a:off x="609600" y="457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/>
              <a:t>NATRF2022 coordinates over time</a:t>
            </a:r>
            <a:br>
              <a:rPr lang="en-US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(Remember:  The NATRF2022 </a:t>
            </a:r>
            <a:r>
              <a:rPr lang="en-US" sz="2000" i="1" dirty="0" smtClean="0">
                <a:solidFill>
                  <a:srgbClr val="FF0000"/>
                </a:solidFill>
              </a:rPr>
              <a:t>frame</a:t>
            </a:r>
            <a:r>
              <a:rPr lang="en-US" sz="2000" dirty="0" smtClean="0">
                <a:solidFill>
                  <a:srgbClr val="FF0000"/>
                </a:solidFill>
              </a:rPr>
              <a:t> is rigid)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8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33582" y="4239923"/>
            <a:ext cx="2539940" cy="1592313"/>
            <a:chOff x="419099" y="1652846"/>
            <a:chExt cx="6766580" cy="4236672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5816927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75260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10515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448175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19100" y="2705100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19100" y="3757354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419099" y="4800083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5275265" y="4363879"/>
            <a:ext cx="2539940" cy="1592313"/>
            <a:chOff x="419099" y="1652846"/>
            <a:chExt cx="6766580" cy="4236672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175260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10515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4448175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5816927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19100" y="2705100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419100" y="3757354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19099" y="4800083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457921" y="2075659"/>
            <a:ext cx="0" cy="1541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457921" y="3611947"/>
            <a:ext cx="2531807" cy="49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41715" y="2090407"/>
            <a:ext cx="0" cy="1541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41715" y="3626695"/>
            <a:ext cx="2531807" cy="49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5-Point Star 13"/>
          <p:cNvSpPr/>
          <p:nvPr/>
        </p:nvSpPr>
        <p:spPr bwMode="auto">
          <a:xfrm>
            <a:off x="5161199" y="1692434"/>
            <a:ext cx="266700" cy="266700"/>
          </a:xfrm>
          <a:prstGeom prst="star5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5-Point Star 14"/>
          <p:cNvSpPr/>
          <p:nvPr/>
        </p:nvSpPr>
        <p:spPr bwMode="auto">
          <a:xfrm>
            <a:off x="517725" y="1692434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27899" y="1641118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Point on </a:t>
            </a:r>
            <a:r>
              <a:rPr lang="en-US" sz="2000" u="sng" dirty="0" smtClean="0"/>
              <a:t>rigid</a:t>
            </a:r>
            <a:r>
              <a:rPr lang="en-US" sz="2000" dirty="0" smtClean="0"/>
              <a:t> part of plate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783492" y="1641118"/>
            <a:ext cx="3757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Point on </a:t>
            </a:r>
            <a:r>
              <a:rPr lang="en-US" sz="2000" u="sng" dirty="0" smtClean="0"/>
              <a:t>deforming</a:t>
            </a:r>
            <a:r>
              <a:rPr lang="en-US" sz="2000" dirty="0" smtClean="0"/>
              <a:t> part of plate</a:t>
            </a:r>
            <a:endParaRPr lang="en-US" sz="2000" dirty="0"/>
          </a:p>
        </p:txBody>
      </p:sp>
      <p:sp>
        <p:nvSpPr>
          <p:cNvPr id="22" name="5-Point Star 21"/>
          <p:cNvSpPr/>
          <p:nvPr/>
        </p:nvSpPr>
        <p:spPr bwMode="auto">
          <a:xfrm>
            <a:off x="6278535" y="5140082"/>
            <a:ext cx="266700" cy="266700"/>
          </a:xfrm>
          <a:prstGeom prst="star5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3" name="5-Point Star 22"/>
          <p:cNvSpPr/>
          <p:nvPr/>
        </p:nvSpPr>
        <p:spPr bwMode="auto">
          <a:xfrm>
            <a:off x="2407354" y="5175724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14808" y="2492319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Symbol" panose="05050102010706020507" pitchFamily="18" charset="2"/>
              </a:rPr>
              <a:t>l</a:t>
            </a:r>
            <a:endParaRPr lang="en-US" sz="4000" b="1" dirty="0">
              <a:latin typeface="Symbol" panose="05050102010706020507" pitchFamily="18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-19061" y="2507067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Symbol" panose="05050102010706020507" pitchFamily="18" charset="2"/>
              </a:rPr>
              <a:t>l</a:t>
            </a:r>
            <a:endParaRPr lang="en-US" sz="4000" b="1" dirty="0">
              <a:latin typeface="Symbol" panose="05050102010706020507" pitchFamily="18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78535" y="3532037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</a:t>
            </a:r>
            <a:endParaRPr lang="en-US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725458" y="3546785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</a:t>
            </a:r>
            <a:endParaRPr lang="en-US" sz="4000" b="1" dirty="0"/>
          </a:p>
        </p:txBody>
      </p:sp>
      <p:sp>
        <p:nvSpPr>
          <p:cNvPr id="29" name="Oval 28"/>
          <p:cNvSpPr/>
          <p:nvPr/>
        </p:nvSpPr>
        <p:spPr>
          <a:xfrm>
            <a:off x="5602075" y="2628468"/>
            <a:ext cx="158314" cy="158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835698" y="2207741"/>
            <a:ext cx="158314" cy="158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/>
          <p:nvPr/>
        </p:nvSpPr>
        <p:spPr bwMode="auto">
          <a:xfrm>
            <a:off x="2013881" y="4917255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1282292" y="2403401"/>
            <a:ext cx="158314" cy="158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107459" y="2632821"/>
            <a:ext cx="158314" cy="158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/>
          <p:cNvSpPr/>
          <p:nvPr/>
        </p:nvSpPr>
        <p:spPr bwMode="auto">
          <a:xfrm>
            <a:off x="1667218" y="4674050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718530" y="2637180"/>
            <a:ext cx="158314" cy="158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6554867" y="2632821"/>
            <a:ext cx="158314" cy="158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itle 1"/>
          <p:cNvSpPr txBox="1">
            <a:spLocks/>
          </p:cNvSpPr>
          <p:nvPr/>
        </p:nvSpPr>
        <p:spPr bwMode="auto">
          <a:xfrm>
            <a:off x="609600" y="457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/>
              <a:t>NATRF2022 coordinates over time</a:t>
            </a:r>
            <a:br>
              <a:rPr lang="en-US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(Remember:  The NATRF2022 </a:t>
            </a:r>
            <a:r>
              <a:rPr lang="en-US" sz="2000" i="1" dirty="0" smtClean="0">
                <a:solidFill>
                  <a:srgbClr val="FF0000"/>
                </a:solidFill>
              </a:rPr>
              <a:t>frame</a:t>
            </a:r>
            <a:r>
              <a:rPr lang="en-US" sz="2000" dirty="0" smtClean="0">
                <a:solidFill>
                  <a:srgbClr val="FF0000"/>
                </a:solidFill>
              </a:rPr>
              <a:t> is rigid)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46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33582" y="4239923"/>
            <a:ext cx="2539940" cy="1592313"/>
            <a:chOff x="419099" y="1652846"/>
            <a:chExt cx="6766580" cy="4236672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5816927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75260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10515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448175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19100" y="2705100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19100" y="3757354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419099" y="4800083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5275265" y="4363879"/>
            <a:ext cx="2539940" cy="1592313"/>
            <a:chOff x="419099" y="1652846"/>
            <a:chExt cx="6766580" cy="4236672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175260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10515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4448175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5816927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19100" y="2705100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419100" y="3757354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19099" y="4800083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457921" y="2075659"/>
            <a:ext cx="0" cy="1541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457921" y="3611947"/>
            <a:ext cx="2531807" cy="49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41715" y="2090407"/>
            <a:ext cx="0" cy="1541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41715" y="3626695"/>
            <a:ext cx="2531807" cy="49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5-Point Star 13"/>
          <p:cNvSpPr/>
          <p:nvPr/>
        </p:nvSpPr>
        <p:spPr bwMode="auto">
          <a:xfrm>
            <a:off x="5161199" y="1692434"/>
            <a:ext cx="266700" cy="266700"/>
          </a:xfrm>
          <a:prstGeom prst="star5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5-Point Star 14"/>
          <p:cNvSpPr/>
          <p:nvPr/>
        </p:nvSpPr>
        <p:spPr bwMode="auto">
          <a:xfrm>
            <a:off x="517725" y="1692434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27899" y="1641118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Point on </a:t>
            </a:r>
            <a:r>
              <a:rPr lang="en-US" sz="2000" u="sng" dirty="0" smtClean="0"/>
              <a:t>rigid</a:t>
            </a:r>
            <a:r>
              <a:rPr lang="en-US" sz="2000" dirty="0" smtClean="0"/>
              <a:t> part of plate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783492" y="1641118"/>
            <a:ext cx="3757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Point on </a:t>
            </a:r>
            <a:r>
              <a:rPr lang="en-US" sz="2000" u="sng" dirty="0" smtClean="0"/>
              <a:t>deforming</a:t>
            </a:r>
            <a:r>
              <a:rPr lang="en-US" sz="2000" dirty="0" smtClean="0"/>
              <a:t> part of plate</a:t>
            </a:r>
            <a:endParaRPr lang="en-US" sz="2000" dirty="0"/>
          </a:p>
        </p:txBody>
      </p:sp>
      <p:sp>
        <p:nvSpPr>
          <p:cNvPr id="22" name="5-Point Star 21"/>
          <p:cNvSpPr/>
          <p:nvPr/>
        </p:nvSpPr>
        <p:spPr bwMode="auto">
          <a:xfrm>
            <a:off x="6278535" y="5140082"/>
            <a:ext cx="266700" cy="266700"/>
          </a:xfrm>
          <a:prstGeom prst="star5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3" name="5-Point Star 22"/>
          <p:cNvSpPr/>
          <p:nvPr/>
        </p:nvSpPr>
        <p:spPr bwMode="auto">
          <a:xfrm>
            <a:off x="2407354" y="5175724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14808" y="2492319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Symbol" panose="05050102010706020507" pitchFamily="18" charset="2"/>
              </a:rPr>
              <a:t>l</a:t>
            </a:r>
            <a:endParaRPr lang="en-US" sz="4000" b="1" dirty="0">
              <a:latin typeface="Symbol" panose="05050102010706020507" pitchFamily="18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-19061" y="2507067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Symbol" panose="05050102010706020507" pitchFamily="18" charset="2"/>
              </a:rPr>
              <a:t>l</a:t>
            </a:r>
            <a:endParaRPr lang="en-US" sz="4000" b="1" dirty="0">
              <a:latin typeface="Symbol" panose="05050102010706020507" pitchFamily="18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78535" y="3532037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</a:t>
            </a:r>
            <a:endParaRPr lang="en-US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725458" y="3546785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</a:t>
            </a:r>
            <a:endParaRPr lang="en-US" sz="4000" b="1" dirty="0"/>
          </a:p>
        </p:txBody>
      </p:sp>
      <p:sp>
        <p:nvSpPr>
          <p:cNvPr id="29" name="Oval 28"/>
          <p:cNvSpPr/>
          <p:nvPr/>
        </p:nvSpPr>
        <p:spPr>
          <a:xfrm>
            <a:off x="5602075" y="2628468"/>
            <a:ext cx="158314" cy="158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835698" y="2207741"/>
            <a:ext cx="158314" cy="158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/>
          <p:nvPr/>
        </p:nvSpPr>
        <p:spPr bwMode="auto">
          <a:xfrm>
            <a:off x="2013881" y="4917255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1282292" y="2403401"/>
            <a:ext cx="158314" cy="158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107459" y="2632821"/>
            <a:ext cx="158314" cy="158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/>
          <p:cNvSpPr/>
          <p:nvPr/>
        </p:nvSpPr>
        <p:spPr bwMode="auto">
          <a:xfrm>
            <a:off x="1667218" y="4674050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718530" y="2637180"/>
            <a:ext cx="158314" cy="158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6554867" y="2632821"/>
            <a:ext cx="158314" cy="158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itle 1"/>
          <p:cNvSpPr txBox="1">
            <a:spLocks/>
          </p:cNvSpPr>
          <p:nvPr/>
        </p:nvSpPr>
        <p:spPr bwMode="auto">
          <a:xfrm>
            <a:off x="609600" y="457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ill Sans MT" pitchFamily="34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/>
              <a:t>NATRF2022 coordinates over time</a:t>
            </a:r>
            <a:br>
              <a:rPr lang="en-US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(Remember:  The NATRF2022 </a:t>
            </a:r>
            <a:r>
              <a:rPr lang="en-US" sz="2000" i="1" dirty="0" smtClean="0">
                <a:solidFill>
                  <a:srgbClr val="FF0000"/>
                </a:solidFill>
              </a:rPr>
              <a:t>frame</a:t>
            </a:r>
            <a:r>
              <a:rPr lang="en-US" sz="2000" dirty="0" smtClean="0">
                <a:solidFill>
                  <a:srgbClr val="FF0000"/>
                </a:solidFill>
              </a:rPr>
              <a:t> is rigid)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6" name="5-Point Star 55"/>
          <p:cNvSpPr/>
          <p:nvPr/>
        </p:nvSpPr>
        <p:spPr bwMode="auto">
          <a:xfrm>
            <a:off x="1326132" y="4318584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2140867" y="2857883"/>
            <a:ext cx="158314" cy="158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6973967" y="2632821"/>
            <a:ext cx="158314" cy="158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88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55" y="3254441"/>
            <a:ext cx="8277420" cy="272778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3104276" y="6454531"/>
            <a:ext cx="6039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      </a:t>
            </a:r>
            <a:r>
              <a:rPr lang="en-US" b="1" dirty="0" smtClean="0">
                <a:solidFill>
                  <a:srgbClr val="008000"/>
                </a:solidFill>
              </a:rPr>
              <a:t>CORS </a:t>
            </a:r>
            <a:r>
              <a:rPr lang="en-US" b="1" dirty="0">
                <a:solidFill>
                  <a:srgbClr val="008000"/>
                </a:solidFill>
              </a:rPr>
              <a:t>best estimate of dh/</a:t>
            </a:r>
            <a:r>
              <a:rPr lang="en-US" b="1" dirty="0" err="1">
                <a:solidFill>
                  <a:srgbClr val="008000"/>
                </a:solidFill>
              </a:rPr>
              <a:t>dt</a:t>
            </a:r>
            <a:r>
              <a:rPr lang="en-US" b="1" dirty="0">
                <a:solidFill>
                  <a:srgbClr val="008000"/>
                </a:solidFill>
              </a:rPr>
              <a:t>:  </a:t>
            </a:r>
            <a:r>
              <a:rPr lang="en-US" b="1" dirty="0" smtClean="0">
                <a:solidFill>
                  <a:srgbClr val="008000"/>
                </a:solidFill>
              </a:rPr>
              <a:t>-2.2 </a:t>
            </a:r>
            <a:r>
              <a:rPr lang="en-US" b="1" dirty="0">
                <a:solidFill>
                  <a:srgbClr val="008000"/>
                </a:solidFill>
              </a:rPr>
              <a:t>mm / year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104276" y="6169580"/>
            <a:ext cx="6039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NATRF2022 best estimate of dh/</a:t>
            </a:r>
            <a:r>
              <a:rPr lang="en-US" b="1" dirty="0" err="1"/>
              <a:t>dt</a:t>
            </a:r>
            <a:r>
              <a:rPr lang="en-US" b="1" dirty="0"/>
              <a:t>:  </a:t>
            </a:r>
            <a:r>
              <a:rPr lang="en-US" b="1" dirty="0" smtClean="0"/>
              <a:t>-4.2 </a:t>
            </a:r>
            <a:r>
              <a:rPr lang="en-US" b="1" dirty="0"/>
              <a:t>mm / year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3348873" y="4992263"/>
            <a:ext cx="123304" cy="198283"/>
            <a:chOff x="-643708" y="1678503"/>
            <a:chExt cx="123304" cy="198283"/>
          </a:xfrm>
        </p:grpSpPr>
        <p:sp>
          <p:nvSpPr>
            <p:cNvPr id="73" name="Rectangle 72"/>
            <p:cNvSpPr/>
            <p:nvPr/>
          </p:nvSpPr>
          <p:spPr>
            <a:xfrm rot="1200000">
              <a:off x="-634259" y="1699228"/>
              <a:ext cx="21606" cy="177558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 rot="20400000">
              <a:off x="-553227" y="1699228"/>
              <a:ext cx="21606" cy="177558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-643708" y="1678503"/>
              <a:ext cx="123304" cy="2207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611336" y="4990604"/>
            <a:ext cx="123304" cy="198283"/>
            <a:chOff x="-643708" y="1678503"/>
            <a:chExt cx="123304" cy="198283"/>
          </a:xfrm>
        </p:grpSpPr>
        <p:sp>
          <p:nvSpPr>
            <p:cNvPr id="77" name="Rectangle 76"/>
            <p:cNvSpPr/>
            <p:nvPr/>
          </p:nvSpPr>
          <p:spPr>
            <a:xfrm rot="1200000">
              <a:off x="-634259" y="1699228"/>
              <a:ext cx="21606" cy="177558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 rot="20400000">
              <a:off x="-553227" y="1699228"/>
              <a:ext cx="21606" cy="177558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-643708" y="1678503"/>
              <a:ext cx="123304" cy="2207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5592729" y="4992175"/>
            <a:ext cx="123304" cy="198283"/>
            <a:chOff x="-643708" y="1678503"/>
            <a:chExt cx="123304" cy="198283"/>
          </a:xfrm>
        </p:grpSpPr>
        <p:sp>
          <p:nvSpPr>
            <p:cNvPr id="83" name="Rectangle 82"/>
            <p:cNvSpPr/>
            <p:nvPr/>
          </p:nvSpPr>
          <p:spPr>
            <a:xfrm rot="1200000">
              <a:off x="-634259" y="1699228"/>
              <a:ext cx="21606" cy="177558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 rot="20400000">
              <a:off x="-553227" y="1699228"/>
              <a:ext cx="21606" cy="177558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-643708" y="1678503"/>
              <a:ext cx="123304" cy="2207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849472" y="4996869"/>
            <a:ext cx="123304" cy="198283"/>
            <a:chOff x="-643708" y="1678503"/>
            <a:chExt cx="123304" cy="198283"/>
          </a:xfrm>
        </p:grpSpPr>
        <p:sp>
          <p:nvSpPr>
            <p:cNvPr id="87" name="Rectangle 86"/>
            <p:cNvSpPr/>
            <p:nvPr/>
          </p:nvSpPr>
          <p:spPr>
            <a:xfrm rot="1200000">
              <a:off x="-634259" y="1699228"/>
              <a:ext cx="21606" cy="177558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 rot="20400000">
              <a:off x="-553227" y="1699228"/>
              <a:ext cx="21606" cy="177558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-643708" y="1678503"/>
              <a:ext cx="123304" cy="2207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7236042" y="4994117"/>
            <a:ext cx="123304" cy="198283"/>
            <a:chOff x="-643708" y="1678503"/>
            <a:chExt cx="123304" cy="198283"/>
          </a:xfrm>
        </p:grpSpPr>
        <p:sp>
          <p:nvSpPr>
            <p:cNvPr id="91" name="Rectangle 90"/>
            <p:cNvSpPr/>
            <p:nvPr/>
          </p:nvSpPr>
          <p:spPr>
            <a:xfrm rot="1200000">
              <a:off x="-634259" y="1699228"/>
              <a:ext cx="21606" cy="177558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 rot="20400000">
              <a:off x="-553227" y="1699228"/>
              <a:ext cx="21606" cy="177558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-643708" y="1678503"/>
              <a:ext cx="123304" cy="2207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5045709" y="4989317"/>
            <a:ext cx="123304" cy="198283"/>
            <a:chOff x="-643708" y="1678503"/>
            <a:chExt cx="123304" cy="198283"/>
          </a:xfrm>
        </p:grpSpPr>
        <p:sp>
          <p:nvSpPr>
            <p:cNvPr id="95" name="Rectangle 94"/>
            <p:cNvSpPr/>
            <p:nvPr/>
          </p:nvSpPr>
          <p:spPr>
            <a:xfrm rot="1200000">
              <a:off x="-634259" y="1699228"/>
              <a:ext cx="21606" cy="177558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 rot="20400000">
              <a:off x="-553227" y="1699228"/>
              <a:ext cx="21606" cy="177558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-643708" y="1678503"/>
              <a:ext cx="123304" cy="2207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8" name="Straight Arrow Connector 97"/>
          <p:cNvCxnSpPr/>
          <p:nvPr/>
        </p:nvCxnSpPr>
        <p:spPr>
          <a:xfrm flipV="1">
            <a:off x="3391535" y="4418280"/>
            <a:ext cx="0" cy="5710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V="1">
            <a:off x="5106204" y="4771238"/>
            <a:ext cx="0" cy="218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85" idx="0"/>
          </p:cNvCxnSpPr>
          <p:nvPr/>
        </p:nvCxnSpPr>
        <p:spPr>
          <a:xfrm flipH="1" flipV="1">
            <a:off x="5651913" y="4590432"/>
            <a:ext cx="2468" cy="401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V="1">
            <a:off x="5907212" y="4679406"/>
            <a:ext cx="0" cy="309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V="1">
            <a:off x="7296810" y="4868209"/>
            <a:ext cx="0" cy="1211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3672104" y="4622457"/>
            <a:ext cx="0" cy="366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3104276" y="5934424"/>
            <a:ext cx="6039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NAD 83        best </a:t>
            </a:r>
            <a:r>
              <a:rPr lang="en-US" b="1" dirty="0">
                <a:solidFill>
                  <a:schemeClr val="accent6"/>
                </a:solidFill>
              </a:rPr>
              <a:t>estimate of dh/</a:t>
            </a:r>
            <a:r>
              <a:rPr lang="en-US" b="1" dirty="0" err="1">
                <a:solidFill>
                  <a:schemeClr val="accent6"/>
                </a:solidFill>
              </a:rPr>
              <a:t>dt</a:t>
            </a:r>
            <a:r>
              <a:rPr lang="en-US" b="1" dirty="0">
                <a:solidFill>
                  <a:schemeClr val="accent6"/>
                </a:solidFill>
              </a:rPr>
              <a:t>:  </a:t>
            </a:r>
            <a:r>
              <a:rPr lang="en-US" b="1" dirty="0" smtClean="0">
                <a:solidFill>
                  <a:schemeClr val="accent6"/>
                </a:solidFill>
              </a:rPr>
              <a:t>+2.8 </a:t>
            </a:r>
            <a:r>
              <a:rPr lang="en-US" b="1" dirty="0">
                <a:solidFill>
                  <a:schemeClr val="accent6"/>
                </a:solidFill>
              </a:rPr>
              <a:t>mm / year</a:t>
            </a:r>
          </a:p>
        </p:txBody>
      </p:sp>
      <p:sp>
        <p:nvSpPr>
          <p:cNvPr id="40" name="Shape 103"/>
          <p:cNvSpPr txBox="1">
            <a:spLocks noGrp="1"/>
          </p:cNvSpPr>
          <p:nvPr>
            <p:ph type="title"/>
          </p:nvPr>
        </p:nvSpPr>
        <p:spPr>
          <a:xfrm>
            <a:off x="457200" y="3508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dirty="0" smtClean="0">
                <a:ea typeface="Times New Roman"/>
                <a:cs typeface="Times New Roman"/>
                <a:sym typeface="Times New Roman"/>
              </a:rPr>
              <a:t>Time-Dependencies as a service:</a:t>
            </a:r>
            <a:br>
              <a:rPr lang="en-US" sz="4000" dirty="0" smtClean="0">
                <a:ea typeface="Times New Roman"/>
                <a:cs typeface="Times New Roman"/>
                <a:sym typeface="Times New Roman"/>
              </a:rPr>
            </a:br>
            <a:r>
              <a:rPr lang="en-US" sz="4000" dirty="0" smtClean="0">
                <a:ea typeface="Times New Roman"/>
                <a:cs typeface="Times New Roman"/>
                <a:sym typeface="Times New Roman"/>
              </a:rPr>
              <a:t>NATRF2022 and actual survey epochs</a:t>
            </a:r>
            <a:endParaRPr lang="en-US" sz="4000" dirty="0"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3024" y="1493051"/>
            <a:ext cx="84209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NAD 83 forcibly combined data spanning many years (using HTDP with no vertical modeling) to compute and find </a:t>
            </a:r>
            <a:r>
              <a:rPr lang="en-US" sz="1600" i="1" dirty="0" smtClean="0"/>
              <a:t>one</a:t>
            </a:r>
            <a:r>
              <a:rPr lang="en-US" sz="1600" dirty="0" smtClean="0"/>
              <a:t> height at </a:t>
            </a:r>
            <a:r>
              <a:rPr lang="en-US" sz="1600" i="1" dirty="0" smtClean="0"/>
              <a:t>one</a:t>
            </a:r>
            <a:r>
              <a:rPr lang="en-US" sz="1600" dirty="0" smtClean="0"/>
              <a:t> epoch.  </a:t>
            </a:r>
          </a:p>
          <a:p>
            <a:endParaRPr lang="en-US" sz="1600" dirty="0"/>
          </a:p>
          <a:p>
            <a:r>
              <a:rPr lang="en-US" sz="1600" dirty="0" smtClean="0"/>
              <a:t>NATRF2022 will compute coordinates at survey epoch to show actual motion.</a:t>
            </a:r>
          </a:p>
          <a:p>
            <a:endParaRPr lang="en-US" sz="1600" dirty="0"/>
          </a:p>
          <a:p>
            <a:r>
              <a:rPr lang="en-US" sz="1600" dirty="0" smtClean="0"/>
              <a:t>Even gridding surrounding CORS yields better subsidence rates than you have today.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0816320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45066"/>
            <a:ext cx="8229600" cy="1143000"/>
          </a:xfrm>
        </p:spPr>
        <p:txBody>
          <a:bodyPr/>
          <a:lstStyle/>
          <a:p>
            <a:r>
              <a:rPr lang="en-US" altLang="en-US" dirty="0" smtClean="0"/>
              <a:t>Time Dependencies as a service:</a:t>
            </a:r>
            <a:br>
              <a:rPr lang="en-US" altLang="en-US" dirty="0" smtClean="0"/>
            </a:br>
            <a:r>
              <a:rPr lang="en-US" altLang="en-US" dirty="0" smtClean="0"/>
              <a:t>Intra-plate motions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990600" y="1870629"/>
          <a:ext cx="7696200" cy="46682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6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So…what’s new in 6 months?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NAMES!!</a:t>
            </a:r>
          </a:p>
          <a:p>
            <a:r>
              <a:rPr lang="en-US" dirty="0" smtClean="0"/>
              <a:t>Mathematical Decisions!!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NADCON 5.0!!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47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4351"/>
            <a:ext cx="4566976" cy="1143000"/>
          </a:xfrm>
        </p:spPr>
        <p:txBody>
          <a:bodyPr/>
          <a:lstStyle/>
          <a:p>
            <a:r>
              <a:rPr lang="en-US" dirty="0" smtClean="0"/>
              <a:t>The new </a:t>
            </a:r>
            <a:br>
              <a:rPr lang="en-US" dirty="0" smtClean="0"/>
            </a:br>
            <a:r>
              <a:rPr lang="en-US" dirty="0" smtClean="0"/>
              <a:t>Geodetic Toolkit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0146" y="2704681"/>
            <a:ext cx="713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https://</a:t>
            </a:r>
            <a:r>
              <a:rPr lang="en-US" dirty="0">
                <a:solidFill>
                  <a:srgbClr val="FF0000"/>
                </a:solidFill>
              </a:rPr>
              <a:t>beta</a:t>
            </a:r>
            <a:r>
              <a:rPr lang="en-US" dirty="0">
                <a:solidFill>
                  <a:schemeClr val="accent1"/>
                </a:solidFill>
              </a:rPr>
              <a:t>.ngs.noaa.gov/gtkweb</a:t>
            </a:r>
            <a:r>
              <a:rPr lang="en-US" dirty="0" smtClean="0">
                <a:solidFill>
                  <a:schemeClr val="accent1"/>
                </a:solidFill>
              </a:rPr>
              <a:t>/ 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42" y="904351"/>
            <a:ext cx="4963158" cy="5429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25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44431"/>
            <a:ext cx="4566976" cy="1143000"/>
          </a:xfrm>
        </p:spPr>
        <p:txBody>
          <a:bodyPr/>
          <a:lstStyle/>
          <a:p>
            <a:r>
              <a:rPr lang="en-US" dirty="0" smtClean="0"/>
              <a:t>The new </a:t>
            </a:r>
            <a:br>
              <a:rPr lang="en-US" dirty="0" smtClean="0"/>
            </a:br>
            <a:r>
              <a:rPr lang="en-US" dirty="0" smtClean="0"/>
              <a:t>Geodetic Toolkit</a:t>
            </a:r>
            <a:br>
              <a:rPr lang="en-US" dirty="0" smtClean="0"/>
            </a:br>
            <a:r>
              <a:rPr lang="en-US" dirty="0" smtClean="0"/>
              <a:t>with </a:t>
            </a:r>
            <a:br>
              <a:rPr lang="en-US" dirty="0" smtClean="0"/>
            </a:br>
            <a:r>
              <a:rPr lang="en-US" dirty="0" smtClean="0"/>
              <a:t>NADCON 5.0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6408" y="3559984"/>
            <a:ext cx="713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https://</a:t>
            </a:r>
            <a:r>
              <a:rPr lang="en-US" dirty="0" smtClean="0">
                <a:solidFill>
                  <a:srgbClr val="FF0000"/>
                </a:solidFill>
              </a:rPr>
              <a:t>dev</a:t>
            </a:r>
            <a:r>
              <a:rPr lang="en-US" dirty="0" smtClean="0">
                <a:solidFill>
                  <a:schemeClr val="accent1"/>
                </a:solidFill>
              </a:rPr>
              <a:t>.ngs.noaa.gov/gtkweb/ 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0400" y="425170"/>
            <a:ext cx="4673600" cy="593118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63440" y="3708400"/>
            <a:ext cx="1645920" cy="3962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801869"/>
            <a:ext cx="5964233" cy="1371918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1" name="Straight Connector 10"/>
          <p:cNvCxnSpPr/>
          <p:nvPr/>
        </p:nvCxnSpPr>
        <p:spPr>
          <a:xfrm flipH="1">
            <a:off x="228600" y="3708400"/>
            <a:ext cx="4434840" cy="10934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6192834" y="4104640"/>
            <a:ext cx="116526" cy="20691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46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-34636" y="2209800"/>
            <a:ext cx="1676400" cy="1676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X, Y, Z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962148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NAD 83 (2011)</a:t>
            </a:r>
          </a:p>
          <a:p>
            <a:r>
              <a:rPr lang="en-US" dirty="0" smtClean="0"/>
              <a:t>Allowable Regions: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CONUS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Alaska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Hawaii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PR/VI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Guam/CNMI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St. Paul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St. George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St. Lawrence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/>
          </a:p>
        </p:txBody>
      </p:sp>
      <p:sp>
        <p:nvSpPr>
          <p:cNvPr id="6" name="Oval 5"/>
          <p:cNvSpPr/>
          <p:nvPr/>
        </p:nvSpPr>
        <p:spPr>
          <a:xfrm>
            <a:off x="997528" y="5170714"/>
            <a:ext cx="1676400" cy="1676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USNG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156364" y="5181600"/>
            <a:ext cx="1676400" cy="1676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UTM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029200" y="2209800"/>
            <a:ext cx="1676400" cy="1676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SPC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514600" y="579951"/>
            <a:ext cx="1676400" cy="1676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Symbol" panose="05050102010706020507" pitchFamily="18" charset="2"/>
              </a:rPr>
              <a:t>f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  <a:latin typeface="Symbol" panose="05050102010706020507" pitchFamily="18" charset="2"/>
              </a:rPr>
              <a:t>l</a:t>
            </a:r>
            <a:r>
              <a:rPr lang="en-US" dirty="0" smtClean="0">
                <a:solidFill>
                  <a:schemeClr val="tx1"/>
                </a:solidFill>
              </a:rPr>
              <a:t>, h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2098964" y="2209800"/>
            <a:ext cx="914400" cy="2971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489364" y="1752600"/>
            <a:ext cx="1073727" cy="762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128655" y="1752600"/>
            <a:ext cx="1094509" cy="8323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622964" y="2185059"/>
            <a:ext cx="1014845" cy="30727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9489489">
            <a:off x="1382109" y="1599678"/>
            <a:ext cx="907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yz2plh</a:t>
            </a:r>
          </a:p>
          <a:p>
            <a:r>
              <a:rPr lang="en-US" dirty="0" smtClean="0"/>
              <a:t>plh2xyz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9489489">
            <a:off x="1633096" y="2176445"/>
            <a:ext cx="1033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a,f</a:t>
            </a:r>
            <a:r>
              <a:rPr lang="en-US" sz="1400" dirty="0" smtClean="0">
                <a:solidFill>
                  <a:srgbClr val="FF0000"/>
                </a:solidFill>
              </a:rPr>
              <a:t> (GRS 80)</a:t>
            </a:r>
          </a:p>
        </p:txBody>
      </p:sp>
      <p:sp>
        <p:nvSpPr>
          <p:cNvPr id="32" name="TextBox 31"/>
          <p:cNvSpPr txBox="1"/>
          <p:nvPr/>
        </p:nvSpPr>
        <p:spPr>
          <a:xfrm rot="20628690">
            <a:off x="4320223" y="3983054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UTMS</a:t>
            </a:r>
          </a:p>
        </p:txBody>
      </p:sp>
      <p:sp>
        <p:nvSpPr>
          <p:cNvPr id="33" name="TextBox 32"/>
          <p:cNvSpPr txBox="1"/>
          <p:nvPr/>
        </p:nvSpPr>
        <p:spPr>
          <a:xfrm rot="20516042">
            <a:off x="4467207" y="4207798"/>
            <a:ext cx="913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FF0000"/>
                </a:solidFill>
              </a:rPr>
              <a:t>a,f</a:t>
            </a:r>
            <a:r>
              <a:rPr lang="en-US" sz="1200" dirty="0" smtClean="0">
                <a:solidFill>
                  <a:srgbClr val="FF0000"/>
                </a:solidFill>
              </a:rPr>
              <a:t> (GRS 80)</a:t>
            </a:r>
          </a:p>
        </p:txBody>
      </p:sp>
      <p:sp>
        <p:nvSpPr>
          <p:cNvPr id="36" name="TextBox 35"/>
          <p:cNvSpPr txBox="1"/>
          <p:nvPr/>
        </p:nvSpPr>
        <p:spPr>
          <a:xfrm rot="2236872">
            <a:off x="4391534" y="1827888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SPC83</a:t>
            </a:r>
          </a:p>
        </p:txBody>
      </p:sp>
      <p:sp>
        <p:nvSpPr>
          <p:cNvPr id="37" name="TextBox 36"/>
          <p:cNvSpPr txBox="1"/>
          <p:nvPr/>
        </p:nvSpPr>
        <p:spPr>
          <a:xfrm rot="2362193">
            <a:off x="4005717" y="2071685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NAD 83 </a:t>
            </a:r>
          </a:p>
        </p:txBody>
      </p:sp>
      <p:sp>
        <p:nvSpPr>
          <p:cNvPr id="38" name="TextBox 37"/>
          <p:cNvSpPr txBox="1"/>
          <p:nvPr/>
        </p:nvSpPr>
        <p:spPr>
          <a:xfrm rot="923916">
            <a:off x="2566488" y="3707714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USNG</a:t>
            </a:r>
          </a:p>
        </p:txBody>
      </p:sp>
      <p:sp>
        <p:nvSpPr>
          <p:cNvPr id="40" name="TextBox 39"/>
          <p:cNvSpPr txBox="1"/>
          <p:nvPr/>
        </p:nvSpPr>
        <p:spPr>
          <a:xfrm rot="1127199">
            <a:off x="2426865" y="3994841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NAD 83 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2673928" y="6202138"/>
            <a:ext cx="1517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066017" y="5662689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USNG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962148" y="620213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NAD 83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23999" y="0"/>
            <a:ext cx="797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Notes:</a:t>
            </a:r>
          </a:p>
        </p:txBody>
      </p:sp>
    </p:spTree>
    <p:extLst>
      <p:ext uri="{BB962C8B-B14F-4D97-AF65-F5344CB8AC3E}">
        <p14:creationId xmlns:p14="http://schemas.microsoft.com/office/powerpoint/2010/main" val="40839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9"/>
          <p:cNvSpPr>
            <a:spLocks noGrp="1"/>
          </p:cNvSpPr>
          <p:nvPr>
            <p:ph type="title"/>
          </p:nvPr>
        </p:nvSpPr>
        <p:spPr>
          <a:xfrm>
            <a:off x="425450" y="425450"/>
            <a:ext cx="8261350" cy="1174750"/>
          </a:xfrm>
        </p:spPr>
        <p:txBody>
          <a:bodyPr/>
          <a:lstStyle/>
          <a:p>
            <a:r>
              <a:rPr lang="en-US" altLang="en-US" dirty="0" smtClean="0"/>
              <a:t>“Modernizing the NSRS” means…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04800" y="1828800"/>
            <a:ext cx="8686800" cy="441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Replacing NAD 83</a:t>
            </a:r>
          </a:p>
          <a:p>
            <a:pPr>
              <a:defRPr/>
            </a:pPr>
            <a:r>
              <a:rPr lang="en-US" dirty="0" smtClean="0"/>
              <a:t>Replacing NAVD 88</a:t>
            </a:r>
          </a:p>
          <a:p>
            <a:pPr>
              <a:defRPr/>
            </a:pPr>
            <a:r>
              <a:rPr lang="en-US" dirty="0" smtClean="0"/>
              <a:t>Re-inventing </a:t>
            </a:r>
            <a:r>
              <a:rPr lang="en-US" dirty="0" err="1" smtClean="0"/>
              <a:t>Bluebooking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Improving the Geodetic Toolkit</a:t>
            </a:r>
          </a:p>
          <a:p>
            <a:pPr>
              <a:defRPr/>
            </a:pPr>
            <a:r>
              <a:rPr lang="en-US" dirty="0" smtClean="0"/>
              <a:t>Better Surveying Methodologies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3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 rot="19510649">
            <a:off x="6510800" y="4158173"/>
            <a:ext cx="1924135" cy="1614641"/>
            <a:chOff x="1352465" y="1688796"/>
            <a:chExt cx="1924135" cy="1614641"/>
          </a:xfrm>
        </p:grpSpPr>
        <p:sp>
          <p:nvSpPr>
            <p:cNvPr id="36" name="Oval 35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X, Y, Z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 smtClean="0">
                  <a:solidFill>
                    <a:schemeClr val="tx1"/>
                  </a:solidFill>
                </a:rPr>
                <a:t>USNG</a:t>
              </a:r>
              <a:endParaRPr lang="en-US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UTM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SPC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f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</a:t>
              </a:r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l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h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1" name="Straight Connector 40"/>
            <p:cNvCxnSpPr>
              <a:stCxn id="40" idx="4"/>
              <a:endCxn id="37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40" idx="3"/>
              <a:endCxn id="36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40" idx="5"/>
              <a:endCxn id="39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40" idx="4"/>
              <a:endCxn id="38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37" idx="6"/>
              <a:endCxn id="38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2369120" y="4990624"/>
            <a:ext cx="1924135" cy="1614641"/>
            <a:chOff x="1352465" y="1688796"/>
            <a:chExt cx="1924135" cy="1614641"/>
          </a:xfrm>
        </p:grpSpPr>
        <p:sp>
          <p:nvSpPr>
            <p:cNvPr id="4" name="Oval 3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X, Y, Z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 smtClean="0">
                  <a:solidFill>
                    <a:schemeClr val="tx1"/>
                  </a:solidFill>
                </a:rPr>
                <a:t>USNG</a:t>
              </a:r>
              <a:endParaRPr lang="en-US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UTM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SPC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f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</a:t>
              </a:r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l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h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8" idx="4"/>
              <a:endCxn id="5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stCxn id="8" idx="3"/>
              <a:endCxn id="4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8" idx="5"/>
              <a:endCxn id="7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8" idx="4"/>
              <a:endCxn id="6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5" idx="6"/>
              <a:endCxn id="6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4569471" y="4836712"/>
            <a:ext cx="1924135" cy="1614641"/>
            <a:chOff x="1352465" y="1688796"/>
            <a:chExt cx="1924135" cy="1614641"/>
          </a:xfrm>
        </p:grpSpPr>
        <p:sp>
          <p:nvSpPr>
            <p:cNvPr id="47" name="Oval 46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X, Y, Z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 smtClean="0">
                  <a:solidFill>
                    <a:schemeClr val="tx1"/>
                  </a:solidFill>
                </a:rPr>
                <a:t>USNG</a:t>
              </a:r>
              <a:endParaRPr lang="en-US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UTM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SPC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f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</a:t>
              </a:r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l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h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cxnSp>
          <p:nvCxnSpPr>
            <p:cNvPr id="52" name="Straight Connector 51"/>
            <p:cNvCxnSpPr>
              <a:stCxn id="51" idx="4"/>
              <a:endCxn id="48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51" idx="3"/>
              <a:endCxn id="47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51" idx="5"/>
              <a:endCxn id="50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51" idx="4"/>
              <a:endCxn id="49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48" idx="6"/>
              <a:endCxn id="49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 rot="3669868">
            <a:off x="583945" y="4267851"/>
            <a:ext cx="1924135" cy="1614641"/>
            <a:chOff x="1352465" y="1688796"/>
            <a:chExt cx="1924135" cy="1614641"/>
          </a:xfrm>
        </p:grpSpPr>
        <p:sp>
          <p:nvSpPr>
            <p:cNvPr id="58" name="Oval 57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X, Y, Z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 smtClean="0">
                  <a:solidFill>
                    <a:schemeClr val="tx1"/>
                  </a:solidFill>
                </a:rPr>
                <a:t>USNG</a:t>
              </a:r>
              <a:endParaRPr lang="en-US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UTM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SPC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f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</a:t>
              </a:r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l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h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cxnSp>
          <p:nvCxnSpPr>
            <p:cNvPr id="63" name="Straight Connector 62"/>
            <p:cNvCxnSpPr>
              <a:stCxn id="62" idx="4"/>
              <a:endCxn id="59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62" idx="3"/>
              <a:endCxn id="58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62" idx="5"/>
              <a:endCxn id="61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62" idx="4"/>
              <a:endCxn id="60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59" idx="6"/>
              <a:endCxn id="60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 rot="16200000">
            <a:off x="7172927" y="245695"/>
            <a:ext cx="1924135" cy="1614641"/>
            <a:chOff x="1352465" y="1688796"/>
            <a:chExt cx="1924135" cy="1614641"/>
          </a:xfrm>
        </p:grpSpPr>
        <p:sp>
          <p:nvSpPr>
            <p:cNvPr id="69" name="Oval 68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X, Y, Z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 smtClean="0">
                  <a:solidFill>
                    <a:schemeClr val="tx1"/>
                  </a:solidFill>
                </a:rPr>
                <a:t>USNG</a:t>
              </a:r>
              <a:endParaRPr lang="en-US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UTM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SPC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f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</a:t>
              </a:r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l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h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cxnSp>
          <p:nvCxnSpPr>
            <p:cNvPr id="74" name="Straight Connector 73"/>
            <p:cNvCxnSpPr>
              <a:stCxn id="73" idx="4"/>
              <a:endCxn id="70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73" idx="3"/>
              <a:endCxn id="69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73" idx="5"/>
              <a:endCxn id="72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73" idx="4"/>
              <a:endCxn id="71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70" idx="6"/>
              <a:endCxn id="71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 rot="4598599">
            <a:off x="217362" y="2314326"/>
            <a:ext cx="1924135" cy="1614641"/>
            <a:chOff x="1352465" y="1688796"/>
            <a:chExt cx="1924135" cy="1614641"/>
          </a:xfrm>
        </p:grpSpPr>
        <p:sp>
          <p:nvSpPr>
            <p:cNvPr id="80" name="Oval 79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X, Y, Z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 smtClean="0">
                  <a:solidFill>
                    <a:schemeClr val="tx1"/>
                  </a:solidFill>
                </a:rPr>
                <a:t>USNG</a:t>
              </a:r>
              <a:endParaRPr lang="en-US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UTM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SPC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f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</a:t>
              </a:r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l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h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5" name="Straight Connector 84"/>
            <p:cNvCxnSpPr>
              <a:stCxn id="84" idx="4"/>
              <a:endCxn id="81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stCxn id="84" idx="3"/>
              <a:endCxn id="80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>
              <a:stCxn id="84" idx="5"/>
              <a:endCxn id="83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>
              <a:stCxn id="84" idx="4"/>
              <a:endCxn id="82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stCxn id="81" idx="6"/>
              <a:endCxn id="82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Oval 90"/>
          <p:cNvSpPr/>
          <p:nvPr/>
        </p:nvSpPr>
        <p:spPr>
          <a:xfrm rot="6262407">
            <a:off x="1136324" y="101072"/>
            <a:ext cx="467170" cy="46717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X, Y, Z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93" name="Oval 92"/>
          <p:cNvSpPr/>
          <p:nvPr/>
        </p:nvSpPr>
        <p:spPr>
          <a:xfrm rot="6262407">
            <a:off x="391789" y="1045427"/>
            <a:ext cx="484881" cy="48488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UTM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5" name="Oval 94"/>
          <p:cNvSpPr/>
          <p:nvPr/>
        </p:nvSpPr>
        <p:spPr>
          <a:xfrm rot="6262407">
            <a:off x="1614231" y="949817"/>
            <a:ext cx="457200" cy="457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 smtClean="0">
                <a:solidFill>
                  <a:schemeClr val="tx1"/>
                </a:solidFill>
                <a:latin typeface="Symbol" panose="05050102010706020507" pitchFamily="18" charset="2"/>
              </a:rPr>
              <a:t>f</a:t>
            </a:r>
            <a:r>
              <a:rPr lang="en-US" sz="900" b="1" dirty="0" smtClean="0">
                <a:solidFill>
                  <a:schemeClr val="tx1"/>
                </a:solidFill>
              </a:rPr>
              <a:t>, </a:t>
            </a:r>
            <a:r>
              <a:rPr lang="en-US" sz="900" b="1" dirty="0" smtClean="0">
                <a:solidFill>
                  <a:schemeClr val="tx1"/>
                </a:solidFill>
                <a:latin typeface="Symbol" panose="05050102010706020507" pitchFamily="18" charset="2"/>
              </a:rPr>
              <a:t>l</a:t>
            </a:r>
            <a:r>
              <a:rPr lang="en-US" sz="900" b="1" dirty="0" smtClean="0">
                <a:solidFill>
                  <a:schemeClr val="tx1"/>
                </a:solidFill>
              </a:rPr>
              <a:t>, h</a:t>
            </a:r>
            <a:endParaRPr lang="en-US" sz="900" b="1" dirty="0">
              <a:solidFill>
                <a:schemeClr val="tx1"/>
              </a:solidFill>
            </a:endParaRPr>
          </a:p>
        </p:txBody>
      </p:sp>
      <p:cxnSp>
        <p:nvCxnSpPr>
          <p:cNvPr id="97" name="Straight Connector 96"/>
          <p:cNvCxnSpPr>
            <a:stCxn id="95" idx="3"/>
            <a:endCxn id="91" idx="7"/>
          </p:cNvCxnSpPr>
          <p:nvPr/>
        </p:nvCxnSpPr>
        <p:spPr>
          <a:xfrm rot="6262407" flipH="1">
            <a:off x="1421072" y="588302"/>
            <a:ext cx="373135" cy="340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95" idx="4"/>
            <a:endCxn id="93" idx="0"/>
          </p:cNvCxnSpPr>
          <p:nvPr/>
        </p:nvCxnSpPr>
        <p:spPr>
          <a:xfrm rot="6262407">
            <a:off x="1042209" y="898580"/>
            <a:ext cx="406049" cy="6725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2982011" y="858324"/>
            <a:ext cx="30532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Region:  CONUS</a:t>
            </a:r>
          </a:p>
          <a:p>
            <a:pPr algn="ctr"/>
            <a:endParaRPr lang="en-US" b="1" dirty="0" smtClean="0"/>
          </a:p>
          <a:p>
            <a:r>
              <a:rPr lang="en-US" dirty="0" smtClean="0"/>
              <a:t>NADCON 5 connections in RED</a:t>
            </a:r>
            <a:endParaRPr lang="en-US" dirty="0"/>
          </a:p>
        </p:txBody>
      </p:sp>
      <p:grpSp>
        <p:nvGrpSpPr>
          <p:cNvPr id="102" name="Group 101"/>
          <p:cNvGrpSpPr/>
          <p:nvPr/>
        </p:nvGrpSpPr>
        <p:grpSpPr>
          <a:xfrm rot="17285526">
            <a:off x="7041719" y="2372974"/>
            <a:ext cx="1924135" cy="1614641"/>
            <a:chOff x="1352465" y="1688796"/>
            <a:chExt cx="1924135" cy="1614641"/>
          </a:xfrm>
        </p:grpSpPr>
        <p:sp>
          <p:nvSpPr>
            <p:cNvPr id="103" name="Oval 102"/>
            <p:cNvSpPr/>
            <p:nvPr/>
          </p:nvSpPr>
          <p:spPr>
            <a:xfrm>
              <a:off x="1352465" y="2351386"/>
              <a:ext cx="467170" cy="46717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X, Y, Z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04" name="Oval 103"/>
            <p:cNvSpPr/>
            <p:nvPr/>
          </p:nvSpPr>
          <p:spPr>
            <a:xfrm>
              <a:off x="1752600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 smtClean="0">
                  <a:solidFill>
                    <a:schemeClr val="tx1"/>
                  </a:solidFill>
                </a:rPr>
                <a:t>USNG</a:t>
              </a:r>
              <a:endParaRPr lang="en-US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2449608" y="2818556"/>
              <a:ext cx="484881" cy="4848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UTM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>
              <a:off x="2819400" y="2286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SPC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07" name="Oval 106"/>
            <p:cNvSpPr/>
            <p:nvPr/>
          </p:nvSpPr>
          <p:spPr>
            <a:xfrm>
              <a:off x="2057400" y="1688796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f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</a:t>
              </a:r>
              <a:r>
                <a:rPr lang="en-US" sz="900" b="1" dirty="0" smtClean="0">
                  <a:solidFill>
                    <a:schemeClr val="tx1"/>
                  </a:solidFill>
                  <a:latin typeface="Symbol" panose="05050102010706020507" pitchFamily="18" charset="2"/>
                </a:rPr>
                <a:t>l</a:t>
              </a:r>
              <a:r>
                <a:rPr lang="en-US" sz="900" b="1" dirty="0" smtClean="0">
                  <a:solidFill>
                    <a:schemeClr val="tx1"/>
                  </a:solidFill>
                </a:rPr>
                <a:t>, h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08" name="Straight Connector 107"/>
            <p:cNvCxnSpPr>
              <a:stCxn id="107" idx="4"/>
              <a:endCxn id="104" idx="0"/>
            </p:cNvCxnSpPr>
            <p:nvPr/>
          </p:nvCxnSpPr>
          <p:spPr>
            <a:xfrm flipH="1">
              <a:off x="1995041" y="2145996"/>
              <a:ext cx="29095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>
              <a:stCxn id="107" idx="3"/>
              <a:endCxn id="103" idx="7"/>
            </p:cNvCxnSpPr>
            <p:nvPr/>
          </p:nvCxnSpPr>
          <p:spPr>
            <a:xfrm flipH="1">
              <a:off x="1751220" y="2079041"/>
              <a:ext cx="373135" cy="340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>
              <a:stCxn id="107" idx="5"/>
              <a:endCxn id="106" idx="1"/>
            </p:cNvCxnSpPr>
            <p:nvPr/>
          </p:nvCxnSpPr>
          <p:spPr>
            <a:xfrm>
              <a:off x="2447645" y="2079041"/>
              <a:ext cx="438710" cy="2739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>
              <a:stCxn id="107" idx="4"/>
              <a:endCxn id="105" idx="0"/>
            </p:cNvCxnSpPr>
            <p:nvPr/>
          </p:nvCxnSpPr>
          <p:spPr>
            <a:xfrm>
              <a:off x="2286000" y="2145996"/>
              <a:ext cx="406049" cy="6725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stCxn id="104" idx="6"/>
              <a:endCxn id="105" idx="2"/>
            </p:cNvCxnSpPr>
            <p:nvPr/>
          </p:nvCxnSpPr>
          <p:spPr>
            <a:xfrm>
              <a:off x="2237481" y="3060997"/>
              <a:ext cx="21212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3" name="TextBox 112"/>
          <p:cNvSpPr txBox="1"/>
          <p:nvPr/>
        </p:nvSpPr>
        <p:spPr>
          <a:xfrm>
            <a:off x="2025962" y="1026303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USSD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892244" y="2765094"/>
            <a:ext cx="748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NAD 27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969358" y="4231743"/>
            <a:ext cx="1266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NAD 83 (1986)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761239" y="2842975"/>
            <a:ext cx="1266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NAD 83 (2011)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5368224" y="4008700"/>
            <a:ext cx="1654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NAD 83 (NSRS2007)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836028" y="4535921"/>
            <a:ext cx="1202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NAD 83 (FBN)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767875" y="4722285"/>
            <a:ext cx="1343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NAD 83 (HARN)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682942" y="935416"/>
            <a:ext cx="590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7030A0"/>
                </a:solidFill>
              </a:rPr>
              <a:t>2022 </a:t>
            </a:r>
            <a:endParaRPr lang="en-US" b="1" dirty="0">
              <a:solidFill>
                <a:srgbClr val="7030A0"/>
              </a:solidFill>
            </a:endParaRPr>
          </a:p>
        </p:txBody>
      </p:sp>
      <p:cxnSp>
        <p:nvCxnSpPr>
          <p:cNvPr id="122" name="Straight Connector 121"/>
          <p:cNvCxnSpPr>
            <a:stCxn id="95" idx="6"/>
            <a:endCxn id="84" idx="2"/>
          </p:cNvCxnSpPr>
          <p:nvPr/>
        </p:nvCxnSpPr>
        <p:spPr>
          <a:xfrm flipH="1">
            <a:off x="1683096" y="1399861"/>
            <a:ext cx="102987" cy="13379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>
            <a:stCxn id="62" idx="2"/>
            <a:endCxn id="84" idx="6"/>
          </p:cNvCxnSpPr>
          <p:nvPr/>
        </p:nvCxnSpPr>
        <p:spPr>
          <a:xfrm flipH="1" flipV="1">
            <a:off x="1788714" y="3182611"/>
            <a:ext cx="140248" cy="13881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stCxn id="8" idx="2"/>
            <a:endCxn id="62" idx="7"/>
          </p:cNvCxnSpPr>
          <p:nvPr/>
        </p:nvCxnSpPr>
        <p:spPr>
          <a:xfrm flipH="1" flipV="1">
            <a:off x="2258778" y="4834703"/>
            <a:ext cx="815277" cy="3845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51" idx="2"/>
            <a:endCxn id="8" idx="6"/>
          </p:cNvCxnSpPr>
          <p:nvPr/>
        </p:nvCxnSpPr>
        <p:spPr>
          <a:xfrm flipH="1">
            <a:off x="3531255" y="5065312"/>
            <a:ext cx="1743151" cy="1539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>
            <a:stCxn id="40" idx="2"/>
            <a:endCxn id="51" idx="6"/>
          </p:cNvCxnSpPr>
          <p:nvPr/>
        </p:nvCxnSpPr>
        <p:spPr>
          <a:xfrm flipH="1">
            <a:off x="5731606" y="4637240"/>
            <a:ext cx="1199705" cy="4280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>
            <a:stCxn id="107" idx="2"/>
            <a:endCxn id="40" idx="7"/>
          </p:cNvCxnSpPr>
          <p:nvPr/>
        </p:nvCxnSpPr>
        <p:spPr>
          <a:xfrm flipH="1">
            <a:off x="7159367" y="3244995"/>
            <a:ext cx="214460" cy="103670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>
            <a:stCxn id="73" idx="2"/>
            <a:endCxn id="107" idx="6"/>
          </p:cNvCxnSpPr>
          <p:nvPr/>
        </p:nvCxnSpPr>
        <p:spPr>
          <a:xfrm flipH="1">
            <a:off x="7515809" y="1310148"/>
            <a:ext cx="40465" cy="1500251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4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9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91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Plate-(pseudo)fixed frames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3"/>
          <a:stretch/>
        </p:blipFill>
        <p:spPr>
          <a:xfrm>
            <a:off x="117255" y="2000250"/>
            <a:ext cx="6013890" cy="404971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67450" y="1943100"/>
            <a:ext cx="289053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NAD 83(NSRS2007)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Epoch </a:t>
            </a:r>
            <a:r>
              <a:rPr lang="en-US" b="1" dirty="0" smtClean="0">
                <a:solidFill>
                  <a:srgbClr val="FF0000"/>
                </a:solidFill>
              </a:rPr>
              <a:t>2002.0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NAD 83(2011)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Epoch </a:t>
            </a:r>
            <a:r>
              <a:rPr lang="en-US" b="1" dirty="0" smtClean="0">
                <a:solidFill>
                  <a:srgbClr val="FF0000"/>
                </a:solidFill>
              </a:rPr>
              <a:t>2010.0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If NAD 83 were truly “plate</a:t>
            </a:r>
          </a:p>
          <a:p>
            <a:r>
              <a:rPr lang="en-US" dirty="0" smtClean="0"/>
              <a:t>fixed” then </a:t>
            </a:r>
            <a:r>
              <a:rPr lang="en-US" u="sng" dirty="0" smtClean="0"/>
              <a:t>an 8 year </a:t>
            </a:r>
          </a:p>
          <a:p>
            <a:r>
              <a:rPr lang="en-US" u="sng" dirty="0" smtClean="0"/>
              <a:t>epoch change would not</a:t>
            </a:r>
          </a:p>
          <a:p>
            <a:r>
              <a:rPr lang="en-US" u="sng" dirty="0" smtClean="0"/>
              <a:t>yield the systematic </a:t>
            </a:r>
          </a:p>
          <a:p>
            <a:r>
              <a:rPr lang="en-US" u="sng" dirty="0" smtClean="0"/>
              <a:t>plate rotation seen here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(*)TRF2022 will determine</a:t>
            </a:r>
          </a:p>
          <a:p>
            <a:r>
              <a:rPr lang="en-US" dirty="0" smtClean="0"/>
              <a:t>a new Euler Pole rotation</a:t>
            </a:r>
          </a:p>
          <a:p>
            <a:r>
              <a:rPr lang="en-US" dirty="0" smtClean="0"/>
              <a:t>for each of 4 plates.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53200" y="6536809"/>
            <a:ext cx="192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(*)=NA, C, T or 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52500" y="1693863"/>
            <a:ext cx="4596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NAD 83(2011) minus NAD 83(NSRS2007)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65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152400" y="1998663"/>
            <a:ext cx="7467600" cy="4038600"/>
            <a:chOff x="528" y="864"/>
            <a:chExt cx="4704" cy="2544"/>
          </a:xfrm>
        </p:grpSpPr>
        <p:sp>
          <p:nvSpPr>
            <p:cNvPr id="8" name="Arc 13"/>
            <p:cNvSpPr>
              <a:spLocks/>
            </p:cNvSpPr>
            <p:nvPr/>
          </p:nvSpPr>
          <p:spPr bwMode="auto">
            <a:xfrm>
              <a:off x="672" y="1056"/>
              <a:ext cx="4272" cy="220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>
              <a:off x="672" y="864"/>
              <a:ext cx="0" cy="254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H="1">
              <a:off x="528" y="3264"/>
              <a:ext cx="470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" name="Group 20"/>
          <p:cNvGrpSpPr>
            <a:grpSpLocks/>
          </p:cNvGrpSpPr>
          <p:nvPr/>
        </p:nvGrpSpPr>
        <p:grpSpPr bwMode="auto">
          <a:xfrm>
            <a:off x="1524000" y="1571625"/>
            <a:ext cx="7467600" cy="4038600"/>
            <a:chOff x="960" y="672"/>
            <a:chExt cx="4704" cy="2544"/>
          </a:xfrm>
        </p:grpSpPr>
        <p:sp>
          <p:nvSpPr>
            <p:cNvPr id="12" name="Arc 16"/>
            <p:cNvSpPr>
              <a:spLocks/>
            </p:cNvSpPr>
            <p:nvPr/>
          </p:nvSpPr>
          <p:spPr bwMode="auto">
            <a:xfrm>
              <a:off x="1104" y="864"/>
              <a:ext cx="4272" cy="220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1104" y="672"/>
              <a:ext cx="0" cy="25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 flipH="1">
              <a:off x="960" y="3072"/>
              <a:ext cx="470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Line 21"/>
          <p:cNvSpPr>
            <a:spLocks noChangeShapeType="1"/>
          </p:cNvSpPr>
          <p:nvPr/>
        </p:nvSpPr>
        <p:spPr bwMode="auto">
          <a:xfrm flipV="1">
            <a:off x="390525" y="5381625"/>
            <a:ext cx="1362075" cy="4095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1195126">
            <a:off x="4491038" y="993775"/>
            <a:ext cx="2406650" cy="8350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" y="36"/>
              </a:cxn>
              <a:cxn ang="0">
                <a:pos x="203" y="51"/>
              </a:cxn>
              <a:cxn ang="0">
                <a:pos x="602" y="86"/>
              </a:cxn>
              <a:cxn ang="0">
                <a:pos x="657" y="101"/>
              </a:cxn>
              <a:cxn ang="0">
                <a:pos x="814" y="192"/>
              </a:cxn>
              <a:cxn ang="0">
                <a:pos x="971" y="207"/>
              </a:cxn>
              <a:cxn ang="0">
                <a:pos x="1092" y="238"/>
              </a:cxn>
              <a:cxn ang="0">
                <a:pos x="1158" y="258"/>
              </a:cxn>
              <a:cxn ang="0">
                <a:pos x="1238" y="303"/>
              </a:cxn>
              <a:cxn ang="0">
                <a:pos x="1274" y="349"/>
              </a:cxn>
              <a:cxn ang="0">
                <a:pos x="1471" y="500"/>
              </a:cxn>
              <a:cxn ang="0">
                <a:pos x="1516" y="526"/>
              </a:cxn>
            </a:cxnLst>
            <a:rect l="0" t="0" r="r" b="b"/>
            <a:pathLst>
              <a:path w="1516" h="526">
                <a:moveTo>
                  <a:pt x="0" y="0"/>
                </a:moveTo>
                <a:cubicBezTo>
                  <a:pt x="31" y="10"/>
                  <a:pt x="59" y="28"/>
                  <a:pt x="91" y="36"/>
                </a:cubicBezTo>
                <a:cubicBezTo>
                  <a:pt x="147" y="51"/>
                  <a:pt x="131" y="46"/>
                  <a:pt x="203" y="51"/>
                </a:cubicBezTo>
                <a:cubicBezTo>
                  <a:pt x="338" y="28"/>
                  <a:pt x="470" y="70"/>
                  <a:pt x="602" y="86"/>
                </a:cubicBezTo>
                <a:cubicBezTo>
                  <a:pt x="621" y="91"/>
                  <a:pt x="638" y="96"/>
                  <a:pt x="657" y="101"/>
                </a:cubicBezTo>
                <a:cubicBezTo>
                  <a:pt x="704" y="135"/>
                  <a:pt x="758" y="178"/>
                  <a:pt x="814" y="192"/>
                </a:cubicBezTo>
                <a:cubicBezTo>
                  <a:pt x="863" y="204"/>
                  <a:pt x="921" y="203"/>
                  <a:pt x="971" y="207"/>
                </a:cubicBezTo>
                <a:cubicBezTo>
                  <a:pt x="1014" y="214"/>
                  <a:pt x="1050" y="232"/>
                  <a:pt x="1092" y="238"/>
                </a:cubicBezTo>
                <a:cubicBezTo>
                  <a:pt x="1114" y="247"/>
                  <a:pt x="1136" y="251"/>
                  <a:pt x="1158" y="258"/>
                </a:cubicBezTo>
                <a:cubicBezTo>
                  <a:pt x="1184" y="275"/>
                  <a:pt x="1212" y="286"/>
                  <a:pt x="1238" y="303"/>
                </a:cubicBezTo>
                <a:cubicBezTo>
                  <a:pt x="1261" y="318"/>
                  <a:pt x="1253" y="328"/>
                  <a:pt x="1274" y="349"/>
                </a:cubicBezTo>
                <a:cubicBezTo>
                  <a:pt x="1331" y="406"/>
                  <a:pt x="1393" y="474"/>
                  <a:pt x="1471" y="500"/>
                </a:cubicBezTo>
                <a:cubicBezTo>
                  <a:pt x="1480" y="510"/>
                  <a:pt x="1502" y="526"/>
                  <a:pt x="1516" y="526"/>
                </a:cubicBezTo>
              </a:path>
            </a:pathLst>
          </a:custGeom>
          <a:noFill/>
          <a:ln w="50800" cap="flat" cmpd="sng">
            <a:solidFill>
              <a:srgbClr val="339966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23"/>
          <p:cNvSpPr>
            <a:spLocks noChangeArrowheads="1"/>
          </p:cNvSpPr>
          <p:nvPr/>
        </p:nvSpPr>
        <p:spPr bwMode="auto">
          <a:xfrm>
            <a:off x="5791200" y="1266825"/>
            <a:ext cx="76200" cy="762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auto">
          <a:xfrm flipH="1">
            <a:off x="4840288" y="1301750"/>
            <a:ext cx="981075" cy="1881188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 type="stealth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 rot="20455494">
            <a:off x="447150" y="5278716"/>
            <a:ext cx="89639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~</a:t>
            </a:r>
            <a:r>
              <a:rPr lang="en-US" dirty="0" smtClean="0"/>
              <a:t>2.2 </a:t>
            </a:r>
            <a:r>
              <a:rPr lang="en-US" dirty="0"/>
              <a:t>m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1017588" y="5942569"/>
            <a:ext cx="16065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NAD 83 origin</a:t>
            </a:r>
          </a:p>
        </p:txBody>
      </p:sp>
      <p:sp>
        <p:nvSpPr>
          <p:cNvPr id="21" name="Line 28"/>
          <p:cNvSpPr>
            <a:spLocks noChangeShapeType="1"/>
          </p:cNvSpPr>
          <p:nvPr/>
        </p:nvSpPr>
        <p:spPr bwMode="auto">
          <a:xfrm flipH="1" flipV="1">
            <a:off x="466724" y="5895974"/>
            <a:ext cx="550863" cy="15193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1908175" y="4278313"/>
            <a:ext cx="144142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 smtClean="0"/>
              <a:t>IGSxx</a:t>
            </a:r>
            <a:r>
              <a:rPr lang="en-US" dirty="0" smtClean="0"/>
              <a:t> </a:t>
            </a:r>
            <a:r>
              <a:rPr lang="en-US" dirty="0"/>
              <a:t>origin</a:t>
            </a:r>
          </a:p>
        </p:txBody>
      </p:sp>
      <p:sp>
        <p:nvSpPr>
          <p:cNvPr id="23" name="Line 30"/>
          <p:cNvSpPr>
            <a:spLocks noChangeShapeType="1"/>
          </p:cNvSpPr>
          <p:nvPr/>
        </p:nvSpPr>
        <p:spPr bwMode="auto">
          <a:xfrm flipH="1">
            <a:off x="1820863" y="4616450"/>
            <a:ext cx="311150" cy="708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Line 31"/>
          <p:cNvSpPr>
            <a:spLocks noChangeShapeType="1"/>
          </p:cNvSpPr>
          <p:nvPr/>
        </p:nvSpPr>
        <p:spPr bwMode="auto">
          <a:xfrm>
            <a:off x="4937125" y="2997200"/>
            <a:ext cx="168275" cy="90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Line 32"/>
          <p:cNvSpPr>
            <a:spLocks noChangeShapeType="1"/>
          </p:cNvSpPr>
          <p:nvPr/>
        </p:nvSpPr>
        <p:spPr bwMode="auto">
          <a:xfrm flipV="1">
            <a:off x="5029200" y="3087688"/>
            <a:ext cx="80963" cy="157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33"/>
          <p:cNvSpPr>
            <a:spLocks noChangeShapeType="1"/>
          </p:cNvSpPr>
          <p:nvPr/>
        </p:nvSpPr>
        <p:spPr bwMode="auto">
          <a:xfrm>
            <a:off x="5484813" y="2281238"/>
            <a:ext cx="195262" cy="60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Line 34"/>
          <p:cNvSpPr>
            <a:spLocks noChangeShapeType="1"/>
          </p:cNvSpPr>
          <p:nvPr/>
        </p:nvSpPr>
        <p:spPr bwMode="auto">
          <a:xfrm flipV="1">
            <a:off x="5634038" y="2341563"/>
            <a:ext cx="50800" cy="157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 flipH="1">
            <a:off x="5432425" y="1312863"/>
            <a:ext cx="392113" cy="1130300"/>
          </a:xfrm>
          <a:prstGeom prst="line">
            <a:avLst/>
          </a:prstGeom>
          <a:noFill/>
          <a:ln w="25400" cap="rnd">
            <a:solidFill>
              <a:schemeClr val="tx1"/>
            </a:solidFill>
            <a:prstDash val="sysDot"/>
            <a:round/>
            <a:headEnd type="stealth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Text Box 35"/>
          <p:cNvSpPr txBox="1">
            <a:spLocks noChangeArrowheads="1"/>
          </p:cNvSpPr>
          <p:nvPr/>
        </p:nvSpPr>
        <p:spPr bwMode="auto">
          <a:xfrm>
            <a:off x="6591300" y="1274763"/>
            <a:ext cx="17462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Earth’s Surface</a:t>
            </a:r>
          </a:p>
        </p:txBody>
      </p:sp>
      <p:sp>
        <p:nvSpPr>
          <p:cNvPr id="30" name="Text Box 36"/>
          <p:cNvSpPr txBox="1">
            <a:spLocks noChangeArrowheads="1"/>
          </p:cNvSpPr>
          <p:nvPr/>
        </p:nvSpPr>
        <p:spPr bwMode="auto">
          <a:xfrm>
            <a:off x="4608513" y="1647825"/>
            <a:ext cx="8001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h</a:t>
            </a:r>
            <a:r>
              <a:rPr lang="en-US" baseline="-25000">
                <a:solidFill>
                  <a:srgbClr val="FF3300"/>
                </a:solidFill>
              </a:rPr>
              <a:t>NAD83</a:t>
            </a:r>
          </a:p>
        </p:txBody>
      </p:sp>
      <p:sp>
        <p:nvSpPr>
          <p:cNvPr id="31" name="Text Box 37"/>
          <p:cNvSpPr txBox="1">
            <a:spLocks noChangeArrowheads="1"/>
          </p:cNvSpPr>
          <p:nvPr/>
        </p:nvSpPr>
        <p:spPr bwMode="auto">
          <a:xfrm>
            <a:off x="5597525" y="1800225"/>
            <a:ext cx="73289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 smtClean="0"/>
              <a:t>h</a:t>
            </a:r>
            <a:r>
              <a:rPr lang="en-US" baseline="-25000" dirty="0" err="1" smtClean="0"/>
              <a:t>IGSxx</a:t>
            </a:r>
            <a:endParaRPr lang="en-US" baseline="-25000" dirty="0"/>
          </a:p>
        </p:txBody>
      </p:sp>
      <p:sp>
        <p:nvSpPr>
          <p:cNvPr id="34" name="Text Box 39"/>
          <p:cNvSpPr txBox="1">
            <a:spLocks noChangeArrowheads="1"/>
          </p:cNvSpPr>
          <p:nvPr/>
        </p:nvSpPr>
        <p:spPr bwMode="auto">
          <a:xfrm>
            <a:off x="7010620" y="1566000"/>
            <a:ext cx="2223350" cy="17543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f</a:t>
            </a:r>
            <a:r>
              <a:rPr lang="en-US" baseline="-25000" dirty="0" smtClean="0"/>
              <a:t>NAD83</a:t>
            </a:r>
            <a:r>
              <a:rPr lang="en-US" dirty="0" smtClean="0"/>
              <a:t> – </a:t>
            </a:r>
            <a:r>
              <a:rPr lang="en-US" dirty="0" err="1" smtClean="0">
                <a:latin typeface="Symbol" panose="05050102010706020507" pitchFamily="18" charset="2"/>
              </a:rPr>
              <a:t>f</a:t>
            </a:r>
            <a:r>
              <a:rPr lang="en-US" baseline="-25000" dirty="0" err="1" smtClean="0"/>
              <a:t>IGSxx</a:t>
            </a:r>
            <a:r>
              <a:rPr lang="en-US" baseline="-25000" dirty="0" smtClean="0"/>
              <a:t> </a:t>
            </a:r>
          </a:p>
          <a:p>
            <a:r>
              <a:rPr lang="en-US" dirty="0" smtClean="0">
                <a:latin typeface="Symbol" panose="05050102010706020507" pitchFamily="18" charset="2"/>
              </a:rPr>
              <a:t>l</a:t>
            </a:r>
            <a:r>
              <a:rPr lang="en-US" baseline="-25000" dirty="0" smtClean="0"/>
              <a:t>NAD83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err="1" smtClean="0">
                <a:latin typeface="Symbol" panose="05050102010706020507" pitchFamily="18" charset="2"/>
              </a:rPr>
              <a:t>l</a:t>
            </a:r>
            <a:r>
              <a:rPr lang="en-US" baseline="-25000" dirty="0" err="1" smtClean="0"/>
              <a:t>IGSxx</a:t>
            </a:r>
            <a:r>
              <a:rPr lang="en-US" baseline="-25000" dirty="0" smtClean="0"/>
              <a:t> </a:t>
            </a:r>
            <a:endParaRPr lang="en-US" baseline="-25000" dirty="0"/>
          </a:p>
          <a:p>
            <a:r>
              <a:rPr lang="en-US" dirty="0"/>
              <a:t>h</a:t>
            </a:r>
            <a:r>
              <a:rPr lang="en-US" baseline="-25000" dirty="0"/>
              <a:t>NAD83</a:t>
            </a:r>
            <a:r>
              <a:rPr lang="en-US" dirty="0"/>
              <a:t> – </a:t>
            </a:r>
            <a:r>
              <a:rPr lang="en-US" dirty="0" err="1" smtClean="0"/>
              <a:t>h</a:t>
            </a:r>
            <a:r>
              <a:rPr lang="en-US" baseline="-25000" dirty="0" err="1" smtClean="0"/>
              <a:t>IGSxx</a:t>
            </a:r>
            <a:r>
              <a:rPr lang="en-US" baseline="-25000" dirty="0" smtClean="0"/>
              <a:t> </a:t>
            </a:r>
            <a:endParaRPr lang="en-US" baseline="-25000" dirty="0"/>
          </a:p>
          <a:p>
            <a:r>
              <a:rPr lang="en-US" dirty="0" smtClean="0"/>
              <a:t>      all vary </a:t>
            </a:r>
            <a:endParaRPr lang="en-US" dirty="0"/>
          </a:p>
          <a:p>
            <a:r>
              <a:rPr lang="en-US" dirty="0"/>
              <a:t>smoothly by latitude </a:t>
            </a:r>
          </a:p>
          <a:p>
            <a:r>
              <a:rPr lang="en-US" dirty="0"/>
              <a:t>and </a:t>
            </a:r>
            <a:r>
              <a:rPr lang="en-US" dirty="0" smtClean="0"/>
              <a:t>longitude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70572" y="4200824"/>
            <a:ext cx="10182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same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GRS-80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ellipsoid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Arrow Connector 5"/>
          <p:cNvCxnSpPr>
            <a:stCxn id="2" idx="0"/>
          </p:cNvCxnSpPr>
          <p:nvPr/>
        </p:nvCxnSpPr>
        <p:spPr>
          <a:xfrm flipV="1">
            <a:off x="7679686" y="3883888"/>
            <a:ext cx="207014" cy="31693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" idx="1"/>
          </p:cNvCxnSpPr>
          <p:nvPr/>
        </p:nvCxnSpPr>
        <p:spPr>
          <a:xfrm flipH="1">
            <a:off x="6840359" y="4662489"/>
            <a:ext cx="330213" cy="5714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38100" y="0"/>
            <a:ext cx="8458200" cy="1143000"/>
          </a:xfrm>
        </p:spPr>
        <p:txBody>
          <a:bodyPr/>
          <a:lstStyle/>
          <a:p>
            <a:r>
              <a:rPr lang="en-US" sz="4000" dirty="0" smtClean="0"/>
              <a:t>NAD 83’s non-</a:t>
            </a:r>
            <a:r>
              <a:rPr lang="en-US" sz="4000" dirty="0" err="1" smtClean="0"/>
              <a:t>geocentricity</a:t>
            </a:r>
            <a:endParaRPr lang="en-US" sz="4000" dirty="0"/>
          </a:p>
        </p:txBody>
      </p:sp>
      <p:sp>
        <p:nvSpPr>
          <p:cNvPr id="43" name="Rectangle 42"/>
          <p:cNvSpPr/>
          <p:nvPr/>
        </p:nvSpPr>
        <p:spPr>
          <a:xfrm>
            <a:off x="6938411" y="1641475"/>
            <a:ext cx="2205589" cy="1603375"/>
          </a:xfrm>
          <a:prstGeom prst="rect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1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Fixed-Epoch Transformation </a:t>
            </a:r>
            <a:br>
              <a:rPr lang="en-US" dirty="0" smtClean="0"/>
            </a:br>
            <a:r>
              <a:rPr lang="en-US" dirty="0" smtClean="0"/>
              <a:t>NAD 83 to “2022”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38300"/>
            <a:ext cx="3619500" cy="258639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546" y="1628775"/>
            <a:ext cx="3718454" cy="26571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924" y="4530809"/>
            <a:ext cx="2089785" cy="15195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355" y="4516828"/>
            <a:ext cx="2108835" cy="15334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0809"/>
            <a:ext cx="2089607" cy="151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93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So…what’s new in 6 months?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NAMES!!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85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NSRS Modernization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gray">
          <a:xfrm>
            <a:off x="0" y="1736623"/>
            <a:ext cx="273423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 b="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 b="0">
                <a:solidFill>
                  <a:schemeClr val="tx1"/>
                </a:solidFill>
                <a:latin typeface="Calibri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sz="2400" u="sng" kern="0" dirty="0" smtClean="0">
                <a:latin typeface="Gill Sans MT" panose="020B0502020104020203" pitchFamily="34" charset="0"/>
              </a:rPr>
              <a:t>The Old: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400" kern="0" dirty="0" smtClean="0">
                <a:latin typeface="Gill Sans MT" panose="020B0502020104020203" pitchFamily="34" charset="0"/>
              </a:rPr>
              <a:t>NAD 83(2011)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400" kern="0" dirty="0" smtClean="0">
              <a:latin typeface="Gill Sans MT" panose="020B0502020104020203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400" kern="0" dirty="0" smtClean="0">
                <a:latin typeface="Gill Sans MT" panose="020B0502020104020203" pitchFamily="34" charset="0"/>
              </a:rPr>
              <a:t>NAD 83(PA11)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400" kern="0" dirty="0" smtClean="0">
              <a:latin typeface="Gill Sans MT" panose="020B0502020104020203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400" kern="0" dirty="0" smtClean="0">
                <a:latin typeface="Gill Sans MT" panose="020B0502020104020203" pitchFamily="34" charset="0"/>
              </a:rPr>
              <a:t>NAD </a:t>
            </a:r>
            <a:r>
              <a:rPr lang="en-US" sz="2400" kern="0" dirty="0">
                <a:latin typeface="Gill Sans MT" panose="020B0502020104020203" pitchFamily="34" charset="0"/>
              </a:rPr>
              <a:t>83(MA11)</a:t>
            </a:r>
          </a:p>
          <a:p>
            <a:pPr lvl="1">
              <a:defRPr/>
            </a:pPr>
            <a:endParaRPr lang="en-US" sz="2400" kern="0" dirty="0"/>
          </a:p>
          <a:p>
            <a:pPr marL="0" indent="0">
              <a:buFont typeface="Wingdings" pitchFamily="2" charset="2"/>
              <a:buNone/>
              <a:defRPr/>
            </a:pPr>
            <a:endParaRPr lang="en-US" b="1" kern="0" dirty="0">
              <a:solidFill>
                <a:srgbClr val="FF00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gray">
          <a:xfrm>
            <a:off x="2590800" y="1611057"/>
            <a:ext cx="6324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 b="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 b="0">
                <a:solidFill>
                  <a:schemeClr val="tx1"/>
                </a:solidFill>
                <a:latin typeface="Calibri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sz="2400" u="sng" kern="0" dirty="0" smtClean="0">
                <a:latin typeface="Gill Sans MT" panose="020B0502020104020203" pitchFamily="34" charset="0"/>
              </a:rPr>
              <a:t>The New: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000" kern="0" dirty="0" smtClean="0">
                <a:latin typeface="Gill Sans MT" panose="020B0502020104020203" pitchFamily="34" charset="0"/>
              </a:rPr>
              <a:t>The North American Terrestrial Reference Frame of 2022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000" kern="0" dirty="0" smtClean="0">
                <a:latin typeface="Gill Sans MT" panose="020B0502020104020203" pitchFamily="34" charset="0"/>
              </a:rPr>
              <a:t>	(NATRF2022)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000" kern="0" dirty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The Caribbean Terrestrial Reference Frame of 2022 </a:t>
            </a: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	(CTRF2022</a:t>
            </a:r>
            <a:r>
              <a:rPr lang="en-US" sz="2000" kern="0" dirty="0" smtClean="0">
                <a:latin typeface="Gill Sans MT" panose="020B0502020104020203" pitchFamily="34" charset="0"/>
              </a:rPr>
              <a:t>)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000" kern="0" dirty="0" smtClean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The </a:t>
            </a:r>
            <a:r>
              <a:rPr lang="en-US" sz="2000" kern="0" dirty="0" smtClean="0">
                <a:latin typeface="Gill Sans MT" panose="020B0502020104020203" pitchFamily="34" charset="0"/>
              </a:rPr>
              <a:t>Pacific Terrestrial </a:t>
            </a:r>
            <a:r>
              <a:rPr lang="en-US" sz="2000" kern="0" dirty="0">
                <a:latin typeface="Gill Sans MT" panose="020B0502020104020203" pitchFamily="34" charset="0"/>
              </a:rPr>
              <a:t>Reference Frame of 2022 </a:t>
            </a:r>
            <a:endParaRPr lang="en-US" sz="2000" kern="0" dirty="0" smtClean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 smtClean="0">
                <a:latin typeface="Gill Sans MT" panose="020B0502020104020203" pitchFamily="34" charset="0"/>
              </a:rPr>
              <a:t>	(PTRF2022)</a:t>
            </a:r>
          </a:p>
          <a:p>
            <a:pPr marL="0" indent="0">
              <a:buNone/>
              <a:defRPr/>
            </a:pPr>
            <a:endParaRPr lang="en-US" sz="2000" kern="0" dirty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The </a:t>
            </a:r>
            <a:r>
              <a:rPr lang="en-US" sz="2000" kern="0" dirty="0" smtClean="0">
                <a:latin typeface="Gill Sans MT" panose="020B0502020104020203" pitchFamily="34" charset="0"/>
              </a:rPr>
              <a:t>Mariana Terrestrial </a:t>
            </a:r>
            <a:r>
              <a:rPr lang="en-US" sz="2000" kern="0" dirty="0">
                <a:latin typeface="Gill Sans MT" panose="020B0502020104020203" pitchFamily="34" charset="0"/>
              </a:rPr>
              <a:t>Reference Frame of 2022 </a:t>
            </a:r>
            <a:endParaRPr lang="en-US" sz="2000" kern="0" dirty="0" smtClean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 smtClean="0">
                <a:latin typeface="Gill Sans MT" panose="020B0502020104020203" pitchFamily="34" charset="0"/>
              </a:rPr>
              <a:t>	(MTRF2022</a:t>
            </a:r>
            <a:r>
              <a:rPr lang="en-US" kern="0" dirty="0">
                <a:latin typeface="Gill Sans MT" panose="020B0502020104020203" pitchFamily="34" charset="0"/>
              </a:rPr>
              <a:t>)</a:t>
            </a:r>
          </a:p>
          <a:p>
            <a:pPr lvl="1">
              <a:defRPr/>
            </a:pPr>
            <a:endParaRPr lang="en-US" sz="2400" kern="0" dirty="0"/>
          </a:p>
          <a:p>
            <a:pPr marL="0" indent="0">
              <a:buFont typeface="Wingdings" pitchFamily="2" charset="2"/>
              <a:buNone/>
              <a:defRPr/>
            </a:pPr>
            <a:endParaRPr lang="en-US" b="1" kern="0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952625" y="2314575"/>
            <a:ext cx="638175" cy="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52625" y="2314575"/>
            <a:ext cx="781610" cy="91440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952624" y="3028952"/>
            <a:ext cx="781611" cy="126329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952624" y="3786163"/>
            <a:ext cx="781611" cy="160498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73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NSRS Modernization</a:t>
            </a:r>
          </a:p>
        </p:txBody>
      </p:sp>
      <p:sp>
        <p:nvSpPr>
          <p:cNvPr id="23556" name="Content Placeholder 2"/>
          <p:cNvSpPr txBox="1">
            <a:spLocks/>
          </p:cNvSpPr>
          <p:nvPr/>
        </p:nvSpPr>
        <p:spPr bwMode="auto">
          <a:xfrm>
            <a:off x="860425" y="1524000"/>
            <a:ext cx="3711575" cy="519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marL="457200" lvl="1" indent="0" eaLnBrk="1" hangingPunct="1">
              <a:buNone/>
            </a:pPr>
            <a:r>
              <a:rPr lang="en-US" altLang="en-US" sz="2400" u="sng" dirty="0" smtClean="0">
                <a:cs typeface="Times New Roman" panose="02020603050405020304" pitchFamily="18" charset="0"/>
              </a:rPr>
              <a:t>The Old:</a:t>
            </a:r>
          </a:p>
          <a:p>
            <a:pPr marL="457200" lvl="1" indent="0" eaLnBrk="1" hangingPunct="1">
              <a:buNone/>
            </a:pPr>
            <a:r>
              <a:rPr lang="en-US" altLang="en-US" sz="2400" dirty="0" smtClean="0">
                <a:cs typeface="Times New Roman" panose="02020603050405020304" pitchFamily="18" charset="0"/>
              </a:rPr>
              <a:t>NAVD </a:t>
            </a:r>
            <a:r>
              <a:rPr lang="en-US" altLang="en-US" sz="2400" dirty="0">
                <a:cs typeface="Times New Roman" panose="02020603050405020304" pitchFamily="18" charset="0"/>
              </a:rPr>
              <a:t>88</a:t>
            </a:r>
          </a:p>
          <a:p>
            <a:pPr marL="457200" lvl="1" indent="0" eaLnBrk="1" hangingPunct="1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PRVD 02</a:t>
            </a:r>
          </a:p>
          <a:p>
            <a:pPr marL="457200" lvl="1" indent="0" eaLnBrk="1" hangingPunct="1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VIVD09</a:t>
            </a:r>
          </a:p>
          <a:p>
            <a:pPr marL="457200" lvl="1" indent="0" eaLnBrk="1" hangingPunct="1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ASVD02</a:t>
            </a:r>
          </a:p>
          <a:p>
            <a:pPr marL="457200" lvl="1" indent="0" eaLnBrk="1" hangingPunct="1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NMVD03</a:t>
            </a:r>
          </a:p>
          <a:p>
            <a:pPr marL="457200" lvl="1" indent="0" eaLnBrk="1" hangingPunct="1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GUVD04</a:t>
            </a:r>
          </a:p>
          <a:p>
            <a:pPr marL="457200" lvl="1" indent="0" eaLnBrk="1" hangingPunct="1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IGLD </a:t>
            </a:r>
            <a:r>
              <a:rPr lang="en-US" altLang="en-US" sz="2400" dirty="0" smtClean="0">
                <a:cs typeface="Times New Roman" panose="02020603050405020304" pitchFamily="18" charset="0"/>
              </a:rPr>
              <a:t>85</a:t>
            </a:r>
          </a:p>
          <a:p>
            <a:pPr marL="457200" lvl="1" indent="0" eaLnBrk="1" hangingPunct="1">
              <a:buNone/>
            </a:pPr>
            <a:r>
              <a:rPr lang="en-US" altLang="en-US" sz="2400" dirty="0" smtClean="0">
                <a:cs typeface="Times New Roman" panose="02020603050405020304" pitchFamily="18" charset="0"/>
              </a:rPr>
              <a:t>IGSN71</a:t>
            </a:r>
          </a:p>
          <a:p>
            <a:pPr marL="457200" lvl="1" indent="0" eaLnBrk="1" hangingPunct="1">
              <a:buNone/>
            </a:pPr>
            <a:r>
              <a:rPr lang="en-US" altLang="en-US" sz="2400" dirty="0" smtClean="0">
                <a:cs typeface="Times New Roman" panose="02020603050405020304" pitchFamily="18" charset="0"/>
              </a:rPr>
              <a:t>GEOID12B</a:t>
            </a:r>
          </a:p>
          <a:p>
            <a:pPr marL="457200" lvl="1" indent="0" eaLnBrk="1" hangingPunct="1">
              <a:buNone/>
            </a:pPr>
            <a:r>
              <a:rPr lang="en-US" altLang="en-US" sz="2400" dirty="0" smtClean="0">
                <a:cs typeface="Times New Roman" panose="02020603050405020304" pitchFamily="18" charset="0"/>
              </a:rPr>
              <a:t>DEFLEC12B</a:t>
            </a:r>
          </a:p>
          <a:p>
            <a:pPr marL="457200" lvl="1" indent="0" eaLnBrk="1" hangingPunct="1">
              <a:buNone/>
            </a:pPr>
            <a:endParaRPr lang="en-US" altLang="en-US" dirty="0"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819400" y="2514600"/>
            <a:ext cx="6324600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marL="457200" lvl="1" indent="0" eaLnBrk="1" hangingPunct="1">
              <a:buNone/>
            </a:pPr>
            <a:r>
              <a:rPr lang="en-US" altLang="en-US" sz="2400" u="sng" dirty="0" smtClean="0">
                <a:cs typeface="Times New Roman" panose="02020603050405020304" pitchFamily="18" charset="0"/>
              </a:rPr>
              <a:t>The New:</a:t>
            </a:r>
          </a:p>
          <a:p>
            <a:pPr marL="457200" lvl="1" indent="0" eaLnBrk="1" hangingPunct="1">
              <a:buNone/>
            </a:pPr>
            <a:r>
              <a:rPr lang="en-US" altLang="en-US" sz="2400" dirty="0" smtClean="0">
                <a:cs typeface="Times New Roman" panose="02020603050405020304" pitchFamily="18" charset="0"/>
              </a:rPr>
              <a:t>The North American-Pacific Geopotential Datum of 2022 (NAPGD2022)</a:t>
            </a:r>
          </a:p>
          <a:p>
            <a:pPr marL="457200" lvl="1" indent="0" eaLnBrk="1" hangingPunct="1">
              <a:buNone/>
            </a:pPr>
            <a:endParaRPr lang="en-US" altLang="en-US" sz="2400" dirty="0" smtClean="0">
              <a:cs typeface="Times New Roman" panose="02020603050405020304" pitchFamily="18" charset="0"/>
            </a:endParaRPr>
          </a:p>
          <a:p>
            <a:pPr marL="457200" lvl="1" indent="0" eaLnBrk="1" hangingPunct="1">
              <a:buNone/>
            </a:pPr>
            <a:r>
              <a:rPr lang="en-US" altLang="en-US" sz="2400" dirty="0">
                <a:cs typeface="Times New Roman" panose="02020603050405020304" pitchFamily="18" charset="0"/>
              </a:rPr>
              <a:t>	</a:t>
            </a:r>
            <a:r>
              <a:rPr lang="en-US" altLang="en-US" sz="2400" dirty="0" smtClean="0">
                <a:cs typeface="Times New Roman" panose="02020603050405020304" pitchFamily="18" charset="0"/>
              </a:rPr>
              <a:t>- Will include GEOID2022</a:t>
            </a:r>
          </a:p>
          <a:p>
            <a:pPr marL="457200" lvl="1" indent="0" eaLnBrk="1" hangingPunct="1">
              <a:buNone/>
            </a:pPr>
            <a:endParaRPr lang="en-US" altLang="en-US" dirty="0"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1990725"/>
            <a:ext cx="989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Orthometric</a:t>
            </a:r>
          </a:p>
          <a:p>
            <a:r>
              <a:rPr lang="en-US" sz="1100" b="1" dirty="0" smtClean="0">
                <a:solidFill>
                  <a:srgbClr val="FF0000"/>
                </a:solidFill>
              </a:rPr>
              <a:t>Heights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238454"/>
            <a:ext cx="98937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Normal</a:t>
            </a:r>
          </a:p>
          <a:p>
            <a:r>
              <a:rPr lang="en-US" sz="1100" b="1" dirty="0" smtClean="0">
                <a:solidFill>
                  <a:srgbClr val="FF0000"/>
                </a:solidFill>
              </a:rPr>
              <a:t>Orthometric</a:t>
            </a:r>
          </a:p>
          <a:p>
            <a:r>
              <a:rPr lang="en-US" sz="1100" b="1" dirty="0" smtClean="0">
                <a:solidFill>
                  <a:srgbClr val="FF0000"/>
                </a:solidFill>
              </a:rPr>
              <a:t>Heights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5" name="Left Brace 4"/>
          <p:cNvSpPr/>
          <p:nvPr/>
        </p:nvSpPr>
        <p:spPr>
          <a:xfrm>
            <a:off x="989373" y="2514599"/>
            <a:ext cx="258403" cy="20478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-37487" y="4602095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Dynamic</a:t>
            </a:r>
          </a:p>
          <a:p>
            <a:r>
              <a:rPr lang="en-US" sz="1100" b="1" dirty="0" smtClean="0">
                <a:solidFill>
                  <a:srgbClr val="FF0000"/>
                </a:solidFill>
              </a:rPr>
              <a:t>Heights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43837" y="5153110"/>
            <a:ext cx="6687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Gravity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43837" y="5534848"/>
            <a:ext cx="10005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Geoid</a:t>
            </a:r>
          </a:p>
          <a:p>
            <a:r>
              <a:rPr lang="en-US" sz="1100" b="1" dirty="0" smtClean="0">
                <a:solidFill>
                  <a:srgbClr val="FF0000"/>
                </a:solidFill>
              </a:rPr>
              <a:t>Undulations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11222" y="5965735"/>
            <a:ext cx="11480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Deflections of</a:t>
            </a:r>
          </a:p>
          <a:p>
            <a:r>
              <a:rPr lang="en-US" sz="1100" b="1" dirty="0">
                <a:solidFill>
                  <a:srgbClr val="FF0000"/>
                </a:solidFill>
              </a:rPr>
              <a:t>t</a:t>
            </a:r>
            <a:r>
              <a:rPr lang="en-US" sz="1100" b="1" dirty="0" smtClean="0">
                <a:solidFill>
                  <a:srgbClr val="FF0000"/>
                </a:solidFill>
              </a:rPr>
              <a:t>he Vertical</a:t>
            </a:r>
          </a:p>
        </p:txBody>
      </p:sp>
    </p:spTree>
    <p:extLst>
      <p:ext uri="{BB962C8B-B14F-4D97-AF65-F5344CB8AC3E}">
        <p14:creationId xmlns:p14="http://schemas.microsoft.com/office/powerpoint/2010/main" val="71550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5" grpId="0" animBg="1"/>
      <p:bldP spid="10" grpId="0"/>
      <p:bldP spid="11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So…what’s new in 6 months?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NAMES!!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Mathematical Decisions!!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8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Replacing the NAD 83’s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u="sng" dirty="0" smtClean="0"/>
              <a:t>Three</a:t>
            </a:r>
            <a:r>
              <a:rPr lang="en-US" sz="2800" dirty="0" smtClean="0"/>
              <a:t> plate-(</a:t>
            </a:r>
            <a:r>
              <a:rPr lang="en-US" sz="2800" i="1" dirty="0" smtClean="0">
                <a:solidFill>
                  <a:srgbClr val="FF0000"/>
                </a:solidFill>
              </a:rPr>
              <a:t>pseudo</a:t>
            </a:r>
            <a:r>
              <a:rPr lang="en-US" sz="2800" dirty="0" smtClean="0"/>
              <a:t>)fixed frames will be replaced with </a:t>
            </a:r>
            <a:r>
              <a:rPr lang="en-US" sz="2800" u="sng" dirty="0" smtClean="0"/>
              <a:t>four</a:t>
            </a:r>
            <a:r>
              <a:rPr lang="en-US" sz="2800" dirty="0" smtClean="0"/>
              <a:t> </a:t>
            </a:r>
            <a:r>
              <a:rPr lang="en-US" sz="2800" i="1" dirty="0" smtClean="0"/>
              <a:t>plate-fixed</a:t>
            </a:r>
            <a:r>
              <a:rPr lang="en-US" sz="2800" dirty="0" smtClean="0"/>
              <a:t> reference frames</a:t>
            </a:r>
          </a:p>
          <a:p>
            <a:pPr lvl="1"/>
            <a:r>
              <a:rPr lang="en-US" sz="2400" dirty="0" smtClean="0"/>
              <a:t>N. Amer., Pacific, Mariana, Caribbean(new!)</a:t>
            </a:r>
          </a:p>
          <a:p>
            <a:r>
              <a:rPr lang="en-US" sz="2800" dirty="0"/>
              <a:t>Remove long-standing non-</a:t>
            </a:r>
            <a:r>
              <a:rPr lang="en-US" sz="2800" dirty="0" err="1"/>
              <a:t>geocentricity</a:t>
            </a:r>
            <a:r>
              <a:rPr lang="en-US" sz="2800" dirty="0"/>
              <a:t> of NAD 83 </a:t>
            </a:r>
            <a:r>
              <a:rPr lang="en-US" sz="2800" dirty="0" smtClean="0"/>
              <a:t>frames</a:t>
            </a:r>
            <a:endParaRPr lang="en-US" sz="2400" dirty="0"/>
          </a:p>
          <a:p>
            <a:r>
              <a:rPr lang="en-US" sz="2800" dirty="0" smtClean="0"/>
              <a:t>All four : identical to </a:t>
            </a:r>
            <a:r>
              <a:rPr lang="en-US" sz="2800" dirty="0" err="1" smtClean="0"/>
              <a:t>IGSxx</a:t>
            </a:r>
            <a:r>
              <a:rPr lang="en-US" sz="2800" dirty="0" smtClean="0"/>
              <a:t> at a TBD epoch</a:t>
            </a:r>
          </a:p>
          <a:p>
            <a:pPr lvl="1"/>
            <a:r>
              <a:rPr lang="en-US" sz="2400" dirty="0" smtClean="0"/>
              <a:t>2020.00?</a:t>
            </a:r>
          </a:p>
          <a:p>
            <a:r>
              <a:rPr lang="en-US" sz="2800" dirty="0" smtClean="0"/>
              <a:t>All four : differ from </a:t>
            </a:r>
            <a:r>
              <a:rPr lang="en-US" sz="2800" dirty="0" err="1" smtClean="0"/>
              <a:t>IGSxx</a:t>
            </a:r>
            <a:r>
              <a:rPr lang="en-US" sz="2800" dirty="0" smtClean="0"/>
              <a:t> by plate rotation only</a:t>
            </a:r>
          </a:p>
          <a:p>
            <a:pPr lvl="1"/>
            <a:r>
              <a:rPr lang="en-US" sz="2400" dirty="0" smtClean="0"/>
              <a:t>Updated Euler Pole determination for rigid plate only</a:t>
            </a:r>
          </a:p>
        </p:txBody>
      </p:sp>
    </p:spTree>
    <p:extLst>
      <p:ext uri="{BB962C8B-B14F-4D97-AF65-F5344CB8AC3E}">
        <p14:creationId xmlns:p14="http://schemas.microsoft.com/office/powerpoint/2010/main" val="242434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13,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1" y="615750"/>
            <a:ext cx="4876800" cy="553422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76225" y="1323975"/>
            <a:ext cx="362150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Each frame will get 3 parameters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Euler Pole Latitude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Euler Pole Longitude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Rotation rate (radians / year)</a:t>
            </a:r>
          </a:p>
          <a:p>
            <a:endParaRPr lang="en-US" dirty="0"/>
          </a:p>
          <a:p>
            <a:r>
              <a:rPr lang="en-US" dirty="0" smtClean="0"/>
              <a:t>This will be used to compute</a:t>
            </a:r>
          </a:p>
          <a:p>
            <a:r>
              <a:rPr lang="en-US" dirty="0" smtClean="0"/>
              <a:t>time-dependent TRF2022 </a:t>
            </a:r>
          </a:p>
          <a:p>
            <a:r>
              <a:rPr lang="en-US" dirty="0" smtClean="0"/>
              <a:t>coordinates from time-dependent</a:t>
            </a:r>
          </a:p>
          <a:p>
            <a:r>
              <a:rPr lang="en-US" dirty="0" smtClean="0"/>
              <a:t>IGS coordinates. </a:t>
            </a:r>
          </a:p>
        </p:txBody>
      </p:sp>
    </p:spTree>
    <p:extLst>
      <p:ext uri="{BB962C8B-B14F-4D97-AF65-F5344CB8AC3E}">
        <p14:creationId xmlns:p14="http://schemas.microsoft.com/office/powerpoint/2010/main" val="25545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March 13,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NSPS Meeting, Silver Spring</a:t>
            </a:r>
            <a:endParaRPr lang="en-US"/>
          </a:p>
        </p:txBody>
      </p:sp>
      <p:pic>
        <p:nvPicPr>
          <p:cNvPr id="7" name="Picture 6" descr="CONUS unlabeled 3 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5450" y="1727094"/>
            <a:ext cx="7340600" cy="43053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" y="457200"/>
            <a:ext cx="8458200" cy="1143000"/>
          </a:xfrm>
        </p:spPr>
        <p:txBody>
          <a:bodyPr/>
          <a:lstStyle/>
          <a:p>
            <a:r>
              <a:rPr lang="en-US" sz="4000" dirty="0" smtClean="0"/>
              <a:t>NATRF2022 </a:t>
            </a:r>
            <a:r>
              <a:rPr lang="en-US" sz="4000" dirty="0"/>
              <a:t>f</a:t>
            </a:r>
            <a:r>
              <a:rPr lang="en-US" sz="4000" dirty="0" smtClean="0"/>
              <a:t>rame is rigid and </a:t>
            </a:r>
            <a:br>
              <a:rPr lang="en-US" sz="4000" dirty="0" smtClean="0"/>
            </a:br>
            <a:r>
              <a:rPr lang="en-US" sz="4000" dirty="0" smtClean="0"/>
              <a:t>fixed to rigid part of the N.A. plate</a:t>
            </a:r>
            <a:endParaRPr lang="en-US" sz="4000" dirty="0"/>
          </a:p>
        </p:txBody>
      </p:sp>
      <p:sp>
        <p:nvSpPr>
          <p:cNvPr id="23" name="5-Point Star 22"/>
          <p:cNvSpPr/>
          <p:nvPr/>
        </p:nvSpPr>
        <p:spPr bwMode="auto">
          <a:xfrm>
            <a:off x="3659515" y="3365397"/>
            <a:ext cx="266700" cy="266700"/>
          </a:xfrm>
          <a:prstGeom prst="star5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266178" y="1871358"/>
            <a:ext cx="2451772" cy="3122633"/>
          </a:xfrm>
          <a:custGeom>
            <a:avLst/>
            <a:gdLst>
              <a:gd name="connsiteX0" fmla="*/ 220519 w 2451772"/>
              <a:gd name="connsiteY0" fmla="*/ 60681 h 3122633"/>
              <a:gd name="connsiteX1" fmla="*/ 1444635 w 2451772"/>
              <a:gd name="connsiteY1" fmla="*/ 193416 h 3122633"/>
              <a:gd name="connsiteX2" fmla="*/ 1813345 w 2451772"/>
              <a:gd name="connsiteY2" fmla="*/ 1181558 h 3122633"/>
              <a:gd name="connsiteX3" fmla="*/ 2447525 w 2451772"/>
              <a:gd name="connsiteY3" fmla="*/ 2361429 h 3122633"/>
              <a:gd name="connsiteX4" fmla="*/ 1474132 w 2451772"/>
              <a:gd name="connsiteY4" fmla="*/ 3069352 h 3122633"/>
              <a:gd name="connsiteX5" fmla="*/ 530235 w 2451772"/>
              <a:gd name="connsiteY5" fmla="*/ 2951365 h 3122633"/>
              <a:gd name="connsiteX6" fmla="*/ 43538 w 2451772"/>
              <a:gd name="connsiteY6" fmla="*/ 1992719 h 3122633"/>
              <a:gd name="connsiteX7" fmla="*/ 43538 w 2451772"/>
              <a:gd name="connsiteY7" fmla="*/ 916087 h 3122633"/>
              <a:gd name="connsiteX8" fmla="*/ 220519 w 2451772"/>
              <a:gd name="connsiteY8" fmla="*/ 60681 h 312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1772" h="3122633">
                <a:moveTo>
                  <a:pt x="220519" y="60681"/>
                </a:moveTo>
                <a:cubicBezTo>
                  <a:pt x="454035" y="-59764"/>
                  <a:pt x="1179164" y="6603"/>
                  <a:pt x="1444635" y="193416"/>
                </a:cubicBezTo>
                <a:cubicBezTo>
                  <a:pt x="1710106" y="380229"/>
                  <a:pt x="1646197" y="820223"/>
                  <a:pt x="1813345" y="1181558"/>
                </a:cubicBezTo>
                <a:cubicBezTo>
                  <a:pt x="1980493" y="1542893"/>
                  <a:pt x="2504061" y="2046797"/>
                  <a:pt x="2447525" y="2361429"/>
                </a:cubicBezTo>
                <a:cubicBezTo>
                  <a:pt x="2390990" y="2676061"/>
                  <a:pt x="1793680" y="2971029"/>
                  <a:pt x="1474132" y="3069352"/>
                </a:cubicBezTo>
                <a:cubicBezTo>
                  <a:pt x="1154584" y="3167675"/>
                  <a:pt x="768667" y="3130804"/>
                  <a:pt x="530235" y="2951365"/>
                </a:cubicBezTo>
                <a:cubicBezTo>
                  <a:pt x="291803" y="2771926"/>
                  <a:pt x="124654" y="2331932"/>
                  <a:pt x="43538" y="1992719"/>
                </a:cubicBezTo>
                <a:cubicBezTo>
                  <a:pt x="-37578" y="1653506"/>
                  <a:pt x="14041" y="1240551"/>
                  <a:pt x="43538" y="916087"/>
                </a:cubicBezTo>
                <a:cubicBezTo>
                  <a:pt x="73035" y="591623"/>
                  <a:pt x="-12997" y="181126"/>
                  <a:pt x="220519" y="60681"/>
                </a:cubicBezTo>
                <a:close/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5-Point Star 24"/>
          <p:cNvSpPr/>
          <p:nvPr/>
        </p:nvSpPr>
        <p:spPr bwMode="auto">
          <a:xfrm>
            <a:off x="1225364" y="4063488"/>
            <a:ext cx="266700" cy="2667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66178" y="1719521"/>
            <a:ext cx="7499871" cy="4236672"/>
            <a:chOff x="419099" y="1652846"/>
            <a:chExt cx="6766580" cy="4236672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75260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105150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448175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816927" y="1652846"/>
              <a:ext cx="9525" cy="4236672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19100" y="2705100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19100" y="3757354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19099" y="4800083"/>
              <a:ext cx="6766579" cy="9525"/>
            </a:xfrm>
            <a:prstGeom prst="line">
              <a:avLst/>
            </a:prstGeom>
            <a:ln w="508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266178" y="5287889"/>
            <a:ext cx="2451772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Non-rigid part of the N.A. plate </a:t>
            </a:r>
            <a:endParaRPr lang="en-US" sz="2000" b="1" dirty="0">
              <a:solidFill>
                <a:srgbClr val="FF0000"/>
              </a:solidFill>
            </a:endParaRP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(deformation)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area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931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80571</TotalTime>
  <Words>1038</Words>
  <Application>Microsoft Office PowerPoint</Application>
  <PresentationFormat>On-screen Show (4:3)</PresentationFormat>
  <Paragraphs>308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ＭＳ Ｐゴシック</vt:lpstr>
      <vt:lpstr>ＭＳ Ｐゴシック</vt:lpstr>
      <vt:lpstr>Arial</vt:lpstr>
      <vt:lpstr>Calibri</vt:lpstr>
      <vt:lpstr>Gill Sans MT</vt:lpstr>
      <vt:lpstr>Symbol</vt:lpstr>
      <vt:lpstr>Times New Roman</vt:lpstr>
      <vt:lpstr>Verdana</vt:lpstr>
      <vt:lpstr>Wingdings</vt:lpstr>
      <vt:lpstr>Theme1</vt:lpstr>
      <vt:lpstr>Office Theme</vt:lpstr>
      <vt:lpstr>1_Office Theme</vt:lpstr>
      <vt:lpstr>2_Office Theme</vt:lpstr>
      <vt:lpstr>PowerPoint Presentation</vt:lpstr>
      <vt:lpstr>“Modernizing the NSRS” means…</vt:lpstr>
      <vt:lpstr>So…what’s new in 6 months?</vt:lpstr>
      <vt:lpstr>NSRS Modernization</vt:lpstr>
      <vt:lpstr>NSRS Modernization</vt:lpstr>
      <vt:lpstr>So…what’s new in 6 months?</vt:lpstr>
      <vt:lpstr>Replacing the NAD 83’s</vt:lpstr>
      <vt:lpstr>PowerPoint Presentation</vt:lpstr>
      <vt:lpstr>NATRF2022 frame is rigid and  fixed to rigid part of the N.A. plate</vt:lpstr>
      <vt:lpstr>PowerPoint Presentation</vt:lpstr>
      <vt:lpstr>PowerPoint Presentation</vt:lpstr>
      <vt:lpstr>PowerPoint Presentation</vt:lpstr>
      <vt:lpstr>PowerPoint Presentation</vt:lpstr>
      <vt:lpstr>Time-Dependencies as a service: NATRF2022 and actual survey epochs</vt:lpstr>
      <vt:lpstr>Time Dependencies as a service: Intra-plate motions</vt:lpstr>
      <vt:lpstr>So…what’s new in 6 months?</vt:lpstr>
      <vt:lpstr>The new  Geodetic Toolkit</vt:lpstr>
      <vt:lpstr>The new  Geodetic Toolkit with  NADCON 5.0</vt:lpstr>
      <vt:lpstr>PowerPoint Presentation</vt:lpstr>
      <vt:lpstr>PowerPoint Presentation</vt:lpstr>
      <vt:lpstr>Thank you!</vt:lpstr>
      <vt:lpstr>Questions?</vt:lpstr>
      <vt:lpstr>Plate-(pseudo)fixed frames</vt:lpstr>
      <vt:lpstr>NAD 83’s non-geocentricity</vt:lpstr>
      <vt:lpstr>Fixed-Epoch Transformation  NAD 83 to “2022”</vt:lpstr>
    </vt:vector>
  </TitlesOfParts>
  <Company>NOS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NGS All Hands 2.5.2010</dc:title>
  <dc:creator>Chris.Harm</dc:creator>
  <cp:lastModifiedBy>Daniel R Roman</cp:lastModifiedBy>
  <cp:revision>2605</cp:revision>
  <cp:lastPrinted>2017-02-02T17:15:29Z</cp:lastPrinted>
  <dcterms:created xsi:type="dcterms:W3CDTF">2009-09-30T12:20:38Z</dcterms:created>
  <dcterms:modified xsi:type="dcterms:W3CDTF">2017-03-13T15:32:43Z</dcterms:modified>
</cp:coreProperties>
</file>