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7568" r:id="rId1"/>
    <p:sldMasterId id="2147487879" r:id="rId2"/>
    <p:sldMasterId id="2147487891" r:id="rId3"/>
  </p:sldMasterIdLst>
  <p:notesMasterIdLst>
    <p:notesMasterId r:id="rId32"/>
  </p:notesMasterIdLst>
  <p:handoutMasterIdLst>
    <p:handoutMasterId r:id="rId33"/>
  </p:handoutMasterIdLst>
  <p:sldIdLst>
    <p:sldId id="362" r:id="rId4"/>
    <p:sldId id="1256" r:id="rId5"/>
    <p:sldId id="1259" r:id="rId6"/>
    <p:sldId id="1260" r:id="rId7"/>
    <p:sldId id="1261" r:id="rId8"/>
    <p:sldId id="1262" r:id="rId9"/>
    <p:sldId id="1263" r:id="rId10"/>
    <p:sldId id="1264" r:id="rId11"/>
    <p:sldId id="1265" r:id="rId12"/>
    <p:sldId id="1277" r:id="rId13"/>
    <p:sldId id="1278" r:id="rId14"/>
    <p:sldId id="1280" r:id="rId15"/>
    <p:sldId id="1281" r:id="rId16"/>
    <p:sldId id="1282" r:id="rId17"/>
    <p:sldId id="1283" r:id="rId18"/>
    <p:sldId id="1284" r:id="rId19"/>
    <p:sldId id="1285" r:id="rId20"/>
    <p:sldId id="1346" r:id="rId21"/>
    <p:sldId id="1349" r:id="rId22"/>
    <p:sldId id="1354" r:id="rId23"/>
    <p:sldId id="1356" r:id="rId24"/>
    <p:sldId id="1357" r:id="rId25"/>
    <p:sldId id="1358" r:id="rId26"/>
    <p:sldId id="1359" r:id="rId27"/>
    <p:sldId id="1360" r:id="rId28"/>
    <p:sldId id="1361" r:id="rId29"/>
    <p:sldId id="1286" r:id="rId30"/>
    <p:sldId id="1287" r:id="rId31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0" userDrawn="1">
          <p15:clr>
            <a:srgbClr val="A4A3A4"/>
          </p15:clr>
        </p15:guide>
        <p15:guide id="2" orient="horz" pos="1892" userDrawn="1">
          <p15:clr>
            <a:srgbClr val="A4A3A4"/>
          </p15:clr>
        </p15:guide>
        <p15:guide id="3" orient="horz" pos="2304" userDrawn="1">
          <p15:clr>
            <a:srgbClr val="A4A3A4"/>
          </p15:clr>
        </p15:guide>
        <p15:guide id="4" orient="horz" pos="1709" userDrawn="1">
          <p15:clr>
            <a:srgbClr val="A4A3A4"/>
          </p15:clr>
        </p15:guide>
        <p15:guide id="5" orient="horz" pos="3157" userDrawn="1">
          <p15:clr>
            <a:srgbClr val="A4A3A4"/>
          </p15:clr>
        </p15:guide>
        <p15:guide id="6" orient="horz" pos="4170" userDrawn="1">
          <p15:clr>
            <a:srgbClr val="A4A3A4"/>
          </p15:clr>
        </p15:guide>
        <p15:guide id="7" orient="horz" pos="2886" userDrawn="1">
          <p15:clr>
            <a:srgbClr val="A4A3A4"/>
          </p15:clr>
        </p15:guide>
        <p15:guide id="8" pos="708" userDrawn="1">
          <p15:clr>
            <a:srgbClr val="A4A3A4"/>
          </p15:clr>
        </p15:guide>
        <p15:guide id="9" pos="4464" userDrawn="1">
          <p15:clr>
            <a:srgbClr val="A4A3A4"/>
          </p15:clr>
        </p15:guide>
        <p15:guide id="10" pos="2635" userDrawn="1">
          <p15:clr>
            <a:srgbClr val="A4A3A4"/>
          </p15:clr>
        </p15:guide>
        <p15:guide id="11" pos="556" userDrawn="1">
          <p15:clr>
            <a:srgbClr val="A4A3A4"/>
          </p15:clr>
        </p15:guide>
        <p15:guide id="12" pos="6627" userDrawn="1">
          <p15:clr>
            <a:srgbClr val="A4A3A4"/>
          </p15:clr>
        </p15:guide>
        <p15:guide id="13" pos="1719" userDrawn="1">
          <p15:clr>
            <a:srgbClr val="A4A3A4"/>
          </p15:clr>
        </p15:guide>
        <p15:guide id="14" pos="717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C00000"/>
    <a:srgbClr val="009900"/>
    <a:srgbClr val="008000"/>
    <a:srgbClr val="008080"/>
    <a:srgbClr val="336600"/>
    <a:srgbClr val="00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056" autoAdjust="0"/>
    <p:restoredTop sz="76568" autoAdjust="0"/>
  </p:normalViewPr>
  <p:slideViewPr>
    <p:cSldViewPr snapToGrid="0">
      <p:cViewPr varScale="1">
        <p:scale>
          <a:sx n="121" d="100"/>
          <a:sy n="121" d="100"/>
        </p:scale>
        <p:origin x="3222" y="102"/>
      </p:cViewPr>
      <p:guideLst>
        <p:guide orient="horz" pos="2110"/>
        <p:guide orient="horz" pos="1892"/>
        <p:guide orient="horz" pos="2304"/>
        <p:guide orient="horz" pos="1709"/>
        <p:guide orient="horz" pos="3157"/>
        <p:guide orient="horz" pos="4170"/>
        <p:guide orient="horz" pos="2886"/>
        <p:guide pos="708"/>
        <p:guide pos="4464"/>
        <p:guide pos="2635"/>
        <p:guide pos="556"/>
        <p:guide pos="6627"/>
        <p:guide pos="1719"/>
        <p:guide pos="7172"/>
      </p:guideLst>
    </p:cSldViewPr>
  </p:slideViewPr>
  <p:outlineViewPr>
    <p:cViewPr>
      <p:scale>
        <a:sx n="33" d="100"/>
        <a:sy n="33" d="100"/>
      </p:scale>
      <p:origin x="0" y="58692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2357" y="86"/>
      </p:cViewPr>
      <p:guideLst>
        <p:guide orient="horz" pos="2928"/>
        <p:guide pos="2208"/>
      </p:guideLst>
    </p:cSldViewPr>
  </p:notesViewPr>
  <p:gridSpacing cx="228600" cy="2286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9219" cy="465774"/>
          </a:xfrm>
          <a:prstGeom prst="rect">
            <a:avLst/>
          </a:prstGeom>
        </p:spPr>
        <p:txBody>
          <a:bodyPr vert="horz" lIns="91418" tIns="45709" rIns="91418" bIns="45709" rtlCol="0"/>
          <a:lstStyle>
            <a:lvl1pPr algn="l">
              <a:defRPr sz="1200">
                <a:latin typeface="Gill Sans MT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9592" y="0"/>
            <a:ext cx="3039219" cy="465774"/>
          </a:xfrm>
          <a:prstGeom prst="rect">
            <a:avLst/>
          </a:prstGeom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ill Sans MT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665BF6DA-DA8C-44E3-A6C0-332C06A682C5}" type="datetimeFigureOut">
              <a:rPr lang="en-US" altLang="en-US"/>
              <a:pPr>
                <a:defRPr/>
              </a:pPr>
              <a:t>9/2/2022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037"/>
            <a:ext cx="3039219" cy="465774"/>
          </a:xfrm>
          <a:prstGeom prst="rect">
            <a:avLst/>
          </a:prstGeom>
        </p:spPr>
        <p:txBody>
          <a:bodyPr vert="horz" lIns="91418" tIns="45709" rIns="91418" bIns="45709" rtlCol="0" anchor="b"/>
          <a:lstStyle>
            <a:lvl1pPr algn="l">
              <a:defRPr sz="1200">
                <a:latin typeface="Gill Sans MT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9592" y="8829037"/>
            <a:ext cx="3039219" cy="465774"/>
          </a:xfrm>
          <a:prstGeom prst="rect">
            <a:avLst/>
          </a:prstGeom>
        </p:spPr>
        <p:txBody>
          <a:bodyPr vert="horz" wrap="square" lIns="91418" tIns="45709" rIns="91418" bIns="4570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ill Sans MT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8F1AEA04-358C-45E1-A861-0E11DAA9CB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8083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628" cy="465774"/>
          </a:xfrm>
          <a:prstGeom prst="rect">
            <a:avLst/>
          </a:prstGeom>
        </p:spPr>
        <p:txBody>
          <a:bodyPr vert="horz" lIns="93137" tIns="46568" rIns="93137" bIns="4656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Gill Sans MT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1183" y="0"/>
            <a:ext cx="3037628" cy="465774"/>
          </a:xfrm>
          <a:prstGeom prst="rect">
            <a:avLst/>
          </a:prstGeom>
        </p:spPr>
        <p:txBody>
          <a:bodyPr vert="horz" wrap="square" lIns="93137" tIns="46568" rIns="93137" bIns="46568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ill Sans MT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50601C75-92DE-49D3-8A56-637421670EE3}" type="datetimeFigureOut">
              <a:rPr lang="en-US" altLang="en-US"/>
              <a:pPr>
                <a:defRPr/>
              </a:pPr>
              <a:t>9/2/2022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37" tIns="46568" rIns="93137" bIns="4656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359" y="4414519"/>
            <a:ext cx="5607684" cy="4187195"/>
          </a:xfrm>
          <a:prstGeom prst="rect">
            <a:avLst/>
          </a:prstGeom>
        </p:spPr>
        <p:txBody>
          <a:bodyPr vert="horz" lIns="93137" tIns="46568" rIns="93137" bIns="46568" rtlCol="0">
            <a:norm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037"/>
            <a:ext cx="3037628" cy="465774"/>
          </a:xfrm>
          <a:prstGeom prst="rect">
            <a:avLst/>
          </a:prstGeom>
        </p:spPr>
        <p:txBody>
          <a:bodyPr vert="horz" lIns="93137" tIns="46568" rIns="93137" bIns="4656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Gill Sans MT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1183" y="8829037"/>
            <a:ext cx="3037628" cy="465774"/>
          </a:xfrm>
          <a:prstGeom prst="rect">
            <a:avLst/>
          </a:prstGeom>
        </p:spPr>
        <p:txBody>
          <a:bodyPr vert="horz" wrap="square" lIns="93137" tIns="46568" rIns="93137" bIns="46568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ill Sans MT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0BB61E35-BFDD-405B-89B5-EDCF0FB433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10614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ill Sans MT" pitchFamily="34" charset="0"/>
        <a:ea typeface="MS PGothic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ill Sans MT" pitchFamily="34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ill Sans MT" pitchFamily="34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ill Sans MT" pitchFamily="34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ill Sans MT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B61E35-BFDD-405B-89B5-EDCF0FB433D1}" type="slidenum">
              <a:rPr lang="en-US" altLang="en-US" smtClean="0"/>
              <a:pPr>
                <a:defRPr/>
              </a:pPr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9907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NGS has been talking about the modernized NSRS for years.  This overview is brief, assuming attendees are familiar with most aspects of it already.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BB61E35-BFDD-405B-89B5-EDCF0FB433D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28965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4163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7013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3375" indent="-227013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60575" indent="-227013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7775" indent="-227013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4975" indent="-227013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32175" indent="-227013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9375" indent="-227013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363B62E-C0BC-4A3E-9093-13C4BD783411}" type="slidenum">
              <a:rPr lang="en-US" altLang="en-US" smtClean="0">
                <a:solidFill>
                  <a:srgbClr val="000000"/>
                </a:solidFill>
                <a:latin typeface="Tahoma" panose="020B0604030504040204" pitchFamily="34" charset="0"/>
                <a:ea typeface="MS PGothic" panose="020B0600070205080204" pitchFamily="34" charset="-128"/>
              </a:rPr>
              <a:pPr>
                <a:spcBef>
                  <a:spcPct val="0"/>
                </a:spcBef>
              </a:pPr>
              <a:t>4</a:t>
            </a:fld>
            <a:endParaRPr lang="en-US" altLang="en-US">
              <a:solidFill>
                <a:srgbClr val="000000"/>
              </a:solidFill>
              <a:latin typeface="Tahoma" panose="020B0604030504040204" pitchFamily="34" charset="0"/>
              <a:ea typeface="MS PGothic" panose="020B0600070205080204" pitchFamily="34" charset="-128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/>
              <a:t>Many of these users also sit on the Federal Geodetic</a:t>
            </a:r>
            <a:r>
              <a:rPr lang="en-US" altLang="en-US" baseline="0" dirty="0"/>
              <a:t> Control Subcommittee, so there is a feedback loop between the providers of geodetic control (NGS) and the users of that control.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630725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52014" indent="-28935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57434" indent="-23053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20089" indent="-23053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82744" indent="-23053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40630" indent="-2305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98516" indent="-2305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56402" indent="-2305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914288" indent="-2305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D98D6984-8E5E-478D-8F77-5884F69C3D28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67305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52014" indent="-28935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57434" indent="-23053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20089" indent="-23053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82744" indent="-23053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40630" indent="-2305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98516" indent="-2305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56402" indent="-2305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914288" indent="-2305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D98D6984-8E5E-478D-8F77-5884F69C3D28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2542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/>
              <a:t>September 7,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/>
              <a:t>Briefing for NGAC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CE0248DD-E039-490F-A33E-18FD7AE8E3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527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/>
              <a:t>September 7,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/>
              <a:t>Briefing for NGAC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C3A82986-1F3D-4261-A550-CAE2B54391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118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/>
              <a:t>September 7,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/>
              <a:t>Briefing for NGAC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9388FFD5-0402-43D6-9F11-6821BFC63D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734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September 7,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Briefing for NGAC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09657-9162-4B0D-AA6B-54BA105B8BE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7213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September 7,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Briefing for NGAC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83702-E6E1-411B-A9C5-9B25E2FC045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0436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September 7,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Briefing for NGAC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9228-8DC1-4108-8F5F-76E7DB08A26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2999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September 7, 2022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Briefing for NGAC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C48EA-E0C4-496C-BBFE-57A4C7C9F3C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6230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September 7, 2022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Briefing for NGAC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48E24-2272-499F-A113-87AFB6171D2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6180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September 7, 2022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Briefing for NGAC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C3780-70E6-40D6-BD95-92E481368A0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7213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September 7, 2022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Briefing for NGAC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DC1B9-CCCA-454A-837E-B9A2D236531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3256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September 7, 2022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Briefing for NGAC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96642-AB2C-4250-9960-DC6CC04797F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036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/>
              <a:t>September 7,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/>
              <a:t>Briefing for NGAC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EB6791C4-DF4E-4C17-A41C-B2BEB15390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4212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September 7, 2022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Briefing for NGAC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E5EEF-0BE9-4A2F-966A-FDBA4690515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785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September 7,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Briefing for NGAC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40B99-DE6C-4D2D-B943-19722DABE0C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6089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September 7,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Briefing for NGAC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B5CB4-F098-4822-9951-C21BC47364E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2869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September 7,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Briefing for NGAC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09657-9162-4B0D-AA6B-54BA105B8BE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9415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September 7,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Briefing for NGAC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83702-E6E1-411B-A9C5-9B25E2FC045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8135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September 7,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Briefing for NGAC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9228-8DC1-4108-8F5F-76E7DB08A26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9294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September 7, 2022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Briefing for NGAC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C48EA-E0C4-496C-BBFE-57A4C7C9F3C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0149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September 7, 2022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Briefing for NGAC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48E24-2272-499F-A113-87AFB6171D2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8798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September 7, 2022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Briefing for NGAC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C3780-70E6-40D6-BD95-92E481368A0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298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September 7, 2022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Briefing for NGAC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DC1B9-CCCA-454A-837E-B9A2D236531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857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/>
              <a:t>September 7,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/>
              <a:t>Briefing for NGAC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70739471-F808-4705-A7AA-D92294A1C5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55216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September 7, 2022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Briefing for NGAC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96642-AB2C-4250-9960-DC6CC04797F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3329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September 7, 2022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Briefing for NGAC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E5EEF-0BE9-4A2F-966A-FDBA4690515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6103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September 7,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Briefing for NGAC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40B99-DE6C-4D2D-B943-19722DABE0C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5494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September 7,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Briefing for NGAC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B5CB4-F098-4822-9951-C21BC47364E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653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/>
              <a:t>September 7, 2022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/>
              <a:t>Briefing for NGAC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F02D534D-F749-4E34-9E16-A977421D79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620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/>
              <a:t>September 7, 2022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/>
              <a:t>Briefing for NGAC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9352E7D5-2CCB-47EF-A1DD-484874EE5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218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/>
              <a:t>September 7, 2022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/>
              <a:t>Briefing for NGAC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5A837433-97E9-4D94-B898-19FA6F4A2C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490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/>
              <a:t>September 7, 2022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/>
              <a:t>Briefing for NGAC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58280CB3-0FF6-4D07-A0F6-C78040BEDD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91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/>
              <a:t>September 7, 2022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/>
              <a:t>Briefing for NGAC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CD9C6512-9771-45B7-9F31-64042ED0DC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830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/>
              <a:t>September 7, 2022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/>
              <a:t>Briefing for NGAC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639559B1-278D-4C34-B003-AF779974BA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381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45720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September 7,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45720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Briefing for NGAC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45720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FD14B67-5B11-4339-9EE3-C1E8D2A759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868" r:id="rId1"/>
    <p:sldLayoutId id="2147487869" r:id="rId2"/>
    <p:sldLayoutId id="2147487870" r:id="rId3"/>
    <p:sldLayoutId id="2147487871" r:id="rId4"/>
    <p:sldLayoutId id="2147487872" r:id="rId5"/>
    <p:sldLayoutId id="2147487873" r:id="rId6"/>
    <p:sldLayoutId id="2147487874" r:id="rId7"/>
    <p:sldLayoutId id="2147487875" r:id="rId8"/>
    <p:sldLayoutId id="2147487876" r:id="rId9"/>
    <p:sldLayoutId id="2147487877" r:id="rId10"/>
    <p:sldLayoutId id="2147487878" r:id="rId11"/>
  </p:sldLayoutIdLst>
  <p:hf hd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Continuation Slide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eaLnBrk="0" hangingPunct="0">
              <a:defRPr/>
            </a:pPr>
            <a:r>
              <a:rPr lang="en-US" b="1">
                <a:solidFill>
                  <a:prstClr val="black">
                    <a:tint val="75000"/>
                  </a:prstClr>
                </a:solidFill>
                <a:ea typeface="+mn-ea"/>
              </a:rPr>
              <a:t>September 7,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eaLnBrk="0" hangingPunct="0">
              <a:defRPr/>
            </a:pPr>
            <a:r>
              <a:rPr lang="en-US" b="1">
                <a:solidFill>
                  <a:prstClr val="black">
                    <a:tint val="75000"/>
                  </a:prstClr>
                </a:solidFill>
                <a:ea typeface="+mn-ea"/>
              </a:rPr>
              <a:t>Briefing for NGAC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eaLnBrk="0" hangingPunct="0">
              <a:defRPr/>
            </a:pPr>
            <a:fld id="{9BFF1EB7-48D0-4244-B994-DAA8D417C2D9}" type="slidenum">
              <a:rPr lang="en-US" b="1">
                <a:solidFill>
                  <a:prstClr val="black">
                    <a:tint val="75000"/>
                  </a:prstClr>
                </a:solidFill>
                <a:ea typeface="+mn-ea"/>
              </a:rPr>
              <a:pPr eaLnBrk="0" hangingPunct="0">
                <a:defRPr/>
              </a:pPr>
              <a:t>‹#›</a:t>
            </a:fld>
            <a:endParaRPr lang="en-US" b="1">
              <a:solidFill>
                <a:prstClr val="black">
                  <a:tint val="75000"/>
                </a:prstClr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85090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880" r:id="rId1"/>
    <p:sldLayoutId id="2147487881" r:id="rId2"/>
    <p:sldLayoutId id="2147487882" r:id="rId3"/>
    <p:sldLayoutId id="2147487883" r:id="rId4"/>
    <p:sldLayoutId id="2147487884" r:id="rId5"/>
    <p:sldLayoutId id="2147487885" r:id="rId6"/>
    <p:sldLayoutId id="2147487886" r:id="rId7"/>
    <p:sldLayoutId id="2147487887" r:id="rId8"/>
    <p:sldLayoutId id="2147487888" r:id="rId9"/>
    <p:sldLayoutId id="2147487889" r:id="rId10"/>
    <p:sldLayoutId id="2147487890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Times New Roman" pitchFamily="18" charset="0"/>
          <a:ea typeface="+mj-ea"/>
          <a:cs typeface="Times New Roman" pitchFamily="18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Continuation Slide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eaLnBrk="0" hangingPunct="0">
              <a:defRPr/>
            </a:pPr>
            <a:r>
              <a:rPr lang="en-US" b="1">
                <a:solidFill>
                  <a:prstClr val="black">
                    <a:tint val="75000"/>
                  </a:prstClr>
                </a:solidFill>
                <a:ea typeface="+mn-ea"/>
              </a:rPr>
              <a:t>September 7,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eaLnBrk="0" hangingPunct="0">
              <a:defRPr/>
            </a:pPr>
            <a:r>
              <a:rPr lang="en-US" b="1">
                <a:solidFill>
                  <a:prstClr val="black">
                    <a:tint val="75000"/>
                  </a:prstClr>
                </a:solidFill>
                <a:ea typeface="+mn-ea"/>
              </a:rPr>
              <a:t>Briefing for NGAC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eaLnBrk="0" hangingPunct="0">
              <a:defRPr/>
            </a:pPr>
            <a:fld id="{9BFF1EB7-48D0-4244-B994-DAA8D417C2D9}" type="slidenum">
              <a:rPr lang="en-US" b="1">
                <a:solidFill>
                  <a:prstClr val="black">
                    <a:tint val="75000"/>
                  </a:prstClr>
                </a:solidFill>
                <a:ea typeface="+mn-ea"/>
              </a:rPr>
              <a:pPr eaLnBrk="0" hangingPunct="0">
                <a:defRPr/>
              </a:pPr>
              <a:t>‹#›</a:t>
            </a:fld>
            <a:endParaRPr lang="en-US" b="1">
              <a:solidFill>
                <a:prstClr val="black">
                  <a:tint val="75000"/>
                </a:prstClr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51406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892" r:id="rId1"/>
    <p:sldLayoutId id="2147487893" r:id="rId2"/>
    <p:sldLayoutId id="2147487894" r:id="rId3"/>
    <p:sldLayoutId id="2147487895" r:id="rId4"/>
    <p:sldLayoutId id="2147487896" r:id="rId5"/>
    <p:sldLayoutId id="2147487897" r:id="rId6"/>
    <p:sldLayoutId id="2147487898" r:id="rId7"/>
    <p:sldLayoutId id="2147487899" r:id="rId8"/>
    <p:sldLayoutId id="2147487900" r:id="rId9"/>
    <p:sldLayoutId id="2147487901" r:id="rId10"/>
    <p:sldLayoutId id="2147487902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Times New Roman" pitchFamily="18" charset="0"/>
          <a:ea typeface="+mj-ea"/>
          <a:cs typeface="Times New Roman" pitchFamily="18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geodesy.noaa.gov/web/science_edu/presentations_library/" TargetMode="External"/><Relationship Id="rId2" Type="http://schemas.openxmlformats.org/officeDocument/2006/relationships/hyperlink" Target="https://geodesy.noaa.gov/library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eodesy.noaa.gov/datums/newdatums/TrackOurProgress.shtml" TargetMode="External"/><Relationship Id="rId4" Type="http://schemas.openxmlformats.org/officeDocument/2006/relationships/hyperlink" Target="https://geodesy.noaa.gov/web/science_edu/webinar_series/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18" Type="http://schemas.openxmlformats.org/officeDocument/2006/relationships/image" Target="../media/image19.jpeg"/><Relationship Id="rId26" Type="http://schemas.openxmlformats.org/officeDocument/2006/relationships/image" Target="../media/image27.png"/><Relationship Id="rId3" Type="http://schemas.openxmlformats.org/officeDocument/2006/relationships/image" Target="../media/image4.jpeg"/><Relationship Id="rId21" Type="http://schemas.openxmlformats.org/officeDocument/2006/relationships/image" Target="../media/image22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17" Type="http://schemas.openxmlformats.org/officeDocument/2006/relationships/image" Target="../media/image18.jpeg"/><Relationship Id="rId25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7.jpeg"/><Relationship Id="rId20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24" Type="http://schemas.openxmlformats.org/officeDocument/2006/relationships/image" Target="../media/image25.jpeg"/><Relationship Id="rId5" Type="http://schemas.openxmlformats.org/officeDocument/2006/relationships/image" Target="../media/image6.jpeg"/><Relationship Id="rId15" Type="http://schemas.openxmlformats.org/officeDocument/2006/relationships/image" Target="../media/image16.jpeg"/><Relationship Id="rId23" Type="http://schemas.openxmlformats.org/officeDocument/2006/relationships/image" Target="../media/image24.png"/><Relationship Id="rId10" Type="http://schemas.openxmlformats.org/officeDocument/2006/relationships/image" Target="../media/image11.jpeg"/><Relationship Id="rId19" Type="http://schemas.openxmlformats.org/officeDocument/2006/relationships/image" Target="../media/image20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Relationship Id="rId22" Type="http://schemas.openxmlformats.org/officeDocument/2006/relationships/image" Target="../media/image23.jpeg"/><Relationship Id="rId27" Type="http://schemas.openxmlformats.org/officeDocument/2006/relationships/image" Target="../media/image2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2034958"/>
            <a:ext cx="11989837" cy="3632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3600" b="1" i="1" dirty="0">
                <a:solidFill>
                  <a:prstClr val="black"/>
                </a:solidFill>
                <a:latin typeface="Verdana" pitchFamily="34" charset="0"/>
                <a:ea typeface="+mn-ea"/>
              </a:rPr>
              <a:t>Preparing for NSRS Modernization:</a:t>
            </a:r>
          </a:p>
          <a:p>
            <a:pPr algn="ctr">
              <a:defRPr/>
            </a:pPr>
            <a:endParaRPr lang="en-US" sz="3600" b="1" i="1" dirty="0">
              <a:solidFill>
                <a:prstClr val="black"/>
              </a:solidFill>
              <a:latin typeface="Verdana" pitchFamily="34" charset="0"/>
              <a:ea typeface="+mn-ea"/>
            </a:endParaRPr>
          </a:p>
          <a:p>
            <a:pPr algn="ctr">
              <a:defRPr/>
            </a:pPr>
            <a:r>
              <a:rPr lang="en-US" sz="2800" b="1" i="1" dirty="0">
                <a:solidFill>
                  <a:prstClr val="black"/>
                </a:solidFill>
                <a:latin typeface="Verdana" pitchFamily="34" charset="0"/>
                <a:ea typeface="+mn-ea"/>
              </a:rPr>
              <a:t>Guidelines for governments, </a:t>
            </a:r>
          </a:p>
          <a:p>
            <a:pPr algn="ctr">
              <a:defRPr/>
            </a:pPr>
            <a:r>
              <a:rPr lang="en-US" sz="2800" b="1" i="1" dirty="0">
                <a:solidFill>
                  <a:prstClr val="black"/>
                </a:solidFill>
                <a:latin typeface="Verdana" pitchFamily="34" charset="0"/>
                <a:ea typeface="+mn-ea"/>
              </a:rPr>
              <a:t>corporations and individuals</a:t>
            </a:r>
            <a:endParaRPr lang="en-US" sz="1400" b="1" i="1" dirty="0">
              <a:solidFill>
                <a:prstClr val="black"/>
              </a:solidFill>
              <a:latin typeface="Verdana" pitchFamily="34" charset="0"/>
              <a:ea typeface="+mn-ea"/>
            </a:endParaRPr>
          </a:p>
          <a:p>
            <a:pPr algn="ctr">
              <a:defRPr/>
            </a:pPr>
            <a:endParaRPr lang="en-US" b="1" dirty="0">
              <a:solidFill>
                <a:prstClr val="black"/>
              </a:solidFill>
              <a:latin typeface="Verdana" pitchFamily="34" charset="0"/>
              <a:ea typeface="+mn-ea"/>
            </a:endParaRPr>
          </a:p>
          <a:p>
            <a:pPr algn="ctr">
              <a:defRPr/>
            </a:pPr>
            <a:endParaRPr lang="en-US" b="1" dirty="0">
              <a:solidFill>
                <a:prstClr val="black"/>
              </a:solidFill>
              <a:latin typeface="Verdana" pitchFamily="34" charset="0"/>
              <a:ea typeface="+mn-ea"/>
            </a:endParaRPr>
          </a:p>
          <a:p>
            <a:pPr algn="ctr">
              <a:defRPr/>
            </a:pPr>
            <a:r>
              <a:rPr lang="en-US" b="1" dirty="0">
                <a:solidFill>
                  <a:prstClr val="black"/>
                </a:solidFill>
                <a:latin typeface="Verdana" pitchFamily="34" charset="0"/>
                <a:ea typeface="+mn-ea"/>
              </a:rPr>
              <a:t>Dru Smith</a:t>
            </a:r>
          </a:p>
          <a:p>
            <a:pPr algn="ctr">
              <a:defRPr/>
            </a:pPr>
            <a:r>
              <a:rPr lang="en-US" dirty="0">
                <a:solidFill>
                  <a:prstClr val="black"/>
                </a:solidFill>
                <a:latin typeface="Verdana" pitchFamily="34" charset="0"/>
                <a:ea typeface="+mn-ea"/>
              </a:rPr>
              <a:t>NSRS Modernization Manager</a:t>
            </a:r>
          </a:p>
          <a:p>
            <a:pPr algn="ctr">
              <a:defRPr/>
            </a:pPr>
            <a:endParaRPr lang="en-US" dirty="0">
              <a:solidFill>
                <a:prstClr val="black"/>
              </a:solidFill>
              <a:latin typeface="Verdana" pitchFamily="34" charset="0"/>
              <a:ea typeface="+mn-ea"/>
            </a:endParaRPr>
          </a:p>
          <a:p>
            <a:pPr algn="ctr">
              <a:defRPr/>
            </a:pPr>
            <a:endParaRPr lang="en-US" dirty="0">
              <a:solidFill>
                <a:prstClr val="black"/>
              </a:solidFill>
              <a:latin typeface="Verdana" pitchFamily="34" charset="0"/>
              <a:ea typeface="+mn-ea"/>
            </a:endParaRPr>
          </a:p>
          <a:p>
            <a:pPr algn="ctr">
              <a:defRPr/>
            </a:pPr>
            <a:r>
              <a:rPr lang="en-US" b="1" dirty="0">
                <a:solidFill>
                  <a:prstClr val="black"/>
                </a:solidFill>
                <a:latin typeface="Verdana" pitchFamily="34" charset="0"/>
                <a:ea typeface="+mn-ea"/>
              </a:rPr>
              <a:t>NOAA’s National Geodetic Survey</a:t>
            </a:r>
            <a:br>
              <a:rPr lang="en-US" b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+mn-ea"/>
              </a:rPr>
            </a:br>
            <a:endParaRPr lang="en-US" b="1" dirty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+mn-ea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September 7, 2022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Briefing for NGAC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280CB3-0FF6-4D07-A0F6-C78040BEDDEE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584205"/>
            <a:ext cx="10655808" cy="1143000"/>
          </a:xfrm>
        </p:spPr>
        <p:txBody>
          <a:bodyPr/>
          <a:lstStyle/>
          <a:p>
            <a:r>
              <a:rPr lang="en-US" dirty="0"/>
              <a:t>Re-prioritization: a “data first” approach</a:t>
            </a:r>
            <a:br>
              <a:rPr lang="en-US" dirty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Calibri"/>
              </a:rPr>
              <a:t>September 7,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Calibri"/>
              </a:rPr>
              <a:t>Briefing for NGAC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>
                <a:latin typeface="Calibri"/>
              </a:rPr>
              <a:pPr>
                <a:defRPr/>
              </a:pPr>
              <a:t>10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028239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779A34-47CC-4938-8F87-6CF2ECFA9B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Re-prioritization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B6BA59-CB20-468B-88EE-880AE2EAD3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33 active projects within NGS explicitly dedicated to NSRS modernization</a:t>
            </a:r>
          </a:p>
          <a:p>
            <a:pPr lvl="1"/>
            <a:r>
              <a:rPr lang="en-US" dirty="0"/>
              <a:t>In an agency of ~200 people….resources are spread </a:t>
            </a:r>
            <a:r>
              <a:rPr lang="en-US" i="1" dirty="0"/>
              <a:t>thin</a:t>
            </a:r>
          </a:p>
          <a:p>
            <a:r>
              <a:rPr lang="en-US" dirty="0"/>
              <a:t>Meanwhile the current NSRS slowly deteriorates</a:t>
            </a:r>
          </a:p>
          <a:p>
            <a:pPr lvl="1"/>
            <a:r>
              <a:rPr lang="en-US" dirty="0"/>
              <a:t>Marks subside without checking</a:t>
            </a:r>
          </a:p>
          <a:p>
            <a:pPr lvl="1"/>
            <a:r>
              <a:rPr lang="en-US" dirty="0"/>
              <a:t>CORSs drift away from their published coordinate functions</a:t>
            </a:r>
          </a:p>
          <a:p>
            <a:pPr lvl="1"/>
            <a:r>
              <a:rPr lang="en-US" dirty="0"/>
              <a:t>The passive control network deviates from active control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7C9849-12C4-43D0-BF55-2A0DEB935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September 7,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E393B2-DE9C-4900-96A5-C25844146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Briefing for NGAC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EB9B59-5BFE-40C5-A6B9-C9F9DF4C3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16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CBFF16-5366-426A-8B74-5D71E2354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Re-prioritization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E7DC4C-B472-4C34-A13B-B5C8C6C234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NGS has recently decided to release all of the modernized NSRS </a:t>
            </a:r>
            <a:r>
              <a:rPr lang="en-US" b="1" i="1" dirty="0"/>
              <a:t>data</a:t>
            </a:r>
            <a:r>
              <a:rPr lang="en-US" dirty="0"/>
              <a:t> before we have fully completed all support </a:t>
            </a:r>
            <a:r>
              <a:rPr lang="en-US" b="1" i="1" dirty="0"/>
              <a:t>tools</a:t>
            </a:r>
          </a:p>
          <a:p>
            <a:endParaRPr lang="en-US" b="1" i="1" dirty="0"/>
          </a:p>
          <a:p>
            <a:r>
              <a:rPr lang="en-US" b="1" i="1" dirty="0"/>
              <a:t>If we do not take this approach, we are not likely to see the modernized NSRS defined and released until 2030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5FB978-BC43-4B7D-9D78-E2588696C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September 7,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2D709E-558D-4985-8F85-FEA83130D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Briefing for NGAC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27A0A4-5B32-4A96-A15E-A94DFC7D1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641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FC44F-2F86-4145-9F09-ED289066B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F73F65-8F08-4C23-BD8E-06EC450929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Upon release, the modernized NSRS will consist of this </a:t>
            </a:r>
            <a:r>
              <a:rPr lang="en-US" i="1" dirty="0"/>
              <a:t>data</a:t>
            </a:r>
            <a:r>
              <a:rPr lang="en-US" dirty="0"/>
              <a:t>:</a:t>
            </a:r>
          </a:p>
          <a:p>
            <a:pPr lvl="1"/>
            <a:r>
              <a:rPr lang="en-US" sz="1800" dirty="0"/>
              <a:t>The NOAA CORS Network (NCN) operating on </a:t>
            </a:r>
            <a:r>
              <a:rPr lang="en-US" sz="1800" b="1" dirty="0"/>
              <a:t>ITRF2020</a:t>
            </a:r>
          </a:p>
          <a:p>
            <a:pPr lvl="1"/>
            <a:r>
              <a:rPr lang="en-US" sz="1800" b="1" dirty="0"/>
              <a:t>NATRF2022, PATRF2022, MATRF2022, CATRF2022</a:t>
            </a:r>
            <a:r>
              <a:rPr lang="en-US" sz="1800" dirty="0"/>
              <a:t> defined relative to ITRF2020</a:t>
            </a:r>
          </a:p>
          <a:p>
            <a:pPr lvl="1"/>
            <a:r>
              <a:rPr lang="en-US" sz="1800" b="1" dirty="0"/>
              <a:t>NAPGD2022</a:t>
            </a:r>
            <a:r>
              <a:rPr lang="en-US" sz="1800" dirty="0"/>
              <a:t>, including:</a:t>
            </a:r>
          </a:p>
          <a:p>
            <a:pPr lvl="2"/>
            <a:r>
              <a:rPr lang="en-US" sz="1600" dirty="0"/>
              <a:t>GM2022, GEOID2022, DEFLEC2022, GRAV2022</a:t>
            </a:r>
          </a:p>
          <a:p>
            <a:pPr lvl="1"/>
            <a:r>
              <a:rPr lang="en-US" sz="1800" dirty="0"/>
              <a:t>Geometric (XYZ / </a:t>
            </a:r>
            <a:r>
              <a:rPr lang="en-US" sz="1800" dirty="0" err="1">
                <a:latin typeface="Symbol" panose="05050102010706020507" pitchFamily="18" charset="2"/>
              </a:rPr>
              <a:t>fl</a:t>
            </a:r>
            <a:r>
              <a:rPr lang="en-US" sz="1800" dirty="0" err="1"/>
              <a:t>h</a:t>
            </a:r>
            <a:r>
              <a:rPr lang="en-US" sz="1800" dirty="0"/>
              <a:t>) and orthometric (H) </a:t>
            </a:r>
            <a:r>
              <a:rPr lang="en-US" sz="1800" b="1" dirty="0"/>
              <a:t>reference epoch coordinates </a:t>
            </a:r>
            <a:r>
              <a:rPr lang="en-US" sz="1800" dirty="0"/>
              <a:t>(RECs) at 2020.00 at those passive control with the observations to support such coordinates</a:t>
            </a:r>
          </a:p>
          <a:p>
            <a:pPr lvl="1"/>
            <a:r>
              <a:rPr lang="en-US" sz="1800" dirty="0"/>
              <a:t>Geometric (XYZ / </a:t>
            </a:r>
            <a:r>
              <a:rPr lang="en-US" sz="1800" dirty="0" err="1">
                <a:latin typeface="Symbol" panose="05050102010706020507" pitchFamily="18" charset="2"/>
              </a:rPr>
              <a:t>fl</a:t>
            </a:r>
            <a:r>
              <a:rPr lang="en-US" sz="1800" dirty="0" err="1"/>
              <a:t>h</a:t>
            </a:r>
            <a:r>
              <a:rPr lang="en-US" sz="1800" dirty="0"/>
              <a:t>) and orthometric (H) </a:t>
            </a:r>
            <a:r>
              <a:rPr lang="en-US" sz="1800" b="1" dirty="0"/>
              <a:t>survey epoch coordinates </a:t>
            </a:r>
            <a:r>
              <a:rPr lang="en-US" sz="1800" dirty="0"/>
              <a:t>(SECs) at survey epochs between about 1994 and 2020 at those passive control with the observations to support such coordinates</a:t>
            </a:r>
          </a:p>
          <a:p>
            <a:pPr lvl="1"/>
            <a:r>
              <a:rPr lang="en-US" sz="1800" b="1" dirty="0"/>
              <a:t>State Plane Coordinates </a:t>
            </a:r>
            <a:r>
              <a:rPr lang="en-US" sz="1800" dirty="0"/>
              <a:t>of 2022 (SPCS2022), plus UTM and USNG</a:t>
            </a:r>
          </a:p>
          <a:p>
            <a:pPr lvl="1"/>
            <a:r>
              <a:rPr lang="en-US" sz="1800" b="1" dirty="0"/>
              <a:t>NADCON </a:t>
            </a:r>
          </a:p>
          <a:p>
            <a:pPr lvl="2"/>
            <a:r>
              <a:rPr lang="en-US" sz="1400" dirty="0"/>
              <a:t>Connecting NAD 83(2011/MA11/PA11) epoch 2010.00 to N/P/M/CATRF2022 epoch 2020.00</a:t>
            </a:r>
          </a:p>
          <a:p>
            <a:pPr lvl="1"/>
            <a:r>
              <a:rPr lang="en-US" sz="1800" b="1" dirty="0"/>
              <a:t>VERTCON</a:t>
            </a:r>
          </a:p>
          <a:p>
            <a:pPr lvl="2"/>
            <a:r>
              <a:rPr lang="en-US" sz="1400" dirty="0"/>
              <a:t>Connecting NAVD 88, PRVD02, ASVD02, NMVD03, GUVD04 and VIVD09 to NAPGD2022 epoch 2020.00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1B12F-930F-4A36-90AE-56D31B3C6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September 7,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955151-5090-4495-8F34-2BB156270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Briefing for NGAC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3A281D-80A1-4954-B069-49DB38567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72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67A088-F26E-4CC7-A27C-DD3EF5C202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58E86-A491-49F7-A85B-B2C32D0046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At a minimum, NGS is targeting these tools upon release:</a:t>
            </a:r>
          </a:p>
          <a:p>
            <a:pPr lvl="1"/>
            <a:r>
              <a:rPr lang="en-US" dirty="0"/>
              <a:t>A </a:t>
            </a:r>
            <a:r>
              <a:rPr lang="en-US" b="1" dirty="0"/>
              <a:t>DDS</a:t>
            </a:r>
            <a:r>
              <a:rPr lang="en-US" dirty="0"/>
              <a:t> capable of yielding:</a:t>
            </a:r>
          </a:p>
          <a:p>
            <a:pPr lvl="2"/>
            <a:r>
              <a:rPr lang="en-US" dirty="0"/>
              <a:t>RECs on some kind of datasheet</a:t>
            </a:r>
          </a:p>
          <a:p>
            <a:pPr lvl="2"/>
            <a:r>
              <a:rPr lang="en-US" dirty="0"/>
              <a:t>Information on CORSs</a:t>
            </a:r>
          </a:p>
          <a:p>
            <a:pPr lvl="1"/>
            <a:r>
              <a:rPr lang="en-US" dirty="0"/>
              <a:t>A downloadable version of </a:t>
            </a:r>
            <a:r>
              <a:rPr lang="en-US" b="1" dirty="0"/>
              <a:t>LASER</a:t>
            </a:r>
          </a:p>
          <a:p>
            <a:pPr lvl="1"/>
            <a:r>
              <a:rPr lang="en-US" b="1" dirty="0"/>
              <a:t>A browser-based online multi-GNSS service:</a:t>
            </a:r>
          </a:p>
          <a:p>
            <a:pPr lvl="2"/>
            <a:r>
              <a:rPr lang="en-US" dirty="0"/>
              <a:t>Like OPUS-S</a:t>
            </a:r>
          </a:p>
          <a:p>
            <a:pPr lvl="2"/>
            <a:r>
              <a:rPr lang="en-US" dirty="0"/>
              <a:t>Like OPUS-Projects 5.x</a:t>
            </a:r>
          </a:p>
          <a:p>
            <a:pPr lvl="1"/>
            <a:r>
              <a:rPr lang="en-US" b="1" dirty="0"/>
              <a:t>NCAT</a:t>
            </a:r>
            <a:r>
              <a:rPr lang="en-US" dirty="0"/>
              <a:t> and </a:t>
            </a:r>
            <a:r>
              <a:rPr lang="en-US" b="1" dirty="0" err="1"/>
              <a:t>Vdatum</a:t>
            </a:r>
            <a:r>
              <a:rPr lang="en-US" dirty="0"/>
              <a:t> capable of invoking </a:t>
            </a:r>
            <a:r>
              <a:rPr lang="en-US" b="1" dirty="0"/>
              <a:t>NADCON, VERTCON </a:t>
            </a:r>
            <a:r>
              <a:rPr lang="en-US" dirty="0"/>
              <a:t>and</a:t>
            </a:r>
            <a:r>
              <a:rPr lang="en-US" b="1" dirty="0"/>
              <a:t> SPCS2022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4A5412-9F1B-455C-832E-5217EF32D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September 7,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2C6BFD-1D10-4452-8A1B-C1DFCA44B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Briefing for NGAC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FDFB9-9621-487F-A699-C18308287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49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8B577-4415-4CF7-BF3D-A9A6E81D7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comes after…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0FB26E-B22A-45EF-8C55-3124CFED38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Next steps after the initial release of the modernized NSRS include:</a:t>
            </a:r>
          </a:p>
          <a:p>
            <a:pPr lvl="1"/>
            <a:r>
              <a:rPr lang="en-US" dirty="0"/>
              <a:t>Integrating leveling, classical data and gravity into OPUS</a:t>
            </a:r>
          </a:p>
          <a:p>
            <a:pPr lvl="1"/>
            <a:r>
              <a:rPr lang="en-US" dirty="0"/>
              <a:t>Full integration of all old tools into NCAT and </a:t>
            </a:r>
            <a:r>
              <a:rPr lang="en-US" dirty="0" err="1"/>
              <a:t>Vdatum</a:t>
            </a:r>
            <a:endParaRPr lang="en-US" dirty="0"/>
          </a:p>
          <a:p>
            <a:pPr lvl="1"/>
            <a:r>
              <a:rPr lang="en-US" dirty="0"/>
              <a:t>SECs for pre-1994 (AKA “pre-NCN”) years, plus SECs for post-2020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F2748A-3ADA-4D9D-906C-DF46DFF42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September 7,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7E44C2-1A79-4433-9A0B-3765A2015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Briefing for NGAC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F61AF4-AD01-425D-B54E-039462015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842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584205"/>
            <a:ext cx="8229600" cy="1143000"/>
          </a:xfrm>
        </p:spPr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Calibri"/>
              </a:rPr>
              <a:t>September 7,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Calibri"/>
              </a:rPr>
              <a:t>Briefing for NGAC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>
                <a:latin typeface="Calibri"/>
              </a:rPr>
              <a:pPr>
                <a:defRPr/>
              </a:pPr>
              <a:t>16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80700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BD6258-2878-47F7-9EC2-90452B8D3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A880F4-B6DE-491C-BEF3-3584851684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Resources are being diverted from tool building to the assurance of quality </a:t>
            </a:r>
            <a:r>
              <a:rPr lang="en-US" b="1" i="1" dirty="0"/>
              <a:t>data</a:t>
            </a:r>
            <a:r>
              <a:rPr lang="en-US" dirty="0"/>
              <a:t> first and foremost</a:t>
            </a:r>
          </a:p>
          <a:p>
            <a:r>
              <a:rPr lang="en-US" dirty="0"/>
              <a:t>As such, based on this new approach, NGS anticipates the release of all data, and limited tools, by the </a:t>
            </a:r>
            <a:r>
              <a:rPr lang="en-US" b="1" dirty="0">
                <a:solidFill>
                  <a:srgbClr val="FF0000"/>
                </a:solidFill>
              </a:rPr>
              <a:t>middle of 2025</a:t>
            </a:r>
            <a:r>
              <a:rPr lang="en-US" dirty="0"/>
              <a:t>.</a:t>
            </a:r>
          </a:p>
          <a:p>
            <a:r>
              <a:rPr lang="en-US" dirty="0"/>
              <a:t>Work on additional tools will continue in the out-years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B3417E-9395-4506-8626-0E7B838FC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September 7,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80FB79-74BD-4A2D-923D-8DCD140CE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Briefing for NGAC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B9B99A-E896-4619-AD8A-3BF4D2813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77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584205"/>
            <a:ext cx="10655808" cy="1143000"/>
          </a:xfrm>
        </p:spPr>
        <p:txBody>
          <a:bodyPr/>
          <a:lstStyle/>
          <a:p>
            <a:r>
              <a:rPr lang="en-US" dirty="0"/>
              <a:t>Preparing yourselves:</a:t>
            </a:r>
            <a:br>
              <a:rPr lang="en-US" dirty="0"/>
            </a:br>
            <a:br>
              <a:rPr lang="en-US" dirty="0"/>
            </a:br>
            <a:r>
              <a:rPr lang="en-US" dirty="0"/>
              <a:t>Six steps to successfully transitioning to the modernized NSRS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Calibri"/>
              </a:rPr>
              <a:t>September 7,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Calibri"/>
              </a:rPr>
              <a:t>Briefing for NGAC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>
                <a:latin typeface="Calibri"/>
              </a:rPr>
              <a:pPr>
                <a:defRPr/>
              </a:pPr>
              <a:t>18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575748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80F31-A5F4-4E7D-BC87-71691E6EC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Stay Calm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D33DE8-7622-4621-9498-B389890A14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3"/>
            <a:ext cx="7758338" cy="4525963"/>
          </a:xfrm>
        </p:spPr>
        <p:txBody>
          <a:bodyPr/>
          <a:lstStyle/>
          <a:p>
            <a:r>
              <a:rPr lang="en-US" sz="2800" b="1" dirty="0"/>
              <a:t>Many ways of doing business will stay the same</a:t>
            </a:r>
          </a:p>
          <a:p>
            <a:pPr lvl="1"/>
            <a:r>
              <a:rPr lang="en-US" sz="2400" dirty="0"/>
              <a:t>Static coordinates, like NAD 83(2011) epoch 2010.00 are now “RECs”</a:t>
            </a:r>
          </a:p>
          <a:p>
            <a:pPr lvl="1"/>
            <a:r>
              <a:rPr lang="en-US" sz="2400" dirty="0"/>
              <a:t>Leveling remains the most accurate way to measure local height differences</a:t>
            </a:r>
          </a:p>
          <a:p>
            <a:r>
              <a:rPr lang="en-US" sz="2800" b="1" dirty="0"/>
              <a:t>Many </a:t>
            </a:r>
            <a:r>
              <a:rPr lang="en-US" sz="2800" b="1" u="sng" dirty="0"/>
              <a:t>new</a:t>
            </a:r>
            <a:r>
              <a:rPr lang="en-US" sz="2800" b="1" dirty="0"/>
              <a:t> tools will (finally) support long-established practices</a:t>
            </a:r>
          </a:p>
          <a:p>
            <a:pPr lvl="1"/>
            <a:r>
              <a:rPr lang="en-US" sz="2400" dirty="0"/>
              <a:t>OPUS-Projects now supports RTK/N data</a:t>
            </a:r>
          </a:p>
          <a:p>
            <a:pPr lvl="1"/>
            <a:r>
              <a:rPr lang="en-US" sz="2400" dirty="0"/>
              <a:t>Low-distortion projections will be in SPCS2022</a:t>
            </a:r>
          </a:p>
          <a:p>
            <a:endParaRPr lang="en-US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9CCB89-1D6F-47DF-9E7F-4CB9001D0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September 7,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26DEAA-29EB-440E-B164-8D45CD745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Briefing for NGAC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910177-FEA8-49ED-82CD-9D3203D39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307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454518"/>
            <a:ext cx="8229600" cy="1143000"/>
          </a:xfrm>
        </p:spPr>
        <p:txBody>
          <a:bodyPr/>
          <a:lstStyle/>
          <a:p>
            <a:r>
              <a:rPr lang="en-US" sz="4000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764" y="1461428"/>
            <a:ext cx="11240654" cy="4525963"/>
          </a:xfrm>
        </p:spPr>
        <p:txBody>
          <a:bodyPr/>
          <a:lstStyle/>
          <a:p>
            <a:r>
              <a:rPr lang="en-US" sz="2400" dirty="0"/>
              <a:t>Brief overview</a:t>
            </a:r>
          </a:p>
          <a:p>
            <a:pPr lvl="1"/>
            <a:r>
              <a:rPr lang="en-US" sz="2000" dirty="0"/>
              <a:t>4 new reference frames and 1 new geopotential datum</a:t>
            </a:r>
          </a:p>
          <a:p>
            <a:pPr lvl="1"/>
            <a:r>
              <a:rPr lang="en-US" sz="2000" dirty="0"/>
              <a:t>New Types of Coordinates</a:t>
            </a:r>
          </a:p>
          <a:p>
            <a:pPr lvl="1"/>
            <a:r>
              <a:rPr lang="en-US" sz="2000" dirty="0"/>
              <a:t>Data vs Tools</a:t>
            </a:r>
          </a:p>
          <a:p>
            <a:pPr lvl="1"/>
            <a:r>
              <a:rPr lang="en-US" sz="2000" dirty="0"/>
              <a:t>Timeline</a:t>
            </a:r>
          </a:p>
          <a:p>
            <a:r>
              <a:rPr lang="en-US" sz="2400" dirty="0"/>
              <a:t>Six steps to prepare yourselves for the transition</a:t>
            </a:r>
            <a:endParaRPr lang="en-US" sz="1200" dirty="0"/>
          </a:p>
          <a:p>
            <a:pPr lvl="1"/>
            <a:endParaRPr lang="en-US" sz="2000" dirty="0"/>
          </a:p>
          <a:p>
            <a:pPr lvl="2"/>
            <a:endParaRPr lang="en-US" sz="1600" dirty="0"/>
          </a:p>
          <a:p>
            <a:pPr lvl="2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Calibri"/>
              </a:rPr>
              <a:t>September 7,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Calibri"/>
              </a:rPr>
              <a:t>Briefing for NGAC</a:t>
            </a:r>
            <a:endParaRPr lang="en-US" dirty="0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083702-E6E1-411B-A9C5-9B25E2FC045E}" type="slidenum">
              <a:rPr lang="en-US">
                <a:latin typeface="Calibri"/>
              </a:rPr>
              <a:pPr>
                <a:defRPr/>
              </a:pPr>
              <a:t>2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210465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80F31-A5F4-4E7D-BC87-71691E6EC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Stay Calm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D33DE8-7622-4621-9498-B389890A14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3"/>
            <a:ext cx="7758338" cy="4525963"/>
          </a:xfrm>
        </p:spPr>
        <p:txBody>
          <a:bodyPr/>
          <a:lstStyle/>
          <a:p>
            <a:r>
              <a:rPr lang="en-US" sz="2800" b="1" dirty="0"/>
              <a:t>Many new things are helpful, but optional</a:t>
            </a:r>
          </a:p>
          <a:p>
            <a:pPr lvl="1"/>
            <a:r>
              <a:rPr lang="en-US" sz="2400" dirty="0"/>
              <a:t>SECs will show time-dependency on passive marks, but shouldn’t be used as geodetic control</a:t>
            </a:r>
          </a:p>
          <a:p>
            <a:pPr lvl="1"/>
            <a:r>
              <a:rPr lang="en-US" sz="2400" dirty="0"/>
              <a:t>The ITRF is the foundation of the modernized NSRS, but you aren’t required to use it</a:t>
            </a:r>
          </a:p>
          <a:p>
            <a:r>
              <a:rPr lang="en-US" sz="2800" b="1" dirty="0"/>
              <a:t>NADCON and VERTCON will be there for you</a:t>
            </a:r>
          </a:p>
          <a:p>
            <a:pPr lvl="1"/>
            <a:r>
              <a:rPr lang="en-US" sz="2400" dirty="0"/>
              <a:t>Every latitude, longitude and height will change by decimeters to meters overnight</a:t>
            </a:r>
          </a:p>
          <a:p>
            <a:pPr lvl="1"/>
            <a:r>
              <a:rPr lang="en-US" sz="2400" dirty="0"/>
              <a:t>But these changes will be modeled into NADCON and VERTCON at release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9CCB89-1D6F-47DF-9E7F-4CB9001D0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September 7,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26DEAA-29EB-440E-B164-8D45CD745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Briefing for NGAC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910177-FEA8-49ED-82CD-9D3203D39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996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80F31-A5F4-4E7D-BC87-71691E6EC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Familiarize yourself with the modernized NSRS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D33DE8-7622-4621-9498-B389890A14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3"/>
            <a:ext cx="7758338" cy="4525963"/>
          </a:xfrm>
        </p:spPr>
        <p:txBody>
          <a:bodyPr/>
          <a:lstStyle/>
          <a:p>
            <a:r>
              <a:rPr lang="en-US" sz="2800" b="1" dirty="0"/>
              <a:t>Read the Blueprint documents, especially #3</a:t>
            </a:r>
          </a:p>
          <a:p>
            <a:pPr lvl="1"/>
            <a:r>
              <a:rPr lang="en-US" sz="2400" dirty="0">
                <a:hlinkClick r:id="rId2"/>
              </a:rPr>
              <a:t>https://geodesy.noaa.gov/library/</a:t>
            </a:r>
            <a:endParaRPr lang="en-US" sz="2400" dirty="0"/>
          </a:p>
          <a:p>
            <a:r>
              <a:rPr lang="en-US" sz="2800" b="1" dirty="0"/>
              <a:t>Check out the presentation library</a:t>
            </a:r>
          </a:p>
          <a:p>
            <a:pPr lvl="1"/>
            <a:r>
              <a:rPr lang="en-US" sz="1800" dirty="0">
                <a:hlinkClick r:id="rId3"/>
              </a:rPr>
              <a:t>https://geodesy.noaa.gov/web/science_edu/presentations_library/</a:t>
            </a:r>
            <a:endParaRPr lang="en-US" sz="1800" dirty="0"/>
          </a:p>
          <a:p>
            <a:r>
              <a:rPr lang="en-US" sz="2800" b="1" dirty="0"/>
              <a:t>Check out the NGS webinar series, new and old:</a:t>
            </a:r>
          </a:p>
          <a:p>
            <a:pPr lvl="1"/>
            <a:r>
              <a:rPr lang="en-US" sz="2000" dirty="0">
                <a:hlinkClick r:id="rId4"/>
              </a:rPr>
              <a:t>https://geodesy.noaa.gov/web/science_edu/webinar_series/</a:t>
            </a:r>
            <a:endParaRPr lang="en-US" sz="2000" dirty="0"/>
          </a:p>
          <a:p>
            <a:r>
              <a:rPr lang="en-US" sz="2800" b="1" dirty="0"/>
              <a:t>Subscribe the NSRS Modernization newsletter:</a:t>
            </a:r>
          </a:p>
          <a:p>
            <a:pPr lvl="1"/>
            <a:r>
              <a:rPr lang="en-US" sz="1800" dirty="0">
                <a:hlinkClick r:id="rId5"/>
              </a:rPr>
              <a:t>https://geodesy.noaa.gov/datums/newdatums/TrackOurProgress.shtml</a:t>
            </a:r>
            <a:endParaRPr lang="en-US" sz="1800" dirty="0"/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endParaRPr lang="en-US" sz="2800" dirty="0"/>
          </a:p>
          <a:p>
            <a:pPr lvl="1"/>
            <a:endParaRPr lang="en-US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9CCB89-1D6F-47DF-9E7F-4CB9001D0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September 7,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26DEAA-29EB-440E-B164-8D45CD745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Briefing for NGAC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910177-FEA8-49ED-82CD-9D3203D39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182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80F31-A5F4-4E7D-BC87-71691E6EC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/>
              <a:t>Ask those agencies and companies </a:t>
            </a:r>
            <a:br>
              <a:rPr lang="en-US" sz="3200" b="1" dirty="0"/>
            </a:br>
            <a:r>
              <a:rPr lang="en-US" sz="3200" b="1" dirty="0"/>
              <a:t>that you rely on about </a:t>
            </a:r>
            <a:r>
              <a:rPr lang="en-US" sz="3200" b="1" i="1" dirty="0"/>
              <a:t>their</a:t>
            </a:r>
            <a:r>
              <a:rPr lang="en-US" sz="3200" b="1" dirty="0"/>
              <a:t> transition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D33DE8-7622-4621-9498-B389890A14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3"/>
            <a:ext cx="7758338" cy="4525963"/>
          </a:xfrm>
        </p:spPr>
        <p:txBody>
          <a:bodyPr/>
          <a:lstStyle/>
          <a:p>
            <a:r>
              <a:rPr lang="en-US" sz="2800" b="1" dirty="0"/>
              <a:t>Despite previous mandates from the FGCS, some federal agencies took years to get onto the current NSRS, if at all…</a:t>
            </a:r>
          </a:p>
          <a:p>
            <a:pPr lvl="1"/>
            <a:r>
              <a:rPr lang="en-US" sz="2400" dirty="0"/>
              <a:t>Some still use the 1912 vertical datum</a:t>
            </a:r>
          </a:p>
          <a:p>
            <a:pPr lvl="2"/>
            <a:r>
              <a:rPr lang="en-US" sz="2000" dirty="0"/>
              <a:t>Never heard of it?  It came </a:t>
            </a:r>
            <a:r>
              <a:rPr lang="en-US" sz="2000" i="1" dirty="0"/>
              <a:t>before</a:t>
            </a:r>
            <a:r>
              <a:rPr lang="en-US" sz="2000" dirty="0"/>
              <a:t> NGVD 29, which came before NAVD 88 which is about to be replaced</a:t>
            </a:r>
          </a:p>
          <a:p>
            <a:r>
              <a:rPr lang="en-US" sz="2800" b="1" dirty="0"/>
              <a:t>Many companies are quick to adopt</a:t>
            </a:r>
          </a:p>
          <a:p>
            <a:pPr lvl="1"/>
            <a:r>
              <a:rPr lang="en-US" sz="2400" dirty="0"/>
              <a:t>Contact your reps at ESRI, Trimble, Blue Marble, Leica, Topcon, </a:t>
            </a:r>
            <a:r>
              <a:rPr lang="en-US" sz="2400" dirty="0" err="1"/>
              <a:t>Javad</a:t>
            </a:r>
            <a:r>
              <a:rPr lang="en-US" sz="2400" dirty="0"/>
              <a:t>, </a:t>
            </a:r>
            <a:r>
              <a:rPr lang="en-US" sz="2400" dirty="0" err="1"/>
              <a:t>MicroSurvey</a:t>
            </a:r>
            <a:r>
              <a:rPr lang="en-US" sz="2400" dirty="0"/>
              <a:t>, etc.</a:t>
            </a:r>
          </a:p>
          <a:p>
            <a:pPr lvl="2"/>
            <a:r>
              <a:rPr lang="en-US" sz="2000" dirty="0"/>
              <a:t>Many of them have been in contact with NGS and so we expect their software to support things quickly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9CCB89-1D6F-47DF-9E7F-4CB9001D0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September 7,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26DEAA-29EB-440E-B164-8D45CD745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Briefing for NGAC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910177-FEA8-49ED-82CD-9D3203D39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862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80F31-A5F4-4E7D-BC87-71691E6EC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Organize your historic data archives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D33DE8-7622-4621-9498-B389890A14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3"/>
            <a:ext cx="7758338" cy="4525963"/>
          </a:xfrm>
        </p:spPr>
        <p:txBody>
          <a:bodyPr/>
          <a:lstStyle/>
          <a:p>
            <a:r>
              <a:rPr lang="en-US" sz="2400" b="1" dirty="0"/>
              <a:t>When a new frame or datum is released, NGS always recommends these choices, in decreasing order of accuracy:</a:t>
            </a:r>
          </a:p>
          <a:p>
            <a:pPr lvl="1"/>
            <a:r>
              <a:rPr lang="en-US" sz="2000" dirty="0"/>
              <a:t>Re-survey points of interest</a:t>
            </a:r>
          </a:p>
          <a:p>
            <a:pPr lvl="1"/>
            <a:r>
              <a:rPr lang="en-US" sz="2000" dirty="0"/>
              <a:t>Re-adjust old observations to control in the new system</a:t>
            </a:r>
          </a:p>
          <a:p>
            <a:pPr lvl="1"/>
            <a:r>
              <a:rPr lang="en-US" sz="2000" dirty="0"/>
              <a:t>Transform using NADCON and/or VERTCON</a:t>
            </a:r>
          </a:p>
          <a:p>
            <a:r>
              <a:rPr lang="en-US" sz="2400" b="1" dirty="0"/>
              <a:t>Your fastest, but least accurate, way to get into the modernized NSRS is through NADCON and VERTCON</a:t>
            </a:r>
          </a:p>
          <a:p>
            <a:pPr lvl="1"/>
            <a:r>
              <a:rPr lang="en-US" sz="2000" dirty="0"/>
              <a:t>Built into NCAT and </a:t>
            </a:r>
            <a:r>
              <a:rPr lang="en-US" sz="2000" dirty="0" err="1"/>
              <a:t>Vdatum</a:t>
            </a:r>
            <a:endParaRPr lang="en-US" sz="2000" dirty="0"/>
          </a:p>
          <a:p>
            <a:pPr lvl="1"/>
            <a:r>
              <a:rPr lang="en-US" sz="2000" dirty="0"/>
              <a:t>Available publicly, so software vendors can incorporate it into their products and services</a:t>
            </a:r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endParaRPr lang="en-US" sz="2800" dirty="0"/>
          </a:p>
          <a:p>
            <a:pPr lvl="1"/>
            <a:endParaRPr lang="en-US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9CCB89-1D6F-47DF-9E7F-4CB9001D0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September 7,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26DEAA-29EB-440E-B164-8D45CD745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Briefing for NGAC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910177-FEA8-49ED-82CD-9D3203D39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127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80F31-A5F4-4E7D-BC87-71691E6EC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out NGS tools as they are released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D33DE8-7622-4621-9498-B389890A14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3"/>
            <a:ext cx="7758338" cy="4525963"/>
          </a:xfrm>
        </p:spPr>
        <p:txBody>
          <a:bodyPr/>
          <a:lstStyle/>
          <a:p>
            <a:r>
              <a:rPr lang="en-US" sz="2800" b="1" dirty="0"/>
              <a:t>Updates to OPUS-Projects 5.x coming soon will lean us into the modernized NSRS:</a:t>
            </a:r>
          </a:p>
          <a:p>
            <a:pPr lvl="1"/>
            <a:r>
              <a:rPr lang="en-US" sz="2400" dirty="0"/>
              <a:t>M-PAGES for multi-GNSS processing</a:t>
            </a:r>
          </a:p>
          <a:p>
            <a:pPr lvl="1"/>
            <a:r>
              <a:rPr lang="en-US" sz="2400" dirty="0"/>
              <a:t>No more </a:t>
            </a:r>
            <a:r>
              <a:rPr lang="en-US" sz="2400" dirty="0" err="1"/>
              <a:t>bluebooking</a:t>
            </a:r>
            <a:endParaRPr lang="en-US" sz="2400" dirty="0"/>
          </a:p>
          <a:p>
            <a:pPr lvl="1"/>
            <a:r>
              <a:rPr lang="en-US" sz="2400" dirty="0"/>
              <a:t>Use of ITRF2020</a:t>
            </a:r>
          </a:p>
          <a:p>
            <a:pPr lvl="1"/>
            <a:r>
              <a:rPr lang="en-US" sz="2400" dirty="0"/>
              <a:t>New methods of doing LSA with new tool “LASER”</a:t>
            </a:r>
          </a:p>
          <a:p>
            <a:r>
              <a:rPr lang="en-US" sz="2800" b="1" dirty="0"/>
              <a:t>SPCS2022 released by end of CY2022</a:t>
            </a:r>
          </a:p>
          <a:p>
            <a:r>
              <a:rPr lang="en-US" sz="2800" b="1" dirty="0"/>
              <a:t>Alpha versions of NADCON and VERTCON by end of CY2023</a:t>
            </a:r>
          </a:p>
          <a:p>
            <a:endParaRPr lang="en-US" sz="2800" dirty="0"/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endParaRPr lang="en-US" sz="2800" dirty="0"/>
          </a:p>
          <a:p>
            <a:pPr lvl="1"/>
            <a:endParaRPr lang="en-US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9CCB89-1D6F-47DF-9E7F-4CB9001D0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September 7,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26DEAA-29EB-440E-B164-8D45CD745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Briefing for NGAC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910177-FEA8-49ED-82CD-9D3203D39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22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80F31-A5F4-4E7D-BC87-71691E6EC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Embrace the future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D33DE8-7622-4621-9498-B389890A14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3"/>
            <a:ext cx="7758338" cy="4525963"/>
          </a:xfrm>
        </p:spPr>
        <p:txBody>
          <a:bodyPr/>
          <a:lstStyle/>
          <a:p>
            <a:r>
              <a:rPr lang="en-US" sz="2800" b="1" dirty="0"/>
              <a:t>The planet is round, dynamic and complicated</a:t>
            </a:r>
          </a:p>
          <a:p>
            <a:pPr lvl="1"/>
            <a:r>
              <a:rPr lang="en-US" sz="2400" dirty="0"/>
              <a:t>Consider switching to the ITRF</a:t>
            </a:r>
          </a:p>
          <a:p>
            <a:pPr lvl="1"/>
            <a:r>
              <a:rPr lang="en-US" sz="2400" dirty="0"/>
              <a:t>Do not expect coordinates to stay the same for years</a:t>
            </a:r>
          </a:p>
          <a:p>
            <a:r>
              <a:rPr lang="en-US" sz="2800" b="1" dirty="0"/>
              <a:t>Passive marks have a very new role</a:t>
            </a:r>
          </a:p>
          <a:p>
            <a:pPr lvl="1"/>
            <a:r>
              <a:rPr lang="en-US" sz="2400" dirty="0"/>
              <a:t>Monitoring motion, not holding a static coordinate indefinitely</a:t>
            </a:r>
          </a:p>
          <a:p>
            <a:pPr lvl="1"/>
            <a:r>
              <a:rPr lang="en-US" sz="2400" dirty="0"/>
              <a:t>Tie your surveys to the NOAA CORS Network</a:t>
            </a:r>
          </a:p>
          <a:p>
            <a:r>
              <a:rPr lang="en-US" sz="2800" b="1" dirty="0"/>
              <a:t>Going leveling?  Pack your GNSS equipment!</a:t>
            </a:r>
          </a:p>
          <a:p>
            <a:pPr lvl="1"/>
            <a:r>
              <a:rPr lang="en-US" sz="2400" dirty="0"/>
              <a:t>Leveling won’t yield absolute heights without height control, which will come from GNSS + geoid</a:t>
            </a:r>
          </a:p>
          <a:p>
            <a:pPr lvl="1"/>
            <a:endParaRPr lang="en-US" sz="2400" dirty="0"/>
          </a:p>
          <a:p>
            <a:endParaRPr lang="en-US" sz="2800" dirty="0"/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endParaRPr lang="en-US" sz="2800" dirty="0"/>
          </a:p>
          <a:p>
            <a:pPr lvl="1"/>
            <a:endParaRPr lang="en-US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9CCB89-1D6F-47DF-9E7F-4CB9001D0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September 7,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26DEAA-29EB-440E-B164-8D45CD745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Briefing for NGAC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910177-FEA8-49ED-82CD-9D3203D39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316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EEFABE-38CB-4A0D-9A6F-AA975855C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summary…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643362-CAEB-4DB4-80BC-175B7E2546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Big changes are coming</a:t>
            </a:r>
          </a:p>
          <a:p>
            <a:r>
              <a:rPr lang="en-US" dirty="0"/>
              <a:t>You can prepare if you</a:t>
            </a:r>
          </a:p>
          <a:p>
            <a:pPr lvl="1"/>
            <a:r>
              <a:rPr lang="en-US" dirty="0"/>
              <a:t>Stay Calm</a:t>
            </a:r>
          </a:p>
          <a:p>
            <a:pPr lvl="1"/>
            <a:r>
              <a:rPr lang="en-US" dirty="0"/>
              <a:t>Familiarize yourself with the modernized NSRS</a:t>
            </a:r>
          </a:p>
          <a:p>
            <a:pPr lvl="1"/>
            <a:r>
              <a:rPr lang="en-US" dirty="0"/>
              <a:t>Reach out to agencies and companies upon which you rely</a:t>
            </a:r>
          </a:p>
          <a:p>
            <a:pPr lvl="1"/>
            <a:r>
              <a:rPr lang="en-US" dirty="0"/>
              <a:t>Organize your historic data archives</a:t>
            </a:r>
          </a:p>
          <a:p>
            <a:pPr lvl="1"/>
            <a:r>
              <a:rPr lang="en-US" dirty="0"/>
              <a:t>Check out NGS tools as they are released</a:t>
            </a:r>
          </a:p>
          <a:p>
            <a:pPr lvl="1"/>
            <a:r>
              <a:rPr lang="en-US" dirty="0"/>
              <a:t>Embrace the Future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5E34CC-71DD-484B-8D0F-9EBB16397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September 7,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43D246-6E5F-4438-B8ED-F171D2803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Briefing for NGAC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3990D-6E76-43BF-9989-C11A0BB7E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64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632828"/>
            <a:ext cx="10972800" cy="1143000"/>
          </a:xfrm>
        </p:spPr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September 7,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Briefing for NGAC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9A303-B593-45E6-8920-67DA3337AB25}" type="slidenum">
              <a:rPr lang="en-US" altLang="en-US" smtClean="0"/>
              <a:pPr>
                <a:defRPr/>
              </a:pPr>
              <a:t>27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761401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632828"/>
            <a:ext cx="10972800" cy="1143000"/>
          </a:xfrm>
        </p:spPr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September 7,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Briefing for NGAC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9A303-B593-45E6-8920-67DA3337AB25}" type="slidenum">
              <a:rPr lang="en-US" altLang="en-US" smtClean="0"/>
              <a:pPr>
                <a:defRPr/>
              </a:pPr>
              <a:t>28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01471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584205"/>
            <a:ext cx="8229600" cy="1143000"/>
          </a:xfrm>
        </p:spPr>
        <p:txBody>
          <a:bodyPr/>
          <a:lstStyle/>
          <a:p>
            <a:r>
              <a:rPr lang="en-US" dirty="0"/>
              <a:t>Brief overview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Calibri"/>
              </a:rPr>
              <a:t>September 7,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Calibri"/>
              </a:rPr>
              <a:t>Briefing for NGAC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>
                <a:latin typeface="Calibri"/>
              </a:rPr>
              <a:pPr>
                <a:defRPr/>
              </a:pPr>
              <a:t>3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06724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36788" y="611188"/>
            <a:ext cx="7772400" cy="762000"/>
          </a:xfrm>
        </p:spPr>
        <p:txBody>
          <a:bodyPr/>
          <a:lstStyle/>
          <a:p>
            <a:pPr eaLnBrk="1" hangingPunct="1"/>
            <a:r>
              <a:rPr lang="en-US" altLang="en-US">
                <a:solidFill>
                  <a:srgbClr val="1F497D"/>
                </a:solidFill>
              </a:rPr>
              <a:t>Federal Users of the NSRS</a:t>
            </a:r>
            <a:endParaRPr lang="en-US" altLang="en-US"/>
          </a:p>
        </p:txBody>
      </p:sp>
      <p:pic>
        <p:nvPicPr>
          <p:cNvPr id="17411" name="Picture 10" descr="Y:\shared\HQ\FGCS\Member agency logos\FC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0650" y="3778251"/>
            <a:ext cx="1143000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20" descr="Y:\shared\HQ\FGCS\Member agency logos\TV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838" y="3840163"/>
            <a:ext cx="81915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AutoShape 2" descr="data:image/jpeg;base64,/9j/4AAQSkZJRgABAQAAAQABAAD/2wCEAAkGBxQTEhQUExQWFhUVFRoYFxcXGBsaIBscGBccGBgZGhoYHSohHBooHhoXJDIhJikrLi4uGh8/ODMsNygtLisBCgoKDg0OGxAQGywkHyYwLCwsNywsNDQsMCwxLDQ3LDQ0LCwsNDUtLCwsLCwsLCw0LCwsLCwsLCwvLCwsNCwsLP/AABEIAOEA4QMBIgACEQEDEQH/xAAcAAEAAgIDAQAAAAAAAAAAAAAABgcEBQIDCAH/xABCEAACAQMCAwYCCAQEBQQDAAABAgMABBEFIQYSMQcTIkFRYXGBFCMyQlJykaFigpKxM0OywRU0U6LwJGNz0TXC0v/EABoBAQADAQEBAAAAAAAAAAAAAAADBAUGAgH/xAAwEQEAAgEDAgQFAwQDAQAAAAAAAQIDBBEhEjEFE0FRImGBobEycZEzQtHhI2LwFP/aAAwDAQACEQMRAD8AvGlKUClKUClKUClKUClarVeIra3eOOaZVkkYKke7OxY4GEXLY364wK2tArovryOGNpJXVI0GWZjgAe5NQTh3Sm1SNr25uLgLLJIIIYZWhWKNJGRc92fHIeXmLEnqNhiuq57422qaZcSGZ4rVpIJWA55IpEfk58dXV0Klts7UEgtuP7CWRI4ZmlZ2Cju4pXXJON3VOVRvuSelSG8uO7jd+Vn5FLcqDmZsDOFHmx8hUQ4S1++nitmFgqQPHGTM9ymSpUZdY0Un3wxB9cVNaCFr2kW/P3Ztr4ScnOU+iyFgpPKGKjJ5cgjPStrrnGVnaSrFcSmN2TvB4HYBclcsyqQoyPPFYFrvrs528OnQr+s8rf8AnyrS3up3CazdyW9m10sVtBDJyyohTm55vCr/AG85GwOdh60E30bXbe7UtbTRygbHkYHHxHUfOtjUB4L5ry8OppALeB7YwgcyF5m7wEu4jJC8nKVw3iznpWJr2v3E1wk9vI8dna3kEBK7C5eSdI5t/OJFJX0LE7+GgsmlanirXo7G1luZN1jXPKDgsScKo9ySBWTo+orcW8NwoIWaJJAGxkB1DAHG2RmgzaUpQKUpQKUpQKUpQKUpQKUpQKUpQKUqNa5xV3c6WltH9JumILRq3KsSEjMkz4IQY6DBJ223FBJM1Gr7U2luptPkL25khD288TeJ1G0vKSuFkU4232OajvatoB54NRjkmiNvhJ2gYhxATkuowQ3IfEVxhlznGAa1nFr6lHbo8iC8MBWe1vrVcMGAGO/gB3jdSwYoSAuDjag2r6LFpOoWs8QPcXWbW4d2Z2ErHmhlLvlsscodwN19qsaopFLDrWlEjKrcRkb5zHKp6/FJFz7496kenRusUayuHkVFDuByhmAwzAZ2yd8UEK0+5m0ppYHtZ5rQyPJbSWyd6VErF3hkjXxLysWwwyCCOhrO4cs5ri6uL6eJoFlhS3hhfHP3aszs8gBIVizbL5AVL6UGm4O0l7Sygt5HV2hTkLKCAQCeXAPtgVuaUoNbb6Oq3Ut0GYvLFHGVOMARliCNs5POc/KuGkaKIJrqXnLNcyrIdscvLGsYUb77LnPvW1pQQS64cvYvpkVoyLDeTq4fmIaASDF0yjGCTgFcHqx9N9RxlwVFZWLSWclyiwvC/wBH75njbluEYnkfOGz4vCRuKtKhFBCdfjF9qUVp1htE+kzjqDI4KW6H4eN8ey1FtIuGutM0zTOjzs6XGCfDb2kzLJk+XPyoo/Mata2sI43kdEVWlYNIwG7EAKCfXYAVXI4WuNMi1a9iYSXD941tgc3dxFzMVww+1zOxKjIPID5mgkF9xJdG4ngsbSOYWgQSmSbuss6c4jjHKdwpG7YG9bvhvXEvIRKgZSGZHjcYaORDh42HkwP+1Qrie5SEQ6zZTBi/cxzxrut1G7BAAo6TrzHB6jBB2yKzddfuH/4dpvgubyR7iaTJbuEdvrZzk/aJ2VfX0xQTylRPh/WbiK4WxvuVpSjPDcIMLOqEBuZP8uUZBIG3XFSygUpSgUpSgUpSgUpSgUpUa4+4jlsLbv4rY3GHHeDm5QifedjgnHlnGBnJ2FA4k41t7K4t4LjmQThiJSPAuCAAzeW569BtnGaiDtPo8r29uiOmoT5trmZtklf7SXD/AGpMdUyctuMnfGXq+u22pwKgXu7xMTQwXAAEwKkNGrAlJopELrlCeoOxAro0bTy8Mdr3b3WlXi4iJ3lsmGcxSE78iMpAbqjLg9BkJBHPDpsKQ3M8t3cXUhypHO8rPgPyRDZIlHkNgB6nfa8JaG1nC0Hec8SyN3AOcpETlY2Yk83KSQD6Y9KxuFuEUtWMskj3N0yhWuJd25R0RR9xOmw6nc58pJQfAK+0qM8Wokg5JNQ+iR48QRkjc/GRySF9gAeu56V6pXqnZ8mdndxBxnZ2eRNMvP8A9NPG/wA1Xp88VA9U7aRuLe2J/ilbH/amf9VfbXgDRZNkv2c+1xASf0Ss2TsYtCPBcXA9CTGw/ZBWhjrpKfr3mfnGyvacs/p2Qu87WNRfPK0Uf5Iwf3ctWrk7QNSbrdyfIIv+lRUq1PsYnUEwXEcn8LqYz+oLAn9KgWt8P3No3LcQvHnoTup+DDKn9a0sP/yX4pFf45+6vfzY77s0cb6hnP0yb+r/AGrYWXabqUZ/xxIPSSND+6gH96h9KsTp8U96x/CLzLx6rW0ztolGBcWyMPNomKn+ls/3FTjQ+0awucATd05+5MOT5Bj4Sfga840qrk8Nw27cfslrqbx35euwa+15q4U45u7EgI5khHWGQkrj+E9UPw29QauvhHj21v8AwoTHNjeJ8An3Q9HHw39QKydRocmHnvHut481b/u7zwVZJKbmG0hFwMshIIXn6g4GQpzjxBc1prLs8DRd9PKy6i79813EcMjkYEaZ2MKqAvIdiB5eU8pVNMgE6fQJkur+4e9u3VoLWGKEKSDhnCRqT4jgczkgAY9qzk4xnieMX1i9tFKyoswkSZVZzhVl5N0ydubdckb11rIi66/fnDtZILQt0IEjm4Vc7d5nuztvy+1fe0q7WaA6dFh7m75UWMblE5gXmcfdRQCcnqQMUE0pWon4itYriK0eZRcSjwR53OBnfGy5xtnGfLNbegUpSgUpSgUpSg1PFGvJZW7TOCxyFjjX7UkjbJGo8yT+gyfKo12catzLLb3buL9pHkngmHLgNsBApJVoQoAypPqetc9R41tTKWe1lkgtZ+U3ndq0cUv2CQSebALFS4G371vuJeGYL1FEoIdN4pozyyRH8UbjceW3Q4GRQRXUuDvo7hI7cXWnzSeO1OOa2d23mt2JHKmTlkBHLuR54lnC/DkVjE0UJkKtK0n1jlyC+MgE+W365JySa58OW11HEUupkmZWISRV5CyYHKZBnHeZznG3StrQKjfGHGdvp6/WHmkYeCJccx9z+Ffc/LNaztF49SwXuosPcsMhTuIwejv/ALL5/CqAvLp5XaSRi7ueZmbck+//ANdAMYrR0egnL8d+K/lXzZ4pxHdKeJe0a9uyQJDDEf8ALiJG38T/AGm/Ye1RFjkkncnqa+Urdx46Y42rGyha827yEVudC4ou7QjuJnVR9wnmQ+3Idv0wa01K9WrW0bWjd8i0x2egeBO0iK9IhlAhuPJc+GT8hP3v4Tv6E71Nbu0SVCkiK6MMMrAEH4g15LRiCCCQQcgg4II3BBHQ+9ehey3i031sVlOZ4cLJ/ED9iT4nBB9wfUVh67ReV/yY+34XsGbr+G3dDePOysxhp7EFlG7QdSo8zGerD+E7+hPSqqr15VP9sXBYAN9AuN//AFCqPU7SgDzz9r4g+pqXQ6+ZmMeT6S858H91VR0pStlSK5IxBBBIIOQQcEEdCCOhrjSguHs87T+Yrb3zbnASc+fkFl9D/H09fU23XkOrb7JuPTlLK6bIPhgkY9PSJj6fhPy9KxddoIiJyY/rC7gz7/DZaGt6Hb3cfd3MSyqDkBhuD6qRup9waiDaNJDM1ppdqLUMoM9/IOY4PRYuYlpZOv2jhfmKsCuEzEKSBzEAkDOMnGwyelY64qHS109IL3T76aOG7ilLPdM/K8rD6yG4SRzzGRQVygJwc7YarF4I1GW4sLaadeWWSIFhjGfINjy5hhse9a3hDhdRao17DHJcSzPdSd4ivySynOF5s4KqEXI/DWq464tSC4ge3lklktmY3UEIZ1EDL9Y0vL4UZMBlzvsR50Fh0rrt5ldVdCGVlDKw6EEZBHsRXZQKUpQKwNfine2mW2ZUnaNhGzZwrEYDHAPTr0O9Z9RXWOMTDd/REtJppSgdcNFGHHnyGV15yPPlzigg9/d8tnbaK0L2LyssMkkpUxlB45Hil2WR5G25djlzsKnFrwc6yJI+o378rBihkRUbBzylUjHh9gRWqvOJ5LlprR9HlmKKhljeS3IAfJTOXxnYnY5HtUn4U0tbe3VEWVFPiEUsneGLIH1QbJ8K46AkdaDcVH+OOJlsLVpjgufDEh+856fyjcn2FSCvOHadxEby+flOYocxRemx8b/zMOvoFq3otP52Tae0d0WbJ0V3Rm9u3lkeSRizuxZmPUk/+dK6KUrpojbhmFKUr6+FKUoFS3st1Y2+pQb4WY9yw9e82T58/J+9RKs/QDi6tiOouIj+ki1FmrFsdqz7PdJ2tEvVtddxArqyOAyspVlPQgjBB9sV2Urkms8qcRaWbW6ntz/lSFQT5r1Qn3KlT8611WF232nLqCuOkkCH5qzKf2C1XtdZp8nmYq2n1hk5K9NpgpSlTPBX0GvlKD0J2VcWm9tzHK2Z4MB/41P2ZPjsQfce4qcV5c4R15rK6juFyQpxIo+9G321+PmPdRXp+2nV0V0IZXUMpHmCMgj5Vzev0/lZN47S0sGTrrz3aLiTRZrl1U3bQWvL9ZHEOR5Gz0MxOVjxgYUAnff07dOt7G0h7mLuIosYK8yjO2DzEnLH1Jya2Wp6dFcRtFPGskbY5kYZBwQw2+IBqsuLtAtLO+tWt7C3uGmjkiNoEj3I8cc2GBCqGBVn9G88VRTrE0a+tCBDaywMIlGI4nQ8i9B4VOwrZ1EeF+GorEPdXHcJO6hZGRViiiQsCIYhsAgbHiO7Hc+QEuoFKUoOLuACScADJJ8gOpqB6hxBp2opHHPHcIkkoFtcPFJGDJn6t4JgPAxPQkjOOhBwZHxtbzSWF1HbLzTSQsiDmC7uOU7sQAcE+dQHifX1W1tLSS0ubWOO4thK8sWUSGBgxZZIuZScooxt9qg3/CttcWN1LDcq84u5edL0AHJSMKsc6gDuyFTZhs2/Q7VOqwNI1q3ulLW80cwHUxuGxnoGA6H41n0Eb7Q9ZNpYTyKcOV7tPzP4QR7gEt8q8z1cHb3qBxa246EtK3ywi/3eqfrofDMfTh6vdn6m299vYpSlaKsUpSgUpSgVJezjTTPqVsuMhJBK3sIvGCf5go+dRqr37HeFDbQG5lXEs4HKD1WPqAfQsdyPQLVTW5oxYp954hNgp1XhYtKUrmGmpTt7/wCZtv8A4W/11V1WX27zA3kCea2+f6pG/wD5qtK6fQ/0K/8AvVmZ/wCpJSlKtoSlKUCvQHYzrBmsBGxy1u5j/l+0nywSv8tef6s3sHveW6ni8pIQ/wA43A/s5qj4jj6sEz7cp9Pba676jOpXenadLJcTyJFNcdWYs7uFwAqLu3KNvCoxk1Jq1eu30Nuqzyxs5U8iGOJpXy2+FCAsAeUe2wrm2kh/EetT6lbTW1pp07xzIyGa4xboMjIkRXy74OMDlG4qT8Daqbqwtpm+20YD+zp4JAf5lateOKLuX/ltMnwfvXLpbj+kln/7a3WgfSe7P0pIEfmPKsBZlC4GMlwMtnPQY6UGzpSlBHuL9RkiNkkTFWnvY42ICnwcrvIPED1VCMjcZrnFrEjanJagJ3UdokpbB5u8eVlAznHLyqfLOfOuXE+gC67l+/kge3cyI8fJsShQlhIpBHKW/Wofp9q63UklvrdpNcSIiOkqROxEfNyjEMqkfabOBQSjhC8WWS+KwxRiO7aENGvKZBGi7ufvMGZhUkrQ8GaJJaQOsro8ss8s0jICFLSuWOAdx5D5VvqDz920XPPqTL5RxRp+uXP+qoJUm7S5ObVLs/8AuAf0xqv+1Rmur01dsNY+UMrLO95KUpU6MpSsrTdOlncRwxtI5+6gz8z6D3O1fJmIjeX2I3YtdttbvI4SNWd2OFVQST8AN6s/hvsdkbD3kvdjr3UWGb4M58I+QPxq0tA4btrNeW3iVM9W6s35mO5rOz+JY6cU5n7LFNNae/CvOz7suKMtxfAcy4ZIOoB6gyHoSPwjI9SelWzSlYubPfNbquu0pFI2gpSlQvbzz2xXPPqko/6aRp/2c/8A+9Qmpn2vWxTVJyf8xY3Hw7tU/uhqGV1Wl28mm3tDKy/rkpSlWEZSlKBU67GHxqa+8MgP6A/7CoLVjdhloWvpJPKOAj5uygfsrVW1kxGC2/slw/rhe1a7iHVBa2s9wRzCGJn5fXlGQPmdq2NY2pWKTxSQyDKSoyMPUMMH+9cs1ES0/hKa4RZr69ujM683JbymCKLm3CoseC3LnHMxJOK7eG5Zra+fT5p3uIzbi4t5JcGRVVxHJHIwxz7lSGIzuevlwsrXV7ZBAn0S5RByxyyvJG/KNl71VRgxAwMgjNbHhvh+WOWS6u5VmupVCZReVI41JIjjBJOMnJJOScUEjpSlBEONrb6Rc2FpJk28zyvMgJHedzHzIjY6pzHJHngVn3XB2nOndtZ2vLgjaJFIz+EqAVPuDmsvXeHLa85BcxCTuySmSwwWGDjlI9K1J7N9LO5s4ifU8xP6k0HZ2b3TyWEfeOztHJLDzscllimeNSx825VGT51J6w9K0uK2jEUEaxxrkhV6DJyf3JrMoPM3aJ/+Tu//AJT/AGFRyph2tWXd6pP6SBJB80Cn/uVqh9dZp53xVn5R+GTkja8lKVm6Npr3M8UEf2pXCj29WPsBk/KpZmIjeXmI34SDgPgeXUH5iTHbocPJ5k9eRAere/QZ8+lX7oWhwWkYjt4wi+fqx9WY7sfjXZomlR2sEcEQwka4Hv6sfUk5JPvWdXM6rV2zW/6+kNPFiikfMpSlVEpSlKBSlKCq+3LQS8cV2g3i+rk/Ixyp+AbI/nql69b3VssiMjqGR1Ksp3BBGCDXnntB4GksJC6AvasfA/Xkz9yT0PofP41t+G6qOnyrd/RS1OKd+qEOpSla6mUpSgVeHZzAum6Z9KnGGuHQgeZDkJCvzyW+De1RDsy4Ba7dbi4Ui2U5UEY74jyH/t+p8+g88bHj3iT6ZqVrZwnMMNzGpI6NJzhWO3kgyPjze1ZuqvGa3k17Rzb6ei1ir0R1z9F1VwmjDKVbcMCD5bEYPSuddV3biRHRs8rqVOCQcMMHBG4O/WufX1Yavp2mxym2s4bq5uvOKC7uAqeQM0plKxj45PtW74F4KmtZWuLi5kZnBC26yyPFGDjzlJZ2GPtbdTt6c7HsxtIAVgku4VJyRFdSICfUgHc1utF4cFvIXFzdy5UryTTGRdyDkAj7QxgHPmaDeUpSgVq9Y4itbUZuLiKL2dwCfgvU/IVnXfN3b8n2+U8ufxY2/fFQDsztrEWcd3J3RuWybmacjvBKDiQM0m6AEdNhgA+9BKNA4qhvHZYEnKBebvmhdI23AwrOBzHfPTpW9qMR8e2LzLBDMZ5GZVxAjyqvMcczOgKBR5nOwqT0FO9vWm4e2uANiGiY+48af3f9KqWvSvaPopu7CaNRl1HeR/mTfA9yOZfnXmquh8NydWHp9mfqa7X39yrM7C9MD3U05H+DGFX80hIz/Srf1VWdXj2EQYspn82uCP6Y0x/c1J4hfpwT8+HnTxveFl1jajfxwRtLM4RFGSzf+bn2rumlCqWYgKoJJPQADJJ9sV5v4/4vfUJyQSLdCRCnTb8bD8Z/YbeucTSaWc9tu0R3XcuWKQlXFPa/K5KWSCNOneyDLH3VD4V+efgKgV9xNeTHMl1O3t3jKP6VIUfpWppXQYtNixxtWv8Aln2y3t3lnw63cocrczqfUSuP7NUv4e7V7yAgTkXEfnzYVwPZ1G/8wPxqA0r1kwY8kbWrD5XJavaXqHhbim3v4+eBtx9uNtmTP4h6e4yDW7ryfpOpy20qzQuUkXoR+4I81PmDV4cF9p8F1yx3GIJ+m5xG5/hY/ZJ/C3rsTWJqvD7Y/ipzH3hexaiLcT3WBXCWMMCrAEEYIIyCPQg9a50rOWFe8R9k1pOS0BNs58lHMh/kJ2/lIHtUJvOx6+U+B4JB+ZlP6FcfvV8Uq5j1+ekbb7/uhtgpb0UPadjt8xHO8CD8zMf0C4/epxwz2U2luQ8xNy4/GAEB/Jvn+YmrAquOPu06O3DQ2hEk/QuN0j9d+jP7DYefTBkjU6nUT0Vn+P8ALz5ePHzLl2qcbC0iNrbt/wCodcEr/lIfPbo5HQeXX0zXfZDpve6lEceGFWkPyHKv/cw/SohcTs7M7sWdiSzMckk9STV1dhmi93by3LDeduVPyR5BPzYt/SKvZMddLppiO88fWf8ASCtpy5I9oWdXwmvtQrjvgs3ciXMfJJJEnJ9HnyYZFyWx4SCkm+z7+WRWCvpVcanCn25o0/M6j+5rssr2OVeeKRJFyRzIwYZHUZU4zVTcM6VY3GqmOSwhte5tADazRxkvK8h5nXORKiqgww/GelWxY2McKBIY0jQZwqKFAzucBRigyKUpQKgvF9po0Eoku7eF7iXdY1i7ySU9MiJR4iTnxEfOp1WDqtxDAj3MoAEMbMz8uWCAczAefl0oKx4i4m1ILDBZWsdj9Jfu7eN+UzMMZaTulBSFFGclskbVatjE6xRrI3O6ood8Y5mAAZseWTk4qoOE9dvLyea9gsmmuJsxxSTfVwW0AJ5VDfalcnBbkHnsRuKmeh6i1vc9ze363F3cY5beKPCQhQTsFBYDf7bkZ29KCZ15v7TOHPoV64UYimzJF6AE+JP5W8vQrXpCox2hcLi/tGQY75PHCT+IDdSfwsNv0PlVzRajycm89p4lDmx9dXmqr07Cps2Mq/huW/eND/8AdUdLGVYqwIZSQwPUEHBB981afYLqAEtzAT9tVkUfkJVv9SfpWx4hXqwTt6bSp6edsiT9tOrmGw7pTg3DiM/kA5n/AFwFPsxqgqtnt+k+ss18uWU/qYx/tVTV88OpFcET77vupne+xSlKvq5SlKBSlKCTcN8d3tlhY5OeMf5UviUey78y/AHHtVh6X20QkAXFvIh8zGQ4/RuUj96palVcujw5OZjn5JaZr17S9CJ2r6aRvLIPYxP/ALAitZqfbJaoPqYpZT5ZxGv6kk/tVHUqCPDMET6z9Uk6q6YcT9o15eApzCGI7FIsjI9GfqfgMA+lQ8UpV3HjpjjasbILWm07yzdG0uS5njgiHjlYKPbzZj7AAk+wr1LpdgkEMcMYwkaBF+CjG/vVddjHCZhjN5KuJJlxED92M783xYgfID1NWfWF4jqPMv0R2j8r+nx9Nd59Wr4o1X6LaXFwF5jDEzhfUgbA+2cVr+EtIuIwJ7m7lnlljHNH4REhPi+rRRtjpkk5rjxhrawAx3FrLJZyxss00Y51TmyCJI18YXl6sBtkfLRaBJfQxL9Bkt9TswMRF5e7lQDYRtIFKNgbbgH1rOWGbq0cV5fPY3tuFKoJ7OeNiG5VKh8OMNHIHxsDggj03m1RTh/Sbp7tr2+EaOIu5ggiYuI0LB3Z3IHNIxAGwwAvvUroFKUoFcJYwwKsAysCCCMgg7EEHqK50oIlqunahcyvEJVs7RTyh4TzTSjH3WI5YR5dC21dGs6Xp+nWMyF/oiyqVMyse+dyMghs88j53xv5+VSbW2uBA/0VY2nx4BKSEySAS3KM4AycDrjyrRaDwWscv0q8kN3eeUrjwx/wwR/ZjHv169MmgdnXErXdvyzqyXUHKsyOpRtxmOXlO4Drv8cjyqV1XOq69JLeyNpNrHcTQJyXNw7FUKoef6LGw2aUnPi6Lt8pnw7rkV5As0WQMlXRhh43XZ45F+64OxH+xoK67XeBi+b22TLAfXovVgB/iKPMgdR5gA+RzWvBms/RL2CfOFV8P+RvC36A5+Qr1FVS9o3ZjzFrmxXxHeSAbZ9Wj9/VfPy9DraPWVmvk5e3aJVc2Gd+up29WmY7SYfZDPGT+dQy/wChqp2rm4ck/wCK6PLZOcXNuAgDbHKbwk53GeXkOd9mqnJYyrFWBVlJVgeoIOCD7g1d0M9NJxT3rP2QZ43mLR6uFKUq+rlKUoFKUoFKUoFKUoFT7sx4FN64nnUi2Q9Dt3rD7o/gB6n5euOPZ72dyXpWacNHa9fRpfZfRPVv09RfdpbJGixxqFRFCqqjAAAwABWVrtdFI8vHPPr8v9reDBv8VnYqgAAbAdBWj4x1/wCh2/Mid5PIwit4h1klfZR+UdSfQGtlquoxW8TzTOEjjXmZj5D/AHPkANySKiUen/8AFbfvr6H6N9YWs3Vik8KMFCuz5wsjEZ5RtuoOSKwl5rNQubnS5LKW51AzC5nEVxHNyLGoZSzSRHAKKhA2yc8w9a7HtNNuLjn0y/jtrx8/8u6kS4BY95BnlkHUk7H3rAntZrG8Fxqym9t1iEUN0EDC3GSWaaEA4ZtgZVzsvvgWTZWkHhlijj8Sgq6ooJVgCMEDOCMUGYg2GTk+vrX2lKBSlKBSlKBUI7U57hIYuVnSzL4vZIQTMkR+8nonXmIywHQEZqb18ZQQQRkHYg0EFtuHTZvBcaQEa3kEaz24cckkZwFuI3Jx3ig5J++Pfr917WI7O9K2Vq1ze3Cq9xHE3LiKPOZHBPL3hBwud22HoDy12QaLYym1V3DzfVK5zFbmXbJIGUgU5bG+5xkZ22nBnD8dpC0hkE08/wBbcXJI+sYjOQegjAPhA2A+JoNpoesw3cQlhbmUkggjDIw+0jqd1ceYNbCoRwA4mutSvIhi2nljSIjpI0KFZZlHTDMcZ8+SpsWAwCRk9KDWPoMP0lbpQUmAKsybd4p+7IOjDIBB6jA3qF9pXZ19LJubXAuMeNNgJcdDnoJMbZOx2zjrVkUqbHnvjtFqz2/DxakWjaXkm7tXido5EZHU4ZWGCPiDXTXqXiHhq2vV5biJXx9lujL+VhuPh0qrdf7G5VJa0mWRfwS+FvkwHKfmFraweJY78X4n7KV9NaO3KrKVudS4VvYP8W1lX3Cll/qTI/etKzAHB2PpWhW1bc1ndBNZjvD7SuPOPUfrWdZ6VPLjuoZZM/gjZv3Ar7MxHd82lh0qa6V2XahNjmjWFT5ysM/0rk/rip1ofY7bx4a5leY/hX6tf2JY/qKqZNdgp/dv+3KWuC9vRTmlaXNcv3cETSv6KOnuxOyj3JAq3+DOyZIist6VlcbiFd0Hpzn759th8asbTdNit0EcMaRoPuoAPmcdT7msusrUeI3ycU4j7rePT1rzPL4qgDA2Ar7XEOMkZGR1HpnpVcNxtfW+oT291bK8P24u4z3nc9O8VT/jYx4lGGBzgEVnLDH1XUl1iSW0TmtbuxuDJbpN4o5+5OCXTGGXmzsMlQQRnJFdmlXUmqXvc36i3FkFc2XNkzS/9Zj0eBTjlAzuQSemejVrKG8ukmtJ1X6Uve2twnWK8gXDKwx0khADIw37k7Zrbx6ZHrEI+lxSW95ayGKRoyUZTjxhJPvRSIffZvmQ3WicRG8uJlhjDWcQKG4J/wASXPiWJcYaNRkFvM9MgZqRAV0WFlHDGkUSBI0UKqr0AFZFApSlApSlApSlApSlBwljDKVYBlYYIIyCD1BB6ioa/ZpbHKCe7FsWybQTkQ+68uOYJnflDYqa0oMGaaC0gBYxwQRhVBOERBkIo9AMkCq8n0m2m1W6g1JGMs3K1jIXZV7pUGUhKnwyK2SR1PX4zTjbQje2csCPyOeVo2IyA8bh0yPNcqAdjsaievLe6gtvbyae0EsdxFI9yZEMcYjbmZ4WB5mLAYC4H2t+lBtdF1K8tbEGe3uLlop5I/DymUwozd3KVJHeMQFGBuc59a3XD/FdpeZ+jzKzrnmjbKyKQcENG2GGDkdMV18ca01pZySRjmmbEUC7ZaaU8kYAPXc5I9FNY2h8HWtvBbCSONpbVebv2A5uc5aR+c74LFjuf7UEnpVeaTxZc3Go25Xw2FyJ0gUqMydwobv89QrFmCj0TON63fFPFE1lzyPZvJaooZpo5Y8jyOY3IPUjoTQSiuqS3RvtKp+IBqPW/G9uYpZZY7i3WFQz9/A6YDHlBBwQ25+6TXXB2jaY7BReRhiQMMGU5PQYZRQSRLVB0RR8FArtArT69xTa2ZVZ5eV3+xGqs7sB1IRAWx13xjau/Qtdt7yMyW8gkUNyt1BVh1VlYAqfYig2VKj/ABZr723cxQRCa5uXKQxluVRyjmeR28kUbnG5yB51p7zXtQsOSW/FtJasypJLbh0MJc8odlkY80fMVBIIIz8qCSa5xDbWa81zMkYPQE5ZvyoMsx9gDWbY3SyxpIoYK6hgGUqcEZ3VtwfY1WNjJFp+p3iNaSXNxOy3Fq8ad5IY5ByuneNsiI64yT0I9qsbRLmeSINcQiCQk/VhxJgZ8OWAxzY64yPegrnV9O7nU7+aO5W0m7qC5SWQ/VOuDFJFMp2ZCyLgjxKWyPSsi21iDW4ETLWmoRATQMQVIPlLCWAMkDYwRjp1GwNbfi7Qll1PTZngEyDvo5MpzBPB3kTnywGUjJ/F64qUX2kQzPFJJGrPC3PExG6HpsR5e3Tp6UEL0rhRbwxXc8MlnewTqZu6PKk7wnZ+U5DI2ThsZwWGSKsKlKBSlKBSlKBSlKBSlKBSlKBSlKBSlKDUatoK3FxazO7ctq7usWBys7Lyq7eeVySPc1puNbK4vZEsEDxW0iF7q4XAyg2EEeQfGxwTkYC+uSKmFKCsp9JubbUtIWW5WeFZLhIswrG6A2rAKxjPKwwBvyit12p+O2gtsZ+l3kEJH8Ped4+fblQ5qVz2UbvHIygvESY2PVSylGI+Kkj51h6poiTz20zswNq7uijHKxdCmWyM7AkjBG9BoO14n/hkqqOZnlt1Vc45ibiPw5OwzjFZVnr127ok2lTRhmAL97BIqgnHMcPkgddhmsrjXRJLuBY4XRHSaKUF1LLmJ+cAgEHBIFYtt/xcOgf6A6cw5yvfI3LnxcoPMC2M4yaDE1vT7yC/e9tIYrrvIEieF5BE68jFgY3IK8p5jkHzArnwfqsEl3dBrWS0vnSN545DnnVMokiEMVZR9ksAN8ZzWRrfD9x9K+mWMsccrRiKWOZS0ciqSUPhIZXGSMjyP68+H+H5luZLy8ljkuHiEKiJSqRxhucqOYksS2CSfQUGFx0/0e60++b/AAYHkimP4EuFCiQ/wh1XJ9DWR2i6nCul3XM6t30DxxAEMXeRCsYQD7R5iDt8fKpRLEGUqwDKRggjIIPUEHqK0Wm8E6fby99DaRJIDkMF+yfVQdl+WKDUahoVwF0q4iUtc2vdxzLzAc0UkYScEkgEggMM+hqb0pQKUpQKUpQKUpQKUpQKUpQKUpQKUpQKUpQKUpQKUpQKUpQKUpQKUpQKUpQKUpQKUpQKUpQKUpQKUpQKUpQf/9k=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pic>
        <p:nvPicPr>
          <p:cNvPr id="17414" name="Picture 4" descr="Y:\shared\HQ\FGCS\Member agency logos\BI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888" y="4616450"/>
            <a:ext cx="1160462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7" descr="Y:\shared\HQ\FGCS\Member agency logos\Censu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650" y="1730376"/>
            <a:ext cx="1524000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11" descr="Y:\shared\HQ\FGCS\Member agency logos\FEMA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3989" y="1652588"/>
            <a:ext cx="2484437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7" name="Picture 12" descr="Y:\shared\HQ\FGCS\Member agency logos\FSA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0650" y="1739901"/>
            <a:ext cx="10160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8" name="Picture 13" descr="Y:\shared\HQ\FGCS\Member agency logos\FWS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825" y="1776414"/>
            <a:ext cx="846138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9" name="Picture 14" descr="Y:\shared\HQ\FGCS\Member agency logos\IBC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3850" y="2662238"/>
            <a:ext cx="1085850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0" name="Picture 16" descr="Y:\shared\HQ\FGCS\Member agency logos\NASA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3388" y="2425700"/>
            <a:ext cx="109696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1" name="Picture 18" descr="Y:\shared\HQ\FGCS\Member agency logos\NPS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7988" y="3617913"/>
            <a:ext cx="785812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2" name="Picture 19" descr="Y:\shared\HQ\FGCS\Member agency logos\OSMRE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939" y="3622676"/>
            <a:ext cx="968375" cy="96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3" name="Picture 21" descr="Y:\shared\HQ\FGCS\Member agency logos\USACE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1463" y="2617788"/>
            <a:ext cx="1130300" cy="88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4" name="Picture 22" descr="Y:\shared\HQ\FGCS\Member agency logos\USBR.jp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425" y="2921001"/>
            <a:ext cx="1498600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5" name="Picture 23" descr="Y:\shared\HQ\FGCS\Member agency logos\USCG.jp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9239" y="1630363"/>
            <a:ext cx="1101725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6" name="Picture 24" descr="Y:\shared\HQ\FGCS\Member agency logos\USFS.jp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626" y="2540001"/>
            <a:ext cx="860425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7" name="Picture 25" descr="Y:\shared\HQ\FGCS\Member agency logos\USGS.jp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6864" y="4883150"/>
            <a:ext cx="1455737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8" name="Picture 26" descr="Y:\shared\HQ\FGCS\Member agency logos\USNO.jpg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1" y="2609851"/>
            <a:ext cx="1122363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9" name="Picture 27" descr="Y:\shared\HQ\FGCS\Member agency logos\NOAA.jpg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950" y="3657600"/>
            <a:ext cx="10795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30" name="Picture 5" descr="Y:\shared\HQ\FGCS\Member agency logos\BLM.jpg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0051" y="1677989"/>
            <a:ext cx="100647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31" name="Picture 8" descr="Y:\shared\HQ\FGCS\Member agency logos\DOT.jpg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300" y="3595689"/>
            <a:ext cx="1028700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1" name="Picture 2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5562601" y="4759326"/>
            <a:ext cx="191452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7433" name="Picture 2" descr="\\NGS-S-BRUNSWICK\Home\shared\HQ\FGCS\Member agency logos\IWBC.jpg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0038" y="4737101"/>
            <a:ext cx="893762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34" name="Picture 5" descr="C:\Users\jeremy.mchugh\Downloads\2000px-US-FederalAviationAdmin-Seal.svg.png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6926" y="3648076"/>
            <a:ext cx="938213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35" name="Picture 9" descr="Y:\shared\HQ\FGCS\Member agency logos\EPA.bmp"/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3201" y="2522539"/>
            <a:ext cx="1020763" cy="111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36" name="Picture 6" descr="Y:\shared\HQ\FGCS\Member agency logos\BOEMRE.jpg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4776" y="4973639"/>
            <a:ext cx="2352675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September 7, 2022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Briefing for NGAC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791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697100"/>
            <a:ext cx="10972800" cy="1143000"/>
          </a:xfrm>
        </p:spPr>
        <p:txBody>
          <a:bodyPr/>
          <a:lstStyle/>
          <a:p>
            <a:r>
              <a:rPr lang="en-US" dirty="0"/>
              <a:t>Brief overview:</a:t>
            </a:r>
            <a:br>
              <a:rPr lang="en-US" dirty="0"/>
            </a:br>
            <a:br>
              <a:rPr lang="en-US" dirty="0"/>
            </a:br>
            <a:r>
              <a:rPr lang="en-US" dirty="0"/>
              <a:t>4 new reference frames and 1 new geopotential datum</a:t>
            </a:r>
            <a:br>
              <a:rPr lang="en-US" dirty="0"/>
            </a:b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September 7, 2022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Briefing for NGAC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837433-97E9-4D94-B898-19FA6F4A2CA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4313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Replacing NAD 83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gray">
          <a:xfrm>
            <a:off x="301594" y="1612261"/>
            <a:ext cx="2734235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2500" lnSpcReduction="1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400" b="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–"/>
              <a:defRPr sz="2000" b="0">
                <a:solidFill>
                  <a:schemeClr val="tx1"/>
                </a:solidFill>
                <a:latin typeface="Calibri"/>
                <a:cs typeface="Calibri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0">
                <a:solidFill>
                  <a:schemeClr val="tx1"/>
                </a:solidFill>
                <a:latin typeface="Calibri"/>
                <a:cs typeface="Calibri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0">
                <a:solidFill>
                  <a:schemeClr val="tx1"/>
                </a:solidFill>
                <a:latin typeface="Calibri"/>
                <a:cs typeface="Calibri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0">
                <a:solidFill>
                  <a:schemeClr val="tx1"/>
                </a:solidFill>
                <a:latin typeface="Calibri"/>
                <a:cs typeface="Calibri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1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1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1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en-US" u="sng" kern="0" dirty="0">
                <a:latin typeface="Gill Sans MT" panose="020B0502020104020203" pitchFamily="34" charset="0"/>
              </a:rPr>
              <a:t>The Old:</a:t>
            </a:r>
          </a:p>
          <a:p>
            <a:pPr marL="0" indent="0">
              <a:buNone/>
              <a:defRPr/>
            </a:pPr>
            <a:r>
              <a:rPr lang="en-US" kern="0" dirty="0">
                <a:latin typeface="Gill Sans MT" panose="020B0502020104020203" pitchFamily="34" charset="0"/>
              </a:rPr>
              <a:t>NAD 83(2011)</a:t>
            </a:r>
          </a:p>
          <a:p>
            <a:pPr marL="0" indent="0">
              <a:buNone/>
              <a:defRPr/>
            </a:pPr>
            <a:endParaRPr lang="en-US" kern="0" dirty="0">
              <a:latin typeface="Gill Sans MT" panose="020B0502020104020203" pitchFamily="34" charset="0"/>
            </a:endParaRPr>
          </a:p>
          <a:p>
            <a:pPr marL="0" indent="0">
              <a:buNone/>
              <a:defRPr/>
            </a:pPr>
            <a:r>
              <a:rPr lang="en-US" kern="0" dirty="0">
                <a:latin typeface="Gill Sans MT" panose="020B0502020104020203" pitchFamily="34" charset="0"/>
              </a:rPr>
              <a:t>NAD 83(PA11)</a:t>
            </a:r>
          </a:p>
          <a:p>
            <a:pPr marL="0" indent="0">
              <a:buNone/>
              <a:defRPr/>
            </a:pPr>
            <a:endParaRPr lang="en-US" kern="0" dirty="0">
              <a:latin typeface="Gill Sans MT" panose="020B0502020104020203" pitchFamily="34" charset="0"/>
            </a:endParaRPr>
          </a:p>
          <a:p>
            <a:pPr marL="0" indent="0">
              <a:buNone/>
              <a:defRPr/>
            </a:pPr>
            <a:r>
              <a:rPr lang="en-US" kern="0" dirty="0">
                <a:latin typeface="Gill Sans MT" panose="020B0502020104020203" pitchFamily="34" charset="0"/>
              </a:rPr>
              <a:t>NAD 83(MA11)</a:t>
            </a:r>
          </a:p>
          <a:p>
            <a:pPr lvl="1">
              <a:defRPr/>
            </a:pPr>
            <a:endParaRPr lang="en-US" sz="2400" kern="0" dirty="0"/>
          </a:p>
          <a:p>
            <a:pPr marL="0" indent="0">
              <a:buNone/>
              <a:defRPr/>
            </a:pPr>
            <a:endParaRPr lang="en-US" b="1" kern="0" dirty="0">
              <a:solidFill>
                <a:srgbClr val="FF0000"/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gray">
          <a:xfrm>
            <a:off x="2892391" y="1486695"/>
            <a:ext cx="63246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400" b="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–"/>
              <a:defRPr sz="2000" b="0">
                <a:solidFill>
                  <a:schemeClr val="tx1"/>
                </a:solidFill>
                <a:latin typeface="Calibri"/>
                <a:cs typeface="Calibri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0">
                <a:solidFill>
                  <a:schemeClr val="tx1"/>
                </a:solidFill>
                <a:latin typeface="Calibri"/>
                <a:cs typeface="Calibri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0">
                <a:solidFill>
                  <a:schemeClr val="tx1"/>
                </a:solidFill>
                <a:latin typeface="Calibri"/>
                <a:cs typeface="Calibri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0">
                <a:solidFill>
                  <a:schemeClr val="tx1"/>
                </a:solidFill>
                <a:latin typeface="Calibri"/>
                <a:cs typeface="Calibri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1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1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1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en-US" u="sng" kern="0" dirty="0">
                <a:latin typeface="Gill Sans MT" panose="020B0502020104020203" pitchFamily="34" charset="0"/>
              </a:rPr>
              <a:t>The New:</a:t>
            </a:r>
          </a:p>
          <a:p>
            <a:pPr marL="0" indent="0">
              <a:buNone/>
              <a:defRPr/>
            </a:pPr>
            <a:r>
              <a:rPr lang="en-US" sz="2000" kern="0" dirty="0">
                <a:latin typeface="Gill Sans MT" panose="020B0502020104020203" pitchFamily="34" charset="0"/>
              </a:rPr>
              <a:t>The North American Terrestrial Reference Frame of 2022 </a:t>
            </a:r>
          </a:p>
          <a:p>
            <a:pPr marL="0" indent="0">
              <a:buNone/>
              <a:defRPr/>
            </a:pPr>
            <a:r>
              <a:rPr lang="en-US" sz="2000" kern="0" dirty="0">
                <a:latin typeface="Gill Sans MT" panose="020B0502020104020203" pitchFamily="34" charset="0"/>
              </a:rPr>
              <a:t>	(NATRF2022)</a:t>
            </a:r>
          </a:p>
          <a:p>
            <a:pPr marL="0" indent="0">
              <a:buNone/>
              <a:defRPr/>
            </a:pPr>
            <a:endParaRPr lang="en-US" sz="2000" kern="0" dirty="0">
              <a:latin typeface="Gill Sans MT" panose="020B0502020104020203" pitchFamily="34" charset="0"/>
            </a:endParaRPr>
          </a:p>
          <a:p>
            <a:pPr marL="0" indent="0">
              <a:buNone/>
              <a:defRPr/>
            </a:pPr>
            <a:r>
              <a:rPr lang="en-US" sz="2000" kern="0" dirty="0">
                <a:latin typeface="Gill Sans MT" panose="020B0502020104020203" pitchFamily="34" charset="0"/>
              </a:rPr>
              <a:t>The Caribbean Terrestrial Reference Frame of 2022 </a:t>
            </a:r>
          </a:p>
          <a:p>
            <a:pPr marL="0" indent="0">
              <a:buNone/>
              <a:defRPr/>
            </a:pPr>
            <a:r>
              <a:rPr lang="en-US" sz="2000" kern="0" dirty="0">
                <a:latin typeface="Gill Sans MT" panose="020B0502020104020203" pitchFamily="34" charset="0"/>
              </a:rPr>
              <a:t>	(CATRF2022)</a:t>
            </a:r>
          </a:p>
          <a:p>
            <a:pPr marL="0" indent="0">
              <a:buNone/>
              <a:defRPr/>
            </a:pPr>
            <a:endParaRPr lang="en-US" sz="2000" kern="0" dirty="0">
              <a:latin typeface="Gill Sans MT" panose="020B0502020104020203" pitchFamily="34" charset="0"/>
            </a:endParaRPr>
          </a:p>
          <a:p>
            <a:pPr marL="0" indent="0">
              <a:buNone/>
              <a:defRPr/>
            </a:pPr>
            <a:r>
              <a:rPr lang="en-US" sz="2000" kern="0" dirty="0">
                <a:latin typeface="Gill Sans MT" panose="020B0502020104020203" pitchFamily="34" charset="0"/>
              </a:rPr>
              <a:t>The Pacific Terrestrial Reference Frame of 2022 </a:t>
            </a:r>
          </a:p>
          <a:p>
            <a:pPr marL="0" indent="0">
              <a:buNone/>
              <a:defRPr/>
            </a:pPr>
            <a:r>
              <a:rPr lang="en-US" sz="2000" kern="0" dirty="0">
                <a:latin typeface="Gill Sans MT" panose="020B0502020104020203" pitchFamily="34" charset="0"/>
              </a:rPr>
              <a:t>	(PATRF2022)</a:t>
            </a:r>
          </a:p>
          <a:p>
            <a:pPr marL="0" indent="0">
              <a:buNone/>
              <a:defRPr/>
            </a:pPr>
            <a:endParaRPr lang="en-US" sz="2000" kern="0" dirty="0">
              <a:latin typeface="Gill Sans MT" panose="020B0502020104020203" pitchFamily="34" charset="0"/>
            </a:endParaRPr>
          </a:p>
          <a:p>
            <a:pPr marL="0" indent="0">
              <a:buNone/>
              <a:defRPr/>
            </a:pPr>
            <a:r>
              <a:rPr lang="en-US" sz="2000" kern="0" dirty="0">
                <a:latin typeface="Gill Sans MT" panose="020B0502020104020203" pitchFamily="34" charset="0"/>
              </a:rPr>
              <a:t>The Mariana Terrestrial Reference Frame of 2022 </a:t>
            </a:r>
          </a:p>
          <a:p>
            <a:pPr marL="0" indent="0">
              <a:buNone/>
              <a:defRPr/>
            </a:pPr>
            <a:r>
              <a:rPr lang="en-US" sz="2000" kern="0" dirty="0">
                <a:latin typeface="Gill Sans MT" panose="020B0502020104020203" pitchFamily="34" charset="0"/>
              </a:rPr>
              <a:t>	(MATRF2022</a:t>
            </a:r>
            <a:r>
              <a:rPr lang="en-US" kern="0" dirty="0">
                <a:latin typeface="Gill Sans MT" panose="020B0502020104020203" pitchFamily="34" charset="0"/>
              </a:rPr>
              <a:t>)</a:t>
            </a:r>
          </a:p>
          <a:p>
            <a:pPr lvl="1">
              <a:defRPr/>
            </a:pPr>
            <a:endParaRPr lang="en-US" sz="2400" kern="0" dirty="0"/>
          </a:p>
          <a:p>
            <a:pPr marL="0" indent="0">
              <a:buNone/>
              <a:defRPr/>
            </a:pPr>
            <a:endParaRPr lang="en-US" b="1" kern="0" dirty="0">
              <a:solidFill>
                <a:srgbClr val="FF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September 7, 2022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2254219" y="2190216"/>
            <a:ext cx="638175" cy="1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254216" y="2190213"/>
            <a:ext cx="781610" cy="914400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254218" y="2904590"/>
            <a:ext cx="781611" cy="1263290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254218" y="3661804"/>
            <a:ext cx="781611" cy="1604989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837433-97E9-4D94-B898-19FA6F4A2CA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Briefing for NGAC</a:t>
            </a:r>
          </a:p>
        </p:txBody>
      </p:sp>
    </p:spTree>
    <p:extLst>
      <p:ext uri="{BB962C8B-B14F-4D97-AF65-F5344CB8AC3E}">
        <p14:creationId xmlns:p14="http://schemas.microsoft.com/office/powerpoint/2010/main" val="2664355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Replacing NAVD 88</a:t>
            </a:r>
          </a:p>
        </p:txBody>
      </p:sp>
      <p:sp>
        <p:nvSpPr>
          <p:cNvPr id="23556" name="Content Placeholder 2"/>
          <p:cNvSpPr txBox="1">
            <a:spLocks/>
          </p:cNvSpPr>
          <p:nvPr/>
        </p:nvSpPr>
        <p:spPr bwMode="auto">
          <a:xfrm>
            <a:off x="2384428" y="1524003"/>
            <a:ext cx="3711575" cy="519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marL="457200" lvl="1" indent="0">
              <a:buNone/>
            </a:pPr>
            <a:r>
              <a:rPr lang="en-US" altLang="en-US" sz="2400" u="sng" dirty="0">
                <a:cs typeface="Times New Roman" panose="02020603050405020304" pitchFamily="18" charset="0"/>
              </a:rPr>
              <a:t>The Old:</a:t>
            </a:r>
          </a:p>
          <a:p>
            <a:pPr marL="457200" lvl="1" indent="0">
              <a:buNone/>
            </a:pPr>
            <a:r>
              <a:rPr lang="en-US" altLang="en-US" sz="2400" dirty="0">
                <a:cs typeface="Times New Roman" panose="02020603050405020304" pitchFamily="18" charset="0"/>
              </a:rPr>
              <a:t>NAVD 88</a:t>
            </a:r>
          </a:p>
          <a:p>
            <a:pPr marL="457200" lvl="1" indent="0">
              <a:buNone/>
            </a:pPr>
            <a:r>
              <a:rPr lang="en-US" altLang="en-US" sz="2400" dirty="0">
                <a:cs typeface="Times New Roman" panose="02020603050405020304" pitchFamily="18" charset="0"/>
              </a:rPr>
              <a:t>PRVD 02</a:t>
            </a:r>
          </a:p>
          <a:p>
            <a:pPr marL="457200" lvl="1" indent="0">
              <a:buNone/>
            </a:pPr>
            <a:r>
              <a:rPr lang="en-US" altLang="en-US" sz="2400" dirty="0">
                <a:cs typeface="Times New Roman" panose="02020603050405020304" pitchFamily="18" charset="0"/>
              </a:rPr>
              <a:t>VIVD09</a:t>
            </a:r>
          </a:p>
          <a:p>
            <a:pPr marL="457200" lvl="1" indent="0">
              <a:buNone/>
            </a:pPr>
            <a:r>
              <a:rPr lang="en-US" altLang="en-US" sz="2400" dirty="0">
                <a:cs typeface="Times New Roman" panose="02020603050405020304" pitchFamily="18" charset="0"/>
              </a:rPr>
              <a:t>ASVD02</a:t>
            </a:r>
          </a:p>
          <a:p>
            <a:pPr marL="457200" lvl="1" indent="0">
              <a:buNone/>
            </a:pPr>
            <a:r>
              <a:rPr lang="en-US" altLang="en-US" sz="2400" dirty="0">
                <a:cs typeface="Times New Roman" panose="02020603050405020304" pitchFamily="18" charset="0"/>
              </a:rPr>
              <a:t>NMVD03</a:t>
            </a:r>
          </a:p>
          <a:p>
            <a:pPr marL="457200" lvl="1" indent="0">
              <a:buNone/>
            </a:pPr>
            <a:r>
              <a:rPr lang="en-US" altLang="en-US" sz="2400" dirty="0">
                <a:cs typeface="Times New Roman" panose="02020603050405020304" pitchFamily="18" charset="0"/>
              </a:rPr>
              <a:t>GUVD04</a:t>
            </a:r>
          </a:p>
          <a:p>
            <a:pPr marL="457200" lvl="1" indent="0">
              <a:buNone/>
            </a:pPr>
            <a:r>
              <a:rPr lang="en-US" altLang="en-US" sz="2400" dirty="0">
                <a:cs typeface="Times New Roman" panose="02020603050405020304" pitchFamily="18" charset="0"/>
              </a:rPr>
              <a:t>IGLD 85</a:t>
            </a:r>
          </a:p>
          <a:p>
            <a:pPr marL="457200" lvl="1" indent="0">
              <a:buNone/>
            </a:pPr>
            <a:r>
              <a:rPr lang="en-US" altLang="en-US" sz="2400" dirty="0">
                <a:cs typeface="Times New Roman" panose="02020603050405020304" pitchFamily="18" charset="0"/>
              </a:rPr>
              <a:t>IGSN71</a:t>
            </a:r>
          </a:p>
          <a:p>
            <a:pPr marL="457200" lvl="1" indent="0">
              <a:buNone/>
            </a:pPr>
            <a:r>
              <a:rPr lang="en-US" altLang="en-US" sz="2400" dirty="0">
                <a:cs typeface="Times New Roman" panose="02020603050405020304" pitchFamily="18" charset="0"/>
              </a:rPr>
              <a:t>GEOID12B</a:t>
            </a:r>
          </a:p>
          <a:p>
            <a:pPr marL="457200" lvl="1" indent="0">
              <a:buNone/>
            </a:pPr>
            <a:r>
              <a:rPr lang="en-US" altLang="en-US" sz="2400" dirty="0">
                <a:cs typeface="Times New Roman" panose="02020603050405020304" pitchFamily="18" charset="0"/>
              </a:rPr>
              <a:t>DEFLEC12B</a:t>
            </a:r>
          </a:p>
          <a:p>
            <a:pPr marL="457200" lvl="1" indent="0">
              <a:buNone/>
            </a:pPr>
            <a:endParaRPr lang="en-US" altLang="en-US" dirty="0">
              <a:cs typeface="Times New Roman" panose="02020603050405020304" pitchFamily="18" charset="0"/>
            </a:endParaRPr>
          </a:p>
          <a:p>
            <a:pPr lvl="1" eaLnBrk="1" hangingPunct="1"/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en-US" alt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240214" y="1524003"/>
            <a:ext cx="6324600" cy="34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marL="457200" lvl="1" indent="0">
              <a:buNone/>
            </a:pPr>
            <a:r>
              <a:rPr lang="en-US" altLang="en-US" sz="2400" u="sng" dirty="0">
                <a:cs typeface="Times New Roman" panose="02020603050405020304" pitchFamily="18" charset="0"/>
              </a:rPr>
              <a:t>The New:</a:t>
            </a:r>
          </a:p>
          <a:p>
            <a:pPr marL="457200" lvl="1" indent="0">
              <a:buNone/>
            </a:pPr>
            <a:r>
              <a:rPr lang="en-US" altLang="en-US" sz="2400" dirty="0">
                <a:cs typeface="Times New Roman" panose="02020603050405020304" pitchFamily="18" charset="0"/>
              </a:rPr>
              <a:t>The North American-Pacific </a:t>
            </a:r>
            <a:r>
              <a:rPr lang="en-US" altLang="en-US" sz="2400" b="1" i="1" u="sng" dirty="0">
                <a:cs typeface="Times New Roman" panose="02020603050405020304" pitchFamily="18" charset="0"/>
              </a:rPr>
              <a:t>Geopotential</a:t>
            </a:r>
            <a:r>
              <a:rPr lang="en-US" altLang="en-US" sz="2400" dirty="0">
                <a:cs typeface="Times New Roman" panose="02020603050405020304" pitchFamily="18" charset="0"/>
              </a:rPr>
              <a:t> </a:t>
            </a:r>
            <a:r>
              <a:rPr lang="en-US" altLang="en-US" sz="2400" b="1" i="1" u="sng" dirty="0">
                <a:cs typeface="Times New Roman" panose="02020603050405020304" pitchFamily="18" charset="0"/>
              </a:rPr>
              <a:t>Datum</a:t>
            </a:r>
            <a:r>
              <a:rPr lang="en-US" altLang="en-US" sz="2400" dirty="0">
                <a:cs typeface="Times New Roman" panose="02020603050405020304" pitchFamily="18" charset="0"/>
              </a:rPr>
              <a:t> of 2022 (NAPGD2022)</a:t>
            </a:r>
          </a:p>
          <a:p>
            <a:pPr marL="457200" lvl="1" indent="0">
              <a:buNone/>
            </a:pPr>
            <a:endParaRPr lang="en-US" altLang="en-US" sz="2400" dirty="0"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altLang="en-US" sz="2400" dirty="0">
                <a:cs typeface="Times New Roman" panose="02020603050405020304" pitchFamily="18" charset="0"/>
              </a:rPr>
              <a:t>Will include:</a:t>
            </a:r>
          </a:p>
          <a:p>
            <a:pPr lvl="1">
              <a:spcBef>
                <a:spcPts val="0"/>
              </a:spcBef>
            </a:pPr>
            <a:r>
              <a:rPr lang="en-US" altLang="en-US" sz="2400" dirty="0">
                <a:cs typeface="Times New Roman" panose="02020603050405020304" pitchFamily="18" charset="0"/>
              </a:rPr>
              <a:t>GEOID2022</a:t>
            </a:r>
          </a:p>
          <a:p>
            <a:pPr lvl="1">
              <a:spcBef>
                <a:spcPts val="0"/>
              </a:spcBef>
            </a:pPr>
            <a:r>
              <a:rPr lang="en-US" altLang="en-US" sz="2400" dirty="0">
                <a:cs typeface="Times New Roman" panose="02020603050405020304" pitchFamily="18" charset="0"/>
              </a:rPr>
              <a:t>DEFLEC2022</a:t>
            </a:r>
          </a:p>
          <a:p>
            <a:pPr lvl="1">
              <a:spcBef>
                <a:spcPts val="0"/>
              </a:spcBef>
            </a:pPr>
            <a:r>
              <a:rPr lang="en-US" altLang="en-US" sz="2400" dirty="0">
                <a:cs typeface="Times New Roman" panose="02020603050405020304" pitchFamily="18" charset="0"/>
              </a:rPr>
              <a:t>GRAV2022</a:t>
            </a:r>
          </a:p>
          <a:p>
            <a:pPr lvl="1">
              <a:spcBef>
                <a:spcPts val="0"/>
              </a:spcBef>
            </a:pPr>
            <a:r>
              <a:rPr lang="en-US" altLang="en-US" sz="2400" dirty="0">
                <a:cs typeface="Times New Roman" panose="02020603050405020304" pitchFamily="18" charset="0"/>
              </a:rPr>
              <a:t>DEM2022</a:t>
            </a:r>
          </a:p>
          <a:p>
            <a:pPr lvl="1">
              <a:spcBef>
                <a:spcPts val="0"/>
              </a:spcBef>
            </a:pPr>
            <a:r>
              <a:rPr lang="en-US" altLang="en-US" sz="1800" dirty="0">
                <a:cs typeface="Times New Roman" panose="02020603050405020304" pitchFamily="18" charset="0"/>
              </a:rPr>
              <a:t>More</a:t>
            </a:r>
          </a:p>
          <a:p>
            <a:pPr lvl="2">
              <a:spcBef>
                <a:spcPts val="0"/>
              </a:spcBef>
            </a:pPr>
            <a:endParaRPr lang="en-US" altLang="en-US" sz="1400" dirty="0">
              <a:cs typeface="Times New Roman" panose="02020603050405020304" pitchFamily="18" charset="0"/>
            </a:endParaRPr>
          </a:p>
          <a:p>
            <a:pPr lvl="1">
              <a:spcBef>
                <a:spcPts val="0"/>
              </a:spcBef>
            </a:pPr>
            <a:endParaRPr lang="en-US" altLang="en-US" sz="1800" dirty="0">
              <a:cs typeface="Times New Roman" panose="02020603050405020304" pitchFamily="18" charset="0"/>
            </a:endParaRPr>
          </a:p>
          <a:p>
            <a:pPr lvl="2">
              <a:spcBef>
                <a:spcPts val="0"/>
              </a:spcBef>
            </a:pPr>
            <a:endParaRPr lang="en-US" altLang="en-US" dirty="0"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altLang="en-US" sz="2400" dirty="0"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altLang="en-US" dirty="0">
              <a:cs typeface="Times New Roman" panose="02020603050405020304" pitchFamily="18" charset="0"/>
            </a:endParaRPr>
          </a:p>
          <a:p>
            <a:pPr lvl="1" eaLnBrk="1" hangingPunct="1"/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en-US" alt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September 7, 2022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24003" y="1990728"/>
            <a:ext cx="91082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FF0000"/>
                </a:solidFill>
              </a:rPr>
              <a:t>Orthometric</a:t>
            </a:r>
          </a:p>
          <a:p>
            <a:r>
              <a:rPr lang="en-US" sz="1100" b="1" dirty="0">
                <a:solidFill>
                  <a:srgbClr val="FF0000"/>
                </a:solidFill>
              </a:rPr>
              <a:t>Heights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3" y="3238454"/>
            <a:ext cx="91082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FF0000"/>
                </a:solidFill>
              </a:rPr>
              <a:t>Normal</a:t>
            </a:r>
          </a:p>
          <a:p>
            <a:r>
              <a:rPr lang="en-US" sz="1100" b="1" dirty="0">
                <a:solidFill>
                  <a:srgbClr val="FF0000"/>
                </a:solidFill>
              </a:rPr>
              <a:t>Orthometric</a:t>
            </a:r>
          </a:p>
          <a:p>
            <a:r>
              <a:rPr lang="en-US" sz="1100" b="1" dirty="0">
                <a:solidFill>
                  <a:srgbClr val="FF0000"/>
                </a:solidFill>
              </a:rPr>
              <a:t>Heights</a:t>
            </a:r>
          </a:p>
        </p:txBody>
      </p:sp>
      <p:sp>
        <p:nvSpPr>
          <p:cNvPr id="5" name="Left Brace 4"/>
          <p:cNvSpPr/>
          <p:nvPr/>
        </p:nvSpPr>
        <p:spPr>
          <a:xfrm>
            <a:off x="2513376" y="2514602"/>
            <a:ext cx="258403" cy="204787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486515" y="4602098"/>
            <a:ext cx="69442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FF0000"/>
                </a:solidFill>
              </a:rPr>
              <a:t>Dynamic</a:t>
            </a:r>
          </a:p>
          <a:p>
            <a:r>
              <a:rPr lang="en-US" sz="1100" b="1" dirty="0">
                <a:solidFill>
                  <a:srgbClr val="FF0000"/>
                </a:solidFill>
              </a:rPr>
              <a:t>Heights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80164" y="5153110"/>
            <a:ext cx="6126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FF0000"/>
                </a:solidFill>
              </a:rPr>
              <a:t>Gravity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480165" y="5534851"/>
            <a:ext cx="8980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FF0000"/>
                </a:solidFill>
              </a:rPr>
              <a:t>Geoid</a:t>
            </a:r>
          </a:p>
          <a:p>
            <a:r>
              <a:rPr lang="en-US" sz="1100" b="1" dirty="0">
                <a:solidFill>
                  <a:srgbClr val="FF0000"/>
                </a:solidFill>
              </a:rPr>
              <a:t>Undulations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12780" y="5965738"/>
            <a:ext cx="99738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FF0000"/>
                </a:solidFill>
              </a:rPr>
              <a:t>Deflections of</a:t>
            </a:r>
          </a:p>
          <a:p>
            <a:r>
              <a:rPr lang="en-US" sz="1100" b="1" dirty="0">
                <a:solidFill>
                  <a:srgbClr val="FF0000"/>
                </a:solidFill>
              </a:rPr>
              <a:t>the Vertical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837433-97E9-4D94-B898-19FA6F4A2CA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Briefing for NGAC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956428" y="4110499"/>
            <a:ext cx="5357557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A HUGE component of this </a:t>
            </a:r>
          </a:p>
          <a:p>
            <a:r>
              <a:rPr lang="en-US" sz="2800" b="1" dirty="0"/>
              <a:t>effort is  </a:t>
            </a:r>
            <a:r>
              <a:rPr lang="en-US" sz="2800" b="1" u="sng" dirty="0"/>
              <a:t>GRAV-D</a:t>
            </a:r>
            <a:r>
              <a:rPr lang="en-US" sz="2800" b="1" dirty="0"/>
              <a:t>:  </a:t>
            </a:r>
          </a:p>
          <a:p>
            <a:endParaRPr lang="en-US" sz="2800" b="1" dirty="0"/>
          </a:p>
          <a:p>
            <a:r>
              <a:rPr lang="en-US" sz="2800" b="1" dirty="0">
                <a:solidFill>
                  <a:srgbClr val="FF0000"/>
                </a:solidFill>
              </a:rPr>
              <a:t>G</a:t>
            </a:r>
            <a:r>
              <a:rPr lang="en-US" sz="2800" b="1" dirty="0"/>
              <a:t>ravity for the </a:t>
            </a:r>
            <a:r>
              <a:rPr lang="en-US" sz="2800" b="1" dirty="0">
                <a:solidFill>
                  <a:srgbClr val="FF0000"/>
                </a:solidFill>
              </a:rPr>
              <a:t>R</a:t>
            </a:r>
            <a:r>
              <a:rPr lang="en-US" sz="2800" b="1" dirty="0"/>
              <a:t>edefinition of </a:t>
            </a:r>
          </a:p>
          <a:p>
            <a:r>
              <a:rPr lang="en-US" sz="2800" b="1" dirty="0"/>
              <a:t>the </a:t>
            </a:r>
            <a:r>
              <a:rPr lang="en-US" sz="2800" b="1" dirty="0">
                <a:solidFill>
                  <a:srgbClr val="FF0000"/>
                </a:solidFill>
              </a:rPr>
              <a:t>A</a:t>
            </a:r>
            <a:r>
              <a:rPr lang="en-US" sz="2800" b="1" dirty="0"/>
              <a:t>merican </a:t>
            </a:r>
            <a:r>
              <a:rPr lang="en-US" sz="2800" b="1" dirty="0">
                <a:solidFill>
                  <a:srgbClr val="FF0000"/>
                </a:solidFill>
              </a:rPr>
              <a:t>V</a:t>
            </a:r>
            <a:r>
              <a:rPr lang="en-US" sz="2800" b="1" dirty="0"/>
              <a:t>ertical </a:t>
            </a:r>
            <a:r>
              <a:rPr lang="en-US" sz="2800" b="1" dirty="0">
                <a:solidFill>
                  <a:srgbClr val="FF0000"/>
                </a:solidFill>
              </a:rPr>
              <a:t>D</a:t>
            </a:r>
            <a:r>
              <a:rPr lang="en-US" sz="2800" b="1" dirty="0"/>
              <a:t>atum</a:t>
            </a:r>
          </a:p>
        </p:txBody>
      </p:sp>
    </p:spTree>
    <p:extLst>
      <p:ext uri="{BB962C8B-B14F-4D97-AF65-F5344CB8AC3E}">
        <p14:creationId xmlns:p14="http://schemas.microsoft.com/office/powerpoint/2010/main" val="2718005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5" grpId="0" animBg="1"/>
      <p:bldP spid="10" grpId="0"/>
      <p:bldP spid="11" grpId="0"/>
      <p:bldP spid="13" grpId="0"/>
      <p:bldP spid="14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697100"/>
            <a:ext cx="10972800" cy="1143000"/>
          </a:xfrm>
        </p:spPr>
        <p:txBody>
          <a:bodyPr/>
          <a:lstStyle/>
          <a:p>
            <a:r>
              <a:rPr lang="en-US" dirty="0"/>
              <a:t>Brief overview:</a:t>
            </a:r>
            <a:br>
              <a:rPr lang="en-US" dirty="0"/>
            </a:br>
            <a:r>
              <a:rPr lang="en-US" dirty="0"/>
              <a:t>New Types of Coordinates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September 7, 2022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Briefing for NGAC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837433-97E9-4D94-B898-19FA6F4A2CA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9617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two-track approach to coordinates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231136"/>
            <a:ext cx="5498592" cy="3895030"/>
          </a:xfrm>
        </p:spPr>
        <p:txBody>
          <a:bodyPr/>
          <a:lstStyle/>
          <a:p>
            <a:r>
              <a:rPr lang="en-US" dirty="0"/>
              <a:t>An estimated “snapshot” of entire network</a:t>
            </a:r>
          </a:p>
          <a:p>
            <a:r>
              <a:rPr lang="en-US" dirty="0"/>
              <a:t>Every 5 or 10 years</a:t>
            </a:r>
          </a:p>
          <a:p>
            <a:r>
              <a:rPr lang="en-US" dirty="0"/>
              <a:t>Similar to NAD 83(2011) epoch 2010.00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September 7,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9A303-B593-45E6-8920-67DA3337AB25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98552" y="1592823"/>
            <a:ext cx="53206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>
                <a:solidFill>
                  <a:srgbClr val="FF0000"/>
                </a:solidFill>
              </a:rPr>
              <a:t>Reference Epoch Coordinates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96181" y="1592823"/>
            <a:ext cx="47788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>
                <a:solidFill>
                  <a:srgbClr val="FF0000"/>
                </a:solidFill>
              </a:rPr>
              <a:t>Survey Epoch Coordinates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6336321" y="2177186"/>
            <a:ext cx="5498592" cy="389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Time-dependent!</a:t>
            </a:r>
          </a:p>
          <a:p>
            <a:r>
              <a:rPr lang="en-US" dirty="0"/>
              <a:t>Reflects coordinates at time of observation</a:t>
            </a:r>
          </a:p>
          <a:p>
            <a:r>
              <a:rPr lang="en-US" dirty="0"/>
              <a:t>Multiple SECs can show changes over time</a:t>
            </a:r>
          </a:p>
          <a:p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Briefing for NGAC</a:t>
            </a:r>
          </a:p>
        </p:txBody>
      </p:sp>
    </p:spTree>
    <p:extLst>
      <p:ext uri="{BB962C8B-B14F-4D97-AF65-F5344CB8AC3E}">
        <p14:creationId xmlns:p14="http://schemas.microsoft.com/office/powerpoint/2010/main" val="1973920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103450</TotalTime>
  <Words>1608</Words>
  <Application>Microsoft Office PowerPoint</Application>
  <PresentationFormat>Widescreen</PresentationFormat>
  <Paragraphs>311</Paragraphs>
  <Slides>28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28</vt:i4>
      </vt:variant>
    </vt:vector>
  </HeadingPairs>
  <TitlesOfParts>
    <vt:vector size="41" baseType="lpstr">
      <vt:lpstr>MS PGothic</vt:lpstr>
      <vt:lpstr>MS PGothic</vt:lpstr>
      <vt:lpstr>Arial</vt:lpstr>
      <vt:lpstr>Calibri</vt:lpstr>
      <vt:lpstr>Gill Sans MT</vt:lpstr>
      <vt:lpstr>Symbol</vt:lpstr>
      <vt:lpstr>Tahoma</vt:lpstr>
      <vt:lpstr>Times New Roman</vt:lpstr>
      <vt:lpstr>Verdana</vt:lpstr>
      <vt:lpstr>Wingdings</vt:lpstr>
      <vt:lpstr>Office Theme</vt:lpstr>
      <vt:lpstr>1_Office Theme</vt:lpstr>
      <vt:lpstr>2_Office Theme</vt:lpstr>
      <vt:lpstr>PowerPoint Presentation</vt:lpstr>
      <vt:lpstr>Outline</vt:lpstr>
      <vt:lpstr>Brief overview</vt:lpstr>
      <vt:lpstr>Federal Users of the NSRS</vt:lpstr>
      <vt:lpstr>Brief overview:  4 new reference frames and 1 new geopotential datum </vt:lpstr>
      <vt:lpstr>Replacing NAD 83</vt:lpstr>
      <vt:lpstr>Replacing NAVD 88</vt:lpstr>
      <vt:lpstr>Brief overview: New Types of Coordinates</vt:lpstr>
      <vt:lpstr>A two-track approach to coordinates</vt:lpstr>
      <vt:lpstr>Re-prioritization: a “data first” approach </vt:lpstr>
      <vt:lpstr>Re-prioritization</vt:lpstr>
      <vt:lpstr>Re-prioritization</vt:lpstr>
      <vt:lpstr>Data</vt:lpstr>
      <vt:lpstr>Tools</vt:lpstr>
      <vt:lpstr>What comes after…</vt:lpstr>
      <vt:lpstr>Timeline</vt:lpstr>
      <vt:lpstr>Timeline</vt:lpstr>
      <vt:lpstr>Preparing yourselves:  Six steps to successfully transitioning to the modernized NSRS</vt:lpstr>
      <vt:lpstr>Stay Calm</vt:lpstr>
      <vt:lpstr>Stay Calm</vt:lpstr>
      <vt:lpstr>Familiarize yourself with the modernized NSRS</vt:lpstr>
      <vt:lpstr>Ask those agencies and companies  that you rely on about their transition plans</vt:lpstr>
      <vt:lpstr>Organize your historic data archives</vt:lpstr>
      <vt:lpstr>Check out NGS tools as they are released</vt:lpstr>
      <vt:lpstr>Embrace the future</vt:lpstr>
      <vt:lpstr>In summary…</vt:lpstr>
      <vt:lpstr>Thank you!</vt:lpstr>
      <vt:lpstr>Questions?</vt:lpstr>
    </vt:vector>
  </TitlesOfParts>
  <Company>NOS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NGS All Hands 2.5.2010</dc:title>
  <dc:creator>Chris.Harm</dc:creator>
  <cp:lastModifiedBy>Dru Smith</cp:lastModifiedBy>
  <cp:revision>3011</cp:revision>
  <cp:lastPrinted>2017-02-02T17:15:29Z</cp:lastPrinted>
  <dcterms:created xsi:type="dcterms:W3CDTF">2009-09-30T12:20:38Z</dcterms:created>
  <dcterms:modified xsi:type="dcterms:W3CDTF">2022-09-06T11:55:24Z</dcterms:modified>
</cp:coreProperties>
</file>