
<file path=[Content_Types].xml><?xml version="1.0" encoding="utf-8"?>
<Types xmlns="http://schemas.openxmlformats.org/package/2006/content-types">
  <Default ContentType="image/gif" Extension="gif"/>
  <Default ContentType="image/jpeg" Extension="jfif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notesMaster+xml" PartName="/ppt/notesMasters/notesMaster1.xml"/>
  <Override ContentType="application/vnd.openxmlformats-officedocument.presentationml.handoutMaster+xml" PartName="/ppt/handoutMasters/handout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theme+xml" PartName="/ppt/theme/theme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40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image/jpg" PartName="/ppt/media/image12.jpg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drawingml.diagramData+xml" PartName="/ppt/diagrams/data1.xml"/>
  <Override ContentType="application/vnd.openxmlformats-officedocument.drawingml.diagramLayout+xml" PartName="/ppt/diagrams/layout1.xml"/>
  <Override ContentType="application/vnd.openxmlformats-officedocument.drawingml.diagramStyle+xml" PartName="/ppt/diagrams/quickStyle1.xml"/>
  <Override ContentType="application/vnd.openxmlformats-officedocument.drawingml.diagramColors+xml" PartName="/ppt/diagrams/colors1.xml"/>
  <Override ContentType="application/vnd.ms-office.drawingml.diagramDrawing+xml" PartName="/ppt/diagrams/drawing1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40.xml"/>
  <Override ContentType="application/vnd.openxmlformats-officedocument.presentationml.tags+xml" PartName="/ppt/tags/tag1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49.xml"/>
  <Override ContentType="application/vnd.openxmlformats-officedocument.presentationml.tags+xml" PartName="/ppt/tags/tag2.xml"/>
  <Override ContentType="application/vnd.openxmlformats-officedocument.presentationml.notesSlide+xml" PartName="/ppt/notesSlides/notesSlide50.xml"/>
  <Override ContentType="application/vnd.openxmlformats-officedocument.presentationml.tags+xml" PartName="/ppt/tags/tag3.xml"/>
  <Override ContentType="application/vnd.openxmlformats-officedocument.presentationml.notesSlide+xml" PartName="/ppt/notesSlides/notesSlide51.xml"/>
  <Override ContentType="application/vnd.openxmlformats-officedocument.presentationml.tags+xml" PartName="/ppt/tags/tag4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55.xml"/>
  <Override ContentType="application/vnd.openxmlformats-officedocument.presentationml.tags+xml" PartName="/ppt/tags/tag5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80.xml"/>
  <Override ContentType="image/jpg" PartName="/ppt/media/image65.jpg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93.xml"/>
  <Override ContentType="application/vnd.openxmlformats-officedocument.presentationml.tags+xml" PartName="/ppt/tags/tag6.xml"/>
  <Override ContentType="application/vnd.openxmlformats-officedocument.presentationml.notesSlide+xml" PartName="/ppt/notesSlides/notesSlide94.xml"/>
  <Override ContentType="application/vnd.openxmlformats-officedocument.presentationml.tags+xml" PartName="/ppt/tags/tag7.xml"/>
  <Override ContentType="application/vnd.openxmlformats-officedocument.presentationml.notesSlide+xml" PartName="/ppt/notesSlides/notesSlide95.xml"/>
  <Override ContentType="application/vnd.openxmlformats-officedocument.presentationml.tags+xml" PartName="/ppt/tags/tag8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97.xml"/>
  <Override ContentType="application/vnd.openxmlformats-officedocument.presentationml.tags+xml" PartName="/ppt/tags/tag9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10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679" r:id="rId3"/>
  </p:sldMasterIdLst>
  <p:notesMasterIdLst>
    <p:notesMasterId r:id="rId142"/>
  </p:notesMasterIdLst>
  <p:handoutMasterIdLst>
    <p:handoutMasterId r:id="rId143"/>
  </p:handoutMasterIdLst>
  <p:sldIdLst>
    <p:sldId id="257" r:id="rId4"/>
    <p:sldId id="2408" r:id="rId5"/>
    <p:sldId id="1757" r:id="rId6"/>
    <p:sldId id="1758" r:id="rId7"/>
    <p:sldId id="2389" r:id="rId8"/>
    <p:sldId id="277" r:id="rId9"/>
    <p:sldId id="274" r:id="rId10"/>
    <p:sldId id="1797" r:id="rId11"/>
    <p:sldId id="1964" r:id="rId12"/>
    <p:sldId id="1983" r:id="rId13"/>
    <p:sldId id="1367" r:id="rId14"/>
    <p:sldId id="1368" r:id="rId15"/>
    <p:sldId id="2471" r:id="rId16"/>
    <p:sldId id="2472" r:id="rId17"/>
    <p:sldId id="1397" r:id="rId18"/>
    <p:sldId id="258" r:id="rId19"/>
    <p:sldId id="259" r:id="rId20"/>
    <p:sldId id="260" r:id="rId21"/>
    <p:sldId id="298" r:id="rId22"/>
    <p:sldId id="2489" r:id="rId23"/>
    <p:sldId id="2488" r:id="rId24"/>
    <p:sldId id="2433" r:id="rId25"/>
    <p:sldId id="2458" r:id="rId26"/>
    <p:sldId id="2459" r:id="rId27"/>
    <p:sldId id="2402" r:id="rId28"/>
    <p:sldId id="2460" r:id="rId29"/>
    <p:sldId id="2411" r:id="rId30"/>
    <p:sldId id="2468" r:id="rId31"/>
    <p:sldId id="1924" r:id="rId32"/>
    <p:sldId id="2485" r:id="rId33"/>
    <p:sldId id="2409" r:id="rId34"/>
    <p:sldId id="2486" r:id="rId35"/>
    <p:sldId id="2414" r:id="rId36"/>
    <p:sldId id="1944" r:id="rId37"/>
    <p:sldId id="2420" r:id="rId38"/>
    <p:sldId id="2487" r:id="rId39"/>
    <p:sldId id="2421" r:id="rId40"/>
    <p:sldId id="1925" r:id="rId41"/>
    <p:sldId id="2461" r:id="rId42"/>
    <p:sldId id="2462" r:id="rId43"/>
    <p:sldId id="1939" r:id="rId44"/>
    <p:sldId id="1988" r:id="rId45"/>
    <p:sldId id="1985" r:id="rId46"/>
    <p:sldId id="1986" r:id="rId47"/>
    <p:sldId id="2490" r:id="rId48"/>
    <p:sldId id="854" r:id="rId49"/>
    <p:sldId id="2464" r:id="rId50"/>
    <p:sldId id="2481" r:id="rId51"/>
    <p:sldId id="2404" r:id="rId52"/>
    <p:sldId id="2001" r:id="rId53"/>
    <p:sldId id="1453" r:id="rId54"/>
    <p:sldId id="1440" r:id="rId55"/>
    <p:sldId id="1460" r:id="rId56"/>
    <p:sldId id="1463" r:id="rId57"/>
    <p:sldId id="1464" r:id="rId58"/>
    <p:sldId id="1465" r:id="rId59"/>
    <p:sldId id="1466" r:id="rId60"/>
    <p:sldId id="2445" r:id="rId61"/>
    <p:sldId id="2443" r:id="rId62"/>
    <p:sldId id="2446" r:id="rId63"/>
    <p:sldId id="2444" r:id="rId64"/>
    <p:sldId id="2363" r:id="rId65"/>
    <p:sldId id="2469" r:id="rId66"/>
    <p:sldId id="2470" r:id="rId67"/>
    <p:sldId id="2032" r:id="rId68"/>
    <p:sldId id="2033" r:id="rId69"/>
    <p:sldId id="2035" r:id="rId70"/>
    <p:sldId id="2494" r:id="rId71"/>
    <p:sldId id="2036" r:id="rId72"/>
    <p:sldId id="2467" r:id="rId73"/>
    <p:sldId id="2495" r:id="rId74"/>
    <p:sldId id="2384" r:id="rId75"/>
    <p:sldId id="2463" r:id="rId76"/>
    <p:sldId id="2418" r:id="rId77"/>
    <p:sldId id="2396" r:id="rId78"/>
    <p:sldId id="2397" r:id="rId79"/>
    <p:sldId id="2398" r:id="rId80"/>
    <p:sldId id="2399" r:id="rId81"/>
    <p:sldId id="2415" r:id="rId82"/>
    <p:sldId id="2416" r:id="rId83"/>
    <p:sldId id="2401" r:id="rId84"/>
    <p:sldId id="2447" r:id="rId85"/>
    <p:sldId id="1572" r:id="rId86"/>
    <p:sldId id="1573" r:id="rId87"/>
    <p:sldId id="1805" r:id="rId88"/>
    <p:sldId id="1806" r:id="rId89"/>
    <p:sldId id="1807" r:id="rId90"/>
    <p:sldId id="1808" r:id="rId91"/>
    <p:sldId id="1809" r:id="rId92"/>
    <p:sldId id="1810" r:id="rId93"/>
    <p:sldId id="2046" r:id="rId94"/>
    <p:sldId id="1812" r:id="rId95"/>
    <p:sldId id="1813" r:id="rId96"/>
    <p:sldId id="2047" r:id="rId97"/>
    <p:sldId id="2042" r:id="rId98"/>
    <p:sldId id="1815" r:id="rId99"/>
    <p:sldId id="1816" r:id="rId100"/>
    <p:sldId id="1817" r:id="rId101"/>
    <p:sldId id="1818" r:id="rId102"/>
    <p:sldId id="1823" r:id="rId103"/>
    <p:sldId id="2407" r:id="rId104"/>
    <p:sldId id="2456" r:id="rId105"/>
    <p:sldId id="2440" r:id="rId106"/>
    <p:sldId id="273" r:id="rId107"/>
    <p:sldId id="2439" r:id="rId108"/>
    <p:sldId id="275" r:id="rId109"/>
    <p:sldId id="2425" r:id="rId110"/>
    <p:sldId id="2427" r:id="rId111"/>
    <p:sldId id="271" r:id="rId112"/>
    <p:sldId id="2426" r:id="rId113"/>
    <p:sldId id="2441" r:id="rId114"/>
    <p:sldId id="2431" r:id="rId115"/>
    <p:sldId id="2006" r:id="rId116"/>
    <p:sldId id="2492" r:id="rId117"/>
    <p:sldId id="2457" r:id="rId118"/>
    <p:sldId id="2438" r:id="rId119"/>
    <p:sldId id="2045" r:id="rId120"/>
    <p:sldId id="2044" r:id="rId121"/>
    <p:sldId id="2432" r:id="rId122"/>
    <p:sldId id="2419" r:id="rId123"/>
    <p:sldId id="2423" r:id="rId124"/>
    <p:sldId id="2434" r:id="rId125"/>
    <p:sldId id="1519" r:id="rId126"/>
    <p:sldId id="2422" r:id="rId127"/>
    <p:sldId id="2436" r:id="rId128"/>
    <p:sldId id="2475" r:id="rId129"/>
    <p:sldId id="2378" r:id="rId130"/>
    <p:sldId id="2381" r:id="rId131"/>
    <p:sldId id="2493" r:id="rId132"/>
    <p:sldId id="332" r:id="rId133"/>
    <p:sldId id="2454" r:id="rId134"/>
    <p:sldId id="2360" r:id="rId135"/>
    <p:sldId id="2476" r:id="rId136"/>
    <p:sldId id="2386" r:id="rId137"/>
    <p:sldId id="855" r:id="rId138"/>
    <p:sldId id="2479" r:id="rId139"/>
    <p:sldId id="272" r:id="rId140"/>
    <p:sldId id="2480" r:id="rId1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328" userDrawn="1">
          <p15:clr>
            <a:srgbClr val="A4A3A4"/>
          </p15:clr>
        </p15:guide>
        <p15:guide id="4" pos="432" userDrawn="1">
          <p15:clr>
            <a:srgbClr val="A4A3A4"/>
          </p15:clr>
        </p15:guide>
        <p15:guide id="5" orient="horz" pos="492" userDrawn="1">
          <p15:clr>
            <a:srgbClr val="A4A3A4"/>
          </p15:clr>
        </p15:guide>
        <p15:guide id="6" orient="horz" pos="27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 Jalbrzikowski" initials="JJ" lastIdx="1" clrIdx="0">
    <p:extLst>
      <p:ext uri="{19B8F6BF-5375-455C-9EA6-DF929625EA0E}">
        <p15:presenceInfo xmlns:p15="http://schemas.microsoft.com/office/powerpoint/2012/main" userId="Jeff Jalbrzikows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32" autoAdjust="0"/>
    <p:restoredTop sz="79162" autoAdjust="0"/>
  </p:normalViewPr>
  <p:slideViewPr>
    <p:cSldViewPr snapToGrid="0" snapToObjects="1">
      <p:cViewPr varScale="1">
        <p:scale>
          <a:sx n="81" d="100"/>
          <a:sy n="81" d="100"/>
        </p:scale>
        <p:origin x="734" y="62"/>
      </p:cViewPr>
      <p:guideLst>
        <p:guide orient="horz" pos="1620"/>
        <p:guide pos="2880"/>
        <p:guide pos="5328"/>
        <p:guide pos="432"/>
        <p:guide orient="horz" pos="492"/>
        <p:guide orient="horz" pos="2772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commentAuthors" Target="commentAuthor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slide" Target="slides/slide137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handoutMaster" Target="handoutMasters/handoutMaster1.xml"/><Relationship Id="rId14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4E7D2-7565-4BB2-9838-3506CEB0ED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97DA56B-D265-479C-9FCD-9DBF258A5CE5}">
      <dgm:prSet phldrT="[Text]"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1800" dirty="0">
              <a:solidFill>
                <a:schemeClr val="tx1"/>
              </a:solidFill>
            </a:rPr>
            <a:t>NAD27</a:t>
          </a:r>
          <a:endParaRPr lang="en-US" sz="1600" dirty="0">
            <a:solidFill>
              <a:schemeClr val="tx1"/>
            </a:solidFill>
          </a:endParaRPr>
        </a:p>
      </dgm:t>
    </dgm:pt>
    <dgm:pt modelId="{D2D55A34-5519-4579-906C-D4ED5D443770}" type="par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C9661E72-7B6A-4DF4-A65E-C2E052618C17}" type="sib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E081A86D-12A8-41E3-A3BE-C671A52D9376}">
      <dgm:prSet phldrT="[Text]" custT="1"/>
      <dgm:spPr>
        <a:solidFill>
          <a:srgbClr val="FBF616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1800" dirty="0">
              <a:solidFill>
                <a:schemeClr val="tx1"/>
              </a:solidFill>
            </a:rPr>
            <a:t>NAD83 (1986)</a:t>
          </a:r>
        </a:p>
      </dgm:t>
    </dgm:pt>
    <dgm:pt modelId="{424BE90C-FA10-4EA6-A936-F75E800E373F}" type="par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E945B78C-AC2B-4E2B-991B-F30033E0A5D2}" type="sib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5B15CA0A-F019-42B4-860D-EECB53E6E161}">
      <dgm:prSet phldrT="[Text]" custT="1"/>
      <dgm:spPr>
        <a:solidFill>
          <a:schemeClr val="accent3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1600" dirty="0">
            <a:solidFill>
              <a:schemeClr val="tx1"/>
            </a:solidFill>
          </a:endParaRPr>
        </a:p>
      </dgm:t>
    </dgm:pt>
    <dgm:pt modelId="{2BE7C007-60A3-4C05-AC6F-CF0B729AFC32}" type="par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E719348E-B54A-4036-AF7B-3D4FD2A6C88D}" type="sib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18C9A2AD-D228-4102-91BA-739599C05699}">
      <dgm:prSet phldrT="[Text]" custT="1"/>
      <dgm:spPr>
        <a:solidFill>
          <a:schemeClr val="accent6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1600" dirty="0">
            <a:solidFill>
              <a:schemeClr val="tx1"/>
            </a:solidFill>
          </a:endParaRPr>
        </a:p>
      </dgm:t>
    </dgm:pt>
    <dgm:pt modelId="{CF65A571-A390-4737-9AF4-6A572D42D518}" type="par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7E8DD8E3-839F-4326-9B80-0BBD08E66360}" type="sib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32CC5A6A-BB3C-4D25-88E8-8C890926075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1800" dirty="0">
              <a:solidFill>
                <a:schemeClr val="tx1"/>
              </a:solidFill>
            </a:rPr>
            <a:t>NAD83 (2011)</a:t>
          </a:r>
        </a:p>
      </dgm:t>
    </dgm:pt>
    <dgm:pt modelId="{AE92E2C1-3018-4F52-835E-E3DCD70A21DD}" type="parTrans" cxnId="{B1DC1CA8-9048-45A0-A71D-115CA84BB9D5}">
      <dgm:prSet/>
      <dgm:spPr/>
      <dgm:t>
        <a:bodyPr/>
        <a:lstStyle/>
        <a:p>
          <a:endParaRPr lang="en-US"/>
        </a:p>
      </dgm:t>
    </dgm:pt>
    <dgm:pt modelId="{B42ECEE3-B9FC-42CE-BBF9-B8CC31FE7770}" type="sibTrans" cxnId="{B1DC1CA8-9048-45A0-A71D-115CA84BB9D5}">
      <dgm:prSet/>
      <dgm:spPr/>
      <dgm:t>
        <a:bodyPr/>
        <a:lstStyle/>
        <a:p>
          <a:endParaRPr lang="en-US"/>
        </a:p>
      </dgm:t>
    </dgm:pt>
    <dgm:pt modelId="{8C340ED1-C2C0-4ABE-ADC7-48616CAEC23E}" type="pres">
      <dgm:prSet presAssocID="{4664E7D2-7565-4BB2-9838-3506CEB0ED28}" presName="Name0" presStyleCnt="0">
        <dgm:presLayoutVars>
          <dgm:dir/>
          <dgm:animLvl val="lvl"/>
          <dgm:resizeHandles val="exact"/>
        </dgm:presLayoutVars>
      </dgm:prSet>
      <dgm:spPr/>
    </dgm:pt>
    <dgm:pt modelId="{A0E98B29-CCF6-4268-BB6E-5CE7A9501B0A}" type="pres">
      <dgm:prSet presAssocID="{697DA56B-D265-479C-9FCD-9DBF258A5CE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4B42393-0DD7-4FC3-9B3B-55AEDA1FDF2B}" type="pres">
      <dgm:prSet presAssocID="{C9661E72-7B6A-4DF4-A65E-C2E052618C17}" presName="parTxOnlySpace" presStyleCnt="0"/>
      <dgm:spPr/>
    </dgm:pt>
    <dgm:pt modelId="{5EB6A662-EB0A-4387-A904-8C06F2F50B26}" type="pres">
      <dgm:prSet presAssocID="{18C9A2AD-D228-4102-91BA-739599C0569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489CD689-E811-4738-B97C-B51019F9A09F}" type="pres">
      <dgm:prSet presAssocID="{7E8DD8E3-839F-4326-9B80-0BBD08E66360}" presName="parTxOnlySpace" presStyleCnt="0"/>
      <dgm:spPr/>
    </dgm:pt>
    <dgm:pt modelId="{F52C1901-4091-46C2-906D-20AAC097A5D4}" type="pres">
      <dgm:prSet presAssocID="{E081A86D-12A8-41E3-A3BE-C671A52D937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0C7CD711-91B9-4A62-8607-DA28AFEDB362}" type="pres">
      <dgm:prSet presAssocID="{E945B78C-AC2B-4E2B-991B-F30033E0A5D2}" presName="parTxOnlySpace" presStyleCnt="0"/>
      <dgm:spPr/>
    </dgm:pt>
    <dgm:pt modelId="{EEFC2EA2-6546-43E5-98DA-C18A1D58B2B3}" type="pres">
      <dgm:prSet presAssocID="{5B15CA0A-F019-42B4-860D-EECB53E6E16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4BB48F1D-A757-48EE-8A3D-F1D5F0ECF9B8}" type="pres">
      <dgm:prSet presAssocID="{E719348E-B54A-4036-AF7B-3D4FD2A6C88D}" presName="parTxOnlySpace" presStyleCnt="0"/>
      <dgm:spPr/>
    </dgm:pt>
    <dgm:pt modelId="{EA8B618A-6C09-44E5-AB5B-53F19DF4A409}" type="pres">
      <dgm:prSet presAssocID="{32CC5A6A-BB3C-4D25-88E8-8C890926075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4EF50818-E815-49E5-8B4E-BCB30CD67757}" srcId="{4664E7D2-7565-4BB2-9838-3506CEB0ED28}" destId="{18C9A2AD-D228-4102-91BA-739599C05699}" srcOrd="1" destOrd="0" parTransId="{CF65A571-A390-4737-9AF4-6A572D42D518}" sibTransId="{7E8DD8E3-839F-4326-9B80-0BBD08E66360}"/>
    <dgm:cxn modelId="{0BC3B11B-C92D-4366-ADD9-3D454D12C315}" type="presOf" srcId="{E081A86D-12A8-41E3-A3BE-C671A52D9376}" destId="{F52C1901-4091-46C2-906D-20AAC097A5D4}" srcOrd="0" destOrd="0" presId="urn:microsoft.com/office/officeart/2005/8/layout/chevron1"/>
    <dgm:cxn modelId="{47FA6632-677F-40E2-A6BE-6E0F7533838B}" type="presOf" srcId="{4664E7D2-7565-4BB2-9838-3506CEB0ED28}" destId="{8C340ED1-C2C0-4ABE-ADC7-48616CAEC23E}" srcOrd="0" destOrd="0" presId="urn:microsoft.com/office/officeart/2005/8/layout/chevron1"/>
    <dgm:cxn modelId="{F7B1D737-F1FA-498E-BB9B-4A22DC8E5553}" srcId="{4664E7D2-7565-4BB2-9838-3506CEB0ED28}" destId="{697DA56B-D265-479C-9FCD-9DBF258A5CE5}" srcOrd="0" destOrd="0" parTransId="{D2D55A34-5519-4579-906C-D4ED5D443770}" sibTransId="{C9661E72-7B6A-4DF4-A65E-C2E052618C17}"/>
    <dgm:cxn modelId="{A0FF9B40-4C4B-4D21-8B41-F2E5C02E7955}" srcId="{4664E7D2-7565-4BB2-9838-3506CEB0ED28}" destId="{E081A86D-12A8-41E3-A3BE-C671A52D9376}" srcOrd="2" destOrd="0" parTransId="{424BE90C-FA10-4EA6-A936-F75E800E373F}" sibTransId="{E945B78C-AC2B-4E2B-991B-F30033E0A5D2}"/>
    <dgm:cxn modelId="{17DA7143-FF16-46BB-8BBB-6866A1FD94E8}" type="presOf" srcId="{18C9A2AD-D228-4102-91BA-739599C05699}" destId="{5EB6A662-EB0A-4387-A904-8C06F2F50B26}" srcOrd="0" destOrd="0" presId="urn:microsoft.com/office/officeart/2005/8/layout/chevron1"/>
    <dgm:cxn modelId="{CC9B4886-0711-44D0-A33B-EB3CB64B4AC4}" type="presOf" srcId="{5B15CA0A-F019-42B4-860D-EECB53E6E161}" destId="{EEFC2EA2-6546-43E5-98DA-C18A1D58B2B3}" srcOrd="0" destOrd="0" presId="urn:microsoft.com/office/officeart/2005/8/layout/chevron1"/>
    <dgm:cxn modelId="{B1DC1CA8-9048-45A0-A71D-115CA84BB9D5}" srcId="{4664E7D2-7565-4BB2-9838-3506CEB0ED28}" destId="{32CC5A6A-BB3C-4D25-88E8-8C890926075F}" srcOrd="4" destOrd="0" parTransId="{AE92E2C1-3018-4F52-835E-E3DCD70A21DD}" sibTransId="{B42ECEE3-B9FC-42CE-BBF9-B8CC31FE7770}"/>
    <dgm:cxn modelId="{69C6E5C0-3753-4BDE-8B3F-38A9782A1D9F}" type="presOf" srcId="{32CC5A6A-BB3C-4D25-88E8-8C890926075F}" destId="{EA8B618A-6C09-44E5-AB5B-53F19DF4A409}" srcOrd="0" destOrd="0" presId="urn:microsoft.com/office/officeart/2005/8/layout/chevron1"/>
    <dgm:cxn modelId="{97AB65F2-35BA-4CEA-A3D7-64235955DD5C}" srcId="{4664E7D2-7565-4BB2-9838-3506CEB0ED28}" destId="{5B15CA0A-F019-42B4-860D-EECB53E6E161}" srcOrd="3" destOrd="0" parTransId="{2BE7C007-60A3-4C05-AC6F-CF0B729AFC32}" sibTransId="{E719348E-B54A-4036-AF7B-3D4FD2A6C88D}"/>
    <dgm:cxn modelId="{FD38F3FF-B13A-4972-A7C3-B9E04E5DC869}" type="presOf" srcId="{697DA56B-D265-479C-9FCD-9DBF258A5CE5}" destId="{A0E98B29-CCF6-4268-BB6E-5CE7A9501B0A}" srcOrd="0" destOrd="0" presId="urn:microsoft.com/office/officeart/2005/8/layout/chevron1"/>
    <dgm:cxn modelId="{486FFFDD-813A-4F3F-8038-71C6ACF90D99}" type="presParOf" srcId="{8C340ED1-C2C0-4ABE-ADC7-48616CAEC23E}" destId="{A0E98B29-CCF6-4268-BB6E-5CE7A9501B0A}" srcOrd="0" destOrd="0" presId="urn:microsoft.com/office/officeart/2005/8/layout/chevron1"/>
    <dgm:cxn modelId="{68B1095F-D24C-4DDE-85BA-AD1175DFE4DB}" type="presParOf" srcId="{8C340ED1-C2C0-4ABE-ADC7-48616CAEC23E}" destId="{E4B42393-0DD7-4FC3-9B3B-55AEDA1FDF2B}" srcOrd="1" destOrd="0" presId="urn:microsoft.com/office/officeart/2005/8/layout/chevron1"/>
    <dgm:cxn modelId="{58FE6A29-627E-4417-846E-5D087658ECA6}" type="presParOf" srcId="{8C340ED1-C2C0-4ABE-ADC7-48616CAEC23E}" destId="{5EB6A662-EB0A-4387-A904-8C06F2F50B26}" srcOrd="2" destOrd="0" presId="urn:microsoft.com/office/officeart/2005/8/layout/chevron1"/>
    <dgm:cxn modelId="{CC5792CF-55F2-49E7-BA16-21574D23AC2C}" type="presParOf" srcId="{8C340ED1-C2C0-4ABE-ADC7-48616CAEC23E}" destId="{489CD689-E811-4738-B97C-B51019F9A09F}" srcOrd="3" destOrd="0" presId="urn:microsoft.com/office/officeart/2005/8/layout/chevron1"/>
    <dgm:cxn modelId="{A043D51C-6A2D-4A23-BEB9-2343B93EA87D}" type="presParOf" srcId="{8C340ED1-C2C0-4ABE-ADC7-48616CAEC23E}" destId="{F52C1901-4091-46C2-906D-20AAC097A5D4}" srcOrd="4" destOrd="0" presId="urn:microsoft.com/office/officeart/2005/8/layout/chevron1"/>
    <dgm:cxn modelId="{62263AEC-0FA4-4DCA-ABFC-76203B2F2C8B}" type="presParOf" srcId="{8C340ED1-C2C0-4ABE-ADC7-48616CAEC23E}" destId="{0C7CD711-91B9-4A62-8607-DA28AFEDB362}" srcOrd="5" destOrd="0" presId="urn:microsoft.com/office/officeart/2005/8/layout/chevron1"/>
    <dgm:cxn modelId="{018ACBF5-8234-4C14-9DF0-59A21FC123BD}" type="presParOf" srcId="{8C340ED1-C2C0-4ABE-ADC7-48616CAEC23E}" destId="{EEFC2EA2-6546-43E5-98DA-C18A1D58B2B3}" srcOrd="6" destOrd="0" presId="urn:microsoft.com/office/officeart/2005/8/layout/chevron1"/>
    <dgm:cxn modelId="{CFEFCF28-BE64-4B48-82E3-53A210C21E57}" type="presParOf" srcId="{8C340ED1-C2C0-4ABE-ADC7-48616CAEC23E}" destId="{4BB48F1D-A757-48EE-8A3D-F1D5F0ECF9B8}" srcOrd="7" destOrd="0" presId="urn:microsoft.com/office/officeart/2005/8/layout/chevron1"/>
    <dgm:cxn modelId="{51A42D85-2422-44DF-98DB-F43D46ED3C2C}" type="presParOf" srcId="{8C340ED1-C2C0-4ABE-ADC7-48616CAEC23E}" destId="{EA8B618A-6C09-44E5-AB5B-53F19DF4A4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98B29-CCF6-4268-BB6E-5CE7A9501B0A}">
      <dsp:nvSpPr>
        <dsp:cNvPr id="0" name=""/>
        <dsp:cNvSpPr/>
      </dsp:nvSpPr>
      <dsp:spPr>
        <a:xfrm>
          <a:off x="1617" y="281603"/>
          <a:ext cx="1439546" cy="575818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NAD27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89526" y="281603"/>
        <a:ext cx="863728" cy="575818"/>
      </dsp:txXfrm>
    </dsp:sp>
    <dsp:sp modelId="{5EB6A662-EB0A-4387-A904-8C06F2F50B26}">
      <dsp:nvSpPr>
        <dsp:cNvPr id="0" name=""/>
        <dsp:cNvSpPr/>
      </dsp:nvSpPr>
      <dsp:spPr>
        <a:xfrm>
          <a:off x="1297208" y="281603"/>
          <a:ext cx="1439546" cy="575818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/>
            </a:solidFill>
          </a:endParaRPr>
        </a:p>
      </dsp:txBody>
      <dsp:txXfrm>
        <a:off x="1585117" y="281603"/>
        <a:ext cx="863728" cy="575818"/>
      </dsp:txXfrm>
    </dsp:sp>
    <dsp:sp modelId="{F52C1901-4091-46C2-906D-20AAC097A5D4}">
      <dsp:nvSpPr>
        <dsp:cNvPr id="0" name=""/>
        <dsp:cNvSpPr/>
      </dsp:nvSpPr>
      <dsp:spPr>
        <a:xfrm>
          <a:off x="2592800" y="281603"/>
          <a:ext cx="1439546" cy="575818"/>
        </a:xfrm>
        <a:prstGeom prst="chevron">
          <a:avLst/>
        </a:prstGeom>
        <a:solidFill>
          <a:srgbClr val="FBF61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NAD83 (1986)</a:t>
          </a:r>
        </a:p>
      </dsp:txBody>
      <dsp:txXfrm>
        <a:off x="2880709" y="281603"/>
        <a:ext cx="863728" cy="575818"/>
      </dsp:txXfrm>
    </dsp:sp>
    <dsp:sp modelId="{EEFC2EA2-6546-43E5-98DA-C18A1D58B2B3}">
      <dsp:nvSpPr>
        <dsp:cNvPr id="0" name=""/>
        <dsp:cNvSpPr/>
      </dsp:nvSpPr>
      <dsp:spPr>
        <a:xfrm>
          <a:off x="3888391" y="281603"/>
          <a:ext cx="1439546" cy="575818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/>
            </a:solidFill>
          </a:endParaRPr>
        </a:p>
      </dsp:txBody>
      <dsp:txXfrm>
        <a:off x="4176300" y="281603"/>
        <a:ext cx="863728" cy="575818"/>
      </dsp:txXfrm>
    </dsp:sp>
    <dsp:sp modelId="{EA8B618A-6C09-44E5-AB5B-53F19DF4A409}">
      <dsp:nvSpPr>
        <dsp:cNvPr id="0" name=""/>
        <dsp:cNvSpPr/>
      </dsp:nvSpPr>
      <dsp:spPr>
        <a:xfrm>
          <a:off x="5183983" y="281603"/>
          <a:ext cx="1439546" cy="575818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NAD83 (2011)</a:t>
          </a:r>
        </a:p>
      </dsp:txBody>
      <dsp:txXfrm>
        <a:off x="5471892" y="281603"/>
        <a:ext cx="863728" cy="575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EC586A-B41B-48D0-A06A-B3E027B6D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82C374-7D31-4C97-A89C-93A276495C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2E671-13FF-4322-9D63-38B303EFDF2C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A39966-3D05-45A4-966A-E87C4021E1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22379-905B-40A3-AB54-E52333E481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4BC58-8A76-4030-A860-03A8C714C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88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18CB5-095A-482C-A694-A1B7A471FED7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29FB0-8150-449D-AB8E-6FB22E831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47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-We are</a:t>
            </a:r>
            <a:r>
              <a:rPr lang="en-US" baseline="0" dirty="0"/>
              <a:t> the Federal Government’s oldest scientific agency.</a:t>
            </a:r>
          </a:p>
          <a:p>
            <a:r>
              <a:rPr lang="en-US" baseline="0" dirty="0"/>
              <a:t>-part of the Executive Branch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-I know it can seem kind of strange that NGS is part of the NOS, but the origins of NGS lie with the C&amp;GS.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-we are a “Program Office” of the NOS</a:t>
            </a:r>
          </a:p>
          <a:p>
            <a:r>
              <a:rPr lang="en-US" baseline="0" dirty="0"/>
              <a:t>Survey of the Coast – 1807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Coast Survey – 1836 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i="1" baseline="0" dirty="0"/>
              <a:t>in 1871 the agency was tasked by Congress with responsibility to carry geodetic control inland (&gt;150 years)</a:t>
            </a:r>
          </a:p>
          <a:p>
            <a:r>
              <a:rPr lang="en-US" baseline="0" dirty="0"/>
              <a:t>Coast and Geodetic Survey – 1878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NGS since 1970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38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else but the federal government</a:t>
            </a:r>
            <a:r>
              <a:rPr lang="en-US" baseline="0" dirty="0"/>
              <a:t> are you going to see two acronyms within one acronym?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3281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Educational videos and online tutorials –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library of lessons and videos are great resources, and will reinforce a lot of information we covered today. </a:t>
            </a:r>
          </a:p>
          <a:p>
            <a:pPr marL="231115" indent="-231115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videos are just 3-5 minutes long.</a:t>
            </a:r>
          </a:p>
          <a:p>
            <a:pPr marL="231115" indent="-231115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lesson is a deeper dive but still only takes an hour.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09634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29FB0-8150-449D-AB8E-6FB22E8315DD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09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else but the federal government</a:t>
            </a:r>
            <a:r>
              <a:rPr lang="en-US" baseline="0" dirty="0"/>
              <a:t> are you going to see two acronyms within one acronym?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58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else but the federal government</a:t>
            </a:r>
            <a:r>
              <a:rPr lang="en-US" baseline="0" dirty="0"/>
              <a:t> are you going to see two acronyms within one acronym?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7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Currently 4 types of OPUS.</a:t>
            </a:r>
          </a:p>
          <a:p>
            <a:r>
              <a:rPr lang="en-US" baseline="0" dirty="0"/>
              <a:t>*OPUS only supports GPS constellation data, last I talked to the OPUS developer the plan for incorporation of other constellations is Jan 2021.</a:t>
            </a:r>
          </a:p>
          <a:p>
            <a:r>
              <a:rPr lang="en-US" baseline="0" dirty="0"/>
              <a:t>Rapid Static – 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iles </a:t>
            </a:r>
            <a:r>
              <a:rPr lang="en-US" baseline="0" dirty="0"/>
              <a:t>uploaded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are 15 minutes to 2 hours in duration are processed using an NGS software called “RSGPS”</a:t>
            </a:r>
          </a:p>
          <a:p>
            <a:r>
              <a:rPr lang="en-US" baseline="0" dirty="0"/>
              <a:t>Static - files that are 2 to 48 hours in duration are processed using an NGS software called PAGES Your coordinates are the average of three independent, single-baseline solutions,</a:t>
            </a:r>
          </a:p>
          <a:p>
            <a:r>
              <a:rPr lang="en-US" baseline="0" dirty="0"/>
              <a:t>OP and Beta OP - these are not a different processing software, just a way to tie multiple OPUS-Static solutions together and use least squares methods to adjust them all as a coherent network</a:t>
            </a:r>
          </a:p>
          <a:p>
            <a:r>
              <a:rPr lang="en-US" baseline="0" dirty="0"/>
              <a:t>**the Beta serves as a testing bed for the developers to roll out new features or improvements and get feedback from users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544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I’ll be talking about</a:t>
            </a:r>
            <a:r>
              <a:rPr lang="en-US" baseline="0" dirty="0"/>
              <a:t> OPUS today, but I need to clarify one of our processes for this to all be clear. I will also mention that this is a new-</a:t>
            </a:r>
            <a:r>
              <a:rPr lang="en-US" baseline="0" dirty="0" err="1"/>
              <a:t>ish</a:t>
            </a:r>
            <a:r>
              <a:rPr lang="en-US" baseline="0" dirty="0"/>
              <a:t> workflow for NGS, began in the past 8 or so years.</a:t>
            </a:r>
          </a:p>
          <a:p>
            <a:endParaRPr lang="en-US" baseline="0" dirty="0"/>
          </a:p>
          <a:p>
            <a:r>
              <a:rPr lang="en-US" baseline="0" dirty="0"/>
              <a:t>So all NGS Products &amp; Services go thru this process as they are created, tested internally, open for testing by you our constituents, and then rolled out as final products.</a:t>
            </a:r>
          </a:p>
          <a:p>
            <a:r>
              <a:rPr lang="en-US" b="1" dirty="0"/>
              <a:t>CLICK</a:t>
            </a:r>
          </a:p>
          <a:p>
            <a:r>
              <a:rPr lang="en-US" dirty="0"/>
              <a:t>There’s three</a:t>
            </a:r>
            <a:r>
              <a:rPr lang="en-US" baseline="0" dirty="0"/>
              <a:t> environments that products will exist in, listed here in the order they occur</a:t>
            </a:r>
          </a:p>
          <a:p>
            <a:endParaRPr lang="en-US" baseline="0" dirty="0"/>
          </a:p>
          <a:p>
            <a:r>
              <a:rPr lang="en-US" baseline="0" dirty="0"/>
              <a:t>First, a tool will be created on the “DEV” servers for internal NGS-only development, testing, and otherwise “working the bugs out”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this is the same phase as when you hear a software company or video game maker talk about their </a:t>
            </a:r>
            <a:r>
              <a:rPr lang="en-US" i="1" baseline="0" dirty="0">
                <a:sym typeface="Wingdings" panose="05000000000000000000" pitchFamily="2" charset="2"/>
              </a:rPr>
              <a:t>alpha products</a:t>
            </a:r>
            <a:endParaRPr lang="en-US" i="0" baseline="0" dirty="0"/>
          </a:p>
          <a:p>
            <a:endParaRPr lang="en-US" baseline="0" dirty="0"/>
          </a:p>
          <a:p>
            <a:r>
              <a:rPr lang="en-US" b="1" dirty="0"/>
              <a:t>CLICK</a:t>
            </a:r>
            <a:endParaRPr lang="en-US" baseline="0" dirty="0"/>
          </a:p>
          <a:p>
            <a:r>
              <a:rPr lang="en-US" baseline="0" dirty="0"/>
              <a:t>Next, after some level of confidence in the product is gained, it will be migrated to the Beta servers, thereby open to the public for their own testing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it’s important to note that when a product is available via our Beta page, when you use it you are indeed now a “beta tester”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>
                <a:sym typeface="Wingdings" panose="05000000000000000000" pitchFamily="2" charset="2"/>
              </a:rPr>
              <a:t>key features will have already been tested in the Development environment, but it is still a beta, so as a beta tester please let us know if you have issues/complications/struggles or the like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en-US" baseline="0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="1" dirty="0"/>
              <a:t>CLICK</a:t>
            </a:r>
            <a:endParaRPr lang="en-US" baseline="0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aseline="0" dirty="0">
                <a:sym typeface="Wingdings" panose="05000000000000000000" pitchFamily="2" charset="2"/>
              </a:rPr>
              <a:t>At some point, when all I’s are dotted and T’s crossed, the thing will be moved to the Production environment.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aseline="0" dirty="0">
                <a:sym typeface="Wingdings" panose="05000000000000000000" pitchFamily="2" charset="2"/>
              </a:rPr>
              <a:t> by then, the tool is integrated into others, has been vetted with 2 testing phases and functions as expected, but may still continue to receive version updates by repeating this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8C030-6EFD-4E8C-8A9A-285A35F123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3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</a:t>
            </a:r>
            <a:r>
              <a:rPr lang="en-US" baseline="0" dirty="0"/>
              <a:t> here we have 3 screenshots, first here showing the Production OPUS Projects gateway page </a:t>
            </a:r>
          </a:p>
          <a:p>
            <a:r>
              <a:rPr lang="en-US" b="1" baseline="0" dirty="0"/>
              <a:t>CLICK</a:t>
            </a:r>
          </a:p>
          <a:p>
            <a:r>
              <a:rPr lang="en-US" dirty="0"/>
              <a:t>Second is</a:t>
            </a:r>
            <a:r>
              <a:rPr lang="en-US" baseline="0" dirty="0"/>
              <a:t> the Beta page, with the text here showing the URL for our Beta homepage</a:t>
            </a:r>
          </a:p>
          <a:p>
            <a:r>
              <a:rPr lang="en-US" baseline="0" dirty="0"/>
              <a:t>-How do you find that beta page?  substitute “beta” for “www”</a:t>
            </a:r>
          </a:p>
          <a:p>
            <a:r>
              <a:rPr lang="en-US" baseline="0" dirty="0"/>
              <a:t>-or most tools that have a beta will have a link to that beta platform</a:t>
            </a:r>
          </a:p>
          <a:p>
            <a:r>
              <a:rPr lang="en-US" b="1" baseline="0" dirty="0"/>
              <a:t>CLICK</a:t>
            </a:r>
          </a:p>
          <a:p>
            <a:r>
              <a:rPr lang="en-US" baseline="0" dirty="0"/>
              <a:t>Last is the Development or DEV example, which again you will not see unless via a demo from NGS personnel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8C030-6EFD-4E8C-8A9A-285A35F123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680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8C030-6EFD-4E8C-8A9A-285A35F123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276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350"/>
              </a:spcBef>
            </a:pPr>
            <a:r>
              <a:rPr lang="en-US" sz="2400" dirty="0"/>
              <a:t>Even if you’re running RTK…</a:t>
            </a:r>
          </a:p>
          <a:p>
            <a:pPr lvl="1">
              <a:spcBef>
                <a:spcPts val="225"/>
              </a:spcBef>
            </a:pPr>
            <a:r>
              <a:rPr lang="en-US" sz="2000" dirty="0"/>
              <a:t>You can setup your base to only log @ 30s rate</a:t>
            </a:r>
          </a:p>
          <a:p>
            <a:pPr lvl="1">
              <a:spcBef>
                <a:spcPts val="225"/>
              </a:spcBef>
            </a:pPr>
            <a:r>
              <a:rPr lang="en-US" sz="2000" dirty="0"/>
              <a:t>Know your equipment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29FB0-8150-449D-AB8E-6FB22E8315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01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 eaLnBrk="1" hangingPunct="1">
              <a:buNone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-OPUS Static takes the best 3 of 5 baselines, sequentially processed, and provides you their peak-to-peak average </a:t>
            </a:r>
          </a:p>
          <a:p>
            <a:pPr marL="0" indent="0" algn="l" eaLnBrk="1" hangingPunct="1">
              <a:buNone/>
            </a:pPr>
            <a:endParaRPr lang="en-US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l" eaLnBrk="1" hangingPunct="1">
              <a:buNone/>
            </a:pPr>
            <a:r>
              <a:rPr lang="en-US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sidenote</a:t>
            </a:r>
            <a:endParaRPr lang="en-US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1" indent="0" defTabSz="457189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-we delivered over 1.2 million solutions in 2021, compared to in 2011 when we first broke the 200,000 solutions milestone</a:t>
            </a:r>
          </a:p>
        </p:txBody>
      </p:sp>
    </p:spTree>
    <p:extLst>
      <p:ext uri="{BB962C8B-B14F-4D97-AF65-F5344CB8AC3E}">
        <p14:creationId xmlns:p14="http://schemas.microsoft.com/office/powerpoint/2010/main" val="933721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charset="0"/>
              </a:rPr>
              <a:t>OPUS-RS or Rapid Static performs two calculations.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>
                <a:latin typeface="Arial" charset="0"/>
              </a:rPr>
              <a:t>1</a:t>
            </a:r>
            <a:r>
              <a:rPr lang="en-US" altLang="en-US" baseline="30000" dirty="0">
                <a:latin typeface="Arial" charset="0"/>
              </a:rPr>
              <a:t>st</a:t>
            </a:r>
            <a:r>
              <a:rPr lang="en-US" altLang="en-US" baseline="0" dirty="0">
                <a:latin typeface="Arial" charset="0"/>
              </a:rPr>
              <a:t> </a:t>
            </a:r>
            <a:r>
              <a:rPr lang="en-US" altLang="en-US" dirty="0">
                <a:latin typeface="Arial" charset="0"/>
              </a:rPr>
              <a:t>-</a:t>
            </a:r>
            <a:r>
              <a:rPr lang="en-US" altLang="en-US" baseline="0" dirty="0">
                <a:latin typeface="Arial" charset="0"/>
              </a:rPr>
              <a:t> </a:t>
            </a:r>
            <a:r>
              <a:rPr lang="en-US" altLang="en-US" sz="1100" dirty="0">
                <a:latin typeface="Arial" charset="0"/>
              </a:rPr>
              <a:t>creates an atmospheric delay model from surrounding CORS data (white circle)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b="0" dirty="0">
                <a:latin typeface="Arial" charset="0"/>
              </a:rPr>
              <a:t>2</a:t>
            </a:r>
            <a:r>
              <a:rPr lang="en-US" altLang="en-US" b="0" baseline="30000" dirty="0">
                <a:latin typeface="Arial" charset="0"/>
              </a:rPr>
              <a:t>nd</a:t>
            </a:r>
            <a:r>
              <a:rPr lang="en-US" altLang="en-US" b="0" dirty="0">
                <a:latin typeface="Arial" charset="0"/>
              </a:rPr>
              <a:t> - </a:t>
            </a:r>
            <a:r>
              <a:rPr lang="en-US" altLang="en-US" sz="1100" dirty="0">
                <a:latin typeface="Arial" charset="0"/>
              </a:rPr>
              <a:t>Your position is determined via a differential GPS static solution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4382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-as you can read my slide,</a:t>
            </a:r>
            <a:r>
              <a:rPr lang="en-US" baseline="0" dirty="0"/>
              <a:t> I like to point that out because over my 2 years at NGS I’ve seen and heard this misunderstanding quite a bit</a:t>
            </a:r>
          </a:p>
          <a:p>
            <a:r>
              <a:rPr lang="en-US" baseline="0" dirty="0"/>
              <a:t>-don’t worry! it doesn’t offend us! and we do work closely with USGS, but we are separate agencies within totally different departments of the federal government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509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 eaLnBrk="1" hangingPunct="1">
              <a:buNone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-OPUS Static takes the best 3 of 5 baselines, sequentially processed, and provides you their peak-to-peak average </a:t>
            </a:r>
          </a:p>
          <a:p>
            <a:pPr marL="158750" indent="0" eaLnBrk="1" hangingPunct="1">
              <a:buNone/>
            </a:pPr>
            <a:endParaRPr lang="en-US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1" indent="0" defTabSz="457189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-we delivered over 1.2 million solutions in 2021, compared to in 2011 when we first broke the 200,000 solutions milestone</a:t>
            </a:r>
          </a:p>
          <a:p>
            <a:pPr marL="0" lvl="1" indent="0" defTabSz="457189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sidenote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that we’ve already b</a:t>
            </a:r>
            <a:r>
              <a:rPr lang="en-US" dirty="0"/>
              <a:t>roken the 1.5 million mark for 2022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3589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3378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84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here that the Dashboard map is separate from the Web Map Application. </a:t>
            </a:r>
          </a:p>
          <a:p>
            <a:r>
              <a:rPr lang="en-US" b="1" dirty="0"/>
              <a:t>CLICK</a:t>
            </a:r>
            <a:r>
              <a:rPr lang="en-US" dirty="0"/>
              <a:t> They are linked, but different tools.</a:t>
            </a:r>
          </a:p>
          <a:p>
            <a:r>
              <a:rPr lang="en-US" dirty="0"/>
              <a:t>If you got mixed up about this at some point, no worries, you were not the only one.</a:t>
            </a:r>
          </a:p>
          <a:p>
            <a:r>
              <a:rPr lang="en-US" b="0" dirty="0"/>
              <a:t>If we have had this process to submit GPSonBM for years now… why are we now putting out this </a:t>
            </a:r>
            <a:r>
              <a:rPr lang="en-US" b="1" i="1" dirty="0"/>
              <a:t>option</a:t>
            </a:r>
            <a:r>
              <a:rPr lang="en-US" b="0" dirty="0"/>
              <a:t> for OPUS Projects via GVX?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C7C2-2797-4141-BEE3-A4E0AD397BA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04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</a:t>
            </a:r>
            <a:r>
              <a:rPr lang="en-US" dirty="0">
                <a:solidFill>
                  <a:srgbClr val="C00000"/>
                </a:solidFill>
              </a:rPr>
              <a:t>marks</a:t>
            </a:r>
            <a:r>
              <a:rPr lang="en-US" dirty="0"/>
              <a:t> are passive!—in that they sit there doing nothing in and of themselves besides holding a </a:t>
            </a:r>
            <a:r>
              <a:rPr lang="en-US" dirty="0">
                <a:solidFill>
                  <a:srgbClr val="C00000"/>
                </a:solidFill>
              </a:rPr>
              <a:t>point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This includes the fixed antenna mount</a:t>
            </a:r>
            <a:r>
              <a:rPr lang="en-US" baseline="0" dirty="0">
                <a:solidFill>
                  <a:srgbClr val="FF0000"/>
                </a:solidFill>
              </a:rPr>
              <a:t> that is a part of a CORS.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But, some marks have permanently installed equipment that enable nearly continuous observations and these are called “active” stations.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576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254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LZ0930</a:t>
            </a:r>
          </a:p>
          <a:p>
            <a:endParaRPr lang="en-US" dirty="0"/>
          </a:p>
          <a:p>
            <a:r>
              <a:rPr lang="en-US" dirty="0"/>
              <a:t>Lycoming County </a:t>
            </a:r>
            <a:r>
              <a:rPr lang="en-US" dirty="0">
                <a:sym typeface="Wingdings" panose="05000000000000000000" pitchFamily="2" charset="2"/>
              </a:rPr>
              <a:t> PRR copper plug in bridge abutment</a:t>
            </a:r>
          </a:p>
          <a:p>
            <a:r>
              <a:rPr lang="en-US" dirty="0">
                <a:sym typeface="Wingdings" panose="05000000000000000000" pitchFamily="2" charset="2"/>
              </a:rPr>
              <a:t>--that’s a photo from PennDOT, not sure what District Lycoming County 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745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KW0392 – </a:t>
            </a:r>
          </a:p>
          <a:p>
            <a:r>
              <a:rPr lang="en-US" dirty="0"/>
              <a:t>https://www.ngs.noaa.gov/cgi-bin/ds_mark.prl?PidBox=KW0392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COLUMBIA COUNTY, PA, NEAR READING COMPANY REAILROAD STATION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079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KR1724 - https://www.ngs.noaa.gov/cgi-bin/ds_mark.prl?PidBox=kr1724</a:t>
            </a:r>
          </a:p>
          <a:p>
            <a:endParaRPr lang="en-US" dirty="0"/>
          </a:p>
          <a:p>
            <a:r>
              <a:rPr lang="en-US" dirty="0"/>
              <a:t>Set 1946 </a:t>
            </a:r>
            <a:r>
              <a:rPr lang="en-US" dirty="0">
                <a:sym typeface="Wingdings" panose="05000000000000000000" pitchFamily="2" charset="2"/>
              </a:rPr>
              <a:t> Washoe County, NV, about 4 miles southwest of Reno</a:t>
            </a:r>
          </a:p>
          <a:p>
            <a:endParaRPr lang="en-US" dirty="0"/>
          </a:p>
          <a:p>
            <a:r>
              <a:rPr lang="en-US" dirty="0"/>
              <a:t>Recovery 1958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THE STATION MARK WILL BE PRESERVED BY MR. GARCIA, AND WILL BE IN THE CENTER OF HIS LIVING ROOM. - -&gt; BUILT AS A BROKEN WAGON WHEEL WITH THE TRIANGULATION STATION THE HUB THERE-OF. </a:t>
            </a:r>
          </a:p>
          <a:p>
            <a:endParaRPr lang="en-US" dirty="0"/>
          </a:p>
          <a:p>
            <a:r>
              <a:rPr lang="en-US" dirty="0"/>
              <a:t>A STANDARD DISK STAMPED WHEELER 1946, 1958 IS BEING PROVIDED MR. GARCIA, TO PLACE IN THE FLOOR.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56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</a:t>
            </a:r>
            <a:r>
              <a:rPr lang="en-US" dirty="0">
                <a:solidFill>
                  <a:srgbClr val="C00000"/>
                </a:solidFill>
              </a:rPr>
              <a:t>marks</a:t>
            </a:r>
            <a:r>
              <a:rPr lang="en-US" dirty="0"/>
              <a:t> are passive!—in that they sit there doing nothing in and of themselves besides holding a </a:t>
            </a:r>
            <a:r>
              <a:rPr lang="en-US" dirty="0">
                <a:solidFill>
                  <a:srgbClr val="C00000"/>
                </a:solidFill>
              </a:rPr>
              <a:t>point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This includes the fixed antenna mount</a:t>
            </a:r>
            <a:r>
              <a:rPr lang="en-US" baseline="0" dirty="0">
                <a:solidFill>
                  <a:srgbClr val="FF0000"/>
                </a:solidFill>
              </a:rPr>
              <a:t> that is a part of a CORS.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But, some marks have permanently installed equipment that enable nearly continuous observations and these are called “active” stations.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136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11400" y="527050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NGS develops and maintains the National Spatial Reference System, a national coordinate system that provides the foundation for transportation, navigation, land record systems, mapping and charting efforts, and a multitude of scientific and engineering applications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CLICK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You’ve all seen this or some similar graphic I’m sure.  That bottom layer… that’s our baby, the NSRS.</a:t>
            </a:r>
          </a:p>
        </p:txBody>
      </p:sp>
    </p:spTree>
    <p:extLst>
      <p:ext uri="{BB962C8B-B14F-4D97-AF65-F5344CB8AC3E}">
        <p14:creationId xmlns:p14="http://schemas.microsoft.com/office/powerpoint/2010/main" val="3711496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779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0361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6707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Often the term active geodetic control has been used to mean some equipment is </a:t>
            </a:r>
            <a:r>
              <a:rPr lang="en-US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continuously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or at least </a:t>
            </a:r>
            <a:r>
              <a:rPr lang="en-US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frequently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collecting observations at or near a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Yet those observations are often used to compute coordinates (often time-dependent) at a 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on a 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mark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which, by its nature is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passive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16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remember, today’s presentation is not JUST about new </a:t>
            </a:r>
            <a:r>
              <a:rPr lang="en-US" dirty="0" err="1"/>
              <a:t>datums</a:t>
            </a:r>
            <a:r>
              <a:rPr lang="en-US" dirty="0"/>
              <a:t>, it is about</a:t>
            </a:r>
            <a:r>
              <a:rPr lang="en-US" baseline="0" dirty="0"/>
              <a:t> modernizing the NSRS as a whole.</a:t>
            </a:r>
          </a:p>
          <a:p>
            <a:endParaRPr lang="en-US" baseline="0" dirty="0"/>
          </a:p>
          <a:p>
            <a:r>
              <a:rPr lang="en-US" baseline="0" dirty="0"/>
              <a:t>You don’t know what the NSRS is?  Stay tuned, we’ll get there as we go along.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0292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06663" y="554038"/>
            <a:ext cx="4903787" cy="2759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9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0270" indent="-295354" defTabSz="9649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450" indent="-236619" defTabSz="9649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365" indent="-236619" defTabSz="9649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281" indent="-236619" defTabSz="9649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9587" indent="-236619" defTabSz="9649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02893" indent="-236619" defTabSz="9649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86199" indent="-236619" defTabSz="9649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69505" indent="-236619" defTabSz="9649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64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198DFF-37DE-4FAA-9E29-95275F2A0D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49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NGS Overview, New Point Types and Opus Updates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36563711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NAD27</a:t>
            </a:r>
          </a:p>
          <a:p>
            <a:r>
              <a:rPr lang="en-US" dirty="0"/>
              <a:t>-like the dial of a rotary phone, you were</a:t>
            </a:r>
            <a:r>
              <a:rPr lang="en-US" baseline="0" dirty="0"/>
              <a:t> out there spinning a theodolite around, running resections and solar shots to get a position… am I right?</a:t>
            </a:r>
          </a:p>
          <a:p>
            <a:r>
              <a:rPr lang="en-US" baseline="0" dirty="0"/>
              <a:t>-and you’d get a position, but it might not be that great, and if you set a mark then everybody wanted your data, like sharing the old party lines</a:t>
            </a:r>
          </a:p>
          <a:p>
            <a:endParaRPr lang="en-US" baseline="0" dirty="0"/>
          </a:p>
          <a:p>
            <a:r>
              <a:rPr lang="en-US" baseline="0" dirty="0"/>
              <a:t>NAD83(1986)</a:t>
            </a:r>
          </a:p>
          <a:p>
            <a:r>
              <a:rPr lang="en-US" baseline="0" dirty="0"/>
              <a:t>-we brought in a more accurate network, it was easier to access</a:t>
            </a:r>
          </a:p>
          <a:p>
            <a:r>
              <a:rPr lang="en-US" baseline="0" dirty="0"/>
              <a:t>-you were using an early total station and data collector, just like pushing the buttons on a touchtone phone</a:t>
            </a:r>
          </a:p>
          <a:p>
            <a:endParaRPr lang="en-US" baseline="0" dirty="0"/>
          </a:p>
          <a:p>
            <a:r>
              <a:rPr lang="en-US" baseline="0" dirty="0"/>
              <a:t>NAD83(2007/2011)</a:t>
            </a:r>
          </a:p>
          <a:p>
            <a:r>
              <a:rPr lang="en-US" baseline="0" dirty="0"/>
              <a:t>-the network was maturing with more CORS just like the cell towers</a:t>
            </a:r>
          </a:p>
          <a:p>
            <a:r>
              <a:rPr lang="en-US" baseline="0" dirty="0"/>
              <a:t>-just as cell phones were becoming ubiquitous, so too was the use of OPUS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494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-so</a:t>
            </a:r>
            <a:r>
              <a:rPr lang="en-US" baseline="0" dirty="0"/>
              <a:t> if you think about the NSRS that way, then NATRF2022 is our smartphone, in more ways than one, right?</a:t>
            </a:r>
          </a:p>
          <a:p>
            <a:r>
              <a:rPr lang="en-US" baseline="0" dirty="0"/>
              <a:t>-some folks were excited to get a smartphone, but some (show of hands?) were reluctant to embrace the idea… kind of like this whole NSRS Modernization deal huh?</a:t>
            </a:r>
          </a:p>
          <a:p>
            <a:r>
              <a:rPr lang="en-US" baseline="0" dirty="0"/>
              <a:t>-some of us are excited for this development and some folks, well some are ready to retire as soon as NGS rolls this out, am </a:t>
            </a:r>
            <a:r>
              <a:rPr lang="en-US" baseline="0"/>
              <a:t>I right?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861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-geometric component is latitude, longitude, and ellipsoid</a:t>
            </a:r>
            <a:r>
              <a:rPr lang="en-US" baseline="0" dirty="0"/>
              <a:t> height</a:t>
            </a:r>
          </a:p>
          <a:p>
            <a:r>
              <a:rPr lang="en-US" baseline="0" dirty="0"/>
              <a:t>-geopotential component is combined with the geometric components to calculate an </a:t>
            </a:r>
            <a:r>
              <a:rPr lang="en-US" baseline="0" dirty="0" err="1"/>
              <a:t>ortho</a:t>
            </a:r>
            <a:r>
              <a:rPr lang="en-US" baseline="0" dirty="0"/>
              <a:t> height or capital 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3501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ED05C-FEED-4026-8EA4-FCBC60F452D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98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Follow up thought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-like it or not, we know that the vast majority of our users are obtaining NSRS coordinates via OPUS</a:t>
            </a:r>
          </a:p>
          <a:p>
            <a:r>
              <a:rPr lang="en-US" dirty="0"/>
              <a:t>-while that is our plan for the future </a:t>
            </a:r>
            <a:r>
              <a:rPr lang="en-US"/>
              <a:t>of primary access, </a:t>
            </a:r>
            <a:r>
              <a:rPr lang="en-US" dirty="0"/>
              <a:t>modernized NSRS, as of now the official form of access (specifically to NAVD88) truly is to “touch brass” as they say </a:t>
            </a:r>
            <a:r>
              <a:rPr lang="en-US" dirty="0">
                <a:sym typeface="Wingdings" panose="05000000000000000000" pitchFamily="2" charset="2"/>
              </a:rPr>
              <a:t> meaning occupy a benchmark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C7C2-2797-4141-BEE3-A4E0AD397B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555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3678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-Where do you see an Epoch right now in NGS data?</a:t>
            </a:r>
          </a:p>
          <a:p>
            <a:r>
              <a:rPr lang="en-US" b="1" dirty="0"/>
              <a:t>CLICK</a:t>
            </a:r>
          </a:p>
          <a:p>
            <a:endParaRPr lang="en-US" dirty="0"/>
          </a:p>
          <a:p>
            <a:r>
              <a:rPr lang="en-US" dirty="0"/>
              <a:t>Datasheets! there you see the epoch</a:t>
            </a:r>
            <a:r>
              <a:rPr lang="en-US" baseline="0" dirty="0"/>
              <a:t> of 2010.0</a:t>
            </a:r>
            <a:endParaRPr lang="en-US" dirty="0"/>
          </a:p>
          <a:p>
            <a:r>
              <a:rPr lang="en-US" dirty="0"/>
              <a:t>and</a:t>
            </a:r>
            <a:r>
              <a:rPr lang="en-US" baseline="0" dirty="0"/>
              <a:t> of course OPUS Solution Reports!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 that in blue over there on the right you’ll see </a:t>
            </a:r>
            <a:r>
              <a:rPr lang="en-US" i="1" dirty="0"/>
              <a:t>another</a:t>
            </a:r>
            <a:r>
              <a:rPr lang="en-US" i="1" baseline="0" dirty="0"/>
              <a:t> </a:t>
            </a:r>
            <a:r>
              <a:rPr lang="en-US" i="0" baseline="0" dirty="0"/>
              <a:t>epoch, in the ITRF, which I will explain later on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206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 what is that acronym,</a:t>
            </a:r>
            <a:r>
              <a:rPr lang="en-US" baseline="0" dirty="0"/>
              <a:t> ITRF?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-it is a global reference frame,</a:t>
            </a:r>
            <a:r>
              <a:rPr lang="en-US" baseline="0" dirty="0"/>
              <a:t> the most widely adopted one, or the “gold standard” or the “Cadillac” or what-have-you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-ITRF is the internationally recognized standard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-who realizes</a:t>
            </a:r>
            <a:r>
              <a:rPr lang="en-US" baseline="0" dirty="0"/>
              <a:t> the ITRF? well, NGS contributes to the realization but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CLICK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-</a:t>
            </a:r>
            <a:r>
              <a:rPr lang="en-US" dirty="0"/>
              <a:t>The IERS is in responsible charge of defining, realizing and promoting the ITRF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-and the ITRF was formally adopted by the…yes, more acronyms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IUGG some years ago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9946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Ok, now ITRF mentioned</a:t>
            </a:r>
            <a:r>
              <a:rPr lang="en-US" baseline="0" dirty="0"/>
              <a:t> a couple slides ago.</a:t>
            </a:r>
          </a:p>
          <a:p>
            <a:r>
              <a:rPr lang="en-US" baseline="0" dirty="0"/>
              <a:t>Most simplistic way to explain ITRF is to watch this animation.</a:t>
            </a:r>
            <a:endParaRPr lang="en-US" dirty="0"/>
          </a:p>
          <a:p>
            <a:r>
              <a:rPr lang="en-US" dirty="0"/>
              <a:t>This is </a:t>
            </a:r>
            <a:r>
              <a:rPr lang="en-US" i="1" dirty="0"/>
              <a:t>a very loose representation/visualization</a:t>
            </a:r>
            <a:r>
              <a:rPr lang="en-US" i="1" baseline="0" dirty="0"/>
              <a:t> </a:t>
            </a:r>
            <a:r>
              <a:rPr lang="en-US" baseline="0" dirty="0"/>
              <a:t>of what the ITRF is, a characterization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9228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3678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these are ground-level horizontal velocities</a:t>
            </a:r>
          </a:p>
          <a:p>
            <a:r>
              <a:rPr lang="en-US" baseline="0" dirty="0"/>
              <a:t>-the arrows illustrate the positions and velocities of CORS plotted in ITRF2014</a:t>
            </a:r>
          </a:p>
          <a:p>
            <a:r>
              <a:rPr lang="en-US" baseline="0" dirty="0"/>
              <a:t>-our scale is on the left there, with that arrow representing 20mm of motion per year</a:t>
            </a:r>
          </a:p>
          <a:p>
            <a:r>
              <a:rPr lang="en-US" baseline="0" dirty="0"/>
              <a:t>-so right thru Ohio it’s a little cluttered but we’re seeing arrows about that length so about 2cm/20mm per </a:t>
            </a:r>
            <a:r>
              <a:rPr lang="en-US" baseline="0" dirty="0" err="1"/>
              <a:t>yr</a:t>
            </a:r>
            <a:endParaRPr lang="en-US" baseline="0" dirty="0"/>
          </a:p>
          <a:p>
            <a:r>
              <a:rPr lang="en-US" baseline="0" dirty="0"/>
              <a:t>-what do we notice about the direction of these arrows?</a:t>
            </a:r>
          </a:p>
          <a:p>
            <a:r>
              <a:rPr lang="en-US" baseline="0" dirty="0"/>
              <a:t>-they look rotational, don’t they?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CLICK HERE</a:t>
            </a:r>
          </a:p>
          <a:p>
            <a:r>
              <a:rPr lang="en-US" baseline="0" dirty="0"/>
              <a:t>-Note the arrows in California do not conform to the rotation… those are CORS on a different PLATE which is moving in a different direction</a:t>
            </a:r>
          </a:p>
          <a:p>
            <a:r>
              <a:rPr lang="en-US" b="1" baseline="0" dirty="0"/>
              <a:t>CLICK HERE</a:t>
            </a:r>
          </a:p>
          <a:p>
            <a:r>
              <a:rPr lang="en-US" b="1" baseline="0" dirty="0"/>
              <a:t>-</a:t>
            </a:r>
            <a:r>
              <a:rPr lang="en-US" b="0" baseline="0" dirty="0"/>
              <a:t>so when you look at those arrows you can see the rotation, but the point of rotation is obviously off the map, way down below the screen right?</a:t>
            </a:r>
          </a:p>
          <a:p>
            <a:r>
              <a:rPr lang="en-US" b="0" baseline="0" dirty="0"/>
              <a:t>-that point is what’s known as an Euler Pole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9647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We say “NATRF2022” is “fixed” to the N.A. Plate, making it a “plate fixed” frame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-the</a:t>
            </a:r>
            <a:r>
              <a:rPr lang="en-US" sz="1200" baseline="0" dirty="0"/>
              <a:t> frame is constant to itself, but rotating within ITRF, and moving in a different direction than the other 3 frames</a:t>
            </a: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2532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1401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9772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ITRF is independent of any plates, tied to the layer below, </a:t>
            </a:r>
          </a:p>
          <a:p>
            <a:r>
              <a:rPr lang="en-US" dirty="0"/>
              <a:t>-”plate-agnostic” if we want to sound all silicon valley </a:t>
            </a:r>
            <a:r>
              <a:rPr lang="en-US" dirty="0" err="1"/>
              <a:t>ish</a:t>
            </a:r>
            <a:endParaRPr lang="en-US" dirty="0"/>
          </a:p>
          <a:p>
            <a:r>
              <a:rPr lang="en-US" dirty="0"/>
              <a:t>-the plates go down about 200 km (125 mi) deep below our feet right now, as we’re on a continental plate</a:t>
            </a:r>
          </a:p>
          <a:p>
            <a:r>
              <a:rPr lang="en-US" dirty="0"/>
              <a:t>--(oceanic plates are roughly half the thickness, like 100 km)</a:t>
            </a:r>
          </a:p>
          <a:p>
            <a:r>
              <a:rPr lang="en-US" dirty="0"/>
              <a:t>-</a:t>
            </a:r>
            <a:r>
              <a:rPr lang="en-US" dirty="0">
                <a:sym typeface="Wingdings" panose="05000000000000000000" pitchFamily="2" charset="2"/>
              </a:rPr>
              <a:t> but thickness of the tectonic plates varies greatly, from down to 15 km up over the 200 km I mentioned earlier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29FB0-8150-449D-AB8E-6FB22E8315D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77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that mean? </a:t>
            </a:r>
          </a:p>
          <a:p>
            <a:endParaRPr lang="en-US" dirty="0"/>
          </a:p>
          <a:p>
            <a:r>
              <a:rPr lang="en-US" b="1" i="1" dirty="0"/>
              <a:t>Please</a:t>
            </a:r>
            <a:r>
              <a:rPr lang="en-US" dirty="0"/>
              <a:t> don’t think of this as us here at NGS being some pointy-haired semantics.  We need to make distinctions about CORS when talking about all this.  If you haven’t already realized this, you’ll start to catch on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C7C2-2797-4141-BEE3-A4E0AD397B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296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-Where do you see an Epoch right now in NGS data?</a:t>
            </a:r>
          </a:p>
          <a:p>
            <a:r>
              <a:rPr lang="en-US" b="1" dirty="0"/>
              <a:t>CLICK</a:t>
            </a:r>
          </a:p>
          <a:p>
            <a:endParaRPr lang="en-US" dirty="0"/>
          </a:p>
          <a:p>
            <a:r>
              <a:rPr lang="en-US" dirty="0"/>
              <a:t>Datasheets! there you see the epoch</a:t>
            </a:r>
            <a:r>
              <a:rPr lang="en-US" baseline="0" dirty="0"/>
              <a:t> of 2010.0</a:t>
            </a:r>
            <a:endParaRPr lang="en-US" dirty="0"/>
          </a:p>
          <a:p>
            <a:r>
              <a:rPr lang="en-US" dirty="0"/>
              <a:t>and</a:t>
            </a:r>
            <a:r>
              <a:rPr lang="en-US" baseline="0" dirty="0"/>
              <a:t> of course OPUS Solution Reports!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 that in blue over there on the right you’ll see </a:t>
            </a:r>
            <a:r>
              <a:rPr lang="en-US" i="1" dirty="0"/>
              <a:t>another</a:t>
            </a:r>
            <a:r>
              <a:rPr lang="en-US" i="1" baseline="0" dirty="0"/>
              <a:t> </a:t>
            </a:r>
            <a:r>
              <a:rPr lang="en-US" i="0" baseline="0" dirty="0"/>
              <a:t>epoch, in the ITRF, which I will explain later on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6514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-Where do you see an Epoch right now in NGS data?</a:t>
            </a:r>
          </a:p>
          <a:p>
            <a:endParaRPr lang="en-US" dirty="0"/>
          </a:p>
          <a:p>
            <a:r>
              <a:rPr lang="en-US" dirty="0"/>
              <a:t>Datasheets! there you see the epoch</a:t>
            </a:r>
            <a:r>
              <a:rPr lang="en-US" baseline="0" dirty="0"/>
              <a:t> of 2010.0</a:t>
            </a:r>
            <a:endParaRPr lang="en-US" dirty="0"/>
          </a:p>
          <a:p>
            <a:r>
              <a:rPr lang="en-US" dirty="0"/>
              <a:t>and</a:t>
            </a:r>
            <a:r>
              <a:rPr lang="en-US" baseline="0" dirty="0"/>
              <a:t> of course OPUS Solution Reports!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 that in blue over there on the right you’ll see </a:t>
            </a:r>
            <a:r>
              <a:rPr lang="en-US" i="1" dirty="0"/>
              <a:t>another</a:t>
            </a:r>
            <a:r>
              <a:rPr lang="en-US" i="1" baseline="0" dirty="0"/>
              <a:t> </a:t>
            </a:r>
            <a:r>
              <a:rPr lang="en-US" i="0" baseline="0" dirty="0"/>
              <a:t>epoch, in the ITRF, which I will explain later on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5732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-Where do you see an Epoch right now in NGS data?</a:t>
            </a:r>
          </a:p>
          <a:p>
            <a:endParaRPr lang="en-US" dirty="0"/>
          </a:p>
          <a:p>
            <a:r>
              <a:rPr lang="en-US" dirty="0"/>
              <a:t>and</a:t>
            </a:r>
            <a:r>
              <a:rPr lang="en-US" baseline="0" dirty="0"/>
              <a:t> of course OPUS Solution Reports!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 that in blue over there on the right you’ll see </a:t>
            </a:r>
            <a:r>
              <a:rPr lang="en-US" i="1" dirty="0"/>
              <a:t>another</a:t>
            </a:r>
            <a:r>
              <a:rPr lang="en-US" i="1" baseline="0" dirty="0"/>
              <a:t> </a:t>
            </a:r>
            <a:r>
              <a:rPr lang="en-US" i="0" baseline="0" dirty="0"/>
              <a:t>epoch, in the ITRF, which I will explain later on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689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1042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-Some communities/countries</a:t>
            </a:r>
            <a:r>
              <a:rPr lang="en-US" baseline="0" dirty="0"/>
              <a:t> will refer to the Survey Epoch as the Continuous Epoch or the Dynamic Epoch</a:t>
            </a:r>
            <a:endParaRPr lang="en-US" dirty="0"/>
          </a:p>
          <a:p>
            <a:endParaRPr lang="en-US" dirty="0"/>
          </a:p>
          <a:p>
            <a:r>
              <a:rPr lang="en-US" dirty="0"/>
              <a:t>*****for 2022, everywhere I use the term ITRF2014 may end up being ITRF2020*****</a:t>
            </a:r>
          </a:p>
          <a:p>
            <a:r>
              <a:rPr lang="en-US" dirty="0"/>
              <a:t>-we’re aligning to 2020.000 because the goal is to finalize the datum for 2022, and it takes time to process the data</a:t>
            </a:r>
            <a:r>
              <a:rPr lang="en-US" baseline="0" dirty="0"/>
              <a:t> and run the calculations, hence aligned to the 2020.000 epoch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484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8600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After that, they diverge and continue to do so, we’ll visualize that soon</a:t>
            </a:r>
            <a:endParaRPr kumimoji="0" lang="en-US" sz="11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8866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Historically NGS has been inconsistent with these top two words.  </a:t>
            </a:r>
          </a:p>
          <a:p>
            <a:r>
              <a:rPr lang="en-US" dirty="0"/>
              <a:t>Going forward, we will use them as:</a:t>
            </a:r>
          </a:p>
          <a:p>
            <a:pPr lvl="1"/>
            <a:r>
              <a:rPr lang="en-US" dirty="0"/>
              <a:t>Conversion:  Meaning to change the type of coordinate without changing the datum or frame</a:t>
            </a:r>
          </a:p>
          <a:p>
            <a:pPr lvl="1"/>
            <a:r>
              <a:rPr lang="en-US" dirty="0"/>
              <a:t>Transformation:  Meaning to change the datum or frame, without changing the type of coordinate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654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-so you’ve probably seen that phrase that I have front and center here, NSRS Modernization</a:t>
            </a:r>
          </a:p>
          <a:p>
            <a:r>
              <a:rPr lang="en-US" dirty="0"/>
              <a:t>-that’s the blanket</a:t>
            </a:r>
            <a:r>
              <a:rPr lang="en-US" baseline="0" dirty="0"/>
              <a:t> term we use to refer to not just the new </a:t>
            </a:r>
            <a:r>
              <a:rPr lang="en-US" baseline="0" dirty="0" err="1"/>
              <a:t>datums</a:t>
            </a:r>
            <a:r>
              <a:rPr lang="en-US" baseline="0" dirty="0"/>
              <a:t> but other updates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481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NCAT includes the functionality of</a:t>
            </a:r>
            <a:r>
              <a:rPr lang="en-US" baseline="0" dirty="0"/>
              <a:t> previous NGS tools:</a:t>
            </a:r>
          </a:p>
          <a:p>
            <a:r>
              <a:rPr lang="en-US" baseline="0" dirty="0"/>
              <a:t>NADCON 5.0</a:t>
            </a:r>
          </a:p>
          <a:p>
            <a:r>
              <a:rPr lang="en-US" baseline="0" dirty="0"/>
              <a:t>XYZWIN 2.0</a:t>
            </a:r>
          </a:p>
          <a:p>
            <a:r>
              <a:rPr lang="en-US" baseline="0" dirty="0"/>
              <a:t>UTMS 2.1</a:t>
            </a:r>
          </a:p>
          <a:p>
            <a:r>
              <a:rPr lang="en-US" baseline="0" dirty="0"/>
              <a:t>SPC83 2.1</a:t>
            </a:r>
          </a:p>
          <a:p>
            <a:r>
              <a:rPr lang="en-US" baseline="0" dirty="0"/>
              <a:t>USNG 2.3</a:t>
            </a:r>
          </a:p>
          <a:p>
            <a:r>
              <a:rPr lang="en-US" baseline="0" dirty="0"/>
              <a:t>Includes error estimate of transformation per point.</a:t>
            </a:r>
          </a:p>
          <a:p>
            <a:r>
              <a:rPr lang="en-US" baseline="0" dirty="0"/>
              <a:t>Available as the single-point graphic seen here, multi-point upload/download, as a downloadable executable fie to run from the DOS prompt, and as web services for inclusion in your own </a:t>
            </a:r>
          </a:p>
          <a:p>
            <a:r>
              <a:rPr lang="en-US" baseline="0" dirty="0"/>
              <a:t>It’s a great tool.  Anyone using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016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Global: International GNSS Service (IGS) Network</a:t>
            </a:r>
          </a:p>
          <a:p>
            <a:pPr lvl="1"/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international standard since mid-1990s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Supported by IGS Analysis Centers (ACs)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NGS is one AC of seven total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Overall system sponsored by NASA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NSRS: NOAA CORS Network (NCN)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NGS processes/distributes data, but few are NGS-operated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Subset of NGS-operated CORS comprise the under construction NOAA 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Foundation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CORS Network (NFCN)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Regional/State/Commonwealth/Local Networks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Real-Time Networks (RTN… aka “VRS”)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Currently semi-coupled to the NCN</a:t>
            </a:r>
          </a:p>
          <a:p>
            <a:pPr lvl="2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NGS sees the future as a close coupling of other networks with the NCN so users can seamlessly and confidently work in the NSRS using their favorite regional/local CORS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63056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NCAT includes the functionality of</a:t>
            </a:r>
            <a:r>
              <a:rPr lang="en-US" baseline="0" dirty="0"/>
              <a:t> previous NGS tools:</a:t>
            </a:r>
          </a:p>
          <a:p>
            <a:r>
              <a:rPr lang="en-US" baseline="0" dirty="0"/>
              <a:t>NADCON 5.0</a:t>
            </a:r>
          </a:p>
          <a:p>
            <a:r>
              <a:rPr lang="en-US" baseline="0" dirty="0"/>
              <a:t>XYZWIN 2.0</a:t>
            </a:r>
          </a:p>
          <a:p>
            <a:r>
              <a:rPr lang="en-US" baseline="0" dirty="0"/>
              <a:t>UTMS 2.1</a:t>
            </a:r>
          </a:p>
          <a:p>
            <a:r>
              <a:rPr lang="en-US" baseline="0" dirty="0"/>
              <a:t>SPC83 2.1</a:t>
            </a:r>
          </a:p>
          <a:p>
            <a:r>
              <a:rPr lang="en-US" baseline="0" dirty="0"/>
              <a:t>USNG 2.3</a:t>
            </a:r>
          </a:p>
          <a:p>
            <a:r>
              <a:rPr lang="en-US" baseline="0" dirty="0"/>
              <a:t>Includes error estimate of transformation per point.</a:t>
            </a:r>
          </a:p>
          <a:p>
            <a:r>
              <a:rPr lang="en-US" baseline="0" dirty="0"/>
              <a:t>Available as the single-point graphic seen here, multi-point upload/download, as a downloadable executable fie to run from the DOS prompt, and as web services for inclusion in your own </a:t>
            </a:r>
          </a:p>
          <a:p>
            <a:r>
              <a:rPr lang="en-US" baseline="0" dirty="0"/>
              <a:t>It’s a great tool.  Anyone using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077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NCAT includes the functionality of</a:t>
            </a:r>
            <a:r>
              <a:rPr lang="en-US" baseline="0" dirty="0"/>
              <a:t> previous NGS tools:</a:t>
            </a:r>
          </a:p>
          <a:p>
            <a:r>
              <a:rPr lang="en-US" baseline="0" dirty="0"/>
              <a:t>NADCON 5.0</a:t>
            </a:r>
          </a:p>
          <a:p>
            <a:r>
              <a:rPr lang="en-US" baseline="0" dirty="0"/>
              <a:t>XYZWIN 2.0</a:t>
            </a:r>
          </a:p>
          <a:p>
            <a:r>
              <a:rPr lang="en-US" baseline="0" dirty="0"/>
              <a:t>UTMS 2.1</a:t>
            </a:r>
          </a:p>
          <a:p>
            <a:r>
              <a:rPr lang="en-US" baseline="0" dirty="0"/>
              <a:t>SPC83 2.1</a:t>
            </a:r>
          </a:p>
          <a:p>
            <a:r>
              <a:rPr lang="en-US" baseline="0" dirty="0"/>
              <a:t>USNG 2.3</a:t>
            </a:r>
          </a:p>
          <a:p>
            <a:r>
              <a:rPr lang="en-US" baseline="0" dirty="0"/>
              <a:t>Includes error estimate of transformation per point.</a:t>
            </a:r>
          </a:p>
          <a:p>
            <a:r>
              <a:rPr lang="en-US" baseline="0" dirty="0"/>
              <a:t>Available as the single-point graphic seen here, multi-point upload/download, as a downloadable executable fie to run from the DOS prompt, and as web services for inclusion in your own </a:t>
            </a:r>
          </a:p>
          <a:p>
            <a:r>
              <a:rPr lang="en-US" baseline="0" dirty="0"/>
              <a:t>It’s a great tool.  Anyone using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4149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NCAT includes the functionality of</a:t>
            </a:r>
            <a:r>
              <a:rPr lang="en-US" baseline="0" dirty="0"/>
              <a:t> previous NGS tools:</a:t>
            </a:r>
          </a:p>
          <a:p>
            <a:r>
              <a:rPr lang="en-US" baseline="0" dirty="0"/>
              <a:t>NADCON 5.0</a:t>
            </a:r>
          </a:p>
          <a:p>
            <a:r>
              <a:rPr lang="en-US" baseline="0" dirty="0"/>
              <a:t>XYZWIN 2.0</a:t>
            </a:r>
          </a:p>
          <a:p>
            <a:r>
              <a:rPr lang="en-US" baseline="0" dirty="0"/>
              <a:t>UTMS 2.1</a:t>
            </a:r>
          </a:p>
          <a:p>
            <a:r>
              <a:rPr lang="en-US" baseline="0" dirty="0"/>
              <a:t>SPC83 2.1</a:t>
            </a:r>
          </a:p>
          <a:p>
            <a:r>
              <a:rPr lang="en-US" baseline="0" dirty="0"/>
              <a:t>USNG 2.3</a:t>
            </a:r>
          </a:p>
          <a:p>
            <a:r>
              <a:rPr lang="en-US" baseline="0" dirty="0"/>
              <a:t>Includes error estimate of transformation per point.</a:t>
            </a:r>
          </a:p>
          <a:p>
            <a:r>
              <a:rPr lang="en-US" baseline="0" dirty="0"/>
              <a:t>Available as the single-point graphic seen here, multi-point upload/download, as a downloadable executable fie to run from the DOS prompt, and as web services for inclusion in your own </a:t>
            </a:r>
          </a:p>
          <a:p>
            <a:r>
              <a:rPr lang="en-US" baseline="0" dirty="0"/>
              <a:t>It’s a great tool.  Anyone using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6646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-is</a:t>
            </a:r>
            <a:r>
              <a:rPr lang="en-US" baseline="0" dirty="0"/>
              <a:t> this necessary or does Dr. Dru just like to name things??</a:t>
            </a:r>
          </a:p>
          <a:p>
            <a:r>
              <a:rPr lang="en-US" baseline="0" dirty="0"/>
              <a:t>-it is necessary to accomplish what the community said they wanted during the early time period of public presentations on the new </a:t>
            </a:r>
            <a:r>
              <a:rPr lang="en-US" baseline="0" dirty="0" err="1"/>
              <a:t>datums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225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Reported Coordinates</a:t>
            </a:r>
          </a:p>
          <a:p>
            <a:endParaRPr lang="en-US" dirty="0"/>
          </a:p>
          <a:p>
            <a:r>
              <a:rPr lang="en-US" dirty="0"/>
              <a:t>“These are from any source where the coordinate is directly reported to NGS without the data necessary for NGS to replicate the coordinate.”</a:t>
            </a:r>
          </a:p>
          <a:p>
            <a:endParaRPr lang="en-US" dirty="0"/>
          </a:p>
          <a:p>
            <a:r>
              <a:rPr lang="en-US" dirty="0"/>
              <a:t>They could be scaled from a map</a:t>
            </a:r>
          </a:p>
          <a:p>
            <a:endParaRPr lang="en-US" dirty="0"/>
          </a:p>
          <a:p>
            <a:r>
              <a:rPr lang="en-US" dirty="0"/>
              <a:t>Or, they might be transformed using NCAT or </a:t>
            </a:r>
            <a:r>
              <a:rPr lang="en-US" dirty="0" err="1"/>
              <a:t>VDatum</a:t>
            </a:r>
            <a:endParaRPr lang="en-US" dirty="0"/>
          </a:p>
          <a:p>
            <a:endParaRPr lang="en-US" dirty="0"/>
          </a:p>
          <a:p>
            <a:r>
              <a:rPr lang="en-US" dirty="0"/>
              <a:t>Or, shown on a smartphone’s GPS</a:t>
            </a:r>
          </a:p>
          <a:p>
            <a:endParaRPr lang="en-US" dirty="0"/>
          </a:p>
          <a:p>
            <a:r>
              <a:rPr lang="en-US" dirty="0"/>
              <a:t>Or, perhaps reported directly from an RTK rover without data files.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7768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Reported Coordinates could be captured with a smartphone, perhaps with a photo, as part of a mark recovery.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6938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… NGS has a new mobile-friendly mark recovery webpage.  </a:t>
            </a:r>
          </a:p>
          <a:p>
            <a:r>
              <a:rPr lang="en-US" dirty="0"/>
              <a:t>Please try it out!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7420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Reported coordinates might be very wrong!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</a:t>
            </a:r>
            <a:r>
              <a:rPr lang="en-US" sz="1200" dirty="0"/>
              <a:t>they are reported using an incorrect datum NAD 27, NAD 83, WGS84</a:t>
            </a:r>
          </a:p>
          <a:p>
            <a:pPr lvl="1"/>
            <a:r>
              <a:rPr lang="en-US" dirty="0"/>
              <a:t>There could be Systematic Error:  2–100 meters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they are scaled off of a USGS topographic map</a:t>
            </a:r>
          </a:p>
          <a:p>
            <a:pPr lvl="1"/>
            <a:r>
              <a:rPr lang="en-US" dirty="0"/>
              <a:t>Random Error:  ± 600 meters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they come from a smartphone GPS</a:t>
            </a:r>
          </a:p>
          <a:p>
            <a:pPr lvl="1"/>
            <a:r>
              <a:rPr lang="en-US" dirty="0"/>
              <a:t>Random Error: ± 10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MS PGothic" pitchFamily="34" charset="-128"/>
              </a:rPr>
              <a:t>–</a:t>
            </a:r>
            <a:r>
              <a:rPr lang="en-US" dirty="0"/>
              <a:t>50 meters</a:t>
            </a:r>
          </a:p>
          <a:p>
            <a:endParaRPr lang="en-US" dirty="0"/>
          </a:p>
          <a:p>
            <a:r>
              <a:rPr lang="en-US" dirty="0"/>
              <a:t>NGS data delivery system will show you reported coordinates</a:t>
            </a:r>
          </a:p>
          <a:p>
            <a:r>
              <a:rPr lang="en-US" dirty="0"/>
              <a:t>But their function is to get you “in the neighborhood” of a mark, not to use as geodetic control!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056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OPUS Coordinates are preliminary coordinates.</a:t>
            </a:r>
          </a:p>
          <a:p>
            <a:endParaRPr lang="en-US" dirty="0"/>
          </a:p>
          <a:p>
            <a:r>
              <a:rPr lang="en-US" dirty="0"/>
              <a:t>“These are coordinates the user wishes to use that have been computed by that user in OPUS.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These coordinates have not been evaluated by anyone at NGS.</a:t>
            </a:r>
          </a:p>
          <a:p>
            <a:endParaRPr lang="en-US" dirty="0"/>
          </a:p>
          <a:p>
            <a:r>
              <a:rPr lang="en-US" dirty="0"/>
              <a:t>These are user-computed values, such as they might get today from either OPUS-Static or OPUS-Projects.</a:t>
            </a:r>
          </a:p>
          <a:p>
            <a:endParaRPr lang="en-US" dirty="0"/>
          </a:p>
          <a:p>
            <a:r>
              <a:rPr lang="en-US" dirty="0"/>
              <a:t>“OPUS Coordinates” are the only coordinates a user will get directly from OPUS.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7122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OPUS  Coordinates may also come with the label: </a:t>
            </a:r>
          </a:p>
          <a:p>
            <a:r>
              <a:rPr lang="en-US" dirty="0"/>
              <a:t>“tied to the NSRS” </a:t>
            </a:r>
          </a:p>
          <a:p>
            <a:endParaRPr lang="en-US" dirty="0"/>
          </a:p>
          <a:p>
            <a:r>
              <a:rPr lang="en-US" dirty="0"/>
              <a:t>But, only if a user restricts their computations to OPUS-recommended constraints.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666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several CORS Networks.</a:t>
            </a:r>
          </a:p>
          <a:p>
            <a:r>
              <a:rPr lang="en-US" dirty="0"/>
              <a:t>The Global Standard is  the IGS Network</a:t>
            </a:r>
          </a:p>
          <a:p>
            <a:pPr lvl="1"/>
            <a:r>
              <a:rPr lang="en-US" dirty="0"/>
              <a:t>IGS = International GNSS Service</a:t>
            </a:r>
          </a:p>
          <a:p>
            <a:endParaRPr lang="en-US" dirty="0"/>
          </a:p>
          <a:p>
            <a:r>
              <a:rPr lang="en-US" dirty="0"/>
              <a:t>The NOAA CORS Network (NCN) which consists of:</a:t>
            </a:r>
          </a:p>
          <a:p>
            <a:pPr lvl="1"/>
            <a:r>
              <a:rPr lang="en-US" dirty="0"/>
              <a:t>The NOAA Foundation CORS Network (NFCN), a sub-network being installed, owned, and operated by NGS </a:t>
            </a:r>
          </a:p>
          <a:p>
            <a:pPr lvl="1"/>
            <a:r>
              <a:rPr lang="en-US" dirty="0"/>
              <a:t>and 2,000+ stations managed, but rarely owned by NGS</a:t>
            </a:r>
          </a:p>
          <a:p>
            <a:endParaRPr lang="en-US" dirty="0"/>
          </a:p>
          <a:p>
            <a:r>
              <a:rPr lang="en-US" dirty="0"/>
              <a:t>Other Regional/Local Networks (RTNs, etc.)</a:t>
            </a:r>
          </a:p>
          <a:p>
            <a:pPr lvl="1"/>
            <a:r>
              <a:rPr lang="en-US" dirty="0"/>
              <a:t>Currently semi-coupled to the NCN</a:t>
            </a:r>
          </a:p>
          <a:p>
            <a:pPr lvl="2"/>
            <a:r>
              <a:rPr lang="en-US" dirty="0"/>
              <a:t>NGS sees the future as a close coupling of these other networks with the NCN so users can seamlessly and confidently work in the NSRS using their favorite regional/local CORS network.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58850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OPUS  Coordinates may also come with the label: </a:t>
            </a:r>
          </a:p>
          <a:p>
            <a:r>
              <a:rPr lang="en-US" dirty="0"/>
              <a:t>“not tied to the NSRS”.</a:t>
            </a:r>
          </a:p>
          <a:p>
            <a:endParaRPr lang="en-US" dirty="0"/>
          </a:p>
          <a:p>
            <a:r>
              <a:rPr lang="en-US" dirty="0"/>
              <a:t>Users who deviate from OPUS-recommended constraints can still perform computations and will get OPUS coordinates, but they will be labeled </a:t>
            </a:r>
          </a:p>
          <a:p>
            <a:r>
              <a:rPr lang="en-US" dirty="0"/>
              <a:t>“not tied to the NSRS”.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0426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 in neither case will OPUS coordinates be considered to be</a:t>
            </a:r>
          </a:p>
          <a:p>
            <a:r>
              <a:rPr lang="en-US" dirty="0"/>
              <a:t>“part of the NSRS”.</a:t>
            </a:r>
          </a:p>
          <a:p>
            <a:endParaRPr lang="en-US" dirty="0"/>
          </a:p>
          <a:p>
            <a:r>
              <a:rPr lang="en-US" dirty="0"/>
              <a:t>That moniker is restricted to NGS-computed coordinates available from the NSRS database, such as: </a:t>
            </a:r>
          </a:p>
          <a:p>
            <a:r>
              <a:rPr lang="en-US" dirty="0"/>
              <a:t>survey epoch coordinates (SECs), </a:t>
            </a:r>
          </a:p>
          <a:p>
            <a:r>
              <a:rPr lang="en-US" dirty="0"/>
              <a:t>reference epoch coordinates (RECs) and </a:t>
            </a:r>
          </a:p>
          <a:p>
            <a:r>
              <a:rPr lang="en-US" dirty="0"/>
              <a:t>active coordinates (ACs).  </a:t>
            </a:r>
          </a:p>
          <a:p>
            <a:endParaRPr lang="en-US" dirty="0"/>
          </a:p>
          <a:p>
            <a:r>
              <a:rPr lang="en-US" dirty="0"/>
              <a:t>Let’s talk about those in the next slides..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6288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 Epoch Coordinates will be Time- and Age-limited:  </a:t>
            </a:r>
          </a:p>
          <a:p>
            <a:r>
              <a:rPr lang="en-US" dirty="0"/>
              <a:t>NGS</a:t>
            </a:r>
            <a:r>
              <a:rPr lang="en-US" baseline="0" dirty="0"/>
              <a:t> is considering limiting how far back we reach in order to compute </a:t>
            </a:r>
            <a:r>
              <a:rPr lang="en-US" baseline="0" dirty="0" err="1"/>
              <a:t>RECs.</a:t>
            </a:r>
            <a:r>
              <a:rPr lang="en-US" baseline="0" dirty="0"/>
              <a:t>  </a:t>
            </a:r>
          </a:p>
          <a:p>
            <a:endParaRPr lang="en-US" baseline="0" dirty="0"/>
          </a:p>
          <a:p>
            <a:r>
              <a:rPr lang="en-US" baseline="0" dirty="0"/>
              <a:t>While horizontal motions are well known within many crustal motion models (like the IFVM2022 will be), the vertical motions are not.  </a:t>
            </a:r>
          </a:p>
          <a:p>
            <a:endParaRPr lang="en-US" baseline="0" dirty="0"/>
          </a:p>
          <a:p>
            <a:r>
              <a:rPr lang="en-US" baseline="0" dirty="0"/>
              <a:t>And since NGS’s intent is to publish RECs only for trusted points, and only for as long as those points ARE trusted (in all 3 dimensions), a time-limit for how far back to reach is definitely one way to keep the coordinates trusted.  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24804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NGS currently plans for RECs to be computed on a 5 year cycle.</a:t>
            </a:r>
          </a:p>
          <a:p>
            <a:pPr lvl="0"/>
            <a:r>
              <a:rPr lang="en-US" sz="1200" dirty="0"/>
              <a:t>On a schedule 2–3 years past the reference epoch</a:t>
            </a:r>
          </a:p>
          <a:p>
            <a:pPr lvl="0"/>
            <a:r>
              <a:rPr lang="en-US" sz="1200" dirty="0"/>
              <a:t>2020.00 coordinates would be computed in calendar year 2022, </a:t>
            </a:r>
            <a:r>
              <a:rPr lang="en-US" sz="1200" dirty="0" err="1"/>
              <a:t>etc</a:t>
            </a:r>
            <a:endParaRPr lang="en-US" sz="1200" dirty="0"/>
          </a:p>
          <a:p>
            <a:endParaRPr lang="en-US" dirty="0"/>
          </a:p>
          <a:p>
            <a:r>
              <a:rPr lang="en-US" dirty="0"/>
              <a:t>The details of this plan </a:t>
            </a:r>
            <a:r>
              <a:rPr lang="en-US" sz="1200" dirty="0"/>
              <a:t>are discussed in detail in Blueprint Part 3.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9507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-OPUS Share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requires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4+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static data; 2 photos; and</a:t>
            </a:r>
            <a:r>
              <a:rPr lang="en-US" baseline="0" dirty="0">
                <a:latin typeface="Cambria" panose="02040503050406030204" pitchFamily="18" charset="0"/>
                <a:ea typeface="Cambria" panose="02040503050406030204" pitchFamily="18" charset="0"/>
              </a:rPr>
              <a:t> a brief description of reference ties (</a:t>
            </a:r>
            <a:r>
              <a:rPr lang="en-US" b="1" u="sng" baseline="0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a full IDB “from the post office”</a:t>
            </a:r>
            <a:r>
              <a:rPr lang="en-US" baseline="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baseline="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NOTE THAT OPUS SHARE OPTION REQUIRES 2 OBSERVATIONS </a:t>
            </a:r>
          </a:p>
          <a:p>
            <a:r>
              <a:rPr lang="en-US" b="1" baseline="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WHY? </a:t>
            </a:r>
            <a:r>
              <a:rPr lang="en-US" b="1" baseline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WE REQUIRE </a:t>
            </a:r>
            <a:r>
              <a:rPr lang="en-US" b="1" baseline="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REDUNDANCY FOR ANY OBS THAT GO INTO OUR DATABASE</a:t>
            </a:r>
          </a:p>
          <a:p>
            <a:endParaRPr lang="en-US" b="1" baseline="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-OPUS Projects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2+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data; photos; full</a:t>
            </a:r>
            <a:r>
              <a:rPr lang="en-US" baseline="0" dirty="0">
                <a:latin typeface="Cambria" panose="02040503050406030204" pitchFamily="18" charset="0"/>
                <a:ea typeface="Cambria" panose="02040503050406030204" pitchFamily="18" charset="0"/>
              </a:rPr>
              <a:t> IDB style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descriptions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via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Win</a:t>
            </a:r>
            <a:r>
              <a:rPr lang="en-US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Desc</a:t>
            </a:r>
            <a:r>
              <a:rPr lang="en-US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(*MUST USE WINDESC*)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33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8330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NGS Overview, New Point Types and Opus Updates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13149862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 Epoch Coordinates </a:t>
            </a:r>
          </a:p>
          <a:p>
            <a:r>
              <a:rPr lang="en-US" dirty="0"/>
              <a:t>“These are coordinates computed by NGS using submitted data and metadata, checked and adjusted and referenced to distinct epochs through time.”  </a:t>
            </a:r>
          </a:p>
          <a:p>
            <a:endParaRPr lang="en-US" dirty="0"/>
          </a:p>
          <a:p>
            <a:r>
              <a:rPr lang="en-US" dirty="0"/>
              <a:t>These represent the best estimates NGS has of the time-dependent coordinates at any mark.</a:t>
            </a:r>
          </a:p>
          <a:p>
            <a:r>
              <a:rPr lang="en-US" dirty="0"/>
              <a:t>SEC’s will be computed by adjusting multiple surveys in timespans called “adjustment windows”, to a single epoch within that window. </a:t>
            </a:r>
          </a:p>
          <a:p>
            <a:r>
              <a:rPr lang="en-US" dirty="0"/>
              <a:t>NGS’s initial plan:  4 weeks for GNSS; 1 year for leveling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46162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Comparing reference epoch coordinates and survey epoch coordinates reveals their unique characteristics.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</a:p>
          <a:p>
            <a:r>
              <a:rPr lang="en-US" dirty="0"/>
              <a:t>PROS for reference epoch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Familiarity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Large point count (because NGS can include legacy observations)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PROS for survey epoch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Shows, rather than hides, time dependency at marks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Easy to compute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Very accurate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</a:p>
          <a:p>
            <a:r>
              <a:rPr lang="en-US" dirty="0"/>
              <a:t>CONS for Reference Epoch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Hard to compute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Requires an IFVM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Perpetuates old way of using geodetic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Hides time dependency of marks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Inaccuracies build up based upon the large number of assumptions used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CONS for survey epoch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Lack of familiarity by users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Will require significant effort to compute pre-GPS era absolute values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29727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passive control:</a:t>
            </a:r>
          </a:p>
          <a:p>
            <a:r>
              <a:rPr lang="en-US" dirty="0"/>
              <a:t>Survey Epoch Coordinates or SECs: are adjusted to a midpoint epoch near the survey</a:t>
            </a:r>
          </a:p>
          <a:p>
            <a:pPr lvl="1"/>
            <a:r>
              <a:rPr lang="en-US" dirty="0"/>
              <a:t>(4 weeks for GNSS; 1 year for leveling;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Reference Epoch Coordinates or RECs:  are adjusted to a ref. epoch (2020.00, etc.)</a:t>
            </a:r>
          </a:p>
          <a:p>
            <a:r>
              <a:rPr lang="en-US" dirty="0"/>
              <a:t>REC adjustments will include:</a:t>
            </a:r>
          </a:p>
          <a:p>
            <a:pPr lvl="1"/>
            <a:r>
              <a:rPr lang="en-US" dirty="0"/>
              <a:t>Some age-limited span of data</a:t>
            </a:r>
          </a:p>
          <a:p>
            <a:pPr lvl="1"/>
            <a:r>
              <a:rPr lang="en-US" dirty="0"/>
              <a:t>If that age-limit were 10 years prior and 2 years post R.E….</a:t>
            </a:r>
          </a:p>
          <a:p>
            <a:pPr lvl="1"/>
            <a:r>
              <a:rPr lang="en-US" dirty="0"/>
              <a:t>Then 2020.00 RECs come from data spanning 2010.00 to 2021.99999</a:t>
            </a:r>
          </a:p>
          <a:p>
            <a:pPr lvl="1"/>
            <a:r>
              <a:rPr lang="en-US" dirty="0"/>
              <a:t>Exact age-limit won’t be known until we start experimenting in 2022 with the 2020.00 REC adjustments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7253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Active Coordinates</a:t>
            </a:r>
          </a:p>
          <a:p>
            <a:r>
              <a:rPr lang="en-US" dirty="0"/>
              <a:t>These are not discrete,  but rather a function through time assigned to some point</a:t>
            </a:r>
          </a:p>
          <a:p>
            <a:endParaRPr lang="en-US" dirty="0"/>
          </a:p>
          <a:p>
            <a:r>
              <a:rPr lang="en-US" dirty="0"/>
              <a:t>At a CORS GRP*, they will be the coordinate function</a:t>
            </a:r>
          </a:p>
          <a:p>
            <a:r>
              <a:rPr lang="en-US" dirty="0"/>
              <a:t>     * Recall that a GRP is the physical point to which coordinates refer at a station like a CORS</a:t>
            </a:r>
          </a:p>
          <a:p>
            <a:endParaRPr lang="en-US" dirty="0"/>
          </a:p>
          <a:p>
            <a:r>
              <a:rPr lang="en-US" dirty="0"/>
              <a:t>The “coordinate function” be generated by a “fit” to regularly computed coordinates on a TBD basis, perhaps daily, perhaps weekly</a:t>
            </a:r>
          </a:p>
          <a:p>
            <a:endParaRPr lang="en-US" dirty="0"/>
          </a:p>
          <a:p>
            <a:r>
              <a:rPr lang="en-US" dirty="0"/>
              <a:t>These daily or weekly coordinates will not generally be used as geodetic control by themselves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43292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in summary there will be five coordinate types: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Reported Coordinates:  These are good for finding a point somewhere on Earth.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but not to be used as geodetic control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OPUS Coordinates:  which will be computed by you, and will be as accurate or inaccurate as the choices you make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and “Tied to the NSRS” if you follow OPUS recommendations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Reference Epoch Coordinates : Epoch-specific coordinates - 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at 2020, 2025, 2030, etc.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Survey Epoch Coordinates:  Epoch-specific coordinates -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at time of survey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Active: Coordinates  Continuous coordinate functions at a CORS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100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2307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-I would like to point out we have a new,</a:t>
            </a:r>
            <a:r>
              <a:rPr lang="en-US" baseline="0" dirty="0"/>
              <a:t> official name for the network you see represented on this map, </a:t>
            </a:r>
          </a:p>
          <a:p>
            <a:r>
              <a:rPr lang="en-US" baseline="0" dirty="0"/>
              <a:t>-The NOAA CORS Network, or NCN</a:t>
            </a:r>
          </a:p>
          <a:p>
            <a:r>
              <a:rPr lang="en-US" baseline="0" dirty="0"/>
              <a:t>CLICK</a:t>
            </a:r>
          </a:p>
          <a:p>
            <a:r>
              <a:rPr lang="en-US" baseline="0" dirty="0"/>
              <a:t>-this is neat little graphic with some stats on </a:t>
            </a:r>
            <a:r>
              <a:rPr lang="en-US" baseline="0" dirty="0" err="1"/>
              <a:t>teh</a:t>
            </a:r>
            <a:r>
              <a:rPr lang="en-US" baseline="0" dirty="0"/>
              <a:t> NCN you can find on our website</a:t>
            </a:r>
          </a:p>
          <a:p>
            <a:r>
              <a:rPr lang="en-US" baseline="0" dirty="0"/>
              <a:t>-below the </a:t>
            </a:r>
            <a:r>
              <a:rPr lang="en-US" baseline="0" dirty="0" err="1"/>
              <a:t>gaphic</a:t>
            </a:r>
            <a:r>
              <a:rPr lang="en-US" baseline="0" dirty="0"/>
              <a:t> </a:t>
            </a:r>
            <a:r>
              <a:rPr lang="en-US" baseline="0" dirty="0" err="1"/>
              <a:t>youll</a:t>
            </a:r>
            <a:r>
              <a:rPr lang="en-US" baseline="0" dirty="0"/>
              <a:t> find a search bar with more information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2761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What’s the magnitude of the horizontal datum shift across Pennsylvania?</a:t>
            </a:r>
          </a:p>
          <a:p>
            <a:pPr algn="l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Minimum Shift ~3.75 feet</a:t>
            </a:r>
          </a:p>
          <a:p>
            <a:pPr algn="l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Maximum Shift ~3.97</a:t>
            </a:r>
          </a:p>
          <a:p>
            <a:pPr algn="l"/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Remember this is just an estimation, don’t hold me to the numbers please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6246-21F9-416C-BD6D-2D5049A04672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5217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 with the SPCS83 zones</a:t>
            </a:r>
            <a:r>
              <a:rPr lang="en-US" baseline="0" dirty="0"/>
              <a:t> as a frame of reference</a:t>
            </a:r>
          </a:p>
          <a:p>
            <a:endParaRPr lang="en-US" baseline="0" dirty="0"/>
          </a:p>
          <a:p>
            <a:r>
              <a:rPr lang="en-US" baseline="0" dirty="0"/>
              <a:t>NOTE that the color shading of these zones is matched to that of the Preliminary SPCS2022 Zones that follow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6F964-412F-416E-98B5-009BA3CAA1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797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6F964-412F-416E-98B5-009BA3CAA1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6565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section illustrates</a:t>
            </a:r>
            <a:r>
              <a:rPr lang="en-US" baseline="0" dirty="0"/>
              <a:t> the preliminary SPCS2022 zones</a:t>
            </a:r>
          </a:p>
          <a:p>
            <a:endParaRPr lang="en-US" baseline="0" dirty="0"/>
          </a:p>
          <a:p>
            <a:r>
              <a:rPr lang="en-US" sz="1400" baseline="0" dirty="0"/>
              <a:t>There are 4 zones in the NGS design, per request that we design “4-5 zones required to meet the minimum distortion acceptable” set by our design criteria of 50ppm</a:t>
            </a:r>
          </a:p>
          <a:p>
            <a:endParaRPr lang="en-US" baseline="0" dirty="0"/>
          </a:p>
          <a:p>
            <a:r>
              <a:rPr lang="en-US" baseline="0" dirty="0"/>
              <a:t>NOTE the request also included wording: “It is also requested that PennDOT districts be </a:t>
            </a:r>
            <a:r>
              <a:rPr lang="en-US" baseline="0" dirty="0" err="1"/>
              <a:t>divded</a:t>
            </a:r>
            <a:r>
              <a:rPr lang="en-US" baseline="0" dirty="0"/>
              <a:t> into no more than two zones”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6F964-412F-416E-98B5-009BA3CAA1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0739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spc="-19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(Cleveland Regional Geodetic Survey)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29FB0-8150-449D-AB8E-6FB22E8315DD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3582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 that you don’t have to cutoff data at any SPCS zone extent </a:t>
            </a:r>
            <a:r>
              <a:rPr lang="en-US" dirty="0">
                <a:sym typeface="Wingdings" panose="05000000000000000000" pitchFamily="2" charset="2"/>
              </a:rPr>
              <a:t> just need to understand that they’re designed with certain extents in mind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29FB0-8150-449D-AB8E-6FB22E8315DD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3437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section illustrates</a:t>
            </a:r>
            <a:r>
              <a:rPr lang="en-US" baseline="0" dirty="0"/>
              <a:t> the preliminary SPCS2022 zones</a:t>
            </a:r>
          </a:p>
          <a:p>
            <a:endParaRPr lang="en-US" baseline="0" dirty="0"/>
          </a:p>
          <a:p>
            <a:r>
              <a:rPr lang="en-US" sz="1400" baseline="0" dirty="0"/>
              <a:t>There are 4 zones in the NGS design, per request that we design “4-5 zones required to meet the minimum distortion acceptable” set by our design criteria of 50ppm</a:t>
            </a:r>
          </a:p>
          <a:p>
            <a:endParaRPr lang="en-US" baseline="0" dirty="0"/>
          </a:p>
          <a:p>
            <a:r>
              <a:rPr lang="en-US" baseline="0" dirty="0"/>
              <a:t>NOTE the request also included wording: “It is also requested that PennDOT districts be </a:t>
            </a:r>
            <a:r>
              <a:rPr lang="en-US" baseline="0" dirty="0" err="1"/>
              <a:t>divded</a:t>
            </a:r>
            <a:r>
              <a:rPr lang="en-US" baseline="0" dirty="0"/>
              <a:t> into no more than two zones”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6F964-412F-416E-98B5-009BA3CAA1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85524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55411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46416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 with the SPCS83 zones</a:t>
            </a:r>
            <a:r>
              <a:rPr lang="en-US" baseline="0" dirty="0"/>
              <a:t> as a frame of reference</a:t>
            </a:r>
          </a:p>
          <a:p>
            <a:endParaRPr lang="en-US" baseline="0" dirty="0"/>
          </a:p>
          <a:p>
            <a:r>
              <a:rPr lang="en-US" baseline="0" dirty="0"/>
              <a:t>NOTE that the color shading of these zones is matched to that of the Preliminary SPCS2022 Zones that follow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6F964-412F-416E-98B5-009BA3CAA1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494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else but the federal government</a:t>
            </a:r>
            <a:r>
              <a:rPr lang="en-US" baseline="0" dirty="0"/>
              <a:t> are you going to see two acronyms within one acronym?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4539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9377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20668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6F964-412F-416E-98B5-009BA3CAA1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49446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1477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1477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Reprocessing your data</a:t>
            </a:r>
          </a:p>
          <a:p>
            <a:pPr marL="862013" lvl="2">
              <a:spcAft>
                <a:spcPts val="120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in a perfect world, everyone would reprocess data</a:t>
            </a:r>
          </a:p>
          <a:p>
            <a:pPr marL="1776413" lvl="4">
              <a:spcAft>
                <a:spcPts val="1200"/>
              </a:spcAft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76413" lvl="4">
              <a:spcAft>
                <a:spcPts val="12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consider a final product like you</a:t>
            </a:r>
            <a:r>
              <a:rPr lang="en-US" sz="2400" baseline="0" dirty="0">
                <a:latin typeface="Cambria" panose="02040503050406030204" pitchFamily="18" charset="0"/>
                <a:ea typeface="Cambria" panose="02040503050406030204" pitchFamily="18" charset="0"/>
              </a:rPr>
              <a:t> use everyday - 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hydro-enforced DEM</a:t>
            </a:r>
          </a:p>
          <a:p>
            <a:pPr marL="2233613" lvl="5">
              <a:spcAft>
                <a:spcPts val="12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starting fresh with the raw GNSS/IMU processing</a:t>
            </a:r>
          </a:p>
          <a:p>
            <a:pPr marL="2233613" lvl="5">
              <a:spcAft>
                <a:spcPts val="12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generate new ellipsoid height point clouds</a:t>
            </a:r>
          </a:p>
          <a:p>
            <a:pPr marL="2233613" lvl="5">
              <a:spcAft>
                <a:spcPts val="12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recreate all the drainage features in new datum</a:t>
            </a:r>
          </a:p>
          <a:p>
            <a:pPr marL="862013" lvl="2">
              <a:spcAft>
                <a:spcPts val="1200"/>
              </a:spcAft>
            </a:pP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62013" lvl="2">
              <a:spcAft>
                <a:spcPts val="1200"/>
              </a:spcAft>
            </a:pP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62013" lvl="2">
              <a:spcAft>
                <a:spcPts val="1200"/>
              </a:spcAft>
            </a:pP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62013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this is totally unrealistic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both from a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financial</a:t>
            </a:r>
            <a:r>
              <a:rPr lang="en-US" sz="2800" baseline="0" dirty="0">
                <a:latin typeface="Cambria" panose="02040503050406030204" pitchFamily="18" charset="0"/>
                <a:ea typeface="Cambria" panose="02040503050406030204" pitchFamily="18" charset="0"/>
              </a:rPr>
              <a:t> and programmatic perspective</a:t>
            </a:r>
          </a:p>
          <a:p>
            <a:pPr marL="862013" lvl="2">
              <a:spcAft>
                <a:spcPts val="1200"/>
              </a:spcAft>
            </a:pP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0540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Transforming your data</a:t>
            </a:r>
          </a:p>
          <a:p>
            <a:endParaRPr lang="en-US" dirty="0"/>
          </a:p>
          <a:p>
            <a:r>
              <a:rPr lang="en-US" dirty="0"/>
              <a:t>NCAT - NGS Coordinate Conversion and Transformation Tool</a:t>
            </a:r>
          </a:p>
          <a:p>
            <a:endParaRPr lang="en-US" dirty="0"/>
          </a:p>
          <a:p>
            <a:r>
              <a:rPr lang="en-US" dirty="0"/>
              <a:t>available now: ASCII upload and Web Services</a:t>
            </a:r>
          </a:p>
          <a:p>
            <a:endParaRPr lang="en-US" dirty="0"/>
          </a:p>
          <a:p>
            <a:r>
              <a:rPr lang="en-US" dirty="0"/>
              <a:t>ask your software providers about integration</a:t>
            </a:r>
          </a:p>
          <a:p>
            <a:endParaRPr lang="en-US" dirty="0"/>
          </a:p>
          <a:p>
            <a:r>
              <a:rPr lang="en-US" dirty="0"/>
              <a:t>we envision this as most popular method of access</a:t>
            </a:r>
          </a:p>
          <a:p>
            <a:endParaRPr lang="en-US" dirty="0"/>
          </a:p>
          <a:p>
            <a:r>
              <a:rPr lang="en-US" dirty="0"/>
              <a:t>Industry Workshop held this year – </a:t>
            </a:r>
            <a:r>
              <a:rPr lang="en-US" dirty="0" err="1"/>
              <a:t>esri</a:t>
            </a:r>
            <a:r>
              <a:rPr lang="en-US" dirty="0"/>
              <a:t>, </a:t>
            </a:r>
            <a:r>
              <a:rPr lang="en-US" dirty="0" err="1"/>
              <a:t>trimble</a:t>
            </a:r>
            <a:r>
              <a:rPr lang="en-US" baseline="0" dirty="0"/>
              <a:t>, </a:t>
            </a:r>
            <a:r>
              <a:rPr lang="en-US" baseline="0" dirty="0" err="1"/>
              <a:t>bluemarble</a:t>
            </a:r>
            <a:r>
              <a:rPr lang="en-US" baseline="0" dirty="0"/>
              <a:t>, all the major well known names were represented</a:t>
            </a:r>
            <a:endParaRPr lang="en-US" dirty="0"/>
          </a:p>
          <a:p>
            <a:endParaRPr lang="en-US" dirty="0"/>
          </a:p>
          <a:p>
            <a:r>
              <a:rPr lang="en-US" dirty="0"/>
              <a:t>labeling a year for each dataset?</a:t>
            </a:r>
          </a:p>
          <a:p>
            <a:endParaRPr lang="en-US" dirty="0"/>
          </a:p>
          <a:p>
            <a:r>
              <a:rPr lang="en-US" dirty="0"/>
              <a:t>something in-between that works for your needs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5857B-6BAE-944B-AAB1-ECC8570D13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11239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-OPUS Share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requires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4+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static data; 2 photos; and</a:t>
            </a:r>
            <a:r>
              <a:rPr lang="en-US" baseline="0" dirty="0">
                <a:latin typeface="Cambria" panose="02040503050406030204" pitchFamily="18" charset="0"/>
                <a:ea typeface="Cambria" panose="02040503050406030204" pitchFamily="18" charset="0"/>
              </a:rPr>
              <a:t> a brief description of reference ties (</a:t>
            </a:r>
            <a:r>
              <a:rPr lang="en-US" b="1" u="sng" baseline="0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a full IDB “from the post office”</a:t>
            </a:r>
            <a:r>
              <a:rPr lang="en-US" baseline="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baseline="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NOTE THAT OPUS SHARE OPTION REQUIRES 2 OBSERVATIONS </a:t>
            </a:r>
          </a:p>
          <a:p>
            <a:r>
              <a:rPr lang="en-US" b="1" baseline="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WHY? </a:t>
            </a:r>
            <a:r>
              <a:rPr lang="en-US" b="1" baseline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WE REQUIRE </a:t>
            </a:r>
            <a:r>
              <a:rPr lang="en-US" b="1" baseline="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REDUNDANCY FOR ANY OBS THAT GO INTO OUR DATABASE</a:t>
            </a:r>
          </a:p>
          <a:p>
            <a:endParaRPr lang="en-US" b="1" baseline="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-OPUS Projects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2+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data; photos; full</a:t>
            </a:r>
            <a:r>
              <a:rPr lang="en-US" baseline="0" dirty="0">
                <a:latin typeface="Cambria" panose="02040503050406030204" pitchFamily="18" charset="0"/>
                <a:ea typeface="Cambria" panose="02040503050406030204" pitchFamily="18" charset="0"/>
              </a:rPr>
              <a:t> IDB style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descriptions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via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Win</a:t>
            </a:r>
            <a:r>
              <a:rPr lang="en-US" b="1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Desc</a:t>
            </a:r>
            <a:r>
              <a:rPr lang="en-US" b="1" baseline="0" dirty="0">
                <a:latin typeface="Cambria" panose="02040503050406030204" pitchFamily="18" charset="0"/>
                <a:ea typeface="Cambria" panose="02040503050406030204" pitchFamily="18" charset="0"/>
              </a:rPr>
              <a:t> (*MUST USE WINDESC*)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33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8330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NGS Overview, New Point Types and Opus Updates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16625216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What’s the goal of the</a:t>
            </a:r>
            <a:r>
              <a:rPr lang="en-US" sz="1200" baseline="0" dirty="0">
                <a:latin typeface="Cambria" panose="02040503050406030204" pitchFamily="18" charset="0"/>
                <a:ea typeface="Cambria" panose="02040503050406030204" pitchFamily="18" charset="0"/>
              </a:rPr>
              <a:t> way NATRF2022 was designed, by including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EPP2022 and IFVM2022</a:t>
            </a:r>
          </a:p>
          <a:p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Does a database of manholes in PA need cm-level coordinate updates on an annual basis?  Probably</a:t>
            </a:r>
            <a:r>
              <a:rPr lang="en-US" sz="1200" baseline="0" dirty="0">
                <a:latin typeface="Cambria" panose="02040503050406030204" pitchFamily="18" charset="0"/>
                <a:ea typeface="Cambria" panose="02040503050406030204" pitchFamily="18" charset="0"/>
              </a:rPr>
              <a:t> not.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5857B-6BAE-944B-AAB1-ECC8570D13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28084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/>
              <a:t>-14 Regional Advisors, we’ve transitioned from a State-based to a Regional Program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-our advisors homepage up there at the top, also easy to find us by querying any major search engine for “</a:t>
            </a:r>
            <a:r>
              <a:rPr lang="en-US" baseline="0" dirty="0" err="1"/>
              <a:t>ngs</a:t>
            </a:r>
            <a:r>
              <a:rPr lang="en-US" baseline="0" dirty="0"/>
              <a:t> advisors”</a:t>
            </a:r>
          </a:p>
          <a:p>
            <a:r>
              <a:rPr lang="en-US" baseline="0" dirty="0"/>
              <a:t>-if you know Ross Mackay, he is our Chief Advisor, I report to him… </a:t>
            </a:r>
          </a:p>
          <a:p>
            <a:r>
              <a:rPr lang="en-US" baseline="0" dirty="0"/>
              <a:t>**</a:t>
            </a:r>
            <a:r>
              <a:rPr lang="en-US" baseline="0" dirty="0" err="1"/>
              <a:t>ya</a:t>
            </a:r>
            <a:r>
              <a:rPr lang="en-US" baseline="0" dirty="0"/>
              <a:t> know, I don’t know why they don’t make him put his photo up here</a:t>
            </a:r>
          </a:p>
          <a:p>
            <a:r>
              <a:rPr lang="en-US" baseline="0" dirty="0"/>
              <a:t>-we do have one vacant advisor position, that was recently advertised and John up there in Wisconsin is officially retired in oh… 18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647557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2" Target="../media/image2.jpe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 ?><Relationships xmlns="http://schemas.openxmlformats.org/package/2006/relationships"><Relationship Id="rId2" Target="../media/image2.jpeg" Type="http://schemas.openxmlformats.org/officeDocument/2006/relationships/image"/><Relationship Id="rId1" Target="../slideMasters/slideMaster2.xml" Type="http://schemas.openxmlformats.org/officeDocument/2006/relationships/slideMaster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gs.noaa.gov/ADVISORS/" TargetMode="Externa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Grey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253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2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11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60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59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15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8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27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70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PHIC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79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34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21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31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64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Grey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79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FA7C4F-1407-BEA3-4929-C9CF5DA6A51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18365" y="3813141"/>
            <a:ext cx="8707271" cy="125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828675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/>
            </a:pPr>
            <a:r>
              <a:rPr kumimoji="0" lang="en-US" sz="24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2"/>
              </a:rPr>
              <a:t>https://www.ngs.noaa.gov/ADVISORS/</a:t>
            </a:r>
            <a:endParaRPr kumimoji="0" lang="en-US" sz="2400" b="0" i="0" u="none" strike="noStrike" kern="1200" cap="none" spc="-7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0" marR="0" lvl="0" indent="0" algn="ctr" defTabSz="828675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/>
            </a:pPr>
            <a:endParaRPr lang="en-GB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828675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use any major search engine: “NGS advisors”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786C3B8-CCCD-8B89-A31C-A2EA0DF697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8365" y="646504"/>
            <a:ext cx="8707271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Jeff Jalbrzikowski, P.S., GISP, CFS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Appalachian Regional Geodetic Advisor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jeff.jalbrzikowski@noaa.gov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240-988-5486</a:t>
            </a:r>
          </a:p>
        </p:txBody>
      </p:sp>
    </p:spTree>
    <p:extLst>
      <p:ext uri="{BB962C8B-B14F-4D97-AF65-F5344CB8AC3E}">
        <p14:creationId xmlns:p14="http://schemas.microsoft.com/office/powerpoint/2010/main" val="117519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43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0518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926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423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7028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6482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8180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3435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2400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755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3863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13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PHIC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39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04/11/2024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8" Target="../slideLayouts/slideLayout8.xml" Type="http://schemas.openxmlformats.org/officeDocument/2006/relationships/slideLayout"/><Relationship Id="rId13" Target="../slideLayouts/slideLayout13.xml" Type="http://schemas.openxmlformats.org/officeDocument/2006/relationships/slideLayout"/><Relationship Id="rId3" Target="../slideLayouts/slideLayout3.xml" Type="http://schemas.openxmlformats.org/officeDocument/2006/relationships/slideLayout"/><Relationship Id="rId7" Target="../slideLayouts/slideLayout7.xml" Type="http://schemas.openxmlformats.org/officeDocument/2006/relationships/slideLayout"/><Relationship Id="rId12" Target="../slideLayouts/slideLayout12.xml" Type="http://schemas.openxmlformats.org/officeDocument/2006/relationships/slideLayout"/><Relationship Id="rId2" Target="../slideLayouts/slideLayout2.xml" Type="http://schemas.openxmlformats.org/officeDocument/2006/relationships/slideLayout"/><Relationship Id="rId16" Target="../media/image1.jpeg" Type="http://schemas.openxmlformats.org/officeDocument/2006/relationships/image"/><Relationship Id="rId1" Target="../slideLayouts/slideLayout1.xml" Type="http://schemas.openxmlformats.org/officeDocument/2006/relationships/slideLayout"/><Relationship Id="rId6" Target="../slideLayouts/slideLayout6.xml" Type="http://schemas.openxmlformats.org/officeDocument/2006/relationships/slideLayout"/><Relationship Id="rId11" Target="../slideLayouts/slideLayout11.xml" Type="http://schemas.openxmlformats.org/officeDocument/2006/relationships/slideLayout"/><Relationship Id="rId5" Target="../slideLayouts/slideLayout5.xml" Type="http://schemas.openxmlformats.org/officeDocument/2006/relationships/slideLayout"/><Relationship Id="rId15" Target="../theme/theme1.xml" Type="http://schemas.openxmlformats.org/officeDocument/2006/relationships/theme"/><Relationship Id="rId10" Target="../slideLayouts/slideLayout10.xml" Type="http://schemas.openxmlformats.org/officeDocument/2006/relationships/slideLayout"/><Relationship Id="rId4" Target="../slideLayouts/slideLayout4.xml" Type="http://schemas.openxmlformats.org/officeDocument/2006/relationships/slideLayout"/><Relationship Id="rId9" Target="../slideLayouts/slideLayout9.xml" Type="http://schemas.openxmlformats.org/officeDocument/2006/relationships/slideLayout"/><Relationship Id="rId14" Target="../slideLayouts/slideLayout14.xml" Type="http://schemas.openxmlformats.org/officeDocument/2006/relationships/slideLayout"/></Relationships>
</file>

<file path=ppt/slideMasters/_rels/slideMaster2.xml.rels><?xml version="1.0" encoding="UTF-8" standalone="yes" ?><Relationships xmlns="http://schemas.openxmlformats.org/package/2006/relationships"><Relationship Id="rId8" Target="../slideLayouts/slideLayout22.xml" Type="http://schemas.openxmlformats.org/officeDocument/2006/relationships/slideLayout"/><Relationship Id="rId13" Target="../slideLayouts/slideLayout27.xml" Type="http://schemas.openxmlformats.org/officeDocument/2006/relationships/slideLayout"/><Relationship Id="rId3" Target="../slideLayouts/slideLayout17.xml" Type="http://schemas.openxmlformats.org/officeDocument/2006/relationships/slideLayout"/><Relationship Id="rId7" Target="../slideLayouts/slideLayout21.xml" Type="http://schemas.openxmlformats.org/officeDocument/2006/relationships/slideLayout"/><Relationship Id="rId12" Target="../slideLayouts/slideLayout26.xml" Type="http://schemas.openxmlformats.org/officeDocument/2006/relationships/slideLayout"/><Relationship Id="rId17" Target="../media/image1.jpeg" Type="http://schemas.openxmlformats.org/officeDocument/2006/relationships/image"/><Relationship Id="rId2" Target="../slideLayouts/slideLayout16.xml" Type="http://schemas.openxmlformats.org/officeDocument/2006/relationships/slideLayout"/><Relationship Id="rId16" Target="../theme/theme2.xml" Type="http://schemas.openxmlformats.org/officeDocument/2006/relationships/theme"/><Relationship Id="rId1" Target="../slideLayouts/slideLayout15.xml" Type="http://schemas.openxmlformats.org/officeDocument/2006/relationships/slideLayout"/><Relationship Id="rId6" Target="../slideLayouts/slideLayout20.xml" Type="http://schemas.openxmlformats.org/officeDocument/2006/relationships/slideLayout"/><Relationship Id="rId11" Target="../slideLayouts/slideLayout25.xml" Type="http://schemas.openxmlformats.org/officeDocument/2006/relationships/slideLayout"/><Relationship Id="rId5" Target="../slideLayouts/slideLayout19.xml" Type="http://schemas.openxmlformats.org/officeDocument/2006/relationships/slideLayout"/><Relationship Id="rId15" Target="../slideLayouts/slideLayout29.xml" Type="http://schemas.openxmlformats.org/officeDocument/2006/relationships/slideLayout"/><Relationship Id="rId10" Target="../slideLayouts/slideLayout24.xml" Type="http://schemas.openxmlformats.org/officeDocument/2006/relationships/slideLayout"/><Relationship Id="rId4" Target="../slideLayouts/slideLayout18.xml" Type="http://schemas.openxmlformats.org/officeDocument/2006/relationships/slideLayout"/><Relationship Id="rId9" Target="../slideLayouts/slideLayout23.xml" Type="http://schemas.openxmlformats.org/officeDocument/2006/relationships/slideLayout"/><Relationship Id="rId14" Target="../slideLayouts/slideLayout28.xml" Type="http://schemas.openxmlformats.org/officeDocument/2006/relationships/slideLayout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F016A468-B10C-E94D-B4AE-FD48B5E66BC0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D3D538F9-49A3-B84F-B36B-A7030CDE5D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F016A468-B10C-E94D-B4AE-FD48B5E66BC0}" type="datetimeFigureOut">
              <a:rPr lang="en-US" smtClean="0"/>
              <a:pPr/>
              <a:t>04/11/2024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D3D538F9-49A3-B84F-B36B-A7030CDE5D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8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D3AFA7-8427-4D37-B261-D1F7D5871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1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 ?><Relationships xmlns="http://schemas.openxmlformats.org/package/2006/relationships"><Relationship Id="rId2" Target="../media/image6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3.xml.rels><?xml version="1.0" encoding="UTF-8" standalone="yes" ?><Relationships xmlns="http://schemas.openxmlformats.org/package/2006/relationships"><Relationship Id="rId2" Target="../media/image67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6.xml"/></Relationships>
</file>

<file path=ppt/slides/_rels/slide105.xml.rels><?xml version="1.0" encoding="UTF-8" standalone="yes" ?><Relationships xmlns="http://schemas.openxmlformats.org/package/2006/relationships"><Relationship Id="rId2" Target="../media/image68.jpeg" Type="http://schemas.openxmlformats.org/officeDocument/2006/relationships/image"/><Relationship Id="rId1" Target="../slideLayouts/slideLayout27.xml" Type="http://schemas.openxmlformats.org/officeDocument/2006/relationships/slideLayout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6.xml"/></Relationships>
</file>

<file path=ppt/slides/_rels/slide107.xml.rels><?xml version="1.0" encoding="UTF-8" standalone="yes" ?><Relationships xmlns="http://schemas.openxmlformats.org/package/2006/relationships"><Relationship Id="rId2" Target="../media/image69.jpeg" Type="http://schemas.openxmlformats.org/officeDocument/2006/relationships/image"/><Relationship Id="rId1" Target="../slideLayouts/slideLayout27.xml" Type="http://schemas.openxmlformats.org/officeDocument/2006/relationships/slideLayout"/></Relationships>
</file>

<file path=ppt/slides/_rels/slide108.xml.rels><?xml version="1.0" encoding="UTF-8" standalone="yes" ?><Relationships xmlns="http://schemas.openxmlformats.org/package/2006/relationships"><Relationship Id="rId2" Target="../media/image70.jpeg" Type="http://schemas.openxmlformats.org/officeDocument/2006/relationships/image"/><Relationship Id="rId1" Target="../slideLayouts/slideLayout27.xml" Type="http://schemas.openxmlformats.org/officeDocument/2006/relationships/slideLayout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 ?><Relationships xmlns="http://schemas.openxmlformats.org/package/2006/relationships"><Relationship Id="rId3" Target="../media/image15.jpeg" Type="http://schemas.openxmlformats.org/officeDocument/2006/relationships/image"/><Relationship Id="rId2" Target="../notesSlides/notesSlide9.xml" Type="http://schemas.openxmlformats.org/officeDocument/2006/relationships/notesSlide"/><Relationship Id="rId1" Target="../slideLayouts/slideLayout8.xml" Type="http://schemas.openxmlformats.org/officeDocument/2006/relationships/slideLayout"/></Relationships>
</file>

<file path=ppt/slides/_rels/slide110.xml.rels><?xml version="1.0" encoding="UTF-8" standalone="yes" ?><Relationships xmlns="http://schemas.openxmlformats.org/package/2006/relationships"><Relationship Id="rId2" Target="../media/image71.jpeg" Type="http://schemas.openxmlformats.org/officeDocument/2006/relationships/image"/><Relationship Id="rId1" Target="../slideLayouts/slideLayout27.xml" Type="http://schemas.openxmlformats.org/officeDocument/2006/relationships/slideLayout"/></Relationships>
</file>

<file path=ppt/slides/_rels/slide111.xml.rels><?xml version="1.0" encoding="UTF-8" standalone="yes" ?><Relationships xmlns="http://schemas.openxmlformats.org/package/2006/relationships"><Relationship Id="rId2" Target="../media/image72.jpeg" Type="http://schemas.openxmlformats.org/officeDocument/2006/relationships/image"/><Relationship Id="rId1" Target="../slideLayouts/slideLayout27.xml" Type="http://schemas.openxmlformats.org/officeDocument/2006/relationships/slideLayout"/></Relationships>
</file>

<file path=ppt/slides/_rels/slide112.xml.rels><?xml version="1.0" encoding="UTF-8" standalone="yes" ?><Relationships xmlns="http://schemas.openxmlformats.org/package/2006/relationships"><Relationship Id="rId3" Target="../media/image73.jpeg" Type="http://schemas.openxmlformats.org/officeDocument/2006/relationships/image"/><Relationship Id="rId2" Target="../media/image69.jpeg" Type="http://schemas.openxmlformats.org/officeDocument/2006/relationships/image"/><Relationship Id="rId1" Target="../slideLayouts/slideLayout20.xml" Type="http://schemas.openxmlformats.org/officeDocument/2006/relationships/slideLayout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 ?><Relationships xmlns="http://schemas.openxmlformats.org/package/2006/relationships"><Relationship Id="rId3" Target="../media/image73.jpeg" Type="http://schemas.openxmlformats.org/officeDocument/2006/relationships/image"/><Relationship Id="rId2" Target="../media/image69.jpeg" Type="http://schemas.openxmlformats.org/officeDocument/2006/relationships/image"/><Relationship Id="rId1" Target="../slideLayouts/slideLayout20.xml" Type="http://schemas.openxmlformats.org/officeDocument/2006/relationships/slideLayout"/></Relationships>
</file>

<file path=ppt/slides/_rels/slide115.xml.rels><?xml version="1.0" encoding="UTF-8" standalone="yes" ?><Relationships xmlns="http://schemas.openxmlformats.org/package/2006/relationships"><Relationship Id="rId3" Target="../media/image74.jpeg" Type="http://schemas.openxmlformats.org/officeDocument/2006/relationships/image"/><Relationship Id="rId2" Target="../notesSlides/notesSlide85.xml" Type="http://schemas.openxmlformats.org/officeDocument/2006/relationships/notesSlide"/><Relationship Id="rId1" Target="../slideLayouts/slideLayout7.xml" Type="http://schemas.openxmlformats.org/officeDocument/2006/relationships/slideLayout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 ?><Relationships xmlns="http://schemas.openxmlformats.org/package/2006/relationships"><Relationship Id="rId3" Target="../media/image76.jpeg" Type="http://schemas.openxmlformats.org/officeDocument/2006/relationships/image"/><Relationship Id="rId2" Target="../notesSlides/notesSlide88.xml" Type="http://schemas.openxmlformats.org/officeDocument/2006/relationships/notesSlide"/><Relationship Id="rId1" Target="../slideLayouts/slideLayout14.xml" Type="http://schemas.openxmlformats.org/officeDocument/2006/relationships/slideLayout"/><Relationship Id="rId5" Target="../media/image78.jpeg" Type="http://schemas.openxmlformats.org/officeDocument/2006/relationships/image"/><Relationship Id="rId4" Target="../media/image77.jpeg" Type="http://schemas.openxmlformats.org/officeDocument/2006/relationships/image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 ?><Relationships xmlns="http://schemas.openxmlformats.org/package/2006/relationships"><Relationship Id="rId3" Target="../media/image16.jpeg" Type="http://schemas.openxmlformats.org/officeDocument/2006/relationships/image"/><Relationship Id="rId2" Target="../notesSlides/notesSlide10.xml" Type="http://schemas.openxmlformats.org/officeDocument/2006/relationships/notesSlide"/><Relationship Id="rId1" Target="../slideLayouts/slideLayout8.xml" Type="http://schemas.openxmlformats.org/officeDocument/2006/relationships/slideLayout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 ?><Relationships xmlns="http://schemas.openxmlformats.org/package/2006/relationships"><Relationship Id="rId2" Target="../media/image81.jpeg" Type="http://schemas.openxmlformats.org/officeDocument/2006/relationships/image"/><Relationship Id="rId1" Target="../slideLayouts/slideLayout14.xml" Type="http://schemas.openxmlformats.org/officeDocument/2006/relationships/slideLayout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9.xml.rels><?xml version="1.0" encoding="UTF-8" standalone="yes" ?><Relationships xmlns="http://schemas.openxmlformats.org/package/2006/relationships"><Relationship Id="rId8" Target="https://www.ngs.noaa.gov/web_services/ncat/index.shtml" TargetMode="External" Type="http://schemas.openxmlformats.org/officeDocument/2006/relationships/hyperlink"/><Relationship Id="rId3" Target="../notesSlides/notesSlide96.xml" Type="http://schemas.openxmlformats.org/officeDocument/2006/relationships/notesSlide"/><Relationship Id="rId7" Target="../media/image61.png" Type="http://schemas.openxmlformats.org/officeDocument/2006/relationships/image"/><Relationship Id="rId2" Target="../slideLayouts/slideLayout16.xml" Type="http://schemas.openxmlformats.org/officeDocument/2006/relationships/slideLayout"/><Relationship Id="rId1" Target="../tags/tag8.xml" Type="http://schemas.openxmlformats.org/officeDocument/2006/relationships/tags"/><Relationship Id="rId6" Target="https://github.com/noaa-ngs/ncat-lib" TargetMode="External" Type="http://schemas.openxmlformats.org/officeDocument/2006/relationships/hyperlink"/><Relationship Id="rId5" Target="../media/image83.jpeg" Type="http://schemas.openxmlformats.org/officeDocument/2006/relationships/image"/><Relationship Id="rId4" Target="https://geodesy.noaa.gov/NCAT/" TargetMode="External" Type="http://schemas.openxmlformats.org/officeDocument/2006/relationships/hyperlink"/><Relationship Id="rId9" Target="../media/image58.png" Type="http://schemas.openxmlformats.org/officeDocument/2006/relationships/image"/></Relationships>
</file>

<file path=ppt/slides/_rels/slide13.xml.rels><?xml version="1.0" encoding="UTF-8" standalone="yes" ?><Relationships xmlns="http://schemas.openxmlformats.org/package/2006/relationships"><Relationship Id="rId3" Target="../media/image15.jpeg" Type="http://schemas.openxmlformats.org/officeDocument/2006/relationships/image"/><Relationship Id="rId2" Target="../notesSlides/notesSlide11.xml" Type="http://schemas.openxmlformats.org/officeDocument/2006/relationships/notesSlide"/><Relationship Id="rId1" Target="../slideLayouts/slideLayout8.xml" Type="http://schemas.openxmlformats.org/officeDocument/2006/relationships/slideLayout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 ?><Relationships xmlns="http://schemas.openxmlformats.org/package/2006/relationships"><Relationship Id="rId3" Target="../media/image85.jpeg" Type="http://schemas.openxmlformats.org/officeDocument/2006/relationships/image"/><Relationship Id="rId2" Target="../media/image8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 ?><Relationships xmlns="http://schemas.openxmlformats.org/package/2006/relationships"><Relationship Id="rId3" Target="../media/image89.jpeg" Type="http://schemas.openxmlformats.org/officeDocument/2006/relationships/image"/><Relationship Id="rId2" Target="../media/image8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ADVISORS/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 ?><Relationships xmlns="http://schemas.openxmlformats.org/package/2006/relationships"><Relationship Id="rId3" Target="../media/image16.jpeg" Type="http://schemas.openxmlformats.org/officeDocument/2006/relationships/image"/><Relationship Id="rId2" Target="../notesSlides/notesSlide12.xml" Type="http://schemas.openxmlformats.org/officeDocument/2006/relationships/notesSlide"/><Relationship Id="rId1" Target="../slideLayouts/slideLayout8.xml" Type="http://schemas.openxmlformats.org/officeDocument/2006/relationships/slideLayout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 ?><Relationships xmlns="http://schemas.openxmlformats.org/package/2006/relationships"><Relationship Id="rId2" Target="../media/image2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 ?><Relationships xmlns="http://schemas.openxmlformats.org/package/2006/relationships"><Relationship Id="rId3" Target="../media/image34.jpeg" Type="http://schemas.openxmlformats.org/officeDocument/2006/relationships/image"/><Relationship Id="rId2" Target="../notesSlides/notesSlide28.xml" Type="http://schemas.openxmlformats.org/officeDocument/2006/relationships/notesSlide"/><Relationship Id="rId1" Target="../slideLayouts/slideLayout13.xml" Type="http://schemas.openxmlformats.org/officeDocument/2006/relationships/slideLayout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gister.gov/d/2020-16084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vinfo.gov/content/pkg/FR-2020-07-24/pdf/2020-16084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 ?><Relationships xmlns="http://schemas.openxmlformats.org/package/2006/relationships"><Relationship Id="rId3" Target="../media/image42.png" Type="http://schemas.openxmlformats.org/officeDocument/2006/relationships/image"/><Relationship Id="rId2" Target="../media/image41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image44.png" Type="http://schemas.openxmlformats.org/officeDocument/2006/relationships/image"/><Relationship Id="rId4" Target="../media/image43.png" Type="http://schemas.openxmlformats.org/officeDocument/2006/relationships/image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datums/newdatums/TrackOurProgress.s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eodesy.noaa.gov/web/science_edu/webinar_series/2022-are-you-done-yet.shtml" TargetMode="External"/><Relationship Id="rId4" Type="http://schemas.openxmlformats.org/officeDocument/2006/relationships/hyperlink" Target="https://geodesy.noaa.gov/datums/newdatums/FAQNewDatums.shtml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7.jpg"/><Relationship Id="rId4" Type="http://schemas.openxmlformats.org/officeDocument/2006/relationships/diagramData" Target="../diagrams/data1.xml"/><Relationship Id="rId9" Type="http://schemas.openxmlformats.org/officeDocument/2006/relationships/image" Target="../media/image4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 ?><Relationships xmlns="http://schemas.openxmlformats.org/package/2006/relationships"><Relationship Id="rId2" Target="../media/image52.jpeg" Type="http://schemas.openxmlformats.org/officeDocument/2006/relationships/image"/><Relationship Id="rId1" Target="../slideLayouts/slideLayout13.xml" Type="http://schemas.openxmlformats.org/officeDocument/2006/relationships/slideLayout"/></Relationships>
</file>

<file path=ppt/slides/_rels/slide6.xml.rels><?xml version="1.0" encoding="UTF-8" standalone="yes" ?><Relationships xmlns="http://schemas.openxmlformats.org/package/2006/relationships"><Relationship Id="rId3" Target="../media/image11.jpeg" Type="http://schemas.openxmlformats.org/officeDocument/2006/relationships/image"/><Relationship Id="rId2" Target="../notesSlides/notesSlide4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 ?><Relationships xmlns="http://schemas.openxmlformats.org/package/2006/relationships"><Relationship Id="rId3" Target="https://geodesy.noaa.gov/NCAT/" TargetMode="External" Type="http://schemas.openxmlformats.org/officeDocument/2006/relationships/hyperlink"/><Relationship Id="rId2" Target="../notesSlides/notesSlide59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56.jpeg" Type="http://schemas.openxmlformats.org/officeDocument/2006/relationships/image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1.xml"/></Relationships>
</file>

<file path=ppt/slides/_rels/slide87.xml.rels><?xml version="1.0" encoding="UTF-8" standalone="yes" ?><Relationships xmlns="http://schemas.openxmlformats.org/package/2006/relationships"><Relationship Id="rId3" Target="../media/image63.jpeg" Type="http://schemas.openxmlformats.org/officeDocument/2006/relationships/image"/><Relationship Id="rId2" Target="../notesSlides/notesSlide66.xml" Type="http://schemas.openxmlformats.org/officeDocument/2006/relationships/notesSlide"/><Relationship Id="rId1" Target="../slideLayouts/slideLayout31.xml" Type="http://schemas.openxmlformats.org/officeDocument/2006/relationships/slideLayout"/><Relationship Id="rId5" Target="../media/image64.jpeg" Type="http://schemas.openxmlformats.org/officeDocument/2006/relationships/image"/><Relationship Id="rId4" Target="https://www.ngs.noaa.gov/cgi-bin/mark_recovery_form.prl" TargetMode="External" Type="http://schemas.openxmlformats.org/officeDocument/2006/relationships/hyperlink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 ?><Relationships xmlns="http://schemas.openxmlformats.org/package/2006/relationships"><Relationship Id="rId3" Target="../media/image14.jpeg" Type="http://schemas.openxmlformats.org/officeDocument/2006/relationships/image"/><Relationship Id="rId2" Target="../notesSlides/notesSlide7.xml" Type="http://schemas.openxmlformats.org/officeDocument/2006/relationships/notesSlide"/><Relationship Id="rId1" Target="../slideLayouts/slideLayout14.xml" Type="http://schemas.openxmlformats.org/officeDocument/2006/relationships/slideLayout"/><Relationship Id="rId4" Target="../media/image12.jpg" Type="http://schemas.openxmlformats.org/officeDocument/2006/relationships/image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81F2AE08-6BDE-4BF0-A9DA-569A06265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066" y="966583"/>
            <a:ext cx="7893934" cy="1367301"/>
          </a:xfrm>
        </p:spPr>
        <p:txBody>
          <a:bodyPr anchor="t">
            <a:normAutofit/>
          </a:bodyPr>
          <a:lstStyle/>
          <a:p>
            <a:r>
              <a:rPr lang="en-US" sz="4800" dirty="0"/>
              <a:t>Coordinates in Motion</a:t>
            </a:r>
            <a:br>
              <a:rPr lang="en-US" dirty="0"/>
            </a:br>
            <a:r>
              <a:rPr lang="en-US" sz="2800" dirty="0"/>
              <a:t>A Closer Look at NATRF2022</a:t>
            </a:r>
            <a:endParaRPr lang="en-US" dirty="0"/>
          </a:p>
        </p:txBody>
      </p:sp>
      <p:sp>
        <p:nvSpPr>
          <p:cNvPr id="15" name="Event">
            <a:extLst>
              <a:ext uri="{FF2B5EF4-FFF2-40B4-BE49-F238E27FC236}">
                <a16:creationId xmlns:a16="http://schemas.microsoft.com/office/drawing/2014/main" id="{7A4A8595-C901-4916-B243-6D2AD16E6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333884"/>
            <a:ext cx="9144000" cy="813175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i="1" dirty="0">
                <a:solidFill>
                  <a:schemeClr val="tx1"/>
                </a:solidFill>
              </a:rPr>
              <a:t>PLSO Annual Conference</a:t>
            </a:r>
          </a:p>
          <a:p>
            <a:pPr>
              <a:spcBef>
                <a:spcPts val="0"/>
              </a:spcBef>
            </a:pPr>
            <a:r>
              <a:rPr lang="en-US" sz="1800" i="1" dirty="0">
                <a:solidFill>
                  <a:schemeClr val="tx1"/>
                </a:solidFill>
              </a:rPr>
              <a:t>February 2024</a:t>
            </a:r>
          </a:p>
        </p:txBody>
      </p:sp>
      <p:sp>
        <p:nvSpPr>
          <p:cNvPr id="16" name="Name POC">
            <a:extLst>
              <a:ext uri="{FF2B5EF4-FFF2-40B4-BE49-F238E27FC236}">
                <a16:creationId xmlns:a16="http://schemas.microsoft.com/office/drawing/2014/main" id="{F6137DED-D925-4B47-B611-ADB0471AF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47060"/>
            <a:ext cx="9143999" cy="199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GISP, CFS</a:t>
            </a:r>
          </a:p>
          <a:p>
            <a:pPr algn="ctr"/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Advisor</a:t>
            </a:r>
          </a:p>
          <a:p>
            <a:pPr algn="ctr">
              <a:spcBef>
                <a:spcPts val="1800"/>
              </a:spcBef>
            </a:pP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</a:p>
        </p:txBody>
      </p:sp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27919" y="236538"/>
            <a:ext cx="6888162" cy="566737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600" b="1" spc="-5" dirty="0">
                <a:cs typeface="Calibri"/>
              </a:rPr>
              <a:t>NOAA CORS Network (NCN)</a:t>
            </a:r>
            <a:endParaRPr sz="3600" b="1" dirty="0"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731026" y="946088"/>
            <a:ext cx="7681948" cy="4197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2815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535273"/>
            <a:ext cx="8896350" cy="4493927"/>
          </a:xfrm>
        </p:spPr>
        <p:txBody>
          <a:bodyPr/>
          <a:lstStyle/>
          <a:p>
            <a:pPr marL="0" indent="0">
              <a:buNone/>
            </a:pPr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Five new types of coordinates for the future NSRS DB</a:t>
            </a:r>
          </a:p>
          <a:p>
            <a:pPr lvl="1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Reported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 Good for finding a mark.</a:t>
            </a:r>
          </a:p>
          <a:p>
            <a:pPr lvl="2">
              <a:spcBef>
                <a:spcPts val="450"/>
              </a:spcBef>
            </a:pP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be used as geodetic control</a:t>
            </a:r>
          </a:p>
          <a:p>
            <a:pPr lvl="1">
              <a:spcBef>
                <a:spcPts val="900"/>
              </a:spcBef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OPUS</a:t>
            </a: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: Computed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by you; as accurate or inaccurate as the choices you make</a:t>
            </a:r>
          </a:p>
          <a:p>
            <a:pPr lvl="2">
              <a:spcBef>
                <a:spcPts val="45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Tied to the NSRS if you follow OPUS recommendations</a:t>
            </a:r>
          </a:p>
          <a:p>
            <a:pPr lvl="1">
              <a:spcBef>
                <a:spcPts val="900"/>
              </a:spcBef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Reference Epoch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Epoch-specific coordinates</a:t>
            </a:r>
          </a:p>
          <a:p>
            <a:pPr lvl="2">
              <a:spcBef>
                <a:spcPts val="45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at intervals … 2020, 2025, 2030, etc.</a:t>
            </a:r>
          </a:p>
          <a:p>
            <a:pPr lvl="1">
              <a:spcBef>
                <a:spcPts val="900"/>
              </a:spcBef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Survey Epoch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 Epoch-specific coordinates</a:t>
            </a:r>
          </a:p>
          <a:p>
            <a:pPr lvl="2">
              <a:spcBef>
                <a:spcPts val="45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at time of survey</a:t>
            </a:r>
          </a:p>
          <a:p>
            <a:pPr lvl="1">
              <a:spcBef>
                <a:spcPts val="900"/>
              </a:spcBef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Active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 Continuous coordinate functions at a CORS</a:t>
            </a:r>
          </a:p>
          <a:p>
            <a:pPr lvl="2">
              <a:spcBef>
                <a:spcPts val="9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CORS only, because they collect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continuously</a:t>
            </a:r>
          </a:p>
          <a:p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79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81BF13C1-A33F-4B70-8474-233A19389343}"/>
              </a:ext>
            </a:extLst>
          </p:cNvPr>
          <p:cNvPicPr/>
          <p:nvPr/>
        </p:nvPicPr>
        <p:blipFill rotWithShape="1">
          <a:blip cstate="print" r:embed="rId3"/>
          <a:srcRect b="4" l="14" r="-1" t="60"/>
          <a:stretch/>
        </p:blipFill>
        <p:spPr>
          <a:xfrm>
            <a:off x="889182" y="0"/>
            <a:ext cx="7369098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7E006-4C77-4236-9CE6-E570D2D4D4C3}"/>
              </a:ext>
            </a:extLst>
          </p:cNvPr>
          <p:cNvSpPr txBox="1"/>
          <p:nvPr/>
        </p:nvSpPr>
        <p:spPr bwMode="auto">
          <a:xfrm>
            <a:off x="1143000" y="1"/>
            <a:ext cx="6858000" cy="45012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pPr algn="ctr"/>
            <a:r>
              <a:rPr dirty="0" lang="en-US" sz="2325">
                <a:latin charset="0" panose="02040503050406030204" pitchFamily="18" typeface="Cambria"/>
                <a:ea charset="0" panose="02040503050406030204" pitchFamily="18" typeface="Cambria"/>
              </a:rPr>
              <a:t>Estimated Geometric Change - Horizontal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27FD0-2B0C-4549-8B66-AADDD8EE9E43}"/>
              </a:ext>
            </a:extLst>
          </p:cNvPr>
          <p:cNvSpPr txBox="1"/>
          <p:nvPr/>
        </p:nvSpPr>
        <p:spPr bwMode="auto">
          <a:xfrm>
            <a:off x="2203848" y="425456"/>
            <a:ext cx="473630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pPr algn="ctr"/>
            <a:r>
              <a:rPr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NAD83 (2011) </a:t>
            </a:r>
            <a:r>
              <a:rPr dirty="0" lang="en-US" sz="2400">
                <a:latin charset="0" panose="02040503050406030204" pitchFamily="18" typeface="Cambria"/>
                <a:ea charset="0" panose="02040503050406030204" pitchFamily="18" typeface="Cambria"/>
                <a:sym charset="2" panose="05000000000000000000" pitchFamily="2" typeface="Wingdings"/>
              </a:rPr>
              <a:t> NATRF2022</a:t>
            </a:r>
            <a:endParaRPr dirty="0" lang="en-US" sz="2400"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DAE50-4102-41B7-86E3-59632E0311E8}"/>
              </a:ext>
            </a:extLst>
          </p:cNvPr>
          <p:cNvSpPr txBox="1"/>
          <p:nvPr/>
        </p:nvSpPr>
        <p:spPr bwMode="auto">
          <a:xfrm rot="19160232">
            <a:off x="5290365" y="3079152"/>
            <a:ext cx="11644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r>
              <a:rPr b="1" dirty="0" lang="en-US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3.6</a:t>
            </a:r>
            <a:r>
              <a:rPr b="1" dirty="0" lang="en-US" spc="-11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 </a:t>
            </a:r>
            <a:r>
              <a:rPr b="1" dirty="0" lang="en-US" spc="-38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ft</a:t>
            </a:r>
            <a:endParaRPr b="1" dirty="0" lang="en-US" sz="2400">
              <a:ln w="28575">
                <a:solidFill>
                  <a:srgbClr val="FFFF00"/>
                </a:solidFill>
              </a:ln>
              <a:latin charset="0" panose="020B0A04020102020204" pitchFamily="34" typeface="Arial Black"/>
              <a:cs charset="0" panose="020B0604020202020204" pitchFamily="34"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7F4F5-D74D-4642-A75B-553B504FCF7B}"/>
              </a:ext>
            </a:extLst>
          </p:cNvPr>
          <p:cNvSpPr txBox="1"/>
          <p:nvPr/>
        </p:nvSpPr>
        <p:spPr bwMode="auto">
          <a:xfrm rot="19731704">
            <a:off x="4914909" y="1210845"/>
            <a:ext cx="11644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r>
              <a:rPr b="1" dirty="0" lang="en-US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4.3</a:t>
            </a:r>
            <a:r>
              <a:rPr b="1" dirty="0" lang="en-US" spc="-11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 </a:t>
            </a:r>
            <a:r>
              <a:rPr b="1" dirty="0" lang="en-US" spc="-38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ft</a:t>
            </a:r>
            <a:endParaRPr b="1" dirty="0" lang="en-US" sz="2400">
              <a:ln w="28575">
                <a:solidFill>
                  <a:srgbClr val="FFFF00"/>
                </a:solidFill>
              </a:ln>
              <a:latin charset="0" panose="020B0A04020102020204" pitchFamily="34" typeface="Arial Black"/>
              <a:cs charset="0" panose="020B0604020202020204" pitchFamily="34"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8E5B6-3494-4A65-B32E-7F0D0F9CFA6C}"/>
              </a:ext>
            </a:extLst>
          </p:cNvPr>
          <p:cNvSpPr txBox="1"/>
          <p:nvPr/>
        </p:nvSpPr>
        <p:spPr bwMode="auto">
          <a:xfrm rot="19603532">
            <a:off x="5296815" y="2046348"/>
            <a:ext cx="11644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r>
              <a:rPr b="1" dirty="0" lang="en-US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3.9</a:t>
            </a:r>
            <a:r>
              <a:rPr b="1" dirty="0" lang="en-US" spc="-11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 </a:t>
            </a:r>
            <a:r>
              <a:rPr b="1" dirty="0" lang="en-US" spc="-38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ft</a:t>
            </a:r>
            <a:endParaRPr b="1" dirty="0" lang="en-US" sz="2400">
              <a:ln w="28575">
                <a:solidFill>
                  <a:srgbClr val="FFFF00"/>
                </a:solidFill>
              </a:ln>
              <a:latin charset="0" panose="020B0A04020102020204" pitchFamily="34" typeface="Arial Black"/>
              <a:cs charset="0" panose="020B0604020202020204" pitchFamily="34" typeface="Arial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A56F6F23-74DA-4424-931E-E58FFB8C7C63}"/>
              </a:ext>
            </a:extLst>
          </p:cNvPr>
          <p:cNvSpPr/>
          <p:nvPr/>
        </p:nvSpPr>
        <p:spPr>
          <a:xfrm rot="18732100">
            <a:off x="3174325" y="1301872"/>
            <a:ext cx="592931" cy="2539756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 rtlCol="0" vert="vert"/>
          <a:lstStyle/>
          <a:p>
            <a:pPr algn="ctr"/>
            <a:r>
              <a:rPr dirty="0" lang="en-US" sz="2100">
                <a:solidFill>
                  <a:schemeClr val="tx1"/>
                </a:solidFill>
                <a:latin charset="0" panose="020B0604020202020204" pitchFamily="34" typeface="Arial"/>
                <a:cs charset="0" panose="020B0604020202020204" pitchFamily="34" typeface="Arial"/>
              </a:rPr>
              <a:t>Direction of Shift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803E20-CC9A-4694-91E8-FC164E571726}"/>
              </a:ext>
            </a:extLst>
          </p:cNvPr>
          <p:cNvSpPr txBox="1"/>
          <p:nvPr/>
        </p:nvSpPr>
        <p:spPr bwMode="auto">
          <a:xfrm rot="19275728">
            <a:off x="3242333" y="961428"/>
            <a:ext cx="11644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r>
              <a:rPr b="1" dirty="0" lang="en-US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4.6</a:t>
            </a:r>
            <a:r>
              <a:rPr b="1" dirty="0" lang="en-US" spc="-11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 </a:t>
            </a:r>
            <a:r>
              <a:rPr b="1" dirty="0" lang="en-US" spc="-38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ft</a:t>
            </a:r>
            <a:endParaRPr b="1" dirty="0" lang="en-US" sz="2400">
              <a:ln w="28575">
                <a:solidFill>
                  <a:srgbClr val="FFFF00"/>
                </a:solidFill>
              </a:ln>
              <a:latin charset="0" panose="020B0A04020102020204" pitchFamily="34" typeface="Arial Black"/>
              <a:cs charset="0" panose="020B0604020202020204" pitchFamily="34"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13031-26E7-4DB3-B3DD-C3911359ECC6}"/>
              </a:ext>
            </a:extLst>
          </p:cNvPr>
          <p:cNvSpPr txBox="1"/>
          <p:nvPr/>
        </p:nvSpPr>
        <p:spPr bwMode="auto">
          <a:xfrm rot="19028476">
            <a:off x="6049082" y="4358132"/>
            <a:ext cx="11644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r>
              <a:rPr b="1" dirty="0" lang="en-US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3.0</a:t>
            </a:r>
            <a:r>
              <a:rPr b="1" dirty="0" lang="en-US" spc="-11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 </a:t>
            </a:r>
            <a:r>
              <a:rPr b="1" dirty="0" lang="en-US" spc="-38" sz="2400">
                <a:ln w="28575">
                  <a:solidFill>
                    <a:srgbClr val="FFFF00"/>
                  </a:solidFill>
                </a:ln>
                <a:latin charset="0" panose="020B0A04020102020204" pitchFamily="34" typeface="Arial Black"/>
                <a:cs typeface="Arial"/>
              </a:rPr>
              <a:t>ft</a:t>
            </a:r>
            <a:endParaRPr b="1" dirty="0" lang="en-US" sz="2400">
              <a:ln w="28575">
                <a:solidFill>
                  <a:srgbClr val="FFFF00"/>
                </a:solidFill>
              </a:ln>
              <a:latin charset="0" panose="020B0A04020102020204" pitchFamily="34" typeface="Arial Black"/>
              <a:cs charset="0" panose="020B0604020202020204" pitchFamily="34"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076537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7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B9825A-8292-4D9C-8BFF-CE6FC02F5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49" y="1295399"/>
            <a:ext cx="8499902" cy="2562225"/>
          </a:xfrm>
          <a:prstGeom prst="rect">
            <a:avLst/>
          </a:prstGeom>
          <a:ln w="3175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01446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249191-212D-4E06-8930-BED57B188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74" y="2390776"/>
            <a:ext cx="7838253" cy="2362776"/>
          </a:xfrm>
          <a:prstGeom prst="rect">
            <a:avLst/>
          </a:prstGeom>
          <a:ln w="31750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F1FB6-D118-1FBC-6F8C-98A56771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New Lat/Long = New XY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1B6A6-E276-C09B-BDF4-7B3F1745D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With a new horizontal datum…</a:t>
            </a:r>
          </a:p>
          <a:p>
            <a:r>
              <a:rPr lang="en-US" sz="2800" dirty="0"/>
              <a:t>There comes a new set of SPCS zones</a:t>
            </a:r>
          </a:p>
        </p:txBody>
      </p:sp>
    </p:spTree>
    <p:extLst>
      <p:ext uri="{BB962C8B-B14F-4D97-AF65-F5344CB8AC3E}">
        <p14:creationId xmlns:p14="http://schemas.microsoft.com/office/powerpoint/2010/main" val="39007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43001" y="665976"/>
            <a:ext cx="6858000" cy="3567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State Plane Coordinate System o</a:t>
            </a:r>
            <a:r>
              <a:rPr kumimoji="0" sz="40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f</a:t>
            </a:r>
            <a:r>
              <a:rPr kumimoji="0" sz="405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kumimoji="0" lang="en-US" sz="40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1983 </a:t>
            </a:r>
          </a:p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endParaRPr kumimoji="0" lang="en-US" sz="3300" b="1" i="0" u="none" strike="noStrike" kern="1200" cap="none" spc="-5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r>
              <a:rPr kumimoji="0" lang="en-US" sz="4500" b="1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SPCS83</a:t>
            </a:r>
          </a:p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endParaRPr kumimoji="0" lang="en-US" sz="4500" b="1" i="0" u="none" strike="noStrike" kern="1200" cap="none" spc="-15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r>
              <a:rPr kumimoji="0" lang="en-US" sz="27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North and South Zones as they exist now</a:t>
            </a:r>
          </a:p>
        </p:txBody>
      </p:sp>
    </p:spTree>
    <p:extLst>
      <p:ext uri="{BB962C8B-B14F-4D97-AF65-F5344CB8AC3E}">
        <p14:creationId xmlns:p14="http://schemas.microsoft.com/office/powerpoint/2010/main" val="147031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EF6F9-4167-A52B-B7D9-E67EEE7B0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733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/>
          <p:nvPr/>
        </p:nvSpPr>
        <p:spPr>
          <a:xfrm>
            <a:off x="1143001" y="665976"/>
            <a:ext cx="6858000" cy="39831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State Plane Coordinate System o</a:t>
            </a:r>
            <a:r>
              <a:rPr kumimoji="0" sz="40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f</a:t>
            </a:r>
            <a:r>
              <a:rPr kumimoji="0" sz="405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kumimoji="0" lang="en-US" sz="40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2022 </a:t>
            </a:r>
          </a:p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endParaRPr kumimoji="0" lang="en-US" sz="3300" b="1" i="0" u="none" strike="noStrike" kern="1200" cap="none" spc="-5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r>
              <a:rPr kumimoji="0" lang="en-US" sz="4500" b="1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SPCS2022</a:t>
            </a:r>
          </a:p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endParaRPr kumimoji="0" lang="en-US" sz="4500" b="1" i="0" u="none" strike="noStrike" kern="1200" cap="none" spc="-15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r>
              <a:rPr kumimoji="0" lang="en-US" sz="27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NGS designed a </a:t>
            </a:r>
            <a:r>
              <a:rPr kumimoji="0" lang="en-US" sz="2700" b="1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Single Statewide Zone </a:t>
            </a:r>
            <a:r>
              <a:rPr kumimoji="0" lang="en-US" sz="27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for every State </a:t>
            </a:r>
          </a:p>
        </p:txBody>
      </p:sp>
    </p:spTree>
    <p:extLst>
      <p:ext uri="{BB962C8B-B14F-4D97-AF65-F5344CB8AC3E}">
        <p14:creationId xmlns:p14="http://schemas.microsoft.com/office/powerpoint/2010/main" val="20617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7FB642-262A-BCEA-B92F-0DCAE3A7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7116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7D2C63-1443-223F-4A12-30DE83CE8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11000"/>
      </p:ext>
    </p:extLst>
  </p:cSld>
  <p:clrMapOvr>
    <a:masterClrMapping/>
  </p:clrMapOvr>
  <p:transition spd="slow"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/>
          <p:nvPr/>
        </p:nvSpPr>
        <p:spPr>
          <a:xfrm>
            <a:off x="1143001" y="665976"/>
            <a:ext cx="6858000" cy="3567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State Plane Coordinate System o</a:t>
            </a:r>
            <a:r>
              <a:rPr kumimoji="0" sz="40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f</a:t>
            </a:r>
            <a:r>
              <a:rPr kumimoji="0" sz="405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kumimoji="0" lang="en-US" sz="40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2022 </a:t>
            </a:r>
          </a:p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endParaRPr kumimoji="0" lang="en-US" sz="3300" b="1" i="0" u="none" strike="noStrike" kern="1200" cap="none" spc="-5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r>
              <a:rPr kumimoji="0" lang="en-US" sz="4500" b="1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SPCS2022</a:t>
            </a:r>
          </a:p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endParaRPr kumimoji="0" lang="en-US" sz="4500" b="1" i="0" u="none" strike="noStrike" kern="1200" cap="none" spc="-15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12700" marR="0" lvl="0" indent="0" algn="ctr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/>
              <a:defRPr/>
            </a:pPr>
            <a:r>
              <a:rPr kumimoji="0" lang="en-US" sz="27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Ohio stakeholders designed 88 zones</a:t>
            </a:r>
          </a:p>
        </p:txBody>
      </p:sp>
    </p:spTree>
    <p:extLst>
      <p:ext uri="{BB962C8B-B14F-4D97-AF65-F5344CB8AC3E}">
        <p14:creationId xmlns:p14="http://schemas.microsoft.com/office/powerpoint/2010/main" val="213137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idx="4294967295" type="title"/>
          </p:nvPr>
        </p:nvSpPr>
        <p:spPr>
          <a:xfrm>
            <a:off x="1143000" y="0"/>
            <a:ext cx="6858000" cy="673100"/>
          </a:xfrm>
        </p:spPr>
        <p:txBody>
          <a:bodyPr/>
          <a:lstStyle/>
          <a:p>
            <a:r>
              <a:rPr b="1" dirty="0" lang="en-US" sz="3450"/>
              <a:t>NOAA CORS Network (NCN) in 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806FB-4A6F-4697-8418-B73A08255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"/>
          <a:stretch/>
        </p:blipFill>
        <p:spPr>
          <a:xfrm>
            <a:off x="1143001" y="741580"/>
            <a:ext cx="6850112" cy="440192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C652142-5BC6-41AF-B355-683CAC5A9D3D}"/>
              </a:ext>
            </a:extLst>
          </p:cNvPr>
          <p:cNvSpPr/>
          <p:nvPr/>
        </p:nvSpPr>
        <p:spPr>
          <a:xfrm>
            <a:off x="2187958" y="2115824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EBC7BD-01A7-4713-918A-12758C10669B}"/>
              </a:ext>
            </a:extLst>
          </p:cNvPr>
          <p:cNvSpPr/>
          <p:nvPr/>
        </p:nvSpPr>
        <p:spPr>
          <a:xfrm>
            <a:off x="1643128" y="2622554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04642FA-29F2-4D83-A998-341BCABB9C90}"/>
              </a:ext>
            </a:extLst>
          </p:cNvPr>
          <p:cNvSpPr/>
          <p:nvPr/>
        </p:nvSpPr>
        <p:spPr>
          <a:xfrm>
            <a:off x="2393698" y="2571751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F12CA0-EF74-4E2E-9FC1-9844B6AD36D7}"/>
              </a:ext>
            </a:extLst>
          </p:cNvPr>
          <p:cNvSpPr/>
          <p:nvPr/>
        </p:nvSpPr>
        <p:spPr>
          <a:xfrm>
            <a:off x="3715768" y="1969771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AF8E6C-9E0B-42AE-907C-6D21AD429907}"/>
              </a:ext>
            </a:extLst>
          </p:cNvPr>
          <p:cNvSpPr/>
          <p:nvPr/>
        </p:nvSpPr>
        <p:spPr>
          <a:xfrm>
            <a:off x="2869948" y="2926282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D594DA-5E47-4831-BFDA-2152159EB56A}"/>
              </a:ext>
            </a:extLst>
          </p:cNvPr>
          <p:cNvSpPr/>
          <p:nvPr/>
        </p:nvSpPr>
        <p:spPr>
          <a:xfrm>
            <a:off x="4640068" y="2555695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EDAD9B-60F3-454F-B70D-6FBBEFBEDD78}"/>
              </a:ext>
            </a:extLst>
          </p:cNvPr>
          <p:cNvSpPr/>
          <p:nvPr/>
        </p:nvSpPr>
        <p:spPr>
          <a:xfrm>
            <a:off x="5154552" y="1937772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8DC222-5955-4CB8-99BA-16B626A44E43}"/>
              </a:ext>
            </a:extLst>
          </p:cNvPr>
          <p:cNvSpPr/>
          <p:nvPr/>
        </p:nvSpPr>
        <p:spPr>
          <a:xfrm>
            <a:off x="5573652" y="2530783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0AE8FD-4F5A-46EF-A4EB-32AACC6BFEE2}"/>
              </a:ext>
            </a:extLst>
          </p:cNvPr>
          <p:cNvSpPr/>
          <p:nvPr/>
        </p:nvSpPr>
        <p:spPr>
          <a:xfrm>
            <a:off x="2304672" y="3768599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CF6BF36-AF26-41FA-B265-DA28CD748CC2}"/>
              </a:ext>
            </a:extLst>
          </p:cNvPr>
          <p:cNvSpPr/>
          <p:nvPr/>
        </p:nvSpPr>
        <p:spPr>
          <a:xfrm>
            <a:off x="2627638" y="3376013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1F4937-67C0-4FFC-ADCA-67DD645D3F89}"/>
              </a:ext>
            </a:extLst>
          </p:cNvPr>
          <p:cNvSpPr/>
          <p:nvPr/>
        </p:nvSpPr>
        <p:spPr>
          <a:xfrm>
            <a:off x="5435608" y="3339672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9EDD0F0-8EC0-45D5-BE81-EC4797BC1700}"/>
              </a:ext>
            </a:extLst>
          </p:cNvPr>
          <p:cNvSpPr/>
          <p:nvPr/>
        </p:nvSpPr>
        <p:spPr>
          <a:xfrm>
            <a:off x="2145670" y="4223869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959027C-B114-4F6B-A102-60448646F167}"/>
              </a:ext>
            </a:extLst>
          </p:cNvPr>
          <p:cNvSpPr/>
          <p:nvPr/>
        </p:nvSpPr>
        <p:spPr>
          <a:xfrm>
            <a:off x="3751588" y="4176113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97FF788-96A2-4B75-8202-3DD9F2668604}"/>
              </a:ext>
            </a:extLst>
          </p:cNvPr>
          <p:cNvSpPr/>
          <p:nvPr/>
        </p:nvSpPr>
        <p:spPr>
          <a:xfrm>
            <a:off x="4033528" y="4181293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9641701-DD8C-4290-999F-A9BCB3D6B5BB}"/>
              </a:ext>
            </a:extLst>
          </p:cNvPr>
          <p:cNvSpPr/>
          <p:nvPr/>
        </p:nvSpPr>
        <p:spPr>
          <a:xfrm>
            <a:off x="4910978" y="4151452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0B726C7-3C49-4EC2-9048-17759C3525C8}"/>
              </a:ext>
            </a:extLst>
          </p:cNvPr>
          <p:cNvSpPr/>
          <p:nvPr/>
        </p:nvSpPr>
        <p:spPr>
          <a:xfrm>
            <a:off x="5699402" y="4134177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193ADDB-2254-45F7-89FD-9394B0464F0A}"/>
              </a:ext>
            </a:extLst>
          </p:cNvPr>
          <p:cNvSpPr/>
          <p:nvPr/>
        </p:nvSpPr>
        <p:spPr>
          <a:xfrm>
            <a:off x="6347368" y="4089162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114C3D-7537-4095-B770-30C17D04824A}"/>
              </a:ext>
            </a:extLst>
          </p:cNvPr>
          <p:cNvSpPr/>
          <p:nvPr/>
        </p:nvSpPr>
        <p:spPr>
          <a:xfrm>
            <a:off x="6469288" y="3876923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3F3A710-50CF-4C10-B4CD-023ACAFF013C}"/>
              </a:ext>
            </a:extLst>
          </p:cNvPr>
          <p:cNvSpPr/>
          <p:nvPr/>
        </p:nvSpPr>
        <p:spPr>
          <a:xfrm>
            <a:off x="6258342" y="2915884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22DE9D6-F9E9-4663-9A60-7B9C5E0C9AC4}"/>
              </a:ext>
            </a:extLst>
          </p:cNvPr>
          <p:cNvSpPr/>
          <p:nvPr/>
        </p:nvSpPr>
        <p:spPr>
          <a:xfrm>
            <a:off x="6436394" y="3116804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7202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00" spd="slow">
        <p14:warp dir="in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75946A-FEF2-A613-30E8-74046FAA6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826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D7306E-DAC0-462A-CDDE-7EF58135B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44316"/>
      </p:ext>
    </p:extLst>
  </p:cSld>
  <p:clrMapOvr>
    <a:masterClrMapping/>
  </p:clrMapOvr>
  <p:transition spd="slow">
    <p:wipe dir="r"/>
  </p:transition>
</p:sld>
</file>

<file path=ppt/slides/slide1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EFD124C-2469-5A26-99B7-0D2F90871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87" l="3012" r="39334" t="8715"/>
          <a:stretch/>
        </p:blipFill>
        <p:spPr>
          <a:xfrm>
            <a:off x="2483835" y="652710"/>
            <a:ext cx="3953992" cy="4238157"/>
          </a:xfrm>
          <a:prstGeom prst="rect">
            <a:avLst/>
          </a:prstGeom>
          <a:scene3d>
            <a:camera prst="isometricOffAxis2Top"/>
            <a:lightRig dir="t" rig="threePt"/>
          </a:scene3d>
          <a:sp3d prstMaterial="softEdge"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F3D0BF9-8757-45A5-B3A4-017172027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52633"/>
            <a:ext cx="6858000" cy="616982"/>
          </a:xfrm>
        </p:spPr>
        <p:txBody>
          <a:bodyPr>
            <a:normAutofit fontScale="90000"/>
          </a:bodyPr>
          <a:lstStyle/>
          <a:p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SPCS2022 Zone Layers in Ohio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40ED84-C190-41C3-A4DF-1F53643A2E1D}"/>
              </a:ext>
            </a:extLst>
          </p:cNvPr>
          <p:cNvSpPr txBox="1"/>
          <p:nvPr/>
        </p:nvSpPr>
        <p:spPr bwMode="auto">
          <a:xfrm>
            <a:off x="1356360" y="3715398"/>
            <a:ext cx="778764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noAutofit/>
          </a:bodyPr>
          <a:lstStyle/>
          <a:p>
            <a:pPr algn="l" defTabSz="342900" eaLnBrk="1" fontAlgn="base" hangingPunct="1" indent="-257175" latinLnBrk="0" lvl="0" marL="257175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panose="020B0604020202020204" pitchFamily="34" typeface="Arial"/>
              <a:buChar char="•"/>
              <a:tabLst/>
              <a:defRPr/>
            </a:pPr>
            <a:r>
              <a:rPr b="0" baseline="0" cap="none" dirty="0" i="0" kern="1200" kumimoji="0" lang="en-US" noProof="0" normalizeH="0" spc="0" strike="noStrike" sz="1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typeface="+mn-cs"/>
              </a:rPr>
              <a:t>Both Single Statewide and Multi-Zone Layers will coexist</a:t>
            </a:r>
          </a:p>
          <a:p>
            <a:pPr algn="l" defTabSz="342900" eaLnBrk="1" fontAlgn="base" hangingPunct="1" indent="-257175" latinLnBrk="0" lvl="0" marL="257175" marR="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panose="020B0604020202020204" pitchFamily="34" typeface="Arial"/>
              <a:buChar char="•"/>
              <a:tabLst/>
              <a:defRPr/>
            </a:pPr>
            <a:r>
              <a:rPr b="0" baseline="0" cap="none" dirty="0" i="0" kern="1200" kumimoji="0" lang="en-US" noProof="0" normalizeH="0" spc="0" strike="noStrike" sz="1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typeface="+mn-cs"/>
              </a:rPr>
              <a:t>Think about your data, your goals, your customers</a:t>
            </a:r>
          </a:p>
          <a:p>
            <a:pPr algn="l" defTabSz="342900" eaLnBrk="1" fontAlgn="base" hangingPunct="1" indent="-257175" latinLnBrk="0" lvl="1" marL="600075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panose="020B0604020202020204" pitchFamily="34" typeface="Arial"/>
              <a:buChar char="•"/>
              <a:tabLst/>
              <a:defRPr/>
            </a:pPr>
            <a:r>
              <a:rPr b="0" baseline="0" cap="none" dirty="0" i="0" kern="1200" kumimoji="0" lang="en-US" noProof="0" normalizeH="0" spc="0" strike="noStrike" sz="15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typeface="+mn-cs"/>
              </a:rPr>
              <a:t>Remember that geographic coordinates are your friend!</a:t>
            </a:r>
          </a:p>
          <a:p>
            <a:pPr algn="l" defTabSz="342900" eaLnBrk="1" fontAlgn="base" hangingPunct="1" indent="-257175" latinLnBrk="0" lvl="0" marL="257175" marR="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panose="020B0604020202020204" pitchFamily="34" typeface="Arial"/>
              <a:buChar char="•"/>
              <a:tabLst/>
              <a:defRPr/>
            </a:pPr>
            <a:r>
              <a:rPr b="0" baseline="0" cap="none" dirty="0" i="0" kern="1200" kumimoji="0" lang="en-US" noProof="0" normalizeH="0" spc="0" strike="noStrike" sz="1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typeface="+mn-cs"/>
              </a:rPr>
              <a:t>Smaller zones not “the best” … it all depends on usage &amp; goals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2AA4254-3C95-4A5B-89BB-7C4C79C4A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" l="6" r="19" t="42"/>
          <a:stretch/>
        </p:blipFill>
        <p:spPr>
          <a:xfrm>
            <a:off x="2415362" y="-452890"/>
            <a:ext cx="4090939" cy="4452182"/>
          </a:xfrm>
          <a:prstGeom prst="rect">
            <a:avLst/>
          </a:prstGeom>
          <a:scene3d>
            <a:camera prst="isometricOffAxis2Top"/>
            <a:lightRig dir="t" rig="threePt"/>
          </a:scene3d>
          <a:sp3d prstMaterial="softEdge"/>
        </p:spPr>
      </p:pic>
    </p:spTree>
    <p:extLst>
      <p:ext uri="{BB962C8B-B14F-4D97-AF65-F5344CB8AC3E}">
        <p14:creationId xmlns:p14="http://schemas.microsoft.com/office/powerpoint/2010/main" val="34730718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8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0"/>
                                        <p:tgtEl>
                                          <p:spTgt spid="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3"/>
                                        <p:tgtEl>
                                          <p:spTgt spid="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4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6"/>
                                        <p:tgtEl>
                                          <p:spTgt spid="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>
                                        <p:cTn dur="2000" id="2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id="24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26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64619"/>
            <a:ext cx="9143999" cy="686246"/>
          </a:xfrm>
          <a:prstGeom prst="rect">
            <a:avLst/>
          </a:prstGeom>
        </p:spPr>
        <p:txBody>
          <a:bodyPr vert="horz" wrap="square" lIns="0" tIns="904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1"/>
              </a:spcBef>
            </a:pPr>
            <a:r>
              <a:rPr lang="en-US" spc="-15" dirty="0"/>
              <a:t>SPCS2022 </a:t>
            </a:r>
            <a:r>
              <a:rPr spc="-15" dirty="0"/>
              <a:t>Zone </a:t>
            </a:r>
            <a:r>
              <a:rPr lang="en-US" spc="-23" dirty="0"/>
              <a:t>L</a:t>
            </a:r>
            <a:r>
              <a:rPr spc="-23" dirty="0"/>
              <a:t>ayers </a:t>
            </a:r>
            <a:r>
              <a:rPr spc="-4" dirty="0"/>
              <a:t>and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19" dirty="0"/>
              <a:t>LDPs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433" y="1111793"/>
            <a:ext cx="8449135" cy="3653725"/>
          </a:xfrm>
          <a:prstGeom prst="rect">
            <a:avLst/>
          </a:prstGeom>
        </p:spPr>
        <p:txBody>
          <a:bodyPr vert="horz" wrap="square" lIns="0" tIns="47149" rIns="0" bIns="0" rtlCol="0">
            <a:spAutoFit/>
          </a:bodyPr>
          <a:lstStyle/>
          <a:p>
            <a:pPr marL="266700" indent="-257175" defTabSz="342900" fontAlgn="base">
              <a:spcBef>
                <a:spcPts val="371"/>
              </a:spcBef>
              <a:spcAft>
                <a:spcPts val="600"/>
              </a:spcAft>
              <a:buFont typeface="Arial"/>
              <a:buChar char="•"/>
              <a:tabLst>
                <a:tab pos="266224" algn="l"/>
                <a:tab pos="266700" algn="l"/>
              </a:tabLst>
              <a:defRPr/>
            </a:pPr>
            <a:r>
              <a:rPr sz="2800" spc="-1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Each </a:t>
            </a:r>
            <a:r>
              <a:rPr sz="2800" spc="-2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state </a:t>
            </a:r>
            <a:r>
              <a:rPr sz="28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may have </a:t>
            </a:r>
            <a:r>
              <a:rPr sz="2800" spc="-1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max </a:t>
            </a:r>
            <a:r>
              <a:rPr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2800" spc="-4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3</a:t>
            </a:r>
            <a:r>
              <a:rPr sz="2800" spc="-4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“layers”</a:t>
            </a:r>
            <a:endParaRPr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809625" lvl="1" indent="-457200" defTabSz="342900" fontAlgn="base">
              <a:spcBef>
                <a:spcPts val="255"/>
              </a:spcBef>
              <a:spcAft>
                <a:spcPct val="0"/>
              </a:spcAft>
              <a:buFont typeface="+mj-lt"/>
              <a:buAutoNum type="arabicParenR"/>
              <a:tabLst>
                <a:tab pos="566738" algn="l"/>
              </a:tabLst>
              <a:defRPr/>
            </a:pPr>
            <a:r>
              <a:rPr sz="2400" spc="-4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One </a:t>
            </a:r>
            <a:r>
              <a:rPr sz="24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2400" spc="-8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must </a:t>
            </a:r>
            <a:r>
              <a:rPr sz="2400" spc="-4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4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statewide zone</a:t>
            </a:r>
            <a:endParaRPr lang="en-US" sz="2400" spc="-4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909638" lvl="2" indent="-214313" defTabSz="342900" fontAlgn="base">
              <a:spcBef>
                <a:spcPts val="255"/>
              </a:spcBef>
              <a:spcAft>
                <a:spcPts val="1200"/>
              </a:spcAft>
              <a:buFont typeface="Arial"/>
              <a:buChar char="–"/>
              <a:tabLst>
                <a:tab pos="566738" algn="l"/>
              </a:tabLst>
              <a:defRPr/>
            </a:pPr>
            <a:r>
              <a:rPr lang="en-US" sz="2400" b="1" spc="-4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Ohio Single Statewide</a:t>
            </a:r>
            <a:endParaRPr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809625" lvl="1" indent="-457200" defTabSz="342900" fontAlgn="base">
              <a:spcBef>
                <a:spcPts val="233"/>
              </a:spcBef>
              <a:spcAft>
                <a:spcPct val="0"/>
              </a:spcAft>
              <a:buFont typeface="+mj-lt"/>
              <a:buAutoNum type="arabicParenR"/>
              <a:tabLst>
                <a:tab pos="566738" algn="l"/>
              </a:tabLst>
              <a:defRPr/>
            </a:pPr>
            <a:r>
              <a:rPr sz="2400" spc="-4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Other </a:t>
            </a:r>
            <a:r>
              <a:rPr sz="2400" spc="-19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layers </a:t>
            </a:r>
            <a:r>
              <a:rPr sz="24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have </a:t>
            </a:r>
            <a:r>
              <a:rPr sz="2400" spc="-1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two </a:t>
            </a:r>
            <a:r>
              <a:rPr sz="2400" spc="-4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or </a:t>
            </a:r>
            <a:r>
              <a:rPr sz="2400" spc="-1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more </a:t>
            </a:r>
            <a:r>
              <a:rPr sz="24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zones</a:t>
            </a:r>
            <a:endParaRPr lang="en-US" sz="2400" spc="-8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909638" lvl="2" indent="-214313" defTabSz="342900" fontAlgn="base">
              <a:spcBef>
                <a:spcPts val="233"/>
              </a:spcBef>
              <a:spcAft>
                <a:spcPts val="1200"/>
              </a:spcAft>
              <a:buFont typeface="Arial"/>
              <a:buChar char="–"/>
              <a:tabLst>
                <a:tab pos="566738" algn="l"/>
              </a:tabLst>
              <a:defRPr/>
            </a:pPr>
            <a:r>
              <a:rPr lang="en-US" sz="2400" b="1" spc="-8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Ohio County Coordinate System</a:t>
            </a:r>
            <a:r>
              <a:rPr lang="en-US" sz="2400" spc="-8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(designed by ODOT)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809625" lvl="1" indent="-457200" defTabSz="342900" fontAlgn="base">
              <a:spcBef>
                <a:spcPts val="233"/>
              </a:spcBef>
              <a:spcAft>
                <a:spcPct val="0"/>
              </a:spcAft>
              <a:buFont typeface="+mj-lt"/>
              <a:buAutoNum type="arabicParenR"/>
              <a:tabLst>
                <a:tab pos="566738" algn="l"/>
              </a:tabLst>
              <a:defRPr/>
            </a:pPr>
            <a:r>
              <a:rPr lang="en-US" sz="2400" spc="-4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third </a:t>
            </a:r>
            <a:r>
              <a:rPr lang="en-US" sz="24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</a:t>
            </a:r>
            <a:r>
              <a:rPr sz="24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400" spc="-1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</a:t>
            </a:r>
            <a:r>
              <a:rPr lang="en-US" sz="2400" spc="-1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exist, but must be</a:t>
            </a:r>
            <a:r>
              <a:rPr sz="2400" spc="-1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400" spc="-8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discontinuous</a:t>
            </a:r>
            <a:r>
              <a:rPr sz="2400" spc="49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400" spc="-19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coverage</a:t>
            </a:r>
            <a:endParaRPr lang="en-US" sz="2400" spc="-19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909638" lvl="2" indent="-214313" defTabSz="342900" fontAlgn="base">
              <a:spcBef>
                <a:spcPts val="233"/>
              </a:spcBef>
              <a:spcAft>
                <a:spcPct val="0"/>
              </a:spcAft>
              <a:buFont typeface="Arial"/>
              <a:buChar char="–"/>
              <a:tabLst>
                <a:tab pos="566738" algn="l"/>
              </a:tabLst>
              <a:defRPr/>
            </a:pPr>
            <a:r>
              <a:rPr lang="en-US" sz="2400" spc="-19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Left open for possibilities</a:t>
            </a:r>
          </a:p>
          <a:p>
            <a:pPr marL="1366838" lvl="3" indent="-214313" defTabSz="342900" fontAlgn="base">
              <a:spcBef>
                <a:spcPts val="233"/>
              </a:spcBef>
              <a:spcAft>
                <a:spcPct val="0"/>
              </a:spcAft>
              <a:buFont typeface="Arial"/>
              <a:buChar char="–"/>
              <a:tabLst>
                <a:tab pos="566738" algn="l"/>
              </a:tabLst>
              <a:defRPr/>
            </a:pPr>
            <a:r>
              <a:rPr lang="en-US" sz="2400" i="1" spc="-19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CRGS2022 anyone? </a:t>
            </a:r>
            <a:endParaRPr lang="en-US" sz="2400" spc="-19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498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EFD124C-2469-5A26-99B7-0D2F90871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87" l="3012" r="39334" t="8715"/>
          <a:stretch/>
        </p:blipFill>
        <p:spPr>
          <a:xfrm>
            <a:off x="5464097" y="944426"/>
            <a:ext cx="3321180" cy="3559866"/>
          </a:xfrm>
          <a:prstGeom prst="rect">
            <a:avLst/>
          </a:prstGeom>
          <a:scene3d>
            <a:camera prst="orthographicFront"/>
            <a:lightRig dir="t" rig="threePt"/>
          </a:scene3d>
          <a:sp3d prstMaterial="softEdge"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F3D0BF9-8757-45A5-B3A4-017172027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52633"/>
            <a:ext cx="6858000" cy="616982"/>
          </a:xfrm>
        </p:spPr>
        <p:txBody>
          <a:bodyPr>
            <a:normAutofit fontScale="90000"/>
          </a:bodyPr>
          <a:lstStyle/>
          <a:p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Which is best?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40ED84-C190-41C3-A4DF-1F53643A2E1D}"/>
              </a:ext>
            </a:extLst>
          </p:cNvPr>
          <p:cNvSpPr txBox="1"/>
          <p:nvPr/>
        </p:nvSpPr>
        <p:spPr bwMode="auto">
          <a:xfrm>
            <a:off x="0" y="4504292"/>
            <a:ext cx="9144000" cy="62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noAutofit/>
          </a:bodyPr>
          <a:lstStyle/>
          <a:p>
            <a:pPr algn="ctr" defTabSz="3429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b="1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typeface="+mn-cs"/>
              </a:rPr>
              <a:t>Each has strengths and each has weaknesses.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2AA4254-3C95-4A5B-89BB-7C4C79C4A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" l="6" r="19" t="42"/>
          <a:stretch/>
        </p:blipFill>
        <p:spPr>
          <a:xfrm>
            <a:off x="527824" y="944426"/>
            <a:ext cx="3271024" cy="3559866"/>
          </a:xfrm>
          <a:prstGeom prst="rect">
            <a:avLst/>
          </a:prstGeom>
          <a:scene3d>
            <a:camera prst="orthographicFront"/>
            <a:lightRig dir="t" rig="threePt"/>
          </a:scene3d>
          <a:sp3d prstMaterial="softEdge"/>
        </p:spPr>
      </p:pic>
    </p:spTree>
    <p:extLst>
      <p:ext uri="{BB962C8B-B14F-4D97-AF65-F5344CB8AC3E}">
        <p14:creationId xmlns:p14="http://schemas.microsoft.com/office/powerpoint/2010/main" val="10734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0C90E-7F17-40C4-BFF8-61F28AB0B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74" y="809549"/>
            <a:ext cx="7838252" cy="2362776"/>
          </a:xfrm>
          <a:prstGeom prst="rect">
            <a:avLst/>
          </a:prstGeom>
          <a:ln w="31750">
            <a:solidFill>
              <a:schemeClr val="bg1">
                <a:lumMod val="65000"/>
              </a:schemeClr>
            </a:solidFill>
          </a:ln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86CA2365-FC9D-4EBB-84DB-6CF0A50BCF5B}"/>
              </a:ext>
            </a:extLst>
          </p:cNvPr>
          <p:cNvSpPr txBox="1">
            <a:spLocks/>
          </p:cNvSpPr>
          <p:nvPr/>
        </p:nvSpPr>
        <p:spPr>
          <a:xfrm>
            <a:off x="1143000" y="3613053"/>
            <a:ext cx="6858000" cy="61698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r>
              <a:rPr lang="en-US" i="1" dirty="0"/>
              <a:t>Do you really need to…?</a:t>
            </a:r>
          </a:p>
        </p:txBody>
      </p:sp>
    </p:spTree>
    <p:extLst>
      <p:ext uri="{BB962C8B-B14F-4D97-AF65-F5344CB8AC3E}">
        <p14:creationId xmlns:p14="http://schemas.microsoft.com/office/powerpoint/2010/main" val="16512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/>
          <p:nvPr/>
        </p:nvSpPr>
        <p:spPr>
          <a:xfrm>
            <a:off x="1143001" y="665976"/>
            <a:ext cx="6858000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r>
              <a:rPr lang="en-US" sz="4050" b="1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State Plane Coordinate System o</a:t>
            </a:r>
            <a:r>
              <a:rPr sz="4050" b="1" spc="-5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f</a:t>
            </a:r>
            <a:r>
              <a:rPr sz="4050" b="1" spc="-25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lang="en-US" sz="4050" b="1" spc="-5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2022 </a:t>
            </a:r>
          </a:p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endParaRPr lang="en-US" sz="3300" b="1" spc="-5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r>
              <a:rPr lang="en-US" sz="4500" b="1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SPCS2022</a:t>
            </a:r>
          </a:p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endParaRPr lang="en-US" sz="4500" b="1" spc="-15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r>
              <a:rPr lang="en-US" sz="3600" i="1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Not just Ohio</a:t>
            </a:r>
          </a:p>
        </p:txBody>
      </p:sp>
    </p:spTree>
    <p:extLst>
      <p:ext uri="{BB962C8B-B14F-4D97-AF65-F5344CB8AC3E}">
        <p14:creationId xmlns:p14="http://schemas.microsoft.com/office/powerpoint/2010/main" val="36969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05539A-5FAD-408D-4C9C-7F38A0CCFF96}"/>
              </a:ext>
            </a:extLst>
          </p:cNvPr>
          <p:cNvGrpSpPr/>
          <p:nvPr/>
        </p:nvGrpSpPr>
        <p:grpSpPr>
          <a:xfrm>
            <a:off x="2651760" y="68580"/>
            <a:ext cx="6492240" cy="4869180"/>
            <a:chOff x="3535680" y="91440"/>
            <a:chExt cx="8656320" cy="64922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A7C6FC5-BAD6-7526-1627-8B6C5B8B8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80" y="91440"/>
              <a:ext cx="8656320" cy="64922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8567B7-BC26-5F2F-9583-4435D1552563}"/>
                </a:ext>
              </a:extLst>
            </p:cNvPr>
            <p:cNvSpPr/>
            <p:nvPr/>
          </p:nvSpPr>
          <p:spPr>
            <a:xfrm>
              <a:off x="10961225" y="4919241"/>
              <a:ext cx="1064871" cy="2314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" y="69057"/>
            <a:ext cx="3511296" cy="822722"/>
          </a:xfrm>
          <a:solidFill>
            <a:schemeClr val="bg1"/>
          </a:solidFill>
        </p:spPr>
        <p:txBody>
          <a:bodyPr vert="horz" lIns="91440" tIns="34290" rIns="91440" bIns="34290" rtlCol="0" anchor="t" anchorCtr="0">
            <a:normAutofit/>
          </a:bodyPr>
          <a:lstStyle/>
          <a:p>
            <a:pPr algn="l"/>
            <a:r>
              <a:rPr lang="en-US" sz="2000" b="1" dirty="0">
                <a:latin typeface="+mn-lt"/>
              </a:rPr>
              <a:t>Number of SPCS2022 zones </a:t>
            </a:r>
            <a:r>
              <a:rPr lang="en-US" sz="2000" b="1" i="1" dirty="0">
                <a:latin typeface="+mn-lt"/>
              </a:rPr>
              <a:t>(preliminary)</a:t>
            </a:r>
            <a:endParaRPr lang="en-US" sz="2000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8580" y="891779"/>
            <a:ext cx="3511296" cy="2006964"/>
          </a:xfrm>
          <a:solidFill>
            <a:schemeClr val="bg1"/>
          </a:solidFill>
        </p:spPr>
        <p:txBody>
          <a:bodyPr vert="horz" lIns="91440" tIns="34290" rIns="91440" bIns="34290" numCol="1" rtlCol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900"/>
              </a:spcBef>
              <a:buNone/>
            </a:pPr>
            <a:r>
              <a:rPr lang="en-US" sz="2100" b="1" dirty="0"/>
              <a:t>CONUS, Alaska, and Hawaii</a:t>
            </a:r>
          </a:p>
          <a:p>
            <a:pPr marL="0" indent="0">
              <a:lnSpc>
                <a:spcPct val="80000"/>
              </a:lnSpc>
              <a:spcBef>
                <a:spcPts val="900"/>
              </a:spcBef>
              <a:buNone/>
            </a:pPr>
            <a:r>
              <a:rPr lang="en-US" sz="1800" i="1" dirty="0"/>
              <a:t>Three island zones not shown:</a:t>
            </a:r>
          </a:p>
          <a:p>
            <a:pPr marL="385763" indent="-385763">
              <a:lnSpc>
                <a:spcPct val="8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1500" dirty="0"/>
              <a:t>Puerto Rico and U.S. Virgins Islands</a:t>
            </a:r>
          </a:p>
          <a:p>
            <a:pPr marL="385763" indent="-385763">
              <a:lnSpc>
                <a:spcPct val="8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1500" dirty="0"/>
              <a:t>American Samoa</a:t>
            </a:r>
          </a:p>
          <a:p>
            <a:pPr marL="385763" indent="-385763">
              <a:lnSpc>
                <a:spcPct val="8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1500" dirty="0"/>
              <a:t>Guam and the Commonwealth of the Northern Mariana Islands</a:t>
            </a:r>
          </a:p>
        </p:txBody>
      </p:sp>
    </p:spTree>
    <p:extLst>
      <p:ext uri="{BB962C8B-B14F-4D97-AF65-F5344CB8AC3E}">
        <p14:creationId xmlns:p14="http://schemas.microsoft.com/office/powerpoint/2010/main" val="377975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FAB586-A876-BB4F-C76B-7574AD18D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60" y="68580"/>
            <a:ext cx="6492240" cy="4869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B48746-EC41-294E-D649-86D940BB9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760" y="68580"/>
            <a:ext cx="6492240" cy="4869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EF6DC-C9CE-4236-16CE-8B2E2B7C60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68580"/>
            <a:ext cx="6492240" cy="48691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" y="137161"/>
            <a:ext cx="2605088" cy="754856"/>
          </a:xfrm>
        </p:spPr>
        <p:txBody>
          <a:bodyPr vert="horz" lIns="91440" tIns="34290" rIns="91440" bIns="34290" rtlCol="0" anchor="t" anchorCtr="0">
            <a:noAutofit/>
          </a:bodyPr>
          <a:lstStyle/>
          <a:p>
            <a:pPr algn="l"/>
            <a:r>
              <a:rPr lang="en-US" sz="2000" b="1" dirty="0">
                <a:latin typeface="+mn-lt"/>
              </a:rPr>
              <a:t>SPCS2022 linear distortion (prelim)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8580" y="891540"/>
            <a:ext cx="2674620" cy="3633788"/>
          </a:xfrm>
        </p:spPr>
        <p:txBody>
          <a:bodyPr vert="horz" lIns="91440" tIns="34290" rIns="91440" bIns="34290" numCol="1" rtlCol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450"/>
              </a:spcBef>
              <a:buNone/>
            </a:pPr>
            <a:r>
              <a:rPr lang="en-US" sz="2100" b="1" dirty="0"/>
              <a:t>846 zones (CONUS)</a:t>
            </a:r>
          </a:p>
          <a:p>
            <a:pPr marL="0" indent="0">
              <a:lnSpc>
                <a:spcPct val="80000"/>
              </a:lnSpc>
              <a:spcBef>
                <a:spcPts val="450"/>
              </a:spcBef>
              <a:buNone/>
            </a:pPr>
            <a:r>
              <a:rPr lang="en-US" sz="1500" b="1" i="1" dirty="0"/>
              <a:t>Percent within distortion (ppm):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A741B1-E15B-3C91-53C5-68B411B49E08}"/>
              </a:ext>
            </a:extLst>
          </p:cNvPr>
          <p:cNvGraphicFramePr>
            <a:graphicFrameLocks noGrp="1"/>
          </p:cNvGraphicFramePr>
          <p:nvPr/>
        </p:nvGraphicFramePr>
        <p:xfrm>
          <a:off x="68580" y="1440180"/>
          <a:ext cx="2606040" cy="3549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510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651510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651510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651510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823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Distor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Cities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Area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±20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76%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71%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58%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±50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92%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89%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76%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±100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98%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97%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89%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±400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99.9%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291662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1" dirty="0"/>
                        <a:t>City and area statistics (ppm):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/>
                        <a:t>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-407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-1438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276685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/>
                        <a:t>Max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+486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+2624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290085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/>
                        <a:t>Range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893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4062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/>
                        <a:t>Mean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-6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-23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29718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Mean weighted by pop = -4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620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349347"/>
            <a:ext cx="9144000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r>
              <a:rPr lang="en-US" sz="4800" b="1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The Survey Foot is dead!</a:t>
            </a:r>
          </a:p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endParaRPr lang="en-US" sz="4800" b="1" spc="-5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r>
              <a:rPr lang="en-US" sz="4800" b="1" i="1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Long live the Survey Foot!</a:t>
            </a:r>
          </a:p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endParaRPr lang="en-US" sz="4800" b="1" spc="-15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r>
              <a:rPr lang="en-US" sz="2400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US Survey Foot was deprecated 31 December 2022</a:t>
            </a:r>
            <a:r>
              <a:rPr lang="en-US" sz="2400" i="1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… now what?!?</a:t>
            </a:r>
          </a:p>
        </p:txBody>
      </p:sp>
    </p:spTree>
    <p:extLst>
      <p:ext uri="{BB962C8B-B14F-4D97-AF65-F5344CB8AC3E}">
        <p14:creationId xmlns:p14="http://schemas.microsoft.com/office/powerpoint/2010/main" val="17893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0DC25-DC71-46D8-8B24-21F1F769C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" l="93" r="41" t="83"/>
          <a:stretch/>
        </p:blipFill>
        <p:spPr>
          <a:xfrm>
            <a:off x="1140822" y="528598"/>
            <a:ext cx="6858000" cy="461490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idx="4294967295" type="title"/>
          </p:nvPr>
        </p:nvSpPr>
        <p:spPr>
          <a:xfrm>
            <a:off x="1143000" y="-184150"/>
            <a:ext cx="6858000" cy="857250"/>
          </a:xfrm>
        </p:spPr>
        <p:txBody>
          <a:bodyPr/>
          <a:lstStyle/>
          <a:p>
            <a:r>
              <a:rPr b="1" dirty="0" err="1" lang="en-US" sz="3600"/>
              <a:t>KeyNetGPS</a:t>
            </a:r>
            <a:r>
              <a:rPr b="1" dirty="0" lang="en-US" sz="3600"/>
              <a:t> CORS Network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2065714-0A58-43AC-9F2C-DD6982A844D2}"/>
              </a:ext>
            </a:extLst>
          </p:cNvPr>
          <p:cNvSpPr/>
          <p:nvPr/>
        </p:nvSpPr>
        <p:spPr>
          <a:xfrm>
            <a:off x="1469892" y="2839064"/>
            <a:ext cx="1192192" cy="1498936"/>
          </a:xfrm>
          <a:custGeom>
            <a:avLst/>
            <a:gdLst>
              <a:gd fmla="*/ 744015 w 1589589" name="connsiteX0"/>
              <a:gd fmla="*/ 68826 h 1998581" name="connsiteY0"/>
              <a:gd fmla="*/ 744015 w 1589589" name="connsiteX1"/>
              <a:gd fmla="*/ 68826 h 1998581" name="connsiteY1"/>
              <a:gd fmla="*/ 370389 w 1589589" name="connsiteX2"/>
              <a:gd fmla="*/ 88490 h 1998581" name="connsiteY2"/>
              <a:gd fmla="*/ 301563 w 1589589" name="connsiteX3"/>
              <a:gd fmla="*/ 108155 h 1998581" name="connsiteY3"/>
              <a:gd fmla="*/ 242570 w 1589589" name="connsiteX4"/>
              <a:gd fmla="*/ 117987 h 1998581" name="connsiteY4"/>
              <a:gd fmla="*/ 134415 w 1589589" name="connsiteX5"/>
              <a:gd fmla="*/ 167148 h 1998581" name="connsiteY5"/>
              <a:gd fmla="*/ 45925 w 1589589" name="connsiteX6"/>
              <a:gd fmla="*/ 206477 h 1998581" name="connsiteY6"/>
              <a:gd fmla="*/ 16428 w 1589589" name="connsiteX7"/>
              <a:gd fmla="*/ 235974 h 1998581" name="connsiteY7"/>
              <a:gd fmla="*/ 16428 w 1589589" name="connsiteX8"/>
              <a:gd fmla="*/ 471948 h 1998581" name="connsiteY8"/>
              <a:gd fmla="*/ 55757 w 1589589" name="connsiteX9"/>
              <a:gd fmla="*/ 570271 h 1998581" name="connsiteY9"/>
              <a:gd fmla="*/ 75421 w 1589589" name="connsiteX10"/>
              <a:gd fmla="*/ 599768 h 1998581" name="connsiteY10"/>
              <a:gd fmla="*/ 95086 w 1589589" name="connsiteX11"/>
              <a:gd fmla="*/ 639097 h 1998581" name="connsiteY11"/>
              <a:gd fmla="*/ 124583 w 1589589" name="connsiteX12"/>
              <a:gd fmla="*/ 737419 h 1998581" name="connsiteY12"/>
              <a:gd fmla="*/ 144247 w 1589589" name="connsiteX13"/>
              <a:gd fmla="*/ 943897 h 1998581" name="connsiteY13"/>
              <a:gd fmla="*/ 154079 w 1589589" name="connsiteX14"/>
              <a:gd fmla="*/ 973393 h 1998581" name="connsiteY14"/>
              <a:gd fmla="*/ 163912 w 1589589" name="connsiteX15"/>
              <a:gd fmla="*/ 1101213 h 1998581" name="connsiteY15"/>
              <a:gd fmla="*/ 193408 w 1589589" name="connsiteX16"/>
              <a:gd fmla="*/ 1160206 h 1998581" name="connsiteY16"/>
              <a:gd fmla="*/ 213073 w 1589589" name="connsiteX17"/>
              <a:gd fmla="*/ 1219200 h 1998581" name="connsiteY17"/>
              <a:gd fmla="*/ 232737 w 1589589" name="connsiteX18"/>
              <a:gd fmla="*/ 1278193 h 1998581" name="connsiteY18"/>
              <a:gd fmla="*/ 242570 w 1589589" name="connsiteX19"/>
              <a:gd fmla="*/ 1307690 h 1998581" name="connsiteY19"/>
              <a:gd fmla="*/ 262234 w 1589589" name="connsiteX20"/>
              <a:gd fmla="*/ 1337187 h 1998581" name="connsiteY20"/>
              <a:gd fmla="*/ 272066 w 1589589" name="connsiteX21"/>
              <a:gd fmla="*/ 1376516 h 1998581" name="connsiteY21"/>
              <a:gd fmla="*/ 281899 w 1589589" name="connsiteX22"/>
              <a:gd fmla="*/ 1425677 h 1998581" name="connsiteY22"/>
              <a:gd fmla="*/ 291731 w 1589589" name="connsiteX23"/>
              <a:gd fmla="*/ 1455174 h 1998581" name="connsiteY23"/>
              <a:gd fmla="*/ 311396 w 1589589" name="connsiteX24"/>
              <a:gd fmla="*/ 1533832 h 1998581" name="connsiteY24"/>
              <a:gd fmla="*/ 311396 w 1589589" name="connsiteX25"/>
              <a:gd fmla="*/ 1533832 h 1998581" name="connsiteY25"/>
              <a:gd fmla="*/ 340892 w 1589589" name="connsiteX26"/>
              <a:gd fmla="*/ 1641987 h 1998581" name="connsiteY26"/>
              <a:gd fmla="*/ 350725 w 1589589" name="connsiteX27"/>
              <a:gd fmla="*/ 1671484 h 1998581" name="connsiteY27"/>
              <a:gd fmla="*/ 360557 w 1589589" name="connsiteX28"/>
              <a:gd fmla="*/ 1700980 h 1998581" name="connsiteY28"/>
              <a:gd fmla="*/ 399886 w 1589589" name="connsiteX29"/>
              <a:gd fmla="*/ 1759974 h 1998581" name="connsiteY29"/>
              <a:gd fmla="*/ 439215 w 1589589" name="connsiteX30"/>
              <a:gd fmla="*/ 1818968 h 1998581" name="connsiteY30"/>
              <a:gd fmla="*/ 458879 w 1589589" name="connsiteX31"/>
              <a:gd fmla="*/ 1848464 h 1998581" name="connsiteY31"/>
              <a:gd fmla="*/ 488376 w 1589589" name="connsiteX32"/>
              <a:gd fmla="*/ 1887793 h 1998581" name="connsiteY32"/>
              <a:gd fmla="*/ 527705 w 1589589" name="connsiteX33"/>
              <a:gd fmla="*/ 1946787 h 1998581" name="connsiteY33"/>
              <a:gd fmla="*/ 586699 w 1589589" name="connsiteX34"/>
              <a:gd fmla="*/ 1966451 h 1998581" name="connsiteY34"/>
              <a:gd fmla="*/ 704686 w 1589589" name="connsiteX35"/>
              <a:gd fmla="*/ 1986116 h 1998581" name="connsiteY35"/>
              <a:gd fmla="*/ 911163 w 1589589" name="connsiteX36"/>
              <a:gd fmla="*/ 1946787 h 1998581" name="connsiteY36"/>
              <a:gd fmla="*/ 920996 w 1589589" name="connsiteX37"/>
              <a:gd fmla="*/ 1877961 h 1998581" name="connsiteY37"/>
              <a:gd fmla="*/ 930828 w 1589589" name="connsiteX38"/>
              <a:gd fmla="*/ 1848464 h 1998581" name="connsiteY38"/>
              <a:gd fmla="*/ 940660 w 1589589" name="connsiteX39"/>
              <a:gd fmla="*/ 1691148 h 1998581" name="connsiteY39"/>
              <a:gd fmla="*/ 960325 w 1589589" name="connsiteX40"/>
              <a:gd fmla="*/ 1592826 h 1998581" name="connsiteY40"/>
              <a:gd fmla="*/ 970157 w 1589589" name="connsiteX41"/>
              <a:gd fmla="*/ 1445342 h 1998581" name="connsiteY41"/>
              <a:gd fmla="*/ 989821 w 1589589" name="connsiteX42"/>
              <a:gd fmla="*/ 1386348 h 1998581" name="connsiteY42"/>
              <a:gd fmla="*/ 999654 w 1589589" name="connsiteX43"/>
              <a:gd fmla="*/ 1238864 h 1998581" name="connsiteY43"/>
              <a:gd fmla="*/ 1029150 w 1589589" name="connsiteX44"/>
              <a:gd fmla="*/ 1140542 h 1998581" name="connsiteY44"/>
              <a:gd fmla="*/ 1048815 w 1589589" name="connsiteX45"/>
              <a:gd fmla="*/ 1071716 h 1998581" name="connsiteY45"/>
              <a:gd fmla="*/ 1058647 w 1589589" name="connsiteX46"/>
              <a:gd fmla="*/ 1042219 h 1998581" name="connsiteY46"/>
              <a:gd fmla="*/ 1127473 w 1589589" name="connsiteX47"/>
              <a:gd fmla="*/ 953729 h 1998581" name="connsiteY47"/>
              <a:gd fmla="*/ 1137305 w 1589589" name="connsiteX48"/>
              <a:gd fmla="*/ 914400 h 1998581" name="connsiteY48"/>
              <a:gd fmla="*/ 1147137 w 1589589" name="connsiteX49"/>
              <a:gd fmla="*/ 884903 h 1998581" name="connsiteY49"/>
              <a:gd fmla="*/ 1196299 w 1589589" name="connsiteX50"/>
              <a:gd fmla="*/ 747251 h 1998581" name="connsiteY50"/>
              <a:gd fmla="*/ 1225796 w 1589589" name="connsiteX51"/>
              <a:gd fmla="*/ 737419 h 1998581" name="connsiteY51"/>
              <a:gd fmla="*/ 1284789 w 1589589" name="connsiteX52"/>
              <a:gd fmla="*/ 678426 h 1998581" name="connsiteY52"/>
              <a:gd fmla="*/ 1314286 w 1589589" name="connsiteX53"/>
              <a:gd fmla="*/ 648929 h 1998581" name="connsiteY53"/>
              <a:gd fmla="*/ 1343783 w 1589589" name="connsiteX54"/>
              <a:gd fmla="*/ 639097 h 1998581" name="connsiteY54"/>
              <a:gd fmla="*/ 1432273 w 1589589" name="connsiteX55"/>
              <a:gd fmla="*/ 560439 h 1998581" name="connsiteY55"/>
              <a:gd fmla="*/ 1451937 w 1589589" name="connsiteX56"/>
              <a:gd fmla="*/ 530942 h 1998581" name="connsiteY56"/>
              <a:gd fmla="*/ 1501099 w 1589589" name="connsiteX57"/>
              <a:gd fmla="*/ 481780 h 1998581" name="connsiteY57"/>
              <a:gd fmla="*/ 1510931 w 1589589" name="connsiteX58"/>
              <a:gd fmla="*/ 452284 h 1998581" name="connsiteY58"/>
              <a:gd fmla="*/ 1550260 w 1589589" name="connsiteX59"/>
              <a:gd fmla="*/ 393290 h 1998581" name="connsiteY59"/>
              <a:gd fmla="*/ 1560092 w 1589589" name="connsiteX60"/>
              <a:gd fmla="*/ 304800 h 1998581" name="connsiteY60"/>
              <a:gd fmla="*/ 1579757 w 1589589" name="connsiteX61"/>
              <a:gd fmla="*/ 245806 h 1998581" name="connsiteY61"/>
              <a:gd fmla="*/ 1589589 w 1589589" name="connsiteX62"/>
              <a:gd fmla="*/ 216309 h 1998581" name="connsiteY62"/>
              <a:gd fmla="*/ 1579757 w 1589589" name="connsiteX63"/>
              <a:gd fmla="*/ 88490 h 1998581" name="connsiteY63"/>
              <a:gd fmla="*/ 1550260 w 1589589" name="connsiteX64"/>
              <a:gd fmla="*/ 78658 h 1998581" name="connsiteY64"/>
              <a:gd fmla="*/ 1520763 w 1589589" name="connsiteX65"/>
              <a:gd fmla="*/ 58993 h 1998581" name="connsiteY65"/>
              <a:gd fmla="*/ 1412608 w 1589589" name="connsiteX66"/>
              <a:gd fmla="*/ 39329 h 1998581" name="connsiteY66"/>
              <a:gd fmla="*/ 1206131 w 1589589" name="connsiteX67"/>
              <a:gd fmla="*/ 19664 h 1998581" name="connsiteY67"/>
              <a:gd fmla="*/ 1147137 w 1589589" name="connsiteX68"/>
              <a:gd fmla="*/ 9832 h 1998581" name="connsiteY68"/>
              <a:gd fmla="*/ 1078312 w 1589589" name="connsiteX69"/>
              <a:gd fmla="*/ 0 h 1998581" name="connsiteY69"/>
              <a:gd fmla="*/ 822673 w 1589589" name="connsiteX70"/>
              <a:gd fmla="*/ 9832 h 1998581" name="connsiteY70"/>
              <a:gd fmla="*/ 812841 w 1589589" name="connsiteX71"/>
              <a:gd fmla="*/ 39329 h 1998581" name="connsiteY71"/>
              <a:gd fmla="*/ 744015 w 1589589" name="connsiteX72"/>
              <a:gd fmla="*/ 68826 h 1998581" name="connsiteY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b="b" l="l" r="r" t="t"/>
            <a:pathLst>
              <a:path h="1998581" w="1589589">
                <a:moveTo>
                  <a:pt x="744015" y="68826"/>
                </a:moveTo>
                <a:lnTo>
                  <a:pt x="744015" y="68826"/>
                </a:lnTo>
                <a:cubicBezTo>
                  <a:pt x="653961" y="72161"/>
                  <a:pt x="480231" y="73845"/>
                  <a:pt x="370389" y="88490"/>
                </a:cubicBezTo>
                <a:cubicBezTo>
                  <a:pt x="316844" y="95629"/>
                  <a:pt x="347071" y="98042"/>
                  <a:pt x="301563" y="108155"/>
                </a:cubicBezTo>
                <a:cubicBezTo>
                  <a:pt x="282102" y="112480"/>
                  <a:pt x="262031" y="113662"/>
                  <a:pt x="242570" y="117987"/>
                </a:cubicBezTo>
                <a:cubicBezTo>
                  <a:pt x="195936" y="128350"/>
                  <a:pt x="192155" y="147901"/>
                  <a:pt x="134415" y="167148"/>
                </a:cubicBezTo>
                <a:cubicBezTo>
                  <a:pt x="91543" y="181439"/>
                  <a:pt x="77087" y="180509"/>
                  <a:pt x="45925" y="206477"/>
                </a:cubicBezTo>
                <a:cubicBezTo>
                  <a:pt x="35243" y="215379"/>
                  <a:pt x="26260" y="226142"/>
                  <a:pt x="16428" y="235974"/>
                </a:cubicBezTo>
                <a:cubicBezTo>
                  <a:pt x="-7386" y="331231"/>
                  <a:pt x="-3480" y="299411"/>
                  <a:pt x="16428" y="471948"/>
                </a:cubicBezTo>
                <a:cubicBezTo>
                  <a:pt x="19341" y="497194"/>
                  <a:pt x="41944" y="546098"/>
                  <a:pt x="55757" y="570271"/>
                </a:cubicBezTo>
                <a:cubicBezTo>
                  <a:pt x="61620" y="580531"/>
                  <a:pt x="69558" y="589508"/>
                  <a:pt x="75421" y="599768"/>
                </a:cubicBezTo>
                <a:cubicBezTo>
                  <a:pt x="82693" y="612494"/>
                  <a:pt x="89642" y="625488"/>
                  <a:pt x="95086" y="639097"/>
                </a:cubicBezTo>
                <a:cubicBezTo>
                  <a:pt x="111042" y="678986"/>
                  <a:pt x="114926" y="698793"/>
                  <a:pt x="124583" y="737419"/>
                </a:cubicBezTo>
                <a:cubicBezTo>
                  <a:pt x="128860" y="797293"/>
                  <a:pt x="131540" y="880362"/>
                  <a:pt x="144247" y="943897"/>
                </a:cubicBezTo>
                <a:cubicBezTo>
                  <a:pt x="146279" y="954060"/>
                  <a:pt x="150802" y="963561"/>
                  <a:pt x="154079" y="973393"/>
                </a:cubicBezTo>
                <a:cubicBezTo>
                  <a:pt x="157357" y="1016000"/>
                  <a:pt x="158612" y="1058810"/>
                  <a:pt x="163912" y="1101213"/>
                </a:cubicBezTo>
                <a:cubicBezTo>
                  <a:pt x="168589" y="1138628"/>
                  <a:pt x="178134" y="1125839"/>
                  <a:pt x="193408" y="1160206"/>
                </a:cubicBezTo>
                <a:cubicBezTo>
                  <a:pt x="201827" y="1179148"/>
                  <a:pt x="206518" y="1199535"/>
                  <a:pt x="213073" y="1219200"/>
                </a:cubicBezTo>
                <a:lnTo>
                  <a:pt x="232737" y="1278193"/>
                </a:lnTo>
                <a:cubicBezTo>
                  <a:pt x="236015" y="1288025"/>
                  <a:pt x="236821" y="1299066"/>
                  <a:pt x="242570" y="1307690"/>
                </a:cubicBezTo>
                <a:lnTo>
                  <a:pt x="262234" y="1337187"/>
                </a:lnTo>
                <a:cubicBezTo>
                  <a:pt x="265511" y="1350297"/>
                  <a:pt x="269135" y="1363325"/>
                  <a:pt x="272066" y="1376516"/>
                </a:cubicBezTo>
                <a:cubicBezTo>
                  <a:pt x="275691" y="1392830"/>
                  <a:pt x="277846" y="1409464"/>
                  <a:pt x="281899" y="1425677"/>
                </a:cubicBezTo>
                <a:cubicBezTo>
                  <a:pt x="284413" y="1435732"/>
                  <a:pt x="289004" y="1445175"/>
                  <a:pt x="291731" y="1455174"/>
                </a:cubicBezTo>
                <a:cubicBezTo>
                  <a:pt x="298842" y="1481248"/>
                  <a:pt x="304841" y="1507613"/>
                  <a:pt x="311396" y="1533832"/>
                </a:cubicBezTo>
                <a:lnTo>
                  <a:pt x="311396" y="1533832"/>
                </a:lnTo>
                <a:cubicBezTo>
                  <a:pt x="325292" y="1603314"/>
                  <a:pt x="315945" y="1567145"/>
                  <a:pt x="340892" y="1641987"/>
                </a:cubicBezTo>
                <a:lnTo>
                  <a:pt x="350725" y="1671484"/>
                </a:lnTo>
                <a:cubicBezTo>
                  <a:pt x="354002" y="1681316"/>
                  <a:pt x="354808" y="1692357"/>
                  <a:pt x="360557" y="1700980"/>
                </a:cubicBezTo>
                <a:lnTo>
                  <a:pt x="399886" y="1759974"/>
                </a:lnTo>
                <a:cubicBezTo>
                  <a:pt x="417165" y="1811811"/>
                  <a:pt x="398298" y="1769868"/>
                  <a:pt x="439215" y="1818968"/>
                </a:cubicBezTo>
                <a:cubicBezTo>
                  <a:pt x="446780" y="1828046"/>
                  <a:pt x="452011" y="1838848"/>
                  <a:pt x="458879" y="1848464"/>
                </a:cubicBezTo>
                <a:cubicBezTo>
                  <a:pt x="468404" y="1861799"/>
                  <a:pt x="478979" y="1874368"/>
                  <a:pt x="488376" y="1887793"/>
                </a:cubicBezTo>
                <a:cubicBezTo>
                  <a:pt x="501929" y="1907155"/>
                  <a:pt x="505284" y="1939314"/>
                  <a:pt x="527705" y="1946787"/>
                </a:cubicBezTo>
                <a:cubicBezTo>
                  <a:pt x="547370" y="1953342"/>
                  <a:pt x="566373" y="1962386"/>
                  <a:pt x="586699" y="1966451"/>
                </a:cubicBezTo>
                <a:cubicBezTo>
                  <a:pt x="658585" y="1980829"/>
                  <a:pt x="619316" y="1973921"/>
                  <a:pt x="704686" y="1986116"/>
                </a:cubicBezTo>
                <a:cubicBezTo>
                  <a:pt x="833434" y="1979679"/>
                  <a:pt x="892934" y="2037929"/>
                  <a:pt x="911163" y="1946787"/>
                </a:cubicBezTo>
                <a:cubicBezTo>
                  <a:pt x="915708" y="1924062"/>
                  <a:pt x="916451" y="1900686"/>
                  <a:pt x="920996" y="1877961"/>
                </a:cubicBezTo>
                <a:cubicBezTo>
                  <a:pt x="923029" y="1867798"/>
                  <a:pt x="927551" y="1858296"/>
                  <a:pt x="930828" y="1848464"/>
                </a:cubicBezTo>
                <a:cubicBezTo>
                  <a:pt x="934105" y="1796025"/>
                  <a:pt x="934637" y="1743343"/>
                  <a:pt x="940660" y="1691148"/>
                </a:cubicBezTo>
                <a:cubicBezTo>
                  <a:pt x="944491" y="1657945"/>
                  <a:pt x="960325" y="1592826"/>
                  <a:pt x="960325" y="1592826"/>
                </a:cubicBezTo>
                <a:cubicBezTo>
                  <a:pt x="963602" y="1543665"/>
                  <a:pt x="963189" y="1494117"/>
                  <a:pt x="970157" y="1445342"/>
                </a:cubicBezTo>
                <a:cubicBezTo>
                  <a:pt x="973088" y="1424822"/>
                  <a:pt x="989821" y="1386348"/>
                  <a:pt x="989821" y="1386348"/>
                </a:cubicBezTo>
                <a:cubicBezTo>
                  <a:pt x="993099" y="1337187"/>
                  <a:pt x="994496" y="1287864"/>
                  <a:pt x="999654" y="1238864"/>
                </a:cubicBezTo>
                <a:cubicBezTo>
                  <a:pt x="1001940" y="1217146"/>
                  <a:pt x="1024499" y="1154496"/>
                  <a:pt x="1029150" y="1140542"/>
                </a:cubicBezTo>
                <a:cubicBezTo>
                  <a:pt x="1052728" y="1069810"/>
                  <a:pt x="1024121" y="1158148"/>
                  <a:pt x="1048815" y="1071716"/>
                </a:cubicBezTo>
                <a:cubicBezTo>
                  <a:pt x="1051662" y="1061751"/>
                  <a:pt x="1053614" y="1051279"/>
                  <a:pt x="1058647" y="1042219"/>
                </a:cubicBezTo>
                <a:cubicBezTo>
                  <a:pt x="1088047" y="989298"/>
                  <a:pt x="1091644" y="989558"/>
                  <a:pt x="1127473" y="953729"/>
                </a:cubicBezTo>
                <a:cubicBezTo>
                  <a:pt x="1130750" y="940619"/>
                  <a:pt x="1133593" y="927393"/>
                  <a:pt x="1137305" y="914400"/>
                </a:cubicBezTo>
                <a:cubicBezTo>
                  <a:pt x="1140152" y="904435"/>
                  <a:pt x="1145283" y="895100"/>
                  <a:pt x="1147137" y="884903"/>
                </a:cubicBezTo>
                <a:cubicBezTo>
                  <a:pt x="1152447" y="855697"/>
                  <a:pt x="1148980" y="763023"/>
                  <a:pt x="1196299" y="747251"/>
                </a:cubicBezTo>
                <a:lnTo>
                  <a:pt x="1225796" y="737419"/>
                </a:lnTo>
                <a:lnTo>
                  <a:pt x="1284789" y="678426"/>
                </a:lnTo>
                <a:cubicBezTo>
                  <a:pt x="1294621" y="668594"/>
                  <a:pt x="1301094" y="653326"/>
                  <a:pt x="1314286" y="648929"/>
                </a:cubicBezTo>
                <a:lnTo>
                  <a:pt x="1343783" y="639097"/>
                </a:lnTo>
                <a:cubicBezTo>
                  <a:pt x="1411132" y="571747"/>
                  <a:pt x="1379637" y="595529"/>
                  <a:pt x="1432273" y="560439"/>
                </a:cubicBezTo>
                <a:cubicBezTo>
                  <a:pt x="1438828" y="550607"/>
                  <a:pt x="1443581" y="539298"/>
                  <a:pt x="1451937" y="530942"/>
                </a:cubicBezTo>
                <a:cubicBezTo>
                  <a:pt x="1517489" y="465389"/>
                  <a:pt x="1448656" y="560443"/>
                  <a:pt x="1501099" y="481780"/>
                </a:cubicBezTo>
                <a:cubicBezTo>
                  <a:pt x="1504376" y="471948"/>
                  <a:pt x="1505898" y="461344"/>
                  <a:pt x="1510931" y="452284"/>
                </a:cubicBezTo>
                <a:cubicBezTo>
                  <a:pt x="1522409" y="431624"/>
                  <a:pt x="1550260" y="393290"/>
                  <a:pt x="1550260" y="393290"/>
                </a:cubicBezTo>
                <a:cubicBezTo>
                  <a:pt x="1553537" y="363793"/>
                  <a:pt x="1554272" y="333902"/>
                  <a:pt x="1560092" y="304800"/>
                </a:cubicBezTo>
                <a:cubicBezTo>
                  <a:pt x="1564157" y="284474"/>
                  <a:pt x="1573202" y="265471"/>
                  <a:pt x="1579757" y="245806"/>
                </a:cubicBezTo>
                <a:lnTo>
                  <a:pt x="1589589" y="216309"/>
                </a:lnTo>
                <a:cubicBezTo>
                  <a:pt x="1586312" y="173703"/>
                  <a:pt x="1591496" y="129578"/>
                  <a:pt x="1579757" y="88490"/>
                </a:cubicBezTo>
                <a:cubicBezTo>
                  <a:pt x="1576910" y="78525"/>
                  <a:pt x="1559530" y="83293"/>
                  <a:pt x="1550260" y="78658"/>
                </a:cubicBezTo>
                <a:cubicBezTo>
                  <a:pt x="1539691" y="73373"/>
                  <a:pt x="1531332" y="64278"/>
                  <a:pt x="1520763" y="58993"/>
                </a:cubicBezTo>
                <a:cubicBezTo>
                  <a:pt x="1490451" y="43837"/>
                  <a:pt x="1439719" y="42718"/>
                  <a:pt x="1412608" y="39329"/>
                </a:cubicBezTo>
                <a:cubicBezTo>
                  <a:pt x="1323409" y="9596"/>
                  <a:pt x="1414273" y="37010"/>
                  <a:pt x="1206131" y="19664"/>
                </a:cubicBezTo>
                <a:cubicBezTo>
                  <a:pt x="1186264" y="18008"/>
                  <a:pt x="1166841" y="12863"/>
                  <a:pt x="1147137" y="9832"/>
                </a:cubicBezTo>
                <a:cubicBezTo>
                  <a:pt x="1124232" y="6308"/>
                  <a:pt x="1101254" y="3277"/>
                  <a:pt x="1078312" y="0"/>
                </a:cubicBezTo>
                <a:cubicBezTo>
                  <a:pt x="993099" y="3277"/>
                  <a:pt x="907028" y="-2665"/>
                  <a:pt x="822673" y="9832"/>
                </a:cubicBezTo>
                <a:cubicBezTo>
                  <a:pt x="812421" y="11351"/>
                  <a:pt x="820170" y="32000"/>
                  <a:pt x="812841" y="39329"/>
                </a:cubicBezTo>
                <a:cubicBezTo>
                  <a:pt x="805512" y="46658"/>
                  <a:pt x="755486" y="63910"/>
                  <a:pt x="744015" y="68826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35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8AE31E8-05C5-4CC0-BF80-6A67CBC94846}"/>
              </a:ext>
            </a:extLst>
          </p:cNvPr>
          <p:cNvSpPr/>
          <p:nvPr/>
        </p:nvSpPr>
        <p:spPr>
          <a:xfrm>
            <a:off x="1267451" y="1297858"/>
            <a:ext cx="1284020" cy="1114580"/>
          </a:xfrm>
          <a:custGeom>
            <a:avLst/>
            <a:gdLst>
              <a:gd fmla="*/ 355176 w 1712027" name="connsiteX0"/>
              <a:gd fmla="*/ 1484671 h 1486107" name="connsiteY0"/>
              <a:gd fmla="*/ 355176 w 1712027" name="connsiteX1"/>
              <a:gd fmla="*/ 1484671 h 1486107" name="connsiteY1"/>
              <a:gd fmla="*/ 433834 w 1712027" name="connsiteX2"/>
              <a:gd fmla="*/ 1415846 h 1486107" name="connsiteY2"/>
              <a:gd fmla="*/ 463331 w 1712027" name="connsiteX3"/>
              <a:gd fmla="*/ 1376517 h 1486107" name="connsiteY3"/>
              <a:gd fmla="*/ 492827 w 1712027" name="connsiteX4"/>
              <a:gd fmla="*/ 1356852 h 1486107" name="connsiteY4"/>
              <a:gd fmla="*/ 522324 w 1712027" name="connsiteX5"/>
              <a:gd fmla="*/ 1327355 h 1486107" name="connsiteY5"/>
              <a:gd fmla="*/ 610814 w 1712027" name="connsiteX6"/>
              <a:gd fmla="*/ 1258529 h 1486107" name="connsiteY6"/>
              <a:gd fmla="*/ 650143 w 1712027" name="connsiteX7"/>
              <a:gd fmla="*/ 1229033 h 1486107" name="connsiteY7"/>
              <a:gd fmla="*/ 679640 w 1712027" name="connsiteX8"/>
              <a:gd fmla="*/ 1209368 h 1486107" name="connsiteY8"/>
              <a:gd fmla="*/ 728801 w 1712027" name="connsiteX9"/>
              <a:gd fmla="*/ 1170039 h 1486107" name="connsiteY9"/>
              <a:gd fmla="*/ 758298 w 1712027" name="connsiteX10"/>
              <a:gd fmla="*/ 1140542 h 1486107" name="connsiteY10"/>
              <a:gd fmla="*/ 797627 w 1712027" name="connsiteX11"/>
              <a:gd fmla="*/ 1120878 h 1486107" name="connsiteY11"/>
              <a:gd fmla="*/ 836956 w 1712027" name="connsiteX12"/>
              <a:gd fmla="*/ 1091381 h 1486107" name="connsiteY12"/>
              <a:gd fmla="*/ 915614 w 1712027" name="connsiteX13"/>
              <a:gd fmla="*/ 1042220 h 1486107" name="connsiteY13"/>
              <a:gd fmla="*/ 945111 w 1712027" name="connsiteX14"/>
              <a:gd fmla="*/ 1022555 h 1486107" name="connsiteY14"/>
              <a:gd fmla="*/ 984440 w 1712027" name="connsiteX15"/>
              <a:gd fmla="*/ 993058 h 1486107" name="connsiteY15"/>
              <a:gd fmla="*/ 1023769 w 1712027" name="connsiteX16"/>
              <a:gd fmla="*/ 983226 h 1486107" name="connsiteY16"/>
              <a:gd fmla="*/ 1043434 w 1712027" name="connsiteX17"/>
              <a:gd fmla="*/ 953729 h 1486107" name="connsiteY17"/>
              <a:gd fmla="*/ 1102427 w 1712027" name="connsiteX18"/>
              <a:gd fmla="*/ 914400 h 1486107" name="connsiteY18"/>
              <a:gd fmla="*/ 1122092 w 1712027" name="connsiteX19"/>
              <a:gd fmla="*/ 884904 h 1486107" name="connsiteY19"/>
              <a:gd fmla="*/ 1181085 w 1712027" name="connsiteX20"/>
              <a:gd fmla="*/ 865239 h 1486107" name="connsiteY20"/>
              <a:gd fmla="*/ 1220414 w 1712027" name="connsiteX21"/>
              <a:gd fmla="*/ 835742 h 1486107" name="connsiteY21"/>
              <a:gd fmla="*/ 1299072 w 1712027" name="connsiteX22"/>
              <a:gd fmla="*/ 786581 h 1486107" name="connsiteY22"/>
              <a:gd fmla="*/ 1318737 w 1712027" name="connsiteX23"/>
              <a:gd fmla="*/ 757084 h 1486107" name="connsiteY23"/>
              <a:gd fmla="*/ 1377731 w 1712027" name="connsiteX24"/>
              <a:gd fmla="*/ 717755 h 1486107" name="connsiteY24"/>
              <a:gd fmla="*/ 1407227 w 1712027" name="connsiteX25"/>
              <a:gd fmla="*/ 688258 h 1486107" name="connsiteY25"/>
              <a:gd fmla="*/ 1426892 w 1712027" name="connsiteX26"/>
              <a:gd fmla="*/ 658762 h 1486107" name="connsiteY26"/>
              <a:gd fmla="*/ 1456389 w 1712027" name="connsiteX27"/>
              <a:gd fmla="*/ 648929 h 1486107" name="connsiteY27"/>
              <a:gd fmla="*/ 1515382 w 1712027" name="connsiteX28"/>
              <a:gd fmla="*/ 609600 h 1486107" name="connsiteY28"/>
              <a:gd fmla="*/ 1574376 w 1712027" name="connsiteX29"/>
              <a:gd fmla="*/ 570271 h 1486107" name="connsiteY29"/>
              <a:gd fmla="*/ 1603872 w 1712027" name="connsiteX30"/>
              <a:gd fmla="*/ 540775 h 1486107" name="connsiteY30"/>
              <a:gd fmla="*/ 1613705 w 1712027" name="connsiteX31"/>
              <a:gd fmla="*/ 511278 h 1486107" name="connsiteY31"/>
              <a:gd fmla="*/ 1653034 w 1712027" name="connsiteX32"/>
              <a:gd fmla="*/ 452284 h 1486107" name="connsiteY32"/>
              <a:gd fmla="*/ 1692363 w 1712027" name="connsiteX33"/>
              <a:gd fmla="*/ 314633 h 1486107" name="connsiteY33"/>
              <a:gd fmla="*/ 1702195 w 1712027" name="connsiteX34"/>
              <a:gd fmla="*/ 285136 h 1486107" name="connsiteY34"/>
              <a:gd fmla="*/ 1712027 w 1712027" name="connsiteX35"/>
              <a:gd fmla="*/ 255639 h 1486107" name="connsiteY35"/>
              <a:gd fmla="*/ 1702195 w 1712027" name="connsiteX36"/>
              <a:gd fmla="*/ 176981 h 1486107" name="connsiteY36"/>
              <a:gd fmla="*/ 1672698 w 1712027" name="connsiteX37"/>
              <a:gd fmla="*/ 147484 h 1486107" name="connsiteY37"/>
              <a:gd fmla="*/ 1623537 w 1712027" name="connsiteX38"/>
              <a:gd fmla="*/ 108155 h 1486107" name="connsiteY38"/>
              <a:gd fmla="*/ 1603872 w 1712027" name="connsiteX39"/>
              <a:gd fmla="*/ 78658 h 1486107" name="connsiteY39"/>
              <a:gd fmla="*/ 1544879 w 1712027" name="connsiteX40"/>
              <a:gd fmla="*/ 58994 h 1486107" name="connsiteY40"/>
              <a:gd fmla="*/ 1485885 w 1712027" name="connsiteX41"/>
              <a:gd fmla="*/ 19665 h 1486107" name="connsiteY41"/>
              <a:gd fmla="*/ 1328569 w 1712027" name="connsiteX42"/>
              <a:gd fmla="*/ 0 h 1486107" name="connsiteY42"/>
              <a:gd fmla="*/ 728801 w 1712027" name="connsiteX43"/>
              <a:gd fmla="*/ 9833 h 1486107" name="connsiteY43"/>
              <a:gd fmla="*/ 581318 w 1712027" name="connsiteX44"/>
              <a:gd fmla="*/ 29497 h 1486107" name="connsiteY44"/>
              <a:gd fmla="*/ 551821 w 1712027" name="connsiteX45"/>
              <a:gd fmla="*/ 49162 h 1486107" name="connsiteY45"/>
              <a:gd fmla="*/ 473163 w 1712027" name="connsiteX46"/>
              <a:gd fmla="*/ 78658 h 1486107" name="connsiteY46"/>
              <a:gd fmla="*/ 384672 w 1712027" name="connsiteX47"/>
              <a:gd fmla="*/ 147484 h 1486107" name="connsiteY47"/>
              <a:gd fmla="*/ 355176 w 1712027" name="connsiteX48"/>
              <a:gd fmla="*/ 167149 h 1486107" name="connsiteY48"/>
              <a:gd fmla="*/ 335511 w 1712027" name="connsiteX49"/>
              <a:gd fmla="*/ 196646 h 1486107" name="connsiteY49"/>
              <a:gd fmla="*/ 266685 w 1712027" name="connsiteX50"/>
              <a:gd fmla="*/ 235975 h 1486107" name="connsiteY50"/>
              <a:gd fmla="*/ 227356 w 1712027" name="connsiteX51"/>
              <a:gd fmla="*/ 304800 h 1486107" name="connsiteY51"/>
              <a:gd fmla="*/ 178195 w 1712027" name="connsiteX52"/>
              <a:gd fmla="*/ 353962 h 1486107" name="connsiteY52"/>
              <a:gd fmla="*/ 148698 w 1712027" name="connsiteX53"/>
              <a:gd fmla="*/ 422788 h 1486107" name="connsiteY53"/>
              <a:gd fmla="*/ 99537 w 1712027" name="connsiteX54"/>
              <a:gd fmla="*/ 491613 h 1486107" name="connsiteY54"/>
              <a:gd fmla="*/ 60208 w 1712027" name="connsiteX55"/>
              <a:gd fmla="*/ 589936 h 1486107" name="connsiteY55"/>
              <a:gd fmla="*/ 30711 w 1712027" name="connsiteX56"/>
              <a:gd fmla="*/ 668594 h 1486107" name="connsiteY56"/>
              <a:gd fmla="*/ 11047 w 1712027" name="connsiteX57"/>
              <a:gd fmla="*/ 747252 h 1486107" name="connsiteY57"/>
              <a:gd fmla="*/ 1214 w 1712027" name="connsiteX58"/>
              <a:gd fmla="*/ 786581 h 1486107" name="connsiteY58"/>
              <a:gd fmla="*/ 40543 w 1712027" name="connsiteX59"/>
              <a:gd fmla="*/ 1032388 h 1486107" name="connsiteY59"/>
              <a:gd fmla="*/ 70040 w 1712027" name="connsiteX60"/>
              <a:gd fmla="*/ 1061884 h 1486107" name="connsiteY60"/>
              <a:gd fmla="*/ 89705 w 1712027" name="connsiteX61"/>
              <a:gd fmla="*/ 1101213 h 1486107" name="connsiteY61"/>
              <a:gd fmla="*/ 119201 w 1712027" name="connsiteX62"/>
              <a:gd fmla="*/ 1120878 h 1486107" name="connsiteY62"/>
              <a:gd fmla="*/ 158531 w 1712027" name="connsiteX63"/>
              <a:gd fmla="*/ 1170039 h 1486107" name="connsiteY63"/>
              <a:gd fmla="*/ 207692 w 1712027" name="connsiteX64"/>
              <a:gd fmla="*/ 1238865 h 1486107" name="connsiteY64"/>
              <a:gd fmla="*/ 247021 w 1712027" name="connsiteX65"/>
              <a:gd fmla="*/ 1297858 h 1486107" name="connsiteY65"/>
              <a:gd fmla="*/ 306014 w 1712027" name="connsiteX66"/>
              <a:gd fmla="*/ 1337188 h 1486107" name="connsiteY66"/>
              <a:gd fmla="*/ 335511 w 1712027" name="connsiteX67"/>
              <a:gd fmla="*/ 1366684 h 1486107" name="connsiteY67"/>
              <a:gd fmla="*/ 394505 w 1712027" name="connsiteX68"/>
              <a:gd fmla="*/ 1376517 h 1486107" name="connsiteY68"/>
              <a:gd fmla="*/ 453498 w 1712027" name="connsiteX69"/>
              <a:gd fmla="*/ 1396181 h 1486107" name="connsiteY69"/>
              <a:gd fmla="*/ 384672 w 1712027" name="connsiteX70"/>
              <a:gd fmla="*/ 1484671 h 1486107" name="connsiteY70"/>
              <a:gd fmla="*/ 355176 w 1712027" name="connsiteX71"/>
              <a:gd fmla="*/ 1484671 h 1486107" name="connsiteY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b="b" l="l" r="r" t="t"/>
            <a:pathLst>
              <a:path h="1486107" w="1712027">
                <a:moveTo>
                  <a:pt x="355176" y="1484671"/>
                </a:moveTo>
                <a:lnTo>
                  <a:pt x="355176" y="1484671"/>
                </a:lnTo>
                <a:cubicBezTo>
                  <a:pt x="381395" y="1461729"/>
                  <a:pt x="409199" y="1440481"/>
                  <a:pt x="433834" y="1415846"/>
                </a:cubicBezTo>
                <a:cubicBezTo>
                  <a:pt x="445422" y="1404259"/>
                  <a:pt x="451744" y="1388105"/>
                  <a:pt x="463331" y="1376517"/>
                </a:cubicBezTo>
                <a:cubicBezTo>
                  <a:pt x="471687" y="1368161"/>
                  <a:pt x="483749" y="1364417"/>
                  <a:pt x="492827" y="1356852"/>
                </a:cubicBezTo>
                <a:cubicBezTo>
                  <a:pt x="503509" y="1347950"/>
                  <a:pt x="511642" y="1336257"/>
                  <a:pt x="522324" y="1327355"/>
                </a:cubicBezTo>
                <a:cubicBezTo>
                  <a:pt x="551031" y="1303432"/>
                  <a:pt x="581195" y="1281313"/>
                  <a:pt x="610814" y="1258529"/>
                </a:cubicBezTo>
                <a:cubicBezTo>
                  <a:pt x="623803" y="1248538"/>
                  <a:pt x="636508" y="1238123"/>
                  <a:pt x="650143" y="1229033"/>
                </a:cubicBezTo>
                <a:cubicBezTo>
                  <a:pt x="659975" y="1222478"/>
                  <a:pt x="670186" y="1216458"/>
                  <a:pt x="679640" y="1209368"/>
                </a:cubicBezTo>
                <a:cubicBezTo>
                  <a:pt x="696428" y="1196777"/>
                  <a:pt x="713008" y="1183858"/>
                  <a:pt x="728801" y="1170039"/>
                </a:cubicBezTo>
                <a:cubicBezTo>
                  <a:pt x="739266" y="1160882"/>
                  <a:pt x="746983" y="1148624"/>
                  <a:pt x="758298" y="1140542"/>
                </a:cubicBezTo>
                <a:cubicBezTo>
                  <a:pt x="770225" y="1132023"/>
                  <a:pt x="785198" y="1128646"/>
                  <a:pt x="797627" y="1120878"/>
                </a:cubicBezTo>
                <a:cubicBezTo>
                  <a:pt x="811523" y="1112193"/>
                  <a:pt x="823321" y="1100471"/>
                  <a:pt x="836956" y="1091381"/>
                </a:cubicBezTo>
                <a:cubicBezTo>
                  <a:pt x="862682" y="1074230"/>
                  <a:pt x="889888" y="1059371"/>
                  <a:pt x="915614" y="1042220"/>
                </a:cubicBezTo>
                <a:cubicBezTo>
                  <a:pt x="925446" y="1035665"/>
                  <a:pt x="935495" y="1029424"/>
                  <a:pt x="945111" y="1022555"/>
                </a:cubicBezTo>
                <a:cubicBezTo>
                  <a:pt x="958446" y="1013030"/>
                  <a:pt x="969783" y="1000387"/>
                  <a:pt x="984440" y="993058"/>
                </a:cubicBezTo>
                <a:cubicBezTo>
                  <a:pt x="996526" y="987015"/>
                  <a:pt x="1010659" y="986503"/>
                  <a:pt x="1023769" y="983226"/>
                </a:cubicBezTo>
                <a:cubicBezTo>
                  <a:pt x="1030324" y="973394"/>
                  <a:pt x="1034541" y="961511"/>
                  <a:pt x="1043434" y="953729"/>
                </a:cubicBezTo>
                <a:cubicBezTo>
                  <a:pt x="1061220" y="938166"/>
                  <a:pt x="1102427" y="914400"/>
                  <a:pt x="1102427" y="914400"/>
                </a:cubicBezTo>
                <a:cubicBezTo>
                  <a:pt x="1108982" y="904568"/>
                  <a:pt x="1112071" y="891167"/>
                  <a:pt x="1122092" y="884904"/>
                </a:cubicBezTo>
                <a:cubicBezTo>
                  <a:pt x="1139669" y="873918"/>
                  <a:pt x="1181085" y="865239"/>
                  <a:pt x="1181085" y="865239"/>
                </a:cubicBezTo>
                <a:cubicBezTo>
                  <a:pt x="1194195" y="855407"/>
                  <a:pt x="1206518" y="844427"/>
                  <a:pt x="1220414" y="835742"/>
                </a:cubicBezTo>
                <a:cubicBezTo>
                  <a:pt x="1261955" y="809779"/>
                  <a:pt x="1261932" y="823721"/>
                  <a:pt x="1299072" y="786581"/>
                </a:cubicBezTo>
                <a:cubicBezTo>
                  <a:pt x="1307428" y="778225"/>
                  <a:pt x="1309844" y="764866"/>
                  <a:pt x="1318737" y="757084"/>
                </a:cubicBezTo>
                <a:cubicBezTo>
                  <a:pt x="1336523" y="741521"/>
                  <a:pt x="1361020" y="734467"/>
                  <a:pt x="1377731" y="717755"/>
                </a:cubicBezTo>
                <a:cubicBezTo>
                  <a:pt x="1387563" y="707923"/>
                  <a:pt x="1398325" y="698940"/>
                  <a:pt x="1407227" y="688258"/>
                </a:cubicBezTo>
                <a:cubicBezTo>
                  <a:pt x="1414792" y="679180"/>
                  <a:pt x="1417665" y="666144"/>
                  <a:pt x="1426892" y="658762"/>
                </a:cubicBezTo>
                <a:cubicBezTo>
                  <a:pt x="1434985" y="652288"/>
                  <a:pt x="1447329" y="653962"/>
                  <a:pt x="1456389" y="648929"/>
                </a:cubicBezTo>
                <a:cubicBezTo>
                  <a:pt x="1477048" y="637451"/>
                  <a:pt x="1495718" y="622710"/>
                  <a:pt x="1515382" y="609600"/>
                </a:cubicBezTo>
                <a:cubicBezTo>
                  <a:pt x="1515387" y="609597"/>
                  <a:pt x="1574372" y="570275"/>
                  <a:pt x="1574376" y="570271"/>
                </a:cubicBezTo>
                <a:lnTo>
                  <a:pt x="1603872" y="540775"/>
                </a:lnTo>
                <a:cubicBezTo>
                  <a:pt x="1607150" y="530943"/>
                  <a:pt x="1608672" y="520338"/>
                  <a:pt x="1613705" y="511278"/>
                </a:cubicBezTo>
                <a:cubicBezTo>
                  <a:pt x="1625183" y="490618"/>
                  <a:pt x="1653034" y="452284"/>
                  <a:pt x="1653034" y="452284"/>
                </a:cubicBezTo>
                <a:cubicBezTo>
                  <a:pt x="1677728" y="353507"/>
                  <a:pt x="1664149" y="399273"/>
                  <a:pt x="1692363" y="314633"/>
                </a:cubicBezTo>
                <a:lnTo>
                  <a:pt x="1702195" y="285136"/>
                </a:lnTo>
                <a:lnTo>
                  <a:pt x="1712027" y="255639"/>
                </a:lnTo>
                <a:cubicBezTo>
                  <a:pt x="1708750" y="229420"/>
                  <a:pt x="1711225" y="201814"/>
                  <a:pt x="1702195" y="176981"/>
                </a:cubicBezTo>
                <a:cubicBezTo>
                  <a:pt x="1697443" y="163913"/>
                  <a:pt x="1681600" y="158166"/>
                  <a:pt x="1672698" y="147484"/>
                </a:cubicBezTo>
                <a:cubicBezTo>
                  <a:pt x="1638488" y="106432"/>
                  <a:pt x="1671960" y="124297"/>
                  <a:pt x="1623537" y="108155"/>
                </a:cubicBezTo>
                <a:cubicBezTo>
                  <a:pt x="1616982" y="98323"/>
                  <a:pt x="1613893" y="84921"/>
                  <a:pt x="1603872" y="78658"/>
                </a:cubicBezTo>
                <a:cubicBezTo>
                  <a:pt x="1586295" y="67672"/>
                  <a:pt x="1544879" y="58994"/>
                  <a:pt x="1544879" y="58994"/>
                </a:cubicBezTo>
                <a:cubicBezTo>
                  <a:pt x="1525214" y="45884"/>
                  <a:pt x="1509336" y="22597"/>
                  <a:pt x="1485885" y="19665"/>
                </a:cubicBezTo>
                <a:lnTo>
                  <a:pt x="1328569" y="0"/>
                </a:lnTo>
                <a:lnTo>
                  <a:pt x="728801" y="9833"/>
                </a:lnTo>
                <a:cubicBezTo>
                  <a:pt x="623945" y="12706"/>
                  <a:pt x="642093" y="9239"/>
                  <a:pt x="581318" y="29497"/>
                </a:cubicBezTo>
                <a:cubicBezTo>
                  <a:pt x="571486" y="36052"/>
                  <a:pt x="562683" y="44507"/>
                  <a:pt x="551821" y="49162"/>
                </a:cubicBezTo>
                <a:cubicBezTo>
                  <a:pt x="496580" y="72837"/>
                  <a:pt x="526414" y="41792"/>
                  <a:pt x="473163" y="78658"/>
                </a:cubicBezTo>
                <a:cubicBezTo>
                  <a:pt x="442439" y="99928"/>
                  <a:pt x="415764" y="126755"/>
                  <a:pt x="384672" y="147484"/>
                </a:cubicBezTo>
                <a:lnTo>
                  <a:pt x="355176" y="167149"/>
                </a:lnTo>
                <a:cubicBezTo>
                  <a:pt x="348621" y="176981"/>
                  <a:pt x="343867" y="188290"/>
                  <a:pt x="335511" y="196646"/>
                </a:cubicBezTo>
                <a:cubicBezTo>
                  <a:pt x="321615" y="210541"/>
                  <a:pt x="282105" y="228265"/>
                  <a:pt x="266685" y="235975"/>
                </a:cubicBezTo>
                <a:cubicBezTo>
                  <a:pt x="253575" y="258917"/>
                  <a:pt x="243210" y="283661"/>
                  <a:pt x="227356" y="304800"/>
                </a:cubicBezTo>
                <a:cubicBezTo>
                  <a:pt x="213451" y="323340"/>
                  <a:pt x="191050" y="334679"/>
                  <a:pt x="178195" y="353962"/>
                </a:cubicBezTo>
                <a:cubicBezTo>
                  <a:pt x="164350" y="374730"/>
                  <a:pt x="161082" y="401117"/>
                  <a:pt x="148698" y="422788"/>
                </a:cubicBezTo>
                <a:cubicBezTo>
                  <a:pt x="134710" y="447266"/>
                  <a:pt x="113525" y="467135"/>
                  <a:pt x="99537" y="491613"/>
                </a:cubicBezTo>
                <a:cubicBezTo>
                  <a:pt x="71798" y="540156"/>
                  <a:pt x="75508" y="549137"/>
                  <a:pt x="60208" y="589936"/>
                </a:cubicBezTo>
                <a:cubicBezTo>
                  <a:pt x="50270" y="616437"/>
                  <a:pt x="38152" y="641310"/>
                  <a:pt x="30711" y="668594"/>
                </a:cubicBezTo>
                <a:cubicBezTo>
                  <a:pt x="23600" y="694668"/>
                  <a:pt x="17602" y="721033"/>
                  <a:pt x="11047" y="747252"/>
                </a:cubicBezTo>
                <a:lnTo>
                  <a:pt x="1214" y="786581"/>
                </a:lnTo>
                <a:cubicBezTo>
                  <a:pt x="8121" y="924708"/>
                  <a:pt x="-21589" y="949545"/>
                  <a:pt x="40543" y="1032388"/>
                </a:cubicBezTo>
                <a:cubicBezTo>
                  <a:pt x="48886" y="1043512"/>
                  <a:pt x="60208" y="1052052"/>
                  <a:pt x="70040" y="1061884"/>
                </a:cubicBezTo>
                <a:cubicBezTo>
                  <a:pt x="76595" y="1074994"/>
                  <a:pt x="80322" y="1089953"/>
                  <a:pt x="89705" y="1101213"/>
                </a:cubicBezTo>
                <a:cubicBezTo>
                  <a:pt x="97270" y="1110291"/>
                  <a:pt x="111819" y="1111651"/>
                  <a:pt x="119201" y="1120878"/>
                </a:cubicBezTo>
                <a:cubicBezTo>
                  <a:pt x="173473" y="1188719"/>
                  <a:pt x="74004" y="1113689"/>
                  <a:pt x="158531" y="1170039"/>
                </a:cubicBezTo>
                <a:cubicBezTo>
                  <a:pt x="222431" y="1265892"/>
                  <a:pt x="122366" y="1116971"/>
                  <a:pt x="207692" y="1238865"/>
                </a:cubicBezTo>
                <a:cubicBezTo>
                  <a:pt x="221245" y="1258226"/>
                  <a:pt x="227357" y="1284748"/>
                  <a:pt x="247021" y="1297858"/>
                </a:cubicBezTo>
                <a:cubicBezTo>
                  <a:pt x="266685" y="1310968"/>
                  <a:pt x="289302" y="1320477"/>
                  <a:pt x="306014" y="1337188"/>
                </a:cubicBezTo>
                <a:cubicBezTo>
                  <a:pt x="315846" y="1347020"/>
                  <a:pt x="322805" y="1361037"/>
                  <a:pt x="335511" y="1366684"/>
                </a:cubicBezTo>
                <a:cubicBezTo>
                  <a:pt x="353729" y="1374781"/>
                  <a:pt x="375164" y="1371682"/>
                  <a:pt x="394505" y="1376517"/>
                </a:cubicBezTo>
                <a:cubicBezTo>
                  <a:pt x="414614" y="1381544"/>
                  <a:pt x="453498" y="1396181"/>
                  <a:pt x="453498" y="1396181"/>
                </a:cubicBezTo>
                <a:cubicBezTo>
                  <a:pt x="384437" y="1442222"/>
                  <a:pt x="396427" y="1414144"/>
                  <a:pt x="384672" y="1484671"/>
                </a:cubicBezTo>
                <a:cubicBezTo>
                  <a:pt x="384133" y="1487904"/>
                  <a:pt x="360092" y="1484671"/>
                  <a:pt x="355176" y="1484671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35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996B193-D992-4855-AE1C-94F626A7CB36}"/>
              </a:ext>
            </a:extLst>
          </p:cNvPr>
          <p:cNvSpPr/>
          <p:nvPr/>
        </p:nvSpPr>
        <p:spPr>
          <a:xfrm>
            <a:off x="2455607" y="1511710"/>
            <a:ext cx="2706329" cy="2551471"/>
          </a:xfrm>
          <a:custGeom>
            <a:avLst/>
            <a:gdLst>
              <a:gd fmla="*/ 2792361 w 3608439" name="connsiteX0"/>
              <a:gd fmla="*/ 3401961 h 3401961" name="connsiteY0"/>
              <a:gd fmla="*/ 2792361 w 3608439" name="connsiteX1"/>
              <a:gd fmla="*/ 3401961 h 3401961" name="connsiteY1"/>
              <a:gd fmla="*/ 2880852 w 3608439" name="connsiteX2"/>
              <a:gd fmla="*/ 3392129 h 3401961" name="connsiteY2"/>
              <a:gd fmla="*/ 2910348 w 3608439" name="connsiteX3"/>
              <a:gd fmla="*/ 3382297 h 3401961" name="connsiteY3"/>
              <a:gd fmla="*/ 3038168 w 3608439" name="connsiteX4"/>
              <a:gd fmla="*/ 3372464 h 3401961" name="connsiteY4"/>
              <a:gd fmla="*/ 3215148 w 3608439" name="connsiteX5"/>
              <a:gd fmla="*/ 3342968 h 3401961" name="connsiteY5"/>
              <a:gd fmla="*/ 3303639 w 3608439" name="connsiteX6"/>
              <a:gd fmla="*/ 3313471 h 3401961" name="connsiteY6"/>
              <a:gd fmla="*/ 3333135 w 3608439" name="connsiteX7"/>
              <a:gd fmla="*/ 3303639 h 3401961" name="connsiteY7"/>
              <a:gd fmla="*/ 3392129 w 3608439" name="connsiteX8"/>
              <a:gd fmla="*/ 3293806 h 3401961" name="connsiteY8"/>
              <a:gd fmla="*/ 3451123 w 3608439" name="connsiteX9"/>
              <a:gd fmla="*/ 3274142 h 3401961" name="connsiteY9"/>
              <a:gd fmla="*/ 3510116 w 3608439" name="connsiteX10"/>
              <a:gd fmla="*/ 3234813 h 3401961" name="connsiteY10"/>
              <a:gd fmla="*/ 3559277 w 3608439" name="connsiteX11"/>
              <a:gd fmla="*/ 3185652 h 3401961" name="connsiteY11"/>
              <a:gd fmla="*/ 3569110 w 3608439" name="connsiteX12"/>
              <a:gd fmla="*/ 3116826 h 3401961" name="connsiteY12"/>
              <a:gd fmla="*/ 3588774 w 3608439" name="connsiteX13"/>
              <a:gd fmla="*/ 3028335 h 3401961" name="connsiteY13"/>
              <a:gd fmla="*/ 3608439 w 3608439" name="connsiteX14"/>
              <a:gd fmla="*/ 2949677 h 3401961" name="connsiteY14"/>
              <a:gd fmla="*/ 3598606 w 3608439" name="connsiteX15"/>
              <a:gd fmla="*/ 2674374 h 3401961" name="connsiteY15"/>
              <a:gd fmla="*/ 3578942 w 3608439" name="connsiteX16"/>
              <a:gd fmla="*/ 2644877 h 3401961" name="connsiteY16"/>
              <a:gd fmla="*/ 3569110 w 3608439" name="connsiteX17"/>
              <a:gd fmla="*/ 2615381 h 3401961" name="connsiteY17"/>
              <a:gd fmla="*/ 3529781 w 3608439" name="connsiteX18"/>
              <a:gd fmla="*/ 2585884 h 3401961" name="connsiteY18"/>
              <a:gd fmla="*/ 3500284 w 3608439" name="connsiteX19"/>
              <a:gd fmla="*/ 2556387 h 3401961" name="connsiteY19"/>
              <a:gd fmla="*/ 3411793 w 3608439" name="connsiteX20"/>
              <a:gd fmla="*/ 2507226 h 3401961" name="connsiteY20"/>
              <a:gd fmla="*/ 3352800 w 3608439" name="connsiteX21"/>
              <a:gd fmla="*/ 2467897 h 3401961" name="connsiteY21"/>
              <a:gd fmla="*/ 3274142 w 3608439" name="connsiteX22"/>
              <a:gd fmla="*/ 2438400 h 3401961" name="connsiteY22"/>
              <a:gd fmla="*/ 3244645 w 3608439" name="connsiteX23"/>
              <a:gd fmla="*/ 2408903 h 3401961" name="connsiteY23"/>
              <a:gd fmla="*/ 3205316 w 3608439" name="connsiteX24"/>
              <a:gd fmla="*/ 2379406 h 3401961" name="connsiteY24"/>
              <a:gd fmla="*/ 3175819 w 3608439" name="connsiteX25"/>
              <a:gd fmla="*/ 2359742 h 3401961" name="connsiteY25"/>
              <a:gd fmla="*/ 3116826 w 3608439" name="connsiteX26"/>
              <a:gd fmla="*/ 2310581 h 3401961" name="connsiteY26"/>
              <a:gd fmla="*/ 3057832 w 3608439" name="connsiteX27"/>
              <a:gd fmla="*/ 2251587 h 3401961" name="connsiteY27"/>
              <a:gd fmla="*/ 2949677 w 3608439" name="connsiteX28"/>
              <a:gd fmla="*/ 2163097 h 3401961" name="connsiteY28"/>
              <a:gd fmla="*/ 2871019 w 3608439" name="connsiteX29"/>
              <a:gd fmla="*/ 2094271 h 3401961" name="connsiteY29"/>
              <a:gd fmla="*/ 2841523 w 3608439" name="connsiteX30"/>
              <a:gd fmla="*/ 2064774 h 3401961" name="connsiteY30"/>
              <a:gd fmla="*/ 2812026 w 3608439" name="connsiteX31"/>
              <a:gd fmla="*/ 2045110 h 3401961" name="connsiteY31"/>
              <a:gd fmla="*/ 2772697 w 3608439" name="connsiteX32"/>
              <a:gd fmla="*/ 2015613 h 3401961" name="connsiteY32"/>
              <a:gd fmla="*/ 2694039 w 3608439" name="connsiteX33"/>
              <a:gd fmla="*/ 1956619 h 3401961" name="connsiteY33"/>
              <a:gd fmla="*/ 2684206 w 3608439" name="connsiteX34"/>
              <a:gd fmla="*/ 1927122 h 3401961" name="connsiteY34"/>
              <a:gd fmla="*/ 2654710 w 3608439" name="connsiteX35"/>
              <a:gd fmla="*/ 1897626 h 3401961" name="connsiteY35"/>
              <a:gd fmla="*/ 2635045 w 3608439" name="connsiteX36"/>
              <a:gd fmla="*/ 1868129 h 3401961" name="connsiteY36"/>
              <a:gd fmla="*/ 2625213 w 3608439" name="connsiteX37"/>
              <a:gd fmla="*/ 1818968 h 3401961" name="connsiteY37"/>
              <a:gd fmla="*/ 2605548 w 3608439" name="connsiteX38"/>
              <a:gd fmla="*/ 1789471 h 3401961" name="connsiteY38"/>
              <a:gd fmla="*/ 2576052 w 3608439" name="connsiteX39"/>
              <a:gd fmla="*/ 1730477 h 3401961" name="connsiteY39"/>
              <a:gd fmla="*/ 2566219 w 3608439" name="connsiteX40"/>
              <a:gd fmla="*/ 1681316 h 3401961" name="connsiteY40"/>
              <a:gd fmla="*/ 2517058 w 3608439" name="connsiteX41"/>
              <a:gd fmla="*/ 1602658 h 3401961" name="connsiteY41"/>
              <a:gd fmla="*/ 2487561 w 3608439" name="connsiteX42"/>
              <a:gd fmla="*/ 1573161 h 3401961" name="connsiteY42"/>
              <a:gd fmla="*/ 2448232 w 3608439" name="connsiteX43"/>
              <a:gd fmla="*/ 1524000 h 3401961" name="connsiteY43"/>
              <a:gd fmla="*/ 2399071 w 3608439" name="connsiteX44"/>
              <a:gd fmla="*/ 1445342 h 3401961" name="connsiteY44"/>
              <a:gd fmla="*/ 2379406 w 3608439" name="connsiteX45"/>
              <a:gd fmla="*/ 1415845 h 3401961" name="connsiteY45"/>
              <a:gd fmla="*/ 2320413 w 3608439" name="connsiteX46"/>
              <a:gd fmla="*/ 1356852 h 3401961" name="connsiteY46"/>
              <a:gd fmla="*/ 2281084 w 3608439" name="connsiteX47"/>
              <a:gd fmla="*/ 1297858 h 3401961" name="connsiteY47"/>
              <a:gd fmla="*/ 2261419 w 3608439" name="connsiteX48"/>
              <a:gd fmla="*/ 1268361 h 3401961" name="connsiteY48"/>
              <a:gd fmla="*/ 2202426 w 3608439" name="connsiteX49"/>
              <a:gd fmla="*/ 1209368 h 3401961" name="connsiteY49"/>
              <a:gd fmla="*/ 2172929 w 3608439" name="connsiteX50"/>
              <a:gd fmla="*/ 1179871 h 3401961" name="connsiteY50"/>
              <a:gd fmla="*/ 2104103 w 3608439" name="connsiteX51"/>
              <a:gd fmla="*/ 1150374 h 3401961" name="connsiteY51"/>
              <a:gd fmla="*/ 2074606 w 3608439" name="connsiteX52"/>
              <a:gd fmla="*/ 1120877 h 3401961" name="connsiteY52"/>
              <a:gd fmla="*/ 2025445 w 3608439" name="connsiteX53"/>
              <a:gd fmla="*/ 1101213 h 3401961" name="connsiteY53"/>
              <a:gd fmla="*/ 1986116 w 3608439" name="connsiteX54"/>
              <a:gd fmla="*/ 1081548 h 3401961" name="connsiteY54"/>
              <a:gd fmla="*/ 1956619 w 3608439" name="connsiteX55"/>
              <a:gd fmla="*/ 1061884 h 3401961" name="connsiteY55"/>
              <a:gd fmla="*/ 1877961 w 3608439" name="connsiteX56"/>
              <a:gd fmla="*/ 1042219 h 3401961" name="connsiteY56"/>
              <a:gd fmla="*/ 1818968 w 3608439" name="connsiteX57"/>
              <a:gd fmla="*/ 1022555 h 3401961" name="connsiteY57"/>
              <a:gd fmla="*/ 1720645 w 3608439" name="connsiteX58"/>
              <a:gd fmla="*/ 993058 h 3401961" name="connsiteY58"/>
              <a:gd fmla="*/ 1691148 w 3608439" name="connsiteX59"/>
              <a:gd fmla="*/ 983226 h 3401961" name="connsiteY59"/>
              <a:gd fmla="*/ 1651819 w 3608439" name="connsiteX60"/>
              <a:gd fmla="*/ 963561 h 3401961" name="connsiteY60"/>
              <a:gd fmla="*/ 1573161 w 3608439" name="connsiteX61"/>
              <a:gd fmla="*/ 943897 h 3401961" name="connsiteY61"/>
              <a:gd fmla="*/ 1543664 w 3608439" name="connsiteX62"/>
              <a:gd fmla="*/ 934064 h 3401961" name="connsiteY62"/>
              <a:gd fmla="*/ 1474839 w 3608439" name="connsiteX63"/>
              <a:gd fmla="*/ 914400 h 3401961" name="connsiteY63"/>
              <a:gd fmla="*/ 1415845 w 3608439" name="connsiteX64"/>
              <a:gd fmla="*/ 865239 h 3401961" name="connsiteY64"/>
              <a:gd fmla="*/ 1386348 w 3608439" name="connsiteX65"/>
              <a:gd fmla="*/ 845574 h 3401961" name="connsiteY65"/>
              <a:gd fmla="*/ 1366684 w 3608439" name="connsiteX66"/>
              <a:gd fmla="*/ 816077 h 3401961" name="connsiteY66"/>
              <a:gd fmla="*/ 1337187 w 3608439" name="connsiteX67"/>
              <a:gd fmla="*/ 796413 h 3401961" name="connsiteY67"/>
              <a:gd fmla="*/ 1297858 w 3608439" name="connsiteX68"/>
              <a:gd fmla="*/ 737419 h 3401961" name="connsiteY68"/>
              <a:gd fmla="*/ 1268361 w 3608439" name="connsiteX69"/>
              <a:gd fmla="*/ 707922 h 3401961" name="connsiteY69"/>
              <a:gd fmla="*/ 1258529 w 3608439" name="connsiteX70"/>
              <a:gd fmla="*/ 678426 h 3401961" name="connsiteY70"/>
              <a:gd fmla="*/ 1199535 w 3608439" name="connsiteX71"/>
              <a:gd fmla="*/ 589935 h 3401961" name="connsiteY71"/>
              <a:gd fmla="*/ 1179871 w 3608439" name="connsiteX72"/>
              <a:gd fmla="*/ 560439 h 3401961" name="connsiteY72"/>
              <a:gd fmla="*/ 1160206 w 3608439" name="connsiteX73"/>
              <a:gd fmla="*/ 530942 h 3401961" name="connsiteY73"/>
              <a:gd fmla="*/ 1150374 w 3608439" name="connsiteX74"/>
              <a:gd fmla="*/ 501445 h 3401961" name="connsiteY74"/>
              <a:gd fmla="*/ 1111045 w 3608439" name="connsiteX75"/>
              <a:gd fmla="*/ 442452 h 3401961" name="connsiteY75"/>
              <a:gd fmla="*/ 1101213 w 3608439" name="connsiteX76"/>
              <a:gd fmla="*/ 412955 h 3401961" name="connsiteY76"/>
              <a:gd fmla="*/ 1081548 w 3608439" name="connsiteX77"/>
              <a:gd fmla="*/ 373626 h 3401961" name="connsiteY77"/>
              <a:gd fmla="*/ 1052052 w 3608439" name="connsiteX78"/>
              <a:gd fmla="*/ 304800 h 3401961" name="connsiteY78"/>
              <a:gd fmla="*/ 1022555 w 3608439" name="connsiteX79"/>
              <a:gd fmla="*/ 226142 h 3401961" name="connsiteY79"/>
              <a:gd fmla="*/ 993058 w 3608439" name="connsiteX80"/>
              <a:gd fmla="*/ 167148 h 3401961" name="connsiteY80"/>
              <a:gd fmla="*/ 963561 w 3608439" name="connsiteX81"/>
              <a:gd fmla="*/ 147484 h 3401961" name="connsiteY81"/>
              <a:gd fmla="*/ 914400 w 3608439" name="connsiteX82"/>
              <a:gd fmla="*/ 98322 h 3401961" name="connsiteY82"/>
              <a:gd fmla="*/ 884903 w 3608439" name="connsiteX83"/>
              <a:gd fmla="*/ 68826 h 3401961" name="connsiteY83"/>
              <a:gd fmla="*/ 825910 w 3608439" name="connsiteX84"/>
              <a:gd fmla="*/ 39329 h 3401961" name="connsiteY84"/>
              <a:gd fmla="*/ 796413 w 3608439" name="connsiteX85"/>
              <a:gd fmla="*/ 19664 h 3401961" name="connsiteY85"/>
              <a:gd fmla="*/ 717755 w 3608439" name="connsiteX86"/>
              <a:gd fmla="*/ 0 h 3401961" name="connsiteY86"/>
              <a:gd fmla="*/ 629264 w 3608439" name="connsiteX87"/>
              <a:gd fmla="*/ 9832 h 3401961" name="connsiteY87"/>
              <a:gd fmla="*/ 501445 w 3608439" name="connsiteX88"/>
              <a:gd fmla="*/ 49161 h 3401961" name="connsiteY88"/>
              <a:gd fmla="*/ 462116 w 3608439" name="connsiteX89"/>
              <a:gd fmla="*/ 68826 h 3401961" name="connsiteY89"/>
              <a:gd fmla="*/ 393290 w 3608439" name="connsiteX90"/>
              <a:gd fmla="*/ 88490 h 3401961" name="connsiteY90"/>
              <a:gd fmla="*/ 353961 w 3608439" name="connsiteX91"/>
              <a:gd fmla="*/ 108155 h 3401961" name="connsiteY91"/>
              <a:gd fmla="*/ 324464 w 3608439" name="connsiteX92"/>
              <a:gd fmla="*/ 137652 h 3401961" name="connsiteY92"/>
              <a:gd fmla="*/ 265471 w 3608439" name="connsiteX93"/>
              <a:gd fmla="*/ 167148 h 3401961" name="connsiteY93"/>
              <a:gd fmla="*/ 206477 w 3608439" name="connsiteX94"/>
              <a:gd fmla="*/ 216310 h 3401961" name="connsiteY94"/>
              <a:gd fmla="*/ 157316 w 3608439" name="connsiteX95"/>
              <a:gd fmla="*/ 265471 h 3401961" name="connsiteY95"/>
              <a:gd fmla="*/ 88490 w 3608439" name="connsiteX96"/>
              <a:gd fmla="*/ 344129 h 3401961" name="connsiteY96"/>
              <a:gd fmla="*/ 68826 w 3608439" name="connsiteX97"/>
              <a:gd fmla="*/ 373626 h 3401961" name="connsiteY97"/>
              <a:gd fmla="*/ 58993 w 3608439" name="connsiteX98"/>
              <a:gd fmla="*/ 403122 h 3401961" name="connsiteY98"/>
              <a:gd fmla="*/ 39329 w 3608439" name="connsiteX99"/>
              <a:gd fmla="*/ 432619 h 3401961" name="connsiteY99"/>
              <a:gd fmla="*/ 19664 w 3608439" name="connsiteX100"/>
              <a:gd fmla="*/ 511277 h 3401961" name="connsiteY100"/>
              <a:gd fmla="*/ 0 w 3608439" name="connsiteX101"/>
              <a:gd fmla="*/ 540774 h 3401961" name="connsiteY101"/>
              <a:gd fmla="*/ 9832 w 3608439" name="connsiteX102"/>
              <a:gd fmla="*/ 865239 h 3401961" name="connsiteY102"/>
              <a:gd fmla="*/ 29497 w 3608439" name="connsiteX103"/>
              <a:gd fmla="*/ 953729 h 3401961" name="connsiteY103"/>
              <a:gd fmla="*/ 58993 w 3608439" name="connsiteX104"/>
              <a:gd fmla="*/ 1002890 h 3401961" name="connsiteY104"/>
              <a:gd fmla="*/ 127819 w 3608439" name="connsiteX105"/>
              <a:gd fmla="*/ 1111045 h 3401961" name="connsiteY105"/>
              <a:gd fmla="*/ 176981 w 3608439" name="connsiteX106"/>
              <a:gd fmla="*/ 1140542 h 3401961" name="connsiteY106"/>
              <a:gd fmla="*/ 216310 w 3608439" name="connsiteX107"/>
              <a:gd fmla="*/ 1179871 h 3401961" name="connsiteY107"/>
              <a:gd fmla="*/ 294968 w 3608439" name="connsiteX108"/>
              <a:gd fmla="*/ 1219200 h 3401961" name="connsiteY108"/>
              <a:gd fmla="*/ 383458 w 3608439" name="connsiteX109"/>
              <a:gd fmla="*/ 1258529 h 3401961" name="connsiteY109"/>
              <a:gd fmla="*/ 550606 w 3608439" name="connsiteX110"/>
              <a:gd fmla="*/ 1307690 h 3401961" name="connsiteY110"/>
              <a:gd fmla="*/ 599768 w 3608439" name="connsiteX111"/>
              <a:gd fmla="*/ 1327355 h 3401961" name="connsiteY111"/>
              <a:gd fmla="*/ 639097 w 3608439" name="connsiteX112"/>
              <a:gd fmla="*/ 1337187 h 3401961" name="connsiteY112"/>
              <a:gd fmla="*/ 668593 w 3608439" name="connsiteX113"/>
              <a:gd fmla="*/ 1347019 h 3401961" name="connsiteY113"/>
              <a:gd fmla="*/ 747252 w 3608439" name="connsiteX114"/>
              <a:gd fmla="*/ 1376516 h 3401961" name="connsiteY114"/>
              <a:gd fmla="*/ 855406 w 3608439" name="connsiteX115"/>
              <a:gd fmla="*/ 1435510 h 3401961" name="connsiteY115"/>
              <a:gd fmla="*/ 875071 w 3608439" name="connsiteX116"/>
              <a:gd fmla="*/ 1465006 h 3401961" name="connsiteY116"/>
              <a:gd fmla="*/ 934064 w 3608439" name="connsiteX117"/>
              <a:gd fmla="*/ 1543664 h 3401961" name="connsiteY117"/>
              <a:gd fmla="*/ 1002890 w 3608439" name="connsiteX118"/>
              <a:gd fmla="*/ 1641987 h 3401961" name="connsiteY118"/>
              <a:gd fmla="*/ 1022555 w 3608439" name="connsiteX119"/>
              <a:gd fmla="*/ 1671484 h 3401961" name="connsiteY119"/>
              <a:gd fmla="*/ 1042219 w 3608439" name="connsiteX120"/>
              <a:gd fmla="*/ 1720645 h 3401961" name="connsiteY120"/>
              <a:gd fmla="*/ 1081548 w 3608439" name="connsiteX121"/>
              <a:gd fmla="*/ 1779639 h 3401961" name="connsiteY121"/>
              <a:gd fmla="*/ 1130710 w 3608439" name="connsiteX122"/>
              <a:gd fmla="*/ 1858297 h 3401961" name="connsiteY122"/>
              <a:gd fmla="*/ 1179871 w 3608439" name="connsiteX123"/>
              <a:gd fmla="*/ 1936955 h 3401961" name="connsiteY123"/>
              <a:gd fmla="*/ 1199535 w 3608439" name="connsiteX124"/>
              <a:gd fmla="*/ 1976284 h 3401961" name="connsiteY124"/>
              <a:gd fmla="*/ 1258529 w 3608439" name="connsiteX125"/>
              <a:gd fmla="*/ 2054942 h 3401961" name="connsiteY125"/>
              <a:gd fmla="*/ 1278193 w 3608439" name="connsiteX126"/>
              <a:gd fmla="*/ 2084439 h 3401961" name="connsiteY126"/>
              <a:gd fmla="*/ 1288026 w 3608439" name="connsiteX127"/>
              <a:gd fmla="*/ 2113935 h 3401961" name="connsiteY127"/>
              <a:gd fmla="*/ 1317523 w 3608439" name="connsiteX128"/>
              <a:gd fmla="*/ 2133600 h 3401961" name="connsiteY128"/>
              <a:gd fmla="*/ 1366684 w 3608439" name="connsiteX129"/>
              <a:gd fmla="*/ 2202426 h 3401961" name="connsiteY129"/>
              <a:gd fmla="*/ 1455174 w 3608439" name="connsiteX130"/>
              <a:gd fmla="*/ 2300748 h 3401961" name="connsiteY130"/>
              <a:gd fmla="*/ 1504335 w 3608439" name="connsiteX131"/>
              <a:gd fmla="*/ 2330245 h 3401961" name="connsiteY131"/>
              <a:gd fmla="*/ 1602658 w 3608439" name="connsiteX132"/>
              <a:gd fmla="*/ 2399071 h 3401961" name="connsiteY132"/>
              <a:gd fmla="*/ 1691148 w 3608439" name="connsiteX133"/>
              <a:gd fmla="*/ 2467897 h 3401961" name="connsiteY133"/>
              <a:gd fmla="*/ 1848464 w 3608439" name="connsiteX134"/>
              <a:gd fmla="*/ 2556387 h 3401961" name="connsiteY134"/>
              <a:gd fmla="*/ 1877961 w 3608439" name="connsiteX135"/>
              <a:gd fmla="*/ 2576052 h 3401961" name="connsiteY135"/>
              <a:gd fmla="*/ 1956619 w 3608439" name="connsiteX136"/>
              <a:gd fmla="*/ 2635045 h 3401961" name="connsiteY136"/>
              <a:gd fmla="*/ 2025445 w 3608439" name="connsiteX137"/>
              <a:gd fmla="*/ 2684206 h 3401961" name="connsiteY137"/>
              <a:gd fmla="*/ 2074606 w 3608439" name="connsiteX138"/>
              <a:gd fmla="*/ 2723535 h 3401961" name="connsiteY138"/>
              <a:gd fmla="*/ 2104103 w 3608439" name="connsiteX139"/>
              <a:gd fmla="*/ 2753032 h 3401961" name="connsiteY139"/>
              <a:gd fmla="*/ 2153264 w 3608439" name="connsiteX140"/>
              <a:gd fmla="*/ 2782529 h 3401961" name="connsiteY140"/>
              <a:gd fmla="*/ 2192593 w 3608439" name="connsiteX141"/>
              <a:gd fmla="*/ 2812026 h 3401961" name="connsiteY141"/>
              <a:gd fmla="*/ 2222090 w 3608439" name="connsiteX142"/>
              <a:gd fmla="*/ 2831690 h 3401961" name="connsiteY142"/>
              <a:gd fmla="*/ 2261419 w 3608439" name="connsiteX143"/>
              <a:gd fmla="*/ 2861187 h 3401961" name="connsiteY143"/>
              <a:gd fmla="*/ 2300748 w 3608439" name="connsiteX144"/>
              <a:gd fmla="*/ 2880852 h 3401961" name="connsiteY144"/>
              <a:gd fmla="*/ 2379406 w 3608439" name="connsiteX145"/>
              <a:gd fmla="*/ 2910348 h 3401961" name="connsiteY145"/>
              <a:gd fmla="*/ 2448232 w 3608439" name="connsiteX146"/>
              <a:gd fmla="*/ 2939845 h 3401961" name="connsiteY146"/>
              <a:gd fmla="*/ 2507226 w 3608439" name="connsiteX147"/>
              <a:gd fmla="*/ 2979174 h 3401961" name="connsiteY147"/>
              <a:gd fmla="*/ 2546555 w 3608439" name="connsiteX148"/>
              <a:gd fmla="*/ 2998839 h 3401961" name="connsiteY148"/>
              <a:gd fmla="*/ 2605548 w 3608439" name="connsiteX149"/>
              <a:gd fmla="*/ 3057832 h 3401961" name="connsiteY149"/>
              <a:gd fmla="*/ 2635045 w 3608439" name="connsiteX150"/>
              <a:gd fmla="*/ 3077497 h 3401961" name="connsiteY150"/>
              <a:gd fmla="*/ 2654710 w 3608439" name="connsiteX151"/>
              <a:gd fmla="*/ 3106993 h 3401961" name="connsiteY151"/>
              <a:gd fmla="*/ 2694039 w 3608439" name="connsiteX152"/>
              <a:gd fmla="*/ 3185652 h 3401961" name="connsiteY152"/>
              <a:gd fmla="*/ 2713703 w 3608439" name="connsiteX153"/>
              <a:gd fmla="*/ 3215148 h 3401961" name="connsiteY153"/>
              <a:gd fmla="*/ 2743200 w 3608439" name="connsiteX154"/>
              <a:gd fmla="*/ 3234813 h 3401961" name="connsiteY154"/>
              <a:gd fmla="*/ 2782529 w 3608439" name="connsiteX155"/>
              <a:gd fmla="*/ 3303639 h 3401961" name="connsiteY155"/>
              <a:gd fmla="*/ 2812026 w 3608439" name="connsiteX156"/>
              <a:gd fmla="*/ 3313471 h 3401961" name="connsiteY156"/>
              <a:gd fmla="*/ 2792361 w 3608439" name="connsiteX157"/>
              <a:gd fmla="*/ 3401961 h 3401961" name="connsiteY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b="b" l="l" r="r" t="t"/>
            <a:pathLst>
              <a:path h="3401961" w="3608439">
                <a:moveTo>
                  <a:pt x="2792361" y="3401961"/>
                </a:moveTo>
                <a:lnTo>
                  <a:pt x="2792361" y="3401961"/>
                </a:lnTo>
                <a:cubicBezTo>
                  <a:pt x="2821858" y="3398684"/>
                  <a:pt x="2851577" y="3397008"/>
                  <a:pt x="2880852" y="3392129"/>
                </a:cubicBezTo>
                <a:cubicBezTo>
                  <a:pt x="2891075" y="3390425"/>
                  <a:pt x="2900064" y="3383583"/>
                  <a:pt x="2910348" y="3382297"/>
                </a:cubicBezTo>
                <a:cubicBezTo>
                  <a:pt x="2952751" y="3376997"/>
                  <a:pt x="2995561" y="3375742"/>
                  <a:pt x="3038168" y="3372464"/>
                </a:cubicBezTo>
                <a:cubicBezTo>
                  <a:pt x="3134601" y="3340320"/>
                  <a:pt x="3076505" y="3354521"/>
                  <a:pt x="3215148" y="3342968"/>
                </a:cubicBezTo>
                <a:lnTo>
                  <a:pt x="3303639" y="3313471"/>
                </a:lnTo>
                <a:cubicBezTo>
                  <a:pt x="3313471" y="3310194"/>
                  <a:pt x="3322912" y="3305343"/>
                  <a:pt x="3333135" y="3303639"/>
                </a:cubicBezTo>
                <a:cubicBezTo>
                  <a:pt x="3352800" y="3300361"/>
                  <a:pt x="3372788" y="3298641"/>
                  <a:pt x="3392129" y="3293806"/>
                </a:cubicBezTo>
                <a:cubicBezTo>
                  <a:pt x="3412238" y="3288779"/>
                  <a:pt x="3451123" y="3274142"/>
                  <a:pt x="3451123" y="3274142"/>
                </a:cubicBezTo>
                <a:cubicBezTo>
                  <a:pt x="3470787" y="3261032"/>
                  <a:pt x="3497006" y="3254477"/>
                  <a:pt x="3510116" y="3234813"/>
                </a:cubicBezTo>
                <a:cubicBezTo>
                  <a:pt x="3536336" y="3195484"/>
                  <a:pt x="3519949" y="3211871"/>
                  <a:pt x="3559277" y="3185652"/>
                </a:cubicBezTo>
                <a:cubicBezTo>
                  <a:pt x="3562555" y="3162710"/>
                  <a:pt x="3565300" y="3139686"/>
                  <a:pt x="3569110" y="3116826"/>
                </a:cubicBezTo>
                <a:cubicBezTo>
                  <a:pt x="3578997" y="3057506"/>
                  <a:pt x="3576987" y="3081376"/>
                  <a:pt x="3588774" y="3028335"/>
                </a:cubicBezTo>
                <a:cubicBezTo>
                  <a:pt x="3604593" y="2957150"/>
                  <a:pt x="3590869" y="3002384"/>
                  <a:pt x="3608439" y="2949677"/>
                </a:cubicBezTo>
                <a:cubicBezTo>
                  <a:pt x="3605161" y="2857909"/>
                  <a:pt x="3607451" y="2765773"/>
                  <a:pt x="3598606" y="2674374"/>
                </a:cubicBezTo>
                <a:cubicBezTo>
                  <a:pt x="3597468" y="2662612"/>
                  <a:pt x="3584227" y="2655446"/>
                  <a:pt x="3578942" y="2644877"/>
                </a:cubicBezTo>
                <a:cubicBezTo>
                  <a:pt x="3574307" y="2635607"/>
                  <a:pt x="3575745" y="2623343"/>
                  <a:pt x="3569110" y="2615381"/>
                </a:cubicBezTo>
                <a:cubicBezTo>
                  <a:pt x="3558619" y="2602792"/>
                  <a:pt x="3542223" y="2596549"/>
                  <a:pt x="3529781" y="2585884"/>
                </a:cubicBezTo>
                <a:cubicBezTo>
                  <a:pt x="3519224" y="2576835"/>
                  <a:pt x="3511260" y="2564924"/>
                  <a:pt x="3500284" y="2556387"/>
                </a:cubicBezTo>
                <a:cubicBezTo>
                  <a:pt x="3449571" y="2516944"/>
                  <a:pt x="3456298" y="2522061"/>
                  <a:pt x="3411793" y="2507226"/>
                </a:cubicBezTo>
                <a:cubicBezTo>
                  <a:pt x="3392129" y="2494116"/>
                  <a:pt x="3375728" y="2473629"/>
                  <a:pt x="3352800" y="2467897"/>
                </a:cubicBezTo>
                <a:cubicBezTo>
                  <a:pt x="3299252" y="2454509"/>
                  <a:pt x="3325558" y="2464107"/>
                  <a:pt x="3274142" y="2438400"/>
                </a:cubicBezTo>
                <a:cubicBezTo>
                  <a:pt x="3264310" y="2428568"/>
                  <a:pt x="3255202" y="2417952"/>
                  <a:pt x="3244645" y="2408903"/>
                </a:cubicBezTo>
                <a:cubicBezTo>
                  <a:pt x="3232203" y="2398238"/>
                  <a:pt x="3218651" y="2388931"/>
                  <a:pt x="3205316" y="2379406"/>
                </a:cubicBezTo>
                <a:cubicBezTo>
                  <a:pt x="3195700" y="2372538"/>
                  <a:pt x="3184897" y="2367307"/>
                  <a:pt x="3175819" y="2359742"/>
                </a:cubicBezTo>
                <a:cubicBezTo>
                  <a:pt x="3100114" y="2296655"/>
                  <a:pt x="3190062" y="2359403"/>
                  <a:pt x="3116826" y="2310581"/>
                </a:cubicBezTo>
                <a:cubicBezTo>
                  <a:pt x="3079276" y="2254256"/>
                  <a:pt x="3118812" y="2306469"/>
                  <a:pt x="3057832" y="2251587"/>
                </a:cubicBezTo>
                <a:cubicBezTo>
                  <a:pt x="2961159" y="2164580"/>
                  <a:pt x="3039293" y="2216865"/>
                  <a:pt x="2949677" y="2163097"/>
                </a:cubicBezTo>
                <a:cubicBezTo>
                  <a:pt x="2894776" y="2089894"/>
                  <a:pt x="2950488" y="2153873"/>
                  <a:pt x="2871019" y="2094271"/>
                </a:cubicBezTo>
                <a:cubicBezTo>
                  <a:pt x="2859895" y="2085928"/>
                  <a:pt x="2852205" y="2073676"/>
                  <a:pt x="2841523" y="2064774"/>
                </a:cubicBezTo>
                <a:cubicBezTo>
                  <a:pt x="2832445" y="2057209"/>
                  <a:pt x="2821642" y="2051978"/>
                  <a:pt x="2812026" y="2045110"/>
                </a:cubicBezTo>
                <a:cubicBezTo>
                  <a:pt x="2798691" y="2035585"/>
                  <a:pt x="2785139" y="2026278"/>
                  <a:pt x="2772697" y="2015613"/>
                </a:cubicBezTo>
                <a:cubicBezTo>
                  <a:pt x="2705793" y="1958266"/>
                  <a:pt x="2787963" y="2012974"/>
                  <a:pt x="2694039" y="1956619"/>
                </a:cubicBezTo>
                <a:cubicBezTo>
                  <a:pt x="2690761" y="1946787"/>
                  <a:pt x="2689955" y="1935746"/>
                  <a:pt x="2684206" y="1927122"/>
                </a:cubicBezTo>
                <a:cubicBezTo>
                  <a:pt x="2676493" y="1915553"/>
                  <a:pt x="2663611" y="1908308"/>
                  <a:pt x="2654710" y="1897626"/>
                </a:cubicBezTo>
                <a:cubicBezTo>
                  <a:pt x="2647145" y="1888548"/>
                  <a:pt x="2641600" y="1877961"/>
                  <a:pt x="2635045" y="1868129"/>
                </a:cubicBezTo>
                <a:cubicBezTo>
                  <a:pt x="2631768" y="1851742"/>
                  <a:pt x="2631081" y="1834615"/>
                  <a:pt x="2625213" y="1818968"/>
                </a:cubicBezTo>
                <a:cubicBezTo>
                  <a:pt x="2621064" y="1807903"/>
                  <a:pt x="2610833" y="1800040"/>
                  <a:pt x="2605548" y="1789471"/>
                </a:cubicBezTo>
                <a:cubicBezTo>
                  <a:pt x="2564836" y="1708048"/>
                  <a:pt x="2632412" y="1815020"/>
                  <a:pt x="2576052" y="1730477"/>
                </a:cubicBezTo>
                <a:cubicBezTo>
                  <a:pt x="2572774" y="1714090"/>
                  <a:pt x="2571504" y="1697170"/>
                  <a:pt x="2566219" y="1681316"/>
                </a:cubicBezTo>
                <a:cubicBezTo>
                  <a:pt x="2557062" y="1653846"/>
                  <a:pt x="2535408" y="1624067"/>
                  <a:pt x="2517058" y="1602658"/>
                </a:cubicBezTo>
                <a:cubicBezTo>
                  <a:pt x="2508009" y="1592101"/>
                  <a:pt x="2496718" y="1583626"/>
                  <a:pt x="2487561" y="1573161"/>
                </a:cubicBezTo>
                <a:cubicBezTo>
                  <a:pt x="2473742" y="1557368"/>
                  <a:pt x="2460823" y="1540789"/>
                  <a:pt x="2448232" y="1524000"/>
                </a:cubicBezTo>
                <a:cubicBezTo>
                  <a:pt x="2431389" y="1501543"/>
                  <a:pt x="2412942" y="1467535"/>
                  <a:pt x="2399071" y="1445342"/>
                </a:cubicBezTo>
                <a:cubicBezTo>
                  <a:pt x="2392808" y="1435321"/>
                  <a:pt x="2387257" y="1424677"/>
                  <a:pt x="2379406" y="1415845"/>
                </a:cubicBezTo>
                <a:cubicBezTo>
                  <a:pt x="2360930" y="1395060"/>
                  <a:pt x="2335839" y="1379991"/>
                  <a:pt x="2320413" y="1356852"/>
                </a:cubicBezTo>
                <a:lnTo>
                  <a:pt x="2281084" y="1297858"/>
                </a:lnTo>
                <a:cubicBezTo>
                  <a:pt x="2274529" y="1288026"/>
                  <a:pt x="2269775" y="1276717"/>
                  <a:pt x="2261419" y="1268361"/>
                </a:cubicBezTo>
                <a:lnTo>
                  <a:pt x="2202426" y="1209368"/>
                </a:lnTo>
                <a:cubicBezTo>
                  <a:pt x="2192594" y="1199536"/>
                  <a:pt x="2185366" y="1186090"/>
                  <a:pt x="2172929" y="1179871"/>
                </a:cubicBezTo>
                <a:cubicBezTo>
                  <a:pt x="2124330" y="1155571"/>
                  <a:pt x="2147505" y="1164841"/>
                  <a:pt x="2104103" y="1150374"/>
                </a:cubicBezTo>
                <a:cubicBezTo>
                  <a:pt x="2094271" y="1140542"/>
                  <a:pt x="2086397" y="1128247"/>
                  <a:pt x="2074606" y="1120877"/>
                </a:cubicBezTo>
                <a:cubicBezTo>
                  <a:pt x="2059639" y="1111523"/>
                  <a:pt x="2041573" y="1108381"/>
                  <a:pt x="2025445" y="1101213"/>
                </a:cubicBezTo>
                <a:cubicBezTo>
                  <a:pt x="2012051" y="1095260"/>
                  <a:pt x="1998842" y="1088820"/>
                  <a:pt x="1986116" y="1081548"/>
                </a:cubicBezTo>
                <a:cubicBezTo>
                  <a:pt x="1975856" y="1075685"/>
                  <a:pt x="1967724" y="1065922"/>
                  <a:pt x="1956619" y="1061884"/>
                </a:cubicBezTo>
                <a:cubicBezTo>
                  <a:pt x="1931220" y="1052648"/>
                  <a:pt x="1903600" y="1050765"/>
                  <a:pt x="1877961" y="1042219"/>
                </a:cubicBezTo>
                <a:cubicBezTo>
                  <a:pt x="1858297" y="1035664"/>
                  <a:pt x="1839077" y="1027583"/>
                  <a:pt x="1818968" y="1022555"/>
                </a:cubicBezTo>
                <a:cubicBezTo>
                  <a:pt x="1759530" y="1007694"/>
                  <a:pt x="1792459" y="1016995"/>
                  <a:pt x="1720645" y="993058"/>
                </a:cubicBezTo>
                <a:cubicBezTo>
                  <a:pt x="1710813" y="989781"/>
                  <a:pt x="1700418" y="987861"/>
                  <a:pt x="1691148" y="983226"/>
                </a:cubicBezTo>
                <a:cubicBezTo>
                  <a:pt x="1678038" y="976671"/>
                  <a:pt x="1665724" y="968196"/>
                  <a:pt x="1651819" y="963561"/>
                </a:cubicBezTo>
                <a:cubicBezTo>
                  <a:pt x="1626180" y="955015"/>
                  <a:pt x="1598800" y="952444"/>
                  <a:pt x="1573161" y="943897"/>
                </a:cubicBezTo>
                <a:cubicBezTo>
                  <a:pt x="1563329" y="940619"/>
                  <a:pt x="1553629" y="936911"/>
                  <a:pt x="1543664" y="934064"/>
                </a:cubicBezTo>
                <a:cubicBezTo>
                  <a:pt x="1457225" y="909367"/>
                  <a:pt x="1545574" y="937978"/>
                  <a:pt x="1474839" y="914400"/>
                </a:cubicBezTo>
                <a:cubicBezTo>
                  <a:pt x="1401603" y="865575"/>
                  <a:pt x="1491551" y="928327"/>
                  <a:pt x="1415845" y="865239"/>
                </a:cubicBezTo>
                <a:cubicBezTo>
                  <a:pt x="1406767" y="857674"/>
                  <a:pt x="1396180" y="852129"/>
                  <a:pt x="1386348" y="845574"/>
                </a:cubicBezTo>
                <a:cubicBezTo>
                  <a:pt x="1379793" y="835742"/>
                  <a:pt x="1375040" y="824433"/>
                  <a:pt x="1366684" y="816077"/>
                </a:cubicBezTo>
                <a:cubicBezTo>
                  <a:pt x="1358328" y="807721"/>
                  <a:pt x="1344968" y="805306"/>
                  <a:pt x="1337187" y="796413"/>
                </a:cubicBezTo>
                <a:cubicBezTo>
                  <a:pt x="1321624" y="778627"/>
                  <a:pt x="1314570" y="754131"/>
                  <a:pt x="1297858" y="737419"/>
                </a:cubicBezTo>
                <a:lnTo>
                  <a:pt x="1268361" y="707922"/>
                </a:lnTo>
                <a:cubicBezTo>
                  <a:pt x="1265084" y="698090"/>
                  <a:pt x="1263562" y="687486"/>
                  <a:pt x="1258529" y="678426"/>
                </a:cubicBezTo>
                <a:cubicBezTo>
                  <a:pt x="1258522" y="678414"/>
                  <a:pt x="1209371" y="604689"/>
                  <a:pt x="1199535" y="589935"/>
                </a:cubicBezTo>
                <a:lnTo>
                  <a:pt x="1179871" y="560439"/>
                </a:lnTo>
                <a:lnTo>
                  <a:pt x="1160206" y="530942"/>
                </a:lnTo>
                <a:cubicBezTo>
                  <a:pt x="1156929" y="521110"/>
                  <a:pt x="1155407" y="510505"/>
                  <a:pt x="1150374" y="501445"/>
                </a:cubicBezTo>
                <a:cubicBezTo>
                  <a:pt x="1138897" y="480785"/>
                  <a:pt x="1111045" y="442452"/>
                  <a:pt x="1111045" y="442452"/>
                </a:cubicBezTo>
                <a:cubicBezTo>
                  <a:pt x="1107768" y="432620"/>
                  <a:pt x="1105296" y="422481"/>
                  <a:pt x="1101213" y="412955"/>
                </a:cubicBezTo>
                <a:cubicBezTo>
                  <a:pt x="1095439" y="399483"/>
                  <a:pt x="1086694" y="387350"/>
                  <a:pt x="1081548" y="373626"/>
                </a:cubicBezTo>
                <a:cubicBezTo>
                  <a:pt x="1054336" y="301061"/>
                  <a:pt x="1091904" y="364580"/>
                  <a:pt x="1052052" y="304800"/>
                </a:cubicBezTo>
                <a:cubicBezTo>
                  <a:pt x="1033922" y="232287"/>
                  <a:pt x="1053405" y="298127"/>
                  <a:pt x="1022555" y="226142"/>
                </a:cubicBezTo>
                <a:cubicBezTo>
                  <a:pt x="1010560" y="198152"/>
                  <a:pt x="1016678" y="190767"/>
                  <a:pt x="993058" y="167148"/>
                </a:cubicBezTo>
                <a:cubicBezTo>
                  <a:pt x="984702" y="158792"/>
                  <a:pt x="973393" y="154039"/>
                  <a:pt x="963561" y="147484"/>
                </a:cubicBezTo>
                <a:cubicBezTo>
                  <a:pt x="927512" y="93409"/>
                  <a:pt x="963559" y="139287"/>
                  <a:pt x="914400" y="98322"/>
                </a:cubicBezTo>
                <a:cubicBezTo>
                  <a:pt x="903718" y="89420"/>
                  <a:pt x="895585" y="77728"/>
                  <a:pt x="884903" y="68826"/>
                </a:cubicBezTo>
                <a:cubicBezTo>
                  <a:pt x="859488" y="47647"/>
                  <a:pt x="855474" y="49184"/>
                  <a:pt x="825910" y="39329"/>
                </a:cubicBezTo>
                <a:cubicBezTo>
                  <a:pt x="816078" y="32774"/>
                  <a:pt x="807519" y="23702"/>
                  <a:pt x="796413" y="19664"/>
                </a:cubicBezTo>
                <a:cubicBezTo>
                  <a:pt x="771014" y="10428"/>
                  <a:pt x="717755" y="0"/>
                  <a:pt x="717755" y="0"/>
                </a:cubicBezTo>
                <a:cubicBezTo>
                  <a:pt x="688258" y="3277"/>
                  <a:pt x="658434" y="4363"/>
                  <a:pt x="629264" y="9832"/>
                </a:cubicBezTo>
                <a:cubicBezTo>
                  <a:pt x="618523" y="11846"/>
                  <a:pt x="515299" y="42234"/>
                  <a:pt x="501445" y="49161"/>
                </a:cubicBezTo>
                <a:cubicBezTo>
                  <a:pt x="488335" y="55716"/>
                  <a:pt x="475588" y="63052"/>
                  <a:pt x="462116" y="68826"/>
                </a:cubicBezTo>
                <a:cubicBezTo>
                  <a:pt x="442370" y="77288"/>
                  <a:pt x="413245" y="83501"/>
                  <a:pt x="393290" y="88490"/>
                </a:cubicBezTo>
                <a:cubicBezTo>
                  <a:pt x="380180" y="95045"/>
                  <a:pt x="365888" y="99636"/>
                  <a:pt x="353961" y="108155"/>
                </a:cubicBezTo>
                <a:cubicBezTo>
                  <a:pt x="342646" y="116237"/>
                  <a:pt x="336034" y="129939"/>
                  <a:pt x="324464" y="137652"/>
                </a:cubicBezTo>
                <a:cubicBezTo>
                  <a:pt x="235774" y="196779"/>
                  <a:pt x="358303" y="89789"/>
                  <a:pt x="265471" y="167148"/>
                </a:cubicBezTo>
                <a:cubicBezTo>
                  <a:pt x="189757" y="230242"/>
                  <a:pt x="279719" y="167481"/>
                  <a:pt x="206477" y="216310"/>
                </a:cubicBezTo>
                <a:cubicBezTo>
                  <a:pt x="170426" y="270386"/>
                  <a:pt x="206477" y="224503"/>
                  <a:pt x="157316" y="265471"/>
                </a:cubicBezTo>
                <a:cubicBezTo>
                  <a:pt x="133061" y="285683"/>
                  <a:pt x="106198" y="320518"/>
                  <a:pt x="88490" y="344129"/>
                </a:cubicBezTo>
                <a:cubicBezTo>
                  <a:pt x="81400" y="353583"/>
                  <a:pt x="74111" y="363057"/>
                  <a:pt x="68826" y="373626"/>
                </a:cubicBezTo>
                <a:cubicBezTo>
                  <a:pt x="64191" y="382896"/>
                  <a:pt x="63628" y="393852"/>
                  <a:pt x="58993" y="403122"/>
                </a:cubicBezTo>
                <a:cubicBezTo>
                  <a:pt x="53708" y="413691"/>
                  <a:pt x="44614" y="422050"/>
                  <a:pt x="39329" y="432619"/>
                </a:cubicBezTo>
                <a:cubicBezTo>
                  <a:pt x="21136" y="469007"/>
                  <a:pt x="36491" y="466406"/>
                  <a:pt x="19664" y="511277"/>
                </a:cubicBezTo>
                <a:cubicBezTo>
                  <a:pt x="15515" y="522341"/>
                  <a:pt x="6555" y="530942"/>
                  <a:pt x="0" y="540774"/>
                </a:cubicBezTo>
                <a:cubicBezTo>
                  <a:pt x="3277" y="648929"/>
                  <a:pt x="4145" y="757184"/>
                  <a:pt x="9832" y="865239"/>
                </a:cubicBezTo>
                <a:cubicBezTo>
                  <a:pt x="10087" y="870093"/>
                  <a:pt x="25497" y="944730"/>
                  <a:pt x="29497" y="953729"/>
                </a:cubicBezTo>
                <a:cubicBezTo>
                  <a:pt x="37258" y="971192"/>
                  <a:pt x="50447" y="985797"/>
                  <a:pt x="58993" y="1002890"/>
                </a:cubicBezTo>
                <a:cubicBezTo>
                  <a:pt x="82812" y="1050529"/>
                  <a:pt x="51155" y="1065047"/>
                  <a:pt x="127819" y="1111045"/>
                </a:cubicBezTo>
                <a:cubicBezTo>
                  <a:pt x="144206" y="1120877"/>
                  <a:pt x="161896" y="1128809"/>
                  <a:pt x="176981" y="1140542"/>
                </a:cubicBezTo>
                <a:cubicBezTo>
                  <a:pt x="191616" y="1151924"/>
                  <a:pt x="200884" y="1169587"/>
                  <a:pt x="216310" y="1179871"/>
                </a:cubicBezTo>
                <a:cubicBezTo>
                  <a:pt x="240701" y="1196132"/>
                  <a:pt x="268180" y="1207294"/>
                  <a:pt x="294968" y="1219200"/>
                </a:cubicBezTo>
                <a:cubicBezTo>
                  <a:pt x="324465" y="1232310"/>
                  <a:pt x="353294" y="1247038"/>
                  <a:pt x="383458" y="1258529"/>
                </a:cubicBezTo>
                <a:cubicBezTo>
                  <a:pt x="482078" y="1296099"/>
                  <a:pt x="474991" y="1292567"/>
                  <a:pt x="550606" y="1307690"/>
                </a:cubicBezTo>
                <a:cubicBezTo>
                  <a:pt x="566993" y="1314245"/>
                  <a:pt x="583024" y="1321774"/>
                  <a:pt x="599768" y="1327355"/>
                </a:cubicBezTo>
                <a:cubicBezTo>
                  <a:pt x="612588" y="1331628"/>
                  <a:pt x="626104" y="1333475"/>
                  <a:pt x="639097" y="1337187"/>
                </a:cubicBezTo>
                <a:cubicBezTo>
                  <a:pt x="649062" y="1340034"/>
                  <a:pt x="658761" y="1343742"/>
                  <a:pt x="668593" y="1347019"/>
                </a:cubicBezTo>
                <a:cubicBezTo>
                  <a:pt x="740111" y="1394698"/>
                  <a:pt x="646740" y="1337858"/>
                  <a:pt x="747252" y="1376516"/>
                </a:cubicBezTo>
                <a:cubicBezTo>
                  <a:pt x="799981" y="1396796"/>
                  <a:pt x="816232" y="1409393"/>
                  <a:pt x="855406" y="1435510"/>
                </a:cubicBezTo>
                <a:cubicBezTo>
                  <a:pt x="861961" y="1445342"/>
                  <a:pt x="868121" y="1455449"/>
                  <a:pt x="875071" y="1465006"/>
                </a:cubicBezTo>
                <a:cubicBezTo>
                  <a:pt x="894348" y="1491512"/>
                  <a:pt x="915269" y="1516814"/>
                  <a:pt x="934064" y="1543664"/>
                </a:cubicBezTo>
                <a:lnTo>
                  <a:pt x="1002890" y="1641987"/>
                </a:lnTo>
                <a:cubicBezTo>
                  <a:pt x="1009616" y="1651703"/>
                  <a:pt x="1018166" y="1660512"/>
                  <a:pt x="1022555" y="1671484"/>
                </a:cubicBezTo>
                <a:cubicBezTo>
                  <a:pt x="1029110" y="1687871"/>
                  <a:pt x="1033768" y="1705151"/>
                  <a:pt x="1042219" y="1720645"/>
                </a:cubicBezTo>
                <a:cubicBezTo>
                  <a:pt x="1053536" y="1741393"/>
                  <a:pt x="1074074" y="1757218"/>
                  <a:pt x="1081548" y="1779639"/>
                </a:cubicBezTo>
                <a:cubicBezTo>
                  <a:pt x="1098018" y="1829044"/>
                  <a:pt x="1084907" y="1801042"/>
                  <a:pt x="1130710" y="1858297"/>
                </a:cubicBezTo>
                <a:cubicBezTo>
                  <a:pt x="1174913" y="1968806"/>
                  <a:pt x="1122630" y="1856817"/>
                  <a:pt x="1179871" y="1936955"/>
                </a:cubicBezTo>
                <a:cubicBezTo>
                  <a:pt x="1188390" y="1948882"/>
                  <a:pt x="1191405" y="1964089"/>
                  <a:pt x="1199535" y="1976284"/>
                </a:cubicBezTo>
                <a:cubicBezTo>
                  <a:pt x="1217715" y="2003554"/>
                  <a:pt x="1240350" y="2027672"/>
                  <a:pt x="1258529" y="2054942"/>
                </a:cubicBezTo>
                <a:cubicBezTo>
                  <a:pt x="1265084" y="2064774"/>
                  <a:pt x="1272908" y="2073870"/>
                  <a:pt x="1278193" y="2084439"/>
                </a:cubicBezTo>
                <a:cubicBezTo>
                  <a:pt x="1282828" y="2093709"/>
                  <a:pt x="1281552" y="2105842"/>
                  <a:pt x="1288026" y="2113935"/>
                </a:cubicBezTo>
                <a:cubicBezTo>
                  <a:pt x="1295408" y="2123162"/>
                  <a:pt x="1307691" y="2127045"/>
                  <a:pt x="1317523" y="2133600"/>
                </a:cubicBezTo>
                <a:cubicBezTo>
                  <a:pt x="1351808" y="2202171"/>
                  <a:pt x="1318852" y="2146622"/>
                  <a:pt x="1366684" y="2202426"/>
                </a:cubicBezTo>
                <a:cubicBezTo>
                  <a:pt x="1397092" y="2237902"/>
                  <a:pt x="1411364" y="2274462"/>
                  <a:pt x="1455174" y="2300748"/>
                </a:cubicBezTo>
                <a:lnTo>
                  <a:pt x="1504335" y="2330245"/>
                </a:lnTo>
                <a:cubicBezTo>
                  <a:pt x="1554096" y="2404885"/>
                  <a:pt x="1479110" y="2302978"/>
                  <a:pt x="1602658" y="2399071"/>
                </a:cubicBezTo>
                <a:cubicBezTo>
                  <a:pt x="1632155" y="2422013"/>
                  <a:pt x="1657725" y="2451186"/>
                  <a:pt x="1691148" y="2467897"/>
                </a:cubicBezTo>
                <a:cubicBezTo>
                  <a:pt x="1750174" y="2497409"/>
                  <a:pt x="1783138" y="2512836"/>
                  <a:pt x="1848464" y="2556387"/>
                </a:cubicBezTo>
                <a:cubicBezTo>
                  <a:pt x="1858296" y="2562942"/>
                  <a:pt x="1868404" y="2569102"/>
                  <a:pt x="1877961" y="2576052"/>
                </a:cubicBezTo>
                <a:cubicBezTo>
                  <a:pt x="1904467" y="2595329"/>
                  <a:pt x="1929349" y="2616865"/>
                  <a:pt x="1956619" y="2635045"/>
                </a:cubicBezTo>
                <a:cubicBezTo>
                  <a:pt x="1999751" y="2663800"/>
                  <a:pt x="1976662" y="2647620"/>
                  <a:pt x="2025445" y="2684206"/>
                </a:cubicBezTo>
                <a:cubicBezTo>
                  <a:pt x="2069426" y="2750176"/>
                  <a:pt x="2017616" y="2685541"/>
                  <a:pt x="2074606" y="2723535"/>
                </a:cubicBezTo>
                <a:cubicBezTo>
                  <a:pt x="2086176" y="2731248"/>
                  <a:pt x="2092979" y="2744689"/>
                  <a:pt x="2104103" y="2753032"/>
                </a:cubicBezTo>
                <a:cubicBezTo>
                  <a:pt x="2119391" y="2764498"/>
                  <a:pt x="2137363" y="2771928"/>
                  <a:pt x="2153264" y="2782529"/>
                </a:cubicBezTo>
                <a:cubicBezTo>
                  <a:pt x="2166899" y="2791619"/>
                  <a:pt x="2179258" y="2802501"/>
                  <a:pt x="2192593" y="2812026"/>
                </a:cubicBezTo>
                <a:cubicBezTo>
                  <a:pt x="2202209" y="2818894"/>
                  <a:pt x="2212474" y="2824822"/>
                  <a:pt x="2222090" y="2831690"/>
                </a:cubicBezTo>
                <a:cubicBezTo>
                  <a:pt x="2235425" y="2841215"/>
                  <a:pt x="2247523" y="2852502"/>
                  <a:pt x="2261419" y="2861187"/>
                </a:cubicBezTo>
                <a:cubicBezTo>
                  <a:pt x="2273848" y="2868955"/>
                  <a:pt x="2287354" y="2874899"/>
                  <a:pt x="2300748" y="2880852"/>
                </a:cubicBezTo>
                <a:cubicBezTo>
                  <a:pt x="2336011" y="2896524"/>
                  <a:pt x="2346978" y="2899539"/>
                  <a:pt x="2379406" y="2910348"/>
                </a:cubicBezTo>
                <a:cubicBezTo>
                  <a:pt x="2486767" y="2981924"/>
                  <a:pt x="2321256" y="2876358"/>
                  <a:pt x="2448232" y="2939845"/>
                </a:cubicBezTo>
                <a:cubicBezTo>
                  <a:pt x="2469371" y="2950414"/>
                  <a:pt x="2486087" y="2968604"/>
                  <a:pt x="2507226" y="2979174"/>
                </a:cubicBezTo>
                <a:cubicBezTo>
                  <a:pt x="2520336" y="2985729"/>
                  <a:pt x="2535110" y="2989683"/>
                  <a:pt x="2546555" y="2998839"/>
                </a:cubicBezTo>
                <a:cubicBezTo>
                  <a:pt x="2568271" y="3016212"/>
                  <a:pt x="2582409" y="3042406"/>
                  <a:pt x="2605548" y="3057832"/>
                </a:cubicBezTo>
                <a:lnTo>
                  <a:pt x="2635045" y="3077497"/>
                </a:lnTo>
                <a:cubicBezTo>
                  <a:pt x="2641600" y="3087329"/>
                  <a:pt x="2649051" y="3096619"/>
                  <a:pt x="2654710" y="3106993"/>
                </a:cubicBezTo>
                <a:cubicBezTo>
                  <a:pt x="2668747" y="3132728"/>
                  <a:pt x="2677778" y="3161261"/>
                  <a:pt x="2694039" y="3185652"/>
                </a:cubicBezTo>
                <a:cubicBezTo>
                  <a:pt x="2700594" y="3195484"/>
                  <a:pt x="2705347" y="3206792"/>
                  <a:pt x="2713703" y="3215148"/>
                </a:cubicBezTo>
                <a:cubicBezTo>
                  <a:pt x="2722059" y="3223504"/>
                  <a:pt x="2733368" y="3228258"/>
                  <a:pt x="2743200" y="3234813"/>
                </a:cubicBezTo>
                <a:cubicBezTo>
                  <a:pt x="2748040" y="3244492"/>
                  <a:pt x="2770946" y="3294373"/>
                  <a:pt x="2782529" y="3303639"/>
                </a:cubicBezTo>
                <a:cubicBezTo>
                  <a:pt x="2790622" y="3310113"/>
                  <a:pt x="2802194" y="3310194"/>
                  <a:pt x="2812026" y="3313471"/>
                </a:cubicBezTo>
                <a:cubicBezTo>
                  <a:pt x="2824967" y="3352295"/>
                  <a:pt x="2795638" y="3387213"/>
                  <a:pt x="2792361" y="3401961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350"/>
          </a:p>
        </p:txBody>
      </p:sp>
    </p:spTree>
    <p:extLst>
      <p:ext uri="{BB962C8B-B14F-4D97-AF65-F5344CB8AC3E}">
        <p14:creationId xmlns:p14="http://schemas.microsoft.com/office/powerpoint/2010/main" val="983752170"/>
      </p:ext>
    </p:extLst>
  </p:cSld>
  <p:clrMapOvr>
    <a:masterClrMapping/>
  </p:clrMapOvr>
  <p:transition spd="slow">
    <p:wipe dir="r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9" nodeType="after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1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">
                            <p:stCondLst>
                              <p:cond delay="4000"/>
                            </p:stCondLst>
                            <p:childTnLst>
                              <p:par>
                                <p:cTn fill="hold" grpId="0" id="13" nodeType="after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15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5"/>
      <p:bldP animBg="1" grpId="0" spid="32"/>
      <p:bldP animBg="1" grpId="0" spid="34"/>
    </p:bldLst>
  </p:timing>
</p:sld>
</file>

<file path=ppt/slides/slide1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55" y="1097280"/>
            <a:ext cx="6539478" cy="3832716"/>
          </a:xfrm>
        </p:spPr>
        <p:txBody>
          <a:bodyPr>
            <a:noAutofit/>
          </a:bodyPr>
          <a:lstStyle/>
          <a:p>
            <a:r>
              <a:rPr dirty="0" lang="en-US" sz="3000"/>
              <a:t>Deprecated </a:t>
            </a:r>
            <a:r>
              <a:rPr b="1" dirty="0" lang="en-US" sz="2700"/>
              <a:t>31 December 2022</a:t>
            </a:r>
            <a:endParaRPr b="1" dirty="0" lang="en-US" sz="1500"/>
          </a:p>
          <a:p>
            <a:endParaRPr dirty="0" lang="en-US" sz="3000"/>
          </a:p>
          <a:p>
            <a:endParaRPr dirty="0" lang="en-US" sz="3000"/>
          </a:p>
          <a:p>
            <a:r>
              <a:rPr dirty="0" lang="en-US" sz="3000"/>
              <a:t>Which begs the question</a:t>
            </a:r>
          </a:p>
          <a:p>
            <a:pPr lvl="1" marL="342900"/>
            <a:r>
              <a:rPr b="1" dirty="0" lang="en-US" sz="2700"/>
              <a:t>What should you be doing now?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1143000" y="358347"/>
            <a:ext cx="6858000" cy="601774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90" compatLnSpc="1" lIns="68580" numCol="1" rIns="68580" tIns="3429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ctr" defTabSz="457200" eaLnBrk="1" fontAlgn="base" hangingPunct="1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eaLnBrk="1" fontAlgn="base" hangingPunct="1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eaLnBrk="1" fontAlgn="base" hangingPunct="1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eaLnBrk="1" fontAlgn="base" hangingPunct="1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r>
              <a:rPr dirty="0" lang="en-US" sz="3000">
                <a:latin charset="0" panose="02040503050406030204" pitchFamily="18" typeface="Cambria"/>
                <a:ea charset="0" panose="02040503050406030204" pitchFamily="18" typeface="Cambria"/>
              </a:rPr>
              <a:t>What happened to the US Survey Foot?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7096CC-3180-4911-8FE4-323B542AD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357" y="1995666"/>
            <a:ext cx="2871264" cy="31236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3C00B0-868E-4B55-B4AB-1A7DFD26D4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"/>
          <a:stretch/>
        </p:blipFill>
        <p:spPr>
          <a:xfrm>
            <a:off x="5557345" y="1397974"/>
            <a:ext cx="3429000" cy="59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5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1D3A8-C02A-4DFB-B0C5-DFA27715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>
                <a:ea typeface="Cambria" panose="02040503050406030204" pitchFamily="18" charset="0"/>
              </a:rPr>
              <a:t>What should you be doing now?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EFAB0-F502-4E9F-8923-5350B3D2C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24" y="946148"/>
            <a:ext cx="8915400" cy="3943350"/>
          </a:xfrm>
        </p:spPr>
        <p:txBody>
          <a:bodyPr>
            <a:noAutofit/>
          </a:bodyPr>
          <a:lstStyle/>
          <a:p>
            <a:r>
              <a:rPr lang="en-US" sz="2800" dirty="0"/>
              <a:t>Ask the right questions</a:t>
            </a:r>
          </a:p>
          <a:p>
            <a:pPr lvl="1"/>
            <a:r>
              <a:rPr lang="en-US" sz="2000" dirty="0"/>
              <a:t>Does state law specify US Foot for SPCS83?</a:t>
            </a:r>
          </a:p>
          <a:p>
            <a:pPr lvl="2"/>
            <a:r>
              <a:rPr lang="en-US" sz="1800" dirty="0"/>
              <a:t>40 states do that we know of</a:t>
            </a:r>
          </a:p>
          <a:p>
            <a:pPr lvl="1"/>
            <a:r>
              <a:rPr lang="en-US" sz="2000" dirty="0"/>
              <a:t>Does it specify US Foot for boundary surveys?  (Does that matter?)</a:t>
            </a:r>
          </a:p>
          <a:p>
            <a:pPr lvl="2"/>
            <a:r>
              <a:rPr lang="en-US" sz="1800" dirty="0"/>
              <a:t>We’re not tracking that, it’s not NSRS-related</a:t>
            </a:r>
          </a:p>
          <a:p>
            <a:r>
              <a:rPr lang="en-US" sz="2800" dirty="0"/>
              <a:t>Prepare for this along with new datums</a:t>
            </a:r>
          </a:p>
          <a:p>
            <a:pPr lvl="1"/>
            <a:r>
              <a:rPr lang="en-US" sz="2400" dirty="0" err="1"/>
              <a:t>GeoBoard</a:t>
            </a:r>
            <a:r>
              <a:rPr lang="en-US" sz="2400" dirty="0"/>
              <a:t> Geodetic Working Group</a:t>
            </a:r>
          </a:p>
          <a:p>
            <a:pPr lvl="2"/>
            <a:r>
              <a:rPr lang="en-US" sz="2000" dirty="0"/>
              <a:t>Anyone always welcome to any meeting/discussion</a:t>
            </a:r>
          </a:p>
          <a:p>
            <a:pPr lvl="2"/>
            <a:r>
              <a:rPr lang="en-US" sz="2000" dirty="0"/>
              <a:t>Update Monday evening is that it will likely be un-opposed</a:t>
            </a:r>
          </a:p>
        </p:txBody>
      </p:sp>
    </p:spTree>
    <p:extLst>
      <p:ext uri="{BB962C8B-B14F-4D97-AF65-F5344CB8AC3E}">
        <p14:creationId xmlns:p14="http://schemas.microsoft.com/office/powerpoint/2010/main" val="14558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1D3A8-C02A-4DFB-B0C5-DFA27715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What should you be doing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EFAB0-F502-4E9F-8923-5350B3D2C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37" y="1065331"/>
            <a:ext cx="8683646" cy="330453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Prepare for this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along with new datums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Understand the difference between </a:t>
            </a:r>
            <a:r>
              <a:rPr lang="en-US" sz="2800" b="1" dirty="0" err="1"/>
              <a:t>sft</a:t>
            </a:r>
            <a:r>
              <a:rPr lang="en-US" sz="2800" dirty="0"/>
              <a:t> and </a:t>
            </a:r>
            <a:r>
              <a:rPr lang="en-US" sz="2800" b="1" dirty="0" err="1"/>
              <a:t>ift</a:t>
            </a:r>
            <a:endParaRPr lang="en-US" sz="2800" b="1" dirty="0"/>
          </a:p>
          <a:p>
            <a:pPr lvl="1"/>
            <a:r>
              <a:rPr lang="en-US" sz="2400" dirty="0"/>
              <a:t>2 parts per million</a:t>
            </a:r>
          </a:p>
          <a:p>
            <a:r>
              <a:rPr lang="en-US" sz="2800" dirty="0"/>
              <a:t>Understand this is not enforced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Neither NIST or NGS are a regulatory agency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We support education/outreach of course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But OPUS, NCAT, etc. will </a:t>
            </a:r>
            <a:r>
              <a:rPr lang="en-US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have US Survey Foot options</a:t>
            </a:r>
            <a:r>
              <a:rPr lang="en-US" sz="2400" dirty="0"/>
              <a:t> for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output in SPCS2022 zones</a:t>
            </a:r>
          </a:p>
        </p:txBody>
      </p:sp>
    </p:spTree>
    <p:extLst>
      <p:ext uri="{BB962C8B-B14F-4D97-AF65-F5344CB8AC3E}">
        <p14:creationId xmlns:p14="http://schemas.microsoft.com/office/powerpoint/2010/main" val="371546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097280"/>
            <a:ext cx="6858001" cy="3832716"/>
          </a:xfrm>
        </p:spPr>
        <p:txBody>
          <a:bodyPr>
            <a:noAutofit/>
          </a:bodyPr>
          <a:lstStyle/>
          <a:p>
            <a:r>
              <a:rPr lang="en-US" sz="3000" dirty="0"/>
              <a:t>1,000,000.00 </a:t>
            </a:r>
            <a:r>
              <a:rPr lang="en-US" sz="3000" dirty="0" err="1"/>
              <a:t>sft</a:t>
            </a:r>
            <a:r>
              <a:rPr lang="en-US" sz="3000" dirty="0"/>
              <a:t> = 999,99</a:t>
            </a:r>
            <a:r>
              <a:rPr lang="en-US" sz="3000" b="1" dirty="0"/>
              <a:t>8</a:t>
            </a:r>
            <a:r>
              <a:rPr lang="en-US" sz="3000" dirty="0"/>
              <a:t>.00 </a:t>
            </a:r>
            <a:r>
              <a:rPr lang="en-US" sz="3000" dirty="0" err="1"/>
              <a:t>ift</a:t>
            </a:r>
            <a:endParaRPr lang="en-US" sz="3000" dirty="0"/>
          </a:p>
          <a:p>
            <a:r>
              <a:rPr lang="en-US" sz="3000" dirty="0"/>
              <a:t>10,000,000.00 </a:t>
            </a:r>
            <a:r>
              <a:rPr lang="en-US" sz="3000" dirty="0" err="1"/>
              <a:t>sft</a:t>
            </a:r>
            <a:r>
              <a:rPr lang="en-US" sz="3000" dirty="0"/>
              <a:t> = 9,999,9</a:t>
            </a:r>
            <a:r>
              <a:rPr lang="en-US" sz="3000" b="1" dirty="0"/>
              <a:t>80</a:t>
            </a:r>
            <a:r>
              <a:rPr lang="en-US" sz="3000" dirty="0"/>
              <a:t>.00 </a:t>
            </a:r>
            <a:r>
              <a:rPr lang="en-US" sz="3000" dirty="0" err="1"/>
              <a:t>ift</a:t>
            </a:r>
            <a:endParaRPr lang="en-US" sz="3000" dirty="0"/>
          </a:p>
          <a:p>
            <a:r>
              <a:rPr lang="en-US" sz="3000" dirty="0"/>
              <a:t>1,000.00 </a:t>
            </a:r>
            <a:r>
              <a:rPr lang="en-US" sz="3000" dirty="0" err="1"/>
              <a:t>sft</a:t>
            </a:r>
            <a:r>
              <a:rPr lang="en-US" sz="3000" dirty="0"/>
              <a:t> = 999.99</a:t>
            </a:r>
            <a:r>
              <a:rPr lang="en-US" sz="3000" b="1" dirty="0"/>
              <a:t>8</a:t>
            </a:r>
            <a:r>
              <a:rPr lang="en-US" sz="3000" dirty="0"/>
              <a:t> </a:t>
            </a:r>
            <a:r>
              <a:rPr lang="en-US" sz="3000" dirty="0" err="1"/>
              <a:t>ift</a:t>
            </a:r>
            <a:r>
              <a:rPr lang="en-US" sz="3000" dirty="0"/>
              <a:t> </a:t>
            </a:r>
            <a:r>
              <a:rPr lang="en-US" sz="1650" dirty="0"/>
              <a:t>(can you measure that?)</a:t>
            </a:r>
          </a:p>
          <a:p>
            <a:endParaRPr lang="en-US" sz="3000" dirty="0"/>
          </a:p>
          <a:p>
            <a:r>
              <a:rPr lang="en-US" sz="3000" dirty="0"/>
              <a:t>International </a:t>
            </a:r>
            <a:r>
              <a:rPr lang="en-US" sz="3000" dirty="0">
                <a:sym typeface="Wingdings" panose="05000000000000000000" pitchFamily="2" charset="2"/>
              </a:rPr>
              <a:t> 1 </a:t>
            </a:r>
            <a:r>
              <a:rPr lang="en-US" sz="3000" dirty="0" err="1">
                <a:sym typeface="Wingdings" panose="05000000000000000000" pitchFamily="2" charset="2"/>
              </a:rPr>
              <a:t>ft</a:t>
            </a:r>
            <a:r>
              <a:rPr lang="en-US" sz="3000" dirty="0">
                <a:sym typeface="Wingdings" panose="05000000000000000000" pitchFamily="2" charset="2"/>
              </a:rPr>
              <a:t> = .3048 m</a:t>
            </a:r>
            <a:endParaRPr lang="en-US" sz="3000" dirty="0"/>
          </a:p>
          <a:p>
            <a:r>
              <a:rPr lang="en-US" sz="3000" dirty="0"/>
              <a:t>US </a:t>
            </a:r>
            <a:r>
              <a:rPr lang="en-US" sz="3000" dirty="0">
                <a:sym typeface="Wingdings" panose="05000000000000000000" pitchFamily="2" charset="2"/>
              </a:rPr>
              <a:t></a:t>
            </a:r>
            <a:r>
              <a:rPr lang="en-US" sz="3000" dirty="0"/>
              <a:t> 1 ft = .30480061 m (approx.)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1143000" y="358347"/>
            <a:ext cx="6858000" cy="60177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2 parts per million (ppm)?</a:t>
            </a:r>
          </a:p>
        </p:txBody>
      </p:sp>
    </p:spTree>
    <p:extLst>
      <p:ext uri="{BB962C8B-B14F-4D97-AF65-F5344CB8AC3E}">
        <p14:creationId xmlns:p14="http://schemas.microsoft.com/office/powerpoint/2010/main" val="376172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A4F9A3-7973-400E-86FA-029CA88FC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93D11C-C9BB-4776-BA6E-6413C85E521C}"/>
              </a:ext>
            </a:extLst>
          </p:cNvPr>
          <p:cNvSpPr/>
          <p:nvPr/>
        </p:nvSpPr>
        <p:spPr>
          <a:xfrm>
            <a:off x="0" y="3253269"/>
            <a:ext cx="9144000" cy="1224116"/>
          </a:xfrm>
          <a:prstGeom prst="rect">
            <a:avLst/>
          </a:prstGeom>
          <a:solidFill>
            <a:srgbClr val="FFC000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4234" y="363900"/>
            <a:ext cx="8215532" cy="40293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r>
              <a:rPr lang="en-US" sz="4050" b="1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The Survey Foot is dead!</a:t>
            </a:r>
          </a:p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endParaRPr lang="en-US" sz="4050" b="1" spc="-5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r>
              <a:rPr lang="en-US" sz="4050" b="1" i="1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Long live the Survey Foot!</a:t>
            </a:r>
          </a:p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endParaRPr lang="en-US" sz="4050" b="1" spc="-15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12700" algn="ctr" defTabSz="342900" fontAlgn="base">
              <a:spcAft>
                <a:spcPct val="0"/>
              </a:spcAft>
              <a:buSzPct val="159375"/>
              <a:defRPr/>
            </a:pPr>
            <a:r>
              <a:rPr lang="en-US" sz="1950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US Survey Foot was deprecated 31 December 2022</a:t>
            </a:r>
            <a:r>
              <a:rPr lang="en-US" sz="1950" i="1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…</a:t>
            </a:r>
          </a:p>
          <a:p>
            <a:pPr marL="12700" algn="ctr" defTabSz="342900" fontAlgn="base">
              <a:spcBef>
                <a:spcPts val="900"/>
              </a:spcBef>
              <a:spcAft>
                <a:spcPct val="0"/>
              </a:spcAft>
              <a:buSzPct val="159375"/>
              <a:defRPr/>
            </a:pPr>
            <a:r>
              <a:rPr lang="en-US" sz="3600" i="1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But it will </a:t>
            </a:r>
            <a:r>
              <a:rPr lang="en-US" sz="3600" b="1" i="1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always</a:t>
            </a:r>
            <a:r>
              <a:rPr lang="en-US" sz="3600" i="1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 be available in NGS tools for NAD83 and NAD27 coordinates</a:t>
            </a:r>
          </a:p>
        </p:txBody>
      </p:sp>
    </p:spTree>
    <p:extLst>
      <p:ext uri="{BB962C8B-B14F-4D97-AF65-F5344CB8AC3E}">
        <p14:creationId xmlns:p14="http://schemas.microsoft.com/office/powerpoint/2010/main" val="214988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/>
          </a:bodyPr>
          <a:lstStyle/>
          <a:p>
            <a:r>
              <a:rPr lang="en-US" dirty="0"/>
              <a:t>Preparing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083" y="1057278"/>
            <a:ext cx="8229600" cy="4086222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en-US" sz="2800" dirty="0"/>
              <a:t>Inventory heights in your data/datasets</a:t>
            </a:r>
          </a:p>
          <a:p>
            <a:pPr lvl="1">
              <a:spcAft>
                <a:spcPts val="900"/>
              </a:spcAft>
            </a:pPr>
            <a:r>
              <a:rPr lang="en-US" sz="2500" dirty="0"/>
              <a:t>Have you mix &amp; matched geoid models?</a:t>
            </a:r>
          </a:p>
          <a:p>
            <a:pPr lvl="2">
              <a:spcAft>
                <a:spcPts val="900"/>
              </a:spcAft>
            </a:pPr>
            <a:r>
              <a:rPr lang="en-US" sz="2200" dirty="0"/>
              <a:t>Are you tracking levees or other flood control?</a:t>
            </a:r>
          </a:p>
          <a:p>
            <a:pPr lvl="2">
              <a:spcAft>
                <a:spcPts val="450"/>
              </a:spcAft>
              <a:buFont typeface="Arial" charset="0"/>
              <a:buChar char="–"/>
            </a:pPr>
            <a:r>
              <a:rPr lang="en-US" sz="2200" dirty="0"/>
              <a:t>Are you managing subsurface utilities?</a:t>
            </a:r>
          </a:p>
          <a:p>
            <a:pPr lvl="3">
              <a:spcBef>
                <a:spcPts val="0"/>
              </a:spcBef>
              <a:spcAft>
                <a:spcPts val="900"/>
              </a:spcAft>
              <a:buFont typeface="Arial" charset="0"/>
              <a:buChar char="»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Access covers, junction boxes, cleanouts, etc.</a:t>
            </a:r>
          </a:p>
          <a:p>
            <a:pPr lvl="2">
              <a:spcAft>
                <a:spcPts val="450"/>
              </a:spcAft>
              <a:buFont typeface="Arial" charset="0"/>
              <a:buChar char="–"/>
            </a:pPr>
            <a:r>
              <a:rPr lang="en-US" sz="2200" b="1" dirty="0"/>
              <a:t>Maybe</a:t>
            </a:r>
            <a:r>
              <a:rPr lang="en-US" sz="2200" dirty="0"/>
              <a:t> geoid differences aren’t even significant?</a:t>
            </a:r>
          </a:p>
          <a:p>
            <a:pPr lvl="3">
              <a:spcBef>
                <a:spcPts val="0"/>
              </a:spcBef>
              <a:spcAft>
                <a:spcPts val="900"/>
              </a:spcAft>
              <a:buFont typeface="Arial" charset="0"/>
              <a:buChar char="»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VADOT story…</a:t>
            </a:r>
          </a:p>
          <a:p>
            <a:pPr lvl="1">
              <a:spcAft>
                <a:spcPts val="900"/>
              </a:spcAft>
            </a:pPr>
            <a:r>
              <a:rPr lang="en-US" sz="2500" b="1" i="1" dirty="0"/>
              <a:t>Know your goals, know your data.</a:t>
            </a:r>
          </a:p>
          <a:p>
            <a:pPr lvl="3">
              <a:spcAft>
                <a:spcPts val="9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7138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/>
          </a:bodyPr>
          <a:lstStyle/>
          <a:p>
            <a:r>
              <a:rPr lang="en-US" dirty="0"/>
              <a:t>Preparing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303" y="1057278"/>
            <a:ext cx="8868104" cy="4086222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US" sz="2800" dirty="0"/>
              <a:t>Know the epoch of your data/datasets</a:t>
            </a:r>
          </a:p>
          <a:p>
            <a:pPr lvl="1">
              <a:spcAft>
                <a:spcPts val="900"/>
              </a:spcAft>
            </a:pPr>
            <a:r>
              <a:rPr lang="en-US" sz="2500" dirty="0"/>
              <a:t>consider how you will track this</a:t>
            </a:r>
          </a:p>
          <a:p>
            <a:pPr lvl="2">
              <a:spcAft>
                <a:spcPts val="450"/>
              </a:spcAft>
            </a:pPr>
            <a:r>
              <a:rPr lang="en-US" sz="2200" dirty="0"/>
              <a:t>full to-the-second timestamp on every feature?</a:t>
            </a:r>
          </a:p>
          <a:p>
            <a:pPr lvl="3">
              <a:spcBef>
                <a:spcPts val="0"/>
              </a:spcBef>
              <a:spcAft>
                <a:spcPts val="9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Modern survey equipment makes this possible</a:t>
            </a:r>
          </a:p>
          <a:p>
            <a:pPr lvl="2">
              <a:spcAft>
                <a:spcPts val="450"/>
              </a:spcAft>
            </a:pPr>
            <a:r>
              <a:rPr lang="en-US" sz="2200" dirty="0"/>
              <a:t>labeling a year for each dataset?</a:t>
            </a:r>
          </a:p>
          <a:p>
            <a:pPr lvl="3">
              <a:spcBef>
                <a:spcPts val="0"/>
              </a:spcBef>
              <a:spcAft>
                <a:spcPts val="9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Easy to add to workflows, datasets/databases, folders</a:t>
            </a:r>
          </a:p>
          <a:p>
            <a:pPr lvl="2">
              <a:spcAft>
                <a:spcPts val="900"/>
              </a:spcAft>
            </a:pPr>
            <a:r>
              <a:rPr lang="en-US" sz="2200" dirty="0"/>
              <a:t>something in-between that works for your needs?</a:t>
            </a:r>
          </a:p>
          <a:p>
            <a:pPr lvl="3">
              <a:spcAft>
                <a:spcPts val="900"/>
              </a:spcAft>
            </a:pPr>
            <a:endParaRPr lang="en-US" sz="1800" dirty="0"/>
          </a:p>
        </p:txBody>
      </p:sp>
      <p:pic>
        <p:nvPicPr>
          <p:cNvPr id="4" name="thumbs up" descr="Image result for like">
            <a:extLst>
              <a:ext uri="{FF2B5EF4-FFF2-40B4-BE49-F238E27FC236}">
                <a16:creationId xmlns:a16="http://schemas.microsoft.com/office/drawing/2014/main" id="{04EC7B36-98FB-4F55-9B53-859072840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6782" y="3446015"/>
            <a:ext cx="1311004" cy="112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7CB4B9-8EA5-432D-85E8-2D7AB2D0A171}"/>
              </a:ext>
            </a:extLst>
          </p:cNvPr>
          <p:cNvSpPr txBox="1"/>
          <p:nvPr/>
        </p:nvSpPr>
        <p:spPr>
          <a:xfrm>
            <a:off x="3669221" y="4398370"/>
            <a:ext cx="105826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mbria" panose="02040503050406030204" pitchFamily="18" charset="0"/>
                <a:ea typeface="Cambria" panose="02040503050406030204" pitchFamily="18" charset="0"/>
              </a:rPr>
              <a:t>2023.1957</a:t>
            </a:r>
          </a:p>
          <a:p>
            <a:r>
              <a:rPr lang="en-US" sz="1350" dirty="0">
                <a:latin typeface="Cambria" panose="02040503050406030204" pitchFamily="18" charset="0"/>
                <a:ea typeface="Cambria" panose="02040503050406030204" pitchFamily="18" charset="0"/>
              </a:rPr>
              <a:t>2023:27</a:t>
            </a:r>
          </a:p>
          <a:p>
            <a:r>
              <a:rPr lang="en-US" sz="1350" dirty="0">
                <a:latin typeface="Cambria" panose="02040503050406030204" pitchFamily="18" charset="0"/>
                <a:ea typeface="Cambria" panose="02040503050406030204" pitchFamily="18" charset="0"/>
              </a:rPr>
              <a:t>20230127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8A2CB9AA-BDD8-415F-8633-20A408F56B6D}"/>
              </a:ext>
            </a:extLst>
          </p:cNvPr>
          <p:cNvSpPr/>
          <p:nvPr/>
        </p:nvSpPr>
        <p:spPr>
          <a:xfrm>
            <a:off x="4502822" y="4398370"/>
            <a:ext cx="224659" cy="692498"/>
          </a:xfrm>
          <a:prstGeom prst="rightBrace">
            <a:avLst>
              <a:gd name="adj1" fmla="val 4254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14FD5-394A-4DB6-95FD-DBD23BCBDA84}"/>
              </a:ext>
            </a:extLst>
          </p:cNvPr>
          <p:cNvSpPr txBox="1"/>
          <p:nvPr/>
        </p:nvSpPr>
        <p:spPr>
          <a:xfrm>
            <a:off x="4846701" y="4606119"/>
            <a:ext cx="2807863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350" dirty="0">
                <a:latin typeface="Cambria" panose="02040503050406030204" pitchFamily="18" charset="0"/>
                <a:ea typeface="Cambria" panose="02040503050406030204" pitchFamily="18" charset="0"/>
              </a:rPr>
              <a:t>Epoch nomenclature is your choice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9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0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/>
          </a:bodyPr>
          <a:lstStyle/>
          <a:p>
            <a:r>
              <a:rPr lang="en-US" dirty="0"/>
              <a:t>Preparing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243" y="1057278"/>
            <a:ext cx="8719794" cy="4086222"/>
          </a:xfrm>
        </p:spPr>
        <p:txBody>
          <a:bodyPr/>
          <a:lstStyle/>
          <a:p>
            <a:pPr marL="0">
              <a:spcAft>
                <a:spcPts val="900"/>
              </a:spcAft>
            </a:pPr>
            <a:r>
              <a:rPr lang="en-US" sz="2800" dirty="0"/>
              <a:t>Reprocessing your data</a:t>
            </a:r>
          </a:p>
          <a:p>
            <a:pPr marL="246460" lvl="1">
              <a:spcAft>
                <a:spcPts val="900"/>
              </a:spcAft>
            </a:pPr>
            <a:r>
              <a:rPr lang="en-US" sz="2500" dirty="0"/>
              <a:t>perfect world = everyone reprocesses everything</a:t>
            </a:r>
          </a:p>
          <a:p>
            <a:pPr marL="532210" lvl="2">
              <a:spcAft>
                <a:spcPts val="900"/>
              </a:spcAft>
            </a:pPr>
            <a:r>
              <a:rPr lang="en-US" sz="2200" dirty="0"/>
              <a:t>what does this mean?</a:t>
            </a:r>
          </a:p>
          <a:p>
            <a:pPr marL="875110" lvl="3">
              <a:spcAft>
                <a:spcPts val="900"/>
              </a:spcAft>
            </a:pPr>
            <a:r>
              <a:rPr lang="en-US" sz="1800" dirty="0"/>
              <a:t>consider an ALTA w/topo</a:t>
            </a:r>
          </a:p>
          <a:p>
            <a:pPr marL="1218010" lvl="4">
              <a:spcAft>
                <a:spcPts val="900"/>
              </a:spcAft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start over with the onsite GNSS-based control</a:t>
            </a:r>
          </a:p>
          <a:p>
            <a:pPr marL="1218010" lvl="4">
              <a:spcAft>
                <a:spcPts val="900"/>
              </a:spcAft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reorient all your shots/ties (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hopefully linked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1218010" lvl="4">
              <a:spcAft>
                <a:spcPts val="900"/>
              </a:spcAft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recreate all the drainage features in new datum</a:t>
            </a:r>
          </a:p>
          <a:p>
            <a:pPr marL="532210" lvl="2">
              <a:spcAft>
                <a:spcPts val="900"/>
              </a:spcAft>
            </a:pPr>
            <a:r>
              <a:rPr lang="en-US" sz="2200" b="1" i="1" dirty="0"/>
              <a:t>unrealistic! </a:t>
            </a:r>
            <a:r>
              <a:rPr lang="en-US" sz="2200" dirty="0"/>
              <a:t>… and unnecessary for majority users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29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/>
          <a:lstStyle/>
          <a:p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Preparing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942978"/>
            <a:ext cx="8001000" cy="4086222"/>
          </a:xfrm>
        </p:spPr>
        <p:txBody>
          <a:bodyPr>
            <a:normAutofit/>
          </a:bodyPr>
          <a:lstStyle/>
          <a:p>
            <a:pPr indent="0" lvl="1" marL="128588">
              <a:spcAft>
                <a:spcPts val="900"/>
              </a:spcAft>
              <a:buNone/>
            </a:pPr>
            <a:r>
              <a:rPr dirty="0" lang="en-US" sz="2400"/>
              <a:t>Transforming your data</a:t>
            </a:r>
          </a:p>
          <a:p>
            <a:pPr lvl="2" marL="646510">
              <a:spcBef>
                <a:spcPts val="0"/>
              </a:spcBef>
              <a:spcAft>
                <a:spcPts val="900"/>
              </a:spcAft>
            </a:pPr>
            <a:r>
              <a:rPr dirty="0" lang="en-US" sz="2100"/>
              <a:t>NCAT </a:t>
            </a:r>
            <a:r>
              <a:rPr dirty="0" lang="en-US" sz="1725"/>
              <a:t>- NGS Coordinate Conversion and Transformation Tool</a:t>
            </a:r>
          </a:p>
          <a:p>
            <a:pPr lvl="3" marL="989410">
              <a:spcAft>
                <a:spcPts val="900"/>
              </a:spcAft>
            </a:pPr>
            <a:r>
              <a:rPr dirty="0" lang="en-US" sz="1800"/>
              <a:t>ASCII up/download, Web Services, Download, GitHub</a:t>
            </a:r>
          </a:p>
          <a:p>
            <a:pPr lvl="3" marL="989410">
              <a:spcAft>
                <a:spcPts val="900"/>
              </a:spcAft>
            </a:pPr>
            <a:r>
              <a:rPr b="1" dirty="0" i="1" lang="en-US" sz="1800"/>
              <a:t>ask your software provider(s) about integration</a:t>
            </a:r>
          </a:p>
          <a:p>
            <a:pPr lvl="4" marL="1332310">
              <a:spcAft>
                <a:spcPts val="900"/>
              </a:spcAft>
            </a:pPr>
            <a:r>
              <a:rPr dirty="0" lang="en-US" sz="1800"/>
              <a:t>we envision COTS integrations as most popular method of access</a:t>
            </a:r>
          </a:p>
          <a:p>
            <a:pPr lvl="4" marL="1332310">
              <a:spcAft>
                <a:spcPts val="900"/>
              </a:spcAft>
            </a:pPr>
            <a:r>
              <a:rPr dirty="0" lang="en-US" sz="1800"/>
              <a:t>Industry Workshops - May 2021 and August 2022</a:t>
            </a:r>
          </a:p>
          <a:p>
            <a:pPr lvl="5" marL="1675210">
              <a:spcAft>
                <a:spcPts val="900"/>
              </a:spcAft>
            </a:pPr>
            <a:r>
              <a:rPr dirty="0" err="1" lang="en-US" sz="1200"/>
              <a:t>Esri</a:t>
            </a:r>
            <a:r>
              <a:rPr dirty="0" lang="en-US" sz="1200"/>
              <a:t>, Trimble, Blue Marble, </a:t>
            </a:r>
            <a:r>
              <a:rPr dirty="0" err="1" lang="en-US" sz="1200"/>
              <a:t>etc</a:t>
            </a:r>
            <a:r>
              <a:rPr dirty="0" lang="en-US" sz="1200"/>
              <a:t>… all the well known names attended</a:t>
            </a:r>
            <a:endParaRPr dirty="0" lang="en-US" sz="1200"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pPr lvl="4" marL="1332310">
              <a:spcAft>
                <a:spcPts val="900"/>
              </a:spcAft>
            </a:pPr>
            <a:r>
              <a:rPr dirty="0" lang="en-US" sz="1800"/>
              <a:t>Geospatial Software Developers’ Summit – Nov/Dec</a:t>
            </a:r>
          </a:p>
          <a:p>
            <a:pPr lvl="5" marL="1675210">
              <a:spcAft>
                <a:spcPts val="900"/>
              </a:spcAft>
            </a:pPr>
            <a:r>
              <a:rPr dirty="0" lang="en-US" sz="1800">
                <a:latin charset="0" panose="02040503050406030204" pitchFamily="18" typeface="Cambria"/>
                <a:ea charset="0" panose="02040503050406030204" pitchFamily="18" typeface="Cambria"/>
              </a:rPr>
              <a:t>International &amp; Virtual </a:t>
            </a:r>
            <a:r>
              <a:rPr dirty="0" lang="en-US" sz="1800">
                <a:latin charset="0" panose="02040503050406030204" pitchFamily="18" typeface="Cambria"/>
                <a:ea charset="0" panose="02040503050406030204" pitchFamily="18" typeface="Cambria"/>
                <a:sym charset="2" panose="05000000000000000000" pitchFamily="2" typeface="Wingdings"/>
              </a:rPr>
              <a:t> US NGS and </a:t>
            </a:r>
            <a:r>
              <a:rPr dirty="0" err="1" lang="en-US" sz="1800">
                <a:latin charset="0" panose="02040503050406030204" pitchFamily="18" typeface="Cambria"/>
                <a:ea charset="0" panose="02040503050406030204" pitchFamily="18" typeface="Cambria"/>
                <a:sym charset="2" panose="05000000000000000000" pitchFamily="2" typeface="Wingdings"/>
              </a:rPr>
              <a:t>NRCan</a:t>
            </a:r>
            <a:r>
              <a:rPr dirty="0" lang="en-US" sz="1800">
                <a:latin charset="0" panose="02040503050406030204" pitchFamily="18" typeface="Cambria"/>
                <a:ea charset="0" panose="02040503050406030204" pitchFamily="18" typeface="Cambria"/>
                <a:sym charset="2" panose="05000000000000000000" pitchFamily="2" typeface="Wingdings"/>
              </a:rPr>
              <a:t> CGS </a:t>
            </a:r>
            <a:endParaRPr dirty="0" lang="en-US" sz="1800"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71AF3A20-4542-4B2B-ADFB-1BDEBCC6C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11" y="1445852"/>
            <a:ext cx="8318778" cy="381074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>
            <a:hlinkClick r:id="rId6"/>
            <a:extLst>
              <a:ext uri="{FF2B5EF4-FFF2-40B4-BE49-F238E27FC236}">
                <a16:creationId xmlns:a16="http://schemas.microsoft.com/office/drawing/2014/main" id="{1BB37688-A773-4123-9882-6F87D688B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2935" r="75104"/>
          <a:stretch/>
        </p:blipFill>
        <p:spPr>
          <a:xfrm>
            <a:off x="6911870" y="388528"/>
            <a:ext cx="2116984" cy="931878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>
            <a:hlinkClick r:id="rId8"/>
            <a:extLst>
              <a:ext uri="{FF2B5EF4-FFF2-40B4-BE49-F238E27FC236}">
                <a16:creationId xmlns:a16="http://schemas.microsoft.com/office/drawing/2014/main" id="{94ED4274-951B-47DB-8BAE-ACDA4C887DBD}"/>
              </a:ext>
            </a:extLst>
          </p:cNvPr>
          <p:cNvPicPr>
            <a:picLocks noChangeAspect="1"/>
          </p:cNvPicPr>
          <p:nvPr/>
        </p:nvPicPr>
        <p:blipFill rotWithShape="1">
          <a:blip cstate="print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02" l="79041" r="572" t="5770"/>
          <a:stretch/>
        </p:blipFill>
        <p:spPr>
          <a:xfrm>
            <a:off x="312843" y="2710873"/>
            <a:ext cx="1366943" cy="2040135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7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idx="4294967295" type="title"/>
          </p:nvPr>
        </p:nvSpPr>
        <p:spPr>
          <a:xfrm>
            <a:off x="1143000" y="0"/>
            <a:ext cx="6858000" cy="673100"/>
          </a:xfrm>
        </p:spPr>
        <p:txBody>
          <a:bodyPr/>
          <a:lstStyle/>
          <a:p>
            <a:r>
              <a:rPr b="1" dirty="0" lang="en-US" sz="3450"/>
              <a:t>NOAA CORS Network (NCN) in 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806FB-4A6F-4697-8418-B73A08255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"/>
          <a:stretch/>
        </p:blipFill>
        <p:spPr>
          <a:xfrm>
            <a:off x="1143001" y="741580"/>
            <a:ext cx="6850112" cy="440192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C652142-5BC6-41AF-B355-683CAC5A9D3D}"/>
              </a:ext>
            </a:extLst>
          </p:cNvPr>
          <p:cNvSpPr/>
          <p:nvPr/>
        </p:nvSpPr>
        <p:spPr>
          <a:xfrm>
            <a:off x="2187958" y="2115824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EBC7BD-01A7-4713-918A-12758C10669B}"/>
              </a:ext>
            </a:extLst>
          </p:cNvPr>
          <p:cNvSpPr/>
          <p:nvPr/>
        </p:nvSpPr>
        <p:spPr>
          <a:xfrm>
            <a:off x="1643128" y="2622554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04642FA-29F2-4D83-A998-341BCABB9C90}"/>
              </a:ext>
            </a:extLst>
          </p:cNvPr>
          <p:cNvSpPr/>
          <p:nvPr/>
        </p:nvSpPr>
        <p:spPr>
          <a:xfrm>
            <a:off x="2393698" y="2571751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F12CA0-EF74-4E2E-9FC1-9844B6AD36D7}"/>
              </a:ext>
            </a:extLst>
          </p:cNvPr>
          <p:cNvSpPr/>
          <p:nvPr/>
        </p:nvSpPr>
        <p:spPr>
          <a:xfrm>
            <a:off x="3715768" y="1969771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AF8E6C-9E0B-42AE-907C-6D21AD429907}"/>
              </a:ext>
            </a:extLst>
          </p:cNvPr>
          <p:cNvSpPr/>
          <p:nvPr/>
        </p:nvSpPr>
        <p:spPr>
          <a:xfrm>
            <a:off x="2869948" y="2926282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D594DA-5E47-4831-BFDA-2152159EB56A}"/>
              </a:ext>
            </a:extLst>
          </p:cNvPr>
          <p:cNvSpPr/>
          <p:nvPr/>
        </p:nvSpPr>
        <p:spPr>
          <a:xfrm>
            <a:off x="4640068" y="2555695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EDAD9B-60F3-454F-B70D-6FBBEFBEDD78}"/>
              </a:ext>
            </a:extLst>
          </p:cNvPr>
          <p:cNvSpPr/>
          <p:nvPr/>
        </p:nvSpPr>
        <p:spPr>
          <a:xfrm>
            <a:off x="5154552" y="1937772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8DC222-5955-4CB8-99BA-16B626A44E43}"/>
              </a:ext>
            </a:extLst>
          </p:cNvPr>
          <p:cNvSpPr/>
          <p:nvPr/>
        </p:nvSpPr>
        <p:spPr>
          <a:xfrm>
            <a:off x="5573652" y="2530783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0AE8FD-4F5A-46EF-A4EB-32AACC6BFEE2}"/>
              </a:ext>
            </a:extLst>
          </p:cNvPr>
          <p:cNvSpPr/>
          <p:nvPr/>
        </p:nvSpPr>
        <p:spPr>
          <a:xfrm>
            <a:off x="2304672" y="3768599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CF6BF36-AF26-41FA-B265-DA28CD748CC2}"/>
              </a:ext>
            </a:extLst>
          </p:cNvPr>
          <p:cNvSpPr/>
          <p:nvPr/>
        </p:nvSpPr>
        <p:spPr>
          <a:xfrm>
            <a:off x="2627638" y="3376013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1F4937-67C0-4FFC-ADCA-67DD645D3F89}"/>
              </a:ext>
            </a:extLst>
          </p:cNvPr>
          <p:cNvSpPr/>
          <p:nvPr/>
        </p:nvSpPr>
        <p:spPr>
          <a:xfrm>
            <a:off x="5435608" y="3339672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9EDD0F0-8EC0-45D5-BE81-EC4797BC1700}"/>
              </a:ext>
            </a:extLst>
          </p:cNvPr>
          <p:cNvSpPr/>
          <p:nvPr/>
        </p:nvSpPr>
        <p:spPr>
          <a:xfrm>
            <a:off x="2145670" y="4223869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959027C-B114-4F6B-A102-60448646F167}"/>
              </a:ext>
            </a:extLst>
          </p:cNvPr>
          <p:cNvSpPr/>
          <p:nvPr/>
        </p:nvSpPr>
        <p:spPr>
          <a:xfrm>
            <a:off x="3751588" y="4176113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97FF788-96A2-4B75-8202-3DD9F2668604}"/>
              </a:ext>
            </a:extLst>
          </p:cNvPr>
          <p:cNvSpPr/>
          <p:nvPr/>
        </p:nvSpPr>
        <p:spPr>
          <a:xfrm>
            <a:off x="4033528" y="4181293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9641701-DD8C-4290-999F-A9BCB3D6B5BB}"/>
              </a:ext>
            </a:extLst>
          </p:cNvPr>
          <p:cNvSpPr/>
          <p:nvPr/>
        </p:nvSpPr>
        <p:spPr>
          <a:xfrm>
            <a:off x="4910978" y="4151452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0B726C7-3C49-4EC2-9048-17759C3525C8}"/>
              </a:ext>
            </a:extLst>
          </p:cNvPr>
          <p:cNvSpPr/>
          <p:nvPr/>
        </p:nvSpPr>
        <p:spPr>
          <a:xfrm>
            <a:off x="5699402" y="4134177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193ADDB-2254-45F7-89FD-9394B0464F0A}"/>
              </a:ext>
            </a:extLst>
          </p:cNvPr>
          <p:cNvSpPr/>
          <p:nvPr/>
        </p:nvSpPr>
        <p:spPr>
          <a:xfrm>
            <a:off x="6347368" y="4089162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114C3D-7537-4095-B770-30C17D04824A}"/>
              </a:ext>
            </a:extLst>
          </p:cNvPr>
          <p:cNvSpPr/>
          <p:nvPr/>
        </p:nvSpPr>
        <p:spPr>
          <a:xfrm>
            <a:off x="6469288" y="3876923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3F3A710-50CF-4C10-B4CD-023ACAFF013C}"/>
              </a:ext>
            </a:extLst>
          </p:cNvPr>
          <p:cNvSpPr/>
          <p:nvPr/>
        </p:nvSpPr>
        <p:spPr>
          <a:xfrm>
            <a:off x="6258342" y="2915884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22DE9D6-F9E9-4663-9A60-7B9C5E0C9AC4}"/>
              </a:ext>
            </a:extLst>
          </p:cNvPr>
          <p:cNvSpPr/>
          <p:nvPr/>
        </p:nvSpPr>
        <p:spPr>
          <a:xfrm>
            <a:off x="6436394" y="3116804"/>
            <a:ext cx="178052" cy="17805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72596698"/>
      </p:ext>
    </p:extLst>
  </p:cSld>
  <p:clrMapOvr>
    <a:masterClrMapping/>
  </p:clrMapOvr>
  <p:transition spd="slow">
    <p:wip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6124" y="996454"/>
            <a:ext cx="8915400" cy="414704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27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can you do to ensure your control will get coordinates in the new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datums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on rollout?</a:t>
            </a:r>
          </a:p>
          <a:p>
            <a:pPr>
              <a:spcBef>
                <a:spcPts val="1500"/>
              </a:spcBef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Re-observe and submit the data to NGS</a:t>
            </a:r>
          </a:p>
          <a:p>
            <a:pPr lvl="1">
              <a:spcBef>
                <a:spcPts val="45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must be submitted by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30 September 2023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15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Options to submit your data:</a:t>
            </a:r>
          </a:p>
          <a:p>
            <a:pPr lvl="1">
              <a:spcBef>
                <a:spcPts val="45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Share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4+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static data; 2 photos; mark ties</a:t>
            </a:r>
          </a:p>
          <a:p>
            <a:pPr lvl="2">
              <a:spcBef>
                <a:spcPts val="45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rinse &amp; repeat … as we need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redundancy</a:t>
            </a:r>
          </a:p>
          <a:p>
            <a:pPr lvl="1">
              <a:spcBef>
                <a:spcPts val="45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Projects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2+ </a:t>
            </a:r>
            <a:r>
              <a:rPr lang="en-US" sz="1800" dirty="0" err="1"/>
              <a:t>hrs</a:t>
            </a:r>
            <a:r>
              <a:rPr lang="en-US" sz="1800" dirty="0"/>
              <a:t> static GPS data</a:t>
            </a:r>
          </a:p>
          <a:p>
            <a:pPr marL="342900" lvl="1" indent="1885950">
              <a:spcBef>
                <a:spcPts val="450"/>
              </a:spcBef>
              <a:buNone/>
            </a:pPr>
            <a:r>
              <a:rPr lang="en-US" sz="1800" dirty="0">
                <a:sym typeface="Wingdings" panose="05000000000000000000" pitchFamily="2" charset="2"/>
              </a:rPr>
              <a:t>		 </a:t>
            </a:r>
            <a:r>
              <a:rPr lang="en-US" sz="1800" dirty="0"/>
              <a:t> 5+ minutes RTN-GNSS data, 3x per mark</a:t>
            </a:r>
          </a:p>
          <a:p>
            <a:pPr marL="342900" lvl="1" indent="0">
              <a:spcBef>
                <a:spcPts val="450"/>
              </a:spcBef>
              <a:buNone/>
            </a:pPr>
            <a:r>
              <a:rPr lang="en-US" sz="1800" dirty="0"/>
              <a:t>		</a:t>
            </a:r>
            <a:r>
              <a:rPr lang="en-US" sz="1800" i="1" dirty="0"/>
              <a:t>Also</a:t>
            </a:r>
            <a:r>
              <a:rPr lang="en-US" sz="1800" dirty="0"/>
              <a:t>: photos, field logs, descriptions, survey report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/>
          </a:bodyPr>
          <a:lstStyle/>
          <a:p>
            <a:r>
              <a:rPr lang="en-US" dirty="0"/>
              <a:t>Preparing</a:t>
            </a:r>
          </a:p>
        </p:txBody>
      </p:sp>
    </p:spTree>
    <p:extLst>
      <p:ext uri="{BB962C8B-B14F-4D97-AF65-F5344CB8AC3E}">
        <p14:creationId xmlns:p14="http://schemas.microsoft.com/office/powerpoint/2010/main" val="97206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D8598-4B91-41B6-83D3-C1D84958B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74" y="542849"/>
            <a:ext cx="7838252" cy="2362776"/>
          </a:xfrm>
          <a:prstGeom prst="rect">
            <a:avLst/>
          </a:prstGeom>
          <a:ln w="31750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83645D-3986-43D1-89EB-602B50F1D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74" y="542849"/>
            <a:ext cx="7838252" cy="2362776"/>
          </a:xfrm>
          <a:prstGeom prst="rect">
            <a:avLst/>
          </a:prstGeom>
          <a:ln w="3175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486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/>
          <a:lstStyle/>
          <a:p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Remember…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68" y="1057278"/>
            <a:ext cx="8468032" cy="4086222"/>
          </a:xfrm>
        </p:spPr>
        <p:txBody>
          <a:bodyPr/>
          <a:lstStyle/>
          <a:p>
            <a:pPr lvl="1">
              <a:spcAft>
                <a:spcPts val="900"/>
              </a:spcAft>
            </a:pPr>
            <a:r>
              <a:rPr lang="en-US" dirty="0"/>
              <a:t>What’s the goal of NATRF2022?</a:t>
            </a:r>
          </a:p>
          <a:p>
            <a:pPr lvl="2">
              <a:spcAft>
                <a:spcPts val="900"/>
              </a:spcAft>
            </a:pPr>
            <a:r>
              <a:rPr lang="en-US" dirty="0"/>
              <a:t>Give you the </a:t>
            </a:r>
            <a:r>
              <a:rPr lang="en-US" b="1" dirty="0"/>
              <a:t>stability</a:t>
            </a:r>
            <a:r>
              <a:rPr lang="en-US" dirty="0"/>
              <a:t> in positions that you expect</a:t>
            </a:r>
          </a:p>
          <a:p>
            <a:pPr lvl="1">
              <a:spcAft>
                <a:spcPts val="900"/>
              </a:spcAft>
            </a:pPr>
            <a:r>
              <a:rPr lang="en-US" dirty="0"/>
              <a:t>That’s the point of Reference Epochs (REs)</a:t>
            </a:r>
          </a:p>
          <a:p>
            <a:pPr lvl="2">
              <a:spcAft>
                <a:spcPts val="900"/>
              </a:spcAft>
            </a:pPr>
            <a:r>
              <a:rPr lang="en-US" dirty="0"/>
              <a:t>Akin to the different realizations of NAD83</a:t>
            </a:r>
          </a:p>
          <a:p>
            <a:pPr lvl="2">
              <a:spcAft>
                <a:spcPts val="900"/>
              </a:spcAft>
            </a:pPr>
            <a:r>
              <a:rPr lang="en-US" dirty="0"/>
              <a:t>REs will be published every 5 or 10 years</a:t>
            </a:r>
          </a:p>
          <a:p>
            <a:pPr lvl="3">
              <a:spcAft>
                <a:spcPts val="900"/>
              </a:spcAft>
            </a:pPr>
            <a:r>
              <a:rPr lang="en-US" dirty="0"/>
              <a:t>you choose when you update</a:t>
            </a:r>
          </a:p>
          <a:p>
            <a:pPr lvl="3">
              <a:spcAft>
                <a:spcPts val="900"/>
              </a:spcAft>
            </a:pPr>
            <a:r>
              <a:rPr lang="en-US" dirty="0"/>
              <a:t>in a perfect world, everyone would stay current</a:t>
            </a: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E5822-5EFD-4811-AF4F-97300EE60D91}"/>
              </a:ext>
            </a:extLst>
          </p:cNvPr>
          <p:cNvSpPr txBox="1"/>
          <p:nvPr/>
        </p:nvSpPr>
        <p:spPr>
          <a:xfrm>
            <a:off x="7048500" y="3147759"/>
            <a:ext cx="192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aka versions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Arrow: Bent 4">
            <a:extLst>
              <a:ext uri="{FF2B5EF4-FFF2-40B4-BE49-F238E27FC236}">
                <a16:creationId xmlns:a16="http://schemas.microsoft.com/office/drawing/2014/main" id="{C326BCE3-AA3E-432D-B888-29DD91E301B9}"/>
              </a:ext>
            </a:extLst>
          </p:cNvPr>
          <p:cNvSpPr/>
          <p:nvPr/>
        </p:nvSpPr>
        <p:spPr>
          <a:xfrm flipV="1">
            <a:off x="5234464" y="3230403"/>
            <a:ext cx="1863566" cy="203598"/>
          </a:xfrm>
          <a:prstGeom prst="ben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33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CBD32-5933-27FC-5B25-277BFDD9C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/>
          <a:lstStyle/>
          <a:p>
            <a:r>
              <a:rPr lang="en-US" dirty="0"/>
              <a:t>Additional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23723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35713-7A71-4591-9AFB-C550C743D6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2260" y="0"/>
            <a:ext cx="6080912" cy="45910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3796" y="13980"/>
            <a:ext cx="3692504" cy="415498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spc="-5" dirty="0">
                <a:solidFill>
                  <a:prstClr val="black"/>
                </a:solidFill>
                <a:latin typeface="Cambria" panose="02040503050406030204" pitchFamily="18" charset="0"/>
                <a:ea typeface="MS PGothic" pitchFamily="34" charset="-128"/>
                <a:cs typeface="Calibri"/>
              </a:rPr>
              <a:t>geodesy.noaa.gov/ADVISORS/</a:t>
            </a:r>
            <a:endParaRPr lang="en-US" sz="2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E3A0862-A82C-A1D9-5874-1D1269A91430}"/>
              </a:ext>
            </a:extLst>
          </p:cNvPr>
          <p:cNvSpPr txBox="1">
            <a:spLocks/>
          </p:cNvSpPr>
          <p:nvPr/>
        </p:nvSpPr>
        <p:spPr>
          <a:xfrm>
            <a:off x="-38100" y="30073"/>
            <a:ext cx="2521974" cy="101386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r>
              <a:rPr lang="en-US" sz="2400" dirty="0"/>
              <a:t>Regional Geodetic Advisor Program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7C2C58C-0D1A-3E8B-DA1C-AF083C9BACBD}"/>
              </a:ext>
            </a:extLst>
          </p:cNvPr>
          <p:cNvSpPr txBox="1">
            <a:spLocks/>
          </p:cNvSpPr>
          <p:nvPr/>
        </p:nvSpPr>
        <p:spPr>
          <a:xfrm>
            <a:off x="0" y="1013460"/>
            <a:ext cx="5036820" cy="33756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14 RGAs across country</a:t>
            </a:r>
          </a:p>
          <a:p>
            <a:pPr marL="0" indent="0">
              <a:buNone/>
            </a:pPr>
            <a:r>
              <a:rPr lang="en-US" sz="2000" dirty="0"/>
              <a:t>We are here to support:</a:t>
            </a:r>
          </a:p>
          <a:p>
            <a:pPr lvl="1"/>
            <a:r>
              <a:rPr lang="en-US" sz="2000" dirty="0"/>
              <a:t>You</a:t>
            </a:r>
          </a:p>
          <a:p>
            <a:pPr lvl="1"/>
            <a:r>
              <a:rPr lang="en-US" sz="2000" dirty="0"/>
              <a:t>Your constituents</a:t>
            </a:r>
          </a:p>
          <a:p>
            <a:pPr lvl="1"/>
            <a:r>
              <a:rPr lang="en-US" sz="2000" dirty="0"/>
              <a:t>Our Federal Partners</a:t>
            </a:r>
          </a:p>
          <a:p>
            <a:pPr marL="0" indent="0">
              <a:buNone/>
            </a:pPr>
            <a:r>
              <a:rPr lang="en-US" sz="2000" i="1" dirty="0"/>
              <a:t>Questions about </a:t>
            </a:r>
          </a:p>
          <a:p>
            <a:pPr marL="0" indent="0">
              <a:buNone/>
            </a:pPr>
            <a:r>
              <a:rPr lang="en-US" sz="2000" i="1" dirty="0"/>
              <a:t>NSRS Modernization?</a:t>
            </a:r>
          </a:p>
          <a:p>
            <a:pPr lvl="1"/>
            <a:r>
              <a:rPr lang="en-US" sz="2000" dirty="0"/>
              <a:t>Reach out now</a:t>
            </a:r>
          </a:p>
          <a:p>
            <a:pPr lvl="1"/>
            <a:r>
              <a:rPr lang="en-US" sz="2000" dirty="0"/>
              <a:t>Be prepared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1831462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517892" y="3755976"/>
            <a:ext cx="3410918" cy="1213462"/>
            <a:chOff x="4403571" y="5339913"/>
            <a:chExt cx="4586432" cy="1543952"/>
          </a:xfrm>
        </p:grpSpPr>
        <p:sp>
          <p:nvSpPr>
            <p:cNvPr id="12" name="Rectangle 11"/>
            <p:cNvSpPr/>
            <p:nvPr/>
          </p:nvSpPr>
          <p:spPr>
            <a:xfrm>
              <a:off x="4403571" y="5339913"/>
              <a:ext cx="4586432" cy="13995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19081" y="5658267"/>
              <a:ext cx="1647191" cy="910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rgbClr val="781D22"/>
                  </a:solidFill>
                </a:rPr>
                <a:t>Educational Videos</a:t>
              </a:r>
            </a:p>
            <a:p>
              <a:pPr algn="ctr"/>
              <a:r>
                <a:rPr lang="en-US" sz="1350" b="1" dirty="0">
                  <a:solidFill>
                    <a:srgbClr val="781D22"/>
                  </a:solidFill>
                </a:rPr>
                <a:t>&lt;5 minutes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08810" y="5709063"/>
              <a:ext cx="2291135" cy="1174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rgbClr val="781D22"/>
                  </a:solidFill>
                </a:rPr>
                <a:t>Online Lesson </a:t>
              </a:r>
            </a:p>
            <a:p>
              <a:pPr algn="ctr"/>
              <a:r>
                <a:rPr lang="en-US" sz="1350" b="1" dirty="0">
                  <a:solidFill>
                    <a:srgbClr val="781D22"/>
                  </a:solidFill>
                </a:rPr>
                <a:t>(via </a:t>
              </a:r>
              <a:r>
                <a:rPr lang="en-US" sz="1350" b="1" dirty="0" err="1">
                  <a:solidFill>
                    <a:srgbClr val="781D22"/>
                  </a:solidFill>
                </a:rPr>
                <a:t>MetEd</a:t>
              </a:r>
              <a:r>
                <a:rPr lang="en-US" sz="1350" b="1" dirty="0">
                  <a:solidFill>
                    <a:srgbClr val="781D22"/>
                  </a:solidFill>
                </a:rPr>
                <a:t>/COMET)</a:t>
              </a:r>
            </a:p>
            <a:p>
              <a:pPr algn="ctr"/>
              <a:r>
                <a:rPr lang="en-US" sz="1350" b="1" dirty="0">
                  <a:solidFill>
                    <a:srgbClr val="781D22"/>
                  </a:solidFill>
                </a:rPr>
                <a:t>~1 hour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1143000" y="4778451"/>
            <a:ext cx="6858000" cy="3421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21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NGS homepage: </a:t>
            </a:r>
            <a:r>
              <a:rPr lang="en-US" altLang="en-US" sz="21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geodesy.noaa.gov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528251" y="4376571"/>
            <a:ext cx="344770" cy="2483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H="1" flipV="1">
            <a:off x="7001592" y="3784368"/>
            <a:ext cx="8287" cy="26174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886152" y="4019334"/>
            <a:ext cx="987248" cy="6657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6217680" y="4043704"/>
            <a:ext cx="1561864" cy="6657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A598D-89C4-4855-B4EA-5D9995385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021"/>
            <a:ext cx="685800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CAFB5-5D9B-2ECA-1B45-E48C90B02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" l="94" t="62"/>
          <a:stretch/>
        </p:blipFill>
        <p:spPr>
          <a:xfrm>
            <a:off x="3887805" y="27962"/>
            <a:ext cx="5172842" cy="5755669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  <a:effectLst>
            <a:outerShdw algn="tl" blurRad="50800" dir="2700000" dist="38100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ECEA57-DE72-F263-60AE-E58B74C752AA}"/>
              </a:ext>
            </a:extLst>
          </p:cNvPr>
          <p:cNvSpPr/>
          <p:nvPr/>
        </p:nvSpPr>
        <p:spPr>
          <a:xfrm rot="406022">
            <a:off x="6088047" y="2687256"/>
            <a:ext cx="2717554" cy="2065341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4572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28BA8-4CD7-B177-748D-D634652785B8}"/>
              </a:ext>
            </a:extLst>
          </p:cNvPr>
          <p:cNvSpPr txBox="1"/>
          <p:nvPr/>
        </p:nvSpPr>
        <p:spPr>
          <a:xfrm rot="408422">
            <a:off x="6168693" y="2742116"/>
            <a:ext cx="2662602" cy="646331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 defTabSz="4572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b="0" baseline="0" cap="none" dirty="0" i="1" kern="1200" kumimoji="0" lang="en-US" noProof="0" normalizeH="0" spc="0" strike="noStrike" sz="1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itchFamily="34" typeface="Calibri"/>
                <a:ea charset="-128" pitchFamily="34" typeface="ＭＳ Ｐゴシック"/>
                <a:cs typeface="+mn-cs"/>
              </a:rPr>
              <a:t>Click this icon on homepage</a:t>
            </a:r>
          </a:p>
        </p:txBody>
      </p:sp>
      <p:sp>
        <p:nvSpPr>
          <p:cNvPr id="6" name="Right Arrow 17">
            <a:extLst>
              <a:ext uri="{FF2B5EF4-FFF2-40B4-BE49-F238E27FC236}">
                <a16:creationId xmlns:a16="http://schemas.microsoft.com/office/drawing/2014/main" id="{76D5A21C-CBF4-E103-7932-CF78858496D6}"/>
              </a:ext>
            </a:extLst>
          </p:cNvPr>
          <p:cNvSpPr/>
          <p:nvPr/>
        </p:nvSpPr>
        <p:spPr>
          <a:xfrm rot="5832851">
            <a:off x="7108501" y="3391307"/>
            <a:ext cx="676645" cy="743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4572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1F1FBC-14E5-0018-6476-F5D93B07F003}"/>
              </a:ext>
            </a:extLst>
          </p:cNvPr>
          <p:cNvSpPr txBox="1">
            <a:spLocks/>
          </p:cNvSpPr>
          <p:nvPr/>
        </p:nvSpPr>
        <p:spPr>
          <a:xfrm>
            <a:off x="0" y="518205"/>
            <a:ext cx="3862874" cy="1067527"/>
          </a:xfrm>
          <a:prstGeom prst="rect">
            <a:avLst/>
          </a:prstGeom>
        </p:spPr>
        <p:txBody>
          <a:bodyPr/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typeface="+mj-lt"/>
                <a:ea charset="-128" pitchFamily="34" typeface="MS PGothic"/>
                <a:cs charset="0" typeface="ＭＳ Ｐゴシック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5pPr>
            <a:lvl6pPr algn="ctr" defTabSz="457200" fontAlgn="base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fontAlgn="base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fontAlgn="base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fontAlgn="base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pPr algn="ctr" defTabSz="4572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altLang="en-US" b="1" baseline="0" cap="none" dirty="0" i="0" kern="1200" kumimoji="0" lang="en-US" noProof="0" normalizeH="0" spc="0" strike="noStrike" sz="32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34" typeface="Arial"/>
              </a:rPr>
              <a:t>Email Subscriptions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6DC62-3A48-D222-6A7F-072AA714447F}"/>
              </a:ext>
            </a:extLst>
          </p:cNvPr>
          <p:cNvSpPr txBox="1"/>
          <p:nvPr/>
        </p:nvSpPr>
        <p:spPr>
          <a:xfrm>
            <a:off x="1" y="1585733"/>
            <a:ext cx="3862873" cy="3529805"/>
          </a:xfrm>
          <a:prstGeom prst="rect">
            <a:avLst/>
          </a:prstGeom>
          <a:noFill/>
        </p:spPr>
        <p:txBody>
          <a:bodyPr rtlCol="0" wrap="square">
            <a:noAutofit/>
          </a:bodyPr>
          <a:lstStyle/>
          <a:p>
            <a:pPr algn="l" defTabSz="457200" eaLnBrk="1" fontAlgn="base" hangingPunct="1" indent="0" latinLnBrk="0" lvl="0" marL="0" marR="0" rtl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b="1" baseline="0" cap="none" dirty="0" i="1" kern="1200" kumimoji="0" lang="en-US" noProof="0" normalizeH="0" spc="0" strike="noStrike" sz="20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typeface="+mn-cs"/>
              </a:rPr>
              <a:t>*Only 1-2 messages per month*</a:t>
            </a:r>
          </a:p>
          <a:p>
            <a:pPr algn="l" defTabSz="457200" eaLnBrk="1" fontAlgn="base" hangingPunct="1" indent="-285750" latinLnBrk="0" lvl="0" marL="285750" marR="0" rtl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charset="0" panose="020B0604020202020204" pitchFamily="34" typeface="Arial"/>
              <a:buChar char="•"/>
              <a:tabLst/>
              <a:defRPr/>
            </a:pPr>
            <a:endParaRPr b="1" baseline="0" cap="none" dirty="0" i="0" kern="1200" kumimoji="0" lang="en-US" noProof="0" normalizeH="0" spc="0" strike="noStrike" sz="24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anose="02040503050406030204" pitchFamily="18" typeface="Cambria"/>
              <a:ea charset="0" panose="02040503050406030204" pitchFamily="18" typeface="Cambria"/>
              <a:cs typeface="+mn-cs"/>
            </a:endParaRPr>
          </a:p>
          <a:p>
            <a:pPr algn="l" defTabSz="457200" eaLnBrk="1" fontAlgn="base" hangingPunct="1" indent="-285750" latinLnBrk="0" lvl="0" marL="285750" marR="0" rtl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charset="0" panose="020B0604020202020204" pitchFamily="34" typeface="Arial"/>
              <a:buChar char="•"/>
              <a:tabLst/>
              <a:defRPr/>
            </a:pPr>
            <a:r>
              <a:rPr b="1" baseline="0" cap="none" dirty="0" i="0" kern="1200" kumimoji="0" lang="en-US" noProof="0" normalizeH="0" spc="0" strike="noStrike" sz="24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typeface="+mn-cs"/>
              </a:rPr>
              <a:t>NGS News</a:t>
            </a:r>
          </a:p>
          <a:p>
            <a:pPr algn="l" defTabSz="457200" eaLnBrk="1" fontAlgn="base" hangingPunct="1" indent="0" latinLnBrk="0" lvl="1" marL="457200" marR="0" rtl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b="0" baseline="0" cap="none" dirty="0" i="1" kern="1200" kumimoji="0" lang="en-US" noProof="0" normalizeH="0" spc="0" strike="noStrike" sz="20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typeface="+mn-cs"/>
              </a:rPr>
              <a:t>Includes quarterly NSRS Modernization newsletter</a:t>
            </a:r>
          </a:p>
          <a:p>
            <a:pPr algn="l" defTabSz="457200" eaLnBrk="1" fontAlgn="base" hangingPunct="1" indent="-285750" latinLnBrk="0" lvl="0" marL="285750" marR="0" rtl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charset="0" panose="020B0604020202020204" pitchFamily="34" typeface="Arial"/>
              <a:buChar char="•"/>
              <a:tabLst/>
              <a:defRPr/>
            </a:pPr>
            <a:r>
              <a:rPr b="1" baseline="0" cap="none" dirty="0" i="0" kern="1200" kumimoji="0" lang="en-US" noProof="0" normalizeH="0" spc="0" strike="noStrike" sz="24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typeface="+mn-cs"/>
              </a:rPr>
              <a:t>Webinar Series</a:t>
            </a:r>
          </a:p>
          <a:p>
            <a:pPr algn="l" defTabSz="457200" eaLnBrk="1" fontAlgn="base" hangingPunct="1" indent="-285750" latinLnBrk="0" lvl="0" marL="285750" marR="0" rtl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charset="0" panose="020B0604020202020204" pitchFamily="34" typeface="Arial"/>
              <a:buChar char="•"/>
              <a:tabLst/>
              <a:defRPr/>
            </a:pPr>
            <a:r>
              <a:rPr b="1" baseline="0" cap="none" dirty="0" i="0" kern="1200" kumimoji="0" lang="en-US" noProof="0" normalizeH="0" spc="0" strike="noStrike" sz="24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typeface="+mn-cs"/>
              </a:rPr>
              <a:t>Training</a:t>
            </a:r>
          </a:p>
          <a:p>
            <a:pPr algn="l" defTabSz="457200" eaLnBrk="1" fontAlgn="base" hangingPunct="1" indent="-285750" latinLnBrk="0" lvl="0" marL="285750" marR="0" rtl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charset="0" panose="020B0604020202020204" pitchFamily="34" typeface="Arial"/>
              <a:buChar char="•"/>
              <a:tabLst/>
              <a:defRPr/>
            </a:pPr>
            <a:r>
              <a:rPr b="1" baseline="0" cap="none" dirty="0" i="0" kern="1200" kumimoji="0" lang="en-US" noProof="0" normalizeH="0" spc="0" strike="noStrike" sz="24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typeface="+mn-cs"/>
              </a:rPr>
              <a:t>GPS on Benchmarks</a:t>
            </a:r>
          </a:p>
          <a:p>
            <a:pPr algn="l" defTabSz="457200" eaLnBrk="1" fontAlgn="base" hangingPunct="1" indent="0" latinLnBrk="0" lvl="0" marL="0" marR="0" rtl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dirty="0" i="0" kern="1200" kumimoji="0" lang="en-US" noProof="0" normalizeH="0" spc="0" strike="noStrike" sz="24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anose="02040503050406030204" pitchFamily="18" typeface="Cambria"/>
              <a:ea charset="0" panose="02040503050406030204" pitchFamily="18" typeface="Cambri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7FE99F-6BEA-8355-772B-64FBFC02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000">
            <a:off x="6043195" y="4140911"/>
            <a:ext cx="2638095" cy="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mph" presetID="26" presetSubtype="0" repeatCount="indefinite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6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autoRev="1" dur="500" fill="hold" id="7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E0711-D94A-4308-83A6-A17CD3803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64080"/>
            <a:ext cx="8229600" cy="2804159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Jeff Jalbrzikowski, P.S., GISP, CFS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Appalachian Regional Geodetic Advisor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jeff.jalbrzikowski@noaa.gov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240-988-5486</a:t>
            </a:r>
            <a:endParaRPr lang="en-US" sz="2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7DE1FD-E37D-4AEE-B1C4-D319C5AC326D}"/>
              </a:ext>
            </a:extLst>
          </p:cNvPr>
          <p:cNvSpPr txBox="1">
            <a:spLocks/>
          </p:cNvSpPr>
          <p:nvPr/>
        </p:nvSpPr>
        <p:spPr bwMode="auto">
          <a:xfrm>
            <a:off x="218365" y="417944"/>
            <a:ext cx="8707271" cy="174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3"/>
              </a:rPr>
              <a:t>https://geodesy.noaa.gov/ADVISORS/</a:t>
            </a:r>
            <a:endParaRPr lang="en-US" sz="32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endParaRPr lang="en-US" sz="32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-use any major search engine: “NGS advisors”</a:t>
            </a:r>
          </a:p>
        </p:txBody>
      </p:sp>
    </p:spTree>
    <p:extLst>
      <p:ext uri="{BB962C8B-B14F-4D97-AF65-F5344CB8AC3E}">
        <p14:creationId xmlns:p14="http://schemas.microsoft.com/office/powerpoint/2010/main" val="82065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A19843-E9B8-43D3-9724-BF83AF918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41"/>
            <a:ext cx="5139159" cy="51391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FD034-4697-479B-BFB9-423AD7BE4C0B}"/>
              </a:ext>
            </a:extLst>
          </p:cNvPr>
          <p:cNvSpPr txBox="1">
            <a:spLocks/>
          </p:cNvSpPr>
          <p:nvPr/>
        </p:nvSpPr>
        <p:spPr bwMode="auto">
          <a:xfrm>
            <a:off x="5139158" y="841529"/>
            <a:ext cx="4004842" cy="197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Scan to save my contact info on your phone</a:t>
            </a:r>
          </a:p>
        </p:txBody>
      </p:sp>
    </p:spTree>
    <p:extLst>
      <p:ext uri="{BB962C8B-B14F-4D97-AF65-F5344CB8AC3E}">
        <p14:creationId xmlns:p14="http://schemas.microsoft.com/office/powerpoint/2010/main" val="1222373591"/>
      </p:ext>
    </p:extLst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0DC25-DC71-46D8-8B24-21F1F769C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" l="93" r="41" t="83"/>
          <a:stretch/>
        </p:blipFill>
        <p:spPr>
          <a:xfrm>
            <a:off x="1140822" y="528598"/>
            <a:ext cx="6858000" cy="461490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idx="4294967295" type="title"/>
          </p:nvPr>
        </p:nvSpPr>
        <p:spPr>
          <a:xfrm>
            <a:off x="1143000" y="-184150"/>
            <a:ext cx="6858000" cy="857250"/>
          </a:xfrm>
        </p:spPr>
        <p:txBody>
          <a:bodyPr/>
          <a:lstStyle/>
          <a:p>
            <a:r>
              <a:rPr b="1" dirty="0" err="1" lang="en-US" sz="3600"/>
              <a:t>KeyNetGPS</a:t>
            </a:r>
            <a:r>
              <a:rPr b="1" dirty="0" lang="en-US" sz="3600"/>
              <a:t> CORS Network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2065714-0A58-43AC-9F2C-DD6982A844D2}"/>
              </a:ext>
            </a:extLst>
          </p:cNvPr>
          <p:cNvSpPr/>
          <p:nvPr/>
        </p:nvSpPr>
        <p:spPr>
          <a:xfrm>
            <a:off x="1469892" y="2839064"/>
            <a:ext cx="1192192" cy="1498936"/>
          </a:xfrm>
          <a:custGeom>
            <a:avLst/>
            <a:gdLst>
              <a:gd fmla="*/ 744015 w 1589589" name="connsiteX0"/>
              <a:gd fmla="*/ 68826 h 1998581" name="connsiteY0"/>
              <a:gd fmla="*/ 744015 w 1589589" name="connsiteX1"/>
              <a:gd fmla="*/ 68826 h 1998581" name="connsiteY1"/>
              <a:gd fmla="*/ 370389 w 1589589" name="connsiteX2"/>
              <a:gd fmla="*/ 88490 h 1998581" name="connsiteY2"/>
              <a:gd fmla="*/ 301563 w 1589589" name="connsiteX3"/>
              <a:gd fmla="*/ 108155 h 1998581" name="connsiteY3"/>
              <a:gd fmla="*/ 242570 w 1589589" name="connsiteX4"/>
              <a:gd fmla="*/ 117987 h 1998581" name="connsiteY4"/>
              <a:gd fmla="*/ 134415 w 1589589" name="connsiteX5"/>
              <a:gd fmla="*/ 167148 h 1998581" name="connsiteY5"/>
              <a:gd fmla="*/ 45925 w 1589589" name="connsiteX6"/>
              <a:gd fmla="*/ 206477 h 1998581" name="connsiteY6"/>
              <a:gd fmla="*/ 16428 w 1589589" name="connsiteX7"/>
              <a:gd fmla="*/ 235974 h 1998581" name="connsiteY7"/>
              <a:gd fmla="*/ 16428 w 1589589" name="connsiteX8"/>
              <a:gd fmla="*/ 471948 h 1998581" name="connsiteY8"/>
              <a:gd fmla="*/ 55757 w 1589589" name="connsiteX9"/>
              <a:gd fmla="*/ 570271 h 1998581" name="connsiteY9"/>
              <a:gd fmla="*/ 75421 w 1589589" name="connsiteX10"/>
              <a:gd fmla="*/ 599768 h 1998581" name="connsiteY10"/>
              <a:gd fmla="*/ 95086 w 1589589" name="connsiteX11"/>
              <a:gd fmla="*/ 639097 h 1998581" name="connsiteY11"/>
              <a:gd fmla="*/ 124583 w 1589589" name="connsiteX12"/>
              <a:gd fmla="*/ 737419 h 1998581" name="connsiteY12"/>
              <a:gd fmla="*/ 144247 w 1589589" name="connsiteX13"/>
              <a:gd fmla="*/ 943897 h 1998581" name="connsiteY13"/>
              <a:gd fmla="*/ 154079 w 1589589" name="connsiteX14"/>
              <a:gd fmla="*/ 973393 h 1998581" name="connsiteY14"/>
              <a:gd fmla="*/ 163912 w 1589589" name="connsiteX15"/>
              <a:gd fmla="*/ 1101213 h 1998581" name="connsiteY15"/>
              <a:gd fmla="*/ 193408 w 1589589" name="connsiteX16"/>
              <a:gd fmla="*/ 1160206 h 1998581" name="connsiteY16"/>
              <a:gd fmla="*/ 213073 w 1589589" name="connsiteX17"/>
              <a:gd fmla="*/ 1219200 h 1998581" name="connsiteY17"/>
              <a:gd fmla="*/ 232737 w 1589589" name="connsiteX18"/>
              <a:gd fmla="*/ 1278193 h 1998581" name="connsiteY18"/>
              <a:gd fmla="*/ 242570 w 1589589" name="connsiteX19"/>
              <a:gd fmla="*/ 1307690 h 1998581" name="connsiteY19"/>
              <a:gd fmla="*/ 262234 w 1589589" name="connsiteX20"/>
              <a:gd fmla="*/ 1337187 h 1998581" name="connsiteY20"/>
              <a:gd fmla="*/ 272066 w 1589589" name="connsiteX21"/>
              <a:gd fmla="*/ 1376516 h 1998581" name="connsiteY21"/>
              <a:gd fmla="*/ 281899 w 1589589" name="connsiteX22"/>
              <a:gd fmla="*/ 1425677 h 1998581" name="connsiteY22"/>
              <a:gd fmla="*/ 291731 w 1589589" name="connsiteX23"/>
              <a:gd fmla="*/ 1455174 h 1998581" name="connsiteY23"/>
              <a:gd fmla="*/ 311396 w 1589589" name="connsiteX24"/>
              <a:gd fmla="*/ 1533832 h 1998581" name="connsiteY24"/>
              <a:gd fmla="*/ 311396 w 1589589" name="connsiteX25"/>
              <a:gd fmla="*/ 1533832 h 1998581" name="connsiteY25"/>
              <a:gd fmla="*/ 340892 w 1589589" name="connsiteX26"/>
              <a:gd fmla="*/ 1641987 h 1998581" name="connsiteY26"/>
              <a:gd fmla="*/ 350725 w 1589589" name="connsiteX27"/>
              <a:gd fmla="*/ 1671484 h 1998581" name="connsiteY27"/>
              <a:gd fmla="*/ 360557 w 1589589" name="connsiteX28"/>
              <a:gd fmla="*/ 1700980 h 1998581" name="connsiteY28"/>
              <a:gd fmla="*/ 399886 w 1589589" name="connsiteX29"/>
              <a:gd fmla="*/ 1759974 h 1998581" name="connsiteY29"/>
              <a:gd fmla="*/ 439215 w 1589589" name="connsiteX30"/>
              <a:gd fmla="*/ 1818968 h 1998581" name="connsiteY30"/>
              <a:gd fmla="*/ 458879 w 1589589" name="connsiteX31"/>
              <a:gd fmla="*/ 1848464 h 1998581" name="connsiteY31"/>
              <a:gd fmla="*/ 488376 w 1589589" name="connsiteX32"/>
              <a:gd fmla="*/ 1887793 h 1998581" name="connsiteY32"/>
              <a:gd fmla="*/ 527705 w 1589589" name="connsiteX33"/>
              <a:gd fmla="*/ 1946787 h 1998581" name="connsiteY33"/>
              <a:gd fmla="*/ 586699 w 1589589" name="connsiteX34"/>
              <a:gd fmla="*/ 1966451 h 1998581" name="connsiteY34"/>
              <a:gd fmla="*/ 704686 w 1589589" name="connsiteX35"/>
              <a:gd fmla="*/ 1986116 h 1998581" name="connsiteY35"/>
              <a:gd fmla="*/ 911163 w 1589589" name="connsiteX36"/>
              <a:gd fmla="*/ 1946787 h 1998581" name="connsiteY36"/>
              <a:gd fmla="*/ 920996 w 1589589" name="connsiteX37"/>
              <a:gd fmla="*/ 1877961 h 1998581" name="connsiteY37"/>
              <a:gd fmla="*/ 930828 w 1589589" name="connsiteX38"/>
              <a:gd fmla="*/ 1848464 h 1998581" name="connsiteY38"/>
              <a:gd fmla="*/ 940660 w 1589589" name="connsiteX39"/>
              <a:gd fmla="*/ 1691148 h 1998581" name="connsiteY39"/>
              <a:gd fmla="*/ 960325 w 1589589" name="connsiteX40"/>
              <a:gd fmla="*/ 1592826 h 1998581" name="connsiteY40"/>
              <a:gd fmla="*/ 970157 w 1589589" name="connsiteX41"/>
              <a:gd fmla="*/ 1445342 h 1998581" name="connsiteY41"/>
              <a:gd fmla="*/ 989821 w 1589589" name="connsiteX42"/>
              <a:gd fmla="*/ 1386348 h 1998581" name="connsiteY42"/>
              <a:gd fmla="*/ 999654 w 1589589" name="connsiteX43"/>
              <a:gd fmla="*/ 1238864 h 1998581" name="connsiteY43"/>
              <a:gd fmla="*/ 1029150 w 1589589" name="connsiteX44"/>
              <a:gd fmla="*/ 1140542 h 1998581" name="connsiteY44"/>
              <a:gd fmla="*/ 1048815 w 1589589" name="connsiteX45"/>
              <a:gd fmla="*/ 1071716 h 1998581" name="connsiteY45"/>
              <a:gd fmla="*/ 1058647 w 1589589" name="connsiteX46"/>
              <a:gd fmla="*/ 1042219 h 1998581" name="connsiteY46"/>
              <a:gd fmla="*/ 1127473 w 1589589" name="connsiteX47"/>
              <a:gd fmla="*/ 953729 h 1998581" name="connsiteY47"/>
              <a:gd fmla="*/ 1137305 w 1589589" name="connsiteX48"/>
              <a:gd fmla="*/ 914400 h 1998581" name="connsiteY48"/>
              <a:gd fmla="*/ 1147137 w 1589589" name="connsiteX49"/>
              <a:gd fmla="*/ 884903 h 1998581" name="connsiteY49"/>
              <a:gd fmla="*/ 1196299 w 1589589" name="connsiteX50"/>
              <a:gd fmla="*/ 747251 h 1998581" name="connsiteY50"/>
              <a:gd fmla="*/ 1225796 w 1589589" name="connsiteX51"/>
              <a:gd fmla="*/ 737419 h 1998581" name="connsiteY51"/>
              <a:gd fmla="*/ 1284789 w 1589589" name="connsiteX52"/>
              <a:gd fmla="*/ 678426 h 1998581" name="connsiteY52"/>
              <a:gd fmla="*/ 1314286 w 1589589" name="connsiteX53"/>
              <a:gd fmla="*/ 648929 h 1998581" name="connsiteY53"/>
              <a:gd fmla="*/ 1343783 w 1589589" name="connsiteX54"/>
              <a:gd fmla="*/ 639097 h 1998581" name="connsiteY54"/>
              <a:gd fmla="*/ 1432273 w 1589589" name="connsiteX55"/>
              <a:gd fmla="*/ 560439 h 1998581" name="connsiteY55"/>
              <a:gd fmla="*/ 1451937 w 1589589" name="connsiteX56"/>
              <a:gd fmla="*/ 530942 h 1998581" name="connsiteY56"/>
              <a:gd fmla="*/ 1501099 w 1589589" name="connsiteX57"/>
              <a:gd fmla="*/ 481780 h 1998581" name="connsiteY57"/>
              <a:gd fmla="*/ 1510931 w 1589589" name="connsiteX58"/>
              <a:gd fmla="*/ 452284 h 1998581" name="connsiteY58"/>
              <a:gd fmla="*/ 1550260 w 1589589" name="connsiteX59"/>
              <a:gd fmla="*/ 393290 h 1998581" name="connsiteY59"/>
              <a:gd fmla="*/ 1560092 w 1589589" name="connsiteX60"/>
              <a:gd fmla="*/ 304800 h 1998581" name="connsiteY60"/>
              <a:gd fmla="*/ 1579757 w 1589589" name="connsiteX61"/>
              <a:gd fmla="*/ 245806 h 1998581" name="connsiteY61"/>
              <a:gd fmla="*/ 1589589 w 1589589" name="connsiteX62"/>
              <a:gd fmla="*/ 216309 h 1998581" name="connsiteY62"/>
              <a:gd fmla="*/ 1579757 w 1589589" name="connsiteX63"/>
              <a:gd fmla="*/ 88490 h 1998581" name="connsiteY63"/>
              <a:gd fmla="*/ 1550260 w 1589589" name="connsiteX64"/>
              <a:gd fmla="*/ 78658 h 1998581" name="connsiteY64"/>
              <a:gd fmla="*/ 1520763 w 1589589" name="connsiteX65"/>
              <a:gd fmla="*/ 58993 h 1998581" name="connsiteY65"/>
              <a:gd fmla="*/ 1412608 w 1589589" name="connsiteX66"/>
              <a:gd fmla="*/ 39329 h 1998581" name="connsiteY66"/>
              <a:gd fmla="*/ 1206131 w 1589589" name="connsiteX67"/>
              <a:gd fmla="*/ 19664 h 1998581" name="connsiteY67"/>
              <a:gd fmla="*/ 1147137 w 1589589" name="connsiteX68"/>
              <a:gd fmla="*/ 9832 h 1998581" name="connsiteY68"/>
              <a:gd fmla="*/ 1078312 w 1589589" name="connsiteX69"/>
              <a:gd fmla="*/ 0 h 1998581" name="connsiteY69"/>
              <a:gd fmla="*/ 822673 w 1589589" name="connsiteX70"/>
              <a:gd fmla="*/ 9832 h 1998581" name="connsiteY70"/>
              <a:gd fmla="*/ 812841 w 1589589" name="connsiteX71"/>
              <a:gd fmla="*/ 39329 h 1998581" name="connsiteY71"/>
              <a:gd fmla="*/ 744015 w 1589589" name="connsiteX72"/>
              <a:gd fmla="*/ 68826 h 1998581" name="connsiteY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b="b" l="l" r="r" t="t"/>
            <a:pathLst>
              <a:path h="1998581" w="1589589">
                <a:moveTo>
                  <a:pt x="744015" y="68826"/>
                </a:moveTo>
                <a:lnTo>
                  <a:pt x="744015" y="68826"/>
                </a:lnTo>
                <a:cubicBezTo>
                  <a:pt x="653961" y="72161"/>
                  <a:pt x="480231" y="73845"/>
                  <a:pt x="370389" y="88490"/>
                </a:cubicBezTo>
                <a:cubicBezTo>
                  <a:pt x="316844" y="95629"/>
                  <a:pt x="347071" y="98042"/>
                  <a:pt x="301563" y="108155"/>
                </a:cubicBezTo>
                <a:cubicBezTo>
                  <a:pt x="282102" y="112480"/>
                  <a:pt x="262031" y="113662"/>
                  <a:pt x="242570" y="117987"/>
                </a:cubicBezTo>
                <a:cubicBezTo>
                  <a:pt x="195936" y="128350"/>
                  <a:pt x="192155" y="147901"/>
                  <a:pt x="134415" y="167148"/>
                </a:cubicBezTo>
                <a:cubicBezTo>
                  <a:pt x="91543" y="181439"/>
                  <a:pt x="77087" y="180509"/>
                  <a:pt x="45925" y="206477"/>
                </a:cubicBezTo>
                <a:cubicBezTo>
                  <a:pt x="35243" y="215379"/>
                  <a:pt x="26260" y="226142"/>
                  <a:pt x="16428" y="235974"/>
                </a:cubicBezTo>
                <a:cubicBezTo>
                  <a:pt x="-7386" y="331231"/>
                  <a:pt x="-3480" y="299411"/>
                  <a:pt x="16428" y="471948"/>
                </a:cubicBezTo>
                <a:cubicBezTo>
                  <a:pt x="19341" y="497194"/>
                  <a:pt x="41944" y="546098"/>
                  <a:pt x="55757" y="570271"/>
                </a:cubicBezTo>
                <a:cubicBezTo>
                  <a:pt x="61620" y="580531"/>
                  <a:pt x="69558" y="589508"/>
                  <a:pt x="75421" y="599768"/>
                </a:cubicBezTo>
                <a:cubicBezTo>
                  <a:pt x="82693" y="612494"/>
                  <a:pt x="89642" y="625488"/>
                  <a:pt x="95086" y="639097"/>
                </a:cubicBezTo>
                <a:cubicBezTo>
                  <a:pt x="111042" y="678986"/>
                  <a:pt x="114926" y="698793"/>
                  <a:pt x="124583" y="737419"/>
                </a:cubicBezTo>
                <a:cubicBezTo>
                  <a:pt x="128860" y="797293"/>
                  <a:pt x="131540" y="880362"/>
                  <a:pt x="144247" y="943897"/>
                </a:cubicBezTo>
                <a:cubicBezTo>
                  <a:pt x="146279" y="954060"/>
                  <a:pt x="150802" y="963561"/>
                  <a:pt x="154079" y="973393"/>
                </a:cubicBezTo>
                <a:cubicBezTo>
                  <a:pt x="157357" y="1016000"/>
                  <a:pt x="158612" y="1058810"/>
                  <a:pt x="163912" y="1101213"/>
                </a:cubicBezTo>
                <a:cubicBezTo>
                  <a:pt x="168589" y="1138628"/>
                  <a:pt x="178134" y="1125839"/>
                  <a:pt x="193408" y="1160206"/>
                </a:cubicBezTo>
                <a:cubicBezTo>
                  <a:pt x="201827" y="1179148"/>
                  <a:pt x="206518" y="1199535"/>
                  <a:pt x="213073" y="1219200"/>
                </a:cubicBezTo>
                <a:lnTo>
                  <a:pt x="232737" y="1278193"/>
                </a:lnTo>
                <a:cubicBezTo>
                  <a:pt x="236015" y="1288025"/>
                  <a:pt x="236821" y="1299066"/>
                  <a:pt x="242570" y="1307690"/>
                </a:cubicBezTo>
                <a:lnTo>
                  <a:pt x="262234" y="1337187"/>
                </a:lnTo>
                <a:cubicBezTo>
                  <a:pt x="265511" y="1350297"/>
                  <a:pt x="269135" y="1363325"/>
                  <a:pt x="272066" y="1376516"/>
                </a:cubicBezTo>
                <a:cubicBezTo>
                  <a:pt x="275691" y="1392830"/>
                  <a:pt x="277846" y="1409464"/>
                  <a:pt x="281899" y="1425677"/>
                </a:cubicBezTo>
                <a:cubicBezTo>
                  <a:pt x="284413" y="1435732"/>
                  <a:pt x="289004" y="1445175"/>
                  <a:pt x="291731" y="1455174"/>
                </a:cubicBezTo>
                <a:cubicBezTo>
                  <a:pt x="298842" y="1481248"/>
                  <a:pt x="304841" y="1507613"/>
                  <a:pt x="311396" y="1533832"/>
                </a:cubicBezTo>
                <a:lnTo>
                  <a:pt x="311396" y="1533832"/>
                </a:lnTo>
                <a:cubicBezTo>
                  <a:pt x="325292" y="1603314"/>
                  <a:pt x="315945" y="1567145"/>
                  <a:pt x="340892" y="1641987"/>
                </a:cubicBezTo>
                <a:lnTo>
                  <a:pt x="350725" y="1671484"/>
                </a:lnTo>
                <a:cubicBezTo>
                  <a:pt x="354002" y="1681316"/>
                  <a:pt x="354808" y="1692357"/>
                  <a:pt x="360557" y="1700980"/>
                </a:cubicBezTo>
                <a:lnTo>
                  <a:pt x="399886" y="1759974"/>
                </a:lnTo>
                <a:cubicBezTo>
                  <a:pt x="417165" y="1811811"/>
                  <a:pt x="398298" y="1769868"/>
                  <a:pt x="439215" y="1818968"/>
                </a:cubicBezTo>
                <a:cubicBezTo>
                  <a:pt x="446780" y="1828046"/>
                  <a:pt x="452011" y="1838848"/>
                  <a:pt x="458879" y="1848464"/>
                </a:cubicBezTo>
                <a:cubicBezTo>
                  <a:pt x="468404" y="1861799"/>
                  <a:pt x="478979" y="1874368"/>
                  <a:pt x="488376" y="1887793"/>
                </a:cubicBezTo>
                <a:cubicBezTo>
                  <a:pt x="501929" y="1907155"/>
                  <a:pt x="505284" y="1939314"/>
                  <a:pt x="527705" y="1946787"/>
                </a:cubicBezTo>
                <a:cubicBezTo>
                  <a:pt x="547370" y="1953342"/>
                  <a:pt x="566373" y="1962386"/>
                  <a:pt x="586699" y="1966451"/>
                </a:cubicBezTo>
                <a:cubicBezTo>
                  <a:pt x="658585" y="1980829"/>
                  <a:pt x="619316" y="1973921"/>
                  <a:pt x="704686" y="1986116"/>
                </a:cubicBezTo>
                <a:cubicBezTo>
                  <a:pt x="833434" y="1979679"/>
                  <a:pt x="892934" y="2037929"/>
                  <a:pt x="911163" y="1946787"/>
                </a:cubicBezTo>
                <a:cubicBezTo>
                  <a:pt x="915708" y="1924062"/>
                  <a:pt x="916451" y="1900686"/>
                  <a:pt x="920996" y="1877961"/>
                </a:cubicBezTo>
                <a:cubicBezTo>
                  <a:pt x="923029" y="1867798"/>
                  <a:pt x="927551" y="1858296"/>
                  <a:pt x="930828" y="1848464"/>
                </a:cubicBezTo>
                <a:cubicBezTo>
                  <a:pt x="934105" y="1796025"/>
                  <a:pt x="934637" y="1743343"/>
                  <a:pt x="940660" y="1691148"/>
                </a:cubicBezTo>
                <a:cubicBezTo>
                  <a:pt x="944491" y="1657945"/>
                  <a:pt x="960325" y="1592826"/>
                  <a:pt x="960325" y="1592826"/>
                </a:cubicBezTo>
                <a:cubicBezTo>
                  <a:pt x="963602" y="1543665"/>
                  <a:pt x="963189" y="1494117"/>
                  <a:pt x="970157" y="1445342"/>
                </a:cubicBezTo>
                <a:cubicBezTo>
                  <a:pt x="973088" y="1424822"/>
                  <a:pt x="989821" y="1386348"/>
                  <a:pt x="989821" y="1386348"/>
                </a:cubicBezTo>
                <a:cubicBezTo>
                  <a:pt x="993099" y="1337187"/>
                  <a:pt x="994496" y="1287864"/>
                  <a:pt x="999654" y="1238864"/>
                </a:cubicBezTo>
                <a:cubicBezTo>
                  <a:pt x="1001940" y="1217146"/>
                  <a:pt x="1024499" y="1154496"/>
                  <a:pt x="1029150" y="1140542"/>
                </a:cubicBezTo>
                <a:cubicBezTo>
                  <a:pt x="1052728" y="1069810"/>
                  <a:pt x="1024121" y="1158148"/>
                  <a:pt x="1048815" y="1071716"/>
                </a:cubicBezTo>
                <a:cubicBezTo>
                  <a:pt x="1051662" y="1061751"/>
                  <a:pt x="1053614" y="1051279"/>
                  <a:pt x="1058647" y="1042219"/>
                </a:cubicBezTo>
                <a:cubicBezTo>
                  <a:pt x="1088047" y="989298"/>
                  <a:pt x="1091644" y="989558"/>
                  <a:pt x="1127473" y="953729"/>
                </a:cubicBezTo>
                <a:cubicBezTo>
                  <a:pt x="1130750" y="940619"/>
                  <a:pt x="1133593" y="927393"/>
                  <a:pt x="1137305" y="914400"/>
                </a:cubicBezTo>
                <a:cubicBezTo>
                  <a:pt x="1140152" y="904435"/>
                  <a:pt x="1145283" y="895100"/>
                  <a:pt x="1147137" y="884903"/>
                </a:cubicBezTo>
                <a:cubicBezTo>
                  <a:pt x="1152447" y="855697"/>
                  <a:pt x="1148980" y="763023"/>
                  <a:pt x="1196299" y="747251"/>
                </a:cubicBezTo>
                <a:lnTo>
                  <a:pt x="1225796" y="737419"/>
                </a:lnTo>
                <a:lnTo>
                  <a:pt x="1284789" y="678426"/>
                </a:lnTo>
                <a:cubicBezTo>
                  <a:pt x="1294621" y="668594"/>
                  <a:pt x="1301094" y="653326"/>
                  <a:pt x="1314286" y="648929"/>
                </a:cubicBezTo>
                <a:lnTo>
                  <a:pt x="1343783" y="639097"/>
                </a:lnTo>
                <a:cubicBezTo>
                  <a:pt x="1411132" y="571747"/>
                  <a:pt x="1379637" y="595529"/>
                  <a:pt x="1432273" y="560439"/>
                </a:cubicBezTo>
                <a:cubicBezTo>
                  <a:pt x="1438828" y="550607"/>
                  <a:pt x="1443581" y="539298"/>
                  <a:pt x="1451937" y="530942"/>
                </a:cubicBezTo>
                <a:cubicBezTo>
                  <a:pt x="1517489" y="465389"/>
                  <a:pt x="1448656" y="560443"/>
                  <a:pt x="1501099" y="481780"/>
                </a:cubicBezTo>
                <a:cubicBezTo>
                  <a:pt x="1504376" y="471948"/>
                  <a:pt x="1505898" y="461344"/>
                  <a:pt x="1510931" y="452284"/>
                </a:cubicBezTo>
                <a:cubicBezTo>
                  <a:pt x="1522409" y="431624"/>
                  <a:pt x="1550260" y="393290"/>
                  <a:pt x="1550260" y="393290"/>
                </a:cubicBezTo>
                <a:cubicBezTo>
                  <a:pt x="1553537" y="363793"/>
                  <a:pt x="1554272" y="333902"/>
                  <a:pt x="1560092" y="304800"/>
                </a:cubicBezTo>
                <a:cubicBezTo>
                  <a:pt x="1564157" y="284474"/>
                  <a:pt x="1573202" y="265471"/>
                  <a:pt x="1579757" y="245806"/>
                </a:cubicBezTo>
                <a:lnTo>
                  <a:pt x="1589589" y="216309"/>
                </a:lnTo>
                <a:cubicBezTo>
                  <a:pt x="1586312" y="173703"/>
                  <a:pt x="1591496" y="129578"/>
                  <a:pt x="1579757" y="88490"/>
                </a:cubicBezTo>
                <a:cubicBezTo>
                  <a:pt x="1576910" y="78525"/>
                  <a:pt x="1559530" y="83293"/>
                  <a:pt x="1550260" y="78658"/>
                </a:cubicBezTo>
                <a:cubicBezTo>
                  <a:pt x="1539691" y="73373"/>
                  <a:pt x="1531332" y="64278"/>
                  <a:pt x="1520763" y="58993"/>
                </a:cubicBezTo>
                <a:cubicBezTo>
                  <a:pt x="1490451" y="43837"/>
                  <a:pt x="1439719" y="42718"/>
                  <a:pt x="1412608" y="39329"/>
                </a:cubicBezTo>
                <a:cubicBezTo>
                  <a:pt x="1323409" y="9596"/>
                  <a:pt x="1414273" y="37010"/>
                  <a:pt x="1206131" y="19664"/>
                </a:cubicBezTo>
                <a:cubicBezTo>
                  <a:pt x="1186264" y="18008"/>
                  <a:pt x="1166841" y="12863"/>
                  <a:pt x="1147137" y="9832"/>
                </a:cubicBezTo>
                <a:cubicBezTo>
                  <a:pt x="1124232" y="6308"/>
                  <a:pt x="1101254" y="3277"/>
                  <a:pt x="1078312" y="0"/>
                </a:cubicBezTo>
                <a:cubicBezTo>
                  <a:pt x="993099" y="3277"/>
                  <a:pt x="907028" y="-2665"/>
                  <a:pt x="822673" y="9832"/>
                </a:cubicBezTo>
                <a:cubicBezTo>
                  <a:pt x="812421" y="11351"/>
                  <a:pt x="820170" y="32000"/>
                  <a:pt x="812841" y="39329"/>
                </a:cubicBezTo>
                <a:cubicBezTo>
                  <a:pt x="805512" y="46658"/>
                  <a:pt x="755486" y="63910"/>
                  <a:pt x="744015" y="68826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35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8AE31E8-05C5-4CC0-BF80-6A67CBC94846}"/>
              </a:ext>
            </a:extLst>
          </p:cNvPr>
          <p:cNvSpPr/>
          <p:nvPr/>
        </p:nvSpPr>
        <p:spPr>
          <a:xfrm>
            <a:off x="1267451" y="1297858"/>
            <a:ext cx="1284020" cy="1114580"/>
          </a:xfrm>
          <a:custGeom>
            <a:avLst/>
            <a:gdLst>
              <a:gd fmla="*/ 355176 w 1712027" name="connsiteX0"/>
              <a:gd fmla="*/ 1484671 h 1486107" name="connsiteY0"/>
              <a:gd fmla="*/ 355176 w 1712027" name="connsiteX1"/>
              <a:gd fmla="*/ 1484671 h 1486107" name="connsiteY1"/>
              <a:gd fmla="*/ 433834 w 1712027" name="connsiteX2"/>
              <a:gd fmla="*/ 1415846 h 1486107" name="connsiteY2"/>
              <a:gd fmla="*/ 463331 w 1712027" name="connsiteX3"/>
              <a:gd fmla="*/ 1376517 h 1486107" name="connsiteY3"/>
              <a:gd fmla="*/ 492827 w 1712027" name="connsiteX4"/>
              <a:gd fmla="*/ 1356852 h 1486107" name="connsiteY4"/>
              <a:gd fmla="*/ 522324 w 1712027" name="connsiteX5"/>
              <a:gd fmla="*/ 1327355 h 1486107" name="connsiteY5"/>
              <a:gd fmla="*/ 610814 w 1712027" name="connsiteX6"/>
              <a:gd fmla="*/ 1258529 h 1486107" name="connsiteY6"/>
              <a:gd fmla="*/ 650143 w 1712027" name="connsiteX7"/>
              <a:gd fmla="*/ 1229033 h 1486107" name="connsiteY7"/>
              <a:gd fmla="*/ 679640 w 1712027" name="connsiteX8"/>
              <a:gd fmla="*/ 1209368 h 1486107" name="connsiteY8"/>
              <a:gd fmla="*/ 728801 w 1712027" name="connsiteX9"/>
              <a:gd fmla="*/ 1170039 h 1486107" name="connsiteY9"/>
              <a:gd fmla="*/ 758298 w 1712027" name="connsiteX10"/>
              <a:gd fmla="*/ 1140542 h 1486107" name="connsiteY10"/>
              <a:gd fmla="*/ 797627 w 1712027" name="connsiteX11"/>
              <a:gd fmla="*/ 1120878 h 1486107" name="connsiteY11"/>
              <a:gd fmla="*/ 836956 w 1712027" name="connsiteX12"/>
              <a:gd fmla="*/ 1091381 h 1486107" name="connsiteY12"/>
              <a:gd fmla="*/ 915614 w 1712027" name="connsiteX13"/>
              <a:gd fmla="*/ 1042220 h 1486107" name="connsiteY13"/>
              <a:gd fmla="*/ 945111 w 1712027" name="connsiteX14"/>
              <a:gd fmla="*/ 1022555 h 1486107" name="connsiteY14"/>
              <a:gd fmla="*/ 984440 w 1712027" name="connsiteX15"/>
              <a:gd fmla="*/ 993058 h 1486107" name="connsiteY15"/>
              <a:gd fmla="*/ 1023769 w 1712027" name="connsiteX16"/>
              <a:gd fmla="*/ 983226 h 1486107" name="connsiteY16"/>
              <a:gd fmla="*/ 1043434 w 1712027" name="connsiteX17"/>
              <a:gd fmla="*/ 953729 h 1486107" name="connsiteY17"/>
              <a:gd fmla="*/ 1102427 w 1712027" name="connsiteX18"/>
              <a:gd fmla="*/ 914400 h 1486107" name="connsiteY18"/>
              <a:gd fmla="*/ 1122092 w 1712027" name="connsiteX19"/>
              <a:gd fmla="*/ 884904 h 1486107" name="connsiteY19"/>
              <a:gd fmla="*/ 1181085 w 1712027" name="connsiteX20"/>
              <a:gd fmla="*/ 865239 h 1486107" name="connsiteY20"/>
              <a:gd fmla="*/ 1220414 w 1712027" name="connsiteX21"/>
              <a:gd fmla="*/ 835742 h 1486107" name="connsiteY21"/>
              <a:gd fmla="*/ 1299072 w 1712027" name="connsiteX22"/>
              <a:gd fmla="*/ 786581 h 1486107" name="connsiteY22"/>
              <a:gd fmla="*/ 1318737 w 1712027" name="connsiteX23"/>
              <a:gd fmla="*/ 757084 h 1486107" name="connsiteY23"/>
              <a:gd fmla="*/ 1377731 w 1712027" name="connsiteX24"/>
              <a:gd fmla="*/ 717755 h 1486107" name="connsiteY24"/>
              <a:gd fmla="*/ 1407227 w 1712027" name="connsiteX25"/>
              <a:gd fmla="*/ 688258 h 1486107" name="connsiteY25"/>
              <a:gd fmla="*/ 1426892 w 1712027" name="connsiteX26"/>
              <a:gd fmla="*/ 658762 h 1486107" name="connsiteY26"/>
              <a:gd fmla="*/ 1456389 w 1712027" name="connsiteX27"/>
              <a:gd fmla="*/ 648929 h 1486107" name="connsiteY27"/>
              <a:gd fmla="*/ 1515382 w 1712027" name="connsiteX28"/>
              <a:gd fmla="*/ 609600 h 1486107" name="connsiteY28"/>
              <a:gd fmla="*/ 1574376 w 1712027" name="connsiteX29"/>
              <a:gd fmla="*/ 570271 h 1486107" name="connsiteY29"/>
              <a:gd fmla="*/ 1603872 w 1712027" name="connsiteX30"/>
              <a:gd fmla="*/ 540775 h 1486107" name="connsiteY30"/>
              <a:gd fmla="*/ 1613705 w 1712027" name="connsiteX31"/>
              <a:gd fmla="*/ 511278 h 1486107" name="connsiteY31"/>
              <a:gd fmla="*/ 1653034 w 1712027" name="connsiteX32"/>
              <a:gd fmla="*/ 452284 h 1486107" name="connsiteY32"/>
              <a:gd fmla="*/ 1692363 w 1712027" name="connsiteX33"/>
              <a:gd fmla="*/ 314633 h 1486107" name="connsiteY33"/>
              <a:gd fmla="*/ 1702195 w 1712027" name="connsiteX34"/>
              <a:gd fmla="*/ 285136 h 1486107" name="connsiteY34"/>
              <a:gd fmla="*/ 1712027 w 1712027" name="connsiteX35"/>
              <a:gd fmla="*/ 255639 h 1486107" name="connsiteY35"/>
              <a:gd fmla="*/ 1702195 w 1712027" name="connsiteX36"/>
              <a:gd fmla="*/ 176981 h 1486107" name="connsiteY36"/>
              <a:gd fmla="*/ 1672698 w 1712027" name="connsiteX37"/>
              <a:gd fmla="*/ 147484 h 1486107" name="connsiteY37"/>
              <a:gd fmla="*/ 1623537 w 1712027" name="connsiteX38"/>
              <a:gd fmla="*/ 108155 h 1486107" name="connsiteY38"/>
              <a:gd fmla="*/ 1603872 w 1712027" name="connsiteX39"/>
              <a:gd fmla="*/ 78658 h 1486107" name="connsiteY39"/>
              <a:gd fmla="*/ 1544879 w 1712027" name="connsiteX40"/>
              <a:gd fmla="*/ 58994 h 1486107" name="connsiteY40"/>
              <a:gd fmla="*/ 1485885 w 1712027" name="connsiteX41"/>
              <a:gd fmla="*/ 19665 h 1486107" name="connsiteY41"/>
              <a:gd fmla="*/ 1328569 w 1712027" name="connsiteX42"/>
              <a:gd fmla="*/ 0 h 1486107" name="connsiteY42"/>
              <a:gd fmla="*/ 728801 w 1712027" name="connsiteX43"/>
              <a:gd fmla="*/ 9833 h 1486107" name="connsiteY43"/>
              <a:gd fmla="*/ 581318 w 1712027" name="connsiteX44"/>
              <a:gd fmla="*/ 29497 h 1486107" name="connsiteY44"/>
              <a:gd fmla="*/ 551821 w 1712027" name="connsiteX45"/>
              <a:gd fmla="*/ 49162 h 1486107" name="connsiteY45"/>
              <a:gd fmla="*/ 473163 w 1712027" name="connsiteX46"/>
              <a:gd fmla="*/ 78658 h 1486107" name="connsiteY46"/>
              <a:gd fmla="*/ 384672 w 1712027" name="connsiteX47"/>
              <a:gd fmla="*/ 147484 h 1486107" name="connsiteY47"/>
              <a:gd fmla="*/ 355176 w 1712027" name="connsiteX48"/>
              <a:gd fmla="*/ 167149 h 1486107" name="connsiteY48"/>
              <a:gd fmla="*/ 335511 w 1712027" name="connsiteX49"/>
              <a:gd fmla="*/ 196646 h 1486107" name="connsiteY49"/>
              <a:gd fmla="*/ 266685 w 1712027" name="connsiteX50"/>
              <a:gd fmla="*/ 235975 h 1486107" name="connsiteY50"/>
              <a:gd fmla="*/ 227356 w 1712027" name="connsiteX51"/>
              <a:gd fmla="*/ 304800 h 1486107" name="connsiteY51"/>
              <a:gd fmla="*/ 178195 w 1712027" name="connsiteX52"/>
              <a:gd fmla="*/ 353962 h 1486107" name="connsiteY52"/>
              <a:gd fmla="*/ 148698 w 1712027" name="connsiteX53"/>
              <a:gd fmla="*/ 422788 h 1486107" name="connsiteY53"/>
              <a:gd fmla="*/ 99537 w 1712027" name="connsiteX54"/>
              <a:gd fmla="*/ 491613 h 1486107" name="connsiteY54"/>
              <a:gd fmla="*/ 60208 w 1712027" name="connsiteX55"/>
              <a:gd fmla="*/ 589936 h 1486107" name="connsiteY55"/>
              <a:gd fmla="*/ 30711 w 1712027" name="connsiteX56"/>
              <a:gd fmla="*/ 668594 h 1486107" name="connsiteY56"/>
              <a:gd fmla="*/ 11047 w 1712027" name="connsiteX57"/>
              <a:gd fmla="*/ 747252 h 1486107" name="connsiteY57"/>
              <a:gd fmla="*/ 1214 w 1712027" name="connsiteX58"/>
              <a:gd fmla="*/ 786581 h 1486107" name="connsiteY58"/>
              <a:gd fmla="*/ 40543 w 1712027" name="connsiteX59"/>
              <a:gd fmla="*/ 1032388 h 1486107" name="connsiteY59"/>
              <a:gd fmla="*/ 70040 w 1712027" name="connsiteX60"/>
              <a:gd fmla="*/ 1061884 h 1486107" name="connsiteY60"/>
              <a:gd fmla="*/ 89705 w 1712027" name="connsiteX61"/>
              <a:gd fmla="*/ 1101213 h 1486107" name="connsiteY61"/>
              <a:gd fmla="*/ 119201 w 1712027" name="connsiteX62"/>
              <a:gd fmla="*/ 1120878 h 1486107" name="connsiteY62"/>
              <a:gd fmla="*/ 158531 w 1712027" name="connsiteX63"/>
              <a:gd fmla="*/ 1170039 h 1486107" name="connsiteY63"/>
              <a:gd fmla="*/ 207692 w 1712027" name="connsiteX64"/>
              <a:gd fmla="*/ 1238865 h 1486107" name="connsiteY64"/>
              <a:gd fmla="*/ 247021 w 1712027" name="connsiteX65"/>
              <a:gd fmla="*/ 1297858 h 1486107" name="connsiteY65"/>
              <a:gd fmla="*/ 306014 w 1712027" name="connsiteX66"/>
              <a:gd fmla="*/ 1337188 h 1486107" name="connsiteY66"/>
              <a:gd fmla="*/ 335511 w 1712027" name="connsiteX67"/>
              <a:gd fmla="*/ 1366684 h 1486107" name="connsiteY67"/>
              <a:gd fmla="*/ 394505 w 1712027" name="connsiteX68"/>
              <a:gd fmla="*/ 1376517 h 1486107" name="connsiteY68"/>
              <a:gd fmla="*/ 453498 w 1712027" name="connsiteX69"/>
              <a:gd fmla="*/ 1396181 h 1486107" name="connsiteY69"/>
              <a:gd fmla="*/ 384672 w 1712027" name="connsiteX70"/>
              <a:gd fmla="*/ 1484671 h 1486107" name="connsiteY70"/>
              <a:gd fmla="*/ 355176 w 1712027" name="connsiteX71"/>
              <a:gd fmla="*/ 1484671 h 1486107" name="connsiteY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b="b" l="l" r="r" t="t"/>
            <a:pathLst>
              <a:path h="1486107" w="1712027">
                <a:moveTo>
                  <a:pt x="355176" y="1484671"/>
                </a:moveTo>
                <a:lnTo>
                  <a:pt x="355176" y="1484671"/>
                </a:lnTo>
                <a:cubicBezTo>
                  <a:pt x="381395" y="1461729"/>
                  <a:pt x="409199" y="1440481"/>
                  <a:pt x="433834" y="1415846"/>
                </a:cubicBezTo>
                <a:cubicBezTo>
                  <a:pt x="445422" y="1404259"/>
                  <a:pt x="451744" y="1388105"/>
                  <a:pt x="463331" y="1376517"/>
                </a:cubicBezTo>
                <a:cubicBezTo>
                  <a:pt x="471687" y="1368161"/>
                  <a:pt x="483749" y="1364417"/>
                  <a:pt x="492827" y="1356852"/>
                </a:cubicBezTo>
                <a:cubicBezTo>
                  <a:pt x="503509" y="1347950"/>
                  <a:pt x="511642" y="1336257"/>
                  <a:pt x="522324" y="1327355"/>
                </a:cubicBezTo>
                <a:cubicBezTo>
                  <a:pt x="551031" y="1303432"/>
                  <a:pt x="581195" y="1281313"/>
                  <a:pt x="610814" y="1258529"/>
                </a:cubicBezTo>
                <a:cubicBezTo>
                  <a:pt x="623803" y="1248538"/>
                  <a:pt x="636508" y="1238123"/>
                  <a:pt x="650143" y="1229033"/>
                </a:cubicBezTo>
                <a:cubicBezTo>
                  <a:pt x="659975" y="1222478"/>
                  <a:pt x="670186" y="1216458"/>
                  <a:pt x="679640" y="1209368"/>
                </a:cubicBezTo>
                <a:cubicBezTo>
                  <a:pt x="696428" y="1196777"/>
                  <a:pt x="713008" y="1183858"/>
                  <a:pt x="728801" y="1170039"/>
                </a:cubicBezTo>
                <a:cubicBezTo>
                  <a:pt x="739266" y="1160882"/>
                  <a:pt x="746983" y="1148624"/>
                  <a:pt x="758298" y="1140542"/>
                </a:cubicBezTo>
                <a:cubicBezTo>
                  <a:pt x="770225" y="1132023"/>
                  <a:pt x="785198" y="1128646"/>
                  <a:pt x="797627" y="1120878"/>
                </a:cubicBezTo>
                <a:cubicBezTo>
                  <a:pt x="811523" y="1112193"/>
                  <a:pt x="823321" y="1100471"/>
                  <a:pt x="836956" y="1091381"/>
                </a:cubicBezTo>
                <a:cubicBezTo>
                  <a:pt x="862682" y="1074230"/>
                  <a:pt x="889888" y="1059371"/>
                  <a:pt x="915614" y="1042220"/>
                </a:cubicBezTo>
                <a:cubicBezTo>
                  <a:pt x="925446" y="1035665"/>
                  <a:pt x="935495" y="1029424"/>
                  <a:pt x="945111" y="1022555"/>
                </a:cubicBezTo>
                <a:cubicBezTo>
                  <a:pt x="958446" y="1013030"/>
                  <a:pt x="969783" y="1000387"/>
                  <a:pt x="984440" y="993058"/>
                </a:cubicBezTo>
                <a:cubicBezTo>
                  <a:pt x="996526" y="987015"/>
                  <a:pt x="1010659" y="986503"/>
                  <a:pt x="1023769" y="983226"/>
                </a:cubicBezTo>
                <a:cubicBezTo>
                  <a:pt x="1030324" y="973394"/>
                  <a:pt x="1034541" y="961511"/>
                  <a:pt x="1043434" y="953729"/>
                </a:cubicBezTo>
                <a:cubicBezTo>
                  <a:pt x="1061220" y="938166"/>
                  <a:pt x="1102427" y="914400"/>
                  <a:pt x="1102427" y="914400"/>
                </a:cubicBezTo>
                <a:cubicBezTo>
                  <a:pt x="1108982" y="904568"/>
                  <a:pt x="1112071" y="891167"/>
                  <a:pt x="1122092" y="884904"/>
                </a:cubicBezTo>
                <a:cubicBezTo>
                  <a:pt x="1139669" y="873918"/>
                  <a:pt x="1181085" y="865239"/>
                  <a:pt x="1181085" y="865239"/>
                </a:cubicBezTo>
                <a:cubicBezTo>
                  <a:pt x="1194195" y="855407"/>
                  <a:pt x="1206518" y="844427"/>
                  <a:pt x="1220414" y="835742"/>
                </a:cubicBezTo>
                <a:cubicBezTo>
                  <a:pt x="1261955" y="809779"/>
                  <a:pt x="1261932" y="823721"/>
                  <a:pt x="1299072" y="786581"/>
                </a:cubicBezTo>
                <a:cubicBezTo>
                  <a:pt x="1307428" y="778225"/>
                  <a:pt x="1309844" y="764866"/>
                  <a:pt x="1318737" y="757084"/>
                </a:cubicBezTo>
                <a:cubicBezTo>
                  <a:pt x="1336523" y="741521"/>
                  <a:pt x="1361020" y="734467"/>
                  <a:pt x="1377731" y="717755"/>
                </a:cubicBezTo>
                <a:cubicBezTo>
                  <a:pt x="1387563" y="707923"/>
                  <a:pt x="1398325" y="698940"/>
                  <a:pt x="1407227" y="688258"/>
                </a:cubicBezTo>
                <a:cubicBezTo>
                  <a:pt x="1414792" y="679180"/>
                  <a:pt x="1417665" y="666144"/>
                  <a:pt x="1426892" y="658762"/>
                </a:cubicBezTo>
                <a:cubicBezTo>
                  <a:pt x="1434985" y="652288"/>
                  <a:pt x="1447329" y="653962"/>
                  <a:pt x="1456389" y="648929"/>
                </a:cubicBezTo>
                <a:cubicBezTo>
                  <a:pt x="1477048" y="637451"/>
                  <a:pt x="1495718" y="622710"/>
                  <a:pt x="1515382" y="609600"/>
                </a:cubicBezTo>
                <a:cubicBezTo>
                  <a:pt x="1515387" y="609597"/>
                  <a:pt x="1574372" y="570275"/>
                  <a:pt x="1574376" y="570271"/>
                </a:cubicBezTo>
                <a:lnTo>
                  <a:pt x="1603872" y="540775"/>
                </a:lnTo>
                <a:cubicBezTo>
                  <a:pt x="1607150" y="530943"/>
                  <a:pt x="1608672" y="520338"/>
                  <a:pt x="1613705" y="511278"/>
                </a:cubicBezTo>
                <a:cubicBezTo>
                  <a:pt x="1625183" y="490618"/>
                  <a:pt x="1653034" y="452284"/>
                  <a:pt x="1653034" y="452284"/>
                </a:cubicBezTo>
                <a:cubicBezTo>
                  <a:pt x="1677728" y="353507"/>
                  <a:pt x="1664149" y="399273"/>
                  <a:pt x="1692363" y="314633"/>
                </a:cubicBezTo>
                <a:lnTo>
                  <a:pt x="1702195" y="285136"/>
                </a:lnTo>
                <a:lnTo>
                  <a:pt x="1712027" y="255639"/>
                </a:lnTo>
                <a:cubicBezTo>
                  <a:pt x="1708750" y="229420"/>
                  <a:pt x="1711225" y="201814"/>
                  <a:pt x="1702195" y="176981"/>
                </a:cubicBezTo>
                <a:cubicBezTo>
                  <a:pt x="1697443" y="163913"/>
                  <a:pt x="1681600" y="158166"/>
                  <a:pt x="1672698" y="147484"/>
                </a:cubicBezTo>
                <a:cubicBezTo>
                  <a:pt x="1638488" y="106432"/>
                  <a:pt x="1671960" y="124297"/>
                  <a:pt x="1623537" y="108155"/>
                </a:cubicBezTo>
                <a:cubicBezTo>
                  <a:pt x="1616982" y="98323"/>
                  <a:pt x="1613893" y="84921"/>
                  <a:pt x="1603872" y="78658"/>
                </a:cubicBezTo>
                <a:cubicBezTo>
                  <a:pt x="1586295" y="67672"/>
                  <a:pt x="1544879" y="58994"/>
                  <a:pt x="1544879" y="58994"/>
                </a:cubicBezTo>
                <a:cubicBezTo>
                  <a:pt x="1525214" y="45884"/>
                  <a:pt x="1509336" y="22597"/>
                  <a:pt x="1485885" y="19665"/>
                </a:cubicBezTo>
                <a:lnTo>
                  <a:pt x="1328569" y="0"/>
                </a:lnTo>
                <a:lnTo>
                  <a:pt x="728801" y="9833"/>
                </a:lnTo>
                <a:cubicBezTo>
                  <a:pt x="623945" y="12706"/>
                  <a:pt x="642093" y="9239"/>
                  <a:pt x="581318" y="29497"/>
                </a:cubicBezTo>
                <a:cubicBezTo>
                  <a:pt x="571486" y="36052"/>
                  <a:pt x="562683" y="44507"/>
                  <a:pt x="551821" y="49162"/>
                </a:cubicBezTo>
                <a:cubicBezTo>
                  <a:pt x="496580" y="72837"/>
                  <a:pt x="526414" y="41792"/>
                  <a:pt x="473163" y="78658"/>
                </a:cubicBezTo>
                <a:cubicBezTo>
                  <a:pt x="442439" y="99928"/>
                  <a:pt x="415764" y="126755"/>
                  <a:pt x="384672" y="147484"/>
                </a:cubicBezTo>
                <a:lnTo>
                  <a:pt x="355176" y="167149"/>
                </a:lnTo>
                <a:cubicBezTo>
                  <a:pt x="348621" y="176981"/>
                  <a:pt x="343867" y="188290"/>
                  <a:pt x="335511" y="196646"/>
                </a:cubicBezTo>
                <a:cubicBezTo>
                  <a:pt x="321615" y="210541"/>
                  <a:pt x="282105" y="228265"/>
                  <a:pt x="266685" y="235975"/>
                </a:cubicBezTo>
                <a:cubicBezTo>
                  <a:pt x="253575" y="258917"/>
                  <a:pt x="243210" y="283661"/>
                  <a:pt x="227356" y="304800"/>
                </a:cubicBezTo>
                <a:cubicBezTo>
                  <a:pt x="213451" y="323340"/>
                  <a:pt x="191050" y="334679"/>
                  <a:pt x="178195" y="353962"/>
                </a:cubicBezTo>
                <a:cubicBezTo>
                  <a:pt x="164350" y="374730"/>
                  <a:pt x="161082" y="401117"/>
                  <a:pt x="148698" y="422788"/>
                </a:cubicBezTo>
                <a:cubicBezTo>
                  <a:pt x="134710" y="447266"/>
                  <a:pt x="113525" y="467135"/>
                  <a:pt x="99537" y="491613"/>
                </a:cubicBezTo>
                <a:cubicBezTo>
                  <a:pt x="71798" y="540156"/>
                  <a:pt x="75508" y="549137"/>
                  <a:pt x="60208" y="589936"/>
                </a:cubicBezTo>
                <a:cubicBezTo>
                  <a:pt x="50270" y="616437"/>
                  <a:pt x="38152" y="641310"/>
                  <a:pt x="30711" y="668594"/>
                </a:cubicBezTo>
                <a:cubicBezTo>
                  <a:pt x="23600" y="694668"/>
                  <a:pt x="17602" y="721033"/>
                  <a:pt x="11047" y="747252"/>
                </a:cubicBezTo>
                <a:lnTo>
                  <a:pt x="1214" y="786581"/>
                </a:lnTo>
                <a:cubicBezTo>
                  <a:pt x="8121" y="924708"/>
                  <a:pt x="-21589" y="949545"/>
                  <a:pt x="40543" y="1032388"/>
                </a:cubicBezTo>
                <a:cubicBezTo>
                  <a:pt x="48886" y="1043512"/>
                  <a:pt x="60208" y="1052052"/>
                  <a:pt x="70040" y="1061884"/>
                </a:cubicBezTo>
                <a:cubicBezTo>
                  <a:pt x="76595" y="1074994"/>
                  <a:pt x="80322" y="1089953"/>
                  <a:pt x="89705" y="1101213"/>
                </a:cubicBezTo>
                <a:cubicBezTo>
                  <a:pt x="97270" y="1110291"/>
                  <a:pt x="111819" y="1111651"/>
                  <a:pt x="119201" y="1120878"/>
                </a:cubicBezTo>
                <a:cubicBezTo>
                  <a:pt x="173473" y="1188719"/>
                  <a:pt x="74004" y="1113689"/>
                  <a:pt x="158531" y="1170039"/>
                </a:cubicBezTo>
                <a:cubicBezTo>
                  <a:pt x="222431" y="1265892"/>
                  <a:pt x="122366" y="1116971"/>
                  <a:pt x="207692" y="1238865"/>
                </a:cubicBezTo>
                <a:cubicBezTo>
                  <a:pt x="221245" y="1258226"/>
                  <a:pt x="227357" y="1284748"/>
                  <a:pt x="247021" y="1297858"/>
                </a:cubicBezTo>
                <a:cubicBezTo>
                  <a:pt x="266685" y="1310968"/>
                  <a:pt x="289302" y="1320477"/>
                  <a:pt x="306014" y="1337188"/>
                </a:cubicBezTo>
                <a:cubicBezTo>
                  <a:pt x="315846" y="1347020"/>
                  <a:pt x="322805" y="1361037"/>
                  <a:pt x="335511" y="1366684"/>
                </a:cubicBezTo>
                <a:cubicBezTo>
                  <a:pt x="353729" y="1374781"/>
                  <a:pt x="375164" y="1371682"/>
                  <a:pt x="394505" y="1376517"/>
                </a:cubicBezTo>
                <a:cubicBezTo>
                  <a:pt x="414614" y="1381544"/>
                  <a:pt x="453498" y="1396181"/>
                  <a:pt x="453498" y="1396181"/>
                </a:cubicBezTo>
                <a:cubicBezTo>
                  <a:pt x="384437" y="1442222"/>
                  <a:pt x="396427" y="1414144"/>
                  <a:pt x="384672" y="1484671"/>
                </a:cubicBezTo>
                <a:cubicBezTo>
                  <a:pt x="384133" y="1487904"/>
                  <a:pt x="360092" y="1484671"/>
                  <a:pt x="355176" y="1484671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35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996B193-D992-4855-AE1C-94F626A7CB36}"/>
              </a:ext>
            </a:extLst>
          </p:cNvPr>
          <p:cNvSpPr/>
          <p:nvPr/>
        </p:nvSpPr>
        <p:spPr>
          <a:xfrm>
            <a:off x="2455607" y="1511710"/>
            <a:ext cx="2706329" cy="2551471"/>
          </a:xfrm>
          <a:custGeom>
            <a:avLst/>
            <a:gdLst>
              <a:gd fmla="*/ 2792361 w 3608439" name="connsiteX0"/>
              <a:gd fmla="*/ 3401961 h 3401961" name="connsiteY0"/>
              <a:gd fmla="*/ 2792361 w 3608439" name="connsiteX1"/>
              <a:gd fmla="*/ 3401961 h 3401961" name="connsiteY1"/>
              <a:gd fmla="*/ 2880852 w 3608439" name="connsiteX2"/>
              <a:gd fmla="*/ 3392129 h 3401961" name="connsiteY2"/>
              <a:gd fmla="*/ 2910348 w 3608439" name="connsiteX3"/>
              <a:gd fmla="*/ 3382297 h 3401961" name="connsiteY3"/>
              <a:gd fmla="*/ 3038168 w 3608439" name="connsiteX4"/>
              <a:gd fmla="*/ 3372464 h 3401961" name="connsiteY4"/>
              <a:gd fmla="*/ 3215148 w 3608439" name="connsiteX5"/>
              <a:gd fmla="*/ 3342968 h 3401961" name="connsiteY5"/>
              <a:gd fmla="*/ 3303639 w 3608439" name="connsiteX6"/>
              <a:gd fmla="*/ 3313471 h 3401961" name="connsiteY6"/>
              <a:gd fmla="*/ 3333135 w 3608439" name="connsiteX7"/>
              <a:gd fmla="*/ 3303639 h 3401961" name="connsiteY7"/>
              <a:gd fmla="*/ 3392129 w 3608439" name="connsiteX8"/>
              <a:gd fmla="*/ 3293806 h 3401961" name="connsiteY8"/>
              <a:gd fmla="*/ 3451123 w 3608439" name="connsiteX9"/>
              <a:gd fmla="*/ 3274142 h 3401961" name="connsiteY9"/>
              <a:gd fmla="*/ 3510116 w 3608439" name="connsiteX10"/>
              <a:gd fmla="*/ 3234813 h 3401961" name="connsiteY10"/>
              <a:gd fmla="*/ 3559277 w 3608439" name="connsiteX11"/>
              <a:gd fmla="*/ 3185652 h 3401961" name="connsiteY11"/>
              <a:gd fmla="*/ 3569110 w 3608439" name="connsiteX12"/>
              <a:gd fmla="*/ 3116826 h 3401961" name="connsiteY12"/>
              <a:gd fmla="*/ 3588774 w 3608439" name="connsiteX13"/>
              <a:gd fmla="*/ 3028335 h 3401961" name="connsiteY13"/>
              <a:gd fmla="*/ 3608439 w 3608439" name="connsiteX14"/>
              <a:gd fmla="*/ 2949677 h 3401961" name="connsiteY14"/>
              <a:gd fmla="*/ 3598606 w 3608439" name="connsiteX15"/>
              <a:gd fmla="*/ 2674374 h 3401961" name="connsiteY15"/>
              <a:gd fmla="*/ 3578942 w 3608439" name="connsiteX16"/>
              <a:gd fmla="*/ 2644877 h 3401961" name="connsiteY16"/>
              <a:gd fmla="*/ 3569110 w 3608439" name="connsiteX17"/>
              <a:gd fmla="*/ 2615381 h 3401961" name="connsiteY17"/>
              <a:gd fmla="*/ 3529781 w 3608439" name="connsiteX18"/>
              <a:gd fmla="*/ 2585884 h 3401961" name="connsiteY18"/>
              <a:gd fmla="*/ 3500284 w 3608439" name="connsiteX19"/>
              <a:gd fmla="*/ 2556387 h 3401961" name="connsiteY19"/>
              <a:gd fmla="*/ 3411793 w 3608439" name="connsiteX20"/>
              <a:gd fmla="*/ 2507226 h 3401961" name="connsiteY20"/>
              <a:gd fmla="*/ 3352800 w 3608439" name="connsiteX21"/>
              <a:gd fmla="*/ 2467897 h 3401961" name="connsiteY21"/>
              <a:gd fmla="*/ 3274142 w 3608439" name="connsiteX22"/>
              <a:gd fmla="*/ 2438400 h 3401961" name="connsiteY22"/>
              <a:gd fmla="*/ 3244645 w 3608439" name="connsiteX23"/>
              <a:gd fmla="*/ 2408903 h 3401961" name="connsiteY23"/>
              <a:gd fmla="*/ 3205316 w 3608439" name="connsiteX24"/>
              <a:gd fmla="*/ 2379406 h 3401961" name="connsiteY24"/>
              <a:gd fmla="*/ 3175819 w 3608439" name="connsiteX25"/>
              <a:gd fmla="*/ 2359742 h 3401961" name="connsiteY25"/>
              <a:gd fmla="*/ 3116826 w 3608439" name="connsiteX26"/>
              <a:gd fmla="*/ 2310581 h 3401961" name="connsiteY26"/>
              <a:gd fmla="*/ 3057832 w 3608439" name="connsiteX27"/>
              <a:gd fmla="*/ 2251587 h 3401961" name="connsiteY27"/>
              <a:gd fmla="*/ 2949677 w 3608439" name="connsiteX28"/>
              <a:gd fmla="*/ 2163097 h 3401961" name="connsiteY28"/>
              <a:gd fmla="*/ 2871019 w 3608439" name="connsiteX29"/>
              <a:gd fmla="*/ 2094271 h 3401961" name="connsiteY29"/>
              <a:gd fmla="*/ 2841523 w 3608439" name="connsiteX30"/>
              <a:gd fmla="*/ 2064774 h 3401961" name="connsiteY30"/>
              <a:gd fmla="*/ 2812026 w 3608439" name="connsiteX31"/>
              <a:gd fmla="*/ 2045110 h 3401961" name="connsiteY31"/>
              <a:gd fmla="*/ 2772697 w 3608439" name="connsiteX32"/>
              <a:gd fmla="*/ 2015613 h 3401961" name="connsiteY32"/>
              <a:gd fmla="*/ 2694039 w 3608439" name="connsiteX33"/>
              <a:gd fmla="*/ 1956619 h 3401961" name="connsiteY33"/>
              <a:gd fmla="*/ 2684206 w 3608439" name="connsiteX34"/>
              <a:gd fmla="*/ 1927122 h 3401961" name="connsiteY34"/>
              <a:gd fmla="*/ 2654710 w 3608439" name="connsiteX35"/>
              <a:gd fmla="*/ 1897626 h 3401961" name="connsiteY35"/>
              <a:gd fmla="*/ 2635045 w 3608439" name="connsiteX36"/>
              <a:gd fmla="*/ 1868129 h 3401961" name="connsiteY36"/>
              <a:gd fmla="*/ 2625213 w 3608439" name="connsiteX37"/>
              <a:gd fmla="*/ 1818968 h 3401961" name="connsiteY37"/>
              <a:gd fmla="*/ 2605548 w 3608439" name="connsiteX38"/>
              <a:gd fmla="*/ 1789471 h 3401961" name="connsiteY38"/>
              <a:gd fmla="*/ 2576052 w 3608439" name="connsiteX39"/>
              <a:gd fmla="*/ 1730477 h 3401961" name="connsiteY39"/>
              <a:gd fmla="*/ 2566219 w 3608439" name="connsiteX40"/>
              <a:gd fmla="*/ 1681316 h 3401961" name="connsiteY40"/>
              <a:gd fmla="*/ 2517058 w 3608439" name="connsiteX41"/>
              <a:gd fmla="*/ 1602658 h 3401961" name="connsiteY41"/>
              <a:gd fmla="*/ 2487561 w 3608439" name="connsiteX42"/>
              <a:gd fmla="*/ 1573161 h 3401961" name="connsiteY42"/>
              <a:gd fmla="*/ 2448232 w 3608439" name="connsiteX43"/>
              <a:gd fmla="*/ 1524000 h 3401961" name="connsiteY43"/>
              <a:gd fmla="*/ 2399071 w 3608439" name="connsiteX44"/>
              <a:gd fmla="*/ 1445342 h 3401961" name="connsiteY44"/>
              <a:gd fmla="*/ 2379406 w 3608439" name="connsiteX45"/>
              <a:gd fmla="*/ 1415845 h 3401961" name="connsiteY45"/>
              <a:gd fmla="*/ 2320413 w 3608439" name="connsiteX46"/>
              <a:gd fmla="*/ 1356852 h 3401961" name="connsiteY46"/>
              <a:gd fmla="*/ 2281084 w 3608439" name="connsiteX47"/>
              <a:gd fmla="*/ 1297858 h 3401961" name="connsiteY47"/>
              <a:gd fmla="*/ 2261419 w 3608439" name="connsiteX48"/>
              <a:gd fmla="*/ 1268361 h 3401961" name="connsiteY48"/>
              <a:gd fmla="*/ 2202426 w 3608439" name="connsiteX49"/>
              <a:gd fmla="*/ 1209368 h 3401961" name="connsiteY49"/>
              <a:gd fmla="*/ 2172929 w 3608439" name="connsiteX50"/>
              <a:gd fmla="*/ 1179871 h 3401961" name="connsiteY50"/>
              <a:gd fmla="*/ 2104103 w 3608439" name="connsiteX51"/>
              <a:gd fmla="*/ 1150374 h 3401961" name="connsiteY51"/>
              <a:gd fmla="*/ 2074606 w 3608439" name="connsiteX52"/>
              <a:gd fmla="*/ 1120877 h 3401961" name="connsiteY52"/>
              <a:gd fmla="*/ 2025445 w 3608439" name="connsiteX53"/>
              <a:gd fmla="*/ 1101213 h 3401961" name="connsiteY53"/>
              <a:gd fmla="*/ 1986116 w 3608439" name="connsiteX54"/>
              <a:gd fmla="*/ 1081548 h 3401961" name="connsiteY54"/>
              <a:gd fmla="*/ 1956619 w 3608439" name="connsiteX55"/>
              <a:gd fmla="*/ 1061884 h 3401961" name="connsiteY55"/>
              <a:gd fmla="*/ 1877961 w 3608439" name="connsiteX56"/>
              <a:gd fmla="*/ 1042219 h 3401961" name="connsiteY56"/>
              <a:gd fmla="*/ 1818968 w 3608439" name="connsiteX57"/>
              <a:gd fmla="*/ 1022555 h 3401961" name="connsiteY57"/>
              <a:gd fmla="*/ 1720645 w 3608439" name="connsiteX58"/>
              <a:gd fmla="*/ 993058 h 3401961" name="connsiteY58"/>
              <a:gd fmla="*/ 1691148 w 3608439" name="connsiteX59"/>
              <a:gd fmla="*/ 983226 h 3401961" name="connsiteY59"/>
              <a:gd fmla="*/ 1651819 w 3608439" name="connsiteX60"/>
              <a:gd fmla="*/ 963561 h 3401961" name="connsiteY60"/>
              <a:gd fmla="*/ 1573161 w 3608439" name="connsiteX61"/>
              <a:gd fmla="*/ 943897 h 3401961" name="connsiteY61"/>
              <a:gd fmla="*/ 1543664 w 3608439" name="connsiteX62"/>
              <a:gd fmla="*/ 934064 h 3401961" name="connsiteY62"/>
              <a:gd fmla="*/ 1474839 w 3608439" name="connsiteX63"/>
              <a:gd fmla="*/ 914400 h 3401961" name="connsiteY63"/>
              <a:gd fmla="*/ 1415845 w 3608439" name="connsiteX64"/>
              <a:gd fmla="*/ 865239 h 3401961" name="connsiteY64"/>
              <a:gd fmla="*/ 1386348 w 3608439" name="connsiteX65"/>
              <a:gd fmla="*/ 845574 h 3401961" name="connsiteY65"/>
              <a:gd fmla="*/ 1366684 w 3608439" name="connsiteX66"/>
              <a:gd fmla="*/ 816077 h 3401961" name="connsiteY66"/>
              <a:gd fmla="*/ 1337187 w 3608439" name="connsiteX67"/>
              <a:gd fmla="*/ 796413 h 3401961" name="connsiteY67"/>
              <a:gd fmla="*/ 1297858 w 3608439" name="connsiteX68"/>
              <a:gd fmla="*/ 737419 h 3401961" name="connsiteY68"/>
              <a:gd fmla="*/ 1268361 w 3608439" name="connsiteX69"/>
              <a:gd fmla="*/ 707922 h 3401961" name="connsiteY69"/>
              <a:gd fmla="*/ 1258529 w 3608439" name="connsiteX70"/>
              <a:gd fmla="*/ 678426 h 3401961" name="connsiteY70"/>
              <a:gd fmla="*/ 1199535 w 3608439" name="connsiteX71"/>
              <a:gd fmla="*/ 589935 h 3401961" name="connsiteY71"/>
              <a:gd fmla="*/ 1179871 w 3608439" name="connsiteX72"/>
              <a:gd fmla="*/ 560439 h 3401961" name="connsiteY72"/>
              <a:gd fmla="*/ 1160206 w 3608439" name="connsiteX73"/>
              <a:gd fmla="*/ 530942 h 3401961" name="connsiteY73"/>
              <a:gd fmla="*/ 1150374 w 3608439" name="connsiteX74"/>
              <a:gd fmla="*/ 501445 h 3401961" name="connsiteY74"/>
              <a:gd fmla="*/ 1111045 w 3608439" name="connsiteX75"/>
              <a:gd fmla="*/ 442452 h 3401961" name="connsiteY75"/>
              <a:gd fmla="*/ 1101213 w 3608439" name="connsiteX76"/>
              <a:gd fmla="*/ 412955 h 3401961" name="connsiteY76"/>
              <a:gd fmla="*/ 1081548 w 3608439" name="connsiteX77"/>
              <a:gd fmla="*/ 373626 h 3401961" name="connsiteY77"/>
              <a:gd fmla="*/ 1052052 w 3608439" name="connsiteX78"/>
              <a:gd fmla="*/ 304800 h 3401961" name="connsiteY78"/>
              <a:gd fmla="*/ 1022555 w 3608439" name="connsiteX79"/>
              <a:gd fmla="*/ 226142 h 3401961" name="connsiteY79"/>
              <a:gd fmla="*/ 993058 w 3608439" name="connsiteX80"/>
              <a:gd fmla="*/ 167148 h 3401961" name="connsiteY80"/>
              <a:gd fmla="*/ 963561 w 3608439" name="connsiteX81"/>
              <a:gd fmla="*/ 147484 h 3401961" name="connsiteY81"/>
              <a:gd fmla="*/ 914400 w 3608439" name="connsiteX82"/>
              <a:gd fmla="*/ 98322 h 3401961" name="connsiteY82"/>
              <a:gd fmla="*/ 884903 w 3608439" name="connsiteX83"/>
              <a:gd fmla="*/ 68826 h 3401961" name="connsiteY83"/>
              <a:gd fmla="*/ 825910 w 3608439" name="connsiteX84"/>
              <a:gd fmla="*/ 39329 h 3401961" name="connsiteY84"/>
              <a:gd fmla="*/ 796413 w 3608439" name="connsiteX85"/>
              <a:gd fmla="*/ 19664 h 3401961" name="connsiteY85"/>
              <a:gd fmla="*/ 717755 w 3608439" name="connsiteX86"/>
              <a:gd fmla="*/ 0 h 3401961" name="connsiteY86"/>
              <a:gd fmla="*/ 629264 w 3608439" name="connsiteX87"/>
              <a:gd fmla="*/ 9832 h 3401961" name="connsiteY87"/>
              <a:gd fmla="*/ 501445 w 3608439" name="connsiteX88"/>
              <a:gd fmla="*/ 49161 h 3401961" name="connsiteY88"/>
              <a:gd fmla="*/ 462116 w 3608439" name="connsiteX89"/>
              <a:gd fmla="*/ 68826 h 3401961" name="connsiteY89"/>
              <a:gd fmla="*/ 393290 w 3608439" name="connsiteX90"/>
              <a:gd fmla="*/ 88490 h 3401961" name="connsiteY90"/>
              <a:gd fmla="*/ 353961 w 3608439" name="connsiteX91"/>
              <a:gd fmla="*/ 108155 h 3401961" name="connsiteY91"/>
              <a:gd fmla="*/ 324464 w 3608439" name="connsiteX92"/>
              <a:gd fmla="*/ 137652 h 3401961" name="connsiteY92"/>
              <a:gd fmla="*/ 265471 w 3608439" name="connsiteX93"/>
              <a:gd fmla="*/ 167148 h 3401961" name="connsiteY93"/>
              <a:gd fmla="*/ 206477 w 3608439" name="connsiteX94"/>
              <a:gd fmla="*/ 216310 h 3401961" name="connsiteY94"/>
              <a:gd fmla="*/ 157316 w 3608439" name="connsiteX95"/>
              <a:gd fmla="*/ 265471 h 3401961" name="connsiteY95"/>
              <a:gd fmla="*/ 88490 w 3608439" name="connsiteX96"/>
              <a:gd fmla="*/ 344129 h 3401961" name="connsiteY96"/>
              <a:gd fmla="*/ 68826 w 3608439" name="connsiteX97"/>
              <a:gd fmla="*/ 373626 h 3401961" name="connsiteY97"/>
              <a:gd fmla="*/ 58993 w 3608439" name="connsiteX98"/>
              <a:gd fmla="*/ 403122 h 3401961" name="connsiteY98"/>
              <a:gd fmla="*/ 39329 w 3608439" name="connsiteX99"/>
              <a:gd fmla="*/ 432619 h 3401961" name="connsiteY99"/>
              <a:gd fmla="*/ 19664 w 3608439" name="connsiteX100"/>
              <a:gd fmla="*/ 511277 h 3401961" name="connsiteY100"/>
              <a:gd fmla="*/ 0 w 3608439" name="connsiteX101"/>
              <a:gd fmla="*/ 540774 h 3401961" name="connsiteY101"/>
              <a:gd fmla="*/ 9832 w 3608439" name="connsiteX102"/>
              <a:gd fmla="*/ 865239 h 3401961" name="connsiteY102"/>
              <a:gd fmla="*/ 29497 w 3608439" name="connsiteX103"/>
              <a:gd fmla="*/ 953729 h 3401961" name="connsiteY103"/>
              <a:gd fmla="*/ 58993 w 3608439" name="connsiteX104"/>
              <a:gd fmla="*/ 1002890 h 3401961" name="connsiteY104"/>
              <a:gd fmla="*/ 127819 w 3608439" name="connsiteX105"/>
              <a:gd fmla="*/ 1111045 h 3401961" name="connsiteY105"/>
              <a:gd fmla="*/ 176981 w 3608439" name="connsiteX106"/>
              <a:gd fmla="*/ 1140542 h 3401961" name="connsiteY106"/>
              <a:gd fmla="*/ 216310 w 3608439" name="connsiteX107"/>
              <a:gd fmla="*/ 1179871 h 3401961" name="connsiteY107"/>
              <a:gd fmla="*/ 294968 w 3608439" name="connsiteX108"/>
              <a:gd fmla="*/ 1219200 h 3401961" name="connsiteY108"/>
              <a:gd fmla="*/ 383458 w 3608439" name="connsiteX109"/>
              <a:gd fmla="*/ 1258529 h 3401961" name="connsiteY109"/>
              <a:gd fmla="*/ 550606 w 3608439" name="connsiteX110"/>
              <a:gd fmla="*/ 1307690 h 3401961" name="connsiteY110"/>
              <a:gd fmla="*/ 599768 w 3608439" name="connsiteX111"/>
              <a:gd fmla="*/ 1327355 h 3401961" name="connsiteY111"/>
              <a:gd fmla="*/ 639097 w 3608439" name="connsiteX112"/>
              <a:gd fmla="*/ 1337187 h 3401961" name="connsiteY112"/>
              <a:gd fmla="*/ 668593 w 3608439" name="connsiteX113"/>
              <a:gd fmla="*/ 1347019 h 3401961" name="connsiteY113"/>
              <a:gd fmla="*/ 747252 w 3608439" name="connsiteX114"/>
              <a:gd fmla="*/ 1376516 h 3401961" name="connsiteY114"/>
              <a:gd fmla="*/ 855406 w 3608439" name="connsiteX115"/>
              <a:gd fmla="*/ 1435510 h 3401961" name="connsiteY115"/>
              <a:gd fmla="*/ 875071 w 3608439" name="connsiteX116"/>
              <a:gd fmla="*/ 1465006 h 3401961" name="connsiteY116"/>
              <a:gd fmla="*/ 934064 w 3608439" name="connsiteX117"/>
              <a:gd fmla="*/ 1543664 h 3401961" name="connsiteY117"/>
              <a:gd fmla="*/ 1002890 w 3608439" name="connsiteX118"/>
              <a:gd fmla="*/ 1641987 h 3401961" name="connsiteY118"/>
              <a:gd fmla="*/ 1022555 w 3608439" name="connsiteX119"/>
              <a:gd fmla="*/ 1671484 h 3401961" name="connsiteY119"/>
              <a:gd fmla="*/ 1042219 w 3608439" name="connsiteX120"/>
              <a:gd fmla="*/ 1720645 h 3401961" name="connsiteY120"/>
              <a:gd fmla="*/ 1081548 w 3608439" name="connsiteX121"/>
              <a:gd fmla="*/ 1779639 h 3401961" name="connsiteY121"/>
              <a:gd fmla="*/ 1130710 w 3608439" name="connsiteX122"/>
              <a:gd fmla="*/ 1858297 h 3401961" name="connsiteY122"/>
              <a:gd fmla="*/ 1179871 w 3608439" name="connsiteX123"/>
              <a:gd fmla="*/ 1936955 h 3401961" name="connsiteY123"/>
              <a:gd fmla="*/ 1199535 w 3608439" name="connsiteX124"/>
              <a:gd fmla="*/ 1976284 h 3401961" name="connsiteY124"/>
              <a:gd fmla="*/ 1258529 w 3608439" name="connsiteX125"/>
              <a:gd fmla="*/ 2054942 h 3401961" name="connsiteY125"/>
              <a:gd fmla="*/ 1278193 w 3608439" name="connsiteX126"/>
              <a:gd fmla="*/ 2084439 h 3401961" name="connsiteY126"/>
              <a:gd fmla="*/ 1288026 w 3608439" name="connsiteX127"/>
              <a:gd fmla="*/ 2113935 h 3401961" name="connsiteY127"/>
              <a:gd fmla="*/ 1317523 w 3608439" name="connsiteX128"/>
              <a:gd fmla="*/ 2133600 h 3401961" name="connsiteY128"/>
              <a:gd fmla="*/ 1366684 w 3608439" name="connsiteX129"/>
              <a:gd fmla="*/ 2202426 h 3401961" name="connsiteY129"/>
              <a:gd fmla="*/ 1455174 w 3608439" name="connsiteX130"/>
              <a:gd fmla="*/ 2300748 h 3401961" name="connsiteY130"/>
              <a:gd fmla="*/ 1504335 w 3608439" name="connsiteX131"/>
              <a:gd fmla="*/ 2330245 h 3401961" name="connsiteY131"/>
              <a:gd fmla="*/ 1602658 w 3608439" name="connsiteX132"/>
              <a:gd fmla="*/ 2399071 h 3401961" name="connsiteY132"/>
              <a:gd fmla="*/ 1691148 w 3608439" name="connsiteX133"/>
              <a:gd fmla="*/ 2467897 h 3401961" name="connsiteY133"/>
              <a:gd fmla="*/ 1848464 w 3608439" name="connsiteX134"/>
              <a:gd fmla="*/ 2556387 h 3401961" name="connsiteY134"/>
              <a:gd fmla="*/ 1877961 w 3608439" name="connsiteX135"/>
              <a:gd fmla="*/ 2576052 h 3401961" name="connsiteY135"/>
              <a:gd fmla="*/ 1956619 w 3608439" name="connsiteX136"/>
              <a:gd fmla="*/ 2635045 h 3401961" name="connsiteY136"/>
              <a:gd fmla="*/ 2025445 w 3608439" name="connsiteX137"/>
              <a:gd fmla="*/ 2684206 h 3401961" name="connsiteY137"/>
              <a:gd fmla="*/ 2074606 w 3608439" name="connsiteX138"/>
              <a:gd fmla="*/ 2723535 h 3401961" name="connsiteY138"/>
              <a:gd fmla="*/ 2104103 w 3608439" name="connsiteX139"/>
              <a:gd fmla="*/ 2753032 h 3401961" name="connsiteY139"/>
              <a:gd fmla="*/ 2153264 w 3608439" name="connsiteX140"/>
              <a:gd fmla="*/ 2782529 h 3401961" name="connsiteY140"/>
              <a:gd fmla="*/ 2192593 w 3608439" name="connsiteX141"/>
              <a:gd fmla="*/ 2812026 h 3401961" name="connsiteY141"/>
              <a:gd fmla="*/ 2222090 w 3608439" name="connsiteX142"/>
              <a:gd fmla="*/ 2831690 h 3401961" name="connsiteY142"/>
              <a:gd fmla="*/ 2261419 w 3608439" name="connsiteX143"/>
              <a:gd fmla="*/ 2861187 h 3401961" name="connsiteY143"/>
              <a:gd fmla="*/ 2300748 w 3608439" name="connsiteX144"/>
              <a:gd fmla="*/ 2880852 h 3401961" name="connsiteY144"/>
              <a:gd fmla="*/ 2379406 w 3608439" name="connsiteX145"/>
              <a:gd fmla="*/ 2910348 h 3401961" name="connsiteY145"/>
              <a:gd fmla="*/ 2448232 w 3608439" name="connsiteX146"/>
              <a:gd fmla="*/ 2939845 h 3401961" name="connsiteY146"/>
              <a:gd fmla="*/ 2507226 w 3608439" name="connsiteX147"/>
              <a:gd fmla="*/ 2979174 h 3401961" name="connsiteY147"/>
              <a:gd fmla="*/ 2546555 w 3608439" name="connsiteX148"/>
              <a:gd fmla="*/ 2998839 h 3401961" name="connsiteY148"/>
              <a:gd fmla="*/ 2605548 w 3608439" name="connsiteX149"/>
              <a:gd fmla="*/ 3057832 h 3401961" name="connsiteY149"/>
              <a:gd fmla="*/ 2635045 w 3608439" name="connsiteX150"/>
              <a:gd fmla="*/ 3077497 h 3401961" name="connsiteY150"/>
              <a:gd fmla="*/ 2654710 w 3608439" name="connsiteX151"/>
              <a:gd fmla="*/ 3106993 h 3401961" name="connsiteY151"/>
              <a:gd fmla="*/ 2694039 w 3608439" name="connsiteX152"/>
              <a:gd fmla="*/ 3185652 h 3401961" name="connsiteY152"/>
              <a:gd fmla="*/ 2713703 w 3608439" name="connsiteX153"/>
              <a:gd fmla="*/ 3215148 h 3401961" name="connsiteY153"/>
              <a:gd fmla="*/ 2743200 w 3608439" name="connsiteX154"/>
              <a:gd fmla="*/ 3234813 h 3401961" name="connsiteY154"/>
              <a:gd fmla="*/ 2782529 w 3608439" name="connsiteX155"/>
              <a:gd fmla="*/ 3303639 h 3401961" name="connsiteY155"/>
              <a:gd fmla="*/ 2812026 w 3608439" name="connsiteX156"/>
              <a:gd fmla="*/ 3313471 h 3401961" name="connsiteY156"/>
              <a:gd fmla="*/ 2792361 w 3608439" name="connsiteX157"/>
              <a:gd fmla="*/ 3401961 h 3401961" name="connsiteY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b="b" l="l" r="r" t="t"/>
            <a:pathLst>
              <a:path h="3401961" w="3608439">
                <a:moveTo>
                  <a:pt x="2792361" y="3401961"/>
                </a:moveTo>
                <a:lnTo>
                  <a:pt x="2792361" y="3401961"/>
                </a:lnTo>
                <a:cubicBezTo>
                  <a:pt x="2821858" y="3398684"/>
                  <a:pt x="2851577" y="3397008"/>
                  <a:pt x="2880852" y="3392129"/>
                </a:cubicBezTo>
                <a:cubicBezTo>
                  <a:pt x="2891075" y="3390425"/>
                  <a:pt x="2900064" y="3383583"/>
                  <a:pt x="2910348" y="3382297"/>
                </a:cubicBezTo>
                <a:cubicBezTo>
                  <a:pt x="2952751" y="3376997"/>
                  <a:pt x="2995561" y="3375742"/>
                  <a:pt x="3038168" y="3372464"/>
                </a:cubicBezTo>
                <a:cubicBezTo>
                  <a:pt x="3134601" y="3340320"/>
                  <a:pt x="3076505" y="3354521"/>
                  <a:pt x="3215148" y="3342968"/>
                </a:cubicBezTo>
                <a:lnTo>
                  <a:pt x="3303639" y="3313471"/>
                </a:lnTo>
                <a:cubicBezTo>
                  <a:pt x="3313471" y="3310194"/>
                  <a:pt x="3322912" y="3305343"/>
                  <a:pt x="3333135" y="3303639"/>
                </a:cubicBezTo>
                <a:cubicBezTo>
                  <a:pt x="3352800" y="3300361"/>
                  <a:pt x="3372788" y="3298641"/>
                  <a:pt x="3392129" y="3293806"/>
                </a:cubicBezTo>
                <a:cubicBezTo>
                  <a:pt x="3412238" y="3288779"/>
                  <a:pt x="3451123" y="3274142"/>
                  <a:pt x="3451123" y="3274142"/>
                </a:cubicBezTo>
                <a:cubicBezTo>
                  <a:pt x="3470787" y="3261032"/>
                  <a:pt x="3497006" y="3254477"/>
                  <a:pt x="3510116" y="3234813"/>
                </a:cubicBezTo>
                <a:cubicBezTo>
                  <a:pt x="3536336" y="3195484"/>
                  <a:pt x="3519949" y="3211871"/>
                  <a:pt x="3559277" y="3185652"/>
                </a:cubicBezTo>
                <a:cubicBezTo>
                  <a:pt x="3562555" y="3162710"/>
                  <a:pt x="3565300" y="3139686"/>
                  <a:pt x="3569110" y="3116826"/>
                </a:cubicBezTo>
                <a:cubicBezTo>
                  <a:pt x="3578997" y="3057506"/>
                  <a:pt x="3576987" y="3081376"/>
                  <a:pt x="3588774" y="3028335"/>
                </a:cubicBezTo>
                <a:cubicBezTo>
                  <a:pt x="3604593" y="2957150"/>
                  <a:pt x="3590869" y="3002384"/>
                  <a:pt x="3608439" y="2949677"/>
                </a:cubicBezTo>
                <a:cubicBezTo>
                  <a:pt x="3605161" y="2857909"/>
                  <a:pt x="3607451" y="2765773"/>
                  <a:pt x="3598606" y="2674374"/>
                </a:cubicBezTo>
                <a:cubicBezTo>
                  <a:pt x="3597468" y="2662612"/>
                  <a:pt x="3584227" y="2655446"/>
                  <a:pt x="3578942" y="2644877"/>
                </a:cubicBezTo>
                <a:cubicBezTo>
                  <a:pt x="3574307" y="2635607"/>
                  <a:pt x="3575745" y="2623343"/>
                  <a:pt x="3569110" y="2615381"/>
                </a:cubicBezTo>
                <a:cubicBezTo>
                  <a:pt x="3558619" y="2602792"/>
                  <a:pt x="3542223" y="2596549"/>
                  <a:pt x="3529781" y="2585884"/>
                </a:cubicBezTo>
                <a:cubicBezTo>
                  <a:pt x="3519224" y="2576835"/>
                  <a:pt x="3511260" y="2564924"/>
                  <a:pt x="3500284" y="2556387"/>
                </a:cubicBezTo>
                <a:cubicBezTo>
                  <a:pt x="3449571" y="2516944"/>
                  <a:pt x="3456298" y="2522061"/>
                  <a:pt x="3411793" y="2507226"/>
                </a:cubicBezTo>
                <a:cubicBezTo>
                  <a:pt x="3392129" y="2494116"/>
                  <a:pt x="3375728" y="2473629"/>
                  <a:pt x="3352800" y="2467897"/>
                </a:cubicBezTo>
                <a:cubicBezTo>
                  <a:pt x="3299252" y="2454509"/>
                  <a:pt x="3325558" y="2464107"/>
                  <a:pt x="3274142" y="2438400"/>
                </a:cubicBezTo>
                <a:cubicBezTo>
                  <a:pt x="3264310" y="2428568"/>
                  <a:pt x="3255202" y="2417952"/>
                  <a:pt x="3244645" y="2408903"/>
                </a:cubicBezTo>
                <a:cubicBezTo>
                  <a:pt x="3232203" y="2398238"/>
                  <a:pt x="3218651" y="2388931"/>
                  <a:pt x="3205316" y="2379406"/>
                </a:cubicBezTo>
                <a:cubicBezTo>
                  <a:pt x="3195700" y="2372538"/>
                  <a:pt x="3184897" y="2367307"/>
                  <a:pt x="3175819" y="2359742"/>
                </a:cubicBezTo>
                <a:cubicBezTo>
                  <a:pt x="3100114" y="2296655"/>
                  <a:pt x="3190062" y="2359403"/>
                  <a:pt x="3116826" y="2310581"/>
                </a:cubicBezTo>
                <a:cubicBezTo>
                  <a:pt x="3079276" y="2254256"/>
                  <a:pt x="3118812" y="2306469"/>
                  <a:pt x="3057832" y="2251587"/>
                </a:cubicBezTo>
                <a:cubicBezTo>
                  <a:pt x="2961159" y="2164580"/>
                  <a:pt x="3039293" y="2216865"/>
                  <a:pt x="2949677" y="2163097"/>
                </a:cubicBezTo>
                <a:cubicBezTo>
                  <a:pt x="2894776" y="2089894"/>
                  <a:pt x="2950488" y="2153873"/>
                  <a:pt x="2871019" y="2094271"/>
                </a:cubicBezTo>
                <a:cubicBezTo>
                  <a:pt x="2859895" y="2085928"/>
                  <a:pt x="2852205" y="2073676"/>
                  <a:pt x="2841523" y="2064774"/>
                </a:cubicBezTo>
                <a:cubicBezTo>
                  <a:pt x="2832445" y="2057209"/>
                  <a:pt x="2821642" y="2051978"/>
                  <a:pt x="2812026" y="2045110"/>
                </a:cubicBezTo>
                <a:cubicBezTo>
                  <a:pt x="2798691" y="2035585"/>
                  <a:pt x="2785139" y="2026278"/>
                  <a:pt x="2772697" y="2015613"/>
                </a:cubicBezTo>
                <a:cubicBezTo>
                  <a:pt x="2705793" y="1958266"/>
                  <a:pt x="2787963" y="2012974"/>
                  <a:pt x="2694039" y="1956619"/>
                </a:cubicBezTo>
                <a:cubicBezTo>
                  <a:pt x="2690761" y="1946787"/>
                  <a:pt x="2689955" y="1935746"/>
                  <a:pt x="2684206" y="1927122"/>
                </a:cubicBezTo>
                <a:cubicBezTo>
                  <a:pt x="2676493" y="1915553"/>
                  <a:pt x="2663611" y="1908308"/>
                  <a:pt x="2654710" y="1897626"/>
                </a:cubicBezTo>
                <a:cubicBezTo>
                  <a:pt x="2647145" y="1888548"/>
                  <a:pt x="2641600" y="1877961"/>
                  <a:pt x="2635045" y="1868129"/>
                </a:cubicBezTo>
                <a:cubicBezTo>
                  <a:pt x="2631768" y="1851742"/>
                  <a:pt x="2631081" y="1834615"/>
                  <a:pt x="2625213" y="1818968"/>
                </a:cubicBezTo>
                <a:cubicBezTo>
                  <a:pt x="2621064" y="1807903"/>
                  <a:pt x="2610833" y="1800040"/>
                  <a:pt x="2605548" y="1789471"/>
                </a:cubicBezTo>
                <a:cubicBezTo>
                  <a:pt x="2564836" y="1708048"/>
                  <a:pt x="2632412" y="1815020"/>
                  <a:pt x="2576052" y="1730477"/>
                </a:cubicBezTo>
                <a:cubicBezTo>
                  <a:pt x="2572774" y="1714090"/>
                  <a:pt x="2571504" y="1697170"/>
                  <a:pt x="2566219" y="1681316"/>
                </a:cubicBezTo>
                <a:cubicBezTo>
                  <a:pt x="2557062" y="1653846"/>
                  <a:pt x="2535408" y="1624067"/>
                  <a:pt x="2517058" y="1602658"/>
                </a:cubicBezTo>
                <a:cubicBezTo>
                  <a:pt x="2508009" y="1592101"/>
                  <a:pt x="2496718" y="1583626"/>
                  <a:pt x="2487561" y="1573161"/>
                </a:cubicBezTo>
                <a:cubicBezTo>
                  <a:pt x="2473742" y="1557368"/>
                  <a:pt x="2460823" y="1540789"/>
                  <a:pt x="2448232" y="1524000"/>
                </a:cubicBezTo>
                <a:cubicBezTo>
                  <a:pt x="2431389" y="1501543"/>
                  <a:pt x="2412942" y="1467535"/>
                  <a:pt x="2399071" y="1445342"/>
                </a:cubicBezTo>
                <a:cubicBezTo>
                  <a:pt x="2392808" y="1435321"/>
                  <a:pt x="2387257" y="1424677"/>
                  <a:pt x="2379406" y="1415845"/>
                </a:cubicBezTo>
                <a:cubicBezTo>
                  <a:pt x="2360930" y="1395060"/>
                  <a:pt x="2335839" y="1379991"/>
                  <a:pt x="2320413" y="1356852"/>
                </a:cubicBezTo>
                <a:lnTo>
                  <a:pt x="2281084" y="1297858"/>
                </a:lnTo>
                <a:cubicBezTo>
                  <a:pt x="2274529" y="1288026"/>
                  <a:pt x="2269775" y="1276717"/>
                  <a:pt x="2261419" y="1268361"/>
                </a:cubicBezTo>
                <a:lnTo>
                  <a:pt x="2202426" y="1209368"/>
                </a:lnTo>
                <a:cubicBezTo>
                  <a:pt x="2192594" y="1199536"/>
                  <a:pt x="2185366" y="1186090"/>
                  <a:pt x="2172929" y="1179871"/>
                </a:cubicBezTo>
                <a:cubicBezTo>
                  <a:pt x="2124330" y="1155571"/>
                  <a:pt x="2147505" y="1164841"/>
                  <a:pt x="2104103" y="1150374"/>
                </a:cubicBezTo>
                <a:cubicBezTo>
                  <a:pt x="2094271" y="1140542"/>
                  <a:pt x="2086397" y="1128247"/>
                  <a:pt x="2074606" y="1120877"/>
                </a:cubicBezTo>
                <a:cubicBezTo>
                  <a:pt x="2059639" y="1111523"/>
                  <a:pt x="2041573" y="1108381"/>
                  <a:pt x="2025445" y="1101213"/>
                </a:cubicBezTo>
                <a:cubicBezTo>
                  <a:pt x="2012051" y="1095260"/>
                  <a:pt x="1998842" y="1088820"/>
                  <a:pt x="1986116" y="1081548"/>
                </a:cubicBezTo>
                <a:cubicBezTo>
                  <a:pt x="1975856" y="1075685"/>
                  <a:pt x="1967724" y="1065922"/>
                  <a:pt x="1956619" y="1061884"/>
                </a:cubicBezTo>
                <a:cubicBezTo>
                  <a:pt x="1931220" y="1052648"/>
                  <a:pt x="1903600" y="1050765"/>
                  <a:pt x="1877961" y="1042219"/>
                </a:cubicBezTo>
                <a:cubicBezTo>
                  <a:pt x="1858297" y="1035664"/>
                  <a:pt x="1839077" y="1027583"/>
                  <a:pt x="1818968" y="1022555"/>
                </a:cubicBezTo>
                <a:cubicBezTo>
                  <a:pt x="1759530" y="1007694"/>
                  <a:pt x="1792459" y="1016995"/>
                  <a:pt x="1720645" y="993058"/>
                </a:cubicBezTo>
                <a:cubicBezTo>
                  <a:pt x="1710813" y="989781"/>
                  <a:pt x="1700418" y="987861"/>
                  <a:pt x="1691148" y="983226"/>
                </a:cubicBezTo>
                <a:cubicBezTo>
                  <a:pt x="1678038" y="976671"/>
                  <a:pt x="1665724" y="968196"/>
                  <a:pt x="1651819" y="963561"/>
                </a:cubicBezTo>
                <a:cubicBezTo>
                  <a:pt x="1626180" y="955015"/>
                  <a:pt x="1598800" y="952444"/>
                  <a:pt x="1573161" y="943897"/>
                </a:cubicBezTo>
                <a:cubicBezTo>
                  <a:pt x="1563329" y="940619"/>
                  <a:pt x="1553629" y="936911"/>
                  <a:pt x="1543664" y="934064"/>
                </a:cubicBezTo>
                <a:cubicBezTo>
                  <a:pt x="1457225" y="909367"/>
                  <a:pt x="1545574" y="937978"/>
                  <a:pt x="1474839" y="914400"/>
                </a:cubicBezTo>
                <a:cubicBezTo>
                  <a:pt x="1401603" y="865575"/>
                  <a:pt x="1491551" y="928327"/>
                  <a:pt x="1415845" y="865239"/>
                </a:cubicBezTo>
                <a:cubicBezTo>
                  <a:pt x="1406767" y="857674"/>
                  <a:pt x="1396180" y="852129"/>
                  <a:pt x="1386348" y="845574"/>
                </a:cubicBezTo>
                <a:cubicBezTo>
                  <a:pt x="1379793" y="835742"/>
                  <a:pt x="1375040" y="824433"/>
                  <a:pt x="1366684" y="816077"/>
                </a:cubicBezTo>
                <a:cubicBezTo>
                  <a:pt x="1358328" y="807721"/>
                  <a:pt x="1344968" y="805306"/>
                  <a:pt x="1337187" y="796413"/>
                </a:cubicBezTo>
                <a:cubicBezTo>
                  <a:pt x="1321624" y="778627"/>
                  <a:pt x="1314570" y="754131"/>
                  <a:pt x="1297858" y="737419"/>
                </a:cubicBezTo>
                <a:lnTo>
                  <a:pt x="1268361" y="707922"/>
                </a:lnTo>
                <a:cubicBezTo>
                  <a:pt x="1265084" y="698090"/>
                  <a:pt x="1263562" y="687486"/>
                  <a:pt x="1258529" y="678426"/>
                </a:cubicBezTo>
                <a:cubicBezTo>
                  <a:pt x="1258522" y="678414"/>
                  <a:pt x="1209371" y="604689"/>
                  <a:pt x="1199535" y="589935"/>
                </a:cubicBezTo>
                <a:lnTo>
                  <a:pt x="1179871" y="560439"/>
                </a:lnTo>
                <a:lnTo>
                  <a:pt x="1160206" y="530942"/>
                </a:lnTo>
                <a:cubicBezTo>
                  <a:pt x="1156929" y="521110"/>
                  <a:pt x="1155407" y="510505"/>
                  <a:pt x="1150374" y="501445"/>
                </a:cubicBezTo>
                <a:cubicBezTo>
                  <a:pt x="1138897" y="480785"/>
                  <a:pt x="1111045" y="442452"/>
                  <a:pt x="1111045" y="442452"/>
                </a:cubicBezTo>
                <a:cubicBezTo>
                  <a:pt x="1107768" y="432620"/>
                  <a:pt x="1105296" y="422481"/>
                  <a:pt x="1101213" y="412955"/>
                </a:cubicBezTo>
                <a:cubicBezTo>
                  <a:pt x="1095439" y="399483"/>
                  <a:pt x="1086694" y="387350"/>
                  <a:pt x="1081548" y="373626"/>
                </a:cubicBezTo>
                <a:cubicBezTo>
                  <a:pt x="1054336" y="301061"/>
                  <a:pt x="1091904" y="364580"/>
                  <a:pt x="1052052" y="304800"/>
                </a:cubicBezTo>
                <a:cubicBezTo>
                  <a:pt x="1033922" y="232287"/>
                  <a:pt x="1053405" y="298127"/>
                  <a:pt x="1022555" y="226142"/>
                </a:cubicBezTo>
                <a:cubicBezTo>
                  <a:pt x="1010560" y="198152"/>
                  <a:pt x="1016678" y="190767"/>
                  <a:pt x="993058" y="167148"/>
                </a:cubicBezTo>
                <a:cubicBezTo>
                  <a:pt x="984702" y="158792"/>
                  <a:pt x="973393" y="154039"/>
                  <a:pt x="963561" y="147484"/>
                </a:cubicBezTo>
                <a:cubicBezTo>
                  <a:pt x="927512" y="93409"/>
                  <a:pt x="963559" y="139287"/>
                  <a:pt x="914400" y="98322"/>
                </a:cubicBezTo>
                <a:cubicBezTo>
                  <a:pt x="903718" y="89420"/>
                  <a:pt x="895585" y="77728"/>
                  <a:pt x="884903" y="68826"/>
                </a:cubicBezTo>
                <a:cubicBezTo>
                  <a:pt x="859488" y="47647"/>
                  <a:pt x="855474" y="49184"/>
                  <a:pt x="825910" y="39329"/>
                </a:cubicBezTo>
                <a:cubicBezTo>
                  <a:pt x="816078" y="32774"/>
                  <a:pt x="807519" y="23702"/>
                  <a:pt x="796413" y="19664"/>
                </a:cubicBezTo>
                <a:cubicBezTo>
                  <a:pt x="771014" y="10428"/>
                  <a:pt x="717755" y="0"/>
                  <a:pt x="717755" y="0"/>
                </a:cubicBezTo>
                <a:cubicBezTo>
                  <a:pt x="688258" y="3277"/>
                  <a:pt x="658434" y="4363"/>
                  <a:pt x="629264" y="9832"/>
                </a:cubicBezTo>
                <a:cubicBezTo>
                  <a:pt x="618523" y="11846"/>
                  <a:pt x="515299" y="42234"/>
                  <a:pt x="501445" y="49161"/>
                </a:cubicBezTo>
                <a:cubicBezTo>
                  <a:pt x="488335" y="55716"/>
                  <a:pt x="475588" y="63052"/>
                  <a:pt x="462116" y="68826"/>
                </a:cubicBezTo>
                <a:cubicBezTo>
                  <a:pt x="442370" y="77288"/>
                  <a:pt x="413245" y="83501"/>
                  <a:pt x="393290" y="88490"/>
                </a:cubicBezTo>
                <a:cubicBezTo>
                  <a:pt x="380180" y="95045"/>
                  <a:pt x="365888" y="99636"/>
                  <a:pt x="353961" y="108155"/>
                </a:cubicBezTo>
                <a:cubicBezTo>
                  <a:pt x="342646" y="116237"/>
                  <a:pt x="336034" y="129939"/>
                  <a:pt x="324464" y="137652"/>
                </a:cubicBezTo>
                <a:cubicBezTo>
                  <a:pt x="235774" y="196779"/>
                  <a:pt x="358303" y="89789"/>
                  <a:pt x="265471" y="167148"/>
                </a:cubicBezTo>
                <a:cubicBezTo>
                  <a:pt x="189757" y="230242"/>
                  <a:pt x="279719" y="167481"/>
                  <a:pt x="206477" y="216310"/>
                </a:cubicBezTo>
                <a:cubicBezTo>
                  <a:pt x="170426" y="270386"/>
                  <a:pt x="206477" y="224503"/>
                  <a:pt x="157316" y="265471"/>
                </a:cubicBezTo>
                <a:cubicBezTo>
                  <a:pt x="133061" y="285683"/>
                  <a:pt x="106198" y="320518"/>
                  <a:pt x="88490" y="344129"/>
                </a:cubicBezTo>
                <a:cubicBezTo>
                  <a:pt x="81400" y="353583"/>
                  <a:pt x="74111" y="363057"/>
                  <a:pt x="68826" y="373626"/>
                </a:cubicBezTo>
                <a:cubicBezTo>
                  <a:pt x="64191" y="382896"/>
                  <a:pt x="63628" y="393852"/>
                  <a:pt x="58993" y="403122"/>
                </a:cubicBezTo>
                <a:cubicBezTo>
                  <a:pt x="53708" y="413691"/>
                  <a:pt x="44614" y="422050"/>
                  <a:pt x="39329" y="432619"/>
                </a:cubicBezTo>
                <a:cubicBezTo>
                  <a:pt x="21136" y="469007"/>
                  <a:pt x="36491" y="466406"/>
                  <a:pt x="19664" y="511277"/>
                </a:cubicBezTo>
                <a:cubicBezTo>
                  <a:pt x="15515" y="522341"/>
                  <a:pt x="6555" y="530942"/>
                  <a:pt x="0" y="540774"/>
                </a:cubicBezTo>
                <a:cubicBezTo>
                  <a:pt x="3277" y="648929"/>
                  <a:pt x="4145" y="757184"/>
                  <a:pt x="9832" y="865239"/>
                </a:cubicBezTo>
                <a:cubicBezTo>
                  <a:pt x="10087" y="870093"/>
                  <a:pt x="25497" y="944730"/>
                  <a:pt x="29497" y="953729"/>
                </a:cubicBezTo>
                <a:cubicBezTo>
                  <a:pt x="37258" y="971192"/>
                  <a:pt x="50447" y="985797"/>
                  <a:pt x="58993" y="1002890"/>
                </a:cubicBezTo>
                <a:cubicBezTo>
                  <a:pt x="82812" y="1050529"/>
                  <a:pt x="51155" y="1065047"/>
                  <a:pt x="127819" y="1111045"/>
                </a:cubicBezTo>
                <a:cubicBezTo>
                  <a:pt x="144206" y="1120877"/>
                  <a:pt x="161896" y="1128809"/>
                  <a:pt x="176981" y="1140542"/>
                </a:cubicBezTo>
                <a:cubicBezTo>
                  <a:pt x="191616" y="1151924"/>
                  <a:pt x="200884" y="1169587"/>
                  <a:pt x="216310" y="1179871"/>
                </a:cubicBezTo>
                <a:cubicBezTo>
                  <a:pt x="240701" y="1196132"/>
                  <a:pt x="268180" y="1207294"/>
                  <a:pt x="294968" y="1219200"/>
                </a:cubicBezTo>
                <a:cubicBezTo>
                  <a:pt x="324465" y="1232310"/>
                  <a:pt x="353294" y="1247038"/>
                  <a:pt x="383458" y="1258529"/>
                </a:cubicBezTo>
                <a:cubicBezTo>
                  <a:pt x="482078" y="1296099"/>
                  <a:pt x="474991" y="1292567"/>
                  <a:pt x="550606" y="1307690"/>
                </a:cubicBezTo>
                <a:cubicBezTo>
                  <a:pt x="566993" y="1314245"/>
                  <a:pt x="583024" y="1321774"/>
                  <a:pt x="599768" y="1327355"/>
                </a:cubicBezTo>
                <a:cubicBezTo>
                  <a:pt x="612588" y="1331628"/>
                  <a:pt x="626104" y="1333475"/>
                  <a:pt x="639097" y="1337187"/>
                </a:cubicBezTo>
                <a:cubicBezTo>
                  <a:pt x="649062" y="1340034"/>
                  <a:pt x="658761" y="1343742"/>
                  <a:pt x="668593" y="1347019"/>
                </a:cubicBezTo>
                <a:cubicBezTo>
                  <a:pt x="740111" y="1394698"/>
                  <a:pt x="646740" y="1337858"/>
                  <a:pt x="747252" y="1376516"/>
                </a:cubicBezTo>
                <a:cubicBezTo>
                  <a:pt x="799981" y="1396796"/>
                  <a:pt x="816232" y="1409393"/>
                  <a:pt x="855406" y="1435510"/>
                </a:cubicBezTo>
                <a:cubicBezTo>
                  <a:pt x="861961" y="1445342"/>
                  <a:pt x="868121" y="1455449"/>
                  <a:pt x="875071" y="1465006"/>
                </a:cubicBezTo>
                <a:cubicBezTo>
                  <a:pt x="894348" y="1491512"/>
                  <a:pt x="915269" y="1516814"/>
                  <a:pt x="934064" y="1543664"/>
                </a:cubicBezTo>
                <a:lnTo>
                  <a:pt x="1002890" y="1641987"/>
                </a:lnTo>
                <a:cubicBezTo>
                  <a:pt x="1009616" y="1651703"/>
                  <a:pt x="1018166" y="1660512"/>
                  <a:pt x="1022555" y="1671484"/>
                </a:cubicBezTo>
                <a:cubicBezTo>
                  <a:pt x="1029110" y="1687871"/>
                  <a:pt x="1033768" y="1705151"/>
                  <a:pt x="1042219" y="1720645"/>
                </a:cubicBezTo>
                <a:cubicBezTo>
                  <a:pt x="1053536" y="1741393"/>
                  <a:pt x="1074074" y="1757218"/>
                  <a:pt x="1081548" y="1779639"/>
                </a:cubicBezTo>
                <a:cubicBezTo>
                  <a:pt x="1098018" y="1829044"/>
                  <a:pt x="1084907" y="1801042"/>
                  <a:pt x="1130710" y="1858297"/>
                </a:cubicBezTo>
                <a:cubicBezTo>
                  <a:pt x="1174913" y="1968806"/>
                  <a:pt x="1122630" y="1856817"/>
                  <a:pt x="1179871" y="1936955"/>
                </a:cubicBezTo>
                <a:cubicBezTo>
                  <a:pt x="1188390" y="1948882"/>
                  <a:pt x="1191405" y="1964089"/>
                  <a:pt x="1199535" y="1976284"/>
                </a:cubicBezTo>
                <a:cubicBezTo>
                  <a:pt x="1217715" y="2003554"/>
                  <a:pt x="1240350" y="2027672"/>
                  <a:pt x="1258529" y="2054942"/>
                </a:cubicBezTo>
                <a:cubicBezTo>
                  <a:pt x="1265084" y="2064774"/>
                  <a:pt x="1272908" y="2073870"/>
                  <a:pt x="1278193" y="2084439"/>
                </a:cubicBezTo>
                <a:cubicBezTo>
                  <a:pt x="1282828" y="2093709"/>
                  <a:pt x="1281552" y="2105842"/>
                  <a:pt x="1288026" y="2113935"/>
                </a:cubicBezTo>
                <a:cubicBezTo>
                  <a:pt x="1295408" y="2123162"/>
                  <a:pt x="1307691" y="2127045"/>
                  <a:pt x="1317523" y="2133600"/>
                </a:cubicBezTo>
                <a:cubicBezTo>
                  <a:pt x="1351808" y="2202171"/>
                  <a:pt x="1318852" y="2146622"/>
                  <a:pt x="1366684" y="2202426"/>
                </a:cubicBezTo>
                <a:cubicBezTo>
                  <a:pt x="1397092" y="2237902"/>
                  <a:pt x="1411364" y="2274462"/>
                  <a:pt x="1455174" y="2300748"/>
                </a:cubicBezTo>
                <a:lnTo>
                  <a:pt x="1504335" y="2330245"/>
                </a:lnTo>
                <a:cubicBezTo>
                  <a:pt x="1554096" y="2404885"/>
                  <a:pt x="1479110" y="2302978"/>
                  <a:pt x="1602658" y="2399071"/>
                </a:cubicBezTo>
                <a:cubicBezTo>
                  <a:pt x="1632155" y="2422013"/>
                  <a:pt x="1657725" y="2451186"/>
                  <a:pt x="1691148" y="2467897"/>
                </a:cubicBezTo>
                <a:cubicBezTo>
                  <a:pt x="1750174" y="2497409"/>
                  <a:pt x="1783138" y="2512836"/>
                  <a:pt x="1848464" y="2556387"/>
                </a:cubicBezTo>
                <a:cubicBezTo>
                  <a:pt x="1858296" y="2562942"/>
                  <a:pt x="1868404" y="2569102"/>
                  <a:pt x="1877961" y="2576052"/>
                </a:cubicBezTo>
                <a:cubicBezTo>
                  <a:pt x="1904467" y="2595329"/>
                  <a:pt x="1929349" y="2616865"/>
                  <a:pt x="1956619" y="2635045"/>
                </a:cubicBezTo>
                <a:cubicBezTo>
                  <a:pt x="1999751" y="2663800"/>
                  <a:pt x="1976662" y="2647620"/>
                  <a:pt x="2025445" y="2684206"/>
                </a:cubicBezTo>
                <a:cubicBezTo>
                  <a:pt x="2069426" y="2750176"/>
                  <a:pt x="2017616" y="2685541"/>
                  <a:pt x="2074606" y="2723535"/>
                </a:cubicBezTo>
                <a:cubicBezTo>
                  <a:pt x="2086176" y="2731248"/>
                  <a:pt x="2092979" y="2744689"/>
                  <a:pt x="2104103" y="2753032"/>
                </a:cubicBezTo>
                <a:cubicBezTo>
                  <a:pt x="2119391" y="2764498"/>
                  <a:pt x="2137363" y="2771928"/>
                  <a:pt x="2153264" y="2782529"/>
                </a:cubicBezTo>
                <a:cubicBezTo>
                  <a:pt x="2166899" y="2791619"/>
                  <a:pt x="2179258" y="2802501"/>
                  <a:pt x="2192593" y="2812026"/>
                </a:cubicBezTo>
                <a:cubicBezTo>
                  <a:pt x="2202209" y="2818894"/>
                  <a:pt x="2212474" y="2824822"/>
                  <a:pt x="2222090" y="2831690"/>
                </a:cubicBezTo>
                <a:cubicBezTo>
                  <a:pt x="2235425" y="2841215"/>
                  <a:pt x="2247523" y="2852502"/>
                  <a:pt x="2261419" y="2861187"/>
                </a:cubicBezTo>
                <a:cubicBezTo>
                  <a:pt x="2273848" y="2868955"/>
                  <a:pt x="2287354" y="2874899"/>
                  <a:pt x="2300748" y="2880852"/>
                </a:cubicBezTo>
                <a:cubicBezTo>
                  <a:pt x="2336011" y="2896524"/>
                  <a:pt x="2346978" y="2899539"/>
                  <a:pt x="2379406" y="2910348"/>
                </a:cubicBezTo>
                <a:cubicBezTo>
                  <a:pt x="2486767" y="2981924"/>
                  <a:pt x="2321256" y="2876358"/>
                  <a:pt x="2448232" y="2939845"/>
                </a:cubicBezTo>
                <a:cubicBezTo>
                  <a:pt x="2469371" y="2950414"/>
                  <a:pt x="2486087" y="2968604"/>
                  <a:pt x="2507226" y="2979174"/>
                </a:cubicBezTo>
                <a:cubicBezTo>
                  <a:pt x="2520336" y="2985729"/>
                  <a:pt x="2535110" y="2989683"/>
                  <a:pt x="2546555" y="2998839"/>
                </a:cubicBezTo>
                <a:cubicBezTo>
                  <a:pt x="2568271" y="3016212"/>
                  <a:pt x="2582409" y="3042406"/>
                  <a:pt x="2605548" y="3057832"/>
                </a:cubicBezTo>
                <a:lnTo>
                  <a:pt x="2635045" y="3077497"/>
                </a:lnTo>
                <a:cubicBezTo>
                  <a:pt x="2641600" y="3087329"/>
                  <a:pt x="2649051" y="3096619"/>
                  <a:pt x="2654710" y="3106993"/>
                </a:cubicBezTo>
                <a:cubicBezTo>
                  <a:pt x="2668747" y="3132728"/>
                  <a:pt x="2677778" y="3161261"/>
                  <a:pt x="2694039" y="3185652"/>
                </a:cubicBezTo>
                <a:cubicBezTo>
                  <a:pt x="2700594" y="3195484"/>
                  <a:pt x="2705347" y="3206792"/>
                  <a:pt x="2713703" y="3215148"/>
                </a:cubicBezTo>
                <a:cubicBezTo>
                  <a:pt x="2722059" y="3223504"/>
                  <a:pt x="2733368" y="3228258"/>
                  <a:pt x="2743200" y="3234813"/>
                </a:cubicBezTo>
                <a:cubicBezTo>
                  <a:pt x="2748040" y="3244492"/>
                  <a:pt x="2770946" y="3294373"/>
                  <a:pt x="2782529" y="3303639"/>
                </a:cubicBezTo>
                <a:cubicBezTo>
                  <a:pt x="2790622" y="3310113"/>
                  <a:pt x="2802194" y="3310194"/>
                  <a:pt x="2812026" y="3313471"/>
                </a:cubicBezTo>
                <a:cubicBezTo>
                  <a:pt x="2824967" y="3352295"/>
                  <a:pt x="2795638" y="3387213"/>
                  <a:pt x="2792361" y="3401961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35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8358667-7411-48E5-828C-A1DD511EC4A1}"/>
              </a:ext>
            </a:extLst>
          </p:cNvPr>
          <p:cNvSpPr/>
          <p:nvPr/>
        </p:nvSpPr>
        <p:spPr>
          <a:xfrm>
            <a:off x="4401879" y="733307"/>
            <a:ext cx="1995621" cy="480060"/>
          </a:xfrm>
          <a:prstGeom prst="wedgeRoundRectCallout">
            <a:avLst>
              <a:gd fmla="val -109297" name="adj1"/>
              <a:gd fmla="val 171902" name="adj2"/>
              <a:gd fmla="val 16667" name="adj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r>
              <a:rPr b="1" dirty="0" lang="en-US" sz="2000">
                <a:solidFill>
                  <a:srgbClr val="1C1C1C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non-NCN CORS</a:t>
            </a:r>
          </a:p>
        </p:txBody>
      </p:sp>
    </p:spTree>
    <p:extLst>
      <p:ext uri="{BB962C8B-B14F-4D97-AF65-F5344CB8AC3E}">
        <p14:creationId xmlns:p14="http://schemas.microsoft.com/office/powerpoint/2010/main" val="754627258"/>
      </p:ext>
    </p:extLst>
  </p:cSld>
  <p:clrMapOvr>
    <a:masterClrMapping/>
  </p:clrMapOvr>
  <p:transition spd="slow">
    <p:wipe dir="r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7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1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>
                      <p:stCondLst>
                        <p:cond delay="indefinite"/>
                      </p:stCondLst>
                      <p:childTnLst>
                        <p:par>
                          <p:cTn fill="hold" id="13">
                            <p:stCondLst>
                              <p:cond delay="0"/>
                            </p:stCondLst>
                            <p:childTnLst>
                              <p:par>
                                <p:cTn fill="hold" id="14" nodeType="clickEffect" presetClass="emph" presetID="26" presetSubtype="0" repeatCount="300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750" id="15" tmFilter="0, 0; .2, .5; .8, .5; 1, 0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autoRev="1" dur="375" fill="hold" id="16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build="allAtOnce" grpId="0" spid="8" uiExpan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5869" y="273649"/>
            <a:ext cx="6686550" cy="603809"/>
          </a:xfrm>
        </p:spPr>
        <p:txBody>
          <a:bodyPr>
            <a:normAutofit fontScale="90000"/>
          </a:bodyPr>
          <a:lstStyle/>
          <a:p>
            <a:r>
              <a:rPr lang="en-US" sz="3750" dirty="0"/>
              <a:t>Online Positioning User Service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6250" y="763710"/>
            <a:ext cx="8439150" cy="4021429"/>
          </a:xfrm>
        </p:spPr>
        <p:txBody>
          <a:bodyPr>
            <a:noAutofit/>
          </a:bodyPr>
          <a:lstStyle/>
          <a:p>
            <a:pPr marL="853679" lvl="3">
              <a:spcBef>
                <a:spcPts val="0"/>
              </a:spcBef>
              <a:spcAft>
                <a:spcPts val="225"/>
              </a:spcAft>
            </a:pPr>
            <a:r>
              <a:rPr lang="en-US" sz="1800" dirty="0"/>
              <a:t>dual frequency receiver</a:t>
            </a:r>
          </a:p>
          <a:p>
            <a:pPr marL="853679" lvl="3">
              <a:spcBef>
                <a:spcPts val="0"/>
              </a:spcBef>
              <a:spcAft>
                <a:spcPts val="225"/>
              </a:spcAft>
            </a:pPr>
            <a:r>
              <a:rPr lang="en-US" sz="1800" dirty="0"/>
              <a:t>static observations (via RINEX </a:t>
            </a:r>
            <a:r>
              <a:rPr lang="en-US" sz="1800" dirty="0">
                <a:sym typeface="Wingdings" panose="05000000000000000000" pitchFamily="2" charset="2"/>
              </a:rPr>
              <a:t> ABCD123x</a:t>
            </a:r>
            <a:r>
              <a:rPr lang="en-US" sz="1800" dirty="0"/>
              <a:t>.24o)</a:t>
            </a:r>
          </a:p>
          <a:p>
            <a:pPr marL="853679" lvl="3">
              <a:spcBef>
                <a:spcPts val="0"/>
              </a:spcBef>
              <a:spcAft>
                <a:spcPts val="225"/>
              </a:spcAft>
            </a:pPr>
            <a:r>
              <a:rPr lang="en-US" sz="1800" dirty="0"/>
              <a:t>30 seconds epoch/logging rate aka recording interval</a:t>
            </a:r>
          </a:p>
          <a:p>
            <a:pPr marL="342900" lvl="1" indent="0">
              <a:spcBef>
                <a:spcPts val="1350"/>
              </a:spcBef>
              <a:spcAft>
                <a:spcPts val="225"/>
              </a:spcAft>
              <a:buNone/>
            </a:pPr>
            <a:r>
              <a:rPr lang="en-US" dirty="0">
                <a:ea typeface="Cambria" panose="02040503050406030204" pitchFamily="18" charset="0"/>
              </a:rPr>
              <a:t>OPUS Rapid Static  (OPUS-RS)</a:t>
            </a:r>
          </a:p>
          <a:p>
            <a:pPr marL="853679" lvl="3">
              <a:spcBef>
                <a:spcPts val="0"/>
              </a:spcBef>
              <a:spcAft>
                <a:spcPts val="225"/>
              </a:spcAft>
            </a:pPr>
            <a:r>
              <a:rPr lang="en-US" sz="1800" dirty="0"/>
              <a:t>15 minutes to 2 hours of GPS data</a:t>
            </a:r>
          </a:p>
          <a:p>
            <a:pPr marL="342900" lvl="1" indent="0">
              <a:spcBef>
                <a:spcPts val="1350"/>
              </a:spcBef>
              <a:spcAft>
                <a:spcPts val="225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Static  (OPUS-S)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also Beta OPUS!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53679" lvl="3">
              <a:spcBef>
                <a:spcPts val="0"/>
              </a:spcBef>
              <a:spcAft>
                <a:spcPts val="225"/>
              </a:spcAft>
            </a:pPr>
            <a:r>
              <a:rPr lang="en-US" sz="1800" dirty="0"/>
              <a:t>same requirements as above</a:t>
            </a:r>
          </a:p>
          <a:p>
            <a:pPr marL="853679" lvl="3">
              <a:spcBef>
                <a:spcPts val="0"/>
              </a:spcBef>
              <a:spcAft>
                <a:spcPts val="225"/>
              </a:spcAft>
            </a:pPr>
            <a:r>
              <a:rPr lang="en-US" sz="1800" dirty="0"/>
              <a:t>2 to 48 hours of GPS data</a:t>
            </a:r>
          </a:p>
          <a:p>
            <a:pPr marL="342900" lvl="1" indent="0">
              <a:spcBef>
                <a:spcPts val="1350"/>
              </a:spcBef>
              <a:spcAft>
                <a:spcPts val="225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Projects  (OP)</a:t>
            </a:r>
          </a:p>
          <a:p>
            <a:pPr marL="853679" lvl="3">
              <a:spcBef>
                <a:spcPts val="0"/>
              </a:spcBef>
              <a:spcAft>
                <a:spcPts val="225"/>
              </a:spcAft>
            </a:pPr>
            <a:r>
              <a:rPr lang="en-US" sz="1800" dirty="0"/>
              <a:t>adds session processing and network adjustment</a:t>
            </a:r>
          </a:p>
          <a:p>
            <a:pPr marL="853679" lvl="3">
              <a:spcBef>
                <a:spcPts val="0"/>
              </a:spcBef>
              <a:spcAft>
                <a:spcPts val="225"/>
              </a:spcAft>
            </a:pPr>
            <a:r>
              <a:rPr lang="en-US" sz="1800" dirty="0"/>
              <a:t>training by NGS currently required (~12 hours)</a:t>
            </a:r>
          </a:p>
        </p:txBody>
      </p:sp>
      <p:sp>
        <p:nvSpPr>
          <p:cNvPr id="4" name="Curved Right Arrow 3"/>
          <p:cNvSpPr/>
          <p:nvPr/>
        </p:nvSpPr>
        <p:spPr>
          <a:xfrm>
            <a:off x="410107" y="3050814"/>
            <a:ext cx="400050" cy="1263015"/>
          </a:xfrm>
          <a:prstGeom prst="curved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600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Autofit/>
          </a:bodyPr>
          <a:lstStyle/>
          <a:p>
            <a:r>
              <a:rPr lang="en-US" sz="3800" dirty="0">
                <a:cs typeface="Times New Roman" panose="02020603050405020304" pitchFamily="18" charset="0"/>
              </a:rPr>
              <a:t>NGS Products and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29880"/>
            <a:ext cx="8791575" cy="397644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cs typeface="Times New Roman" panose="02020603050405020304" pitchFamily="18" charset="0"/>
              </a:rPr>
              <a:t>Not just OPUS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All exist in three environments:</a:t>
            </a:r>
          </a:p>
          <a:p>
            <a:pPr marL="573074" lvl="1"/>
            <a:r>
              <a:rPr lang="en-US" sz="2400" b="1" dirty="0">
                <a:cs typeface="Times New Roman" panose="02020603050405020304" pitchFamily="18" charset="0"/>
              </a:rPr>
              <a:t>Development</a:t>
            </a:r>
            <a:r>
              <a:rPr lang="en-US" sz="2400" dirty="0">
                <a:cs typeface="Times New Roman" panose="02020603050405020304" pitchFamily="18" charset="0"/>
              </a:rPr>
              <a:t> (DEV) - internal testing and development</a:t>
            </a:r>
          </a:p>
          <a:p>
            <a:pPr marL="1025499" lvl="2"/>
            <a:r>
              <a:rPr lang="en-US" sz="1800" dirty="0">
                <a:cs typeface="Times New Roman" panose="02020603050405020304" pitchFamily="18" charset="0"/>
              </a:rPr>
              <a:t>same as when you hear a company talk about an “Alpha” product</a:t>
            </a:r>
          </a:p>
          <a:p>
            <a:pPr marL="573074" lvl="1"/>
            <a:r>
              <a:rPr lang="en-US" sz="2400" b="1" dirty="0">
                <a:cs typeface="Times New Roman" panose="02020603050405020304" pitchFamily="18" charset="0"/>
              </a:rPr>
              <a:t>Beta</a:t>
            </a:r>
            <a:r>
              <a:rPr lang="en-US" sz="2400" dirty="0">
                <a:cs typeface="Times New Roman" panose="02020603050405020304" pitchFamily="18" charset="0"/>
              </a:rPr>
              <a:t> - continued internal testing, open for public testing </a:t>
            </a:r>
          </a:p>
          <a:p>
            <a:pPr marL="1025499" lvl="2"/>
            <a:r>
              <a:rPr lang="en-US" sz="1800" dirty="0">
                <a:cs typeface="Times New Roman" panose="02020603050405020304" pitchFamily="18" charset="0"/>
              </a:rPr>
              <a:t>key features have already been vetted/tested</a:t>
            </a:r>
          </a:p>
          <a:p>
            <a:pPr marL="573074" lvl="1"/>
            <a:r>
              <a:rPr lang="en-US" sz="2400" b="1" dirty="0">
                <a:cs typeface="Times New Roman" panose="02020603050405020304" pitchFamily="18" charset="0"/>
              </a:rPr>
              <a:t>Production</a:t>
            </a:r>
            <a:r>
              <a:rPr lang="en-US" sz="2400" dirty="0">
                <a:cs typeface="Times New Roman" panose="02020603050405020304" pitchFamily="18" charset="0"/>
              </a:rPr>
              <a:t> - final product, open to public use</a:t>
            </a:r>
          </a:p>
          <a:p>
            <a:pPr marL="1025499" lvl="2"/>
            <a:r>
              <a:rPr lang="en-US" sz="1800" dirty="0">
                <a:cs typeface="Times New Roman" panose="02020603050405020304" pitchFamily="18" charset="0"/>
              </a:rPr>
              <a:t>this is what you see first when navigating our website</a:t>
            </a:r>
          </a:p>
        </p:txBody>
      </p:sp>
    </p:spTree>
    <p:extLst>
      <p:ext uri="{BB962C8B-B14F-4D97-AF65-F5344CB8AC3E}">
        <p14:creationId xmlns:p14="http://schemas.microsoft.com/office/powerpoint/2010/main" val="187098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O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83" y="24013"/>
            <a:ext cx="3548443" cy="41177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BE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73" y="1229751"/>
            <a:ext cx="3548443" cy="37431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DEV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37" y="2438185"/>
            <a:ext cx="3540977" cy="41186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676030" y="292309"/>
            <a:ext cx="2722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www.ngs.noaa.gov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1916" y="1196556"/>
            <a:ext cx="2722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beta.ngs.noaa.gov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78707" y="2778143"/>
            <a:ext cx="2722294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Remember, you won’t see the DEV environment…</a:t>
            </a:r>
          </a:p>
        </p:txBody>
      </p:sp>
    </p:spTree>
    <p:extLst>
      <p:ext uri="{BB962C8B-B14F-4D97-AF65-F5344CB8AC3E}">
        <p14:creationId xmlns:p14="http://schemas.microsoft.com/office/powerpoint/2010/main" val="17955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886" y="1962203"/>
            <a:ext cx="4564743" cy="857250"/>
          </a:xfrm>
        </p:spPr>
        <p:txBody>
          <a:bodyPr>
            <a:noAutofit/>
          </a:bodyPr>
          <a:lstStyle/>
          <a:p>
            <a:r>
              <a:rPr lang="en-US" sz="3800" dirty="0">
                <a:cs typeface="Times New Roman" panose="02020603050405020304" pitchFamily="18" charset="0"/>
              </a:rPr>
              <a:t>Wait… how do I get to the NGS Beta site?</a:t>
            </a:r>
          </a:p>
        </p:txBody>
      </p:sp>
    </p:spTree>
    <p:extLst>
      <p:ext uri="{BB962C8B-B14F-4D97-AF65-F5344CB8AC3E}">
        <p14:creationId xmlns:p14="http://schemas.microsoft.com/office/powerpoint/2010/main" val="15791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442698"/>
            <a:ext cx="6858000" cy="3771898"/>
          </a:xfrm>
        </p:spPr>
        <p:txBody>
          <a:bodyPr/>
          <a:lstStyle/>
          <a:p>
            <a:pPr marL="171446" indent="0" algn="ctr">
              <a:buNone/>
            </a:pPr>
            <a:r>
              <a:rPr lang="en-US" sz="6000" dirty="0"/>
              <a:t>www.ngs.noaa.gov</a:t>
            </a:r>
          </a:p>
          <a:p>
            <a:pPr marL="171446" indent="0" algn="ctr">
              <a:buNone/>
            </a:pPr>
            <a:endParaRPr lang="en-US" sz="5400" dirty="0"/>
          </a:p>
          <a:p>
            <a:pPr marL="171446" indent="0" algn="ctr">
              <a:buNone/>
            </a:pPr>
            <a:r>
              <a:rPr lang="en-US" sz="6000" b="1" dirty="0"/>
              <a:t>beta</a:t>
            </a:r>
            <a:r>
              <a:rPr lang="en-US" sz="6000" dirty="0"/>
              <a:t>.ngs.noaa.gov</a:t>
            </a:r>
          </a:p>
        </p:txBody>
      </p:sp>
      <p:sp>
        <p:nvSpPr>
          <p:cNvPr id="2" name="Down Arrow 1"/>
          <p:cNvSpPr/>
          <p:nvPr/>
        </p:nvSpPr>
        <p:spPr>
          <a:xfrm>
            <a:off x="2085978" y="1328738"/>
            <a:ext cx="878681" cy="148590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9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0DD82-AE8D-4152-91AC-5AD0C687F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" y="742951"/>
            <a:ext cx="8905875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Any references to any commercially available hardware or software do not constitute an endorsement or a disapproval of any manufacturers, developers, dealers, or suppliers.</a:t>
            </a:r>
          </a:p>
          <a:p>
            <a:pPr marL="0" indent="0" algn="ctr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Thanks.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CFEB1-09C2-411F-904E-D6187191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/>
          <a:lstStyle/>
          <a:p>
            <a:r>
              <a:rPr lang="en-US" sz="3750" dirty="0"/>
              <a:t>OPUS </a:t>
            </a:r>
            <a:r>
              <a:rPr lang="en-US" sz="3750" b="1" i="1" dirty="0"/>
              <a:t>only</a:t>
            </a:r>
            <a:r>
              <a:rPr lang="en-US" sz="3750" dirty="0"/>
              <a:t> processes every 30s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941F8-C34C-44A7-B113-4683111EE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49" y="948480"/>
            <a:ext cx="8220075" cy="4195020"/>
          </a:xfrm>
        </p:spPr>
        <p:txBody>
          <a:bodyPr>
            <a:noAutofit/>
          </a:bodyPr>
          <a:lstStyle/>
          <a:p>
            <a:r>
              <a:rPr lang="en-US" sz="2400" dirty="0"/>
              <a:t>You </a:t>
            </a:r>
            <a:r>
              <a:rPr lang="en-US" sz="2400" i="1" dirty="0"/>
              <a:t>can</a:t>
            </a:r>
            <a:r>
              <a:rPr lang="en-US" sz="2400" dirty="0"/>
              <a:t> upload 5s interval data</a:t>
            </a:r>
          </a:p>
          <a:p>
            <a:pPr lvl="1">
              <a:spcBef>
                <a:spcPts val="225"/>
              </a:spcBef>
            </a:pPr>
            <a:r>
              <a:rPr lang="en-US" sz="2000" dirty="0"/>
              <a:t>But OPUS will trim/decimate to 30s interval</a:t>
            </a:r>
          </a:p>
          <a:p>
            <a:pPr lvl="1">
              <a:spcBef>
                <a:spcPts val="225"/>
              </a:spcBef>
            </a:pPr>
            <a:r>
              <a:rPr lang="en-US" sz="2000" i="1" dirty="0"/>
              <a:t>And</a:t>
            </a:r>
            <a:r>
              <a:rPr lang="en-US" sz="2000" dirty="0"/>
              <a:t> this may result in error messages</a:t>
            </a:r>
          </a:p>
          <a:p>
            <a:pPr>
              <a:spcBef>
                <a:spcPts val="1350"/>
              </a:spcBef>
            </a:pPr>
            <a:r>
              <a:rPr lang="en-US" sz="2400" dirty="0"/>
              <a:t>You </a:t>
            </a:r>
            <a:r>
              <a:rPr lang="en-US" sz="2400" i="1" dirty="0"/>
              <a:t>can</a:t>
            </a:r>
            <a:r>
              <a:rPr lang="en-US" sz="2400" dirty="0"/>
              <a:t> even upload 1s interval data</a:t>
            </a:r>
          </a:p>
          <a:p>
            <a:pPr lvl="1">
              <a:spcBef>
                <a:spcPts val="225"/>
              </a:spcBef>
            </a:pPr>
            <a:r>
              <a:rPr lang="en-US" sz="2000" dirty="0"/>
              <a:t>But only shorter files, or OPUS will abort</a:t>
            </a:r>
          </a:p>
          <a:p>
            <a:pPr>
              <a:spcBef>
                <a:spcPts val="1350"/>
              </a:spcBef>
            </a:pPr>
            <a:r>
              <a:rPr lang="en-US" sz="2400" dirty="0"/>
              <a:t>For static, 30s yields good results</a:t>
            </a:r>
          </a:p>
          <a:p>
            <a:pPr lvl="1">
              <a:spcBef>
                <a:spcPts val="225"/>
              </a:spcBef>
            </a:pPr>
            <a:r>
              <a:rPr lang="en-US" sz="2000" dirty="0"/>
              <a:t>If using your commercial software, 15s can be advantageous</a:t>
            </a:r>
          </a:p>
        </p:txBody>
      </p:sp>
    </p:spTree>
    <p:extLst>
      <p:ext uri="{BB962C8B-B14F-4D97-AF65-F5344CB8AC3E}">
        <p14:creationId xmlns:p14="http://schemas.microsoft.com/office/powerpoint/2010/main" val="11859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29" y="921232"/>
            <a:ext cx="5198364" cy="433197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992563" y="1388114"/>
            <a:ext cx="3191906" cy="2668828"/>
            <a:chOff x="2466083" y="1850818"/>
            <a:chExt cx="4255875" cy="355843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575867" y="1850818"/>
              <a:ext cx="0" cy="1595336"/>
            </a:xfrm>
            <a:prstGeom prst="line">
              <a:avLst/>
            </a:prstGeom>
            <a:ln w="1746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204443" y="4650498"/>
              <a:ext cx="1517515" cy="758757"/>
            </a:xfrm>
            <a:prstGeom prst="line">
              <a:avLst/>
            </a:prstGeom>
            <a:ln w="139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466083" y="4650498"/>
              <a:ext cx="1517515" cy="758757"/>
            </a:xfrm>
            <a:prstGeom prst="line">
              <a:avLst/>
            </a:prstGeom>
            <a:ln w="139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143000" y="273649"/>
            <a:ext cx="6858000" cy="603809"/>
          </a:xfrm>
        </p:spPr>
        <p:txBody>
          <a:bodyPr>
            <a:normAutofit fontScale="90000"/>
          </a:bodyPr>
          <a:lstStyle/>
          <a:p>
            <a:r>
              <a:rPr lang="en-US" sz="3750" dirty="0"/>
              <a:t>OPUS processes every 30s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4572001" y="1371601"/>
            <a:ext cx="2900" cy="1491143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4572000" y="3487874"/>
            <a:ext cx="12160" cy="147080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E879AA9-D6FC-4DD0-BE9B-F72C4A4AB04F}"/>
              </a:ext>
            </a:extLst>
          </p:cNvPr>
          <p:cNvSpPr txBox="1"/>
          <p:nvPr/>
        </p:nvSpPr>
        <p:spPr>
          <a:xfrm>
            <a:off x="1210016" y="4820175"/>
            <a:ext cx="17703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mbria" panose="02040503050406030204" pitchFamily="18" charset="0"/>
                <a:ea typeface="Cambria" panose="02040503050406030204" pitchFamily="18" charset="0"/>
              </a:rPr>
              <a:t>20s decimates to 60s </a:t>
            </a:r>
          </a:p>
        </p:txBody>
      </p:sp>
    </p:spTree>
    <p:extLst>
      <p:ext uri="{BB962C8B-B14F-4D97-AF65-F5344CB8AC3E}">
        <p14:creationId xmlns:p14="http://schemas.microsoft.com/office/powerpoint/2010/main" val="17775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2">
            <a:extLst>
              <a:ext uri="{FF2B5EF4-FFF2-40B4-BE49-F238E27FC236}">
                <a16:creationId xmlns:a16="http://schemas.microsoft.com/office/drawing/2014/main" id="{9C1EE1EA-605A-468D-82D8-0CC902B703B9}"/>
              </a:ext>
            </a:extLst>
          </p:cNvPr>
          <p:cNvSpPr txBox="1">
            <a:spLocks/>
          </p:cNvSpPr>
          <p:nvPr/>
        </p:nvSpPr>
        <p:spPr bwMode="auto">
          <a:xfrm>
            <a:off x="1143001" y="240615"/>
            <a:ext cx="6858000" cy="4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OPUS Rapid Static (OPUS-RS)</a:t>
            </a:r>
          </a:p>
        </p:txBody>
      </p:sp>
      <p:sp>
        <p:nvSpPr>
          <p:cNvPr id="89" name="text">
            <a:extLst>
              <a:ext uri="{FF2B5EF4-FFF2-40B4-BE49-F238E27FC236}">
                <a16:creationId xmlns:a16="http://schemas.microsoft.com/office/drawing/2014/main" id="{35D5A22D-65BF-4022-A3CA-E77E88C54CFC}"/>
              </a:ext>
            </a:extLst>
          </p:cNvPr>
          <p:cNvSpPr txBox="1">
            <a:spLocks/>
          </p:cNvSpPr>
          <p:nvPr/>
        </p:nvSpPr>
        <p:spPr bwMode="auto">
          <a:xfrm>
            <a:off x="199002" y="725286"/>
            <a:ext cx="6946322" cy="128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3" lvl="1" defTabSz="228611">
              <a:spcBef>
                <a:spcPts val="0"/>
              </a:spcBef>
              <a:spcAft>
                <a:spcPts val="15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15 min to 2 hours</a:t>
            </a:r>
          </a:p>
          <a:p>
            <a:pPr marL="285743" lvl="1" defTabSz="228611">
              <a:spcBef>
                <a:spcPts val="0"/>
              </a:spcBef>
              <a:spcAft>
                <a:spcPts val="15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Computes atmospheric delay at up to 9 NCN CORS within 250km</a:t>
            </a:r>
          </a:p>
          <a:p>
            <a:pPr marL="285743" lvl="1" defTabSz="228611">
              <a:spcBef>
                <a:spcPts val="0"/>
              </a:spcBef>
              <a:spcAft>
                <a:spcPts val="15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Interpolates that delay to your position</a:t>
            </a:r>
          </a:p>
          <a:p>
            <a:pPr marL="285743" lvl="1" defTabSz="228611">
              <a:spcBef>
                <a:spcPts val="0"/>
              </a:spcBef>
              <a:spcAft>
                <a:spcPts val="15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Reports corrected position with standard deviation stats</a:t>
            </a:r>
            <a:endParaRPr lang="en-US" sz="1575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44CF431-8207-4AA2-A2D9-B57766B2614D}"/>
              </a:ext>
            </a:extLst>
          </p:cNvPr>
          <p:cNvGrpSpPr>
            <a:grpSpLocks noChangeAspect="1"/>
          </p:cNvGrpSpPr>
          <p:nvPr/>
        </p:nvGrpSpPr>
        <p:grpSpPr>
          <a:xfrm>
            <a:off x="6508017" y="1805443"/>
            <a:ext cx="198314" cy="198314"/>
            <a:chOff x="8189735" y="2209800"/>
            <a:chExt cx="762000" cy="762000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28737D3-4139-4219-AA4F-AEACF575D7EE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4BAC38E3-9D36-4053-B553-5CEA52F59EC0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DB0B720-CB73-4AB4-88F4-C5A2A23D3CC3}"/>
              </a:ext>
            </a:extLst>
          </p:cNvPr>
          <p:cNvGrpSpPr>
            <a:grpSpLocks noChangeAspect="1"/>
          </p:cNvGrpSpPr>
          <p:nvPr/>
        </p:nvGrpSpPr>
        <p:grpSpPr>
          <a:xfrm>
            <a:off x="7331808" y="4050142"/>
            <a:ext cx="198314" cy="198314"/>
            <a:chOff x="8189735" y="2209800"/>
            <a:chExt cx="762000" cy="76200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5CC8ED7-40A5-4F0C-A1B7-205B976F422B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24" name="Isosceles Triangle 123">
              <a:extLst>
                <a:ext uri="{FF2B5EF4-FFF2-40B4-BE49-F238E27FC236}">
                  <a16:creationId xmlns:a16="http://schemas.microsoft.com/office/drawing/2014/main" id="{E58A895C-9F57-43A6-9331-C3796776BAD2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E84A47A-5DE7-416D-A0F1-16FDD987431A}"/>
              </a:ext>
            </a:extLst>
          </p:cNvPr>
          <p:cNvGrpSpPr>
            <a:grpSpLocks noChangeAspect="1"/>
          </p:cNvGrpSpPr>
          <p:nvPr/>
        </p:nvGrpSpPr>
        <p:grpSpPr>
          <a:xfrm>
            <a:off x="4622209" y="2102916"/>
            <a:ext cx="198314" cy="198314"/>
            <a:chOff x="8189735" y="2209800"/>
            <a:chExt cx="762000" cy="762000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A36B4BD8-32A9-412F-8C95-E39182E14E8F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2FE7CA19-7ECD-46B0-ABF3-8D1B40674CA1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0F4D852-EBE5-4539-AD75-A6C5129B3DEF}"/>
              </a:ext>
            </a:extLst>
          </p:cNvPr>
          <p:cNvGrpSpPr>
            <a:grpSpLocks noChangeAspect="1"/>
          </p:cNvGrpSpPr>
          <p:nvPr/>
        </p:nvGrpSpPr>
        <p:grpSpPr>
          <a:xfrm>
            <a:off x="7662991" y="2198269"/>
            <a:ext cx="198314" cy="198314"/>
            <a:chOff x="8189735" y="2209800"/>
            <a:chExt cx="762000" cy="76200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240C0EB1-DC94-4CF7-AD98-E18C9D8CC516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33" name="Isosceles Triangle 132">
              <a:extLst>
                <a:ext uri="{FF2B5EF4-FFF2-40B4-BE49-F238E27FC236}">
                  <a16:creationId xmlns:a16="http://schemas.microsoft.com/office/drawing/2014/main" id="{C07BC056-1EB8-4FE7-81CD-399B8E9232FE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34" name="legend text">
            <a:extLst>
              <a:ext uri="{FF2B5EF4-FFF2-40B4-BE49-F238E27FC236}">
                <a16:creationId xmlns:a16="http://schemas.microsoft.com/office/drawing/2014/main" id="{D2C1CA97-1528-494F-8038-E09D7C7B6312}"/>
              </a:ext>
            </a:extLst>
          </p:cNvPr>
          <p:cNvSpPr txBox="1"/>
          <p:nvPr/>
        </p:nvSpPr>
        <p:spPr>
          <a:xfrm>
            <a:off x="3433612" y="4791787"/>
            <a:ext cx="132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11">
              <a:defRPr/>
            </a:pP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OPUS Solution</a:t>
            </a:r>
            <a:endParaRPr lang="en-US" sz="1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9" name="legend text">
            <a:extLst>
              <a:ext uri="{FF2B5EF4-FFF2-40B4-BE49-F238E27FC236}">
                <a16:creationId xmlns:a16="http://schemas.microsoft.com/office/drawing/2014/main" id="{A3FC9927-AC0D-4062-8A65-44B5D6329F72}"/>
              </a:ext>
            </a:extLst>
          </p:cNvPr>
          <p:cNvSpPr txBox="1"/>
          <p:nvPr/>
        </p:nvSpPr>
        <p:spPr>
          <a:xfrm>
            <a:off x="3434326" y="4550767"/>
            <a:ext cx="600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611">
              <a:defRPr/>
            </a:pPr>
            <a:r>
              <a:rPr lang="en-US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CORS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BA01078-62B0-4EB3-BDE3-C0FB265893CE}"/>
              </a:ext>
            </a:extLst>
          </p:cNvPr>
          <p:cNvGrpSpPr>
            <a:grpSpLocks noChangeAspect="1"/>
          </p:cNvGrpSpPr>
          <p:nvPr/>
        </p:nvGrpSpPr>
        <p:grpSpPr>
          <a:xfrm>
            <a:off x="1877235" y="4379338"/>
            <a:ext cx="198314" cy="198314"/>
            <a:chOff x="8189735" y="2209800"/>
            <a:chExt cx="762000" cy="762000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F06005A0-9A7F-499C-852A-B2F14F0EE792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53" name="Isosceles Triangle 152">
              <a:extLst>
                <a:ext uri="{FF2B5EF4-FFF2-40B4-BE49-F238E27FC236}">
                  <a16:creationId xmlns:a16="http://schemas.microsoft.com/office/drawing/2014/main" id="{ADB1C4B4-F230-4B57-8AED-09F3D7677309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B900C21-6951-4262-B85A-C654149A69B5}"/>
              </a:ext>
            </a:extLst>
          </p:cNvPr>
          <p:cNvGrpSpPr>
            <a:grpSpLocks noChangeAspect="1"/>
          </p:cNvGrpSpPr>
          <p:nvPr/>
        </p:nvGrpSpPr>
        <p:grpSpPr>
          <a:xfrm>
            <a:off x="5024866" y="4029586"/>
            <a:ext cx="198314" cy="198314"/>
            <a:chOff x="8189735" y="2209800"/>
            <a:chExt cx="762000" cy="762000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78740E6-4580-4B4B-98C7-876AF30C46B1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59" name="Isosceles Triangle 158">
              <a:extLst>
                <a:ext uri="{FF2B5EF4-FFF2-40B4-BE49-F238E27FC236}">
                  <a16:creationId xmlns:a16="http://schemas.microsoft.com/office/drawing/2014/main" id="{D5956D56-C075-4587-A138-F5FD48E5941D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2F2F44-DA69-4800-B9A2-09A21A7BC0DA}"/>
              </a:ext>
            </a:extLst>
          </p:cNvPr>
          <p:cNvGrpSpPr>
            <a:grpSpLocks noChangeAspect="1"/>
          </p:cNvGrpSpPr>
          <p:nvPr/>
        </p:nvGrpSpPr>
        <p:grpSpPr>
          <a:xfrm>
            <a:off x="1877235" y="2245534"/>
            <a:ext cx="198314" cy="198314"/>
            <a:chOff x="8189735" y="2209800"/>
            <a:chExt cx="762000" cy="76200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337D9D1-60F6-415C-AAD8-07F90D230E25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>
                <a:defRPr/>
              </a:pPr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EE44A955-65E8-4E1D-ABB1-70BFA35714F8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>
                <a:defRPr/>
              </a:pPr>
              <a:endParaRPr lang="en-US" sz="1600" dirty="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FCE97C9-AFE2-48A2-8984-B6459B208107}"/>
              </a:ext>
            </a:extLst>
          </p:cNvPr>
          <p:cNvGrpSpPr>
            <a:grpSpLocks noChangeAspect="1"/>
          </p:cNvGrpSpPr>
          <p:nvPr/>
        </p:nvGrpSpPr>
        <p:grpSpPr>
          <a:xfrm>
            <a:off x="3265657" y="4606885"/>
            <a:ext cx="198314" cy="198314"/>
            <a:chOff x="8189735" y="2209800"/>
            <a:chExt cx="762000" cy="762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2EE42FF-E04A-41D9-B01F-501CC8E5BF92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286EAD36-1E6F-481C-899D-F6F10B016840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3" name="OPUS solution">
            <a:extLst>
              <a:ext uri="{FF2B5EF4-FFF2-40B4-BE49-F238E27FC236}">
                <a16:creationId xmlns:a16="http://schemas.microsoft.com/office/drawing/2014/main" id="{391CA1F5-AC38-484C-BFFA-D93503A31F1D}"/>
              </a:ext>
            </a:extLst>
          </p:cNvPr>
          <p:cNvSpPr>
            <a:spLocks noChangeAspect="1"/>
          </p:cNvSpPr>
          <p:nvPr/>
        </p:nvSpPr>
        <p:spPr bwMode="auto">
          <a:xfrm>
            <a:off x="3290099" y="4873414"/>
            <a:ext cx="144229" cy="144229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04817">
              <a:defRPr/>
            </a:pPr>
            <a:endParaRPr lang="en-US" sz="1600">
              <a:solidFill>
                <a:srgbClr val="003054"/>
              </a:solidFill>
              <a:latin typeface="Calibri"/>
              <a:sym typeface="Arial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522D77D-EE08-431A-9791-9E9B8BA41A80}"/>
              </a:ext>
            </a:extLst>
          </p:cNvPr>
          <p:cNvGrpSpPr>
            <a:grpSpLocks noChangeAspect="1"/>
          </p:cNvGrpSpPr>
          <p:nvPr/>
        </p:nvGrpSpPr>
        <p:grpSpPr>
          <a:xfrm>
            <a:off x="6306304" y="3638494"/>
            <a:ext cx="198314" cy="198314"/>
            <a:chOff x="8189735" y="2209800"/>
            <a:chExt cx="762000" cy="762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D2680AD-CC85-4E96-80FE-135B67A4B4FE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53B26B7A-53F9-4B38-B447-74D7DBBCD5AB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A764D60-9BB7-44F8-A8B0-B7C14A4E761B}"/>
              </a:ext>
            </a:extLst>
          </p:cNvPr>
          <p:cNvGrpSpPr>
            <a:grpSpLocks noChangeAspect="1"/>
          </p:cNvGrpSpPr>
          <p:nvPr/>
        </p:nvGrpSpPr>
        <p:grpSpPr>
          <a:xfrm>
            <a:off x="3484012" y="2997364"/>
            <a:ext cx="198314" cy="198314"/>
            <a:chOff x="8189735" y="2209800"/>
            <a:chExt cx="762000" cy="762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218DA61-4B94-4C48-BB40-3AB21A2CE35E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634640F0-5F11-45B9-B444-1E8AB0396D5B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17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9" name="Flowchart: Punched Tape 8">
            <a:extLst>
              <a:ext uri="{FF2B5EF4-FFF2-40B4-BE49-F238E27FC236}">
                <a16:creationId xmlns:a16="http://schemas.microsoft.com/office/drawing/2014/main" id="{110A5A69-5618-4775-B2B1-6969C90D32EF}"/>
              </a:ext>
            </a:extLst>
          </p:cNvPr>
          <p:cNvSpPr/>
          <p:nvPr/>
        </p:nvSpPr>
        <p:spPr>
          <a:xfrm>
            <a:off x="2631829" y="2446256"/>
            <a:ext cx="1902679" cy="1339587"/>
          </a:xfrm>
          <a:prstGeom prst="flowChartPunchedTape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Flowchart: Punched Tape 61">
            <a:extLst>
              <a:ext uri="{FF2B5EF4-FFF2-40B4-BE49-F238E27FC236}">
                <a16:creationId xmlns:a16="http://schemas.microsoft.com/office/drawing/2014/main" id="{C099B46F-350F-4CBB-951F-70DF175A4476}"/>
              </a:ext>
            </a:extLst>
          </p:cNvPr>
          <p:cNvSpPr/>
          <p:nvPr/>
        </p:nvSpPr>
        <p:spPr>
          <a:xfrm rot="1321356">
            <a:off x="1190946" y="1726789"/>
            <a:ext cx="1902679" cy="1339587"/>
          </a:xfrm>
          <a:prstGeom prst="flowChartPunchedTape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Flowchart: Punched Tape 62">
            <a:extLst>
              <a:ext uri="{FF2B5EF4-FFF2-40B4-BE49-F238E27FC236}">
                <a16:creationId xmlns:a16="http://schemas.microsoft.com/office/drawing/2014/main" id="{9E8FAA43-BEA7-443B-BE7D-71C71782ED99}"/>
              </a:ext>
            </a:extLst>
          </p:cNvPr>
          <p:cNvSpPr/>
          <p:nvPr/>
        </p:nvSpPr>
        <p:spPr>
          <a:xfrm rot="20528881">
            <a:off x="1317176" y="3628484"/>
            <a:ext cx="1902679" cy="1339587"/>
          </a:xfrm>
          <a:prstGeom prst="flowChartPunchedTape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4" name="Flowchart: Punched Tape 63">
            <a:extLst>
              <a:ext uri="{FF2B5EF4-FFF2-40B4-BE49-F238E27FC236}">
                <a16:creationId xmlns:a16="http://schemas.microsoft.com/office/drawing/2014/main" id="{8967BA53-FE72-4CDF-8BD3-A3FD533D9E56}"/>
              </a:ext>
            </a:extLst>
          </p:cNvPr>
          <p:cNvSpPr/>
          <p:nvPr/>
        </p:nvSpPr>
        <p:spPr>
          <a:xfrm rot="371544">
            <a:off x="4013499" y="3435116"/>
            <a:ext cx="1902679" cy="1339587"/>
          </a:xfrm>
          <a:prstGeom prst="flowChartPunchedTape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Flowchart: Punched Tape 64">
            <a:extLst>
              <a:ext uri="{FF2B5EF4-FFF2-40B4-BE49-F238E27FC236}">
                <a16:creationId xmlns:a16="http://schemas.microsoft.com/office/drawing/2014/main" id="{4FBEF3A2-D1E4-42AA-9775-79E84E311385}"/>
              </a:ext>
            </a:extLst>
          </p:cNvPr>
          <p:cNvSpPr/>
          <p:nvPr/>
        </p:nvSpPr>
        <p:spPr>
          <a:xfrm rot="20164521">
            <a:off x="5429000" y="1527839"/>
            <a:ext cx="1902679" cy="1339587"/>
          </a:xfrm>
          <a:prstGeom prst="flowChartPunchedTape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Flowchart: Punched Tape 66">
            <a:extLst>
              <a:ext uri="{FF2B5EF4-FFF2-40B4-BE49-F238E27FC236}">
                <a16:creationId xmlns:a16="http://schemas.microsoft.com/office/drawing/2014/main" id="{723D20CF-19AD-40B2-B232-0DFE270B9E3A}"/>
              </a:ext>
            </a:extLst>
          </p:cNvPr>
          <p:cNvSpPr/>
          <p:nvPr/>
        </p:nvSpPr>
        <p:spPr>
          <a:xfrm rot="5033422">
            <a:off x="6380469" y="3131741"/>
            <a:ext cx="1902679" cy="1339587"/>
          </a:xfrm>
          <a:prstGeom prst="flowChartPunchedTape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Flowchart: Punched Tape 67">
            <a:extLst>
              <a:ext uri="{FF2B5EF4-FFF2-40B4-BE49-F238E27FC236}">
                <a16:creationId xmlns:a16="http://schemas.microsoft.com/office/drawing/2014/main" id="{ABD67CF4-C63C-49C6-921B-5B7135ED317F}"/>
              </a:ext>
            </a:extLst>
          </p:cNvPr>
          <p:cNvSpPr/>
          <p:nvPr/>
        </p:nvSpPr>
        <p:spPr>
          <a:xfrm rot="3760236">
            <a:off x="5316091" y="3033170"/>
            <a:ext cx="1902679" cy="1339587"/>
          </a:xfrm>
          <a:prstGeom prst="flowChartPunchedTape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9" name="Flowchart: Punched Tape 68">
            <a:extLst>
              <a:ext uri="{FF2B5EF4-FFF2-40B4-BE49-F238E27FC236}">
                <a16:creationId xmlns:a16="http://schemas.microsoft.com/office/drawing/2014/main" id="{0BB3F2FD-9C33-4FCE-8F59-A30058B06CA8}"/>
              </a:ext>
            </a:extLst>
          </p:cNvPr>
          <p:cNvSpPr/>
          <p:nvPr/>
        </p:nvSpPr>
        <p:spPr>
          <a:xfrm rot="1933132">
            <a:off x="3791456" y="1680244"/>
            <a:ext cx="1902679" cy="1339587"/>
          </a:xfrm>
          <a:prstGeom prst="flowChartPunchedTape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Flowchart: Punched Tape 69">
            <a:extLst>
              <a:ext uri="{FF2B5EF4-FFF2-40B4-BE49-F238E27FC236}">
                <a16:creationId xmlns:a16="http://schemas.microsoft.com/office/drawing/2014/main" id="{9B442FEB-1653-42B1-BC16-E62B1B035C6B}"/>
              </a:ext>
            </a:extLst>
          </p:cNvPr>
          <p:cNvSpPr/>
          <p:nvPr/>
        </p:nvSpPr>
        <p:spPr>
          <a:xfrm rot="21355142">
            <a:off x="6997065" y="1633694"/>
            <a:ext cx="1902679" cy="1339587"/>
          </a:xfrm>
          <a:prstGeom prst="flowChartPunchedTape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4BDFCD-5B4C-4902-B571-C285C3B496B0}"/>
              </a:ext>
            </a:extLst>
          </p:cNvPr>
          <p:cNvSpPr/>
          <p:nvPr/>
        </p:nvSpPr>
        <p:spPr>
          <a:xfrm>
            <a:off x="4273356" y="2645670"/>
            <a:ext cx="1197693" cy="978005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5" name="OPUS name">
            <a:extLst>
              <a:ext uri="{FF2B5EF4-FFF2-40B4-BE49-F238E27FC236}">
                <a16:creationId xmlns:a16="http://schemas.microsoft.com/office/drawing/2014/main" id="{98419B32-5F03-4D49-95DD-B9AF3A725BAC}"/>
              </a:ext>
            </a:extLst>
          </p:cNvPr>
          <p:cNvSpPr txBox="1"/>
          <p:nvPr/>
        </p:nvSpPr>
        <p:spPr>
          <a:xfrm>
            <a:off x="4933402" y="3044055"/>
            <a:ext cx="582211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228611">
              <a:defRPr/>
            </a:pPr>
            <a:r>
              <a:rPr lang="en-US" sz="1400" dirty="0">
                <a:solidFill>
                  <a:srgbClr val="00305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5001</a:t>
            </a:r>
            <a:endParaRPr lang="en-US" sz="1200" dirty="0">
              <a:solidFill>
                <a:srgbClr val="003054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8" name="OPUS solution">
            <a:extLst>
              <a:ext uri="{FF2B5EF4-FFF2-40B4-BE49-F238E27FC236}">
                <a16:creationId xmlns:a16="http://schemas.microsoft.com/office/drawing/2014/main" id="{92CBF154-DD75-49DD-BB1B-FF1A34A7667D}"/>
              </a:ext>
            </a:extLst>
          </p:cNvPr>
          <p:cNvSpPr>
            <a:spLocks noChangeAspect="1"/>
          </p:cNvSpPr>
          <p:nvPr/>
        </p:nvSpPr>
        <p:spPr bwMode="auto">
          <a:xfrm>
            <a:off x="4764969" y="3072201"/>
            <a:ext cx="144229" cy="144229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04817">
              <a:defRPr/>
            </a:pPr>
            <a:endParaRPr lang="en-US" sz="1600">
              <a:solidFill>
                <a:srgbClr val="003054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08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13" grpId="0" animBg="1"/>
      <p:bldP spid="115" grpId="0"/>
      <p:bldP spid="118" grpId="0" animBg="1"/>
    </p:bldLst>
  </p:timing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Cj04347380000[1]" id="116" name="Picture 2">
            <a:extLst>
              <a:ext uri="{FF2B5EF4-FFF2-40B4-BE49-F238E27FC236}">
                <a16:creationId xmlns:a16="http://schemas.microsoft.com/office/drawing/2014/main" id="{E8A97ABC-3ACC-4755-AA12-D583122B20FB}"/>
              </a:ext>
            </a:extLst>
          </p:cNvPr>
          <p:cNvPicPr>
            <a:picLocks noChangeArrowheads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" l="147" r="814"/>
          <a:stretch>
            <a:fillRect/>
          </a:stretch>
        </p:blipFill>
        <p:spPr bwMode="auto">
          <a:xfrm>
            <a:off x="0" y="2378556"/>
            <a:ext cx="9144000" cy="276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AutoShape 3">
            <a:extLst>
              <a:ext uri="{FF2B5EF4-FFF2-40B4-BE49-F238E27FC236}">
                <a16:creationId xmlns:a16="http://schemas.microsoft.com/office/drawing/2014/main" id="{EB899BCA-8F57-4493-BDE5-C92F2ADE031B}"/>
              </a:ext>
            </a:extLst>
          </p:cNvPr>
          <p:cNvSpPr>
            <a:spLocks noChangeArrowheads="1"/>
          </p:cNvSpPr>
          <p:nvPr/>
        </p:nvSpPr>
        <p:spPr bwMode="auto">
          <a:xfrm rot="1035962">
            <a:off x="4767263" y="3208345"/>
            <a:ext cx="261144" cy="97631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9pPr>
          </a:lstStyle>
          <a:p>
            <a:pPr defTabSz="228617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altLang="en-US" kern="1200" lang="en-US" sz="900">
              <a:solidFill>
                <a:srgbClr val="000000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18" name="Line 4">
            <a:extLst>
              <a:ext uri="{FF2B5EF4-FFF2-40B4-BE49-F238E27FC236}">
                <a16:creationId xmlns:a16="http://schemas.microsoft.com/office/drawing/2014/main" id="{D0B2FEDC-5F85-483A-A961-565CE34819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19664" y="3278985"/>
            <a:ext cx="631826" cy="480218"/>
          </a:xfrm>
          <a:prstGeom prst="line">
            <a:avLst/>
          </a:prstGeom>
          <a:noFill/>
          <a:ln w="19050">
            <a:solidFill>
              <a:sysClr lastClr="000000" val="windowText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19" name="Line 9">
            <a:extLst>
              <a:ext uri="{FF2B5EF4-FFF2-40B4-BE49-F238E27FC236}">
                <a16:creationId xmlns:a16="http://schemas.microsoft.com/office/drawing/2014/main" id="{EC6CBA9A-BFD3-4F05-94B2-2C680D8A25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998" y="2472534"/>
            <a:ext cx="401638" cy="784226"/>
          </a:xfrm>
          <a:prstGeom prst="line">
            <a:avLst/>
          </a:prstGeom>
          <a:noFill/>
          <a:ln cap="rnd" w="31750">
            <a:solidFill>
              <a:srgbClr val="CCFFCC"/>
            </a:solidFill>
            <a:prstDash val="sysDot"/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21" name="Oval 28">
            <a:extLst>
              <a:ext uri="{FF2B5EF4-FFF2-40B4-BE49-F238E27FC236}">
                <a16:creationId xmlns:a16="http://schemas.microsoft.com/office/drawing/2014/main" id="{7D3F3308-7533-4E97-9E62-6A3C53C53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4340" y="2940671"/>
            <a:ext cx="3306763" cy="1256506"/>
          </a:xfrm>
          <a:prstGeom prst="ellipse">
            <a:avLst/>
          </a:prstGeom>
          <a:noFill/>
          <a:ln w="4762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wrap="none"/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9pPr>
          </a:lstStyle>
          <a:p>
            <a:pPr defTabSz="228617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altLang="en-US" kern="1200" lang="en-US" sz="900">
              <a:solidFill>
                <a:srgbClr val="000000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pic>
        <p:nvPicPr>
          <p:cNvPr id="122" name="Picture 29">
            <a:extLst>
              <a:ext uri="{FF2B5EF4-FFF2-40B4-BE49-F238E27FC236}">
                <a16:creationId xmlns:a16="http://schemas.microsoft.com/office/drawing/2014/main" id="{F6BD700E-1033-4CCA-A423-E9531A98E5AD}"/>
              </a:ext>
            </a:extLst>
          </p:cNvPr>
          <p:cNvPicPr>
            <a:picLocks noChangeArrowheads="1"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322" y="998654"/>
            <a:ext cx="1987424" cy="1284555"/>
          </a:xfrm>
          <a:prstGeom prst="rect">
            <a:avLst/>
          </a:prstGeom>
          <a:solidFill>
            <a:sysClr lastClr="FFFFFF" val="window"/>
          </a:solidFill>
          <a:ln>
            <a:noFill/>
          </a:ln>
        </p:spPr>
      </p:pic>
      <p:sp>
        <p:nvSpPr>
          <p:cNvPr id="123" name="Line 30">
            <a:extLst>
              <a:ext uri="{FF2B5EF4-FFF2-40B4-BE49-F238E27FC236}">
                <a16:creationId xmlns:a16="http://schemas.microsoft.com/office/drawing/2014/main" id="{6E4A94F9-80F1-4121-BB5C-65DEB2E75A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18080" y="3277398"/>
            <a:ext cx="615950" cy="292100"/>
          </a:xfrm>
          <a:prstGeom prst="line">
            <a:avLst/>
          </a:prstGeom>
          <a:noFill/>
          <a:ln w="19050">
            <a:solidFill>
              <a:sysClr lastClr="000000" val="windowText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24" name="Line 31">
            <a:extLst>
              <a:ext uri="{FF2B5EF4-FFF2-40B4-BE49-F238E27FC236}">
                <a16:creationId xmlns:a16="http://schemas.microsoft.com/office/drawing/2014/main" id="{0B7C1AAC-78B7-48BF-B969-11DFD00815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45858" y="3197230"/>
            <a:ext cx="819150" cy="75407"/>
          </a:xfrm>
          <a:prstGeom prst="line">
            <a:avLst/>
          </a:prstGeom>
          <a:noFill/>
          <a:ln w="19050">
            <a:solidFill>
              <a:sysClr lastClr="000000" val="windowText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25" name="Line 32">
            <a:extLst>
              <a:ext uri="{FF2B5EF4-FFF2-40B4-BE49-F238E27FC236}">
                <a16:creationId xmlns:a16="http://schemas.microsoft.com/office/drawing/2014/main" id="{4BE3B20B-C252-4C46-BAEA-1B8264A010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1574" y="3073400"/>
            <a:ext cx="477044" cy="184944"/>
          </a:xfrm>
          <a:prstGeom prst="line">
            <a:avLst/>
          </a:prstGeom>
          <a:noFill/>
          <a:ln w="19050">
            <a:solidFill>
              <a:sysClr lastClr="000000" val="windowText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26" name="Line 33">
            <a:extLst>
              <a:ext uri="{FF2B5EF4-FFF2-40B4-BE49-F238E27FC236}">
                <a16:creationId xmlns:a16="http://schemas.microsoft.com/office/drawing/2014/main" id="{37E2747D-10B3-4F20-8207-E712F15600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124" y="3055942"/>
            <a:ext cx="654050" cy="205582"/>
          </a:xfrm>
          <a:prstGeom prst="line">
            <a:avLst/>
          </a:prstGeom>
          <a:noFill/>
          <a:ln w="19050">
            <a:solidFill>
              <a:sysClr lastClr="000000" val="windowText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27" name="Line 34">
            <a:extLst>
              <a:ext uri="{FF2B5EF4-FFF2-40B4-BE49-F238E27FC236}">
                <a16:creationId xmlns:a16="http://schemas.microsoft.com/office/drawing/2014/main" id="{A76FEA72-DEF9-4E63-A90F-2D3644246F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0256" y="3275812"/>
            <a:ext cx="1654175" cy="385763"/>
          </a:xfrm>
          <a:prstGeom prst="line">
            <a:avLst/>
          </a:prstGeom>
          <a:noFill/>
          <a:ln w="19050">
            <a:solidFill>
              <a:sysClr lastClr="000000" val="windowText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28" name="Line 35">
            <a:extLst>
              <a:ext uri="{FF2B5EF4-FFF2-40B4-BE49-F238E27FC236}">
                <a16:creationId xmlns:a16="http://schemas.microsoft.com/office/drawing/2014/main" id="{EF0D10D6-ADB0-47D0-B9D8-565DF7AC32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3734" y="3271051"/>
            <a:ext cx="450056" cy="181769"/>
          </a:xfrm>
          <a:prstGeom prst="line">
            <a:avLst/>
          </a:prstGeom>
          <a:noFill/>
          <a:ln w="19050">
            <a:solidFill>
              <a:sysClr lastClr="000000" val="windowText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29" name="Line 36">
            <a:extLst>
              <a:ext uri="{FF2B5EF4-FFF2-40B4-BE49-F238E27FC236}">
                <a16:creationId xmlns:a16="http://schemas.microsoft.com/office/drawing/2014/main" id="{2CAB78B7-C2ED-4F03-934F-9AA08CAE58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31488" y="3277399"/>
            <a:ext cx="670718" cy="538163"/>
          </a:xfrm>
          <a:prstGeom prst="line">
            <a:avLst/>
          </a:prstGeom>
          <a:noFill/>
          <a:ln w="19050">
            <a:solidFill>
              <a:sysClr lastClr="000000" val="windowText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30" name="Line 37">
            <a:extLst>
              <a:ext uri="{FF2B5EF4-FFF2-40B4-BE49-F238E27FC236}">
                <a16:creationId xmlns:a16="http://schemas.microsoft.com/office/drawing/2014/main" id="{CEBD1EE4-0AED-4D32-B11F-CEB39DE2F4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08556" y="3271841"/>
            <a:ext cx="23813" cy="782638"/>
          </a:xfrm>
          <a:prstGeom prst="line">
            <a:avLst/>
          </a:prstGeom>
          <a:noFill/>
          <a:ln w="19050">
            <a:solidFill>
              <a:sysClr lastClr="000000" val="windowText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31" name="Line 39">
            <a:extLst>
              <a:ext uri="{FF2B5EF4-FFF2-40B4-BE49-F238E27FC236}">
                <a16:creationId xmlns:a16="http://schemas.microsoft.com/office/drawing/2014/main" id="{FA029639-F138-4E9E-90A6-53487A2340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7397" y="3062293"/>
            <a:ext cx="980282" cy="5818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32" name="Line 40">
            <a:extLst>
              <a:ext uri="{FF2B5EF4-FFF2-40B4-BE49-F238E27FC236}">
                <a16:creationId xmlns:a16="http://schemas.microsoft.com/office/drawing/2014/main" id="{C1A16AAD-CCAF-43D8-A666-FE2FE8BDF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3906" y="3655224"/>
            <a:ext cx="967582" cy="157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33" name="Line 41">
            <a:extLst>
              <a:ext uri="{FF2B5EF4-FFF2-40B4-BE49-F238E27FC236}">
                <a16:creationId xmlns:a16="http://schemas.microsoft.com/office/drawing/2014/main" id="{EF5A6C31-F8B5-4A17-BC20-D489ED104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9578" y="3822708"/>
            <a:ext cx="719138" cy="23415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34" name="Line 42">
            <a:extLst>
              <a:ext uri="{FF2B5EF4-FFF2-40B4-BE49-F238E27FC236}">
                <a16:creationId xmlns:a16="http://schemas.microsoft.com/office/drawing/2014/main" id="{25BDB8BE-7C1D-4399-84D7-53839AC02C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31486" y="3456790"/>
            <a:ext cx="224632" cy="3698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35" name="Line 43">
            <a:extLst>
              <a:ext uri="{FF2B5EF4-FFF2-40B4-BE49-F238E27FC236}">
                <a16:creationId xmlns:a16="http://schemas.microsoft.com/office/drawing/2014/main" id="{FB1A9031-08D6-4F86-AAB0-8FE702BDF2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72760" y="3056735"/>
            <a:ext cx="170656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36" name="Line 44">
            <a:extLst>
              <a:ext uri="{FF2B5EF4-FFF2-40B4-BE49-F238E27FC236}">
                <a16:creationId xmlns:a16="http://schemas.microsoft.com/office/drawing/2014/main" id="{58019620-6680-42A8-8692-71C2719138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64029" y="3060704"/>
            <a:ext cx="1138238" cy="1508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37" name="Line 45">
            <a:extLst>
              <a:ext uri="{FF2B5EF4-FFF2-40B4-BE49-F238E27FC236}">
                <a16:creationId xmlns:a16="http://schemas.microsoft.com/office/drawing/2014/main" id="{56F719CD-01E5-4A89-A2F5-0024A8A4AE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5299" y="3203578"/>
            <a:ext cx="233363" cy="39052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38" name="Line 46">
            <a:extLst>
              <a:ext uri="{FF2B5EF4-FFF2-40B4-BE49-F238E27FC236}">
                <a16:creationId xmlns:a16="http://schemas.microsoft.com/office/drawing/2014/main" id="{729C9922-1930-4F76-A8F3-5AB6D1C6E2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29192" y="3746504"/>
            <a:ext cx="620713" cy="30877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39" name="Line 47">
            <a:extLst>
              <a:ext uri="{FF2B5EF4-FFF2-40B4-BE49-F238E27FC236}">
                <a16:creationId xmlns:a16="http://schemas.microsoft.com/office/drawing/2014/main" id="{74FADF39-4CC5-4743-9123-CB14B013A1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38001" y="3582989"/>
            <a:ext cx="7937" cy="16589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40" name="Line 48">
            <a:extLst>
              <a:ext uri="{FF2B5EF4-FFF2-40B4-BE49-F238E27FC236}">
                <a16:creationId xmlns:a16="http://schemas.microsoft.com/office/drawing/2014/main" id="{1BD7F0FF-EEDB-4CC5-8D8D-97CDFC2905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20463" y="3073404"/>
            <a:ext cx="486569" cy="977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41" name="Line 49">
            <a:extLst>
              <a:ext uri="{FF2B5EF4-FFF2-40B4-BE49-F238E27FC236}">
                <a16:creationId xmlns:a16="http://schemas.microsoft.com/office/drawing/2014/main" id="{762E2221-FFA3-49FD-A244-64A726469B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52150" y="3452821"/>
            <a:ext cx="473075" cy="5984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42" name="Line 50">
            <a:extLst>
              <a:ext uri="{FF2B5EF4-FFF2-40B4-BE49-F238E27FC236}">
                <a16:creationId xmlns:a16="http://schemas.microsoft.com/office/drawing/2014/main" id="{D692E4D3-83EC-48E1-8D0A-04CD41FBDF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56911" y="3198023"/>
            <a:ext cx="1293019" cy="25479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43" name="Line 51">
            <a:extLst>
              <a:ext uri="{FF2B5EF4-FFF2-40B4-BE49-F238E27FC236}">
                <a16:creationId xmlns:a16="http://schemas.microsoft.com/office/drawing/2014/main" id="{44D65BEE-1A2C-40F2-9095-D154DEF0A00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6117" y="3450437"/>
            <a:ext cx="1089820" cy="30083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44" name="Line 52">
            <a:extLst>
              <a:ext uri="{FF2B5EF4-FFF2-40B4-BE49-F238E27FC236}">
                <a16:creationId xmlns:a16="http://schemas.microsoft.com/office/drawing/2014/main" id="{9C8FB58D-979A-4F7C-B8B0-91F2729A75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99091" y="3077374"/>
            <a:ext cx="346076" cy="1246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45" name="Line 53">
            <a:extLst>
              <a:ext uri="{FF2B5EF4-FFF2-40B4-BE49-F238E27FC236}">
                <a16:creationId xmlns:a16="http://schemas.microsoft.com/office/drawing/2014/main" id="{F737C833-5A03-4CC1-BEDF-BEDF5A17D2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4968" y="3074992"/>
            <a:ext cx="119063" cy="5000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46" name="AutoShape 5">
            <a:extLst>
              <a:ext uri="{FF2B5EF4-FFF2-40B4-BE49-F238E27FC236}">
                <a16:creationId xmlns:a16="http://schemas.microsoft.com/office/drawing/2014/main" id="{DA020533-5C83-46AD-8EBC-8BE670E77770}"/>
              </a:ext>
            </a:extLst>
          </p:cNvPr>
          <p:cNvSpPr>
            <a:spLocks noChangeArrowheads="1"/>
          </p:cNvSpPr>
          <p:nvPr/>
        </p:nvSpPr>
        <p:spPr bwMode="auto">
          <a:xfrm rot="19908062">
            <a:off x="3108329" y="3583788"/>
            <a:ext cx="311944" cy="137318"/>
          </a:xfrm>
          <a:prstGeom prst="star5">
            <a:avLst/>
          </a:prstGeom>
          <a:solidFill>
            <a:sysClr lastClr="000000" val="windowText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sysClr lastClr="000000" val="windowText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34" typeface="Arial"/>
            </a:endParaRPr>
          </a:p>
        </p:txBody>
      </p:sp>
      <p:sp>
        <p:nvSpPr>
          <p:cNvPr id="147" name="AutoShape 6">
            <a:extLst>
              <a:ext uri="{FF2B5EF4-FFF2-40B4-BE49-F238E27FC236}">
                <a16:creationId xmlns:a16="http://schemas.microsoft.com/office/drawing/2014/main" id="{74FB4068-B2AF-42C1-AFAA-2BE50CCBF2B8}"/>
              </a:ext>
            </a:extLst>
          </p:cNvPr>
          <p:cNvSpPr>
            <a:spLocks noChangeArrowheads="1"/>
          </p:cNvSpPr>
          <p:nvPr/>
        </p:nvSpPr>
        <p:spPr bwMode="auto">
          <a:xfrm rot="1342443">
            <a:off x="5391950" y="3659192"/>
            <a:ext cx="311944" cy="188120"/>
          </a:xfrm>
          <a:prstGeom prst="star5">
            <a:avLst/>
          </a:prstGeom>
          <a:solidFill>
            <a:sysClr lastClr="000000" val="windowText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sysClr lastClr="000000" val="windowText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34" typeface="Arial"/>
            </a:endParaRPr>
          </a:p>
        </p:txBody>
      </p:sp>
      <p:sp>
        <p:nvSpPr>
          <p:cNvPr id="148" name="AutoShape 7">
            <a:extLst>
              <a:ext uri="{FF2B5EF4-FFF2-40B4-BE49-F238E27FC236}">
                <a16:creationId xmlns:a16="http://schemas.microsoft.com/office/drawing/2014/main" id="{800C0EA5-EF68-4DEE-B01F-3C8411EFE6A5}"/>
              </a:ext>
            </a:extLst>
          </p:cNvPr>
          <p:cNvSpPr>
            <a:spLocks noChangeArrowheads="1"/>
          </p:cNvSpPr>
          <p:nvPr/>
        </p:nvSpPr>
        <p:spPr bwMode="auto">
          <a:xfrm rot="1097357">
            <a:off x="5598325" y="3163101"/>
            <a:ext cx="311944" cy="87313"/>
          </a:xfrm>
          <a:prstGeom prst="star5">
            <a:avLst/>
          </a:prstGeom>
          <a:solidFill>
            <a:sysClr lastClr="000000" val="windowText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sysClr lastClr="000000" val="windowText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34" typeface="Arial"/>
            </a:endParaRPr>
          </a:p>
        </p:txBody>
      </p:sp>
      <p:sp>
        <p:nvSpPr>
          <p:cNvPr id="149" name="AutoShape 14">
            <a:extLst>
              <a:ext uri="{FF2B5EF4-FFF2-40B4-BE49-F238E27FC236}">
                <a16:creationId xmlns:a16="http://schemas.microsoft.com/office/drawing/2014/main" id="{EACC27AD-C132-4C17-A34E-26B96016883B}"/>
              </a:ext>
            </a:extLst>
          </p:cNvPr>
          <p:cNvSpPr>
            <a:spLocks noChangeArrowheads="1"/>
          </p:cNvSpPr>
          <p:nvPr/>
        </p:nvSpPr>
        <p:spPr bwMode="auto">
          <a:xfrm rot="825589">
            <a:off x="5380838" y="3513141"/>
            <a:ext cx="311944" cy="139700"/>
          </a:xfrm>
          <a:prstGeom prst="star5">
            <a:avLst/>
          </a:prstGeom>
          <a:solidFill>
            <a:sysClr lastClr="000000" val="windowText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sysClr lastClr="000000" val="windowText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34" typeface="Arial"/>
            </a:endParaRPr>
          </a:p>
        </p:txBody>
      </p:sp>
      <p:sp>
        <p:nvSpPr>
          <p:cNvPr id="150" name="AutoShape 15">
            <a:extLst>
              <a:ext uri="{FF2B5EF4-FFF2-40B4-BE49-F238E27FC236}">
                <a16:creationId xmlns:a16="http://schemas.microsoft.com/office/drawing/2014/main" id="{FFBE2881-CFD8-47D8-BB81-D186F37448A7}"/>
              </a:ext>
            </a:extLst>
          </p:cNvPr>
          <p:cNvSpPr>
            <a:spLocks noChangeArrowheads="1"/>
          </p:cNvSpPr>
          <p:nvPr/>
        </p:nvSpPr>
        <p:spPr bwMode="auto">
          <a:xfrm rot="354089">
            <a:off x="5253041" y="3044036"/>
            <a:ext cx="311944" cy="72232"/>
          </a:xfrm>
          <a:prstGeom prst="star5">
            <a:avLst/>
          </a:prstGeom>
          <a:solidFill>
            <a:sysClr lastClr="000000" val="windowText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sysClr lastClr="000000" val="windowText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34" typeface="Arial"/>
            </a:endParaRPr>
          </a:p>
        </p:txBody>
      </p:sp>
      <p:sp>
        <p:nvSpPr>
          <p:cNvPr id="151" name="AutoShape 16">
            <a:extLst>
              <a:ext uri="{FF2B5EF4-FFF2-40B4-BE49-F238E27FC236}">
                <a16:creationId xmlns:a16="http://schemas.microsoft.com/office/drawing/2014/main" id="{C18E8D1C-E9EF-4F2B-90AD-91BCE51AB3D3}"/>
              </a:ext>
            </a:extLst>
          </p:cNvPr>
          <p:cNvSpPr>
            <a:spLocks noChangeArrowheads="1"/>
          </p:cNvSpPr>
          <p:nvPr/>
        </p:nvSpPr>
        <p:spPr bwMode="auto">
          <a:xfrm rot="21398126">
            <a:off x="4296575" y="3371061"/>
            <a:ext cx="311944" cy="169862"/>
          </a:xfrm>
          <a:prstGeom prst="star5">
            <a:avLst/>
          </a:prstGeom>
          <a:solidFill>
            <a:sysClr lastClr="000000" val="windowText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sysClr lastClr="000000" val="windowText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34" typeface="Arial"/>
            </a:endParaRPr>
          </a:p>
        </p:txBody>
      </p:sp>
      <p:sp>
        <p:nvSpPr>
          <p:cNvPr id="152" name="AutoShape 17">
            <a:extLst>
              <a:ext uri="{FF2B5EF4-FFF2-40B4-BE49-F238E27FC236}">
                <a16:creationId xmlns:a16="http://schemas.microsoft.com/office/drawing/2014/main" id="{68296335-7F97-404F-9E5A-333E531AF607}"/>
              </a:ext>
            </a:extLst>
          </p:cNvPr>
          <p:cNvSpPr>
            <a:spLocks noChangeArrowheads="1"/>
          </p:cNvSpPr>
          <p:nvPr/>
        </p:nvSpPr>
        <p:spPr bwMode="auto">
          <a:xfrm rot="21466737">
            <a:off x="4105279" y="3025781"/>
            <a:ext cx="311944" cy="77788"/>
          </a:xfrm>
          <a:prstGeom prst="star5">
            <a:avLst/>
          </a:prstGeom>
          <a:solidFill>
            <a:sysClr lastClr="000000" val="windowText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sysClr lastClr="000000" val="windowText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34" typeface="Arial"/>
            </a:endParaRPr>
          </a:p>
        </p:txBody>
      </p:sp>
      <p:sp>
        <p:nvSpPr>
          <p:cNvPr id="153" name="AutoShape 18">
            <a:extLst>
              <a:ext uri="{FF2B5EF4-FFF2-40B4-BE49-F238E27FC236}">
                <a16:creationId xmlns:a16="http://schemas.microsoft.com/office/drawing/2014/main" id="{3D7F4D62-4409-4BCD-B954-23F1ABEF3010}"/>
              </a:ext>
            </a:extLst>
          </p:cNvPr>
          <p:cNvSpPr>
            <a:spLocks noChangeArrowheads="1"/>
          </p:cNvSpPr>
          <p:nvPr/>
        </p:nvSpPr>
        <p:spPr bwMode="auto">
          <a:xfrm rot="278583">
            <a:off x="4771238" y="3945736"/>
            <a:ext cx="311944" cy="216694"/>
          </a:xfrm>
          <a:prstGeom prst="star5">
            <a:avLst/>
          </a:prstGeom>
          <a:solidFill>
            <a:sysClr lastClr="000000" val="windowText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sysClr lastClr="000000" val="windowText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34" typeface="Arial"/>
            </a:endParaRPr>
          </a:p>
        </p:txBody>
      </p:sp>
      <p:sp>
        <p:nvSpPr>
          <p:cNvPr id="154" name="AutoShape 19">
            <a:extLst>
              <a:ext uri="{FF2B5EF4-FFF2-40B4-BE49-F238E27FC236}">
                <a16:creationId xmlns:a16="http://schemas.microsoft.com/office/drawing/2014/main" id="{F4102225-D7EC-4D8C-A7EB-7E9916ACEB12}"/>
              </a:ext>
            </a:extLst>
          </p:cNvPr>
          <p:cNvSpPr>
            <a:spLocks noChangeArrowheads="1"/>
          </p:cNvSpPr>
          <p:nvPr/>
        </p:nvSpPr>
        <p:spPr bwMode="auto">
          <a:xfrm rot="21039266">
            <a:off x="4066388" y="3710787"/>
            <a:ext cx="311944" cy="207962"/>
          </a:xfrm>
          <a:prstGeom prst="star5">
            <a:avLst/>
          </a:prstGeom>
          <a:solidFill>
            <a:sysClr lastClr="000000" val="windowText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sysClr lastClr="000000" val="windowText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34" typeface="Arial"/>
            </a:endParaRPr>
          </a:p>
        </p:txBody>
      </p:sp>
      <p:sp>
        <p:nvSpPr>
          <p:cNvPr id="155" name="Line 8">
            <a:extLst>
              <a:ext uri="{FF2B5EF4-FFF2-40B4-BE49-F238E27FC236}">
                <a16:creationId xmlns:a16="http://schemas.microsoft.com/office/drawing/2014/main" id="{A4AA82E4-FEC2-4F03-9559-EC47850F80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67874" y="2474123"/>
            <a:ext cx="1254125" cy="1177132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56" name="Line 10">
            <a:extLst>
              <a:ext uri="{FF2B5EF4-FFF2-40B4-BE49-F238E27FC236}">
                <a16:creationId xmlns:a16="http://schemas.microsoft.com/office/drawing/2014/main" id="{E5DACAA3-9778-47D9-8BA5-A304D31D5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8825" y="2474124"/>
            <a:ext cx="1230313" cy="730250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57" name="Line 20">
            <a:extLst>
              <a:ext uri="{FF2B5EF4-FFF2-40B4-BE49-F238E27FC236}">
                <a16:creationId xmlns:a16="http://schemas.microsoft.com/office/drawing/2014/main" id="{43A5E0B1-1DFF-4FA9-9843-FDFBDE2B89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54528" y="2473329"/>
            <a:ext cx="66676" cy="972344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58" name="Line 21">
            <a:extLst>
              <a:ext uri="{FF2B5EF4-FFF2-40B4-BE49-F238E27FC236}">
                <a16:creationId xmlns:a16="http://schemas.microsoft.com/office/drawing/2014/main" id="{05D56B4B-8D6D-4663-B902-317AE1AA33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8947" y="2472536"/>
            <a:ext cx="265906" cy="592138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59" name="Line 22">
            <a:extLst>
              <a:ext uri="{FF2B5EF4-FFF2-40B4-BE49-F238E27FC236}">
                <a16:creationId xmlns:a16="http://schemas.microsoft.com/office/drawing/2014/main" id="{EDABD08C-B817-4F85-B705-A4442B0E04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9617" y="2470951"/>
            <a:ext cx="879476" cy="600869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60" name="Line 23">
            <a:extLst>
              <a:ext uri="{FF2B5EF4-FFF2-40B4-BE49-F238E27FC236}">
                <a16:creationId xmlns:a16="http://schemas.microsoft.com/office/drawing/2014/main" id="{9309CB87-754A-40A7-A72E-B83DA229D2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9617" y="2472537"/>
            <a:ext cx="1020763" cy="1103312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61" name="Line 24">
            <a:extLst>
              <a:ext uri="{FF2B5EF4-FFF2-40B4-BE49-F238E27FC236}">
                <a16:creationId xmlns:a16="http://schemas.microsoft.com/office/drawing/2014/main" id="{D3401F9A-0E75-4DAC-A7AA-A6EF72019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206" y="2473329"/>
            <a:ext cx="405607" cy="1579562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62" name="Line 25">
            <a:extLst>
              <a:ext uri="{FF2B5EF4-FFF2-40B4-BE49-F238E27FC236}">
                <a16:creationId xmlns:a16="http://schemas.microsoft.com/office/drawing/2014/main" id="{B273D947-5780-4813-AB5C-4571F23AF4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31485" y="2472532"/>
            <a:ext cx="286544" cy="1333500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163" name="Line 26">
            <a:extLst>
              <a:ext uri="{FF2B5EF4-FFF2-40B4-BE49-F238E27FC236}">
                <a16:creationId xmlns:a16="http://schemas.microsoft.com/office/drawing/2014/main" id="{7CF28C33-44CB-4FC9-909F-EE12665263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8824" y="2472537"/>
            <a:ext cx="1035844" cy="1280318"/>
          </a:xfrm>
          <a:prstGeom prst="line">
            <a:avLst/>
          </a:prstGeom>
          <a:noFill/>
          <a:ln cap="rnd"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pic>
        <p:nvPicPr>
          <p:cNvPr descr="MCj04348570000[1]" id="164" name="Picture 38">
            <a:extLst>
              <a:ext uri="{FF2B5EF4-FFF2-40B4-BE49-F238E27FC236}">
                <a16:creationId xmlns:a16="http://schemas.microsoft.com/office/drawing/2014/main" id="{2FE44592-1497-490C-870E-CB570A4BE02B}"/>
              </a:ext>
            </a:extLst>
          </p:cNvPr>
          <p:cNvPicPr>
            <a:picLocks noChangeArrowheads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227">
            <a:off x="4251811" y="2097458"/>
            <a:ext cx="413544" cy="41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" name="AutoShape 5">
            <a:extLst>
              <a:ext uri="{FF2B5EF4-FFF2-40B4-BE49-F238E27FC236}">
                <a16:creationId xmlns:a16="http://schemas.microsoft.com/office/drawing/2014/main" id="{93CE2BFE-7929-4056-AC6F-933F451E9491}"/>
              </a:ext>
            </a:extLst>
          </p:cNvPr>
          <p:cNvSpPr>
            <a:spLocks noChangeArrowheads="1"/>
          </p:cNvSpPr>
          <p:nvPr/>
        </p:nvSpPr>
        <p:spPr bwMode="auto">
          <a:xfrm rot="19324793">
            <a:off x="3184529" y="4014791"/>
            <a:ext cx="311944" cy="137320"/>
          </a:xfrm>
          <a:prstGeom prst="star5">
            <a:avLst/>
          </a:prstGeom>
          <a:solidFill>
            <a:srgbClr val="4BACC6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sysClr lastClr="000000" val="windowText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34" typeface="Arial"/>
            </a:endParaRPr>
          </a:p>
        </p:txBody>
      </p:sp>
      <p:sp>
        <p:nvSpPr>
          <p:cNvPr id="166" name="AutoShape 5">
            <a:extLst>
              <a:ext uri="{FF2B5EF4-FFF2-40B4-BE49-F238E27FC236}">
                <a16:creationId xmlns:a16="http://schemas.microsoft.com/office/drawing/2014/main" id="{D2B8F0C0-F04C-443D-8EE5-B6591D514E83}"/>
              </a:ext>
            </a:extLst>
          </p:cNvPr>
          <p:cNvSpPr>
            <a:spLocks noChangeArrowheads="1"/>
          </p:cNvSpPr>
          <p:nvPr/>
        </p:nvSpPr>
        <p:spPr bwMode="auto">
          <a:xfrm rot="767916">
            <a:off x="5582449" y="4253714"/>
            <a:ext cx="311944" cy="227012"/>
          </a:xfrm>
          <a:prstGeom prst="star5">
            <a:avLst/>
          </a:prstGeom>
          <a:solidFill>
            <a:srgbClr val="4BACC6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defTabSz="22861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kern="1200" lang="en-US" sz="900">
              <a:solidFill>
                <a:sysClr lastClr="000000" val="windowText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34" typeface="Arial"/>
            </a:endParaRPr>
          </a:p>
        </p:txBody>
      </p:sp>
      <p:sp>
        <p:nvSpPr>
          <p:cNvPr id="167" name="Title 2">
            <a:extLst>
              <a:ext uri="{FF2B5EF4-FFF2-40B4-BE49-F238E27FC236}">
                <a16:creationId xmlns:a16="http://schemas.microsoft.com/office/drawing/2014/main" id="{DFEA5812-BC57-4B1D-9793-3BE34F984541}"/>
              </a:ext>
            </a:extLst>
          </p:cNvPr>
          <p:cNvSpPr txBox="1">
            <a:spLocks/>
          </p:cNvSpPr>
          <p:nvPr/>
        </p:nvSpPr>
        <p:spPr bwMode="auto">
          <a:xfrm>
            <a:off x="472440" y="206135"/>
            <a:ext cx="8206740" cy="160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 bIns="22860" compatLnSpc="1" lIns="45720" numCol="1" rIns="45720" tIns="2286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ctr" defTabSz="457200" eaLnBrk="1" fontAlgn="base" hangingPunct="1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eaLnBrk="1" fontAlgn="base" hangingPunct="1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eaLnBrk="1" fontAlgn="base" hangingPunct="1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eaLnBrk="1" fontAlgn="base" hangingPunct="1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pPr>
              <a:buClrTx/>
              <a:buFontTx/>
            </a:pPr>
            <a:r>
              <a:rPr b="1" dirty="0" lang="en-US" sz="3600"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</a:rPr>
              <a:t>OPUS Rapid Static (OPUS-RS)</a:t>
            </a:r>
          </a:p>
          <a:p>
            <a:pPr algn="l" indent="-233363" marL="233363">
              <a:buClrTx/>
              <a:buFont charset="0" panose="02040503050406030204" pitchFamily="18" typeface="Cambria"/>
              <a:buChar char="‒"/>
            </a:pPr>
            <a:r>
              <a:rPr dirty="0" lang="en-US" sz="2000"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</a:rPr>
              <a:t>15 min to 2 hours</a:t>
            </a:r>
          </a:p>
          <a:p>
            <a:pPr algn="l" indent="-233363" marL="233363">
              <a:buClrTx/>
              <a:buFont charset="0" panose="02040503050406030204" pitchFamily="18" typeface="Cambria"/>
              <a:buChar char="‒"/>
            </a:pPr>
            <a:r>
              <a:rPr dirty="0" lang="en-US" sz="2000"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</a:rPr>
              <a:t>1</a:t>
            </a:r>
            <a:r>
              <a:rPr baseline="30000" dirty="0" lang="en-US" sz="2000"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</a:rPr>
              <a:t>st</a:t>
            </a:r>
            <a:r>
              <a:rPr dirty="0" lang="en-US" sz="2000"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</a:rPr>
              <a:t> creates an atmospheric delay model</a:t>
            </a:r>
          </a:p>
          <a:p>
            <a:pPr algn="l" indent="-233363" marL="233363">
              <a:buClrTx/>
              <a:buFont charset="0" panose="02040503050406030204" pitchFamily="18" typeface="Cambria"/>
              <a:buChar char="‒"/>
            </a:pPr>
            <a:r>
              <a:rPr dirty="0" lang="en-US" sz="2000"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</a:rPr>
              <a:t>2</a:t>
            </a:r>
            <a:r>
              <a:rPr baseline="30000" dirty="0" lang="en-US" sz="2000"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</a:rPr>
              <a:t>nd</a:t>
            </a:r>
            <a:r>
              <a:rPr dirty="0" lang="en-US" sz="2000"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</a:rPr>
              <a:t> position calculated via a DGPS static solution</a:t>
            </a:r>
          </a:p>
        </p:txBody>
      </p:sp>
    </p:spTree>
    <p:extLst>
      <p:ext uri="{BB962C8B-B14F-4D97-AF65-F5344CB8AC3E}">
        <p14:creationId xmlns:p14="http://schemas.microsoft.com/office/powerpoint/2010/main" val="79843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2">
            <a:extLst>
              <a:ext uri="{FF2B5EF4-FFF2-40B4-BE49-F238E27FC236}">
                <a16:creationId xmlns:a16="http://schemas.microsoft.com/office/drawing/2014/main" id="{9C1EE1EA-605A-468D-82D8-0CC902B703B9}"/>
              </a:ext>
            </a:extLst>
          </p:cNvPr>
          <p:cNvSpPr txBox="1">
            <a:spLocks/>
          </p:cNvSpPr>
          <p:nvPr/>
        </p:nvSpPr>
        <p:spPr bwMode="auto">
          <a:xfrm>
            <a:off x="961434" y="240613"/>
            <a:ext cx="7321550" cy="4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OPUS Static (OPUS-S</a:t>
            </a:r>
            <a:r>
              <a:rPr lang="en-US" sz="3600" b="1" dirty="0">
                <a:solidFill>
                  <a:srgbClr val="003054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89" name="text">
            <a:extLst>
              <a:ext uri="{FF2B5EF4-FFF2-40B4-BE49-F238E27FC236}">
                <a16:creationId xmlns:a16="http://schemas.microsoft.com/office/drawing/2014/main" id="{35D5A22D-65BF-4022-A3CA-E77E88C54CFC}"/>
              </a:ext>
            </a:extLst>
          </p:cNvPr>
          <p:cNvSpPr txBox="1">
            <a:spLocks/>
          </p:cNvSpPr>
          <p:nvPr/>
        </p:nvSpPr>
        <p:spPr bwMode="auto">
          <a:xfrm>
            <a:off x="110520" y="725286"/>
            <a:ext cx="5434992" cy="128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defTabSz="228617">
              <a:spcBef>
                <a:spcPts val="0"/>
              </a:spcBef>
              <a:spcAft>
                <a:spcPts val="15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2 to 48 hours</a:t>
            </a:r>
          </a:p>
          <a:p>
            <a:pPr marL="285750" lvl="1" defTabSz="228617">
              <a:spcBef>
                <a:spcPts val="0"/>
              </a:spcBef>
              <a:spcAft>
                <a:spcPts val="15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Best 3 of 5 baselines</a:t>
            </a:r>
          </a:p>
          <a:p>
            <a:pPr marL="285750" lvl="1" defTabSz="228617">
              <a:spcBef>
                <a:spcPts val="0"/>
              </a:spcBef>
              <a:spcAft>
                <a:spcPts val="15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Sequentially processed</a:t>
            </a:r>
          </a:p>
          <a:p>
            <a:pPr marL="285750" lvl="1" defTabSz="228617">
              <a:spcBef>
                <a:spcPts val="0"/>
              </a:spcBef>
              <a:spcAft>
                <a:spcPts val="15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Reports your peak-to-peak (P2P) average position</a:t>
            </a:r>
          </a:p>
        </p:txBody>
      </p:sp>
      <p:cxnSp>
        <p:nvCxnSpPr>
          <p:cNvPr id="112" name="baseline1">
            <a:extLst>
              <a:ext uri="{FF2B5EF4-FFF2-40B4-BE49-F238E27FC236}">
                <a16:creationId xmlns:a16="http://schemas.microsoft.com/office/drawing/2014/main" id="{73609D0E-F41A-46C1-9671-18FDEA6B419B}"/>
              </a:ext>
            </a:extLst>
          </p:cNvPr>
          <p:cNvCxnSpPr>
            <a:cxnSpLocks/>
            <a:stCxn id="129" idx="6"/>
            <a:endCxn id="118" idx="2"/>
          </p:cNvCxnSpPr>
          <p:nvPr/>
        </p:nvCxnSpPr>
        <p:spPr>
          <a:xfrm>
            <a:off x="4820522" y="2202073"/>
            <a:ext cx="1246834" cy="526985"/>
          </a:xfrm>
          <a:prstGeom prst="line">
            <a:avLst/>
          </a:prstGeom>
          <a:noFill/>
          <a:ln w="76200" cap="sq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" name="baseline2">
            <a:extLst>
              <a:ext uri="{FF2B5EF4-FFF2-40B4-BE49-F238E27FC236}">
                <a16:creationId xmlns:a16="http://schemas.microsoft.com/office/drawing/2014/main" id="{E819B6E3-F386-453A-83C8-6098A1D8246A}"/>
              </a:ext>
            </a:extLst>
          </p:cNvPr>
          <p:cNvCxnSpPr>
            <a:cxnSpLocks/>
            <a:stCxn id="120" idx="4"/>
            <a:endCxn id="118" idx="0"/>
          </p:cNvCxnSpPr>
          <p:nvPr/>
        </p:nvCxnSpPr>
        <p:spPr>
          <a:xfrm>
            <a:off x="5991041" y="1671536"/>
            <a:ext cx="148428" cy="985406"/>
          </a:xfrm>
          <a:prstGeom prst="line">
            <a:avLst/>
          </a:prstGeom>
          <a:noFill/>
          <a:ln w="76200" cap="sq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" name="baseline3">
            <a:extLst>
              <a:ext uri="{FF2B5EF4-FFF2-40B4-BE49-F238E27FC236}">
                <a16:creationId xmlns:a16="http://schemas.microsoft.com/office/drawing/2014/main" id="{4D526FF3-7D4B-4987-8E83-E10AF7AC28E2}"/>
              </a:ext>
            </a:extLst>
          </p:cNvPr>
          <p:cNvCxnSpPr>
            <a:cxnSpLocks/>
            <a:stCxn id="132" idx="3"/>
            <a:endCxn id="118" idx="7"/>
          </p:cNvCxnSpPr>
          <p:nvPr/>
        </p:nvCxnSpPr>
        <p:spPr>
          <a:xfrm flipH="1">
            <a:off x="6190463" y="2173029"/>
            <a:ext cx="1247728" cy="505034"/>
          </a:xfrm>
          <a:prstGeom prst="line">
            <a:avLst/>
          </a:prstGeom>
          <a:noFill/>
          <a:ln w="76200" cap="sq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" name="baseline4">
            <a:extLst>
              <a:ext uri="{FF2B5EF4-FFF2-40B4-BE49-F238E27FC236}">
                <a16:creationId xmlns:a16="http://schemas.microsoft.com/office/drawing/2014/main" id="{B6E5E662-9A89-4757-AA19-B96FCDF7F03B}"/>
              </a:ext>
            </a:extLst>
          </p:cNvPr>
          <p:cNvCxnSpPr>
            <a:cxnSpLocks/>
            <a:stCxn id="123" idx="1"/>
            <a:endCxn id="118" idx="5"/>
          </p:cNvCxnSpPr>
          <p:nvPr/>
        </p:nvCxnSpPr>
        <p:spPr>
          <a:xfrm flipH="1" flipV="1">
            <a:off x="6190464" y="2780048"/>
            <a:ext cx="1170386" cy="1299136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" name="baseline5">
            <a:extLst>
              <a:ext uri="{FF2B5EF4-FFF2-40B4-BE49-F238E27FC236}">
                <a16:creationId xmlns:a16="http://schemas.microsoft.com/office/drawing/2014/main" id="{404E200F-2835-4DE0-85F1-8D59B6ECE9FE}"/>
              </a:ext>
            </a:extLst>
          </p:cNvPr>
          <p:cNvCxnSpPr>
            <a:cxnSpLocks/>
            <a:stCxn id="126" idx="7"/>
            <a:endCxn id="118" idx="3"/>
          </p:cNvCxnSpPr>
          <p:nvPr/>
        </p:nvCxnSpPr>
        <p:spPr>
          <a:xfrm flipV="1">
            <a:off x="5578671" y="2780049"/>
            <a:ext cx="509809" cy="136925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44CF431-8207-4AA2-A2D9-B57766B2614D}"/>
              </a:ext>
            </a:extLst>
          </p:cNvPr>
          <p:cNvGrpSpPr>
            <a:grpSpLocks noChangeAspect="1"/>
          </p:cNvGrpSpPr>
          <p:nvPr/>
        </p:nvGrpSpPr>
        <p:grpSpPr>
          <a:xfrm>
            <a:off x="5891886" y="1473222"/>
            <a:ext cx="198314" cy="198314"/>
            <a:chOff x="8189735" y="2209800"/>
            <a:chExt cx="762000" cy="762000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28737D3-4139-4219-AA4F-AEACF575D7EE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4BAC38E3-9D36-4053-B553-5CEA52F59EC0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DB0B720-CB73-4AB4-88F4-C5A2A23D3CC3}"/>
              </a:ext>
            </a:extLst>
          </p:cNvPr>
          <p:cNvGrpSpPr>
            <a:grpSpLocks noChangeAspect="1"/>
          </p:cNvGrpSpPr>
          <p:nvPr/>
        </p:nvGrpSpPr>
        <p:grpSpPr>
          <a:xfrm>
            <a:off x="7331807" y="4050141"/>
            <a:ext cx="198314" cy="198314"/>
            <a:chOff x="8189735" y="2209800"/>
            <a:chExt cx="762000" cy="76200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5CC8ED7-40A5-4F0C-A1B7-205B976F422B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24" name="Isosceles Triangle 123">
              <a:extLst>
                <a:ext uri="{FF2B5EF4-FFF2-40B4-BE49-F238E27FC236}">
                  <a16:creationId xmlns:a16="http://schemas.microsoft.com/office/drawing/2014/main" id="{E58A895C-9F57-43A6-9331-C3796776BAD2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C81BB80-4069-4339-9341-105171526DDA}"/>
              </a:ext>
            </a:extLst>
          </p:cNvPr>
          <p:cNvGrpSpPr>
            <a:grpSpLocks noChangeAspect="1"/>
          </p:cNvGrpSpPr>
          <p:nvPr/>
        </p:nvGrpSpPr>
        <p:grpSpPr>
          <a:xfrm>
            <a:off x="5409399" y="4120256"/>
            <a:ext cx="198314" cy="198314"/>
            <a:chOff x="8189735" y="2209800"/>
            <a:chExt cx="762000" cy="762000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2125782-8895-4AA5-BF94-C9D3F301AF4F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7" name="Isosceles Triangle 126">
              <a:extLst>
                <a:ext uri="{FF2B5EF4-FFF2-40B4-BE49-F238E27FC236}">
                  <a16:creationId xmlns:a16="http://schemas.microsoft.com/office/drawing/2014/main" id="{E1407A39-945B-4EF5-9E11-F8B8B6E44AE4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E84A47A-5DE7-416D-A0F1-16FDD987431A}"/>
              </a:ext>
            </a:extLst>
          </p:cNvPr>
          <p:cNvGrpSpPr>
            <a:grpSpLocks noChangeAspect="1"/>
          </p:cNvGrpSpPr>
          <p:nvPr/>
        </p:nvGrpSpPr>
        <p:grpSpPr>
          <a:xfrm>
            <a:off x="4622208" y="2102915"/>
            <a:ext cx="198314" cy="198314"/>
            <a:chOff x="8189735" y="2209800"/>
            <a:chExt cx="762000" cy="762000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A36B4BD8-32A9-412F-8C95-E39182E14E8F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2FE7CA19-7ECD-46B0-ABF3-8D1B40674CA1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0F4D852-EBE5-4539-AD75-A6C5129B3DEF}"/>
              </a:ext>
            </a:extLst>
          </p:cNvPr>
          <p:cNvGrpSpPr>
            <a:grpSpLocks noChangeAspect="1"/>
          </p:cNvGrpSpPr>
          <p:nvPr/>
        </p:nvGrpSpPr>
        <p:grpSpPr>
          <a:xfrm>
            <a:off x="7409148" y="2003757"/>
            <a:ext cx="198314" cy="198314"/>
            <a:chOff x="8189735" y="2209800"/>
            <a:chExt cx="762000" cy="76200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240C0EB1-DC94-4CF7-AD98-E18C9D8CC516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33" name="Isosceles Triangle 132">
              <a:extLst>
                <a:ext uri="{FF2B5EF4-FFF2-40B4-BE49-F238E27FC236}">
                  <a16:creationId xmlns:a16="http://schemas.microsoft.com/office/drawing/2014/main" id="{C07BC056-1EB8-4FE7-81CD-399B8E9232FE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15" name="OPUS name">
            <a:extLst>
              <a:ext uri="{FF2B5EF4-FFF2-40B4-BE49-F238E27FC236}">
                <a16:creationId xmlns:a16="http://schemas.microsoft.com/office/drawing/2014/main" id="{98419B32-5F03-4D49-95DD-B9AF3A725BAC}"/>
              </a:ext>
            </a:extLst>
          </p:cNvPr>
          <p:cNvSpPr txBox="1"/>
          <p:nvPr/>
        </p:nvSpPr>
        <p:spPr>
          <a:xfrm>
            <a:off x="6235792" y="2628798"/>
            <a:ext cx="582211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legend text">
            <a:extLst>
              <a:ext uri="{FF2B5EF4-FFF2-40B4-BE49-F238E27FC236}">
                <a16:creationId xmlns:a16="http://schemas.microsoft.com/office/drawing/2014/main" id="{D2C1CA97-1528-494F-8038-E09D7C7B6312}"/>
              </a:ext>
            </a:extLst>
          </p:cNvPr>
          <p:cNvSpPr txBox="1"/>
          <p:nvPr/>
        </p:nvSpPr>
        <p:spPr>
          <a:xfrm>
            <a:off x="3433610" y="4791785"/>
            <a:ext cx="132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OPUS Solution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9" name="legend text">
            <a:extLst>
              <a:ext uri="{FF2B5EF4-FFF2-40B4-BE49-F238E27FC236}">
                <a16:creationId xmlns:a16="http://schemas.microsoft.com/office/drawing/2014/main" id="{A3FC9927-AC0D-4062-8A65-44B5D6329F72}"/>
              </a:ext>
            </a:extLst>
          </p:cNvPr>
          <p:cNvSpPr txBox="1"/>
          <p:nvPr/>
        </p:nvSpPr>
        <p:spPr>
          <a:xfrm>
            <a:off x="3434326" y="4550766"/>
            <a:ext cx="600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CORS</a:t>
            </a:r>
          </a:p>
        </p:txBody>
      </p:sp>
      <p:cxnSp>
        <p:nvCxnSpPr>
          <p:cNvPr id="140" name="baseline1">
            <a:extLst>
              <a:ext uri="{FF2B5EF4-FFF2-40B4-BE49-F238E27FC236}">
                <a16:creationId xmlns:a16="http://schemas.microsoft.com/office/drawing/2014/main" id="{60BCD041-6E0C-434B-B90E-1C6BE255D73E}"/>
              </a:ext>
            </a:extLst>
          </p:cNvPr>
          <p:cNvCxnSpPr>
            <a:cxnSpLocks/>
            <a:stCxn id="55" idx="5"/>
            <a:endCxn id="161" idx="2"/>
          </p:cNvCxnSpPr>
          <p:nvPr/>
        </p:nvCxnSpPr>
        <p:spPr>
          <a:xfrm>
            <a:off x="2046505" y="2414807"/>
            <a:ext cx="488687" cy="573331"/>
          </a:xfrm>
          <a:prstGeom prst="line">
            <a:avLst/>
          </a:prstGeom>
          <a:noFill/>
          <a:ln w="76200" cap="sq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" name="baseline3">
            <a:extLst>
              <a:ext uri="{FF2B5EF4-FFF2-40B4-BE49-F238E27FC236}">
                <a16:creationId xmlns:a16="http://schemas.microsoft.com/office/drawing/2014/main" id="{CF90FC83-F342-4024-84EE-20FC5AAA6360}"/>
              </a:ext>
            </a:extLst>
          </p:cNvPr>
          <p:cNvCxnSpPr>
            <a:cxnSpLocks/>
            <a:stCxn id="158" idx="1"/>
            <a:endCxn id="161" idx="5"/>
          </p:cNvCxnSpPr>
          <p:nvPr/>
        </p:nvCxnSpPr>
        <p:spPr>
          <a:xfrm flipH="1" flipV="1">
            <a:off x="2658297" y="3039125"/>
            <a:ext cx="2780144" cy="1110672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" name="baseline5">
            <a:extLst>
              <a:ext uri="{FF2B5EF4-FFF2-40B4-BE49-F238E27FC236}">
                <a16:creationId xmlns:a16="http://schemas.microsoft.com/office/drawing/2014/main" id="{0C731F3B-824D-4F0B-BF26-A855AC07F11E}"/>
              </a:ext>
            </a:extLst>
          </p:cNvPr>
          <p:cNvCxnSpPr>
            <a:cxnSpLocks/>
            <a:stCxn id="152" idx="7"/>
            <a:endCxn id="161" idx="3"/>
          </p:cNvCxnSpPr>
          <p:nvPr/>
        </p:nvCxnSpPr>
        <p:spPr>
          <a:xfrm flipV="1">
            <a:off x="2046507" y="3039129"/>
            <a:ext cx="509809" cy="1369250"/>
          </a:xfrm>
          <a:prstGeom prst="line">
            <a:avLst/>
          </a:prstGeom>
          <a:noFill/>
          <a:ln w="76200" cap="sq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BA01078-62B0-4EB3-BDE3-C0FB265893CE}"/>
              </a:ext>
            </a:extLst>
          </p:cNvPr>
          <p:cNvGrpSpPr>
            <a:grpSpLocks noChangeAspect="1"/>
          </p:cNvGrpSpPr>
          <p:nvPr/>
        </p:nvGrpSpPr>
        <p:grpSpPr>
          <a:xfrm>
            <a:off x="1877234" y="4379337"/>
            <a:ext cx="198314" cy="198314"/>
            <a:chOff x="8189735" y="2209800"/>
            <a:chExt cx="762000" cy="762000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F06005A0-9A7F-499C-852A-B2F14F0EE792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53" name="Isosceles Triangle 152">
              <a:extLst>
                <a:ext uri="{FF2B5EF4-FFF2-40B4-BE49-F238E27FC236}">
                  <a16:creationId xmlns:a16="http://schemas.microsoft.com/office/drawing/2014/main" id="{ADB1C4B4-F230-4B57-8AED-09F3D7677309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B900C21-6951-4262-B85A-C654149A69B5}"/>
              </a:ext>
            </a:extLst>
          </p:cNvPr>
          <p:cNvGrpSpPr>
            <a:grpSpLocks noChangeAspect="1"/>
          </p:cNvGrpSpPr>
          <p:nvPr/>
        </p:nvGrpSpPr>
        <p:grpSpPr>
          <a:xfrm>
            <a:off x="5409399" y="4120758"/>
            <a:ext cx="198314" cy="198314"/>
            <a:chOff x="8189735" y="2209800"/>
            <a:chExt cx="762000" cy="762000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78740E6-4580-4B4B-98C7-876AF30C46B1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59" name="Isosceles Triangle 158">
              <a:extLst>
                <a:ext uri="{FF2B5EF4-FFF2-40B4-BE49-F238E27FC236}">
                  <a16:creationId xmlns:a16="http://schemas.microsoft.com/office/drawing/2014/main" id="{D5956D56-C075-4587-A138-F5FD48E5941D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60" name="OPUS name">
            <a:extLst>
              <a:ext uri="{FF2B5EF4-FFF2-40B4-BE49-F238E27FC236}">
                <a16:creationId xmlns:a16="http://schemas.microsoft.com/office/drawing/2014/main" id="{9BA9F6D4-5F25-4010-B75C-A4115DCB933C}"/>
              </a:ext>
            </a:extLst>
          </p:cNvPr>
          <p:cNvSpPr txBox="1"/>
          <p:nvPr/>
        </p:nvSpPr>
        <p:spPr>
          <a:xfrm>
            <a:off x="1999151" y="2937612"/>
            <a:ext cx="582211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162" name="baseline3">
            <a:extLst>
              <a:ext uri="{FF2B5EF4-FFF2-40B4-BE49-F238E27FC236}">
                <a16:creationId xmlns:a16="http://schemas.microsoft.com/office/drawing/2014/main" id="{02FB685A-2F90-45E2-8A8B-A646135021E7}"/>
              </a:ext>
            </a:extLst>
          </p:cNvPr>
          <p:cNvCxnSpPr>
            <a:cxnSpLocks/>
            <a:stCxn id="118" idx="2"/>
            <a:endCxn id="161" idx="6"/>
          </p:cNvCxnSpPr>
          <p:nvPr/>
        </p:nvCxnSpPr>
        <p:spPr>
          <a:xfrm flipH="1">
            <a:off x="2679420" y="2729058"/>
            <a:ext cx="3387937" cy="259081"/>
          </a:xfrm>
          <a:prstGeom prst="line">
            <a:avLst/>
          </a:prstGeom>
          <a:noFill/>
          <a:ln w="76200" cap="sq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1" name="OPUS solution">
            <a:extLst>
              <a:ext uri="{FF2B5EF4-FFF2-40B4-BE49-F238E27FC236}">
                <a16:creationId xmlns:a16="http://schemas.microsoft.com/office/drawing/2014/main" id="{E339044F-9A9A-40D6-8093-8EA059886984}"/>
              </a:ext>
            </a:extLst>
          </p:cNvPr>
          <p:cNvSpPr>
            <a:spLocks noChangeAspect="1"/>
          </p:cNvSpPr>
          <p:nvPr/>
        </p:nvSpPr>
        <p:spPr bwMode="auto">
          <a:xfrm>
            <a:off x="2535192" y="2916024"/>
            <a:ext cx="144229" cy="144229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04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8" name="OPUS solution">
            <a:extLst>
              <a:ext uri="{FF2B5EF4-FFF2-40B4-BE49-F238E27FC236}">
                <a16:creationId xmlns:a16="http://schemas.microsoft.com/office/drawing/2014/main" id="{92CBF154-DD75-49DD-BB1B-FF1A34A7667D}"/>
              </a:ext>
            </a:extLst>
          </p:cNvPr>
          <p:cNvSpPr>
            <a:spLocks noChangeAspect="1"/>
          </p:cNvSpPr>
          <p:nvPr/>
        </p:nvSpPr>
        <p:spPr bwMode="auto">
          <a:xfrm>
            <a:off x="6067359" y="2656943"/>
            <a:ext cx="144229" cy="144229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04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2F2F44-DA69-4800-B9A2-09A21A7BC0DA}"/>
              </a:ext>
            </a:extLst>
          </p:cNvPr>
          <p:cNvGrpSpPr>
            <a:grpSpLocks noChangeAspect="1"/>
          </p:cNvGrpSpPr>
          <p:nvPr/>
        </p:nvGrpSpPr>
        <p:grpSpPr>
          <a:xfrm>
            <a:off x="1877234" y="2245533"/>
            <a:ext cx="198314" cy="198314"/>
            <a:chOff x="8189735" y="2209800"/>
            <a:chExt cx="762000" cy="76200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337D9D1-60F6-415C-AAD8-07F90D230E25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EE44A955-65E8-4E1D-ABB1-70BFA35714F8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FCE97C9-AFE2-48A2-8984-B6459B208107}"/>
              </a:ext>
            </a:extLst>
          </p:cNvPr>
          <p:cNvGrpSpPr>
            <a:grpSpLocks noChangeAspect="1"/>
          </p:cNvGrpSpPr>
          <p:nvPr/>
        </p:nvGrpSpPr>
        <p:grpSpPr>
          <a:xfrm>
            <a:off x="3265656" y="4606885"/>
            <a:ext cx="198314" cy="198314"/>
            <a:chOff x="8189735" y="2209800"/>
            <a:chExt cx="762000" cy="762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2EE42FF-E04A-41D9-B01F-501CC8E5BF92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286EAD36-1E6F-481C-899D-F6F10B016840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3" name="OPUS solution">
            <a:extLst>
              <a:ext uri="{FF2B5EF4-FFF2-40B4-BE49-F238E27FC236}">
                <a16:creationId xmlns:a16="http://schemas.microsoft.com/office/drawing/2014/main" id="{391CA1F5-AC38-484C-BFFA-D93503A31F1D}"/>
              </a:ext>
            </a:extLst>
          </p:cNvPr>
          <p:cNvSpPr>
            <a:spLocks noChangeAspect="1"/>
          </p:cNvSpPr>
          <p:nvPr/>
        </p:nvSpPr>
        <p:spPr bwMode="auto">
          <a:xfrm>
            <a:off x="3290097" y="4873412"/>
            <a:ext cx="144229" cy="144229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04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421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60" grpId="0"/>
      <p:bldP spid="161" grpId="0" animBg="1"/>
      <p:bldP spid="118" grpId="0" animBg="1"/>
      <p:bldP spid="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2">
            <a:extLst>
              <a:ext uri="{FF2B5EF4-FFF2-40B4-BE49-F238E27FC236}">
                <a16:creationId xmlns:a16="http://schemas.microsoft.com/office/drawing/2014/main" id="{9C1EE1EA-605A-468D-82D8-0CC902B703B9}"/>
              </a:ext>
            </a:extLst>
          </p:cNvPr>
          <p:cNvSpPr txBox="1">
            <a:spLocks/>
          </p:cNvSpPr>
          <p:nvPr/>
        </p:nvSpPr>
        <p:spPr bwMode="auto">
          <a:xfrm>
            <a:off x="961434" y="240613"/>
            <a:ext cx="7321550" cy="4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defRPr/>
            </a:pPr>
            <a:r>
              <a:rPr lang="en-US" sz="3600" b="1" dirty="0">
                <a:solidFill>
                  <a:srgbClr val="003054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OPUS Static (OPUS-S)</a:t>
            </a:r>
          </a:p>
        </p:txBody>
      </p:sp>
      <p:sp>
        <p:nvSpPr>
          <p:cNvPr id="89" name="text">
            <a:extLst>
              <a:ext uri="{FF2B5EF4-FFF2-40B4-BE49-F238E27FC236}">
                <a16:creationId xmlns:a16="http://schemas.microsoft.com/office/drawing/2014/main" id="{35D5A22D-65BF-4022-A3CA-E77E88C54CFC}"/>
              </a:ext>
            </a:extLst>
          </p:cNvPr>
          <p:cNvSpPr txBox="1">
            <a:spLocks/>
          </p:cNvSpPr>
          <p:nvPr/>
        </p:nvSpPr>
        <p:spPr bwMode="auto">
          <a:xfrm>
            <a:off x="69761" y="756189"/>
            <a:ext cx="5725802" cy="155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-230188" defTabSz="228617">
              <a:spcBef>
                <a:spcPts val="0"/>
              </a:spcBef>
              <a:spcAft>
                <a:spcPts val="15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No correlation between your observed marks</a:t>
            </a:r>
          </a:p>
          <a:p>
            <a:pPr marL="285750" lvl="1" indent="112713" defTabSz="228617">
              <a:spcBef>
                <a:spcPts val="0"/>
              </a:spcBef>
              <a:spcAft>
                <a:spcPts val="15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Wingdings" panose="05000000000000000000" pitchFamily="2" charset="2"/>
              </a:rPr>
              <a:t>Low Relative Accuracy</a:t>
            </a:r>
          </a:p>
          <a:p>
            <a:pPr marL="230188" lvl="1" indent="-230188" defTabSz="228617">
              <a:spcBef>
                <a:spcPts val="0"/>
              </a:spcBef>
              <a:spcAft>
                <a:spcPts val="15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Even if … collected simultaneously</a:t>
            </a:r>
          </a:p>
          <a:p>
            <a:pPr marL="0" lvl="1" indent="0" defTabSz="228617">
              <a:spcBef>
                <a:spcPts val="0"/>
              </a:spcBef>
              <a:spcAft>
                <a:spcPts val="150"/>
              </a:spcAft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			</a:t>
            </a:r>
            <a:r>
              <a:rPr lang="en-US" sz="1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… and submitted to OPUS simultaneously</a:t>
            </a:r>
          </a:p>
          <a:p>
            <a:pPr marL="230188" lvl="1" indent="-230188" defTabSz="228617">
              <a:spcBef>
                <a:spcPts val="0"/>
              </a:spcBef>
              <a:spcAft>
                <a:spcPts val="15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OPUS-S = independent solutions</a:t>
            </a:r>
          </a:p>
          <a:p>
            <a:pPr marL="0" marR="0" lvl="1" indent="0" algn="l" defTabSz="22861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  <a:sym typeface="Arial"/>
            </a:endParaRPr>
          </a:p>
        </p:txBody>
      </p:sp>
      <p:cxnSp>
        <p:nvCxnSpPr>
          <p:cNvPr id="113" name="baseline2">
            <a:extLst>
              <a:ext uri="{FF2B5EF4-FFF2-40B4-BE49-F238E27FC236}">
                <a16:creationId xmlns:a16="http://schemas.microsoft.com/office/drawing/2014/main" id="{E819B6E3-F386-453A-83C8-6098A1D8246A}"/>
              </a:ext>
            </a:extLst>
          </p:cNvPr>
          <p:cNvCxnSpPr>
            <a:cxnSpLocks/>
            <a:stCxn id="120" idx="4"/>
            <a:endCxn id="118" idx="0"/>
          </p:cNvCxnSpPr>
          <p:nvPr/>
        </p:nvCxnSpPr>
        <p:spPr>
          <a:xfrm>
            <a:off x="5991041" y="1671536"/>
            <a:ext cx="148428" cy="985406"/>
          </a:xfrm>
          <a:prstGeom prst="line">
            <a:avLst/>
          </a:prstGeom>
          <a:noFill/>
          <a:ln w="76200" cap="sq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" name="baseline4">
            <a:extLst>
              <a:ext uri="{FF2B5EF4-FFF2-40B4-BE49-F238E27FC236}">
                <a16:creationId xmlns:a16="http://schemas.microsoft.com/office/drawing/2014/main" id="{B6E5E662-9A89-4757-AA19-B96FCDF7F03B}"/>
              </a:ext>
            </a:extLst>
          </p:cNvPr>
          <p:cNvCxnSpPr>
            <a:cxnSpLocks/>
            <a:stCxn id="123" idx="1"/>
            <a:endCxn id="118" idx="5"/>
          </p:cNvCxnSpPr>
          <p:nvPr/>
        </p:nvCxnSpPr>
        <p:spPr>
          <a:xfrm flipH="1" flipV="1">
            <a:off x="6190464" y="2780048"/>
            <a:ext cx="1170386" cy="1299136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" name="baseline5">
            <a:extLst>
              <a:ext uri="{FF2B5EF4-FFF2-40B4-BE49-F238E27FC236}">
                <a16:creationId xmlns:a16="http://schemas.microsoft.com/office/drawing/2014/main" id="{404E200F-2835-4DE0-85F1-8D59B6ECE9FE}"/>
              </a:ext>
            </a:extLst>
          </p:cNvPr>
          <p:cNvCxnSpPr>
            <a:cxnSpLocks/>
            <a:stCxn id="126" idx="7"/>
            <a:endCxn id="118" idx="3"/>
          </p:cNvCxnSpPr>
          <p:nvPr/>
        </p:nvCxnSpPr>
        <p:spPr>
          <a:xfrm flipV="1">
            <a:off x="5578671" y="2780049"/>
            <a:ext cx="509809" cy="136925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44CF431-8207-4AA2-A2D9-B57766B2614D}"/>
              </a:ext>
            </a:extLst>
          </p:cNvPr>
          <p:cNvGrpSpPr>
            <a:grpSpLocks noChangeAspect="1"/>
          </p:cNvGrpSpPr>
          <p:nvPr/>
        </p:nvGrpSpPr>
        <p:grpSpPr>
          <a:xfrm>
            <a:off x="5891886" y="1473222"/>
            <a:ext cx="198314" cy="198314"/>
            <a:chOff x="8189735" y="2209800"/>
            <a:chExt cx="762000" cy="762000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28737D3-4139-4219-AA4F-AEACF575D7EE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4BAC38E3-9D36-4053-B553-5CEA52F59EC0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DB0B720-CB73-4AB4-88F4-C5A2A23D3CC3}"/>
              </a:ext>
            </a:extLst>
          </p:cNvPr>
          <p:cNvGrpSpPr>
            <a:grpSpLocks noChangeAspect="1"/>
          </p:cNvGrpSpPr>
          <p:nvPr/>
        </p:nvGrpSpPr>
        <p:grpSpPr>
          <a:xfrm>
            <a:off x="7331807" y="4050141"/>
            <a:ext cx="198314" cy="198314"/>
            <a:chOff x="8189735" y="2209800"/>
            <a:chExt cx="762000" cy="76200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5CC8ED7-40A5-4F0C-A1B7-205B976F422B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24" name="Isosceles Triangle 123">
              <a:extLst>
                <a:ext uri="{FF2B5EF4-FFF2-40B4-BE49-F238E27FC236}">
                  <a16:creationId xmlns:a16="http://schemas.microsoft.com/office/drawing/2014/main" id="{E58A895C-9F57-43A6-9331-C3796776BAD2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C81BB80-4069-4339-9341-105171526DDA}"/>
              </a:ext>
            </a:extLst>
          </p:cNvPr>
          <p:cNvGrpSpPr>
            <a:grpSpLocks noChangeAspect="1"/>
          </p:cNvGrpSpPr>
          <p:nvPr/>
        </p:nvGrpSpPr>
        <p:grpSpPr>
          <a:xfrm>
            <a:off x="5409399" y="4120256"/>
            <a:ext cx="198314" cy="198314"/>
            <a:chOff x="8189735" y="2209800"/>
            <a:chExt cx="762000" cy="762000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2125782-8895-4AA5-BF94-C9D3F301AF4F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7" name="Isosceles Triangle 126">
              <a:extLst>
                <a:ext uri="{FF2B5EF4-FFF2-40B4-BE49-F238E27FC236}">
                  <a16:creationId xmlns:a16="http://schemas.microsoft.com/office/drawing/2014/main" id="{E1407A39-945B-4EF5-9E11-F8B8B6E44AE4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5" name="OPUS name">
            <a:extLst>
              <a:ext uri="{FF2B5EF4-FFF2-40B4-BE49-F238E27FC236}">
                <a16:creationId xmlns:a16="http://schemas.microsoft.com/office/drawing/2014/main" id="{98419B32-5F03-4D49-95DD-B9AF3A725BAC}"/>
              </a:ext>
            </a:extLst>
          </p:cNvPr>
          <p:cNvSpPr txBox="1"/>
          <p:nvPr/>
        </p:nvSpPr>
        <p:spPr>
          <a:xfrm>
            <a:off x="6235792" y="2628798"/>
            <a:ext cx="582211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legend text">
            <a:extLst>
              <a:ext uri="{FF2B5EF4-FFF2-40B4-BE49-F238E27FC236}">
                <a16:creationId xmlns:a16="http://schemas.microsoft.com/office/drawing/2014/main" id="{D2C1CA97-1528-494F-8038-E09D7C7B6312}"/>
              </a:ext>
            </a:extLst>
          </p:cNvPr>
          <p:cNvSpPr txBox="1"/>
          <p:nvPr/>
        </p:nvSpPr>
        <p:spPr>
          <a:xfrm>
            <a:off x="3433610" y="4791785"/>
            <a:ext cx="132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OPUS Solution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9" name="legend text">
            <a:extLst>
              <a:ext uri="{FF2B5EF4-FFF2-40B4-BE49-F238E27FC236}">
                <a16:creationId xmlns:a16="http://schemas.microsoft.com/office/drawing/2014/main" id="{A3FC9927-AC0D-4062-8A65-44B5D6329F72}"/>
              </a:ext>
            </a:extLst>
          </p:cNvPr>
          <p:cNvSpPr txBox="1"/>
          <p:nvPr/>
        </p:nvSpPr>
        <p:spPr>
          <a:xfrm>
            <a:off x="3434326" y="4550766"/>
            <a:ext cx="600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CORS</a:t>
            </a:r>
          </a:p>
        </p:txBody>
      </p:sp>
      <p:cxnSp>
        <p:nvCxnSpPr>
          <p:cNvPr id="140" name="baseline1">
            <a:extLst>
              <a:ext uri="{FF2B5EF4-FFF2-40B4-BE49-F238E27FC236}">
                <a16:creationId xmlns:a16="http://schemas.microsoft.com/office/drawing/2014/main" id="{60BCD041-6E0C-434B-B90E-1C6BE255D73E}"/>
              </a:ext>
            </a:extLst>
          </p:cNvPr>
          <p:cNvCxnSpPr>
            <a:cxnSpLocks/>
            <a:stCxn id="42" idx="5"/>
            <a:endCxn id="161" idx="2"/>
          </p:cNvCxnSpPr>
          <p:nvPr/>
        </p:nvCxnSpPr>
        <p:spPr>
          <a:xfrm>
            <a:off x="2046505" y="2414807"/>
            <a:ext cx="488687" cy="573331"/>
          </a:xfrm>
          <a:prstGeom prst="line">
            <a:avLst/>
          </a:prstGeom>
          <a:noFill/>
          <a:ln w="76200" cap="sq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" name="baseline3">
            <a:extLst>
              <a:ext uri="{FF2B5EF4-FFF2-40B4-BE49-F238E27FC236}">
                <a16:creationId xmlns:a16="http://schemas.microsoft.com/office/drawing/2014/main" id="{CF90FC83-F342-4024-84EE-20FC5AAA6360}"/>
              </a:ext>
            </a:extLst>
          </p:cNvPr>
          <p:cNvCxnSpPr>
            <a:cxnSpLocks/>
            <a:stCxn id="158" idx="1"/>
            <a:endCxn id="161" idx="5"/>
          </p:cNvCxnSpPr>
          <p:nvPr/>
        </p:nvCxnSpPr>
        <p:spPr>
          <a:xfrm flipH="1" flipV="1">
            <a:off x="2658297" y="3039125"/>
            <a:ext cx="2780144" cy="1110672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" name="baseline5">
            <a:extLst>
              <a:ext uri="{FF2B5EF4-FFF2-40B4-BE49-F238E27FC236}">
                <a16:creationId xmlns:a16="http://schemas.microsoft.com/office/drawing/2014/main" id="{0C731F3B-824D-4F0B-BF26-A855AC07F11E}"/>
              </a:ext>
            </a:extLst>
          </p:cNvPr>
          <p:cNvCxnSpPr>
            <a:cxnSpLocks/>
            <a:stCxn id="152" idx="7"/>
            <a:endCxn id="161" idx="3"/>
          </p:cNvCxnSpPr>
          <p:nvPr/>
        </p:nvCxnSpPr>
        <p:spPr>
          <a:xfrm flipV="1">
            <a:off x="2046507" y="3039129"/>
            <a:ext cx="509809" cy="1369250"/>
          </a:xfrm>
          <a:prstGeom prst="line">
            <a:avLst/>
          </a:prstGeom>
          <a:noFill/>
          <a:ln w="76200" cap="sq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BA01078-62B0-4EB3-BDE3-C0FB265893CE}"/>
              </a:ext>
            </a:extLst>
          </p:cNvPr>
          <p:cNvGrpSpPr>
            <a:grpSpLocks noChangeAspect="1"/>
          </p:cNvGrpSpPr>
          <p:nvPr/>
        </p:nvGrpSpPr>
        <p:grpSpPr>
          <a:xfrm>
            <a:off x="1877234" y="4379337"/>
            <a:ext cx="198314" cy="198314"/>
            <a:chOff x="8189735" y="2209800"/>
            <a:chExt cx="762000" cy="762000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F06005A0-9A7F-499C-852A-B2F14F0EE792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53" name="Isosceles Triangle 152">
              <a:extLst>
                <a:ext uri="{FF2B5EF4-FFF2-40B4-BE49-F238E27FC236}">
                  <a16:creationId xmlns:a16="http://schemas.microsoft.com/office/drawing/2014/main" id="{ADB1C4B4-F230-4B57-8AED-09F3D7677309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B900C21-6951-4262-B85A-C654149A69B5}"/>
              </a:ext>
            </a:extLst>
          </p:cNvPr>
          <p:cNvGrpSpPr>
            <a:grpSpLocks noChangeAspect="1"/>
          </p:cNvGrpSpPr>
          <p:nvPr/>
        </p:nvGrpSpPr>
        <p:grpSpPr>
          <a:xfrm>
            <a:off x="5409399" y="4120758"/>
            <a:ext cx="198314" cy="198314"/>
            <a:chOff x="8189735" y="2209800"/>
            <a:chExt cx="762000" cy="762000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78740E6-4580-4B4B-98C7-876AF30C46B1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59" name="Isosceles Triangle 158">
              <a:extLst>
                <a:ext uri="{FF2B5EF4-FFF2-40B4-BE49-F238E27FC236}">
                  <a16:creationId xmlns:a16="http://schemas.microsoft.com/office/drawing/2014/main" id="{D5956D56-C075-4587-A138-F5FD48E5941D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60" name="OPUS name">
            <a:extLst>
              <a:ext uri="{FF2B5EF4-FFF2-40B4-BE49-F238E27FC236}">
                <a16:creationId xmlns:a16="http://schemas.microsoft.com/office/drawing/2014/main" id="{9BA9F6D4-5F25-4010-B75C-A4115DCB933C}"/>
              </a:ext>
            </a:extLst>
          </p:cNvPr>
          <p:cNvSpPr txBox="1"/>
          <p:nvPr/>
        </p:nvSpPr>
        <p:spPr>
          <a:xfrm>
            <a:off x="1999151" y="2937612"/>
            <a:ext cx="582211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162" name="baseline3">
            <a:extLst>
              <a:ext uri="{FF2B5EF4-FFF2-40B4-BE49-F238E27FC236}">
                <a16:creationId xmlns:a16="http://schemas.microsoft.com/office/drawing/2014/main" id="{02FB685A-2F90-45E2-8A8B-A646135021E7}"/>
              </a:ext>
            </a:extLst>
          </p:cNvPr>
          <p:cNvCxnSpPr>
            <a:cxnSpLocks/>
            <a:stCxn id="118" idx="2"/>
            <a:endCxn id="161" idx="6"/>
          </p:cNvCxnSpPr>
          <p:nvPr/>
        </p:nvCxnSpPr>
        <p:spPr>
          <a:xfrm flipH="1">
            <a:off x="2679420" y="2729058"/>
            <a:ext cx="3387937" cy="259081"/>
          </a:xfrm>
          <a:prstGeom prst="line">
            <a:avLst/>
          </a:prstGeom>
          <a:noFill/>
          <a:ln w="76200" cap="sq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1" name="OPUS solution">
            <a:extLst>
              <a:ext uri="{FF2B5EF4-FFF2-40B4-BE49-F238E27FC236}">
                <a16:creationId xmlns:a16="http://schemas.microsoft.com/office/drawing/2014/main" id="{E339044F-9A9A-40D6-8093-8EA059886984}"/>
              </a:ext>
            </a:extLst>
          </p:cNvPr>
          <p:cNvSpPr>
            <a:spLocks noChangeAspect="1"/>
          </p:cNvSpPr>
          <p:nvPr/>
        </p:nvSpPr>
        <p:spPr bwMode="auto">
          <a:xfrm>
            <a:off x="2535192" y="2916024"/>
            <a:ext cx="144229" cy="144229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04824"/>
            <a:endParaRPr lang="en-US" sz="1600">
              <a:solidFill>
                <a:srgbClr val="003054"/>
              </a:solidFill>
              <a:latin typeface="Calibri"/>
              <a:sym typeface="Arial"/>
            </a:endParaRPr>
          </a:p>
        </p:txBody>
      </p:sp>
      <p:sp>
        <p:nvSpPr>
          <p:cNvPr id="118" name="OPUS solution">
            <a:extLst>
              <a:ext uri="{FF2B5EF4-FFF2-40B4-BE49-F238E27FC236}">
                <a16:creationId xmlns:a16="http://schemas.microsoft.com/office/drawing/2014/main" id="{92CBF154-DD75-49DD-BB1B-FF1A34A7667D}"/>
              </a:ext>
            </a:extLst>
          </p:cNvPr>
          <p:cNvSpPr>
            <a:spLocks noChangeAspect="1"/>
          </p:cNvSpPr>
          <p:nvPr/>
        </p:nvSpPr>
        <p:spPr bwMode="auto">
          <a:xfrm>
            <a:off x="6067359" y="2656943"/>
            <a:ext cx="144229" cy="144229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04824"/>
            <a:endParaRPr lang="en-US" sz="1600">
              <a:solidFill>
                <a:srgbClr val="003054"/>
              </a:solidFill>
              <a:latin typeface="Calibri"/>
              <a:sym typeface="Arial"/>
            </a:endParaRPr>
          </a:p>
        </p:txBody>
      </p:sp>
      <p:pic>
        <p:nvPicPr>
          <p:cNvPr id="3" name="Graphic 2" descr="Question mark">
            <a:extLst>
              <a:ext uri="{FF2B5EF4-FFF2-40B4-BE49-F238E27FC236}">
                <a16:creationId xmlns:a16="http://schemas.microsoft.com/office/drawing/2014/main" id="{AB5BC241-5116-4A29-82E1-E6A28BE0D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6040" y="2083413"/>
            <a:ext cx="799452" cy="79945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26AE383-585B-4729-B5BE-579E8A7A9507}"/>
              </a:ext>
            </a:extLst>
          </p:cNvPr>
          <p:cNvGrpSpPr>
            <a:grpSpLocks noChangeAspect="1"/>
          </p:cNvGrpSpPr>
          <p:nvPr/>
        </p:nvGrpSpPr>
        <p:grpSpPr>
          <a:xfrm>
            <a:off x="1877234" y="2245533"/>
            <a:ext cx="198314" cy="198314"/>
            <a:chOff x="8189735" y="2209800"/>
            <a:chExt cx="762000" cy="7620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2AFE5D4-52EC-46B6-9118-EA01FD4E490F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3F114231-6EFB-4DB4-86E0-8E248890BCE6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002002C-6468-4D5F-99A1-58ACB745A700}"/>
              </a:ext>
            </a:extLst>
          </p:cNvPr>
          <p:cNvGrpSpPr>
            <a:grpSpLocks noChangeAspect="1"/>
          </p:cNvGrpSpPr>
          <p:nvPr/>
        </p:nvGrpSpPr>
        <p:grpSpPr>
          <a:xfrm>
            <a:off x="4622208" y="2102915"/>
            <a:ext cx="198314" cy="198314"/>
            <a:chOff x="8189735" y="2209800"/>
            <a:chExt cx="762000" cy="762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783D32-C99F-448C-894F-B2684A06B0A5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E34F0A92-6B7C-413A-93ED-8D38B5AC0445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3CABC5-94F1-4BAE-8DBE-593AAE104BAD}"/>
              </a:ext>
            </a:extLst>
          </p:cNvPr>
          <p:cNvGrpSpPr>
            <a:grpSpLocks noChangeAspect="1"/>
          </p:cNvGrpSpPr>
          <p:nvPr/>
        </p:nvGrpSpPr>
        <p:grpSpPr>
          <a:xfrm>
            <a:off x="7409148" y="2003757"/>
            <a:ext cx="198314" cy="198314"/>
            <a:chOff x="8189735" y="2209800"/>
            <a:chExt cx="762000" cy="7620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1626D04-04F8-4E3B-B53E-C69B762AC1AD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AE3673EC-F5E4-485F-B45E-C7B1C6A42EBB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6BFE2B2-A6A8-4AAB-8CB2-3C029A8D1A2C}"/>
              </a:ext>
            </a:extLst>
          </p:cNvPr>
          <p:cNvGrpSpPr>
            <a:grpSpLocks noChangeAspect="1"/>
          </p:cNvGrpSpPr>
          <p:nvPr/>
        </p:nvGrpSpPr>
        <p:grpSpPr>
          <a:xfrm>
            <a:off x="3265656" y="4606885"/>
            <a:ext cx="198314" cy="198314"/>
            <a:chOff x="8189735" y="2209800"/>
            <a:chExt cx="762000" cy="762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274D3C1-B32F-49ED-8EC1-25D0F59B45A7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96D4CCF-5505-4341-A8B1-A8B5198E6937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4" name="OPUS solution">
            <a:extLst>
              <a:ext uri="{FF2B5EF4-FFF2-40B4-BE49-F238E27FC236}">
                <a16:creationId xmlns:a16="http://schemas.microsoft.com/office/drawing/2014/main" id="{805E1924-36F1-4ACC-92AE-CDF69DE7113C}"/>
              </a:ext>
            </a:extLst>
          </p:cNvPr>
          <p:cNvSpPr>
            <a:spLocks noChangeAspect="1"/>
          </p:cNvSpPr>
          <p:nvPr/>
        </p:nvSpPr>
        <p:spPr bwMode="auto">
          <a:xfrm>
            <a:off x="3290097" y="4873412"/>
            <a:ext cx="144229" cy="144229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04824"/>
            <a:endParaRPr lang="en-US" sz="1600">
              <a:solidFill>
                <a:srgbClr val="003054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97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7AA517C-A4DC-481D-B496-AF01E31937EF}"/>
              </a:ext>
            </a:extLst>
          </p:cNvPr>
          <p:cNvCxnSpPr>
            <a:cxnSpLocks/>
            <a:stCxn id="71" idx="7"/>
            <a:endCxn id="161" idx="2"/>
          </p:cNvCxnSpPr>
          <p:nvPr/>
        </p:nvCxnSpPr>
        <p:spPr>
          <a:xfrm flipV="1">
            <a:off x="1158789" y="2988136"/>
            <a:ext cx="1376402" cy="523229"/>
          </a:xfrm>
          <a:prstGeom prst="line">
            <a:avLst/>
          </a:prstGeom>
          <a:ln w="66675" cap="rnd">
            <a:solidFill>
              <a:srgbClr val="00CE00"/>
            </a:solidFill>
            <a:prstDash val="solid"/>
            <a:round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le 2">
            <a:extLst>
              <a:ext uri="{FF2B5EF4-FFF2-40B4-BE49-F238E27FC236}">
                <a16:creationId xmlns:a16="http://schemas.microsoft.com/office/drawing/2014/main" id="{9C1EE1EA-605A-468D-82D8-0CC902B703B9}"/>
              </a:ext>
            </a:extLst>
          </p:cNvPr>
          <p:cNvSpPr txBox="1">
            <a:spLocks/>
          </p:cNvSpPr>
          <p:nvPr/>
        </p:nvSpPr>
        <p:spPr bwMode="auto">
          <a:xfrm>
            <a:off x="961434" y="240613"/>
            <a:ext cx="7321550" cy="4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OPUS Projects (OP)</a:t>
            </a:r>
          </a:p>
        </p:txBody>
      </p:sp>
      <p:sp>
        <p:nvSpPr>
          <p:cNvPr id="89" name="text">
            <a:extLst>
              <a:ext uri="{FF2B5EF4-FFF2-40B4-BE49-F238E27FC236}">
                <a16:creationId xmlns:a16="http://schemas.microsoft.com/office/drawing/2014/main" id="{35D5A22D-65BF-4022-A3CA-E77E88C54CFC}"/>
              </a:ext>
            </a:extLst>
          </p:cNvPr>
          <p:cNvSpPr txBox="1">
            <a:spLocks/>
          </p:cNvSpPr>
          <p:nvPr/>
        </p:nvSpPr>
        <p:spPr bwMode="auto">
          <a:xfrm>
            <a:off x="69761" y="756189"/>
            <a:ext cx="5687756" cy="155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defTabSz="228617">
              <a:spcBef>
                <a:spcPts val="0"/>
              </a:spcBef>
              <a:spcAft>
                <a:spcPts val="15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Simultaneous processing of your observed marks</a:t>
            </a:r>
          </a:p>
          <a:p>
            <a:pPr marL="230188" lvl="1" indent="168275" defTabSz="228617">
              <a:spcBef>
                <a:spcPts val="0"/>
              </a:spcBef>
              <a:spcAft>
                <a:spcPts val="150"/>
              </a:spcAf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Wingdings" panose="05000000000000000000" pitchFamily="2" charset="2"/>
              </a:rPr>
              <a:t>Improved Relative Accuracy</a:t>
            </a:r>
          </a:p>
          <a:p>
            <a:pPr marL="285750" lvl="1" defTabSz="228617">
              <a:spcBef>
                <a:spcPts val="0"/>
              </a:spcBef>
              <a:spcAft>
                <a:spcPts val="15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Requires more field prep and </a:t>
            </a:r>
            <a:r>
              <a:rPr lang="en-US" sz="1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office processing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 effort</a:t>
            </a:r>
          </a:p>
          <a:p>
            <a:pPr marL="285750" lvl="1" defTabSz="228617">
              <a:spcBef>
                <a:spcPts val="0"/>
              </a:spcBef>
              <a:spcAft>
                <a:spcPts val="15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OP = true network solutions</a:t>
            </a:r>
          </a:p>
          <a:p>
            <a:pPr marL="285750" lvl="1" defTabSz="228617">
              <a:spcBef>
                <a:spcPts val="0"/>
              </a:spcBef>
              <a:spcAft>
                <a:spcPts val="15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And of course,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Arial"/>
              </a:rPr>
              <a:t>least squares adjustment</a:t>
            </a:r>
          </a:p>
          <a:p>
            <a:pPr marL="0" marR="0" lvl="1" indent="0" algn="l" defTabSz="22861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  <a:sym typeface="Arial"/>
            </a:endParaRPr>
          </a:p>
        </p:txBody>
      </p:sp>
      <p:cxnSp>
        <p:nvCxnSpPr>
          <p:cNvPr id="113" name="baseline2">
            <a:extLst>
              <a:ext uri="{FF2B5EF4-FFF2-40B4-BE49-F238E27FC236}">
                <a16:creationId xmlns:a16="http://schemas.microsoft.com/office/drawing/2014/main" id="{E819B6E3-F386-453A-83C8-6098A1D8246A}"/>
              </a:ext>
            </a:extLst>
          </p:cNvPr>
          <p:cNvCxnSpPr>
            <a:cxnSpLocks/>
            <a:stCxn id="120" idx="4"/>
            <a:endCxn id="159" idx="0"/>
          </p:cNvCxnSpPr>
          <p:nvPr/>
        </p:nvCxnSpPr>
        <p:spPr>
          <a:xfrm flipH="1">
            <a:off x="5508557" y="1671532"/>
            <a:ext cx="482488" cy="2457486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" name="baseline5">
            <a:extLst>
              <a:ext uri="{FF2B5EF4-FFF2-40B4-BE49-F238E27FC236}">
                <a16:creationId xmlns:a16="http://schemas.microsoft.com/office/drawing/2014/main" id="{404E200F-2835-4DE0-85F1-8D59B6ECE9FE}"/>
              </a:ext>
            </a:extLst>
          </p:cNvPr>
          <p:cNvCxnSpPr>
            <a:cxnSpLocks/>
            <a:stCxn id="126" idx="7"/>
            <a:endCxn id="118" idx="3"/>
          </p:cNvCxnSpPr>
          <p:nvPr/>
        </p:nvCxnSpPr>
        <p:spPr>
          <a:xfrm flipV="1">
            <a:off x="5578671" y="2780049"/>
            <a:ext cx="509809" cy="136925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44CF431-8207-4AA2-A2D9-B57766B2614D}"/>
              </a:ext>
            </a:extLst>
          </p:cNvPr>
          <p:cNvGrpSpPr>
            <a:grpSpLocks noChangeAspect="1"/>
          </p:cNvGrpSpPr>
          <p:nvPr/>
        </p:nvGrpSpPr>
        <p:grpSpPr>
          <a:xfrm>
            <a:off x="5891886" y="1473222"/>
            <a:ext cx="198314" cy="198314"/>
            <a:chOff x="8189735" y="2209800"/>
            <a:chExt cx="762000" cy="762000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28737D3-4139-4219-AA4F-AEACF575D7EE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4BAC38E3-9D36-4053-B553-5CEA52F59EC0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DB0B720-CB73-4AB4-88F4-C5A2A23D3CC3}"/>
              </a:ext>
            </a:extLst>
          </p:cNvPr>
          <p:cNvGrpSpPr>
            <a:grpSpLocks noChangeAspect="1"/>
          </p:cNvGrpSpPr>
          <p:nvPr/>
        </p:nvGrpSpPr>
        <p:grpSpPr>
          <a:xfrm>
            <a:off x="7331807" y="4050141"/>
            <a:ext cx="198314" cy="198314"/>
            <a:chOff x="8189735" y="2209800"/>
            <a:chExt cx="762000" cy="76200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5CC8ED7-40A5-4F0C-A1B7-205B976F422B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24" name="Isosceles Triangle 123">
              <a:extLst>
                <a:ext uri="{FF2B5EF4-FFF2-40B4-BE49-F238E27FC236}">
                  <a16:creationId xmlns:a16="http://schemas.microsoft.com/office/drawing/2014/main" id="{E58A895C-9F57-43A6-9331-C3796776BAD2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C81BB80-4069-4339-9341-105171526DDA}"/>
              </a:ext>
            </a:extLst>
          </p:cNvPr>
          <p:cNvGrpSpPr>
            <a:grpSpLocks noChangeAspect="1"/>
          </p:cNvGrpSpPr>
          <p:nvPr/>
        </p:nvGrpSpPr>
        <p:grpSpPr>
          <a:xfrm>
            <a:off x="5409399" y="4120256"/>
            <a:ext cx="198314" cy="198314"/>
            <a:chOff x="8189735" y="2209800"/>
            <a:chExt cx="762000" cy="762000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2125782-8895-4AA5-BF94-C9D3F301AF4F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7" name="Isosceles Triangle 126">
              <a:extLst>
                <a:ext uri="{FF2B5EF4-FFF2-40B4-BE49-F238E27FC236}">
                  <a16:creationId xmlns:a16="http://schemas.microsoft.com/office/drawing/2014/main" id="{E1407A39-945B-4EF5-9E11-F8B8B6E44AE4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4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5" name="OPUS name">
            <a:extLst>
              <a:ext uri="{FF2B5EF4-FFF2-40B4-BE49-F238E27FC236}">
                <a16:creationId xmlns:a16="http://schemas.microsoft.com/office/drawing/2014/main" id="{98419B32-5F03-4D49-95DD-B9AF3A725BAC}"/>
              </a:ext>
            </a:extLst>
          </p:cNvPr>
          <p:cNvSpPr txBox="1"/>
          <p:nvPr/>
        </p:nvSpPr>
        <p:spPr>
          <a:xfrm>
            <a:off x="6235792" y="2628798"/>
            <a:ext cx="582211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4" name="legend text">
            <a:extLst>
              <a:ext uri="{FF2B5EF4-FFF2-40B4-BE49-F238E27FC236}">
                <a16:creationId xmlns:a16="http://schemas.microsoft.com/office/drawing/2014/main" id="{D2C1CA97-1528-494F-8038-E09D7C7B6312}"/>
              </a:ext>
            </a:extLst>
          </p:cNvPr>
          <p:cNvSpPr txBox="1"/>
          <p:nvPr/>
        </p:nvSpPr>
        <p:spPr>
          <a:xfrm>
            <a:off x="3433610" y="4791785"/>
            <a:ext cx="132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OPUS Solution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9" name="legend text">
            <a:extLst>
              <a:ext uri="{FF2B5EF4-FFF2-40B4-BE49-F238E27FC236}">
                <a16:creationId xmlns:a16="http://schemas.microsoft.com/office/drawing/2014/main" id="{A3FC9927-AC0D-4062-8A65-44B5D6329F72}"/>
              </a:ext>
            </a:extLst>
          </p:cNvPr>
          <p:cNvSpPr txBox="1"/>
          <p:nvPr/>
        </p:nvSpPr>
        <p:spPr>
          <a:xfrm>
            <a:off x="3434326" y="4550766"/>
            <a:ext cx="600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CORS</a:t>
            </a:r>
          </a:p>
        </p:txBody>
      </p:sp>
      <p:cxnSp>
        <p:nvCxnSpPr>
          <p:cNvPr id="140" name="baseline1">
            <a:extLst>
              <a:ext uri="{FF2B5EF4-FFF2-40B4-BE49-F238E27FC236}">
                <a16:creationId xmlns:a16="http://schemas.microsoft.com/office/drawing/2014/main" id="{60BCD041-6E0C-434B-B90E-1C6BE255D73E}"/>
              </a:ext>
            </a:extLst>
          </p:cNvPr>
          <p:cNvCxnSpPr>
            <a:cxnSpLocks/>
            <a:stCxn id="155" idx="6"/>
            <a:endCxn id="158" idx="1"/>
          </p:cNvCxnSpPr>
          <p:nvPr/>
        </p:nvCxnSpPr>
        <p:spPr>
          <a:xfrm>
            <a:off x="2075547" y="2344691"/>
            <a:ext cx="3362894" cy="180511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" name="baseline3">
            <a:extLst>
              <a:ext uri="{FF2B5EF4-FFF2-40B4-BE49-F238E27FC236}">
                <a16:creationId xmlns:a16="http://schemas.microsoft.com/office/drawing/2014/main" id="{CF90FC83-F342-4024-84EE-20FC5AAA6360}"/>
              </a:ext>
            </a:extLst>
          </p:cNvPr>
          <p:cNvCxnSpPr>
            <a:cxnSpLocks/>
            <a:stCxn id="158" idx="1"/>
            <a:endCxn id="161" idx="5"/>
          </p:cNvCxnSpPr>
          <p:nvPr/>
        </p:nvCxnSpPr>
        <p:spPr>
          <a:xfrm flipH="1" flipV="1">
            <a:off x="2658297" y="3039125"/>
            <a:ext cx="2780144" cy="1110672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4" name="baseline5">
            <a:extLst>
              <a:ext uri="{FF2B5EF4-FFF2-40B4-BE49-F238E27FC236}">
                <a16:creationId xmlns:a16="http://schemas.microsoft.com/office/drawing/2014/main" id="{0C731F3B-824D-4F0B-BF26-A855AC07F11E}"/>
              </a:ext>
            </a:extLst>
          </p:cNvPr>
          <p:cNvCxnSpPr>
            <a:cxnSpLocks/>
            <a:stCxn id="152" idx="7"/>
            <a:endCxn id="158" idx="2"/>
          </p:cNvCxnSpPr>
          <p:nvPr/>
        </p:nvCxnSpPr>
        <p:spPr>
          <a:xfrm flipV="1">
            <a:off x="2046504" y="4219916"/>
            <a:ext cx="3362894" cy="188464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BA01078-62B0-4EB3-BDE3-C0FB265893CE}"/>
              </a:ext>
            </a:extLst>
          </p:cNvPr>
          <p:cNvGrpSpPr>
            <a:grpSpLocks noChangeAspect="1"/>
          </p:cNvGrpSpPr>
          <p:nvPr/>
        </p:nvGrpSpPr>
        <p:grpSpPr>
          <a:xfrm>
            <a:off x="1877234" y="4379337"/>
            <a:ext cx="198314" cy="198314"/>
            <a:chOff x="8189735" y="2209800"/>
            <a:chExt cx="762000" cy="762000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F06005A0-9A7F-499C-852A-B2F14F0EE792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53" name="Isosceles Triangle 152">
              <a:extLst>
                <a:ext uri="{FF2B5EF4-FFF2-40B4-BE49-F238E27FC236}">
                  <a16:creationId xmlns:a16="http://schemas.microsoft.com/office/drawing/2014/main" id="{ADB1C4B4-F230-4B57-8AED-09F3D7677309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E5A8EF83-B35C-459A-9017-04C7A71F488C}"/>
              </a:ext>
            </a:extLst>
          </p:cNvPr>
          <p:cNvGrpSpPr>
            <a:grpSpLocks noChangeAspect="1"/>
          </p:cNvGrpSpPr>
          <p:nvPr/>
        </p:nvGrpSpPr>
        <p:grpSpPr>
          <a:xfrm>
            <a:off x="1877234" y="2245533"/>
            <a:ext cx="198314" cy="198314"/>
            <a:chOff x="8189735" y="2209800"/>
            <a:chExt cx="762000" cy="762000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B2968B6-7CC8-48CA-AF17-CAACC1C6D0BA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56" name="Isosceles Triangle 155">
              <a:extLst>
                <a:ext uri="{FF2B5EF4-FFF2-40B4-BE49-F238E27FC236}">
                  <a16:creationId xmlns:a16="http://schemas.microsoft.com/office/drawing/2014/main" id="{6CCA7A4E-1971-43F6-80B2-30FE7DD94CBE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60" name="OPUS name">
            <a:extLst>
              <a:ext uri="{FF2B5EF4-FFF2-40B4-BE49-F238E27FC236}">
                <a16:creationId xmlns:a16="http://schemas.microsoft.com/office/drawing/2014/main" id="{9BA9F6D4-5F25-4010-B75C-A4115DCB933C}"/>
              </a:ext>
            </a:extLst>
          </p:cNvPr>
          <p:cNvSpPr txBox="1"/>
          <p:nvPr/>
        </p:nvSpPr>
        <p:spPr>
          <a:xfrm>
            <a:off x="1999151" y="2937612"/>
            <a:ext cx="582211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026A491-D37F-4445-9CCA-6C61EE69F792}"/>
              </a:ext>
            </a:extLst>
          </p:cNvPr>
          <p:cNvGrpSpPr>
            <a:grpSpLocks noChangeAspect="1"/>
          </p:cNvGrpSpPr>
          <p:nvPr/>
        </p:nvGrpSpPr>
        <p:grpSpPr>
          <a:xfrm>
            <a:off x="4622208" y="2102915"/>
            <a:ext cx="198314" cy="198314"/>
            <a:chOff x="8189735" y="2209800"/>
            <a:chExt cx="762000" cy="7620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E5CE2A1-6BAD-4EBF-8B2D-C652D1AA4420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653009C6-1893-4593-9495-3B10E2712BB3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3F397E7-7002-4161-8B26-AA8CF2EE0F65}"/>
              </a:ext>
            </a:extLst>
          </p:cNvPr>
          <p:cNvGrpSpPr>
            <a:grpSpLocks noChangeAspect="1"/>
          </p:cNvGrpSpPr>
          <p:nvPr/>
        </p:nvGrpSpPr>
        <p:grpSpPr>
          <a:xfrm>
            <a:off x="7409148" y="2003757"/>
            <a:ext cx="198314" cy="198314"/>
            <a:chOff x="8189735" y="2209800"/>
            <a:chExt cx="762000" cy="762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66CC30-424F-4DDA-8299-0D1CA36AB7C0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94BF744A-BBC1-4045-B602-0B2C7D638BDB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404A24-AF0D-4873-8859-6ACF4E223A04}"/>
              </a:ext>
            </a:extLst>
          </p:cNvPr>
          <p:cNvGrpSpPr/>
          <p:nvPr/>
        </p:nvGrpSpPr>
        <p:grpSpPr>
          <a:xfrm>
            <a:off x="5607715" y="966020"/>
            <a:ext cx="3290033" cy="3253894"/>
            <a:chOff x="11215420" y="1932036"/>
            <a:chExt cx="6580066" cy="6507788"/>
          </a:xfrm>
        </p:grpSpPr>
        <p:cxnSp>
          <p:nvCxnSpPr>
            <p:cNvPr id="116" name="baseline4">
              <a:extLst>
                <a:ext uri="{FF2B5EF4-FFF2-40B4-BE49-F238E27FC236}">
                  <a16:creationId xmlns:a16="http://schemas.microsoft.com/office/drawing/2014/main" id="{B6E5E662-9A89-4757-AA19-B96FCDF7F03B}"/>
                </a:ext>
              </a:extLst>
            </p:cNvPr>
            <p:cNvCxnSpPr>
              <a:cxnSpLocks/>
              <a:stCxn id="57" idx="2"/>
              <a:endCxn id="158" idx="6"/>
            </p:cNvCxnSpPr>
            <p:nvPr/>
          </p:nvCxnSpPr>
          <p:spPr>
            <a:xfrm flipH="1">
              <a:off x="11215420" y="1932036"/>
              <a:ext cx="6580066" cy="6507788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Connector: Curved 63">
              <a:extLst>
                <a:ext uri="{FF2B5EF4-FFF2-40B4-BE49-F238E27FC236}">
                  <a16:creationId xmlns:a16="http://schemas.microsoft.com/office/drawing/2014/main" id="{10DCF17F-25D3-473D-AB9E-CD18E9C6D0D6}"/>
                </a:ext>
              </a:extLst>
            </p:cNvPr>
            <p:cNvCxnSpPr>
              <a:cxnSpLocks/>
            </p:cNvCxnSpPr>
            <p:nvPr/>
          </p:nvCxnSpPr>
          <p:spPr>
            <a:xfrm>
              <a:off x="16299988" y="2433852"/>
              <a:ext cx="1011541" cy="814681"/>
            </a:xfrm>
            <a:prstGeom prst="curvedConnector3">
              <a:avLst/>
            </a:prstGeom>
            <a:ln w="190500" cmpd="sng">
              <a:solidFill>
                <a:srgbClr val="F1F1F6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or: Curved 11">
              <a:extLst>
                <a:ext uri="{FF2B5EF4-FFF2-40B4-BE49-F238E27FC236}">
                  <a16:creationId xmlns:a16="http://schemas.microsoft.com/office/drawing/2014/main" id="{CEC60F52-78BF-4AFB-8A8B-BD2C1BA5335A}"/>
                </a:ext>
              </a:extLst>
            </p:cNvPr>
            <p:cNvCxnSpPr>
              <a:cxnSpLocks/>
            </p:cNvCxnSpPr>
            <p:nvPr/>
          </p:nvCxnSpPr>
          <p:spPr>
            <a:xfrm>
              <a:off x="16299989" y="2433853"/>
              <a:ext cx="1011541" cy="814681"/>
            </a:xfrm>
            <a:prstGeom prst="curvedConnector3">
              <a:avLst/>
            </a:prstGeom>
            <a:ln w="190500" cmpd="dbl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OPUS name">
            <a:extLst>
              <a:ext uri="{FF2B5EF4-FFF2-40B4-BE49-F238E27FC236}">
                <a16:creationId xmlns:a16="http://schemas.microsoft.com/office/drawing/2014/main" id="{6675E0D9-98F1-431A-92A5-879EA14ED625}"/>
              </a:ext>
            </a:extLst>
          </p:cNvPr>
          <p:cNvSpPr txBox="1"/>
          <p:nvPr/>
        </p:nvSpPr>
        <p:spPr>
          <a:xfrm>
            <a:off x="7742562" y="717438"/>
            <a:ext cx="1197315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Distant CORS</a:t>
            </a:r>
          </a:p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~400-800 km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6D57122-EAD8-458F-93DC-EE3ADABBDD02}"/>
              </a:ext>
            </a:extLst>
          </p:cNvPr>
          <p:cNvGrpSpPr>
            <a:grpSpLocks noChangeAspect="1"/>
          </p:cNvGrpSpPr>
          <p:nvPr/>
        </p:nvGrpSpPr>
        <p:grpSpPr>
          <a:xfrm>
            <a:off x="8875932" y="814971"/>
            <a:ext cx="198314" cy="198314"/>
            <a:chOff x="8189735" y="2209800"/>
            <a:chExt cx="762000" cy="76200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14BEB97-3ACD-4BA7-8A6F-B3E00078906F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5A2A667A-9024-44F2-B46B-196C2E773375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70" name="OPUS name">
            <a:extLst>
              <a:ext uri="{FF2B5EF4-FFF2-40B4-BE49-F238E27FC236}">
                <a16:creationId xmlns:a16="http://schemas.microsoft.com/office/drawing/2014/main" id="{20CD91C9-4D27-430C-ABE6-C721EFC7E874}"/>
              </a:ext>
            </a:extLst>
          </p:cNvPr>
          <p:cNvSpPr txBox="1"/>
          <p:nvPr/>
        </p:nvSpPr>
        <p:spPr>
          <a:xfrm>
            <a:off x="546001" y="3545991"/>
            <a:ext cx="582211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73" name="baseline3">
            <a:extLst>
              <a:ext uri="{FF2B5EF4-FFF2-40B4-BE49-F238E27FC236}">
                <a16:creationId xmlns:a16="http://schemas.microsoft.com/office/drawing/2014/main" id="{31859321-1109-4545-8B5D-7B41DC18A808}"/>
              </a:ext>
            </a:extLst>
          </p:cNvPr>
          <p:cNvCxnSpPr>
            <a:cxnSpLocks/>
            <a:stCxn id="158" idx="2"/>
            <a:endCxn id="71" idx="6"/>
          </p:cNvCxnSpPr>
          <p:nvPr/>
        </p:nvCxnSpPr>
        <p:spPr>
          <a:xfrm flipH="1" flipV="1">
            <a:off x="1179911" y="3562360"/>
            <a:ext cx="4229488" cy="657557"/>
          </a:xfrm>
          <a:prstGeom prst="line">
            <a:avLst/>
          </a:prstGeom>
          <a:noFill/>
          <a:ln w="76200" cap="sq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baseline3">
            <a:extLst>
              <a:ext uri="{FF2B5EF4-FFF2-40B4-BE49-F238E27FC236}">
                <a16:creationId xmlns:a16="http://schemas.microsoft.com/office/drawing/2014/main" id="{1BBB6976-656E-42AF-9047-1149BF968BE9}"/>
              </a:ext>
            </a:extLst>
          </p:cNvPr>
          <p:cNvCxnSpPr>
            <a:cxnSpLocks/>
            <a:stCxn id="158" idx="1"/>
            <a:endCxn id="72" idx="5"/>
          </p:cNvCxnSpPr>
          <p:nvPr/>
        </p:nvCxnSpPr>
        <p:spPr>
          <a:xfrm flipH="1" flipV="1">
            <a:off x="4690956" y="3354269"/>
            <a:ext cx="747487" cy="795532"/>
          </a:xfrm>
          <a:prstGeom prst="line">
            <a:avLst/>
          </a:prstGeom>
          <a:noFill/>
          <a:ln w="76200" cap="sq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B900C21-6951-4262-B85A-C654149A69B5}"/>
              </a:ext>
            </a:extLst>
          </p:cNvPr>
          <p:cNvGrpSpPr>
            <a:grpSpLocks noChangeAspect="1"/>
          </p:cNvGrpSpPr>
          <p:nvPr/>
        </p:nvGrpSpPr>
        <p:grpSpPr>
          <a:xfrm>
            <a:off x="5409399" y="4120758"/>
            <a:ext cx="198314" cy="198314"/>
            <a:chOff x="8189735" y="2209800"/>
            <a:chExt cx="762000" cy="762000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78740E6-4580-4B4B-98C7-876AF30C46B1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159" name="Isosceles Triangle 158">
              <a:extLst>
                <a:ext uri="{FF2B5EF4-FFF2-40B4-BE49-F238E27FC236}">
                  <a16:creationId xmlns:a16="http://schemas.microsoft.com/office/drawing/2014/main" id="{D5956D56-C075-4587-A138-F5FD48E5941D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905B9F0-262D-49F9-8A8B-EA80739C680C}"/>
              </a:ext>
            </a:extLst>
          </p:cNvPr>
          <p:cNvCxnSpPr>
            <a:cxnSpLocks/>
            <a:stCxn id="72" idx="2"/>
            <a:endCxn id="161" idx="6"/>
          </p:cNvCxnSpPr>
          <p:nvPr/>
        </p:nvCxnSpPr>
        <p:spPr>
          <a:xfrm flipH="1" flipV="1">
            <a:off x="2679417" y="2988138"/>
            <a:ext cx="1888428" cy="315140"/>
          </a:xfrm>
          <a:prstGeom prst="line">
            <a:avLst/>
          </a:prstGeom>
          <a:ln w="66675" cap="rnd">
            <a:solidFill>
              <a:srgbClr val="00CE00"/>
            </a:solidFill>
            <a:prstDash val="solid"/>
            <a:round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69E1444-4C60-4900-87B1-3BFF0A48C3E5}"/>
              </a:ext>
            </a:extLst>
          </p:cNvPr>
          <p:cNvCxnSpPr>
            <a:cxnSpLocks/>
            <a:stCxn id="72" idx="6"/>
            <a:endCxn id="118" idx="2"/>
          </p:cNvCxnSpPr>
          <p:nvPr/>
        </p:nvCxnSpPr>
        <p:spPr>
          <a:xfrm flipV="1">
            <a:off x="4712078" y="2729054"/>
            <a:ext cx="1355281" cy="574221"/>
          </a:xfrm>
          <a:prstGeom prst="line">
            <a:avLst/>
          </a:prstGeom>
          <a:ln w="66675" cap="rnd">
            <a:solidFill>
              <a:srgbClr val="00CE00"/>
            </a:solidFill>
            <a:prstDash val="solid"/>
            <a:round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PUS solution">
            <a:extLst>
              <a:ext uri="{FF2B5EF4-FFF2-40B4-BE49-F238E27FC236}">
                <a16:creationId xmlns:a16="http://schemas.microsoft.com/office/drawing/2014/main" id="{E339044F-9A9A-40D6-8093-8EA059886984}"/>
              </a:ext>
            </a:extLst>
          </p:cNvPr>
          <p:cNvSpPr>
            <a:spLocks noChangeAspect="1"/>
          </p:cNvSpPr>
          <p:nvPr/>
        </p:nvSpPr>
        <p:spPr bwMode="auto">
          <a:xfrm>
            <a:off x="2535192" y="2916024"/>
            <a:ext cx="144229" cy="144229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04824"/>
            <a:endParaRPr lang="en-US" sz="1600">
              <a:solidFill>
                <a:srgbClr val="003054"/>
              </a:solidFill>
              <a:latin typeface="Calibri"/>
              <a:sym typeface="Arial"/>
            </a:endParaRPr>
          </a:p>
        </p:txBody>
      </p:sp>
      <p:sp>
        <p:nvSpPr>
          <p:cNvPr id="118" name="OPUS solution">
            <a:extLst>
              <a:ext uri="{FF2B5EF4-FFF2-40B4-BE49-F238E27FC236}">
                <a16:creationId xmlns:a16="http://schemas.microsoft.com/office/drawing/2014/main" id="{92CBF154-DD75-49DD-BB1B-FF1A34A7667D}"/>
              </a:ext>
            </a:extLst>
          </p:cNvPr>
          <p:cNvSpPr>
            <a:spLocks noChangeAspect="1"/>
          </p:cNvSpPr>
          <p:nvPr/>
        </p:nvSpPr>
        <p:spPr bwMode="auto">
          <a:xfrm>
            <a:off x="6067359" y="2656943"/>
            <a:ext cx="144229" cy="144229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04824"/>
            <a:endParaRPr lang="en-US" sz="1600">
              <a:solidFill>
                <a:srgbClr val="003054"/>
              </a:solidFill>
              <a:latin typeface="Calibri"/>
              <a:sym typeface="Arial"/>
            </a:endParaRPr>
          </a:p>
        </p:txBody>
      </p:sp>
      <p:sp>
        <p:nvSpPr>
          <p:cNvPr id="71" name="OPUS solution">
            <a:extLst>
              <a:ext uri="{FF2B5EF4-FFF2-40B4-BE49-F238E27FC236}">
                <a16:creationId xmlns:a16="http://schemas.microsoft.com/office/drawing/2014/main" id="{D54B42E5-A192-45C1-A4E0-B1901A67B70F}"/>
              </a:ext>
            </a:extLst>
          </p:cNvPr>
          <p:cNvSpPr>
            <a:spLocks noChangeAspect="1"/>
          </p:cNvSpPr>
          <p:nvPr/>
        </p:nvSpPr>
        <p:spPr bwMode="auto">
          <a:xfrm>
            <a:off x="1035684" y="3490245"/>
            <a:ext cx="144229" cy="144229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04824"/>
            <a:endParaRPr lang="en-US" sz="1600">
              <a:solidFill>
                <a:srgbClr val="003054"/>
              </a:solidFill>
              <a:latin typeface="Calibri"/>
              <a:sym typeface="Arial"/>
            </a:endParaRPr>
          </a:p>
        </p:txBody>
      </p:sp>
      <p:sp>
        <p:nvSpPr>
          <p:cNvPr id="72" name="OPUS solution">
            <a:extLst>
              <a:ext uri="{FF2B5EF4-FFF2-40B4-BE49-F238E27FC236}">
                <a16:creationId xmlns:a16="http://schemas.microsoft.com/office/drawing/2014/main" id="{4EB68FDB-1038-4DB6-B4CD-DDB5CBC5B4AB}"/>
              </a:ext>
            </a:extLst>
          </p:cNvPr>
          <p:cNvSpPr>
            <a:spLocks noChangeAspect="1"/>
          </p:cNvSpPr>
          <p:nvPr/>
        </p:nvSpPr>
        <p:spPr bwMode="auto">
          <a:xfrm>
            <a:off x="4567848" y="3231164"/>
            <a:ext cx="144229" cy="144229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04824"/>
            <a:endParaRPr lang="en-US" sz="1600">
              <a:solidFill>
                <a:srgbClr val="003054"/>
              </a:solidFill>
              <a:latin typeface="Calibri"/>
              <a:sym typeface="Arial"/>
            </a:endParaRPr>
          </a:p>
        </p:txBody>
      </p:sp>
      <p:sp>
        <p:nvSpPr>
          <p:cNvPr id="69" name="OPUS name">
            <a:extLst>
              <a:ext uri="{FF2B5EF4-FFF2-40B4-BE49-F238E27FC236}">
                <a16:creationId xmlns:a16="http://schemas.microsoft.com/office/drawing/2014/main" id="{963785F8-F44C-43FD-AD5B-2EC12DC65AB5}"/>
              </a:ext>
            </a:extLst>
          </p:cNvPr>
          <p:cNvSpPr txBox="1"/>
          <p:nvPr/>
        </p:nvSpPr>
        <p:spPr>
          <a:xfrm>
            <a:off x="4082128" y="3090039"/>
            <a:ext cx="582211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2286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5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C209E1-C6AD-40E6-8192-1FDDC54B134A}"/>
              </a:ext>
            </a:extLst>
          </p:cNvPr>
          <p:cNvGrpSpPr>
            <a:grpSpLocks noChangeAspect="1"/>
          </p:cNvGrpSpPr>
          <p:nvPr/>
        </p:nvGrpSpPr>
        <p:grpSpPr>
          <a:xfrm>
            <a:off x="3265656" y="4606885"/>
            <a:ext cx="198314" cy="198314"/>
            <a:chOff x="8189735" y="2209800"/>
            <a:chExt cx="762000" cy="762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ACF5EA5-8E72-4740-AC02-4E2ACF16E500}"/>
                </a:ext>
              </a:extLst>
            </p:cNvPr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168BBD57-17F0-479B-88A6-C8E852AD47F4}"/>
                </a:ext>
              </a:extLst>
            </p:cNvPr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190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04824"/>
              <a:endParaRPr lang="en-US" sz="1600">
                <a:solidFill>
                  <a:srgbClr val="003054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3" name="OPUS solution">
            <a:extLst>
              <a:ext uri="{FF2B5EF4-FFF2-40B4-BE49-F238E27FC236}">
                <a16:creationId xmlns:a16="http://schemas.microsoft.com/office/drawing/2014/main" id="{73441BE9-4820-430D-8CA1-FACE2433877C}"/>
              </a:ext>
            </a:extLst>
          </p:cNvPr>
          <p:cNvSpPr>
            <a:spLocks noChangeAspect="1"/>
          </p:cNvSpPr>
          <p:nvPr/>
        </p:nvSpPr>
        <p:spPr bwMode="auto">
          <a:xfrm>
            <a:off x="3290097" y="4873412"/>
            <a:ext cx="144229" cy="144229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04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054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601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0" grpId="0"/>
      <p:bldP spid="71" grpId="0" animBg="1"/>
      <p:bldP spid="72" grpId="0" animBg="1"/>
      <p:bldP spid="69" grpId="0"/>
      <p:bldP spid="6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D79AAA68-D4FF-491F-9731-0DFF8616F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b="1" dirty="0"/>
              <a:t>What’s the deal with GPSonBM?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E51D6B-F302-47DF-92A2-BC64AA73E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72155" y="1110641"/>
            <a:ext cx="3969680" cy="1926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dirty="0"/>
              <a:t>Deadline = 29 February 2024</a:t>
            </a:r>
          </a:p>
          <a:p>
            <a:pPr marL="174625" indent="-174625">
              <a:buFont typeface="Cambria" panose="02040503050406030204" pitchFamily="18" charset="0"/>
              <a:buChar char="‒"/>
            </a:pPr>
            <a:r>
              <a:rPr lang="en-US" sz="2000" dirty="0"/>
              <a:t>OPUS Shared Solutions</a:t>
            </a:r>
          </a:p>
          <a:p>
            <a:pPr marL="574675" lvl="1" indent="-174625">
              <a:buFont typeface="Cambria" panose="02040503050406030204" pitchFamily="18" charset="0"/>
              <a:buChar char="‒"/>
            </a:pPr>
            <a:r>
              <a:rPr lang="en-US" dirty="0"/>
              <a:t>2 OPUS-Static, ≥4 hours each</a:t>
            </a:r>
          </a:p>
          <a:p>
            <a:pPr marL="574675" lvl="1" indent="-174625">
              <a:buFont typeface="Cambria" panose="02040503050406030204" pitchFamily="18" charset="0"/>
              <a:buChar char="‒"/>
            </a:pPr>
            <a:r>
              <a:rPr lang="en-US" dirty="0"/>
              <a:t>2 photos of each setup</a:t>
            </a:r>
          </a:p>
          <a:p>
            <a:pPr marL="574675" lvl="1" indent="-174625">
              <a:buFont typeface="Cambria" panose="02040503050406030204" pitchFamily="18" charset="0"/>
              <a:buChar char="‒"/>
            </a:pPr>
            <a:r>
              <a:rPr lang="en-US" dirty="0"/>
              <a:t>Brief Description w/Ties</a:t>
            </a:r>
          </a:p>
        </p:txBody>
      </p:sp>
      <p:grpSp>
        <p:nvGrpSpPr>
          <p:cNvPr id="14" name="dashboard">
            <a:extLst>
              <a:ext uri="{FF2B5EF4-FFF2-40B4-BE49-F238E27FC236}">
                <a16:creationId xmlns:a16="http://schemas.microsoft.com/office/drawing/2014/main" id="{B8B958A1-4155-4466-A2FC-29EAD3A1D391}"/>
              </a:ext>
            </a:extLst>
          </p:cNvPr>
          <p:cNvGrpSpPr/>
          <p:nvPr/>
        </p:nvGrpSpPr>
        <p:grpSpPr>
          <a:xfrm>
            <a:off x="101685" y="1193361"/>
            <a:ext cx="4798375" cy="3028185"/>
            <a:chOff x="1212455" y="1417562"/>
            <a:chExt cx="4798375" cy="302818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B46FA4-D6F8-4C58-9F7B-E79EF3D0B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2456" y="1891612"/>
              <a:ext cx="4798374" cy="2554135"/>
            </a:xfrm>
            <a:prstGeom prst="rect">
              <a:avLst/>
            </a:prstGeom>
          </p:spPr>
        </p:pic>
        <p:sp>
          <p:nvSpPr>
            <p:cNvPr id="26" name="Text Placeholder 9">
              <a:extLst>
                <a:ext uri="{FF2B5EF4-FFF2-40B4-BE49-F238E27FC236}">
                  <a16:creationId xmlns:a16="http://schemas.microsoft.com/office/drawing/2014/main" id="{4E6F6162-7357-4416-845E-14A0868D68E4}"/>
                </a:ext>
              </a:extLst>
            </p:cNvPr>
            <p:cNvSpPr txBox="1">
              <a:spLocks/>
            </p:cNvSpPr>
            <p:nvPr/>
          </p:nvSpPr>
          <p:spPr>
            <a:xfrm>
              <a:off x="1212455" y="1417562"/>
              <a:ext cx="4798374" cy="47982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b="0" dirty="0">
                  <a:latin typeface="Cambria" panose="02040503050406030204" pitchFamily="18" charset="0"/>
                  <a:ea typeface="Cambria" panose="02040503050406030204" pitchFamily="18" charset="0"/>
                </a:rPr>
                <a:t>Progress Dashboard</a:t>
              </a:r>
            </a:p>
          </p:txBody>
        </p:sp>
      </p:grpSp>
      <p:grpSp>
        <p:nvGrpSpPr>
          <p:cNvPr id="11" name="web app">
            <a:extLst>
              <a:ext uri="{FF2B5EF4-FFF2-40B4-BE49-F238E27FC236}">
                <a16:creationId xmlns:a16="http://schemas.microsoft.com/office/drawing/2014/main" id="{44F3BAA1-E4F9-478A-8897-952C22761E5D}"/>
              </a:ext>
            </a:extLst>
          </p:cNvPr>
          <p:cNvGrpSpPr/>
          <p:nvPr/>
        </p:nvGrpSpPr>
        <p:grpSpPr>
          <a:xfrm>
            <a:off x="173782" y="1150678"/>
            <a:ext cx="4654179" cy="3443010"/>
            <a:chOff x="2572970" y="2948942"/>
            <a:chExt cx="4654179" cy="34430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2076D8-2A04-478A-AD9D-06639B00F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2970" y="3483090"/>
              <a:ext cx="4654179" cy="2908862"/>
            </a:xfrm>
            <a:prstGeom prst="rect">
              <a:avLst/>
            </a:prstGeom>
          </p:spPr>
        </p:pic>
        <p:sp>
          <p:nvSpPr>
            <p:cNvPr id="24" name="Text Placeholder 9">
              <a:extLst>
                <a:ext uri="{FF2B5EF4-FFF2-40B4-BE49-F238E27FC236}">
                  <a16:creationId xmlns:a16="http://schemas.microsoft.com/office/drawing/2014/main" id="{2FB0C79B-870E-409C-8B1B-2FD676F3F28E}"/>
                </a:ext>
              </a:extLst>
            </p:cNvPr>
            <p:cNvSpPr txBox="1">
              <a:spLocks/>
            </p:cNvSpPr>
            <p:nvPr/>
          </p:nvSpPr>
          <p:spPr>
            <a:xfrm>
              <a:off x="2590800" y="2948942"/>
              <a:ext cx="4636349" cy="53414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200" b="0" dirty="0"/>
                <a:t>Web </a:t>
              </a:r>
              <a:r>
                <a:rPr lang="en-US" sz="2200" b="0" dirty="0">
                  <a:latin typeface="Cambria" panose="02040503050406030204" pitchFamily="18" charset="0"/>
                  <a:ea typeface="Cambria" panose="02040503050406030204" pitchFamily="18" charset="0"/>
                </a:rPr>
                <a:t>Map</a:t>
              </a:r>
              <a:r>
                <a:rPr lang="en-US" sz="2200" b="0" dirty="0"/>
                <a:t> Application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862A53-2A57-428F-8986-C3D276159D45}"/>
              </a:ext>
            </a:extLst>
          </p:cNvPr>
          <p:cNvSpPr txBox="1"/>
          <p:nvPr/>
        </p:nvSpPr>
        <p:spPr>
          <a:xfrm>
            <a:off x="675699" y="882395"/>
            <a:ext cx="365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GPS on Bench Marks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B1A02A2-DE14-4D4E-9A6B-460B01573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173" y="3037488"/>
            <a:ext cx="2810562" cy="50188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F5FA0C-A9D5-462F-A24C-AAC15DB0AD81}"/>
              </a:ext>
            </a:extLst>
          </p:cNvPr>
          <p:cNvSpPr txBox="1"/>
          <p:nvPr/>
        </p:nvSpPr>
        <p:spPr>
          <a:xfrm>
            <a:off x="5058229" y="3664776"/>
            <a:ext cx="3911989" cy="1204880"/>
          </a:xfrm>
          <a:prstGeom prst="rect">
            <a:avLst/>
          </a:prstGeom>
          <a:solidFill>
            <a:srgbClr val="CEDEEE"/>
          </a:solidFill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</a:rPr>
              <a:t>The struggle is real.</a:t>
            </a:r>
          </a:p>
          <a:p>
            <a:pPr algn="r"/>
            <a:r>
              <a:rPr lang="en-US" i="1" dirty="0"/>
              <a:t>“too much field time”</a:t>
            </a:r>
          </a:p>
          <a:p>
            <a:pPr algn="ctr"/>
            <a:r>
              <a:rPr lang="en-US" i="1" dirty="0"/>
              <a:t>“we don’t do static”</a:t>
            </a:r>
          </a:p>
          <a:p>
            <a:r>
              <a:rPr lang="en-US" sz="1700" i="1" dirty="0"/>
              <a:t>“poor site, if only we had multi-GNSS”</a:t>
            </a:r>
          </a:p>
        </p:txBody>
      </p:sp>
    </p:spTree>
    <p:extLst>
      <p:ext uri="{BB962C8B-B14F-4D97-AF65-F5344CB8AC3E}">
        <p14:creationId xmlns:p14="http://schemas.microsoft.com/office/powerpoint/2010/main" val="20213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87B74-C686-49D8-9687-2E95BE05C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1" y="593622"/>
            <a:ext cx="8953499" cy="2698957"/>
          </a:xfrm>
          <a:prstGeom prst="rect">
            <a:avLst/>
          </a:prstGeom>
          <a:ln w="3175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60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ve vs passive"/>
          <p:cNvSpPr>
            <a:spLocks noGrp="1"/>
          </p:cNvSpPr>
          <p:nvPr>
            <p:ph type="title"/>
          </p:nvPr>
        </p:nvSpPr>
        <p:spPr>
          <a:xfrm>
            <a:off x="1143000" y="741053"/>
            <a:ext cx="6858000" cy="857250"/>
          </a:xfrm>
        </p:spPr>
        <p:txBody>
          <a:bodyPr/>
          <a:lstStyle/>
          <a:p>
            <a:r>
              <a:rPr lang="en-US" sz="4050" b="1" dirty="0"/>
              <a:t>Passive Control</a:t>
            </a:r>
          </a:p>
        </p:txBody>
      </p:sp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1278652" y="1532815"/>
            <a:ext cx="6734596" cy="3394472"/>
          </a:xfrm>
        </p:spPr>
        <p:txBody>
          <a:bodyPr/>
          <a:lstStyle/>
          <a:p>
            <a:r>
              <a:rPr lang="en-US" sz="2100" i="1" dirty="0"/>
              <a:t>All marks </a:t>
            </a:r>
            <a:r>
              <a:rPr lang="en-US" sz="2100" dirty="0"/>
              <a:t>are </a:t>
            </a:r>
            <a:r>
              <a:rPr lang="en-US" sz="2100" b="1" dirty="0"/>
              <a:t>passive</a:t>
            </a:r>
            <a:r>
              <a:rPr lang="en-US" sz="2100" dirty="0"/>
              <a:t>—they sit there and hold a </a:t>
            </a:r>
            <a:r>
              <a:rPr lang="en-US" sz="2100" b="1" dirty="0"/>
              <a:t>point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43001" y="205979"/>
            <a:ext cx="6870248" cy="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Geodetic Control – Terminology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655" y="1966400"/>
            <a:ext cx="4618691" cy="307912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4534318" y="1905000"/>
            <a:ext cx="2813540" cy="1570819"/>
          </a:xfrm>
          <a:prstGeom prst="straightConnector1">
            <a:avLst/>
          </a:prstGeom>
          <a:ln w="57150">
            <a:solidFill>
              <a:srgbClr val="F6AB16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5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85900" y="645070"/>
            <a:ext cx="6172200" cy="301997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429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-Department of Commerce 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DoC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3429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(~47,000 employees)</a:t>
            </a:r>
          </a:p>
          <a:p>
            <a:pPr marL="3429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</a:p>
          <a:p>
            <a:pPr marL="3429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-National Oceanic and Atmospheric 						Administration (NOAA)</a:t>
            </a:r>
          </a:p>
          <a:p>
            <a:pPr marL="3429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</a:t>
            </a:r>
          </a:p>
          <a:p>
            <a:pPr marL="3429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-National Ocean Service (NOS)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120253"/>
            <a:ext cx="6172200" cy="85725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Organizational Structure</a:t>
            </a:r>
          </a:p>
        </p:txBody>
      </p:sp>
      <p:pic>
        <p:nvPicPr>
          <p:cNvPr id="4" name="DoC logo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27" y="1039843"/>
            <a:ext cx="748344" cy="748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OAA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908" y="2132737"/>
            <a:ext cx="851783" cy="851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GS 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983" y="3954654"/>
            <a:ext cx="943976" cy="94924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572000" y="1776639"/>
            <a:ext cx="0" cy="446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2785476"/>
            <a:ext cx="0" cy="446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79706" y="3585490"/>
            <a:ext cx="0" cy="446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1485900" y="3704755"/>
            <a:ext cx="6172200" cy="123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defTabSz="342900">
              <a:buNone/>
              <a:defRPr/>
            </a:pPr>
            <a:endParaRPr lang="en-US" sz="2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1" indent="0" defTabSz="342900">
              <a:buNone/>
              <a:defRPr/>
            </a:pPr>
            <a:r>
              <a:rPr lang="en-US" sz="2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-National Geodetic Survey (NGS)</a:t>
            </a:r>
          </a:p>
          <a:p>
            <a:pPr marL="342900" lvl="1" indent="0" defTabSz="342900">
              <a:buNone/>
              <a:defRPr/>
            </a:pPr>
            <a:r>
              <a:rPr lang="en-US" sz="2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(~175 employees)</a:t>
            </a:r>
          </a:p>
          <a:p>
            <a:pPr marL="342900" lvl="1" indent="0" defTabSz="342900">
              <a:buNone/>
              <a:defRPr/>
            </a:pPr>
            <a:endParaRPr lang="en-US" sz="2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30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143001" y="205979"/>
            <a:ext cx="6870248" cy="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Passive Control</a:t>
            </a:r>
            <a:endParaRPr lang="en-US" sz="3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E271B3-A2D3-4795-A8DF-9CB4F69CE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425887" y="-254633"/>
            <a:ext cx="4292228" cy="650403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4231975" y="1366684"/>
            <a:ext cx="2813540" cy="1570819"/>
          </a:xfrm>
          <a:prstGeom prst="straightConnector1">
            <a:avLst/>
          </a:prstGeom>
          <a:ln w="57150">
            <a:solidFill>
              <a:srgbClr val="F6AB16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16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143001" y="205979"/>
            <a:ext cx="6870248" cy="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Terminology -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Passive Control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1E9F1-E5B9-439E-A908-89DBE68E8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349"/>
            <a:ext cx="6858000" cy="513680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5050511" y="870803"/>
            <a:ext cx="2813540" cy="1570819"/>
          </a:xfrm>
          <a:prstGeom prst="straightConnector1">
            <a:avLst/>
          </a:prstGeom>
          <a:ln w="57150">
            <a:solidFill>
              <a:srgbClr val="F6AB16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60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143001" y="205979"/>
            <a:ext cx="6870248" cy="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34290" compatLnSpc="1" lIns="68580" numCol="1" rIns="68580" tIns="3429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ctr" defTabSz="457200" eaLnBrk="1" fontAlgn="base" hangingPunct="1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eaLnBrk="1" fontAlgn="base" hangingPunct="1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eaLnBrk="1" fontAlgn="base" hangingPunct="1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eaLnBrk="1" fontAlgn="base" hangingPunct="1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r>
              <a:rPr altLang="en-US" dirty="0" lang="en-US" sz="3600">
                <a:latin charset="0" panose="02040503050406030204" pitchFamily="18" typeface="Cambria"/>
                <a:ea charset="0" panose="020B0604030504040204" pitchFamily="34" typeface="Tahoma"/>
                <a:cs charset="0" panose="020B0604030504040204" pitchFamily="34" typeface="Tahoma"/>
              </a:rPr>
              <a:t>Terminology - </a:t>
            </a:r>
            <a:r>
              <a:rPr dirty="0" lang="en-US" sz="3600">
                <a:latin charset="0" panose="02040503050406030204" pitchFamily="18" typeface="Cambria"/>
                <a:ea charset="0" panose="02040503050406030204" pitchFamily="18" typeface="Cambria"/>
              </a:rPr>
              <a:t>Passive Control</a:t>
            </a:r>
            <a:endParaRPr dirty="0" lang="en-US" sz="3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1372DE-FB4A-4798-8D2E-D37CF6BFF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8" l="92" t="93"/>
          <a:stretch/>
        </p:blipFill>
        <p:spPr>
          <a:xfrm>
            <a:off x="1134690" y="-4712"/>
            <a:ext cx="6870248" cy="515891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4572000" y="938981"/>
            <a:ext cx="2813540" cy="1570819"/>
          </a:xfrm>
          <a:prstGeom prst="straightConnector1">
            <a:avLst/>
          </a:prstGeom>
          <a:ln w="57150">
            <a:solidFill>
              <a:srgbClr val="F6AB16"/>
            </a:solidFill>
            <a:tail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83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7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D7F1E-7AD2-4DD2-9736-E1F010A8F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"/>
          <a:stretch/>
        </p:blipFill>
        <p:spPr>
          <a:xfrm>
            <a:off x="2221522" y="0"/>
            <a:ext cx="6858000" cy="521017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BABBBC7-0DF8-4BCB-A4C3-04D59DCDF12E}"/>
              </a:ext>
            </a:extLst>
          </p:cNvPr>
          <p:cNvCxnSpPr/>
          <p:nvPr/>
        </p:nvCxnSpPr>
        <p:spPr>
          <a:xfrm>
            <a:off x="1497622" y="1670685"/>
            <a:ext cx="2352675" cy="2266950"/>
          </a:xfrm>
          <a:prstGeom prst="straightConnector1">
            <a:avLst/>
          </a:prstGeom>
          <a:ln w="57150">
            <a:solidFill>
              <a:srgbClr val="F6AB16"/>
            </a:solidFill>
            <a:tail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6E2F26D-838B-4E7F-98C0-54162CBCF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97" l="10663" r="59428" t="63885"/>
          <a:stretch/>
        </p:blipFill>
        <p:spPr>
          <a:xfrm>
            <a:off x="98912" y="185957"/>
            <a:ext cx="3751385" cy="203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12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ve vs passive"/>
          <p:cNvSpPr>
            <a:spLocks noGrp="1"/>
          </p:cNvSpPr>
          <p:nvPr>
            <p:ph type="title"/>
          </p:nvPr>
        </p:nvSpPr>
        <p:spPr>
          <a:xfrm>
            <a:off x="1143000" y="741053"/>
            <a:ext cx="6858000" cy="857250"/>
          </a:xfrm>
        </p:spPr>
        <p:txBody>
          <a:bodyPr/>
          <a:lstStyle/>
          <a:p>
            <a:r>
              <a:rPr b="1" dirty="0" lang="en-US" sz="4050"/>
              <a:t>Active Control</a:t>
            </a:r>
          </a:p>
        </p:txBody>
      </p:sp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1278652" y="1532815"/>
            <a:ext cx="6515519" cy="3394472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dirty="0" i="1" lang="en-US" sz="2100"/>
              <a:t>Some marks </a:t>
            </a:r>
            <a:r>
              <a:rPr dirty="0" lang="en-US" sz="2100"/>
              <a:t>have permanently installed equipment that enables nearly continuous observations</a:t>
            </a:r>
            <a:endParaRPr dirty="0" lang="en-US" sz="210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43001" y="205979"/>
            <a:ext cx="6870248" cy="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34290" compatLnSpc="1" lIns="68580" numCol="1" rIns="68580" tIns="3429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ctr" defTabSz="457200" eaLnBrk="1" fontAlgn="base" hangingPunct="1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eaLnBrk="1" fontAlgn="base" hangingPunct="1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eaLnBrk="1" fontAlgn="base" hangingPunct="1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eaLnBrk="1" fontAlgn="base" hangingPunct="1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r>
              <a:rPr altLang="en-US" dirty="0" lang="en-US" sz="3600">
                <a:latin charset="0" panose="02040503050406030204" pitchFamily="18" typeface="Cambria"/>
                <a:ea charset="0" panose="020B0604030504040204" pitchFamily="34" typeface="Tahoma"/>
                <a:cs charset="0" panose="020B0604030504040204" pitchFamily="34" typeface="Tahoma"/>
              </a:rPr>
              <a:t>Geodetic Control – Terminology</a:t>
            </a:r>
            <a:endParaRPr dirty="0" lang="en-US" sz="3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" l="66" r="108" t="9"/>
          <a:stretch/>
        </p:blipFill>
        <p:spPr>
          <a:xfrm>
            <a:off x="1187273" y="2587413"/>
            <a:ext cx="2960184" cy="2518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"/>
          <a:stretch/>
        </p:blipFill>
        <p:spPr>
          <a:xfrm>
            <a:off x="4204220" y="2587413"/>
            <a:ext cx="3720580" cy="2501691"/>
          </a:xfrm>
          <a:prstGeom prst="rect">
            <a:avLst/>
          </a:prstGeom>
        </p:spPr>
      </p:pic>
      <p:sp>
        <p:nvSpPr>
          <p:cNvPr id="11" name="text"/>
          <p:cNvSpPr txBox="1">
            <a:spLocks/>
          </p:cNvSpPr>
          <p:nvPr/>
        </p:nvSpPr>
        <p:spPr bwMode="auto">
          <a:xfrm>
            <a:off x="1154431" y="2229123"/>
            <a:ext cx="6870248" cy="42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 bIns="34290" compatLnSpc="1" lIns="68580" numCol="1" rIns="68580" tIns="34290" vert="horz" wrap="square">
            <a:prstTxWarp prst="textNoShape">
              <a:avLst/>
            </a:prstTxWarp>
          </a:bodyPr>
          <a:lstStyle>
            <a:lvl1pPr algn="l" defTabSz="457200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32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l" defTabSz="457200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8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l" defTabSz="457200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2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l" defTabSz="457200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l" defTabSz="457200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»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None/>
            </a:pPr>
            <a:r>
              <a:rPr dirty="0" lang="en-US" sz="1800">
                <a:latin charset="0" panose="02040503050406030204" pitchFamily="18" typeface="Cambria"/>
                <a:ea charset="0" panose="02040503050406030204" pitchFamily="18" typeface="Cambria"/>
              </a:rPr>
              <a:t>(they still sit there and hold a </a:t>
            </a:r>
            <a:r>
              <a:rPr b="1" dirty="0" lang="en-US" sz="1800">
                <a:latin charset="0" panose="02040503050406030204" pitchFamily="18" typeface="Cambria"/>
                <a:ea charset="0" panose="02040503050406030204" pitchFamily="18" typeface="Cambria"/>
              </a:rPr>
              <a:t>point</a:t>
            </a:r>
            <a:r>
              <a:rPr dirty="0" lang="en-US" sz="1800">
                <a:latin charset="0" panose="02040503050406030204" pitchFamily="18" typeface="Cambria"/>
                <a:ea charset="0" panose="02040503050406030204" pitchFamily="18" typeface="Cambria"/>
              </a:rPr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089673" y="2546454"/>
            <a:ext cx="2943871" cy="1934463"/>
          </a:xfrm>
          <a:prstGeom prst="straightConnector1">
            <a:avLst/>
          </a:prstGeom>
          <a:ln w="57150">
            <a:solidFill>
              <a:srgbClr val="F6AB16"/>
            </a:solidFill>
            <a:tail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955507" y="2566934"/>
            <a:ext cx="74351" cy="1964585"/>
          </a:xfrm>
          <a:prstGeom prst="straightConnector1">
            <a:avLst/>
          </a:prstGeom>
          <a:ln w="57150">
            <a:solidFill>
              <a:srgbClr val="F6AB16"/>
            </a:solidFill>
            <a:tail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7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id="9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1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2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14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1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143001" y="205979"/>
            <a:ext cx="6870248" cy="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Active Control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EF27AE-3BAA-4A28-96F1-04A0A684B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249" y="870803"/>
            <a:ext cx="5729749" cy="429731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4431079" y="699770"/>
            <a:ext cx="2813540" cy="1570819"/>
          </a:xfrm>
          <a:prstGeom prst="straightConnector1">
            <a:avLst/>
          </a:prstGeom>
          <a:ln w="57150">
            <a:solidFill>
              <a:srgbClr val="F6AB16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143001" y="205979"/>
            <a:ext cx="6870248" cy="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Active Control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ADECB-E6EB-4EFB-98D5-D956CA749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4637556" y="2027124"/>
            <a:ext cx="2813540" cy="1570819"/>
          </a:xfrm>
          <a:prstGeom prst="straightConnector1">
            <a:avLst/>
          </a:prstGeom>
          <a:ln w="57150">
            <a:solidFill>
              <a:srgbClr val="F6AB16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5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143001" y="205979"/>
            <a:ext cx="6870248" cy="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Active Control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C79AD-18C6-46BE-B794-52D0EE5D6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723" y="0"/>
            <a:ext cx="6722555" cy="5143500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3311013" y="1460090"/>
            <a:ext cx="2403176" cy="1216079"/>
          </a:xfrm>
          <a:prstGeom prst="straightConnector1">
            <a:avLst/>
          </a:prstGeom>
          <a:ln w="57150">
            <a:solidFill>
              <a:srgbClr val="F6AB16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877297A-7CDC-4EC2-8D09-5A2C5CD4C2AA}"/>
              </a:ext>
            </a:extLst>
          </p:cNvPr>
          <p:cNvSpPr txBox="1">
            <a:spLocks/>
          </p:cNvSpPr>
          <p:nvPr/>
        </p:nvSpPr>
        <p:spPr bwMode="auto">
          <a:xfrm>
            <a:off x="1257301" y="-41630"/>
            <a:ext cx="6870248" cy="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Active Control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721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160" y="1598303"/>
            <a:ext cx="8656319" cy="302594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Passive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100" dirty="0"/>
              <a:t>setting up your RTK Base on existing geodetic control (e.g. Datasheet) while collecting with RTK Rover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Active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100" dirty="0"/>
              <a:t>setting up your RTK Base to log data while collecting with RTK Rover then processing Base data via OPUS; or collecting with RTN/NRTK Rover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ctive vs passive"/>
          <p:cNvSpPr>
            <a:spLocks noGrp="1"/>
          </p:cNvSpPr>
          <p:nvPr>
            <p:ph type="title"/>
          </p:nvPr>
        </p:nvSpPr>
        <p:spPr>
          <a:xfrm>
            <a:off x="1143000" y="741053"/>
            <a:ext cx="6858000" cy="857250"/>
          </a:xfrm>
        </p:spPr>
        <p:txBody>
          <a:bodyPr/>
          <a:lstStyle/>
          <a:p>
            <a:r>
              <a:rPr lang="en-US" sz="4050" b="1" dirty="0"/>
              <a:t>Active vs. Passive Control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43001" y="205979"/>
            <a:ext cx="6870248" cy="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Geodetic Control – Terminology</a:t>
            </a:r>
            <a:endParaRPr lang="en-US" sz="3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605892" y="4689203"/>
            <a:ext cx="3932216" cy="39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50" dirty="0">
                <a:latin typeface="Cambria" panose="02040503050406030204" pitchFamily="18" charset="0"/>
                <a:ea typeface="Cambria" panose="02040503050406030204" pitchFamily="18" charset="0"/>
              </a:rPr>
              <a:t>My point: </a:t>
            </a:r>
            <a:r>
              <a:rPr lang="en-US" sz="1950" i="1" dirty="0">
                <a:latin typeface="Cambria" panose="02040503050406030204" pitchFamily="18" charset="0"/>
                <a:ea typeface="Cambria" panose="02040503050406030204" pitchFamily="18" charset="0"/>
              </a:rPr>
              <a:t>surveying is still surveying</a:t>
            </a:r>
            <a:endParaRPr lang="en-US" sz="195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F30E5AD-1A2B-4485-B2D6-CC10EB0E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OPUS Projects?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576364-F6D8-4D9E-9281-D96056D1C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ClrTx/>
              <a:buFont typeface="+mj-lt"/>
              <a:buAutoNum type="arabicPeriod"/>
              <a:defRPr/>
            </a:pP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Reference Epoch Coordinates  (RECs)</a:t>
            </a:r>
          </a:p>
          <a:p>
            <a:pPr lvl="1">
              <a:spcBef>
                <a:spcPts val="1200"/>
              </a:spcBef>
              <a:buClrTx/>
              <a:defRPr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You’ll get coordinates in NATRF2022 and NAPGD2022 on “day one”</a:t>
            </a:r>
          </a:p>
          <a:p>
            <a:pPr lvl="1">
              <a:spcBef>
                <a:spcPts val="1200"/>
              </a:spcBef>
              <a:buClrTx/>
              <a:defRPr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Only “recent” GPS data in the IDB will get RECs </a:t>
            </a:r>
          </a:p>
          <a:p>
            <a:pPr lvl="2">
              <a:buClrTx/>
              <a:defRPr/>
            </a:pPr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Federal Register Notice – July 2020</a:t>
            </a:r>
          </a:p>
          <a:p>
            <a:pPr lvl="1">
              <a:buClrTx/>
              <a:defRPr/>
            </a:pPr>
            <a:endParaRPr lang="en-US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Tx/>
              <a:buFont typeface="+mj-lt"/>
              <a:buAutoNum type="arabicPeriod"/>
              <a:defRPr/>
            </a:pP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GPS on Benchmarks (</a:t>
            </a:r>
            <a:r>
              <a:rPr lang="en-US" sz="2800" dirty="0" err="1">
                <a:ea typeface="Open Sans" panose="020B0606030504020204" pitchFamily="34" charset="0"/>
                <a:cs typeface="Open Sans" panose="020B0606030504020204" pitchFamily="34" charset="0"/>
              </a:rPr>
              <a:t>GPSonBM</a:t>
            </a: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lvl="1">
              <a:spcBef>
                <a:spcPts val="1200"/>
              </a:spcBef>
              <a:buClrTx/>
              <a:defRPr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3 occupations @ 5 minutes each vs. 2 occupations @ 4 hours each</a:t>
            </a:r>
          </a:p>
          <a:p>
            <a:pPr lvl="1">
              <a:spcBef>
                <a:spcPts val="1200"/>
              </a:spcBef>
              <a:buClrTx/>
              <a:defRPr/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Multi-constellation aka “</a:t>
            </a:r>
            <a:r>
              <a:rPr lang="en-US" sz="2400" dirty="0" err="1">
                <a:ea typeface="Open Sans" panose="020B0606030504020204" pitchFamily="34" charset="0"/>
                <a:cs typeface="Open Sans" panose="020B0606030504020204" pitchFamily="34" charset="0"/>
              </a:rPr>
              <a:t>GNSSonBM</a:t>
            </a: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A1245-AD14-40AC-AF65-C80A6AA9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39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8BCCBB-D5BD-4191-92F2-248EF7332244}"/>
              </a:ext>
            </a:extLst>
          </p:cNvPr>
          <p:cNvGrpSpPr>
            <a:grpSpLocks noChangeAspect="1"/>
          </p:cNvGrpSpPr>
          <p:nvPr/>
        </p:nvGrpSpPr>
        <p:grpSpPr>
          <a:xfrm>
            <a:off x="2659286" y="2622972"/>
            <a:ext cx="6027514" cy="4493368"/>
            <a:chOff x="4572000" y="5435303"/>
            <a:chExt cx="9144000" cy="68166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A0B4AD-38EB-40EA-A96A-9F0ADEECC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5435303"/>
              <a:ext cx="9144000" cy="6816631"/>
            </a:xfrm>
            <a:prstGeom prst="rect">
              <a:avLst/>
            </a:prstGeom>
          </p:spPr>
        </p:pic>
        <p:sp>
          <p:nvSpPr>
            <p:cNvPr id="12" name="Rounded Rectangle 8">
              <a:extLst>
                <a:ext uri="{FF2B5EF4-FFF2-40B4-BE49-F238E27FC236}">
                  <a16:creationId xmlns:a16="http://schemas.microsoft.com/office/drawing/2014/main" id="{55DD8473-0C20-4BE2-8269-9A5D204AC504}"/>
                </a:ext>
              </a:extLst>
            </p:cNvPr>
            <p:cNvSpPr/>
            <p:nvPr/>
          </p:nvSpPr>
          <p:spPr>
            <a:xfrm>
              <a:off x="7114233" y="7122838"/>
              <a:ext cx="5325627" cy="42203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>
              <a:hlinkClick r:id="rId3"/>
              <a:extLst>
                <a:ext uri="{FF2B5EF4-FFF2-40B4-BE49-F238E27FC236}">
                  <a16:creationId xmlns:a16="http://schemas.microsoft.com/office/drawing/2014/main" id="{043BB756-B773-4FEC-AD8E-829B6ED0D78F}"/>
                </a:ext>
              </a:extLst>
            </p:cNvPr>
            <p:cNvSpPr/>
            <p:nvPr/>
          </p:nvSpPr>
          <p:spPr>
            <a:xfrm>
              <a:off x="4572001" y="6811339"/>
              <a:ext cx="8852599" cy="153739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>
              <a:hlinkClick r:id="rId4"/>
              <a:extLst>
                <a:ext uri="{FF2B5EF4-FFF2-40B4-BE49-F238E27FC236}">
                  <a16:creationId xmlns:a16="http://schemas.microsoft.com/office/drawing/2014/main" id="{27ABF6A2-A946-4902-8CEC-1C98747D9A8E}"/>
                </a:ext>
              </a:extLst>
            </p:cNvPr>
            <p:cNvSpPr/>
            <p:nvPr/>
          </p:nvSpPr>
          <p:spPr>
            <a:xfrm>
              <a:off x="11422380" y="8998446"/>
              <a:ext cx="1158240" cy="35814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84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85900" y="645069"/>
            <a:ext cx="6172200" cy="301997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429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-Department of Commerce 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DoC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3429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(~47,000 employees)</a:t>
            </a:r>
          </a:p>
          <a:p>
            <a:pPr marL="3429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</a:p>
          <a:p>
            <a:pPr marL="3429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-National Oceanic and Atmospheric 						Administration (NOAA)</a:t>
            </a:r>
          </a:p>
          <a:p>
            <a:pPr marL="3429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</a:t>
            </a:r>
          </a:p>
          <a:p>
            <a:pPr marL="3429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-National Ocean Service (NOS)</a:t>
            </a:r>
          </a:p>
        </p:txBody>
      </p:sp>
      <p:sp>
        <p:nvSpPr>
          <p:cNvPr id="3" name="organizational structure"/>
          <p:cNvSpPr>
            <a:spLocks noGrp="1"/>
          </p:cNvSpPr>
          <p:nvPr>
            <p:ph type="title"/>
          </p:nvPr>
        </p:nvSpPr>
        <p:spPr>
          <a:xfrm>
            <a:off x="1485900" y="120253"/>
            <a:ext cx="6172200" cy="85725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Organizational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27" y="1039841"/>
            <a:ext cx="748344" cy="748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908" y="2132735"/>
            <a:ext cx="851783" cy="851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983" y="3954653"/>
            <a:ext cx="943976" cy="94924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572000" y="1778190"/>
            <a:ext cx="0" cy="446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2782671"/>
            <a:ext cx="0" cy="446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79706" y="3586058"/>
            <a:ext cx="0" cy="446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1485900" y="3704754"/>
            <a:ext cx="6172200" cy="123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defTabSz="342900">
              <a:buNone/>
              <a:defRPr/>
            </a:pPr>
            <a:endParaRPr lang="en-US" sz="2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1" indent="0" defTabSz="342900">
              <a:buNone/>
              <a:defRPr/>
            </a:pPr>
            <a:r>
              <a:rPr lang="en-US" sz="2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-National Geodetic Survey (NGS)</a:t>
            </a:r>
          </a:p>
          <a:p>
            <a:pPr marL="342900" lvl="1" indent="0" defTabSz="342900">
              <a:buNone/>
              <a:defRPr/>
            </a:pPr>
            <a:r>
              <a:rPr lang="en-US" sz="2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(~175 employees)</a:t>
            </a:r>
          </a:p>
          <a:p>
            <a:pPr marL="342900" lvl="1" indent="0" defTabSz="342900">
              <a:buNone/>
              <a:defRPr/>
            </a:pPr>
            <a:endParaRPr lang="en-US" sz="2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589" y="1045298"/>
            <a:ext cx="778972" cy="776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277" y="4031513"/>
            <a:ext cx="1891594" cy="75663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922073" y="1931592"/>
            <a:ext cx="0" cy="20230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not equal"/>
          <p:cNvSpPr txBox="1"/>
          <p:nvPr/>
        </p:nvSpPr>
        <p:spPr bwMode="auto">
          <a:xfrm>
            <a:off x="3395720" y="3941713"/>
            <a:ext cx="859221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≠</a:t>
            </a:r>
          </a:p>
        </p:txBody>
      </p:sp>
      <p:sp>
        <p:nvSpPr>
          <p:cNvPr id="17" name="we're not usgs"/>
          <p:cNvSpPr txBox="1">
            <a:spLocks/>
          </p:cNvSpPr>
          <p:nvPr/>
        </p:nvSpPr>
        <p:spPr bwMode="auto">
          <a:xfrm>
            <a:off x="1493606" y="132416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342900"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We’re not USGS, we’re NGS</a:t>
            </a:r>
          </a:p>
        </p:txBody>
      </p:sp>
    </p:spTree>
    <p:extLst>
      <p:ext uri="{BB962C8B-B14F-4D97-AF65-F5344CB8AC3E}">
        <p14:creationId xmlns:p14="http://schemas.microsoft.com/office/powerpoint/2010/main" val="386248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6" grpId="0"/>
      <p:bldP spid="10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F386D7-C9A1-4950-9AEF-A7ED7ED5AC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89852"/>
          <a:ext cx="8229600" cy="30690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81438">
                  <a:extLst>
                    <a:ext uri="{9D8B030D-6E8A-4147-A177-3AD203B41FA5}">
                      <a16:colId xmlns:a16="http://schemas.microsoft.com/office/drawing/2014/main" val="2006460299"/>
                    </a:ext>
                  </a:extLst>
                </a:gridCol>
                <a:gridCol w="2002612">
                  <a:extLst>
                    <a:ext uri="{9D8B030D-6E8A-4147-A177-3AD203B41FA5}">
                      <a16:colId xmlns:a16="http://schemas.microsoft.com/office/drawing/2014/main" val="981147893"/>
                    </a:ext>
                  </a:extLst>
                </a:gridCol>
                <a:gridCol w="2327563">
                  <a:extLst>
                    <a:ext uri="{9D8B030D-6E8A-4147-A177-3AD203B41FA5}">
                      <a16:colId xmlns:a16="http://schemas.microsoft.com/office/drawing/2014/main" val="933821154"/>
                    </a:ext>
                  </a:extLst>
                </a:gridCol>
                <a:gridCol w="2217987">
                  <a:extLst>
                    <a:ext uri="{9D8B030D-6E8A-4147-A177-3AD203B41FA5}">
                      <a16:colId xmlns:a16="http://schemas.microsoft.com/office/drawing/2014/main" val="2234004974"/>
                    </a:ext>
                  </a:extLst>
                </a:gridCol>
              </a:tblGrid>
              <a:tr h="7210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dirty="0">
                        <a:latin typeface="+mj-lt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j-lt"/>
                        </a:rPr>
                        <a:t>OPUS Shared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OPUS Projects</a:t>
                      </a:r>
                    </a:p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(RINEX)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j-lt"/>
                        </a:rPr>
                        <a:t>OPUS Projects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j-lt"/>
                        </a:rPr>
                        <a:t>(GVX)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313045139"/>
                  </a:ext>
                </a:extLst>
              </a:tr>
              <a:tr h="66078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Minimum Occupations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4 hours</a:t>
                      </a:r>
                    </a:p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At least 1, maybe 2*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2 hours</a:t>
                      </a:r>
                    </a:p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At least 2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5 minutes</a:t>
                      </a:r>
                    </a:p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At least 3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3060021914"/>
                  </a:ext>
                </a:extLst>
              </a:tr>
              <a:tr h="60584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Processing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OPUS-S</a:t>
                      </a:r>
                    </a:p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(sequential)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PAGES</a:t>
                      </a:r>
                    </a:p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(simultaneous)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Real Time</a:t>
                      </a:r>
                    </a:p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(RTN/NRTK)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650301564"/>
                  </a:ext>
                </a:extLst>
              </a:tr>
              <a:tr h="47555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Adjustment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None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Least Squares Network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Least Squares Network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2445670978"/>
                  </a:ext>
                </a:extLst>
              </a:tr>
              <a:tr h="60584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j-lt"/>
                        </a:rPr>
                        <a:t>Metadata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2 photos</a:t>
                      </a:r>
                    </a:p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Brief Description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3 photos, WinDesc files,</a:t>
                      </a:r>
                    </a:p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Logs, &amp; Report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3 photos, WinDesc files,</a:t>
                      </a:r>
                    </a:p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Logs, &amp; Report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125912927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11C41-4976-4C8D-8A3C-963E0CF5C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40</a:t>
            </a:fld>
            <a:endParaRPr lang="en-US"/>
          </a:p>
        </p:txBody>
      </p:sp>
      <p:pic>
        <p:nvPicPr>
          <p:cNvPr id="7" name="OPUS shared">
            <a:extLst>
              <a:ext uri="{FF2B5EF4-FFF2-40B4-BE49-F238E27FC236}">
                <a16:creationId xmlns:a16="http://schemas.microsoft.com/office/drawing/2014/main" id="{D22E484A-654C-4FE4-8BC5-1F2545CFF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2" y="1470407"/>
            <a:ext cx="3211483" cy="3674596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datasheet1">
            <a:extLst>
              <a:ext uri="{FF2B5EF4-FFF2-40B4-BE49-F238E27FC236}">
                <a16:creationId xmlns:a16="http://schemas.microsoft.com/office/drawing/2014/main" id="{7ED13A3B-4371-4C04-8E29-5B5492F2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762" y="1787571"/>
            <a:ext cx="2785504" cy="2943716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datasheet2">
            <a:extLst>
              <a:ext uri="{FF2B5EF4-FFF2-40B4-BE49-F238E27FC236}">
                <a16:creationId xmlns:a16="http://schemas.microsoft.com/office/drawing/2014/main" id="{24DE7948-1973-42D2-B45B-31AFFB04D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466" y="2974766"/>
            <a:ext cx="2785504" cy="2943716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datasheet3">
            <a:extLst>
              <a:ext uri="{FF2B5EF4-FFF2-40B4-BE49-F238E27FC236}">
                <a16:creationId xmlns:a16="http://schemas.microsoft.com/office/drawing/2014/main" id="{616F8AE2-8332-4998-8DC1-4E17DF40D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428" y="1970043"/>
            <a:ext cx="2785504" cy="2943716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8F099-C1B4-4A35-8F21-5390A7136BD0}"/>
              </a:ext>
            </a:extLst>
          </p:cNvPr>
          <p:cNvSpPr txBox="1"/>
          <p:nvPr/>
        </p:nvSpPr>
        <p:spPr>
          <a:xfrm>
            <a:off x="457200" y="4191115"/>
            <a:ext cx="6284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*Need 2 or more GPS datasets in our database, existing data holdings count toward that.</a:t>
            </a:r>
          </a:p>
        </p:txBody>
      </p:sp>
      <p:sp>
        <p:nvSpPr>
          <p:cNvPr id="13" name="Title 15">
            <a:extLst>
              <a:ext uri="{FF2B5EF4-FFF2-40B4-BE49-F238E27FC236}">
                <a16:creationId xmlns:a16="http://schemas.microsoft.com/office/drawing/2014/main" id="{4F6F18F9-E373-420D-A78B-795AEEEC96F2}"/>
              </a:ext>
            </a:extLst>
          </p:cNvPr>
          <p:cNvSpPr txBox="1">
            <a:spLocks/>
          </p:cNvSpPr>
          <p:nvPr/>
        </p:nvSpPr>
        <p:spPr>
          <a:xfrm>
            <a:off x="0" y="205979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OPUS Shared vs. OPUS Projects</a:t>
            </a:r>
          </a:p>
        </p:txBody>
      </p:sp>
    </p:spTree>
    <p:extLst>
      <p:ext uri="{BB962C8B-B14F-4D97-AF65-F5344CB8AC3E}">
        <p14:creationId xmlns:p14="http://schemas.microsoft.com/office/powerpoint/2010/main" val="39064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 just new datums"/>
          <p:cNvSpPr txBox="1">
            <a:spLocks noGrp="1"/>
          </p:cNvSpPr>
          <p:nvPr>
            <p:ph type="title"/>
          </p:nvPr>
        </p:nvSpPr>
        <p:spPr>
          <a:xfrm>
            <a:off x="1143001" y="2906285"/>
            <a:ext cx="6857999" cy="56682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600" i="1" spc="-30" dirty="0">
                <a:cs typeface="Calibri"/>
              </a:rPr>
              <a:t>Yes, we are delayed.</a:t>
            </a:r>
            <a:endParaRPr sz="3600" i="1" dirty="0">
              <a:cs typeface="Calibri"/>
            </a:endParaRPr>
          </a:p>
        </p:txBody>
      </p:sp>
      <p:sp>
        <p:nvSpPr>
          <p:cNvPr id="3" name="nsrs modernization"/>
          <p:cNvSpPr txBox="1"/>
          <p:nvPr/>
        </p:nvSpPr>
        <p:spPr>
          <a:xfrm>
            <a:off x="1143001" y="1829574"/>
            <a:ext cx="6858000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lvl="1" algn="ctr" defTabSz="342900" fontAlgn="base">
              <a:spcBef>
                <a:spcPts val="100"/>
              </a:spcBef>
              <a:spcAft>
                <a:spcPct val="0"/>
              </a:spcAft>
              <a:defRPr/>
            </a:pPr>
            <a:r>
              <a:rPr lang="en-US" sz="5700" spc="-5" dirty="0">
                <a:solidFill>
                  <a:prstClr val="black"/>
                </a:solidFill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NSRS Modernization</a:t>
            </a:r>
          </a:p>
        </p:txBody>
      </p:sp>
    </p:spTree>
    <p:extLst>
      <p:ext uri="{BB962C8B-B14F-4D97-AF65-F5344CB8AC3E}">
        <p14:creationId xmlns:p14="http://schemas.microsoft.com/office/powerpoint/2010/main" val="4174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244890"/>
            <a:ext cx="6858000" cy="658117"/>
          </a:xfrm>
        </p:spPr>
        <p:txBody>
          <a:bodyPr/>
          <a:lstStyle/>
          <a:p>
            <a:r>
              <a:rPr lang="en-US" sz="3000" dirty="0"/>
              <a:t>Delayed Release of the Modernized NSRS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8420" y="936702"/>
            <a:ext cx="8668214" cy="373194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200" i="1" dirty="0"/>
              <a:t>How long will the delay be?</a:t>
            </a:r>
          </a:p>
          <a:p>
            <a:pPr marL="348854" lvl="1"/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Our website or newsletter is best source of projected timeframe, current estimate is </a:t>
            </a:r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middle of 2025</a:t>
            </a:r>
            <a:r>
              <a:rPr lang="en-US" alt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n-US" altLang="en-US" sz="2200" i="1" dirty="0"/>
              <a:t>Will the names stay the same?</a:t>
            </a:r>
          </a:p>
          <a:p>
            <a:pPr marL="348854" lvl="1"/>
            <a:r>
              <a:rPr lang="en-US" altLang="en-US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Yes, terms containing “2022” such as “NATRF2022” and “NAPGD2022” will remain the same.</a:t>
            </a:r>
          </a:p>
          <a:p>
            <a:pPr>
              <a:spcBef>
                <a:spcPts val="1800"/>
              </a:spcBef>
            </a:pPr>
            <a:r>
              <a:rPr lang="en-US" altLang="en-US" sz="2200" i="1" dirty="0"/>
              <a:t>Will all previously proposed products be released along with the new datums?</a:t>
            </a:r>
          </a:p>
          <a:p>
            <a:pPr marL="348854" lvl="1"/>
            <a:r>
              <a:rPr lang="en-US" altLang="en-US" sz="2200" dirty="0">
                <a:solidFill>
                  <a:prstClr val="black"/>
                </a:solidFill>
                <a:ea typeface="Cambria" panose="02040503050406030204" pitchFamily="18" charset="0"/>
              </a:rPr>
              <a:t>No, they will not</a:t>
            </a:r>
            <a:r>
              <a:rPr lang="en-US" altLang="en-US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2200" dirty="0">
                <a:solidFill>
                  <a:prstClr val="black"/>
                </a:solidFill>
                <a:ea typeface="Cambria" panose="02040503050406030204" pitchFamily="18" charset="0"/>
              </a:rPr>
              <a:t>Check out our June 2022 webinar.</a:t>
            </a:r>
            <a:r>
              <a:rPr lang="en-US" altLang="en-US" sz="2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altLang="en-US" sz="2200" b="1" i="1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0" y="4853426"/>
            <a:ext cx="272702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hlinkClick r:id="rId3"/>
              </a:rPr>
              <a:t>hyperlink to the Track Our Progress homepage</a:t>
            </a:r>
            <a:endParaRPr lang="en-US" sz="1050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625636" y="4852354"/>
            <a:ext cx="151836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hlinkClick r:id="rId4"/>
              </a:rPr>
              <a:t>hyperlink to the full FAQ</a:t>
            </a:r>
            <a:endParaRPr lang="en-US" sz="1050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0E46E-823A-41AC-818C-80C6AAE94C7D}"/>
              </a:ext>
            </a:extLst>
          </p:cNvPr>
          <p:cNvSpPr txBox="1"/>
          <p:nvPr/>
        </p:nvSpPr>
        <p:spPr bwMode="auto">
          <a:xfrm>
            <a:off x="3908196" y="4861588"/>
            <a:ext cx="132760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>
                <a:solidFill>
                  <a:prstClr val="black"/>
                </a:solidFill>
                <a:hlinkClick r:id="rId5"/>
              </a:rPr>
              <a:t>June 2022 webinar</a:t>
            </a:r>
            <a:endParaRPr lang="en-US" sz="1050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48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" l="22" r="1" t="23"/>
          <a:stretch/>
        </p:blipFill>
        <p:spPr>
          <a:xfrm>
            <a:off x="1280438" y="1870004"/>
            <a:ext cx="2192270" cy="174190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113657"/>
            <a:ext cx="6172200" cy="857250"/>
          </a:xfrm>
        </p:spPr>
        <p:txBody>
          <a:bodyPr/>
          <a:lstStyle/>
          <a:p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Evolution of the NSRS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79674597"/>
              </p:ext>
            </p:extLst>
          </p:nvPr>
        </p:nvGraphicFramePr>
        <p:xfrm>
          <a:off x="1280438" y="822960"/>
          <a:ext cx="6625147" cy="1139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cs="rId7" r:dm="rId4" r:lo="rId5" r:q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" l="72" r="34"/>
          <a:stretch/>
        </p:blipFill>
        <p:spPr>
          <a:xfrm>
            <a:off x="3712553" y="2569646"/>
            <a:ext cx="2017067" cy="1750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95" y="1870004"/>
            <a:ext cx="1408626" cy="251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13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8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9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2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1200154"/>
            <a:ext cx="5705475" cy="3394472"/>
          </a:xfrm>
        </p:spPr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You resisted it for a while…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It was a little cumbersome to get used to…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But soon you were hooked!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/>
          <a:lstStyle/>
          <a:p>
            <a:r>
              <a:rPr lang="en-US" sz="3150" dirty="0"/>
              <a:t>Modernized NSRS is our “smartphone”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5798" y="1595885"/>
            <a:ext cx="3795142" cy="284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0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8184F-47C7-4DF0-BA2C-52F08F986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/>
          </a:bodyPr>
          <a:lstStyle/>
          <a:p>
            <a:r>
              <a:rPr lang="en-US" sz="4000" dirty="0"/>
              <a:t>Modernizing the NSRS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CB94E-1EFB-4F90-B437-491669595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005414"/>
            <a:ext cx="8176260" cy="398568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Updating </a:t>
            </a:r>
            <a:r>
              <a:rPr lang="en-US" sz="2400" b="1" i="1" dirty="0"/>
              <a:t>all</a:t>
            </a:r>
            <a:r>
              <a:rPr lang="en-US" sz="2400" dirty="0"/>
              <a:t> NSRS coordinates</a:t>
            </a:r>
          </a:p>
          <a:p>
            <a:pPr lvl="1">
              <a:defRPr/>
            </a:pPr>
            <a:r>
              <a:rPr lang="en-US" sz="2000" dirty="0"/>
              <a:t>Replace existing datums with new datums</a:t>
            </a:r>
          </a:p>
          <a:p>
            <a:pPr lvl="1">
              <a:defRPr/>
            </a:pPr>
            <a:r>
              <a:rPr lang="en-US" sz="2000" dirty="0"/>
              <a:t>Replacing existing SPCS83 with new SPCS2022</a:t>
            </a:r>
          </a:p>
          <a:p>
            <a:pPr lvl="1">
              <a:defRPr/>
            </a:pPr>
            <a:r>
              <a:rPr lang="en-US" sz="2000" dirty="0"/>
              <a:t>Accounting for coordinates changing with time</a:t>
            </a:r>
          </a:p>
          <a:p>
            <a:pPr>
              <a:defRPr/>
            </a:pPr>
            <a:r>
              <a:rPr lang="en-US" sz="2400" dirty="0"/>
              <a:t>Improving NGS products and services</a:t>
            </a:r>
          </a:p>
          <a:p>
            <a:pPr>
              <a:defRPr/>
            </a:pPr>
            <a:r>
              <a:rPr lang="en-US" sz="2400" dirty="0"/>
              <a:t>Simplifying customer contributions</a:t>
            </a:r>
          </a:p>
          <a:p>
            <a:pPr>
              <a:defRPr/>
            </a:pPr>
            <a:r>
              <a:rPr lang="en-US" sz="2400" dirty="0"/>
              <a:t>Making the NSRS:</a:t>
            </a:r>
          </a:p>
          <a:p>
            <a:pPr lvl="1">
              <a:defRPr/>
            </a:pPr>
            <a:r>
              <a:rPr lang="en-US" sz="2000" b="1" i="1" dirty="0"/>
              <a:t>More</a:t>
            </a:r>
            <a:r>
              <a:rPr lang="en-US" sz="2000" dirty="0"/>
              <a:t> accurate</a:t>
            </a:r>
          </a:p>
          <a:p>
            <a:pPr lvl="1">
              <a:defRPr/>
            </a:pPr>
            <a:r>
              <a:rPr lang="en-US" sz="2000" b="1" i="1" dirty="0"/>
              <a:t>More</a:t>
            </a:r>
            <a:r>
              <a:rPr lang="en-US" sz="2000" dirty="0"/>
              <a:t> accessible</a:t>
            </a:r>
          </a:p>
          <a:p>
            <a:pPr lvl="1">
              <a:defRPr/>
            </a:pPr>
            <a:r>
              <a:rPr lang="en-US" sz="2000" b="1" i="1" dirty="0"/>
              <a:t>More</a:t>
            </a:r>
            <a:r>
              <a:rPr lang="en-US" sz="2000" dirty="0"/>
              <a:t> efficient</a:t>
            </a: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5672F8-2E11-420E-932D-1C02A556BF66}"/>
              </a:ext>
            </a:extLst>
          </p:cNvPr>
          <p:cNvSpPr/>
          <p:nvPr/>
        </p:nvSpPr>
        <p:spPr>
          <a:xfrm rot="20193485">
            <a:off x="6228809" y="2886304"/>
            <a:ext cx="2190344" cy="16850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Rollout in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2DE03-F867-4875-AC5C-1411BEB15F82}"/>
              </a:ext>
            </a:extLst>
          </p:cNvPr>
          <p:cNvSpPr txBox="1"/>
          <p:nvPr/>
        </p:nvSpPr>
        <p:spPr>
          <a:xfrm>
            <a:off x="6779895" y="1999955"/>
            <a:ext cx="126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ge Italic" panose="03070502040507070304" pitchFamily="66" charset="0"/>
                <a:ea typeface="+mn-ea"/>
                <a:cs typeface="+mn-cs"/>
              </a:rPr>
              <a:t>begins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6CC2FA-C6C5-4462-95D8-F7237114AD6F}"/>
              </a:ext>
            </a:extLst>
          </p:cNvPr>
          <p:cNvCxnSpPr>
            <a:cxnSpLocks/>
          </p:cNvCxnSpPr>
          <p:nvPr/>
        </p:nvCxnSpPr>
        <p:spPr>
          <a:xfrm>
            <a:off x="7362081" y="2416437"/>
            <a:ext cx="177909" cy="487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27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43000" y="310488"/>
            <a:ext cx="6858000" cy="4480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defTabSz="685800">
              <a:buSzPct val="159375"/>
            </a:pPr>
            <a:r>
              <a:rPr lang="en-US" sz="3750" b="1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Positional Components of </a:t>
            </a:r>
          </a:p>
          <a:p>
            <a:pPr algn="ctr" defTabSz="685800">
              <a:buSzPct val="159375"/>
            </a:pPr>
            <a:r>
              <a:rPr lang="en-US" sz="3750" b="1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the NSRS</a:t>
            </a:r>
            <a:endParaRPr lang="en-US" sz="3750" b="1" spc="-5" dirty="0">
              <a:solidFill>
                <a:prstClr val="black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algn="ctr" defTabSz="685800">
              <a:spcBef>
                <a:spcPts val="2250"/>
              </a:spcBef>
              <a:buSzPct val="159375"/>
            </a:pPr>
            <a:r>
              <a:rPr lang="en-US" sz="3600" b="1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Geometric</a:t>
            </a:r>
          </a:p>
          <a:p>
            <a:pPr algn="ctr" defTabSz="685800">
              <a:buSzPct val="159375"/>
            </a:pPr>
            <a:r>
              <a:rPr lang="en-US" sz="2700" b="1" spc="-15" dirty="0">
                <a:solidFill>
                  <a:prstClr val="black">
                    <a:lumMod val="65000"/>
                    <a:lumOff val="35000"/>
                  </a:prst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aka “Horizontal”</a:t>
            </a:r>
          </a:p>
          <a:p>
            <a:pPr algn="ctr" defTabSz="685800">
              <a:buSzPct val="159375"/>
            </a:pPr>
            <a:r>
              <a:rPr lang="en-US" sz="2400" b="1" spc="-15" dirty="0">
                <a:solidFill>
                  <a:prstClr val="black">
                    <a:lumMod val="65000"/>
                    <a:lumOff val="35000"/>
                  </a:prst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Latitude, Longitude, </a:t>
            </a:r>
            <a:r>
              <a:rPr lang="en-US" sz="2400" b="1" i="1" spc="-15" dirty="0">
                <a:solidFill>
                  <a:prstClr val="black">
                    <a:lumMod val="65000"/>
                    <a:lumOff val="35000"/>
                  </a:prst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Ellipsoid Height</a:t>
            </a:r>
          </a:p>
          <a:p>
            <a:pPr algn="ctr" defTabSz="685800">
              <a:spcBef>
                <a:spcPts val="2250"/>
              </a:spcBef>
              <a:buSzPct val="159375"/>
            </a:pPr>
            <a:r>
              <a:rPr lang="en-US" sz="3600" b="1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Geopotential</a:t>
            </a:r>
          </a:p>
          <a:p>
            <a:pPr algn="ctr" defTabSz="685800">
              <a:buSzPct val="159375"/>
            </a:pPr>
            <a:r>
              <a:rPr lang="en-US" sz="2700" b="1" spc="-15" dirty="0">
                <a:solidFill>
                  <a:prstClr val="black">
                    <a:lumMod val="65000"/>
                    <a:lumOff val="35000"/>
                  </a:prst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aka Orthometric Height</a:t>
            </a:r>
          </a:p>
          <a:p>
            <a:pPr algn="ctr" defTabSz="685800">
              <a:buSzPct val="159375"/>
            </a:pPr>
            <a:r>
              <a:rPr lang="en-US" sz="2700" b="1" spc="-15" dirty="0">
                <a:solidFill>
                  <a:prstClr val="black">
                    <a:lumMod val="65000"/>
                    <a:lumOff val="35000"/>
                  </a:prst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aka “Elevation”</a:t>
            </a:r>
            <a:endParaRPr lang="en-US" sz="3600" b="1" spc="-15" dirty="0">
              <a:solidFill>
                <a:prstClr val="black">
                  <a:lumMod val="65000"/>
                  <a:lumOff val="35000"/>
                </a:prst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736557" y="1870355"/>
            <a:ext cx="11644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</a:rPr>
              <a:t>NAD83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608406" y="3466424"/>
            <a:ext cx="1613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</a:rPr>
              <a:t>NAVD88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Arrow Connector 6"/>
          <p:cNvCxnSpPr>
            <a:cxnSpLocks/>
            <a:endCxn id="3" idx="1"/>
          </p:cNvCxnSpPr>
          <p:nvPr/>
        </p:nvCxnSpPr>
        <p:spPr>
          <a:xfrm>
            <a:off x="5700713" y="2089646"/>
            <a:ext cx="1035844" cy="1154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endCxn id="5" idx="1"/>
          </p:cNvCxnSpPr>
          <p:nvPr/>
        </p:nvCxnSpPr>
        <p:spPr>
          <a:xfrm>
            <a:off x="5972175" y="3685715"/>
            <a:ext cx="636231" cy="1154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91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26124" y="702464"/>
            <a:ext cx="8907517" cy="3126483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 algn="ctr">
              <a:buSzPct val="159375"/>
              <a:tabLst>
                <a:tab pos="297808" algn="l"/>
                <a:tab pos="298442" algn="l"/>
              </a:tabLst>
              <a:defRPr/>
            </a:pPr>
            <a:r>
              <a:rPr lang="en-US" sz="4950" b="1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NATRF2022</a:t>
            </a:r>
          </a:p>
          <a:p>
            <a:pPr marL="12700" algn="ctr">
              <a:buSzPct val="159375"/>
              <a:tabLst>
                <a:tab pos="297808" algn="l"/>
                <a:tab pos="298442" algn="l"/>
              </a:tabLst>
              <a:defRPr/>
            </a:pPr>
            <a:r>
              <a:rPr lang="en-US" sz="2800" b="1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North </a:t>
            </a:r>
            <a:r>
              <a:rPr lang="en-US" sz="2800" b="1" spc="-5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American </a:t>
            </a:r>
            <a:r>
              <a:rPr lang="en-US" sz="2800" b="1" spc="-15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Terrestrial Reference Frame of 2022</a:t>
            </a:r>
            <a:endParaRPr lang="en-US" sz="2800" b="1" spc="-5" dirty="0">
              <a:solidFill>
                <a:prstClr val="black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2700" algn="ctr" defTabSz="342900" fontAlgn="base">
              <a:spcBef>
                <a:spcPts val="1350"/>
              </a:spcBef>
              <a:spcAft>
                <a:spcPts val="1350"/>
              </a:spcAft>
              <a:buSzPct val="159375"/>
              <a:tabLst>
                <a:tab pos="297808" algn="l"/>
                <a:tab pos="298442" algn="l"/>
              </a:tabLst>
              <a:defRPr/>
            </a:pPr>
            <a:r>
              <a:rPr lang="en-US" sz="3150" b="1" i="1" spc="-15" dirty="0">
                <a:solidFill>
                  <a:prstClr val="black">
                    <a:lumMod val="50000"/>
                    <a:lumOff val="50000"/>
                  </a:prst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will replace</a:t>
            </a:r>
          </a:p>
          <a:p>
            <a:pPr marL="12700" algn="ctr">
              <a:buSzPct val="159375"/>
              <a:tabLst>
                <a:tab pos="297808" algn="l"/>
                <a:tab pos="298442" algn="l"/>
              </a:tabLst>
              <a:defRPr/>
            </a:pPr>
            <a:r>
              <a:rPr lang="en-US" sz="4500" b="1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NAD83</a:t>
            </a:r>
          </a:p>
          <a:p>
            <a:pPr marL="12700" algn="ctr">
              <a:buSzPct val="159375"/>
              <a:tabLst>
                <a:tab pos="297808" algn="l"/>
                <a:tab pos="298442" algn="l"/>
              </a:tabLst>
              <a:defRPr/>
            </a:pPr>
            <a:r>
              <a:rPr lang="en-US" sz="2400" b="1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North </a:t>
            </a:r>
            <a:r>
              <a:rPr lang="en-US" sz="2400" b="1" spc="-5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American </a:t>
            </a:r>
            <a:r>
              <a:rPr lang="en-US" sz="2400" b="1" spc="-15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Datum of 1983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96E2A2-0094-497B-AB4E-FD413C87AB6A}"/>
              </a:ext>
            </a:extLst>
          </p:cNvPr>
          <p:cNvSpPr txBox="1"/>
          <p:nvPr/>
        </p:nvSpPr>
        <p:spPr>
          <a:xfrm>
            <a:off x="-17583" y="4256365"/>
            <a:ext cx="9161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Technically, not just NATRF2022 but also its 3 sister TRFs…</a:t>
            </a:r>
          </a:p>
        </p:txBody>
      </p:sp>
    </p:spTree>
    <p:extLst>
      <p:ext uri="{BB962C8B-B14F-4D97-AF65-F5344CB8AC3E}">
        <p14:creationId xmlns:p14="http://schemas.microsoft.com/office/powerpoint/2010/main" val="3270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41178"/>
            <a:ext cx="9144000" cy="627736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4000" spc="-5" dirty="0">
                <a:cs typeface="Calibri"/>
              </a:rPr>
              <a:t>Four</a:t>
            </a:r>
            <a:r>
              <a:rPr sz="4000" spc="-5" dirty="0">
                <a:cs typeface="Calibri"/>
              </a:rPr>
              <a:t> </a:t>
            </a:r>
            <a:r>
              <a:rPr lang="en-US" sz="4000" spc="-5" dirty="0">
                <a:cs typeface="Calibri"/>
              </a:rPr>
              <a:t>T</a:t>
            </a:r>
            <a:r>
              <a:rPr sz="4000" spc="-35" dirty="0">
                <a:cs typeface="Calibri"/>
              </a:rPr>
              <a:t>R</a:t>
            </a:r>
            <a:r>
              <a:rPr sz="4000" spc="-20" dirty="0">
                <a:cs typeface="Calibri"/>
              </a:rPr>
              <a:t>Fs</a:t>
            </a:r>
            <a:r>
              <a:rPr lang="en-US" sz="4000" spc="-20" dirty="0">
                <a:cs typeface="Calibri"/>
              </a:rPr>
              <a:t> for Modernized NSRS</a:t>
            </a:r>
            <a:endParaRPr sz="40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3068" y="1148878"/>
            <a:ext cx="8669438" cy="391935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SzPct val="100000"/>
              <a:tabLst>
                <a:tab pos="297808" algn="l"/>
                <a:tab pos="298442" algn="l"/>
              </a:tabLst>
              <a:defRPr/>
            </a:pPr>
            <a:r>
              <a:rPr sz="27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North </a:t>
            </a:r>
            <a:r>
              <a:rPr sz="2700" spc="-5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American </a:t>
            </a:r>
            <a:r>
              <a:rPr sz="2700" spc="-15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Terrestrial </a:t>
            </a:r>
            <a:r>
              <a:rPr sz="2700" spc="-5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Reference Frame of</a:t>
            </a:r>
            <a:r>
              <a:rPr sz="2700" spc="-25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sz="2700" spc="-5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2022</a:t>
            </a:r>
            <a:endParaRPr sz="2700" dirty="0"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700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sz="2700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(NATRF2022)</a:t>
            </a:r>
            <a:endParaRPr lang="en-US" sz="2700" spc="-15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385763" indent="-385763"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defRPr/>
            </a:pPr>
            <a:endParaRPr lang="en-US" sz="2700" spc="-15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SzPct val="100000"/>
              <a:tabLst>
                <a:tab pos="297808" algn="l"/>
                <a:tab pos="298442" algn="l"/>
              </a:tabLst>
              <a:defRPr/>
            </a:pPr>
            <a:r>
              <a:rPr sz="27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Pacific Terrestrial Reference Frame of 2022</a:t>
            </a:r>
          </a:p>
          <a:p>
            <a:pPr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700" spc="-30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sz="2700" spc="-30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(PATRF2022)</a:t>
            </a:r>
            <a:endParaRPr lang="en-US" sz="2700" spc="-30" dirty="0">
              <a:solidFill>
                <a:srgbClr val="C00000"/>
              </a:solid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385763" indent="-385763"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defRPr/>
            </a:pPr>
            <a:endParaRPr lang="en-US" sz="2700" spc="-30" dirty="0">
              <a:solidFill>
                <a:srgbClr val="C00000"/>
              </a:solid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SzPct val="100000"/>
              <a:tabLst>
                <a:tab pos="297808" algn="l"/>
                <a:tab pos="298442" algn="l"/>
              </a:tabLst>
              <a:defRPr/>
            </a:pPr>
            <a:r>
              <a:rPr sz="27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Caribbean Terrestrial Reference Frame of 2022</a:t>
            </a:r>
          </a:p>
          <a:p>
            <a:pPr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700" spc="-15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sz="2700" spc="-15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(CATRF2022)</a:t>
            </a:r>
            <a:endParaRPr lang="en-US" sz="2700" spc="-15" dirty="0">
              <a:solidFill>
                <a:srgbClr val="C00000"/>
              </a:solid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385763" indent="-385763"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defRPr/>
            </a:pPr>
            <a:endParaRPr lang="en-US" sz="2700" spc="-15" dirty="0">
              <a:solidFill>
                <a:srgbClr val="C00000"/>
              </a:solid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SzPct val="100000"/>
              <a:tabLst>
                <a:tab pos="297808" algn="l"/>
                <a:tab pos="298442" algn="l"/>
              </a:tabLst>
              <a:defRPr/>
            </a:pPr>
            <a:r>
              <a:rPr sz="27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Mariana Terrestrial Reference Frame of</a:t>
            </a:r>
            <a:r>
              <a:rPr lang="en-US" sz="27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2022</a:t>
            </a:r>
            <a:endParaRPr sz="2700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700" spc="-15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sz="2700" spc="-15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(MATRF2022)</a:t>
            </a:r>
            <a:endParaRPr sz="2700" dirty="0">
              <a:solidFill>
                <a:prstClr val="black"/>
              </a:solid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0386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117988" y="870802"/>
            <a:ext cx="8657302" cy="3889589"/>
          </a:xfrm>
        </p:spPr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Existing, accepted terminology</a:t>
            </a:r>
          </a:p>
          <a:p>
            <a:pPr lvl="1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nternational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TRF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first realization of the ITRF was 1992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NATRF2022 will be based on ITRF2020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“Horizontal Datum” - misnomer for NAD83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Really is a Geometric Reference Frame</a:t>
            </a:r>
          </a:p>
          <a:p>
            <a:pPr lvl="2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143001" y="205979"/>
            <a:ext cx="6870248" cy="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Terrestrial Reference Frame?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46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14172" y="308020"/>
            <a:ext cx="5598999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79273" y="1145599"/>
            <a:ext cx="8235906" cy="3351068"/>
          </a:xfr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0" algn="l"/>
              </a:tabLst>
            </a:pPr>
            <a:r>
              <a:rPr lang="en-US" altLang="zh-CN" dirty="0"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b="1" dirty="0">
                <a:solidFill>
                  <a:srgbClr val="C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</a:t>
            </a:r>
            <a:r>
              <a:rPr lang="en-US" altLang="zh-CN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2" descr="12-layers">
            <a:extLst>
              <a:ext uri="{FF2B5EF4-FFF2-40B4-BE49-F238E27FC236}">
                <a16:creationId xmlns:a16="http://schemas.microsoft.com/office/drawing/2014/main" id="{2A3367CF-4BCA-46BC-82FC-BF947D35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122" y="1469478"/>
            <a:ext cx="2143125" cy="3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D3946BA-581C-47A7-AAF1-5FD08586017F}"/>
              </a:ext>
            </a:extLst>
          </p:cNvPr>
          <p:cNvSpPr/>
          <p:nvPr/>
        </p:nvSpPr>
        <p:spPr>
          <a:xfrm>
            <a:off x="2287879" y="3997902"/>
            <a:ext cx="1103243" cy="678346"/>
          </a:xfrm>
          <a:prstGeom prst="rightArrow">
            <a:avLst/>
          </a:prstGeom>
          <a:ln w="15875"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NSRS</a:t>
            </a:r>
          </a:p>
        </p:txBody>
      </p:sp>
    </p:spTree>
    <p:extLst>
      <p:ext uri="{BB962C8B-B14F-4D97-AF65-F5344CB8AC3E}">
        <p14:creationId xmlns:p14="http://schemas.microsoft.com/office/powerpoint/2010/main" val="2885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6" presetClass="emph" presetSubtype="0" repeatCount="2000" fill="hold" grpId="2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2" grpId="0" animBg="1"/>
      <p:bldP spid="2" grpId="1" animBg="1"/>
      <p:bldP spid="2" grpId="2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43001" y="394514"/>
            <a:ext cx="6858000" cy="20159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 defTabSz="342900" fontAlgn="base">
              <a:spcAft>
                <a:spcPct val="0"/>
              </a:spcAft>
              <a:buSzPct val="159375"/>
              <a:tabLst>
                <a:tab pos="297808" algn="l"/>
                <a:tab pos="298442" algn="l"/>
              </a:tabLst>
              <a:defRPr/>
            </a:pPr>
            <a:r>
              <a:rPr lang="en-US" sz="4050" b="1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International Terrestrial Reference Frame</a:t>
            </a:r>
          </a:p>
          <a:p>
            <a:pPr marL="12700" algn="ctr" defTabSz="342900" fontAlgn="base">
              <a:spcBef>
                <a:spcPts val="450"/>
              </a:spcBef>
              <a:spcAft>
                <a:spcPct val="0"/>
              </a:spcAft>
              <a:buSzPct val="159375"/>
              <a:tabLst>
                <a:tab pos="297808" algn="l"/>
                <a:tab pos="298442" algn="l"/>
              </a:tabLst>
              <a:defRPr/>
            </a:pPr>
            <a:r>
              <a:rPr lang="en-US" sz="4500" b="1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(I</a:t>
            </a:r>
            <a:r>
              <a:rPr sz="4500" b="1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TRF</a:t>
            </a:r>
            <a:r>
              <a:rPr lang="en-US" sz="4500" b="1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)</a:t>
            </a:r>
          </a:p>
        </p:txBody>
      </p:sp>
      <p:sp>
        <p:nvSpPr>
          <p:cNvPr id="10" name="object 4"/>
          <p:cNvSpPr txBox="1"/>
          <p:nvPr/>
        </p:nvSpPr>
        <p:spPr>
          <a:xfrm>
            <a:off x="1496427" y="2624129"/>
            <a:ext cx="6167689" cy="230234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441325" indent="-428625" defTabSz="342900" fontAlgn="base">
              <a:spcBef>
                <a:spcPts val="135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  <a:tabLst>
                <a:tab pos="297808" algn="l"/>
                <a:tab pos="298442" algn="l"/>
              </a:tabLst>
              <a:defRPr/>
            </a:pPr>
            <a:r>
              <a:rPr lang="en-US" sz="2700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Is native coordinate system for NCN.</a:t>
            </a:r>
          </a:p>
          <a:p>
            <a:pPr marL="441325" indent="-428625" defTabSz="342900" fontAlgn="base">
              <a:spcBef>
                <a:spcPts val="135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  <a:tabLst>
                <a:tab pos="297808" algn="l"/>
                <a:tab pos="298442" algn="l"/>
              </a:tabLst>
              <a:defRPr/>
            </a:pPr>
            <a:r>
              <a:rPr lang="en-US" sz="2700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Is</a:t>
            </a:r>
            <a:r>
              <a:rPr lang="en-US" sz="2700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 what OPUS uses.</a:t>
            </a:r>
          </a:p>
          <a:p>
            <a:pPr marL="441325" indent="-428625" defTabSz="342900" fontAlgn="base">
              <a:spcBef>
                <a:spcPts val="135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  <a:tabLst>
                <a:tab pos="297808" algn="l"/>
                <a:tab pos="298442" algn="l"/>
              </a:tabLst>
              <a:defRPr/>
            </a:pPr>
            <a:r>
              <a:rPr lang="en-US" sz="2700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Is what most of world uses.</a:t>
            </a:r>
          </a:p>
          <a:p>
            <a:pPr marL="441325" indent="-428625" defTabSz="342900" fontAlgn="base">
              <a:spcBef>
                <a:spcPts val="135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  <a:tabLst>
                <a:tab pos="297808" algn="l"/>
                <a:tab pos="298442" algn="l"/>
              </a:tabLst>
              <a:defRPr/>
            </a:pPr>
            <a:r>
              <a:rPr lang="en-US" sz="2700" spc="-15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Is what NGA aligns WGS-84 to.</a:t>
            </a:r>
          </a:p>
        </p:txBody>
      </p:sp>
    </p:spTree>
    <p:extLst>
      <p:ext uri="{BB962C8B-B14F-4D97-AF65-F5344CB8AC3E}">
        <p14:creationId xmlns:p14="http://schemas.microsoft.com/office/powerpoint/2010/main" val="9058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47" y="132672"/>
            <a:ext cx="4910706" cy="4910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7891" y="386587"/>
            <a:ext cx="19449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Watch the grid!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53" y="100122"/>
            <a:ext cx="2035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 concept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9288" y="4687025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Epoch:</a:t>
            </a:r>
          </a:p>
        </p:txBody>
      </p:sp>
    </p:spTree>
    <p:extLst>
      <p:ext uri="{BB962C8B-B14F-4D97-AF65-F5344CB8AC3E}">
        <p14:creationId xmlns:p14="http://schemas.microsoft.com/office/powerpoint/2010/main" val="61431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41178"/>
            <a:ext cx="9144000" cy="627736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4000" spc="-5" dirty="0">
                <a:cs typeface="Calibri"/>
              </a:rPr>
              <a:t>Four</a:t>
            </a:r>
            <a:r>
              <a:rPr sz="4000" spc="-5" dirty="0">
                <a:cs typeface="Calibri"/>
              </a:rPr>
              <a:t> </a:t>
            </a:r>
            <a:r>
              <a:rPr lang="en-US" sz="4000" spc="-5" dirty="0">
                <a:cs typeface="Calibri"/>
              </a:rPr>
              <a:t>T</a:t>
            </a:r>
            <a:r>
              <a:rPr sz="4000" spc="-35" dirty="0">
                <a:cs typeface="Calibri"/>
              </a:rPr>
              <a:t>R</a:t>
            </a:r>
            <a:r>
              <a:rPr sz="4000" spc="-20" dirty="0">
                <a:cs typeface="Calibri"/>
              </a:rPr>
              <a:t>Fs</a:t>
            </a:r>
            <a:r>
              <a:rPr lang="en-US" sz="4000" spc="-20" dirty="0">
                <a:cs typeface="Calibri"/>
              </a:rPr>
              <a:t> for Modernized NSRS</a:t>
            </a:r>
            <a:endParaRPr sz="40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23474" y="1148878"/>
            <a:ext cx="6533148" cy="3919352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SzPct val="100000"/>
              <a:tabLst>
                <a:tab pos="297808" algn="l"/>
                <a:tab pos="298442" algn="l"/>
              </a:tabLst>
              <a:defRPr/>
            </a:pPr>
            <a:r>
              <a:rPr sz="225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North </a:t>
            </a:r>
            <a:r>
              <a:rPr sz="2250" spc="-5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American </a:t>
            </a:r>
            <a:r>
              <a:rPr sz="2250" spc="-15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Terrestrial </a:t>
            </a:r>
            <a:r>
              <a:rPr sz="2250" spc="-5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Reference Frame of</a:t>
            </a:r>
            <a:r>
              <a:rPr sz="2250" spc="-25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sz="2250" spc="-5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2022</a:t>
            </a:r>
            <a:endParaRPr sz="2250" dirty="0"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250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sz="2250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(NATRF2022)</a:t>
            </a:r>
            <a:endParaRPr lang="en-US" sz="2250" spc="-15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385763" indent="-385763"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defRPr/>
            </a:pPr>
            <a:endParaRPr lang="en-US" sz="2250" spc="-15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SzPct val="100000"/>
              <a:tabLst>
                <a:tab pos="297808" algn="l"/>
                <a:tab pos="298442" algn="l"/>
              </a:tabLst>
              <a:defRPr/>
            </a:pPr>
            <a:r>
              <a:rPr sz="225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Pacific Terrestrial Reference Frame of 2022</a:t>
            </a:r>
          </a:p>
          <a:p>
            <a:pPr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250" spc="-30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sz="2250" spc="-30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(PATRF2022)</a:t>
            </a:r>
            <a:endParaRPr lang="en-US" sz="2250" spc="-30" dirty="0">
              <a:solidFill>
                <a:srgbClr val="C00000"/>
              </a:solid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385763" indent="-385763"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defRPr/>
            </a:pPr>
            <a:endParaRPr lang="en-US" sz="2250" spc="-30" dirty="0">
              <a:solidFill>
                <a:srgbClr val="C00000"/>
              </a:solid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SzPct val="100000"/>
              <a:tabLst>
                <a:tab pos="297808" algn="l"/>
                <a:tab pos="298442" algn="l"/>
              </a:tabLst>
              <a:defRPr/>
            </a:pPr>
            <a:r>
              <a:rPr sz="225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Caribbean Terrestrial Reference Frame of 2022</a:t>
            </a:r>
          </a:p>
          <a:p>
            <a:pPr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250" spc="-15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sz="2250" spc="-15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(CATRF2022)</a:t>
            </a:r>
            <a:endParaRPr lang="en-US" sz="2250" spc="-15" dirty="0">
              <a:solidFill>
                <a:srgbClr val="C00000"/>
              </a:solid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385763" indent="-385763"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  <a:defRPr/>
            </a:pPr>
            <a:endParaRPr lang="en-US" sz="2250" spc="-15" dirty="0">
              <a:solidFill>
                <a:srgbClr val="C00000"/>
              </a:solid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buSzPct val="100000"/>
              <a:tabLst>
                <a:tab pos="297808" algn="l"/>
                <a:tab pos="298442" algn="l"/>
              </a:tabLst>
              <a:defRPr/>
            </a:pPr>
            <a:r>
              <a:rPr sz="225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Mariana Terrestrial Reference Frame of</a:t>
            </a:r>
            <a:r>
              <a:rPr lang="en-US" sz="225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2022</a:t>
            </a:r>
            <a:endParaRPr sz="2250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defTabSz="342900" fontAlgn="base">
              <a:lnSpc>
                <a:spcPts val="19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250" spc="-15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sz="2250" spc="-15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(MATRF2022)</a:t>
            </a:r>
            <a:endParaRPr sz="2250" dirty="0">
              <a:solidFill>
                <a:prstClr val="black"/>
              </a:solid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12447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286000" y="246063"/>
            <a:ext cx="6858000" cy="5969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Plate Rotation visualized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0284" y="4049857"/>
            <a:ext cx="1733591" cy="530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2699" marR="535292" defTabSz="342900" fontAlgn="base">
              <a:spcBef>
                <a:spcPts val="2250"/>
              </a:spcBef>
              <a:spcAft>
                <a:spcPct val="0"/>
              </a:spcAft>
              <a:tabLst>
                <a:tab pos="354956" algn="l"/>
                <a:tab pos="355591" algn="l"/>
                <a:tab pos="4898903" algn="l"/>
              </a:tabLst>
              <a:defRPr/>
            </a:pPr>
            <a:r>
              <a:rPr lang="en-US" sz="3000" i="1" spc="-15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1143000" y="257444"/>
            <a:ext cx="6858000" cy="627736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4000" spc="-10" dirty="0">
                <a:cs typeface="Calibri"/>
              </a:rPr>
              <a:t>Plate-Fixed NSRS TRFs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1299630" y="1161441"/>
            <a:ext cx="26475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 Plate = rotating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4166148" y="1161441"/>
            <a:ext cx="38348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2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relative to ITRF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 Plate = constant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2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relative to NATRF2022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85625491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31232" y="864079"/>
            <a:ext cx="7715075" cy="16906736"/>
            <a:chOff x="-415691" y="1152105"/>
            <a:chExt cx="10286766" cy="22542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325" y="1152105"/>
              <a:ext cx="10058400" cy="56009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415691" y="18093503"/>
              <a:ext cx="10058400" cy="56009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05974" y="451505"/>
            <a:ext cx="8089386" cy="4885130"/>
            <a:chOff x="-849368" y="602007"/>
            <a:chExt cx="10785848" cy="651350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5669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constant frame, rotating plate</a:t>
            </a:r>
          </a:p>
        </p:txBody>
      </p:sp>
    </p:spTree>
    <p:extLst>
      <p:ext uri="{BB962C8B-B14F-4D97-AF65-F5344CB8AC3E}">
        <p14:creationId xmlns:p14="http://schemas.microsoft.com/office/powerpoint/2010/main" val="171509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05974" y="451505"/>
            <a:ext cx="8089386" cy="17319309"/>
            <a:chOff x="-849368" y="602007"/>
            <a:chExt cx="10785848" cy="23092412"/>
          </a:xfrm>
        </p:grpSpPr>
        <p:grpSp>
          <p:nvGrpSpPr>
            <p:cNvPr id="4" name="Group 3"/>
            <p:cNvGrpSpPr/>
            <p:nvPr/>
          </p:nvGrpSpPr>
          <p:grpSpPr>
            <a:xfrm>
              <a:off x="-415691" y="1152105"/>
              <a:ext cx="10286766" cy="22542314"/>
              <a:chOff x="-415691" y="1152105"/>
              <a:chExt cx="10286766" cy="2254231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7325" y="1152105"/>
                <a:ext cx="10058400" cy="560091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15691" y="18093503"/>
                <a:ext cx="10058400" cy="56009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rotating frame, constant with plate</a:t>
            </a:r>
          </a:p>
        </p:txBody>
      </p:sp>
      <p:sp>
        <p:nvSpPr>
          <p:cNvPr id="26" name="object 2"/>
          <p:cNvSpPr txBox="1">
            <a:spLocks noGrp="1"/>
          </p:cNvSpPr>
          <p:nvPr>
            <p:ph type="title" idx="4294967295"/>
          </p:nvPr>
        </p:nvSpPr>
        <p:spPr>
          <a:xfrm>
            <a:off x="3241675" y="561975"/>
            <a:ext cx="2660650" cy="5667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600" spc="-10" dirty="0">
                <a:cs typeface="Calibri"/>
              </a:rPr>
              <a:t>Plate-Fixed</a:t>
            </a:r>
          </a:p>
        </p:txBody>
      </p:sp>
    </p:spTree>
    <p:extLst>
      <p:ext uri="{BB962C8B-B14F-4D97-AF65-F5344CB8AC3E}">
        <p14:creationId xmlns:p14="http://schemas.microsoft.com/office/powerpoint/2010/main" val="290524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505974" y="451505"/>
            <a:ext cx="8089386" cy="17319309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u="sng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Arc 1">
            <a:extLst>
              <a:ext uri="{FF2B5EF4-FFF2-40B4-BE49-F238E27FC236}">
                <a16:creationId xmlns:a16="http://schemas.microsoft.com/office/drawing/2014/main" id="{A1389F58-F6F7-4C6F-AC48-93F986056D1E}"/>
              </a:ext>
            </a:extLst>
          </p:cNvPr>
          <p:cNvSpPr/>
          <p:nvPr/>
        </p:nvSpPr>
        <p:spPr>
          <a:xfrm rot="923700" flipH="1">
            <a:off x="1574508" y="2490288"/>
            <a:ext cx="6948968" cy="6945644"/>
          </a:xfrm>
          <a:prstGeom prst="arc">
            <a:avLst>
              <a:gd name="adj1" fmla="val 16200000"/>
              <a:gd name="adj2" fmla="val 17374577"/>
            </a:avLst>
          </a:prstGeom>
          <a:ln w="2857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u="sng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05974" y="451505"/>
            <a:ext cx="8089386" cy="4885130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" name="title">
            <a:extLst>
              <a:ext uri="{FF2B5EF4-FFF2-40B4-BE49-F238E27FC236}">
                <a16:creationId xmlns:a16="http://schemas.microsoft.com/office/drawing/2014/main" id="{EEF895EC-4A5B-4E3C-BC23-A527B301D396}"/>
              </a:ext>
            </a:extLst>
          </p:cNvPr>
          <p:cNvSpPr txBox="1"/>
          <p:nvPr/>
        </p:nvSpPr>
        <p:spPr>
          <a:xfrm>
            <a:off x="0" y="0"/>
            <a:ext cx="9144000" cy="5694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or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your choice 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if you know epoch</a:t>
            </a:r>
            <a:endParaRPr lang="en-US" sz="3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if you know epoch">
            <a:extLst>
              <a:ext uri="{FF2B5EF4-FFF2-40B4-BE49-F238E27FC236}">
                <a16:creationId xmlns:a16="http://schemas.microsoft.com/office/drawing/2014/main" id="{0A0424CE-156D-4A35-B3F2-933223922CAA}"/>
              </a:ext>
            </a:extLst>
          </p:cNvPr>
          <p:cNvSpPr txBox="1"/>
          <p:nvPr/>
        </p:nvSpPr>
        <p:spPr>
          <a:xfrm>
            <a:off x="0" y="-3151"/>
            <a:ext cx="9144000" cy="478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if you know epoch</a:t>
            </a:r>
            <a:endParaRPr lang="en-US" sz="3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7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 just new datums"/>
          <p:cNvSpPr txBox="1">
            <a:spLocks noGrp="1"/>
          </p:cNvSpPr>
          <p:nvPr>
            <p:ph type="title"/>
          </p:nvPr>
        </p:nvSpPr>
        <p:spPr>
          <a:xfrm>
            <a:off x="0" y="2533034"/>
            <a:ext cx="9143999" cy="112082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600" spc="-30" dirty="0">
                <a:cs typeface="Calibri"/>
                <a:sym typeface="Wingdings" panose="05000000000000000000" pitchFamily="2" charset="2"/>
              </a:rPr>
              <a:t>Decades of continuously logged GPS data from the </a:t>
            </a:r>
            <a:r>
              <a:rPr lang="en-US" sz="3600" spc="-30" dirty="0">
                <a:cs typeface="Calibri"/>
              </a:rPr>
              <a:t>NOAA CORS Network (NCN).</a:t>
            </a:r>
            <a:endParaRPr sz="3600" dirty="0">
              <a:cs typeface="Calibri"/>
            </a:endParaRPr>
          </a:p>
        </p:txBody>
      </p:sp>
      <p:sp>
        <p:nvSpPr>
          <p:cNvPr id="3" name="nsrs modernization"/>
          <p:cNvSpPr txBox="1"/>
          <p:nvPr/>
        </p:nvSpPr>
        <p:spPr>
          <a:xfrm>
            <a:off x="1143001" y="1580923"/>
            <a:ext cx="6858000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lvl="1" algn="ctr" defTabSz="342900" fontAlgn="base">
              <a:spcBef>
                <a:spcPts val="100"/>
              </a:spcBef>
              <a:spcAft>
                <a:spcPct val="0"/>
              </a:spcAft>
              <a:defRPr/>
            </a:pPr>
            <a:r>
              <a:rPr lang="en-US" sz="5700" i="1" spc="-5" dirty="0">
                <a:solidFill>
                  <a:prstClr val="black"/>
                </a:solidFill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But how?</a:t>
            </a:r>
          </a:p>
        </p:txBody>
      </p:sp>
    </p:spTree>
    <p:extLst>
      <p:ext uri="{BB962C8B-B14F-4D97-AF65-F5344CB8AC3E}">
        <p14:creationId xmlns:p14="http://schemas.microsoft.com/office/powerpoint/2010/main" val="69613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A6081992-E64D-A37F-3DC9-077815417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3"/>
            <a:ext cx="9144000" cy="5122633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C23A5B8E-DCF5-F3FB-44E7-69FB352823DB}"/>
              </a:ext>
            </a:extLst>
          </p:cNvPr>
          <p:cNvSpPr txBox="1"/>
          <p:nvPr/>
        </p:nvSpPr>
        <p:spPr>
          <a:xfrm>
            <a:off x="7713326" y="3262014"/>
            <a:ext cx="134244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NOAA CORS Network (NCN)</a:t>
            </a:r>
          </a:p>
        </p:txBody>
      </p:sp>
    </p:spTree>
    <p:extLst>
      <p:ext uri="{BB962C8B-B14F-4D97-AF65-F5344CB8AC3E}">
        <p14:creationId xmlns:p14="http://schemas.microsoft.com/office/powerpoint/2010/main" val="7876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BF4164-5E70-4122-880E-AB624C8F7D6E}"/>
              </a:ext>
            </a:extLst>
          </p:cNvPr>
          <p:cNvSpPr>
            <a:spLocks noGrp="1"/>
          </p:cNvSpPr>
          <p:nvPr>
            <p:ph idx="12" sz="quarter" type="sldNum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6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42B19B-B2AD-46F9-A2F4-6DAE829DACC9}"/>
              </a:ext>
            </a:extLst>
          </p:cNvPr>
          <p:cNvSpPr txBox="1"/>
          <p:nvPr/>
        </p:nvSpPr>
        <p:spPr>
          <a:xfrm>
            <a:off x="172996" y="2609845"/>
            <a:ext cx="8497918" cy="188667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defTabSz="228623" eaLnBrk="0" fontAlgn="base" hangingPunct="0">
              <a:spcBef>
                <a:spcPts val="600"/>
              </a:spcBef>
              <a:spcAft>
                <a:spcPct val="0"/>
              </a:spcAft>
              <a:buClrTx/>
              <a:tabLst>
                <a:tab algn="l" pos="0"/>
              </a:tabLst>
            </a:pPr>
            <a:r>
              <a:rPr altLang="zh-CN" b="1" dirty="0" kern="1200" lang="en-US" sz="24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typeface="Open Sans"/>
              </a:rPr>
              <a:t>access</a:t>
            </a:r>
            <a:r>
              <a:rPr altLang="zh-CN" dirty="0" kern="1200" lang="en-US" sz="24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typeface="Open Sans"/>
              </a:rPr>
              <a:t>… ? </a:t>
            </a:r>
            <a:r>
              <a:rPr altLang="zh-CN" dirty="0" kern="1200" lang="en-US" sz="24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charset="2" panose="05000000000000000000" pitchFamily="2" typeface="Wingdings"/>
              </a:rPr>
              <a:t>= traditionally  marks/disks/objects</a:t>
            </a:r>
          </a:p>
          <a:p>
            <a:pPr defTabSz="228623" eaLnBrk="0" fontAlgn="base" hangingPunct="0">
              <a:spcBef>
                <a:spcPts val="600"/>
              </a:spcBef>
              <a:spcAft>
                <a:spcPct val="0"/>
              </a:spcAft>
              <a:buClrTx/>
              <a:tabLst>
                <a:tab algn="l" pos="0"/>
                <a:tab algn="l" pos="1317625"/>
              </a:tabLst>
            </a:pPr>
            <a:r>
              <a:rPr altLang="zh-CN" dirty="0" lang="en-US" sz="24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charset="2" panose="05000000000000000000" pitchFamily="2" typeface="Wingdings"/>
              </a:rPr>
              <a:t>		 </a:t>
            </a:r>
            <a:r>
              <a:rPr altLang="zh-CN" dirty="0" kern="1200" lang="en-US" sz="24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charset="2" panose="05000000000000000000" pitchFamily="2" typeface="Wingdings"/>
              </a:rPr>
              <a:t>= modern and future  </a:t>
            </a:r>
            <a:r>
              <a:rPr altLang="zh-CN" b="1" dirty="0" kern="1200" lang="en-US" sz="24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charset="2" panose="05000000000000000000" pitchFamily="2" typeface="Wingdings"/>
              </a:rPr>
              <a:t>NOAA CORS Network (NCN)</a:t>
            </a:r>
          </a:p>
          <a:p>
            <a:pPr defTabSz="228623" eaLnBrk="0" fontAlgn="base" hangingPunct="0">
              <a:spcBef>
                <a:spcPct val="20000"/>
              </a:spcBef>
              <a:spcAft>
                <a:spcPct val="0"/>
              </a:spcAft>
              <a:buClrTx/>
              <a:tabLst>
                <a:tab algn="l" pos="0"/>
              </a:tabLst>
            </a:pPr>
            <a:endParaRPr altLang="zh-CN" dirty="0" kern="1200" lang="en-US" sz="24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  <a:cs charset="0" panose="020B0606030504020204" pitchFamily="34" typeface="Open Sans"/>
              <a:sym charset="2" panose="05000000000000000000" pitchFamily="2" typeface="Wingdings"/>
            </a:endParaRPr>
          </a:p>
          <a:p>
            <a:pPr defTabSz="228623" eaLnBrk="0" fontAlgn="base" hangingPunct="0">
              <a:spcBef>
                <a:spcPct val="20000"/>
              </a:spcBef>
              <a:spcAft>
                <a:spcPct val="0"/>
              </a:spcAft>
              <a:buClrTx/>
              <a:tabLst>
                <a:tab algn="l" pos="0"/>
              </a:tabLst>
            </a:pPr>
            <a:r>
              <a:rPr altLang="zh-CN" dirty="0" kern="1200" lang="en-US" sz="24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charset="2" panose="05000000000000000000" pitchFamily="2" typeface="Wingdings"/>
              </a:rPr>
              <a:t>								</a:t>
            </a:r>
            <a:r>
              <a:rPr altLang="zh-CN" dirty="0" i="1" kern="1200" lang="en-US" sz="24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anose="020B0606030504020204" pitchFamily="34" typeface="Open Sans"/>
                <a:sym charset="2" panose="05000000000000000000" pitchFamily="2" typeface="Wingdings"/>
              </a:rPr>
              <a:t>via OPUS</a:t>
            </a:r>
          </a:p>
          <a:p>
            <a:endParaRPr dirty="0" lang="en-US" sz="600"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B44282BC-9CDC-4D1E-8733-3CD695C19A38}"/>
              </a:ext>
            </a:extLst>
          </p:cNvPr>
          <p:cNvCxnSpPr>
            <a:cxnSpLocks/>
          </p:cNvCxnSpPr>
          <p:nvPr/>
        </p:nvCxnSpPr>
        <p:spPr>
          <a:xfrm flipV="1" rot="10800000">
            <a:off x="7600098" y="3402040"/>
            <a:ext cx="1010360" cy="981034"/>
          </a:xfrm>
          <a:prstGeom prst="curvedConnector3">
            <a:avLst>
              <a:gd fmla="val -32275" name="adj1"/>
            </a:avLst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">
            <a:extLst>
              <a:ext uri="{FF2B5EF4-FFF2-40B4-BE49-F238E27FC236}">
                <a16:creationId xmlns:a16="http://schemas.microsoft.com/office/drawing/2014/main" id="{262BD7AC-8C6A-4B9C-8AB1-C8BF72B21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1628"/>
            <a:ext cx="9144000" cy="1470427"/>
          </a:xfrm>
        </p:spPr>
        <p:txBody>
          <a:bodyPr/>
          <a:lstStyle/>
          <a:p>
            <a:pPr algn="ctr" indent="0" marL="0">
              <a:buNone/>
            </a:pPr>
            <a:r>
              <a:rPr altLang="zh-CN" dirty="0" lang="en-US" sz="2400">
                <a:ea charset="0" panose="02040503050406030204" pitchFamily="18" typeface="Cambria"/>
                <a:cs charset="0" panose="020B0606030504020204" pitchFamily="34" typeface="Open Sans"/>
              </a:rPr>
              <a:t>To define, maintain and provide access to the                     </a:t>
            </a:r>
            <a:r>
              <a:rPr altLang="zh-CN" b="1" dirty="0" lang="en-US" sz="3700">
                <a:solidFill>
                  <a:srgbClr val="C00000"/>
                </a:solidFill>
                <a:ea charset="0" panose="02040503050406030204" pitchFamily="18" typeface="Cambria"/>
                <a:cs charset="0" panose="020B0606030504020204" pitchFamily="34" typeface="Open Sans"/>
              </a:rPr>
              <a:t>National Spatial Reference System (NSRS) </a:t>
            </a:r>
            <a:r>
              <a:rPr altLang="zh-CN" dirty="0" lang="en-US" sz="2400">
                <a:ea charset="0" panose="02040503050406030204" pitchFamily="18" typeface="Cambria"/>
                <a:cs charset="0" panose="020B0606030504020204" pitchFamily="34" typeface="Open Sans"/>
              </a:rPr>
              <a:t>to meet our Nation’s economic, social, and environmental needs.</a:t>
            </a:r>
            <a:endParaRPr dirty="0" lang="en-US" sz="2400"/>
          </a:p>
        </p:txBody>
      </p:sp>
      <p:pic>
        <p:nvPicPr>
          <p:cNvPr id="42" name="OPUS ss">
            <a:extLst>
              <a:ext uri="{FF2B5EF4-FFF2-40B4-BE49-F238E27FC236}">
                <a16:creationId xmlns:a16="http://schemas.microsoft.com/office/drawing/2014/main" id="{12CF080A-FEE7-43EA-9179-4DCE1EEF1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"/>
          <a:stretch/>
        </p:blipFill>
        <p:spPr>
          <a:xfrm>
            <a:off x="3148891" y="3574473"/>
            <a:ext cx="4398308" cy="1525907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F4C358B-9CB7-4B74-8BE3-5AA2797E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lang="en-US"/>
              <a:t>NGS Mission</a:t>
            </a:r>
          </a:p>
        </p:txBody>
      </p:sp>
    </p:spTree>
    <p:extLst>
      <p:ext uri="{BB962C8B-B14F-4D97-AF65-F5344CB8AC3E}">
        <p14:creationId xmlns:p14="http://schemas.microsoft.com/office/powerpoint/2010/main" val="128427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1000" id="7"/>
                                        <p:tgtEl>
                                          <p:spTgt spid="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1000" id="12"/>
                                        <p:tgtEl>
                                          <p:spTgt spid="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7"/>
                                        <p:tgtEl>
                                          <p:spTgt spid="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8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 fill="hold" id="2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 fill="hold" id="21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">
                            <p:stCondLst>
                              <p:cond delay="2000"/>
                            </p:stCondLst>
                            <p:childTnLst>
                              <p:par>
                                <p:cTn fill="hold" id="23" nodeType="after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3000" id="25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AE816C3-325F-40B9-B83C-FD20518D98BF}"/>
              </a:ext>
            </a:extLst>
          </p:cNvPr>
          <p:cNvGrpSpPr/>
          <p:nvPr/>
        </p:nvGrpSpPr>
        <p:grpSpPr>
          <a:xfrm>
            <a:off x="505974" y="451505"/>
            <a:ext cx="8089386" cy="17319309"/>
            <a:chOff x="505974" y="451505"/>
            <a:chExt cx="8089386" cy="17319309"/>
          </a:xfrm>
        </p:grpSpPr>
        <p:grpSp>
          <p:nvGrpSpPr>
            <p:cNvPr id="3" name="Group 2"/>
            <p:cNvGrpSpPr/>
            <p:nvPr/>
          </p:nvGrpSpPr>
          <p:grpSpPr>
            <a:xfrm>
              <a:off x="505974" y="451505"/>
              <a:ext cx="8089386" cy="17319309"/>
              <a:chOff x="-849368" y="602007"/>
              <a:chExt cx="10785848" cy="2309241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2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12" name="Straight Connector 11"/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Freeform 88"/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D1F8BB-7EE1-4FAA-943A-9F12783E7994}"/>
                </a:ext>
              </a:extLst>
            </p:cNvPr>
            <p:cNvGrpSpPr/>
            <p:nvPr/>
          </p:nvGrpSpPr>
          <p:grpSpPr>
            <a:xfrm>
              <a:off x="2222943" y="1185617"/>
              <a:ext cx="5473206" cy="3549600"/>
              <a:chOff x="2222943" y="1185617"/>
              <a:chExt cx="5473206" cy="354960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ECA9AFD-C8D9-44E6-A273-52159FA16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89404" y="1422620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77B2ABE-8C94-4CBE-A5FE-A03D54973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4663" y="2022338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D938CAA-798C-404D-9F39-D157CC9E9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77538" y="3079121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6E0FF5F-CCB1-49A4-86E8-B15B347CD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82982" y="2316004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3CA8CD7-0ACC-4197-9656-93D682C30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5207" y="3400369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CC91929-7075-4D93-9A53-3D4AB27B0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3534" y="1924170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690A087-24B7-4C85-A63A-F69B76C1F0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2943" y="1185617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3202E6C-4C46-477D-801F-0AFEE04F6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89574" y="1429389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2E7BD5C-AF26-4A4F-8228-CD5646831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04573" y="2724088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72E2A97-7DF9-40AC-B4E7-3B186B160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61619" y="2199510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493CE9E-1DD0-4AEB-8E22-0E3868E8C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27816" y="2450728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8E1B65F9-D1FC-4CDB-808F-10633433AE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67291" y="2915291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8CAC5855-627F-476D-80C8-4BAF84A47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68250" y="4501957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54E490E-99E1-435D-BE35-1D7AB1C5A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22201" y="3596488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2A94BD3-1951-4F1E-A10D-42A84AA3E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76743" y="2830015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47E9F8E-A026-467D-B4F9-2F23EA352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14882" y="3648654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DC4571E-4BED-49DE-A5F8-F710855785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2774" y="3572068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4EEE1E8-39BF-4168-B394-2D71C678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1159" y="4410178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4E413ACF-44B7-40BD-9606-5F819C982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75138" y="3087465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1F9509D-4EB4-421B-884A-6F60EB5D7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59684" y="3639554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0E8BCED0-A9D7-4B48-BCE9-D3ACD0A49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62889" y="1185617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268A7902-8640-4862-832E-955F20D1F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83637" y="2596155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F575D6E-6E3A-4AE5-A244-435D7F30D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06926" y="1910399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9F377232-67CA-4D38-AD5D-43B89142A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57322" y="2780925"/>
                <a:ext cx="233260" cy="233260"/>
              </a:xfrm>
              <a:prstGeom prst="rect">
                <a:avLst/>
              </a:prstGeom>
            </p:spPr>
          </p:pic>
        </p:grpSp>
      </p:grpSp>
      <p:grpSp>
        <p:nvGrpSpPr>
          <p:cNvPr id="8" name="PATRF CORS">
            <a:extLst>
              <a:ext uri="{FF2B5EF4-FFF2-40B4-BE49-F238E27FC236}">
                <a16:creationId xmlns:a16="http://schemas.microsoft.com/office/drawing/2014/main" id="{3DAB9985-9E58-4B3F-A6AB-343E89FE5897}"/>
              </a:ext>
            </a:extLst>
          </p:cNvPr>
          <p:cNvGrpSpPr/>
          <p:nvPr/>
        </p:nvGrpSpPr>
        <p:grpSpPr>
          <a:xfrm>
            <a:off x="1541590" y="2495524"/>
            <a:ext cx="461009" cy="713668"/>
            <a:chOff x="1541590" y="2495524"/>
            <a:chExt cx="461009" cy="71366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83096AF-98A0-4E8C-926C-4847BA065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1590" y="2495524"/>
              <a:ext cx="233260" cy="23326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9B3073E-B86F-46F2-934A-EB18AB434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9339" y="2975932"/>
              <a:ext cx="233260" cy="233260"/>
            </a:xfrm>
            <a:prstGeom prst="rect">
              <a:avLst/>
            </a:prstGeom>
          </p:spPr>
        </p:pic>
      </p:grpSp>
      <p:sp>
        <p:nvSpPr>
          <p:cNvPr id="105" name="TextBox 104"/>
          <p:cNvSpPr txBox="1"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rotating frame, constant with plate</a:t>
            </a:r>
          </a:p>
        </p:txBody>
      </p:sp>
      <p:sp>
        <p:nvSpPr>
          <p:cNvPr id="26" name="object 2"/>
          <p:cNvSpPr txBox="1">
            <a:spLocks noGrp="1"/>
          </p:cNvSpPr>
          <p:nvPr>
            <p:ph type="title" idx="4294967295"/>
          </p:nvPr>
        </p:nvSpPr>
        <p:spPr>
          <a:xfrm>
            <a:off x="3241675" y="561975"/>
            <a:ext cx="2660650" cy="5667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600" spc="-10" dirty="0">
                <a:cs typeface="Calibri"/>
              </a:rPr>
              <a:t>Plate-Fixed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3A450-9891-4F05-8413-3ABAADD8EA99}"/>
              </a:ext>
            </a:extLst>
          </p:cNvPr>
          <p:cNvGrpSpPr/>
          <p:nvPr/>
        </p:nvGrpSpPr>
        <p:grpSpPr>
          <a:xfrm>
            <a:off x="7866035" y="4696555"/>
            <a:ext cx="1197283" cy="369332"/>
            <a:chOff x="7866035" y="4752702"/>
            <a:chExt cx="1197283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45DB5C-109A-4087-AC9E-EEB91AC91A38}"/>
                </a:ext>
              </a:extLst>
            </p:cNvPr>
            <p:cNvSpPr txBox="1"/>
            <p:nvPr/>
          </p:nvSpPr>
          <p:spPr>
            <a:xfrm>
              <a:off x="7866035" y="4752702"/>
              <a:ext cx="119728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  = CORS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B10418A-B0E7-460F-9B1D-3555BFF61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6300" y="4830849"/>
              <a:ext cx="233260" cy="233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997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1">
            <a:extLst>
              <a:ext uri="{FF2B5EF4-FFF2-40B4-BE49-F238E27FC236}">
                <a16:creationId xmlns:a16="http://schemas.microsoft.com/office/drawing/2014/main" id="{3A7CC8D3-ADD2-ADBE-E90C-F7E7098B3755}"/>
              </a:ext>
            </a:extLst>
          </p:cNvPr>
          <p:cNvGrpSpPr/>
          <p:nvPr/>
        </p:nvGrpSpPr>
        <p:grpSpPr>
          <a:xfrm>
            <a:off x="505974" y="451505"/>
            <a:ext cx="8089386" cy="4885130"/>
            <a:chOff x="-849368" y="602007"/>
            <a:chExt cx="10785848" cy="651350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782F53-6D25-8644-1716-747FD271D8F7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91E8017-1461-ECB5-FA20-2C1F0EA02F7E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89CB49-2D90-01D5-5C4F-37347295333E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9374FFD-690F-7483-832B-3416DA2EB7F7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792F36E-E535-F686-61DA-530E4ED79BD4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0F3862C-AB5A-3B6F-BC11-3547B7E8AAEB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5D94AC2-0024-8F2D-918E-B56EF220F833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6612107-2BFD-C6D0-FEF1-41A7680AB01F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EC1DEB7-BAE6-FDED-D1F7-9F3F6C1D66BC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02CAA48-2AC0-FB71-3145-95DC5D7ED142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DCE74DE-5579-AE9F-5E05-7279F627A0F0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FD21C19-6DD8-60F4-36C5-3FD98C03329B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111E18D-D327-6107-EC79-8CAB741B6E8F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88">
              <a:extLst>
                <a:ext uri="{FF2B5EF4-FFF2-40B4-BE49-F238E27FC236}">
                  <a16:creationId xmlns:a16="http://schemas.microsoft.com/office/drawing/2014/main" id="{11D7D47C-0B5D-BC39-F1CD-4209F86529A4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Freeform 94">
              <a:extLst>
                <a:ext uri="{FF2B5EF4-FFF2-40B4-BE49-F238E27FC236}">
                  <a16:creationId xmlns:a16="http://schemas.microsoft.com/office/drawing/2014/main" id="{FAB72CAB-D9DD-8B67-58B4-6258F24C407D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Freeform 95">
              <a:extLst>
                <a:ext uri="{FF2B5EF4-FFF2-40B4-BE49-F238E27FC236}">
                  <a16:creationId xmlns:a16="http://schemas.microsoft.com/office/drawing/2014/main" id="{76664287-3490-DC18-09A6-DB31C2531EBC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Freeform 96">
              <a:extLst>
                <a:ext uri="{FF2B5EF4-FFF2-40B4-BE49-F238E27FC236}">
                  <a16:creationId xmlns:a16="http://schemas.microsoft.com/office/drawing/2014/main" id="{E35DC633-3E7B-C768-E12F-0FD230ECE33F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Freeform 97">
              <a:extLst>
                <a:ext uri="{FF2B5EF4-FFF2-40B4-BE49-F238E27FC236}">
                  <a16:creationId xmlns:a16="http://schemas.microsoft.com/office/drawing/2014/main" id="{1B513300-FFA6-AE24-6ECE-B298D3EE545D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1" name="Freeform 98">
              <a:extLst>
                <a:ext uri="{FF2B5EF4-FFF2-40B4-BE49-F238E27FC236}">
                  <a16:creationId xmlns:a16="http://schemas.microsoft.com/office/drawing/2014/main" id="{0ACA3D4D-D423-91D9-9AB7-8CF7548DE25B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AE816C3-325F-40B9-B83C-FD20518D98BF}"/>
              </a:ext>
            </a:extLst>
          </p:cNvPr>
          <p:cNvGrpSpPr/>
          <p:nvPr/>
        </p:nvGrpSpPr>
        <p:grpSpPr>
          <a:xfrm>
            <a:off x="505974" y="451505"/>
            <a:ext cx="8089386" cy="17319309"/>
            <a:chOff x="505974" y="451505"/>
            <a:chExt cx="8089386" cy="17319309"/>
          </a:xfrm>
        </p:grpSpPr>
        <p:grpSp>
          <p:nvGrpSpPr>
            <p:cNvPr id="3" name="Group 2"/>
            <p:cNvGrpSpPr/>
            <p:nvPr/>
          </p:nvGrpSpPr>
          <p:grpSpPr>
            <a:xfrm>
              <a:off x="505974" y="451505"/>
              <a:ext cx="8089386" cy="17319309"/>
              <a:chOff x="-849368" y="602007"/>
              <a:chExt cx="10785848" cy="2309241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12" name="Straight Connector 11"/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Freeform 88"/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D1F8BB-7EE1-4FAA-943A-9F12783E7994}"/>
                </a:ext>
              </a:extLst>
            </p:cNvPr>
            <p:cNvGrpSpPr/>
            <p:nvPr/>
          </p:nvGrpSpPr>
          <p:grpSpPr>
            <a:xfrm>
              <a:off x="2222943" y="1185617"/>
              <a:ext cx="5473206" cy="3549600"/>
              <a:chOff x="2222943" y="1185617"/>
              <a:chExt cx="5473206" cy="354960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ECA9AFD-C8D9-44E6-A273-52159FA16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89404" y="1422620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77B2ABE-8C94-4CBE-A5FE-A03D54973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4663" y="2022338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D938CAA-798C-404D-9F39-D157CC9E9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7538" y="3079121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6E0FF5F-CCB1-49A4-86E8-B15B347CD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82982" y="2316004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3CA8CD7-0ACC-4197-9656-93D682C30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5207" y="3400369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CC91929-7075-4D93-9A53-3D4AB27B0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03534" y="1924170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690A087-24B7-4C85-A63A-F69B76C1F0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2943" y="1185617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3202E6C-4C46-477D-801F-0AFEE04F6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89574" y="1429389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2E7BD5C-AF26-4A4F-8228-CD5646831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4573" y="2724088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72E2A97-7DF9-40AC-B4E7-3B186B160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1619" y="2199510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493CE9E-1DD0-4AEB-8E22-0E3868E8C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27816" y="2450728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8E1B65F9-D1FC-4CDB-808F-10633433AE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7291" y="2915291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8CAC5855-627F-476D-80C8-4BAF84A47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68250" y="4501957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54E490E-99E1-435D-BE35-1D7AB1C5A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2201" y="3596488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2A94BD3-1951-4F1E-A10D-42A84AA3E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6743" y="2830015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47E9F8E-A026-467D-B4F9-2F23EA352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4882" y="3648654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DC4571E-4BED-49DE-A5F8-F710855785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2774" y="3572068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4EEE1E8-39BF-4168-B394-2D71C678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1159" y="4410178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4E413ACF-44B7-40BD-9606-5F819C982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5138" y="3087465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1F9509D-4EB4-421B-884A-6F60EB5D7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59684" y="3639554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0E8BCED0-A9D7-4B48-BCE9-D3ACD0A49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62889" y="1185617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268A7902-8640-4862-832E-955F20D1F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3637" y="2596155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F575D6E-6E3A-4AE5-A244-435D7F30D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06926" y="1910399"/>
                <a:ext cx="233260" cy="23326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9F377232-67CA-4D38-AD5D-43B89142A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57322" y="2780925"/>
                <a:ext cx="233260" cy="233260"/>
              </a:xfrm>
              <a:prstGeom prst="rect">
                <a:avLst/>
              </a:prstGeom>
            </p:spPr>
          </p:pic>
        </p:grpSp>
      </p:grpSp>
      <p:grpSp>
        <p:nvGrpSpPr>
          <p:cNvPr id="8" name="PATRF CORS">
            <a:extLst>
              <a:ext uri="{FF2B5EF4-FFF2-40B4-BE49-F238E27FC236}">
                <a16:creationId xmlns:a16="http://schemas.microsoft.com/office/drawing/2014/main" id="{3DAB9985-9E58-4B3F-A6AB-343E89FE5897}"/>
              </a:ext>
            </a:extLst>
          </p:cNvPr>
          <p:cNvGrpSpPr/>
          <p:nvPr/>
        </p:nvGrpSpPr>
        <p:grpSpPr>
          <a:xfrm>
            <a:off x="1541590" y="2495524"/>
            <a:ext cx="461009" cy="713668"/>
            <a:chOff x="1541590" y="2495524"/>
            <a:chExt cx="461009" cy="71366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83096AF-98A0-4E8C-926C-4847BA065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1590" y="2495524"/>
              <a:ext cx="233260" cy="23326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9B3073E-B86F-46F2-934A-EB18AB434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9339" y="2975932"/>
              <a:ext cx="233260" cy="233260"/>
            </a:xfrm>
            <a:prstGeom prst="rect">
              <a:avLst/>
            </a:prstGeom>
          </p:spPr>
        </p:pic>
      </p:grpSp>
      <p:sp>
        <p:nvSpPr>
          <p:cNvPr id="105" name="TextBox 104"/>
          <p:cNvSpPr txBox="1"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or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bject 2"/>
          <p:cNvSpPr txBox="1">
            <a:spLocks noGrp="1"/>
          </p:cNvSpPr>
          <p:nvPr>
            <p:ph type="title" idx="4294967295"/>
          </p:nvPr>
        </p:nvSpPr>
        <p:spPr>
          <a:xfrm>
            <a:off x="3241675" y="561975"/>
            <a:ext cx="2660650" cy="5667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600" spc="-10" dirty="0">
                <a:cs typeface="Calibri"/>
              </a:rPr>
              <a:t>Plate-Fixed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93A450-9891-4F05-8413-3ABAADD8EA99}"/>
              </a:ext>
            </a:extLst>
          </p:cNvPr>
          <p:cNvGrpSpPr/>
          <p:nvPr/>
        </p:nvGrpSpPr>
        <p:grpSpPr>
          <a:xfrm>
            <a:off x="7866035" y="4696555"/>
            <a:ext cx="1197283" cy="369332"/>
            <a:chOff x="7866035" y="4752702"/>
            <a:chExt cx="1197283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45DB5C-109A-4087-AC9E-EEB91AC91A38}"/>
                </a:ext>
              </a:extLst>
            </p:cNvPr>
            <p:cNvSpPr txBox="1"/>
            <p:nvPr/>
          </p:nvSpPr>
          <p:spPr>
            <a:xfrm>
              <a:off x="7866035" y="4752702"/>
              <a:ext cx="119728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  = CORS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B10418A-B0E7-460F-9B1D-3555BFF61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6300" y="4830849"/>
              <a:ext cx="233260" cy="233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51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244366" y="870802"/>
            <a:ext cx="8789275" cy="38895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/>
              <a:t>Epoch</a:t>
            </a:r>
            <a:endParaRPr lang="en-US" sz="2000" b="1" dirty="0"/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eh-puck?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-pock?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to-may-to, to-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mah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-to</a:t>
            </a:r>
          </a:p>
          <a:p>
            <a:r>
              <a:rPr lang="en-US" b="1" dirty="0"/>
              <a:t>an instant of time; a moment in time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astronomy &amp; geodesy use a decimal date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2021.4762 = 23 June 2021 @ 19:16:00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using epochs is important, not your format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start preparing to assign epochs to your data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143001" y="205979"/>
            <a:ext cx="6870248" cy="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Terminology – Time/4D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97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tasheet">
            <a:extLst>
              <a:ext uri="{FF2B5EF4-FFF2-40B4-BE49-F238E27FC236}">
                <a16:creationId xmlns:a16="http://schemas.microsoft.com/office/drawing/2014/main" id="{C5F4CFF0-836A-4FB3-AC6F-FEB7A8E73C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5" t="123"/>
          <a:stretch/>
        </p:blipFill>
        <p:spPr>
          <a:xfrm>
            <a:off x="141140" y="439755"/>
            <a:ext cx="8859504" cy="3017820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</p:spPr>
      </p:pic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F71F7EF1-E122-44D7-AB10-3930D894C5AB}"/>
              </a:ext>
            </a:extLst>
          </p:cNvPr>
          <p:cNvSpPr/>
          <p:nvPr/>
        </p:nvSpPr>
        <p:spPr>
          <a:xfrm>
            <a:off x="1009651" y="2809875"/>
            <a:ext cx="3688424" cy="371475"/>
          </a:xfrm>
          <a:prstGeom prst="roundRect">
            <a:avLst/>
          </a:prstGeom>
          <a:noFill/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3429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35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3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PUS solution report">
            <a:extLst>
              <a:ext uri="{FF2B5EF4-FFF2-40B4-BE49-F238E27FC236}">
                <a16:creationId xmlns:a16="http://schemas.microsoft.com/office/drawing/2014/main" id="{D2E0B807-A2D0-4237-82C8-31393469B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" l="51" r="81" t="189"/>
          <a:stretch/>
        </p:blipFill>
        <p:spPr>
          <a:xfrm>
            <a:off x="1241311" y="22588"/>
            <a:ext cx="6668181" cy="50911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AC3FD8DB-C2A5-48FA-A52B-41937B5B0BFB}"/>
              </a:ext>
            </a:extLst>
          </p:cNvPr>
          <p:cNvSpPr/>
          <p:nvPr/>
        </p:nvSpPr>
        <p:spPr>
          <a:xfrm>
            <a:off x="5576548" y="2947313"/>
            <a:ext cx="2332944" cy="449036"/>
          </a:xfrm>
          <a:prstGeom prst="round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4572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35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panose="020B0604020202020204" typeface="Arial"/>
              <a:ea typeface="+mn-ea"/>
              <a:cs typeface="+mn-cs"/>
            </a:endParaRP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599BF4FF-C619-462F-A6DF-9ACA46C67905}"/>
              </a:ext>
            </a:extLst>
          </p:cNvPr>
          <p:cNvSpPr/>
          <p:nvPr/>
        </p:nvSpPr>
        <p:spPr>
          <a:xfrm>
            <a:off x="2155372" y="2947313"/>
            <a:ext cx="2503714" cy="449036"/>
          </a:xfrm>
          <a:prstGeom prst="roundRect">
            <a:avLst/>
          </a:prstGeom>
          <a:noFill/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4572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35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panose="020B0604020202020204"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9088AC-1686-4808-BCEB-DBB655FEE0D0}"/>
              </a:ext>
            </a:extLst>
          </p:cNvPr>
          <p:cNvSpPr txBox="1"/>
          <p:nvPr/>
        </p:nvSpPr>
        <p:spPr>
          <a:xfrm>
            <a:off x="621847" y="2169091"/>
            <a:ext cx="3067050" cy="640784"/>
          </a:xfrm>
          <a:prstGeom prst="rect">
            <a:avLst/>
          </a:prstGeom>
          <a:solidFill>
            <a:schemeClr val="bg1"/>
          </a:solidFill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>
            <a:defPPr>
              <a:defRPr lang="en-US"/>
            </a:defPPr>
            <a:lvl1pPr algn="ctr">
              <a:defRPr sz="135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defTabSz="4572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typeface="+mn-cs"/>
              </a:rPr>
              <a:t>Reference Epoch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EBFD8-A8E3-48CB-AAE9-DEED8BB54427}"/>
              </a:ext>
            </a:extLst>
          </p:cNvPr>
          <p:cNvSpPr txBox="1"/>
          <p:nvPr/>
        </p:nvSpPr>
        <p:spPr>
          <a:xfrm>
            <a:off x="5978639" y="2196187"/>
            <a:ext cx="3067050" cy="64078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>
            <a:defPPr>
              <a:defRPr lang="en-US"/>
            </a:defPPr>
            <a:lvl1pPr algn="ctr">
              <a:defRPr sz="135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defTabSz="4572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typeface="+mn-cs"/>
              </a:rPr>
              <a:t>Survey Epoch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1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>
                                        <p:cTn dur="2000" id="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2250"/>
                            </p:stCondLst>
                            <p:childTnLst>
                              <p:par>
                                <p:cTn fill="hold" grpId="0" id="9" nodeType="afterEffect" presetClass="entr" presetID="21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>
                                        <p:cTn dur="2000" id="1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5"/>
      <p:bldP animBg="1" grpId="0" spid="6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talic note"/>
          <p:cNvSpPr txBox="1"/>
          <p:nvPr/>
        </p:nvSpPr>
        <p:spPr bwMode="auto">
          <a:xfrm>
            <a:off x="1143000" y="4480118"/>
            <a:ext cx="68580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First let’s look at complete nomenclature…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5" name="body text"/>
          <p:cNvSpPr txBox="1">
            <a:spLocks/>
          </p:cNvSpPr>
          <p:nvPr/>
        </p:nvSpPr>
        <p:spPr bwMode="auto">
          <a:xfrm>
            <a:off x="1143001" y="1981084"/>
            <a:ext cx="6858000" cy="174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If you use NAD83 you’re already using one, but perhaps unaware.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143000" y="328613"/>
            <a:ext cx="6858000" cy="1914525"/>
          </a:xfrm>
        </p:spPr>
        <p:txBody>
          <a:bodyPr/>
          <a:lstStyle/>
          <a:p>
            <a:pPr marL="12700">
              <a:spcBef>
                <a:spcPts val="0"/>
              </a:spcBef>
              <a:buSzPct val="159375"/>
              <a:tabLst>
                <a:tab pos="297808" algn="l"/>
                <a:tab pos="298442" algn="l"/>
              </a:tabLst>
            </a:pPr>
            <a:r>
              <a:rPr lang="en-US" sz="4050" i="1" spc="-15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What is a Reference Epoch?</a:t>
            </a:r>
          </a:p>
        </p:txBody>
      </p:sp>
    </p:spTree>
    <p:extLst>
      <p:ext uri="{BB962C8B-B14F-4D97-AF65-F5344CB8AC3E}">
        <p14:creationId xmlns:p14="http://schemas.microsoft.com/office/powerpoint/2010/main" val="24640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0312" y="1082187"/>
            <a:ext cx="68579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NAD83(2011) epoch 2010.00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2122686" y="1171780"/>
            <a:ext cx="278045" cy="1396088"/>
          </a:xfrm>
          <a:prstGeom prst="rightBrace">
            <a:avLst>
              <a:gd name="adj1" fmla="val 54580"/>
              <a:gd name="adj2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3569562" y="1165696"/>
            <a:ext cx="285249" cy="1415459"/>
          </a:xfrm>
          <a:prstGeom prst="rightBrace">
            <a:avLst>
              <a:gd name="adj1" fmla="val 51265"/>
              <a:gd name="adj2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Brace 6"/>
          <p:cNvSpPr/>
          <p:nvPr/>
        </p:nvSpPr>
        <p:spPr>
          <a:xfrm rot="5400000">
            <a:off x="5925321" y="263882"/>
            <a:ext cx="292456" cy="3224284"/>
          </a:xfrm>
          <a:prstGeom prst="rightBrace">
            <a:avLst>
              <a:gd name="adj1" fmla="val 56489"/>
              <a:gd name="adj2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3664" y="2032944"/>
            <a:ext cx="139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Geometric</a:t>
            </a: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Datum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4457" y="2030331"/>
            <a:ext cx="14154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Realization</a:t>
            </a: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(aka Datum Tag)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87709" y="2031882"/>
            <a:ext cx="31959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Epoch</a:t>
            </a: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(in the case of NAD83, a Reference Epoch)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2BE4B3-ACB9-4B4D-9C6E-F8D905DBEF0D}"/>
              </a:ext>
            </a:extLst>
          </p:cNvPr>
          <p:cNvSpPr txBox="1"/>
          <p:nvPr/>
        </p:nvSpPr>
        <p:spPr>
          <a:xfrm>
            <a:off x="2436107" y="3308522"/>
            <a:ext cx="427178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NAD83(1986) epoch 1984.00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NAD83(HARN) epoch 1993.62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NAD83(CORS96) epoch 2002.00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NAD83(2007) epoch 2007.00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36107" y="2893364"/>
            <a:ext cx="4271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Other NAD83 Reference Epochs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1B50172-7579-4112-864F-4956C65E5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Complete NAD83 Nomenclature</a:t>
            </a:r>
          </a:p>
        </p:txBody>
      </p:sp>
      <p:sp>
        <p:nvSpPr>
          <p:cNvPr id="15" name="TextBox 14" hidden="1">
            <a:extLst>
              <a:ext uri="{FF2B5EF4-FFF2-40B4-BE49-F238E27FC236}">
                <a16:creationId xmlns:a16="http://schemas.microsoft.com/office/drawing/2014/main" id="{D42BE4B3-ACB9-4B4D-9C6E-F8D905DBEF0D}"/>
              </a:ext>
            </a:extLst>
          </p:cNvPr>
          <p:cNvSpPr txBox="1"/>
          <p:nvPr/>
        </p:nvSpPr>
        <p:spPr>
          <a:xfrm>
            <a:off x="5681048" y="2821067"/>
            <a:ext cx="3378021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NAD83(1986) epoch 1984.00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NAD83(HARN) epoch 1993.62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NAD83(CORS96) epoch 2002.00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NAD83(2007) epoch 2007.00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NAD83(2011) epoch 2010.00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epoch 2019.9185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IGS08 epoch 2005.00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NATRF2022 epoch 2020.00</a:t>
            </a:r>
          </a:p>
        </p:txBody>
      </p:sp>
    </p:spTree>
    <p:extLst>
      <p:ext uri="{BB962C8B-B14F-4D97-AF65-F5344CB8AC3E}">
        <p14:creationId xmlns:p14="http://schemas.microsoft.com/office/powerpoint/2010/main" val="42063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1" grpId="0"/>
      <p:bldP spid="12" grpId="0"/>
      <p:bldP spid="13" grpId="0" uiExpand="1" build="p"/>
      <p:bldP spid="14" grpId="0"/>
      <p:bldP spid="15" grpId="0"/>
    </p:bldLst>
  </p:timing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1485900" y="992985"/>
            <a:ext cx="6172200" cy="1378741"/>
          </a:xfrm>
        </p:spPr>
        <p:txBody>
          <a:bodyPr/>
          <a:lstStyle/>
          <a:p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eh-puck? </a:t>
            </a:r>
            <a:r>
              <a:rPr dirty="0" err="1" lang="en-US">
                <a:latin charset="0" panose="02040503050406030204" pitchFamily="18" typeface="Cambria"/>
                <a:ea charset="0" panose="02040503050406030204" pitchFamily="18" typeface="Cambria"/>
              </a:rPr>
              <a:t>ee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-pock? </a:t>
            </a:r>
            <a:r>
              <a:rPr dirty="0" lang="en-US">
                <a:solidFill>
                  <a:schemeClr val="tx1">
                    <a:lumMod val="50000"/>
                    <a:lumOff val="50000"/>
                  </a:schemeClr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… </a:t>
            </a:r>
            <a:r>
              <a:rPr dirty="0" i="1" lang="en-US">
                <a:solidFill>
                  <a:schemeClr val="tx1">
                    <a:lumMod val="50000"/>
                    <a:lumOff val="50000"/>
                  </a:schemeClr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to-may-to, to-</a:t>
            </a:r>
            <a:r>
              <a:rPr dirty="0" err="1" i="1" lang="en-US">
                <a:solidFill>
                  <a:schemeClr val="tx1">
                    <a:lumMod val="50000"/>
                    <a:lumOff val="50000"/>
                  </a:schemeClr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mah</a:t>
            </a:r>
            <a:r>
              <a:rPr dirty="0" i="1" lang="en-US">
                <a:solidFill>
                  <a:schemeClr val="tx1">
                    <a:lumMod val="50000"/>
                    <a:lumOff val="50000"/>
                  </a:schemeClr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-to</a:t>
            </a:r>
          </a:p>
          <a:p>
            <a:r>
              <a:rPr b="1" dirty="0" lang="en-US">
                <a:latin charset="0" panose="02040503050406030204" pitchFamily="18" typeface="Cambria"/>
                <a:ea charset="0" panose="02040503050406030204" pitchFamily="18" typeface="Cambria"/>
              </a:rPr>
              <a:t>an instant of time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, or a date selected as a point of reference</a:t>
            </a:r>
          </a:p>
        </p:txBody>
      </p:sp>
      <p:sp>
        <p:nvSpPr>
          <p:cNvPr id="16" name="title"/>
          <p:cNvSpPr txBox="1">
            <a:spLocks/>
          </p:cNvSpPr>
          <p:nvPr/>
        </p:nvSpPr>
        <p:spPr bwMode="auto">
          <a:xfrm>
            <a:off x="1143000" y="315698"/>
            <a:ext cx="6858000" cy="56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0" compatLnSpc="1" lIns="0" numCol="1" rIns="0" rtlCol="0" tIns="12065" vert="horz" wrap="square">
            <a:prstTxWarp prst="textNoShape">
              <a:avLst/>
            </a:prstTxWarp>
            <a:spAutoFit/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ctr" defTabSz="457200" eaLnBrk="1" fontAlgn="base" hangingPunct="1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eaLnBrk="1" fontAlgn="base" hangingPunct="1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eaLnBrk="1" fontAlgn="base" hangingPunct="1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eaLnBrk="1" fontAlgn="base" hangingPunct="1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pPr algn="ctr" defTabSz="342900" eaLnBrk="0" fontAlgn="base" hangingPunct="0" indent="0" latinLnBrk="0" lvl="0" marL="12700" marR="0" rtl="0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b="0" baseline="0" cap="none" dirty="0" i="0" kern="1200" kumimoji="0" lang="en-US" noProof="0" normalizeH="0" spc="-10" strike="noStrike" sz="36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typeface="ＭＳ Ｐゴシック"/>
                <a:cs typeface="Calibri"/>
              </a:rPr>
              <a:t>Epoch</a:t>
            </a:r>
            <a:endParaRPr b="0" baseline="0" cap="none" dirty="0" i="0" kern="1200" kumimoji="0" lang="en-US" noProof="0" normalizeH="0" spc="0" strike="noStrike" sz="36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anose="02040503050406030204" pitchFamily="18" typeface="Cambria"/>
              <a:ea charset="0" typeface="ＭＳ Ｐゴシック"/>
              <a:cs typeface="Calibri"/>
            </a:endParaRPr>
          </a:p>
        </p:txBody>
      </p:sp>
      <p:pic>
        <p:nvPicPr>
          <p:cNvPr id="2" name="OPUS solution repor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" l="51" r="81" t="189"/>
          <a:stretch/>
        </p:blipFill>
        <p:spPr>
          <a:xfrm>
            <a:off x="1237910" y="2265726"/>
            <a:ext cx="6668181" cy="50911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1" name="datasheet"/>
          <p:cNvPicPr>
            <a:picLocks noChangeAspect="1"/>
          </p:cNvPicPr>
          <p:nvPr/>
        </p:nvPicPr>
        <p:blipFill rotWithShape="1">
          <a:blip r:embed="rId4"/>
          <a:srcRect b="215" t="123"/>
          <a:stretch/>
        </p:blipFill>
        <p:spPr>
          <a:xfrm>
            <a:off x="1198415" y="5234439"/>
            <a:ext cx="4800188" cy="1635092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5576548" y="2947313"/>
            <a:ext cx="2332944" cy="449036"/>
          </a:xfrm>
          <a:prstGeom prst="round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3429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35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55372" y="2947313"/>
            <a:ext cx="2503714" cy="449036"/>
          </a:xfrm>
          <a:prstGeom prst="roundRect">
            <a:avLst/>
          </a:prstGeom>
          <a:noFill/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3429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35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677718" y="4743451"/>
            <a:ext cx="2013571" cy="218711"/>
          </a:xfrm>
          <a:prstGeom prst="roundRect">
            <a:avLst/>
          </a:prstGeom>
          <a:noFill/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3429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35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>
            <a:stCxn id="5" idx="2"/>
            <a:endCxn id="22" idx="0"/>
          </p:cNvCxnSpPr>
          <p:nvPr/>
        </p:nvCxnSpPr>
        <p:spPr>
          <a:xfrm flipH="1">
            <a:off x="2684503" y="3396349"/>
            <a:ext cx="722726" cy="1347102"/>
          </a:xfrm>
          <a:prstGeom prst="line">
            <a:avLst/>
          </a:prstGeom>
          <a:ln w="50800">
            <a:solidFill>
              <a:srgbClr val="F6AB1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0" idx="2"/>
            <a:endCxn id="5" idx="0"/>
          </p:cNvCxnSpPr>
          <p:nvPr/>
        </p:nvCxnSpPr>
        <p:spPr>
          <a:xfrm>
            <a:off x="2721712" y="1756886"/>
            <a:ext cx="685517" cy="1190427"/>
          </a:xfrm>
          <a:prstGeom prst="line">
            <a:avLst/>
          </a:prstGeom>
          <a:ln w="50800">
            <a:solidFill>
              <a:srgbClr val="F6AB1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Left"/>
          <p:cNvGrpSpPr/>
          <p:nvPr/>
        </p:nvGrpSpPr>
        <p:grpSpPr>
          <a:xfrm>
            <a:off x="1485900" y="526897"/>
            <a:ext cx="2471624" cy="1231129"/>
            <a:chOff x="457200" y="702528"/>
            <a:chExt cx="3295498" cy="1641506"/>
          </a:xfrm>
        </p:grpSpPr>
        <p:sp>
          <p:nvSpPr>
            <p:cNvPr id="10" name="Rounded Rectangle 9"/>
            <p:cNvSpPr/>
            <p:nvPr/>
          </p:nvSpPr>
          <p:spPr>
            <a:xfrm>
              <a:off x="457200" y="702528"/>
              <a:ext cx="3295498" cy="163998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6AB1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 defTabSz="3429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b="0" baseline="0" cap="none" i="0" kern="1200" kumimoji="0" lang="en-US" noProof="0" normalizeH="0" spc="0" strike="noStrike" sz="1350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 bwMode="auto">
            <a:xfrm>
              <a:off x="555955" y="743595"/>
              <a:ext cx="3108959" cy="1600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tlCol="0" wrap="square">
              <a:spAutoFit/>
            </a:bodyPr>
            <a:lstStyle/>
            <a:p>
              <a:pPr algn="ctr" defTabSz="3429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b="0" baseline="0" cap="none" dirty="0" i="0" kern="1200" kumimoji="0" lang="en-US" noProof="0" normalizeH="0" spc="0" strike="noStrike" sz="3600" u="none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charset="0" panose="020B0604020202020204" pitchFamily="34" typeface="Arial"/>
                  <a:ea charset="-128" pitchFamily="34" typeface="ＭＳ Ｐゴシック"/>
                  <a:cs charset="0" panose="020B0604020202020204" pitchFamily="34" typeface="Arial"/>
                </a:rPr>
                <a:t>Reference Epoch</a:t>
              </a:r>
            </a:p>
          </p:txBody>
        </p:sp>
      </p:grpSp>
      <p:cxnSp>
        <p:nvCxnSpPr>
          <p:cNvPr id="15" name="Straight Connector 14"/>
          <p:cNvCxnSpPr>
            <a:stCxn id="13" idx="2"/>
          </p:cNvCxnSpPr>
          <p:nvPr/>
        </p:nvCxnSpPr>
        <p:spPr>
          <a:xfrm>
            <a:off x="6087352" y="1756886"/>
            <a:ext cx="685517" cy="1190427"/>
          </a:xfrm>
          <a:prstGeom prst="line">
            <a:avLst/>
          </a:prstGeom>
          <a:ln w="508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Right"/>
          <p:cNvGrpSpPr/>
          <p:nvPr/>
        </p:nvGrpSpPr>
        <p:grpSpPr>
          <a:xfrm>
            <a:off x="4851540" y="526897"/>
            <a:ext cx="2471624" cy="1231129"/>
            <a:chOff x="4944720" y="702528"/>
            <a:chExt cx="3295498" cy="1641506"/>
          </a:xfrm>
        </p:grpSpPr>
        <p:sp>
          <p:nvSpPr>
            <p:cNvPr id="13" name="Rounded Rectangle 12"/>
            <p:cNvSpPr/>
            <p:nvPr/>
          </p:nvSpPr>
          <p:spPr>
            <a:xfrm>
              <a:off x="4944720" y="702528"/>
              <a:ext cx="3295498" cy="163998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 defTabSz="3429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b="0" baseline="0" cap="none" i="0" kern="1200" kumimoji="0" lang="en-US" noProof="0" normalizeH="0" spc="0" strike="noStrike" sz="1350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5043475" y="743595"/>
              <a:ext cx="3108959" cy="1600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tlCol="0" wrap="square">
              <a:spAutoFit/>
            </a:bodyPr>
            <a:lstStyle/>
            <a:p>
              <a:pPr algn="ctr" defTabSz="3429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b="0" baseline="0" cap="none" dirty="0" i="0" kern="1200" kumimoji="0" lang="en-US" noProof="0" normalizeH="0" spc="0" strike="noStrike" sz="3600" u="none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charset="0" panose="020B0604020202020204" pitchFamily="34" typeface="Arial"/>
                  <a:ea charset="-128" pitchFamily="34" typeface="ＭＳ Ｐゴシック"/>
                  <a:cs charset="0" panose="020B0604020202020204" pitchFamily="34" typeface="Arial"/>
                </a:rPr>
                <a:t>Survey Epoch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648348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id="5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43681 " pathEditMode="relative" ptsTypes="AA" rAng="0">
                                      <p:cBhvr>
                                        <p:cTn dur="2000" fill="hold" id="6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8" nodeType="afterEffect" presetClass="entr" presetID="21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>
                                        <p:cTn dur="2000" id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>
                                        <p:cTn dur="2000" id="13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4" nodeType="withEffect" presetClass="entr" presetID="22" presetSubtype="1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1000" id="16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id="19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1157 L 3.88889E-6 -0.34167 " pathEditMode="relative" ptsTypes="AA" rAng="0">
                                      <p:cBhvr>
                                        <p:cTn dur="2000" fill="hold" id="2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22" nodeType="afterEffect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>
                                        <p:cTn dur="2000" id="24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5" nodeType="withEffect" presetClass="entr" presetID="2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1000" id="27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0" nodeType="clickEffect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>
                                        <p:cTn dur="2000" id="32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3" nodeType="withEffect" presetClass="entr" presetID="22" presetSubtype="1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1000" id="35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6" nodeType="withEffect" presetClass="entr" presetID="21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>
                                        <p:cTn dur="2000" id="38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5"/>
      <p:bldP animBg="1" grpId="0" spid="2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dy text"/>
          <p:cNvSpPr txBox="1">
            <a:spLocks/>
          </p:cNvSpPr>
          <p:nvPr/>
        </p:nvSpPr>
        <p:spPr bwMode="auto">
          <a:xfrm>
            <a:off x="1143001" y="1981084"/>
            <a:ext cx="6858000" cy="174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If you use OPUS you’re already using one, but perhaps unaware.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143000" y="328613"/>
            <a:ext cx="6858000" cy="1914525"/>
          </a:xfrm>
        </p:spPr>
        <p:txBody>
          <a:bodyPr/>
          <a:lstStyle/>
          <a:p>
            <a:pPr marL="12700">
              <a:spcBef>
                <a:spcPts val="0"/>
              </a:spcBef>
              <a:buSzPct val="159375"/>
              <a:tabLst>
                <a:tab pos="297808" algn="l"/>
                <a:tab pos="298442" algn="l"/>
              </a:tabLst>
            </a:pPr>
            <a:r>
              <a:rPr lang="en-US" sz="4050" i="1" spc="-15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What is a Survey Epoch?</a:t>
            </a:r>
          </a:p>
        </p:txBody>
      </p:sp>
    </p:spTree>
    <p:extLst>
      <p:ext uri="{BB962C8B-B14F-4D97-AF65-F5344CB8AC3E}">
        <p14:creationId xmlns:p14="http://schemas.microsoft.com/office/powerpoint/2010/main" val="289354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0312" y="1082187"/>
            <a:ext cx="622337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(epoch 2021.0276)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2387389" y="907077"/>
            <a:ext cx="278045" cy="1925494"/>
          </a:xfrm>
          <a:prstGeom prst="rightBrace">
            <a:avLst>
              <a:gd name="adj1" fmla="val 54580"/>
              <a:gd name="adj2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Brace 6"/>
          <p:cNvSpPr/>
          <p:nvPr/>
        </p:nvSpPr>
        <p:spPr>
          <a:xfrm rot="5400000">
            <a:off x="5414769" y="-109187"/>
            <a:ext cx="292456" cy="3970423"/>
          </a:xfrm>
          <a:prstGeom prst="rightBrace">
            <a:avLst>
              <a:gd name="adj1" fmla="val 56489"/>
              <a:gd name="adj2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3664" y="2032944"/>
            <a:ext cx="192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Geometric</a:t>
            </a: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Datum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75786" y="2031882"/>
            <a:ext cx="397042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Epoch</a:t>
            </a:r>
          </a:p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(in the above example, a </a:t>
            </a:r>
            <a:r>
              <a:rPr kumimoji="0" lang="en-US" sz="135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Survey Epoch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2BE4B3-ACB9-4B4D-9C6E-F8D905DBEF0D}"/>
              </a:ext>
            </a:extLst>
          </p:cNvPr>
          <p:cNvSpPr txBox="1"/>
          <p:nvPr/>
        </p:nvSpPr>
        <p:spPr>
          <a:xfrm>
            <a:off x="793106" y="3241847"/>
            <a:ext cx="2912119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ITRF92 epoch 1988.0 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ITRF2000 epoch 1997.0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ITRF2005 epoch 2000.0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ITRF2008 epoch 2005.0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epoch 2010.0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3106" y="2836214"/>
            <a:ext cx="29121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ITRF 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Reference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Epochs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1B50172-7579-4112-864F-4956C65E5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Complete ITRF Nomenclature</a:t>
            </a:r>
          </a:p>
        </p:txBody>
      </p:sp>
      <p:sp>
        <p:nvSpPr>
          <p:cNvPr id="15" name="TextBox 14" hidden="1">
            <a:extLst>
              <a:ext uri="{FF2B5EF4-FFF2-40B4-BE49-F238E27FC236}">
                <a16:creationId xmlns:a16="http://schemas.microsoft.com/office/drawing/2014/main" id="{D42BE4B3-ACB9-4B4D-9C6E-F8D905DBEF0D}"/>
              </a:ext>
            </a:extLst>
          </p:cNvPr>
          <p:cNvSpPr txBox="1"/>
          <p:nvPr/>
        </p:nvSpPr>
        <p:spPr>
          <a:xfrm>
            <a:off x="5681048" y="2821067"/>
            <a:ext cx="3378021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NAD83(1986) epoch 1984.00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NAD83(HARN) epoch 1993.62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NAD83(CORS96) epoch 2002.00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NAD83(2007) epoch 2007.00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NAD83(2011) epoch 2010.00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epoch 2019.9185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IGS08 epoch 2005.00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NATRF2022 epoch 2020.00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BE4B3-ACB9-4B4D-9C6E-F8D905DBEF0D}"/>
              </a:ext>
            </a:extLst>
          </p:cNvPr>
          <p:cNvSpPr txBox="1"/>
          <p:nvPr/>
        </p:nvSpPr>
        <p:spPr>
          <a:xfrm>
            <a:off x="5466527" y="3260897"/>
            <a:ext cx="3378021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ITRF2008 epoch 2012.2011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IGS08 epoch 2006.7572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epoch 2017.4457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epoch 2019.9185</a:t>
            </a:r>
          </a:p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ITRF2014 epoch 2021.0276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57775" y="2893364"/>
            <a:ext cx="37848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Examples of ITRF 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Survey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Epoch</a:t>
            </a:r>
          </a:p>
        </p:txBody>
      </p:sp>
    </p:spTree>
    <p:extLst>
      <p:ext uri="{BB962C8B-B14F-4D97-AF65-F5344CB8AC3E}">
        <p14:creationId xmlns:p14="http://schemas.microsoft.com/office/powerpoint/2010/main" val="53124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12" grpId="0"/>
      <p:bldP spid="13" grpId="0" uiExpand="1" build="p"/>
      <p:bldP spid="14" grpId="0"/>
      <p:bldP spid="15" grpId="0"/>
      <p:bldP spid="17" grpId="0" uiExpand="1" build="p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1600FB-AF92-4874-A7F9-F43E9CF900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D3D538F9-49A3-B84F-B36B-A7030CDE5D5B}" type="slidenum">
              <a:rPr lang="en-US" smtClean="0"/>
              <a:t>7</a:t>
            </a:fld>
            <a:endParaRPr lang="en-US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98FEE638-F944-4EF4-BBC4-5630363529B4}"/>
              </a:ext>
            </a:extLst>
          </p:cNvPr>
          <p:cNvSpPr txBox="1">
            <a:spLocks/>
          </p:cNvSpPr>
          <p:nvPr/>
        </p:nvSpPr>
        <p:spPr>
          <a:xfrm>
            <a:off x="-1" y="-9279"/>
            <a:ext cx="9144001" cy="624231"/>
          </a:xfrm>
          <a:prstGeom prst="rect">
            <a:avLst/>
          </a:prstGeom>
        </p:spPr>
        <p:txBody>
          <a:bodyPr vert="horz" wrap="square" lIns="0" tIns="8467" rIns="0" bIns="0" numCol="1" rtlCol="0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467" algn="ctr">
              <a:buClr>
                <a:srgbClr val="6CB7E2"/>
              </a:buClr>
              <a:buSzPts val="3000"/>
            </a:pPr>
            <a:r>
              <a:rPr lang="en-US" sz="4001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  <a:sym typeface="Open Sans"/>
              </a:rPr>
              <a:t>NCN - NOAA CORS Network</a:t>
            </a:r>
          </a:p>
        </p:txBody>
      </p:sp>
      <p:sp>
        <p:nvSpPr>
          <p:cNvPr id="21" name="map">
            <a:extLst>
              <a:ext uri="{FF2B5EF4-FFF2-40B4-BE49-F238E27FC236}">
                <a16:creationId xmlns:a16="http://schemas.microsoft.com/office/drawing/2014/main" id="{F0672CBA-39DC-4042-81D4-BA10026F0775}"/>
              </a:ext>
            </a:extLst>
          </p:cNvPr>
          <p:cNvSpPr>
            <a:spLocks noChangeAspect="1"/>
          </p:cNvSpPr>
          <p:nvPr/>
        </p:nvSpPr>
        <p:spPr>
          <a:xfrm>
            <a:off x="434063" y="621567"/>
            <a:ext cx="8275874" cy="4521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67"/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6BAE6738-0BA2-47C5-BFDB-940E4DC4EDFC}"/>
              </a:ext>
            </a:extLst>
          </p:cNvPr>
          <p:cNvSpPr/>
          <p:nvPr/>
        </p:nvSpPr>
        <p:spPr>
          <a:xfrm>
            <a:off x="32774" y="4321514"/>
            <a:ext cx="2243639" cy="786958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endParaRPr sz="467"/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7458DB64-A475-42C8-97C6-D6C53FE9FD30}"/>
              </a:ext>
            </a:extLst>
          </p:cNvPr>
          <p:cNvSpPr txBox="1"/>
          <p:nvPr/>
        </p:nvSpPr>
        <p:spPr>
          <a:xfrm>
            <a:off x="141633" y="4435370"/>
            <a:ext cx="2093600" cy="603157"/>
          </a:xfrm>
          <a:prstGeom prst="rect">
            <a:avLst/>
          </a:prstGeom>
        </p:spPr>
        <p:txBody>
          <a:bodyPr vert="horz" wrap="square" lIns="0" tIns="8044" rIns="0" bIns="0" rtlCol="0">
            <a:spAutoFit/>
          </a:bodyPr>
          <a:lstStyle/>
          <a:p>
            <a:pPr marL="228611" indent="-228611">
              <a:spcBef>
                <a:spcPts val="64"/>
              </a:spcBef>
              <a:buFont typeface="Arial" panose="020B0604020202020204" pitchFamily="34" charset="0"/>
              <a:buChar char="•"/>
              <a:tabLst>
                <a:tab pos="228182" algn="l"/>
                <a:tab pos="228606" algn="l"/>
              </a:tabLst>
            </a:pPr>
            <a:r>
              <a:rPr lang="en-US" sz="1600" b="1" spc="-4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1695</a:t>
            </a:r>
            <a:r>
              <a:rPr sz="1600" b="1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sz="1600" b="1" spc="-7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sites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228611" indent="-228611">
              <a:spcBef>
                <a:spcPts val="760"/>
              </a:spcBef>
              <a:buFont typeface="Arial" panose="020B0604020202020204" pitchFamily="34" charset="0"/>
              <a:buChar char="•"/>
              <a:tabLst>
                <a:tab pos="228182" algn="l"/>
                <a:tab pos="228606" algn="l"/>
              </a:tabLst>
            </a:pPr>
            <a:r>
              <a:rPr lang="en-US" sz="1600" b="1" spc="-4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241 </a:t>
            </a:r>
            <a:r>
              <a:rPr sz="1600" b="1" spc="-7" dirty="0"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organizations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4F5A647-6447-4DA1-91EC-E2BF6CFDC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414" y="3252016"/>
            <a:ext cx="4990574" cy="1653539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1410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1B14E5-5F28-D786-864F-88BED4E66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Epochs in Current NSRS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BCEAB-D574-1AEE-0915-9B613F01E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7388" y="1151335"/>
            <a:ext cx="4260356" cy="47982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Reference Epoch (RE)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42B78-4ABB-EE99-AC23-A2C92BFEC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7387" y="1631156"/>
            <a:ext cx="4260357" cy="2963466"/>
          </a:xfrm>
        </p:spPr>
        <p:txBody>
          <a:bodyPr>
            <a:noAutofit/>
          </a:bodyPr>
          <a:lstStyle/>
          <a:p>
            <a:r>
              <a:rPr lang="en-US" dirty="0"/>
              <a:t>Position after propagated back in time from SE to RE</a:t>
            </a:r>
          </a:p>
          <a:p>
            <a:r>
              <a:rPr lang="en-US" dirty="0"/>
              <a:t>Seen on OPUS Solution</a:t>
            </a:r>
          </a:p>
          <a:p>
            <a:r>
              <a:rPr lang="en-US" dirty="0"/>
              <a:t>Used in NAD 83</a:t>
            </a:r>
          </a:p>
          <a:p>
            <a:r>
              <a:rPr lang="en-US" dirty="0"/>
              <a:t>Ground movement will be </a:t>
            </a:r>
            <a:r>
              <a:rPr lang="en-US" i="1" dirty="0"/>
              <a:t>hidden</a:t>
            </a:r>
          </a:p>
          <a:p>
            <a:endParaRPr lang="en-US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50965C-82B0-AC2A-2538-0742542C4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613" y="1151787"/>
            <a:ext cx="4041775" cy="47982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Survey Epoch (SE)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64E3B5-2817-FA71-1354-7B4C705FE3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613" y="1631608"/>
            <a:ext cx="4041775" cy="2963466"/>
          </a:xfrm>
        </p:spPr>
        <p:txBody>
          <a:bodyPr>
            <a:noAutofit/>
          </a:bodyPr>
          <a:lstStyle/>
          <a:p>
            <a:r>
              <a:rPr lang="en-US" dirty="0"/>
              <a:t>Position at the moment of survey data collection</a:t>
            </a:r>
          </a:p>
          <a:p>
            <a:r>
              <a:rPr lang="en-US" dirty="0"/>
              <a:t>Seen on OPUS Solution</a:t>
            </a:r>
          </a:p>
          <a:p>
            <a:r>
              <a:rPr lang="en-US" dirty="0"/>
              <a:t>Necessary for ITRF</a:t>
            </a:r>
          </a:p>
          <a:p>
            <a:r>
              <a:rPr lang="en-US" dirty="0"/>
              <a:t>Ground movement will be </a:t>
            </a:r>
            <a:r>
              <a:rPr lang="en-US" i="1" dirty="0"/>
              <a:t>illustrated</a:t>
            </a:r>
          </a:p>
        </p:txBody>
      </p:sp>
    </p:spTree>
    <p:extLst>
      <p:ext uri="{BB962C8B-B14F-4D97-AF65-F5344CB8AC3E}">
        <p14:creationId xmlns:p14="http://schemas.microsoft.com/office/powerpoint/2010/main" val="261983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1B14E5-5F28-D786-864F-88BED4E66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Epochs in </a:t>
            </a:r>
            <a:r>
              <a:rPr lang="en-US" b="1" dirty="0"/>
              <a:t>Modernized</a:t>
            </a:r>
            <a:r>
              <a:rPr lang="en-US" dirty="0"/>
              <a:t> NSRS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BCEAB-D574-1AEE-0915-9B613F01E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7388" y="1151335"/>
            <a:ext cx="4260356" cy="47982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Reference Epoch (RE)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42B78-4ABB-EE99-AC23-A2C92BFEC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7387" y="1631156"/>
            <a:ext cx="4260357" cy="2963466"/>
          </a:xfrm>
        </p:spPr>
        <p:txBody>
          <a:bodyPr>
            <a:noAutofit/>
          </a:bodyPr>
          <a:lstStyle/>
          <a:p>
            <a:r>
              <a:rPr lang="en-US" dirty="0"/>
              <a:t>Position after propagated back in time from SE to RE</a:t>
            </a:r>
          </a:p>
          <a:p>
            <a:r>
              <a:rPr lang="en-US" dirty="0"/>
              <a:t>Used in NATRF2022</a:t>
            </a:r>
          </a:p>
          <a:p>
            <a:r>
              <a:rPr lang="en-US" b="1" dirty="0"/>
              <a:t>REC = RE Coordinate</a:t>
            </a:r>
          </a:p>
          <a:p>
            <a:r>
              <a:rPr lang="en-US" dirty="0"/>
              <a:t>Ground movement will be </a:t>
            </a:r>
            <a:r>
              <a:rPr lang="en-US" i="1" dirty="0"/>
              <a:t>hidden</a:t>
            </a:r>
          </a:p>
          <a:p>
            <a:endParaRPr lang="en-US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50965C-82B0-AC2A-2538-0742542C4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613" y="1151787"/>
            <a:ext cx="4041775" cy="47982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Survey Epoch (SE)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64E3B5-2817-FA71-1354-7B4C705FE3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613" y="1631608"/>
            <a:ext cx="4041775" cy="2963466"/>
          </a:xfrm>
        </p:spPr>
        <p:txBody>
          <a:bodyPr>
            <a:noAutofit/>
          </a:bodyPr>
          <a:lstStyle/>
          <a:p>
            <a:r>
              <a:rPr lang="en-US" dirty="0"/>
              <a:t>Position at the moment of survey data collection</a:t>
            </a:r>
          </a:p>
          <a:p>
            <a:r>
              <a:rPr lang="en-US" dirty="0"/>
              <a:t>Used in NATRF2022</a:t>
            </a:r>
          </a:p>
          <a:p>
            <a:r>
              <a:rPr lang="en-US" b="1" dirty="0"/>
              <a:t>SEC = SE Coordinate </a:t>
            </a:r>
          </a:p>
          <a:p>
            <a:r>
              <a:rPr lang="en-US" dirty="0"/>
              <a:t>Ground movement will be </a:t>
            </a:r>
            <a:r>
              <a:rPr lang="en-US" i="1" dirty="0"/>
              <a:t>illustrated</a:t>
            </a:r>
          </a:p>
        </p:txBody>
      </p:sp>
    </p:spTree>
    <p:extLst>
      <p:ext uri="{BB962C8B-B14F-4D97-AF65-F5344CB8AC3E}">
        <p14:creationId xmlns:p14="http://schemas.microsoft.com/office/powerpoint/2010/main" val="390847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254143"/>
            <a:ext cx="6858000" cy="689291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pc="-10" dirty="0">
                <a:cs typeface="Calibri"/>
              </a:rPr>
              <a:t>4D alignment – Epochs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7595" y="1102843"/>
            <a:ext cx="8347586" cy="3806483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699" marR="5080" algn="ctr" defTabSz="342900" fontAlgn="base">
              <a:spcBef>
                <a:spcPts val="100"/>
              </a:spcBef>
              <a:spcAft>
                <a:spcPct val="0"/>
              </a:spcAft>
              <a:tabLst>
                <a:tab pos="354956" algn="l"/>
                <a:tab pos="355591" algn="l"/>
              </a:tabLst>
              <a:defRPr/>
            </a:pPr>
            <a:r>
              <a:rPr lang="en-US" sz="2400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One epoch in which ITRF2020 will be equal to NATRF2022… </a:t>
            </a:r>
          </a:p>
          <a:p>
            <a:pPr marL="355599" marR="5080" indent="-342900" defTabSz="342900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956" algn="l"/>
                <a:tab pos="355591" algn="l"/>
              </a:tabLst>
              <a:defRPr/>
            </a:pPr>
            <a:endParaRPr lang="en-US" sz="2400" spc="-5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2699" marR="5080" algn="ctr" defTabSz="342900" fontAlgn="base">
              <a:spcBef>
                <a:spcPts val="100"/>
              </a:spcBef>
              <a:spcAft>
                <a:spcPct val="0"/>
              </a:spcAft>
              <a:tabLst>
                <a:tab pos="354956" algn="l"/>
                <a:tab pos="355591" algn="l"/>
              </a:tabLst>
              <a:defRPr/>
            </a:pPr>
            <a:r>
              <a:rPr lang="en-US" sz="2700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 00:00 on January 01, 2020 any given coordinates in</a:t>
            </a:r>
          </a:p>
          <a:p>
            <a:pPr marL="12699" marR="5080" algn="ctr" defTabSz="342900" fontAlgn="base">
              <a:spcBef>
                <a:spcPts val="900"/>
              </a:spcBef>
              <a:tabLst>
                <a:tab pos="354956" algn="l"/>
                <a:tab pos="355591" algn="l"/>
              </a:tabLst>
              <a:defRPr/>
            </a:pPr>
            <a:r>
              <a:rPr lang="en-US" sz="2700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ITRF2020 (epoch 2020.0) = NATRF2022 (epoch 2020.0)</a:t>
            </a:r>
          </a:p>
          <a:p>
            <a:pPr marL="12699" marR="5080" defTabSz="342900" fontAlgn="base">
              <a:spcBef>
                <a:spcPts val="100"/>
              </a:spcBef>
              <a:spcAft>
                <a:spcPct val="0"/>
              </a:spcAft>
              <a:tabLst>
                <a:tab pos="354956" algn="l"/>
                <a:tab pos="355591" algn="l"/>
              </a:tabLst>
              <a:defRPr/>
            </a:pPr>
            <a:endParaRPr lang="en-US" sz="2400" spc="-5" dirty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2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DCF4D7-01B6-4DCE-9B94-6743F8678F19}"/>
              </a:ext>
            </a:extLst>
          </p:cNvPr>
          <p:cNvSpPr/>
          <p:nvPr/>
        </p:nvSpPr>
        <p:spPr>
          <a:xfrm>
            <a:off x="1197000" y="924142"/>
            <a:ext cx="6619260" cy="1205624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7000" y="3531476"/>
            <a:ext cx="6619260" cy="1205624"/>
          </a:xfrm>
          <a:prstGeom prst="rect">
            <a:avLst/>
          </a:prstGeom>
          <a:solidFill>
            <a:srgbClr val="FFFF00"/>
          </a:solidFill>
          <a:ln w="2540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1197000" y="2129766"/>
            <a:ext cx="6619260" cy="1401710"/>
          </a:xfrm>
          <a:prstGeom prst="rect">
            <a:avLst/>
          </a:prstGeom>
          <a:solidFill>
            <a:srgbClr val="FFC000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865" y="885826"/>
            <a:ext cx="6619261" cy="416242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Conversion</a:t>
            </a:r>
            <a:endParaRPr lang="en-US" sz="1500" dirty="0"/>
          </a:p>
          <a:p>
            <a:pPr marL="516731" lvl="2" indent="-173831">
              <a:buFont typeface="Cambria" panose="02040503050406030204" pitchFamily="18" charset="0"/>
              <a:buChar char="–"/>
            </a:pPr>
            <a:r>
              <a:rPr lang="en-US" dirty="0"/>
              <a:t>change the </a:t>
            </a:r>
            <a:r>
              <a:rPr lang="en-US" b="1" i="1" dirty="0"/>
              <a:t>type</a:t>
            </a:r>
            <a:r>
              <a:rPr lang="en-US" dirty="0"/>
              <a:t> of coordinate</a:t>
            </a:r>
          </a:p>
          <a:p>
            <a:pPr marL="516731" lvl="2" indent="-173831">
              <a:buFont typeface="Cambria" panose="02040503050406030204" pitchFamily="18" charset="0"/>
              <a:buChar char="–"/>
            </a:pPr>
            <a:r>
              <a:rPr lang="en-US" sz="1600" dirty="0">
                <a:sym typeface="Wingdings" panose="05000000000000000000" pitchFamily="2" charset="2"/>
              </a:rPr>
              <a:t>NAD83(2011) </a:t>
            </a:r>
            <a:r>
              <a:rPr lang="en-US" sz="1600" b="1" i="1" dirty="0"/>
              <a:t>latitude &amp; longitude </a:t>
            </a:r>
            <a:r>
              <a:rPr lang="en-US" sz="1600" dirty="0">
                <a:sym typeface="Wingdings" panose="05000000000000000000" pitchFamily="2" charset="2"/>
              </a:rPr>
              <a:t> NAD83(2011)</a:t>
            </a:r>
            <a:r>
              <a:rPr lang="en-US" sz="1600" dirty="0"/>
              <a:t> </a:t>
            </a:r>
            <a:r>
              <a:rPr lang="en-US" sz="1600" b="1" i="1" dirty="0"/>
              <a:t>SPCS</a:t>
            </a:r>
          </a:p>
          <a:p>
            <a:pPr marL="0" lvl="1" indent="0">
              <a:buNone/>
            </a:pPr>
            <a:r>
              <a:rPr lang="en-US" sz="2400" b="1" dirty="0"/>
              <a:t>Transformation</a:t>
            </a:r>
          </a:p>
          <a:p>
            <a:pPr marL="516731" lvl="2" indent="-173831">
              <a:buFont typeface="Cambria" panose="02040503050406030204" pitchFamily="18" charset="0"/>
              <a:buChar char="–"/>
            </a:pPr>
            <a:r>
              <a:rPr lang="en-US" dirty="0"/>
              <a:t>change the </a:t>
            </a:r>
            <a:r>
              <a:rPr lang="en-US" b="1" i="1" dirty="0"/>
              <a:t>datum</a:t>
            </a:r>
            <a:r>
              <a:rPr lang="en-US" dirty="0"/>
              <a:t> of coordinate</a:t>
            </a:r>
          </a:p>
          <a:p>
            <a:pPr marL="516731" lvl="2" indent="-173831">
              <a:buFont typeface="Cambria" panose="02040503050406030204" pitchFamily="18" charset="0"/>
              <a:buChar char="–"/>
            </a:pPr>
            <a:r>
              <a:rPr lang="en-US" sz="1600" b="1" i="1" dirty="0"/>
              <a:t>NGVD29</a:t>
            </a:r>
            <a:r>
              <a:rPr lang="en-US" sz="1600" i="1" dirty="0"/>
              <a:t> </a:t>
            </a:r>
            <a:r>
              <a:rPr lang="en-US" sz="1600" dirty="0"/>
              <a:t>height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</a:t>
            </a:r>
            <a:r>
              <a:rPr lang="en-US" sz="1600" b="1" i="1" dirty="0"/>
              <a:t>NAVD88</a:t>
            </a:r>
            <a:r>
              <a:rPr lang="en-US" sz="1600" i="1" dirty="0"/>
              <a:t> </a:t>
            </a:r>
            <a:r>
              <a:rPr lang="en-US" sz="1600" dirty="0"/>
              <a:t>height</a:t>
            </a:r>
          </a:p>
          <a:p>
            <a:pPr marL="516731" lvl="2" indent="-173831">
              <a:buFont typeface="Cambria" panose="02040503050406030204" pitchFamily="18" charset="0"/>
              <a:buChar char="–"/>
            </a:pPr>
            <a:r>
              <a:rPr lang="en-US" sz="1600" b="1" i="1" dirty="0"/>
              <a:t>NAD 27 </a:t>
            </a:r>
            <a:r>
              <a:rPr lang="en-US" sz="1600" dirty="0"/>
              <a:t>latitude &amp; longitude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</a:t>
            </a:r>
            <a:r>
              <a:rPr lang="en-US" sz="1600" b="1" i="1" dirty="0"/>
              <a:t>NAD 83(2011) </a:t>
            </a:r>
            <a:r>
              <a:rPr lang="en-US" sz="1600" dirty="0"/>
              <a:t>latitude &amp; longitude</a:t>
            </a:r>
          </a:p>
          <a:p>
            <a:pPr marL="0" indent="0">
              <a:buNone/>
            </a:pPr>
            <a:r>
              <a:rPr lang="en-US" sz="2400" b="1" dirty="0"/>
              <a:t>Propagation</a:t>
            </a:r>
          </a:p>
          <a:p>
            <a:pPr marL="516731" lvl="2" indent="-173831">
              <a:buFont typeface="Cambria" panose="02040503050406030204" pitchFamily="18" charset="0"/>
              <a:buChar char="–"/>
            </a:pPr>
            <a:r>
              <a:rPr lang="en-US" dirty="0"/>
              <a:t>change the </a:t>
            </a:r>
            <a:r>
              <a:rPr lang="en-US" b="1" i="1" dirty="0"/>
              <a:t>epoch</a:t>
            </a:r>
            <a:r>
              <a:rPr lang="en-US" dirty="0"/>
              <a:t> of coordinate</a:t>
            </a:r>
          </a:p>
          <a:p>
            <a:pPr marL="516731" lvl="2" indent="-173831">
              <a:buFont typeface="Cambria" panose="02040503050406030204" pitchFamily="18" charset="0"/>
              <a:buChar char="–"/>
            </a:pPr>
            <a:r>
              <a:rPr lang="en-US" sz="1600" dirty="0"/>
              <a:t>NATRF2022 </a:t>
            </a:r>
            <a:r>
              <a:rPr lang="en-US" sz="1600" b="1" i="1" dirty="0"/>
              <a:t>epoch 2020.00</a:t>
            </a:r>
            <a:r>
              <a:rPr lang="en-US" sz="1600" dirty="0"/>
              <a:t> to NATRF2022 </a:t>
            </a:r>
            <a:r>
              <a:rPr lang="en-US" sz="1600" b="1" i="1" dirty="0"/>
              <a:t>epoch 2023.243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258C19-2F64-4EAA-B34C-016C4EDB4B16}"/>
              </a:ext>
            </a:extLst>
          </p:cNvPr>
          <p:cNvSpPr txBox="1">
            <a:spLocks/>
          </p:cNvSpPr>
          <p:nvPr/>
        </p:nvSpPr>
        <p:spPr bwMode="auto">
          <a:xfrm>
            <a:off x="1143001" y="205979"/>
            <a:ext cx="6870248" cy="6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3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Terminology - 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</a:rPr>
              <a:t>Changing Coordinates</a:t>
            </a:r>
          </a:p>
        </p:txBody>
      </p:sp>
    </p:spTree>
    <p:extLst>
      <p:ext uri="{BB962C8B-B14F-4D97-AF65-F5344CB8AC3E}">
        <p14:creationId xmlns:p14="http://schemas.microsoft.com/office/powerpoint/2010/main" val="202971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1" y="1206042"/>
            <a:ext cx="68580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lvl="1" algn="ctr">
              <a:spcBef>
                <a:spcPts val="100"/>
              </a:spcBef>
            </a:pPr>
            <a:r>
              <a:rPr lang="en-US" sz="4500" spc="-5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How will you do that?</a:t>
            </a:r>
          </a:p>
        </p:txBody>
      </p:sp>
      <p:sp>
        <p:nvSpPr>
          <p:cNvPr id="13" name="Title"/>
          <p:cNvSpPr txBox="1">
            <a:spLocks noGrp="1"/>
          </p:cNvSpPr>
          <p:nvPr>
            <p:ph type="title"/>
          </p:nvPr>
        </p:nvSpPr>
        <p:spPr>
          <a:xfrm>
            <a:off x="1402200" y="2327315"/>
            <a:ext cx="6339600" cy="70532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4500" spc="-30" dirty="0">
                <a:cs typeface="Calibri"/>
              </a:rPr>
              <a:t>NCAT</a:t>
            </a:r>
            <a:endParaRPr sz="1800" dirty="0">
              <a:cs typeface="Calibri"/>
            </a:endParaRPr>
          </a:p>
        </p:txBody>
      </p:sp>
      <p:sp>
        <p:nvSpPr>
          <p:cNvPr id="4" name="Title" hidden="1"/>
          <p:cNvSpPr txBox="1">
            <a:spLocks/>
          </p:cNvSpPr>
          <p:nvPr/>
        </p:nvSpPr>
        <p:spPr bwMode="auto">
          <a:xfrm>
            <a:off x="1402200" y="3509351"/>
            <a:ext cx="6339600" cy="47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000" spc="-30" dirty="0">
                <a:latin typeface="Cambria" panose="02040503050406030204" pitchFamily="18" charset="0"/>
                <a:cs typeface="Calibri"/>
              </a:rPr>
              <a:t>Epochs/Time/4D</a:t>
            </a:r>
            <a:endParaRPr lang="en-US" sz="30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E6DE1D4-33C3-52CD-D386-C7B3810C904F}"/>
              </a:ext>
            </a:extLst>
          </p:cNvPr>
          <p:cNvSpPr txBox="1">
            <a:spLocks/>
          </p:cNvSpPr>
          <p:nvPr/>
        </p:nvSpPr>
        <p:spPr>
          <a:xfrm>
            <a:off x="1143001" y="3147239"/>
            <a:ext cx="6858001" cy="1304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r>
              <a:rPr lang="en-US" sz="3750"/>
              <a:t>NGS Coordinate Conversion And Transformation Tool (NCAT)</a:t>
            </a:r>
            <a:endParaRPr lang="en-US" sz="3750" dirty="0"/>
          </a:p>
        </p:txBody>
      </p:sp>
    </p:spTree>
    <p:extLst>
      <p:ext uri="{BB962C8B-B14F-4D97-AF65-F5344CB8AC3E}">
        <p14:creationId xmlns:p14="http://schemas.microsoft.com/office/powerpoint/2010/main" val="187529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2" grpId="0"/>
    </p:bldLst>
  </p:timing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ChangeAspect="1"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" t="60"/>
          <a:stretch/>
        </p:blipFill>
        <p:spPr>
          <a:xfrm>
            <a:off x="1143000" y="0"/>
            <a:ext cx="6857998" cy="3545225"/>
          </a:xfr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3641310"/>
            <a:ext cx="6858001" cy="1304468"/>
          </a:xfrm>
        </p:spPr>
        <p:txBody>
          <a:bodyPr/>
          <a:lstStyle/>
          <a:p>
            <a:r>
              <a:rPr dirty="0" lang="en-US" sz="3750"/>
              <a:t>NGS Coordinate Conversion And Transformation Tool (NCAT)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12850" y="25768"/>
            <a:ext cx="930275" cy="266333"/>
          </a:xfrm>
          <a:prstGeom prst="roundRect">
            <a:avLst>
              <a:gd fmla="val 26618" name="adj"/>
            </a:avLst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2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1" presetSubtype="1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5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r="6034"/>
          <a:stretch/>
        </p:blipFill>
        <p:spPr bwMode="auto">
          <a:xfrm>
            <a:off x="1143000" y="-19050"/>
            <a:ext cx="6848475" cy="3564275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1143000" y="3641310"/>
            <a:ext cx="6858001" cy="130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342900">
              <a:defRPr/>
            </a:pPr>
            <a:r>
              <a:rPr lang="en-US" sz="37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Coordinate Conversion And Transformation Tool (NCAT)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65830" y="2579427"/>
            <a:ext cx="6100550" cy="61414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9950" y="12699"/>
            <a:ext cx="882650" cy="247651"/>
          </a:xfrm>
          <a:prstGeom prst="roundRect">
            <a:avLst>
              <a:gd name="adj" fmla="val 26618"/>
            </a:avLst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22600" y="12699"/>
            <a:ext cx="606425" cy="247651"/>
          </a:xfrm>
          <a:prstGeom prst="roundRect">
            <a:avLst>
              <a:gd name="adj" fmla="val 26618"/>
            </a:avLst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4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" t="102"/>
          <a:stretch/>
        </p:blipFill>
        <p:spPr>
          <a:xfrm>
            <a:off x="1143000" y="693361"/>
            <a:ext cx="6858000" cy="4450139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D275E1E-ED24-465E-987A-1D5F63827627}"/>
              </a:ext>
            </a:extLst>
          </p:cNvPr>
          <p:cNvSpPr txBox="1">
            <a:spLocks/>
          </p:cNvSpPr>
          <p:nvPr/>
        </p:nvSpPr>
        <p:spPr bwMode="auto">
          <a:xfrm>
            <a:off x="1143000" y="52065"/>
            <a:ext cx="6858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34290" compatLnSpc="1" lIns="68580" numCol="1" rIns="68580" tIns="3429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typeface="+mj-lt"/>
                <a:ea charset="-128" pitchFamily="34" typeface="MS PGothic"/>
                <a:cs charset="0" typeface="ＭＳ Ｐゴシック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5pPr>
            <a:lvl6pPr algn="ctr" defTabSz="457200" fontAlgn="base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fontAlgn="base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fontAlgn="base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fontAlgn="base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r>
              <a:rPr dirty="0" lang="en-US" sz="3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NCAT is available via web services</a:t>
            </a:r>
            <a:endParaRPr dirty="0" lang="en-US" sz="2400"/>
          </a:p>
        </p:txBody>
      </p:sp>
    </p:spTree>
    <p:extLst>
      <p:ext uri="{BB962C8B-B14F-4D97-AF65-F5344CB8AC3E}">
        <p14:creationId xmlns:p14="http://schemas.microsoft.com/office/powerpoint/2010/main" val="222818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101"/>
          <a:stretch/>
        </p:blipFill>
        <p:spPr>
          <a:xfrm>
            <a:off x="217646" y="670107"/>
            <a:ext cx="2107713" cy="4421328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23D2-F2AD-4A3B-A0BE-3053C8203DA7}"/>
              </a:ext>
            </a:extLst>
          </p:cNvPr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12" l="25295" r="22428" t="7092"/>
          <a:stretch/>
        </p:blipFill>
        <p:spPr>
          <a:xfrm>
            <a:off x="2409886" y="725006"/>
            <a:ext cx="5506586" cy="546854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10F9CA-5D2F-4D25-842A-54246CD5AE69}"/>
              </a:ext>
            </a:extLst>
          </p:cNvPr>
          <p:cNvSpPr txBox="1">
            <a:spLocks/>
          </p:cNvSpPr>
          <p:nvPr/>
        </p:nvSpPr>
        <p:spPr bwMode="auto">
          <a:xfrm>
            <a:off x="1143000" y="52065"/>
            <a:ext cx="6858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34290" compatLnSpc="1" lIns="68580" numCol="1" rIns="68580" tIns="3429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typeface="+mj-lt"/>
                <a:ea charset="-128" pitchFamily="34" typeface="MS PGothic"/>
                <a:cs charset="0" typeface="ＭＳ Ｐゴシック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5pPr>
            <a:lvl6pPr algn="ctr" defTabSz="457200" fontAlgn="base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fontAlgn="base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fontAlgn="base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fontAlgn="base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r>
              <a:rPr dirty="0" lang="en-US" sz="3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NCAT is available via web services</a:t>
            </a:r>
            <a:endParaRPr dirty="0" lang="en-US" sz="240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F47B067D-6752-4B95-B88E-AE22C7DAFD3A}"/>
              </a:ext>
            </a:extLst>
          </p:cNvPr>
          <p:cNvSpPr txBox="1">
            <a:spLocks/>
          </p:cNvSpPr>
          <p:nvPr/>
        </p:nvSpPr>
        <p:spPr>
          <a:xfrm>
            <a:off x="2530908" y="1357649"/>
            <a:ext cx="4564079" cy="3285452"/>
          </a:xfrm>
          <a:prstGeom prst="rect">
            <a:avLst/>
          </a:prstGeom>
        </p:spPr>
        <p:txBody>
          <a:bodyPr/>
          <a:lstStyle>
            <a:lvl1pPr algn="l" defTabSz="457200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3200">
                <a:solidFill>
                  <a:schemeClr val="tx1"/>
                </a:solidFill>
                <a:latin typeface="+mn-lt"/>
                <a:ea charset="-128" pitchFamily="34" typeface="MS PGothic"/>
                <a:cs charset="0" typeface="ＭＳ Ｐゴシック"/>
              </a:defRPr>
            </a:lvl1pPr>
            <a:lvl2pPr algn="l" defTabSz="457200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800">
                <a:solidFill>
                  <a:schemeClr val="tx1"/>
                </a:solidFill>
                <a:latin typeface="+mn-lt"/>
                <a:ea charset="-128" pitchFamily="34" typeface="MS PGothic"/>
                <a:cs typeface="+mn-cs"/>
              </a:defRPr>
            </a:lvl2pPr>
            <a:lvl3pPr algn="l" defTabSz="457200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2400">
                <a:solidFill>
                  <a:schemeClr val="tx1"/>
                </a:solidFill>
                <a:latin typeface="+mn-lt"/>
                <a:ea charset="-128" pitchFamily="34" typeface="MS PGothic"/>
                <a:cs typeface="+mn-cs"/>
              </a:defRPr>
            </a:lvl3pPr>
            <a:lvl4pPr algn="l" defTabSz="457200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000">
                <a:solidFill>
                  <a:schemeClr val="tx1"/>
                </a:solidFill>
                <a:latin typeface="+mn-lt"/>
                <a:ea charset="-128" pitchFamily="34" typeface="MS PGothic"/>
                <a:cs typeface="+mn-cs"/>
              </a:defRPr>
            </a:lvl4pPr>
            <a:lvl5pPr algn="l" defTabSz="457200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kern="1200" sz="2000">
                <a:solidFill>
                  <a:schemeClr val="tx1"/>
                </a:solidFill>
                <a:latin typeface="+mn-lt"/>
                <a:ea charset="-128" pitchFamily="34" typeface="MS PGothic"/>
                <a:cs typeface="+mn-cs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Note that each operation is a separate service</a:t>
            </a:r>
            <a:endParaRPr dirty="0" i="1" lang="en-US" sz="2400">
              <a:solidFill>
                <a:schemeClr val="tx1">
                  <a:lumMod val="50000"/>
                  <a:lumOff val="50000"/>
                </a:schemeClr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pPr indent="0" lvl="2" marL="685800">
              <a:buNone/>
            </a:pPr>
            <a:endParaRPr dirty="0" lang="en-US" sz="1800"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BE6A81-01CD-486F-8F6C-E3864F57B7A1}"/>
              </a:ext>
            </a:extLst>
          </p:cNvPr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02" l="79041" r="572" t="5770"/>
          <a:stretch/>
        </p:blipFill>
        <p:spPr>
          <a:xfrm>
            <a:off x="6772297" y="1692929"/>
            <a:ext cx="2201338" cy="3285452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C30EFE7F-C98D-4353-936B-B75384102C8B}"/>
              </a:ext>
            </a:extLst>
          </p:cNvPr>
          <p:cNvSpPr/>
          <p:nvPr/>
        </p:nvSpPr>
        <p:spPr>
          <a:xfrm>
            <a:off x="3133682" y="2571750"/>
            <a:ext cx="2571837" cy="1761494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r>
              <a:rPr dirty="0" i="1" lang="en-US" sz="2100">
                <a:solidFill>
                  <a:schemeClr val="tx1"/>
                </a:solidFill>
              </a:rPr>
              <a:t>Struggling?</a:t>
            </a:r>
          </a:p>
          <a:p>
            <a:pPr algn="ctr"/>
            <a:r>
              <a:rPr dirty="0" i="1" lang="en-US" sz="2100">
                <a:solidFill>
                  <a:schemeClr val="tx1"/>
                </a:solidFill>
              </a:rPr>
              <a:t>Contact us.</a:t>
            </a:r>
          </a:p>
          <a:p>
            <a:pPr algn="ctr"/>
            <a:r>
              <a:rPr dirty="0" i="1" lang="en-US" sz="2100">
                <a:solidFill>
                  <a:schemeClr val="tx1"/>
                </a:solidFill>
              </a:rPr>
              <a:t>We can help!</a:t>
            </a:r>
          </a:p>
        </p:txBody>
      </p:sp>
    </p:spTree>
    <p:extLst>
      <p:ext uri="{BB962C8B-B14F-4D97-AF65-F5344CB8AC3E}">
        <p14:creationId xmlns:p14="http://schemas.microsoft.com/office/powerpoint/2010/main" val="13940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r="6034"/>
          <a:stretch/>
        </p:blipFill>
        <p:spPr bwMode="auto">
          <a:xfrm>
            <a:off x="1143000" y="-19050"/>
            <a:ext cx="6848475" cy="3564275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1143000" y="3641310"/>
            <a:ext cx="6858001" cy="130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342900">
              <a:defRPr/>
            </a:pPr>
            <a:r>
              <a:rPr lang="en-US" sz="37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Coordinate Conversion And Transformation Tool (NCAT)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58087" y="12699"/>
            <a:ext cx="606425" cy="247651"/>
          </a:xfrm>
          <a:prstGeom prst="roundRect">
            <a:avLst>
              <a:gd name="adj" fmla="val 26618"/>
            </a:avLst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86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48841"/>
            <a:ext cx="6915150" cy="665559"/>
          </a:xfrm>
        </p:spPr>
        <p:txBody>
          <a:bodyPr>
            <a:normAutofit fontScale="90000"/>
          </a:bodyPr>
          <a:lstStyle/>
          <a:p>
            <a:r>
              <a:rPr lang="en-US" sz="4050" dirty="0"/>
              <a:t>CORS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990601"/>
            <a:ext cx="8696325" cy="3776663"/>
          </a:xfrm>
        </p:spPr>
        <p:txBody>
          <a:bodyPr>
            <a:normAutofit/>
          </a:bodyPr>
          <a:lstStyle/>
          <a:p>
            <a:r>
              <a:rPr lang="en-US" sz="2800" b="1" dirty="0"/>
              <a:t>Global</a:t>
            </a:r>
            <a:r>
              <a:rPr lang="en-US" sz="2800" dirty="0"/>
              <a:t>: International GNSS Service (IGS) Network</a:t>
            </a:r>
          </a:p>
          <a:p>
            <a:pPr lvl="1"/>
            <a:endParaRPr lang="en-US" sz="2400" i="1" dirty="0"/>
          </a:p>
          <a:p>
            <a:pPr>
              <a:spcBef>
                <a:spcPts val="1350"/>
              </a:spcBef>
            </a:pPr>
            <a:r>
              <a:rPr lang="en-US" sz="2800" b="1" dirty="0"/>
              <a:t>NSRS</a:t>
            </a:r>
            <a:r>
              <a:rPr lang="en-US" sz="2800" dirty="0"/>
              <a:t>: NOAA CORS Network (NCN)</a:t>
            </a:r>
          </a:p>
          <a:p>
            <a:pPr lvl="1"/>
            <a:endParaRPr lang="en-US" sz="2400" dirty="0"/>
          </a:p>
          <a:p>
            <a:pPr>
              <a:spcBef>
                <a:spcPts val="1350"/>
              </a:spcBef>
            </a:pPr>
            <a:r>
              <a:rPr lang="en-US" sz="2800" b="1" dirty="0"/>
              <a:t>Regional</a:t>
            </a:r>
            <a:r>
              <a:rPr lang="en-US" sz="2800" dirty="0"/>
              <a:t>: State/Municipal or Private CORS Networks</a:t>
            </a:r>
          </a:p>
          <a:p>
            <a:pPr lvl="1"/>
            <a:endParaRPr lang="en-US" sz="2400" dirty="0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EE09B06F-7CD4-4DE1-8657-A8517ABA6AEA}"/>
              </a:ext>
            </a:extLst>
          </p:cNvPr>
          <p:cNvSpPr/>
          <p:nvPr/>
        </p:nvSpPr>
        <p:spPr>
          <a:xfrm>
            <a:off x="2493645" y="1422561"/>
            <a:ext cx="678180" cy="648462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C2672-C476-42F6-9806-39346FB3C29B}"/>
              </a:ext>
            </a:extLst>
          </p:cNvPr>
          <p:cNvSpPr txBox="1"/>
          <p:nvPr/>
        </p:nvSpPr>
        <p:spPr bwMode="auto">
          <a:xfrm>
            <a:off x="1352964" y="3922066"/>
            <a:ext cx="64380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They’re all 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semi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-coupled, not 100% overlap.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A3CD600A-7641-4015-9ECE-EB78BB5A18E5}"/>
              </a:ext>
            </a:extLst>
          </p:cNvPr>
          <p:cNvSpPr/>
          <p:nvPr/>
        </p:nvSpPr>
        <p:spPr>
          <a:xfrm>
            <a:off x="2493645" y="2502983"/>
            <a:ext cx="678180" cy="648462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449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 bwMode="auto">
          <a:xfrm>
            <a:off x="1143000" y="3641310"/>
            <a:ext cx="6858001" cy="130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34290" compatLnSpc="1" lIns="68580" numCol="1" rIns="68580" tIns="3429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ctr" defTabSz="457200" eaLnBrk="1" fontAlgn="base" hangingPunct="1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eaLnBrk="1" fontAlgn="base" hangingPunct="1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eaLnBrk="1" fontAlgn="base" hangingPunct="1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eaLnBrk="1" fontAlgn="base" hangingPunct="1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pPr defTabSz="342900">
              <a:defRPr/>
            </a:pPr>
            <a:r>
              <a:rPr dirty="0" lang="en-US" sz="375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NGS Coordinate Conversion And Transformation Tool (NCAT)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C822F0-B8AE-4DD1-BD02-5D75F7D29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"/>
          <a:stretch/>
        </p:blipFill>
        <p:spPr>
          <a:xfrm>
            <a:off x="18515" y="922421"/>
            <a:ext cx="9144292" cy="2430379"/>
          </a:xfrm>
          <a:prstGeom prst="rect">
            <a:avLst/>
          </a:prstGeom>
        </p:spPr>
      </p:pic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F3609F6-8410-4099-B57D-F81F833EE042}"/>
              </a:ext>
            </a:extLst>
          </p:cNvPr>
          <p:cNvSpPr/>
          <p:nvPr/>
        </p:nvSpPr>
        <p:spPr>
          <a:xfrm>
            <a:off x="3176338" y="1619250"/>
            <a:ext cx="1437572" cy="335031"/>
          </a:xfrm>
          <a:prstGeom prst="roundRect">
            <a:avLst>
              <a:gd fmla="val 26618" name="adj"/>
            </a:avLst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49F2FEC5-B37C-48C0-97AE-F92E0F934F89}"/>
              </a:ext>
            </a:extLst>
          </p:cNvPr>
          <p:cNvSpPr/>
          <p:nvPr/>
        </p:nvSpPr>
        <p:spPr>
          <a:xfrm>
            <a:off x="2309503" y="2724150"/>
            <a:ext cx="567047" cy="259080"/>
          </a:xfrm>
          <a:prstGeom prst="roundRect">
            <a:avLst>
              <a:gd fmla="val 26618" name="adj"/>
            </a:avLst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0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12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"/>
      <p:bldP animBg="1" grpId="0" spid="7"/>
    </p:bldLst>
  </p:timing>
</p:sld>
</file>

<file path=ppt/slides/slide8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3F371F0-4147-4A87-A649-2D0CC655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2065"/>
            <a:ext cx="6858000" cy="857250"/>
          </a:xfrm>
        </p:spPr>
        <p:txBody>
          <a:bodyPr/>
          <a:lstStyle/>
          <a:p>
            <a:r>
              <a:rPr dirty="0" lang="en-US" sz="3000">
                <a:solidFill>
                  <a:prstClr val="black"/>
                </a:solidFill>
              </a:rPr>
              <a:t>NCAT source code is on GitHub</a:t>
            </a:r>
            <a:endParaRPr dirty="0"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D5E2C-3DC0-44D8-A514-22D2F395E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"/>
          <a:stretch/>
        </p:blipFill>
        <p:spPr>
          <a:xfrm>
            <a:off x="1143000" y="741481"/>
            <a:ext cx="6858000" cy="4402019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11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D94CCE-0F4E-4E41-B8C7-EDD9B2566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What’s the difference?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44A66-41DC-42BE-93ED-223C5D6BD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NCAT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050FD4-17A7-470F-B082-14678D57E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30362"/>
            <a:ext cx="4040188" cy="3513137"/>
          </a:xfrm>
        </p:spPr>
        <p:txBody>
          <a:bodyPr>
            <a:normAutofit/>
          </a:bodyPr>
          <a:lstStyle/>
          <a:p>
            <a:r>
              <a:rPr lang="en-US" dirty="0"/>
              <a:t>NSRS Datums</a:t>
            </a:r>
          </a:p>
          <a:p>
            <a:pPr lvl="1"/>
            <a:r>
              <a:rPr lang="en-US" dirty="0"/>
              <a:t>NAD 27</a:t>
            </a:r>
          </a:p>
          <a:p>
            <a:pPr lvl="1"/>
            <a:r>
              <a:rPr lang="en-US" dirty="0"/>
              <a:t>NAD 83</a:t>
            </a:r>
          </a:p>
          <a:p>
            <a:pPr lvl="1"/>
            <a:r>
              <a:rPr lang="en-US" dirty="0"/>
              <a:t>NGVD 29</a:t>
            </a:r>
          </a:p>
          <a:p>
            <a:pPr lvl="1"/>
            <a:r>
              <a:rPr lang="en-US" dirty="0"/>
              <a:t>NAVD 88</a:t>
            </a:r>
          </a:p>
          <a:p>
            <a:pPr lvl="1"/>
            <a:r>
              <a:rPr lang="en-US" sz="1600" dirty="0"/>
              <a:t>PRVD 02</a:t>
            </a:r>
          </a:p>
          <a:p>
            <a:pPr lvl="1"/>
            <a:r>
              <a:rPr lang="en-US" sz="1600" dirty="0"/>
              <a:t>ASVD 02</a:t>
            </a:r>
          </a:p>
          <a:p>
            <a:pPr lvl="1"/>
            <a:r>
              <a:rPr lang="en-US" sz="1600" dirty="0"/>
              <a:t>NMVD 03</a:t>
            </a:r>
          </a:p>
          <a:p>
            <a:pPr lvl="1"/>
            <a:r>
              <a:rPr lang="en-US" sz="1600" dirty="0"/>
              <a:t>GUVD 04</a:t>
            </a:r>
          </a:p>
          <a:p>
            <a:pPr lvl="1"/>
            <a:r>
              <a:rPr lang="en-US" sz="1600" dirty="0"/>
              <a:t>VIVD 09</a:t>
            </a:r>
          </a:p>
          <a:p>
            <a:pPr lvl="1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9D4148-2926-47A5-8871-312CB24E0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/>
              <a:t>VDatum</a:t>
            </a:r>
            <a:endParaRPr lang="en-US" sz="36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7D6C41-CF07-4756-A365-9BC8FBEBF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630362"/>
            <a:ext cx="4356735" cy="3383597"/>
          </a:xfrm>
        </p:spPr>
        <p:txBody>
          <a:bodyPr>
            <a:normAutofit/>
          </a:bodyPr>
          <a:lstStyle/>
          <a:p>
            <a:r>
              <a:rPr lang="en-US" dirty="0"/>
              <a:t>NSRS Datums</a:t>
            </a:r>
          </a:p>
          <a:p>
            <a:r>
              <a:rPr lang="en-US" dirty="0"/>
              <a:t>Geoid Models</a:t>
            </a:r>
          </a:p>
          <a:p>
            <a:pPr lvl="1"/>
            <a:r>
              <a:rPr lang="en-US" dirty="0"/>
              <a:t>Add/Subtract from Ellipsoid</a:t>
            </a:r>
          </a:p>
          <a:p>
            <a:r>
              <a:rPr lang="en-US" dirty="0"/>
              <a:t>Tidal Datums</a:t>
            </a:r>
          </a:p>
          <a:p>
            <a:pPr lvl="1"/>
            <a:r>
              <a:rPr lang="en-US" dirty="0"/>
              <a:t>MHW, MLLW, MTL</a:t>
            </a:r>
          </a:p>
          <a:p>
            <a:r>
              <a:rPr lang="en-US" dirty="0"/>
              <a:t>Great Lakes Datum</a:t>
            </a:r>
          </a:p>
          <a:p>
            <a:pPr lvl="1"/>
            <a:r>
              <a:rPr lang="en-US" dirty="0"/>
              <a:t>IGLD85</a:t>
            </a:r>
          </a:p>
          <a:p>
            <a:r>
              <a:rPr lang="en-US" dirty="0"/>
              <a:t>ITRF#### ≈ WGS84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924FB049-368A-4522-968E-15BC42A7A0F7}"/>
              </a:ext>
            </a:extLst>
          </p:cNvPr>
          <p:cNvSpPr/>
          <p:nvPr/>
        </p:nvSpPr>
        <p:spPr>
          <a:xfrm>
            <a:off x="2049780" y="3543300"/>
            <a:ext cx="563880" cy="1470659"/>
          </a:xfrm>
          <a:prstGeom prst="rightBrace">
            <a:avLst>
              <a:gd name="adj1" fmla="val 29955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55AED-0CA3-4EDB-86E8-347DCB12EC64}"/>
              </a:ext>
            </a:extLst>
          </p:cNvPr>
          <p:cNvSpPr txBox="1"/>
          <p:nvPr/>
        </p:nvSpPr>
        <p:spPr>
          <a:xfrm>
            <a:off x="2613660" y="4093963"/>
            <a:ext cx="1592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Local Tidal (LT)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9941D3-5B1E-4BCE-988F-2D69EA5AF864}"/>
              </a:ext>
            </a:extLst>
          </p:cNvPr>
          <p:cNvCxnSpPr>
            <a:cxnSpLocks/>
          </p:cNvCxnSpPr>
          <p:nvPr/>
        </p:nvCxnSpPr>
        <p:spPr>
          <a:xfrm>
            <a:off x="2753360" y="1869440"/>
            <a:ext cx="1891665" cy="0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04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  <a:b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for Modernized NSRS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EB6791C4-DF4E-4C17-A41C-B2BEB15390B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342900">
                <a:defRPr/>
              </a:pPr>
              <a:t>83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8174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47206603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6481">
                  <a:extLst>
                    <a:ext uri="{9D8B030D-6E8A-4147-A177-3AD203B41FA5}">
                      <a16:colId xmlns:a16="http://schemas.microsoft.com/office/drawing/2014/main" val="3072164736"/>
                    </a:ext>
                  </a:extLst>
                </a:gridCol>
                <a:gridCol w="1361441">
                  <a:extLst>
                    <a:ext uri="{9D8B030D-6E8A-4147-A177-3AD203B41FA5}">
                      <a16:colId xmlns:a16="http://schemas.microsoft.com/office/drawing/2014/main" val="2891838301"/>
                    </a:ext>
                  </a:extLst>
                </a:gridCol>
                <a:gridCol w="5466078">
                  <a:extLst>
                    <a:ext uri="{9D8B030D-6E8A-4147-A177-3AD203B41FA5}">
                      <a16:colId xmlns:a16="http://schemas.microsoft.com/office/drawing/2014/main" val="3937670442"/>
                    </a:ext>
                  </a:extLst>
                </a:gridCol>
              </a:tblGrid>
              <a:tr h="6523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Type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Generally </a:t>
                      </a:r>
                      <a:r>
                        <a:rPr lang="en-US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on…</a:t>
                      </a:r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Description</a:t>
                      </a:r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86128047"/>
                  </a:ext>
                </a:extLst>
              </a:tr>
              <a:tr h="76585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Reported </a:t>
                      </a:r>
                    </a:p>
                    <a:p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Coordinates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Mapping accuracy: smartphone, handheld, etc.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5401024"/>
                  </a:ext>
                </a:extLst>
              </a:tr>
              <a:tr h="84149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OPUS </a:t>
                      </a:r>
                    </a:p>
                    <a:p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Coordinates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Computed by you with OPUS using your data.  </a:t>
                      </a:r>
                      <a:r>
                        <a:rPr lang="en-US" sz="200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Unchecked by NGS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27725360"/>
                  </a:ext>
                </a:extLst>
              </a:tr>
              <a:tr h="84149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Survey Epoch Coordinates</a:t>
                      </a:r>
                      <a:r>
                        <a:rPr lang="en-US" sz="1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(SECs)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Most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accurate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 Time-dependent.  </a:t>
                      </a:r>
                    </a:p>
                    <a:p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Computed by NGS every four weeks.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15257"/>
                  </a:ext>
                </a:extLst>
              </a:tr>
              <a:tr h="102113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Reference Epoch Coordinates (RECs)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Passive and Active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Modeled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from SECs, ACs, IFVM2022 and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GeMS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Computed by NGS every five years.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3036895"/>
                  </a:ext>
                </a:extLst>
              </a:tr>
              <a:tr h="102113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Active </a:t>
                      </a:r>
                    </a:p>
                    <a:p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Coordinates (ACs)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Active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Continuous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time-dependent CORS coordinates.</a:t>
                      </a:r>
                    </a:p>
                    <a:p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Checked by NGS every day.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0763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952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943563"/>
          </a:xfrm>
        </p:spPr>
        <p:txBody>
          <a:bodyPr/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53"/>
            <a:ext cx="8686800" cy="3736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Reported Coordinates</a:t>
            </a:r>
          </a:p>
          <a:p>
            <a:pPr marL="298847"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These are from any source where the coordinate is directly reported to NGS </a:t>
            </a:r>
            <a:r>
              <a:rPr lang="en-US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without the data necessary for NGS to replicate the coordinate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685800" lvl="2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Scaled from a map</a:t>
            </a:r>
          </a:p>
          <a:p>
            <a:pPr marL="685800" lvl="2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Transformed using NCAT or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lvl="2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Smartphone</a:t>
            </a:r>
          </a:p>
          <a:p>
            <a:pPr marL="685800" lvl="2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Reported directly from an RTK rover without data files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Reported Coordinates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3F1D6-6AD5-4CEF-9AD5-794CDBFAF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7" y="915674"/>
            <a:ext cx="8053387" cy="418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690314"/>
          </a:xfrm>
        </p:spPr>
        <p:txBody>
          <a:bodyPr/>
          <a:lstStyle/>
          <a:p>
            <a:r>
              <a:rPr dirty="0" lang="en-US" sz="3000">
                <a:latin charset="0" panose="02040503050406030204" pitchFamily="18" typeface="Cambria"/>
                <a:ea charset="0" panose="02040503050406030204" pitchFamily="18" typeface="Cambria"/>
              </a:rPr>
              <a:t>Sidenote: we can sort of do this now…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790575"/>
            <a:ext cx="5791200" cy="762570"/>
          </a:xfrm>
        </p:spPr>
        <p:txBody>
          <a:bodyPr/>
          <a:lstStyle/>
          <a:p>
            <a:pPr indent="0" marL="0">
              <a:buNone/>
            </a:pPr>
            <a:r>
              <a:rPr dirty="0" lang="en-US" sz="2100">
                <a:latin charset="0" panose="02040503050406030204" pitchFamily="18" typeface="Cambria"/>
                <a:ea charset="0" panose="02040503050406030204" pitchFamily="18" typeface="Cambria"/>
              </a:rPr>
              <a:t>Our mobile-friendly mark recovery page.  Browser based, </a:t>
            </a:r>
            <a:r>
              <a:rPr b="1" dirty="0" i="1" lang="en-US" sz="2100">
                <a:latin charset="0" panose="02040503050406030204" pitchFamily="18" typeface="Cambria"/>
                <a:ea charset="0" panose="02040503050406030204" pitchFamily="18" typeface="Cambria"/>
              </a:rPr>
              <a:t>not</a:t>
            </a:r>
            <a:r>
              <a:rPr dirty="0" lang="en-US" sz="2100">
                <a:latin charset="0" panose="02040503050406030204" pitchFamily="18" typeface="Cambria"/>
                <a:ea charset="0" panose="02040503050406030204" pitchFamily="18" typeface="Cambria"/>
              </a:rPr>
              <a:t> an app, </a:t>
            </a:r>
            <a:r>
              <a:rPr dirty="0" lang="en-US" sz="2100" u="sng">
                <a:latin charset="0" panose="02040503050406030204" pitchFamily="18" typeface="Cambria"/>
                <a:ea charset="0" panose="02040503050406030204" pitchFamily="18" typeface="Cambria"/>
              </a:rPr>
              <a:t>nothing to download</a:t>
            </a:r>
            <a:r>
              <a:rPr dirty="0" lang="en-US" sz="2100">
                <a:latin charset="0" panose="02040503050406030204" pitchFamily="18" typeface="Cambria"/>
                <a:ea charset="0" panose="02040503050406030204" pitchFamily="18" typeface="Cambria"/>
              </a:rPr>
              <a:t>.</a:t>
            </a:r>
          </a:p>
          <a:p>
            <a:pPr indent="0" marL="0">
              <a:buNone/>
            </a:pPr>
            <a:endParaRPr dirty="0" lang="en-US"/>
          </a:p>
          <a:p>
            <a:pPr indent="0" marL="0">
              <a:buNone/>
            </a:pPr>
            <a:endParaRPr dirty="0"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983" y="958102"/>
            <a:ext cx="2790340" cy="37184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26333" y="4676506"/>
            <a:ext cx="6518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dirty="0" lang="en-US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hlinkClick r:id="rId4"/>
              </a:rPr>
              <a:t>https://www.ngs.noaa.gov/cgi-bin/mark_recovery_form.prl</a:t>
            </a:r>
            <a:endParaRPr dirty="0" lang="en-US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74"/>
          <a:stretch/>
        </p:blipFill>
        <p:spPr>
          <a:xfrm>
            <a:off x="571500" y="1553145"/>
            <a:ext cx="4914900" cy="32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Reported Coordinates = Buyer Beware!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1080412"/>
            <a:ext cx="8905875" cy="3394472"/>
          </a:xfrm>
        </p:spPr>
        <p:txBody>
          <a:bodyPr/>
          <a:lstStyle/>
          <a:p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Reported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coordinates might be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very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wrong!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Reported using incorrect datum NAD 27, NAD 83, WGS84</a:t>
            </a:r>
          </a:p>
          <a:p>
            <a:pPr lvl="2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Systematic Error:  2–100 meters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Scaled off of a USGS topographic map</a:t>
            </a:r>
          </a:p>
          <a:p>
            <a:pPr lvl="2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Random Error:  ± 600 meters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Smartphone</a:t>
            </a:r>
          </a:p>
          <a:p>
            <a:pPr lvl="2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Random Error: ± 10–50 meters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NGS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will show you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reported coordinates</a:t>
            </a:r>
          </a:p>
          <a:p>
            <a:pPr lvl="1"/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But their function is to get you “in the neighborhood” of a mark</a:t>
            </a:r>
          </a:p>
          <a:p>
            <a:pPr lvl="1"/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Not for use as control!</a:t>
            </a:r>
          </a:p>
          <a:p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078948"/>
            <a:ext cx="8667750" cy="339447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OPUS Coordinates</a:t>
            </a:r>
          </a:p>
          <a:p>
            <a:pPr marL="346472"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Computed by the user via OPUS. </a:t>
            </a:r>
          </a:p>
          <a:p>
            <a:pPr marL="597694" lvl="2"/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Will not be evaluated by anyone at NGS (just like OPUS now)</a:t>
            </a:r>
          </a:p>
          <a:p>
            <a:pPr marL="597694" lvl="2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These are 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user-computed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values, such as they might get today from either OPUS Static or OPUS Projects</a:t>
            </a:r>
          </a:p>
          <a:p>
            <a:pPr marL="597694" lvl="2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OPUS Coordinates are the 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coordinates a user will get directly from OPUS</a:t>
            </a:r>
          </a:p>
          <a:p>
            <a:pPr lvl="1"/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5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17"/>
          <a:stretch/>
        </p:blipFill>
        <p:spPr>
          <a:xfrm>
            <a:off x="1137288" y="0"/>
            <a:ext cx="6863713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137288" y="4759748"/>
            <a:ext cx="299248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r>
              <a:rPr dirty="0" lang="en-US" sz="1050"/>
              <a:t>Source: https://www.igs.org/maps/#station-map</a:t>
            </a:r>
          </a:p>
        </p:txBody>
      </p:sp>
      <p:sp>
        <p:nvSpPr>
          <p:cNvPr id="4" name="object 3"/>
          <p:cNvSpPr>
            <a:spLocks noChangeAspect="1"/>
          </p:cNvSpPr>
          <p:nvPr/>
        </p:nvSpPr>
        <p:spPr>
          <a:xfrm>
            <a:off x="2086433" y="1806163"/>
            <a:ext cx="1296554" cy="708437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idx="4294967295" type="title"/>
          </p:nvPr>
        </p:nvSpPr>
        <p:spPr>
          <a:xfrm>
            <a:off x="2286000" y="-15875"/>
            <a:ext cx="6858000" cy="476250"/>
          </a:xfrm>
        </p:spPr>
        <p:txBody>
          <a:bodyPr>
            <a:normAutofit fontScale="90000"/>
          </a:bodyPr>
          <a:lstStyle/>
          <a:p>
            <a:r>
              <a:rPr b="1" dirty="0" lang="en-US">
                <a:latin charset="0" panose="02040503050406030204" pitchFamily="18" typeface="Cambria"/>
                <a:ea charset="0" panose="02040503050406030204" pitchFamily="18" typeface="Cambria"/>
              </a:rPr>
              <a:t>IGS CORS Network</a:t>
            </a:r>
          </a:p>
        </p:txBody>
      </p:sp>
    </p:spTree>
    <p:extLst>
      <p:ext uri="{BB962C8B-B14F-4D97-AF65-F5344CB8AC3E}">
        <p14:creationId xmlns:p14="http://schemas.microsoft.com/office/powerpoint/2010/main" val="101146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0828" y="1078948"/>
            <a:ext cx="6172200" cy="339447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OPUS  Coordinates </a:t>
            </a:r>
            <a:r>
              <a:rPr lang="en-US" i="1" u="sng" dirty="0">
                <a:latin typeface="Cambria" panose="02040503050406030204" pitchFamily="18" charset="0"/>
                <a:ea typeface="Cambria" panose="02040503050406030204" pitchFamily="18" charset="0"/>
              </a:rPr>
              <a:t>may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come with the label: “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tied to the NSRS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But…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if you restrict computations to OPUS-recommended constraints.</a:t>
            </a:r>
          </a:p>
        </p:txBody>
      </p:sp>
    </p:spTree>
    <p:extLst>
      <p:ext uri="{BB962C8B-B14F-4D97-AF65-F5344CB8AC3E}">
        <p14:creationId xmlns:p14="http://schemas.microsoft.com/office/powerpoint/2010/main" val="10415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0828" y="1078948"/>
            <a:ext cx="6172200" cy="339447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OPUS  Coordinates </a:t>
            </a:r>
            <a:r>
              <a:rPr lang="en-US" i="1" u="sng" dirty="0">
                <a:latin typeface="Cambria" panose="02040503050406030204" pitchFamily="18" charset="0"/>
                <a:ea typeface="Cambria" panose="02040503050406030204" pitchFamily="18" charset="0"/>
              </a:rPr>
              <a:t>may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come with the label: “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 tied to the NSRS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Users who deviate from OPUS-recommended constraints can still perform computations and will get OPUS coordinates, but they will be labeled “not tied to the NSRS”.</a:t>
            </a:r>
          </a:p>
        </p:txBody>
      </p:sp>
    </p:spTree>
    <p:extLst>
      <p:ext uri="{BB962C8B-B14F-4D97-AF65-F5344CB8AC3E}">
        <p14:creationId xmlns:p14="http://schemas.microsoft.com/office/powerpoint/2010/main" val="20219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08D49-3B1A-4B3C-8436-5F9528E2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2A4768-DDB9-4F76-A1E4-9400421E6D89}"/>
              </a:ext>
            </a:extLst>
          </p:cNvPr>
          <p:cNvSpPr txBox="1">
            <a:spLocks/>
          </p:cNvSpPr>
          <p:nvPr/>
        </p:nvSpPr>
        <p:spPr bwMode="auto">
          <a:xfrm>
            <a:off x="1475015" y="1069526"/>
            <a:ext cx="61722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However, in neither case will OPUS coordinates be considered </a:t>
            </a:r>
            <a:r>
              <a:rPr lang="en-US" sz="2400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400" b="1" i="1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 of the NSRS”</a:t>
            </a:r>
            <a:r>
              <a:rPr lang="en-US" sz="2400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0038" lvl="1" indent="0" defTabSz="342900">
              <a:buNone/>
            </a:pPr>
            <a:endParaRPr lang="en-US" sz="2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0038" lvl="1" indent="0" defTabSz="342900">
              <a:buNone/>
            </a:pPr>
            <a:r>
              <a:rPr lang="en-US" sz="2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Restricted to NGS-computed coordinates: </a:t>
            </a:r>
          </a:p>
          <a:p>
            <a:pPr marL="642938" lvl="1" indent="-342900" defTabSz="342900"/>
            <a:r>
              <a:rPr lang="en-US" sz="21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 epoch coordinates</a:t>
            </a:r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(RECs)</a:t>
            </a:r>
          </a:p>
          <a:p>
            <a:pPr marL="642938" lvl="1" indent="-342900" defTabSz="342900"/>
            <a:r>
              <a:rPr lang="en-US" sz="21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survey epoch coordinates </a:t>
            </a:r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(SECs) </a:t>
            </a:r>
          </a:p>
          <a:p>
            <a:pPr marL="642938" lvl="1" indent="-342900" defTabSz="342900"/>
            <a:r>
              <a:rPr lang="en-US" sz="21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active coordinates </a:t>
            </a:r>
            <a:r>
              <a:rPr lang="en-US" sz="21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(ACs)</a:t>
            </a:r>
          </a:p>
          <a:p>
            <a:pPr marL="0" indent="0" defTabSz="342900">
              <a:buNone/>
            </a:pP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 defTabSz="342900">
              <a:buNone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Let’s get to the the next few slides for those…</a:t>
            </a:r>
          </a:p>
        </p:txBody>
      </p:sp>
    </p:spTree>
    <p:extLst>
      <p:ext uri="{BB962C8B-B14F-4D97-AF65-F5344CB8AC3E}">
        <p14:creationId xmlns:p14="http://schemas.microsoft.com/office/powerpoint/2010/main" val="15500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33350" y="1078948"/>
            <a:ext cx="889635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 epoch coordinates (RECs)</a:t>
            </a:r>
          </a:p>
          <a:p>
            <a:pPr marL="346472" lvl="1" indent="-214313" defTabSz="342900"/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Coordinates which have been estimated by NGS, from:</a:t>
            </a:r>
          </a:p>
          <a:p>
            <a:pPr marL="646510" lvl="2" indent="-171450" defTabSz="342900"/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time-dependent age-limited historic survey data</a:t>
            </a:r>
          </a:p>
          <a:p>
            <a:pPr marL="646510" lvl="2" indent="-171450" defTabSz="342900"/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CORS coordinate functions</a:t>
            </a:r>
          </a:p>
          <a:p>
            <a:pPr marL="646510" lvl="2" indent="-171450" defTabSz="342900"/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 an IFVM</a:t>
            </a:r>
          </a:p>
          <a:p>
            <a:pPr marL="132160" lvl="1" indent="0" defTabSz="342900">
              <a:buNone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at an official NSRS reference epoch. </a:t>
            </a:r>
          </a:p>
          <a:p>
            <a:pPr marL="685800" lvl="2" indent="0" defTabSz="342900">
              <a:buNone/>
            </a:pPr>
            <a:endParaRPr lang="en-US" sz="2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lvl="2" indent="0" defTabSz="342900">
              <a:buNone/>
            </a:pPr>
            <a:endParaRPr lang="en-US" sz="2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2" indent="0" algn="ctr" defTabSz="342900">
              <a:buNone/>
            </a:pP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NAD 83(2011) epoch 2010.00 (sort of) would’ve fallen under this category</a:t>
            </a:r>
          </a:p>
          <a:p>
            <a:pPr marL="342900" lvl="1" indent="0" defTabSz="342900">
              <a:buNone/>
            </a:pP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7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14300" y="1078948"/>
            <a:ext cx="89154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 epoch coordinates (RECs)</a:t>
            </a:r>
          </a:p>
          <a:p>
            <a:pPr marL="346472" lvl="1" indent="-214313" defTabSz="342900"/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These will be computed by NGS every 5 or 10 years</a:t>
            </a:r>
          </a:p>
          <a:p>
            <a:pPr marL="346472" lvl="1" indent="-214313" defTabSz="342900"/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a schedule 2–3 years past the reference epoch</a:t>
            </a:r>
          </a:p>
          <a:p>
            <a:pPr marL="346472" lvl="1" indent="-214313" defTabSz="342900"/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2020.00 coordinates would be computed in calendar year 2022,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etc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2160" lvl="1" indent="0" defTabSz="342900">
              <a:buNone/>
            </a:pP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1" indent="0" algn="ctr" defTabSz="342900">
              <a:buNone/>
            </a:pP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RECs are discussed in detail in Blueprint Part 3</a:t>
            </a:r>
          </a:p>
          <a:p>
            <a:pPr marL="342900" lvl="1" indent="0" defTabSz="342900">
              <a:buNone/>
            </a:pP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3825" y="1504334"/>
            <a:ext cx="8877300" cy="3771900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Re-observe and submit the data to NGS</a:t>
            </a:r>
          </a:p>
          <a:p>
            <a:pPr lvl="1">
              <a:spcBef>
                <a:spcPts val="45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must be submitted by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29 February 2024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15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Options to submit your GNSS data:</a:t>
            </a:r>
          </a:p>
          <a:p>
            <a:pPr lvl="1">
              <a:spcBef>
                <a:spcPts val="45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Share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4+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static data; 2 photos; mark ties</a:t>
            </a:r>
          </a:p>
          <a:p>
            <a:pPr lvl="2">
              <a:spcBef>
                <a:spcPts val="45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rinse &amp; repeat … as we need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redundancy</a:t>
            </a:r>
          </a:p>
          <a:p>
            <a:pPr lvl="1">
              <a:spcBef>
                <a:spcPts val="45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Projects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2+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data; photos; descriptions</a:t>
            </a:r>
          </a:p>
          <a:p>
            <a:pPr lvl="2">
              <a:spcBef>
                <a:spcPts val="45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NGS priority of RTN/RTK integration released in 2020</a:t>
            </a:r>
          </a:p>
          <a:p>
            <a:pPr lvl="1">
              <a:spcBef>
                <a:spcPts val="45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traditional “bluebook” submittal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38712"/>
            <a:ext cx="9144000" cy="1032886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How can you ensure you’ll have RECs on passive control?</a:t>
            </a:r>
          </a:p>
        </p:txBody>
      </p:sp>
    </p:spTree>
    <p:extLst>
      <p:ext uri="{BB962C8B-B14F-4D97-AF65-F5344CB8AC3E}">
        <p14:creationId xmlns:p14="http://schemas.microsoft.com/office/powerpoint/2010/main" val="5850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1087112"/>
            <a:ext cx="8886825" cy="339447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Survey epoch coordinates (SECs)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Computed by NGS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using submitted data and metadata, checked and adjusted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to distinct epochs through time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lvl="2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Represent the best estimates NGS has of the time-dependent coordinates at any mark</a:t>
            </a:r>
          </a:p>
          <a:p>
            <a:pPr lvl="2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Adjusting multiple surveys in timespans called “adjustment windows”, to a single epoch within that window.</a:t>
            </a:r>
          </a:p>
          <a:p>
            <a:pPr lvl="3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Initial plan:  4 weeks for GNSS; 1 year for leveling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Pros and Cons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1485900" y="1200150"/>
          <a:ext cx="6172201" cy="324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228">
                  <a:extLst>
                    <a:ext uri="{9D8B030D-6E8A-4147-A177-3AD203B41FA5}">
                      <a16:colId xmlns:a16="http://schemas.microsoft.com/office/drawing/2014/main" val="2322586301"/>
                    </a:ext>
                  </a:extLst>
                </a:gridCol>
                <a:gridCol w="2527001">
                  <a:extLst>
                    <a:ext uri="{9D8B030D-6E8A-4147-A177-3AD203B41FA5}">
                      <a16:colId xmlns:a16="http://schemas.microsoft.com/office/drawing/2014/main" val="4177500956"/>
                    </a:ext>
                  </a:extLst>
                </a:gridCol>
                <a:gridCol w="2963972">
                  <a:extLst>
                    <a:ext uri="{9D8B030D-6E8A-4147-A177-3AD203B41FA5}">
                      <a16:colId xmlns:a16="http://schemas.microsoft.com/office/drawing/2014/main" val="805306213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endParaRPr lang="en-US" sz="1400" dirty="0">
                        <a:latin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</a:rPr>
                        <a:t>Reference epoch (RECs)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</a:rPr>
                        <a:t>Survey epoch (SECs)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33937034"/>
                  </a:ext>
                </a:extLst>
              </a:tr>
              <a:tr h="93726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</a:rPr>
                        <a:t>Pros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Familiarity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point count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Times New Roman" panose="02020603050405020304" pitchFamily="18" charset="0"/>
                        </a:rPr>
                        <a:t>Shows, rather than hides, time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</a:rPr>
                        <a:t> dependency at marks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Easy to compute in a post-GPS era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accurate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2131264"/>
                  </a:ext>
                </a:extLst>
              </a:tr>
              <a:tr h="202311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</a:rPr>
                        <a:t>Cons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Hard to compute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Requires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IFVM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Perpetuates old way of using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geodetic control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Hides time dependency of marks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Inaccuracies build up based upon the large number of assumptions used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Times New Roman" panose="02020603050405020304" pitchFamily="18" charset="0"/>
                        </a:rPr>
                        <a:t>Lack</a:t>
                      </a:r>
                      <a:r>
                        <a:rPr lang="en-US" sz="1400" baseline="0" dirty="0">
                          <a:latin typeface="Times New Roman" panose="02020603050405020304" pitchFamily="18" charset="0"/>
                        </a:rPr>
                        <a:t> of familiarity by users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Will require significant effort to compute pre-GPS era absolute values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16829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68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More on SECs and RECs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878682"/>
            <a:ext cx="8924925" cy="4058839"/>
          </a:xfrm>
        </p:spPr>
        <p:txBody>
          <a:bodyPr/>
          <a:lstStyle/>
          <a:p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At passive control</a:t>
            </a:r>
          </a:p>
          <a:p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SECs: adjusted to a midpoint epoch near the survey</a:t>
            </a:r>
          </a:p>
          <a:p>
            <a:pPr lvl="1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(4 weeks for GNSS; 1 year for leveling; etc.)</a:t>
            </a:r>
          </a:p>
          <a:p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RECs:  adjusted to a ref. epoch (2020.00, etc.)</a:t>
            </a:r>
          </a:p>
          <a:p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REC adjustments will include:</a:t>
            </a:r>
          </a:p>
          <a:p>
            <a:pPr lvl="1"/>
            <a:r>
              <a:rPr lang="en-US" sz="1650" dirty="0">
                <a:latin typeface="Cambria" panose="02040503050406030204" pitchFamily="18" charset="0"/>
                <a:ea typeface="Cambria" panose="02040503050406030204" pitchFamily="18" charset="0"/>
              </a:rPr>
              <a:t>Some </a:t>
            </a:r>
            <a:r>
              <a:rPr lang="en-US" sz="1650" i="1" dirty="0">
                <a:latin typeface="Cambria" panose="02040503050406030204" pitchFamily="18" charset="0"/>
                <a:ea typeface="Cambria" panose="02040503050406030204" pitchFamily="18" charset="0"/>
              </a:rPr>
              <a:t>age-limited</a:t>
            </a:r>
            <a:r>
              <a:rPr lang="en-US" sz="1650" dirty="0">
                <a:latin typeface="Cambria" panose="02040503050406030204" pitchFamily="18" charset="0"/>
                <a:ea typeface="Cambria" panose="02040503050406030204" pitchFamily="18" charset="0"/>
              </a:rPr>
              <a:t> span of data </a:t>
            </a:r>
            <a:r>
              <a:rPr lang="en-US" sz="165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the FRN we discussed</a:t>
            </a:r>
            <a:endParaRPr lang="en-US" sz="165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1650" dirty="0">
                <a:latin typeface="Cambria" panose="02040503050406030204" pitchFamily="18" charset="0"/>
                <a:ea typeface="Cambria" panose="02040503050406030204" pitchFamily="18" charset="0"/>
              </a:rPr>
              <a:t>If that age-limit were 10 years prior and 2 years post R.E.</a:t>
            </a:r>
          </a:p>
          <a:p>
            <a:pPr lvl="3"/>
            <a:r>
              <a:rPr lang="en-US" sz="1650" dirty="0">
                <a:latin typeface="Cambria" panose="02040503050406030204" pitchFamily="18" charset="0"/>
                <a:ea typeface="Cambria" panose="02040503050406030204" pitchFamily="18" charset="0"/>
              </a:rPr>
              <a:t>Then 2020.00 RECs come from data spanning 2010.00 to 2021.99999</a:t>
            </a:r>
          </a:p>
          <a:p>
            <a:pPr lvl="2"/>
            <a:r>
              <a:rPr lang="en-US" sz="1650" dirty="0">
                <a:latin typeface="Cambria" panose="02040503050406030204" pitchFamily="18" charset="0"/>
                <a:ea typeface="Cambria" panose="02040503050406030204" pitchFamily="18" charset="0"/>
              </a:rPr>
              <a:t>Exact age-limit won’t be known until we start experimenting in 2022 with the 2020.00 REC adjustments</a:t>
            </a:r>
          </a:p>
        </p:txBody>
      </p:sp>
    </p:spTree>
    <p:extLst>
      <p:ext uri="{BB962C8B-B14F-4D97-AF65-F5344CB8AC3E}">
        <p14:creationId xmlns:p14="http://schemas.microsoft.com/office/powerpoint/2010/main" val="294029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078301"/>
            <a:ext cx="8877299" cy="394375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Active coordinates (ACs)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Not discrete, but rather a 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function through time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assigned to some point</a:t>
            </a:r>
          </a:p>
          <a:p>
            <a:pPr lvl="2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For CORS we will use the term 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coordinate function</a:t>
            </a:r>
          </a:p>
          <a:p>
            <a:pPr lvl="3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Will be generated by a “fit” to regularly computed coordinates on a TBD basis, perhaps daily, perhaps weekly</a:t>
            </a:r>
          </a:p>
          <a:p>
            <a:pPr lvl="3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These daily or weekly coordinates will not generally be used as geodetic control by themselves</a:t>
            </a:r>
          </a:p>
        </p:txBody>
      </p:sp>
    </p:spTree>
    <p:extLst>
      <p:ext uri="{BB962C8B-B14F-4D97-AF65-F5344CB8AC3E}">
        <p14:creationId xmlns:p14="http://schemas.microsoft.com/office/powerpoint/2010/main" val="150024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.3|2.4|7.8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4|1.2|2.5|5.6|5.2|3.5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3|1.7|9.9|5.3|4.8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8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J_NGS_background_16by9.potx" id="{020F06FA-080F-4D96-A0EC-B3D89EED892E}" vid="{94947FF1-D4EC-4B85-AA78-2B1D035CD5C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J_NGS_background_16by9.potx" id="{DAEBF894-B51F-425B-9492-0BF76FB518CC}" vid="{08C939DD-2156-4032-B91F-746944264C94}"/>
    </a:ext>
  </a:extLst>
</a:theme>
</file>

<file path=ppt/theme/theme3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400"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JJ_NGS_background_16by9</Template>
  <TotalTime>5275</TotalTime>
  <Words>9708</Words>
  <Application>Microsoft Office PowerPoint</Application>
  <PresentationFormat>On-screen Show (16:9)</PresentationFormat>
  <Paragraphs>1412</Paragraphs>
  <Slides>138</Slides>
  <Notes>101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138</vt:i4>
      </vt:variant>
    </vt:vector>
  </HeadingPairs>
  <TitlesOfParts>
    <vt:vector size="151" baseType="lpstr">
      <vt:lpstr>ＭＳ Ｐゴシック</vt:lpstr>
      <vt:lpstr>Arial</vt:lpstr>
      <vt:lpstr>Arial Black</vt:lpstr>
      <vt:lpstr>Calibri</vt:lpstr>
      <vt:lpstr>Cambria</vt:lpstr>
      <vt:lpstr>Gill Sans MT</vt:lpstr>
      <vt:lpstr>Open Sans</vt:lpstr>
      <vt:lpstr>Rage Italic</vt:lpstr>
      <vt:lpstr>Times New Roman</vt:lpstr>
      <vt:lpstr>Wingdings</vt:lpstr>
      <vt:lpstr>Office Theme</vt:lpstr>
      <vt:lpstr>1_Office Theme</vt:lpstr>
      <vt:lpstr>NGS PowerPoint Template-geodesy.noaa.gov</vt:lpstr>
      <vt:lpstr>Coordinates in Motion A Closer Look at NATRF2022</vt:lpstr>
      <vt:lpstr>PowerPoint Presentation</vt:lpstr>
      <vt:lpstr>Organizational Structure</vt:lpstr>
      <vt:lpstr>Organizational Structure</vt:lpstr>
      <vt:lpstr>NGS Mission</vt:lpstr>
      <vt:lpstr>NGS Mission</vt:lpstr>
      <vt:lpstr>PowerPoint Presentation</vt:lpstr>
      <vt:lpstr>CORS Networks</vt:lpstr>
      <vt:lpstr>IGS CORS Network</vt:lpstr>
      <vt:lpstr>NOAA CORS Network (NCN)</vt:lpstr>
      <vt:lpstr>NOAA CORS Network (NCN) in PA</vt:lpstr>
      <vt:lpstr>KeyNetGPS CORS Network</vt:lpstr>
      <vt:lpstr>NOAA CORS Network (NCN) in PA</vt:lpstr>
      <vt:lpstr>KeyNetGPS CORS Network</vt:lpstr>
      <vt:lpstr>Online Positioning User Service</vt:lpstr>
      <vt:lpstr>NGS Products and Services</vt:lpstr>
      <vt:lpstr>PowerPoint Presentation</vt:lpstr>
      <vt:lpstr>Wait… how do I get to the NGS Beta site?</vt:lpstr>
      <vt:lpstr>PowerPoint Presentation</vt:lpstr>
      <vt:lpstr>OPUS only processes every 30s</vt:lpstr>
      <vt:lpstr>OPUS processes every 30s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the deal with GPSonBM?</vt:lpstr>
      <vt:lpstr>PowerPoint Presentation</vt:lpstr>
      <vt:lpstr>Passive Control</vt:lpstr>
      <vt:lpstr>PowerPoint Presentation</vt:lpstr>
      <vt:lpstr>PowerPoint Presentation</vt:lpstr>
      <vt:lpstr>PowerPoint Presentation</vt:lpstr>
      <vt:lpstr>PowerPoint Presentation</vt:lpstr>
      <vt:lpstr>Active Control</vt:lpstr>
      <vt:lpstr>PowerPoint Presentation</vt:lpstr>
      <vt:lpstr>PowerPoint Presentation</vt:lpstr>
      <vt:lpstr>PowerPoint Presentation</vt:lpstr>
      <vt:lpstr>Active vs. Passive Control</vt:lpstr>
      <vt:lpstr>Why OPUS Projects?</vt:lpstr>
      <vt:lpstr>PowerPoint Presentation</vt:lpstr>
      <vt:lpstr>Yes, we are delayed.</vt:lpstr>
      <vt:lpstr>Delayed Release of the Modernized NSRS</vt:lpstr>
      <vt:lpstr>Evolution of the NSRS</vt:lpstr>
      <vt:lpstr>Modernized NSRS is our “smartphone”</vt:lpstr>
      <vt:lpstr>Modernizing the NSRS</vt:lpstr>
      <vt:lpstr>PowerPoint Presentation</vt:lpstr>
      <vt:lpstr>PowerPoint Presentation</vt:lpstr>
      <vt:lpstr>Four TRFs for Modernized NSRS</vt:lpstr>
      <vt:lpstr>PowerPoint Presentation</vt:lpstr>
      <vt:lpstr>PowerPoint Presentation</vt:lpstr>
      <vt:lpstr>PowerPoint Presentation</vt:lpstr>
      <vt:lpstr>Four TRFs for Modernized NSRS</vt:lpstr>
      <vt:lpstr>Plate Rotation visualized</vt:lpstr>
      <vt:lpstr>Plate-Fixed NSRS TRFs</vt:lpstr>
      <vt:lpstr>PowerPoint Presentation</vt:lpstr>
      <vt:lpstr>Plate-Fixed</vt:lpstr>
      <vt:lpstr>PowerPoint Presentation</vt:lpstr>
      <vt:lpstr>Decades of continuously logged GPS data from the NOAA CORS Network (NCN).</vt:lpstr>
      <vt:lpstr>PowerPoint Presentation</vt:lpstr>
      <vt:lpstr>Plate-Fixed</vt:lpstr>
      <vt:lpstr>Plate-Fixed</vt:lpstr>
      <vt:lpstr>PowerPoint Presentation</vt:lpstr>
      <vt:lpstr>PowerPoint Presentation</vt:lpstr>
      <vt:lpstr>PowerPoint Presentation</vt:lpstr>
      <vt:lpstr>What is a Reference Epoch?</vt:lpstr>
      <vt:lpstr>Complete NAD83 Nomenclature</vt:lpstr>
      <vt:lpstr>PowerPoint Presentation</vt:lpstr>
      <vt:lpstr>What is a Survey Epoch?</vt:lpstr>
      <vt:lpstr>Complete ITRF Nomenclature</vt:lpstr>
      <vt:lpstr>Epochs in Current NSRS</vt:lpstr>
      <vt:lpstr>Epochs in Modernized NSRS</vt:lpstr>
      <vt:lpstr>4D alignment – Epochs</vt:lpstr>
      <vt:lpstr>PowerPoint Presentation</vt:lpstr>
      <vt:lpstr>NCAT</vt:lpstr>
      <vt:lpstr>NGS Coordinate Conversion And Transformation Tool (NCAT)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NCAT source code is on GitHub</vt:lpstr>
      <vt:lpstr>What’s the difference?</vt:lpstr>
      <vt:lpstr>New Types of Coordinates for Modernized NSRS</vt:lpstr>
      <vt:lpstr>PowerPoint Presentation</vt:lpstr>
      <vt:lpstr>New Types of Coordinates</vt:lpstr>
      <vt:lpstr>Reported Coordinates</vt:lpstr>
      <vt:lpstr>Sidenote: we can sort of do this now…</vt:lpstr>
      <vt:lpstr>Reported Coordinates = Buyer Beware!</vt:lpstr>
      <vt:lpstr>New Types of Coordinates</vt:lpstr>
      <vt:lpstr>New Types of Coordinates</vt:lpstr>
      <vt:lpstr>New Types of Coordinates</vt:lpstr>
      <vt:lpstr>New Types of Coordinates</vt:lpstr>
      <vt:lpstr>New Types of Coordinates</vt:lpstr>
      <vt:lpstr>New Types of Coordinates</vt:lpstr>
      <vt:lpstr>How can you ensure you’ll have RECs on passive control?</vt:lpstr>
      <vt:lpstr>New Types of Coordinates</vt:lpstr>
      <vt:lpstr>Pros and Cons</vt:lpstr>
      <vt:lpstr>More on SECs and RECs</vt:lpstr>
      <vt:lpstr>New Types of Coordinates</vt:lpstr>
      <vt:lpstr>PowerPoint Presentation</vt:lpstr>
      <vt:lpstr>PowerPoint Presentation</vt:lpstr>
      <vt:lpstr>PowerPoint Presentation</vt:lpstr>
      <vt:lpstr>New Lat/Long = New XY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SPCS2022 Zone Layers in Ohio</vt:lpstr>
      <vt:lpstr>SPCS2022 Zone Layers and LDPs</vt:lpstr>
      <vt:lpstr>Which is best?</vt:lpstr>
      <vt:lpstr>PowerPoint Presentation</vt:lpstr>
      <vt:lpstr>PowerPoint Presentation</vt:lpstr>
      <vt:lpstr>Number of SPCS2022 zones (preliminary)</vt:lpstr>
      <vt:lpstr>SPCS2022 linear distortion (prelim)</vt:lpstr>
      <vt:lpstr>PowerPoint Presentation</vt:lpstr>
      <vt:lpstr>PowerPoint Presentation</vt:lpstr>
      <vt:lpstr>What should you be doing now?</vt:lpstr>
      <vt:lpstr>What should you be doing now?</vt:lpstr>
      <vt:lpstr>PowerPoint Presentation</vt:lpstr>
      <vt:lpstr>PowerPoint Presentation</vt:lpstr>
      <vt:lpstr>PowerPoint Presentation</vt:lpstr>
      <vt:lpstr>Preparing</vt:lpstr>
      <vt:lpstr>Preparing</vt:lpstr>
      <vt:lpstr>Preparing</vt:lpstr>
      <vt:lpstr>Preparing</vt:lpstr>
      <vt:lpstr>Preparing</vt:lpstr>
      <vt:lpstr>PowerPoint Presentation</vt:lpstr>
      <vt:lpstr>Remember…</vt:lpstr>
      <vt:lpstr>Additional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Subtitle</dc:title>
  <dc:creator>Jeff Jalbrzikowski</dc:creator>
  <cp:lastModifiedBy>Jeff Jalbrzikowski</cp:lastModifiedBy>
  <cp:revision>104</cp:revision>
  <dcterms:created xsi:type="dcterms:W3CDTF">2024-01-19T15:09:42Z</dcterms:created>
  <dcterms:modified xsi:type="dcterms:W3CDTF">2024-04-12T02:09:42Z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44560613</vt:lpwstr>
  </property>
  <property fmtid="{D5CDD505-2E9C-101B-9397-08002B2CF9AE}" name="NXPowerLiteSettings" pid="3">
    <vt:lpwstr>F70005D002A000</vt:lpwstr>
  </property>
  <property fmtid="{D5CDD505-2E9C-101B-9397-08002B2CF9AE}" name="NXPowerLiteVersion" pid="4">
    <vt:lpwstr>D10.2.0</vt:lpwstr>
  </property>
</Properties>
</file>