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image/jpg" PartName="/ppt/media/image31.jpg"/>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9" r:id="rId2"/>
    <p:sldId id="1757" r:id="rId3"/>
    <p:sldId id="1758" r:id="rId4"/>
    <p:sldId id="2389" r:id="rId5"/>
    <p:sldId id="2424" r:id="rId6"/>
    <p:sldId id="732" r:id="rId7"/>
    <p:sldId id="854" r:id="rId8"/>
    <p:sldId id="803" r:id="rId9"/>
    <p:sldId id="739" r:id="rId10"/>
    <p:sldId id="819" r:id="rId11"/>
    <p:sldId id="820" r:id="rId12"/>
    <p:sldId id="822" r:id="rId13"/>
    <p:sldId id="708" r:id="rId14"/>
    <p:sldId id="2440" r:id="rId15"/>
    <p:sldId id="778" r:id="rId16"/>
    <p:sldId id="779" r:id="rId17"/>
    <p:sldId id="780" r:id="rId18"/>
    <p:sldId id="781" r:id="rId19"/>
    <p:sldId id="782" r:id="rId20"/>
    <p:sldId id="783" r:id="rId21"/>
    <p:sldId id="784" r:id="rId22"/>
    <p:sldId id="727" r:id="rId23"/>
    <p:sldId id="728" r:id="rId24"/>
    <p:sldId id="853" r:id="rId25"/>
    <p:sldId id="843" r:id="rId26"/>
    <p:sldId id="789" r:id="rId27"/>
    <p:sldId id="790" r:id="rId28"/>
    <p:sldId id="791" r:id="rId29"/>
    <p:sldId id="792" r:id="rId30"/>
    <p:sldId id="793" r:id="rId31"/>
    <p:sldId id="794" r:id="rId32"/>
    <p:sldId id="795" r:id="rId33"/>
    <p:sldId id="740" r:id="rId34"/>
    <p:sldId id="2380" r:id="rId35"/>
    <p:sldId id="2386" r:id="rId36"/>
    <p:sldId id="262" r:id="rId37"/>
    <p:sldId id="851"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3888" userDrawn="1">
          <p15:clr>
            <a:srgbClr val="A4A3A4"/>
          </p15:clr>
        </p15:guide>
        <p15:guide id="6" orient="horz"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28" autoAdjust="0"/>
    <p:restoredTop sz="71044" autoAdjust="0"/>
  </p:normalViewPr>
  <p:slideViewPr>
    <p:cSldViewPr snapToGrid="0" snapToObjects="1">
      <p:cViewPr varScale="1">
        <p:scale>
          <a:sx n="63" d="100"/>
          <a:sy n="63" d="100"/>
        </p:scale>
        <p:origin x="1733" y="67"/>
      </p:cViewPr>
      <p:guideLst>
        <p:guide orient="horz" pos="2160"/>
        <p:guide pos="2880"/>
        <p:guide pos="5328"/>
        <p:guide pos="432"/>
        <p:guide orient="horz" pos="3888"/>
        <p:guide orient="horz" pos="480"/>
      </p:guideLst>
    </p:cSldViewPr>
  </p:slideViewPr>
  <p:notesTextViewPr>
    <p:cViewPr>
      <p:scale>
        <a:sx n="150" d="100"/>
        <a:sy n="150" d="100"/>
      </p:scale>
      <p:origin x="0" y="0"/>
    </p:cViewPr>
  </p:notesTextViewPr>
  <p:sorterViewPr>
    <p:cViewPr varScale="1">
      <p:scale>
        <a:sx n="1" d="1"/>
        <a:sy n="1" d="1"/>
      </p:scale>
      <p:origin x="0" y="-703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5C203-6D96-46E5-8140-D55343F3D20A}" type="datetimeFigureOut">
              <a:rPr lang="en-US" smtClean="0"/>
              <a:t>2024-05-21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ED05C-FEED-4026-8EA4-FCBC60F452D4}" type="slidenum">
              <a:rPr lang="en-US" smtClean="0"/>
              <a:t>‹#›</a:t>
            </a:fld>
            <a:endParaRPr lang="en-US"/>
          </a:p>
        </p:txBody>
      </p:sp>
    </p:spTree>
    <p:extLst>
      <p:ext uri="{BB962C8B-B14F-4D97-AF65-F5344CB8AC3E}">
        <p14:creationId xmlns:p14="http://schemas.microsoft.com/office/powerpoint/2010/main" val="275303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-We are</a:t>
            </a:r>
            <a:r>
              <a:rPr lang="en-US" baseline="0" dirty="0"/>
              <a:t> the Federal Government’s oldest scientific agency.</a:t>
            </a:r>
          </a:p>
          <a:p>
            <a:r>
              <a:rPr lang="en-US" baseline="0" dirty="0"/>
              <a:t>-part of the Executive Branch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 know it can seem kind of strange that NGS is part of the NOS, but the origins of NGS lie with the C&amp;GS.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 are a “Program Office” of the NOS</a:t>
            </a:r>
          </a:p>
          <a:p>
            <a:r>
              <a:rPr lang="en-US" baseline="0" dirty="0"/>
              <a:t>Survey of the Coast – 1807</a:t>
            </a:r>
          </a:p>
          <a:p>
            <a:r>
              <a:rPr lang="en-US" baseline="0" dirty="0"/>
              <a:t>Coast Survey – 1836</a:t>
            </a:r>
          </a:p>
          <a:p>
            <a:r>
              <a:rPr lang="en-US" baseline="0" dirty="0"/>
              <a:t>Coast and Geodetic Survey – 1878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NGS since 1970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6538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that’s the proper technical</a:t>
            </a:r>
            <a:r>
              <a:rPr lang="en-US" baseline="0" dirty="0"/>
              <a:t> term, but I’m not going to hound someone who says “conversion”…  I slip sometimes too</a:t>
            </a:r>
            <a:endParaRPr lang="en-US" dirty="0"/>
          </a:p>
        </p:txBody>
      </p:sp>
      <p:sp>
        <p:nvSpPr>
          <p:cNvPr id="4" name="Slide Number Placeholder 3"/>
          <p:cNvSpPr>
            <a:spLocks noGrp="1"/>
          </p:cNvSpPr>
          <p:nvPr>
            <p:ph type="sldNum" sz="quarter" idx="10"/>
          </p:nvPr>
        </p:nvSpPr>
        <p:spPr/>
        <p:txBody>
          <a:bodyPr/>
          <a:lstStyle/>
          <a:p>
            <a:fld id="{8C5A6246-21F9-416C-BD6D-2D5049A04672}" type="slidenum">
              <a:rPr lang="en-US" smtClean="0"/>
              <a:t>13</a:t>
            </a:fld>
            <a:endParaRPr lang="en-US"/>
          </a:p>
        </p:txBody>
      </p:sp>
    </p:spTree>
    <p:extLst>
      <p:ext uri="{BB962C8B-B14F-4D97-AF65-F5344CB8AC3E}">
        <p14:creationId xmlns:p14="http://schemas.microsoft.com/office/powerpoint/2010/main" val="318996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Transformation:  Meaning to change the datum or frame, without changing the type of coordinate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80911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774">
              <a:spcBef>
                <a:spcPct val="30000"/>
              </a:spcBef>
              <a:defRPr sz="1200">
                <a:solidFill>
                  <a:schemeClr val="tx1"/>
                </a:solidFill>
                <a:latin typeface="Calibri" panose="020F0502020204030204" pitchFamily="34" charset="0"/>
              </a:defRPr>
            </a:lvl1pPr>
            <a:lvl2pPr marL="741255" indent="-284121" defTabSz="950774">
              <a:spcBef>
                <a:spcPct val="30000"/>
              </a:spcBef>
              <a:defRPr sz="1200">
                <a:solidFill>
                  <a:schemeClr val="tx1"/>
                </a:solidFill>
                <a:latin typeface="Calibri" panose="020F0502020204030204" pitchFamily="34" charset="0"/>
              </a:defRPr>
            </a:lvl2pPr>
            <a:lvl3pPr marL="1141246" indent="-226980" defTabSz="950774">
              <a:spcBef>
                <a:spcPct val="30000"/>
              </a:spcBef>
              <a:defRPr sz="1200">
                <a:solidFill>
                  <a:schemeClr val="tx1"/>
                </a:solidFill>
                <a:latin typeface="Calibri" panose="020F0502020204030204" pitchFamily="34" charset="0"/>
              </a:defRPr>
            </a:lvl3pPr>
            <a:lvl4pPr marL="1598378" indent="-226980" defTabSz="950774">
              <a:spcBef>
                <a:spcPct val="30000"/>
              </a:spcBef>
              <a:defRPr sz="1200">
                <a:solidFill>
                  <a:schemeClr val="tx1"/>
                </a:solidFill>
                <a:latin typeface="Calibri" panose="020F0502020204030204" pitchFamily="34" charset="0"/>
              </a:defRPr>
            </a:lvl4pPr>
            <a:lvl5pPr marL="2055512" indent="-226980" defTabSz="950774">
              <a:spcBef>
                <a:spcPct val="30000"/>
              </a:spcBef>
              <a:defRPr sz="1200">
                <a:solidFill>
                  <a:schemeClr val="tx1"/>
                </a:solidFill>
                <a:latin typeface="Calibri" panose="020F0502020204030204" pitchFamily="34" charset="0"/>
              </a:defRPr>
            </a:lvl5pPr>
            <a:lvl6pPr marL="2512644" indent="-226980" defTabSz="950774" eaLnBrk="0" fontAlgn="base" hangingPunct="0">
              <a:spcBef>
                <a:spcPct val="30000"/>
              </a:spcBef>
              <a:spcAft>
                <a:spcPct val="0"/>
              </a:spcAft>
              <a:defRPr sz="1200">
                <a:solidFill>
                  <a:schemeClr val="tx1"/>
                </a:solidFill>
                <a:latin typeface="Calibri" panose="020F0502020204030204" pitchFamily="34" charset="0"/>
              </a:defRPr>
            </a:lvl6pPr>
            <a:lvl7pPr marL="2969778" indent="-226980" defTabSz="950774" eaLnBrk="0" fontAlgn="base" hangingPunct="0">
              <a:spcBef>
                <a:spcPct val="30000"/>
              </a:spcBef>
              <a:spcAft>
                <a:spcPct val="0"/>
              </a:spcAft>
              <a:defRPr sz="1200">
                <a:solidFill>
                  <a:schemeClr val="tx1"/>
                </a:solidFill>
                <a:latin typeface="Calibri" panose="020F0502020204030204" pitchFamily="34" charset="0"/>
              </a:defRPr>
            </a:lvl7pPr>
            <a:lvl8pPr marL="3426911" indent="-226980" defTabSz="950774" eaLnBrk="0" fontAlgn="base" hangingPunct="0">
              <a:spcBef>
                <a:spcPct val="30000"/>
              </a:spcBef>
              <a:spcAft>
                <a:spcPct val="0"/>
              </a:spcAft>
              <a:defRPr sz="1200">
                <a:solidFill>
                  <a:schemeClr val="tx1"/>
                </a:solidFill>
                <a:latin typeface="Calibri" panose="020F0502020204030204" pitchFamily="34" charset="0"/>
              </a:defRPr>
            </a:lvl8pPr>
            <a:lvl9pPr marL="3884044" indent="-226980" defTabSz="95077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0774" rtl="0" eaLnBrk="0" fontAlgn="base" latinLnBrk="0" hangingPunct="0">
              <a:lnSpc>
                <a:spcPct val="100000"/>
              </a:lnSpc>
              <a:spcBef>
                <a:spcPct val="0"/>
              </a:spcBef>
              <a:spcAft>
                <a:spcPct val="0"/>
              </a:spcAft>
              <a:buClrTx/>
              <a:buSzTx/>
              <a:buFontTx/>
              <a:buNone/>
              <a:tabLst/>
              <a:defRPr/>
            </a:pPr>
            <a:fld id="{A7AF627A-4B0A-4F07-AA98-FC43EF4A138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rPr>
              <a:pPr marL="0" marR="0" lvl="0" indent="0" algn="r" defTabSz="950774" rtl="0" eaLnBrk="0" fontAlgn="base" latinLnBrk="0" hangingPunct="0">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It turns out that MSL is a close approximation to another surface, defined by gravity, called the </a:t>
            </a:r>
            <a:r>
              <a:rPr lang="en-US" altLang="en-US" sz="1100" b="1" dirty="0"/>
              <a:t>geoid</a:t>
            </a:r>
            <a:r>
              <a:rPr lang="en-US" altLang="en-US" sz="1100" dirty="0"/>
              <a:t>, which is the </a:t>
            </a:r>
            <a:r>
              <a:rPr lang="en-US" altLang="en-US" sz="1100" i="1" dirty="0"/>
              <a:t>true zero surface for measuring elevations</a:t>
            </a:r>
            <a:r>
              <a:rPr lang="en-US" alt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altLang="en-US" sz="1100" dirty="0"/>
          </a:p>
          <a:p>
            <a:r>
              <a:rPr lang="en-US" altLang="en-US" sz="1100" dirty="0"/>
              <a:t>Definition: NGVD29 – The National Geodetic Vertical Datum of 1929…</a:t>
            </a:r>
          </a:p>
          <a:p>
            <a:r>
              <a:rPr lang="en-US" altLang="en-US" sz="1100" dirty="0"/>
              <a:t>The </a:t>
            </a:r>
            <a:r>
              <a:rPr lang="en-US" altLang="en-US" sz="1100" b="1" dirty="0"/>
              <a:t>Sea Level Datum of 1929</a:t>
            </a:r>
            <a:r>
              <a:rPr lang="en-US" alt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alt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alt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altLang="en-US" sz="1100" dirty="0"/>
          </a:p>
        </p:txBody>
      </p:sp>
    </p:spTree>
    <p:extLst>
      <p:ext uri="{BB962C8B-B14F-4D97-AF65-F5344CB8AC3E}">
        <p14:creationId xmlns:p14="http://schemas.microsoft.com/office/powerpoint/2010/main" val="304954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pPr defTabSz="914266" eaLnBrk="1" hangingPunct="1">
              <a:defRPr/>
            </a:pPr>
            <a:r>
              <a:rPr lang="en-US" altLang="en-US" b="1" i="1" dirty="0">
                <a:latin typeface="Times New Roman" panose="02020603050405020304" pitchFamily="18" charset="0"/>
                <a:cs typeface="Times New Roman" panose="02020603050405020304" pitchFamily="18" charset="0"/>
                <a:sym typeface="Times New Roman" panose="02020603050405020304" pitchFamily="18" charset="0"/>
              </a:rPr>
              <a:t>Definition:  </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surface of equal gravity potential to which orthometric heights shall refer in North America</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One height held fixed [</a:t>
            </a:r>
            <a:r>
              <a:rPr lang="en-US" altLang="en-US" sz="1100" dirty="0">
                <a:latin typeface="Times New Roman" panose="02020603050405020304" pitchFamily="18" charset="0"/>
                <a:cs typeface="Times New Roman" panose="02020603050405020304" pitchFamily="18" charset="0"/>
                <a:sym typeface="Times New Roman" panose="02020603050405020304" pitchFamily="18" charset="0"/>
              </a:rPr>
              <a:t>at 6.271 meters along the plumb line below the geodetic mark</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dirty="0">
                <a:ea typeface="ＭＳ Ｐゴシック" panose="020B0600070205080204" pitchFamily="34" charset="-128"/>
              </a:rPr>
              <a:t> at “Father Point” (Rimouski, Canada).  </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B</a:t>
            </a:r>
            <a:r>
              <a:rPr lang="en-US" altLang="en-US" dirty="0"/>
              <a:t>y fixing the geopotential value at the origin point, it was possible to ensure that the origins of IGLD 85 and NAVD 88 aligned.</a:t>
            </a:r>
          </a:p>
          <a:p>
            <a:pPr defTabSz="914266" eaLnBrk="1" hangingPunct="1">
              <a:defRPr/>
            </a:pPr>
            <a:endParaRPr lang="en-US" altLang="en-US" dirty="0"/>
          </a:p>
          <a:p>
            <a:pPr defTabSz="914266" eaLnBrk="1" hangingPunct="1">
              <a:defRPr/>
            </a:pPr>
            <a:r>
              <a:rPr lang="en-US" altLang="en-US" dirty="0"/>
              <a:t>**But perhaps more importantly, the </a:t>
            </a:r>
            <a:r>
              <a:rPr lang="en-US" altLang="en-US" dirty="0">
                <a:ea typeface="ＭＳ Ｐゴシック" panose="020B0600070205080204" pitchFamily="34" charset="-128"/>
              </a:rPr>
              <a:t>height chosen was to minimize 29</a:t>
            </a:r>
            <a:r>
              <a:rPr lang="en-US" altLang="en-US" dirty="0">
                <a:ea typeface="ＭＳ Ｐゴシック" panose="020B0600070205080204" pitchFamily="34" charset="-128"/>
                <a:sym typeface="Wingdings" panose="05000000000000000000" pitchFamily="2" charset="2"/>
              </a:rPr>
              <a:t>8</a:t>
            </a:r>
            <a:r>
              <a:rPr lang="en-US" altLang="en-US" dirty="0">
                <a:ea typeface="ＭＳ Ｐゴシック" panose="020B0600070205080204" pitchFamily="34" charset="-128"/>
              </a:rPr>
              <a:t>8 differences on USGS topo maps in the eastern U.S. … thus, the “zero height surface” of NAVD 88 was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chosen for its closeness to the geoid (but it was close…few decimeters)</a:t>
            </a:r>
          </a:p>
          <a:p>
            <a:pPr defTabSz="914266" eaLnBrk="1" hangingPunct="1">
              <a:defRPr/>
            </a:pPr>
            <a:endParaRPr lang="en-US" altLang="en-US" dirty="0"/>
          </a:p>
          <a:p>
            <a:pPr defTabSz="914266" eaLnBrk="1" hangingPunct="1">
              <a:defRPr/>
            </a:pPr>
            <a:r>
              <a:rPr lang="en-US" altLang="en-US" dirty="0">
                <a:ea typeface="ＭＳ Ｐゴシック" panose="020B0600070205080204" pitchFamily="34" charset="-128"/>
              </a:rPr>
              <a:t>Use of one fixed height removed local sea level variation problem of NGVD 29</a:t>
            </a:r>
          </a:p>
          <a:p>
            <a:pPr defTabSz="914266" eaLnBrk="1" hangingPunct="1">
              <a:defRPr/>
            </a:pPr>
            <a:endParaRPr lang="en-US" altLang="en-US" dirty="0"/>
          </a:p>
          <a:p>
            <a:pPr eaLnBrk="1" hangingPunct="1"/>
            <a:r>
              <a:rPr lang="en-US" altLang="en-US" dirty="0"/>
              <a:t>*It should be pointed out that while the datum was defined in such a way as to be usable on the North American continent, it was never actually adopted in Canada.  It can be used there, but it’s not their official civilian datum.</a:t>
            </a:r>
          </a:p>
          <a:p>
            <a:pPr eaLnBrk="1" hangingPunct="1"/>
            <a:endParaRPr lang="en-US" altLang="en-US" dirty="0"/>
          </a:p>
          <a:p>
            <a:pPr eaLnBrk="1" hangingPunct="1"/>
            <a:r>
              <a:rPr lang="en-US" altLang="en-US" dirty="0"/>
              <a:t>Note that the designation of the vertical control point at Father Point is “1250 G=NAVD 88 DATUM POINT” for PID# TY5255 and is not available from the publicly accessible NGSIDB.</a:t>
            </a:r>
          </a:p>
          <a:p>
            <a:endParaRPr dirty="0"/>
          </a:p>
        </p:txBody>
      </p:sp>
    </p:spTree>
    <p:extLst>
      <p:ext uri="{BB962C8B-B14F-4D97-AF65-F5344CB8AC3E}">
        <p14:creationId xmlns:p14="http://schemas.microsoft.com/office/powerpoint/2010/main" val="405019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7882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a:p>
            <a:r>
              <a:rPr lang="en-US" dirty="0"/>
              <a:t>Map</a:t>
            </a:r>
            <a:r>
              <a:rPr lang="en-US" baseline="0" dirty="0"/>
              <a:t> highlights the tilt/bias to the zero reference surface, that’s another item that was discovered later on with the advent and proliferation of satellite positioning and remote sensing technology.</a:t>
            </a:r>
          </a:p>
          <a:p>
            <a:endParaRPr lang="en-US" baseline="0" dirty="0"/>
          </a:p>
          <a:p>
            <a:r>
              <a:rPr lang="en-US" baseline="0" dirty="0"/>
              <a:t>How was the map created, that is the NAVD88 zero surface (H=0) overlaid onto a satellite based geoid model, then color shaded by vertical difference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3683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7998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30758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our </a:t>
            </a:r>
            <a:r>
              <a:rPr lang="en-US" dirty="0" err="1"/>
              <a:t>ol</a:t>
            </a:r>
            <a:r>
              <a:rPr lang="en-US" dirty="0"/>
              <a:t>’ buddy W sub-naught</a:t>
            </a:r>
            <a:r>
              <a:rPr lang="en-US" baseline="0" dirty="0"/>
              <a:t> (</a:t>
            </a:r>
            <a:r>
              <a:rPr kumimoji="0" lang="en-US" sz="1200" b="0" i="1"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12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en-US" sz="1200" b="0" i="1" u="none" strike="noStrike" kern="1200" cap="none" spc="0" normalizeH="0" baseline="-2500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65253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-as you can read my slide,</a:t>
            </a:r>
            <a:r>
              <a:rPr lang="en-US" baseline="0" dirty="0"/>
              <a:t> I like to point that out because over my 2 years at NGS I’ve seen and heard this misunderstanding quite a bit</a:t>
            </a:r>
          </a:p>
          <a:p>
            <a:r>
              <a:rPr lang="en-US" baseline="0" dirty="0"/>
              <a:t>-don’t worry! it doesn’t offend us! and we do work closely with USGS, but we are separate agencies within totally different departments of the federal government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3509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mbria" panose="02040503050406030204" pitchFamily="18" charset="0"/>
                <a:ea typeface="Cambria" panose="02040503050406030204" pitchFamily="18" charset="0"/>
              </a:rPr>
              <a:t>Change in Pennsylvania:</a:t>
            </a:r>
          </a:p>
          <a:p>
            <a:pPr marL="225425" algn="l"/>
            <a:r>
              <a:rPr lang="en-US" sz="1200" dirty="0">
                <a:latin typeface="Cambria" panose="02040503050406030204" pitchFamily="18" charset="0"/>
                <a:ea typeface="Cambria" panose="02040503050406030204" pitchFamily="18" charset="0"/>
              </a:rPr>
              <a:t>At least -0.6 feet</a:t>
            </a:r>
          </a:p>
          <a:p>
            <a:pPr marL="225425" algn="l"/>
            <a:r>
              <a:rPr lang="en-US" sz="1200" dirty="0">
                <a:latin typeface="Cambria" panose="02040503050406030204" pitchFamily="18" charset="0"/>
                <a:ea typeface="Cambria" panose="02040503050406030204" pitchFamily="18" charset="0"/>
              </a:rPr>
              <a:t>At most -2.0 feet</a:t>
            </a:r>
          </a:p>
          <a:p>
            <a:pPr marL="225425" algn="l"/>
            <a:endParaRPr lang="en-US" sz="1200" dirty="0">
              <a:latin typeface="Cambria" panose="02040503050406030204" pitchFamily="18" charset="0"/>
              <a:ea typeface="Cambria" panose="02040503050406030204" pitchFamily="18" charset="0"/>
            </a:endParaRPr>
          </a:p>
          <a:p>
            <a:pPr marL="0" algn="l"/>
            <a:r>
              <a:rPr lang="en-US" sz="1200" dirty="0">
                <a:latin typeface="Cambria" panose="02040503050406030204" pitchFamily="18" charset="0"/>
                <a:ea typeface="Cambria" panose="02040503050406030204" pitchFamily="18" charset="0"/>
              </a:rPr>
              <a:t>Change here in Columbus</a:t>
            </a:r>
          </a:p>
          <a:p>
            <a:pPr marL="0" algn="l"/>
            <a:r>
              <a:rPr lang="en-US" sz="1200" dirty="0">
                <a:latin typeface="Cambria" panose="02040503050406030204" pitchFamily="18" charset="0"/>
                <a:ea typeface="Cambria" panose="02040503050406030204" pitchFamily="18" charset="0"/>
              </a:rPr>
              <a:t>	About -1.6 feet</a:t>
            </a:r>
          </a:p>
          <a:p>
            <a:pPr algn="l"/>
            <a:endParaRPr lang="en-US" b="1" dirty="0"/>
          </a:p>
        </p:txBody>
      </p:sp>
      <p:sp>
        <p:nvSpPr>
          <p:cNvPr id="4" name="Slide Number Placeholder 3"/>
          <p:cNvSpPr>
            <a:spLocks noGrp="1"/>
          </p:cNvSpPr>
          <p:nvPr>
            <p:ph type="sldNum" sz="quarter" idx="5"/>
          </p:nvPr>
        </p:nvSpPr>
        <p:spPr/>
        <p:txBody>
          <a:bodyPr/>
          <a:lstStyle/>
          <a:p>
            <a:fld id="{64CED05C-FEED-4026-8EA4-FCBC60F452D4}" type="slidenum">
              <a:rPr lang="en-US" smtClean="0"/>
              <a:t>33</a:t>
            </a:fld>
            <a:endParaRPr lang="en-US"/>
          </a:p>
        </p:txBody>
      </p:sp>
    </p:spTree>
    <p:extLst>
      <p:ext uri="{BB962C8B-B14F-4D97-AF65-F5344CB8AC3E}">
        <p14:creationId xmlns:p14="http://schemas.microsoft.com/office/powerpoint/2010/main" val="2207583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Transforming your data</a:t>
            </a:r>
          </a:p>
          <a:p>
            <a:endParaRPr lang="en-US" dirty="0"/>
          </a:p>
          <a:p>
            <a:r>
              <a:rPr lang="en-US" dirty="0"/>
              <a:t>NCAT - NGS Coordinate Conversion and Transformation Tool</a:t>
            </a:r>
          </a:p>
          <a:p>
            <a:endParaRPr lang="en-US" dirty="0"/>
          </a:p>
          <a:p>
            <a:r>
              <a:rPr lang="en-US" dirty="0"/>
              <a:t>available now: ASCII upload and Web Services</a:t>
            </a:r>
          </a:p>
          <a:p>
            <a:endParaRPr lang="en-US" dirty="0"/>
          </a:p>
          <a:p>
            <a:r>
              <a:rPr lang="en-US" dirty="0"/>
              <a:t>ask your software providers about integration</a:t>
            </a:r>
          </a:p>
          <a:p>
            <a:endParaRPr lang="en-US" dirty="0"/>
          </a:p>
          <a:p>
            <a:r>
              <a:rPr lang="en-US" dirty="0"/>
              <a:t>we envision this as most popular method of access</a:t>
            </a:r>
          </a:p>
          <a:p>
            <a:endParaRPr lang="en-US" dirty="0"/>
          </a:p>
          <a:p>
            <a:r>
              <a:rPr lang="en-US" dirty="0"/>
              <a:t>Industry Workshop held last week – </a:t>
            </a:r>
            <a:r>
              <a:rPr lang="en-US" dirty="0" err="1"/>
              <a:t>esri</a:t>
            </a:r>
            <a:r>
              <a:rPr lang="en-US" dirty="0"/>
              <a:t>, </a:t>
            </a:r>
            <a:r>
              <a:rPr lang="en-US" dirty="0" err="1"/>
              <a:t>trimble</a:t>
            </a:r>
            <a:r>
              <a:rPr lang="en-US" baseline="0" dirty="0"/>
              <a:t>, </a:t>
            </a:r>
            <a:r>
              <a:rPr lang="en-US" baseline="0" dirty="0" err="1"/>
              <a:t>bluemarble</a:t>
            </a:r>
            <a:r>
              <a:rPr lang="en-US" baseline="0" dirty="0"/>
              <a:t>, all the major well known names were represented</a:t>
            </a:r>
            <a:endParaRPr lang="en-US" dirty="0"/>
          </a:p>
          <a:p>
            <a:endParaRPr lang="en-US" dirty="0"/>
          </a:p>
          <a:p>
            <a:r>
              <a:rPr lang="en-US" dirty="0"/>
              <a:t>labeling a year for each dataset?</a:t>
            </a:r>
          </a:p>
          <a:p>
            <a:endParaRPr lang="en-US" dirty="0"/>
          </a:p>
          <a:p>
            <a:r>
              <a:rPr lang="en-US" dirty="0"/>
              <a:t>something in-between that works for your needs</a:t>
            </a:r>
          </a:p>
          <a:p>
            <a:endParaRPr lang="en-US" dirty="0"/>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34</a:t>
            </a:fld>
            <a:endParaRPr lang="en-US"/>
          </a:p>
        </p:txBody>
      </p:sp>
    </p:spTree>
    <p:extLst>
      <p:ext uri="{BB962C8B-B14F-4D97-AF65-F5344CB8AC3E}">
        <p14:creationId xmlns:p14="http://schemas.microsoft.com/office/powerpoint/2010/main" val="3781112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advisors”</a:t>
            </a:r>
          </a:p>
          <a:p>
            <a:r>
              <a:rPr lang="en-US" baseline="0" dirty="0"/>
              <a:t>-</a:t>
            </a:r>
            <a:r>
              <a:rPr lang="en-US" dirty="0"/>
              <a:t>We’re the eyes and ears of the agency</a:t>
            </a:r>
          </a:p>
          <a:p>
            <a:pPr lvl="1"/>
            <a:r>
              <a:rPr lang="en-US" dirty="0"/>
              <a:t>Support (pester?) NGS HQ in Silver Spring, MD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99B5A-D3DB-4354-AA55-43E94BB02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47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5192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4</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CLICK</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You’ve all seen this or some similar graphic I’m sure.  That bottom layer… that’s our baby, the NSRS.</a:t>
            </a:r>
          </a:p>
        </p:txBody>
      </p:sp>
    </p:spTree>
    <p:extLst>
      <p:ext uri="{BB962C8B-B14F-4D97-AF65-F5344CB8AC3E}">
        <p14:creationId xmlns:p14="http://schemas.microsoft.com/office/powerpoint/2010/main" val="371149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r>
              <a:rPr lang="en-US" altLang="en-US" u="sng" dirty="0">
                <a:cs typeface="Arial" panose="020B0604020202020204" pitchFamily="34" charset="0"/>
              </a:rPr>
              <a:t>Example of why we need consistent coordinates (illustrated):</a:t>
            </a:r>
          </a:p>
          <a:p>
            <a:pPr eaLnBrk="1" hangingPunct="1">
              <a:buFont typeface="Arial" panose="020B0604020202020204" pitchFamily="34" charset="0"/>
              <a:buNone/>
            </a:pPr>
            <a:r>
              <a:rPr lang="en-US" altLang="en-US" dirty="0">
                <a:cs typeface="Arial" panose="020B0604020202020204" pitchFamily="34" charset="0"/>
              </a:rPr>
              <a:t>Just in the making of a single FIRM, data collected at different points in time using different methods:</a:t>
            </a:r>
          </a:p>
          <a:p>
            <a:pPr eaLnBrk="1" hangingPunct="1">
              <a:buFont typeface="Arial" panose="020B0604020202020204" pitchFamily="34" charset="0"/>
              <a:buNone/>
            </a:pPr>
            <a:r>
              <a:rPr lang="en-US" altLang="en-US" dirty="0">
                <a:cs typeface="Arial" panose="020B0604020202020204" pitchFamily="34" charset="0"/>
              </a:rPr>
              <a:t>-aerial </a:t>
            </a:r>
            <a:r>
              <a:rPr lang="en-US" altLang="en-US" dirty="0" err="1">
                <a:cs typeface="Arial" panose="020B0604020202020204" pitchFamily="34" charset="0"/>
              </a:rPr>
              <a:t>lidar</a:t>
            </a:r>
            <a:endParaRPr lang="en-US" altLang="en-US" dirty="0">
              <a:cs typeface="Arial" panose="020B0604020202020204" pitchFamily="34" charset="0"/>
            </a:endParaRPr>
          </a:p>
          <a:p>
            <a:pPr eaLnBrk="1" hangingPunct="1">
              <a:buFont typeface="Arial" panose="020B0604020202020204" pitchFamily="34" charset="0"/>
              <a:buNone/>
            </a:pPr>
            <a:r>
              <a:rPr lang="en-US" altLang="en-US" dirty="0">
                <a:cs typeface="Arial" panose="020B0604020202020204" pitchFamily="34" charset="0"/>
              </a:rPr>
              <a:t>-x-section</a:t>
            </a:r>
            <a:r>
              <a:rPr lang="en-US" altLang="en-US" baseline="0" dirty="0">
                <a:cs typeface="Arial" panose="020B0604020202020204" pitchFamily="34" charset="0"/>
              </a:rPr>
              <a:t> and structure data via survey</a:t>
            </a:r>
          </a:p>
          <a:p>
            <a:pPr eaLnBrk="1" hangingPunct="1">
              <a:buFont typeface="Arial" panose="020B0604020202020204" pitchFamily="34" charset="0"/>
              <a:buNone/>
            </a:pPr>
            <a:r>
              <a:rPr lang="en-US" altLang="en-US" dirty="0">
                <a:cs typeface="Arial" panose="020B0604020202020204" pitchFamily="34" charset="0"/>
              </a:rPr>
              <a:t>-streamflow data/hydrographs</a:t>
            </a:r>
            <a:endParaRPr lang="en-US" altLang="en-US" baseline="0" dirty="0">
              <a:cs typeface="Arial" panose="020B0604020202020204" pitchFamily="34" charset="0"/>
            </a:endParaRPr>
          </a:p>
          <a:p>
            <a:pPr eaLnBrk="1" hangingPunct="1">
              <a:buFont typeface="Arial" panose="020B0604020202020204" pitchFamily="34" charset="0"/>
              <a:buNone/>
            </a:pPr>
            <a:endParaRPr lang="en-US" altLang="en-US" baseline="0" dirty="0">
              <a:cs typeface="Arial" panose="020B0604020202020204" pitchFamily="34" charset="0"/>
            </a:endParaRPr>
          </a:p>
          <a:p>
            <a:pPr eaLnBrk="1" hangingPunct="1">
              <a:buFont typeface="Arial" panose="020B0604020202020204" pitchFamily="34" charset="0"/>
              <a:buNone/>
            </a:pPr>
            <a:r>
              <a:rPr lang="en-US" altLang="en-US" baseline="0" dirty="0">
                <a:cs typeface="Arial" panose="020B0604020202020204" pitchFamily="34" charset="0"/>
              </a:rPr>
              <a:t>All of these </a:t>
            </a:r>
            <a:r>
              <a:rPr lang="en-US" altLang="en-US" dirty="0">
                <a:cs typeface="Arial" panose="020B0604020202020204" pitchFamily="34" charset="0"/>
              </a:rPr>
              <a:t>must be reliably aligned and combined with historical data,</a:t>
            </a:r>
            <a:r>
              <a:rPr lang="en-US" altLang="en-US" baseline="0" dirty="0">
                <a:cs typeface="Arial" panose="020B0604020202020204" pitchFamily="34" charset="0"/>
              </a:rPr>
              <a:t> </a:t>
            </a:r>
            <a:r>
              <a:rPr lang="en-US" altLang="en-US" dirty="0">
                <a:cs typeface="Arial" panose="020B0604020202020204" pitchFamily="34" charset="0"/>
              </a:rPr>
              <a:t>in both the horizontal and vertical components, to produce a final product in which all of this information is available in one place, to assist professionals</a:t>
            </a:r>
            <a:r>
              <a:rPr lang="en-US" altLang="en-US" baseline="0" dirty="0">
                <a:cs typeface="Arial" panose="020B0604020202020204" pitchFamily="34" charset="0"/>
              </a:rPr>
              <a:t> like yourselves </a:t>
            </a:r>
            <a:r>
              <a:rPr lang="en-US" altLang="en-US" dirty="0">
                <a:cs typeface="Arial" panose="020B0604020202020204" pitchFamily="34" charset="0"/>
              </a:rPr>
              <a:t>in appropriate flood mitigation.</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Therefore, Reliable Flood Rate Insurance products rely on the NSRS</a:t>
            </a:r>
          </a:p>
          <a:p>
            <a:pPr eaLnBrk="1" hangingPunct="1">
              <a:buFont typeface="Arial" panose="020B0604020202020204" pitchFamily="34" charset="0"/>
              <a:buNone/>
            </a:pPr>
            <a:endParaRPr lang="en-US" altLang="en-US" dirty="0">
              <a:cs typeface="Arial" panose="020B0604020202020204" pitchFamily="34" charset="0"/>
              <a:sym typeface="Wingdings" panose="05000000000000000000" pitchFamily="2" charset="2"/>
            </a:endParaRPr>
          </a:p>
          <a:p>
            <a:pPr eaLnBrk="1" hangingPunct="1">
              <a:buFont typeface="Arial" panose="020B0604020202020204" pitchFamily="34" charset="0"/>
              <a:buNone/>
            </a:pPr>
            <a:r>
              <a:rPr lang="en-US" altLang="en-US" dirty="0">
                <a:cs typeface="Arial" panose="020B0604020202020204" pitchFamily="34" charset="0"/>
                <a:sym typeface="Wingdings" panose="05000000000000000000" pitchFamily="2" charset="2"/>
              </a:rPr>
              <a:t>In a perfect</a:t>
            </a:r>
            <a:r>
              <a:rPr lang="en-US" altLang="en-US" baseline="0" dirty="0">
                <a:cs typeface="Arial" panose="020B0604020202020204" pitchFamily="34" charset="0"/>
                <a:sym typeface="Wingdings" panose="05000000000000000000" pitchFamily="2" charset="2"/>
              </a:rPr>
              <a:t> world… </a:t>
            </a:r>
          </a:p>
          <a:p>
            <a:pPr eaLnBrk="1" hangingPunct="1">
              <a:buFont typeface="Arial" panose="020B0604020202020204" pitchFamily="34" charset="0"/>
              <a:buNone/>
            </a:pPr>
            <a:r>
              <a:rPr lang="en-US" altLang="en-US" baseline="0" dirty="0" err="1">
                <a:cs typeface="Arial" panose="020B0604020202020204" pitchFamily="34" charset="0"/>
                <a:sym typeface="Wingdings" panose="05000000000000000000" pitchFamily="2" charset="2"/>
              </a:rPr>
              <a:t>d</a:t>
            </a:r>
            <a:r>
              <a:rPr lang="en-US" sz="1200" dirty="0" err="1">
                <a:latin typeface="Cambria" panose="02040503050406030204" pitchFamily="18" charset="0"/>
                <a:ea typeface="Cambria" panose="02040503050406030204" pitchFamily="18" charset="0"/>
              </a:rPr>
              <a:t>atums</a:t>
            </a:r>
            <a:r>
              <a:rPr lang="en-US" sz="1200" dirty="0">
                <a:latin typeface="Cambria" panose="02040503050406030204" pitchFamily="18" charset="0"/>
                <a:ea typeface="Cambria" panose="02040503050406030204" pitchFamily="18" charset="0"/>
              </a:rPr>
              <a:t> would be parallel and smooth</a:t>
            </a:r>
          </a:p>
          <a:p>
            <a:r>
              <a:rPr lang="en-US" sz="1200" dirty="0">
                <a:latin typeface="Cambria" panose="02040503050406030204" pitchFamily="18" charset="0"/>
                <a:ea typeface="Cambria" panose="02040503050406030204" pitchFamily="18" charset="0"/>
              </a:rPr>
              <a:t>Surface of Earth would not move</a:t>
            </a:r>
          </a:p>
          <a:p>
            <a:pPr eaLnBrk="1" hangingPunct="1">
              <a:buFont typeface="Arial" panose="020B0604020202020204" pitchFamily="34" charset="0"/>
              <a:buNone/>
            </a:pPr>
            <a:endParaRPr lang="en-US"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6</a:t>
            </a:fld>
            <a:endParaRPr lang="en-US" altLang="en-US"/>
          </a:p>
        </p:txBody>
      </p:sp>
    </p:spTree>
    <p:extLst>
      <p:ext uri="{BB962C8B-B14F-4D97-AF65-F5344CB8AC3E}">
        <p14:creationId xmlns:p14="http://schemas.microsoft.com/office/powerpoint/2010/main" val="313282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component is latitude, longitude, and ellipsoid</a:t>
            </a:r>
            <a:r>
              <a:rPr lang="en-US" baseline="0" dirty="0"/>
              <a:t> height</a:t>
            </a:r>
          </a:p>
          <a:p>
            <a:r>
              <a:rPr lang="en-US" baseline="0" dirty="0"/>
              <a:t>-geopotential component is combined with the geometric components to calculate an </a:t>
            </a:r>
            <a:r>
              <a:rPr lang="en-US" baseline="0" dirty="0" err="1"/>
              <a:t>ortho</a:t>
            </a:r>
            <a:r>
              <a:rPr lang="en-US" baseline="0" dirty="0"/>
              <a:t> height or capital H</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7</a:t>
            </a:fld>
            <a:endParaRPr lang="en-US"/>
          </a:p>
        </p:txBody>
      </p:sp>
    </p:spTree>
    <p:extLst>
      <p:ext uri="{BB962C8B-B14F-4D97-AF65-F5344CB8AC3E}">
        <p14:creationId xmlns:p14="http://schemas.microsoft.com/office/powerpoint/2010/main" val="304935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a:p>
            <a:pPr defTabSz="924458">
              <a:defRPr/>
            </a:pPr>
            <a:endParaRPr lang="en-US" altLang="en-US" baseline="0" dirty="0">
              <a:latin typeface="Times New Roman" pitchFamily="18" charset="0"/>
            </a:endParaRPr>
          </a:p>
          <a:p>
            <a:pPr defTabSz="924458">
              <a:defRPr/>
            </a:pPr>
            <a:r>
              <a:rPr lang="en-US" altLang="en-US" baseline="0" dirty="0">
                <a:latin typeface="Times New Roman" pitchFamily="18" charset="0"/>
              </a:rPr>
              <a:t>The Bridge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C7FDA5B-9D0D-4B8C-AC0F-2DE92514A50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6924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9</a:t>
            </a:fld>
            <a:endParaRPr lang="en-US" altLang="en-US"/>
          </a:p>
        </p:txBody>
      </p:sp>
    </p:spTree>
    <p:extLst>
      <p:ext uri="{BB962C8B-B14F-4D97-AF65-F5344CB8AC3E}">
        <p14:creationId xmlns:p14="http://schemas.microsoft.com/office/powerpoint/2010/main" val="247511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vertical</a:t>
            </a:r>
            <a:r>
              <a:rPr lang="en-US" baseline="0" dirty="0"/>
              <a:t> reference system is a reference surface that can be used to measure heights in a uniform way.</a:t>
            </a:r>
          </a:p>
          <a:p>
            <a:r>
              <a:rPr lang="en-US" dirty="0"/>
              <a:t>So,</a:t>
            </a:r>
            <a:r>
              <a:rPr lang="en-US" baseline="0" dirty="0"/>
              <a:t> h</a:t>
            </a:r>
            <a:r>
              <a:rPr lang="en-US" dirty="0"/>
              <a:t>ow much taller is</a:t>
            </a:r>
            <a:r>
              <a:rPr lang="en-US" baseline="0" dirty="0"/>
              <a:t> Sally?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58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need to know how tall, or the slope of the hill.</a:t>
            </a:r>
          </a:p>
          <a:p>
            <a:r>
              <a:rPr lang="en-US" dirty="0"/>
              <a:t>-You cannot compare heights that are measured from different planes of reference.</a:t>
            </a:r>
          </a:p>
          <a:p>
            <a:r>
              <a:rPr lang="en-US" dirty="0"/>
              <a:t>*If we</a:t>
            </a:r>
            <a:r>
              <a:rPr lang="en-US" baseline="0" dirty="0"/>
              <a:t> replace Sally and Jane with an example more related to floodplains:</a:t>
            </a:r>
          </a:p>
          <a:p>
            <a:r>
              <a:rPr lang="en-US" baseline="0" dirty="0"/>
              <a:t>What if we want to compare a BFE height in 1990 and a BFE height 2010</a:t>
            </a:r>
          </a:p>
          <a:p>
            <a:pPr marL="173336" indent="-173336">
              <a:buFont typeface="Wingdings" panose="05000000000000000000" pitchFamily="2" charset="2"/>
              <a:buChar char="à"/>
            </a:pPr>
            <a:r>
              <a:rPr lang="en-US" baseline="0" dirty="0">
                <a:sym typeface="Wingdings" panose="05000000000000000000" pitchFamily="2" charset="2"/>
              </a:rPr>
              <a:t>what if the land has subsided under that base flood elevation over time?</a:t>
            </a:r>
          </a:p>
          <a:p>
            <a:r>
              <a:rPr lang="en-US" baseline="0" dirty="0">
                <a:sym typeface="Wingdings" panose="05000000000000000000" pitchFamily="2" charset="2"/>
              </a:rPr>
              <a:t>	…hold that thought.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013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34ACB49-92AD-4793-8E92-0DBCDD7CF678}" type="datetimeFigureOut">
              <a:rPr lang="en-US" altLang="en-US"/>
              <a:pPr/>
              <a:t>2024-05-21</a:t>
            </a:fld>
            <a:endParaRPr lang="en-US" altLang="en-US"/>
          </a:p>
        </p:txBody>
      </p:sp>
      <p:sp>
        <p:nvSpPr>
          <p:cNvPr id="5" name="Footer Placeholder 4"/>
          <p:cNvSpPr>
            <a:spLocks noGrp="1"/>
          </p:cNvSpPr>
          <p:nvPr>
            <p:ph type="ftr" sz="quarter" idx="11"/>
          </p:nvPr>
        </p:nvSpPr>
        <p:spPr/>
        <p:txBody>
          <a:bodyPr/>
          <a:lstStyle>
            <a:lvl1pPr>
              <a:defRPr>
                <a:latin typeface="Cambria" panose="02040503050406030204" pitchFamily="18" charset="0"/>
                <a:cs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7AD4DCD3-172B-4990-80A6-45F69410C25B}" type="slidenum">
              <a:rPr lang="en-US" altLang="en-US" smtClean="0"/>
              <a:pPr/>
              <a:t>‹#›</a:t>
            </a:fld>
            <a:endParaRPr lang="en-US" altLang="en-US" dirty="0"/>
          </a:p>
        </p:txBody>
      </p:sp>
    </p:spTree>
    <p:extLst>
      <p:ext uri="{BB962C8B-B14F-4D97-AF65-F5344CB8AC3E}">
        <p14:creationId xmlns:p14="http://schemas.microsoft.com/office/powerpoint/2010/main" val="20493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F3EA6A67-0C6C-463A-AA25-16A851C42431}" type="datetimeFigureOut">
              <a:rPr lang="en-US" altLang="en-US"/>
              <a:pPr/>
              <a:t>2024-05-21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18552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Grey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9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80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65618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29671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239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Cambria" panose="02040503050406030204" pitchFamily="18" charset="0"/>
              </a:defRPr>
            </a:lvl1pPr>
            <a:lvl2pPr>
              <a:defRPr>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E41F7B77-3059-4ABB-A959-BCA47FFF65D6}" type="datetimeFigureOut">
              <a:rPr lang="en-US" altLang="en-US" smtClean="0"/>
              <a:pPr/>
              <a:t>2024-05-21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dirty="0"/>
          </a:p>
        </p:txBody>
      </p:sp>
    </p:spTree>
    <p:extLst>
      <p:ext uri="{BB962C8B-B14F-4D97-AF65-F5344CB8AC3E}">
        <p14:creationId xmlns:p14="http://schemas.microsoft.com/office/powerpoint/2010/main" val="98255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6DAAB8B3-FEDA-4635-B0AE-458255B05CCA}" type="datetimeFigureOut">
              <a:rPr lang="en-US" altLang="en-US"/>
              <a:pPr/>
              <a:t>2024-05-21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69509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51D17CE4-E922-4721-BB89-1D6A66C3AE37}" type="datetimeFigureOut">
              <a:rPr lang="en-US" altLang="en-US"/>
              <a:pPr/>
              <a:t>2024-05-21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405098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6CA4580-B03E-41F3-9F04-BD2270BB3CE4}" type="datetimeFigureOut">
              <a:rPr lang="en-US" altLang="en-US"/>
              <a:pPr/>
              <a:t>2024-05-21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38923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660B40-0C51-4616-95F1-D2DDF1A5AB89}" type="datetimeFigureOut">
              <a:rPr lang="en-US" altLang="en-US"/>
              <a:pPr/>
              <a:t>2024-05-21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52065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E0BD22C-809C-4E97-8258-5C4F28B87FDC}" type="datetimeFigureOut">
              <a:rPr lang="en-US" altLang="en-US"/>
              <a:pPr/>
              <a:t>2024-05-21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216415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B24D223F-BA27-4928-8DF3-0048C0E769D1}" type="datetimeFigureOut">
              <a:rPr lang="en-US" altLang="en-US"/>
              <a:pPr/>
              <a:t>2024-05-21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89526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309A0F4-61E9-444D-AC19-07A3392961D0}" type="datetimeFigureOut">
              <a:rPr lang="en-US" altLang="en-US"/>
              <a:pPr/>
              <a:t>2024-05-21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4211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anose="02040503050406030204" pitchFamily="18" charset="0"/>
              </a:defRPr>
            </a:lvl1pPr>
          </a:lstStyle>
          <a:p>
            <a:fld id="{52E2C632-B761-4141-9776-EF07395D23A9}" type="datetimeFigureOut">
              <a:rPr lang="en-US" altLang="en-US" smtClean="0"/>
              <a:pPr/>
              <a:t>2024-05-21</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mbria" panose="02040503050406030204" pitchFamily="18"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defRPr>
            </a:lvl1pPr>
          </a:lstStyle>
          <a:p>
            <a:fld id="{23D9E77E-4402-46A0-A789-8BD17084C5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7" r:id="rId12"/>
    <p:sldLayoutId id="2147483677" r:id="rId13"/>
    <p:sldLayoutId id="2147483678" r:id="rId14"/>
    <p:sldLayoutId id="2147483662" r:id="rId15"/>
  </p:sldLayoutIdLst>
  <p:txStyles>
    <p:titleStyle>
      <a:lvl1pPr algn="ctr" defTabSz="457200" rtl="0" eaLnBrk="1" fontAlgn="base" hangingPunct="1">
        <a:spcBef>
          <a:spcPct val="0"/>
        </a:spcBef>
        <a:spcAft>
          <a:spcPct val="0"/>
        </a:spcAft>
        <a:defRPr sz="4400" kern="1200">
          <a:solidFill>
            <a:schemeClr val="tx1"/>
          </a:solidFill>
          <a:latin typeface="Cambria" panose="02040503050406030204" pitchFamily="18" charset="0"/>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ambria" panose="02040503050406030204" pitchFamily="18" charset="0"/>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ambria" panose="020405030504060302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27.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arget="../media/image28.jpeg" Type="http://schemas.openxmlformats.org/officeDocument/2006/relationships/image"/><Relationship Id="rId2" Target="../notesSlides/notesSlide13.xml" Type="http://schemas.openxmlformats.org/officeDocument/2006/relationships/notesSlide"/><Relationship Id="rId1" Target="../slideLayouts/slideLayout6.xml" Type="http://schemas.openxmlformats.org/officeDocument/2006/relationships/slideLayout"/><Relationship Id="rId4" Target="../media/image29.pn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arget="../media/image32.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 Id="rId4" Target="../media/image33.png" Type="http://schemas.openxmlformats.org/officeDocument/2006/relationships/image"/></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arget="../media/image34.jpeg" Type="http://schemas.openxmlformats.org/officeDocument/2006/relationships/image"/><Relationship Id="rId2" Target="../notesSlides/notesSlide25.xml" Type="http://schemas.openxmlformats.org/officeDocument/2006/relationships/notesSlide"/><Relationship Id="rId1" Target="../slideLayouts/slideLayout6.xml" Type="http://schemas.openxmlformats.org/officeDocument/2006/relationships/slideLayout"/></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arget="../media/image15.jpeg" Type="http://schemas.openxmlformats.org/officeDocument/2006/relationships/image"/><Relationship Id="rId3" Target="../media/image10.jpeg" Type="http://schemas.openxmlformats.org/officeDocument/2006/relationships/image"/><Relationship Id="rId7" Target="../media/image14.JP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6" Target="../media/image13.gif" Type="http://schemas.openxmlformats.org/officeDocument/2006/relationships/image"/><Relationship Id="rId5" Target="../media/image12.jpeg" Type="http://schemas.openxmlformats.org/officeDocument/2006/relationships/image"/><Relationship Id="rId4" Target="../media/image11.jpeg" Type="http://schemas.openxmlformats.org/officeDocument/2006/relationships/image"/></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arget="../media/image21.jpeg" Type="http://schemas.openxmlformats.org/officeDocument/2006/relationships/image"/><Relationship Id="rId3" Target="../media/image16.jpeg" Type="http://schemas.openxmlformats.org/officeDocument/2006/relationships/image"/><Relationship Id="rId7" Target="../media/image20.jpg" Type="http://schemas.openxmlformats.org/officeDocument/2006/relationships/image"/><Relationship Id="rId12" Target="../media/image25.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 Id="rId6" Target="../media/image19.png" Type="http://schemas.openxmlformats.org/officeDocument/2006/relationships/image"/><Relationship Id="rId11" Target="../media/image24.jpg" Type="http://schemas.openxmlformats.org/officeDocument/2006/relationships/image"/><Relationship Id="rId5" Target="../media/image18.jpeg" Type="http://schemas.openxmlformats.org/officeDocument/2006/relationships/image"/><Relationship Id="rId10" Target="../media/image23.png" Type="http://schemas.openxmlformats.org/officeDocument/2006/relationships/image"/><Relationship Id="rId4" Target="../media/image17.jpg" Type="http://schemas.openxmlformats.org/officeDocument/2006/relationships/image"/><Relationship Id="rId9" Target="../media/image22.jpg" Type="http://schemas.openxmlformats.org/officeDocument/2006/relationships/image"/></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DA4BC-5B81-4FB5-A741-CFF0840BD11A}"/>
              </a:ext>
            </a:extLst>
          </p:cNvPr>
          <p:cNvSpPr>
            <a:spLocks noGrp="1"/>
          </p:cNvSpPr>
          <p:nvPr>
            <p:ph type="ctrTitle"/>
          </p:nvPr>
        </p:nvSpPr>
        <p:spPr>
          <a:xfrm>
            <a:off x="0" y="1742088"/>
            <a:ext cx="9144000" cy="1182414"/>
          </a:xfrm>
        </p:spPr>
        <p:txBody>
          <a:bodyPr anchor="t"/>
          <a:lstStyle/>
          <a:p>
            <a:r>
              <a:rPr lang="en-US" sz="4800" dirty="0"/>
              <a:t>Geodesy for the Geographer</a:t>
            </a:r>
            <a:br>
              <a:rPr lang="en-US" sz="4800" dirty="0"/>
            </a:br>
            <a:r>
              <a:rPr lang="en-US" sz="2800" dirty="0"/>
              <a:t>Vertical Datums for the Floodplain Manager</a:t>
            </a:r>
            <a:endParaRPr lang="en-US" dirty="0"/>
          </a:p>
        </p:txBody>
      </p:sp>
      <p:sp>
        <p:nvSpPr>
          <p:cNvPr id="5" name="Event">
            <a:extLst>
              <a:ext uri="{FF2B5EF4-FFF2-40B4-BE49-F238E27FC236}">
                <a16:creationId xmlns:a16="http://schemas.microsoft.com/office/drawing/2014/main" id="{2B3132D0-25DF-458C-927A-4FC3424B1899}"/>
              </a:ext>
            </a:extLst>
          </p:cNvPr>
          <p:cNvSpPr>
            <a:spLocks noGrp="1"/>
          </p:cNvSpPr>
          <p:nvPr>
            <p:ph type="subTitle" idx="1"/>
          </p:nvPr>
        </p:nvSpPr>
        <p:spPr>
          <a:xfrm>
            <a:off x="0" y="3121399"/>
            <a:ext cx="9144000" cy="906517"/>
          </a:xfrm>
        </p:spPr>
        <p:txBody>
          <a:bodyPr/>
          <a:lstStyle/>
          <a:p>
            <a:r>
              <a:rPr lang="en-US" sz="2400" i="1" dirty="0">
                <a:solidFill>
                  <a:schemeClr val="tx1"/>
                </a:solidFill>
              </a:rPr>
              <a:t>WV </a:t>
            </a:r>
            <a:r>
              <a:rPr lang="en-US" sz="2400" i="1" dirty="0" err="1">
                <a:solidFill>
                  <a:schemeClr val="tx1"/>
                </a:solidFill>
              </a:rPr>
              <a:t>GeoCon</a:t>
            </a:r>
            <a:endParaRPr lang="en-US" sz="2400" i="1" dirty="0">
              <a:solidFill>
                <a:schemeClr val="tx1"/>
              </a:solidFill>
            </a:endParaRPr>
          </a:p>
          <a:p>
            <a:pPr>
              <a:spcBef>
                <a:spcPts val="0"/>
              </a:spcBef>
            </a:pPr>
            <a:r>
              <a:rPr lang="en-US" sz="2400" i="1" dirty="0">
                <a:solidFill>
                  <a:schemeClr val="tx1"/>
                </a:solidFill>
              </a:rPr>
              <a:t>May 2024</a:t>
            </a:r>
          </a:p>
        </p:txBody>
      </p:sp>
      <p:sp>
        <p:nvSpPr>
          <p:cNvPr id="6" name="Name POC">
            <a:extLst>
              <a:ext uri="{FF2B5EF4-FFF2-40B4-BE49-F238E27FC236}">
                <a16:creationId xmlns:a16="http://schemas.microsoft.com/office/drawing/2014/main" id="{CF342D35-E557-449A-9174-D302259D6FDD}"/>
              </a:ext>
            </a:extLst>
          </p:cNvPr>
          <p:cNvSpPr txBox="1">
            <a:spLocks noChangeArrowheads="1"/>
          </p:cNvSpPr>
          <p:nvPr/>
        </p:nvSpPr>
        <p:spPr bwMode="auto">
          <a:xfrm>
            <a:off x="0" y="4035969"/>
            <a:ext cx="9143999" cy="28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spcBef>
                <a:spcPts val="1800"/>
              </a:spcBef>
            </a:pPr>
            <a:r>
              <a:rPr lang="en-GB" sz="3600" b="1" dirty="0">
                <a:latin typeface="Cambria" panose="02040503050406030204" pitchFamily="18" charset="0"/>
                <a:ea typeface="Cambria" panose="02040503050406030204" pitchFamily="18" charset="0"/>
              </a:rPr>
              <a:t>jeff.jalbrzikowski@noaa.gov</a:t>
            </a:r>
          </a:p>
          <a:p>
            <a:pPr algn="ctr"/>
            <a:r>
              <a:rPr lang="en-GB" sz="3600" b="1" dirty="0">
                <a:latin typeface="Cambria" panose="02040503050406030204" pitchFamily="18" charset="0"/>
                <a:ea typeface="Cambria" panose="02040503050406030204" pitchFamily="18" charset="0"/>
              </a:rPr>
              <a:t>240-988-5486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5A1DB-686D-49A9-BF5D-52CB149FFF68}"/>
              </a:ext>
            </a:extLst>
          </p:cNvPr>
          <p:cNvSpPr>
            <a:spLocks noGrp="1"/>
          </p:cNvSpPr>
          <p:nvPr>
            <p:ph type="ctrTitle" idx="4294967295"/>
          </p:nvPr>
        </p:nvSpPr>
        <p:spPr>
          <a:xfrm>
            <a:off x="0" y="2130425"/>
            <a:ext cx="9144000" cy="1470025"/>
          </a:xfrm>
        </p:spPr>
        <p:txBody>
          <a:bodyPr/>
          <a:lstStyle/>
          <a:p>
            <a:r>
              <a:rPr lang="en-US" sz="6000" dirty="0">
                <a:latin typeface="Cambria" panose="02040503050406030204" pitchFamily="18" charset="0"/>
                <a:ea typeface="Cambria" panose="02040503050406030204" pitchFamily="18" charset="0"/>
              </a:rPr>
              <a:t>Comparing Orthometric (aka Ortho) Heights</a:t>
            </a:r>
          </a:p>
        </p:txBody>
      </p:sp>
      <p:sp>
        <p:nvSpPr>
          <p:cNvPr id="8" name="Subtitle 7">
            <a:extLst>
              <a:ext uri="{FF2B5EF4-FFF2-40B4-BE49-F238E27FC236}">
                <a16:creationId xmlns:a16="http://schemas.microsoft.com/office/drawing/2014/main" id="{BC30F110-5984-441B-85B0-15A2322DFB68}"/>
              </a:ext>
            </a:extLst>
          </p:cNvPr>
          <p:cNvSpPr>
            <a:spLocks noGrp="1"/>
          </p:cNvSpPr>
          <p:nvPr>
            <p:ph type="subTitle" idx="4294967295"/>
          </p:nvPr>
        </p:nvSpPr>
        <p:spPr>
          <a:xfrm>
            <a:off x="1371600" y="4071940"/>
            <a:ext cx="6400800" cy="1752600"/>
          </a:xfrm>
        </p:spPr>
        <p:txBody>
          <a:bodyPr/>
          <a:lstStyle/>
          <a:p>
            <a:pPr marL="0" indent="0" algn="ctr">
              <a:buNone/>
            </a:pPr>
            <a:r>
              <a:rPr lang="en-US" sz="3600" i="1" dirty="0"/>
              <a:t>or …“Digging for Datums”</a:t>
            </a:r>
          </a:p>
        </p:txBody>
      </p:sp>
    </p:spTree>
    <p:extLst>
      <p:ext uri="{BB962C8B-B14F-4D97-AF65-F5344CB8AC3E}">
        <p14:creationId xmlns:p14="http://schemas.microsoft.com/office/powerpoint/2010/main" val="1527545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A reference surface that can be used to measure heights in a uniform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t>
            </a:r>
          </a:p>
        </p:txBody>
      </p:sp>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sp>
        <p:nvSpPr>
          <p:cNvPr id="27" name="Rectangle 26"/>
          <p:cNvSpPr/>
          <p:nvPr/>
        </p:nvSpPr>
        <p:spPr>
          <a:xfrm>
            <a:off x="3810000" y="3124200"/>
            <a:ext cx="6096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TextBox 2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3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32" name="TextBox 31"/>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Could measure directly from top of head to top of 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Or, from floor up to tops of heads and then subtract!</a:t>
            </a:r>
          </a:p>
        </p:txBody>
      </p:sp>
      <p:sp>
        <p:nvSpPr>
          <p:cNvPr id="33" name="Left Brace 32"/>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TextBox 33"/>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16" name="Straight Connector 15">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F298E4F-545A-4BD8-BB35-0A6B0D743D93}"/>
              </a:ext>
            </a:extLst>
          </p:cNvPr>
          <p:cNvSpPr txBox="1"/>
          <p:nvPr/>
        </p:nvSpPr>
        <p:spPr>
          <a:xfrm>
            <a:off x="3987769" y="4325690"/>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Cambria" panose="02040503050406030204" pitchFamily="18" charset="0"/>
                <a:cs typeface="+mn-cs"/>
              </a:rPr>
              <a:t>That’s a relative height, or height difference.</a:t>
            </a:r>
          </a:p>
        </p:txBody>
      </p:sp>
      <p:sp>
        <p:nvSpPr>
          <p:cNvPr id="19" name="TextBox 18">
            <a:extLst>
              <a:ext uri="{FF2B5EF4-FFF2-40B4-BE49-F238E27FC236}">
                <a16:creationId xmlns:a16="http://schemas.microsoft.com/office/drawing/2014/main" id="{A5733102-9C4F-4772-900E-4ACE2FE0D9AC}"/>
              </a:ext>
            </a:extLst>
          </p:cNvPr>
          <p:cNvSpPr txBox="1"/>
          <p:nvPr/>
        </p:nvSpPr>
        <p:spPr>
          <a:xfrm>
            <a:off x="3987769" y="5986929"/>
            <a:ext cx="515623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That’s a difference in heights above a datum.</a:t>
            </a:r>
          </a:p>
        </p:txBody>
      </p:sp>
      <p:cxnSp>
        <p:nvCxnSpPr>
          <p:cNvPr id="18" name="Straight Connector 17">
            <a:extLst>
              <a:ext uri="{FF2B5EF4-FFF2-40B4-BE49-F238E27FC236}">
                <a16:creationId xmlns:a16="http://schemas.microsoft.com/office/drawing/2014/main" id="{C6C42F52-C207-41B8-B4B4-5B33448B0E2F}"/>
              </a:ext>
            </a:extLst>
          </p:cNvPr>
          <p:cNvCxnSpPr>
            <a:cxnSpLocks/>
          </p:cNvCxnSpPr>
          <p:nvPr/>
        </p:nvCxnSpPr>
        <p:spPr>
          <a:xfrm flipV="1">
            <a:off x="1133475" y="5280124"/>
            <a:ext cx="2814140" cy="3165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E63C9C-5461-4664-9FA2-2F33AF45E085}"/>
              </a:ext>
            </a:extLst>
          </p:cNvPr>
          <p:cNvSpPr txBox="1"/>
          <p:nvPr/>
        </p:nvSpPr>
        <p:spPr>
          <a:xfrm>
            <a:off x="79992" y="5043756"/>
            <a:ext cx="11156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a:t>
            </a:r>
          </a:p>
        </p:txBody>
      </p:sp>
      <p:sp>
        <p:nvSpPr>
          <p:cNvPr id="23"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Vertical Datum Visualized</a:t>
            </a:r>
          </a:p>
        </p:txBody>
      </p:sp>
      <p:cxnSp>
        <p:nvCxnSpPr>
          <p:cNvPr id="4" name="Straight Connector 3"/>
          <p:cNvCxnSpPr/>
          <p:nvPr/>
        </p:nvCxnSpPr>
        <p:spPr>
          <a:xfrm flipV="1">
            <a:off x="2767965" y="2929688"/>
            <a:ext cx="0" cy="388143"/>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767965" y="3317832"/>
            <a:ext cx="0" cy="1956756"/>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5733102-9C4F-4772-900E-4ACE2FE0D9AC}"/>
              </a:ext>
            </a:extLst>
          </p:cNvPr>
          <p:cNvSpPr txBox="1"/>
          <p:nvPr/>
        </p:nvSpPr>
        <p:spPr>
          <a:xfrm>
            <a:off x="130792" y="5991919"/>
            <a:ext cx="37782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 </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8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28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67540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animEffect transition="in" filter="fade">
                                      <p:cBhvr>
                                        <p:cTn id="7" dur="500"/>
                                        <p:tgtEl>
                                          <p:spTgt spid="32">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5" end="5"/>
                                            </p:txEl>
                                          </p:spTgt>
                                        </p:tgtEl>
                                        <p:attrNameLst>
                                          <p:attrName>style.visibility</p:attrName>
                                        </p:attrNameLst>
                                      </p:cBhvr>
                                      <p:to>
                                        <p:strVal val="visible"/>
                                      </p:to>
                                    </p:set>
                                    <p:animEffect transition="in" filter="fade">
                                      <p:cBhvr>
                                        <p:cTn id="21" dur="500"/>
                                        <p:tgtEl>
                                          <p:spTgt spid="32">
                                            <p:txEl>
                                              <p:pRg st="5" end="5"/>
                                            </p:txEl>
                                          </p:spTgt>
                                        </p:tgtEl>
                                      </p:cBhvr>
                                    </p:animEffect>
                                  </p:childTnLst>
                                </p:cTn>
                              </p:par>
                              <p:par>
                                <p:cTn id="22" presetID="31" presetClass="exit" presetSubtype="0" fill="hold" nodeType="withEffect">
                                  <p:stCondLst>
                                    <p:cond delay="0"/>
                                  </p:stCondLst>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par>
                          <p:cTn id="43" fill="hold">
                            <p:stCondLst>
                              <p:cond delay="3500"/>
                            </p:stCondLst>
                            <p:childTnLst>
                              <p:par>
                                <p:cTn id="44" presetID="2" presetClass="entr" presetSubtype="8" fill="hold" grpId="0" nodeType="afterEffect">
                                  <p:stCondLst>
                                    <p:cond delay="2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200"/>
                            </p:stCondLst>
                            <p:childTnLst>
                              <p:par>
                                <p:cTn id="49" presetID="10" presetClass="entr" presetSubtype="0" fill="hold" grpId="0" nodeType="afterEffect">
                                  <p:stCondLst>
                                    <p:cond delay="3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pseudohypoparathyroidism.com/wp-content/uploads/2011/06/kids-height.gif"/>
          <p:cNvPicPr>
            <a:picLocks noChangeAspect="1" noChangeArrowheads="1"/>
          </p:cNvPicPr>
          <p:nvPr/>
        </p:nvPicPr>
        <p:blipFill>
          <a:blip r:embed="rId3" cstate="print"/>
          <a:srcRect r="28125"/>
          <a:stretch>
            <a:fillRect/>
          </a:stretch>
        </p:blipFill>
        <p:spPr bwMode="auto">
          <a:xfrm>
            <a:off x="1295400" y="2550735"/>
            <a:ext cx="2359583" cy="3036304"/>
          </a:xfrm>
          <a:prstGeom prst="rect">
            <a:avLst/>
          </a:prstGeom>
          <a:noFill/>
        </p:spPr>
      </p:pic>
      <p:pic>
        <p:nvPicPr>
          <p:cNvPr id="22" name="Picture 2" descr="http://www.pseudohypoparathyroidism.com/wp-content/uploads/2011/06/kids-height.gif"/>
          <p:cNvPicPr>
            <a:picLocks noChangeAspect="1" noChangeArrowheads="1"/>
          </p:cNvPicPr>
          <p:nvPr/>
        </p:nvPicPr>
        <p:blipFill>
          <a:blip r:embed="rId3" cstate="print"/>
          <a:srcRect l="39994" r="29851"/>
          <a:stretch>
            <a:fillRect/>
          </a:stretch>
        </p:blipFill>
        <p:spPr bwMode="auto">
          <a:xfrm>
            <a:off x="2590800" y="2499486"/>
            <a:ext cx="989970" cy="3400661"/>
          </a:xfrm>
          <a:prstGeom prst="rect">
            <a:avLst/>
          </a:prstGeom>
          <a:noFill/>
        </p:spPr>
      </p:pic>
      <p:sp>
        <p:nvSpPr>
          <p:cNvPr id="25" name="Freeform 24"/>
          <p:cNvSpPr/>
          <p:nvPr/>
        </p:nvSpPr>
        <p:spPr>
          <a:xfrm>
            <a:off x="1539744" y="5401717"/>
            <a:ext cx="1937470" cy="334065"/>
          </a:xfrm>
          <a:custGeom>
            <a:avLst/>
            <a:gdLst>
              <a:gd name="connsiteX0" fmla="*/ 120912 w 1937470"/>
              <a:gd name="connsiteY0" fmla="*/ 99797 h 334065"/>
              <a:gd name="connsiteX1" fmla="*/ 120912 w 1937470"/>
              <a:gd name="connsiteY1" fmla="*/ 99797 h 334065"/>
              <a:gd name="connsiteX2" fmla="*/ 188925 w 1937470"/>
              <a:gd name="connsiteY2" fmla="*/ 92240 h 334065"/>
              <a:gd name="connsiteX3" fmla="*/ 249382 w 1937470"/>
              <a:gd name="connsiteY3" fmla="*/ 77126 h 334065"/>
              <a:gd name="connsiteX4" fmla="*/ 279610 w 1937470"/>
              <a:gd name="connsiteY4" fmla="*/ 69569 h 334065"/>
              <a:gd name="connsiteX5" fmla="*/ 324952 w 1937470"/>
              <a:gd name="connsiteY5" fmla="*/ 54455 h 334065"/>
              <a:gd name="connsiteX6" fmla="*/ 385408 w 1937470"/>
              <a:gd name="connsiteY6" fmla="*/ 39341 h 334065"/>
              <a:gd name="connsiteX7" fmla="*/ 408079 w 1937470"/>
              <a:gd name="connsiteY7" fmla="*/ 31784 h 334065"/>
              <a:gd name="connsiteX8" fmla="*/ 665018 w 1937470"/>
              <a:gd name="connsiteY8" fmla="*/ 24227 h 334065"/>
              <a:gd name="connsiteX9" fmla="*/ 763259 w 1937470"/>
              <a:gd name="connsiteY9" fmla="*/ 16670 h 334065"/>
              <a:gd name="connsiteX10" fmla="*/ 853944 w 1937470"/>
              <a:gd name="connsiteY10" fmla="*/ 1556 h 334065"/>
              <a:gd name="connsiteX11" fmla="*/ 982413 w 1937470"/>
              <a:gd name="connsiteY11" fmla="*/ 9113 h 334065"/>
              <a:gd name="connsiteX12" fmla="*/ 1027755 w 1937470"/>
              <a:gd name="connsiteY12" fmla="*/ 39341 h 334065"/>
              <a:gd name="connsiteX13" fmla="*/ 1057983 w 1937470"/>
              <a:gd name="connsiteY13" fmla="*/ 84683 h 334065"/>
              <a:gd name="connsiteX14" fmla="*/ 1065540 w 1937470"/>
              <a:gd name="connsiteY14" fmla="*/ 107354 h 334065"/>
              <a:gd name="connsiteX15" fmla="*/ 1095768 w 1937470"/>
              <a:gd name="connsiteY15" fmla="*/ 152696 h 334065"/>
              <a:gd name="connsiteX16" fmla="*/ 1118439 w 1937470"/>
              <a:gd name="connsiteY16" fmla="*/ 167810 h 334065"/>
              <a:gd name="connsiteX17" fmla="*/ 1133554 w 1937470"/>
              <a:gd name="connsiteY17" fmla="*/ 182924 h 334065"/>
              <a:gd name="connsiteX18" fmla="*/ 1156225 w 1937470"/>
              <a:gd name="connsiteY18" fmla="*/ 190481 h 334065"/>
              <a:gd name="connsiteX19" fmla="*/ 1178896 w 1937470"/>
              <a:gd name="connsiteY19" fmla="*/ 205595 h 334065"/>
              <a:gd name="connsiteX20" fmla="*/ 1224238 w 1937470"/>
              <a:gd name="connsiteY20" fmla="*/ 220709 h 334065"/>
              <a:gd name="connsiteX21" fmla="*/ 1246909 w 1937470"/>
              <a:gd name="connsiteY21" fmla="*/ 228266 h 334065"/>
              <a:gd name="connsiteX22" fmla="*/ 1269580 w 1937470"/>
              <a:gd name="connsiteY22" fmla="*/ 235823 h 334065"/>
              <a:gd name="connsiteX23" fmla="*/ 1723001 w 1937470"/>
              <a:gd name="connsiteY23" fmla="*/ 250938 h 334065"/>
              <a:gd name="connsiteX24" fmla="*/ 1904370 w 1937470"/>
              <a:gd name="connsiteY24" fmla="*/ 258495 h 334065"/>
              <a:gd name="connsiteX25" fmla="*/ 1934598 w 1937470"/>
              <a:gd name="connsiteY25" fmla="*/ 266052 h 334065"/>
              <a:gd name="connsiteX26" fmla="*/ 1911927 w 1937470"/>
              <a:gd name="connsiteY26" fmla="*/ 281166 h 334065"/>
              <a:gd name="connsiteX27" fmla="*/ 1730558 w 1937470"/>
              <a:gd name="connsiteY27" fmla="*/ 288723 h 334065"/>
              <a:gd name="connsiteX28" fmla="*/ 1700330 w 1937470"/>
              <a:gd name="connsiteY28" fmla="*/ 296280 h 334065"/>
              <a:gd name="connsiteX29" fmla="*/ 1677659 w 1937470"/>
              <a:gd name="connsiteY29" fmla="*/ 303837 h 334065"/>
              <a:gd name="connsiteX30" fmla="*/ 1518962 w 1937470"/>
              <a:gd name="connsiteY30" fmla="*/ 318951 h 334065"/>
              <a:gd name="connsiteX31" fmla="*/ 1352707 w 1937470"/>
              <a:gd name="connsiteY31" fmla="*/ 326508 h 334065"/>
              <a:gd name="connsiteX32" fmla="*/ 1224238 w 1937470"/>
              <a:gd name="connsiteY32" fmla="*/ 334065 h 334065"/>
              <a:gd name="connsiteX33" fmla="*/ 665018 w 1937470"/>
              <a:gd name="connsiteY33" fmla="*/ 326508 h 334065"/>
              <a:gd name="connsiteX34" fmla="*/ 634790 w 1937470"/>
              <a:gd name="connsiteY34" fmla="*/ 318951 h 334065"/>
              <a:gd name="connsiteX35" fmla="*/ 68013 w 1937470"/>
              <a:gd name="connsiteY35" fmla="*/ 303837 h 334065"/>
              <a:gd name="connsiteX36" fmla="*/ 52899 w 1937470"/>
              <a:gd name="connsiteY36" fmla="*/ 281166 h 334065"/>
              <a:gd name="connsiteX37" fmla="*/ 45342 w 1937470"/>
              <a:gd name="connsiteY37" fmla="*/ 250938 h 334065"/>
              <a:gd name="connsiteX38" fmla="*/ 37785 w 1937470"/>
              <a:gd name="connsiteY38" fmla="*/ 228266 h 334065"/>
              <a:gd name="connsiteX39" fmla="*/ 15114 w 1937470"/>
              <a:gd name="connsiteY39" fmla="*/ 122468 h 334065"/>
              <a:gd name="connsiteX40" fmla="*/ 0 w 1937470"/>
              <a:gd name="connsiteY40" fmla="*/ 99797 h 334065"/>
              <a:gd name="connsiteX41" fmla="*/ 22671 w 1937470"/>
              <a:gd name="connsiteY41" fmla="*/ 84683 h 334065"/>
              <a:gd name="connsiteX42" fmla="*/ 120912 w 1937470"/>
              <a:gd name="connsiteY42" fmla="*/ 99797 h 3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37470" h="334065">
                <a:moveTo>
                  <a:pt x="120912" y="99797"/>
                </a:moveTo>
                <a:lnTo>
                  <a:pt x="120912" y="99797"/>
                </a:lnTo>
                <a:cubicBezTo>
                  <a:pt x="143583" y="97278"/>
                  <a:pt x="166344" y="95466"/>
                  <a:pt x="188925" y="92240"/>
                </a:cubicBezTo>
                <a:cubicBezTo>
                  <a:pt x="235020" y="85655"/>
                  <a:pt x="214217" y="87173"/>
                  <a:pt x="249382" y="77126"/>
                </a:cubicBezTo>
                <a:cubicBezTo>
                  <a:pt x="259368" y="74273"/>
                  <a:pt x="269662" y="72553"/>
                  <a:pt x="279610" y="69569"/>
                </a:cubicBezTo>
                <a:cubicBezTo>
                  <a:pt x="294870" y="64991"/>
                  <a:pt x="309496" y="58319"/>
                  <a:pt x="324952" y="54455"/>
                </a:cubicBezTo>
                <a:cubicBezTo>
                  <a:pt x="345104" y="49417"/>
                  <a:pt x="365702" y="45910"/>
                  <a:pt x="385408" y="39341"/>
                </a:cubicBezTo>
                <a:cubicBezTo>
                  <a:pt x="392965" y="36822"/>
                  <a:pt x="400125" y="32214"/>
                  <a:pt x="408079" y="31784"/>
                </a:cubicBezTo>
                <a:cubicBezTo>
                  <a:pt x="493637" y="27159"/>
                  <a:pt x="579372" y="26746"/>
                  <a:pt x="665018" y="24227"/>
                </a:cubicBezTo>
                <a:cubicBezTo>
                  <a:pt x="697765" y="21708"/>
                  <a:pt x="730578" y="19938"/>
                  <a:pt x="763259" y="16670"/>
                </a:cubicBezTo>
                <a:cubicBezTo>
                  <a:pt x="800752" y="12921"/>
                  <a:pt x="818971" y="8550"/>
                  <a:pt x="853944" y="1556"/>
                </a:cubicBezTo>
                <a:cubicBezTo>
                  <a:pt x="896767" y="4075"/>
                  <a:pt x="940495" y="0"/>
                  <a:pt x="982413" y="9113"/>
                </a:cubicBezTo>
                <a:cubicBezTo>
                  <a:pt x="1000163" y="12972"/>
                  <a:pt x="1027755" y="39341"/>
                  <a:pt x="1027755" y="39341"/>
                </a:cubicBezTo>
                <a:cubicBezTo>
                  <a:pt x="1037831" y="54455"/>
                  <a:pt x="1052239" y="67450"/>
                  <a:pt x="1057983" y="84683"/>
                </a:cubicBezTo>
                <a:cubicBezTo>
                  <a:pt x="1060502" y="92240"/>
                  <a:pt x="1061671" y="100391"/>
                  <a:pt x="1065540" y="107354"/>
                </a:cubicBezTo>
                <a:cubicBezTo>
                  <a:pt x="1074362" y="123233"/>
                  <a:pt x="1080654" y="142620"/>
                  <a:pt x="1095768" y="152696"/>
                </a:cubicBezTo>
                <a:cubicBezTo>
                  <a:pt x="1103325" y="157734"/>
                  <a:pt x="1111347" y="162136"/>
                  <a:pt x="1118439" y="167810"/>
                </a:cubicBezTo>
                <a:cubicBezTo>
                  <a:pt x="1124003" y="172261"/>
                  <a:pt x="1127444" y="179258"/>
                  <a:pt x="1133554" y="182924"/>
                </a:cubicBezTo>
                <a:cubicBezTo>
                  <a:pt x="1140385" y="187022"/>
                  <a:pt x="1149100" y="186919"/>
                  <a:pt x="1156225" y="190481"/>
                </a:cubicBezTo>
                <a:cubicBezTo>
                  <a:pt x="1164349" y="194543"/>
                  <a:pt x="1170596" y="201906"/>
                  <a:pt x="1178896" y="205595"/>
                </a:cubicBezTo>
                <a:cubicBezTo>
                  <a:pt x="1193454" y="212065"/>
                  <a:pt x="1209124" y="215671"/>
                  <a:pt x="1224238" y="220709"/>
                </a:cubicBezTo>
                <a:lnTo>
                  <a:pt x="1246909" y="228266"/>
                </a:lnTo>
                <a:lnTo>
                  <a:pt x="1269580" y="235823"/>
                </a:lnTo>
                <a:cubicBezTo>
                  <a:pt x="1428496" y="288799"/>
                  <a:pt x="1284086" y="243238"/>
                  <a:pt x="1723001" y="250938"/>
                </a:cubicBezTo>
                <a:cubicBezTo>
                  <a:pt x="1783457" y="253457"/>
                  <a:pt x="1844015" y="254184"/>
                  <a:pt x="1904370" y="258495"/>
                </a:cubicBezTo>
                <a:cubicBezTo>
                  <a:pt x="1914730" y="259235"/>
                  <a:pt x="1931314" y="256199"/>
                  <a:pt x="1934598" y="266052"/>
                </a:cubicBezTo>
                <a:cubicBezTo>
                  <a:pt x="1937470" y="274668"/>
                  <a:pt x="1920954" y="280163"/>
                  <a:pt x="1911927" y="281166"/>
                </a:cubicBezTo>
                <a:cubicBezTo>
                  <a:pt x="1851788" y="287848"/>
                  <a:pt x="1791014" y="286204"/>
                  <a:pt x="1730558" y="288723"/>
                </a:cubicBezTo>
                <a:cubicBezTo>
                  <a:pt x="1720482" y="291242"/>
                  <a:pt x="1710316" y="293427"/>
                  <a:pt x="1700330" y="296280"/>
                </a:cubicBezTo>
                <a:cubicBezTo>
                  <a:pt x="1692671" y="298468"/>
                  <a:pt x="1685496" y="302412"/>
                  <a:pt x="1677659" y="303837"/>
                </a:cubicBezTo>
                <a:cubicBezTo>
                  <a:pt x="1638641" y="310931"/>
                  <a:pt x="1550077" y="317173"/>
                  <a:pt x="1518962" y="318951"/>
                </a:cubicBezTo>
                <a:cubicBezTo>
                  <a:pt x="1463577" y="322116"/>
                  <a:pt x="1408110" y="323667"/>
                  <a:pt x="1352707" y="326508"/>
                </a:cubicBezTo>
                <a:lnTo>
                  <a:pt x="1224238" y="334065"/>
                </a:lnTo>
                <a:lnTo>
                  <a:pt x="665018" y="326508"/>
                </a:lnTo>
                <a:cubicBezTo>
                  <a:pt x="654635" y="326242"/>
                  <a:pt x="645162" y="319497"/>
                  <a:pt x="634790" y="318951"/>
                </a:cubicBezTo>
                <a:cubicBezTo>
                  <a:pt x="570743" y="315580"/>
                  <a:pt x="106426" y="304774"/>
                  <a:pt x="68013" y="303837"/>
                </a:cubicBezTo>
                <a:cubicBezTo>
                  <a:pt x="62975" y="296280"/>
                  <a:pt x="56477" y="289514"/>
                  <a:pt x="52899" y="281166"/>
                </a:cubicBezTo>
                <a:cubicBezTo>
                  <a:pt x="48808" y="271620"/>
                  <a:pt x="48195" y="260925"/>
                  <a:pt x="45342" y="250938"/>
                </a:cubicBezTo>
                <a:cubicBezTo>
                  <a:pt x="43154" y="243278"/>
                  <a:pt x="40304" y="235823"/>
                  <a:pt x="37785" y="228266"/>
                </a:cubicBezTo>
                <a:cubicBezTo>
                  <a:pt x="34587" y="202685"/>
                  <a:pt x="31680" y="147317"/>
                  <a:pt x="15114" y="122468"/>
                </a:cubicBezTo>
                <a:lnTo>
                  <a:pt x="0" y="99797"/>
                </a:lnTo>
                <a:cubicBezTo>
                  <a:pt x="7557" y="94759"/>
                  <a:pt x="13609" y="85287"/>
                  <a:pt x="22671" y="84683"/>
                </a:cubicBezTo>
                <a:cubicBezTo>
                  <a:pt x="93478" y="79963"/>
                  <a:pt x="104538" y="97278"/>
                  <a:pt x="120912" y="99797"/>
                </a:cubicBezTo>
                <a:close/>
              </a:path>
            </a:pathLst>
          </a:custGeom>
          <a:solidFill>
            <a:srgbClr val="D4D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C6C42F52-C207-41B8-B4B4-5B33448B0E2F}"/>
              </a:ext>
            </a:extLst>
          </p:cNvPr>
          <p:cNvCxnSpPr>
            <a:cxnSpLocks/>
          </p:cNvCxnSpPr>
          <p:nvPr/>
        </p:nvCxnSpPr>
        <p:spPr>
          <a:xfrm>
            <a:off x="1133475" y="5311775"/>
            <a:ext cx="2775523" cy="22225"/>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AAD5EC0-6812-4418-81B7-7336D265D64D}"/>
              </a:ext>
            </a:extLst>
          </p:cNvPr>
          <p:cNvCxnSpPr>
            <a:cxnSpLocks/>
          </p:cNvCxnSpPr>
          <p:nvPr/>
        </p:nvCxnSpPr>
        <p:spPr>
          <a:xfrm>
            <a:off x="2793718" y="3317831"/>
            <a:ext cx="21326" cy="2305343"/>
          </a:xfrm>
          <a:prstGeom prst="straightConnector1">
            <a:avLst/>
          </a:prstGeom>
          <a:ln w="508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itle 1"/>
          <p:cNvSpPr txBox="1">
            <a:spLocks/>
          </p:cNvSpPr>
          <p:nvPr/>
        </p:nvSpPr>
        <p:spPr>
          <a:xfrm>
            <a:off x="0" y="173736"/>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j-cs"/>
              </a:rPr>
              <a:t>Datum Difference Visualized</a:t>
            </a:r>
          </a:p>
        </p:txBody>
      </p:sp>
      <p:sp>
        <p:nvSpPr>
          <p:cNvPr id="40" name="TextBox 39"/>
          <p:cNvSpPr txBox="1"/>
          <p:nvPr/>
        </p:nvSpPr>
        <p:spPr>
          <a:xfrm>
            <a:off x="1539744" y="2409567"/>
            <a:ext cx="7424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Sally</a:t>
            </a:r>
            <a:endParaRPr kumimoji="0" lang="en-US" sz="1800" b="1" i="0"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endParaRPr>
          </a:p>
        </p:txBody>
      </p:sp>
      <p:sp>
        <p:nvSpPr>
          <p:cNvPr id="41" name="TextBox 40"/>
          <p:cNvSpPr txBox="1"/>
          <p:nvPr/>
        </p:nvSpPr>
        <p:spPr>
          <a:xfrm>
            <a:off x="2447900" y="2447667"/>
            <a:ext cx="7024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Jane</a:t>
            </a:r>
          </a:p>
        </p:txBody>
      </p:sp>
      <p:sp>
        <p:nvSpPr>
          <p:cNvPr id="46" name="Left Brace 45"/>
          <p:cNvSpPr/>
          <p:nvPr/>
        </p:nvSpPr>
        <p:spPr>
          <a:xfrm>
            <a:off x="1143000" y="2971800"/>
            <a:ext cx="76200" cy="30480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TextBox 46"/>
          <p:cNvSpPr txBox="1"/>
          <p:nvPr/>
        </p:nvSpPr>
        <p:spPr>
          <a:xfrm>
            <a:off x="456570" y="2948499"/>
            <a:ext cx="610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p>
        </p:txBody>
      </p:sp>
      <p:cxnSp>
        <p:nvCxnSpPr>
          <p:cNvPr id="48" name="Straight Connector 47">
            <a:extLst>
              <a:ext uri="{FF2B5EF4-FFF2-40B4-BE49-F238E27FC236}">
                <a16:creationId xmlns:a16="http://schemas.microsoft.com/office/drawing/2014/main" id="{A00E2AC9-F4F7-422F-9909-93F17716AAF7}"/>
              </a:ext>
            </a:extLst>
          </p:cNvPr>
          <p:cNvCxnSpPr/>
          <p:nvPr/>
        </p:nvCxnSpPr>
        <p:spPr>
          <a:xfrm>
            <a:off x="467360" y="3317831"/>
            <a:ext cx="2357755" cy="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D253060-FA2B-42BB-A721-154E23A95135}"/>
              </a:ext>
            </a:extLst>
          </p:cNvPr>
          <p:cNvCxnSpPr/>
          <p:nvPr/>
        </p:nvCxnSpPr>
        <p:spPr>
          <a:xfrm>
            <a:off x="421322" y="2929688"/>
            <a:ext cx="2357755" cy="0"/>
          </a:xfrm>
          <a:prstGeom prst="line">
            <a:avLst/>
          </a:prstGeom>
          <a:ln w="508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340783" y="2103113"/>
            <a:ext cx="46386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How much taller is Sally than Jane?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Need to know what they’re standing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cannot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compare heights that are measured from different reference surfaces.</a:t>
            </a:r>
          </a:p>
        </p:txBody>
      </p:sp>
      <p:sp>
        <p:nvSpPr>
          <p:cNvPr id="51" name="TextBox 50">
            <a:extLst>
              <a:ext uri="{FF2B5EF4-FFF2-40B4-BE49-F238E27FC236}">
                <a16:creationId xmlns:a16="http://schemas.microsoft.com/office/drawing/2014/main" id="{A5733102-9C4F-4772-900E-4ACE2FE0D9AC}"/>
              </a:ext>
            </a:extLst>
          </p:cNvPr>
          <p:cNvSpPr txBox="1"/>
          <p:nvPr/>
        </p:nvSpPr>
        <p:spPr>
          <a:xfrm>
            <a:off x="130792" y="5991919"/>
            <a:ext cx="47841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X </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1" u="none" strike="noStrike" kern="1200" cap="none" spc="0" normalizeH="0" baseline="0" noProof="0" dirty="0">
                <a:ln>
                  <a:noFill/>
                </a:ln>
                <a:solidFill>
                  <a:srgbClr val="4BACC6">
                    <a:lumMod val="75000"/>
                  </a:srgbClr>
                </a:solidFill>
                <a:effectLst/>
                <a:uLnTx/>
                <a:uFillTx/>
                <a:latin typeface="Cambria" panose="02040503050406030204" pitchFamily="18" charset="0"/>
                <a:ea typeface="Cambria" panose="02040503050406030204" pitchFamily="18" charset="0"/>
                <a:cs typeface="+mn-cs"/>
              </a:rPr>
              <a:t>h Sally</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600" b="1" i="1" u="none" strike="noStrike" kern="1200" cap="none" spc="0" normalizeH="0" baseline="0" noProof="0" dirty="0">
                <a:ln>
                  <a:noFill/>
                </a:ln>
                <a:solidFill>
                  <a:srgbClr val="F79646"/>
                </a:solidFill>
                <a:effectLst/>
                <a:uLnTx/>
                <a:uFillTx/>
                <a:latin typeface="Cambria" panose="02040503050406030204" pitchFamily="18" charset="0"/>
                <a:ea typeface="Cambria" panose="02040503050406030204" pitchFamily="18" charset="0"/>
                <a:cs typeface="+mn-cs"/>
              </a:rPr>
              <a:t>h Jane</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cxnSp>
        <p:nvCxnSpPr>
          <p:cNvPr id="52" name="Straight Connector 51"/>
          <p:cNvCxnSpPr/>
          <p:nvPr/>
        </p:nvCxnSpPr>
        <p:spPr>
          <a:xfrm flipH="1" flipV="1">
            <a:off x="2234018" y="2925804"/>
            <a:ext cx="7072" cy="2348784"/>
          </a:xfrm>
          <a:prstGeom prst="line">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C577E35-30B7-4595-9271-64B827BCABE0}"/>
              </a:ext>
            </a:extLst>
          </p:cNvPr>
          <p:cNvCxnSpPr>
            <a:cxnSpLocks/>
          </p:cNvCxnSpPr>
          <p:nvPr/>
        </p:nvCxnSpPr>
        <p:spPr>
          <a:xfrm>
            <a:off x="1133475" y="5615614"/>
            <a:ext cx="2775523" cy="7560"/>
          </a:xfrm>
          <a:prstGeom prst="lin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3" name="D1">
            <a:extLst>
              <a:ext uri="{FF2B5EF4-FFF2-40B4-BE49-F238E27FC236}">
                <a16:creationId xmlns:a16="http://schemas.microsoft.com/office/drawing/2014/main" id="{D7E63C9C-5461-4664-9FA2-2F33AF45E085}"/>
              </a:ext>
            </a:extLst>
          </p:cNvPr>
          <p:cNvSpPr txBox="1"/>
          <p:nvPr/>
        </p:nvSpPr>
        <p:spPr>
          <a:xfrm>
            <a:off x="-14470" y="5029368"/>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1</a:t>
            </a:r>
          </a:p>
        </p:txBody>
      </p:sp>
      <p:sp>
        <p:nvSpPr>
          <p:cNvPr id="55" name="D2">
            <a:extLst>
              <a:ext uri="{FF2B5EF4-FFF2-40B4-BE49-F238E27FC236}">
                <a16:creationId xmlns:a16="http://schemas.microsoft.com/office/drawing/2014/main" id="{D7E63C9C-5461-4664-9FA2-2F33AF45E085}"/>
              </a:ext>
            </a:extLst>
          </p:cNvPr>
          <p:cNvSpPr txBox="1"/>
          <p:nvPr/>
        </p:nvSpPr>
        <p:spPr>
          <a:xfrm>
            <a:off x="-7235" y="5442502"/>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2</a:t>
            </a:r>
          </a:p>
        </p:txBody>
      </p:sp>
      <p:sp>
        <p:nvSpPr>
          <p:cNvPr id="56" name="TextBox 55"/>
          <p:cNvSpPr txBox="1"/>
          <p:nvPr/>
        </p:nvSpPr>
        <p:spPr>
          <a:xfrm>
            <a:off x="304800" y="1117601"/>
            <a:ext cx="8534400" cy="947991"/>
          </a:xfrm>
          <a:prstGeom prst="rect">
            <a:avLst/>
          </a:prstGeom>
          <a:noFill/>
          <a:ln w="19050">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Can still calculate X with a relative height… but it is </a:t>
            </a:r>
            <a:r>
              <a:rPr kumimoji="0" lang="en-US" sz="2400" b="1"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not accurate</a:t>
            </a: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 as our reference surface is not the same.</a:t>
            </a:r>
          </a:p>
        </p:txBody>
      </p:sp>
      <p:sp>
        <p:nvSpPr>
          <p:cNvPr id="57" name="NGVD29">
            <a:extLst>
              <a:ext uri="{FF2B5EF4-FFF2-40B4-BE49-F238E27FC236}">
                <a16:creationId xmlns:a16="http://schemas.microsoft.com/office/drawing/2014/main" id="{D7E63C9C-5461-4664-9FA2-2F33AF45E085}"/>
              </a:ext>
            </a:extLst>
          </p:cNvPr>
          <p:cNvSpPr txBox="1"/>
          <p:nvPr/>
        </p:nvSpPr>
        <p:spPr>
          <a:xfrm>
            <a:off x="-12404" y="5432963"/>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NGVD29</a:t>
            </a:r>
          </a:p>
        </p:txBody>
      </p:sp>
      <p:sp>
        <p:nvSpPr>
          <p:cNvPr id="58" name="NAVD88">
            <a:extLst>
              <a:ext uri="{FF2B5EF4-FFF2-40B4-BE49-F238E27FC236}">
                <a16:creationId xmlns:a16="http://schemas.microsoft.com/office/drawing/2014/main" id="{D7E63C9C-5461-4664-9FA2-2F33AF45E085}"/>
              </a:ext>
            </a:extLst>
          </p:cNvPr>
          <p:cNvSpPr txBox="1"/>
          <p:nvPr/>
        </p:nvSpPr>
        <p:spPr>
          <a:xfrm>
            <a:off x="-17306" y="5029367"/>
            <a:ext cx="1295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NAVD88</a:t>
            </a:r>
          </a:p>
        </p:txBody>
      </p:sp>
    </p:spTree>
    <p:extLst>
      <p:ext uri="{BB962C8B-B14F-4D97-AF65-F5344CB8AC3E}">
        <p14:creationId xmlns:p14="http://schemas.microsoft.com/office/powerpoint/2010/main" val="35452191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6" presetClass="emph" presetSubtype="0" repeatCount="indefinite" fill="hold" nodeType="afterEffect">
                                  <p:stCondLst>
                                    <p:cond delay="500"/>
                                  </p:stCondLst>
                                  <p:childTnLst>
                                    <p:animEffect transition="out" filter="fade">
                                      <p:cBhvr>
                                        <p:cTn id="13" dur="2000" tmFilter="0, 0; .2, .5; .8, .5; 1, 0"/>
                                        <p:tgtEl>
                                          <p:spTgt spid="51">
                                            <p:txEl>
                                              <p:pRg st="0" end="0"/>
                                            </p:txEl>
                                          </p:spTgt>
                                        </p:tgtEl>
                                      </p:cBhvr>
                                    </p:animEffect>
                                    <p:animScale>
                                      <p:cBhvr>
                                        <p:cTn id="14" dur="1000" autoRev="1" fill="hold"/>
                                        <p:tgtEl>
                                          <p:spTgt spid="51">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2" presetClass="entr" presetSubtype="8"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0-#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503047-543D-48CC-B978-9DC3130C4858}"/>
              </a:ext>
            </a:extLst>
          </p:cNvPr>
          <p:cNvSpPr>
            <a:spLocks noGrp="1"/>
          </p:cNvSpPr>
          <p:nvPr>
            <p:ph type="ctrTitle" idx="4294967295"/>
          </p:nvPr>
        </p:nvSpPr>
        <p:spPr>
          <a:xfrm>
            <a:off x="173038" y="2130425"/>
            <a:ext cx="8970962" cy="1470025"/>
          </a:xfrm>
        </p:spPr>
        <p:txBody>
          <a:bodyPr/>
          <a:lstStyle/>
          <a:p>
            <a:r>
              <a:rPr lang="en-US" sz="6000" dirty="0">
                <a:latin typeface="Cambria" panose="02040503050406030204" pitchFamily="18" charset="0"/>
                <a:ea typeface="Cambria" panose="02040503050406030204" pitchFamily="18" charset="0"/>
              </a:rPr>
              <a:t>Ok Jeff, how do I do that?</a:t>
            </a:r>
          </a:p>
        </p:txBody>
      </p:sp>
      <p:sp>
        <p:nvSpPr>
          <p:cNvPr id="4" name="Title 6">
            <a:extLst>
              <a:ext uri="{FF2B5EF4-FFF2-40B4-BE49-F238E27FC236}">
                <a16:creationId xmlns:a16="http://schemas.microsoft.com/office/drawing/2014/main" id="{2D5107FC-41DA-4A76-B446-0E3324ADCDAF}"/>
              </a:ext>
            </a:extLst>
          </p:cNvPr>
          <p:cNvSpPr txBox="1">
            <a:spLocks/>
          </p:cNvSpPr>
          <p:nvPr/>
        </p:nvSpPr>
        <p:spPr bwMode="auto">
          <a:xfrm>
            <a:off x="685800" y="445747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dirty="0">
                <a:latin typeface="Cambria" panose="02040503050406030204" pitchFamily="18" charset="0"/>
                <a:ea typeface="Cambria" panose="02040503050406030204" pitchFamily="18" charset="0"/>
              </a:rPr>
              <a:t>…we call that a datum transformation</a:t>
            </a:r>
          </a:p>
        </p:txBody>
      </p:sp>
    </p:spTree>
    <p:extLst>
      <p:ext uri="{BB962C8B-B14F-4D97-AF65-F5344CB8AC3E}">
        <p14:creationId xmlns:p14="http://schemas.microsoft.com/office/powerpoint/2010/main" val="915670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hidden="1">
            <a:extLst>
              <a:ext uri="{FF2B5EF4-FFF2-40B4-BE49-F238E27FC236}">
                <a16:creationId xmlns:a16="http://schemas.microsoft.com/office/drawing/2014/main" id="{DDDCF4D7-01B6-4DCE-9B94-6743F8678F19}"/>
              </a:ext>
            </a:extLst>
          </p:cNvPr>
          <p:cNvSpPr/>
          <p:nvPr/>
        </p:nvSpPr>
        <p:spPr>
          <a:xfrm>
            <a:off x="72000" y="1161069"/>
            <a:ext cx="8488676" cy="1388907"/>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Rectangle 5" hidden="1"/>
          <p:cNvSpPr/>
          <p:nvPr/>
        </p:nvSpPr>
        <p:spPr>
          <a:xfrm>
            <a:off x="72000" y="4492978"/>
            <a:ext cx="8488674" cy="1772355"/>
          </a:xfrm>
          <a:prstGeom prst="rect">
            <a:avLst/>
          </a:prstGeom>
          <a:solidFill>
            <a:srgbClr val="FFFF00"/>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1999" y="2635701"/>
            <a:ext cx="8488675" cy="1772355"/>
          </a:xfrm>
          <a:prstGeom prst="rect">
            <a:avLst/>
          </a:prstGeom>
          <a:solidFill>
            <a:srgbClr val="FFC00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type</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NAD83(2011) </a:t>
            </a:r>
            <a:r>
              <a:rPr lang="en-US" sz="2000" b="1" i="1"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datum</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NAD 27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NAD 83(2011)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epoch</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NATRF2022 </a:t>
            </a:r>
            <a:r>
              <a:rPr lang="en-US" sz="2000" b="1" i="1"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b="1" i="1"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22228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1494426"/>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A </a:t>
            </a:r>
            <a:r>
              <a:rPr kumimoji="0" lang="en-US" sz="48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very brief h</a:t>
            </a:r>
            <a:r>
              <a:rPr kumimoji="0" lang="en-US" sz="48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istory </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(the most prevalent) </a:t>
            </a:r>
            <a:r>
              <a:rPr kumimoji="0" lang="en-US" sz="48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U.S. vertical </a:t>
            </a:r>
            <a:r>
              <a:rPr kumimoji="0" lang="en-US" sz="4800" b="0" i="0" u="none" strike="noStrike" kern="1200" cap="none" spc="-5"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a:rPr>
              <a:t>datums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3984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83298"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46" l="8" t="45"/>
          <a:stretch/>
        </p:blipFill>
        <p:spPr bwMode="auto">
          <a:xfrm>
            <a:off x="0" y="0"/>
            <a:ext cx="9144000" cy="687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6196" name="Text Box 4"/>
          <p:cNvSpPr txBox="1">
            <a:spLocks noChangeArrowheads="1"/>
          </p:cNvSpPr>
          <p:nvPr/>
        </p:nvSpPr>
        <p:spPr bwMode="auto">
          <a:xfrm>
            <a:off x="0" y="5927383"/>
            <a:ext cx="4841966" cy="954107"/>
          </a:xfrm>
          <a:prstGeom prst="rect">
            <a:avLst/>
          </a:prstGeom>
          <a:solidFill>
            <a:schemeClr val="bg1"/>
          </a:solidFill>
          <a:ln>
            <a:noFill/>
          </a:ln>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26 tide gauges in the US and Canada</a:t>
            </a:r>
          </a:p>
        </p:txBody>
      </p:sp>
      <p:cxnSp>
        <p:nvCxnSpPr>
          <p:cNvPr id="28" name="Straight Connector 27"/>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0873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2">
                                  <p:stCondLst>
                                    <p:cond delay="0"/>
                                  </p:stCondLst>
                                  <p:childTnLst>
                                    <p:set>
                                      <p:cBhvr>
                                        <p:cTn dur="1" fill="hold" id="6">
                                          <p:stCondLst>
                                            <p:cond delay="0"/>
                                          </p:stCondLst>
                                        </p:cTn>
                                        <p:tgtEl>
                                          <p:spTgt spid="28"/>
                                        </p:tgtEl>
                                        <p:attrNameLst>
                                          <p:attrName>style.visibility</p:attrName>
                                        </p:attrNameLst>
                                      </p:cBhvr>
                                      <p:to>
                                        <p:strVal val="visible"/>
                                      </p:to>
                                    </p:set>
                                    <p:animEffect filter="wipe(right)" transition="in">
                                      <p:cBhvr>
                                        <p:cTn dur="500" id="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2784757" y="2926081"/>
            <a:ext cx="14579402" cy="14591272"/>
          </a:xfrm>
          <a:prstGeom prst="arc">
            <a:avLst>
              <a:gd name="adj1" fmla="val 14393631"/>
              <a:gd name="adj2" fmla="val 18095909"/>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lowchart: Connector 4"/>
          <p:cNvSpPr/>
          <p:nvPr/>
        </p:nvSpPr>
        <p:spPr>
          <a:xfrm>
            <a:off x="1412575" y="33506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lowchart: Connector 6"/>
          <p:cNvSpPr/>
          <p:nvPr/>
        </p:nvSpPr>
        <p:spPr>
          <a:xfrm>
            <a:off x="1141562" y="3605842"/>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lowchart: Connector 7"/>
          <p:cNvSpPr/>
          <p:nvPr/>
        </p:nvSpPr>
        <p:spPr>
          <a:xfrm>
            <a:off x="1564975" y="35030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Connector 9"/>
          <p:cNvSpPr/>
          <p:nvPr/>
        </p:nvSpPr>
        <p:spPr>
          <a:xfrm>
            <a:off x="7223897" y="32097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Connector 10"/>
          <p:cNvSpPr/>
          <p:nvPr/>
        </p:nvSpPr>
        <p:spPr>
          <a:xfrm>
            <a:off x="6952884" y="3464943"/>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owchart: Connector 11"/>
          <p:cNvSpPr/>
          <p:nvPr/>
        </p:nvSpPr>
        <p:spPr>
          <a:xfrm>
            <a:off x="7376297" y="33621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NGVD29 – based on 26 tide gauges</a:t>
            </a:r>
            <a:endParaRPr dirty="0">
              <a:latin typeface="Cambria" panose="02040503050406030204" pitchFamily="18" charset="0"/>
              <a:cs typeface="Calibri"/>
            </a:endParaRPr>
          </a:p>
        </p:txBody>
      </p:sp>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3" name="Straight Arrow Connector 2"/>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2" name="Group 1"/>
          <p:cNvGrpSpPr/>
          <p:nvPr/>
        </p:nvGrpSpPr>
        <p:grpSpPr>
          <a:xfrm>
            <a:off x="2465782" y="3289721"/>
            <a:ext cx="2864698" cy="1647528"/>
            <a:chOff x="2465782" y="3289721"/>
            <a:chExt cx="2864698" cy="1647528"/>
          </a:xfrm>
        </p:grpSpPr>
        <p:cxnSp>
          <p:nvCxnSpPr>
            <p:cNvPr id="16" name="Straight Arrow Connector 15"/>
            <p:cNvCxnSpPr/>
            <p:nvPr/>
          </p:nvCxnSpPr>
          <p:spPr>
            <a:xfrm flipH="1" flipV="1">
              <a:off x="2465782" y="3289721"/>
              <a:ext cx="769198" cy="86839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grpSp>
      <p:sp>
        <p:nvSpPr>
          <p:cNvPr id="17" name="Content Placeholder 2"/>
          <p:cNvSpPr>
            <a:spLocks noGrp="1"/>
          </p:cNvSpPr>
          <p:nvPr>
            <p:ph idx="1"/>
          </p:nvPr>
        </p:nvSpPr>
        <p:spPr>
          <a:xfrm>
            <a:off x="-210405" y="4871449"/>
            <a:ext cx="6229066" cy="2095735"/>
          </a:xfrm>
        </p:spPr>
        <p:txBody>
          <a:bodyPr/>
          <a:lstStyle/>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Local Mean Sea Level differs at tide stations due to prevailing winds, ocean current, salinity, seabed topography, etc. </a:t>
            </a:r>
          </a:p>
        </p:txBody>
      </p:sp>
    </p:spTree>
    <p:extLst>
      <p:ext uri="{BB962C8B-B14F-4D97-AF65-F5344CB8AC3E}">
        <p14:creationId xmlns:p14="http://schemas.microsoft.com/office/powerpoint/2010/main" val="35149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 calcmode="lin" valueType="num">
                                      <p:cBhvr additive="base">
                                        <p:cTn id="2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uild="p"/>
    </p:bld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map"/>
          <p:cNvPicPr>
            <a:picLocks noChangeAspect="1"/>
          </p:cNvPicPr>
          <p:nvPr/>
        </p:nvPicPr>
        <p:blipFill rotWithShape="1">
          <a:blip cstate="print" r:embed="rId3">
            <a:extLst>
              <a:ext uri="{28A0092B-C50C-407E-A947-70E740481C1C}">
                <a14:useLocalDpi xmlns:a14="http://schemas.microsoft.com/office/drawing/2010/main" val="0"/>
              </a:ext>
            </a:extLst>
          </a:blip>
          <a:srcRect b="5" l="23" t="52"/>
          <a:stretch/>
        </p:blipFill>
        <p:spPr>
          <a:xfrm>
            <a:off x="0" y="0"/>
            <a:ext cx="9144000" cy="6899520"/>
          </a:xfrm>
          <a:prstGeom prst="rect">
            <a:avLst/>
          </a:prstGeom>
        </p:spPr>
      </p:pic>
      <p:sp>
        <p:nvSpPr>
          <p:cNvPr id="8" name="TextBox 7"/>
          <p:cNvSpPr txBox="1"/>
          <p:nvPr/>
        </p:nvSpPr>
        <p:spPr>
          <a:xfrm>
            <a:off x="570451" y="1334837"/>
            <a:ext cx="4840448" cy="1302486"/>
          </a:xfrm>
          <a:prstGeom prst="rect">
            <a:avLst/>
          </a:prstGeom>
          <a:solidFill>
            <a:schemeClr val="bg1"/>
          </a:solidFill>
        </p:spPr>
        <p:txBody>
          <a:bodyPr rtlCol="0" wrap="square">
            <a:no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Why one site this time?</a:t>
            </a:r>
          </a:p>
          <a:p>
            <a:pPr algn="l" defTabSz="457200" eaLnBrk="1" fontAlgn="base" hangingPunct="1" indent="-174625" latinLnBrk="0" lvl="0" marL="174625" marR="0" rtl="0">
              <a:lnSpc>
                <a:spcPct val="100000"/>
              </a:lnSpc>
              <a:spcBef>
                <a:spcPct val="0"/>
              </a:spcBef>
              <a:spcAft>
                <a:spcPts val="1200"/>
              </a:spcAft>
              <a:buClrTx/>
              <a:buSzTx/>
              <a:buFont charset="0" panose="02040503050406030204" pitchFamily="18" typeface="Cambria"/>
              <a:buChar char="‒"/>
              <a:tabLst/>
              <a:defRPr/>
            </a:pPr>
            <a:r>
              <a:rPr altLang="en-US"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removed local sea level variation problem of NGVD29</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cxnSp>
        <p:nvCxnSpPr>
          <p:cNvPr id="9" name="Straight Connector 8"/>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0" y="5937008"/>
            <a:ext cx="4841966" cy="954107"/>
          </a:xfrm>
          <a:prstGeom prst="rect">
            <a:avLst/>
          </a:prstGeom>
          <a:solidFill>
            <a:schemeClr val="bg1"/>
          </a:solidFill>
          <a:ln>
            <a:noFill/>
          </a:ln>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0" fontAlgn="base" hangingPunct="0" indent="0" latinLnBrk="0" lvl="0" marL="0" marR="0" rtl="0">
              <a:lnSpc>
                <a:spcPct val="100000"/>
              </a:lnSpc>
              <a:spcBef>
                <a:spcPct val="50000"/>
              </a:spcBef>
              <a:spcAft>
                <a:spcPct val="0"/>
              </a:spcAft>
              <a:buClrTx/>
              <a:buSzTx/>
              <a:buFont charset="0" panose="020B0604020202020204" pitchFamily="34" typeface="Arial"/>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one tidal bench mark in Canada</a:t>
            </a:r>
          </a:p>
        </p:txBody>
      </p:sp>
      <p:pic>
        <p:nvPicPr>
          <p:cNvPr id="3" name="datasheet"/>
          <p:cNvPicPr>
            <a:picLocks noChangeAspect="1"/>
          </p:cNvPicPr>
          <p:nvPr/>
        </p:nvPicPr>
        <p:blipFill rotWithShape="1">
          <a:blip r:embed="rId4"/>
          <a:srcRect b="355" r="56" t="-2"/>
          <a:stretch/>
        </p:blipFill>
        <p:spPr>
          <a:xfrm>
            <a:off x="2204639" y="3933664"/>
            <a:ext cx="6900855" cy="1812617"/>
          </a:xfrm>
          <a:prstGeom prst="rect">
            <a:avLst/>
          </a:prstGeom>
          <a:ln w="38100">
            <a:solidFill>
              <a:schemeClr val="bg1">
                <a:lumMod val="65000"/>
              </a:schemeClr>
            </a:solidFill>
          </a:ln>
        </p:spPr>
      </p:pic>
    </p:spTree>
    <p:extLst>
      <p:ext uri="{BB962C8B-B14F-4D97-AF65-F5344CB8AC3E}">
        <p14:creationId xmlns:p14="http://schemas.microsoft.com/office/powerpoint/2010/main" val="128403004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2">
                                  <p:stCondLst>
                                    <p:cond delay="0"/>
                                  </p:stCondLst>
                                  <p:childTnLst>
                                    <p:set>
                                      <p:cBhvr>
                                        <p:cTn dur="1" fill="hold" id="16">
                                          <p:stCondLst>
                                            <p:cond delay="0"/>
                                          </p:stCondLst>
                                        </p:cTn>
                                        <p:tgtEl>
                                          <p:spTgt spid="9"/>
                                        </p:tgtEl>
                                        <p:attrNameLst>
                                          <p:attrName>style.visibility</p:attrName>
                                        </p:attrNameLst>
                                      </p:cBhvr>
                                      <p:to>
                                        <p:strVal val="visible"/>
                                      </p:to>
                                    </p:set>
                                    <p:animEffect filter="wipe(righ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8" name="Straight Arrow Connector 7"/>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8" name="Group 17"/>
          <p:cNvGrpSpPr/>
          <p:nvPr/>
        </p:nvGrpSpPr>
        <p:grpSpPr>
          <a:xfrm>
            <a:off x="2765425" y="3646019"/>
            <a:ext cx="2565055" cy="1291230"/>
            <a:chOff x="2765425" y="3646019"/>
            <a:chExt cx="2565055" cy="1291230"/>
          </a:xfrm>
        </p:grpSpPr>
        <p:sp>
          <p:nvSpPr>
            <p:cNvPr id="12" name="TextBox 1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952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sp>
        <p:nvSpPr>
          <p:cNvPr id="2" name="Content Placeholder 1"/>
          <p:cNvSpPr>
            <a:spLocks noGrp="1"/>
          </p:cNvSpPr>
          <p:nvPr>
            <p:ph idx="1"/>
          </p:nvPr>
        </p:nvSpPr>
        <p:spPr>
          <a:xfrm>
            <a:off x="457200" y="860093"/>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pic>
        <p:nvPicPr>
          <p:cNvPr id="4" name="DoC logo"/>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7"/>
            <a:ext cx="997792" cy="997792"/>
          </a:xfrm>
          <a:prstGeom prst="rect">
            <a:avLst/>
          </a:prstGeom>
          <a:noFill/>
          <a:ln>
            <a:noFill/>
          </a:ln>
        </p:spPr>
      </p:pic>
      <p:pic>
        <p:nvPicPr>
          <p:cNvPr id="5" name="NOAA log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9"/>
            <a:ext cx="1135710" cy="1135710"/>
          </a:xfrm>
          <a:prstGeom prst="rect">
            <a:avLst/>
          </a:prstGeom>
          <a:noFill/>
          <a:ln>
            <a:noFill/>
          </a:ln>
        </p:spPr>
      </p:pic>
      <p:pic>
        <p:nvPicPr>
          <p:cNvPr id="6" name="NG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2"/>
            <a:ext cx="1258634" cy="1265665"/>
          </a:xfrm>
          <a:prstGeom prst="rect">
            <a:avLst/>
          </a:prstGeom>
        </p:spPr>
      </p:pic>
      <p:cxnSp>
        <p:nvCxnSpPr>
          <p:cNvPr id="11" name="Straight Arrow Connector 10"/>
          <p:cNvCxnSpPr/>
          <p:nvPr/>
        </p:nvCxnSpPr>
        <p:spPr>
          <a:xfrm>
            <a:off x="4572000" y="2470452"/>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7"/>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3"/>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3"/>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-National Geodetic Survey (NGS)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(~175 employees)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2383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a:spLocks noChangeAspect="1"/>
          </p:cNvSpPr>
          <p:nvPr/>
        </p:nvSpPr>
        <p:spPr>
          <a:xfrm>
            <a:off x="0" y="0"/>
            <a:ext cx="9143999" cy="5052610"/>
          </a:xfrm>
          <a:prstGeom prst="rect">
            <a:avLst/>
          </a:prstGeom>
          <a:blipFill>
            <a:blip r:embed="rId3" cstate="print"/>
            <a:stretch>
              <a:fillRect/>
            </a:stretch>
          </a:blipFill>
          <a:ln w="6350">
            <a:solidFill>
              <a:schemeClr val="tx1"/>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ＭＳ Ｐゴシック" pitchFamily="34" charset="-128"/>
              <a:cs typeface="+mn-cs"/>
            </a:endParaRPr>
          </a:p>
        </p:txBody>
      </p:sp>
      <p:sp>
        <p:nvSpPr>
          <p:cNvPr id="6" name="object 6"/>
          <p:cNvSpPr txBox="1"/>
          <p:nvPr/>
        </p:nvSpPr>
        <p:spPr>
          <a:xfrm>
            <a:off x="0" y="5204730"/>
            <a:ext cx="9144000" cy="447986"/>
          </a:xfrm>
          <a:prstGeom prst="rect">
            <a:avLst/>
          </a:prstGeom>
        </p:spPr>
        <p:txBody>
          <a:bodyPr vert="horz" wrap="square" lIns="0" tIns="16933" rIns="0" bIns="0" rtlCol="0">
            <a:noAutofit/>
          </a:bodyPr>
          <a:lstStyle/>
          <a:p>
            <a:pPr marL="16933" marR="0" lvl="0" indent="0" algn="ctr" defTabSz="457200" rtl="0" eaLnBrk="1" fontAlgn="base" latinLnBrk="0" hangingPunct="1">
              <a:lnSpc>
                <a:spcPct val="100000"/>
              </a:lnSpc>
              <a:spcBef>
                <a:spcPts val="133"/>
              </a:spcBef>
              <a:spcAft>
                <a:spcPct val="0"/>
              </a:spcAft>
              <a:buClrTx/>
              <a:buSzTx/>
              <a:buFontTx/>
              <a:buNone/>
              <a:tabLst/>
              <a:defRPr/>
            </a:pPr>
            <a:r>
              <a:rPr kumimoji="0" sz="2900" b="1" i="0" u="none"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Approximate </a:t>
            </a:r>
            <a:r>
              <a:rPr kumimoji="0"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Error </a:t>
            </a:r>
            <a:r>
              <a:rPr kumimoji="0"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in </a:t>
            </a:r>
            <a:r>
              <a:rPr kumimoji="0" sz="2900" b="1" i="0" u="none" strike="noStrike" kern="1200" cap="none" spc="-3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NAVD88 </a:t>
            </a:r>
            <a:r>
              <a:rPr kumimoji="0" lang="en-US"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zero </a:t>
            </a:r>
            <a:r>
              <a:rPr kumimoji="0" lang="en-US"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surface</a:t>
            </a:r>
          </a:p>
          <a:p>
            <a:pPr marL="16933" marR="0" lvl="0" indent="0" algn="ctr" defTabSz="457200" rtl="0" eaLnBrk="1" fontAlgn="base" latinLnBrk="0" hangingPunct="1">
              <a:lnSpc>
                <a:spcPct val="100000"/>
              </a:lnSpc>
              <a:spcBef>
                <a:spcPts val="2400"/>
              </a:spcBef>
              <a:spcAft>
                <a:spcPct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Map is the H=0 surface differenced from satellite gravity data</a:t>
            </a:r>
            <a:endParaRPr kumimoji="0"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Calibri"/>
            </a:endParaRPr>
          </a:p>
        </p:txBody>
      </p:sp>
    </p:spTree>
    <p:extLst>
      <p:ext uri="{BB962C8B-B14F-4D97-AF65-F5344CB8AC3E}">
        <p14:creationId xmlns:p14="http://schemas.microsoft.com/office/powerpoint/2010/main" val="181759922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sp>
        <p:nvSpPr>
          <p:cNvPr id="8" name="Content Placeholder 2"/>
          <p:cNvSpPr>
            <a:spLocks noGrp="1"/>
          </p:cNvSpPr>
          <p:nvPr>
            <p:ph idx="1"/>
          </p:nvPr>
        </p:nvSpPr>
        <p:spPr>
          <a:xfrm>
            <a:off x="-210405" y="4871449"/>
            <a:ext cx="6229066" cy="2095735"/>
          </a:xfrm>
        </p:spPr>
        <p:txBody>
          <a:bodyPr/>
          <a:lstStyle/>
          <a:p>
            <a:pPr lvl="1"/>
            <a:r>
              <a:rPr lang="en-US" sz="2400" dirty="0">
                <a:latin typeface="Cambria" panose="02040503050406030204" pitchFamily="18" charset="0"/>
                <a:ea typeface="Cambria" panose="02040503050406030204" pitchFamily="18" charset="0"/>
              </a:rPr>
              <a:t>Most, if not all, of this error in alignment was intentional.</a:t>
            </a:r>
          </a:p>
          <a:p>
            <a:pPr lvl="1"/>
            <a:r>
              <a:rPr lang="en-US" sz="2400" i="1" dirty="0">
                <a:latin typeface="Cambria" panose="02040503050406030204" pitchFamily="18" charset="0"/>
                <a:ea typeface="Cambria" panose="02040503050406030204" pitchFamily="18" charset="0"/>
              </a:rPr>
              <a:t>Huh?!  </a:t>
            </a:r>
            <a:r>
              <a:rPr lang="en-US" sz="2400" dirty="0">
                <a:latin typeface="Cambria" panose="02040503050406030204" pitchFamily="18" charset="0"/>
                <a:ea typeface="Cambria" panose="02040503050406030204" pitchFamily="18" charset="0"/>
              </a:rPr>
              <a:t>It was chosen to minimize the change to contours in USGS quadrangles.</a:t>
            </a: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366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263407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77096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50571" cy="5146922"/>
          </a:xfrm>
          <a:prstGeom prst="rect">
            <a:avLst/>
          </a:prstGeom>
        </p:spPr>
        <p:txBody>
          <a:bodyPr vert="horz" wrap="square" lIns="0" tIns="85725" rIns="0" bIns="0" rtlCol="0">
            <a:spAutoFit/>
          </a:bodyPr>
          <a:lstStyle/>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You’ve all used a DEM.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(Digital</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Elevation Model)</a:t>
            </a: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dirty="0">
              <a:solidFill>
                <a:prstClr val="black"/>
              </a:solidFill>
              <a:latin typeface="Cambria" panose="02040503050406030204" pitchFamily="18" charset="0"/>
              <a:ea typeface="Cambria" panose="02040503050406030204" pitchFamily="18" charset="0"/>
              <a:cs typeface="Arial"/>
            </a:endParaRP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3600" dirty="0">
                <a:solidFill>
                  <a:prstClr val="black"/>
                </a:solidFill>
                <a:latin typeface="Cambria" panose="02040503050406030204" pitchFamily="18" charset="0"/>
                <a:ea typeface="Cambria" panose="02040503050406030204" pitchFamily="18" charset="0"/>
                <a:cs typeface="Arial"/>
              </a:rPr>
              <a:t>Picture a geoid model as a DGM.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(Digital </a:t>
            </a:r>
            <a:r>
              <a:rPr kumimoji="0" lang="en-US" sz="3600" b="0" i="0" u="sng"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Gravity</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Model)</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baseline="0" dirty="0">
              <a:solidFill>
                <a:prstClr val="black"/>
              </a:solidFill>
              <a:latin typeface="Cambria" panose="02040503050406030204" pitchFamily="18" charset="0"/>
              <a:ea typeface="Cambria" panose="02040503050406030204" pitchFamily="18" charset="0"/>
              <a:cs typeface="Arial"/>
            </a:endParaRP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-both raster cells of height values</a:t>
            </a: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2800" baseline="0" dirty="0">
                <a:solidFill>
                  <a:prstClr val="black"/>
                </a:solidFill>
                <a:latin typeface="Cambria" panose="02040503050406030204" pitchFamily="18" charset="0"/>
                <a:ea typeface="Cambria" panose="02040503050406030204" pitchFamily="18" charset="0"/>
                <a:cs typeface="Arial"/>
              </a:rPr>
              <a:t>	</a:t>
            </a:r>
            <a:r>
              <a:rPr lang="en-US" sz="2800" baseline="0" dirty="0">
                <a:solidFill>
                  <a:prstClr val="black"/>
                </a:solidFill>
                <a:latin typeface="Cambria" panose="02040503050406030204" pitchFamily="18" charset="0"/>
                <a:ea typeface="Cambria" panose="02040503050406030204" pitchFamily="18" charset="0"/>
                <a:cs typeface="Arial"/>
                <a:sym typeface="Wingdings" panose="05000000000000000000" pitchFamily="2" charset="2"/>
              </a:rPr>
              <a:t></a:t>
            </a:r>
            <a:r>
              <a:rPr lang="en-US" sz="3200" baseline="0" dirty="0">
                <a:solidFill>
                  <a:prstClr val="black"/>
                </a:solidFill>
                <a:latin typeface="Cambria" panose="02040503050406030204" pitchFamily="18" charset="0"/>
                <a:ea typeface="Cambria" panose="02040503050406030204" pitchFamily="18" charset="0"/>
                <a:cs typeface="Arial"/>
              </a:rPr>
              <a:t>but represent different</a:t>
            </a:r>
            <a:r>
              <a:rPr lang="en-US" sz="3200" dirty="0">
                <a:solidFill>
                  <a:prstClr val="black"/>
                </a:solidFill>
                <a:latin typeface="Cambria" panose="02040503050406030204" pitchFamily="18" charset="0"/>
                <a:ea typeface="Cambria" panose="02040503050406030204" pitchFamily="18" charset="0"/>
                <a:cs typeface="Arial"/>
              </a:rPr>
              <a:t> things</a:t>
            </a:r>
            <a:endParaRPr kumimoji="0"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z="5400" spc="-5" dirty="0">
                <a:solidFill>
                  <a:prstClr val="black"/>
                </a:solidFill>
                <a:latin typeface="Cambria" panose="02040503050406030204" pitchFamily="18" charset="0"/>
                <a:ea typeface="Cambria" panose="02040503050406030204" pitchFamily="18" charset="0"/>
              </a:rPr>
              <a:t>Gravity </a:t>
            </a:r>
            <a:r>
              <a:rPr lang="en-US" sz="5400" spc="-5" dirty="0">
                <a:solidFill>
                  <a:prstClr val="black"/>
                </a:solidFill>
                <a:latin typeface="Cambria" panose="02040503050406030204" pitchFamily="18" charset="0"/>
                <a:ea typeface="Cambria" panose="02040503050406030204" pitchFamily="18" charset="0"/>
                <a:sym typeface="Wingdings" panose="05000000000000000000" pitchFamily="2" charset="2"/>
              </a:rPr>
              <a:t> Geoid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438380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500"/>
                                        <p:tgtEl>
                                          <p:spTgt spid="2">
                                            <p:txEl>
                                              <p:pRg st="6" end="6"/>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399" y="1257300"/>
            <a:ext cx="8839200" cy="4724400"/>
          </a:xfrm>
          <a:prstGeom prst="rect">
            <a:avLst/>
          </a:prstGeom>
        </p:spPr>
      </p:pic>
      <p:sp>
        <p:nvSpPr>
          <p:cNvPr id="6" name="TextBox 5"/>
          <p:cNvSpPr txBox="1"/>
          <p:nvPr/>
        </p:nvSpPr>
        <p:spPr>
          <a:xfrm>
            <a:off x="2960897" y="5981700"/>
            <a:ext cx="6183103" cy="24622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lang="en-US" sz="10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GPS for Land Surveyors</a:t>
            </a:r>
            <a:r>
              <a:rPr kumimoji="0" 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by Jan Van Sickle, 4th ed., CRC Press, Taylor &amp; Francis Group, 2015, p. 180. (slightly edited)</a:t>
            </a:r>
            <a:endParaRPr kumimoji="0" lang="en-US" sz="11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Equipotential Surface</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2" name="Freeform 1"/>
          <p:cNvSpPr/>
          <p:nvPr/>
        </p:nvSpPr>
        <p:spPr>
          <a:xfrm>
            <a:off x="159391" y="261736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reeform 7"/>
          <p:cNvSpPr/>
          <p:nvPr/>
        </p:nvSpPr>
        <p:spPr>
          <a:xfrm rot="-60000">
            <a:off x="169178" y="281171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8"/>
          <p:cNvSpPr/>
          <p:nvPr/>
        </p:nvSpPr>
        <p:spPr>
          <a:xfrm rot="-120000">
            <a:off x="178965" y="31990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Freeform 9"/>
          <p:cNvSpPr/>
          <p:nvPr/>
        </p:nvSpPr>
        <p:spPr>
          <a:xfrm rot="-180000">
            <a:off x="188752" y="34101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reeform 10"/>
          <p:cNvSpPr/>
          <p:nvPr/>
        </p:nvSpPr>
        <p:spPr>
          <a:xfrm rot="-240000">
            <a:off x="171974" y="384635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Freeform 11"/>
          <p:cNvSpPr/>
          <p:nvPr/>
        </p:nvSpPr>
        <p:spPr>
          <a:xfrm rot="-240000">
            <a:off x="165835" y="40613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Freeform 12"/>
          <p:cNvSpPr/>
          <p:nvPr/>
        </p:nvSpPr>
        <p:spPr>
          <a:xfrm rot="-300000">
            <a:off x="153669" y="44061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reeform 13"/>
          <p:cNvSpPr/>
          <p:nvPr/>
        </p:nvSpPr>
        <p:spPr>
          <a:xfrm rot="-360000">
            <a:off x="153670" y="462636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reeform 14"/>
          <p:cNvSpPr/>
          <p:nvPr/>
        </p:nvSpPr>
        <p:spPr>
          <a:xfrm rot="-360000">
            <a:off x="153671" y="50358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15"/>
          <p:cNvSpPr/>
          <p:nvPr/>
        </p:nvSpPr>
        <p:spPr>
          <a:xfrm rot="-360000">
            <a:off x="153671" y="522140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reeform 16"/>
          <p:cNvSpPr/>
          <p:nvPr/>
        </p:nvSpPr>
        <p:spPr>
          <a:xfrm rot="-360000">
            <a:off x="161034" y="53815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reeform 17"/>
          <p:cNvSpPr/>
          <p:nvPr/>
        </p:nvSpPr>
        <p:spPr>
          <a:xfrm>
            <a:off x="152399" y="220020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Freeform 18"/>
          <p:cNvSpPr/>
          <p:nvPr/>
        </p:nvSpPr>
        <p:spPr>
          <a:xfrm>
            <a:off x="152399" y="200773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reeform 19"/>
          <p:cNvSpPr/>
          <p:nvPr/>
        </p:nvSpPr>
        <p:spPr>
          <a:xfrm>
            <a:off x="160789" y="227481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reeform 20"/>
          <p:cNvSpPr/>
          <p:nvPr/>
        </p:nvSpPr>
        <p:spPr>
          <a:xfrm rot="-60000">
            <a:off x="170576" y="2469159"/>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reeform 21"/>
          <p:cNvSpPr/>
          <p:nvPr/>
        </p:nvSpPr>
        <p:spPr>
          <a:xfrm rot="-120000">
            <a:off x="180363" y="285645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reeform 22"/>
          <p:cNvSpPr/>
          <p:nvPr/>
        </p:nvSpPr>
        <p:spPr>
          <a:xfrm rot="-180000">
            <a:off x="190150" y="306757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reeform 23"/>
          <p:cNvSpPr/>
          <p:nvPr/>
        </p:nvSpPr>
        <p:spPr>
          <a:xfrm rot="-240000">
            <a:off x="173372" y="35038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Freeform 24"/>
          <p:cNvSpPr/>
          <p:nvPr/>
        </p:nvSpPr>
        <p:spPr>
          <a:xfrm rot="-240000">
            <a:off x="167233" y="37187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Freeform 25"/>
          <p:cNvSpPr/>
          <p:nvPr/>
        </p:nvSpPr>
        <p:spPr>
          <a:xfrm rot="-300000">
            <a:off x="155067" y="406356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Freeform 26"/>
          <p:cNvSpPr/>
          <p:nvPr/>
        </p:nvSpPr>
        <p:spPr>
          <a:xfrm rot="-360000">
            <a:off x="155068" y="42838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Freeform 27"/>
          <p:cNvSpPr/>
          <p:nvPr/>
        </p:nvSpPr>
        <p:spPr>
          <a:xfrm rot="-360000">
            <a:off x="155069" y="469333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reeform 28"/>
          <p:cNvSpPr/>
          <p:nvPr/>
        </p:nvSpPr>
        <p:spPr>
          <a:xfrm rot="-360000">
            <a:off x="155069" y="487885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Freeform 29"/>
          <p:cNvSpPr/>
          <p:nvPr/>
        </p:nvSpPr>
        <p:spPr>
          <a:xfrm>
            <a:off x="153797" y="18576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Freeform 30"/>
          <p:cNvSpPr/>
          <p:nvPr/>
        </p:nvSpPr>
        <p:spPr>
          <a:xfrm>
            <a:off x="153797" y="166518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Freeform 31"/>
          <p:cNvSpPr/>
          <p:nvPr/>
        </p:nvSpPr>
        <p:spPr>
          <a:xfrm>
            <a:off x="169178" y="191408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Freeform 32"/>
          <p:cNvSpPr/>
          <p:nvPr/>
        </p:nvSpPr>
        <p:spPr>
          <a:xfrm rot="-60000">
            <a:off x="178965" y="21084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Freeform 33"/>
          <p:cNvSpPr/>
          <p:nvPr/>
        </p:nvSpPr>
        <p:spPr>
          <a:xfrm rot="-120000">
            <a:off x="188752" y="249572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Freeform 34"/>
          <p:cNvSpPr/>
          <p:nvPr/>
        </p:nvSpPr>
        <p:spPr>
          <a:xfrm rot="-180000">
            <a:off x="198539" y="270684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Freeform 35"/>
          <p:cNvSpPr/>
          <p:nvPr/>
        </p:nvSpPr>
        <p:spPr>
          <a:xfrm rot="-240000">
            <a:off x="181761" y="31430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Freeform 36"/>
          <p:cNvSpPr/>
          <p:nvPr/>
        </p:nvSpPr>
        <p:spPr>
          <a:xfrm rot="-240000">
            <a:off x="175622" y="33580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Freeform 37"/>
          <p:cNvSpPr/>
          <p:nvPr/>
        </p:nvSpPr>
        <p:spPr>
          <a:xfrm rot="-300000">
            <a:off x="163456" y="370283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Freeform 38"/>
          <p:cNvSpPr/>
          <p:nvPr/>
        </p:nvSpPr>
        <p:spPr>
          <a:xfrm rot="-360000">
            <a:off x="163457" y="392308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Freeform 39"/>
          <p:cNvSpPr/>
          <p:nvPr/>
        </p:nvSpPr>
        <p:spPr>
          <a:xfrm rot="-360000">
            <a:off x="163458" y="433260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Freeform 40"/>
          <p:cNvSpPr/>
          <p:nvPr/>
        </p:nvSpPr>
        <p:spPr>
          <a:xfrm rot="-360000">
            <a:off x="163458" y="451812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Freeform 41"/>
          <p:cNvSpPr/>
          <p:nvPr/>
        </p:nvSpPr>
        <p:spPr>
          <a:xfrm>
            <a:off x="162186" y="149692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Freeform 42"/>
          <p:cNvSpPr/>
          <p:nvPr/>
        </p:nvSpPr>
        <p:spPr>
          <a:xfrm>
            <a:off x="162186" y="130445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Freeform 43"/>
          <p:cNvSpPr/>
          <p:nvPr/>
        </p:nvSpPr>
        <p:spPr>
          <a:xfrm>
            <a:off x="160789" y="26858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Freeform 44"/>
          <p:cNvSpPr/>
          <p:nvPr/>
        </p:nvSpPr>
        <p:spPr>
          <a:xfrm rot="-60000">
            <a:off x="170576" y="288022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Freeform 45"/>
          <p:cNvSpPr/>
          <p:nvPr/>
        </p:nvSpPr>
        <p:spPr>
          <a:xfrm rot="-120000">
            <a:off x="180363" y="326751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Freeform 46"/>
          <p:cNvSpPr/>
          <p:nvPr/>
        </p:nvSpPr>
        <p:spPr>
          <a:xfrm rot="-180000">
            <a:off x="190150" y="34786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Freeform 47"/>
          <p:cNvSpPr/>
          <p:nvPr/>
        </p:nvSpPr>
        <p:spPr>
          <a:xfrm rot="-240000">
            <a:off x="173372" y="391486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Freeform 48"/>
          <p:cNvSpPr/>
          <p:nvPr/>
        </p:nvSpPr>
        <p:spPr>
          <a:xfrm rot="-240000">
            <a:off x="167233" y="412984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Freeform 49"/>
          <p:cNvSpPr/>
          <p:nvPr/>
        </p:nvSpPr>
        <p:spPr>
          <a:xfrm rot="-300000">
            <a:off x="155067" y="44746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Freeform 50"/>
          <p:cNvSpPr/>
          <p:nvPr/>
        </p:nvSpPr>
        <p:spPr>
          <a:xfrm rot="-360000">
            <a:off x="155068" y="469487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Freeform 51"/>
          <p:cNvSpPr/>
          <p:nvPr/>
        </p:nvSpPr>
        <p:spPr>
          <a:xfrm rot="-360000">
            <a:off x="155069" y="510439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Freeform 52"/>
          <p:cNvSpPr/>
          <p:nvPr/>
        </p:nvSpPr>
        <p:spPr>
          <a:xfrm rot="-360000">
            <a:off x="155069" y="528991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Freeform 53"/>
          <p:cNvSpPr/>
          <p:nvPr/>
        </p:nvSpPr>
        <p:spPr>
          <a:xfrm>
            <a:off x="153797" y="22687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Freeform 54"/>
          <p:cNvSpPr/>
          <p:nvPr/>
        </p:nvSpPr>
        <p:spPr>
          <a:xfrm>
            <a:off x="153797" y="207624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0" y="1260032"/>
            <a:ext cx="8839200" cy="4718935"/>
          </a:xfrm>
          <a:prstGeom prst="rect">
            <a:avLst/>
          </a:prstGeom>
        </p:spPr>
      </p:pic>
      <p:sp>
        <p:nvSpPr>
          <p:cNvPr id="5" name="Up Arrow 4"/>
          <p:cNvSpPr/>
          <p:nvPr/>
        </p:nvSpPr>
        <p:spPr>
          <a:xfrm rot="19266032">
            <a:off x="402670" y="4678496"/>
            <a:ext cx="956345" cy="917373"/>
          </a:xfrm>
          <a:prstGeom prst="upArrow">
            <a:avLst/>
          </a:prstGeom>
          <a:gradFill>
            <a:gsLst>
              <a:gs pos="12000">
                <a:schemeClr val="bg1"/>
              </a:gs>
              <a:gs pos="70000">
                <a:schemeClr val="bg1">
                  <a:lumMod val="50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object 2"/>
          <p:cNvSpPr txBox="1">
            <a:spLocks/>
          </p:cNvSpPr>
          <p:nvPr/>
        </p:nvSpPr>
        <p:spPr bwMode="auto">
          <a:xfrm>
            <a:off x="-13122" y="6234627"/>
            <a:ext cx="9144000" cy="4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Geoids are defined by a</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 specific strength of gravity </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a:t>
            </a:r>
            <a:r>
              <a:rPr kumimoji="0" lang="en-US" sz="28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28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p>
        </p:txBody>
      </p:sp>
      <p:sp>
        <p:nvSpPr>
          <p:cNvPr id="3" name="TextBox 2">
            <a:extLst>
              <a:ext uri="{FF2B5EF4-FFF2-40B4-BE49-F238E27FC236}">
                <a16:creationId xmlns:a16="http://schemas.microsoft.com/office/drawing/2014/main" id="{681B8D19-612C-4E43-B890-CE19101C5C0A}"/>
              </a:ext>
            </a:extLst>
          </p:cNvPr>
          <p:cNvSpPr txBox="1"/>
          <p:nvPr/>
        </p:nvSpPr>
        <p:spPr>
          <a:xfrm>
            <a:off x="1133474" y="5387029"/>
            <a:ext cx="3438526" cy="461665"/>
          </a:xfrm>
          <a:prstGeom prst="rect">
            <a:avLst/>
          </a:prstGeom>
          <a:noFill/>
        </p:spPr>
        <p:txBody>
          <a:bodyPr wrap="square" rtlCol="0">
            <a:spAutoFit/>
          </a:bodyPr>
          <a:lstStyle/>
          <a:p>
            <a:pPr marR="1020"/>
            <a:r>
              <a:rPr lang="en-US" sz="2400" i="1" spc="-7" dirty="0">
                <a:solidFill>
                  <a:prstClr val="black"/>
                </a:solidFill>
                <a:latin typeface="Cambria" panose="02040503050406030204" pitchFamily="18" charset="0"/>
                <a:ea typeface="ＭＳ Ｐゴシック" charset="0"/>
                <a:cs typeface="Calibri"/>
              </a:rPr>
              <a:t>W</a:t>
            </a:r>
            <a:r>
              <a:rPr lang="en-US" sz="2400" i="1" spc="-7" baseline="-25000" dirty="0">
                <a:solidFill>
                  <a:prstClr val="black"/>
                </a:solidFill>
                <a:latin typeface="Cambria" panose="02040503050406030204" pitchFamily="18" charset="0"/>
                <a:ea typeface="ＭＳ Ｐゴシック" charset="0"/>
                <a:cs typeface="Calibri"/>
              </a:rPr>
              <a:t>0</a:t>
            </a:r>
            <a:r>
              <a:rPr lang="en-US" sz="2400" dirty="0">
                <a:latin typeface="Calibri" panose="020F0502020204030204" pitchFamily="34" charset="0"/>
              </a:rPr>
              <a:t> = 62,636,856.0 </a:t>
            </a:r>
            <a:r>
              <a:rPr lang="en-US" sz="2400" dirty="0">
                <a:latin typeface="Cambria" panose="02040503050406030204" pitchFamily="18" charset="0"/>
                <a:ea typeface="Cambria" panose="02040503050406030204" pitchFamily="18" charset="0"/>
              </a:rPr>
              <a:t>m</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 s</a:t>
            </a:r>
            <a:r>
              <a:rPr lang="en-US" sz="2400" baseline="30000" dirty="0">
                <a:latin typeface="Cambria" panose="02040503050406030204" pitchFamily="18" charset="0"/>
                <a:ea typeface="Cambria" panose="02040503050406030204" pitchFamily="18" charset="0"/>
              </a:rPr>
              <a:t>-2</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97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500"/>
                                        <p:tgtEl>
                                          <p:spTgt spid="43"/>
                                        </p:tgtEl>
                                      </p:cBhvr>
                                    </p:animEffect>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500"/>
                                        <p:tgtEl>
                                          <p:spTgt spid="3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childTnLst>
                          </p:cTn>
                        </p:par>
                        <p:par>
                          <p:cTn id="123" fill="hold">
                            <p:stCondLst>
                              <p:cond delay="2000"/>
                            </p:stCondLst>
                            <p:childTnLst>
                              <p:par>
                                <p:cTn id="124" presetID="22" presetClass="entr" presetSubtype="8"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left)">
                                      <p:cBhvr>
                                        <p:cTn id="126" dur="500"/>
                                        <p:tgtEl>
                                          <p:spTgt spid="5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left)">
                                      <p:cBhvr>
                                        <p:cTn id="135" dur="500"/>
                                        <p:tgtEl>
                                          <p:spTgt spid="4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left)">
                                      <p:cBhvr>
                                        <p:cTn id="138" dur="500"/>
                                        <p:tgtEl>
                                          <p:spTgt spid="55"/>
                                        </p:tgtEl>
                                      </p:cBhvr>
                                    </p:animEffect>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left)">
                                      <p:cBhvr>
                                        <p:cTn id="142" dur="500"/>
                                        <p:tgtEl>
                                          <p:spTgt spid="5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wipe(left)">
                                      <p:cBhvr>
                                        <p:cTn id="145" dur="500"/>
                                        <p:tgtEl>
                                          <p:spTgt spid="51"/>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wipe(left)">
                                      <p:cBhvr>
                                        <p:cTn id="148" dur="500"/>
                                        <p:tgtEl>
                                          <p:spTgt spid="50"/>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wipe(left)">
                                      <p:cBhvr>
                                        <p:cTn id="151" dur="500"/>
                                        <p:tgtEl>
                                          <p:spTgt spid="49"/>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wipe(left)">
                                      <p:cBhvr>
                                        <p:cTn id="154" dur="500"/>
                                        <p:tgtEl>
                                          <p:spTgt spid="47"/>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left)">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down)">
                                      <p:cBhvr>
                                        <p:cTn id="165" dur="500"/>
                                        <p:tgtEl>
                                          <p:spTgt spid="56"/>
                                        </p:tgtEl>
                                      </p:cBhvr>
                                    </p:animEffect>
                                  </p:childTnLst>
                                </p:cTn>
                              </p:par>
                            </p:childTnLst>
                          </p:cTn>
                        </p:par>
                        <p:par>
                          <p:cTn id="166" fill="hold">
                            <p:stCondLst>
                              <p:cond delay="500"/>
                            </p:stCondLst>
                            <p:childTnLst>
                              <p:par>
                                <p:cTn id="167" presetID="2" presetClass="entr" presetSubtype="8" fill="hold" grpId="0" nodeType="afterEffect">
                                  <p:stCondLst>
                                    <p:cond delay="200"/>
                                  </p:stCondLst>
                                  <p:childTnLst>
                                    <p:set>
                                      <p:cBhvr>
                                        <p:cTn id="168" dur="1" fill="hold">
                                          <p:stCondLst>
                                            <p:cond delay="0"/>
                                          </p:stCondLst>
                                        </p:cTn>
                                        <p:tgtEl>
                                          <p:spTgt spid="5"/>
                                        </p:tgtEl>
                                        <p:attrNameLst>
                                          <p:attrName>style.visibility</p:attrName>
                                        </p:attrNameLst>
                                      </p:cBhvr>
                                      <p:to>
                                        <p:strVal val="visible"/>
                                      </p:to>
                                    </p:set>
                                    <p:anim calcmode="lin" valueType="num">
                                      <p:cBhvr additive="base">
                                        <p:cTn id="169" dur="500" fill="hold"/>
                                        <p:tgtEl>
                                          <p:spTgt spid="5"/>
                                        </p:tgtEl>
                                        <p:attrNameLst>
                                          <p:attrName>ppt_x</p:attrName>
                                        </p:attrNameLst>
                                      </p:cBhvr>
                                      <p:tavLst>
                                        <p:tav tm="0">
                                          <p:val>
                                            <p:strVal val="0-#ppt_w/2"/>
                                          </p:val>
                                        </p:tav>
                                        <p:tav tm="100000">
                                          <p:val>
                                            <p:strVal val="#ppt_x"/>
                                          </p:val>
                                        </p:tav>
                                      </p:tavLst>
                                    </p:anim>
                                    <p:anim calcmode="lin" valueType="num">
                                      <p:cBhvr additive="base">
                                        <p:cTn id="170" dur="500" fill="hold"/>
                                        <p:tgtEl>
                                          <p:spTgt spid="5"/>
                                        </p:tgtEl>
                                        <p:attrNameLst>
                                          <p:attrName>ppt_y</p:attrName>
                                        </p:attrNameLst>
                                      </p:cBhvr>
                                      <p:tavLst>
                                        <p:tav tm="0">
                                          <p:val>
                                            <p:strVal val="#ppt_y"/>
                                          </p:val>
                                        </p:tav>
                                        <p:tav tm="100000">
                                          <p:val>
                                            <p:strVal val="#ppt_y"/>
                                          </p:val>
                                        </p:tav>
                                      </p:tavLst>
                                    </p:anim>
                                  </p:childTnLst>
                                </p:cTn>
                              </p:par>
                            </p:childTnLst>
                          </p:cTn>
                        </p:par>
                        <p:par>
                          <p:cTn id="171" fill="hold">
                            <p:stCondLst>
                              <p:cond delay="1200"/>
                            </p:stCondLst>
                            <p:childTnLst>
                              <p:par>
                                <p:cTn id="172" presetID="8" presetClass="emph" presetSubtype="0" fill="hold" grpId="1" nodeType="afterEffect">
                                  <p:stCondLst>
                                    <p:cond delay="0"/>
                                  </p:stCondLst>
                                  <p:childTnLst>
                                    <p:animRot by="21600000">
                                      <p:cBhvr>
                                        <p:cTn id="173" dur="1000" fill="hold"/>
                                        <p:tgtEl>
                                          <p:spTgt spid="5"/>
                                        </p:tgtEl>
                                        <p:attrNameLst>
                                          <p:attrName>r</p:attrName>
                                        </p:attrNameLst>
                                      </p:cBhvr>
                                    </p:animRot>
                                  </p:childTnLst>
                                </p:cTn>
                              </p:par>
                            </p:childTnLst>
                          </p:cTn>
                        </p:par>
                        <p:par>
                          <p:cTn id="174" fill="hold">
                            <p:stCondLst>
                              <p:cond delay="2200"/>
                            </p:stCondLst>
                            <p:childTnLst>
                              <p:par>
                                <p:cTn id="175" presetID="10" presetClass="entr" presetSubtype="0" fill="hold" grpId="0" nodeType="afterEffect">
                                  <p:stCondLst>
                                    <p:cond delay="0"/>
                                  </p:stCondLst>
                                  <p:childTnLst>
                                    <p:set>
                                      <p:cBhvr>
                                        <p:cTn id="176" dur="1" fill="hold">
                                          <p:stCondLst>
                                            <p:cond delay="0"/>
                                          </p:stCondLst>
                                        </p:cTn>
                                        <p:tgtEl>
                                          <p:spTgt spid="3"/>
                                        </p:tgtEl>
                                        <p:attrNameLst>
                                          <p:attrName>style.visibility</p:attrName>
                                        </p:attrNameLst>
                                      </p:cBhvr>
                                      <p:to>
                                        <p:strVal val="visible"/>
                                      </p:to>
                                    </p:set>
                                    <p:animEffect transition="in" filter="fade">
                                      <p:cBhvr>
                                        <p:cTn id="1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 grpId="0" animBg="1"/>
      <p:bldP spid="5" grpId="1"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zational structure"/>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sp>
        <p:nvSpPr>
          <p:cNvPr id="2" name="Content Placeholder 1"/>
          <p:cNvSpPr>
            <a:spLocks noGrp="1"/>
          </p:cNvSpPr>
          <p:nvPr>
            <p:ph idx="1"/>
          </p:nvPr>
        </p:nvSpPr>
        <p:spPr>
          <a:xfrm>
            <a:off x="457200" y="860091"/>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5"/>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7"/>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0"/>
            <a:ext cx="1258634" cy="1265665"/>
          </a:xfrm>
          <a:prstGeom prst="rect">
            <a:avLst/>
          </a:prstGeom>
        </p:spPr>
      </p:pic>
      <p:cxnSp>
        <p:nvCxnSpPr>
          <p:cNvPr id="11" name="Straight Arrow Connector 10"/>
          <p:cNvCxnSpPr/>
          <p:nvPr/>
        </p:nvCxnSpPr>
        <p:spPr>
          <a:xfrm>
            <a:off x="4572000" y="2470450"/>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5"/>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1"/>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1"/>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-National Geodetic Survey (NGS)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(~175 employees)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9451" y="1393730"/>
            <a:ext cx="1038629" cy="10346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7702" y="5375351"/>
            <a:ext cx="2522125" cy="1008850"/>
          </a:xfrm>
          <a:prstGeom prst="rect">
            <a:avLst/>
          </a:prstGeom>
        </p:spPr>
      </p:pic>
      <p:cxnSp>
        <p:nvCxnSpPr>
          <p:cNvPr id="13" name="Straight Arrow Connector 12"/>
          <p:cNvCxnSpPr/>
          <p:nvPr/>
        </p:nvCxnSpPr>
        <p:spPr>
          <a:xfrm>
            <a:off x="5038764" y="2575455"/>
            <a:ext cx="0" cy="26974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not equal"/>
          <p:cNvSpPr txBox="1"/>
          <p:nvPr/>
        </p:nvSpPr>
        <p:spPr bwMode="auto">
          <a:xfrm>
            <a:off x="3003626" y="5255617"/>
            <a:ext cx="1145628" cy="1107996"/>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a:t>
            </a:r>
          </a:p>
        </p:txBody>
      </p:sp>
      <p:sp>
        <p:nvSpPr>
          <p:cNvPr id="17" name="we're not usgs"/>
          <p:cNvSpPr txBox="1">
            <a:spLocks/>
          </p:cNvSpPr>
          <p:nvPr/>
        </p:nvSpPr>
        <p:spPr bwMode="auto">
          <a:xfrm>
            <a:off x="467474" y="1765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We’re not USGS, we’re NGS</a:t>
            </a:r>
          </a:p>
        </p:txBody>
      </p:sp>
    </p:spTree>
    <p:extLst>
      <p:ext uri="{BB962C8B-B14F-4D97-AF65-F5344CB8AC3E}">
        <p14:creationId xmlns:p14="http://schemas.microsoft.com/office/powerpoint/2010/main" val="38624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50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500"/>
                                  </p:stCondLst>
                                  <p:childTnLst>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2">
                                            <p:txEl>
                                              <p:pRg st="2" end="2"/>
                                            </p:txEl>
                                          </p:spTgt>
                                        </p:tgtEl>
                                      </p:cBhvr>
                                    </p:animEffect>
                                    <p:set>
                                      <p:cBhvr>
                                        <p:cTn id="19" dur="1" fill="hold">
                                          <p:stCondLst>
                                            <p:cond delay="499"/>
                                          </p:stCondLst>
                                        </p:cTn>
                                        <p:tgtEl>
                                          <p:spTgt spid="2">
                                            <p:txEl>
                                              <p:pRg st="2" end="2"/>
                                            </p:txEl>
                                          </p:spTgt>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2">
                                            <p:txEl>
                                              <p:pRg st="3" end="3"/>
                                            </p:txEl>
                                          </p:spTgt>
                                        </p:tgtEl>
                                      </p:cBhvr>
                                    </p:animEffect>
                                    <p:set>
                                      <p:cBhvr>
                                        <p:cTn id="22" dur="1" fill="hold">
                                          <p:stCondLst>
                                            <p:cond delay="499"/>
                                          </p:stCondLst>
                                        </p:cTn>
                                        <p:tgtEl>
                                          <p:spTgt spid="2">
                                            <p:txEl>
                                              <p:pRg st="3" end="3"/>
                                            </p:txEl>
                                          </p:spTgt>
                                        </p:tgtEl>
                                        <p:attrNameLst>
                                          <p:attrName>style.visibility</p:attrName>
                                        </p:attrNameLst>
                                      </p:cBhvr>
                                      <p:to>
                                        <p:strVal val="hidden"/>
                                      </p:to>
                                    </p:set>
                                  </p:childTnLst>
                                </p:cTn>
                              </p:par>
                              <p:par>
                                <p:cTn id="23" presetID="10" presetClass="exit" presetSubtype="0" fill="hold" grpId="0" nodeType="withEffect">
                                  <p:stCondLst>
                                    <p:cond delay="500"/>
                                  </p:stCondLst>
                                  <p:childTnLst>
                                    <p:animEffect transition="out" filter="fade">
                                      <p:cBhvr>
                                        <p:cTn id="24" dur="500"/>
                                        <p:tgtEl>
                                          <p:spTgt spid="2">
                                            <p:txEl>
                                              <p:pRg st="4" end="4"/>
                                            </p:txEl>
                                          </p:spTgt>
                                        </p:tgtEl>
                                      </p:cBhvr>
                                    </p:animEffect>
                                    <p:set>
                                      <p:cBhvr>
                                        <p:cTn id="25" dur="1" fill="hold">
                                          <p:stCondLst>
                                            <p:cond delay="499"/>
                                          </p:stCondLst>
                                        </p:cTn>
                                        <p:tgtEl>
                                          <p:spTgt spid="2">
                                            <p:txEl>
                                              <p:pRg st="4" end="4"/>
                                            </p:txEl>
                                          </p:spTgt>
                                        </p:tgtEl>
                                        <p:attrNameLst>
                                          <p:attrName>style.visibility</p:attrName>
                                        </p:attrNameLst>
                                      </p:cBhvr>
                                      <p:to>
                                        <p:strVal val="hidden"/>
                                      </p:to>
                                    </p:set>
                                  </p:childTnLst>
                                </p:cTn>
                              </p:par>
                              <p:par>
                                <p:cTn id="26" presetID="10" presetClass="exit" presetSubtype="0" fill="hold" grpId="0" nodeType="withEffect">
                                  <p:stCondLst>
                                    <p:cond delay="500"/>
                                  </p:stCondLst>
                                  <p:childTnLst>
                                    <p:animEffect transition="out" filter="fade">
                                      <p:cBhvr>
                                        <p:cTn id="27" dur="500"/>
                                        <p:tgtEl>
                                          <p:spTgt spid="2">
                                            <p:txEl>
                                              <p:pRg st="5" end="5"/>
                                            </p:txEl>
                                          </p:spTgt>
                                        </p:tgtEl>
                                      </p:cBhvr>
                                    </p:animEffect>
                                    <p:set>
                                      <p:cBhvr>
                                        <p:cTn id="28" dur="1" fill="hold">
                                          <p:stCondLst>
                                            <p:cond delay="499"/>
                                          </p:stCondLst>
                                        </p:cTn>
                                        <p:tgtEl>
                                          <p:spTgt spid="2">
                                            <p:txEl>
                                              <p:pRg st="5" end="5"/>
                                            </p:txEl>
                                          </p:spTgt>
                                        </p:tgtEl>
                                        <p:attrNameLst>
                                          <p:attrName>style.visibility</p:attrName>
                                        </p:attrNameLst>
                                      </p:cBhvr>
                                      <p:to>
                                        <p:strVal val="hidden"/>
                                      </p:to>
                                    </p:set>
                                  </p:childTnLst>
                                </p:cTn>
                              </p:par>
                              <p:par>
                                <p:cTn id="29" presetID="10" presetClass="exit" presetSubtype="0" fill="hold" grpId="0" nodeType="withEffect">
                                  <p:stCondLst>
                                    <p:cond delay="500"/>
                                  </p:stCondLst>
                                  <p:childTnLst>
                                    <p:animEffect transition="out" filter="fade">
                                      <p:cBhvr>
                                        <p:cTn id="30" dur="500"/>
                                        <p:tgtEl>
                                          <p:spTgt spid="2">
                                            <p:txEl>
                                              <p:pRg st="6" end="6"/>
                                            </p:txEl>
                                          </p:spTgt>
                                        </p:tgtEl>
                                      </p:cBhvr>
                                    </p:animEffect>
                                    <p:set>
                                      <p:cBhvr>
                                        <p:cTn id="31" dur="1" fill="hold">
                                          <p:stCondLst>
                                            <p:cond delay="499"/>
                                          </p:stCondLst>
                                        </p:cTn>
                                        <p:tgtEl>
                                          <p:spTgt spid="2">
                                            <p:txEl>
                                              <p:pRg st="6" end="6"/>
                                            </p:txEl>
                                          </p:spTgt>
                                        </p:tgtEl>
                                        <p:attrNameLst>
                                          <p:attrName>style.visibility</p:attrName>
                                        </p:attrNameLst>
                                      </p:cBhvr>
                                      <p:to>
                                        <p:strVal val="hidden"/>
                                      </p:to>
                                    </p:set>
                                  </p:childTnLst>
                                </p:cTn>
                              </p:par>
                              <p:par>
                                <p:cTn id="32" presetID="10" presetClass="exit" presetSubtype="0" fill="hold" grpId="0" nodeType="withEffect">
                                  <p:stCondLst>
                                    <p:cond delay="50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50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1000"/>
                            </p:stCondLst>
                            <p:childTnLst>
                              <p:par>
                                <p:cTn id="42" presetID="2" presetClass="entr" presetSubtype="2" fill="hold" nodeType="afterEffect">
                                  <p:stCondLst>
                                    <p:cond delay="10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0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16" grpId="0"/>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Tree>
    <p:extLst>
      <p:ext uri="{BB962C8B-B14F-4D97-AF65-F5344CB8AC3E}">
        <p14:creationId xmlns:p14="http://schemas.microsoft.com/office/powerpoint/2010/main" val="8033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dirty="0" lang="en-US">
                <a:latin charset="0" panose="02040503050406030204" pitchFamily="18" typeface="Cambria"/>
                <a:ea charset="0" panose="02040503050406030204" pitchFamily="18" typeface="Cambria"/>
              </a:rPr>
              <a:t>Preparing for NAPGD2022</a:t>
            </a:r>
            <a:endParaRPr dirty="0" lang="en-US"/>
          </a:p>
        </p:txBody>
      </p:sp>
      <p:sp>
        <p:nvSpPr>
          <p:cNvPr id="3" name="Content Placeholder 2"/>
          <p:cNvSpPr>
            <a:spLocks noGrp="1"/>
          </p:cNvSpPr>
          <p:nvPr>
            <p:ph idx="1"/>
          </p:nvPr>
        </p:nvSpPr>
        <p:spPr>
          <a:xfrm>
            <a:off x="0" y="1409704"/>
            <a:ext cx="8934450" cy="5448296"/>
          </a:xfrm>
        </p:spPr>
        <p:txBody>
          <a:bodyPr/>
          <a:lstStyle/>
          <a:p>
            <a:pPr lvl="1" marL="457200">
              <a:spcAft>
                <a:spcPts val="1200"/>
              </a:spcAft>
            </a:pPr>
            <a:r>
              <a:rPr dirty="0" lang="en-US" sz="3200">
                <a:latin charset="0" panose="02040503050406030204" pitchFamily="18" typeface="Cambria"/>
                <a:ea charset="0" panose="02040503050406030204" pitchFamily="18" typeface="Cambria"/>
              </a:rPr>
              <a:t>Transforming your data</a:t>
            </a:r>
          </a:p>
          <a:p>
            <a:pPr lvl="2" marL="862013">
              <a:spcAft>
                <a:spcPts val="1200"/>
              </a:spcAft>
            </a:pPr>
            <a:r>
              <a:rPr dirty="0" lang="en-US" sz="2800">
                <a:latin charset="0" panose="02040503050406030204" pitchFamily="18" typeface="Cambria"/>
                <a:ea charset="0" panose="02040503050406030204" pitchFamily="18" typeface="Cambria"/>
              </a:rPr>
              <a:t>NCAT </a:t>
            </a:r>
            <a:r>
              <a:rPr dirty="0" lang="en-US" sz="2300">
                <a:latin charset="0" panose="02040503050406030204" pitchFamily="18" typeface="Cambria"/>
                <a:ea charset="0" panose="02040503050406030204" pitchFamily="18" typeface="Cambria"/>
              </a:rPr>
              <a:t>- NGS Coordinate Conversion and Transformation Tool</a:t>
            </a:r>
          </a:p>
          <a:p>
            <a:pPr lvl="3" marL="1319213">
              <a:spcAft>
                <a:spcPts val="1200"/>
              </a:spcAft>
            </a:pPr>
            <a:r>
              <a:rPr dirty="0" lang="en-US" sz="2400">
                <a:latin charset="0" panose="02040503050406030204" pitchFamily="18" typeface="Cambria"/>
                <a:ea charset="0" panose="02040503050406030204" pitchFamily="18" typeface="Cambria"/>
              </a:rPr>
              <a:t>available now: ASCII upload, Web Services, GitHub</a:t>
            </a:r>
          </a:p>
          <a:p>
            <a:pPr lvl="3" marL="1319213">
              <a:spcAft>
                <a:spcPts val="1200"/>
              </a:spcAft>
            </a:pPr>
            <a:r>
              <a:rPr dirty="0" lang="en-US" sz="2400">
                <a:latin charset="0" panose="02040503050406030204" pitchFamily="18" typeface="Cambria"/>
                <a:ea charset="0" panose="02040503050406030204" pitchFamily="18" typeface="Cambria"/>
              </a:rPr>
              <a:t>ask your software provider(s) about integration</a:t>
            </a:r>
          </a:p>
          <a:p>
            <a:pPr lvl="4" marL="1776413">
              <a:spcAft>
                <a:spcPts val="1200"/>
              </a:spcAft>
            </a:pPr>
            <a:r>
              <a:rPr dirty="0" lang="en-US" sz="2400">
                <a:latin charset="0" panose="02040503050406030204" pitchFamily="18" typeface="Cambria"/>
                <a:ea charset="0" panose="02040503050406030204" pitchFamily="18" typeface="Cambria"/>
              </a:rPr>
              <a:t>we envision COTS integration most popular method of access</a:t>
            </a:r>
          </a:p>
          <a:p>
            <a:pPr lvl="4" marL="1776413">
              <a:spcAft>
                <a:spcPts val="1200"/>
              </a:spcAft>
            </a:pPr>
            <a:r>
              <a:rPr dirty="0" lang="en-US" sz="2400">
                <a:latin charset="0" panose="02040503050406030204" pitchFamily="18" typeface="Cambria"/>
                <a:ea charset="0" panose="02040503050406030204" pitchFamily="18" typeface="Cambria"/>
              </a:rPr>
              <a:t>Industry Workshops held May 2021 and August 2022</a:t>
            </a:r>
          </a:p>
          <a:p>
            <a:pPr lvl="5" marL="2233613">
              <a:spcAft>
                <a:spcPts val="1200"/>
              </a:spcAft>
            </a:pPr>
            <a:r>
              <a:rPr dirty="0" err="1" lang="en-US" sz="1600"/>
              <a:t>Esri</a:t>
            </a:r>
            <a:r>
              <a:rPr dirty="0" lang="en-US" sz="1600"/>
              <a:t>, Trimble, Blue Marble, </a:t>
            </a:r>
            <a:r>
              <a:rPr dirty="0" err="1" lang="en-US" sz="1600"/>
              <a:t>etc</a:t>
            </a:r>
            <a:r>
              <a:rPr dirty="0" lang="en-US" sz="1600"/>
              <a:t>… all the well known names attended</a:t>
            </a:r>
            <a:endParaRPr dirty="0" lang="en-US" sz="1600">
              <a:latin charset="0" panose="02040503050406030204" pitchFamily="18" typeface="Cambria"/>
              <a:ea charset="0" panose="02040503050406030204" pitchFamily="18" typeface="Cambria"/>
            </a:endParaRPr>
          </a:p>
        </p:txBody>
      </p:sp>
      <p:pic>
        <p:nvPicPr>
          <p:cNvPr id="4" name="Picture 3">
            <a:extLst>
              <a:ext uri="{FF2B5EF4-FFF2-40B4-BE49-F238E27FC236}">
                <a16:creationId xmlns:a16="http://schemas.microsoft.com/office/drawing/2014/main" id="{7FB7C569-C4A8-48A0-9DB3-2E2020CE87FE}"/>
              </a:ext>
            </a:extLst>
          </p:cNvPr>
          <p:cNvPicPr>
            <a:picLocks noChangeAspect="1"/>
          </p:cNvPicPr>
          <p:nvPr/>
        </p:nvPicPr>
        <p:blipFill rotWithShape="1">
          <a:blip r:embed="rId3"/>
          <a:srcRect b="316" r="205"/>
          <a:stretch/>
        </p:blipFill>
        <p:spPr>
          <a:xfrm>
            <a:off x="6961943" y="1200149"/>
            <a:ext cx="2077282" cy="914401"/>
          </a:xfrm>
          <a:prstGeom prst="rect">
            <a:avLst/>
          </a:prstGeom>
          <a:ln w="25400">
            <a:solidFill>
              <a:schemeClr val="tx1">
                <a:lumMod val="50000"/>
                <a:lumOff val="50000"/>
              </a:schemeClr>
            </a:solidFill>
          </a:ln>
        </p:spPr>
      </p:pic>
      <p:pic>
        <p:nvPicPr>
          <p:cNvPr id="5" name="Picture 4">
            <a:extLst>
              <a:ext uri="{FF2B5EF4-FFF2-40B4-BE49-F238E27FC236}">
                <a16:creationId xmlns:a16="http://schemas.microsoft.com/office/drawing/2014/main" id="{F5E4EC92-3215-4C69-8CCA-EA5CAE2E6F98}"/>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57" l="30" r="356" t="17"/>
          <a:stretch/>
        </p:blipFill>
        <p:spPr>
          <a:xfrm>
            <a:off x="131249" y="4562475"/>
            <a:ext cx="1463312" cy="2183964"/>
          </a:xfrm>
          <a:prstGeom prst="rect">
            <a:avLst/>
          </a:prstGeom>
          <a:ln w="25400">
            <a:solidFill>
              <a:schemeClr val="tx1">
                <a:lumMod val="50000"/>
                <a:lumOff val="50000"/>
              </a:schemeClr>
            </a:solidFill>
          </a:ln>
        </p:spPr>
      </p:pic>
    </p:spTree>
    <p:extLst>
      <p:ext uri="{BB962C8B-B14F-4D97-AF65-F5344CB8AC3E}">
        <p14:creationId xmlns:p14="http://schemas.microsoft.com/office/powerpoint/2010/main" val="428836709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35713-7A71-4591-9AFB-C550C743D6F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78" y="0"/>
            <a:ext cx="9083444" cy="6858000"/>
          </a:xfrm>
          <a:prstGeom prst="rect">
            <a:avLst/>
          </a:prstGeom>
        </p:spPr>
      </p:pic>
      <p:sp>
        <p:nvSpPr>
          <p:cNvPr id="11" name="TextBox 10"/>
          <p:cNvSpPr txBox="1"/>
          <p:nvPr/>
        </p:nvSpPr>
        <p:spPr>
          <a:xfrm>
            <a:off x="2615380" y="28800"/>
            <a:ext cx="5928851" cy="523220"/>
          </a:xfrm>
          <a:prstGeom prst="rect">
            <a:avLst/>
          </a:prstGeom>
          <a:solidFill>
            <a:srgbClr val="F2F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MS PGothic" pitchFamily="34" charset="-128"/>
                <a:cs typeface="Calibri"/>
              </a:rPr>
              <a:t>geodesy.noaa.gov/ADVISORS/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314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9807D-1244-4F28-9C91-DFC8F7ECB90E}"/>
              </a:ext>
            </a:extLst>
          </p:cNvPr>
          <p:cNvSpPr>
            <a:spLocks noGrp="1"/>
          </p:cNvSpPr>
          <p:nvPr>
            <p:ph type="title"/>
          </p:nvPr>
        </p:nvSpPr>
        <p:spPr>
          <a:xfrm>
            <a:off x="0" y="274638"/>
            <a:ext cx="9144000" cy="1143000"/>
          </a:xfrm>
        </p:spPr>
        <p:txBody>
          <a:bodyPr/>
          <a:lstStyle/>
          <a:p>
            <a:r>
              <a:rPr lang="en-US" dirty="0"/>
              <a:t>Regional Geodetic Advisor Program</a:t>
            </a:r>
          </a:p>
        </p:txBody>
      </p:sp>
      <p:sp>
        <p:nvSpPr>
          <p:cNvPr id="5" name="Content Placeholder 4">
            <a:extLst>
              <a:ext uri="{FF2B5EF4-FFF2-40B4-BE49-F238E27FC236}">
                <a16:creationId xmlns:a16="http://schemas.microsoft.com/office/drawing/2014/main" id="{5D38AAF8-16AD-4748-AC18-5A3A1D410A67}"/>
              </a:ext>
            </a:extLst>
          </p:cNvPr>
          <p:cNvSpPr>
            <a:spLocks noGrp="1"/>
          </p:cNvSpPr>
          <p:nvPr>
            <p:ph idx="1"/>
          </p:nvPr>
        </p:nvSpPr>
        <p:spPr>
          <a:xfrm>
            <a:off x="457200" y="1419576"/>
            <a:ext cx="8562622" cy="4525963"/>
          </a:xfrm>
        </p:spPr>
        <p:txBody>
          <a:bodyPr/>
          <a:lstStyle/>
          <a:p>
            <a:r>
              <a:rPr lang="en-US" dirty="0"/>
              <a:t>We are here to support:</a:t>
            </a:r>
          </a:p>
          <a:p>
            <a:pPr lvl="1"/>
            <a:r>
              <a:rPr lang="en-US" dirty="0"/>
              <a:t>You</a:t>
            </a:r>
          </a:p>
          <a:p>
            <a:pPr lvl="1"/>
            <a:r>
              <a:rPr lang="en-US" dirty="0"/>
              <a:t>Your constituents or customers</a:t>
            </a:r>
          </a:p>
          <a:p>
            <a:pPr lvl="1"/>
            <a:r>
              <a:rPr lang="en-US" dirty="0"/>
              <a:t>Our Federal Partners/Agencies</a:t>
            </a:r>
          </a:p>
          <a:p>
            <a:r>
              <a:rPr lang="en-US" dirty="0"/>
              <a:t>Questions about NSRS Modernization?</a:t>
            </a:r>
          </a:p>
          <a:p>
            <a:pPr lvl="1"/>
            <a:r>
              <a:rPr lang="en-US" dirty="0"/>
              <a:t>Reach out now</a:t>
            </a:r>
          </a:p>
          <a:p>
            <a:pPr lvl="1"/>
            <a:r>
              <a:rPr lang="en-US" dirty="0"/>
              <a:t>Be prepared</a:t>
            </a:r>
          </a:p>
          <a:p>
            <a:pPr lvl="1"/>
            <a:r>
              <a:rPr lang="en-US" dirty="0"/>
              <a:t>Questions you can’t (or don’t want to) handle…</a:t>
            </a:r>
          </a:p>
          <a:p>
            <a:pPr lvl="2"/>
            <a:r>
              <a:rPr lang="en-US" i="1" dirty="0"/>
              <a:t>Send them to us!</a:t>
            </a:r>
          </a:p>
          <a:p>
            <a:endParaRPr lang="en-US" dirty="0"/>
          </a:p>
        </p:txBody>
      </p:sp>
    </p:spTree>
    <p:extLst>
      <p:ext uri="{BB962C8B-B14F-4D97-AF65-F5344CB8AC3E}">
        <p14:creationId xmlns:p14="http://schemas.microsoft.com/office/powerpoint/2010/main" val="400771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18365" y="646504"/>
            <a:ext cx="870727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E1A0F82-620F-4009-A6FF-0498D9667F9A}"/>
              </a:ext>
            </a:extLst>
          </p:cNvPr>
          <p:cNvPicPr>
            <a:picLocks noChangeAspect="1"/>
          </p:cNvPicPr>
          <p:nvPr/>
        </p:nvPicPr>
        <p:blipFill>
          <a:blip r:embed="rId3"/>
          <a:stretch>
            <a:fillRect/>
          </a:stretch>
        </p:blipFill>
        <p:spPr>
          <a:xfrm>
            <a:off x="2027903" y="1928811"/>
            <a:ext cx="4786312" cy="4786312"/>
          </a:xfrm>
          <a:prstGeom prst="rect">
            <a:avLst/>
          </a:prstGeom>
        </p:spPr>
      </p:pic>
    </p:spTree>
    <p:extLst>
      <p:ext uri="{BB962C8B-B14F-4D97-AF65-F5344CB8AC3E}">
        <p14:creationId xmlns:p14="http://schemas.microsoft.com/office/powerpoint/2010/main" val="3457443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4896" y="410693"/>
            <a:ext cx="7465332" cy="914400"/>
          </a:xfrm>
        </p:spPr>
        <p:txBody>
          <a:bodyPr/>
          <a:lstStyle/>
          <a:p>
            <a:pPr eaLnBrk="1" hangingPunct="1"/>
            <a:r>
              <a:rPr lang="en-US" altLang="en-US"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C00000"/>
                </a:solidFill>
                <a:latin typeface="Cambria" panose="02040503050406030204" pitchFamily="18" charset="0"/>
                <a:ea typeface="Cambria" panose="02040503050406030204" pitchFamily="18" charset="0"/>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par>
                          <p:cTn id="19" fill="hold">
                            <p:stCondLst>
                              <p:cond delay="2500"/>
                            </p:stCondLst>
                            <p:childTnLst>
                              <p:par>
                                <p:cTn id="20" presetID="26" presetClass="emph" presetSubtype="0" repeatCount="2000" fill="hold" grpId="2" nodeType="afterEffect">
                                  <p:stCondLst>
                                    <p:cond delay="2500"/>
                                  </p:stCondLst>
                                  <p:childTnLst>
                                    <p:animEffect transition="out" filter="fade">
                                      <p:cBhvr>
                                        <p:cTn id="21" dur="1000" tmFilter="0, 0; .2, .5; .8, .5; 1, 0"/>
                                        <p:tgtEl>
                                          <p:spTgt spid="2"/>
                                        </p:tgtEl>
                                      </p:cBhvr>
                                    </p:animEffect>
                                    <p:animScale>
                                      <p:cBhvr>
                                        <p:cTn id="22"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P spid="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184F-47C7-4DF0-BA2C-52F08F9869CC}"/>
              </a:ext>
            </a:extLst>
          </p:cNvPr>
          <p:cNvSpPr>
            <a:spLocks noGrp="1"/>
          </p:cNvSpPr>
          <p:nvPr>
            <p:ph type="title"/>
          </p:nvPr>
        </p:nvSpPr>
        <p:spPr>
          <a:xfrm>
            <a:off x="0" y="274638"/>
            <a:ext cx="9144000" cy="1143000"/>
          </a:xfrm>
        </p:spPr>
        <p:txBody>
          <a:bodyPr/>
          <a:lstStyle/>
          <a:p>
            <a:r>
              <a:rPr lang="en-US" dirty="0"/>
              <a:t>Modernizing the NSRS</a:t>
            </a:r>
          </a:p>
        </p:txBody>
      </p:sp>
      <p:sp>
        <p:nvSpPr>
          <p:cNvPr id="3" name="Content Placeholder 2">
            <a:extLst>
              <a:ext uri="{FF2B5EF4-FFF2-40B4-BE49-F238E27FC236}">
                <a16:creationId xmlns:a16="http://schemas.microsoft.com/office/drawing/2014/main" id="{B8ECB94E-1EFB-4F90-B437-49166959552D}"/>
              </a:ext>
            </a:extLst>
          </p:cNvPr>
          <p:cNvSpPr>
            <a:spLocks noGrp="1"/>
          </p:cNvSpPr>
          <p:nvPr>
            <p:ph idx="1"/>
          </p:nvPr>
        </p:nvSpPr>
        <p:spPr>
          <a:xfrm>
            <a:off x="457200" y="1340553"/>
            <a:ext cx="8229600" cy="4525963"/>
          </a:xfrm>
        </p:spPr>
        <p:txBody>
          <a:bodyPr/>
          <a:lstStyle/>
          <a:p>
            <a:pPr>
              <a:defRPr/>
            </a:pPr>
            <a:r>
              <a:rPr lang="en-US" sz="2800" dirty="0">
                <a:ea typeface="Cambria" panose="02040503050406030204" pitchFamily="18" charset="0"/>
              </a:rPr>
              <a:t>Updating </a:t>
            </a:r>
            <a:r>
              <a:rPr lang="en-US" sz="2800" b="1" i="1" dirty="0">
                <a:ea typeface="Cambria" panose="02040503050406030204" pitchFamily="18" charset="0"/>
              </a:rPr>
              <a:t>all</a:t>
            </a:r>
            <a:r>
              <a:rPr lang="en-US" sz="2800" dirty="0">
                <a:ea typeface="Cambria" panose="02040503050406030204" pitchFamily="18" charset="0"/>
              </a:rPr>
              <a:t> NSRS coordinates</a:t>
            </a:r>
          </a:p>
          <a:p>
            <a:pPr>
              <a:defRPr/>
            </a:pPr>
            <a:r>
              <a:rPr lang="en-US" sz="2800" dirty="0">
                <a:ea typeface="Cambria" panose="02040503050406030204" pitchFamily="18" charset="0"/>
              </a:rPr>
              <a:t>Improving NGS products and services</a:t>
            </a:r>
          </a:p>
          <a:p>
            <a:pPr>
              <a:defRPr/>
            </a:pPr>
            <a:r>
              <a:rPr lang="en-US" sz="2800" dirty="0">
                <a:ea typeface="Cambria" panose="02040503050406030204" pitchFamily="18" charset="0"/>
              </a:rPr>
              <a:t>Simplifying customer contributions</a:t>
            </a:r>
          </a:p>
          <a:p>
            <a:pPr>
              <a:defRPr/>
            </a:pPr>
            <a:r>
              <a:rPr lang="en-US" sz="2800" dirty="0">
                <a:ea typeface="Cambria" panose="02040503050406030204" pitchFamily="18" charset="0"/>
              </a:rPr>
              <a:t>Making the NSRS:</a:t>
            </a:r>
          </a:p>
          <a:p>
            <a:pPr lvl="1">
              <a:defRPr/>
            </a:pPr>
            <a:r>
              <a:rPr lang="en-US" sz="2400" b="1" i="1" dirty="0">
                <a:ea typeface="Cambria" panose="02040503050406030204" pitchFamily="18" charset="0"/>
              </a:rPr>
              <a:t>More</a:t>
            </a:r>
            <a:r>
              <a:rPr lang="en-US" sz="2400" dirty="0">
                <a:ea typeface="Cambria" panose="02040503050406030204" pitchFamily="18" charset="0"/>
              </a:rPr>
              <a:t> accurate</a:t>
            </a:r>
          </a:p>
          <a:p>
            <a:pPr lvl="1">
              <a:defRPr/>
            </a:pPr>
            <a:r>
              <a:rPr lang="en-US" sz="2400" b="1" i="1" dirty="0">
                <a:ea typeface="Cambria" panose="02040503050406030204" pitchFamily="18" charset="0"/>
              </a:rPr>
              <a:t>More</a:t>
            </a:r>
            <a:r>
              <a:rPr lang="en-US" sz="2400" dirty="0">
                <a:ea typeface="Cambria" panose="02040503050406030204" pitchFamily="18" charset="0"/>
              </a:rPr>
              <a:t> accessible</a:t>
            </a:r>
          </a:p>
          <a:p>
            <a:pPr lvl="1">
              <a:defRPr/>
            </a:pPr>
            <a:r>
              <a:rPr lang="en-US" sz="2400" b="1" i="1" dirty="0">
                <a:ea typeface="Cambria" panose="02040503050406030204" pitchFamily="18" charset="0"/>
              </a:rPr>
              <a:t>More</a:t>
            </a:r>
            <a:r>
              <a:rPr lang="en-US" sz="2400" dirty="0">
                <a:ea typeface="Cambria" panose="02040503050406030204" pitchFamily="18" charset="0"/>
              </a:rPr>
              <a:t> efficient</a:t>
            </a:r>
            <a:endParaRPr lang="en-US" sz="2400" dirty="0"/>
          </a:p>
        </p:txBody>
      </p:sp>
      <p:sp>
        <p:nvSpPr>
          <p:cNvPr id="5" name="Rectangle 4">
            <a:extLst>
              <a:ext uri="{FF2B5EF4-FFF2-40B4-BE49-F238E27FC236}">
                <a16:creationId xmlns:a16="http://schemas.microsoft.com/office/drawing/2014/main" id="{DBA43C4A-F0EE-4FF7-B732-B1A1FD53E76D}"/>
              </a:ext>
            </a:extLst>
          </p:cNvPr>
          <p:cNvSpPr/>
          <p:nvPr/>
        </p:nvSpPr>
        <p:spPr>
          <a:xfrm rot="20193485">
            <a:off x="5186596" y="3840655"/>
            <a:ext cx="3467616" cy="2600712"/>
          </a:xfrm>
          <a:prstGeom prst="rect">
            <a:avLst/>
          </a:prstGeom>
          <a:noFill/>
        </p:spPr>
        <p:txBody>
          <a:bodyPr wrap="square" lIns="91440" tIns="45720" rIns="91440" bIns="45720">
            <a:spAutoFit/>
          </a:bodyPr>
          <a:lstStyle/>
          <a:p>
            <a:pPr algn="ctr" defTabSz="914377"/>
            <a:r>
              <a:rPr lang="en-US" sz="48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Rollout in</a:t>
            </a:r>
          </a:p>
          <a:p>
            <a:pPr algn="ctr" defTabSz="914377"/>
            <a:r>
              <a:rPr lang="en-US" sz="115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2025</a:t>
            </a:r>
          </a:p>
        </p:txBody>
      </p:sp>
      <p:sp>
        <p:nvSpPr>
          <p:cNvPr id="6" name="TextBox 5">
            <a:extLst>
              <a:ext uri="{FF2B5EF4-FFF2-40B4-BE49-F238E27FC236}">
                <a16:creationId xmlns:a16="http://schemas.microsoft.com/office/drawing/2014/main" id="{E654F0B1-A0F5-4A87-99CE-FB5BC7A404B0}"/>
              </a:ext>
            </a:extLst>
          </p:cNvPr>
          <p:cNvSpPr txBox="1"/>
          <p:nvPr/>
        </p:nvSpPr>
        <p:spPr>
          <a:xfrm rot="20637516">
            <a:off x="6186448" y="2718095"/>
            <a:ext cx="207460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Rage Italic" panose="03070502040507070304" pitchFamily="66" charset="0"/>
                <a:ea typeface="+mn-ea"/>
                <a:cs typeface="+mn-cs"/>
              </a:rPr>
              <a:t>begins</a:t>
            </a:r>
          </a:p>
        </p:txBody>
      </p:sp>
      <p:cxnSp>
        <p:nvCxnSpPr>
          <p:cNvPr id="7" name="Straight Arrow Connector 6">
            <a:extLst>
              <a:ext uri="{FF2B5EF4-FFF2-40B4-BE49-F238E27FC236}">
                <a16:creationId xmlns:a16="http://schemas.microsoft.com/office/drawing/2014/main" id="{93CD02FC-EB23-4F08-8AD0-844AB65CC2C9}"/>
              </a:ext>
            </a:extLst>
          </p:cNvPr>
          <p:cNvCxnSpPr>
            <a:cxnSpLocks/>
          </p:cNvCxnSpPr>
          <p:nvPr/>
        </p:nvCxnSpPr>
        <p:spPr>
          <a:xfrm>
            <a:off x="7045843" y="3360720"/>
            <a:ext cx="177909" cy="4876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834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79023" y="3123972"/>
            <a:ext cx="893103" cy="878300"/>
          </a:xfrm>
          <a:prstGeom prst="rect">
            <a:avLst/>
          </a:prstGeom>
          <a:ln>
            <a:noFill/>
          </a:ln>
          <a:effectLst>
            <a:outerShdw algn="tl" blurRad="292100" dir="2700000" dist="139700" rotWithShape="0">
              <a:srgbClr val="333333">
                <a:alpha val="65000"/>
              </a:srgbClr>
            </a:outerShdw>
          </a:effectLst>
        </p:spPr>
      </p:pic>
      <p:sp>
        <p:nvSpPr>
          <p:cNvPr id="16" name="Title 1"/>
          <p:cNvSpPr txBox="1">
            <a:spLocks/>
          </p:cNvSpPr>
          <p:nvPr/>
        </p:nvSpPr>
        <p:spPr>
          <a:xfrm>
            <a:off x="0" y="173736"/>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Why does the NSRS</a:t>
            </a:r>
            <a:r>
              <a:rPr b="1"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rPr>
              <a:t> matter to me?</a:t>
            </a:r>
            <a:endParaRPr b="1" baseline="0" cap="none" dirty="0" i="0" kern="1200" kumimoji="0" lang="en-US" noProof="0" normalizeH="0" spc="0" strike="noStrike" u="none">
              <a:ln>
                <a:noFill/>
              </a:ln>
              <a:solidFill>
                <a:sysClr lastClr="000000" val="windowText"/>
              </a:solidFill>
              <a:effectLst/>
              <a:uLnTx/>
              <a:uFillTx/>
              <a:latin charset="0" panose="02040503050406030204" pitchFamily="18" typeface="Cambria"/>
              <a:ea charset="0" panose="02040503050406030204" pitchFamily="18" typeface="Cambria"/>
            </a:endParaRPr>
          </a:p>
        </p:txBody>
      </p:sp>
      <p:sp>
        <p:nvSpPr>
          <p:cNvPr id="23" name="TextBox 22"/>
          <p:cNvSpPr txBox="1"/>
          <p:nvPr/>
        </p:nvSpPr>
        <p:spPr>
          <a:xfrm>
            <a:off x="2030730" y="2376707"/>
            <a:ext cx="873197"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4" name="TextBox 23"/>
          <p:cNvSpPr txBox="1"/>
          <p:nvPr/>
        </p:nvSpPr>
        <p:spPr>
          <a:xfrm>
            <a:off x="5288508" y="2374242"/>
            <a:ext cx="253916" cy="707886"/>
          </a:xfrm>
          <a:prstGeom prst="rect">
            <a:avLst/>
          </a:prstGeom>
          <a:noFill/>
        </p:spPr>
        <p:txBody>
          <a:bodyPr rtlCol="0" wrap="square">
            <a:spAutoFit/>
          </a:bodyPr>
          <a:lstStyle/>
          <a:p>
            <a:pPr eaLnBrk="1" fontAlgn="auto" hangingPunct="1">
              <a:spcBef>
                <a:spcPts val="0"/>
              </a:spcBef>
              <a:spcAft>
                <a:spcPts val="0"/>
              </a:spcAft>
            </a:pPr>
            <a:r>
              <a:rPr b="1" dirty="0" lang="en-US" sz="4000">
                <a:solidFill>
                  <a:prstClr val="black"/>
                </a:solidFill>
                <a:latin charset="0" panose="02040503050406030204" pitchFamily="18" typeface="Cambria"/>
                <a:ea charset="0" panose="02040503050406030204" pitchFamily="18" typeface="Cambria"/>
              </a:rPr>
              <a:t>+</a:t>
            </a:r>
          </a:p>
        </p:txBody>
      </p:sp>
      <p:sp>
        <p:nvSpPr>
          <p:cNvPr id="26" name="TextBox 25"/>
          <p:cNvSpPr txBox="1"/>
          <p:nvPr/>
        </p:nvSpPr>
        <p:spPr>
          <a:xfrm>
            <a:off x="0" y="5048304"/>
            <a:ext cx="9144000" cy="1308050"/>
          </a:xfrm>
          <a:prstGeom prst="rect">
            <a:avLst/>
          </a:prstGeom>
          <a:noFill/>
        </p:spPr>
        <p:txBody>
          <a:bodyPr rtlCol="0" wrap="square">
            <a:spAutoFit/>
          </a:bodyPr>
          <a:lstStyle/>
          <a:p>
            <a:pPr algn="ctr" eaLnBrk="1" fontAlgn="auto" hangingPunct="1">
              <a:spcBef>
                <a:spcPts val="0"/>
              </a:spcBef>
              <a:spcAft>
                <a:spcPts val="0"/>
              </a:spcAft>
            </a:pPr>
            <a:r>
              <a:rPr dirty="0" lang="en-US" sz="3200">
                <a:solidFill>
                  <a:prstClr val="black"/>
                </a:solidFill>
                <a:latin charset="0" panose="02040503050406030204" pitchFamily="18" typeface="Cambria"/>
                <a:ea charset="0" panose="02040503050406030204" pitchFamily="18" typeface="Cambria"/>
              </a:rPr>
              <a:t>FIRMs require data from disconnected sources.</a:t>
            </a:r>
          </a:p>
          <a:p>
            <a:pPr algn="ctr" eaLnBrk="1" fontAlgn="auto" hangingPunct="1">
              <a:spcBef>
                <a:spcPts val="1800"/>
              </a:spcBef>
              <a:spcAft>
                <a:spcPts val="0"/>
              </a:spcAft>
            </a:pPr>
            <a:r>
              <a:rPr dirty="0" lang="en-US" sz="3200">
                <a:solidFill>
                  <a:prstClr val="black"/>
                </a:solidFill>
                <a:latin charset="0" panose="02040503050406030204" pitchFamily="18" typeface="Cambria"/>
                <a:ea charset="0" panose="02040503050406030204" pitchFamily="18" typeface="Cambria"/>
              </a:rPr>
              <a:t>Dates and </a:t>
            </a:r>
            <a:r>
              <a:rPr dirty="0" err="1" lang="en-US" sz="3200">
                <a:solidFill>
                  <a:prstClr val="black"/>
                </a:solidFill>
                <a:latin charset="0" panose="02040503050406030204" pitchFamily="18" typeface="Cambria"/>
                <a:ea charset="0" panose="02040503050406030204" pitchFamily="18" typeface="Cambria"/>
              </a:rPr>
              <a:t>datums</a:t>
            </a:r>
            <a:r>
              <a:rPr dirty="0" lang="en-US" sz="3200">
                <a:solidFill>
                  <a:prstClr val="black"/>
                </a:solidFill>
                <a:latin charset="0" panose="02040503050406030204" pitchFamily="18" typeface="Cambria"/>
                <a:ea charset="0" panose="02040503050406030204" pitchFamily="18" typeface="Cambria"/>
              </a:rPr>
              <a:t> must be consistently aligned.</a:t>
            </a:r>
          </a:p>
        </p:txBody>
      </p:sp>
      <p:pic>
        <p:nvPicPr>
          <p:cNvPr id="2" name="Picture 1"/>
          <p:cNvPicPr>
            <a:picLocks noChangeAspect="1"/>
          </p:cNvPicPr>
          <p:nvPr/>
        </p:nvPicPr>
        <p:blipFill rotWithShape="1">
          <a:blip r:embed="rId4"/>
          <a:srcRect l="182" r="138"/>
          <a:stretch/>
        </p:blipFill>
        <p:spPr>
          <a:xfrm>
            <a:off x="492317" y="2336548"/>
            <a:ext cx="1470877" cy="1456004"/>
          </a:xfrm>
          <a:prstGeom prst="rect">
            <a:avLst/>
          </a:prstGeom>
          <a:ln>
            <a:noFill/>
          </a:ln>
          <a:effectLst>
            <a:outerShdw algn="tl" blurRad="292100" dir="2700000" dist="139700" rotWithShape="0">
              <a:srgbClr val="333333">
                <a:alpha val="65000"/>
              </a:srgbClr>
            </a:outerShdw>
          </a:effectLst>
        </p:spPr>
      </p:pic>
      <p:pic>
        <p:nvPicPr>
          <p:cNvPr id="6" name="Picture 5"/>
          <p:cNvPicPr>
            <a:picLocks noChangeAspect="1"/>
          </p:cNvPicPr>
          <p:nvPr/>
        </p:nvPicPr>
        <p:blipFill rotWithShape="1">
          <a:blip r:embed="rId5"/>
          <a:srcRect b="748" r="152" t="164"/>
          <a:stretch/>
        </p:blipFill>
        <p:spPr>
          <a:xfrm>
            <a:off x="191628" y="1988842"/>
            <a:ext cx="1152500" cy="460800"/>
          </a:xfrm>
          <a:prstGeom prst="rect">
            <a:avLst/>
          </a:prstGeom>
          <a:ln>
            <a:noFill/>
          </a:ln>
          <a:effectLst>
            <a:outerShdw algn="tl" blurRad="292100" dir="2700000" dist="139700"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129" y="1712038"/>
            <a:ext cx="3119770" cy="2228406"/>
          </a:xfrm>
          <a:prstGeom prst="rect">
            <a:avLst/>
          </a:prstGeom>
          <a:ln>
            <a:noFill/>
          </a:ln>
          <a:effectLst>
            <a:outerShdw algn="tl" blurRad="292100" dir="2700000" dist="139700" rotWithShape="0">
              <a:srgbClr val="333333">
                <a:alpha val="65000"/>
              </a:srgbClr>
            </a:outerShdw>
          </a:effectLst>
        </p:spPr>
      </p:pic>
      <p:pic>
        <p:nvPicPr>
          <p:cNvPr id="3" name="Picture 2"/>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2730254" y="1580044"/>
            <a:ext cx="2437854" cy="1477727"/>
          </a:xfrm>
          <a:prstGeom prst="rect">
            <a:avLst/>
          </a:prstGeom>
          <a:ln>
            <a:noFill/>
          </a:ln>
          <a:effectLst>
            <a:outerShdw algn="tl" blurRad="292100" dir="2700000" dist="139700" rotWithShape="0">
              <a:srgbClr val="333333">
                <a:alpha val="65000"/>
              </a:srgbClr>
            </a:outerShdw>
          </a:effectLst>
        </p:spPr>
      </p:pic>
      <p:pic>
        <p:nvPicPr>
          <p:cNvPr id="5" name="Picture 4"/>
          <p:cNvPicPr>
            <a:picLocks noChangeAspect="1"/>
          </p:cNvPicPr>
          <p:nvPr/>
        </p:nvPicPr>
        <p:blipFill rotWithShape="1">
          <a:blip cstate="print" r:embed="rId8">
            <a:extLst>
              <a:ext uri="{28A0092B-C50C-407E-A947-70E740481C1C}">
                <a14:useLocalDpi xmlns:a14="http://schemas.microsoft.com/office/drawing/2010/main" val="0"/>
              </a:ext>
            </a:extLst>
          </a:blip>
          <a:srcRect l="130" r="3"/>
          <a:stretch/>
        </p:blipFill>
        <p:spPr>
          <a:xfrm rot="5400000">
            <a:off x="2408230" y="2993065"/>
            <a:ext cx="1648800" cy="1221069"/>
          </a:xfrm>
          <a:prstGeom prst="rect">
            <a:avLst/>
          </a:prstGeom>
          <a:ln>
            <a:noFill/>
          </a:ln>
          <a:effectLst>
            <a:outerShdw algn="tl" blurRad="292100" dir="2700000" dist="139700" rotWithShape="0">
              <a:srgbClr val="333333">
                <a:alpha val="65000"/>
              </a:srgbClr>
            </a:outerShdw>
          </a:effectLst>
        </p:spPr>
      </p:pic>
      <p:sp>
        <p:nvSpPr>
          <p:cNvPr id="12" name="Text Placeholder 4"/>
          <p:cNvSpPr txBox="1">
            <a:spLocks/>
          </p:cNvSpPr>
          <p:nvPr/>
        </p:nvSpPr>
        <p:spPr>
          <a:xfrm>
            <a:off x="477916" y="1712038"/>
            <a:ext cx="1470877"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Ellipsoidal Datum</a:t>
            </a:r>
          </a:p>
        </p:txBody>
      </p:sp>
      <p:sp>
        <p:nvSpPr>
          <p:cNvPr id="13" name="Text Placeholder 4"/>
          <p:cNvSpPr txBox="1">
            <a:spLocks/>
          </p:cNvSpPr>
          <p:nvPr/>
        </p:nvSpPr>
        <p:spPr>
          <a:xfrm>
            <a:off x="5763129" y="1432360"/>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Water Level Datum</a:t>
            </a:r>
            <a:r>
              <a:rPr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 (and Flow Rates)</a:t>
            </a:r>
            <a:endPar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endParaRPr>
          </a:p>
        </p:txBody>
      </p:sp>
      <p:sp>
        <p:nvSpPr>
          <p:cNvPr id="14" name="Text Placeholder 4"/>
          <p:cNvSpPr txBox="1">
            <a:spLocks/>
          </p:cNvSpPr>
          <p:nvPr/>
        </p:nvSpPr>
        <p:spPr>
          <a:xfrm>
            <a:off x="3078111" y="1303101"/>
            <a:ext cx="16741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0"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Orthometric Datum</a:t>
            </a:r>
          </a:p>
        </p:txBody>
      </p:sp>
      <p:sp>
        <p:nvSpPr>
          <p:cNvPr id="15" name="Text Placeholder 4"/>
          <p:cNvSpPr txBox="1">
            <a:spLocks/>
          </p:cNvSpPr>
          <p:nvPr/>
        </p:nvSpPr>
        <p:spPr>
          <a:xfrm>
            <a:off x="2622096" y="4484651"/>
            <a:ext cx="254601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Terrestrial Survey/Cross-Sections</a:t>
            </a:r>
          </a:p>
        </p:txBody>
      </p:sp>
      <p:sp>
        <p:nvSpPr>
          <p:cNvPr id="17" name="Text Placeholder 4"/>
          <p:cNvSpPr txBox="1">
            <a:spLocks/>
          </p:cNvSpPr>
          <p:nvPr/>
        </p:nvSpPr>
        <p:spPr>
          <a:xfrm>
            <a:off x="191628" y="3895465"/>
            <a:ext cx="1839102"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Aerial LiDAR/Mapping</a:t>
            </a:r>
          </a:p>
        </p:txBody>
      </p:sp>
      <p:sp>
        <p:nvSpPr>
          <p:cNvPr id="18" name="Text Placeholder 4"/>
          <p:cNvSpPr txBox="1">
            <a:spLocks/>
          </p:cNvSpPr>
          <p:nvPr/>
        </p:nvSpPr>
        <p:spPr>
          <a:xfrm>
            <a:off x="5763129" y="4088116"/>
            <a:ext cx="3119770" cy="295368"/>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aseline="0" cap="none" dirty="0" i="1" kern="1200" kumimoji="0" lang="en-US" noProof="0" normalizeH="0" spc="0" strike="noStrike" sz="1400" u="none">
                <a:ln>
                  <a:noFill/>
                </a:ln>
                <a:solidFill>
                  <a:prstClr val="black"/>
                </a:solidFill>
                <a:effectLst/>
                <a:uLnTx/>
                <a:uFillTx/>
                <a:latin typeface="+mj-lt"/>
                <a:ea charset="0" panose="02040503050406030204" pitchFamily="18" typeface="Cambria"/>
                <a:cs typeface="+mn-cs"/>
              </a:rPr>
              <a:t>Historic Water Levels and Flow Rates</a:t>
            </a:r>
          </a:p>
        </p:txBody>
      </p:sp>
    </p:spTree>
    <p:extLst>
      <p:ext uri="{BB962C8B-B14F-4D97-AF65-F5344CB8AC3E}">
        <p14:creationId xmlns:p14="http://schemas.microsoft.com/office/powerpoint/2010/main" val="100037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413984"/>
            <a:ext cx="9144000" cy="5957186"/>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Positional Components of </a:t>
            </a:r>
          </a:p>
          <a:p>
            <a:pPr algn="ctr">
              <a:buSzPct val="159375"/>
            </a:pPr>
            <a:r>
              <a:rPr lang="en-US" sz="5000" b="1" dirty="0">
                <a:uFill>
                  <a:solidFill>
                    <a:srgbClr val="1F497D"/>
                  </a:solidFill>
                </a:uFill>
                <a:latin typeface="Cambria" panose="02040503050406030204" pitchFamily="18" charset="0"/>
                <a:cs typeface="Arial"/>
              </a:rPr>
              <a:t>the NSRS</a:t>
            </a:r>
            <a:endParaRPr lang="en-US" sz="5000" b="1" spc="-7" dirty="0">
              <a:uFill>
                <a:solidFill>
                  <a:srgbClr val="1F497D"/>
                </a:solidFill>
              </a:uFill>
              <a:latin typeface="Cambria" panose="02040503050406030204" pitchFamily="18" charset="0"/>
              <a:cs typeface="Arial"/>
            </a:endParaRP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Geometric</a:t>
            </a:r>
          </a:p>
          <a:p>
            <a:pPr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“Horizontal”</a:t>
            </a:r>
          </a:p>
          <a:p>
            <a:pPr algn="ctr">
              <a:buSzPct val="159375"/>
            </a:pPr>
            <a:r>
              <a:rPr lang="en-US" sz="3200" b="1" spc="-20" dirty="0">
                <a:solidFill>
                  <a:schemeClr val="tx1">
                    <a:lumMod val="65000"/>
                    <a:lumOff val="35000"/>
                  </a:schemeClr>
                </a:solidFill>
                <a:uFill>
                  <a:solidFill>
                    <a:srgbClr val="C00000"/>
                  </a:solidFill>
                </a:uFill>
                <a:latin typeface="Cambria" panose="02040503050406030204" pitchFamily="18" charset="0"/>
                <a:cs typeface="Arial Black"/>
              </a:rPr>
              <a:t>Latitude, Longitude, </a:t>
            </a:r>
            <a:r>
              <a:rPr lang="en-US" sz="3200" b="1" i="1" spc="-20" dirty="0">
                <a:solidFill>
                  <a:schemeClr val="tx1">
                    <a:lumMod val="65000"/>
                    <a:lumOff val="35000"/>
                  </a:schemeClr>
                </a:solidFill>
                <a:uFill>
                  <a:solidFill>
                    <a:srgbClr val="C00000"/>
                  </a:solidFill>
                </a:uFill>
                <a:latin typeface="Cambria" panose="02040503050406030204" pitchFamily="18" charset="0"/>
                <a:cs typeface="Arial Black"/>
              </a:rPr>
              <a:t>Ellipsoid Height</a:t>
            </a: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Geopotential</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Orthometric Height</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“Elevation”</a:t>
            </a:r>
            <a:endParaRPr lang="en-US" sz="4800" b="1" spc="-20" dirty="0">
              <a:solidFill>
                <a:schemeClr val="tx1">
                  <a:lumMod val="65000"/>
                  <a:lumOff val="35000"/>
                </a:schemeClr>
              </a:solidFill>
              <a:uFill>
                <a:solidFill>
                  <a:srgbClr val="C00000"/>
                </a:solidFill>
              </a:uFill>
              <a:latin typeface="Cambria" panose="02040503050406030204" pitchFamily="18" charset="0"/>
              <a:cs typeface="Arial Black"/>
            </a:endParaRPr>
          </a:p>
        </p:txBody>
      </p:sp>
      <p:sp>
        <p:nvSpPr>
          <p:cNvPr id="3" name="TextBox 2"/>
          <p:cNvSpPr txBox="1"/>
          <p:nvPr/>
        </p:nvSpPr>
        <p:spPr bwMode="auto">
          <a:xfrm>
            <a:off x="7287208" y="2550956"/>
            <a:ext cx="1315616"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NAD83</a:t>
            </a:r>
            <a:endParaRPr lang="en-US" sz="2400" dirty="0"/>
          </a:p>
        </p:txBody>
      </p:sp>
      <p:sp>
        <p:nvSpPr>
          <p:cNvPr id="5" name="TextBox 4"/>
          <p:cNvSpPr txBox="1"/>
          <p:nvPr/>
        </p:nvSpPr>
        <p:spPr bwMode="auto">
          <a:xfrm>
            <a:off x="7287208" y="4665697"/>
            <a:ext cx="1558212"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NAVD88</a:t>
            </a:r>
            <a:endParaRPr lang="en-US" sz="2400" dirty="0"/>
          </a:p>
        </p:txBody>
      </p:sp>
      <p:cxnSp>
        <p:nvCxnSpPr>
          <p:cNvPr id="7" name="Straight Arrow Connector 6"/>
          <p:cNvCxnSpPr/>
          <p:nvPr/>
        </p:nvCxnSpPr>
        <p:spPr>
          <a:xfrm>
            <a:off x="6186196" y="2774886"/>
            <a:ext cx="1063690" cy="9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5" idx="1"/>
          </p:cNvCxnSpPr>
          <p:nvPr/>
        </p:nvCxnSpPr>
        <p:spPr>
          <a:xfrm>
            <a:off x="6438900" y="4895850"/>
            <a:ext cx="848308" cy="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9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3" end="3"/>
                                            </p:txEl>
                                          </p:spTgt>
                                        </p:tgtEl>
                                      </p:cBhvr>
                                    </p:animEffect>
                                    <p:set>
                                      <p:cBhvr>
                                        <p:cTn id="28" dur="1" fill="hold">
                                          <p:stCondLst>
                                            <p:cond delay="499"/>
                                          </p:stCondLst>
                                        </p:cTn>
                                        <p:tgtEl>
                                          <p:spTgt spid="4">
                                            <p:txEl>
                                              <p:pRg st="3" end="3"/>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xEl>
                                              <p:pRg st="4" end="4"/>
                                            </p:txEl>
                                          </p:spTgt>
                                        </p:tgtEl>
                                      </p:cBhvr>
                                    </p:animEffect>
                                    <p:set>
                                      <p:cBhvr>
                                        <p:cTn id="31" dur="1" fill="hold">
                                          <p:stCondLst>
                                            <p:cond delay="499"/>
                                          </p:stCondLst>
                                        </p:cTn>
                                        <p:tgtEl>
                                          <p:spTgt spid="4">
                                            <p:txEl>
                                              <p:pRg st="4" end="4"/>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itle 1"/>
          <p:cNvSpPr txBox="1">
            <a:spLocks/>
          </p:cNvSpPr>
          <p:nvPr/>
        </p:nvSpPr>
        <p:spPr>
          <a:xfrm>
            <a:off x="0" y="-19549"/>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cs typeface="+mj-cs"/>
              </a:rPr>
              <a:t>Three types of heights in NSRS</a:t>
            </a:r>
          </a:p>
        </p:txBody>
      </p:sp>
      <p:grpSp>
        <p:nvGrpSpPr>
          <p:cNvPr id="7" name="Water Level">
            <a:extLst>
              <a:ext uri="{FF2B5EF4-FFF2-40B4-BE49-F238E27FC236}">
                <a16:creationId xmlns:a16="http://schemas.microsoft.com/office/drawing/2014/main" id="{CDD68D0F-CC2D-446D-9107-60BF596197EE}"/>
              </a:ext>
            </a:extLst>
          </p:cNvPr>
          <p:cNvGrpSpPr/>
          <p:nvPr/>
        </p:nvGrpSpPr>
        <p:grpSpPr>
          <a:xfrm>
            <a:off x="88744" y="4728287"/>
            <a:ext cx="8752075" cy="2017964"/>
            <a:chOff x="227917" y="4733176"/>
            <a:chExt cx="8752075" cy="2017964"/>
          </a:xfrm>
        </p:grpSpPr>
        <p:sp>
          <p:nvSpPr>
            <p:cNvPr id="55" name="Text Placeholder 4"/>
            <p:cNvSpPr txBox="1">
              <a:spLocks/>
            </p:cNvSpPr>
            <p:nvPr/>
          </p:nvSpPr>
          <p:spPr>
            <a:xfrm>
              <a:off x="2874452" y="4733176"/>
              <a:ext cx="3639559" cy="473412"/>
            </a:xfrm>
            <a:prstGeom prst="rect">
              <a:avLst/>
            </a:prstGeom>
          </p:spPr>
          <p:txBody>
            <a:bodyPr anchor="b"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Water Level or Tidal</a:t>
              </a:r>
            </a:p>
          </p:txBody>
        </p:sp>
        <p:pic>
          <p:nvPicPr>
            <p:cNvPr descr="bathgrid" id="60" name="Shape 109"/>
            <p:cNvPicPr preferRelativeResize="0">
              <a:picLocks noChangeAspect="1"/>
            </p:cNvPicPr>
            <p:nvPr/>
          </p:nvPicPr>
          <p:blipFill rotWithShape="1">
            <a:blip r:embed="rId3"/>
            <a:srcRect b="233" l="347" t="314"/>
            <a:stretch/>
          </p:blipFill>
          <p:spPr>
            <a:xfrm>
              <a:off x="3487211" y="5253498"/>
              <a:ext cx="1222605" cy="1433831"/>
            </a:xfrm>
            <a:prstGeom prst="rect">
              <a:avLst/>
            </a:prstGeom>
            <a:noFill/>
            <a:ln cap="flat" cmpd="sng" w="19050">
              <a:solidFill>
                <a:schemeClr val="bg1">
                  <a:lumMod val="65000"/>
                </a:schemeClr>
              </a:solidFill>
              <a:prstDash val="solid"/>
              <a:miter lim="800000"/>
              <a:headEnd len="med" type="none" w="med"/>
              <a:tailEnd len="med" type="none" w="med"/>
            </a:ln>
          </p:spPr>
        </p:pic>
        <p:sp>
          <p:nvSpPr>
            <p:cNvPr id="61" name="Shape 110"/>
            <p:cNvSpPr/>
            <p:nvPr/>
          </p:nvSpPr>
          <p:spPr>
            <a:xfrm>
              <a:off x="4709625" y="5290914"/>
              <a:ext cx="1463675" cy="228600"/>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NOAA and USACE Hydrography</a:t>
              </a:r>
            </a:p>
          </p:txBody>
        </p:sp>
        <p:pic>
          <p:nvPicPr>
            <p:cNvPr id="65" name="Shape 119"/>
            <p:cNvPicPr preferRelativeResize="0"/>
            <p:nvPr/>
          </p:nvPicPr>
          <p:blipFill rotWithShape="1">
            <a:blip r:embed="rId4">
              <a:extLst>
                <a:ext uri="{28A0092B-C50C-407E-A947-70E740481C1C}">
                  <a14:useLocalDpi xmlns:a14="http://schemas.microsoft.com/office/drawing/2010/main" val="0"/>
                </a:ext>
              </a:extLst>
            </a:blip>
            <a:srcRect b="50" l="66" r="200" t="204"/>
            <a:stretch/>
          </p:blipFill>
          <p:spPr>
            <a:xfrm>
              <a:off x="1665123" y="5265240"/>
              <a:ext cx="1555750" cy="1485900"/>
            </a:xfrm>
            <a:prstGeom prst="rect">
              <a:avLst/>
            </a:prstGeom>
            <a:noFill/>
            <a:ln cap="flat" cmpd="sng" w="19050">
              <a:solidFill>
                <a:schemeClr val="bg1">
                  <a:lumMod val="65000"/>
                </a:schemeClr>
              </a:solidFill>
              <a:prstDash val="solid"/>
              <a:miter lim="800000"/>
              <a:headEnd len="med" type="none" w="med"/>
              <a:tailEnd len="med" type="none" w="med"/>
            </a:ln>
          </p:spPr>
        </p:pic>
        <p:pic>
          <p:nvPicPr>
            <p:cNvPr id="73" name="Picture 72"/>
            <p:cNvPicPr>
              <a:picLocks noChangeAspect="1"/>
            </p:cNvPicPr>
            <p:nvPr/>
          </p:nvPicPr>
          <p:blipFill rotWithShape="1">
            <a:blip cstate="print" r:embed="rId5">
              <a:extLst>
                <a:ext uri="{28A0092B-C50C-407E-A947-70E740481C1C}">
                  <a14:useLocalDpi xmlns:a14="http://schemas.microsoft.com/office/drawing/2010/main" val="0"/>
                </a:ext>
              </a:extLst>
            </a:blip>
            <a:srcRect b="269" l="142" r="101" t="219"/>
            <a:stretch/>
          </p:blipFill>
          <p:spPr>
            <a:xfrm>
              <a:off x="6544577" y="4911184"/>
              <a:ext cx="2435415" cy="1751169"/>
            </a:xfrm>
            <a:prstGeom prst="rect">
              <a:avLst/>
            </a:prstGeom>
            <a:ln w="19050">
              <a:solidFill>
                <a:schemeClr val="bg1">
                  <a:lumMod val="65000"/>
                </a:schemeClr>
              </a:solidFill>
            </a:ln>
          </p:spPr>
        </p:pic>
        <p:sp>
          <p:nvSpPr>
            <p:cNvPr id="74" name="Shape 110"/>
            <p:cNvSpPr/>
            <p:nvPr/>
          </p:nvSpPr>
          <p:spPr>
            <a:xfrm>
              <a:off x="227917" y="6475880"/>
              <a:ext cx="1463675"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Daily and Extreme Water Levels (Gage)</a:t>
              </a:r>
            </a:p>
          </p:txBody>
        </p:sp>
        <p:sp>
          <p:nvSpPr>
            <p:cNvPr id="75" name="Shape 110"/>
            <p:cNvSpPr/>
            <p:nvPr/>
          </p:nvSpPr>
          <p:spPr>
            <a:xfrm>
              <a:off x="4937311" y="6162422"/>
              <a:ext cx="1638188" cy="386752"/>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Shoreline Mapping and Regulatory Boundaries at the Coast</a:t>
              </a:r>
            </a:p>
          </p:txBody>
        </p:sp>
      </p:grpSp>
      <p:grpSp>
        <p:nvGrpSpPr>
          <p:cNvPr id="10" name="Bridge"/>
          <p:cNvGrpSpPr/>
          <p:nvPr/>
        </p:nvGrpSpPr>
        <p:grpSpPr>
          <a:xfrm>
            <a:off x="2858309" y="694203"/>
            <a:ext cx="2624036" cy="706654"/>
            <a:chOff x="2858309" y="694203"/>
            <a:chExt cx="2624036" cy="706654"/>
          </a:xfrm>
        </p:grpSpPr>
        <p:pic>
          <p:nvPicPr>
            <p:cNvPr id="3" name="bridge cartoon"/>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2858309" y="694203"/>
              <a:ext cx="2624036" cy="706654"/>
            </a:xfrm>
            <a:prstGeom prst="rect">
              <a:avLst/>
            </a:prstGeom>
            <a:effectLst>
              <a:outerShdw algn="tl" blurRad="50800" dir="2700000" dist="38100" rotWithShape="0">
                <a:prstClr val="black">
                  <a:alpha val="40000"/>
                </a:prstClr>
              </a:outerShdw>
            </a:effectLst>
          </p:spPr>
        </p:pic>
        <p:sp>
          <p:nvSpPr>
            <p:cNvPr id="4" name="Left Arrow 3"/>
            <p:cNvSpPr/>
            <p:nvPr/>
          </p:nvSpPr>
          <p:spPr>
            <a:xfrm flipH="1">
              <a:off x="3952874" y="1094231"/>
              <a:ext cx="492919" cy="294849"/>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 name="geoid"/>
            <p:cNvSpPr txBox="1"/>
            <p:nvPr/>
          </p:nvSpPr>
          <p:spPr bwMode="auto">
            <a:xfrm>
              <a:off x="3931898" y="1116552"/>
              <a:ext cx="506058" cy="230832"/>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900" u="none">
                  <a:ln>
                    <a:noFill/>
                  </a:ln>
                  <a:solidFill>
                    <a:prstClr val="white"/>
                  </a:solidFill>
                  <a:effectLst/>
                  <a:uLnTx/>
                  <a:uFillTx/>
                  <a:latin charset="0" pitchFamily="34" typeface="Calibri"/>
                  <a:ea charset="-128" pitchFamily="34" typeface="ＭＳ Ｐゴシック"/>
                  <a:cs typeface="+mn-cs"/>
                </a:rPr>
                <a:t>geoid</a:t>
              </a:r>
            </a:p>
          </p:txBody>
        </p:sp>
      </p:grpSp>
      <p:grpSp>
        <p:nvGrpSpPr>
          <p:cNvPr id="14" name="Ellipsoid"/>
          <p:cNvGrpSpPr/>
          <p:nvPr/>
        </p:nvGrpSpPr>
        <p:grpSpPr>
          <a:xfrm>
            <a:off x="139054" y="1136236"/>
            <a:ext cx="3470548" cy="3482643"/>
            <a:chOff x="139054" y="1136236"/>
            <a:chExt cx="3470548" cy="3482643"/>
          </a:xfrm>
        </p:grpSpPr>
        <p:sp>
          <p:nvSpPr>
            <p:cNvPr id="54" name="Text Placeholder 4"/>
            <p:cNvSpPr txBox="1">
              <a:spLocks/>
            </p:cNvSpPr>
            <p:nvPr/>
          </p:nvSpPr>
          <p:spPr>
            <a:xfrm>
              <a:off x="939154" y="1136236"/>
              <a:ext cx="2158985" cy="414460"/>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Ellipsoidal</a:t>
              </a:r>
              <a:endParaRPr b="1" baseline="0" cap="none" dirty="0" i="0" kern="1200" kumimoji="0" lang="en-US" noProof="0" normalizeH="0" spc="0" strike="noStrike" sz="26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pic>
          <p:nvPicPr>
            <p:cNvPr descr="C:\Vicki\Work\Presentations\GRAV-D images\MN12\BaseStation.JPG" id="56" name="Shape 104"/>
            <p:cNvPicPr preferRelativeResize="0"/>
            <p:nvPr/>
          </p:nvPicPr>
          <p:blipFill rotWithShape="1">
            <a:blip r:embed="rId7">
              <a:alphaModFix/>
            </a:blip>
            <a:srcRect l="337" r="8"/>
            <a:stretch/>
          </p:blipFill>
          <p:spPr>
            <a:xfrm>
              <a:off x="218883" y="2915320"/>
              <a:ext cx="1200002" cy="1472351"/>
            </a:xfrm>
            <a:prstGeom prst="rect">
              <a:avLst/>
            </a:prstGeom>
            <a:noFill/>
            <a:ln cap="flat" cmpd="sng" w="19050">
              <a:solidFill>
                <a:schemeClr val="bg1">
                  <a:lumMod val="65000"/>
                </a:schemeClr>
              </a:solidFill>
              <a:prstDash val="solid"/>
              <a:miter lim="800000"/>
              <a:headEnd len="med" type="none" w="med"/>
              <a:tailEnd len="med" type="none" w="med"/>
            </a:ln>
          </p:spPr>
        </p:pic>
        <p:sp>
          <p:nvSpPr>
            <p:cNvPr id="57" name="Shape 105"/>
            <p:cNvSpPr txBox="1"/>
            <p:nvPr/>
          </p:nvSpPr>
          <p:spPr>
            <a:xfrm>
              <a:off x="139054" y="4351807"/>
              <a:ext cx="1600200" cy="267072"/>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GPS Observations</a:t>
              </a:r>
            </a:p>
          </p:txBody>
        </p:sp>
        <p:pic>
          <p:nvPicPr>
            <p:cNvPr descr="GPShydro" id="58" name="Shape 106"/>
            <p:cNvPicPr preferRelativeResize="0"/>
            <p:nvPr/>
          </p:nvPicPr>
          <p:blipFill rotWithShape="1">
            <a:blip r:embed="rId8">
              <a:alphaModFix/>
            </a:blip>
            <a:srcRect/>
            <a:stretch/>
          </p:blipFill>
          <p:spPr>
            <a:xfrm>
              <a:off x="218883" y="1565632"/>
              <a:ext cx="1612429" cy="1232226"/>
            </a:xfrm>
            <a:prstGeom prst="rect">
              <a:avLst/>
            </a:prstGeom>
            <a:noFill/>
            <a:ln cap="flat" cmpd="sng" w="19050">
              <a:solidFill>
                <a:schemeClr val="bg1">
                  <a:lumMod val="65000"/>
                </a:schemeClr>
              </a:solidFill>
              <a:prstDash val="solid"/>
              <a:miter lim="800000"/>
              <a:headEnd len="med" type="none" w="med"/>
              <a:tailEnd len="med" type="none" w="med"/>
            </a:ln>
          </p:spPr>
        </p:pic>
        <p:sp>
          <p:nvSpPr>
            <p:cNvPr id="59" name="Shape 107"/>
            <p:cNvSpPr txBox="1"/>
            <p:nvPr/>
          </p:nvSpPr>
          <p:spPr>
            <a:xfrm>
              <a:off x="1816798" y="1479455"/>
              <a:ext cx="1380526" cy="646331"/>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Hydrographic Surveys </a:t>
              </a:r>
            </a:p>
          </p:txBody>
        </p:sp>
        <p:pic>
          <p:nvPicPr>
            <p:cNvPr descr="plane fig reduced1" id="64" name="Shape 118"/>
            <p:cNvPicPr preferRelativeResize="0"/>
            <p:nvPr/>
          </p:nvPicPr>
          <p:blipFill rotWithShape="1">
            <a:blip r:embed="rId9">
              <a:alphaModFix/>
            </a:blip>
            <a:srcRect/>
            <a:stretch/>
          </p:blipFill>
          <p:spPr>
            <a:xfrm>
              <a:off x="1966232" y="2428000"/>
              <a:ext cx="1563621" cy="1932864"/>
            </a:xfrm>
            <a:prstGeom prst="rect">
              <a:avLst/>
            </a:prstGeom>
            <a:noFill/>
            <a:ln cap="flat" cmpd="sng" w="19050">
              <a:solidFill>
                <a:schemeClr val="bg1">
                  <a:lumMod val="65000"/>
                </a:schemeClr>
              </a:solidFill>
              <a:prstDash val="solid"/>
              <a:round/>
              <a:headEnd len="med" type="none" w="med"/>
              <a:tailEnd len="med" type="none" w="med"/>
            </a:ln>
          </p:spPr>
        </p:pic>
        <p:sp>
          <p:nvSpPr>
            <p:cNvPr id="66" name="Shape 121"/>
            <p:cNvSpPr/>
            <p:nvPr/>
          </p:nvSpPr>
          <p:spPr>
            <a:xfrm>
              <a:off x="1716836" y="4338895"/>
              <a:ext cx="1892766"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Lidar Data</a:t>
              </a:r>
            </a:p>
          </p:txBody>
        </p:sp>
        <p:sp>
          <p:nvSpPr>
            <p:cNvPr id="31" name="NAD83"/>
            <p:cNvSpPr txBox="1">
              <a:spLocks/>
            </p:cNvSpPr>
            <p:nvPr/>
          </p:nvSpPr>
          <p:spPr>
            <a:xfrm>
              <a:off x="2240578" y="1984730"/>
              <a:ext cx="857561"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NAD83</a:t>
              </a:r>
            </a:p>
          </p:txBody>
        </p:sp>
      </p:grpSp>
      <p:grpSp>
        <p:nvGrpSpPr>
          <p:cNvPr id="11" name="Orthometric"/>
          <p:cNvGrpSpPr/>
          <p:nvPr/>
        </p:nvGrpSpPr>
        <p:grpSpPr>
          <a:xfrm>
            <a:off x="4176190" y="1068867"/>
            <a:ext cx="4823030" cy="3280115"/>
            <a:chOff x="4176190" y="1068867"/>
            <a:chExt cx="4823030" cy="3280115"/>
          </a:xfrm>
        </p:grpSpPr>
        <p:sp>
          <p:nvSpPr>
            <p:cNvPr id="52" name="Text Placeholder 4"/>
            <p:cNvSpPr txBox="1">
              <a:spLocks/>
            </p:cNvSpPr>
            <p:nvPr/>
          </p:nvSpPr>
          <p:spPr>
            <a:xfrm>
              <a:off x="5443017" y="1068867"/>
              <a:ext cx="2295391" cy="414459"/>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err="1"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Orthometric</a:t>
              </a: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sp>
          <p:nvSpPr>
            <p:cNvPr id="62" name="Shape 111"/>
            <p:cNvSpPr/>
            <p:nvPr/>
          </p:nvSpPr>
          <p:spPr>
            <a:xfrm>
              <a:off x="6256999" y="1482268"/>
              <a:ext cx="929639" cy="396454"/>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USGS </a:t>
              </a:r>
            </a:p>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Topography</a:t>
              </a:r>
            </a:p>
          </p:txBody>
        </p:sp>
        <p:pic>
          <p:nvPicPr>
            <p:cNvPr id="63" name="Shape 117"/>
            <p:cNvPicPr preferRelativeResize="0"/>
            <p:nvPr/>
          </p:nvPicPr>
          <p:blipFill rotWithShape="1">
            <a:blip r:embed="rId10">
              <a:alphaModFix/>
            </a:blip>
            <a:srcRect b="32" l="204" r="207" t="113"/>
            <a:stretch/>
          </p:blipFill>
          <p:spPr>
            <a:xfrm>
              <a:off x="7666391" y="1425744"/>
              <a:ext cx="1259663" cy="1886673"/>
            </a:xfrm>
            <a:prstGeom prst="rect">
              <a:avLst/>
            </a:prstGeom>
            <a:noFill/>
            <a:ln cap="flat" cmpd="sng" w="19304">
              <a:solidFill>
                <a:schemeClr val="bg1">
                  <a:lumMod val="65000"/>
                </a:schemeClr>
              </a:solidFill>
              <a:prstDash val="solid"/>
              <a:miter lim="800000"/>
              <a:headEnd len="med" type="none" w="med"/>
              <a:tailEnd len="med" type="none" w="med"/>
            </a:ln>
          </p:spPr>
        </p:pic>
        <p:pic>
          <p:nvPicPr>
            <p:cNvPr descr="using digital level" id="67" name="Shape 123"/>
            <p:cNvPicPr preferRelativeResize="0"/>
            <p:nvPr/>
          </p:nvPicPr>
          <p:blipFill rotWithShape="1">
            <a:blip r:embed="rId11">
              <a:alphaModFix/>
            </a:blip>
            <a:srcRect/>
            <a:stretch/>
          </p:blipFill>
          <p:spPr>
            <a:xfrm>
              <a:off x="6463326" y="2721372"/>
              <a:ext cx="1059174" cy="1596744"/>
            </a:xfrm>
            <a:prstGeom prst="rect">
              <a:avLst/>
            </a:prstGeom>
            <a:noFill/>
            <a:ln cap="flat" cmpd="sng" w="19050">
              <a:solidFill>
                <a:schemeClr val="bg1">
                  <a:lumMod val="65000"/>
                </a:schemeClr>
              </a:solidFill>
              <a:prstDash val="solid"/>
              <a:round/>
              <a:headEnd len="med" type="none" w="med"/>
              <a:tailEnd len="med" type="none" w="med"/>
            </a:ln>
          </p:spPr>
        </p:pic>
        <p:pic>
          <p:nvPicPr>
            <p:cNvPr id="68" name="Picture 67"/>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4176190" y="1473407"/>
              <a:ext cx="2124189" cy="2124189"/>
            </a:xfrm>
            <a:prstGeom prst="rect">
              <a:avLst/>
            </a:prstGeom>
            <a:ln w="19050">
              <a:solidFill>
                <a:schemeClr val="bg1">
                  <a:lumMod val="65000"/>
                </a:schemeClr>
              </a:solidFill>
            </a:ln>
          </p:spPr>
        </p:pic>
        <p:sp>
          <p:nvSpPr>
            <p:cNvPr id="70" name="Shape 111"/>
            <p:cNvSpPr/>
            <p:nvPr/>
          </p:nvSpPr>
          <p:spPr>
            <a:xfrm>
              <a:off x="7915006" y="3321517"/>
              <a:ext cx="1084214"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FEMA NFIP Data &amp; Maps</a:t>
              </a:r>
            </a:p>
          </p:txBody>
        </p:sp>
        <p:sp>
          <p:nvSpPr>
            <p:cNvPr id="71" name="Shape 111"/>
            <p:cNvSpPr/>
            <p:nvPr/>
          </p:nvSpPr>
          <p:spPr>
            <a:xfrm>
              <a:off x="4678949" y="3952528"/>
              <a:ext cx="1828827"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Engineering and Construction Surveys</a:t>
              </a:r>
            </a:p>
          </p:txBody>
        </p:sp>
        <p:sp>
          <p:nvSpPr>
            <p:cNvPr id="33" name="NAVD88"/>
            <p:cNvSpPr txBox="1">
              <a:spLocks/>
            </p:cNvSpPr>
            <p:nvPr/>
          </p:nvSpPr>
          <p:spPr>
            <a:xfrm>
              <a:off x="6524400" y="1983125"/>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NAVD88</a:t>
              </a:r>
            </a:p>
          </p:txBody>
        </p:sp>
        <p:sp>
          <p:nvSpPr>
            <p:cNvPr id="34" name="NGVD29"/>
            <p:cNvSpPr txBox="1">
              <a:spLocks/>
            </p:cNvSpPr>
            <p:nvPr/>
          </p:nvSpPr>
          <p:spPr>
            <a:xfrm>
              <a:off x="6524400" y="2270280"/>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NGVD29</a:t>
              </a:r>
            </a:p>
          </p:txBody>
        </p:sp>
      </p:grpSp>
    </p:spTree>
    <p:extLst>
      <p:ext uri="{BB962C8B-B14F-4D97-AF65-F5344CB8AC3E}">
        <p14:creationId xmlns:p14="http://schemas.microsoft.com/office/powerpoint/2010/main" val="46771138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2">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1+#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10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p:cNvSpPr txBox="1">
            <a:spLocks/>
          </p:cNvSpPr>
          <p:nvPr/>
        </p:nvSpPr>
        <p:spPr>
          <a:xfrm>
            <a:off x="5443017" y="1068867"/>
            <a:ext cx="2295391" cy="414459"/>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Orthometric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65141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4by3.potx" id="{5AAB0E61-1127-48B6-8511-D4DA99B8B270}" vid="{DDBA5611-CF83-47A2-988B-D9C43332CB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2621</TotalTime>
  <Words>3078</Words>
  <Application>Microsoft Office PowerPoint</Application>
  <PresentationFormat>On-screen Show (4:3)</PresentationFormat>
  <Paragraphs>404</Paragraphs>
  <Slides>37</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Cambria</vt:lpstr>
      <vt:lpstr>Rage Italic</vt:lpstr>
      <vt:lpstr>Times New Roman</vt:lpstr>
      <vt:lpstr>Wingdings</vt:lpstr>
      <vt:lpstr>Office Theme</vt:lpstr>
      <vt:lpstr>Geodesy for the Geographer Vertical Datums for the Floodplain Manager</vt:lpstr>
      <vt:lpstr>Organizational Structure</vt:lpstr>
      <vt:lpstr>Organizational Structure</vt:lpstr>
      <vt:lpstr>NGS Mission</vt:lpstr>
      <vt:lpstr>Modernizing the NSRS</vt:lpstr>
      <vt:lpstr>PowerPoint Presentation</vt:lpstr>
      <vt:lpstr>PowerPoint Presentation</vt:lpstr>
      <vt:lpstr>PowerPoint Presentation</vt:lpstr>
      <vt:lpstr>PowerPoint Presentation</vt:lpstr>
      <vt:lpstr>Comparing Orthometric (aka Ortho) Heights</vt:lpstr>
      <vt:lpstr>PowerPoint Presentation</vt:lpstr>
      <vt:lpstr>PowerPoint Presentation</vt:lpstr>
      <vt:lpstr>Ok Jeff, how do I do that?</vt:lpstr>
      <vt:lpstr>PowerPoint Presentation</vt:lpstr>
      <vt:lpstr>PowerPoint Presentation</vt:lpstr>
      <vt:lpstr>PowerPoint Presentation</vt:lpstr>
      <vt:lpstr>NGVD29 – based on 26 tide gauges</vt:lpstr>
      <vt:lpstr>PowerPoint Presentation</vt:lpstr>
      <vt:lpstr>NAVD88 – based on single benchmark</vt:lpstr>
      <vt:lpstr>PowerPoint Presentation</vt:lpstr>
      <vt:lpstr>NAVD88 – based on single benchmark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PowerPoint Presentation</vt:lpstr>
      <vt:lpstr>Preparing for NAPGD2022</vt:lpstr>
      <vt:lpstr>PowerPoint Presentation</vt:lpstr>
      <vt:lpstr>Regional Geodetic Advisor Program</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Geodetic Surveying Vertical Datums, Geoids, OPUS, NCAT, and more</dc:title>
  <dc:creator>Jeff Jalbrzikowski</dc:creator>
  <cp:lastModifiedBy>Jeff Jalbrzikowski</cp:lastModifiedBy>
  <cp:revision>54</cp:revision>
  <dcterms:created xsi:type="dcterms:W3CDTF">2023-02-26T19:04:01Z</dcterms:created>
  <dcterms:modified xsi:type="dcterms:W3CDTF">2024-05-21T17:49:53Z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2742491</vt:lpwstr>
  </property>
  <property fmtid="{D5CDD505-2E9C-101B-9397-08002B2CF9AE}" name="NXPowerLiteSettings" pid="3">
    <vt:lpwstr>F70005D002A000</vt:lpwstr>
  </property>
  <property fmtid="{D5CDD505-2E9C-101B-9397-08002B2CF9AE}" name="NXPowerLiteVersion" pid="4">
    <vt:lpwstr>D10.2.0</vt:lpwstr>
  </property>
</Properties>
</file>