
<file path=[Content_Types].xml><?xml version="1.0" encoding="utf-8"?>
<Types xmlns="http://schemas.openxmlformats.org/package/2006/content-types">
  <Default ContentType="image/gif" Extension="gif"/>
  <Default ContentType="image/jpeg" Extension="jpeg"/>
  <Default ContentType="image/jpeg" Extension="jpg"/>
  <Default ContentType="image/png" Extension="png"/>
  <Default ContentType="application/vnd.openxmlformats-package.relationships+xml" Extension="rels"/>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image/jpg" PartName="/ppt/media/image12.jpg"/>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tags+xml" PartName="/ppt/tags/tag1.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tags+xml" PartName="/ppt/tags/tag2.xml"/>
  <Override ContentType="application/vnd.openxmlformats-officedocument.presentationml.notesSlide+xml" PartName="/ppt/notesSlides/notesSlide22.xml"/>
  <Override ContentType="application/vnd.openxmlformats-officedocument.presentationml.tags+xml" PartName="/ppt/tags/tag3.xml"/>
  <Override ContentType="application/vnd.openxmlformats-officedocument.presentationml.notesSlide+xml" PartName="/ppt/notesSlides/notesSlide23.xml"/>
  <Override ContentType="application/vnd.openxmlformats-officedocument.presentationml.tags+xml" PartName="/ppt/tags/tag4.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tags+xml" PartName="/ppt/tags/tag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image/jpg" PartName="/ppt/media/image28.jpg"/>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tags+xml" PartName="/ppt/tags/tag6.xml"/>
  <Override ContentType="application/vnd.openxmlformats-officedocument.presentationml.notesSlide+xml" PartName="/ppt/notesSlides/notesSlide44.xml"/>
  <Override ContentType="application/vnd.openxmlformats-officedocument.presentationml.tags+xml" PartName="/ppt/tags/tag7.xml"/>
  <Override ContentType="application/vnd.openxmlformats-officedocument.presentationml.notesSlide+xml" PartName="/ppt/notesSlides/notesSlide45.xml"/>
  <Override ContentType="application/vnd.openxmlformats-officedocument.presentationml.tags+xml" PartName="/ppt/tags/tag8.xml"/>
  <Override ContentType="application/vnd.openxmlformats-officedocument.presentationml.notesSlide+xml" PartName="/ppt/notesSlides/notesSlide46.xml"/>
  <Override ContentType="application/vnd.openxmlformats-officedocument.presentationml.tags+xml" PartName="/ppt/tags/tag9.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257" r:id="rId2"/>
    <p:sldId id="2502" r:id="rId3"/>
    <p:sldId id="2503" r:id="rId4"/>
    <p:sldId id="2408" r:id="rId5"/>
    <p:sldId id="260" r:id="rId6"/>
    <p:sldId id="2389" r:id="rId7"/>
    <p:sldId id="1939" r:id="rId8"/>
    <p:sldId id="1988" r:id="rId9"/>
    <p:sldId id="2490" r:id="rId10"/>
    <p:sldId id="277" r:id="rId11"/>
    <p:sldId id="1397" r:id="rId12"/>
    <p:sldId id="1983" r:id="rId13"/>
    <p:sldId id="2414" r:id="rId14"/>
    <p:sldId id="2415" r:id="rId15"/>
    <p:sldId id="2416" r:id="rId16"/>
    <p:sldId id="2417" r:id="rId17"/>
    <p:sldId id="854" r:id="rId18"/>
    <p:sldId id="2464" r:id="rId19"/>
    <p:sldId id="2481" r:id="rId20"/>
    <p:sldId id="2404" r:id="rId21"/>
    <p:sldId id="2001" r:id="rId22"/>
    <p:sldId id="1453" r:id="rId23"/>
    <p:sldId id="1463" r:id="rId24"/>
    <p:sldId id="1464" r:id="rId25"/>
    <p:sldId id="1465" r:id="rId26"/>
    <p:sldId id="1466" r:id="rId27"/>
    <p:sldId id="2445" r:id="rId28"/>
    <p:sldId id="2495" r:id="rId29"/>
    <p:sldId id="2506" r:id="rId30"/>
    <p:sldId id="2443" r:id="rId31"/>
    <p:sldId id="2446" r:id="rId32"/>
    <p:sldId id="2444" r:id="rId33"/>
    <p:sldId id="2363" r:id="rId34"/>
    <p:sldId id="2469" r:id="rId35"/>
    <p:sldId id="2470" r:id="rId36"/>
    <p:sldId id="2032" r:id="rId37"/>
    <p:sldId id="2033" r:id="rId38"/>
    <p:sldId id="2504" r:id="rId39"/>
    <p:sldId id="2505" r:id="rId40"/>
    <p:sldId id="2036" r:id="rId41"/>
    <p:sldId id="2463" r:id="rId42"/>
    <p:sldId id="2418" r:id="rId43"/>
    <p:sldId id="2407" r:id="rId44"/>
    <p:sldId id="2456" r:id="rId45"/>
    <p:sldId id="2496" r:id="rId46"/>
    <p:sldId id="2497" r:id="rId47"/>
    <p:sldId id="2449" r:id="rId48"/>
    <p:sldId id="2450" r:id="rId49"/>
    <p:sldId id="2451" r:id="rId50"/>
    <p:sldId id="2452" r:id="rId51"/>
    <p:sldId id="2501" r:id="rId52"/>
    <p:sldId id="2453" r:id="rId53"/>
    <p:sldId id="2454" r:id="rId54"/>
    <p:sldId id="2457" r:id="rId55"/>
    <p:sldId id="2458" r:id="rId56"/>
    <p:sldId id="2044" r:id="rId57"/>
    <p:sldId id="2400" r:id="rId58"/>
    <p:sldId id="2459" r:id="rId59"/>
    <p:sldId id="803" r:id="rId60"/>
    <p:sldId id="727" r:id="rId61"/>
    <p:sldId id="728" r:id="rId62"/>
    <p:sldId id="789" r:id="rId63"/>
    <p:sldId id="790" r:id="rId64"/>
    <p:sldId id="791" r:id="rId65"/>
    <p:sldId id="792" r:id="rId66"/>
    <p:sldId id="793" r:id="rId67"/>
    <p:sldId id="794" r:id="rId68"/>
    <p:sldId id="795" r:id="rId69"/>
    <p:sldId id="256" r:id="rId70"/>
    <p:sldId id="263" r:id="rId71"/>
    <p:sldId id="264" r:id="rId72"/>
    <p:sldId id="740" r:id="rId73"/>
    <p:sldId id="2473" r:id="rId74"/>
    <p:sldId id="2474" r:id="rId75"/>
    <p:sldId id="2378" r:id="rId76"/>
    <p:sldId id="2381" r:id="rId77"/>
    <p:sldId id="2498" r:id="rId78"/>
    <p:sldId id="2360" r:id="rId79"/>
    <p:sldId id="2476" r:id="rId80"/>
    <p:sldId id="855" r:id="rId81"/>
    <p:sldId id="2479" r:id="rId82"/>
    <p:sldId id="259" r:id="rId83"/>
    <p:sldId id="2493" r:id="rId84"/>
    <p:sldId id="2494" r:id="rId85"/>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104" userDrawn="1">
          <p15:clr>
            <a:srgbClr val="A4A3A4"/>
          </p15:clr>
        </p15:guide>
        <p15:guide id="4" pos="576" userDrawn="1">
          <p15:clr>
            <a:srgbClr val="A4A3A4"/>
          </p15:clr>
        </p15:guide>
        <p15:guide id="5" orient="horz" pos="656" userDrawn="1">
          <p15:clr>
            <a:srgbClr val="A4A3A4"/>
          </p15:clr>
        </p15:guide>
        <p15:guide id="6" orient="horz" pos="36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8" autoAdjust="0"/>
    <p:restoredTop sz="60297" autoAdjust="0"/>
  </p:normalViewPr>
  <p:slideViewPr>
    <p:cSldViewPr snapToGrid="0" snapToObjects="1">
      <p:cViewPr varScale="1">
        <p:scale>
          <a:sx n="78" d="100"/>
          <a:sy n="78" d="100"/>
        </p:scale>
        <p:origin x="624" y="72"/>
      </p:cViewPr>
      <p:guideLst>
        <p:guide orient="horz" pos="2160"/>
        <p:guide pos="3840"/>
        <p:guide pos="7104"/>
        <p:guide pos="576"/>
        <p:guide orient="horz" pos="656"/>
        <p:guide orient="horz" pos="3696"/>
      </p:guideLst>
    </p:cSldViewPr>
  </p:slideViewPr>
  <p:notesTextViewPr>
    <p:cViewPr>
      <p:scale>
        <a:sx n="3" d="2"/>
        <a:sy n="3" d="2"/>
      </p:scale>
      <p:origin x="0" y="0"/>
    </p:cViewPr>
  </p:notesTextViewPr>
  <p:sorterViewPr>
    <p:cViewPr>
      <p:scale>
        <a:sx n="66" d="100"/>
        <a:sy n="66" d="100"/>
      </p:scale>
      <p:origin x="0" y="-505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618CB5-095A-482C-A694-A1B7A471FED7}" type="datetimeFigureOut">
              <a:rPr lang="en-US" smtClean="0"/>
              <a:t>10/01/2024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E29FB0-8150-449D-AB8E-6FB22E8315DD}" type="slidenum">
              <a:rPr lang="en-US" smtClean="0"/>
              <a:t>‹#›</a:t>
            </a:fld>
            <a:endParaRPr lang="en-US"/>
          </a:p>
        </p:txBody>
      </p:sp>
    </p:spTree>
    <p:extLst>
      <p:ext uri="{BB962C8B-B14F-4D97-AF65-F5344CB8AC3E}">
        <p14:creationId xmlns:p14="http://schemas.microsoft.com/office/powerpoint/2010/main" val="370904791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-We are</a:t>
            </a:r>
            <a:r>
              <a:rPr lang="en-US" baseline="0" dirty="0"/>
              <a:t> the Federal Government’s oldest scientific agency.</a:t>
            </a:r>
          </a:p>
          <a:p>
            <a:r>
              <a:rPr lang="en-US" baseline="0" dirty="0"/>
              <a:t>-part of the Executive Branch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 know it can seem kind of strange that NGS is part of the NOS, but the origins of NGS lie with the C&amp;GS.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-we are a “Program Office” of the NOS</a:t>
            </a:r>
          </a:p>
          <a:p>
            <a:r>
              <a:rPr lang="en-US" baseline="0" dirty="0"/>
              <a:t>Survey of the Coast – 1807</a:t>
            </a:r>
          </a:p>
          <a:p>
            <a:r>
              <a:rPr lang="en-US" baseline="0" dirty="0"/>
              <a:t>Coast Survey – 1836</a:t>
            </a:r>
          </a:p>
          <a:p>
            <a:r>
              <a:rPr lang="en-US" baseline="0" dirty="0"/>
              <a:t>Coast and Geodetic Survey – 1878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NGS since 1970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17517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And now by me flipping back and forth between these, you’ve likely caught on that the stations in red are non-NCN CORS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EC7C2-2797-4141-BEE3-A4E0AD397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145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-geometric component is latitude, longitude, and ellipsoid</a:t>
            </a:r>
            <a:r>
              <a:rPr lang="en-US" baseline="0" dirty="0"/>
              <a:t> height</a:t>
            </a:r>
          </a:p>
          <a:p>
            <a:r>
              <a:rPr lang="en-US" baseline="0" dirty="0"/>
              <a:t>-geopotential component is combined with the geometric components to calculate an </a:t>
            </a:r>
            <a:r>
              <a:rPr lang="en-US" baseline="0" dirty="0" err="1"/>
              <a:t>ortho</a:t>
            </a:r>
            <a:r>
              <a:rPr lang="en-US" baseline="0" dirty="0"/>
              <a:t> height or capital 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529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CED05C-FEED-4026-8EA4-FCBC60F452D4}" type="slidenum">
              <a:rPr lang="en-US" smtClean="0"/>
              <a:t>18</a:t>
            </a:fld>
            <a:endParaRPr lang="en-US"/>
          </a:p>
        </p:txBody>
      </p:sp>
    </p:spTree>
    <p:extLst>
      <p:ext uri="{BB962C8B-B14F-4D97-AF65-F5344CB8AC3E}">
        <p14:creationId xmlns:p14="http://schemas.microsoft.com/office/powerpoint/2010/main" val="3907747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678217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r>
              <a:rPr lang="en-US" b="1" dirty="0"/>
              <a:t>CLICK</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20</a:t>
            </a:fld>
            <a:endParaRPr lang="en-US"/>
          </a:p>
        </p:txBody>
      </p:sp>
    </p:spTree>
    <p:extLst>
      <p:ext uri="{BB962C8B-B14F-4D97-AF65-F5344CB8AC3E}">
        <p14:creationId xmlns:p14="http://schemas.microsoft.com/office/powerpoint/2010/main" val="2651910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what is that acronym,</a:t>
            </a:r>
            <a:r>
              <a:rPr lang="en-US" baseline="0" dirty="0"/>
              <a:t> ITRF?</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is a global reference frame,</a:t>
            </a:r>
            <a:r>
              <a:rPr lang="en-US" baseline="0" dirty="0"/>
              <a:t> the most widely adopted one, or the “gold standard” or the “Cadillac” or what-have-you</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-ITRF is the internationally recognized standard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-who realizes</a:t>
            </a:r>
            <a:r>
              <a:rPr lang="en-US" baseline="0" dirty="0"/>
              <a:t> the ITRF? well, NGS contributes to the realization but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t>
            </a:r>
            <a:r>
              <a:rPr lang="en-US" dirty="0"/>
              <a:t>The IERS is in responsible charge of defining, realizing and promoting the ITRF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the ITRF was formally adopted by the…yes, more acronyms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IUGG some years ago</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195046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Ok, now ITRF mentioned</a:t>
            </a:r>
            <a:r>
              <a:rPr lang="en-US" baseline="0" dirty="0"/>
              <a:t> a couple slides ago.</a:t>
            </a:r>
          </a:p>
          <a:p>
            <a:r>
              <a:rPr lang="en-US" baseline="0" dirty="0"/>
              <a:t>Most simplistic way to explain ITRF is to watch this animation.</a:t>
            </a:r>
            <a:endParaRPr lang="en-US" dirty="0"/>
          </a:p>
          <a:p>
            <a:r>
              <a:rPr lang="en-US" dirty="0"/>
              <a:t>This is </a:t>
            </a:r>
            <a:r>
              <a:rPr lang="en-US" i="1" dirty="0"/>
              <a:t>a very loose representation/visualization</a:t>
            </a:r>
            <a:r>
              <a:rPr lang="en-US" i="1" baseline="0" dirty="0"/>
              <a:t> </a:t>
            </a:r>
            <a:r>
              <a:rPr lang="en-US" baseline="0" dirty="0"/>
              <a:t>of what the ITRF is, a characterization only.</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284309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46249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352319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sz="1300" b="0" i="0" u="none" strike="noStrike" kern="1200" cap="none" spc="0" normalizeH="0" baseline="0" noProof="0" dirty="0">
              <a:ln>
                <a:noFill/>
              </a:ln>
              <a:solidFill>
                <a:prstClr val="black"/>
              </a:solidFill>
              <a:effectLst/>
              <a:uLnTx/>
              <a:uFillTx/>
              <a:ea typeface="ＭＳ Ｐゴシック" pitchFamily="34" charset="-128"/>
              <a:cs typeface="+mn-cs"/>
            </a:endParaRPr>
          </a:p>
        </p:txBody>
      </p:sp>
    </p:spTree>
    <p:extLst>
      <p:ext uri="{BB962C8B-B14F-4D97-AF65-F5344CB8AC3E}">
        <p14:creationId xmlns:p14="http://schemas.microsoft.com/office/powerpoint/2010/main" val="1774295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-as you can read my slide,</a:t>
            </a:r>
            <a:r>
              <a:rPr lang="en-US" baseline="0" dirty="0"/>
              <a:t> I like to point that out because over my 2 years at NGS I’ve seen and heard this misunderstanding quite a bit</a:t>
            </a:r>
          </a:p>
          <a:p>
            <a:r>
              <a:rPr lang="en-US" baseline="0" dirty="0"/>
              <a:t>-don’t worry! it doesn’t offend us! and we do work closely with USGS, but we are separate agencies within totally different departments of the federal government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124449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Helvetica Neue"/>
              </a:rPr>
              <a:t>The NOAA CORS Network is a multi-purpose, multi-agency cooperative endeavor, combining the efforts of hundreds of government, academic, and private organizations. </a:t>
            </a:r>
          </a:p>
          <a:p>
            <a:endParaRPr lang="en-US" b="0" i="0" dirty="0">
              <a:solidFill>
                <a:srgbClr val="333333"/>
              </a:solidFill>
              <a:effectLst/>
              <a:latin typeface="Helvetica Neue"/>
            </a:endParaRPr>
          </a:p>
          <a:p>
            <a:r>
              <a:rPr lang="en-US" b="0" i="0" dirty="0">
                <a:solidFill>
                  <a:srgbClr val="333333"/>
                </a:solidFill>
                <a:effectLst/>
                <a:latin typeface="Helvetica Neue"/>
              </a:rPr>
              <a:t>The stations are independently owned and operated. </a:t>
            </a:r>
          </a:p>
          <a:p>
            <a:endParaRPr lang="en-US" b="0" i="0" dirty="0">
              <a:solidFill>
                <a:srgbClr val="333333"/>
              </a:solidFill>
              <a:effectLst/>
              <a:latin typeface="Helvetica Neue"/>
            </a:endParaRPr>
          </a:p>
          <a:p>
            <a:r>
              <a:rPr lang="en-US" b="0" i="0" dirty="0">
                <a:solidFill>
                  <a:srgbClr val="333333"/>
                </a:solidFill>
                <a:effectLst/>
                <a:latin typeface="Helvetica Neue"/>
              </a:rPr>
              <a:t>Each agency shares their GNSS observations and station metadata with NGS, which are analyzed and archived.</a:t>
            </a:r>
          </a:p>
          <a:p>
            <a:endParaRPr lang="en-US" b="0" i="0" dirty="0">
              <a:solidFill>
                <a:srgbClr val="333333"/>
              </a:solidFill>
              <a:effectLst/>
              <a:latin typeface="Helvetica Neue"/>
            </a:endParaRPr>
          </a:p>
          <a:p>
            <a:r>
              <a:rPr lang="en-US" b="0" i="0" dirty="0">
                <a:solidFill>
                  <a:srgbClr val="333333"/>
                </a:solidFill>
                <a:effectLst/>
                <a:latin typeface="Helvetica Neue"/>
              </a:rPr>
              <a:t>The data is distributed free of charge with multiple forms of access.</a:t>
            </a:r>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28</a:t>
            </a:fld>
            <a:endParaRPr lang="en-US"/>
          </a:p>
        </p:txBody>
      </p:sp>
    </p:spTree>
    <p:extLst>
      <p:ext uri="{BB962C8B-B14F-4D97-AF65-F5344CB8AC3E}">
        <p14:creationId xmlns:p14="http://schemas.microsoft.com/office/powerpoint/2010/main" val="1597120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ITRF is independent of any plates, tied to the layer below, </a:t>
            </a:r>
          </a:p>
          <a:p>
            <a:r>
              <a:rPr lang="en-US" dirty="0"/>
              <a:t>-”plate-agnostic” if we want to sound all silicon valley </a:t>
            </a:r>
            <a:r>
              <a:rPr lang="en-US" dirty="0" err="1"/>
              <a:t>ish</a:t>
            </a:r>
            <a:endParaRPr lang="en-US" dirty="0"/>
          </a:p>
          <a:p>
            <a:r>
              <a:rPr lang="en-US" dirty="0"/>
              <a:t>-the plates go down about 200 km (125 mi) deep below our feet right now, as we’re on a continental plate</a:t>
            </a:r>
          </a:p>
          <a:p>
            <a:r>
              <a:rPr lang="en-US" dirty="0"/>
              <a:t>--(oceanic plates are roughly half the thickness, like 100 km)</a:t>
            </a:r>
          </a:p>
          <a:p>
            <a:r>
              <a:rPr lang="en-US" dirty="0"/>
              <a:t>-</a:t>
            </a:r>
            <a:r>
              <a:rPr lang="en-US" dirty="0">
                <a:sym typeface="Wingdings" panose="05000000000000000000" pitchFamily="2" charset="2"/>
              </a:rPr>
              <a:t> but thickness of the tectonic plates varies greatly, from down to 15 km up over the 200 km I mentioned earlier</a:t>
            </a:r>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32</a:t>
            </a:fld>
            <a:endParaRPr lang="en-US"/>
          </a:p>
        </p:txBody>
      </p:sp>
    </p:spTree>
    <p:extLst>
      <p:ext uri="{BB962C8B-B14F-4D97-AF65-F5344CB8AC3E}">
        <p14:creationId xmlns:p14="http://schemas.microsoft.com/office/powerpoint/2010/main" val="2553116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r>
              <a:rPr lang="en-US" b="1" dirty="0"/>
              <a:t>CLICK</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983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691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744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85969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502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136029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NGS has been inconsistent with these top two words.  </a:t>
            </a:r>
          </a:p>
          <a:p>
            <a:r>
              <a:rPr lang="en-US" dirty="0"/>
              <a:t>Going forward, we will use them as:</a:t>
            </a:r>
          </a:p>
          <a:p>
            <a:pPr lvl="1"/>
            <a:r>
              <a:rPr lang="en-US" dirty="0"/>
              <a:t>Conversion:  Meaning to change the type of coordinate without changing the datum or frame</a:t>
            </a:r>
          </a:p>
          <a:p>
            <a:pPr lvl="1"/>
            <a:r>
              <a:rPr lang="en-US" dirty="0"/>
              <a:t>Transformation:  Meaning to change the datum or frame, without changing the type of coordinate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en-US" alt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694604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-so you’ve probably seen that phrase that I have front and center here, NSRS Modernization</a:t>
            </a:r>
          </a:p>
          <a:p>
            <a:r>
              <a:rPr lang="en-US" dirty="0"/>
              <a:t>-that’s the blanket</a:t>
            </a:r>
            <a:r>
              <a:rPr lang="en-US" baseline="0" dirty="0"/>
              <a:t> term we use to refer to not just the new </a:t>
            </a:r>
            <a:r>
              <a:rPr lang="en-US" baseline="0" dirty="0" err="1"/>
              <a:t>datums</a:t>
            </a:r>
            <a:r>
              <a:rPr lang="en-US" baseline="0" dirty="0"/>
              <a:t> but other updates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42</a:t>
            </a:fld>
            <a:endParaRPr lang="en-US"/>
          </a:p>
        </p:txBody>
      </p:sp>
    </p:spTree>
    <p:extLst>
      <p:ext uri="{BB962C8B-B14F-4D97-AF65-F5344CB8AC3E}">
        <p14:creationId xmlns:p14="http://schemas.microsoft.com/office/powerpoint/2010/main" val="3785747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6</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311400" y="527050"/>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NGS develops and maintains the National Spatial Reference System, a national coordinate system that provides the foundation for transportation, navigation, land record systems, mapping and charting efforts, and a multitude of scientific and engineering applications</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CLICK</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You’ve all seen this or some similar graphic I’m sure.  That bottom layer… that’s our baby, the NSRS.</a:t>
            </a:r>
          </a:p>
        </p:txBody>
      </p:sp>
    </p:spTree>
    <p:extLst>
      <p:ext uri="{BB962C8B-B14F-4D97-AF65-F5344CB8AC3E}">
        <p14:creationId xmlns:p14="http://schemas.microsoft.com/office/powerpoint/2010/main" val="35945005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Cambria" panose="02040503050406030204" pitchFamily="18" charset="0"/>
                <a:ea typeface="Cambria" panose="02040503050406030204" pitchFamily="18" charset="0"/>
              </a:rPr>
              <a:t>What’s the magnitude of the horizontal datum shift across Pennsylvania?</a:t>
            </a:r>
          </a:p>
          <a:p>
            <a:pPr algn="l"/>
            <a:r>
              <a:rPr lang="en-US" sz="1200" dirty="0">
                <a:latin typeface="Cambria" panose="02040503050406030204" pitchFamily="18" charset="0"/>
                <a:ea typeface="Cambria" panose="02040503050406030204" pitchFamily="18" charset="0"/>
              </a:rPr>
              <a:t>Minimum Shift ~3.75 feet</a:t>
            </a:r>
          </a:p>
          <a:p>
            <a:pPr algn="l"/>
            <a:r>
              <a:rPr lang="en-US" sz="1200" dirty="0">
                <a:latin typeface="Cambria" panose="02040503050406030204" pitchFamily="18" charset="0"/>
                <a:ea typeface="Cambria" panose="02040503050406030204" pitchFamily="18" charset="0"/>
              </a:rPr>
              <a:t>Maximum Shift ~3.97</a:t>
            </a:r>
          </a:p>
          <a:p>
            <a:pPr algn="l"/>
            <a:endParaRPr lang="en-US" sz="1200" dirty="0">
              <a:latin typeface="Cambria" panose="02040503050406030204" pitchFamily="18" charset="0"/>
              <a:ea typeface="Cambria" panose="02040503050406030204" pitchFamily="18" charset="0"/>
            </a:endParaRPr>
          </a:p>
          <a:p>
            <a:pPr algn="l"/>
            <a:r>
              <a:rPr lang="en-US" sz="1200" dirty="0">
                <a:latin typeface="Cambria" panose="02040503050406030204" pitchFamily="18" charset="0"/>
                <a:ea typeface="Cambria" panose="02040503050406030204" pitchFamily="18" charset="0"/>
              </a:rPr>
              <a:t>Remember this is just an estimation, don’t hold me to the numbers please</a:t>
            </a:r>
          </a:p>
          <a:p>
            <a:pPr algn="l"/>
            <a:endParaRPr lang="en-US" dirty="0"/>
          </a:p>
        </p:txBody>
      </p:sp>
      <p:sp>
        <p:nvSpPr>
          <p:cNvPr id="4" name="Slide Number Placeholder 3"/>
          <p:cNvSpPr>
            <a:spLocks noGrp="1"/>
          </p:cNvSpPr>
          <p:nvPr>
            <p:ph type="sldNum" sz="quarter" idx="5"/>
          </p:nvPr>
        </p:nvSpPr>
        <p:spPr/>
        <p:txBody>
          <a:bodyPr/>
          <a:lstStyle/>
          <a:p>
            <a:fld id="{8C5A6246-21F9-416C-BD6D-2D5049A04672}" type="slidenum">
              <a:rPr lang="en-US" smtClean="0"/>
              <a:t>43</a:t>
            </a:fld>
            <a:endParaRPr lang="en-US"/>
          </a:p>
        </p:txBody>
      </p:sp>
    </p:spTree>
    <p:extLst>
      <p:ext uri="{BB962C8B-B14F-4D97-AF65-F5344CB8AC3E}">
        <p14:creationId xmlns:p14="http://schemas.microsoft.com/office/powerpoint/2010/main" val="1637953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7191B-5443-0B49-80DC-518BB88BFE36}" type="slidenum">
              <a:rPr lang="en-US" smtClean="0"/>
              <a:t>46</a:t>
            </a:fld>
            <a:endParaRPr lang="en-US"/>
          </a:p>
        </p:txBody>
      </p:sp>
    </p:spTree>
    <p:extLst>
      <p:ext uri="{BB962C8B-B14F-4D97-AF65-F5344CB8AC3E}">
        <p14:creationId xmlns:p14="http://schemas.microsoft.com/office/powerpoint/2010/main" val="588643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best performing zone </a:t>
            </a:r>
            <a:r>
              <a:rPr lang="en-US"/>
              <a:t>layer anywhere?</a:t>
            </a:r>
          </a:p>
        </p:txBody>
      </p:sp>
      <p:sp>
        <p:nvSpPr>
          <p:cNvPr id="4" name="Slide Number Placeholder 3"/>
          <p:cNvSpPr>
            <a:spLocks noGrp="1"/>
          </p:cNvSpPr>
          <p:nvPr>
            <p:ph type="sldNum" sz="quarter" idx="5"/>
          </p:nvPr>
        </p:nvSpPr>
        <p:spPr/>
        <p:txBody>
          <a:bodyPr/>
          <a:lstStyle/>
          <a:p>
            <a:fld id="{B3E29FB0-8150-449D-AB8E-6FB22E8315DD}" type="slidenum">
              <a:rPr lang="en-US" smtClean="0"/>
              <a:t>54</a:t>
            </a:fld>
            <a:endParaRPr lang="en-US"/>
          </a:p>
        </p:txBody>
      </p:sp>
    </p:spTree>
    <p:extLst>
      <p:ext uri="{BB962C8B-B14F-4D97-AF65-F5344CB8AC3E}">
        <p14:creationId xmlns:p14="http://schemas.microsoft.com/office/powerpoint/2010/main" val="355443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5818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with the SPCS83 zones</a:t>
            </a:r>
            <a:r>
              <a:rPr lang="en-US" baseline="0" dirty="0"/>
              <a:t> as a frame of reference</a:t>
            </a:r>
          </a:p>
          <a:p>
            <a:endParaRPr lang="en-US" baseline="0" dirty="0"/>
          </a:p>
          <a:p>
            <a:r>
              <a:rPr lang="en-US" baseline="0" dirty="0"/>
              <a:t>NOTE that the color shading of these zones is matched to that of the Preliminary SPCS2022 Zones that follow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2565449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-geometric component is latitude, longitude, and ellipsoid</a:t>
            </a:r>
            <a:r>
              <a:rPr lang="en-US" baseline="0" dirty="0"/>
              <a:t> height</a:t>
            </a:r>
          </a:p>
          <a:p>
            <a:r>
              <a:rPr lang="en-US" baseline="0" dirty="0"/>
              <a:t>-geopotential component is combined with the geometric components to calculate an </a:t>
            </a:r>
            <a:r>
              <a:rPr lang="en-US" baseline="0" dirty="0" err="1"/>
              <a:t>ortho</a:t>
            </a:r>
            <a:r>
              <a:rPr lang="en-US" baseline="0" dirty="0"/>
              <a:t> height or capital 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1648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aseline="0" dirty="0">
                <a:latin typeface="Times New Roman" pitchFamily="18" charset="0"/>
              </a:rPr>
              <a:t>This slide illustrates the 3 categories of vertical </a:t>
            </a:r>
            <a:r>
              <a:rPr lang="en-US" altLang="en-US" baseline="0" dirty="0" err="1">
                <a:latin typeface="Times New Roman" pitchFamily="18" charset="0"/>
              </a:rPr>
              <a:t>datums</a:t>
            </a:r>
            <a:r>
              <a:rPr lang="en-US" altLang="en-US" baseline="0" dirty="0">
                <a:latin typeface="Times New Roman" pitchFamily="18" charset="0"/>
              </a:rPr>
              <a:t> and examples of where each is directly used They are project and application dependent.</a:t>
            </a:r>
            <a:endParaRPr lang="en-US"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First, we have </a:t>
            </a:r>
            <a:r>
              <a:rPr lang="en-US" b="1" dirty="0">
                <a:latin typeface="Arial" panose="020B0604020202020204" pitchFamily="34" charset="0"/>
                <a:cs typeface="Arial" panose="020B0604020202020204" pitchFamily="34" charset="0"/>
              </a:rPr>
              <a:t>ellipsoidal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Examples include WGS84 and</a:t>
            </a:r>
            <a:r>
              <a:rPr lang="en-US" baseline="0" dirty="0">
                <a:latin typeface="Arial" panose="020B0604020202020204" pitchFamily="34" charset="0"/>
                <a:cs typeface="Arial" panose="020B0604020202020204" pitchFamily="34" charset="0"/>
              </a:rPr>
              <a:t> NAD83</a:t>
            </a:r>
            <a:r>
              <a:rPr lang="en-US" dirty="0">
                <a:latin typeface="Arial" panose="020B0604020202020204" pitchFamily="34" charset="0"/>
                <a:cs typeface="Arial" panose="020B0604020202020204" pitchFamily="34" charset="0"/>
              </a:rPr>
              <a:t> (North American Datum of 1983).  You will encounter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frequently in hydrographic surveys that are vertically referenced with RTK-GPS; any native GPS measurements; and even raw </a:t>
            </a:r>
            <a:r>
              <a:rPr lang="en-US" dirty="0" err="1">
                <a:latin typeface="Arial" panose="020B0604020202020204" pitchFamily="34" charset="0"/>
                <a:cs typeface="Arial" panose="020B0604020202020204" pitchFamily="34" charset="0"/>
              </a:rPr>
              <a:t>lidar</a:t>
            </a:r>
            <a:r>
              <a:rPr lang="en-US" dirty="0">
                <a:latin typeface="Arial" panose="020B0604020202020204" pitchFamily="34" charset="0"/>
                <a:cs typeface="Arial" panose="020B0604020202020204" pitchFamily="34" charset="0"/>
              </a:rPr>
              <a:t> datasets.</a:t>
            </a:r>
          </a:p>
          <a:p>
            <a:pPr marL="231115" indent="-231115">
              <a:buFont typeface="+mj-lt"/>
              <a:buAutoNum type="arabicPeriod"/>
            </a:pPr>
            <a:r>
              <a:rPr lang="en-US" dirty="0">
                <a:latin typeface="Arial" panose="020B0604020202020204" pitchFamily="34" charset="0"/>
                <a:cs typeface="Arial" panose="020B0604020202020204" pitchFamily="34" charset="0"/>
              </a:rPr>
              <a:t>Next, we have </a:t>
            </a:r>
            <a:r>
              <a:rPr lang="en-US" b="1" dirty="0">
                <a:latin typeface="Arial" panose="020B0604020202020204" pitchFamily="34" charset="0"/>
                <a:cs typeface="Arial" panose="020B0604020202020204" pitchFamily="34" charset="0"/>
              </a:rPr>
              <a:t>orthometric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are very important because height differences referenced to orthometric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will allow us to know the direction water will flow,</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because they have been “gravity-corrected”. The North American Vertical Datum of 1988 (or NAVD 88) is an orthometric datum, which you will see on USGS topographic maps, engineering and development site surveys, and FEMA Flood Insurance Rate Maps.</a:t>
            </a:r>
          </a:p>
          <a:p>
            <a:pPr marL="231115" indent="-231115">
              <a:buFont typeface="+mj-lt"/>
              <a:buAutoNum type="arabicPeriod"/>
            </a:pPr>
            <a:r>
              <a:rPr lang="en-US" dirty="0">
                <a:latin typeface="Arial" panose="020B0604020202020204" pitchFamily="34" charset="0"/>
                <a:cs typeface="Arial" panose="020B0604020202020204" pitchFamily="34" charset="0"/>
              </a:rPr>
              <a:t>Finally, we have </a:t>
            </a:r>
            <a:r>
              <a:rPr lang="en-US" b="1" dirty="0">
                <a:latin typeface="Arial" panose="020B0604020202020204" pitchFamily="34" charset="0"/>
                <a:cs typeface="Arial" panose="020B0604020202020204" pitchFamily="34" charset="0"/>
              </a:rPr>
              <a:t>Tidal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which are derived from water level measurements. They have extremely important applications including daily and extreme water levels; NOAA nautical charts, and shoreline mapping or boundaries along the coast.</a:t>
            </a:r>
          </a:p>
          <a:p>
            <a:pPr defTabSz="924458">
              <a:defRPr/>
            </a:pPr>
            <a:r>
              <a:rPr lang="en-US" altLang="en-US" baseline="0" dirty="0">
                <a:latin typeface="Arial" panose="020B0604020202020204" pitchFamily="34" charset="0"/>
                <a:cs typeface="Arial" panose="020B0604020202020204" pitchFamily="34" charset="0"/>
              </a:rPr>
              <a:t>*</a:t>
            </a:r>
            <a:r>
              <a:rPr lang="en-US" altLang="en-US" baseline="0" dirty="0">
                <a:latin typeface="Times New Roman" pitchFamily="18" charset="0"/>
              </a:rPr>
              <a:t>NOAA provides tools (like NCAT and </a:t>
            </a:r>
            <a:r>
              <a:rPr lang="en-US" altLang="en-US" baseline="0" dirty="0" err="1">
                <a:latin typeface="Times New Roman" pitchFamily="18" charset="0"/>
              </a:rPr>
              <a:t>Vdatum</a:t>
            </a:r>
            <a:r>
              <a:rPr lang="en-US" altLang="en-US" baseline="0" dirty="0">
                <a:latin typeface="Times New Roman" pitchFamily="18" charset="0"/>
              </a:rPr>
              <a:t>) to transform between these different height systems.</a:t>
            </a:r>
          </a:p>
          <a:p>
            <a:pPr defTabSz="924458">
              <a:defRPr/>
            </a:pPr>
            <a:endParaRPr lang="en-US" altLang="en-US" baseline="0" dirty="0">
              <a:latin typeface="Times New Roman" pitchFamily="18" charset="0"/>
            </a:endParaRPr>
          </a:p>
          <a:p>
            <a:pPr defTabSz="924458">
              <a:defRPr/>
            </a:pPr>
            <a:r>
              <a:rPr lang="en-US" altLang="en-US" baseline="0" dirty="0">
                <a:latin typeface="Times New Roman" pitchFamily="18" charset="0"/>
              </a:rPr>
              <a:t>The Bridge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C7FDA5B-9D0D-4B8C-AC0F-2DE92514A503}"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861943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-believe</a:t>
            </a:r>
            <a:r>
              <a:rPr lang="en-US" baseline="0" dirty="0"/>
              <a:t> it or not there’s more than 2 types, but the 2 types you’ll see NGS publish are…</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63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17905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So… all the geoid</a:t>
            </a:r>
            <a:r>
              <a:rPr lang="en-US" baseline="0" dirty="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64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959855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So… all the geoid</a:t>
            </a:r>
            <a:r>
              <a:rPr lang="en-US" baseline="0" dirty="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65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977255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So remember, today’s presentation is not JUST about new </a:t>
            </a:r>
            <a:r>
              <a:rPr lang="en-US" dirty="0" err="1"/>
              <a:t>datums</a:t>
            </a:r>
            <a:r>
              <a:rPr lang="en-US" dirty="0"/>
              <a:t>, it is about</a:t>
            </a:r>
            <a:r>
              <a:rPr lang="en-US" baseline="0" dirty="0"/>
              <a:t> modernizing the NSRS as a whole.</a:t>
            </a:r>
          </a:p>
          <a:p>
            <a:endParaRPr lang="en-US" baseline="0" dirty="0"/>
          </a:p>
          <a:p>
            <a:r>
              <a:rPr lang="en-US" baseline="0" dirty="0"/>
              <a:t>You don’t know what the NSRS is?  Stay tuned, we’ll get there as we go along.</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ea typeface="ＭＳ Ｐゴシック" pitchFamily="34" charset="-128"/>
              <a:cs typeface="+mn-cs"/>
            </a:endParaRPr>
          </a:p>
        </p:txBody>
      </p:sp>
    </p:spTree>
    <p:extLst>
      <p:ext uri="{BB962C8B-B14F-4D97-AF65-F5344CB8AC3E}">
        <p14:creationId xmlns:p14="http://schemas.microsoft.com/office/powerpoint/2010/main" val="19909984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2398596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542070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7609011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n-ea"/>
                <a:cs typeface="+mn-cs"/>
              </a:rPr>
              <a:t>The illustrated strategy will be adopted at NGS. An </a:t>
            </a:r>
            <a:r>
              <a:rPr lang="en-US" sz="1200" b="0" i="1" u="none" strike="noStrike" kern="1200" baseline="0" dirty="0">
                <a:solidFill>
                  <a:schemeClr val="tx1"/>
                </a:solidFill>
                <a:latin typeface="+mn-lt"/>
                <a:ea typeface="+mn-ea"/>
                <a:cs typeface="+mn-cs"/>
              </a:rPr>
              <a:t>animated</a:t>
            </a:r>
            <a:r>
              <a:rPr lang="en-US" sz="1200" b="0" i="0" u="none" strike="noStrike" kern="1200" baseline="0" dirty="0">
                <a:solidFill>
                  <a:schemeClr val="tx1"/>
                </a:solidFill>
                <a:latin typeface="+mn-lt"/>
                <a:ea typeface="+mn-ea"/>
                <a:cs typeface="+mn-cs"/>
              </a:rPr>
              <a:t> characterization of this approach</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What this means is that NGS will decouple the geoid from GMSL, until they have diverged by some threshold amount, currently defined as 20cm.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that threshold is reached a new geoid will be defined and held fixed until reaching next threshold. In this way, the impact of the change of GMSL is accounted for in the heights of the NSRS, while the appearance of stability is maintained for “decades at a time” (BP2 Section 14).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we calculate how long that might be based on existing rates of sea level rise of 3ish mm/</a:t>
            </a:r>
            <a:r>
              <a:rPr lang="en-US" sz="1200" b="0" i="0" u="none" strike="noStrike" kern="1200" baseline="0" dirty="0" err="1">
                <a:solidFill>
                  <a:schemeClr val="tx1"/>
                </a:solidFill>
                <a:latin typeface="+mn-lt"/>
                <a:ea typeface="+mn-ea"/>
                <a:cs typeface="+mn-cs"/>
              </a:rPr>
              <a:t>yr</a:t>
            </a:r>
            <a:r>
              <a:rPr lang="en-US" sz="1200" b="0" i="0" u="none" strike="noStrike" kern="1200" baseline="0" dirty="0">
                <a:solidFill>
                  <a:schemeClr val="tx1"/>
                </a:solidFill>
                <a:latin typeface="+mn-lt"/>
                <a:ea typeface="+mn-ea"/>
                <a:cs typeface="+mn-cs"/>
              </a:rPr>
              <a:t> then we’re talking over 50 years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56559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75</a:t>
            </a:fld>
            <a:endParaRPr lang="en-US"/>
          </a:p>
        </p:txBody>
      </p:sp>
    </p:spTree>
    <p:extLst>
      <p:ext uri="{BB962C8B-B14F-4D97-AF65-F5344CB8AC3E}">
        <p14:creationId xmlns:p14="http://schemas.microsoft.com/office/powerpoint/2010/main" val="17115685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457200" lvl="1">
              <a:spcAft>
                <a:spcPts val="1200"/>
              </a:spcAft>
            </a:pPr>
            <a:r>
              <a:rPr lang="en-US" sz="3200" dirty="0">
                <a:latin typeface="Cambria" panose="02040503050406030204" pitchFamily="18" charset="0"/>
                <a:ea typeface="Cambria" panose="02040503050406030204" pitchFamily="18" charset="0"/>
              </a:rPr>
              <a:t>Reprocessing your data</a:t>
            </a:r>
          </a:p>
          <a:p>
            <a:pPr marL="862013" lvl="2">
              <a:spcAft>
                <a:spcPts val="1200"/>
              </a:spcAft>
            </a:pPr>
            <a:r>
              <a:rPr lang="en-US" sz="2800" dirty="0">
                <a:latin typeface="Cambria" panose="02040503050406030204" pitchFamily="18" charset="0"/>
                <a:ea typeface="Cambria" panose="02040503050406030204" pitchFamily="18" charset="0"/>
              </a:rPr>
              <a:t>in a perfect world, everyone would reprocess data</a:t>
            </a:r>
          </a:p>
          <a:p>
            <a:pPr marL="1776413" lvl="4">
              <a:spcAft>
                <a:spcPts val="1200"/>
              </a:spcAft>
            </a:pPr>
            <a:endParaRPr lang="en-US" sz="2400" dirty="0">
              <a:latin typeface="Cambria" panose="02040503050406030204" pitchFamily="18" charset="0"/>
              <a:ea typeface="Cambria" panose="02040503050406030204" pitchFamily="18" charset="0"/>
            </a:endParaRPr>
          </a:p>
          <a:p>
            <a:pPr marL="1776413" lvl="4">
              <a:spcAft>
                <a:spcPts val="1200"/>
              </a:spcAft>
            </a:pPr>
            <a:r>
              <a:rPr lang="en-US" sz="2400" dirty="0">
                <a:latin typeface="Cambria" panose="02040503050406030204" pitchFamily="18" charset="0"/>
                <a:ea typeface="Cambria" panose="02040503050406030204" pitchFamily="18" charset="0"/>
              </a:rPr>
              <a:t>consider a final product like you</a:t>
            </a:r>
            <a:r>
              <a:rPr lang="en-US" sz="2400" baseline="0" dirty="0">
                <a:latin typeface="Cambria" panose="02040503050406030204" pitchFamily="18" charset="0"/>
                <a:ea typeface="Cambria" panose="02040503050406030204" pitchFamily="18" charset="0"/>
              </a:rPr>
              <a:t> use everyday - a</a:t>
            </a:r>
            <a:r>
              <a:rPr lang="en-US" sz="2400" dirty="0">
                <a:latin typeface="Cambria" panose="02040503050406030204" pitchFamily="18" charset="0"/>
                <a:ea typeface="Cambria" panose="02040503050406030204" pitchFamily="18" charset="0"/>
              </a:rPr>
              <a:t> hydro-enforced DEM</a:t>
            </a:r>
          </a:p>
          <a:p>
            <a:pPr marL="2233613" lvl="5">
              <a:spcAft>
                <a:spcPts val="1200"/>
              </a:spcAft>
            </a:pPr>
            <a:r>
              <a:rPr lang="en-US" sz="2400" dirty="0">
                <a:latin typeface="Cambria" panose="02040503050406030204" pitchFamily="18" charset="0"/>
                <a:ea typeface="Cambria" panose="02040503050406030204" pitchFamily="18" charset="0"/>
              </a:rPr>
              <a:t>starting fresh with the raw GNSS/IMU processing</a:t>
            </a:r>
          </a:p>
          <a:p>
            <a:pPr marL="2233613" lvl="5">
              <a:spcAft>
                <a:spcPts val="1200"/>
              </a:spcAft>
            </a:pPr>
            <a:r>
              <a:rPr lang="en-US" sz="2400" dirty="0">
                <a:latin typeface="Cambria" panose="02040503050406030204" pitchFamily="18" charset="0"/>
                <a:ea typeface="Cambria" panose="02040503050406030204" pitchFamily="18" charset="0"/>
              </a:rPr>
              <a:t>generate new ellipsoid height point clouds</a:t>
            </a:r>
          </a:p>
          <a:p>
            <a:pPr marL="2233613" lvl="5">
              <a:spcAft>
                <a:spcPts val="1200"/>
              </a:spcAft>
            </a:pPr>
            <a:r>
              <a:rPr lang="en-US" sz="2400" dirty="0">
                <a:latin typeface="Cambria" panose="02040503050406030204" pitchFamily="18" charset="0"/>
                <a:ea typeface="Cambria" panose="02040503050406030204" pitchFamily="18" charset="0"/>
              </a:rPr>
              <a:t>recreate all the drainage features in new datum</a:t>
            </a: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marR="0" lvl="2" indent="0" algn="l" defTabSz="914400" rtl="0" eaLnBrk="0" fontAlgn="base" latinLnBrk="0" hangingPunct="0">
              <a:lnSpc>
                <a:spcPct val="100000"/>
              </a:lnSpc>
              <a:spcBef>
                <a:spcPct val="30000"/>
              </a:spcBef>
              <a:spcAft>
                <a:spcPts val="1200"/>
              </a:spcAft>
              <a:buClrTx/>
              <a:buSzTx/>
              <a:buFontTx/>
              <a:buNone/>
              <a:tabLst/>
              <a:defRPr/>
            </a:pPr>
            <a:r>
              <a:rPr lang="en-US" sz="2800" dirty="0">
                <a:latin typeface="Cambria" panose="02040503050406030204" pitchFamily="18" charset="0"/>
                <a:ea typeface="Cambria" panose="02040503050406030204" pitchFamily="18" charset="0"/>
              </a:rPr>
              <a:t>this is totally unrealistic </a:t>
            </a:r>
            <a:r>
              <a:rPr lang="en-US" sz="2800" dirty="0">
                <a:latin typeface="Cambria" panose="02040503050406030204" pitchFamily="18" charset="0"/>
                <a:ea typeface="Cambria" panose="02040503050406030204" pitchFamily="18" charset="0"/>
                <a:sym typeface="Wingdings" panose="05000000000000000000" pitchFamily="2" charset="2"/>
              </a:rPr>
              <a:t> both from a </a:t>
            </a:r>
            <a:r>
              <a:rPr lang="en-US" sz="2800" dirty="0">
                <a:latin typeface="Cambria" panose="02040503050406030204" pitchFamily="18" charset="0"/>
                <a:ea typeface="Cambria" panose="02040503050406030204" pitchFamily="18" charset="0"/>
              </a:rPr>
              <a:t>financial</a:t>
            </a:r>
            <a:r>
              <a:rPr lang="en-US" sz="2800" baseline="0" dirty="0">
                <a:latin typeface="Cambria" panose="02040503050406030204" pitchFamily="18" charset="0"/>
                <a:ea typeface="Cambria" panose="02040503050406030204" pitchFamily="18" charset="0"/>
              </a:rPr>
              <a:t> and programmatic perspective</a:t>
            </a:r>
          </a:p>
          <a:p>
            <a:pPr marL="862013" lvl="2">
              <a:spcAft>
                <a:spcPts val="1200"/>
              </a:spcAft>
            </a:pPr>
            <a:endParaRPr lang="en-US" sz="2800" dirty="0">
              <a:latin typeface="Cambria" panose="02040503050406030204" pitchFamily="18" charset="0"/>
              <a:ea typeface="Cambria" panose="02040503050406030204" pitchFamily="18" charset="0"/>
            </a:endParaRPr>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76</a:t>
            </a:fld>
            <a:endParaRPr lang="en-US"/>
          </a:p>
        </p:txBody>
      </p:sp>
    </p:spTree>
    <p:extLst>
      <p:ext uri="{BB962C8B-B14F-4D97-AF65-F5344CB8AC3E}">
        <p14:creationId xmlns:p14="http://schemas.microsoft.com/office/powerpoint/2010/main" val="7475173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Transforming your data</a:t>
            </a:r>
          </a:p>
          <a:p>
            <a:endParaRPr lang="en-US" dirty="0"/>
          </a:p>
          <a:p>
            <a:r>
              <a:rPr lang="en-US" dirty="0"/>
              <a:t>NCAT - NGS Coordinate Conversion and Transformation Tool</a:t>
            </a:r>
          </a:p>
          <a:p>
            <a:endParaRPr lang="en-US" dirty="0"/>
          </a:p>
          <a:p>
            <a:r>
              <a:rPr lang="en-US" dirty="0"/>
              <a:t>available now: ASCII upload and Web Services</a:t>
            </a:r>
          </a:p>
          <a:p>
            <a:endParaRPr lang="en-US" dirty="0"/>
          </a:p>
          <a:p>
            <a:r>
              <a:rPr lang="en-US" dirty="0"/>
              <a:t>ask your software providers about integration</a:t>
            </a:r>
          </a:p>
          <a:p>
            <a:endParaRPr lang="en-US" dirty="0"/>
          </a:p>
          <a:p>
            <a:r>
              <a:rPr lang="en-US" dirty="0"/>
              <a:t>we envision this as most popular method of access</a:t>
            </a:r>
          </a:p>
          <a:p>
            <a:endParaRPr lang="en-US" dirty="0"/>
          </a:p>
          <a:p>
            <a:r>
              <a:rPr lang="en-US" dirty="0"/>
              <a:t>Industry Workshop held this year – </a:t>
            </a:r>
            <a:r>
              <a:rPr lang="en-US" dirty="0" err="1"/>
              <a:t>esri</a:t>
            </a:r>
            <a:r>
              <a:rPr lang="en-US" dirty="0"/>
              <a:t>, </a:t>
            </a:r>
            <a:r>
              <a:rPr lang="en-US" dirty="0" err="1"/>
              <a:t>trimble</a:t>
            </a:r>
            <a:r>
              <a:rPr lang="en-US" baseline="0" dirty="0"/>
              <a:t>, </a:t>
            </a:r>
            <a:r>
              <a:rPr lang="en-US" baseline="0" dirty="0" err="1"/>
              <a:t>bluemarble</a:t>
            </a:r>
            <a:r>
              <a:rPr lang="en-US" baseline="0" dirty="0"/>
              <a:t>, all the major well known names were represented</a:t>
            </a:r>
            <a:endParaRPr lang="en-US" dirty="0"/>
          </a:p>
          <a:p>
            <a:endParaRPr lang="en-US" dirty="0"/>
          </a:p>
          <a:p>
            <a:r>
              <a:rPr lang="en-US" dirty="0"/>
              <a:t>labeling a year for each dataset?</a:t>
            </a:r>
          </a:p>
          <a:p>
            <a:endParaRPr lang="en-US" dirty="0"/>
          </a:p>
          <a:p>
            <a:r>
              <a:rPr lang="en-US" dirty="0"/>
              <a:t>something in-between that works for your needs</a:t>
            </a:r>
          </a:p>
          <a:p>
            <a:endParaRPr lang="en-US" dirty="0"/>
          </a:p>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B5857B-6BAE-944B-AAB1-ECC8570D1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3701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sz="1200" dirty="0">
                <a:latin typeface="Cambria" panose="02040503050406030204" pitchFamily="18" charset="0"/>
                <a:ea typeface="Cambria" panose="02040503050406030204" pitchFamily="18" charset="0"/>
              </a:rPr>
              <a:t>What’s the goal of the</a:t>
            </a:r>
            <a:r>
              <a:rPr lang="en-US" sz="1200" baseline="0" dirty="0">
                <a:latin typeface="Cambria" panose="02040503050406030204" pitchFamily="18" charset="0"/>
                <a:ea typeface="Cambria" panose="02040503050406030204" pitchFamily="18" charset="0"/>
              </a:rPr>
              <a:t> way NATRF2022 was designed, by including </a:t>
            </a:r>
            <a:r>
              <a:rPr lang="en-US" sz="1200" dirty="0">
                <a:latin typeface="Cambria" panose="02040503050406030204" pitchFamily="18" charset="0"/>
                <a:ea typeface="Cambria" panose="02040503050406030204" pitchFamily="18" charset="0"/>
              </a:rPr>
              <a:t>EPP2022 and IFVM2022</a:t>
            </a:r>
          </a:p>
          <a:p>
            <a:endParaRPr lang="en-US" sz="1200" dirty="0">
              <a:latin typeface="Cambria" panose="02040503050406030204" pitchFamily="18" charset="0"/>
              <a:ea typeface="Cambria" panose="02040503050406030204" pitchFamily="18" charset="0"/>
            </a:endParaRPr>
          </a:p>
          <a:p>
            <a:endParaRPr lang="en-US" sz="1200" dirty="0">
              <a:latin typeface="Cambria" panose="02040503050406030204" pitchFamily="18" charset="0"/>
              <a:ea typeface="Cambria" panose="02040503050406030204" pitchFamily="18" charset="0"/>
            </a:endParaRPr>
          </a:p>
          <a:p>
            <a:r>
              <a:rPr lang="en-US" sz="1200" dirty="0">
                <a:latin typeface="Cambria" panose="02040503050406030204" pitchFamily="18" charset="0"/>
                <a:ea typeface="Cambria" panose="02040503050406030204" pitchFamily="18" charset="0"/>
              </a:rPr>
              <a:t>Does a database of manholes in PA need cm-level coordinate updates on an annual basis?  Probably</a:t>
            </a:r>
            <a:r>
              <a:rPr lang="en-US" sz="1200" baseline="0" dirty="0">
                <a:latin typeface="Cambria" panose="02040503050406030204" pitchFamily="18" charset="0"/>
                <a:ea typeface="Cambria" panose="02040503050406030204" pitchFamily="18" charset="0"/>
              </a:rPr>
              <a:t> not.</a:t>
            </a:r>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B5857B-6BAE-944B-AAB1-ECC8570D1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315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80</a:t>
            </a:fld>
            <a:endParaRPr lang="en-US" altLang="en-US"/>
          </a:p>
        </p:txBody>
      </p:sp>
    </p:spTree>
    <p:extLst>
      <p:ext uri="{BB962C8B-B14F-4D97-AF65-F5344CB8AC3E}">
        <p14:creationId xmlns:p14="http://schemas.microsoft.com/office/powerpoint/2010/main" val="23851419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83</a:t>
            </a:fld>
            <a:endParaRPr lang="en-US"/>
          </a:p>
        </p:txBody>
      </p:sp>
    </p:spTree>
    <p:extLst>
      <p:ext uri="{BB962C8B-B14F-4D97-AF65-F5344CB8AC3E}">
        <p14:creationId xmlns:p14="http://schemas.microsoft.com/office/powerpoint/2010/main" val="3389207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506663" y="554038"/>
            <a:ext cx="4903787" cy="2759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935">
              <a:defRPr>
                <a:solidFill>
                  <a:schemeClr val="tx1"/>
                </a:solidFill>
                <a:latin typeface="Calibri" panose="020F0502020204030204" pitchFamily="34" charset="0"/>
              </a:defRPr>
            </a:lvl1pPr>
            <a:lvl2pPr marL="770270" indent="-295354" defTabSz="964935">
              <a:defRPr>
                <a:solidFill>
                  <a:schemeClr val="tx1"/>
                </a:solidFill>
                <a:latin typeface="Calibri" panose="020F0502020204030204" pitchFamily="34" charset="0"/>
              </a:defRPr>
            </a:lvl2pPr>
            <a:lvl3pPr marL="1186450" indent="-236619" defTabSz="964935">
              <a:defRPr>
                <a:solidFill>
                  <a:schemeClr val="tx1"/>
                </a:solidFill>
                <a:latin typeface="Calibri" panose="020F0502020204030204" pitchFamily="34" charset="0"/>
              </a:defRPr>
            </a:lvl3pPr>
            <a:lvl4pPr marL="1661365" indent="-236619" defTabSz="964935">
              <a:defRPr>
                <a:solidFill>
                  <a:schemeClr val="tx1"/>
                </a:solidFill>
                <a:latin typeface="Calibri" panose="020F0502020204030204" pitchFamily="34" charset="0"/>
              </a:defRPr>
            </a:lvl4pPr>
            <a:lvl5pPr marL="2136281" indent="-236619" defTabSz="964935">
              <a:defRPr>
                <a:solidFill>
                  <a:schemeClr val="tx1"/>
                </a:solidFill>
                <a:latin typeface="Calibri" panose="020F0502020204030204" pitchFamily="34" charset="0"/>
              </a:defRPr>
            </a:lvl5pPr>
            <a:lvl6pPr marL="2619587" indent="-236619" defTabSz="964935" fontAlgn="base">
              <a:spcBef>
                <a:spcPct val="0"/>
              </a:spcBef>
              <a:spcAft>
                <a:spcPct val="0"/>
              </a:spcAft>
              <a:defRPr>
                <a:solidFill>
                  <a:schemeClr val="tx1"/>
                </a:solidFill>
                <a:latin typeface="Calibri" panose="020F0502020204030204" pitchFamily="34" charset="0"/>
              </a:defRPr>
            </a:lvl6pPr>
            <a:lvl7pPr marL="3102893" indent="-236619" defTabSz="964935" fontAlgn="base">
              <a:spcBef>
                <a:spcPct val="0"/>
              </a:spcBef>
              <a:spcAft>
                <a:spcPct val="0"/>
              </a:spcAft>
              <a:defRPr>
                <a:solidFill>
                  <a:schemeClr val="tx1"/>
                </a:solidFill>
                <a:latin typeface="Calibri" panose="020F0502020204030204" pitchFamily="34" charset="0"/>
              </a:defRPr>
            </a:lvl7pPr>
            <a:lvl8pPr marL="3586199" indent="-236619" defTabSz="964935" fontAlgn="base">
              <a:spcBef>
                <a:spcPct val="0"/>
              </a:spcBef>
              <a:spcAft>
                <a:spcPct val="0"/>
              </a:spcAft>
              <a:defRPr>
                <a:solidFill>
                  <a:schemeClr val="tx1"/>
                </a:solidFill>
                <a:latin typeface="Calibri" panose="020F0502020204030204" pitchFamily="34" charset="0"/>
              </a:defRPr>
            </a:lvl8pPr>
            <a:lvl9pPr marL="4069505" indent="-236619" defTabSz="964935" fontAlgn="base">
              <a:spcBef>
                <a:spcPct val="0"/>
              </a:spcBef>
              <a:spcAft>
                <a:spcPct val="0"/>
              </a:spcAft>
              <a:defRPr>
                <a:solidFill>
                  <a:schemeClr val="tx1"/>
                </a:solidFill>
                <a:latin typeface="Calibri" panose="020F0502020204030204" pitchFamily="34" charset="0"/>
              </a:defRPr>
            </a:lvl9pPr>
          </a:lstStyle>
          <a:p>
            <a:pPr marL="0" marR="0" lvl="0" indent="0" algn="r" defTabSz="964935" rtl="0" eaLnBrk="1" fontAlgn="base" latinLnBrk="0" hangingPunct="1">
              <a:lnSpc>
                <a:spcPct val="100000"/>
              </a:lnSpc>
              <a:spcBef>
                <a:spcPct val="0"/>
              </a:spcBef>
              <a:spcAft>
                <a:spcPct val="0"/>
              </a:spcAft>
              <a:buClrTx/>
              <a:buSzTx/>
              <a:buFontTx/>
              <a:buNone/>
              <a:tabLst/>
              <a:defRPr/>
            </a:pPr>
            <a:fld id="{7D198DFF-37DE-4FAA-9E29-95275F2A0D3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4935" rtl="0" eaLnBrk="1" fontAlgn="base" latinLnBrk="0" hangingPunct="1">
                <a:lnSpc>
                  <a:spcPct val="100000"/>
                </a:lnSpc>
                <a:spcBef>
                  <a:spcPct val="0"/>
                </a:spcBef>
                <a:spcAft>
                  <a:spcPct val="0"/>
                </a:spcAft>
                <a:buClrTx/>
                <a:buSzTx/>
                <a:buFontTx/>
                <a:buNone/>
                <a:tabLst/>
                <a:defRPr/>
              </a:pPr>
              <a:t>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 name="Header Placeholder 1"/>
          <p:cNvSpPr>
            <a:spLocks noGrp="1"/>
          </p:cNvSpPr>
          <p:nvPr>
            <p:ph type="hd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3" name="Date Placeholder 2"/>
          <p:cNvSpPr>
            <a:spLocks noGrp="1"/>
          </p:cNvSpPr>
          <p:nvPr>
            <p:ph type="dt"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3076679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Follow up thought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it or not, we know that the vast majority of our users are obtaining NSRS coordinates via OPUS</a:t>
            </a:r>
          </a:p>
          <a:p>
            <a:r>
              <a:rPr lang="en-US" dirty="0"/>
              <a:t>-while that is our plan for the future </a:t>
            </a:r>
            <a:r>
              <a:rPr lang="en-US"/>
              <a:t>of primary access, </a:t>
            </a:r>
            <a:r>
              <a:rPr lang="en-US" dirty="0"/>
              <a:t>modernized NSRS, as of now the official form of access (specifically to NAVD88) truly is to “touch brass” as they say </a:t>
            </a:r>
            <a:r>
              <a:rPr lang="en-US" dirty="0">
                <a:sym typeface="Wingdings" panose="05000000000000000000" pitchFamily="2" charset="2"/>
              </a:rPr>
              <a:t> meaning occupy a benchmark</a:t>
            </a:r>
            <a:endParaRPr lang="en-US" dirty="0"/>
          </a:p>
        </p:txBody>
      </p:sp>
      <p:sp>
        <p:nvSpPr>
          <p:cNvPr id="4" name="Slide Number Placeholder 3"/>
          <p:cNvSpPr>
            <a:spLocks noGrp="1"/>
          </p:cNvSpPr>
          <p:nvPr>
            <p:ph type="sldNum" sz="quarter" idx="5"/>
          </p:nvPr>
        </p:nvSpPr>
        <p:spPr/>
        <p:txBody>
          <a:bodyPr/>
          <a:lstStyle/>
          <a:p>
            <a:fld id="{123EC7C2-2797-4141-BEE3-A4E0AD397BA7}" type="slidenum">
              <a:rPr lang="en-US" smtClean="0"/>
              <a:t>10</a:t>
            </a:fld>
            <a:endParaRPr lang="en-US"/>
          </a:p>
        </p:txBody>
      </p:sp>
    </p:spTree>
    <p:extLst>
      <p:ext uri="{BB962C8B-B14F-4D97-AF65-F5344CB8AC3E}">
        <p14:creationId xmlns:p14="http://schemas.microsoft.com/office/powerpoint/2010/main" val="374983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baseline="0" dirty="0"/>
              <a:t>https://geodesy.noaa.gov/OPUS-cgi/OPUS-Projects/OpusProjects.prl?action=manage_project&amp;project_keyword=nap025a&amp;manager_keyword=nap025a</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080603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point out we have a new,</a:t>
            </a:r>
            <a:r>
              <a:rPr lang="en-US" baseline="0" dirty="0"/>
              <a:t> official name for the network you see represented on this map, </a:t>
            </a:r>
          </a:p>
          <a:p>
            <a:r>
              <a:rPr lang="en-US" baseline="0" dirty="0"/>
              <a:t>-The NOAA CORS Network, or NCN</a:t>
            </a:r>
          </a:p>
          <a:p>
            <a:r>
              <a:rPr lang="en-US" baseline="0" dirty="0"/>
              <a:t>CLICK</a:t>
            </a:r>
          </a:p>
          <a:p>
            <a:r>
              <a:rPr lang="en-US" baseline="0" dirty="0"/>
              <a:t>-this is neat little graphic with some stats on </a:t>
            </a:r>
            <a:r>
              <a:rPr lang="en-US" baseline="0" dirty="0" err="1"/>
              <a:t>teh</a:t>
            </a:r>
            <a:r>
              <a:rPr lang="en-US" baseline="0" dirty="0"/>
              <a:t> NCN you can find on our website</a:t>
            </a:r>
          </a:p>
          <a:p>
            <a:r>
              <a:rPr lang="en-US" baseline="0" dirty="0"/>
              <a:t>-below the </a:t>
            </a:r>
            <a:r>
              <a:rPr lang="en-US" baseline="0" dirty="0" err="1"/>
              <a:t>gaphic</a:t>
            </a:r>
            <a:r>
              <a:rPr lang="en-US" baseline="0" dirty="0"/>
              <a:t> </a:t>
            </a:r>
            <a:r>
              <a:rPr lang="en-US" baseline="0" dirty="0" err="1"/>
              <a:t>youll</a:t>
            </a:r>
            <a:r>
              <a:rPr lang="en-US" baseline="0" dirty="0"/>
              <a:t> find a search bar with more information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12</a:t>
            </a:fld>
            <a:endParaRPr lang="en-US"/>
          </a:p>
        </p:txBody>
      </p:sp>
    </p:spTree>
    <p:extLst>
      <p:ext uri="{BB962C8B-B14F-4D97-AF65-F5344CB8AC3E}">
        <p14:creationId xmlns:p14="http://schemas.microsoft.com/office/powerpoint/2010/main" val="682304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Just for the sake of discussion, I will point out that the WVDOT’s real time network is based on VRS method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EC7C2-2797-4141-BEE3-A4E0AD397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174274"/>
      </p:ext>
    </p:extLst>
  </p:cSld>
  <p:clrMapOvr>
    <a:masterClrMapping/>
  </p:clrMapOvr>
</p:notes>
</file>

<file path=ppt/slideLayouts/_rels/slideLayout1.xml.rels><?xml version="1.0" encoding="UTF-8" standalone="yes" ?><Relationships xmlns="http://schemas.openxmlformats.org/package/2006/relationships"><Relationship Id="rId2" Target="../media/image2.jpeg" Type="http://schemas.openxmlformats.org/officeDocument/2006/relationships/image"/><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0" y="6492875"/>
            <a:ext cx="2844800" cy="365125"/>
          </a:xfrm>
        </p:spPr>
        <p:txBody>
          <a:bodyPr/>
          <a:lstStyle/>
          <a:p>
            <a:fld id="{F016A468-B10C-E94D-B4AE-FD48B5E66BC0}" type="datetimeFigureOut">
              <a:rPr lang="en-US" smtClean="0"/>
              <a:t>10/01/2024</a:t>
            </a:fld>
            <a:endParaRPr lang="en-US"/>
          </a:p>
        </p:txBody>
      </p:sp>
      <p:sp>
        <p:nvSpPr>
          <p:cNvPr id="5" name="Footer Placeholder 4"/>
          <p:cNvSpPr>
            <a:spLocks noGrp="1"/>
          </p:cNvSpPr>
          <p:nvPr>
            <p:ph type="ftr" sz="quarter" idx="11"/>
          </p:nvPr>
        </p:nvSpPr>
        <p:spPr>
          <a:xfrm>
            <a:off x="4165600" y="6492875"/>
            <a:ext cx="3860800" cy="365125"/>
          </a:xfrm>
        </p:spPr>
        <p:txBody>
          <a:bodyPr/>
          <a:lstStyle/>
          <a:p>
            <a:endParaRPr lang="en-US"/>
          </a:p>
        </p:txBody>
      </p:sp>
      <p:sp>
        <p:nvSpPr>
          <p:cNvPr id="6" name="Slide Number Placeholder 5"/>
          <p:cNvSpPr>
            <a:spLocks noGrp="1"/>
          </p:cNvSpPr>
          <p:nvPr>
            <p:ph type="sldNum" sz="quarter" idx="12"/>
          </p:nvPr>
        </p:nvSpPr>
        <p:spPr>
          <a:xfrm>
            <a:off x="9347200" y="6492875"/>
            <a:ext cx="2844800" cy="365125"/>
          </a:xfrm>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10/01/2024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10/01/2024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10/01/2024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Grey Layout">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877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Slide 1 image" userDrawn="1">
  <p:cSld name="Image Slide 1 image">
    <p:bg>
      <p:bgPr>
        <a:solidFill>
          <a:schemeClr val="lt2"/>
        </a:solidFill>
        <a:effectLst/>
      </p:bgPr>
    </p:bg>
    <p:spTree>
      <p:nvGrpSpPr>
        <p:cNvPr id="1" name="Shape 186"/>
        <p:cNvGrpSpPr/>
        <p:nvPr/>
      </p:nvGrpSpPr>
      <p:grpSpPr>
        <a:xfrm>
          <a:off x="0" y="0"/>
          <a:ext cx="0" cy="0"/>
          <a:chOff x="0" y="0"/>
          <a:chExt cx="0" cy="0"/>
        </a:xfrm>
      </p:grpSpPr>
    </p:spTree>
    <p:extLst>
      <p:ext uri="{BB962C8B-B14F-4D97-AF65-F5344CB8AC3E}">
        <p14:creationId xmlns:p14="http://schemas.microsoft.com/office/powerpoint/2010/main" val="1633033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9144000" y="6492240"/>
            <a:ext cx="2743200" cy="365125"/>
          </a:xfrm>
          <a:prstGeom prst="rect">
            <a:avLst/>
          </a:prstGeom>
        </p:spPr>
        <p:txBody>
          <a:bodyPr/>
          <a:lstStyle>
            <a:lvl1pPr>
              <a:defRPr sz="1600">
                <a:solidFill>
                  <a:schemeClr val="bg1">
                    <a:lumMod val="50000"/>
                  </a:schemeClr>
                </a:solidFill>
              </a:defRPr>
            </a:lvl1pPr>
          </a:lstStyle>
          <a:p>
            <a:fld id="{FCA8DAF9-CFC1-344C-89B7-DCB2EBBDC673}" type="slidenum">
              <a:rPr lang="en-US" smtClean="0"/>
              <a:pPr/>
              <a:t>‹#›</a:t>
            </a:fld>
            <a:endParaRPr lang="en-US" dirty="0"/>
          </a:p>
        </p:txBody>
      </p:sp>
      <p:sp>
        <p:nvSpPr>
          <p:cNvPr id="6" name="Title 1">
            <a:extLst>
              <a:ext uri="{FF2B5EF4-FFF2-40B4-BE49-F238E27FC236}">
                <a16:creationId xmlns:a16="http://schemas.microsoft.com/office/drawing/2014/main" id="{AE33EB96-C9D2-15A9-D761-E251560ABDE2}"/>
              </a:ext>
            </a:extLst>
          </p:cNvPr>
          <p:cNvSpPr>
            <a:spLocks noGrp="1"/>
          </p:cNvSpPr>
          <p:nvPr>
            <p:ph type="title"/>
          </p:nvPr>
        </p:nvSpPr>
        <p:spPr>
          <a:xfrm>
            <a:off x="457200" y="457200"/>
            <a:ext cx="11247120" cy="914400"/>
          </a:xfrm>
        </p:spPr>
        <p:txBody>
          <a:bodyPr/>
          <a:lstStyle/>
          <a:p>
            <a:endParaRPr lang="en-US" b="1" dirty="0">
              <a:latin typeface="+mn-lt"/>
            </a:endParaRPr>
          </a:p>
        </p:txBody>
      </p:sp>
      <p:sp>
        <p:nvSpPr>
          <p:cNvPr id="7" name="Content Placeholder 4">
            <a:extLst>
              <a:ext uri="{FF2B5EF4-FFF2-40B4-BE49-F238E27FC236}">
                <a16:creationId xmlns:a16="http://schemas.microsoft.com/office/drawing/2014/main" id="{84F121D3-B0F5-EAB9-2BCA-643BA7FBC9DB}"/>
              </a:ext>
            </a:extLst>
          </p:cNvPr>
          <p:cNvSpPr>
            <a:spLocks noGrp="1"/>
          </p:cNvSpPr>
          <p:nvPr>
            <p:ph idx="1"/>
          </p:nvPr>
        </p:nvSpPr>
        <p:spPr>
          <a:xfrm>
            <a:off x="457200" y="1371600"/>
            <a:ext cx="11247120" cy="4846320"/>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578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Blank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02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10/01/2024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10/01/2024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10/01/2024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10/01/2024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10/01/2024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10/01/2024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GRAPHIC">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39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10/01/2024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Masters/_rels/slideMaster1.xml.rels><?xml version="1.0" encoding="UTF-8" standalone="yes" ?><Relationships xmlns="http://schemas.openxmlformats.org/package/2006/relationships"><Relationship Id="rId8" Target="../slideLayouts/slideLayout8.xml" Type="http://schemas.openxmlformats.org/officeDocument/2006/relationships/slideLayout"/><Relationship Id="rId13" Target="../slideLayouts/slideLayout13.xml" Type="http://schemas.openxmlformats.org/officeDocument/2006/relationships/slideLayout"/><Relationship Id="rId18" Target="../media/image1.jpeg" Type="http://schemas.openxmlformats.org/officeDocument/2006/relationships/image"/><Relationship Id="rId3" Target="../slideLayouts/slideLayout3.xml" Type="http://schemas.openxmlformats.org/officeDocument/2006/relationships/slideLayout"/><Relationship Id="rId7" Target="../slideLayouts/slideLayout7.xml" Type="http://schemas.openxmlformats.org/officeDocument/2006/relationships/slideLayout"/><Relationship Id="rId12" Target="../slideLayouts/slideLayout12.xml" Type="http://schemas.openxmlformats.org/officeDocument/2006/relationships/slideLayout"/><Relationship Id="rId17" Target="../theme/theme1.xml" Type="http://schemas.openxmlformats.org/officeDocument/2006/relationships/theme"/><Relationship Id="rId2" Target="../slideLayouts/slideLayout2.xml" Type="http://schemas.openxmlformats.org/officeDocument/2006/relationships/slideLayout"/><Relationship Id="rId16" Target="../slideLayouts/slideLayout16.xml" Type="http://schemas.openxmlformats.org/officeDocument/2006/relationships/slideLayout"/><Relationship Id="rId1" Target="../slideLayouts/slideLayout1.xml" Type="http://schemas.openxmlformats.org/officeDocument/2006/relationships/slideLayout"/><Relationship Id="rId6" Target="../slideLayouts/slideLayout6.xml" Type="http://schemas.openxmlformats.org/officeDocument/2006/relationships/slideLayout"/><Relationship Id="rId11" Target="../slideLayouts/slideLayout11.xml" Type="http://schemas.openxmlformats.org/officeDocument/2006/relationships/slideLayout"/><Relationship Id="rId5" Target="../slideLayouts/slideLayout5.xml" Type="http://schemas.openxmlformats.org/officeDocument/2006/relationships/slideLayout"/><Relationship Id="rId15" Target="../slideLayouts/slideLayout15.xml" Type="http://schemas.openxmlformats.org/officeDocument/2006/relationships/slideLayout"/><Relationship Id="rId10" Target="../slideLayouts/slideLayout10.xml" Type="http://schemas.openxmlformats.org/officeDocument/2006/relationships/slideLayout"/><Relationship Id="rId4" Target="../slideLayouts/slideLayout4.xml" Type="http://schemas.openxmlformats.org/officeDocument/2006/relationships/slideLayout"/><Relationship Id="rId9" Target="../slideLayouts/slideLayout9.xml" Type="http://schemas.openxmlformats.org/officeDocument/2006/relationships/slideLayout"/><Relationship Id="rId14" Target="../slideLayouts/slideLayout14.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0" y="6481677"/>
            <a:ext cx="2844800" cy="365125"/>
          </a:xfrm>
          <a:prstGeom prst="rect">
            <a:avLst/>
          </a:prstGeom>
        </p:spPr>
        <p:txBody>
          <a:bodyPr vert="horz" lIns="91440" tIns="45720" rIns="91440" bIns="45720" rtlCol="0" anchor="ctr"/>
          <a:lstStyle>
            <a:lvl1pPr algn="l">
              <a:defRPr sz="1600">
                <a:solidFill>
                  <a:schemeClr val="tx1"/>
                </a:solidFill>
                <a:latin typeface="Cambria" panose="02040503050406030204" pitchFamily="18" charset="0"/>
                <a:ea typeface="Cambria" panose="02040503050406030204" pitchFamily="18" charset="0"/>
              </a:defRPr>
            </a:lvl1pPr>
          </a:lstStyle>
          <a:p>
            <a:fld id="{F016A468-B10C-E94D-B4AE-FD48B5E66BC0}" type="datetimeFigureOut">
              <a:rPr lang="en-US" smtClean="0"/>
              <a:pPr/>
              <a:t>10/01/2024</a:t>
            </a:fld>
            <a:endParaRPr lang="en-US" dirty="0"/>
          </a:p>
        </p:txBody>
      </p:sp>
      <p:sp>
        <p:nvSpPr>
          <p:cNvPr id="5" name="Footer Placeholder 4"/>
          <p:cNvSpPr>
            <a:spLocks noGrp="1"/>
          </p:cNvSpPr>
          <p:nvPr>
            <p:ph type="ftr" sz="quarter" idx="3"/>
          </p:nvPr>
        </p:nvSpPr>
        <p:spPr>
          <a:xfrm>
            <a:off x="4165600" y="6492874"/>
            <a:ext cx="3860800" cy="365125"/>
          </a:xfrm>
          <a:prstGeom prst="rect">
            <a:avLst/>
          </a:prstGeom>
        </p:spPr>
        <p:txBody>
          <a:bodyPr vert="horz" lIns="91440" tIns="45720" rIns="91440" bIns="45720" rtlCol="0" anchor="ctr"/>
          <a:lstStyle>
            <a:lvl1pPr algn="ctr">
              <a:defRPr sz="1600">
                <a:solidFill>
                  <a:schemeClr val="tx1"/>
                </a:solidFill>
                <a:latin typeface="Cambria" panose="02040503050406030204" pitchFamily="18" charset="0"/>
                <a:ea typeface="Cambria" panose="02040503050406030204" pitchFamily="18" charset="0"/>
              </a:defRPr>
            </a:lvl1pPr>
          </a:lstStyle>
          <a:p>
            <a:endParaRPr lang="en-US" dirty="0"/>
          </a:p>
        </p:txBody>
      </p:sp>
      <p:sp>
        <p:nvSpPr>
          <p:cNvPr id="6" name="Slide Number Placeholder 5"/>
          <p:cNvSpPr>
            <a:spLocks noGrp="1"/>
          </p:cNvSpPr>
          <p:nvPr>
            <p:ph type="sldNum" sz="quarter" idx="4"/>
          </p:nvPr>
        </p:nvSpPr>
        <p:spPr>
          <a:xfrm>
            <a:off x="9347200" y="6492875"/>
            <a:ext cx="2844800" cy="365125"/>
          </a:xfrm>
          <a:prstGeom prst="rect">
            <a:avLst/>
          </a:prstGeom>
        </p:spPr>
        <p:txBody>
          <a:bodyPr vert="horz" lIns="91440" tIns="45720" rIns="91440" bIns="45720" rtlCol="0" anchor="ctr"/>
          <a:lstStyle>
            <a:lvl1pPr algn="r">
              <a:defRPr sz="1600">
                <a:solidFill>
                  <a:schemeClr val="tx1"/>
                </a:solidFill>
                <a:latin typeface="Cambria" panose="02040503050406030204" pitchFamily="18" charset="0"/>
                <a:ea typeface="Cambria" panose="02040503050406030204" pitchFamily="18" charset="0"/>
              </a:defRPr>
            </a:lvl1pPr>
          </a:lstStyle>
          <a:p>
            <a:fld id="{D3D538F9-49A3-B84F-B36B-A7030CDE5D5B}" type="slidenum">
              <a:rPr lang="en-US" smtClean="0"/>
              <a:pPr/>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 id="2147483662" r:id="rId14"/>
    <p:sldLayoutId id="2147483663" r:id="rId15"/>
    <p:sldLayoutId id="2147483664" r:id="rId16"/>
  </p:sldLayoutIdLst>
  <p:txStyles>
    <p:titleStyle>
      <a:lvl1pPr algn="ctr" defTabSz="609585" rtl="0" eaLnBrk="1" latinLnBrk="0" hangingPunct="1">
        <a:spcBef>
          <a:spcPct val="0"/>
        </a:spcBef>
        <a:buNone/>
        <a:defRPr sz="5867" kern="1200">
          <a:solidFill>
            <a:schemeClr val="tx1"/>
          </a:solidFill>
          <a:latin typeface="Cambria" panose="02040503050406030204" pitchFamily="18" charset="0"/>
          <a:ea typeface="Cambria" panose="02040503050406030204" pitchFamily="18" charset="0"/>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Cambria" panose="02040503050406030204" pitchFamily="18" charset="0"/>
          <a:ea typeface="Cambria" panose="02040503050406030204" pitchFamily="18" charset="0"/>
          <a:cs typeface="+mn-cs"/>
        </a:defRPr>
      </a:lvl1pPr>
      <a:lvl2pPr marL="990575" indent="-380990" algn="l" defTabSz="609585" rtl="0" eaLnBrk="1" latinLnBrk="0" hangingPunct="1">
        <a:spcBef>
          <a:spcPct val="20000"/>
        </a:spcBef>
        <a:buFont typeface="Arial"/>
        <a:buChar char="–"/>
        <a:defRPr sz="3733" kern="1200">
          <a:solidFill>
            <a:schemeClr val="tx1"/>
          </a:solidFill>
          <a:latin typeface="Cambria" panose="02040503050406030204" pitchFamily="18" charset="0"/>
          <a:ea typeface="Cambria" panose="02040503050406030204" pitchFamily="18" charset="0"/>
          <a:cs typeface="+mn-cs"/>
        </a:defRPr>
      </a:lvl2pPr>
      <a:lvl3pPr marL="1523962" indent="-304792" algn="l" defTabSz="609585" rtl="0" eaLnBrk="1" latinLnBrk="0" hangingPunct="1">
        <a:spcBef>
          <a:spcPct val="20000"/>
        </a:spcBef>
        <a:buFont typeface="Arial"/>
        <a:buChar char="•"/>
        <a:defRPr sz="3200" kern="1200">
          <a:solidFill>
            <a:schemeClr val="tx1"/>
          </a:solidFill>
          <a:latin typeface="Cambria" panose="02040503050406030204" pitchFamily="18" charset="0"/>
          <a:ea typeface="Cambria" panose="02040503050406030204" pitchFamily="18" charset="0"/>
          <a:cs typeface="+mn-cs"/>
        </a:defRPr>
      </a:lvl3pPr>
      <a:lvl4pPr marL="2133547" indent="-304792" algn="l" defTabSz="609585" rtl="0" eaLnBrk="1" latinLnBrk="0" hangingPunct="1">
        <a:spcBef>
          <a:spcPct val="20000"/>
        </a:spcBef>
        <a:buFont typeface="Arial"/>
        <a:buChar char="–"/>
        <a:defRPr sz="2667" kern="1200">
          <a:solidFill>
            <a:schemeClr val="tx1"/>
          </a:solidFill>
          <a:latin typeface="Cambria" panose="02040503050406030204" pitchFamily="18" charset="0"/>
          <a:ea typeface="Cambria" panose="02040503050406030204" pitchFamily="18" charset="0"/>
          <a:cs typeface="+mn-cs"/>
        </a:defRPr>
      </a:lvl4pPr>
      <a:lvl5pPr marL="2743131" indent="-304792" algn="l" defTabSz="609585" rtl="0" eaLnBrk="1" latinLnBrk="0" hangingPunct="1">
        <a:spcBef>
          <a:spcPct val="20000"/>
        </a:spcBef>
        <a:buFont typeface="Arial"/>
        <a:buChar char="»"/>
        <a:defRPr sz="2667" kern="1200">
          <a:solidFill>
            <a:schemeClr val="tx1"/>
          </a:solidFill>
          <a:latin typeface="Cambria" panose="02040503050406030204" pitchFamily="18" charset="0"/>
          <a:ea typeface="Cambria" panose="02040503050406030204" pitchFamily="18"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arget="../media/image11.jpeg" Type="http://schemas.openxmlformats.org/officeDocument/2006/relationships/image"/><Relationship Id="rId2" Target="../notesSlides/notesSlide6.xml" Type="http://schemas.openxmlformats.org/officeDocument/2006/relationships/notesSlide"/><Relationship Id="rId1" Target="../slideLayouts/slideLayout2.xml" Type="http://schemas.openxmlformats.org/officeDocument/2006/relationships/slideLayout"/></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arget="../media/image13.jpeg" Type="http://schemas.openxmlformats.org/officeDocument/2006/relationships/image"/><Relationship Id="rId1" Target="../slideLayouts/slideLayout14.xml" Type="http://schemas.openxmlformats.org/officeDocument/2006/relationships/slideLayout"/></Relationships>
</file>

<file path=ppt/slides/_rels/slide14.xml.rels><?xml version="1.0" encoding="UTF-8" standalone="yes" ?><Relationships xmlns="http://schemas.openxmlformats.org/package/2006/relationships"><Relationship Id="rId3" Target="../media/image14.jpeg" Type="http://schemas.openxmlformats.org/officeDocument/2006/relationships/image"/><Relationship Id="rId2" Target="../notesSlides/notesSlide9.xml" Type="http://schemas.openxmlformats.org/officeDocument/2006/relationships/notesSlide"/><Relationship Id="rId1" Target="../slideLayouts/slideLayout14.xml" Type="http://schemas.openxmlformats.org/officeDocument/2006/relationships/slideLayout"/></Relationships>
</file>

<file path=ppt/slides/_rels/slide15.xml.rels><?xml version="1.0" encoding="UTF-8" standalone="yes" ?><Relationships xmlns="http://schemas.openxmlformats.org/package/2006/relationships"><Relationship Id="rId2" Target="../media/image13.jpeg" Type="http://schemas.openxmlformats.org/officeDocument/2006/relationships/image"/><Relationship Id="rId1" Target="../slideLayouts/slideLayout14.xml" Type="http://schemas.openxmlformats.org/officeDocument/2006/relationships/slideLayout"/></Relationships>
</file>

<file path=ppt/slides/_rels/slide16.xml.rels><?xml version="1.0" encoding="UTF-8" standalone="yes" ?><Relationships xmlns="http://schemas.openxmlformats.org/package/2006/relationships"><Relationship Id="rId3" Target="../media/image14.jpeg" Type="http://schemas.openxmlformats.org/officeDocument/2006/relationships/image"/><Relationship Id="rId2" Target="../notesSlides/notesSlide10.xml" Type="http://schemas.openxmlformats.org/officeDocument/2006/relationships/notesSlide"/><Relationship Id="rId1" Target="../slideLayouts/slideLayout14.xml" Type="http://schemas.openxmlformats.org/officeDocument/2006/relationships/slideLayout"/></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arget="../media/image17.jpeg" Type="http://schemas.openxmlformats.org/officeDocument/2006/relationships/image"/><Relationship Id="rId7" Target="../media/image21.png" Type="http://schemas.openxmlformats.org/officeDocument/2006/relationships/image"/><Relationship Id="rId2" Target="../notesSlides/notesSlide20.xml" Type="http://schemas.openxmlformats.org/officeDocument/2006/relationships/notesSlide"/><Relationship Id="rId1" Target="../slideLayouts/slideLayout13.xml" Type="http://schemas.openxmlformats.org/officeDocument/2006/relationships/slideLayout"/><Relationship Id="rId6" Target="../media/image20.png" Type="http://schemas.openxmlformats.org/officeDocument/2006/relationships/image"/><Relationship Id="rId5" Target="../media/image19.png" Type="http://schemas.openxmlformats.org/officeDocument/2006/relationships/image"/><Relationship Id="rId4" Target="../media/image18.png" Type="http://schemas.openxmlformats.org/officeDocument/2006/relationships/image"/></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arget="../media/image17.jpeg" Type="http://schemas.openxmlformats.org/officeDocument/2006/relationships/image"/><Relationship Id="rId1" Target="../slideLayouts/slideLayout13.xml" Type="http://schemas.openxmlformats.org/officeDocument/2006/relationships/slideLayout"/></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arget="../media/image29.jpeg" Type="http://schemas.openxmlformats.org/officeDocument/2006/relationships/image"/><Relationship Id="rId1" Target="../slideLayouts/slideLayout7.xml" Type="http://schemas.openxmlformats.org/officeDocument/2006/relationships/slideLayout"/></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arget="../media/image31.jpeg" Type="http://schemas.openxmlformats.org/officeDocument/2006/relationships/image"/><Relationship Id="rId1" Target="../slideLayouts/slideLayout8.xml" Type="http://schemas.openxmlformats.org/officeDocument/2006/relationships/slideLayout"/></Relationships>
</file>

<file path=ppt/slides/_rels/slide48.xml.rels><?xml version="1.0" encoding="UTF-8" standalone="yes" ?><Relationships xmlns="http://schemas.openxmlformats.org/package/2006/relationships"><Relationship Id="rId2" Target="../media/image32.jpeg" Type="http://schemas.openxmlformats.org/officeDocument/2006/relationships/image"/><Relationship Id="rId1" Target="../slideLayouts/slideLayout8.xml" Type="http://schemas.openxmlformats.org/officeDocument/2006/relationships/slideLayout"/></Relationships>
</file>

<file path=ppt/slides/_rels/slide49.xml.rels><?xml version="1.0" encoding="UTF-8" standalone="yes" ?><Relationships xmlns="http://schemas.openxmlformats.org/package/2006/relationships"><Relationship Id="rId2" Target="../media/image33.jpeg" Type="http://schemas.openxmlformats.org/officeDocument/2006/relationships/image"/><Relationship Id="rId1" Target="../slideLayouts/slideLayout8.xml" Type="http://schemas.openxmlformats.org/officeDocument/2006/relationships/slideLayout"/></Relationships>
</file>

<file path=ppt/slides/_rels/slide5.xml.rels><?xml version="1.0" encoding="UTF-8" standalone="yes" ?><Relationships xmlns="http://schemas.openxmlformats.org/package/2006/relationships"><Relationship Id="rId2" Target="../media/image9.jpeg" Type="http://schemas.openxmlformats.org/officeDocument/2006/relationships/image"/><Relationship Id="rId1" Target="../slideLayouts/slideLayout2.xml" Type="http://schemas.openxmlformats.org/officeDocument/2006/relationships/slideLayout"/></Relationships>
</file>

<file path=ppt/slides/_rels/slide50.xml.rels><?xml version="1.0" encoding="UTF-8" standalone="yes" ?><Relationships xmlns="http://schemas.openxmlformats.org/package/2006/relationships"><Relationship Id="rId3" Target="../media/image35.jpeg" Type="http://schemas.openxmlformats.org/officeDocument/2006/relationships/image"/><Relationship Id="rId2" Target="../media/image34.jpeg" Type="http://schemas.openxmlformats.org/officeDocument/2006/relationships/image"/><Relationship Id="rId1" Target="../slideLayouts/slideLayout8.xml" Type="http://schemas.openxmlformats.org/officeDocument/2006/relationships/slideLayout"/><Relationship Id="rId6" Target="../media/image32.jpeg" Type="http://schemas.openxmlformats.org/officeDocument/2006/relationships/image"/><Relationship Id="rId5" Target="../media/image33.jpeg" Type="http://schemas.openxmlformats.org/officeDocument/2006/relationships/image"/><Relationship Id="rId4" Target="../media/image36.png" Type="http://schemas.openxmlformats.org/officeDocument/2006/relationships/image"/></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arget="../media/image38.jpeg" Type="http://schemas.openxmlformats.org/officeDocument/2006/relationships/image"/><Relationship Id="rId2" Target="../media/image37.jpeg" Type="http://schemas.openxmlformats.org/officeDocument/2006/relationships/image"/><Relationship Id="rId1" Target="../slideLayouts/slideLayout6.xml" Type="http://schemas.openxmlformats.org/officeDocument/2006/relationships/slideLayout"/><Relationship Id="rId4" Target="../media/image39.jpeg" Type="http://schemas.openxmlformats.org/officeDocument/2006/relationships/image"/></Relationships>
</file>

<file path=ppt/slides/_rels/slide53.xml.rels><?xml version="1.0" encoding="UTF-8" standalone="yes" ?><Relationships xmlns="http://schemas.openxmlformats.org/package/2006/relationships"><Relationship Id="rId3" Target="../media/image38.jpeg" Type="http://schemas.openxmlformats.org/officeDocument/2006/relationships/image"/><Relationship Id="rId2" Target="../media/image37.jpeg" Type="http://schemas.openxmlformats.org/officeDocument/2006/relationships/image"/><Relationship Id="rId1" Target="../slideLayouts/slideLayout6.xml" Type="http://schemas.openxmlformats.org/officeDocument/2006/relationships/slideLayout"/><Relationship Id="rId4" Target="../media/image39.jpeg" Type="http://schemas.openxmlformats.org/officeDocument/2006/relationships/image"/></Relationships>
</file>

<file path=ppt/slides/_rels/slide54.xml.rels><?xml version="1.0" encoding="UTF-8" standalone="yes" ?><Relationships xmlns="http://schemas.openxmlformats.org/package/2006/relationships"><Relationship Id="rId3" Target="../media/image40.jpeg" Type="http://schemas.openxmlformats.org/officeDocument/2006/relationships/image"/><Relationship Id="rId2" Target="../notesSlides/notesSlide32.xml" Type="http://schemas.openxmlformats.org/officeDocument/2006/relationships/notesSlide"/><Relationship Id="rId1" Target="../slideLayouts/slideLayout8.xml" Type="http://schemas.openxmlformats.org/officeDocument/2006/relationships/slideLayout"/></Relationships>
</file>

<file path=ppt/slides/_rels/slide55.xml.rels><?xml version="1.0" encoding="UTF-8" standalone="yes" ?><Relationships xmlns="http://schemas.openxmlformats.org/package/2006/relationships"><Relationship Id="rId2" Target="../media/image41.jpeg" Type="http://schemas.openxmlformats.org/officeDocument/2006/relationships/image"/><Relationship Id="rId1" Target="../slideLayouts/slideLayout8.xml" Type="http://schemas.openxmlformats.org/officeDocument/2006/relationships/slideLayout"/></Relationships>
</file>

<file path=ppt/slides/_rels/slide56.xml.rels><?xml version="1.0" encoding="UTF-8" standalone="yes" ?><Relationships xmlns="http://schemas.openxmlformats.org/package/2006/relationships"><Relationship Id="rId3" Target="../media/image42.jpeg" Type="http://schemas.openxmlformats.org/officeDocument/2006/relationships/image"/><Relationship Id="rId2" Target="../notesSlides/notesSlide33.xml" Type="http://schemas.openxmlformats.org/officeDocument/2006/relationships/notesSlide"/><Relationship Id="rId1" Target="../slideLayouts/slideLayout16.xml" Type="http://schemas.openxmlformats.org/officeDocument/2006/relationships/slideLayout"/><Relationship Id="rId5" Target="../media/image41.jpeg" Type="http://schemas.openxmlformats.org/officeDocument/2006/relationships/image"/><Relationship Id="rId4" Target="../media/image43.jpeg" Type="http://schemas.openxmlformats.org/officeDocument/2006/relationships/image"/></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arget="../media/image49.jpeg" Type="http://schemas.openxmlformats.org/officeDocument/2006/relationships/image"/><Relationship Id="rId3" Target="../media/image44.jpeg" Type="http://schemas.openxmlformats.org/officeDocument/2006/relationships/image"/><Relationship Id="rId7" Target="../media/image48.jpg" Type="http://schemas.openxmlformats.org/officeDocument/2006/relationships/image"/><Relationship Id="rId12" Target="../media/image53.jpeg" Type="http://schemas.openxmlformats.org/officeDocument/2006/relationships/image"/><Relationship Id="rId2" Target="../notesSlides/notesSlide36.xml" Type="http://schemas.openxmlformats.org/officeDocument/2006/relationships/notesSlide"/><Relationship Id="rId1" Target="../slideLayouts/slideLayout2.xml" Type="http://schemas.openxmlformats.org/officeDocument/2006/relationships/slideLayout"/><Relationship Id="rId6" Target="../media/image47.png" Type="http://schemas.openxmlformats.org/officeDocument/2006/relationships/image"/><Relationship Id="rId11" Target="../media/image52.jpg" Type="http://schemas.openxmlformats.org/officeDocument/2006/relationships/image"/><Relationship Id="rId5" Target="../media/image46.jpeg" Type="http://schemas.openxmlformats.org/officeDocument/2006/relationships/image"/><Relationship Id="rId10" Target="../media/image51.png" Type="http://schemas.openxmlformats.org/officeDocument/2006/relationships/image"/><Relationship Id="rId4" Target="../media/image45.jpg" Type="http://schemas.openxmlformats.org/officeDocument/2006/relationships/image"/><Relationship Id="rId9" Target="../media/image50.jpg" Type="http://schemas.openxmlformats.org/officeDocument/2006/relationships/image"/></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publicdomainpictures.net/view-image.php?image=2928&amp;picture=&amp;jazyk=FR" TargetMode="External"/><Relationship Id="rId2" Type="http://schemas.openxmlformats.org/officeDocument/2006/relationships/image" Target="../media/image55.jp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hyperlink" Target="https://www.publicdomainpictures.net/view-image.php?image=2928&amp;picture=&amp;jazyk=FR" TargetMode="External"/><Relationship Id="rId2" Type="http://schemas.openxmlformats.org/officeDocument/2006/relationships/image" Target="../media/image55.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9.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7.xml.rels><?xml version="1.0" encoding="UTF-8" standalone="yes" ?><Relationships xmlns="http://schemas.openxmlformats.org/package/2006/relationships"><Relationship Id="rId8" Target="https://www.ngs.noaa.gov/web_services/ncat/index.shtml" TargetMode="External" Type="http://schemas.openxmlformats.org/officeDocument/2006/relationships/hyperlink"/><Relationship Id="rId3" Target="../notesSlides/notesSlide46.xml" Type="http://schemas.openxmlformats.org/officeDocument/2006/relationships/notesSlide"/><Relationship Id="rId7" Target="../media/image61.png" Type="http://schemas.openxmlformats.org/officeDocument/2006/relationships/image"/><Relationship Id="rId2" Target="../slideLayouts/slideLayout2.xml" Type="http://schemas.openxmlformats.org/officeDocument/2006/relationships/slideLayout"/><Relationship Id="rId1" Target="../tags/tag8.xml" Type="http://schemas.openxmlformats.org/officeDocument/2006/relationships/tags"/><Relationship Id="rId6" Target="https://github.com/noaa-ngs/ncat-lib" TargetMode="External" Type="http://schemas.openxmlformats.org/officeDocument/2006/relationships/hyperlink"/><Relationship Id="rId5" Target="../media/image60.jpeg" Type="http://schemas.openxmlformats.org/officeDocument/2006/relationships/image"/><Relationship Id="rId4" Target="https://geodesy.noaa.gov/NCAT/" TargetMode="External" Type="http://schemas.openxmlformats.org/officeDocument/2006/relationships/hyperlink"/><Relationship Id="rId9" Target="../media/image62.png" Type="http://schemas.openxmlformats.org/officeDocument/2006/relationships/image"/></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ngs.noaa.gov/datums/newdatums/TrackOurProgress.s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geodesy.noaa.gov/web/science_edu/webinar_series/2022-are-you-done-yet.shtml" TargetMode="External"/><Relationship Id="rId4" Type="http://schemas.openxmlformats.org/officeDocument/2006/relationships/hyperlink" Target="https://geodesy.noaa.gov/datums/newdatums/FAQNewDatums.shtml"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arget="../media/image65.jpeg" Type="http://schemas.openxmlformats.org/officeDocument/2006/relationships/image"/><Relationship Id="rId2" Target="../media/image64.jpeg" Type="http://schemas.openxmlformats.org/officeDocument/2006/relationships/image"/><Relationship Id="rId1" Target="../slideLayouts/slideLayout7.xml" Type="http://schemas.openxmlformats.org/officeDocument/2006/relationships/slideLayout"/></Relationships>
</file>

<file path=ppt/slides/_rels/slide82.xml.rels><?xml version="1.0" encoding="UTF-8" standalone="yes"?>
<Relationships xmlns="http://schemas.openxmlformats.org/package/2006/relationships"><Relationship Id="rId3" Type="http://schemas.openxmlformats.org/officeDocument/2006/relationships/hyperlink" Target="https://www.ngs.noaa.gov/ADVISORS/" TargetMode="External"/><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81F2AE08-6BDE-4BF0-A9DA-569A06265BF4}"/>
              </a:ext>
            </a:extLst>
          </p:cNvPr>
          <p:cNvSpPr>
            <a:spLocks noGrp="1"/>
          </p:cNvSpPr>
          <p:nvPr>
            <p:ph type="ctrTitle"/>
          </p:nvPr>
        </p:nvSpPr>
        <p:spPr>
          <a:xfrm>
            <a:off x="1666755" y="1288778"/>
            <a:ext cx="10525245" cy="1823068"/>
          </a:xfrm>
        </p:spPr>
        <p:txBody>
          <a:bodyPr anchor="t">
            <a:normAutofit fontScale="90000"/>
          </a:bodyPr>
          <a:lstStyle/>
          <a:p>
            <a:r>
              <a:rPr lang="en-US" dirty="0"/>
              <a:t>A Deep Dive into </a:t>
            </a:r>
            <a:br>
              <a:rPr lang="en-US" dirty="0"/>
            </a:br>
            <a:r>
              <a:rPr lang="en-US" dirty="0"/>
              <a:t>Geodetic Surveying</a:t>
            </a:r>
          </a:p>
        </p:txBody>
      </p:sp>
      <p:sp>
        <p:nvSpPr>
          <p:cNvPr id="15" name="Event">
            <a:extLst>
              <a:ext uri="{FF2B5EF4-FFF2-40B4-BE49-F238E27FC236}">
                <a16:creationId xmlns:a16="http://schemas.microsoft.com/office/drawing/2014/main" id="{7A4A8595-C901-4916-B243-6D2AD16E6431}"/>
              </a:ext>
            </a:extLst>
          </p:cNvPr>
          <p:cNvSpPr>
            <a:spLocks noGrp="1"/>
          </p:cNvSpPr>
          <p:nvPr>
            <p:ph type="subTitle" idx="1"/>
          </p:nvPr>
        </p:nvSpPr>
        <p:spPr>
          <a:xfrm>
            <a:off x="-1" y="3111846"/>
            <a:ext cx="12192000" cy="1084233"/>
          </a:xfrm>
        </p:spPr>
        <p:txBody>
          <a:bodyPr anchor="ctr">
            <a:normAutofit/>
          </a:bodyPr>
          <a:lstStyle/>
          <a:p>
            <a:pPr>
              <a:spcBef>
                <a:spcPts val="0"/>
              </a:spcBef>
            </a:pPr>
            <a:r>
              <a:rPr lang="en-US" sz="2400" i="1" dirty="0">
                <a:solidFill>
                  <a:schemeClr val="tx1"/>
                </a:solidFill>
              </a:rPr>
              <a:t>WVDOH Survey Crew Conference</a:t>
            </a:r>
          </a:p>
          <a:p>
            <a:pPr>
              <a:spcBef>
                <a:spcPts val="0"/>
              </a:spcBef>
            </a:pPr>
            <a:r>
              <a:rPr lang="en-US" sz="2400" i="1" dirty="0">
                <a:solidFill>
                  <a:schemeClr val="tx1"/>
                </a:solidFill>
              </a:rPr>
              <a:t>October 2024</a:t>
            </a:r>
          </a:p>
        </p:txBody>
      </p:sp>
      <p:sp>
        <p:nvSpPr>
          <p:cNvPr id="16" name="Name POC">
            <a:extLst>
              <a:ext uri="{FF2B5EF4-FFF2-40B4-BE49-F238E27FC236}">
                <a16:creationId xmlns:a16="http://schemas.microsoft.com/office/drawing/2014/main" id="{F6137DED-D925-4B47-B611-ADB0471AF7DD}"/>
              </a:ext>
            </a:extLst>
          </p:cNvPr>
          <p:cNvSpPr txBox="1">
            <a:spLocks noChangeArrowheads="1"/>
          </p:cNvSpPr>
          <p:nvPr/>
        </p:nvSpPr>
        <p:spPr bwMode="auto">
          <a:xfrm>
            <a:off x="1" y="4196080"/>
            <a:ext cx="12191999" cy="266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3200" b="1" dirty="0">
                <a:latin typeface="Cambria" panose="02040503050406030204" pitchFamily="18" charset="0"/>
                <a:ea typeface="Cambria" panose="02040503050406030204" pitchFamily="18" charset="0"/>
              </a:rPr>
              <a:t>Jeff Jalbrzikowski, P.S., GISP, CFS</a:t>
            </a:r>
          </a:p>
          <a:p>
            <a:pPr algn="ctr"/>
            <a:r>
              <a:rPr lang="en-GB" sz="3200" b="1" dirty="0">
                <a:latin typeface="Cambria" panose="02040503050406030204" pitchFamily="18" charset="0"/>
                <a:ea typeface="Cambria" panose="02040503050406030204" pitchFamily="18" charset="0"/>
              </a:rPr>
              <a:t>Appalachian Regional Geodetic Advisor</a:t>
            </a:r>
          </a:p>
          <a:p>
            <a:pPr algn="ctr">
              <a:spcBef>
                <a:spcPts val="2400"/>
              </a:spcBef>
            </a:pPr>
            <a:r>
              <a:rPr lang="en-GB" sz="3200" b="1" dirty="0">
                <a:latin typeface="Cambria" panose="02040503050406030204" pitchFamily="18" charset="0"/>
                <a:ea typeface="Cambria" panose="02040503050406030204" pitchFamily="18" charset="0"/>
              </a:rPr>
              <a:t>jeff.jalbrzikowski@noaa.gov</a:t>
            </a:r>
          </a:p>
          <a:p>
            <a:pPr algn="ctr"/>
            <a:r>
              <a:rPr lang="en-GB" sz="3200" b="1" dirty="0">
                <a:latin typeface="Cambria" panose="02040503050406030204" pitchFamily="18" charset="0"/>
                <a:ea typeface="Cambria" panose="02040503050406030204" pitchFamily="18" charset="0"/>
              </a:rPr>
              <a:t>240-988-5486</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BF4164-5E70-4122-880E-AB624C8F7D6E}"/>
              </a:ext>
            </a:extLst>
          </p:cNvPr>
          <p:cNvSpPr>
            <a:spLocks noGrp="1"/>
          </p:cNvSpPr>
          <p:nvPr>
            <p:ph idx="12" sz="quarter" type="sldNum"/>
          </p:nvPr>
        </p:nvSpPr>
        <p:spPr/>
        <p:txBody>
          <a:bodyPr/>
          <a:lstStyle/>
          <a:p>
            <a:fld id="{D3D538F9-49A3-B84F-B36B-A7030CDE5D5B}" type="slidenum">
              <a:rPr lang="en-US" smtClean="0"/>
              <a:t>10</a:t>
            </a:fld>
            <a:endParaRPr lang="en-US"/>
          </a:p>
        </p:txBody>
      </p:sp>
      <p:sp>
        <p:nvSpPr>
          <p:cNvPr id="14" name="TextBox 13">
            <a:extLst>
              <a:ext uri="{FF2B5EF4-FFF2-40B4-BE49-F238E27FC236}">
                <a16:creationId xmlns:a16="http://schemas.microsoft.com/office/drawing/2014/main" id="{7942B19B-B2AD-46F9-A2F4-6DAE829DACC9}"/>
              </a:ext>
            </a:extLst>
          </p:cNvPr>
          <p:cNvSpPr txBox="1"/>
          <p:nvPr/>
        </p:nvSpPr>
        <p:spPr>
          <a:xfrm>
            <a:off x="230662" y="3479793"/>
            <a:ext cx="11330557" cy="2484783"/>
          </a:xfrm>
          <a:prstGeom prst="rect">
            <a:avLst/>
          </a:prstGeom>
          <a:noFill/>
        </p:spPr>
        <p:txBody>
          <a:bodyPr rtlCol="0" wrap="square">
            <a:spAutoFit/>
          </a:bodyPr>
          <a:lstStyle/>
          <a:p>
            <a:pPr defTabSz="304823" eaLnBrk="0" fontAlgn="base" hangingPunct="0">
              <a:spcBef>
                <a:spcPts val="800"/>
              </a:spcBef>
              <a:spcAft>
                <a:spcPct val="0"/>
              </a:spcAft>
              <a:tabLst>
                <a:tab algn="l" pos="0"/>
              </a:tabLst>
            </a:pPr>
            <a:r>
              <a:rPr altLang="zh-CN" b="1" dirty="0" lang="en-US" sz="3200">
                <a:solidFill>
                  <a:prstClr val="black"/>
                </a:solidFill>
                <a:latin charset="0" panose="02040503050406030204" pitchFamily="18" typeface="Cambria"/>
                <a:ea charset="0" panose="02040503050406030204" pitchFamily="18" typeface="Cambria"/>
                <a:cs charset="0" panose="020B0606030504020204" pitchFamily="34" typeface="Open Sans"/>
                <a:sym typeface="Open Sans"/>
              </a:rPr>
              <a:t>access</a:t>
            </a:r>
            <a:r>
              <a:rPr altLang="zh-CN" dirty="0" lang="en-US" sz="3200">
                <a:solidFill>
                  <a:prstClr val="black"/>
                </a:solidFill>
                <a:latin charset="0" panose="02040503050406030204" pitchFamily="18" typeface="Cambria"/>
                <a:ea charset="0" panose="02040503050406030204" pitchFamily="18" typeface="Cambria"/>
                <a:cs charset="0" panose="020B0606030504020204" pitchFamily="34" typeface="Open Sans"/>
                <a:sym typeface="Open Sans"/>
              </a:rPr>
              <a:t>… ? </a:t>
            </a:r>
            <a:r>
              <a:rPr altLang="zh-CN" dirty="0" lang="en-US" sz="32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traditionally  marks/disks/objects</a:t>
            </a:r>
          </a:p>
          <a:p>
            <a:pPr defTabSz="304823" eaLnBrk="0" fontAlgn="base" hangingPunct="0">
              <a:spcBef>
                <a:spcPts val="800"/>
              </a:spcBef>
              <a:spcAft>
                <a:spcPct val="0"/>
              </a:spcAft>
              <a:tabLst>
                <a:tab algn="l" pos="0"/>
                <a:tab algn="l" pos="1756789"/>
              </a:tabLst>
            </a:pPr>
            <a:r>
              <a:rPr altLang="zh-CN" dirty="0" lang="en-US" sz="32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 modern and future  </a:t>
            </a:r>
            <a:r>
              <a:rPr altLang="zh-CN" b="1" dirty="0" lang="en-US" sz="32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NOAA CORS Network (NCN)</a:t>
            </a:r>
          </a:p>
          <a:p>
            <a:pPr defTabSz="304823" eaLnBrk="0" fontAlgn="base" hangingPunct="0">
              <a:spcBef>
                <a:spcPct val="20000"/>
              </a:spcBef>
              <a:spcAft>
                <a:spcPct val="0"/>
              </a:spcAft>
              <a:tabLst>
                <a:tab algn="l" pos="0"/>
              </a:tabLst>
            </a:pPr>
            <a:endParaRPr altLang="zh-CN" dirty="0" lang="en-US" sz="32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endParaRPr>
          </a:p>
          <a:p>
            <a:pPr defTabSz="304823" eaLnBrk="0" fontAlgn="base" hangingPunct="0">
              <a:spcBef>
                <a:spcPct val="20000"/>
              </a:spcBef>
              <a:spcAft>
                <a:spcPct val="0"/>
              </a:spcAft>
              <a:tabLst>
                <a:tab algn="l" pos="0"/>
              </a:tabLst>
            </a:pPr>
            <a:r>
              <a:rPr altLang="zh-CN" dirty="0" lang="en-US" sz="32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a:t>
            </a:r>
            <a:r>
              <a:rPr altLang="zh-CN" dirty="0" i="1" lang="en-US" sz="32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via OPUS</a:t>
            </a:r>
          </a:p>
          <a:p>
            <a:endParaRPr dirty="0" lang="en-US" sz="800">
              <a:latin charset="0" panose="02040503050406030204" pitchFamily="18" typeface="Cambria"/>
              <a:ea charset="0" panose="02040503050406030204" pitchFamily="18" typeface="Cambria"/>
            </a:endParaRPr>
          </a:p>
        </p:txBody>
      </p:sp>
      <p:cxnSp>
        <p:nvCxnSpPr>
          <p:cNvPr id="15" name="Connector: Curved 14">
            <a:extLst>
              <a:ext uri="{FF2B5EF4-FFF2-40B4-BE49-F238E27FC236}">
                <a16:creationId xmlns:a16="http://schemas.microsoft.com/office/drawing/2014/main" id="{B44282BC-9CDC-4D1E-8733-3CD695C19A38}"/>
              </a:ext>
            </a:extLst>
          </p:cNvPr>
          <p:cNvCxnSpPr>
            <a:cxnSpLocks/>
          </p:cNvCxnSpPr>
          <p:nvPr/>
        </p:nvCxnSpPr>
        <p:spPr>
          <a:xfrm flipV="1" rot="10800000">
            <a:off x="10133464" y="4536054"/>
            <a:ext cx="1347147" cy="1308045"/>
          </a:xfrm>
          <a:prstGeom prst="curvedConnector3">
            <a:avLst>
              <a:gd fmla="val -32275" name="adj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
            <a:extLst>
              <a:ext uri="{FF2B5EF4-FFF2-40B4-BE49-F238E27FC236}">
                <a16:creationId xmlns:a16="http://schemas.microsoft.com/office/drawing/2014/main" id="{262BD7AC-8C6A-4B9C-8AB1-C8BF72B21BDA}"/>
              </a:ext>
            </a:extLst>
          </p:cNvPr>
          <p:cNvSpPr>
            <a:spLocks noGrp="1"/>
          </p:cNvSpPr>
          <p:nvPr>
            <p:ph idx="1"/>
          </p:nvPr>
        </p:nvSpPr>
        <p:spPr>
          <a:xfrm>
            <a:off x="0" y="1282172"/>
            <a:ext cx="12192000" cy="1960569"/>
          </a:xfrm>
        </p:spPr>
        <p:txBody>
          <a:bodyPr/>
          <a:lstStyle/>
          <a:p>
            <a:pPr algn="ctr" indent="0" marL="0">
              <a:buNone/>
            </a:pPr>
            <a:r>
              <a:rPr altLang="zh-CN" dirty="0" lang="en-US" sz="3200">
                <a:cs charset="0" panose="020B0606030504020204" pitchFamily="34" typeface="Open Sans"/>
              </a:rPr>
              <a:t>To define, maintain and provide access to the                     </a:t>
            </a:r>
            <a:r>
              <a:rPr altLang="zh-CN" b="1" dirty="0" lang="en-US" sz="4933">
                <a:solidFill>
                  <a:srgbClr val="C00000"/>
                </a:solidFill>
                <a:cs charset="0" panose="020B0606030504020204" pitchFamily="34" typeface="Open Sans"/>
              </a:rPr>
              <a:t>National Spatial Reference System (NSRS) </a:t>
            </a:r>
            <a:r>
              <a:rPr altLang="zh-CN" dirty="0" lang="en-US" sz="3200">
                <a:cs charset="0" panose="020B0606030504020204" pitchFamily="34" typeface="Open Sans"/>
              </a:rPr>
              <a:t>to meet our Nation’s economic, social, and environmental needs.</a:t>
            </a:r>
            <a:endParaRPr dirty="0" lang="en-US" sz="3200"/>
          </a:p>
        </p:txBody>
      </p:sp>
      <p:pic>
        <p:nvPicPr>
          <p:cNvPr id="42" name="OPUS ss">
            <a:extLst>
              <a:ext uri="{FF2B5EF4-FFF2-40B4-BE49-F238E27FC236}">
                <a16:creationId xmlns:a16="http://schemas.microsoft.com/office/drawing/2014/main" id="{12CF080A-FEE7-43EA-9179-4DCE1EEF1DA3}"/>
              </a:ext>
            </a:extLst>
          </p:cNvPr>
          <p:cNvPicPr>
            <a:picLocks noChangeAspect="1"/>
          </p:cNvPicPr>
          <p:nvPr/>
        </p:nvPicPr>
        <p:blipFill rotWithShape="1">
          <a:blip r:embed="rId3"/>
          <a:srcRect b="16"/>
          <a:stretch/>
        </p:blipFill>
        <p:spPr>
          <a:xfrm>
            <a:off x="4198521" y="4765965"/>
            <a:ext cx="5864411" cy="2034543"/>
          </a:xfrm>
          <a:prstGeom prst="rect">
            <a:avLst/>
          </a:prstGeom>
          <a:ln w="25400">
            <a:solidFill>
              <a:schemeClr val="bg1">
                <a:lumMod val="50000"/>
              </a:schemeClr>
            </a:solidFill>
          </a:ln>
        </p:spPr>
      </p:pic>
      <p:sp>
        <p:nvSpPr>
          <p:cNvPr id="10" name="Title 9">
            <a:extLst>
              <a:ext uri="{FF2B5EF4-FFF2-40B4-BE49-F238E27FC236}">
                <a16:creationId xmlns:a16="http://schemas.microsoft.com/office/drawing/2014/main" id="{8F4C358B-9CB7-4B74-8BE3-5AA2797E2788}"/>
              </a:ext>
            </a:extLst>
          </p:cNvPr>
          <p:cNvSpPr>
            <a:spLocks noGrp="1"/>
          </p:cNvSpPr>
          <p:nvPr>
            <p:ph type="title"/>
          </p:nvPr>
        </p:nvSpPr>
        <p:spPr/>
        <p:txBody>
          <a:bodyPr/>
          <a:lstStyle/>
          <a:p>
            <a:r>
              <a:rPr b="1" dirty="0" lang="en-US"/>
              <a:t>NGS Mission</a:t>
            </a:r>
          </a:p>
        </p:txBody>
      </p:sp>
    </p:spTree>
    <p:extLst>
      <p:ext uri="{BB962C8B-B14F-4D97-AF65-F5344CB8AC3E}">
        <p14:creationId xmlns:p14="http://schemas.microsoft.com/office/powerpoint/2010/main" val="2530613599"/>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2" presetSubtype="8">
                                  <p:stCondLst>
                                    <p:cond delay="0"/>
                                  </p:stCondLst>
                                  <p:childTnLst>
                                    <p:set>
                                      <p:cBhvr>
                                        <p:cTn dur="1" fill="hold" id="6">
                                          <p:stCondLst>
                                            <p:cond delay="0"/>
                                          </p:stCondLst>
                                        </p:cTn>
                                        <p:tgtEl>
                                          <p:spTgt spid="14">
                                            <p:txEl>
                                              <p:pRg end="0" st="0"/>
                                            </p:txEl>
                                          </p:spTgt>
                                        </p:tgtEl>
                                        <p:attrNameLst>
                                          <p:attrName>style.visibility</p:attrName>
                                        </p:attrNameLst>
                                      </p:cBhvr>
                                      <p:to>
                                        <p:strVal val="visible"/>
                                      </p:to>
                                    </p:set>
                                    <p:animEffect filter="wipe(left)" transition="in">
                                      <p:cBhvr>
                                        <p:cTn dur="1000" id="7"/>
                                        <p:tgtEl>
                                          <p:spTgt spid="14">
                                            <p:txEl>
                                              <p:pRg end="0" st="0"/>
                                            </p:txEl>
                                          </p:spTgt>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22" presetSubtype="8">
                                  <p:stCondLst>
                                    <p:cond delay="0"/>
                                  </p:stCondLst>
                                  <p:childTnLst>
                                    <p:set>
                                      <p:cBhvr>
                                        <p:cTn dur="1" fill="hold" id="11">
                                          <p:stCondLst>
                                            <p:cond delay="0"/>
                                          </p:stCondLst>
                                        </p:cTn>
                                        <p:tgtEl>
                                          <p:spTgt spid="14">
                                            <p:txEl>
                                              <p:pRg end="1" st="1"/>
                                            </p:txEl>
                                          </p:spTgt>
                                        </p:tgtEl>
                                        <p:attrNameLst>
                                          <p:attrName>style.visibility</p:attrName>
                                        </p:attrNameLst>
                                      </p:cBhvr>
                                      <p:to>
                                        <p:strVal val="visible"/>
                                      </p:to>
                                    </p:set>
                                    <p:animEffect filter="wipe(left)" transition="in">
                                      <p:cBhvr>
                                        <p:cTn dur="1000" id="12"/>
                                        <p:tgtEl>
                                          <p:spTgt spid="14">
                                            <p:txEl>
                                              <p:pRg end="1" st="1"/>
                                            </p:txEl>
                                          </p:spTgt>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10" presetSubtype="0">
                                  <p:stCondLst>
                                    <p:cond delay="0"/>
                                  </p:stCondLst>
                                  <p:childTnLst>
                                    <p:set>
                                      <p:cBhvr>
                                        <p:cTn dur="1" fill="hold" id="16">
                                          <p:stCondLst>
                                            <p:cond delay="0"/>
                                          </p:stCondLst>
                                        </p:cTn>
                                        <p:tgtEl>
                                          <p:spTgt spid="14">
                                            <p:txEl>
                                              <p:pRg end="3" st="3"/>
                                            </p:txEl>
                                          </p:spTgt>
                                        </p:tgtEl>
                                        <p:attrNameLst>
                                          <p:attrName>style.visibility</p:attrName>
                                        </p:attrNameLst>
                                      </p:cBhvr>
                                      <p:to>
                                        <p:strVal val="visible"/>
                                      </p:to>
                                    </p:set>
                                    <p:animEffect filter="fade" transition="in">
                                      <p:cBhvr>
                                        <p:cTn dur="500" id="17"/>
                                        <p:tgtEl>
                                          <p:spTgt spid="14">
                                            <p:txEl>
                                              <p:pRg end="3" st="3"/>
                                            </p:txEl>
                                          </p:spTgt>
                                        </p:tgtEl>
                                      </p:cBhvr>
                                    </p:animEffect>
                                  </p:childTnLst>
                                </p:cTn>
                              </p:par>
                              <p:par>
                                <p:cTn fill="hold" id="18" nodeType="withEffect" presetClass="entr" presetID="2" presetSubtype="4">
                                  <p:stCondLst>
                                    <p:cond delay="0"/>
                                  </p:stCondLst>
                                  <p:childTnLst>
                                    <p:set>
                                      <p:cBhvr>
                                        <p:cTn dur="1" fill="hold" id="19">
                                          <p:stCondLst>
                                            <p:cond delay="0"/>
                                          </p:stCondLst>
                                        </p:cTn>
                                        <p:tgtEl>
                                          <p:spTgt spid="42"/>
                                        </p:tgtEl>
                                        <p:attrNameLst>
                                          <p:attrName>style.visibility</p:attrName>
                                        </p:attrNameLst>
                                      </p:cBhvr>
                                      <p:to>
                                        <p:strVal val="visible"/>
                                      </p:to>
                                    </p:set>
                                    <p:anim calcmode="lin" valueType="num">
                                      <p:cBhvr additive="base">
                                        <p:cTn dur="2000" fill="hold" id="20"/>
                                        <p:tgtEl>
                                          <p:spTgt spid="42"/>
                                        </p:tgtEl>
                                        <p:attrNameLst>
                                          <p:attrName>ppt_x</p:attrName>
                                        </p:attrNameLst>
                                      </p:cBhvr>
                                      <p:tavLst>
                                        <p:tav tm="0">
                                          <p:val>
                                            <p:strVal val="#ppt_x"/>
                                          </p:val>
                                        </p:tav>
                                        <p:tav tm="100000">
                                          <p:val>
                                            <p:strVal val="#ppt_x"/>
                                          </p:val>
                                        </p:tav>
                                      </p:tavLst>
                                    </p:anim>
                                    <p:anim calcmode="lin" valueType="num">
                                      <p:cBhvr additive="base">
                                        <p:cTn dur="2000" fill="hold" id="21"/>
                                        <p:tgtEl>
                                          <p:spTgt spid="42"/>
                                        </p:tgtEl>
                                        <p:attrNameLst>
                                          <p:attrName>ppt_y</p:attrName>
                                        </p:attrNameLst>
                                      </p:cBhvr>
                                      <p:tavLst>
                                        <p:tav tm="0">
                                          <p:val>
                                            <p:strVal val="1+#ppt_h/2"/>
                                          </p:val>
                                        </p:tav>
                                        <p:tav tm="100000">
                                          <p:val>
                                            <p:strVal val="#ppt_y"/>
                                          </p:val>
                                        </p:tav>
                                      </p:tavLst>
                                    </p:anim>
                                  </p:childTnLst>
                                </p:cTn>
                              </p:par>
                            </p:childTnLst>
                          </p:cTn>
                        </p:par>
                        <p:par>
                          <p:cTn fill="hold" id="22">
                            <p:stCondLst>
                              <p:cond delay="2000"/>
                            </p:stCondLst>
                            <p:childTnLst>
                              <p:par>
                                <p:cTn fill="hold" id="23" nodeType="afterEffect" presetClass="entr" presetID="21" presetSubtype="1">
                                  <p:stCondLst>
                                    <p:cond delay="0"/>
                                  </p:stCondLst>
                                  <p:childTnLst>
                                    <p:set>
                                      <p:cBhvr>
                                        <p:cTn dur="1" fill="hold" id="24">
                                          <p:stCondLst>
                                            <p:cond delay="0"/>
                                          </p:stCondLst>
                                        </p:cTn>
                                        <p:tgtEl>
                                          <p:spTgt spid="15"/>
                                        </p:tgtEl>
                                        <p:attrNameLst>
                                          <p:attrName>style.visibility</p:attrName>
                                        </p:attrNameLst>
                                      </p:cBhvr>
                                      <p:to>
                                        <p:strVal val="visible"/>
                                      </p:to>
                                    </p:set>
                                    <p:animEffect filter="wheel(1)" transition="in">
                                      <p:cBhvr>
                                        <p:cTn dur="3000" id="25"/>
                                        <p:tgtEl>
                                          <p:spTgt spid="1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47825" y="364866"/>
            <a:ext cx="8915400" cy="805079"/>
          </a:xfrm>
        </p:spPr>
        <p:txBody>
          <a:bodyPr>
            <a:normAutofit fontScale="90000"/>
          </a:bodyPr>
          <a:lstStyle/>
          <a:p>
            <a:r>
              <a:rPr lang="en-US" sz="5000" dirty="0"/>
              <a:t>Online Positioning User Service</a:t>
            </a:r>
          </a:p>
        </p:txBody>
      </p:sp>
      <p:sp>
        <p:nvSpPr>
          <p:cNvPr id="2" name="Content Placeholder 1"/>
          <p:cNvSpPr>
            <a:spLocks noGrp="1"/>
          </p:cNvSpPr>
          <p:nvPr>
            <p:ph idx="1"/>
          </p:nvPr>
        </p:nvSpPr>
        <p:spPr>
          <a:xfrm>
            <a:off x="635000" y="1018281"/>
            <a:ext cx="11252200" cy="5361905"/>
          </a:xfrm>
        </p:spPr>
        <p:txBody>
          <a:bodyPr>
            <a:noAutofit/>
          </a:bodyPr>
          <a:lstStyle/>
          <a:p>
            <a:pPr marL="1138210" lvl="3">
              <a:spcBef>
                <a:spcPts val="0"/>
              </a:spcBef>
              <a:spcAft>
                <a:spcPts val="300"/>
              </a:spcAft>
            </a:pPr>
            <a:r>
              <a:rPr lang="en-US" sz="2400" dirty="0"/>
              <a:t>dual frequency receiver</a:t>
            </a:r>
          </a:p>
          <a:p>
            <a:pPr marL="1138210" lvl="3">
              <a:spcBef>
                <a:spcPts val="0"/>
              </a:spcBef>
              <a:spcAft>
                <a:spcPts val="300"/>
              </a:spcAft>
            </a:pPr>
            <a:r>
              <a:rPr lang="en-US" sz="2400" dirty="0"/>
              <a:t>static observations (via RINEX </a:t>
            </a:r>
            <a:r>
              <a:rPr lang="en-US" sz="2400" dirty="0">
                <a:sym typeface="Wingdings" panose="05000000000000000000" pitchFamily="2" charset="2"/>
              </a:rPr>
              <a:t> ABCD123x</a:t>
            </a:r>
            <a:r>
              <a:rPr lang="en-US" sz="2400" dirty="0"/>
              <a:t>.24o)</a:t>
            </a:r>
          </a:p>
          <a:p>
            <a:pPr marL="1138210" lvl="3">
              <a:spcBef>
                <a:spcPts val="0"/>
              </a:spcBef>
              <a:spcAft>
                <a:spcPts val="300"/>
              </a:spcAft>
            </a:pPr>
            <a:r>
              <a:rPr lang="en-US" sz="2400" dirty="0"/>
              <a:t>30 seconds epoch/logging rate aka recording interval</a:t>
            </a:r>
          </a:p>
          <a:p>
            <a:pPr marL="457189" lvl="1" indent="0">
              <a:spcBef>
                <a:spcPts val="1800"/>
              </a:spcBef>
              <a:spcAft>
                <a:spcPts val="300"/>
              </a:spcAft>
              <a:buNone/>
            </a:pPr>
            <a:r>
              <a:rPr lang="en-US" dirty="0">
                <a:ea typeface="Cambria" panose="02040503050406030204" pitchFamily="18" charset="0"/>
              </a:rPr>
              <a:t>OPUS Rapid Static (OPUS-RS)</a:t>
            </a:r>
          </a:p>
          <a:p>
            <a:pPr marL="1138210" lvl="3">
              <a:spcBef>
                <a:spcPts val="0"/>
              </a:spcBef>
              <a:spcAft>
                <a:spcPts val="300"/>
              </a:spcAft>
            </a:pPr>
            <a:r>
              <a:rPr lang="en-US" sz="2400" dirty="0"/>
              <a:t>15 minutes to 2 hours of GPS data</a:t>
            </a:r>
          </a:p>
          <a:p>
            <a:pPr marL="457189" lvl="1" indent="0">
              <a:spcBef>
                <a:spcPts val="1800"/>
              </a:spcBef>
              <a:spcAft>
                <a:spcPts val="300"/>
              </a:spcAft>
              <a:buNone/>
            </a:pPr>
            <a:r>
              <a:rPr lang="en-US" dirty="0">
                <a:latin typeface="Cambria" panose="02040503050406030204" pitchFamily="18" charset="0"/>
                <a:ea typeface="Cambria" panose="02040503050406030204" pitchFamily="18" charset="0"/>
              </a:rPr>
              <a:t>OPUS Static (OPUS-S)</a:t>
            </a:r>
          </a:p>
          <a:p>
            <a:pPr marL="1138210" lvl="3">
              <a:spcBef>
                <a:spcPts val="0"/>
              </a:spcBef>
              <a:spcAft>
                <a:spcPts val="300"/>
              </a:spcAft>
            </a:pPr>
            <a:r>
              <a:rPr lang="en-US" sz="2400" dirty="0"/>
              <a:t>same requirements as above</a:t>
            </a:r>
          </a:p>
          <a:p>
            <a:pPr marL="1138210" lvl="3">
              <a:spcBef>
                <a:spcPts val="0"/>
              </a:spcBef>
              <a:spcAft>
                <a:spcPts val="300"/>
              </a:spcAft>
            </a:pPr>
            <a:r>
              <a:rPr lang="en-US" sz="2400" dirty="0"/>
              <a:t>2 to 48 hours of GPS data</a:t>
            </a:r>
          </a:p>
          <a:p>
            <a:pPr marL="457189" lvl="1" indent="0">
              <a:spcBef>
                <a:spcPts val="1800"/>
              </a:spcBef>
              <a:spcAft>
                <a:spcPts val="300"/>
              </a:spcAft>
              <a:buNone/>
            </a:pPr>
            <a:r>
              <a:rPr lang="en-US" dirty="0">
                <a:latin typeface="Cambria" panose="02040503050406030204" pitchFamily="18" charset="0"/>
                <a:ea typeface="Cambria" panose="02040503050406030204" pitchFamily="18" charset="0"/>
              </a:rPr>
              <a:t>OPUS Projects (OP)</a:t>
            </a:r>
          </a:p>
          <a:p>
            <a:pPr marL="1138210" lvl="3">
              <a:spcBef>
                <a:spcPts val="0"/>
              </a:spcBef>
              <a:spcAft>
                <a:spcPts val="300"/>
              </a:spcAft>
            </a:pPr>
            <a:r>
              <a:rPr lang="en-US" sz="2400" dirty="0"/>
              <a:t>adds session processing and network adjustment</a:t>
            </a:r>
          </a:p>
          <a:p>
            <a:pPr marL="1138210" lvl="3">
              <a:spcBef>
                <a:spcPts val="0"/>
              </a:spcBef>
              <a:spcAft>
                <a:spcPts val="300"/>
              </a:spcAft>
            </a:pPr>
            <a:r>
              <a:rPr lang="en-US" sz="2400" dirty="0"/>
              <a:t>training by NGS currently required (~12 hours)</a:t>
            </a:r>
          </a:p>
        </p:txBody>
      </p:sp>
      <p:sp>
        <p:nvSpPr>
          <p:cNvPr id="4" name="Curved Right Arrow 3"/>
          <p:cNvSpPr/>
          <p:nvPr/>
        </p:nvSpPr>
        <p:spPr>
          <a:xfrm>
            <a:off x="546809" y="4067753"/>
            <a:ext cx="533400" cy="1684020"/>
          </a:xfrm>
          <a:prstGeom prst="curvedRigh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sp>
        <p:nvSpPr>
          <p:cNvPr id="5" name="TextBox 4">
            <a:extLst>
              <a:ext uri="{FF2B5EF4-FFF2-40B4-BE49-F238E27FC236}">
                <a16:creationId xmlns:a16="http://schemas.microsoft.com/office/drawing/2014/main" id="{4B636586-A3E1-4D16-B105-1D7D4289F262}"/>
              </a:ext>
            </a:extLst>
          </p:cNvPr>
          <p:cNvSpPr txBox="1"/>
          <p:nvPr/>
        </p:nvSpPr>
        <p:spPr>
          <a:xfrm>
            <a:off x="7337536" y="3735093"/>
            <a:ext cx="4549664" cy="1651671"/>
          </a:xfrm>
          <a:prstGeom prst="rect">
            <a:avLst/>
          </a:prstGeom>
          <a:noFill/>
        </p:spPr>
        <p:txBody>
          <a:bodyPr wrap="square" rtlCol="0">
            <a:spAutoFit/>
          </a:bodyPr>
          <a:lstStyle/>
          <a:p>
            <a:r>
              <a:rPr lang="en-US" sz="3733" dirty="0">
                <a:latin typeface="Cambria" panose="02040503050406030204" pitchFamily="18" charset="0"/>
                <a:ea typeface="Cambria" panose="02040503050406030204" pitchFamily="18" charset="0"/>
                <a:sym typeface="Wingdings" panose="05000000000000000000" pitchFamily="2" charset="2"/>
              </a:rPr>
              <a:t>Also </a:t>
            </a:r>
            <a:r>
              <a:rPr lang="en-US" sz="3733" b="1" dirty="0">
                <a:latin typeface="Cambria" panose="02040503050406030204" pitchFamily="18" charset="0"/>
                <a:ea typeface="Cambria" panose="02040503050406030204" pitchFamily="18" charset="0"/>
                <a:sym typeface="Wingdings" panose="05000000000000000000" pitchFamily="2" charset="2"/>
              </a:rPr>
              <a:t>Beta</a:t>
            </a:r>
            <a:r>
              <a:rPr lang="en-US" sz="3733" dirty="0">
                <a:latin typeface="Cambria" panose="02040503050406030204" pitchFamily="18" charset="0"/>
                <a:ea typeface="Cambria" panose="02040503050406030204" pitchFamily="18" charset="0"/>
                <a:sym typeface="Wingdings" panose="05000000000000000000" pitchFamily="2" charset="2"/>
              </a:rPr>
              <a:t> OPUS-S</a:t>
            </a:r>
          </a:p>
          <a:p>
            <a:pPr marL="380990" indent="-380990">
              <a:buFont typeface="Arial" panose="020B0604020202020204" pitchFamily="34" charset="0"/>
              <a:buChar char="•"/>
            </a:pPr>
            <a:r>
              <a:rPr lang="en-US" sz="3200" dirty="0">
                <a:latin typeface="Cambria" panose="02040503050406030204" pitchFamily="18" charset="0"/>
                <a:ea typeface="Cambria" panose="02040503050406030204" pitchFamily="18" charset="0"/>
                <a:sym typeface="Wingdings" panose="05000000000000000000" pitchFamily="2" charset="2"/>
              </a:rPr>
              <a:t>Multi-constellation</a:t>
            </a:r>
          </a:p>
          <a:p>
            <a:pPr marL="380990" indent="-380990">
              <a:buFont typeface="Arial" panose="020B0604020202020204" pitchFamily="34" charset="0"/>
              <a:buChar char="•"/>
            </a:pPr>
            <a:r>
              <a:rPr lang="en-US" sz="3200" dirty="0">
                <a:latin typeface="Cambria" panose="02040503050406030204" pitchFamily="18" charset="0"/>
                <a:ea typeface="Cambria" panose="02040503050406030204" pitchFamily="18" charset="0"/>
                <a:sym typeface="Wingdings" panose="05000000000000000000" pitchFamily="2" charset="2"/>
              </a:rPr>
              <a:t>More CORS checking</a:t>
            </a:r>
          </a:p>
        </p:txBody>
      </p:sp>
    </p:spTree>
    <p:extLst>
      <p:ext uri="{BB962C8B-B14F-4D97-AF65-F5344CB8AC3E}">
        <p14:creationId xmlns:p14="http://schemas.microsoft.com/office/powerpoint/2010/main" val="41778884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503892" y="83076"/>
            <a:ext cx="9184216" cy="83777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5333" b="1" spc="-7" dirty="0">
                <a:cs typeface="Calibri"/>
              </a:rPr>
              <a:t>NOAA CORS Network (NCN)</a:t>
            </a:r>
            <a:endParaRPr sz="5333" b="1" dirty="0">
              <a:cs typeface="Calibri"/>
            </a:endParaRPr>
          </a:p>
        </p:txBody>
      </p:sp>
      <p:sp>
        <p:nvSpPr>
          <p:cNvPr id="3" name="object 3"/>
          <p:cNvSpPr>
            <a:spLocks noChangeAspect="1"/>
          </p:cNvSpPr>
          <p:nvPr/>
        </p:nvSpPr>
        <p:spPr>
          <a:xfrm>
            <a:off x="663053" y="920880"/>
            <a:ext cx="10865897" cy="5937120"/>
          </a:xfrm>
          <a:prstGeom prst="rect">
            <a:avLst/>
          </a:prstGeom>
          <a:blipFill>
            <a:blip r:embed="rId3" cstate="print"/>
            <a:stretch>
              <a:fillRect/>
            </a:stretch>
          </a:blipFill>
        </p:spPr>
        <p:txBody>
          <a:bodyPr wrap="square" lIns="0" tIns="0" rIns="0" bIns="0" rtlCol="0"/>
          <a:lstStyle/>
          <a:p>
            <a:endParaRPr sz="1800"/>
          </a:p>
        </p:txBody>
      </p:sp>
    </p:spTree>
    <p:extLst>
      <p:ext uri="{BB962C8B-B14F-4D97-AF65-F5344CB8AC3E}">
        <p14:creationId xmlns:p14="http://schemas.microsoft.com/office/powerpoint/2010/main" val="28502423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9B4AB8D-AD62-4553-BCCA-1E28CEA92B01}"/>
              </a:ext>
            </a:extLst>
          </p:cNvPr>
          <p:cNvSpPr>
            <a:spLocks noGrp="1"/>
          </p:cNvSpPr>
          <p:nvPr>
            <p:ph idx="4294967295" sz="half" type="dt"/>
          </p:nvPr>
        </p:nvSpPr>
        <p:spPr>
          <a:xfrm>
            <a:off x="0" y="6480737"/>
            <a:ext cx="2844800" cy="366183"/>
          </a:xfrm>
        </p:spPr>
        <p:txBody>
          <a:bodyPr/>
          <a:lstStyle/>
          <a:p>
            <a:pPr>
              <a:defRPr/>
            </a:pPr>
            <a:fld id="{82E53839-FC6E-41F6-9D3F-357541F0C1C4}" type="datetime5">
              <a:rPr lang="en-US" smtClean="0">
                <a:solidFill>
                  <a:prstClr val="black">
                    <a:tint val="75000"/>
                  </a:prstClr>
                </a:solidFill>
                <a:latin panose="02040503050406030204" typeface="Cambria"/>
                <a:ea typeface="+mn-ea"/>
              </a:rPr>
              <a:t>1-Oct-24</a:t>
            </a:fld>
            <a:endParaRPr lang="en-US">
              <a:solidFill>
                <a:prstClr val="black">
                  <a:tint val="75000"/>
                </a:prstClr>
              </a:solidFill>
              <a:latin panose="02040503050406030204" typeface="Cambria"/>
              <a:ea typeface="+mn-ea"/>
            </a:endParaRPr>
          </a:p>
        </p:txBody>
      </p:sp>
      <p:sp>
        <p:nvSpPr>
          <p:cNvPr id="6" name="Slide Number Placeholder 5">
            <a:extLst>
              <a:ext uri="{FF2B5EF4-FFF2-40B4-BE49-F238E27FC236}">
                <a16:creationId xmlns:a16="http://schemas.microsoft.com/office/drawing/2014/main" id="{68351B8A-344F-44BA-BEF5-27C3C9C33C68}"/>
              </a:ext>
            </a:extLst>
          </p:cNvPr>
          <p:cNvSpPr>
            <a:spLocks noGrp="1"/>
          </p:cNvSpPr>
          <p:nvPr>
            <p:ph idx="4294967295" sz="quarter" type="sldNum"/>
          </p:nvPr>
        </p:nvSpPr>
        <p:spPr>
          <a:xfrm>
            <a:off x="9347200" y="6480737"/>
            <a:ext cx="2844800" cy="366183"/>
          </a:xfrm>
        </p:spPr>
        <p:txBody>
          <a:bodyPr/>
          <a:lstStyle/>
          <a:p>
            <a:pPr>
              <a:defRPr/>
            </a:pPr>
            <a:fld id="{D3D538F9-49A3-B84F-B36B-A7030CDE5D5B}" type="slidenum">
              <a:rPr lang="en-US">
                <a:solidFill>
                  <a:prstClr val="black">
                    <a:tint val="75000"/>
                  </a:prstClr>
                </a:solidFill>
                <a:latin panose="020F0502020204030204" typeface="Calibri"/>
                <a:ea typeface="+mn-ea"/>
              </a:rPr>
              <a:pPr>
                <a:defRPr/>
              </a:pPr>
              <a:t>13</a:t>
            </a:fld>
            <a:endParaRPr lang="en-US">
              <a:solidFill>
                <a:prstClr val="black">
                  <a:tint val="75000"/>
                </a:prstClr>
              </a:solidFill>
              <a:latin panose="020F0502020204030204" typeface="Calibri"/>
              <a:ea typeface="+mn-ea"/>
            </a:endParaRPr>
          </a:p>
        </p:txBody>
      </p:sp>
      <p:pic>
        <p:nvPicPr>
          <p:cNvPr id="7" name="NCN in WV">
            <a:extLst>
              <a:ext uri="{FF2B5EF4-FFF2-40B4-BE49-F238E27FC236}">
                <a16:creationId xmlns:a16="http://schemas.microsoft.com/office/drawing/2014/main" id="{11CCEF13-0851-4AB3-8471-65E3B8CE4881}"/>
              </a:ext>
            </a:extLst>
          </p:cNvPr>
          <p:cNvPicPr>
            <a:picLocks noChangeAspect="1"/>
          </p:cNvPicPr>
          <p:nvPr/>
        </p:nvPicPr>
        <p:blipFill rotWithShape="1">
          <a:blip r:embed="rId2">
            <a:extLst>
              <a:ext uri="{28A0092B-C50C-407E-A947-70E740481C1C}">
                <a14:useLocalDpi xmlns:a14="http://schemas.microsoft.com/office/drawing/2010/main" val="0"/>
              </a:ext>
            </a:extLst>
          </a:blip>
          <a:srcRect b="116"/>
          <a:stretch/>
        </p:blipFill>
        <p:spPr>
          <a:xfrm>
            <a:off x="1524000" y="-1558"/>
            <a:ext cx="9144000" cy="6838951"/>
          </a:xfrm>
          <a:prstGeom prst="rect">
            <a:avLst/>
          </a:prstGeom>
        </p:spPr>
      </p:pic>
      <p:sp>
        <p:nvSpPr>
          <p:cNvPr id="8" name="Title 1">
            <a:extLst>
              <a:ext uri="{FF2B5EF4-FFF2-40B4-BE49-F238E27FC236}">
                <a16:creationId xmlns:a16="http://schemas.microsoft.com/office/drawing/2014/main" id="{E839A9D4-FCF7-4DC3-B146-F583FE0022BD}"/>
              </a:ext>
            </a:extLst>
          </p:cNvPr>
          <p:cNvSpPr txBox="1">
            <a:spLocks/>
          </p:cNvSpPr>
          <p:nvPr/>
        </p:nvSpPr>
        <p:spPr>
          <a:xfrm>
            <a:off x="0" y="7976"/>
            <a:ext cx="12192000" cy="959145"/>
          </a:xfrm>
          <a:prstGeom prst="rect">
            <a:avLst/>
          </a:prstGeom>
        </p:spPr>
        <p:txBody>
          <a:bodyPr anchor="ctr"/>
          <a:lstStyle>
            <a:lvl1pPr algn="ctr" defTabSz="457200" eaLnBrk="1" hangingPunct="1" latinLnBrk="0" rtl="0">
              <a:spcBef>
                <a:spcPct val="0"/>
              </a:spcBef>
              <a:buNone/>
              <a:defRPr kern="1200" sz="4400">
                <a:solidFill>
                  <a:schemeClr val="tx1"/>
                </a:solidFill>
                <a:latin typeface="+mj-lt"/>
                <a:ea typeface="+mj-ea"/>
                <a:cs typeface="+mj-cs"/>
              </a:defRPr>
            </a:lvl1pPr>
          </a:lstStyle>
          <a:p>
            <a:pPr defTabSz="609585">
              <a:defRPr/>
            </a:pPr>
            <a:r>
              <a:rPr b="1" dirty="0" lang="en-US" sz="4200">
                <a:ln w="12700">
                  <a:solidFill>
                    <a:prstClr val="black"/>
                  </a:solidFill>
                </a:ln>
                <a:solidFill>
                  <a:srgbClr val="FFC000"/>
                </a:solidFill>
                <a:latin charset="0" panose="020B0606030504020204" pitchFamily="34" typeface="Open Sans"/>
                <a:ea charset="0" panose="020B0606030504020204" pitchFamily="34" typeface="Open Sans"/>
                <a:cs charset="0" panose="020B0606030504020204" pitchFamily="34" typeface="Open Sans"/>
              </a:rPr>
              <a:t>NOAA CORS Network (NCN) in WV</a:t>
            </a:r>
          </a:p>
        </p:txBody>
      </p:sp>
    </p:spTree>
    <p:extLst>
      <p:ext uri="{BB962C8B-B14F-4D97-AF65-F5344CB8AC3E}">
        <p14:creationId xmlns:p14="http://schemas.microsoft.com/office/powerpoint/2010/main" val="974060435"/>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xmlns:a14="http://schemas.microsoft.com/office/drawing/2010/main" xmlns:a16="http://schemas.microsoft.com/office/drawing/2014/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H CORS in WV">
            <a:extLst>
              <a:ext uri="{FF2B5EF4-FFF2-40B4-BE49-F238E27FC236}">
                <a16:creationId xmlns:a16="http://schemas.microsoft.com/office/drawing/2014/main" id="{06356FD7-B76A-434C-9321-C7E92F7C554F}"/>
              </a:ext>
            </a:extLst>
          </p:cNvPr>
          <p:cNvSpPr>
            <a:spLocks noChangeAspect="1"/>
          </p:cNvSpPr>
          <p:nvPr/>
        </p:nvSpPr>
        <p:spPr>
          <a:xfrm>
            <a:off x="1432389" y="14667"/>
            <a:ext cx="9235615" cy="6819439"/>
          </a:xfrm>
          <a:prstGeom prst="rect">
            <a:avLst/>
          </a:prstGeom>
          <a:blipFill dpi="0" rotWithShape="1">
            <a:blip r:embed="rId3">
              <a:alphaModFix amt="79000"/>
              <a:extLst>
                <a:ext uri="{28A0092B-C50C-407E-A947-70E740481C1C}">
                  <a14:useLocalDpi xmlns:a14="http://schemas.microsoft.com/office/drawing/2010/main" val="0"/>
                </a:ext>
              </a:extLst>
            </a:blip>
            <a:srcRect/>
            <a:stretch>
              <a:fillRect l="-1" r="-6847" b="-3582"/>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34" fontAlgn="base">
              <a:spcBef>
                <a:spcPct val="0"/>
              </a:spcBef>
              <a:spcAft>
                <a:spcPct val="0"/>
              </a:spcAft>
              <a:defRPr/>
            </a:pPr>
            <a:endParaRPr lang="en-US" sz="1800">
              <a:solidFill>
                <a:prstClr val="white"/>
              </a:solidFill>
              <a:latin typeface="Calibri"/>
            </a:endParaRPr>
          </a:p>
        </p:txBody>
      </p:sp>
      <p:sp>
        <p:nvSpPr>
          <p:cNvPr id="3" name="Title 1">
            <a:extLst>
              <a:ext uri="{FF2B5EF4-FFF2-40B4-BE49-F238E27FC236}">
                <a16:creationId xmlns:a16="http://schemas.microsoft.com/office/drawing/2014/main" id="{03D5DADD-2205-4F66-9FB6-C3B565F561D4}"/>
              </a:ext>
            </a:extLst>
          </p:cNvPr>
          <p:cNvSpPr txBox="1">
            <a:spLocks/>
          </p:cNvSpPr>
          <p:nvPr/>
        </p:nvSpPr>
        <p:spPr>
          <a:xfrm>
            <a:off x="0" y="52312"/>
            <a:ext cx="12192000" cy="959145"/>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85">
              <a:defRPr/>
            </a:pPr>
            <a:r>
              <a:rPr lang="en-US" sz="4200" b="1" dirty="0">
                <a:ln w="12700">
                  <a:solidFill>
                    <a:prstClr val="black"/>
                  </a:solidFill>
                </a:ln>
                <a:solidFill>
                  <a:srgbClr val="FFC000"/>
                </a:solidFill>
                <a:latin typeface="Open Sans" panose="020B0606030504020204" pitchFamily="34" charset="0"/>
                <a:ea typeface="Open Sans" panose="020B0606030504020204" pitchFamily="34" charset="0"/>
                <a:cs typeface="Open Sans" panose="020B0606030504020204" pitchFamily="34" charset="0"/>
              </a:rPr>
              <a:t>WVDOT CORS Network (and RTN)</a:t>
            </a:r>
          </a:p>
        </p:txBody>
      </p:sp>
      <p:sp>
        <p:nvSpPr>
          <p:cNvPr id="4" name="Freeform: Shape 3">
            <a:extLst>
              <a:ext uri="{FF2B5EF4-FFF2-40B4-BE49-F238E27FC236}">
                <a16:creationId xmlns:a16="http://schemas.microsoft.com/office/drawing/2014/main" id="{48D860C0-584B-4E1B-A0C7-759DEB5603FF}"/>
              </a:ext>
            </a:extLst>
          </p:cNvPr>
          <p:cNvSpPr/>
          <p:nvPr/>
        </p:nvSpPr>
        <p:spPr>
          <a:xfrm>
            <a:off x="3362641" y="3543376"/>
            <a:ext cx="2822351" cy="2135201"/>
          </a:xfrm>
          <a:custGeom>
            <a:avLst/>
            <a:gdLst>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16942 w 4233527"/>
              <a:gd name="connsiteY57" fmla="*/ 132737 h 3406879"/>
              <a:gd name="connsiteX58" fmla="*/ 2684207 w 4233527"/>
              <a:gd name="connsiteY58" fmla="*/ 1622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16942 w 4233527"/>
              <a:gd name="connsiteY57" fmla="*/ 132737 h 3406879"/>
              <a:gd name="connsiteX58" fmla="*/ 2722307 w 4233527"/>
              <a:gd name="connsiteY58" fmla="*/ 2765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93142 w 4233527"/>
              <a:gd name="connsiteY57" fmla="*/ 193697 h 3406879"/>
              <a:gd name="connsiteX58" fmla="*/ 2722307 w 4233527"/>
              <a:gd name="connsiteY58" fmla="*/ 2765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93142 w 4233527"/>
              <a:gd name="connsiteY56" fmla="*/ 193697 h 3406879"/>
              <a:gd name="connsiteX57" fmla="*/ 2722307 w 4233527"/>
              <a:gd name="connsiteY57" fmla="*/ 276533 h 3406879"/>
              <a:gd name="connsiteX58" fmla="*/ 2403987 w 4233527"/>
              <a:gd name="connsiteY58" fmla="*/ 206479 h 3406879"/>
              <a:gd name="connsiteX59" fmla="*/ 2300749 w 4233527"/>
              <a:gd name="connsiteY59" fmla="*/ 221227 h 3406879"/>
              <a:gd name="connsiteX60" fmla="*/ 2138517 w 4233527"/>
              <a:gd name="connsiteY60" fmla="*/ 235975 h 3406879"/>
              <a:gd name="connsiteX61" fmla="*/ 1961536 w 4233527"/>
              <a:gd name="connsiteY61" fmla="*/ 265472 h 3406879"/>
              <a:gd name="connsiteX62" fmla="*/ 1917291 w 4233527"/>
              <a:gd name="connsiteY62" fmla="*/ 280221 h 3406879"/>
              <a:gd name="connsiteX63" fmla="*/ 1828800 w 4233527"/>
              <a:gd name="connsiteY63" fmla="*/ 294969 h 3406879"/>
              <a:gd name="connsiteX64" fmla="*/ 1312607 w 4233527"/>
              <a:gd name="connsiteY64" fmla="*/ 280221 h 3406879"/>
              <a:gd name="connsiteX65" fmla="*/ 929149 w 4233527"/>
              <a:gd name="connsiteY65" fmla="*/ 280221 h 3406879"/>
              <a:gd name="connsiteX66" fmla="*/ 884904 w 4233527"/>
              <a:gd name="connsiteY66" fmla="*/ 294969 h 3406879"/>
              <a:gd name="connsiteX67" fmla="*/ 796413 w 4233527"/>
              <a:gd name="connsiteY67" fmla="*/ 353962 h 3406879"/>
              <a:gd name="connsiteX68" fmla="*/ 707923 w 4233527"/>
              <a:gd name="connsiteY68" fmla="*/ 442453 h 3406879"/>
              <a:gd name="connsiteX69" fmla="*/ 648929 w 4233527"/>
              <a:gd name="connsiteY69" fmla="*/ 530943 h 3406879"/>
              <a:gd name="connsiteX70" fmla="*/ 545691 w 4233527"/>
              <a:gd name="connsiteY70" fmla="*/ 663679 h 3406879"/>
              <a:gd name="connsiteX71" fmla="*/ 501446 w 4233527"/>
              <a:gd name="connsiteY71" fmla="*/ 766917 h 3406879"/>
              <a:gd name="connsiteX72" fmla="*/ 471949 w 4233527"/>
              <a:gd name="connsiteY72" fmla="*/ 855408 h 3406879"/>
              <a:gd name="connsiteX73" fmla="*/ 457200 w 4233527"/>
              <a:gd name="connsiteY73" fmla="*/ 899653 h 3406879"/>
              <a:gd name="connsiteX74" fmla="*/ 442452 w 4233527"/>
              <a:gd name="connsiteY74" fmla="*/ 943898 h 3406879"/>
              <a:gd name="connsiteX75" fmla="*/ 412955 w 4233527"/>
              <a:gd name="connsiteY75" fmla="*/ 988143 h 3406879"/>
              <a:gd name="connsiteX76" fmla="*/ 383458 w 4233527"/>
              <a:gd name="connsiteY76" fmla="*/ 1106130 h 3406879"/>
              <a:gd name="connsiteX77" fmla="*/ 353962 w 4233527"/>
              <a:gd name="connsiteY77" fmla="*/ 1150375 h 3406879"/>
              <a:gd name="connsiteX78" fmla="*/ 324465 w 4233527"/>
              <a:gd name="connsiteY78" fmla="*/ 1268362 h 3406879"/>
              <a:gd name="connsiteX79" fmla="*/ 309717 w 4233527"/>
              <a:gd name="connsiteY79" fmla="*/ 1312608 h 3406879"/>
              <a:gd name="connsiteX80" fmla="*/ 265471 w 4233527"/>
              <a:gd name="connsiteY80" fmla="*/ 1371601 h 3406879"/>
              <a:gd name="connsiteX81" fmla="*/ 235975 w 4233527"/>
              <a:gd name="connsiteY81" fmla="*/ 1460092 h 3406879"/>
              <a:gd name="connsiteX82" fmla="*/ 221226 w 4233527"/>
              <a:gd name="connsiteY82" fmla="*/ 1504337 h 3406879"/>
              <a:gd name="connsiteX83" fmla="*/ 191729 w 4233527"/>
              <a:gd name="connsiteY83" fmla="*/ 1548582 h 3406879"/>
              <a:gd name="connsiteX84" fmla="*/ 162233 w 4233527"/>
              <a:gd name="connsiteY84" fmla="*/ 1651821 h 3406879"/>
              <a:gd name="connsiteX85" fmla="*/ 147484 w 4233527"/>
              <a:gd name="connsiteY85" fmla="*/ 1696066 h 3406879"/>
              <a:gd name="connsiteX86" fmla="*/ 132736 w 4233527"/>
              <a:gd name="connsiteY86" fmla="*/ 1755059 h 3406879"/>
              <a:gd name="connsiteX87" fmla="*/ 103239 w 4233527"/>
              <a:gd name="connsiteY87" fmla="*/ 1799304 h 3406879"/>
              <a:gd name="connsiteX88" fmla="*/ 88491 w 4233527"/>
              <a:gd name="connsiteY88" fmla="*/ 1873046 h 3406879"/>
              <a:gd name="connsiteX89" fmla="*/ 73742 w 4233527"/>
              <a:gd name="connsiteY89" fmla="*/ 1917292 h 3406879"/>
              <a:gd name="connsiteX90" fmla="*/ 58994 w 4233527"/>
              <a:gd name="connsiteY90" fmla="*/ 2005782 h 3406879"/>
              <a:gd name="connsiteX91" fmla="*/ 29497 w 4233527"/>
              <a:gd name="connsiteY91" fmla="*/ 2300750 h 3406879"/>
              <a:gd name="connsiteX92" fmla="*/ 0 w 4233527"/>
              <a:gd name="connsiteY92" fmla="*/ 2477730 h 3406879"/>
              <a:gd name="connsiteX93" fmla="*/ 14749 w 4233527"/>
              <a:gd name="connsiteY93" fmla="*/ 2684208 h 3406879"/>
              <a:gd name="connsiteX94" fmla="*/ 29497 w 4233527"/>
              <a:gd name="connsiteY94" fmla="*/ 2728453 h 3406879"/>
              <a:gd name="connsiteX95" fmla="*/ 58994 w 4233527"/>
              <a:gd name="connsiteY95" fmla="*/ 2979175 h 3406879"/>
              <a:gd name="connsiteX96" fmla="*/ 73742 w 4233527"/>
              <a:gd name="connsiteY96" fmla="*/ 3023421 h 3406879"/>
              <a:gd name="connsiteX97" fmla="*/ 132736 w 4233527"/>
              <a:gd name="connsiteY97" fmla="*/ 3111911 h 3406879"/>
              <a:gd name="connsiteX98" fmla="*/ 206478 w 4233527"/>
              <a:gd name="connsiteY98" fmla="*/ 3200401 h 3406879"/>
              <a:gd name="connsiteX99" fmla="*/ 265471 w 4233527"/>
              <a:gd name="connsiteY99" fmla="*/ 3200401 h 3406879"/>
              <a:gd name="connsiteX100" fmla="*/ 457200 w 4233527"/>
              <a:gd name="connsiteY100"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893142 w 4233527"/>
              <a:gd name="connsiteY55" fmla="*/ 193697 h 3406879"/>
              <a:gd name="connsiteX56" fmla="*/ 2722307 w 4233527"/>
              <a:gd name="connsiteY56" fmla="*/ 276533 h 3406879"/>
              <a:gd name="connsiteX57" fmla="*/ 2403987 w 4233527"/>
              <a:gd name="connsiteY57" fmla="*/ 206479 h 3406879"/>
              <a:gd name="connsiteX58" fmla="*/ 2300749 w 4233527"/>
              <a:gd name="connsiteY58" fmla="*/ 221227 h 3406879"/>
              <a:gd name="connsiteX59" fmla="*/ 2138517 w 4233527"/>
              <a:gd name="connsiteY59" fmla="*/ 235975 h 3406879"/>
              <a:gd name="connsiteX60" fmla="*/ 1961536 w 4233527"/>
              <a:gd name="connsiteY60" fmla="*/ 265472 h 3406879"/>
              <a:gd name="connsiteX61" fmla="*/ 1917291 w 4233527"/>
              <a:gd name="connsiteY61" fmla="*/ 280221 h 3406879"/>
              <a:gd name="connsiteX62" fmla="*/ 1828800 w 4233527"/>
              <a:gd name="connsiteY62" fmla="*/ 294969 h 3406879"/>
              <a:gd name="connsiteX63" fmla="*/ 1312607 w 4233527"/>
              <a:gd name="connsiteY63" fmla="*/ 280221 h 3406879"/>
              <a:gd name="connsiteX64" fmla="*/ 929149 w 4233527"/>
              <a:gd name="connsiteY64" fmla="*/ 280221 h 3406879"/>
              <a:gd name="connsiteX65" fmla="*/ 884904 w 4233527"/>
              <a:gd name="connsiteY65" fmla="*/ 294969 h 3406879"/>
              <a:gd name="connsiteX66" fmla="*/ 796413 w 4233527"/>
              <a:gd name="connsiteY66" fmla="*/ 353962 h 3406879"/>
              <a:gd name="connsiteX67" fmla="*/ 707923 w 4233527"/>
              <a:gd name="connsiteY67" fmla="*/ 442453 h 3406879"/>
              <a:gd name="connsiteX68" fmla="*/ 648929 w 4233527"/>
              <a:gd name="connsiteY68" fmla="*/ 530943 h 3406879"/>
              <a:gd name="connsiteX69" fmla="*/ 545691 w 4233527"/>
              <a:gd name="connsiteY69" fmla="*/ 663679 h 3406879"/>
              <a:gd name="connsiteX70" fmla="*/ 501446 w 4233527"/>
              <a:gd name="connsiteY70" fmla="*/ 766917 h 3406879"/>
              <a:gd name="connsiteX71" fmla="*/ 471949 w 4233527"/>
              <a:gd name="connsiteY71" fmla="*/ 855408 h 3406879"/>
              <a:gd name="connsiteX72" fmla="*/ 457200 w 4233527"/>
              <a:gd name="connsiteY72" fmla="*/ 899653 h 3406879"/>
              <a:gd name="connsiteX73" fmla="*/ 442452 w 4233527"/>
              <a:gd name="connsiteY73" fmla="*/ 943898 h 3406879"/>
              <a:gd name="connsiteX74" fmla="*/ 412955 w 4233527"/>
              <a:gd name="connsiteY74" fmla="*/ 988143 h 3406879"/>
              <a:gd name="connsiteX75" fmla="*/ 383458 w 4233527"/>
              <a:gd name="connsiteY75" fmla="*/ 1106130 h 3406879"/>
              <a:gd name="connsiteX76" fmla="*/ 353962 w 4233527"/>
              <a:gd name="connsiteY76" fmla="*/ 1150375 h 3406879"/>
              <a:gd name="connsiteX77" fmla="*/ 324465 w 4233527"/>
              <a:gd name="connsiteY77" fmla="*/ 1268362 h 3406879"/>
              <a:gd name="connsiteX78" fmla="*/ 309717 w 4233527"/>
              <a:gd name="connsiteY78" fmla="*/ 1312608 h 3406879"/>
              <a:gd name="connsiteX79" fmla="*/ 265471 w 4233527"/>
              <a:gd name="connsiteY79" fmla="*/ 1371601 h 3406879"/>
              <a:gd name="connsiteX80" fmla="*/ 235975 w 4233527"/>
              <a:gd name="connsiteY80" fmla="*/ 1460092 h 3406879"/>
              <a:gd name="connsiteX81" fmla="*/ 221226 w 4233527"/>
              <a:gd name="connsiteY81" fmla="*/ 1504337 h 3406879"/>
              <a:gd name="connsiteX82" fmla="*/ 191729 w 4233527"/>
              <a:gd name="connsiteY82" fmla="*/ 1548582 h 3406879"/>
              <a:gd name="connsiteX83" fmla="*/ 162233 w 4233527"/>
              <a:gd name="connsiteY83" fmla="*/ 1651821 h 3406879"/>
              <a:gd name="connsiteX84" fmla="*/ 147484 w 4233527"/>
              <a:gd name="connsiteY84" fmla="*/ 1696066 h 3406879"/>
              <a:gd name="connsiteX85" fmla="*/ 132736 w 4233527"/>
              <a:gd name="connsiteY85" fmla="*/ 1755059 h 3406879"/>
              <a:gd name="connsiteX86" fmla="*/ 103239 w 4233527"/>
              <a:gd name="connsiteY86" fmla="*/ 1799304 h 3406879"/>
              <a:gd name="connsiteX87" fmla="*/ 88491 w 4233527"/>
              <a:gd name="connsiteY87" fmla="*/ 1873046 h 3406879"/>
              <a:gd name="connsiteX88" fmla="*/ 73742 w 4233527"/>
              <a:gd name="connsiteY88" fmla="*/ 1917292 h 3406879"/>
              <a:gd name="connsiteX89" fmla="*/ 58994 w 4233527"/>
              <a:gd name="connsiteY89" fmla="*/ 2005782 h 3406879"/>
              <a:gd name="connsiteX90" fmla="*/ 29497 w 4233527"/>
              <a:gd name="connsiteY90" fmla="*/ 2300750 h 3406879"/>
              <a:gd name="connsiteX91" fmla="*/ 0 w 4233527"/>
              <a:gd name="connsiteY91" fmla="*/ 2477730 h 3406879"/>
              <a:gd name="connsiteX92" fmla="*/ 14749 w 4233527"/>
              <a:gd name="connsiteY92" fmla="*/ 2684208 h 3406879"/>
              <a:gd name="connsiteX93" fmla="*/ 29497 w 4233527"/>
              <a:gd name="connsiteY93" fmla="*/ 2728453 h 3406879"/>
              <a:gd name="connsiteX94" fmla="*/ 58994 w 4233527"/>
              <a:gd name="connsiteY94" fmla="*/ 2979175 h 3406879"/>
              <a:gd name="connsiteX95" fmla="*/ 73742 w 4233527"/>
              <a:gd name="connsiteY95" fmla="*/ 3023421 h 3406879"/>
              <a:gd name="connsiteX96" fmla="*/ 132736 w 4233527"/>
              <a:gd name="connsiteY96" fmla="*/ 3111911 h 3406879"/>
              <a:gd name="connsiteX97" fmla="*/ 206478 w 4233527"/>
              <a:gd name="connsiteY97" fmla="*/ 3200401 h 3406879"/>
              <a:gd name="connsiteX98" fmla="*/ 265471 w 4233527"/>
              <a:gd name="connsiteY98" fmla="*/ 3200401 h 3406879"/>
              <a:gd name="connsiteX99" fmla="*/ 457200 w 4233527"/>
              <a:gd name="connsiteY99"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893142 w 4233527"/>
              <a:gd name="connsiteY55" fmla="*/ 193697 h 3406879"/>
              <a:gd name="connsiteX56" fmla="*/ 2722307 w 4233527"/>
              <a:gd name="connsiteY56" fmla="*/ 276533 h 3406879"/>
              <a:gd name="connsiteX57" fmla="*/ 2300749 w 4233527"/>
              <a:gd name="connsiteY57" fmla="*/ 221227 h 3406879"/>
              <a:gd name="connsiteX58" fmla="*/ 2138517 w 4233527"/>
              <a:gd name="connsiteY58" fmla="*/ 235975 h 3406879"/>
              <a:gd name="connsiteX59" fmla="*/ 1961536 w 4233527"/>
              <a:gd name="connsiteY59" fmla="*/ 265472 h 3406879"/>
              <a:gd name="connsiteX60" fmla="*/ 1917291 w 4233527"/>
              <a:gd name="connsiteY60" fmla="*/ 280221 h 3406879"/>
              <a:gd name="connsiteX61" fmla="*/ 1828800 w 4233527"/>
              <a:gd name="connsiteY61" fmla="*/ 294969 h 3406879"/>
              <a:gd name="connsiteX62" fmla="*/ 1312607 w 4233527"/>
              <a:gd name="connsiteY62" fmla="*/ 280221 h 3406879"/>
              <a:gd name="connsiteX63" fmla="*/ 929149 w 4233527"/>
              <a:gd name="connsiteY63" fmla="*/ 280221 h 3406879"/>
              <a:gd name="connsiteX64" fmla="*/ 884904 w 4233527"/>
              <a:gd name="connsiteY64" fmla="*/ 294969 h 3406879"/>
              <a:gd name="connsiteX65" fmla="*/ 796413 w 4233527"/>
              <a:gd name="connsiteY65" fmla="*/ 353962 h 3406879"/>
              <a:gd name="connsiteX66" fmla="*/ 707923 w 4233527"/>
              <a:gd name="connsiteY66" fmla="*/ 442453 h 3406879"/>
              <a:gd name="connsiteX67" fmla="*/ 648929 w 4233527"/>
              <a:gd name="connsiteY67" fmla="*/ 530943 h 3406879"/>
              <a:gd name="connsiteX68" fmla="*/ 545691 w 4233527"/>
              <a:gd name="connsiteY68" fmla="*/ 663679 h 3406879"/>
              <a:gd name="connsiteX69" fmla="*/ 501446 w 4233527"/>
              <a:gd name="connsiteY69" fmla="*/ 766917 h 3406879"/>
              <a:gd name="connsiteX70" fmla="*/ 471949 w 4233527"/>
              <a:gd name="connsiteY70" fmla="*/ 855408 h 3406879"/>
              <a:gd name="connsiteX71" fmla="*/ 457200 w 4233527"/>
              <a:gd name="connsiteY71" fmla="*/ 899653 h 3406879"/>
              <a:gd name="connsiteX72" fmla="*/ 442452 w 4233527"/>
              <a:gd name="connsiteY72" fmla="*/ 943898 h 3406879"/>
              <a:gd name="connsiteX73" fmla="*/ 412955 w 4233527"/>
              <a:gd name="connsiteY73" fmla="*/ 988143 h 3406879"/>
              <a:gd name="connsiteX74" fmla="*/ 383458 w 4233527"/>
              <a:gd name="connsiteY74" fmla="*/ 1106130 h 3406879"/>
              <a:gd name="connsiteX75" fmla="*/ 353962 w 4233527"/>
              <a:gd name="connsiteY75" fmla="*/ 1150375 h 3406879"/>
              <a:gd name="connsiteX76" fmla="*/ 324465 w 4233527"/>
              <a:gd name="connsiteY76" fmla="*/ 1268362 h 3406879"/>
              <a:gd name="connsiteX77" fmla="*/ 309717 w 4233527"/>
              <a:gd name="connsiteY77" fmla="*/ 1312608 h 3406879"/>
              <a:gd name="connsiteX78" fmla="*/ 265471 w 4233527"/>
              <a:gd name="connsiteY78" fmla="*/ 1371601 h 3406879"/>
              <a:gd name="connsiteX79" fmla="*/ 235975 w 4233527"/>
              <a:gd name="connsiteY79" fmla="*/ 1460092 h 3406879"/>
              <a:gd name="connsiteX80" fmla="*/ 221226 w 4233527"/>
              <a:gd name="connsiteY80" fmla="*/ 1504337 h 3406879"/>
              <a:gd name="connsiteX81" fmla="*/ 191729 w 4233527"/>
              <a:gd name="connsiteY81" fmla="*/ 1548582 h 3406879"/>
              <a:gd name="connsiteX82" fmla="*/ 162233 w 4233527"/>
              <a:gd name="connsiteY82" fmla="*/ 1651821 h 3406879"/>
              <a:gd name="connsiteX83" fmla="*/ 147484 w 4233527"/>
              <a:gd name="connsiteY83" fmla="*/ 1696066 h 3406879"/>
              <a:gd name="connsiteX84" fmla="*/ 132736 w 4233527"/>
              <a:gd name="connsiteY84" fmla="*/ 1755059 h 3406879"/>
              <a:gd name="connsiteX85" fmla="*/ 103239 w 4233527"/>
              <a:gd name="connsiteY85" fmla="*/ 1799304 h 3406879"/>
              <a:gd name="connsiteX86" fmla="*/ 88491 w 4233527"/>
              <a:gd name="connsiteY86" fmla="*/ 1873046 h 3406879"/>
              <a:gd name="connsiteX87" fmla="*/ 73742 w 4233527"/>
              <a:gd name="connsiteY87" fmla="*/ 1917292 h 3406879"/>
              <a:gd name="connsiteX88" fmla="*/ 58994 w 4233527"/>
              <a:gd name="connsiteY88" fmla="*/ 2005782 h 3406879"/>
              <a:gd name="connsiteX89" fmla="*/ 29497 w 4233527"/>
              <a:gd name="connsiteY89" fmla="*/ 2300750 h 3406879"/>
              <a:gd name="connsiteX90" fmla="*/ 0 w 4233527"/>
              <a:gd name="connsiteY90" fmla="*/ 2477730 h 3406879"/>
              <a:gd name="connsiteX91" fmla="*/ 14749 w 4233527"/>
              <a:gd name="connsiteY91" fmla="*/ 2684208 h 3406879"/>
              <a:gd name="connsiteX92" fmla="*/ 29497 w 4233527"/>
              <a:gd name="connsiteY92" fmla="*/ 2728453 h 3406879"/>
              <a:gd name="connsiteX93" fmla="*/ 58994 w 4233527"/>
              <a:gd name="connsiteY93" fmla="*/ 2979175 h 3406879"/>
              <a:gd name="connsiteX94" fmla="*/ 73742 w 4233527"/>
              <a:gd name="connsiteY94" fmla="*/ 3023421 h 3406879"/>
              <a:gd name="connsiteX95" fmla="*/ 132736 w 4233527"/>
              <a:gd name="connsiteY95" fmla="*/ 3111911 h 3406879"/>
              <a:gd name="connsiteX96" fmla="*/ 206478 w 4233527"/>
              <a:gd name="connsiteY96" fmla="*/ 3200401 h 3406879"/>
              <a:gd name="connsiteX97" fmla="*/ 265471 w 4233527"/>
              <a:gd name="connsiteY97" fmla="*/ 3200401 h 3406879"/>
              <a:gd name="connsiteX98" fmla="*/ 457200 w 4233527"/>
              <a:gd name="connsiteY98" fmla="*/ 3406879 h 3406879"/>
              <a:gd name="connsiteX0" fmla="*/ 206478 w 4233527"/>
              <a:gd name="connsiteY0" fmla="*/ 3303640 h 3303640"/>
              <a:gd name="connsiteX1" fmla="*/ 206478 w 4233527"/>
              <a:gd name="connsiteY1" fmla="*/ 3303640 h 3303640"/>
              <a:gd name="connsiteX2" fmla="*/ 1106129 w 4233527"/>
              <a:gd name="connsiteY2" fmla="*/ 2934930 h 3303640"/>
              <a:gd name="connsiteX3" fmla="*/ 1194620 w 4233527"/>
              <a:gd name="connsiteY3" fmla="*/ 2905433 h 3303640"/>
              <a:gd name="connsiteX4" fmla="*/ 1283110 w 4233527"/>
              <a:gd name="connsiteY4" fmla="*/ 2846440 h 3303640"/>
              <a:gd name="connsiteX5" fmla="*/ 1401097 w 4233527"/>
              <a:gd name="connsiteY5" fmla="*/ 2743201 h 3303640"/>
              <a:gd name="connsiteX6" fmla="*/ 1445342 w 4233527"/>
              <a:gd name="connsiteY6" fmla="*/ 2713704 h 3303640"/>
              <a:gd name="connsiteX7" fmla="*/ 1474839 w 4233527"/>
              <a:gd name="connsiteY7" fmla="*/ 2669459 h 3303640"/>
              <a:gd name="connsiteX8" fmla="*/ 1563329 w 4233527"/>
              <a:gd name="connsiteY8" fmla="*/ 2610466 h 3303640"/>
              <a:gd name="connsiteX9" fmla="*/ 1607575 w 4233527"/>
              <a:gd name="connsiteY9" fmla="*/ 2580969 h 3303640"/>
              <a:gd name="connsiteX10" fmla="*/ 1696065 w 4233527"/>
              <a:gd name="connsiteY10" fmla="*/ 2492479 h 3303640"/>
              <a:gd name="connsiteX11" fmla="*/ 1740310 w 4233527"/>
              <a:gd name="connsiteY11" fmla="*/ 2448233 h 3303640"/>
              <a:gd name="connsiteX12" fmla="*/ 1799304 w 4233527"/>
              <a:gd name="connsiteY12" fmla="*/ 2374492 h 3303640"/>
              <a:gd name="connsiteX13" fmla="*/ 1902542 w 4233527"/>
              <a:gd name="connsiteY13" fmla="*/ 2256504 h 3303640"/>
              <a:gd name="connsiteX14" fmla="*/ 1961536 w 4233527"/>
              <a:gd name="connsiteY14" fmla="*/ 2182762 h 3303640"/>
              <a:gd name="connsiteX15" fmla="*/ 1976284 w 4233527"/>
              <a:gd name="connsiteY15" fmla="*/ 2138517 h 3303640"/>
              <a:gd name="connsiteX16" fmla="*/ 2064775 w 4233527"/>
              <a:gd name="connsiteY16" fmla="*/ 2079524 h 3303640"/>
              <a:gd name="connsiteX17" fmla="*/ 2109020 w 4233527"/>
              <a:gd name="connsiteY17" fmla="*/ 1991033 h 3303640"/>
              <a:gd name="connsiteX18" fmla="*/ 2153265 w 4233527"/>
              <a:gd name="connsiteY18" fmla="*/ 1976285 h 3303640"/>
              <a:gd name="connsiteX19" fmla="*/ 2197510 w 4233527"/>
              <a:gd name="connsiteY19" fmla="*/ 1887795 h 3303640"/>
              <a:gd name="connsiteX20" fmla="*/ 2241755 w 4233527"/>
              <a:gd name="connsiteY20" fmla="*/ 1858298 h 3303640"/>
              <a:gd name="connsiteX21" fmla="*/ 2418736 w 4233527"/>
              <a:gd name="connsiteY21" fmla="*/ 1710814 h 3303640"/>
              <a:gd name="connsiteX22" fmla="*/ 2507226 w 4233527"/>
              <a:gd name="connsiteY22" fmla="*/ 1681317 h 3303640"/>
              <a:gd name="connsiteX23" fmla="*/ 2551471 w 4233527"/>
              <a:gd name="connsiteY23" fmla="*/ 1666569 h 3303640"/>
              <a:gd name="connsiteX24" fmla="*/ 2595717 w 4233527"/>
              <a:gd name="connsiteY24" fmla="*/ 1637072 h 3303640"/>
              <a:gd name="connsiteX25" fmla="*/ 2684207 w 4233527"/>
              <a:gd name="connsiteY25" fmla="*/ 1607575 h 3303640"/>
              <a:gd name="connsiteX26" fmla="*/ 2772697 w 4233527"/>
              <a:gd name="connsiteY26" fmla="*/ 1563330 h 3303640"/>
              <a:gd name="connsiteX27" fmla="*/ 2861187 w 4233527"/>
              <a:gd name="connsiteY27" fmla="*/ 1519085 h 3303640"/>
              <a:gd name="connsiteX28" fmla="*/ 2949678 w 4233527"/>
              <a:gd name="connsiteY28" fmla="*/ 1474840 h 3303640"/>
              <a:gd name="connsiteX29" fmla="*/ 3038168 w 4233527"/>
              <a:gd name="connsiteY29" fmla="*/ 1430595 h 3303640"/>
              <a:gd name="connsiteX30" fmla="*/ 3170904 w 4233527"/>
              <a:gd name="connsiteY30" fmla="*/ 1356853 h 3303640"/>
              <a:gd name="connsiteX31" fmla="*/ 3274142 w 4233527"/>
              <a:gd name="connsiteY31" fmla="*/ 1283111 h 3303640"/>
              <a:gd name="connsiteX32" fmla="*/ 3318387 w 4233527"/>
              <a:gd name="connsiteY32" fmla="*/ 1238866 h 3303640"/>
              <a:gd name="connsiteX33" fmla="*/ 3406878 w 4233527"/>
              <a:gd name="connsiteY33" fmla="*/ 1194621 h 3303640"/>
              <a:gd name="connsiteX34" fmla="*/ 3451123 w 4233527"/>
              <a:gd name="connsiteY34" fmla="*/ 1165124 h 3303640"/>
              <a:gd name="connsiteX35" fmla="*/ 3539613 w 4233527"/>
              <a:gd name="connsiteY35" fmla="*/ 1091382 h 3303640"/>
              <a:gd name="connsiteX36" fmla="*/ 3583858 w 4233527"/>
              <a:gd name="connsiteY36" fmla="*/ 1076633 h 3303640"/>
              <a:gd name="connsiteX37" fmla="*/ 3672349 w 4233527"/>
              <a:gd name="connsiteY37" fmla="*/ 1017640 h 3303640"/>
              <a:gd name="connsiteX38" fmla="*/ 3701846 w 4233527"/>
              <a:gd name="connsiteY38" fmla="*/ 973395 h 3303640"/>
              <a:gd name="connsiteX39" fmla="*/ 3790336 w 4233527"/>
              <a:gd name="connsiteY39" fmla="*/ 899653 h 3303640"/>
              <a:gd name="connsiteX40" fmla="*/ 3805084 w 4233527"/>
              <a:gd name="connsiteY40" fmla="*/ 855408 h 3303640"/>
              <a:gd name="connsiteX41" fmla="*/ 3849329 w 4233527"/>
              <a:gd name="connsiteY41" fmla="*/ 840659 h 3303640"/>
              <a:gd name="connsiteX42" fmla="*/ 3908323 w 4233527"/>
              <a:gd name="connsiteY42" fmla="*/ 766917 h 3303640"/>
              <a:gd name="connsiteX43" fmla="*/ 3982065 w 4233527"/>
              <a:gd name="connsiteY43" fmla="*/ 663679 h 3303640"/>
              <a:gd name="connsiteX44" fmla="*/ 4026310 w 4233527"/>
              <a:gd name="connsiteY44" fmla="*/ 619433 h 3303640"/>
              <a:gd name="connsiteX45" fmla="*/ 4085304 w 4233527"/>
              <a:gd name="connsiteY45" fmla="*/ 530943 h 3303640"/>
              <a:gd name="connsiteX46" fmla="*/ 4100052 w 4233527"/>
              <a:gd name="connsiteY46" fmla="*/ 486698 h 3303640"/>
              <a:gd name="connsiteX47" fmla="*/ 4159046 w 4233527"/>
              <a:gd name="connsiteY47" fmla="*/ 398208 h 3303640"/>
              <a:gd name="connsiteX48" fmla="*/ 4188542 w 4233527"/>
              <a:gd name="connsiteY48" fmla="*/ 309717 h 3303640"/>
              <a:gd name="connsiteX49" fmla="*/ 4203291 w 4233527"/>
              <a:gd name="connsiteY49" fmla="*/ 265472 h 3303640"/>
              <a:gd name="connsiteX50" fmla="*/ 4232787 w 4233527"/>
              <a:gd name="connsiteY50" fmla="*/ 147485 h 3303640"/>
              <a:gd name="connsiteX51" fmla="*/ 4218039 w 4233527"/>
              <a:gd name="connsiteY51" fmla="*/ 29498 h 3303640"/>
              <a:gd name="connsiteX52" fmla="*/ 4100052 w 4233527"/>
              <a:gd name="connsiteY52" fmla="*/ 1 h 3303640"/>
              <a:gd name="connsiteX53" fmla="*/ 3215149 w 4233527"/>
              <a:gd name="connsiteY53" fmla="*/ 14750 h 3303640"/>
              <a:gd name="connsiteX54" fmla="*/ 3097162 w 4233527"/>
              <a:gd name="connsiteY54" fmla="*/ 44246 h 3303640"/>
              <a:gd name="connsiteX55" fmla="*/ 2893142 w 4233527"/>
              <a:gd name="connsiteY55" fmla="*/ 193697 h 3303640"/>
              <a:gd name="connsiteX56" fmla="*/ 2722307 w 4233527"/>
              <a:gd name="connsiteY56" fmla="*/ 276533 h 3303640"/>
              <a:gd name="connsiteX57" fmla="*/ 2300749 w 4233527"/>
              <a:gd name="connsiteY57" fmla="*/ 221227 h 3303640"/>
              <a:gd name="connsiteX58" fmla="*/ 2138517 w 4233527"/>
              <a:gd name="connsiteY58" fmla="*/ 235975 h 3303640"/>
              <a:gd name="connsiteX59" fmla="*/ 1961536 w 4233527"/>
              <a:gd name="connsiteY59" fmla="*/ 265472 h 3303640"/>
              <a:gd name="connsiteX60" fmla="*/ 1917291 w 4233527"/>
              <a:gd name="connsiteY60" fmla="*/ 280221 h 3303640"/>
              <a:gd name="connsiteX61" fmla="*/ 1828800 w 4233527"/>
              <a:gd name="connsiteY61" fmla="*/ 294969 h 3303640"/>
              <a:gd name="connsiteX62" fmla="*/ 1312607 w 4233527"/>
              <a:gd name="connsiteY62" fmla="*/ 280221 h 3303640"/>
              <a:gd name="connsiteX63" fmla="*/ 929149 w 4233527"/>
              <a:gd name="connsiteY63" fmla="*/ 280221 h 3303640"/>
              <a:gd name="connsiteX64" fmla="*/ 884904 w 4233527"/>
              <a:gd name="connsiteY64" fmla="*/ 294969 h 3303640"/>
              <a:gd name="connsiteX65" fmla="*/ 796413 w 4233527"/>
              <a:gd name="connsiteY65" fmla="*/ 353962 h 3303640"/>
              <a:gd name="connsiteX66" fmla="*/ 707923 w 4233527"/>
              <a:gd name="connsiteY66" fmla="*/ 442453 h 3303640"/>
              <a:gd name="connsiteX67" fmla="*/ 648929 w 4233527"/>
              <a:gd name="connsiteY67" fmla="*/ 530943 h 3303640"/>
              <a:gd name="connsiteX68" fmla="*/ 545691 w 4233527"/>
              <a:gd name="connsiteY68" fmla="*/ 663679 h 3303640"/>
              <a:gd name="connsiteX69" fmla="*/ 501446 w 4233527"/>
              <a:gd name="connsiteY69" fmla="*/ 766917 h 3303640"/>
              <a:gd name="connsiteX70" fmla="*/ 471949 w 4233527"/>
              <a:gd name="connsiteY70" fmla="*/ 855408 h 3303640"/>
              <a:gd name="connsiteX71" fmla="*/ 457200 w 4233527"/>
              <a:gd name="connsiteY71" fmla="*/ 899653 h 3303640"/>
              <a:gd name="connsiteX72" fmla="*/ 442452 w 4233527"/>
              <a:gd name="connsiteY72" fmla="*/ 943898 h 3303640"/>
              <a:gd name="connsiteX73" fmla="*/ 412955 w 4233527"/>
              <a:gd name="connsiteY73" fmla="*/ 988143 h 3303640"/>
              <a:gd name="connsiteX74" fmla="*/ 383458 w 4233527"/>
              <a:gd name="connsiteY74" fmla="*/ 1106130 h 3303640"/>
              <a:gd name="connsiteX75" fmla="*/ 353962 w 4233527"/>
              <a:gd name="connsiteY75" fmla="*/ 1150375 h 3303640"/>
              <a:gd name="connsiteX76" fmla="*/ 324465 w 4233527"/>
              <a:gd name="connsiteY76" fmla="*/ 1268362 h 3303640"/>
              <a:gd name="connsiteX77" fmla="*/ 309717 w 4233527"/>
              <a:gd name="connsiteY77" fmla="*/ 1312608 h 3303640"/>
              <a:gd name="connsiteX78" fmla="*/ 265471 w 4233527"/>
              <a:gd name="connsiteY78" fmla="*/ 1371601 h 3303640"/>
              <a:gd name="connsiteX79" fmla="*/ 235975 w 4233527"/>
              <a:gd name="connsiteY79" fmla="*/ 1460092 h 3303640"/>
              <a:gd name="connsiteX80" fmla="*/ 221226 w 4233527"/>
              <a:gd name="connsiteY80" fmla="*/ 1504337 h 3303640"/>
              <a:gd name="connsiteX81" fmla="*/ 191729 w 4233527"/>
              <a:gd name="connsiteY81" fmla="*/ 1548582 h 3303640"/>
              <a:gd name="connsiteX82" fmla="*/ 162233 w 4233527"/>
              <a:gd name="connsiteY82" fmla="*/ 1651821 h 3303640"/>
              <a:gd name="connsiteX83" fmla="*/ 147484 w 4233527"/>
              <a:gd name="connsiteY83" fmla="*/ 1696066 h 3303640"/>
              <a:gd name="connsiteX84" fmla="*/ 132736 w 4233527"/>
              <a:gd name="connsiteY84" fmla="*/ 1755059 h 3303640"/>
              <a:gd name="connsiteX85" fmla="*/ 103239 w 4233527"/>
              <a:gd name="connsiteY85" fmla="*/ 1799304 h 3303640"/>
              <a:gd name="connsiteX86" fmla="*/ 88491 w 4233527"/>
              <a:gd name="connsiteY86" fmla="*/ 1873046 h 3303640"/>
              <a:gd name="connsiteX87" fmla="*/ 73742 w 4233527"/>
              <a:gd name="connsiteY87" fmla="*/ 1917292 h 3303640"/>
              <a:gd name="connsiteX88" fmla="*/ 58994 w 4233527"/>
              <a:gd name="connsiteY88" fmla="*/ 2005782 h 3303640"/>
              <a:gd name="connsiteX89" fmla="*/ 29497 w 4233527"/>
              <a:gd name="connsiteY89" fmla="*/ 2300750 h 3303640"/>
              <a:gd name="connsiteX90" fmla="*/ 0 w 4233527"/>
              <a:gd name="connsiteY90" fmla="*/ 2477730 h 3303640"/>
              <a:gd name="connsiteX91" fmla="*/ 14749 w 4233527"/>
              <a:gd name="connsiteY91" fmla="*/ 2684208 h 3303640"/>
              <a:gd name="connsiteX92" fmla="*/ 29497 w 4233527"/>
              <a:gd name="connsiteY92" fmla="*/ 2728453 h 3303640"/>
              <a:gd name="connsiteX93" fmla="*/ 58994 w 4233527"/>
              <a:gd name="connsiteY93" fmla="*/ 2979175 h 3303640"/>
              <a:gd name="connsiteX94" fmla="*/ 73742 w 4233527"/>
              <a:gd name="connsiteY94" fmla="*/ 3023421 h 3303640"/>
              <a:gd name="connsiteX95" fmla="*/ 132736 w 4233527"/>
              <a:gd name="connsiteY95" fmla="*/ 3111911 h 3303640"/>
              <a:gd name="connsiteX96" fmla="*/ 206478 w 4233527"/>
              <a:gd name="connsiteY96" fmla="*/ 3200401 h 3303640"/>
              <a:gd name="connsiteX97" fmla="*/ 265471 w 4233527"/>
              <a:gd name="connsiteY97" fmla="*/ 3200401 h 3303640"/>
              <a:gd name="connsiteX0" fmla="*/ 206478 w 4233527"/>
              <a:gd name="connsiteY0" fmla="*/ 3303640 h 3303640"/>
              <a:gd name="connsiteX1" fmla="*/ 297918 w 4233527"/>
              <a:gd name="connsiteY1" fmla="*/ 3156320 h 3303640"/>
              <a:gd name="connsiteX2" fmla="*/ 1106129 w 4233527"/>
              <a:gd name="connsiteY2" fmla="*/ 2934930 h 3303640"/>
              <a:gd name="connsiteX3" fmla="*/ 1194620 w 4233527"/>
              <a:gd name="connsiteY3" fmla="*/ 2905433 h 3303640"/>
              <a:gd name="connsiteX4" fmla="*/ 1283110 w 4233527"/>
              <a:gd name="connsiteY4" fmla="*/ 2846440 h 3303640"/>
              <a:gd name="connsiteX5" fmla="*/ 1401097 w 4233527"/>
              <a:gd name="connsiteY5" fmla="*/ 2743201 h 3303640"/>
              <a:gd name="connsiteX6" fmla="*/ 1445342 w 4233527"/>
              <a:gd name="connsiteY6" fmla="*/ 2713704 h 3303640"/>
              <a:gd name="connsiteX7" fmla="*/ 1474839 w 4233527"/>
              <a:gd name="connsiteY7" fmla="*/ 2669459 h 3303640"/>
              <a:gd name="connsiteX8" fmla="*/ 1563329 w 4233527"/>
              <a:gd name="connsiteY8" fmla="*/ 2610466 h 3303640"/>
              <a:gd name="connsiteX9" fmla="*/ 1607575 w 4233527"/>
              <a:gd name="connsiteY9" fmla="*/ 2580969 h 3303640"/>
              <a:gd name="connsiteX10" fmla="*/ 1696065 w 4233527"/>
              <a:gd name="connsiteY10" fmla="*/ 2492479 h 3303640"/>
              <a:gd name="connsiteX11" fmla="*/ 1740310 w 4233527"/>
              <a:gd name="connsiteY11" fmla="*/ 2448233 h 3303640"/>
              <a:gd name="connsiteX12" fmla="*/ 1799304 w 4233527"/>
              <a:gd name="connsiteY12" fmla="*/ 2374492 h 3303640"/>
              <a:gd name="connsiteX13" fmla="*/ 1902542 w 4233527"/>
              <a:gd name="connsiteY13" fmla="*/ 2256504 h 3303640"/>
              <a:gd name="connsiteX14" fmla="*/ 1961536 w 4233527"/>
              <a:gd name="connsiteY14" fmla="*/ 2182762 h 3303640"/>
              <a:gd name="connsiteX15" fmla="*/ 1976284 w 4233527"/>
              <a:gd name="connsiteY15" fmla="*/ 2138517 h 3303640"/>
              <a:gd name="connsiteX16" fmla="*/ 2064775 w 4233527"/>
              <a:gd name="connsiteY16" fmla="*/ 2079524 h 3303640"/>
              <a:gd name="connsiteX17" fmla="*/ 2109020 w 4233527"/>
              <a:gd name="connsiteY17" fmla="*/ 1991033 h 3303640"/>
              <a:gd name="connsiteX18" fmla="*/ 2153265 w 4233527"/>
              <a:gd name="connsiteY18" fmla="*/ 1976285 h 3303640"/>
              <a:gd name="connsiteX19" fmla="*/ 2197510 w 4233527"/>
              <a:gd name="connsiteY19" fmla="*/ 1887795 h 3303640"/>
              <a:gd name="connsiteX20" fmla="*/ 2241755 w 4233527"/>
              <a:gd name="connsiteY20" fmla="*/ 1858298 h 3303640"/>
              <a:gd name="connsiteX21" fmla="*/ 2418736 w 4233527"/>
              <a:gd name="connsiteY21" fmla="*/ 1710814 h 3303640"/>
              <a:gd name="connsiteX22" fmla="*/ 2507226 w 4233527"/>
              <a:gd name="connsiteY22" fmla="*/ 1681317 h 3303640"/>
              <a:gd name="connsiteX23" fmla="*/ 2551471 w 4233527"/>
              <a:gd name="connsiteY23" fmla="*/ 1666569 h 3303640"/>
              <a:gd name="connsiteX24" fmla="*/ 2595717 w 4233527"/>
              <a:gd name="connsiteY24" fmla="*/ 1637072 h 3303640"/>
              <a:gd name="connsiteX25" fmla="*/ 2684207 w 4233527"/>
              <a:gd name="connsiteY25" fmla="*/ 1607575 h 3303640"/>
              <a:gd name="connsiteX26" fmla="*/ 2772697 w 4233527"/>
              <a:gd name="connsiteY26" fmla="*/ 1563330 h 3303640"/>
              <a:gd name="connsiteX27" fmla="*/ 2861187 w 4233527"/>
              <a:gd name="connsiteY27" fmla="*/ 1519085 h 3303640"/>
              <a:gd name="connsiteX28" fmla="*/ 2949678 w 4233527"/>
              <a:gd name="connsiteY28" fmla="*/ 1474840 h 3303640"/>
              <a:gd name="connsiteX29" fmla="*/ 3038168 w 4233527"/>
              <a:gd name="connsiteY29" fmla="*/ 1430595 h 3303640"/>
              <a:gd name="connsiteX30" fmla="*/ 3170904 w 4233527"/>
              <a:gd name="connsiteY30" fmla="*/ 1356853 h 3303640"/>
              <a:gd name="connsiteX31" fmla="*/ 3274142 w 4233527"/>
              <a:gd name="connsiteY31" fmla="*/ 1283111 h 3303640"/>
              <a:gd name="connsiteX32" fmla="*/ 3318387 w 4233527"/>
              <a:gd name="connsiteY32" fmla="*/ 1238866 h 3303640"/>
              <a:gd name="connsiteX33" fmla="*/ 3406878 w 4233527"/>
              <a:gd name="connsiteY33" fmla="*/ 1194621 h 3303640"/>
              <a:gd name="connsiteX34" fmla="*/ 3451123 w 4233527"/>
              <a:gd name="connsiteY34" fmla="*/ 1165124 h 3303640"/>
              <a:gd name="connsiteX35" fmla="*/ 3539613 w 4233527"/>
              <a:gd name="connsiteY35" fmla="*/ 1091382 h 3303640"/>
              <a:gd name="connsiteX36" fmla="*/ 3583858 w 4233527"/>
              <a:gd name="connsiteY36" fmla="*/ 1076633 h 3303640"/>
              <a:gd name="connsiteX37" fmla="*/ 3672349 w 4233527"/>
              <a:gd name="connsiteY37" fmla="*/ 1017640 h 3303640"/>
              <a:gd name="connsiteX38" fmla="*/ 3701846 w 4233527"/>
              <a:gd name="connsiteY38" fmla="*/ 973395 h 3303640"/>
              <a:gd name="connsiteX39" fmla="*/ 3790336 w 4233527"/>
              <a:gd name="connsiteY39" fmla="*/ 899653 h 3303640"/>
              <a:gd name="connsiteX40" fmla="*/ 3805084 w 4233527"/>
              <a:gd name="connsiteY40" fmla="*/ 855408 h 3303640"/>
              <a:gd name="connsiteX41" fmla="*/ 3849329 w 4233527"/>
              <a:gd name="connsiteY41" fmla="*/ 840659 h 3303640"/>
              <a:gd name="connsiteX42" fmla="*/ 3908323 w 4233527"/>
              <a:gd name="connsiteY42" fmla="*/ 766917 h 3303640"/>
              <a:gd name="connsiteX43" fmla="*/ 3982065 w 4233527"/>
              <a:gd name="connsiteY43" fmla="*/ 663679 h 3303640"/>
              <a:gd name="connsiteX44" fmla="*/ 4026310 w 4233527"/>
              <a:gd name="connsiteY44" fmla="*/ 619433 h 3303640"/>
              <a:gd name="connsiteX45" fmla="*/ 4085304 w 4233527"/>
              <a:gd name="connsiteY45" fmla="*/ 530943 h 3303640"/>
              <a:gd name="connsiteX46" fmla="*/ 4100052 w 4233527"/>
              <a:gd name="connsiteY46" fmla="*/ 486698 h 3303640"/>
              <a:gd name="connsiteX47" fmla="*/ 4159046 w 4233527"/>
              <a:gd name="connsiteY47" fmla="*/ 398208 h 3303640"/>
              <a:gd name="connsiteX48" fmla="*/ 4188542 w 4233527"/>
              <a:gd name="connsiteY48" fmla="*/ 309717 h 3303640"/>
              <a:gd name="connsiteX49" fmla="*/ 4203291 w 4233527"/>
              <a:gd name="connsiteY49" fmla="*/ 265472 h 3303640"/>
              <a:gd name="connsiteX50" fmla="*/ 4232787 w 4233527"/>
              <a:gd name="connsiteY50" fmla="*/ 147485 h 3303640"/>
              <a:gd name="connsiteX51" fmla="*/ 4218039 w 4233527"/>
              <a:gd name="connsiteY51" fmla="*/ 29498 h 3303640"/>
              <a:gd name="connsiteX52" fmla="*/ 4100052 w 4233527"/>
              <a:gd name="connsiteY52" fmla="*/ 1 h 3303640"/>
              <a:gd name="connsiteX53" fmla="*/ 3215149 w 4233527"/>
              <a:gd name="connsiteY53" fmla="*/ 14750 h 3303640"/>
              <a:gd name="connsiteX54" fmla="*/ 3097162 w 4233527"/>
              <a:gd name="connsiteY54" fmla="*/ 44246 h 3303640"/>
              <a:gd name="connsiteX55" fmla="*/ 2893142 w 4233527"/>
              <a:gd name="connsiteY55" fmla="*/ 193697 h 3303640"/>
              <a:gd name="connsiteX56" fmla="*/ 2722307 w 4233527"/>
              <a:gd name="connsiteY56" fmla="*/ 276533 h 3303640"/>
              <a:gd name="connsiteX57" fmla="*/ 2300749 w 4233527"/>
              <a:gd name="connsiteY57" fmla="*/ 221227 h 3303640"/>
              <a:gd name="connsiteX58" fmla="*/ 2138517 w 4233527"/>
              <a:gd name="connsiteY58" fmla="*/ 235975 h 3303640"/>
              <a:gd name="connsiteX59" fmla="*/ 1961536 w 4233527"/>
              <a:gd name="connsiteY59" fmla="*/ 265472 h 3303640"/>
              <a:gd name="connsiteX60" fmla="*/ 1917291 w 4233527"/>
              <a:gd name="connsiteY60" fmla="*/ 280221 h 3303640"/>
              <a:gd name="connsiteX61" fmla="*/ 1828800 w 4233527"/>
              <a:gd name="connsiteY61" fmla="*/ 294969 h 3303640"/>
              <a:gd name="connsiteX62" fmla="*/ 1312607 w 4233527"/>
              <a:gd name="connsiteY62" fmla="*/ 280221 h 3303640"/>
              <a:gd name="connsiteX63" fmla="*/ 929149 w 4233527"/>
              <a:gd name="connsiteY63" fmla="*/ 280221 h 3303640"/>
              <a:gd name="connsiteX64" fmla="*/ 884904 w 4233527"/>
              <a:gd name="connsiteY64" fmla="*/ 294969 h 3303640"/>
              <a:gd name="connsiteX65" fmla="*/ 796413 w 4233527"/>
              <a:gd name="connsiteY65" fmla="*/ 353962 h 3303640"/>
              <a:gd name="connsiteX66" fmla="*/ 707923 w 4233527"/>
              <a:gd name="connsiteY66" fmla="*/ 442453 h 3303640"/>
              <a:gd name="connsiteX67" fmla="*/ 648929 w 4233527"/>
              <a:gd name="connsiteY67" fmla="*/ 530943 h 3303640"/>
              <a:gd name="connsiteX68" fmla="*/ 545691 w 4233527"/>
              <a:gd name="connsiteY68" fmla="*/ 663679 h 3303640"/>
              <a:gd name="connsiteX69" fmla="*/ 501446 w 4233527"/>
              <a:gd name="connsiteY69" fmla="*/ 766917 h 3303640"/>
              <a:gd name="connsiteX70" fmla="*/ 471949 w 4233527"/>
              <a:gd name="connsiteY70" fmla="*/ 855408 h 3303640"/>
              <a:gd name="connsiteX71" fmla="*/ 457200 w 4233527"/>
              <a:gd name="connsiteY71" fmla="*/ 899653 h 3303640"/>
              <a:gd name="connsiteX72" fmla="*/ 442452 w 4233527"/>
              <a:gd name="connsiteY72" fmla="*/ 943898 h 3303640"/>
              <a:gd name="connsiteX73" fmla="*/ 412955 w 4233527"/>
              <a:gd name="connsiteY73" fmla="*/ 988143 h 3303640"/>
              <a:gd name="connsiteX74" fmla="*/ 383458 w 4233527"/>
              <a:gd name="connsiteY74" fmla="*/ 1106130 h 3303640"/>
              <a:gd name="connsiteX75" fmla="*/ 353962 w 4233527"/>
              <a:gd name="connsiteY75" fmla="*/ 1150375 h 3303640"/>
              <a:gd name="connsiteX76" fmla="*/ 324465 w 4233527"/>
              <a:gd name="connsiteY76" fmla="*/ 1268362 h 3303640"/>
              <a:gd name="connsiteX77" fmla="*/ 309717 w 4233527"/>
              <a:gd name="connsiteY77" fmla="*/ 1312608 h 3303640"/>
              <a:gd name="connsiteX78" fmla="*/ 265471 w 4233527"/>
              <a:gd name="connsiteY78" fmla="*/ 1371601 h 3303640"/>
              <a:gd name="connsiteX79" fmla="*/ 235975 w 4233527"/>
              <a:gd name="connsiteY79" fmla="*/ 1460092 h 3303640"/>
              <a:gd name="connsiteX80" fmla="*/ 221226 w 4233527"/>
              <a:gd name="connsiteY80" fmla="*/ 1504337 h 3303640"/>
              <a:gd name="connsiteX81" fmla="*/ 191729 w 4233527"/>
              <a:gd name="connsiteY81" fmla="*/ 1548582 h 3303640"/>
              <a:gd name="connsiteX82" fmla="*/ 162233 w 4233527"/>
              <a:gd name="connsiteY82" fmla="*/ 1651821 h 3303640"/>
              <a:gd name="connsiteX83" fmla="*/ 147484 w 4233527"/>
              <a:gd name="connsiteY83" fmla="*/ 1696066 h 3303640"/>
              <a:gd name="connsiteX84" fmla="*/ 132736 w 4233527"/>
              <a:gd name="connsiteY84" fmla="*/ 1755059 h 3303640"/>
              <a:gd name="connsiteX85" fmla="*/ 103239 w 4233527"/>
              <a:gd name="connsiteY85" fmla="*/ 1799304 h 3303640"/>
              <a:gd name="connsiteX86" fmla="*/ 88491 w 4233527"/>
              <a:gd name="connsiteY86" fmla="*/ 1873046 h 3303640"/>
              <a:gd name="connsiteX87" fmla="*/ 73742 w 4233527"/>
              <a:gd name="connsiteY87" fmla="*/ 1917292 h 3303640"/>
              <a:gd name="connsiteX88" fmla="*/ 58994 w 4233527"/>
              <a:gd name="connsiteY88" fmla="*/ 2005782 h 3303640"/>
              <a:gd name="connsiteX89" fmla="*/ 29497 w 4233527"/>
              <a:gd name="connsiteY89" fmla="*/ 2300750 h 3303640"/>
              <a:gd name="connsiteX90" fmla="*/ 0 w 4233527"/>
              <a:gd name="connsiteY90" fmla="*/ 2477730 h 3303640"/>
              <a:gd name="connsiteX91" fmla="*/ 14749 w 4233527"/>
              <a:gd name="connsiteY91" fmla="*/ 2684208 h 3303640"/>
              <a:gd name="connsiteX92" fmla="*/ 29497 w 4233527"/>
              <a:gd name="connsiteY92" fmla="*/ 2728453 h 3303640"/>
              <a:gd name="connsiteX93" fmla="*/ 58994 w 4233527"/>
              <a:gd name="connsiteY93" fmla="*/ 2979175 h 3303640"/>
              <a:gd name="connsiteX94" fmla="*/ 73742 w 4233527"/>
              <a:gd name="connsiteY94" fmla="*/ 3023421 h 3303640"/>
              <a:gd name="connsiteX95" fmla="*/ 132736 w 4233527"/>
              <a:gd name="connsiteY95" fmla="*/ 3111911 h 3303640"/>
              <a:gd name="connsiteX96" fmla="*/ 206478 w 4233527"/>
              <a:gd name="connsiteY96" fmla="*/ 3200401 h 3303640"/>
              <a:gd name="connsiteX97" fmla="*/ 265471 w 4233527"/>
              <a:gd name="connsiteY97" fmla="*/ 3200401 h 3303640"/>
              <a:gd name="connsiteX0" fmla="*/ 297918 w 4233527"/>
              <a:gd name="connsiteY0" fmla="*/ 3156320 h 3202801"/>
              <a:gd name="connsiteX1" fmla="*/ 1106129 w 4233527"/>
              <a:gd name="connsiteY1" fmla="*/ 2934930 h 3202801"/>
              <a:gd name="connsiteX2" fmla="*/ 1194620 w 4233527"/>
              <a:gd name="connsiteY2" fmla="*/ 2905433 h 3202801"/>
              <a:gd name="connsiteX3" fmla="*/ 1283110 w 4233527"/>
              <a:gd name="connsiteY3" fmla="*/ 2846440 h 3202801"/>
              <a:gd name="connsiteX4" fmla="*/ 1401097 w 4233527"/>
              <a:gd name="connsiteY4" fmla="*/ 2743201 h 3202801"/>
              <a:gd name="connsiteX5" fmla="*/ 1445342 w 4233527"/>
              <a:gd name="connsiteY5" fmla="*/ 2713704 h 3202801"/>
              <a:gd name="connsiteX6" fmla="*/ 1474839 w 4233527"/>
              <a:gd name="connsiteY6" fmla="*/ 2669459 h 3202801"/>
              <a:gd name="connsiteX7" fmla="*/ 1563329 w 4233527"/>
              <a:gd name="connsiteY7" fmla="*/ 2610466 h 3202801"/>
              <a:gd name="connsiteX8" fmla="*/ 1607575 w 4233527"/>
              <a:gd name="connsiteY8" fmla="*/ 2580969 h 3202801"/>
              <a:gd name="connsiteX9" fmla="*/ 1696065 w 4233527"/>
              <a:gd name="connsiteY9" fmla="*/ 2492479 h 3202801"/>
              <a:gd name="connsiteX10" fmla="*/ 1740310 w 4233527"/>
              <a:gd name="connsiteY10" fmla="*/ 2448233 h 3202801"/>
              <a:gd name="connsiteX11" fmla="*/ 1799304 w 4233527"/>
              <a:gd name="connsiteY11" fmla="*/ 2374492 h 3202801"/>
              <a:gd name="connsiteX12" fmla="*/ 1902542 w 4233527"/>
              <a:gd name="connsiteY12" fmla="*/ 2256504 h 3202801"/>
              <a:gd name="connsiteX13" fmla="*/ 1961536 w 4233527"/>
              <a:gd name="connsiteY13" fmla="*/ 2182762 h 3202801"/>
              <a:gd name="connsiteX14" fmla="*/ 1976284 w 4233527"/>
              <a:gd name="connsiteY14" fmla="*/ 2138517 h 3202801"/>
              <a:gd name="connsiteX15" fmla="*/ 2064775 w 4233527"/>
              <a:gd name="connsiteY15" fmla="*/ 2079524 h 3202801"/>
              <a:gd name="connsiteX16" fmla="*/ 2109020 w 4233527"/>
              <a:gd name="connsiteY16" fmla="*/ 1991033 h 3202801"/>
              <a:gd name="connsiteX17" fmla="*/ 2153265 w 4233527"/>
              <a:gd name="connsiteY17" fmla="*/ 1976285 h 3202801"/>
              <a:gd name="connsiteX18" fmla="*/ 2197510 w 4233527"/>
              <a:gd name="connsiteY18" fmla="*/ 1887795 h 3202801"/>
              <a:gd name="connsiteX19" fmla="*/ 2241755 w 4233527"/>
              <a:gd name="connsiteY19" fmla="*/ 1858298 h 3202801"/>
              <a:gd name="connsiteX20" fmla="*/ 2418736 w 4233527"/>
              <a:gd name="connsiteY20" fmla="*/ 1710814 h 3202801"/>
              <a:gd name="connsiteX21" fmla="*/ 2507226 w 4233527"/>
              <a:gd name="connsiteY21" fmla="*/ 1681317 h 3202801"/>
              <a:gd name="connsiteX22" fmla="*/ 2551471 w 4233527"/>
              <a:gd name="connsiteY22" fmla="*/ 1666569 h 3202801"/>
              <a:gd name="connsiteX23" fmla="*/ 2595717 w 4233527"/>
              <a:gd name="connsiteY23" fmla="*/ 1637072 h 3202801"/>
              <a:gd name="connsiteX24" fmla="*/ 2684207 w 4233527"/>
              <a:gd name="connsiteY24" fmla="*/ 1607575 h 3202801"/>
              <a:gd name="connsiteX25" fmla="*/ 2772697 w 4233527"/>
              <a:gd name="connsiteY25" fmla="*/ 1563330 h 3202801"/>
              <a:gd name="connsiteX26" fmla="*/ 2861187 w 4233527"/>
              <a:gd name="connsiteY26" fmla="*/ 1519085 h 3202801"/>
              <a:gd name="connsiteX27" fmla="*/ 2949678 w 4233527"/>
              <a:gd name="connsiteY27" fmla="*/ 1474840 h 3202801"/>
              <a:gd name="connsiteX28" fmla="*/ 3038168 w 4233527"/>
              <a:gd name="connsiteY28" fmla="*/ 1430595 h 3202801"/>
              <a:gd name="connsiteX29" fmla="*/ 3170904 w 4233527"/>
              <a:gd name="connsiteY29" fmla="*/ 1356853 h 3202801"/>
              <a:gd name="connsiteX30" fmla="*/ 3274142 w 4233527"/>
              <a:gd name="connsiteY30" fmla="*/ 1283111 h 3202801"/>
              <a:gd name="connsiteX31" fmla="*/ 3318387 w 4233527"/>
              <a:gd name="connsiteY31" fmla="*/ 1238866 h 3202801"/>
              <a:gd name="connsiteX32" fmla="*/ 3406878 w 4233527"/>
              <a:gd name="connsiteY32" fmla="*/ 1194621 h 3202801"/>
              <a:gd name="connsiteX33" fmla="*/ 3451123 w 4233527"/>
              <a:gd name="connsiteY33" fmla="*/ 1165124 h 3202801"/>
              <a:gd name="connsiteX34" fmla="*/ 3539613 w 4233527"/>
              <a:gd name="connsiteY34" fmla="*/ 1091382 h 3202801"/>
              <a:gd name="connsiteX35" fmla="*/ 3583858 w 4233527"/>
              <a:gd name="connsiteY35" fmla="*/ 1076633 h 3202801"/>
              <a:gd name="connsiteX36" fmla="*/ 3672349 w 4233527"/>
              <a:gd name="connsiteY36" fmla="*/ 1017640 h 3202801"/>
              <a:gd name="connsiteX37" fmla="*/ 3701846 w 4233527"/>
              <a:gd name="connsiteY37" fmla="*/ 973395 h 3202801"/>
              <a:gd name="connsiteX38" fmla="*/ 3790336 w 4233527"/>
              <a:gd name="connsiteY38" fmla="*/ 899653 h 3202801"/>
              <a:gd name="connsiteX39" fmla="*/ 3805084 w 4233527"/>
              <a:gd name="connsiteY39" fmla="*/ 855408 h 3202801"/>
              <a:gd name="connsiteX40" fmla="*/ 3849329 w 4233527"/>
              <a:gd name="connsiteY40" fmla="*/ 840659 h 3202801"/>
              <a:gd name="connsiteX41" fmla="*/ 3908323 w 4233527"/>
              <a:gd name="connsiteY41" fmla="*/ 766917 h 3202801"/>
              <a:gd name="connsiteX42" fmla="*/ 3982065 w 4233527"/>
              <a:gd name="connsiteY42" fmla="*/ 663679 h 3202801"/>
              <a:gd name="connsiteX43" fmla="*/ 4026310 w 4233527"/>
              <a:gd name="connsiteY43" fmla="*/ 619433 h 3202801"/>
              <a:gd name="connsiteX44" fmla="*/ 4085304 w 4233527"/>
              <a:gd name="connsiteY44" fmla="*/ 530943 h 3202801"/>
              <a:gd name="connsiteX45" fmla="*/ 4100052 w 4233527"/>
              <a:gd name="connsiteY45" fmla="*/ 486698 h 3202801"/>
              <a:gd name="connsiteX46" fmla="*/ 4159046 w 4233527"/>
              <a:gd name="connsiteY46" fmla="*/ 398208 h 3202801"/>
              <a:gd name="connsiteX47" fmla="*/ 4188542 w 4233527"/>
              <a:gd name="connsiteY47" fmla="*/ 309717 h 3202801"/>
              <a:gd name="connsiteX48" fmla="*/ 4203291 w 4233527"/>
              <a:gd name="connsiteY48" fmla="*/ 265472 h 3202801"/>
              <a:gd name="connsiteX49" fmla="*/ 4232787 w 4233527"/>
              <a:gd name="connsiteY49" fmla="*/ 147485 h 3202801"/>
              <a:gd name="connsiteX50" fmla="*/ 4218039 w 4233527"/>
              <a:gd name="connsiteY50" fmla="*/ 29498 h 3202801"/>
              <a:gd name="connsiteX51" fmla="*/ 4100052 w 4233527"/>
              <a:gd name="connsiteY51" fmla="*/ 1 h 3202801"/>
              <a:gd name="connsiteX52" fmla="*/ 3215149 w 4233527"/>
              <a:gd name="connsiteY52" fmla="*/ 14750 h 3202801"/>
              <a:gd name="connsiteX53" fmla="*/ 3097162 w 4233527"/>
              <a:gd name="connsiteY53" fmla="*/ 44246 h 3202801"/>
              <a:gd name="connsiteX54" fmla="*/ 2893142 w 4233527"/>
              <a:gd name="connsiteY54" fmla="*/ 193697 h 3202801"/>
              <a:gd name="connsiteX55" fmla="*/ 2722307 w 4233527"/>
              <a:gd name="connsiteY55" fmla="*/ 276533 h 3202801"/>
              <a:gd name="connsiteX56" fmla="*/ 2300749 w 4233527"/>
              <a:gd name="connsiteY56" fmla="*/ 221227 h 3202801"/>
              <a:gd name="connsiteX57" fmla="*/ 2138517 w 4233527"/>
              <a:gd name="connsiteY57" fmla="*/ 235975 h 3202801"/>
              <a:gd name="connsiteX58" fmla="*/ 1961536 w 4233527"/>
              <a:gd name="connsiteY58" fmla="*/ 265472 h 3202801"/>
              <a:gd name="connsiteX59" fmla="*/ 1917291 w 4233527"/>
              <a:gd name="connsiteY59" fmla="*/ 280221 h 3202801"/>
              <a:gd name="connsiteX60" fmla="*/ 1828800 w 4233527"/>
              <a:gd name="connsiteY60" fmla="*/ 294969 h 3202801"/>
              <a:gd name="connsiteX61" fmla="*/ 1312607 w 4233527"/>
              <a:gd name="connsiteY61" fmla="*/ 280221 h 3202801"/>
              <a:gd name="connsiteX62" fmla="*/ 929149 w 4233527"/>
              <a:gd name="connsiteY62" fmla="*/ 280221 h 3202801"/>
              <a:gd name="connsiteX63" fmla="*/ 884904 w 4233527"/>
              <a:gd name="connsiteY63" fmla="*/ 294969 h 3202801"/>
              <a:gd name="connsiteX64" fmla="*/ 796413 w 4233527"/>
              <a:gd name="connsiteY64" fmla="*/ 353962 h 3202801"/>
              <a:gd name="connsiteX65" fmla="*/ 707923 w 4233527"/>
              <a:gd name="connsiteY65" fmla="*/ 442453 h 3202801"/>
              <a:gd name="connsiteX66" fmla="*/ 648929 w 4233527"/>
              <a:gd name="connsiteY66" fmla="*/ 530943 h 3202801"/>
              <a:gd name="connsiteX67" fmla="*/ 545691 w 4233527"/>
              <a:gd name="connsiteY67" fmla="*/ 663679 h 3202801"/>
              <a:gd name="connsiteX68" fmla="*/ 501446 w 4233527"/>
              <a:gd name="connsiteY68" fmla="*/ 766917 h 3202801"/>
              <a:gd name="connsiteX69" fmla="*/ 471949 w 4233527"/>
              <a:gd name="connsiteY69" fmla="*/ 855408 h 3202801"/>
              <a:gd name="connsiteX70" fmla="*/ 457200 w 4233527"/>
              <a:gd name="connsiteY70" fmla="*/ 899653 h 3202801"/>
              <a:gd name="connsiteX71" fmla="*/ 442452 w 4233527"/>
              <a:gd name="connsiteY71" fmla="*/ 943898 h 3202801"/>
              <a:gd name="connsiteX72" fmla="*/ 412955 w 4233527"/>
              <a:gd name="connsiteY72" fmla="*/ 988143 h 3202801"/>
              <a:gd name="connsiteX73" fmla="*/ 383458 w 4233527"/>
              <a:gd name="connsiteY73" fmla="*/ 1106130 h 3202801"/>
              <a:gd name="connsiteX74" fmla="*/ 353962 w 4233527"/>
              <a:gd name="connsiteY74" fmla="*/ 1150375 h 3202801"/>
              <a:gd name="connsiteX75" fmla="*/ 324465 w 4233527"/>
              <a:gd name="connsiteY75" fmla="*/ 1268362 h 3202801"/>
              <a:gd name="connsiteX76" fmla="*/ 309717 w 4233527"/>
              <a:gd name="connsiteY76" fmla="*/ 1312608 h 3202801"/>
              <a:gd name="connsiteX77" fmla="*/ 265471 w 4233527"/>
              <a:gd name="connsiteY77" fmla="*/ 1371601 h 3202801"/>
              <a:gd name="connsiteX78" fmla="*/ 235975 w 4233527"/>
              <a:gd name="connsiteY78" fmla="*/ 1460092 h 3202801"/>
              <a:gd name="connsiteX79" fmla="*/ 221226 w 4233527"/>
              <a:gd name="connsiteY79" fmla="*/ 1504337 h 3202801"/>
              <a:gd name="connsiteX80" fmla="*/ 191729 w 4233527"/>
              <a:gd name="connsiteY80" fmla="*/ 1548582 h 3202801"/>
              <a:gd name="connsiteX81" fmla="*/ 162233 w 4233527"/>
              <a:gd name="connsiteY81" fmla="*/ 1651821 h 3202801"/>
              <a:gd name="connsiteX82" fmla="*/ 147484 w 4233527"/>
              <a:gd name="connsiteY82" fmla="*/ 1696066 h 3202801"/>
              <a:gd name="connsiteX83" fmla="*/ 132736 w 4233527"/>
              <a:gd name="connsiteY83" fmla="*/ 1755059 h 3202801"/>
              <a:gd name="connsiteX84" fmla="*/ 103239 w 4233527"/>
              <a:gd name="connsiteY84" fmla="*/ 1799304 h 3202801"/>
              <a:gd name="connsiteX85" fmla="*/ 88491 w 4233527"/>
              <a:gd name="connsiteY85" fmla="*/ 1873046 h 3202801"/>
              <a:gd name="connsiteX86" fmla="*/ 73742 w 4233527"/>
              <a:gd name="connsiteY86" fmla="*/ 1917292 h 3202801"/>
              <a:gd name="connsiteX87" fmla="*/ 58994 w 4233527"/>
              <a:gd name="connsiteY87" fmla="*/ 2005782 h 3202801"/>
              <a:gd name="connsiteX88" fmla="*/ 29497 w 4233527"/>
              <a:gd name="connsiteY88" fmla="*/ 2300750 h 3202801"/>
              <a:gd name="connsiteX89" fmla="*/ 0 w 4233527"/>
              <a:gd name="connsiteY89" fmla="*/ 2477730 h 3202801"/>
              <a:gd name="connsiteX90" fmla="*/ 14749 w 4233527"/>
              <a:gd name="connsiteY90" fmla="*/ 2684208 h 3202801"/>
              <a:gd name="connsiteX91" fmla="*/ 29497 w 4233527"/>
              <a:gd name="connsiteY91" fmla="*/ 2728453 h 3202801"/>
              <a:gd name="connsiteX92" fmla="*/ 58994 w 4233527"/>
              <a:gd name="connsiteY92" fmla="*/ 2979175 h 3202801"/>
              <a:gd name="connsiteX93" fmla="*/ 73742 w 4233527"/>
              <a:gd name="connsiteY93" fmla="*/ 3023421 h 3202801"/>
              <a:gd name="connsiteX94" fmla="*/ 132736 w 4233527"/>
              <a:gd name="connsiteY94" fmla="*/ 3111911 h 3202801"/>
              <a:gd name="connsiteX95" fmla="*/ 206478 w 4233527"/>
              <a:gd name="connsiteY95" fmla="*/ 3200401 h 3202801"/>
              <a:gd name="connsiteX96" fmla="*/ 265471 w 4233527"/>
              <a:gd name="connsiteY96" fmla="*/ 3200401 h 320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33527" h="3202801">
                <a:moveTo>
                  <a:pt x="297918" y="3156320"/>
                </a:moveTo>
                <a:lnTo>
                  <a:pt x="1106129" y="2934930"/>
                </a:lnTo>
                <a:cubicBezTo>
                  <a:pt x="1255579" y="2893116"/>
                  <a:pt x="1168749" y="2922680"/>
                  <a:pt x="1194620" y="2905433"/>
                </a:cubicBezTo>
                <a:lnTo>
                  <a:pt x="1283110" y="2846440"/>
                </a:lnTo>
                <a:cubicBezTo>
                  <a:pt x="1332272" y="2772698"/>
                  <a:pt x="1297859" y="2812027"/>
                  <a:pt x="1401097" y="2743201"/>
                </a:cubicBezTo>
                <a:lnTo>
                  <a:pt x="1445342" y="2713704"/>
                </a:lnTo>
                <a:cubicBezTo>
                  <a:pt x="1455174" y="2698956"/>
                  <a:pt x="1461499" y="2681131"/>
                  <a:pt x="1474839" y="2669459"/>
                </a:cubicBezTo>
                <a:cubicBezTo>
                  <a:pt x="1501518" y="2646115"/>
                  <a:pt x="1533832" y="2630130"/>
                  <a:pt x="1563329" y="2610466"/>
                </a:cubicBezTo>
                <a:cubicBezTo>
                  <a:pt x="1578078" y="2600634"/>
                  <a:pt x="1595041" y="2593503"/>
                  <a:pt x="1607575" y="2580969"/>
                </a:cubicBezTo>
                <a:lnTo>
                  <a:pt x="1696065" y="2492479"/>
                </a:lnTo>
                <a:lnTo>
                  <a:pt x="1740310" y="2448233"/>
                </a:lnTo>
                <a:cubicBezTo>
                  <a:pt x="1773523" y="2348593"/>
                  <a:pt x="1727461" y="2456598"/>
                  <a:pt x="1799304" y="2374492"/>
                </a:cubicBezTo>
                <a:cubicBezTo>
                  <a:pt x="1919754" y="2236836"/>
                  <a:pt x="1802988" y="2322874"/>
                  <a:pt x="1902542" y="2256504"/>
                </a:cubicBezTo>
                <a:cubicBezTo>
                  <a:pt x="1939615" y="2145291"/>
                  <a:pt x="1885294" y="2278065"/>
                  <a:pt x="1961536" y="2182762"/>
                </a:cubicBezTo>
                <a:cubicBezTo>
                  <a:pt x="1971247" y="2170623"/>
                  <a:pt x="1965291" y="2149510"/>
                  <a:pt x="1976284" y="2138517"/>
                </a:cubicBezTo>
                <a:cubicBezTo>
                  <a:pt x="2001352" y="2113450"/>
                  <a:pt x="2064775" y="2079524"/>
                  <a:pt x="2064775" y="2079524"/>
                </a:cubicBezTo>
                <a:cubicBezTo>
                  <a:pt x="2074491" y="2050377"/>
                  <a:pt x="2083029" y="2011826"/>
                  <a:pt x="2109020" y="1991033"/>
                </a:cubicBezTo>
                <a:cubicBezTo>
                  <a:pt x="2121159" y="1981321"/>
                  <a:pt x="2138517" y="1981201"/>
                  <a:pt x="2153265" y="1976285"/>
                </a:cubicBezTo>
                <a:cubicBezTo>
                  <a:pt x="2165260" y="1940298"/>
                  <a:pt x="2168919" y="1916386"/>
                  <a:pt x="2197510" y="1887795"/>
                </a:cubicBezTo>
                <a:cubicBezTo>
                  <a:pt x="2210044" y="1875261"/>
                  <a:pt x="2228507" y="1870074"/>
                  <a:pt x="2241755" y="1858298"/>
                </a:cubicBezTo>
                <a:cubicBezTo>
                  <a:pt x="2291041" y="1814488"/>
                  <a:pt x="2350158" y="1733674"/>
                  <a:pt x="2418736" y="1710814"/>
                </a:cubicBezTo>
                <a:lnTo>
                  <a:pt x="2507226" y="1681317"/>
                </a:lnTo>
                <a:lnTo>
                  <a:pt x="2551471" y="1666569"/>
                </a:lnTo>
                <a:cubicBezTo>
                  <a:pt x="2566220" y="1656737"/>
                  <a:pt x="2579519" y="1644271"/>
                  <a:pt x="2595717" y="1637072"/>
                </a:cubicBezTo>
                <a:cubicBezTo>
                  <a:pt x="2624129" y="1624444"/>
                  <a:pt x="2658337" y="1624822"/>
                  <a:pt x="2684207" y="1607575"/>
                </a:cubicBezTo>
                <a:cubicBezTo>
                  <a:pt x="2811016" y="1523038"/>
                  <a:pt x="2650568" y="1624396"/>
                  <a:pt x="2772697" y="1563330"/>
                </a:cubicBezTo>
                <a:cubicBezTo>
                  <a:pt x="2887049" y="1506153"/>
                  <a:pt x="2749983" y="1556152"/>
                  <a:pt x="2861187" y="1519085"/>
                </a:cubicBezTo>
                <a:cubicBezTo>
                  <a:pt x="2987996" y="1434546"/>
                  <a:pt x="2827550" y="1535904"/>
                  <a:pt x="2949678" y="1474840"/>
                </a:cubicBezTo>
                <a:cubicBezTo>
                  <a:pt x="3064038" y="1417660"/>
                  <a:pt x="2926957" y="1467664"/>
                  <a:pt x="3038168" y="1430595"/>
                </a:cubicBezTo>
                <a:cubicBezTo>
                  <a:pt x="3139593" y="1362977"/>
                  <a:pt x="3093026" y="1382811"/>
                  <a:pt x="3170904" y="1356853"/>
                </a:cubicBezTo>
                <a:cubicBezTo>
                  <a:pt x="3205920" y="1333509"/>
                  <a:pt x="3242129" y="1310551"/>
                  <a:pt x="3274142" y="1283111"/>
                </a:cubicBezTo>
                <a:cubicBezTo>
                  <a:pt x="3289978" y="1269537"/>
                  <a:pt x="3302364" y="1252218"/>
                  <a:pt x="3318387" y="1238866"/>
                </a:cubicBezTo>
                <a:cubicBezTo>
                  <a:pt x="3356508" y="1207099"/>
                  <a:pt x="3362534" y="1209402"/>
                  <a:pt x="3406878" y="1194621"/>
                </a:cubicBezTo>
                <a:cubicBezTo>
                  <a:pt x="3421626" y="1184789"/>
                  <a:pt x="3437506" y="1176472"/>
                  <a:pt x="3451123" y="1165124"/>
                </a:cubicBezTo>
                <a:cubicBezTo>
                  <a:pt x="3500049" y="1124352"/>
                  <a:pt x="3484687" y="1118846"/>
                  <a:pt x="3539613" y="1091382"/>
                </a:cubicBezTo>
                <a:cubicBezTo>
                  <a:pt x="3553518" y="1084429"/>
                  <a:pt x="3570268" y="1084183"/>
                  <a:pt x="3583858" y="1076633"/>
                </a:cubicBezTo>
                <a:cubicBezTo>
                  <a:pt x="3614848" y="1059417"/>
                  <a:pt x="3672349" y="1017640"/>
                  <a:pt x="3672349" y="1017640"/>
                </a:cubicBezTo>
                <a:cubicBezTo>
                  <a:pt x="3682181" y="1002892"/>
                  <a:pt x="3690498" y="987012"/>
                  <a:pt x="3701846" y="973395"/>
                </a:cubicBezTo>
                <a:cubicBezTo>
                  <a:pt x="3737333" y="930811"/>
                  <a:pt x="3746831" y="928656"/>
                  <a:pt x="3790336" y="899653"/>
                </a:cubicBezTo>
                <a:cubicBezTo>
                  <a:pt x="3795252" y="884905"/>
                  <a:pt x="3794091" y="866401"/>
                  <a:pt x="3805084" y="855408"/>
                </a:cubicBezTo>
                <a:cubicBezTo>
                  <a:pt x="3816077" y="844415"/>
                  <a:pt x="3839617" y="852798"/>
                  <a:pt x="3849329" y="840659"/>
                </a:cubicBezTo>
                <a:cubicBezTo>
                  <a:pt x="3923405" y="748064"/>
                  <a:pt x="3802238" y="802280"/>
                  <a:pt x="3908323" y="766917"/>
                </a:cubicBezTo>
                <a:cubicBezTo>
                  <a:pt x="3931668" y="731900"/>
                  <a:pt x="3954624" y="695693"/>
                  <a:pt x="3982065" y="663679"/>
                </a:cubicBezTo>
                <a:cubicBezTo>
                  <a:pt x="3995639" y="647843"/>
                  <a:pt x="4013505" y="635897"/>
                  <a:pt x="4026310" y="619433"/>
                </a:cubicBezTo>
                <a:cubicBezTo>
                  <a:pt x="4048075" y="591450"/>
                  <a:pt x="4085304" y="530943"/>
                  <a:pt x="4085304" y="530943"/>
                </a:cubicBezTo>
                <a:cubicBezTo>
                  <a:pt x="4090220" y="516195"/>
                  <a:pt x="4092502" y="500288"/>
                  <a:pt x="4100052" y="486698"/>
                </a:cubicBezTo>
                <a:cubicBezTo>
                  <a:pt x="4117268" y="455709"/>
                  <a:pt x="4159046" y="398208"/>
                  <a:pt x="4159046" y="398208"/>
                </a:cubicBezTo>
                <a:lnTo>
                  <a:pt x="4188542" y="309717"/>
                </a:lnTo>
                <a:cubicBezTo>
                  <a:pt x="4193458" y="294969"/>
                  <a:pt x="4199521" y="280554"/>
                  <a:pt x="4203291" y="265472"/>
                </a:cubicBezTo>
                <a:lnTo>
                  <a:pt x="4232787" y="147485"/>
                </a:lnTo>
                <a:cubicBezTo>
                  <a:pt x="4227871" y="108156"/>
                  <a:pt x="4244553" y="58959"/>
                  <a:pt x="4218039" y="29498"/>
                </a:cubicBezTo>
                <a:cubicBezTo>
                  <a:pt x="4190920" y="-635"/>
                  <a:pt x="4100052" y="1"/>
                  <a:pt x="4100052" y="1"/>
                </a:cubicBezTo>
                <a:lnTo>
                  <a:pt x="3215149" y="14750"/>
                </a:lnTo>
                <a:cubicBezTo>
                  <a:pt x="3164745" y="16301"/>
                  <a:pt x="3150830" y="14421"/>
                  <a:pt x="3097162" y="44246"/>
                </a:cubicBezTo>
                <a:cubicBezTo>
                  <a:pt x="3043494" y="74071"/>
                  <a:pt x="2955618" y="154983"/>
                  <a:pt x="2893142" y="193697"/>
                </a:cubicBezTo>
                <a:cubicBezTo>
                  <a:pt x="2830666" y="232411"/>
                  <a:pt x="2756291" y="270869"/>
                  <a:pt x="2722307" y="276533"/>
                </a:cubicBezTo>
                <a:cubicBezTo>
                  <a:pt x="2623575" y="281121"/>
                  <a:pt x="2398047" y="227987"/>
                  <a:pt x="2300749" y="221227"/>
                </a:cubicBezTo>
                <a:cubicBezTo>
                  <a:pt x="2203451" y="214467"/>
                  <a:pt x="2192594" y="231059"/>
                  <a:pt x="2138517" y="235975"/>
                </a:cubicBezTo>
                <a:cubicBezTo>
                  <a:pt x="1982217" y="275051"/>
                  <a:pt x="2214718" y="219438"/>
                  <a:pt x="1961536" y="265472"/>
                </a:cubicBezTo>
                <a:cubicBezTo>
                  <a:pt x="1946241" y="268253"/>
                  <a:pt x="1932467" y="276849"/>
                  <a:pt x="1917291" y="280221"/>
                </a:cubicBezTo>
                <a:cubicBezTo>
                  <a:pt x="1888099" y="286708"/>
                  <a:pt x="1858297" y="290053"/>
                  <a:pt x="1828800" y="294969"/>
                </a:cubicBezTo>
                <a:lnTo>
                  <a:pt x="1312607" y="280221"/>
                </a:lnTo>
                <a:cubicBezTo>
                  <a:pt x="977259" y="267323"/>
                  <a:pt x="1166459" y="253852"/>
                  <a:pt x="929149" y="280221"/>
                </a:cubicBezTo>
                <a:cubicBezTo>
                  <a:pt x="914401" y="285137"/>
                  <a:pt x="897839" y="286346"/>
                  <a:pt x="884904" y="294969"/>
                </a:cubicBezTo>
                <a:cubicBezTo>
                  <a:pt x="774428" y="368619"/>
                  <a:pt x="901616" y="318895"/>
                  <a:pt x="796413" y="353962"/>
                </a:cubicBezTo>
                <a:cubicBezTo>
                  <a:pt x="766916" y="383459"/>
                  <a:pt x="731062" y="407744"/>
                  <a:pt x="707923" y="442453"/>
                </a:cubicBezTo>
                <a:cubicBezTo>
                  <a:pt x="688258" y="471950"/>
                  <a:pt x="673996" y="505876"/>
                  <a:pt x="648929" y="530943"/>
                </a:cubicBezTo>
                <a:cubicBezTo>
                  <a:pt x="610752" y="569120"/>
                  <a:pt x="563334" y="610753"/>
                  <a:pt x="545691" y="663679"/>
                </a:cubicBezTo>
                <a:cubicBezTo>
                  <a:pt x="498208" y="806121"/>
                  <a:pt x="574354" y="584645"/>
                  <a:pt x="501446" y="766917"/>
                </a:cubicBezTo>
                <a:cubicBezTo>
                  <a:pt x="489899" y="795786"/>
                  <a:pt x="481781" y="825911"/>
                  <a:pt x="471949" y="855408"/>
                </a:cubicBezTo>
                <a:lnTo>
                  <a:pt x="457200" y="899653"/>
                </a:lnTo>
                <a:cubicBezTo>
                  <a:pt x="452284" y="914401"/>
                  <a:pt x="451075" y="930963"/>
                  <a:pt x="442452" y="943898"/>
                </a:cubicBezTo>
                <a:lnTo>
                  <a:pt x="412955" y="988143"/>
                </a:lnTo>
                <a:cubicBezTo>
                  <a:pt x="407344" y="1016198"/>
                  <a:pt x="398577" y="1075892"/>
                  <a:pt x="383458" y="1106130"/>
                </a:cubicBezTo>
                <a:cubicBezTo>
                  <a:pt x="375531" y="1121984"/>
                  <a:pt x="361889" y="1134521"/>
                  <a:pt x="353962" y="1150375"/>
                </a:cubicBezTo>
                <a:cubicBezTo>
                  <a:pt x="337104" y="1184091"/>
                  <a:pt x="332881" y="1234699"/>
                  <a:pt x="324465" y="1268362"/>
                </a:cubicBezTo>
                <a:cubicBezTo>
                  <a:pt x="320695" y="1283444"/>
                  <a:pt x="317430" y="1299110"/>
                  <a:pt x="309717" y="1312608"/>
                </a:cubicBezTo>
                <a:cubicBezTo>
                  <a:pt x="297522" y="1333950"/>
                  <a:pt x="280220" y="1351937"/>
                  <a:pt x="265471" y="1371601"/>
                </a:cubicBezTo>
                <a:lnTo>
                  <a:pt x="235975" y="1460092"/>
                </a:lnTo>
                <a:cubicBezTo>
                  <a:pt x="231059" y="1474840"/>
                  <a:pt x="229850" y="1491402"/>
                  <a:pt x="221226" y="1504337"/>
                </a:cubicBezTo>
                <a:lnTo>
                  <a:pt x="191729" y="1548582"/>
                </a:lnTo>
                <a:cubicBezTo>
                  <a:pt x="156362" y="1654686"/>
                  <a:pt x="199279" y="1522162"/>
                  <a:pt x="162233" y="1651821"/>
                </a:cubicBezTo>
                <a:cubicBezTo>
                  <a:pt x="157962" y="1666769"/>
                  <a:pt x="151755" y="1681118"/>
                  <a:pt x="147484" y="1696066"/>
                </a:cubicBezTo>
                <a:cubicBezTo>
                  <a:pt x="141915" y="1715556"/>
                  <a:pt x="140721" y="1736428"/>
                  <a:pt x="132736" y="1755059"/>
                </a:cubicBezTo>
                <a:cubicBezTo>
                  <a:pt x="125754" y="1771351"/>
                  <a:pt x="113071" y="1784556"/>
                  <a:pt x="103239" y="1799304"/>
                </a:cubicBezTo>
                <a:cubicBezTo>
                  <a:pt x="98323" y="1823885"/>
                  <a:pt x="94571" y="1848727"/>
                  <a:pt x="88491" y="1873046"/>
                </a:cubicBezTo>
                <a:cubicBezTo>
                  <a:pt x="84720" y="1888128"/>
                  <a:pt x="77115" y="1902116"/>
                  <a:pt x="73742" y="1917292"/>
                </a:cubicBezTo>
                <a:cubicBezTo>
                  <a:pt x="67255" y="1946483"/>
                  <a:pt x="63910" y="1976285"/>
                  <a:pt x="58994" y="2005782"/>
                </a:cubicBezTo>
                <a:cubicBezTo>
                  <a:pt x="33513" y="2362519"/>
                  <a:pt x="59318" y="2092003"/>
                  <a:pt x="29497" y="2300750"/>
                </a:cubicBezTo>
                <a:cubicBezTo>
                  <a:pt x="6480" y="2461869"/>
                  <a:pt x="27306" y="2368513"/>
                  <a:pt x="0" y="2477730"/>
                </a:cubicBezTo>
                <a:cubicBezTo>
                  <a:pt x="4916" y="2546556"/>
                  <a:pt x="6687" y="2615679"/>
                  <a:pt x="14749" y="2684208"/>
                </a:cubicBezTo>
                <a:cubicBezTo>
                  <a:pt x="16565" y="2699648"/>
                  <a:pt x="27442" y="2713043"/>
                  <a:pt x="29497" y="2728453"/>
                </a:cubicBezTo>
                <a:cubicBezTo>
                  <a:pt x="50182" y="2883585"/>
                  <a:pt x="31005" y="2867214"/>
                  <a:pt x="58994" y="2979175"/>
                </a:cubicBezTo>
                <a:cubicBezTo>
                  <a:pt x="62764" y="2994257"/>
                  <a:pt x="66192" y="3009831"/>
                  <a:pt x="73742" y="3023421"/>
                </a:cubicBezTo>
                <a:cubicBezTo>
                  <a:pt x="90958" y="3054411"/>
                  <a:pt x="116882" y="3080203"/>
                  <a:pt x="132736" y="3111911"/>
                </a:cubicBezTo>
                <a:cubicBezTo>
                  <a:pt x="152922" y="3152283"/>
                  <a:pt x="157838" y="3186504"/>
                  <a:pt x="206478" y="3200401"/>
                </a:cubicBezTo>
                <a:cubicBezTo>
                  <a:pt x="225386" y="3205803"/>
                  <a:pt x="245807" y="3200401"/>
                  <a:pt x="265471" y="320040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23" dirty="0">
              <a:solidFill>
                <a:prstClr val="white"/>
              </a:solidFill>
              <a:latin typeface="Calibri" panose="020F0502020204030204"/>
            </a:endParaRPr>
          </a:p>
        </p:txBody>
      </p:sp>
    </p:spTree>
    <p:extLst>
      <p:ext uri="{BB962C8B-B14F-4D97-AF65-F5344CB8AC3E}">
        <p14:creationId xmlns:p14="http://schemas.microsoft.com/office/powerpoint/2010/main" val="13751806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9B4AB8D-AD62-4553-BCCA-1E28CEA92B01}"/>
              </a:ext>
            </a:extLst>
          </p:cNvPr>
          <p:cNvSpPr>
            <a:spLocks noGrp="1"/>
          </p:cNvSpPr>
          <p:nvPr>
            <p:ph idx="4294967295" sz="half" type="dt"/>
          </p:nvPr>
        </p:nvSpPr>
        <p:spPr>
          <a:xfrm>
            <a:off x="0" y="6480737"/>
            <a:ext cx="2844800" cy="366183"/>
          </a:xfrm>
        </p:spPr>
        <p:txBody>
          <a:bodyPr/>
          <a:lstStyle/>
          <a:p>
            <a:pPr>
              <a:defRPr/>
            </a:pPr>
            <a:fld id="{D7856A6A-2E7A-4CFF-B502-55777826D159}" type="datetime5">
              <a:rPr lang="en-US" smtClean="0">
                <a:solidFill>
                  <a:prstClr val="black">
                    <a:tint val="75000"/>
                  </a:prstClr>
                </a:solidFill>
                <a:latin panose="02040503050406030204" typeface="Cambria"/>
                <a:ea typeface="+mn-ea"/>
              </a:rPr>
              <a:t>1-Oct-24</a:t>
            </a:fld>
            <a:endParaRPr lang="en-US">
              <a:solidFill>
                <a:prstClr val="black">
                  <a:tint val="75000"/>
                </a:prstClr>
              </a:solidFill>
              <a:latin panose="02040503050406030204" typeface="Cambria"/>
              <a:ea typeface="+mn-ea"/>
            </a:endParaRPr>
          </a:p>
        </p:txBody>
      </p:sp>
      <p:sp>
        <p:nvSpPr>
          <p:cNvPr id="6" name="Slide Number Placeholder 5">
            <a:extLst>
              <a:ext uri="{FF2B5EF4-FFF2-40B4-BE49-F238E27FC236}">
                <a16:creationId xmlns:a16="http://schemas.microsoft.com/office/drawing/2014/main" id="{68351B8A-344F-44BA-BEF5-27C3C9C33C68}"/>
              </a:ext>
            </a:extLst>
          </p:cNvPr>
          <p:cNvSpPr>
            <a:spLocks noGrp="1"/>
          </p:cNvSpPr>
          <p:nvPr>
            <p:ph idx="4294967295" sz="quarter" type="sldNum"/>
          </p:nvPr>
        </p:nvSpPr>
        <p:spPr>
          <a:xfrm>
            <a:off x="9347200" y="6480737"/>
            <a:ext cx="2844800" cy="366183"/>
          </a:xfrm>
        </p:spPr>
        <p:txBody>
          <a:bodyPr/>
          <a:lstStyle/>
          <a:p>
            <a:pPr>
              <a:defRPr/>
            </a:pPr>
            <a:fld id="{D3D538F9-49A3-B84F-B36B-A7030CDE5D5B}" type="slidenum">
              <a:rPr lang="en-US">
                <a:solidFill>
                  <a:prstClr val="black">
                    <a:tint val="75000"/>
                  </a:prstClr>
                </a:solidFill>
                <a:latin panose="020F0502020204030204" typeface="Calibri"/>
                <a:ea typeface="+mn-ea"/>
              </a:rPr>
              <a:pPr>
                <a:defRPr/>
              </a:pPr>
              <a:t>15</a:t>
            </a:fld>
            <a:endParaRPr lang="en-US">
              <a:solidFill>
                <a:prstClr val="black">
                  <a:tint val="75000"/>
                </a:prstClr>
              </a:solidFill>
              <a:latin panose="020F0502020204030204" typeface="Calibri"/>
              <a:ea typeface="+mn-ea"/>
            </a:endParaRPr>
          </a:p>
        </p:txBody>
      </p:sp>
      <p:pic>
        <p:nvPicPr>
          <p:cNvPr id="7" name="NCN in WV">
            <a:extLst>
              <a:ext uri="{FF2B5EF4-FFF2-40B4-BE49-F238E27FC236}">
                <a16:creationId xmlns:a16="http://schemas.microsoft.com/office/drawing/2014/main" id="{11CCEF13-0851-4AB3-8471-65E3B8CE4881}"/>
              </a:ext>
            </a:extLst>
          </p:cNvPr>
          <p:cNvPicPr>
            <a:picLocks noChangeAspect="1"/>
          </p:cNvPicPr>
          <p:nvPr/>
        </p:nvPicPr>
        <p:blipFill rotWithShape="1">
          <a:blip r:embed="rId2">
            <a:extLst>
              <a:ext uri="{28A0092B-C50C-407E-A947-70E740481C1C}">
                <a14:useLocalDpi xmlns:a14="http://schemas.microsoft.com/office/drawing/2010/main" val="0"/>
              </a:ext>
            </a:extLst>
          </a:blip>
          <a:srcRect b="116"/>
          <a:stretch/>
        </p:blipFill>
        <p:spPr>
          <a:xfrm>
            <a:off x="1524000" y="-1558"/>
            <a:ext cx="9144000" cy="6838951"/>
          </a:xfrm>
          <a:prstGeom prst="rect">
            <a:avLst/>
          </a:prstGeom>
        </p:spPr>
      </p:pic>
      <p:sp>
        <p:nvSpPr>
          <p:cNvPr id="8" name="Title 1">
            <a:extLst>
              <a:ext uri="{FF2B5EF4-FFF2-40B4-BE49-F238E27FC236}">
                <a16:creationId xmlns:a16="http://schemas.microsoft.com/office/drawing/2014/main" id="{E839A9D4-FCF7-4DC3-B146-F583FE0022BD}"/>
              </a:ext>
            </a:extLst>
          </p:cNvPr>
          <p:cNvSpPr txBox="1">
            <a:spLocks/>
          </p:cNvSpPr>
          <p:nvPr/>
        </p:nvSpPr>
        <p:spPr>
          <a:xfrm>
            <a:off x="0" y="7976"/>
            <a:ext cx="12192000" cy="959145"/>
          </a:xfrm>
          <a:prstGeom prst="rect">
            <a:avLst/>
          </a:prstGeom>
        </p:spPr>
        <p:txBody>
          <a:bodyPr anchor="ctr"/>
          <a:lstStyle>
            <a:lvl1pPr algn="ctr" defTabSz="457200" eaLnBrk="1" hangingPunct="1" latinLnBrk="0" rtl="0">
              <a:spcBef>
                <a:spcPct val="0"/>
              </a:spcBef>
              <a:buNone/>
              <a:defRPr kern="1200" sz="4400">
                <a:solidFill>
                  <a:schemeClr val="tx1"/>
                </a:solidFill>
                <a:latin typeface="+mj-lt"/>
                <a:ea typeface="+mj-ea"/>
                <a:cs typeface="+mj-cs"/>
              </a:defRPr>
            </a:lvl1pPr>
          </a:lstStyle>
          <a:p>
            <a:pPr defTabSz="609585">
              <a:defRPr/>
            </a:pPr>
            <a:r>
              <a:rPr b="1" dirty="0" lang="en-US" sz="4200">
                <a:ln w="12700">
                  <a:solidFill>
                    <a:prstClr val="black"/>
                  </a:solidFill>
                </a:ln>
                <a:solidFill>
                  <a:srgbClr val="FFC000"/>
                </a:solidFill>
                <a:latin charset="0" panose="020B0606030504020204" pitchFamily="34" typeface="Open Sans"/>
                <a:ea charset="0" panose="020B0606030504020204" pitchFamily="34" typeface="Open Sans"/>
                <a:cs charset="0" panose="020B0606030504020204" pitchFamily="34" typeface="Open Sans"/>
              </a:rPr>
              <a:t>NOAA CORS Network (NCN) in WV</a:t>
            </a:r>
          </a:p>
        </p:txBody>
      </p:sp>
    </p:spTree>
    <p:extLst>
      <p:ext uri="{BB962C8B-B14F-4D97-AF65-F5344CB8AC3E}">
        <p14:creationId xmlns:p14="http://schemas.microsoft.com/office/powerpoint/2010/main" val="1255953514"/>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H CORS in WV">
            <a:extLst>
              <a:ext uri="{FF2B5EF4-FFF2-40B4-BE49-F238E27FC236}">
                <a16:creationId xmlns:a16="http://schemas.microsoft.com/office/drawing/2014/main" id="{06356FD7-B76A-434C-9321-C7E92F7C554F}"/>
              </a:ext>
            </a:extLst>
          </p:cNvPr>
          <p:cNvSpPr>
            <a:spLocks noChangeAspect="1"/>
          </p:cNvSpPr>
          <p:nvPr/>
        </p:nvSpPr>
        <p:spPr>
          <a:xfrm>
            <a:off x="1432389" y="14667"/>
            <a:ext cx="9235615" cy="6819439"/>
          </a:xfrm>
          <a:prstGeom prst="rect">
            <a:avLst/>
          </a:prstGeom>
          <a:blipFill dpi="0" rotWithShape="1">
            <a:blip r:embed="rId3">
              <a:alphaModFix amt="79000"/>
              <a:extLst>
                <a:ext uri="{28A0092B-C50C-407E-A947-70E740481C1C}">
                  <a14:useLocalDpi xmlns:a14="http://schemas.microsoft.com/office/drawing/2010/main" val="0"/>
                </a:ext>
              </a:extLst>
            </a:blip>
            <a:srcRect/>
            <a:stretch>
              <a:fillRect l="-1" r="-6847" b="-3582"/>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34" fontAlgn="base">
              <a:spcBef>
                <a:spcPct val="0"/>
              </a:spcBef>
              <a:spcAft>
                <a:spcPct val="0"/>
              </a:spcAft>
              <a:defRPr/>
            </a:pPr>
            <a:endParaRPr lang="en-US" sz="1800">
              <a:solidFill>
                <a:prstClr val="white"/>
              </a:solidFill>
              <a:latin typeface="Calibri"/>
            </a:endParaRPr>
          </a:p>
        </p:txBody>
      </p:sp>
      <p:sp>
        <p:nvSpPr>
          <p:cNvPr id="3" name="Title 1">
            <a:extLst>
              <a:ext uri="{FF2B5EF4-FFF2-40B4-BE49-F238E27FC236}">
                <a16:creationId xmlns:a16="http://schemas.microsoft.com/office/drawing/2014/main" id="{03D5DADD-2205-4F66-9FB6-C3B565F561D4}"/>
              </a:ext>
            </a:extLst>
          </p:cNvPr>
          <p:cNvSpPr txBox="1">
            <a:spLocks/>
          </p:cNvSpPr>
          <p:nvPr/>
        </p:nvSpPr>
        <p:spPr>
          <a:xfrm>
            <a:off x="0" y="52312"/>
            <a:ext cx="12192000" cy="959145"/>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85">
              <a:defRPr/>
            </a:pPr>
            <a:r>
              <a:rPr lang="en-US" sz="4200" b="1" dirty="0">
                <a:ln w="12700">
                  <a:solidFill>
                    <a:prstClr val="black"/>
                  </a:solidFill>
                </a:ln>
                <a:solidFill>
                  <a:srgbClr val="FFC000"/>
                </a:solidFill>
                <a:latin typeface="Open Sans" panose="020B0606030504020204" pitchFamily="34" charset="0"/>
                <a:ea typeface="Open Sans" panose="020B0606030504020204" pitchFamily="34" charset="0"/>
                <a:cs typeface="Open Sans" panose="020B0606030504020204" pitchFamily="34" charset="0"/>
              </a:rPr>
              <a:t>WVDOT CORS Network (and RTN)</a:t>
            </a:r>
          </a:p>
        </p:txBody>
      </p:sp>
      <p:sp>
        <p:nvSpPr>
          <p:cNvPr id="4" name="Freeform: Shape 3">
            <a:extLst>
              <a:ext uri="{FF2B5EF4-FFF2-40B4-BE49-F238E27FC236}">
                <a16:creationId xmlns:a16="http://schemas.microsoft.com/office/drawing/2014/main" id="{48D860C0-584B-4E1B-A0C7-759DEB5603FF}"/>
              </a:ext>
            </a:extLst>
          </p:cNvPr>
          <p:cNvSpPr/>
          <p:nvPr/>
        </p:nvSpPr>
        <p:spPr>
          <a:xfrm>
            <a:off x="3362641" y="3543376"/>
            <a:ext cx="2822351" cy="2135201"/>
          </a:xfrm>
          <a:custGeom>
            <a:avLst/>
            <a:gdLst>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16942 w 4233527"/>
              <a:gd name="connsiteY57" fmla="*/ 132737 h 3406879"/>
              <a:gd name="connsiteX58" fmla="*/ 2684207 w 4233527"/>
              <a:gd name="connsiteY58" fmla="*/ 1622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16942 w 4233527"/>
              <a:gd name="connsiteY57" fmla="*/ 132737 h 3406879"/>
              <a:gd name="connsiteX58" fmla="*/ 2722307 w 4233527"/>
              <a:gd name="connsiteY58" fmla="*/ 2765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93142 w 4233527"/>
              <a:gd name="connsiteY57" fmla="*/ 193697 h 3406879"/>
              <a:gd name="connsiteX58" fmla="*/ 2722307 w 4233527"/>
              <a:gd name="connsiteY58" fmla="*/ 2765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93142 w 4233527"/>
              <a:gd name="connsiteY56" fmla="*/ 193697 h 3406879"/>
              <a:gd name="connsiteX57" fmla="*/ 2722307 w 4233527"/>
              <a:gd name="connsiteY57" fmla="*/ 276533 h 3406879"/>
              <a:gd name="connsiteX58" fmla="*/ 2403987 w 4233527"/>
              <a:gd name="connsiteY58" fmla="*/ 206479 h 3406879"/>
              <a:gd name="connsiteX59" fmla="*/ 2300749 w 4233527"/>
              <a:gd name="connsiteY59" fmla="*/ 221227 h 3406879"/>
              <a:gd name="connsiteX60" fmla="*/ 2138517 w 4233527"/>
              <a:gd name="connsiteY60" fmla="*/ 235975 h 3406879"/>
              <a:gd name="connsiteX61" fmla="*/ 1961536 w 4233527"/>
              <a:gd name="connsiteY61" fmla="*/ 265472 h 3406879"/>
              <a:gd name="connsiteX62" fmla="*/ 1917291 w 4233527"/>
              <a:gd name="connsiteY62" fmla="*/ 280221 h 3406879"/>
              <a:gd name="connsiteX63" fmla="*/ 1828800 w 4233527"/>
              <a:gd name="connsiteY63" fmla="*/ 294969 h 3406879"/>
              <a:gd name="connsiteX64" fmla="*/ 1312607 w 4233527"/>
              <a:gd name="connsiteY64" fmla="*/ 280221 h 3406879"/>
              <a:gd name="connsiteX65" fmla="*/ 929149 w 4233527"/>
              <a:gd name="connsiteY65" fmla="*/ 280221 h 3406879"/>
              <a:gd name="connsiteX66" fmla="*/ 884904 w 4233527"/>
              <a:gd name="connsiteY66" fmla="*/ 294969 h 3406879"/>
              <a:gd name="connsiteX67" fmla="*/ 796413 w 4233527"/>
              <a:gd name="connsiteY67" fmla="*/ 353962 h 3406879"/>
              <a:gd name="connsiteX68" fmla="*/ 707923 w 4233527"/>
              <a:gd name="connsiteY68" fmla="*/ 442453 h 3406879"/>
              <a:gd name="connsiteX69" fmla="*/ 648929 w 4233527"/>
              <a:gd name="connsiteY69" fmla="*/ 530943 h 3406879"/>
              <a:gd name="connsiteX70" fmla="*/ 545691 w 4233527"/>
              <a:gd name="connsiteY70" fmla="*/ 663679 h 3406879"/>
              <a:gd name="connsiteX71" fmla="*/ 501446 w 4233527"/>
              <a:gd name="connsiteY71" fmla="*/ 766917 h 3406879"/>
              <a:gd name="connsiteX72" fmla="*/ 471949 w 4233527"/>
              <a:gd name="connsiteY72" fmla="*/ 855408 h 3406879"/>
              <a:gd name="connsiteX73" fmla="*/ 457200 w 4233527"/>
              <a:gd name="connsiteY73" fmla="*/ 899653 h 3406879"/>
              <a:gd name="connsiteX74" fmla="*/ 442452 w 4233527"/>
              <a:gd name="connsiteY74" fmla="*/ 943898 h 3406879"/>
              <a:gd name="connsiteX75" fmla="*/ 412955 w 4233527"/>
              <a:gd name="connsiteY75" fmla="*/ 988143 h 3406879"/>
              <a:gd name="connsiteX76" fmla="*/ 383458 w 4233527"/>
              <a:gd name="connsiteY76" fmla="*/ 1106130 h 3406879"/>
              <a:gd name="connsiteX77" fmla="*/ 353962 w 4233527"/>
              <a:gd name="connsiteY77" fmla="*/ 1150375 h 3406879"/>
              <a:gd name="connsiteX78" fmla="*/ 324465 w 4233527"/>
              <a:gd name="connsiteY78" fmla="*/ 1268362 h 3406879"/>
              <a:gd name="connsiteX79" fmla="*/ 309717 w 4233527"/>
              <a:gd name="connsiteY79" fmla="*/ 1312608 h 3406879"/>
              <a:gd name="connsiteX80" fmla="*/ 265471 w 4233527"/>
              <a:gd name="connsiteY80" fmla="*/ 1371601 h 3406879"/>
              <a:gd name="connsiteX81" fmla="*/ 235975 w 4233527"/>
              <a:gd name="connsiteY81" fmla="*/ 1460092 h 3406879"/>
              <a:gd name="connsiteX82" fmla="*/ 221226 w 4233527"/>
              <a:gd name="connsiteY82" fmla="*/ 1504337 h 3406879"/>
              <a:gd name="connsiteX83" fmla="*/ 191729 w 4233527"/>
              <a:gd name="connsiteY83" fmla="*/ 1548582 h 3406879"/>
              <a:gd name="connsiteX84" fmla="*/ 162233 w 4233527"/>
              <a:gd name="connsiteY84" fmla="*/ 1651821 h 3406879"/>
              <a:gd name="connsiteX85" fmla="*/ 147484 w 4233527"/>
              <a:gd name="connsiteY85" fmla="*/ 1696066 h 3406879"/>
              <a:gd name="connsiteX86" fmla="*/ 132736 w 4233527"/>
              <a:gd name="connsiteY86" fmla="*/ 1755059 h 3406879"/>
              <a:gd name="connsiteX87" fmla="*/ 103239 w 4233527"/>
              <a:gd name="connsiteY87" fmla="*/ 1799304 h 3406879"/>
              <a:gd name="connsiteX88" fmla="*/ 88491 w 4233527"/>
              <a:gd name="connsiteY88" fmla="*/ 1873046 h 3406879"/>
              <a:gd name="connsiteX89" fmla="*/ 73742 w 4233527"/>
              <a:gd name="connsiteY89" fmla="*/ 1917292 h 3406879"/>
              <a:gd name="connsiteX90" fmla="*/ 58994 w 4233527"/>
              <a:gd name="connsiteY90" fmla="*/ 2005782 h 3406879"/>
              <a:gd name="connsiteX91" fmla="*/ 29497 w 4233527"/>
              <a:gd name="connsiteY91" fmla="*/ 2300750 h 3406879"/>
              <a:gd name="connsiteX92" fmla="*/ 0 w 4233527"/>
              <a:gd name="connsiteY92" fmla="*/ 2477730 h 3406879"/>
              <a:gd name="connsiteX93" fmla="*/ 14749 w 4233527"/>
              <a:gd name="connsiteY93" fmla="*/ 2684208 h 3406879"/>
              <a:gd name="connsiteX94" fmla="*/ 29497 w 4233527"/>
              <a:gd name="connsiteY94" fmla="*/ 2728453 h 3406879"/>
              <a:gd name="connsiteX95" fmla="*/ 58994 w 4233527"/>
              <a:gd name="connsiteY95" fmla="*/ 2979175 h 3406879"/>
              <a:gd name="connsiteX96" fmla="*/ 73742 w 4233527"/>
              <a:gd name="connsiteY96" fmla="*/ 3023421 h 3406879"/>
              <a:gd name="connsiteX97" fmla="*/ 132736 w 4233527"/>
              <a:gd name="connsiteY97" fmla="*/ 3111911 h 3406879"/>
              <a:gd name="connsiteX98" fmla="*/ 206478 w 4233527"/>
              <a:gd name="connsiteY98" fmla="*/ 3200401 h 3406879"/>
              <a:gd name="connsiteX99" fmla="*/ 265471 w 4233527"/>
              <a:gd name="connsiteY99" fmla="*/ 3200401 h 3406879"/>
              <a:gd name="connsiteX100" fmla="*/ 457200 w 4233527"/>
              <a:gd name="connsiteY100"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893142 w 4233527"/>
              <a:gd name="connsiteY55" fmla="*/ 193697 h 3406879"/>
              <a:gd name="connsiteX56" fmla="*/ 2722307 w 4233527"/>
              <a:gd name="connsiteY56" fmla="*/ 276533 h 3406879"/>
              <a:gd name="connsiteX57" fmla="*/ 2403987 w 4233527"/>
              <a:gd name="connsiteY57" fmla="*/ 206479 h 3406879"/>
              <a:gd name="connsiteX58" fmla="*/ 2300749 w 4233527"/>
              <a:gd name="connsiteY58" fmla="*/ 221227 h 3406879"/>
              <a:gd name="connsiteX59" fmla="*/ 2138517 w 4233527"/>
              <a:gd name="connsiteY59" fmla="*/ 235975 h 3406879"/>
              <a:gd name="connsiteX60" fmla="*/ 1961536 w 4233527"/>
              <a:gd name="connsiteY60" fmla="*/ 265472 h 3406879"/>
              <a:gd name="connsiteX61" fmla="*/ 1917291 w 4233527"/>
              <a:gd name="connsiteY61" fmla="*/ 280221 h 3406879"/>
              <a:gd name="connsiteX62" fmla="*/ 1828800 w 4233527"/>
              <a:gd name="connsiteY62" fmla="*/ 294969 h 3406879"/>
              <a:gd name="connsiteX63" fmla="*/ 1312607 w 4233527"/>
              <a:gd name="connsiteY63" fmla="*/ 280221 h 3406879"/>
              <a:gd name="connsiteX64" fmla="*/ 929149 w 4233527"/>
              <a:gd name="connsiteY64" fmla="*/ 280221 h 3406879"/>
              <a:gd name="connsiteX65" fmla="*/ 884904 w 4233527"/>
              <a:gd name="connsiteY65" fmla="*/ 294969 h 3406879"/>
              <a:gd name="connsiteX66" fmla="*/ 796413 w 4233527"/>
              <a:gd name="connsiteY66" fmla="*/ 353962 h 3406879"/>
              <a:gd name="connsiteX67" fmla="*/ 707923 w 4233527"/>
              <a:gd name="connsiteY67" fmla="*/ 442453 h 3406879"/>
              <a:gd name="connsiteX68" fmla="*/ 648929 w 4233527"/>
              <a:gd name="connsiteY68" fmla="*/ 530943 h 3406879"/>
              <a:gd name="connsiteX69" fmla="*/ 545691 w 4233527"/>
              <a:gd name="connsiteY69" fmla="*/ 663679 h 3406879"/>
              <a:gd name="connsiteX70" fmla="*/ 501446 w 4233527"/>
              <a:gd name="connsiteY70" fmla="*/ 766917 h 3406879"/>
              <a:gd name="connsiteX71" fmla="*/ 471949 w 4233527"/>
              <a:gd name="connsiteY71" fmla="*/ 855408 h 3406879"/>
              <a:gd name="connsiteX72" fmla="*/ 457200 w 4233527"/>
              <a:gd name="connsiteY72" fmla="*/ 899653 h 3406879"/>
              <a:gd name="connsiteX73" fmla="*/ 442452 w 4233527"/>
              <a:gd name="connsiteY73" fmla="*/ 943898 h 3406879"/>
              <a:gd name="connsiteX74" fmla="*/ 412955 w 4233527"/>
              <a:gd name="connsiteY74" fmla="*/ 988143 h 3406879"/>
              <a:gd name="connsiteX75" fmla="*/ 383458 w 4233527"/>
              <a:gd name="connsiteY75" fmla="*/ 1106130 h 3406879"/>
              <a:gd name="connsiteX76" fmla="*/ 353962 w 4233527"/>
              <a:gd name="connsiteY76" fmla="*/ 1150375 h 3406879"/>
              <a:gd name="connsiteX77" fmla="*/ 324465 w 4233527"/>
              <a:gd name="connsiteY77" fmla="*/ 1268362 h 3406879"/>
              <a:gd name="connsiteX78" fmla="*/ 309717 w 4233527"/>
              <a:gd name="connsiteY78" fmla="*/ 1312608 h 3406879"/>
              <a:gd name="connsiteX79" fmla="*/ 265471 w 4233527"/>
              <a:gd name="connsiteY79" fmla="*/ 1371601 h 3406879"/>
              <a:gd name="connsiteX80" fmla="*/ 235975 w 4233527"/>
              <a:gd name="connsiteY80" fmla="*/ 1460092 h 3406879"/>
              <a:gd name="connsiteX81" fmla="*/ 221226 w 4233527"/>
              <a:gd name="connsiteY81" fmla="*/ 1504337 h 3406879"/>
              <a:gd name="connsiteX82" fmla="*/ 191729 w 4233527"/>
              <a:gd name="connsiteY82" fmla="*/ 1548582 h 3406879"/>
              <a:gd name="connsiteX83" fmla="*/ 162233 w 4233527"/>
              <a:gd name="connsiteY83" fmla="*/ 1651821 h 3406879"/>
              <a:gd name="connsiteX84" fmla="*/ 147484 w 4233527"/>
              <a:gd name="connsiteY84" fmla="*/ 1696066 h 3406879"/>
              <a:gd name="connsiteX85" fmla="*/ 132736 w 4233527"/>
              <a:gd name="connsiteY85" fmla="*/ 1755059 h 3406879"/>
              <a:gd name="connsiteX86" fmla="*/ 103239 w 4233527"/>
              <a:gd name="connsiteY86" fmla="*/ 1799304 h 3406879"/>
              <a:gd name="connsiteX87" fmla="*/ 88491 w 4233527"/>
              <a:gd name="connsiteY87" fmla="*/ 1873046 h 3406879"/>
              <a:gd name="connsiteX88" fmla="*/ 73742 w 4233527"/>
              <a:gd name="connsiteY88" fmla="*/ 1917292 h 3406879"/>
              <a:gd name="connsiteX89" fmla="*/ 58994 w 4233527"/>
              <a:gd name="connsiteY89" fmla="*/ 2005782 h 3406879"/>
              <a:gd name="connsiteX90" fmla="*/ 29497 w 4233527"/>
              <a:gd name="connsiteY90" fmla="*/ 2300750 h 3406879"/>
              <a:gd name="connsiteX91" fmla="*/ 0 w 4233527"/>
              <a:gd name="connsiteY91" fmla="*/ 2477730 h 3406879"/>
              <a:gd name="connsiteX92" fmla="*/ 14749 w 4233527"/>
              <a:gd name="connsiteY92" fmla="*/ 2684208 h 3406879"/>
              <a:gd name="connsiteX93" fmla="*/ 29497 w 4233527"/>
              <a:gd name="connsiteY93" fmla="*/ 2728453 h 3406879"/>
              <a:gd name="connsiteX94" fmla="*/ 58994 w 4233527"/>
              <a:gd name="connsiteY94" fmla="*/ 2979175 h 3406879"/>
              <a:gd name="connsiteX95" fmla="*/ 73742 w 4233527"/>
              <a:gd name="connsiteY95" fmla="*/ 3023421 h 3406879"/>
              <a:gd name="connsiteX96" fmla="*/ 132736 w 4233527"/>
              <a:gd name="connsiteY96" fmla="*/ 3111911 h 3406879"/>
              <a:gd name="connsiteX97" fmla="*/ 206478 w 4233527"/>
              <a:gd name="connsiteY97" fmla="*/ 3200401 h 3406879"/>
              <a:gd name="connsiteX98" fmla="*/ 265471 w 4233527"/>
              <a:gd name="connsiteY98" fmla="*/ 3200401 h 3406879"/>
              <a:gd name="connsiteX99" fmla="*/ 457200 w 4233527"/>
              <a:gd name="connsiteY99"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893142 w 4233527"/>
              <a:gd name="connsiteY55" fmla="*/ 193697 h 3406879"/>
              <a:gd name="connsiteX56" fmla="*/ 2722307 w 4233527"/>
              <a:gd name="connsiteY56" fmla="*/ 276533 h 3406879"/>
              <a:gd name="connsiteX57" fmla="*/ 2300749 w 4233527"/>
              <a:gd name="connsiteY57" fmla="*/ 221227 h 3406879"/>
              <a:gd name="connsiteX58" fmla="*/ 2138517 w 4233527"/>
              <a:gd name="connsiteY58" fmla="*/ 235975 h 3406879"/>
              <a:gd name="connsiteX59" fmla="*/ 1961536 w 4233527"/>
              <a:gd name="connsiteY59" fmla="*/ 265472 h 3406879"/>
              <a:gd name="connsiteX60" fmla="*/ 1917291 w 4233527"/>
              <a:gd name="connsiteY60" fmla="*/ 280221 h 3406879"/>
              <a:gd name="connsiteX61" fmla="*/ 1828800 w 4233527"/>
              <a:gd name="connsiteY61" fmla="*/ 294969 h 3406879"/>
              <a:gd name="connsiteX62" fmla="*/ 1312607 w 4233527"/>
              <a:gd name="connsiteY62" fmla="*/ 280221 h 3406879"/>
              <a:gd name="connsiteX63" fmla="*/ 929149 w 4233527"/>
              <a:gd name="connsiteY63" fmla="*/ 280221 h 3406879"/>
              <a:gd name="connsiteX64" fmla="*/ 884904 w 4233527"/>
              <a:gd name="connsiteY64" fmla="*/ 294969 h 3406879"/>
              <a:gd name="connsiteX65" fmla="*/ 796413 w 4233527"/>
              <a:gd name="connsiteY65" fmla="*/ 353962 h 3406879"/>
              <a:gd name="connsiteX66" fmla="*/ 707923 w 4233527"/>
              <a:gd name="connsiteY66" fmla="*/ 442453 h 3406879"/>
              <a:gd name="connsiteX67" fmla="*/ 648929 w 4233527"/>
              <a:gd name="connsiteY67" fmla="*/ 530943 h 3406879"/>
              <a:gd name="connsiteX68" fmla="*/ 545691 w 4233527"/>
              <a:gd name="connsiteY68" fmla="*/ 663679 h 3406879"/>
              <a:gd name="connsiteX69" fmla="*/ 501446 w 4233527"/>
              <a:gd name="connsiteY69" fmla="*/ 766917 h 3406879"/>
              <a:gd name="connsiteX70" fmla="*/ 471949 w 4233527"/>
              <a:gd name="connsiteY70" fmla="*/ 855408 h 3406879"/>
              <a:gd name="connsiteX71" fmla="*/ 457200 w 4233527"/>
              <a:gd name="connsiteY71" fmla="*/ 899653 h 3406879"/>
              <a:gd name="connsiteX72" fmla="*/ 442452 w 4233527"/>
              <a:gd name="connsiteY72" fmla="*/ 943898 h 3406879"/>
              <a:gd name="connsiteX73" fmla="*/ 412955 w 4233527"/>
              <a:gd name="connsiteY73" fmla="*/ 988143 h 3406879"/>
              <a:gd name="connsiteX74" fmla="*/ 383458 w 4233527"/>
              <a:gd name="connsiteY74" fmla="*/ 1106130 h 3406879"/>
              <a:gd name="connsiteX75" fmla="*/ 353962 w 4233527"/>
              <a:gd name="connsiteY75" fmla="*/ 1150375 h 3406879"/>
              <a:gd name="connsiteX76" fmla="*/ 324465 w 4233527"/>
              <a:gd name="connsiteY76" fmla="*/ 1268362 h 3406879"/>
              <a:gd name="connsiteX77" fmla="*/ 309717 w 4233527"/>
              <a:gd name="connsiteY77" fmla="*/ 1312608 h 3406879"/>
              <a:gd name="connsiteX78" fmla="*/ 265471 w 4233527"/>
              <a:gd name="connsiteY78" fmla="*/ 1371601 h 3406879"/>
              <a:gd name="connsiteX79" fmla="*/ 235975 w 4233527"/>
              <a:gd name="connsiteY79" fmla="*/ 1460092 h 3406879"/>
              <a:gd name="connsiteX80" fmla="*/ 221226 w 4233527"/>
              <a:gd name="connsiteY80" fmla="*/ 1504337 h 3406879"/>
              <a:gd name="connsiteX81" fmla="*/ 191729 w 4233527"/>
              <a:gd name="connsiteY81" fmla="*/ 1548582 h 3406879"/>
              <a:gd name="connsiteX82" fmla="*/ 162233 w 4233527"/>
              <a:gd name="connsiteY82" fmla="*/ 1651821 h 3406879"/>
              <a:gd name="connsiteX83" fmla="*/ 147484 w 4233527"/>
              <a:gd name="connsiteY83" fmla="*/ 1696066 h 3406879"/>
              <a:gd name="connsiteX84" fmla="*/ 132736 w 4233527"/>
              <a:gd name="connsiteY84" fmla="*/ 1755059 h 3406879"/>
              <a:gd name="connsiteX85" fmla="*/ 103239 w 4233527"/>
              <a:gd name="connsiteY85" fmla="*/ 1799304 h 3406879"/>
              <a:gd name="connsiteX86" fmla="*/ 88491 w 4233527"/>
              <a:gd name="connsiteY86" fmla="*/ 1873046 h 3406879"/>
              <a:gd name="connsiteX87" fmla="*/ 73742 w 4233527"/>
              <a:gd name="connsiteY87" fmla="*/ 1917292 h 3406879"/>
              <a:gd name="connsiteX88" fmla="*/ 58994 w 4233527"/>
              <a:gd name="connsiteY88" fmla="*/ 2005782 h 3406879"/>
              <a:gd name="connsiteX89" fmla="*/ 29497 w 4233527"/>
              <a:gd name="connsiteY89" fmla="*/ 2300750 h 3406879"/>
              <a:gd name="connsiteX90" fmla="*/ 0 w 4233527"/>
              <a:gd name="connsiteY90" fmla="*/ 2477730 h 3406879"/>
              <a:gd name="connsiteX91" fmla="*/ 14749 w 4233527"/>
              <a:gd name="connsiteY91" fmla="*/ 2684208 h 3406879"/>
              <a:gd name="connsiteX92" fmla="*/ 29497 w 4233527"/>
              <a:gd name="connsiteY92" fmla="*/ 2728453 h 3406879"/>
              <a:gd name="connsiteX93" fmla="*/ 58994 w 4233527"/>
              <a:gd name="connsiteY93" fmla="*/ 2979175 h 3406879"/>
              <a:gd name="connsiteX94" fmla="*/ 73742 w 4233527"/>
              <a:gd name="connsiteY94" fmla="*/ 3023421 h 3406879"/>
              <a:gd name="connsiteX95" fmla="*/ 132736 w 4233527"/>
              <a:gd name="connsiteY95" fmla="*/ 3111911 h 3406879"/>
              <a:gd name="connsiteX96" fmla="*/ 206478 w 4233527"/>
              <a:gd name="connsiteY96" fmla="*/ 3200401 h 3406879"/>
              <a:gd name="connsiteX97" fmla="*/ 265471 w 4233527"/>
              <a:gd name="connsiteY97" fmla="*/ 3200401 h 3406879"/>
              <a:gd name="connsiteX98" fmla="*/ 457200 w 4233527"/>
              <a:gd name="connsiteY98" fmla="*/ 3406879 h 3406879"/>
              <a:gd name="connsiteX0" fmla="*/ 206478 w 4233527"/>
              <a:gd name="connsiteY0" fmla="*/ 3303640 h 3303640"/>
              <a:gd name="connsiteX1" fmla="*/ 206478 w 4233527"/>
              <a:gd name="connsiteY1" fmla="*/ 3303640 h 3303640"/>
              <a:gd name="connsiteX2" fmla="*/ 1106129 w 4233527"/>
              <a:gd name="connsiteY2" fmla="*/ 2934930 h 3303640"/>
              <a:gd name="connsiteX3" fmla="*/ 1194620 w 4233527"/>
              <a:gd name="connsiteY3" fmla="*/ 2905433 h 3303640"/>
              <a:gd name="connsiteX4" fmla="*/ 1283110 w 4233527"/>
              <a:gd name="connsiteY4" fmla="*/ 2846440 h 3303640"/>
              <a:gd name="connsiteX5" fmla="*/ 1401097 w 4233527"/>
              <a:gd name="connsiteY5" fmla="*/ 2743201 h 3303640"/>
              <a:gd name="connsiteX6" fmla="*/ 1445342 w 4233527"/>
              <a:gd name="connsiteY6" fmla="*/ 2713704 h 3303640"/>
              <a:gd name="connsiteX7" fmla="*/ 1474839 w 4233527"/>
              <a:gd name="connsiteY7" fmla="*/ 2669459 h 3303640"/>
              <a:gd name="connsiteX8" fmla="*/ 1563329 w 4233527"/>
              <a:gd name="connsiteY8" fmla="*/ 2610466 h 3303640"/>
              <a:gd name="connsiteX9" fmla="*/ 1607575 w 4233527"/>
              <a:gd name="connsiteY9" fmla="*/ 2580969 h 3303640"/>
              <a:gd name="connsiteX10" fmla="*/ 1696065 w 4233527"/>
              <a:gd name="connsiteY10" fmla="*/ 2492479 h 3303640"/>
              <a:gd name="connsiteX11" fmla="*/ 1740310 w 4233527"/>
              <a:gd name="connsiteY11" fmla="*/ 2448233 h 3303640"/>
              <a:gd name="connsiteX12" fmla="*/ 1799304 w 4233527"/>
              <a:gd name="connsiteY12" fmla="*/ 2374492 h 3303640"/>
              <a:gd name="connsiteX13" fmla="*/ 1902542 w 4233527"/>
              <a:gd name="connsiteY13" fmla="*/ 2256504 h 3303640"/>
              <a:gd name="connsiteX14" fmla="*/ 1961536 w 4233527"/>
              <a:gd name="connsiteY14" fmla="*/ 2182762 h 3303640"/>
              <a:gd name="connsiteX15" fmla="*/ 1976284 w 4233527"/>
              <a:gd name="connsiteY15" fmla="*/ 2138517 h 3303640"/>
              <a:gd name="connsiteX16" fmla="*/ 2064775 w 4233527"/>
              <a:gd name="connsiteY16" fmla="*/ 2079524 h 3303640"/>
              <a:gd name="connsiteX17" fmla="*/ 2109020 w 4233527"/>
              <a:gd name="connsiteY17" fmla="*/ 1991033 h 3303640"/>
              <a:gd name="connsiteX18" fmla="*/ 2153265 w 4233527"/>
              <a:gd name="connsiteY18" fmla="*/ 1976285 h 3303640"/>
              <a:gd name="connsiteX19" fmla="*/ 2197510 w 4233527"/>
              <a:gd name="connsiteY19" fmla="*/ 1887795 h 3303640"/>
              <a:gd name="connsiteX20" fmla="*/ 2241755 w 4233527"/>
              <a:gd name="connsiteY20" fmla="*/ 1858298 h 3303640"/>
              <a:gd name="connsiteX21" fmla="*/ 2418736 w 4233527"/>
              <a:gd name="connsiteY21" fmla="*/ 1710814 h 3303640"/>
              <a:gd name="connsiteX22" fmla="*/ 2507226 w 4233527"/>
              <a:gd name="connsiteY22" fmla="*/ 1681317 h 3303640"/>
              <a:gd name="connsiteX23" fmla="*/ 2551471 w 4233527"/>
              <a:gd name="connsiteY23" fmla="*/ 1666569 h 3303640"/>
              <a:gd name="connsiteX24" fmla="*/ 2595717 w 4233527"/>
              <a:gd name="connsiteY24" fmla="*/ 1637072 h 3303640"/>
              <a:gd name="connsiteX25" fmla="*/ 2684207 w 4233527"/>
              <a:gd name="connsiteY25" fmla="*/ 1607575 h 3303640"/>
              <a:gd name="connsiteX26" fmla="*/ 2772697 w 4233527"/>
              <a:gd name="connsiteY26" fmla="*/ 1563330 h 3303640"/>
              <a:gd name="connsiteX27" fmla="*/ 2861187 w 4233527"/>
              <a:gd name="connsiteY27" fmla="*/ 1519085 h 3303640"/>
              <a:gd name="connsiteX28" fmla="*/ 2949678 w 4233527"/>
              <a:gd name="connsiteY28" fmla="*/ 1474840 h 3303640"/>
              <a:gd name="connsiteX29" fmla="*/ 3038168 w 4233527"/>
              <a:gd name="connsiteY29" fmla="*/ 1430595 h 3303640"/>
              <a:gd name="connsiteX30" fmla="*/ 3170904 w 4233527"/>
              <a:gd name="connsiteY30" fmla="*/ 1356853 h 3303640"/>
              <a:gd name="connsiteX31" fmla="*/ 3274142 w 4233527"/>
              <a:gd name="connsiteY31" fmla="*/ 1283111 h 3303640"/>
              <a:gd name="connsiteX32" fmla="*/ 3318387 w 4233527"/>
              <a:gd name="connsiteY32" fmla="*/ 1238866 h 3303640"/>
              <a:gd name="connsiteX33" fmla="*/ 3406878 w 4233527"/>
              <a:gd name="connsiteY33" fmla="*/ 1194621 h 3303640"/>
              <a:gd name="connsiteX34" fmla="*/ 3451123 w 4233527"/>
              <a:gd name="connsiteY34" fmla="*/ 1165124 h 3303640"/>
              <a:gd name="connsiteX35" fmla="*/ 3539613 w 4233527"/>
              <a:gd name="connsiteY35" fmla="*/ 1091382 h 3303640"/>
              <a:gd name="connsiteX36" fmla="*/ 3583858 w 4233527"/>
              <a:gd name="connsiteY36" fmla="*/ 1076633 h 3303640"/>
              <a:gd name="connsiteX37" fmla="*/ 3672349 w 4233527"/>
              <a:gd name="connsiteY37" fmla="*/ 1017640 h 3303640"/>
              <a:gd name="connsiteX38" fmla="*/ 3701846 w 4233527"/>
              <a:gd name="connsiteY38" fmla="*/ 973395 h 3303640"/>
              <a:gd name="connsiteX39" fmla="*/ 3790336 w 4233527"/>
              <a:gd name="connsiteY39" fmla="*/ 899653 h 3303640"/>
              <a:gd name="connsiteX40" fmla="*/ 3805084 w 4233527"/>
              <a:gd name="connsiteY40" fmla="*/ 855408 h 3303640"/>
              <a:gd name="connsiteX41" fmla="*/ 3849329 w 4233527"/>
              <a:gd name="connsiteY41" fmla="*/ 840659 h 3303640"/>
              <a:gd name="connsiteX42" fmla="*/ 3908323 w 4233527"/>
              <a:gd name="connsiteY42" fmla="*/ 766917 h 3303640"/>
              <a:gd name="connsiteX43" fmla="*/ 3982065 w 4233527"/>
              <a:gd name="connsiteY43" fmla="*/ 663679 h 3303640"/>
              <a:gd name="connsiteX44" fmla="*/ 4026310 w 4233527"/>
              <a:gd name="connsiteY44" fmla="*/ 619433 h 3303640"/>
              <a:gd name="connsiteX45" fmla="*/ 4085304 w 4233527"/>
              <a:gd name="connsiteY45" fmla="*/ 530943 h 3303640"/>
              <a:gd name="connsiteX46" fmla="*/ 4100052 w 4233527"/>
              <a:gd name="connsiteY46" fmla="*/ 486698 h 3303640"/>
              <a:gd name="connsiteX47" fmla="*/ 4159046 w 4233527"/>
              <a:gd name="connsiteY47" fmla="*/ 398208 h 3303640"/>
              <a:gd name="connsiteX48" fmla="*/ 4188542 w 4233527"/>
              <a:gd name="connsiteY48" fmla="*/ 309717 h 3303640"/>
              <a:gd name="connsiteX49" fmla="*/ 4203291 w 4233527"/>
              <a:gd name="connsiteY49" fmla="*/ 265472 h 3303640"/>
              <a:gd name="connsiteX50" fmla="*/ 4232787 w 4233527"/>
              <a:gd name="connsiteY50" fmla="*/ 147485 h 3303640"/>
              <a:gd name="connsiteX51" fmla="*/ 4218039 w 4233527"/>
              <a:gd name="connsiteY51" fmla="*/ 29498 h 3303640"/>
              <a:gd name="connsiteX52" fmla="*/ 4100052 w 4233527"/>
              <a:gd name="connsiteY52" fmla="*/ 1 h 3303640"/>
              <a:gd name="connsiteX53" fmla="*/ 3215149 w 4233527"/>
              <a:gd name="connsiteY53" fmla="*/ 14750 h 3303640"/>
              <a:gd name="connsiteX54" fmla="*/ 3097162 w 4233527"/>
              <a:gd name="connsiteY54" fmla="*/ 44246 h 3303640"/>
              <a:gd name="connsiteX55" fmla="*/ 2893142 w 4233527"/>
              <a:gd name="connsiteY55" fmla="*/ 193697 h 3303640"/>
              <a:gd name="connsiteX56" fmla="*/ 2722307 w 4233527"/>
              <a:gd name="connsiteY56" fmla="*/ 276533 h 3303640"/>
              <a:gd name="connsiteX57" fmla="*/ 2300749 w 4233527"/>
              <a:gd name="connsiteY57" fmla="*/ 221227 h 3303640"/>
              <a:gd name="connsiteX58" fmla="*/ 2138517 w 4233527"/>
              <a:gd name="connsiteY58" fmla="*/ 235975 h 3303640"/>
              <a:gd name="connsiteX59" fmla="*/ 1961536 w 4233527"/>
              <a:gd name="connsiteY59" fmla="*/ 265472 h 3303640"/>
              <a:gd name="connsiteX60" fmla="*/ 1917291 w 4233527"/>
              <a:gd name="connsiteY60" fmla="*/ 280221 h 3303640"/>
              <a:gd name="connsiteX61" fmla="*/ 1828800 w 4233527"/>
              <a:gd name="connsiteY61" fmla="*/ 294969 h 3303640"/>
              <a:gd name="connsiteX62" fmla="*/ 1312607 w 4233527"/>
              <a:gd name="connsiteY62" fmla="*/ 280221 h 3303640"/>
              <a:gd name="connsiteX63" fmla="*/ 929149 w 4233527"/>
              <a:gd name="connsiteY63" fmla="*/ 280221 h 3303640"/>
              <a:gd name="connsiteX64" fmla="*/ 884904 w 4233527"/>
              <a:gd name="connsiteY64" fmla="*/ 294969 h 3303640"/>
              <a:gd name="connsiteX65" fmla="*/ 796413 w 4233527"/>
              <a:gd name="connsiteY65" fmla="*/ 353962 h 3303640"/>
              <a:gd name="connsiteX66" fmla="*/ 707923 w 4233527"/>
              <a:gd name="connsiteY66" fmla="*/ 442453 h 3303640"/>
              <a:gd name="connsiteX67" fmla="*/ 648929 w 4233527"/>
              <a:gd name="connsiteY67" fmla="*/ 530943 h 3303640"/>
              <a:gd name="connsiteX68" fmla="*/ 545691 w 4233527"/>
              <a:gd name="connsiteY68" fmla="*/ 663679 h 3303640"/>
              <a:gd name="connsiteX69" fmla="*/ 501446 w 4233527"/>
              <a:gd name="connsiteY69" fmla="*/ 766917 h 3303640"/>
              <a:gd name="connsiteX70" fmla="*/ 471949 w 4233527"/>
              <a:gd name="connsiteY70" fmla="*/ 855408 h 3303640"/>
              <a:gd name="connsiteX71" fmla="*/ 457200 w 4233527"/>
              <a:gd name="connsiteY71" fmla="*/ 899653 h 3303640"/>
              <a:gd name="connsiteX72" fmla="*/ 442452 w 4233527"/>
              <a:gd name="connsiteY72" fmla="*/ 943898 h 3303640"/>
              <a:gd name="connsiteX73" fmla="*/ 412955 w 4233527"/>
              <a:gd name="connsiteY73" fmla="*/ 988143 h 3303640"/>
              <a:gd name="connsiteX74" fmla="*/ 383458 w 4233527"/>
              <a:gd name="connsiteY74" fmla="*/ 1106130 h 3303640"/>
              <a:gd name="connsiteX75" fmla="*/ 353962 w 4233527"/>
              <a:gd name="connsiteY75" fmla="*/ 1150375 h 3303640"/>
              <a:gd name="connsiteX76" fmla="*/ 324465 w 4233527"/>
              <a:gd name="connsiteY76" fmla="*/ 1268362 h 3303640"/>
              <a:gd name="connsiteX77" fmla="*/ 309717 w 4233527"/>
              <a:gd name="connsiteY77" fmla="*/ 1312608 h 3303640"/>
              <a:gd name="connsiteX78" fmla="*/ 265471 w 4233527"/>
              <a:gd name="connsiteY78" fmla="*/ 1371601 h 3303640"/>
              <a:gd name="connsiteX79" fmla="*/ 235975 w 4233527"/>
              <a:gd name="connsiteY79" fmla="*/ 1460092 h 3303640"/>
              <a:gd name="connsiteX80" fmla="*/ 221226 w 4233527"/>
              <a:gd name="connsiteY80" fmla="*/ 1504337 h 3303640"/>
              <a:gd name="connsiteX81" fmla="*/ 191729 w 4233527"/>
              <a:gd name="connsiteY81" fmla="*/ 1548582 h 3303640"/>
              <a:gd name="connsiteX82" fmla="*/ 162233 w 4233527"/>
              <a:gd name="connsiteY82" fmla="*/ 1651821 h 3303640"/>
              <a:gd name="connsiteX83" fmla="*/ 147484 w 4233527"/>
              <a:gd name="connsiteY83" fmla="*/ 1696066 h 3303640"/>
              <a:gd name="connsiteX84" fmla="*/ 132736 w 4233527"/>
              <a:gd name="connsiteY84" fmla="*/ 1755059 h 3303640"/>
              <a:gd name="connsiteX85" fmla="*/ 103239 w 4233527"/>
              <a:gd name="connsiteY85" fmla="*/ 1799304 h 3303640"/>
              <a:gd name="connsiteX86" fmla="*/ 88491 w 4233527"/>
              <a:gd name="connsiteY86" fmla="*/ 1873046 h 3303640"/>
              <a:gd name="connsiteX87" fmla="*/ 73742 w 4233527"/>
              <a:gd name="connsiteY87" fmla="*/ 1917292 h 3303640"/>
              <a:gd name="connsiteX88" fmla="*/ 58994 w 4233527"/>
              <a:gd name="connsiteY88" fmla="*/ 2005782 h 3303640"/>
              <a:gd name="connsiteX89" fmla="*/ 29497 w 4233527"/>
              <a:gd name="connsiteY89" fmla="*/ 2300750 h 3303640"/>
              <a:gd name="connsiteX90" fmla="*/ 0 w 4233527"/>
              <a:gd name="connsiteY90" fmla="*/ 2477730 h 3303640"/>
              <a:gd name="connsiteX91" fmla="*/ 14749 w 4233527"/>
              <a:gd name="connsiteY91" fmla="*/ 2684208 h 3303640"/>
              <a:gd name="connsiteX92" fmla="*/ 29497 w 4233527"/>
              <a:gd name="connsiteY92" fmla="*/ 2728453 h 3303640"/>
              <a:gd name="connsiteX93" fmla="*/ 58994 w 4233527"/>
              <a:gd name="connsiteY93" fmla="*/ 2979175 h 3303640"/>
              <a:gd name="connsiteX94" fmla="*/ 73742 w 4233527"/>
              <a:gd name="connsiteY94" fmla="*/ 3023421 h 3303640"/>
              <a:gd name="connsiteX95" fmla="*/ 132736 w 4233527"/>
              <a:gd name="connsiteY95" fmla="*/ 3111911 h 3303640"/>
              <a:gd name="connsiteX96" fmla="*/ 206478 w 4233527"/>
              <a:gd name="connsiteY96" fmla="*/ 3200401 h 3303640"/>
              <a:gd name="connsiteX97" fmla="*/ 265471 w 4233527"/>
              <a:gd name="connsiteY97" fmla="*/ 3200401 h 3303640"/>
              <a:gd name="connsiteX0" fmla="*/ 206478 w 4233527"/>
              <a:gd name="connsiteY0" fmla="*/ 3303640 h 3303640"/>
              <a:gd name="connsiteX1" fmla="*/ 297918 w 4233527"/>
              <a:gd name="connsiteY1" fmla="*/ 3156320 h 3303640"/>
              <a:gd name="connsiteX2" fmla="*/ 1106129 w 4233527"/>
              <a:gd name="connsiteY2" fmla="*/ 2934930 h 3303640"/>
              <a:gd name="connsiteX3" fmla="*/ 1194620 w 4233527"/>
              <a:gd name="connsiteY3" fmla="*/ 2905433 h 3303640"/>
              <a:gd name="connsiteX4" fmla="*/ 1283110 w 4233527"/>
              <a:gd name="connsiteY4" fmla="*/ 2846440 h 3303640"/>
              <a:gd name="connsiteX5" fmla="*/ 1401097 w 4233527"/>
              <a:gd name="connsiteY5" fmla="*/ 2743201 h 3303640"/>
              <a:gd name="connsiteX6" fmla="*/ 1445342 w 4233527"/>
              <a:gd name="connsiteY6" fmla="*/ 2713704 h 3303640"/>
              <a:gd name="connsiteX7" fmla="*/ 1474839 w 4233527"/>
              <a:gd name="connsiteY7" fmla="*/ 2669459 h 3303640"/>
              <a:gd name="connsiteX8" fmla="*/ 1563329 w 4233527"/>
              <a:gd name="connsiteY8" fmla="*/ 2610466 h 3303640"/>
              <a:gd name="connsiteX9" fmla="*/ 1607575 w 4233527"/>
              <a:gd name="connsiteY9" fmla="*/ 2580969 h 3303640"/>
              <a:gd name="connsiteX10" fmla="*/ 1696065 w 4233527"/>
              <a:gd name="connsiteY10" fmla="*/ 2492479 h 3303640"/>
              <a:gd name="connsiteX11" fmla="*/ 1740310 w 4233527"/>
              <a:gd name="connsiteY11" fmla="*/ 2448233 h 3303640"/>
              <a:gd name="connsiteX12" fmla="*/ 1799304 w 4233527"/>
              <a:gd name="connsiteY12" fmla="*/ 2374492 h 3303640"/>
              <a:gd name="connsiteX13" fmla="*/ 1902542 w 4233527"/>
              <a:gd name="connsiteY13" fmla="*/ 2256504 h 3303640"/>
              <a:gd name="connsiteX14" fmla="*/ 1961536 w 4233527"/>
              <a:gd name="connsiteY14" fmla="*/ 2182762 h 3303640"/>
              <a:gd name="connsiteX15" fmla="*/ 1976284 w 4233527"/>
              <a:gd name="connsiteY15" fmla="*/ 2138517 h 3303640"/>
              <a:gd name="connsiteX16" fmla="*/ 2064775 w 4233527"/>
              <a:gd name="connsiteY16" fmla="*/ 2079524 h 3303640"/>
              <a:gd name="connsiteX17" fmla="*/ 2109020 w 4233527"/>
              <a:gd name="connsiteY17" fmla="*/ 1991033 h 3303640"/>
              <a:gd name="connsiteX18" fmla="*/ 2153265 w 4233527"/>
              <a:gd name="connsiteY18" fmla="*/ 1976285 h 3303640"/>
              <a:gd name="connsiteX19" fmla="*/ 2197510 w 4233527"/>
              <a:gd name="connsiteY19" fmla="*/ 1887795 h 3303640"/>
              <a:gd name="connsiteX20" fmla="*/ 2241755 w 4233527"/>
              <a:gd name="connsiteY20" fmla="*/ 1858298 h 3303640"/>
              <a:gd name="connsiteX21" fmla="*/ 2418736 w 4233527"/>
              <a:gd name="connsiteY21" fmla="*/ 1710814 h 3303640"/>
              <a:gd name="connsiteX22" fmla="*/ 2507226 w 4233527"/>
              <a:gd name="connsiteY22" fmla="*/ 1681317 h 3303640"/>
              <a:gd name="connsiteX23" fmla="*/ 2551471 w 4233527"/>
              <a:gd name="connsiteY23" fmla="*/ 1666569 h 3303640"/>
              <a:gd name="connsiteX24" fmla="*/ 2595717 w 4233527"/>
              <a:gd name="connsiteY24" fmla="*/ 1637072 h 3303640"/>
              <a:gd name="connsiteX25" fmla="*/ 2684207 w 4233527"/>
              <a:gd name="connsiteY25" fmla="*/ 1607575 h 3303640"/>
              <a:gd name="connsiteX26" fmla="*/ 2772697 w 4233527"/>
              <a:gd name="connsiteY26" fmla="*/ 1563330 h 3303640"/>
              <a:gd name="connsiteX27" fmla="*/ 2861187 w 4233527"/>
              <a:gd name="connsiteY27" fmla="*/ 1519085 h 3303640"/>
              <a:gd name="connsiteX28" fmla="*/ 2949678 w 4233527"/>
              <a:gd name="connsiteY28" fmla="*/ 1474840 h 3303640"/>
              <a:gd name="connsiteX29" fmla="*/ 3038168 w 4233527"/>
              <a:gd name="connsiteY29" fmla="*/ 1430595 h 3303640"/>
              <a:gd name="connsiteX30" fmla="*/ 3170904 w 4233527"/>
              <a:gd name="connsiteY30" fmla="*/ 1356853 h 3303640"/>
              <a:gd name="connsiteX31" fmla="*/ 3274142 w 4233527"/>
              <a:gd name="connsiteY31" fmla="*/ 1283111 h 3303640"/>
              <a:gd name="connsiteX32" fmla="*/ 3318387 w 4233527"/>
              <a:gd name="connsiteY32" fmla="*/ 1238866 h 3303640"/>
              <a:gd name="connsiteX33" fmla="*/ 3406878 w 4233527"/>
              <a:gd name="connsiteY33" fmla="*/ 1194621 h 3303640"/>
              <a:gd name="connsiteX34" fmla="*/ 3451123 w 4233527"/>
              <a:gd name="connsiteY34" fmla="*/ 1165124 h 3303640"/>
              <a:gd name="connsiteX35" fmla="*/ 3539613 w 4233527"/>
              <a:gd name="connsiteY35" fmla="*/ 1091382 h 3303640"/>
              <a:gd name="connsiteX36" fmla="*/ 3583858 w 4233527"/>
              <a:gd name="connsiteY36" fmla="*/ 1076633 h 3303640"/>
              <a:gd name="connsiteX37" fmla="*/ 3672349 w 4233527"/>
              <a:gd name="connsiteY37" fmla="*/ 1017640 h 3303640"/>
              <a:gd name="connsiteX38" fmla="*/ 3701846 w 4233527"/>
              <a:gd name="connsiteY38" fmla="*/ 973395 h 3303640"/>
              <a:gd name="connsiteX39" fmla="*/ 3790336 w 4233527"/>
              <a:gd name="connsiteY39" fmla="*/ 899653 h 3303640"/>
              <a:gd name="connsiteX40" fmla="*/ 3805084 w 4233527"/>
              <a:gd name="connsiteY40" fmla="*/ 855408 h 3303640"/>
              <a:gd name="connsiteX41" fmla="*/ 3849329 w 4233527"/>
              <a:gd name="connsiteY41" fmla="*/ 840659 h 3303640"/>
              <a:gd name="connsiteX42" fmla="*/ 3908323 w 4233527"/>
              <a:gd name="connsiteY42" fmla="*/ 766917 h 3303640"/>
              <a:gd name="connsiteX43" fmla="*/ 3982065 w 4233527"/>
              <a:gd name="connsiteY43" fmla="*/ 663679 h 3303640"/>
              <a:gd name="connsiteX44" fmla="*/ 4026310 w 4233527"/>
              <a:gd name="connsiteY44" fmla="*/ 619433 h 3303640"/>
              <a:gd name="connsiteX45" fmla="*/ 4085304 w 4233527"/>
              <a:gd name="connsiteY45" fmla="*/ 530943 h 3303640"/>
              <a:gd name="connsiteX46" fmla="*/ 4100052 w 4233527"/>
              <a:gd name="connsiteY46" fmla="*/ 486698 h 3303640"/>
              <a:gd name="connsiteX47" fmla="*/ 4159046 w 4233527"/>
              <a:gd name="connsiteY47" fmla="*/ 398208 h 3303640"/>
              <a:gd name="connsiteX48" fmla="*/ 4188542 w 4233527"/>
              <a:gd name="connsiteY48" fmla="*/ 309717 h 3303640"/>
              <a:gd name="connsiteX49" fmla="*/ 4203291 w 4233527"/>
              <a:gd name="connsiteY49" fmla="*/ 265472 h 3303640"/>
              <a:gd name="connsiteX50" fmla="*/ 4232787 w 4233527"/>
              <a:gd name="connsiteY50" fmla="*/ 147485 h 3303640"/>
              <a:gd name="connsiteX51" fmla="*/ 4218039 w 4233527"/>
              <a:gd name="connsiteY51" fmla="*/ 29498 h 3303640"/>
              <a:gd name="connsiteX52" fmla="*/ 4100052 w 4233527"/>
              <a:gd name="connsiteY52" fmla="*/ 1 h 3303640"/>
              <a:gd name="connsiteX53" fmla="*/ 3215149 w 4233527"/>
              <a:gd name="connsiteY53" fmla="*/ 14750 h 3303640"/>
              <a:gd name="connsiteX54" fmla="*/ 3097162 w 4233527"/>
              <a:gd name="connsiteY54" fmla="*/ 44246 h 3303640"/>
              <a:gd name="connsiteX55" fmla="*/ 2893142 w 4233527"/>
              <a:gd name="connsiteY55" fmla="*/ 193697 h 3303640"/>
              <a:gd name="connsiteX56" fmla="*/ 2722307 w 4233527"/>
              <a:gd name="connsiteY56" fmla="*/ 276533 h 3303640"/>
              <a:gd name="connsiteX57" fmla="*/ 2300749 w 4233527"/>
              <a:gd name="connsiteY57" fmla="*/ 221227 h 3303640"/>
              <a:gd name="connsiteX58" fmla="*/ 2138517 w 4233527"/>
              <a:gd name="connsiteY58" fmla="*/ 235975 h 3303640"/>
              <a:gd name="connsiteX59" fmla="*/ 1961536 w 4233527"/>
              <a:gd name="connsiteY59" fmla="*/ 265472 h 3303640"/>
              <a:gd name="connsiteX60" fmla="*/ 1917291 w 4233527"/>
              <a:gd name="connsiteY60" fmla="*/ 280221 h 3303640"/>
              <a:gd name="connsiteX61" fmla="*/ 1828800 w 4233527"/>
              <a:gd name="connsiteY61" fmla="*/ 294969 h 3303640"/>
              <a:gd name="connsiteX62" fmla="*/ 1312607 w 4233527"/>
              <a:gd name="connsiteY62" fmla="*/ 280221 h 3303640"/>
              <a:gd name="connsiteX63" fmla="*/ 929149 w 4233527"/>
              <a:gd name="connsiteY63" fmla="*/ 280221 h 3303640"/>
              <a:gd name="connsiteX64" fmla="*/ 884904 w 4233527"/>
              <a:gd name="connsiteY64" fmla="*/ 294969 h 3303640"/>
              <a:gd name="connsiteX65" fmla="*/ 796413 w 4233527"/>
              <a:gd name="connsiteY65" fmla="*/ 353962 h 3303640"/>
              <a:gd name="connsiteX66" fmla="*/ 707923 w 4233527"/>
              <a:gd name="connsiteY66" fmla="*/ 442453 h 3303640"/>
              <a:gd name="connsiteX67" fmla="*/ 648929 w 4233527"/>
              <a:gd name="connsiteY67" fmla="*/ 530943 h 3303640"/>
              <a:gd name="connsiteX68" fmla="*/ 545691 w 4233527"/>
              <a:gd name="connsiteY68" fmla="*/ 663679 h 3303640"/>
              <a:gd name="connsiteX69" fmla="*/ 501446 w 4233527"/>
              <a:gd name="connsiteY69" fmla="*/ 766917 h 3303640"/>
              <a:gd name="connsiteX70" fmla="*/ 471949 w 4233527"/>
              <a:gd name="connsiteY70" fmla="*/ 855408 h 3303640"/>
              <a:gd name="connsiteX71" fmla="*/ 457200 w 4233527"/>
              <a:gd name="connsiteY71" fmla="*/ 899653 h 3303640"/>
              <a:gd name="connsiteX72" fmla="*/ 442452 w 4233527"/>
              <a:gd name="connsiteY72" fmla="*/ 943898 h 3303640"/>
              <a:gd name="connsiteX73" fmla="*/ 412955 w 4233527"/>
              <a:gd name="connsiteY73" fmla="*/ 988143 h 3303640"/>
              <a:gd name="connsiteX74" fmla="*/ 383458 w 4233527"/>
              <a:gd name="connsiteY74" fmla="*/ 1106130 h 3303640"/>
              <a:gd name="connsiteX75" fmla="*/ 353962 w 4233527"/>
              <a:gd name="connsiteY75" fmla="*/ 1150375 h 3303640"/>
              <a:gd name="connsiteX76" fmla="*/ 324465 w 4233527"/>
              <a:gd name="connsiteY76" fmla="*/ 1268362 h 3303640"/>
              <a:gd name="connsiteX77" fmla="*/ 309717 w 4233527"/>
              <a:gd name="connsiteY77" fmla="*/ 1312608 h 3303640"/>
              <a:gd name="connsiteX78" fmla="*/ 265471 w 4233527"/>
              <a:gd name="connsiteY78" fmla="*/ 1371601 h 3303640"/>
              <a:gd name="connsiteX79" fmla="*/ 235975 w 4233527"/>
              <a:gd name="connsiteY79" fmla="*/ 1460092 h 3303640"/>
              <a:gd name="connsiteX80" fmla="*/ 221226 w 4233527"/>
              <a:gd name="connsiteY80" fmla="*/ 1504337 h 3303640"/>
              <a:gd name="connsiteX81" fmla="*/ 191729 w 4233527"/>
              <a:gd name="connsiteY81" fmla="*/ 1548582 h 3303640"/>
              <a:gd name="connsiteX82" fmla="*/ 162233 w 4233527"/>
              <a:gd name="connsiteY82" fmla="*/ 1651821 h 3303640"/>
              <a:gd name="connsiteX83" fmla="*/ 147484 w 4233527"/>
              <a:gd name="connsiteY83" fmla="*/ 1696066 h 3303640"/>
              <a:gd name="connsiteX84" fmla="*/ 132736 w 4233527"/>
              <a:gd name="connsiteY84" fmla="*/ 1755059 h 3303640"/>
              <a:gd name="connsiteX85" fmla="*/ 103239 w 4233527"/>
              <a:gd name="connsiteY85" fmla="*/ 1799304 h 3303640"/>
              <a:gd name="connsiteX86" fmla="*/ 88491 w 4233527"/>
              <a:gd name="connsiteY86" fmla="*/ 1873046 h 3303640"/>
              <a:gd name="connsiteX87" fmla="*/ 73742 w 4233527"/>
              <a:gd name="connsiteY87" fmla="*/ 1917292 h 3303640"/>
              <a:gd name="connsiteX88" fmla="*/ 58994 w 4233527"/>
              <a:gd name="connsiteY88" fmla="*/ 2005782 h 3303640"/>
              <a:gd name="connsiteX89" fmla="*/ 29497 w 4233527"/>
              <a:gd name="connsiteY89" fmla="*/ 2300750 h 3303640"/>
              <a:gd name="connsiteX90" fmla="*/ 0 w 4233527"/>
              <a:gd name="connsiteY90" fmla="*/ 2477730 h 3303640"/>
              <a:gd name="connsiteX91" fmla="*/ 14749 w 4233527"/>
              <a:gd name="connsiteY91" fmla="*/ 2684208 h 3303640"/>
              <a:gd name="connsiteX92" fmla="*/ 29497 w 4233527"/>
              <a:gd name="connsiteY92" fmla="*/ 2728453 h 3303640"/>
              <a:gd name="connsiteX93" fmla="*/ 58994 w 4233527"/>
              <a:gd name="connsiteY93" fmla="*/ 2979175 h 3303640"/>
              <a:gd name="connsiteX94" fmla="*/ 73742 w 4233527"/>
              <a:gd name="connsiteY94" fmla="*/ 3023421 h 3303640"/>
              <a:gd name="connsiteX95" fmla="*/ 132736 w 4233527"/>
              <a:gd name="connsiteY95" fmla="*/ 3111911 h 3303640"/>
              <a:gd name="connsiteX96" fmla="*/ 206478 w 4233527"/>
              <a:gd name="connsiteY96" fmla="*/ 3200401 h 3303640"/>
              <a:gd name="connsiteX97" fmla="*/ 265471 w 4233527"/>
              <a:gd name="connsiteY97" fmla="*/ 3200401 h 3303640"/>
              <a:gd name="connsiteX0" fmla="*/ 297918 w 4233527"/>
              <a:gd name="connsiteY0" fmla="*/ 3156320 h 3202801"/>
              <a:gd name="connsiteX1" fmla="*/ 1106129 w 4233527"/>
              <a:gd name="connsiteY1" fmla="*/ 2934930 h 3202801"/>
              <a:gd name="connsiteX2" fmla="*/ 1194620 w 4233527"/>
              <a:gd name="connsiteY2" fmla="*/ 2905433 h 3202801"/>
              <a:gd name="connsiteX3" fmla="*/ 1283110 w 4233527"/>
              <a:gd name="connsiteY3" fmla="*/ 2846440 h 3202801"/>
              <a:gd name="connsiteX4" fmla="*/ 1401097 w 4233527"/>
              <a:gd name="connsiteY4" fmla="*/ 2743201 h 3202801"/>
              <a:gd name="connsiteX5" fmla="*/ 1445342 w 4233527"/>
              <a:gd name="connsiteY5" fmla="*/ 2713704 h 3202801"/>
              <a:gd name="connsiteX6" fmla="*/ 1474839 w 4233527"/>
              <a:gd name="connsiteY6" fmla="*/ 2669459 h 3202801"/>
              <a:gd name="connsiteX7" fmla="*/ 1563329 w 4233527"/>
              <a:gd name="connsiteY7" fmla="*/ 2610466 h 3202801"/>
              <a:gd name="connsiteX8" fmla="*/ 1607575 w 4233527"/>
              <a:gd name="connsiteY8" fmla="*/ 2580969 h 3202801"/>
              <a:gd name="connsiteX9" fmla="*/ 1696065 w 4233527"/>
              <a:gd name="connsiteY9" fmla="*/ 2492479 h 3202801"/>
              <a:gd name="connsiteX10" fmla="*/ 1740310 w 4233527"/>
              <a:gd name="connsiteY10" fmla="*/ 2448233 h 3202801"/>
              <a:gd name="connsiteX11" fmla="*/ 1799304 w 4233527"/>
              <a:gd name="connsiteY11" fmla="*/ 2374492 h 3202801"/>
              <a:gd name="connsiteX12" fmla="*/ 1902542 w 4233527"/>
              <a:gd name="connsiteY12" fmla="*/ 2256504 h 3202801"/>
              <a:gd name="connsiteX13" fmla="*/ 1961536 w 4233527"/>
              <a:gd name="connsiteY13" fmla="*/ 2182762 h 3202801"/>
              <a:gd name="connsiteX14" fmla="*/ 1976284 w 4233527"/>
              <a:gd name="connsiteY14" fmla="*/ 2138517 h 3202801"/>
              <a:gd name="connsiteX15" fmla="*/ 2064775 w 4233527"/>
              <a:gd name="connsiteY15" fmla="*/ 2079524 h 3202801"/>
              <a:gd name="connsiteX16" fmla="*/ 2109020 w 4233527"/>
              <a:gd name="connsiteY16" fmla="*/ 1991033 h 3202801"/>
              <a:gd name="connsiteX17" fmla="*/ 2153265 w 4233527"/>
              <a:gd name="connsiteY17" fmla="*/ 1976285 h 3202801"/>
              <a:gd name="connsiteX18" fmla="*/ 2197510 w 4233527"/>
              <a:gd name="connsiteY18" fmla="*/ 1887795 h 3202801"/>
              <a:gd name="connsiteX19" fmla="*/ 2241755 w 4233527"/>
              <a:gd name="connsiteY19" fmla="*/ 1858298 h 3202801"/>
              <a:gd name="connsiteX20" fmla="*/ 2418736 w 4233527"/>
              <a:gd name="connsiteY20" fmla="*/ 1710814 h 3202801"/>
              <a:gd name="connsiteX21" fmla="*/ 2507226 w 4233527"/>
              <a:gd name="connsiteY21" fmla="*/ 1681317 h 3202801"/>
              <a:gd name="connsiteX22" fmla="*/ 2551471 w 4233527"/>
              <a:gd name="connsiteY22" fmla="*/ 1666569 h 3202801"/>
              <a:gd name="connsiteX23" fmla="*/ 2595717 w 4233527"/>
              <a:gd name="connsiteY23" fmla="*/ 1637072 h 3202801"/>
              <a:gd name="connsiteX24" fmla="*/ 2684207 w 4233527"/>
              <a:gd name="connsiteY24" fmla="*/ 1607575 h 3202801"/>
              <a:gd name="connsiteX25" fmla="*/ 2772697 w 4233527"/>
              <a:gd name="connsiteY25" fmla="*/ 1563330 h 3202801"/>
              <a:gd name="connsiteX26" fmla="*/ 2861187 w 4233527"/>
              <a:gd name="connsiteY26" fmla="*/ 1519085 h 3202801"/>
              <a:gd name="connsiteX27" fmla="*/ 2949678 w 4233527"/>
              <a:gd name="connsiteY27" fmla="*/ 1474840 h 3202801"/>
              <a:gd name="connsiteX28" fmla="*/ 3038168 w 4233527"/>
              <a:gd name="connsiteY28" fmla="*/ 1430595 h 3202801"/>
              <a:gd name="connsiteX29" fmla="*/ 3170904 w 4233527"/>
              <a:gd name="connsiteY29" fmla="*/ 1356853 h 3202801"/>
              <a:gd name="connsiteX30" fmla="*/ 3274142 w 4233527"/>
              <a:gd name="connsiteY30" fmla="*/ 1283111 h 3202801"/>
              <a:gd name="connsiteX31" fmla="*/ 3318387 w 4233527"/>
              <a:gd name="connsiteY31" fmla="*/ 1238866 h 3202801"/>
              <a:gd name="connsiteX32" fmla="*/ 3406878 w 4233527"/>
              <a:gd name="connsiteY32" fmla="*/ 1194621 h 3202801"/>
              <a:gd name="connsiteX33" fmla="*/ 3451123 w 4233527"/>
              <a:gd name="connsiteY33" fmla="*/ 1165124 h 3202801"/>
              <a:gd name="connsiteX34" fmla="*/ 3539613 w 4233527"/>
              <a:gd name="connsiteY34" fmla="*/ 1091382 h 3202801"/>
              <a:gd name="connsiteX35" fmla="*/ 3583858 w 4233527"/>
              <a:gd name="connsiteY35" fmla="*/ 1076633 h 3202801"/>
              <a:gd name="connsiteX36" fmla="*/ 3672349 w 4233527"/>
              <a:gd name="connsiteY36" fmla="*/ 1017640 h 3202801"/>
              <a:gd name="connsiteX37" fmla="*/ 3701846 w 4233527"/>
              <a:gd name="connsiteY37" fmla="*/ 973395 h 3202801"/>
              <a:gd name="connsiteX38" fmla="*/ 3790336 w 4233527"/>
              <a:gd name="connsiteY38" fmla="*/ 899653 h 3202801"/>
              <a:gd name="connsiteX39" fmla="*/ 3805084 w 4233527"/>
              <a:gd name="connsiteY39" fmla="*/ 855408 h 3202801"/>
              <a:gd name="connsiteX40" fmla="*/ 3849329 w 4233527"/>
              <a:gd name="connsiteY40" fmla="*/ 840659 h 3202801"/>
              <a:gd name="connsiteX41" fmla="*/ 3908323 w 4233527"/>
              <a:gd name="connsiteY41" fmla="*/ 766917 h 3202801"/>
              <a:gd name="connsiteX42" fmla="*/ 3982065 w 4233527"/>
              <a:gd name="connsiteY42" fmla="*/ 663679 h 3202801"/>
              <a:gd name="connsiteX43" fmla="*/ 4026310 w 4233527"/>
              <a:gd name="connsiteY43" fmla="*/ 619433 h 3202801"/>
              <a:gd name="connsiteX44" fmla="*/ 4085304 w 4233527"/>
              <a:gd name="connsiteY44" fmla="*/ 530943 h 3202801"/>
              <a:gd name="connsiteX45" fmla="*/ 4100052 w 4233527"/>
              <a:gd name="connsiteY45" fmla="*/ 486698 h 3202801"/>
              <a:gd name="connsiteX46" fmla="*/ 4159046 w 4233527"/>
              <a:gd name="connsiteY46" fmla="*/ 398208 h 3202801"/>
              <a:gd name="connsiteX47" fmla="*/ 4188542 w 4233527"/>
              <a:gd name="connsiteY47" fmla="*/ 309717 h 3202801"/>
              <a:gd name="connsiteX48" fmla="*/ 4203291 w 4233527"/>
              <a:gd name="connsiteY48" fmla="*/ 265472 h 3202801"/>
              <a:gd name="connsiteX49" fmla="*/ 4232787 w 4233527"/>
              <a:gd name="connsiteY49" fmla="*/ 147485 h 3202801"/>
              <a:gd name="connsiteX50" fmla="*/ 4218039 w 4233527"/>
              <a:gd name="connsiteY50" fmla="*/ 29498 h 3202801"/>
              <a:gd name="connsiteX51" fmla="*/ 4100052 w 4233527"/>
              <a:gd name="connsiteY51" fmla="*/ 1 h 3202801"/>
              <a:gd name="connsiteX52" fmla="*/ 3215149 w 4233527"/>
              <a:gd name="connsiteY52" fmla="*/ 14750 h 3202801"/>
              <a:gd name="connsiteX53" fmla="*/ 3097162 w 4233527"/>
              <a:gd name="connsiteY53" fmla="*/ 44246 h 3202801"/>
              <a:gd name="connsiteX54" fmla="*/ 2893142 w 4233527"/>
              <a:gd name="connsiteY54" fmla="*/ 193697 h 3202801"/>
              <a:gd name="connsiteX55" fmla="*/ 2722307 w 4233527"/>
              <a:gd name="connsiteY55" fmla="*/ 276533 h 3202801"/>
              <a:gd name="connsiteX56" fmla="*/ 2300749 w 4233527"/>
              <a:gd name="connsiteY56" fmla="*/ 221227 h 3202801"/>
              <a:gd name="connsiteX57" fmla="*/ 2138517 w 4233527"/>
              <a:gd name="connsiteY57" fmla="*/ 235975 h 3202801"/>
              <a:gd name="connsiteX58" fmla="*/ 1961536 w 4233527"/>
              <a:gd name="connsiteY58" fmla="*/ 265472 h 3202801"/>
              <a:gd name="connsiteX59" fmla="*/ 1917291 w 4233527"/>
              <a:gd name="connsiteY59" fmla="*/ 280221 h 3202801"/>
              <a:gd name="connsiteX60" fmla="*/ 1828800 w 4233527"/>
              <a:gd name="connsiteY60" fmla="*/ 294969 h 3202801"/>
              <a:gd name="connsiteX61" fmla="*/ 1312607 w 4233527"/>
              <a:gd name="connsiteY61" fmla="*/ 280221 h 3202801"/>
              <a:gd name="connsiteX62" fmla="*/ 929149 w 4233527"/>
              <a:gd name="connsiteY62" fmla="*/ 280221 h 3202801"/>
              <a:gd name="connsiteX63" fmla="*/ 884904 w 4233527"/>
              <a:gd name="connsiteY63" fmla="*/ 294969 h 3202801"/>
              <a:gd name="connsiteX64" fmla="*/ 796413 w 4233527"/>
              <a:gd name="connsiteY64" fmla="*/ 353962 h 3202801"/>
              <a:gd name="connsiteX65" fmla="*/ 707923 w 4233527"/>
              <a:gd name="connsiteY65" fmla="*/ 442453 h 3202801"/>
              <a:gd name="connsiteX66" fmla="*/ 648929 w 4233527"/>
              <a:gd name="connsiteY66" fmla="*/ 530943 h 3202801"/>
              <a:gd name="connsiteX67" fmla="*/ 545691 w 4233527"/>
              <a:gd name="connsiteY67" fmla="*/ 663679 h 3202801"/>
              <a:gd name="connsiteX68" fmla="*/ 501446 w 4233527"/>
              <a:gd name="connsiteY68" fmla="*/ 766917 h 3202801"/>
              <a:gd name="connsiteX69" fmla="*/ 471949 w 4233527"/>
              <a:gd name="connsiteY69" fmla="*/ 855408 h 3202801"/>
              <a:gd name="connsiteX70" fmla="*/ 457200 w 4233527"/>
              <a:gd name="connsiteY70" fmla="*/ 899653 h 3202801"/>
              <a:gd name="connsiteX71" fmla="*/ 442452 w 4233527"/>
              <a:gd name="connsiteY71" fmla="*/ 943898 h 3202801"/>
              <a:gd name="connsiteX72" fmla="*/ 412955 w 4233527"/>
              <a:gd name="connsiteY72" fmla="*/ 988143 h 3202801"/>
              <a:gd name="connsiteX73" fmla="*/ 383458 w 4233527"/>
              <a:gd name="connsiteY73" fmla="*/ 1106130 h 3202801"/>
              <a:gd name="connsiteX74" fmla="*/ 353962 w 4233527"/>
              <a:gd name="connsiteY74" fmla="*/ 1150375 h 3202801"/>
              <a:gd name="connsiteX75" fmla="*/ 324465 w 4233527"/>
              <a:gd name="connsiteY75" fmla="*/ 1268362 h 3202801"/>
              <a:gd name="connsiteX76" fmla="*/ 309717 w 4233527"/>
              <a:gd name="connsiteY76" fmla="*/ 1312608 h 3202801"/>
              <a:gd name="connsiteX77" fmla="*/ 265471 w 4233527"/>
              <a:gd name="connsiteY77" fmla="*/ 1371601 h 3202801"/>
              <a:gd name="connsiteX78" fmla="*/ 235975 w 4233527"/>
              <a:gd name="connsiteY78" fmla="*/ 1460092 h 3202801"/>
              <a:gd name="connsiteX79" fmla="*/ 221226 w 4233527"/>
              <a:gd name="connsiteY79" fmla="*/ 1504337 h 3202801"/>
              <a:gd name="connsiteX80" fmla="*/ 191729 w 4233527"/>
              <a:gd name="connsiteY80" fmla="*/ 1548582 h 3202801"/>
              <a:gd name="connsiteX81" fmla="*/ 162233 w 4233527"/>
              <a:gd name="connsiteY81" fmla="*/ 1651821 h 3202801"/>
              <a:gd name="connsiteX82" fmla="*/ 147484 w 4233527"/>
              <a:gd name="connsiteY82" fmla="*/ 1696066 h 3202801"/>
              <a:gd name="connsiteX83" fmla="*/ 132736 w 4233527"/>
              <a:gd name="connsiteY83" fmla="*/ 1755059 h 3202801"/>
              <a:gd name="connsiteX84" fmla="*/ 103239 w 4233527"/>
              <a:gd name="connsiteY84" fmla="*/ 1799304 h 3202801"/>
              <a:gd name="connsiteX85" fmla="*/ 88491 w 4233527"/>
              <a:gd name="connsiteY85" fmla="*/ 1873046 h 3202801"/>
              <a:gd name="connsiteX86" fmla="*/ 73742 w 4233527"/>
              <a:gd name="connsiteY86" fmla="*/ 1917292 h 3202801"/>
              <a:gd name="connsiteX87" fmla="*/ 58994 w 4233527"/>
              <a:gd name="connsiteY87" fmla="*/ 2005782 h 3202801"/>
              <a:gd name="connsiteX88" fmla="*/ 29497 w 4233527"/>
              <a:gd name="connsiteY88" fmla="*/ 2300750 h 3202801"/>
              <a:gd name="connsiteX89" fmla="*/ 0 w 4233527"/>
              <a:gd name="connsiteY89" fmla="*/ 2477730 h 3202801"/>
              <a:gd name="connsiteX90" fmla="*/ 14749 w 4233527"/>
              <a:gd name="connsiteY90" fmla="*/ 2684208 h 3202801"/>
              <a:gd name="connsiteX91" fmla="*/ 29497 w 4233527"/>
              <a:gd name="connsiteY91" fmla="*/ 2728453 h 3202801"/>
              <a:gd name="connsiteX92" fmla="*/ 58994 w 4233527"/>
              <a:gd name="connsiteY92" fmla="*/ 2979175 h 3202801"/>
              <a:gd name="connsiteX93" fmla="*/ 73742 w 4233527"/>
              <a:gd name="connsiteY93" fmla="*/ 3023421 h 3202801"/>
              <a:gd name="connsiteX94" fmla="*/ 132736 w 4233527"/>
              <a:gd name="connsiteY94" fmla="*/ 3111911 h 3202801"/>
              <a:gd name="connsiteX95" fmla="*/ 206478 w 4233527"/>
              <a:gd name="connsiteY95" fmla="*/ 3200401 h 3202801"/>
              <a:gd name="connsiteX96" fmla="*/ 265471 w 4233527"/>
              <a:gd name="connsiteY96" fmla="*/ 3200401 h 320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33527" h="3202801">
                <a:moveTo>
                  <a:pt x="297918" y="3156320"/>
                </a:moveTo>
                <a:lnTo>
                  <a:pt x="1106129" y="2934930"/>
                </a:lnTo>
                <a:cubicBezTo>
                  <a:pt x="1255579" y="2893116"/>
                  <a:pt x="1168749" y="2922680"/>
                  <a:pt x="1194620" y="2905433"/>
                </a:cubicBezTo>
                <a:lnTo>
                  <a:pt x="1283110" y="2846440"/>
                </a:lnTo>
                <a:cubicBezTo>
                  <a:pt x="1332272" y="2772698"/>
                  <a:pt x="1297859" y="2812027"/>
                  <a:pt x="1401097" y="2743201"/>
                </a:cubicBezTo>
                <a:lnTo>
                  <a:pt x="1445342" y="2713704"/>
                </a:lnTo>
                <a:cubicBezTo>
                  <a:pt x="1455174" y="2698956"/>
                  <a:pt x="1461499" y="2681131"/>
                  <a:pt x="1474839" y="2669459"/>
                </a:cubicBezTo>
                <a:cubicBezTo>
                  <a:pt x="1501518" y="2646115"/>
                  <a:pt x="1533832" y="2630130"/>
                  <a:pt x="1563329" y="2610466"/>
                </a:cubicBezTo>
                <a:cubicBezTo>
                  <a:pt x="1578078" y="2600634"/>
                  <a:pt x="1595041" y="2593503"/>
                  <a:pt x="1607575" y="2580969"/>
                </a:cubicBezTo>
                <a:lnTo>
                  <a:pt x="1696065" y="2492479"/>
                </a:lnTo>
                <a:lnTo>
                  <a:pt x="1740310" y="2448233"/>
                </a:lnTo>
                <a:cubicBezTo>
                  <a:pt x="1773523" y="2348593"/>
                  <a:pt x="1727461" y="2456598"/>
                  <a:pt x="1799304" y="2374492"/>
                </a:cubicBezTo>
                <a:cubicBezTo>
                  <a:pt x="1919754" y="2236836"/>
                  <a:pt x="1802988" y="2322874"/>
                  <a:pt x="1902542" y="2256504"/>
                </a:cubicBezTo>
                <a:cubicBezTo>
                  <a:pt x="1939615" y="2145291"/>
                  <a:pt x="1885294" y="2278065"/>
                  <a:pt x="1961536" y="2182762"/>
                </a:cubicBezTo>
                <a:cubicBezTo>
                  <a:pt x="1971247" y="2170623"/>
                  <a:pt x="1965291" y="2149510"/>
                  <a:pt x="1976284" y="2138517"/>
                </a:cubicBezTo>
                <a:cubicBezTo>
                  <a:pt x="2001352" y="2113450"/>
                  <a:pt x="2064775" y="2079524"/>
                  <a:pt x="2064775" y="2079524"/>
                </a:cubicBezTo>
                <a:cubicBezTo>
                  <a:pt x="2074491" y="2050377"/>
                  <a:pt x="2083029" y="2011826"/>
                  <a:pt x="2109020" y="1991033"/>
                </a:cubicBezTo>
                <a:cubicBezTo>
                  <a:pt x="2121159" y="1981321"/>
                  <a:pt x="2138517" y="1981201"/>
                  <a:pt x="2153265" y="1976285"/>
                </a:cubicBezTo>
                <a:cubicBezTo>
                  <a:pt x="2165260" y="1940298"/>
                  <a:pt x="2168919" y="1916386"/>
                  <a:pt x="2197510" y="1887795"/>
                </a:cubicBezTo>
                <a:cubicBezTo>
                  <a:pt x="2210044" y="1875261"/>
                  <a:pt x="2228507" y="1870074"/>
                  <a:pt x="2241755" y="1858298"/>
                </a:cubicBezTo>
                <a:cubicBezTo>
                  <a:pt x="2291041" y="1814488"/>
                  <a:pt x="2350158" y="1733674"/>
                  <a:pt x="2418736" y="1710814"/>
                </a:cubicBezTo>
                <a:lnTo>
                  <a:pt x="2507226" y="1681317"/>
                </a:lnTo>
                <a:lnTo>
                  <a:pt x="2551471" y="1666569"/>
                </a:lnTo>
                <a:cubicBezTo>
                  <a:pt x="2566220" y="1656737"/>
                  <a:pt x="2579519" y="1644271"/>
                  <a:pt x="2595717" y="1637072"/>
                </a:cubicBezTo>
                <a:cubicBezTo>
                  <a:pt x="2624129" y="1624444"/>
                  <a:pt x="2658337" y="1624822"/>
                  <a:pt x="2684207" y="1607575"/>
                </a:cubicBezTo>
                <a:cubicBezTo>
                  <a:pt x="2811016" y="1523038"/>
                  <a:pt x="2650568" y="1624396"/>
                  <a:pt x="2772697" y="1563330"/>
                </a:cubicBezTo>
                <a:cubicBezTo>
                  <a:pt x="2887049" y="1506153"/>
                  <a:pt x="2749983" y="1556152"/>
                  <a:pt x="2861187" y="1519085"/>
                </a:cubicBezTo>
                <a:cubicBezTo>
                  <a:pt x="2987996" y="1434546"/>
                  <a:pt x="2827550" y="1535904"/>
                  <a:pt x="2949678" y="1474840"/>
                </a:cubicBezTo>
                <a:cubicBezTo>
                  <a:pt x="3064038" y="1417660"/>
                  <a:pt x="2926957" y="1467664"/>
                  <a:pt x="3038168" y="1430595"/>
                </a:cubicBezTo>
                <a:cubicBezTo>
                  <a:pt x="3139593" y="1362977"/>
                  <a:pt x="3093026" y="1382811"/>
                  <a:pt x="3170904" y="1356853"/>
                </a:cubicBezTo>
                <a:cubicBezTo>
                  <a:pt x="3205920" y="1333509"/>
                  <a:pt x="3242129" y="1310551"/>
                  <a:pt x="3274142" y="1283111"/>
                </a:cubicBezTo>
                <a:cubicBezTo>
                  <a:pt x="3289978" y="1269537"/>
                  <a:pt x="3302364" y="1252218"/>
                  <a:pt x="3318387" y="1238866"/>
                </a:cubicBezTo>
                <a:cubicBezTo>
                  <a:pt x="3356508" y="1207099"/>
                  <a:pt x="3362534" y="1209402"/>
                  <a:pt x="3406878" y="1194621"/>
                </a:cubicBezTo>
                <a:cubicBezTo>
                  <a:pt x="3421626" y="1184789"/>
                  <a:pt x="3437506" y="1176472"/>
                  <a:pt x="3451123" y="1165124"/>
                </a:cubicBezTo>
                <a:cubicBezTo>
                  <a:pt x="3500049" y="1124352"/>
                  <a:pt x="3484687" y="1118846"/>
                  <a:pt x="3539613" y="1091382"/>
                </a:cubicBezTo>
                <a:cubicBezTo>
                  <a:pt x="3553518" y="1084429"/>
                  <a:pt x="3570268" y="1084183"/>
                  <a:pt x="3583858" y="1076633"/>
                </a:cubicBezTo>
                <a:cubicBezTo>
                  <a:pt x="3614848" y="1059417"/>
                  <a:pt x="3672349" y="1017640"/>
                  <a:pt x="3672349" y="1017640"/>
                </a:cubicBezTo>
                <a:cubicBezTo>
                  <a:pt x="3682181" y="1002892"/>
                  <a:pt x="3690498" y="987012"/>
                  <a:pt x="3701846" y="973395"/>
                </a:cubicBezTo>
                <a:cubicBezTo>
                  <a:pt x="3737333" y="930811"/>
                  <a:pt x="3746831" y="928656"/>
                  <a:pt x="3790336" y="899653"/>
                </a:cubicBezTo>
                <a:cubicBezTo>
                  <a:pt x="3795252" y="884905"/>
                  <a:pt x="3794091" y="866401"/>
                  <a:pt x="3805084" y="855408"/>
                </a:cubicBezTo>
                <a:cubicBezTo>
                  <a:pt x="3816077" y="844415"/>
                  <a:pt x="3839617" y="852798"/>
                  <a:pt x="3849329" y="840659"/>
                </a:cubicBezTo>
                <a:cubicBezTo>
                  <a:pt x="3923405" y="748064"/>
                  <a:pt x="3802238" y="802280"/>
                  <a:pt x="3908323" y="766917"/>
                </a:cubicBezTo>
                <a:cubicBezTo>
                  <a:pt x="3931668" y="731900"/>
                  <a:pt x="3954624" y="695693"/>
                  <a:pt x="3982065" y="663679"/>
                </a:cubicBezTo>
                <a:cubicBezTo>
                  <a:pt x="3995639" y="647843"/>
                  <a:pt x="4013505" y="635897"/>
                  <a:pt x="4026310" y="619433"/>
                </a:cubicBezTo>
                <a:cubicBezTo>
                  <a:pt x="4048075" y="591450"/>
                  <a:pt x="4085304" y="530943"/>
                  <a:pt x="4085304" y="530943"/>
                </a:cubicBezTo>
                <a:cubicBezTo>
                  <a:pt x="4090220" y="516195"/>
                  <a:pt x="4092502" y="500288"/>
                  <a:pt x="4100052" y="486698"/>
                </a:cubicBezTo>
                <a:cubicBezTo>
                  <a:pt x="4117268" y="455709"/>
                  <a:pt x="4159046" y="398208"/>
                  <a:pt x="4159046" y="398208"/>
                </a:cubicBezTo>
                <a:lnTo>
                  <a:pt x="4188542" y="309717"/>
                </a:lnTo>
                <a:cubicBezTo>
                  <a:pt x="4193458" y="294969"/>
                  <a:pt x="4199521" y="280554"/>
                  <a:pt x="4203291" y="265472"/>
                </a:cubicBezTo>
                <a:lnTo>
                  <a:pt x="4232787" y="147485"/>
                </a:lnTo>
                <a:cubicBezTo>
                  <a:pt x="4227871" y="108156"/>
                  <a:pt x="4244553" y="58959"/>
                  <a:pt x="4218039" y="29498"/>
                </a:cubicBezTo>
                <a:cubicBezTo>
                  <a:pt x="4190920" y="-635"/>
                  <a:pt x="4100052" y="1"/>
                  <a:pt x="4100052" y="1"/>
                </a:cubicBezTo>
                <a:lnTo>
                  <a:pt x="3215149" y="14750"/>
                </a:lnTo>
                <a:cubicBezTo>
                  <a:pt x="3164745" y="16301"/>
                  <a:pt x="3150830" y="14421"/>
                  <a:pt x="3097162" y="44246"/>
                </a:cubicBezTo>
                <a:cubicBezTo>
                  <a:pt x="3043494" y="74071"/>
                  <a:pt x="2955618" y="154983"/>
                  <a:pt x="2893142" y="193697"/>
                </a:cubicBezTo>
                <a:cubicBezTo>
                  <a:pt x="2830666" y="232411"/>
                  <a:pt x="2756291" y="270869"/>
                  <a:pt x="2722307" y="276533"/>
                </a:cubicBezTo>
                <a:cubicBezTo>
                  <a:pt x="2623575" y="281121"/>
                  <a:pt x="2398047" y="227987"/>
                  <a:pt x="2300749" y="221227"/>
                </a:cubicBezTo>
                <a:cubicBezTo>
                  <a:pt x="2203451" y="214467"/>
                  <a:pt x="2192594" y="231059"/>
                  <a:pt x="2138517" y="235975"/>
                </a:cubicBezTo>
                <a:cubicBezTo>
                  <a:pt x="1982217" y="275051"/>
                  <a:pt x="2214718" y="219438"/>
                  <a:pt x="1961536" y="265472"/>
                </a:cubicBezTo>
                <a:cubicBezTo>
                  <a:pt x="1946241" y="268253"/>
                  <a:pt x="1932467" y="276849"/>
                  <a:pt x="1917291" y="280221"/>
                </a:cubicBezTo>
                <a:cubicBezTo>
                  <a:pt x="1888099" y="286708"/>
                  <a:pt x="1858297" y="290053"/>
                  <a:pt x="1828800" y="294969"/>
                </a:cubicBezTo>
                <a:lnTo>
                  <a:pt x="1312607" y="280221"/>
                </a:lnTo>
                <a:cubicBezTo>
                  <a:pt x="977259" y="267323"/>
                  <a:pt x="1166459" y="253852"/>
                  <a:pt x="929149" y="280221"/>
                </a:cubicBezTo>
                <a:cubicBezTo>
                  <a:pt x="914401" y="285137"/>
                  <a:pt x="897839" y="286346"/>
                  <a:pt x="884904" y="294969"/>
                </a:cubicBezTo>
                <a:cubicBezTo>
                  <a:pt x="774428" y="368619"/>
                  <a:pt x="901616" y="318895"/>
                  <a:pt x="796413" y="353962"/>
                </a:cubicBezTo>
                <a:cubicBezTo>
                  <a:pt x="766916" y="383459"/>
                  <a:pt x="731062" y="407744"/>
                  <a:pt x="707923" y="442453"/>
                </a:cubicBezTo>
                <a:cubicBezTo>
                  <a:pt x="688258" y="471950"/>
                  <a:pt x="673996" y="505876"/>
                  <a:pt x="648929" y="530943"/>
                </a:cubicBezTo>
                <a:cubicBezTo>
                  <a:pt x="610752" y="569120"/>
                  <a:pt x="563334" y="610753"/>
                  <a:pt x="545691" y="663679"/>
                </a:cubicBezTo>
                <a:cubicBezTo>
                  <a:pt x="498208" y="806121"/>
                  <a:pt x="574354" y="584645"/>
                  <a:pt x="501446" y="766917"/>
                </a:cubicBezTo>
                <a:cubicBezTo>
                  <a:pt x="489899" y="795786"/>
                  <a:pt x="481781" y="825911"/>
                  <a:pt x="471949" y="855408"/>
                </a:cubicBezTo>
                <a:lnTo>
                  <a:pt x="457200" y="899653"/>
                </a:lnTo>
                <a:cubicBezTo>
                  <a:pt x="452284" y="914401"/>
                  <a:pt x="451075" y="930963"/>
                  <a:pt x="442452" y="943898"/>
                </a:cubicBezTo>
                <a:lnTo>
                  <a:pt x="412955" y="988143"/>
                </a:lnTo>
                <a:cubicBezTo>
                  <a:pt x="407344" y="1016198"/>
                  <a:pt x="398577" y="1075892"/>
                  <a:pt x="383458" y="1106130"/>
                </a:cubicBezTo>
                <a:cubicBezTo>
                  <a:pt x="375531" y="1121984"/>
                  <a:pt x="361889" y="1134521"/>
                  <a:pt x="353962" y="1150375"/>
                </a:cubicBezTo>
                <a:cubicBezTo>
                  <a:pt x="337104" y="1184091"/>
                  <a:pt x="332881" y="1234699"/>
                  <a:pt x="324465" y="1268362"/>
                </a:cubicBezTo>
                <a:cubicBezTo>
                  <a:pt x="320695" y="1283444"/>
                  <a:pt x="317430" y="1299110"/>
                  <a:pt x="309717" y="1312608"/>
                </a:cubicBezTo>
                <a:cubicBezTo>
                  <a:pt x="297522" y="1333950"/>
                  <a:pt x="280220" y="1351937"/>
                  <a:pt x="265471" y="1371601"/>
                </a:cubicBezTo>
                <a:lnTo>
                  <a:pt x="235975" y="1460092"/>
                </a:lnTo>
                <a:cubicBezTo>
                  <a:pt x="231059" y="1474840"/>
                  <a:pt x="229850" y="1491402"/>
                  <a:pt x="221226" y="1504337"/>
                </a:cubicBezTo>
                <a:lnTo>
                  <a:pt x="191729" y="1548582"/>
                </a:lnTo>
                <a:cubicBezTo>
                  <a:pt x="156362" y="1654686"/>
                  <a:pt x="199279" y="1522162"/>
                  <a:pt x="162233" y="1651821"/>
                </a:cubicBezTo>
                <a:cubicBezTo>
                  <a:pt x="157962" y="1666769"/>
                  <a:pt x="151755" y="1681118"/>
                  <a:pt x="147484" y="1696066"/>
                </a:cubicBezTo>
                <a:cubicBezTo>
                  <a:pt x="141915" y="1715556"/>
                  <a:pt x="140721" y="1736428"/>
                  <a:pt x="132736" y="1755059"/>
                </a:cubicBezTo>
                <a:cubicBezTo>
                  <a:pt x="125754" y="1771351"/>
                  <a:pt x="113071" y="1784556"/>
                  <a:pt x="103239" y="1799304"/>
                </a:cubicBezTo>
                <a:cubicBezTo>
                  <a:pt x="98323" y="1823885"/>
                  <a:pt x="94571" y="1848727"/>
                  <a:pt x="88491" y="1873046"/>
                </a:cubicBezTo>
                <a:cubicBezTo>
                  <a:pt x="84720" y="1888128"/>
                  <a:pt x="77115" y="1902116"/>
                  <a:pt x="73742" y="1917292"/>
                </a:cubicBezTo>
                <a:cubicBezTo>
                  <a:pt x="67255" y="1946483"/>
                  <a:pt x="63910" y="1976285"/>
                  <a:pt x="58994" y="2005782"/>
                </a:cubicBezTo>
                <a:cubicBezTo>
                  <a:pt x="33513" y="2362519"/>
                  <a:pt x="59318" y="2092003"/>
                  <a:pt x="29497" y="2300750"/>
                </a:cubicBezTo>
                <a:cubicBezTo>
                  <a:pt x="6480" y="2461869"/>
                  <a:pt x="27306" y="2368513"/>
                  <a:pt x="0" y="2477730"/>
                </a:cubicBezTo>
                <a:cubicBezTo>
                  <a:pt x="4916" y="2546556"/>
                  <a:pt x="6687" y="2615679"/>
                  <a:pt x="14749" y="2684208"/>
                </a:cubicBezTo>
                <a:cubicBezTo>
                  <a:pt x="16565" y="2699648"/>
                  <a:pt x="27442" y="2713043"/>
                  <a:pt x="29497" y="2728453"/>
                </a:cubicBezTo>
                <a:cubicBezTo>
                  <a:pt x="50182" y="2883585"/>
                  <a:pt x="31005" y="2867214"/>
                  <a:pt x="58994" y="2979175"/>
                </a:cubicBezTo>
                <a:cubicBezTo>
                  <a:pt x="62764" y="2994257"/>
                  <a:pt x="66192" y="3009831"/>
                  <a:pt x="73742" y="3023421"/>
                </a:cubicBezTo>
                <a:cubicBezTo>
                  <a:pt x="90958" y="3054411"/>
                  <a:pt x="116882" y="3080203"/>
                  <a:pt x="132736" y="3111911"/>
                </a:cubicBezTo>
                <a:cubicBezTo>
                  <a:pt x="152922" y="3152283"/>
                  <a:pt x="157838" y="3186504"/>
                  <a:pt x="206478" y="3200401"/>
                </a:cubicBezTo>
                <a:cubicBezTo>
                  <a:pt x="225386" y="3205803"/>
                  <a:pt x="245807" y="3200401"/>
                  <a:pt x="265471" y="320040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23" dirty="0">
              <a:solidFill>
                <a:prstClr val="white"/>
              </a:solidFill>
              <a:latin typeface="Calibri" panose="020F0502020204030204"/>
            </a:endParaRPr>
          </a:p>
        </p:txBody>
      </p:sp>
      <p:sp>
        <p:nvSpPr>
          <p:cNvPr id="6" name="Speech Bubble: Rectangle with Corners Rounded 5">
            <a:extLst>
              <a:ext uri="{FF2B5EF4-FFF2-40B4-BE49-F238E27FC236}">
                <a16:creationId xmlns:a16="http://schemas.microsoft.com/office/drawing/2014/main" id="{88A0FBD4-C954-40DF-864A-A1EA5D49D9AF}"/>
              </a:ext>
            </a:extLst>
          </p:cNvPr>
          <p:cNvSpPr/>
          <p:nvPr/>
        </p:nvSpPr>
        <p:spPr>
          <a:xfrm>
            <a:off x="113434" y="2083725"/>
            <a:ext cx="3249204" cy="853440"/>
          </a:xfrm>
          <a:prstGeom prst="wedgeRoundRectCallout">
            <a:avLst>
              <a:gd name="adj1" fmla="val 59635"/>
              <a:gd name="adj2" fmla="val 174117"/>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defRPr/>
            </a:pPr>
            <a:r>
              <a:rPr lang="en-US" sz="3200" b="1" dirty="0">
                <a:solidFill>
                  <a:srgbClr val="1C1C1C"/>
                </a:solidFill>
                <a:latin typeface="Cambria" panose="02040503050406030204"/>
              </a:rPr>
              <a:t>non-NCN CORS</a:t>
            </a:r>
          </a:p>
        </p:txBody>
      </p:sp>
    </p:spTree>
    <p:extLst>
      <p:ext uri="{BB962C8B-B14F-4D97-AF65-F5344CB8AC3E}">
        <p14:creationId xmlns:p14="http://schemas.microsoft.com/office/powerpoint/2010/main" val="24950801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3000" fill="hold" nodeType="clickEffect">
                                  <p:stCondLst>
                                    <p:cond delay="0"/>
                                  </p:stCondLst>
                                  <p:childTnLst>
                                    <p:animEffect transition="out" filter="fade">
                                      <p:cBhvr>
                                        <p:cTn id="14" dur="750" tmFilter="0, 0; .2, .5; .8, .5; 1, 0"/>
                                        <p:tgtEl>
                                          <p:spTgt spid="6">
                                            <p:txEl>
                                              <p:pRg st="0" end="0"/>
                                            </p:txEl>
                                          </p:spTgt>
                                        </p:tgtEl>
                                      </p:cBhvr>
                                    </p:animEffect>
                                    <p:animScale>
                                      <p:cBhvr>
                                        <p:cTn id="15" dur="375" autoRev="1" fill="hold"/>
                                        <p:tgtEl>
                                          <p:spTgt spid="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524000" y="413985"/>
            <a:ext cx="9144000" cy="5957186"/>
          </a:xfrm>
          <a:prstGeom prst="rect">
            <a:avLst/>
          </a:prstGeom>
        </p:spPr>
        <p:txBody>
          <a:bodyPr vert="horz" wrap="square" lIns="0" tIns="16933" rIns="0" bIns="0" rtlCol="0">
            <a:spAutoFit/>
          </a:bodyPr>
          <a:lstStyle/>
          <a:p>
            <a:pPr algn="ctr" defTabSz="914377">
              <a:buSzPct val="159375"/>
            </a:pPr>
            <a:r>
              <a:rPr lang="en-US" sz="5000" b="1" dirty="0">
                <a:solidFill>
                  <a:prstClr val="black"/>
                </a:solidFill>
                <a:uFill>
                  <a:solidFill>
                    <a:srgbClr val="1F497D"/>
                  </a:solidFill>
                </a:uFill>
                <a:latin typeface="Cambria" panose="02040503050406030204" pitchFamily="18" charset="0"/>
                <a:cs typeface="Arial"/>
              </a:rPr>
              <a:t>Positional Components of </a:t>
            </a:r>
          </a:p>
          <a:p>
            <a:pPr algn="ctr" defTabSz="914377">
              <a:buSzPct val="159375"/>
            </a:pPr>
            <a:r>
              <a:rPr lang="en-US" sz="5000" b="1" dirty="0">
                <a:solidFill>
                  <a:prstClr val="black"/>
                </a:solidFill>
                <a:uFill>
                  <a:solidFill>
                    <a:srgbClr val="1F497D"/>
                  </a:solidFill>
                </a:uFill>
                <a:latin typeface="Cambria" panose="02040503050406030204" pitchFamily="18" charset="0"/>
                <a:cs typeface="Arial"/>
              </a:rPr>
              <a:t>the NSRS</a:t>
            </a:r>
            <a:endParaRPr lang="en-US" sz="5000" b="1" spc="-7" dirty="0">
              <a:solidFill>
                <a:prstClr val="black"/>
              </a:solidFill>
              <a:uFill>
                <a:solidFill>
                  <a:srgbClr val="1F497D"/>
                </a:solidFill>
              </a:uFill>
              <a:latin typeface="Cambria" panose="02040503050406030204" pitchFamily="18" charset="0"/>
              <a:cs typeface="Arial"/>
            </a:endParaRPr>
          </a:p>
          <a:p>
            <a:pPr algn="ctr" defTabSz="914377">
              <a:spcBef>
                <a:spcPts val="3000"/>
              </a:spcBef>
              <a:buSzPct val="159375"/>
            </a:pPr>
            <a:r>
              <a:rPr lang="en-US" sz="4800" b="1" spc="-20" dirty="0">
                <a:solidFill>
                  <a:srgbClr val="C00000"/>
                </a:solidFill>
                <a:uFill>
                  <a:solidFill>
                    <a:srgbClr val="C00000"/>
                  </a:solidFill>
                </a:uFill>
                <a:latin typeface="Cambria" panose="02040503050406030204" pitchFamily="18" charset="0"/>
                <a:cs typeface="Arial Black"/>
              </a:rPr>
              <a:t>Geometric</a:t>
            </a:r>
          </a:p>
          <a:p>
            <a:pPr algn="ctr" defTabSz="914377">
              <a:buSzPct val="159375"/>
            </a:pPr>
            <a:r>
              <a:rPr lang="en-US" sz="3600" b="1" spc="-20" dirty="0">
                <a:solidFill>
                  <a:prstClr val="black">
                    <a:lumMod val="65000"/>
                    <a:lumOff val="35000"/>
                  </a:prstClr>
                </a:solidFill>
                <a:uFill>
                  <a:solidFill>
                    <a:srgbClr val="C00000"/>
                  </a:solidFill>
                </a:uFill>
                <a:latin typeface="Cambria" panose="02040503050406030204" pitchFamily="18" charset="0"/>
                <a:cs typeface="Arial Black"/>
              </a:rPr>
              <a:t>aka “Horizontal”</a:t>
            </a:r>
          </a:p>
          <a:p>
            <a:pPr algn="ctr" defTabSz="914377">
              <a:buSzPct val="159375"/>
            </a:pPr>
            <a:r>
              <a:rPr lang="en-US" sz="3200" b="1" spc="-20" dirty="0">
                <a:solidFill>
                  <a:prstClr val="black">
                    <a:lumMod val="65000"/>
                    <a:lumOff val="35000"/>
                  </a:prstClr>
                </a:solidFill>
                <a:uFill>
                  <a:solidFill>
                    <a:srgbClr val="C00000"/>
                  </a:solidFill>
                </a:uFill>
                <a:latin typeface="Cambria" panose="02040503050406030204" pitchFamily="18" charset="0"/>
                <a:cs typeface="Arial Black"/>
              </a:rPr>
              <a:t>Latitude, Longitude, </a:t>
            </a:r>
            <a:r>
              <a:rPr lang="en-US" sz="3200" b="1" i="1" spc="-20" dirty="0">
                <a:solidFill>
                  <a:prstClr val="black">
                    <a:lumMod val="65000"/>
                    <a:lumOff val="35000"/>
                  </a:prstClr>
                </a:solidFill>
                <a:uFill>
                  <a:solidFill>
                    <a:srgbClr val="C00000"/>
                  </a:solidFill>
                </a:uFill>
                <a:latin typeface="Cambria" panose="02040503050406030204" pitchFamily="18" charset="0"/>
                <a:cs typeface="Arial Black"/>
              </a:rPr>
              <a:t>Ellipsoid Height</a:t>
            </a:r>
          </a:p>
          <a:p>
            <a:pPr algn="ctr" defTabSz="914377">
              <a:spcBef>
                <a:spcPts val="3000"/>
              </a:spcBef>
              <a:buSzPct val="159375"/>
            </a:pPr>
            <a:r>
              <a:rPr lang="en-US" sz="4800" b="1" spc="-20" dirty="0">
                <a:solidFill>
                  <a:srgbClr val="C00000"/>
                </a:solidFill>
                <a:uFill>
                  <a:solidFill>
                    <a:srgbClr val="C00000"/>
                  </a:solidFill>
                </a:uFill>
                <a:latin typeface="Cambria" panose="02040503050406030204" pitchFamily="18" charset="0"/>
                <a:cs typeface="Arial Black"/>
              </a:rPr>
              <a:t>Geopotential</a:t>
            </a:r>
          </a:p>
          <a:p>
            <a:pPr algn="ctr" defTabSz="914377">
              <a:buSzPct val="159375"/>
            </a:pPr>
            <a:r>
              <a:rPr lang="en-US" sz="3600" b="1" spc="-20" dirty="0">
                <a:solidFill>
                  <a:prstClr val="black">
                    <a:lumMod val="65000"/>
                    <a:lumOff val="35000"/>
                  </a:prstClr>
                </a:solidFill>
                <a:uFill>
                  <a:solidFill>
                    <a:srgbClr val="C00000"/>
                  </a:solidFill>
                </a:uFill>
                <a:latin typeface="Cambria" panose="02040503050406030204" pitchFamily="18" charset="0"/>
                <a:cs typeface="Arial Black"/>
              </a:rPr>
              <a:t>aka Orthometric Height</a:t>
            </a:r>
          </a:p>
          <a:p>
            <a:pPr algn="ctr" defTabSz="914377">
              <a:buSzPct val="159375"/>
            </a:pPr>
            <a:r>
              <a:rPr lang="en-US" sz="3600" b="1" spc="-20" dirty="0">
                <a:solidFill>
                  <a:prstClr val="black">
                    <a:lumMod val="65000"/>
                    <a:lumOff val="35000"/>
                  </a:prstClr>
                </a:solidFill>
                <a:uFill>
                  <a:solidFill>
                    <a:srgbClr val="C00000"/>
                  </a:solidFill>
                </a:uFill>
                <a:latin typeface="Cambria" panose="02040503050406030204" pitchFamily="18" charset="0"/>
                <a:cs typeface="Arial Black"/>
              </a:rPr>
              <a:t>aka “Elevation”</a:t>
            </a:r>
            <a:endParaRPr lang="en-US" sz="4800" b="1" spc="-20" dirty="0">
              <a:solidFill>
                <a:prstClr val="black">
                  <a:lumMod val="65000"/>
                  <a:lumOff val="35000"/>
                </a:prstClr>
              </a:solidFill>
              <a:uFill>
                <a:solidFill>
                  <a:srgbClr val="C00000"/>
                </a:solidFill>
              </a:uFill>
              <a:latin typeface="Cambria" panose="02040503050406030204" pitchFamily="18" charset="0"/>
              <a:cs typeface="Arial Black"/>
            </a:endParaRPr>
          </a:p>
        </p:txBody>
      </p:sp>
      <p:sp>
        <p:nvSpPr>
          <p:cNvPr id="3" name="TextBox 2"/>
          <p:cNvSpPr txBox="1"/>
          <p:nvPr/>
        </p:nvSpPr>
        <p:spPr bwMode="auto">
          <a:xfrm>
            <a:off x="8982076" y="2493807"/>
            <a:ext cx="1552573" cy="584775"/>
          </a:xfrm>
          <a:prstGeom prst="rect">
            <a:avLst/>
          </a:prstGeom>
          <a:noFill/>
          <a:ln w="9525">
            <a:noFill/>
            <a:miter lim="800000"/>
            <a:headEnd/>
            <a:tailEnd/>
          </a:ln>
        </p:spPr>
        <p:txBody>
          <a:bodyPr wrap="square" rtlCol="0">
            <a:spAutoFit/>
          </a:bodyPr>
          <a:lstStyle/>
          <a:p>
            <a:pPr defTabSz="914377"/>
            <a:r>
              <a:rPr lang="en-US" sz="3200" b="1" spc="-20" dirty="0">
                <a:solidFill>
                  <a:prstClr val="black"/>
                </a:solidFill>
                <a:uFill>
                  <a:solidFill>
                    <a:srgbClr val="C00000"/>
                  </a:solidFill>
                </a:uFill>
                <a:latin typeface="Cambria" panose="02040503050406030204" pitchFamily="18" charset="0"/>
              </a:rPr>
              <a:t>NAD83</a:t>
            </a:r>
            <a:endParaRPr lang="en-US" sz="3200" dirty="0">
              <a:solidFill>
                <a:prstClr val="black"/>
              </a:solidFill>
              <a:latin typeface="Calibri"/>
            </a:endParaRPr>
          </a:p>
        </p:txBody>
      </p:sp>
      <p:sp>
        <p:nvSpPr>
          <p:cNvPr id="5" name="TextBox 4"/>
          <p:cNvSpPr txBox="1"/>
          <p:nvPr/>
        </p:nvSpPr>
        <p:spPr bwMode="auto">
          <a:xfrm>
            <a:off x="8811208" y="4621899"/>
            <a:ext cx="2151680" cy="584775"/>
          </a:xfrm>
          <a:prstGeom prst="rect">
            <a:avLst/>
          </a:prstGeom>
          <a:noFill/>
          <a:ln w="9525">
            <a:noFill/>
            <a:miter lim="800000"/>
            <a:headEnd/>
            <a:tailEnd/>
          </a:ln>
        </p:spPr>
        <p:txBody>
          <a:bodyPr wrap="square" rtlCol="0">
            <a:spAutoFit/>
          </a:bodyPr>
          <a:lstStyle/>
          <a:p>
            <a:pPr defTabSz="914377"/>
            <a:r>
              <a:rPr lang="en-US" sz="3200" b="1" spc="-20" dirty="0">
                <a:solidFill>
                  <a:prstClr val="black"/>
                </a:solidFill>
                <a:uFill>
                  <a:solidFill>
                    <a:srgbClr val="C00000"/>
                  </a:solidFill>
                </a:uFill>
                <a:latin typeface="Cambria" panose="02040503050406030204" pitchFamily="18" charset="0"/>
              </a:rPr>
              <a:t>NAVD88</a:t>
            </a:r>
            <a:endParaRPr lang="en-US" sz="3200" dirty="0">
              <a:solidFill>
                <a:prstClr val="black"/>
              </a:solidFill>
              <a:latin typeface="Calibri"/>
            </a:endParaRPr>
          </a:p>
        </p:txBody>
      </p:sp>
      <p:cxnSp>
        <p:nvCxnSpPr>
          <p:cNvPr id="7" name="Straight Arrow Connector 6"/>
          <p:cNvCxnSpPr>
            <a:cxnSpLocks/>
            <a:endCxn id="3" idx="1"/>
          </p:cNvCxnSpPr>
          <p:nvPr/>
        </p:nvCxnSpPr>
        <p:spPr>
          <a:xfrm>
            <a:off x="7600951" y="2786195"/>
            <a:ext cx="1381125"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cxnSpLocks/>
            <a:endCxn id="5" idx="1"/>
          </p:cNvCxnSpPr>
          <p:nvPr/>
        </p:nvCxnSpPr>
        <p:spPr>
          <a:xfrm>
            <a:off x="7962901" y="4914287"/>
            <a:ext cx="848307"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340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xEl>
                                              <p:pRg st="5" end="5"/>
                                            </p:txEl>
                                          </p:spTgt>
                                        </p:tgtEl>
                                      </p:cBhvr>
                                    </p:animEffect>
                                    <p:set>
                                      <p:cBhvr>
                                        <p:cTn id="22" dur="1" fill="hold">
                                          <p:stCondLst>
                                            <p:cond delay="499"/>
                                          </p:stCondLst>
                                        </p:cTn>
                                        <p:tgtEl>
                                          <p:spTgt spid="4">
                                            <p:txEl>
                                              <p:pRg st="5" end="5"/>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4">
                                            <p:txEl>
                                              <p:pRg st="6" end="6"/>
                                            </p:txEl>
                                          </p:spTgt>
                                        </p:tgtEl>
                                      </p:cBhvr>
                                    </p:animEffect>
                                    <p:set>
                                      <p:cBhvr>
                                        <p:cTn id="25" dur="1" fill="hold">
                                          <p:stCondLst>
                                            <p:cond delay="499"/>
                                          </p:stCondLst>
                                        </p:cTn>
                                        <p:tgtEl>
                                          <p:spTgt spid="4">
                                            <p:txEl>
                                              <p:pRg st="6" end="6"/>
                                            </p:txEl>
                                          </p:spTgt>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4">
                                            <p:txEl>
                                              <p:pRg st="7" end="7"/>
                                            </p:txEl>
                                          </p:spTgt>
                                        </p:tgtEl>
                                      </p:cBhvr>
                                    </p:animEffect>
                                    <p:set>
                                      <p:cBhvr>
                                        <p:cTn id="28" dur="1" fill="hold">
                                          <p:stCondLst>
                                            <p:cond delay="499"/>
                                          </p:stCondLst>
                                        </p:cTn>
                                        <p:tgtEl>
                                          <p:spTgt spid="4">
                                            <p:txEl>
                                              <p:pRg st="7" end="7"/>
                                            </p:txEl>
                                          </p:spTgt>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4">
                                            <p:txEl>
                                              <p:pRg st="0" end="0"/>
                                            </p:txEl>
                                          </p:spTgt>
                                        </p:tgtEl>
                                      </p:cBhvr>
                                    </p:animEffect>
                                    <p:set>
                                      <p:cBhvr>
                                        <p:cTn id="31" dur="1" fill="hold">
                                          <p:stCondLst>
                                            <p:cond delay="499"/>
                                          </p:stCondLst>
                                        </p:cTn>
                                        <p:tgtEl>
                                          <p:spTgt spid="4">
                                            <p:txEl>
                                              <p:pRg st="0" end="0"/>
                                            </p:txEl>
                                          </p:spTgt>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4">
                                            <p:txEl>
                                              <p:pRg st="1" end="1"/>
                                            </p:txEl>
                                          </p:spTgt>
                                        </p:tgtEl>
                                      </p:cBhvr>
                                    </p:animEffect>
                                    <p:set>
                                      <p:cBhvr>
                                        <p:cTn id="34" dur="1" fill="hold">
                                          <p:stCondLst>
                                            <p:cond delay="499"/>
                                          </p:stCondLst>
                                        </p:cTn>
                                        <p:tgtEl>
                                          <p:spTgt spid="4">
                                            <p:txEl>
                                              <p:pRg st="1" end="1"/>
                                            </p:txEl>
                                          </p:spTgt>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68166" y="936619"/>
            <a:ext cx="11876689" cy="4168644"/>
          </a:xfrm>
          <a:prstGeom prst="rect">
            <a:avLst/>
          </a:prstGeom>
        </p:spPr>
        <p:txBody>
          <a:bodyPr vert="horz" wrap="square" lIns="0" tIns="16933" rIns="0" bIns="0" rtlCol="0">
            <a:noAutofit/>
          </a:bodyPr>
          <a:lstStyle/>
          <a:p>
            <a:pPr marL="16933" algn="ctr">
              <a:buSzPct val="159375"/>
              <a:tabLst>
                <a:tab pos="397067" algn="l"/>
                <a:tab pos="397913" algn="l"/>
              </a:tabLst>
              <a:defRPr/>
            </a:pPr>
            <a:r>
              <a:rPr lang="en-US" sz="6600" b="1" spc="-20" dirty="0">
                <a:solidFill>
                  <a:srgbClr val="C00000"/>
                </a:solidFill>
                <a:uFill>
                  <a:solidFill>
                    <a:srgbClr val="C00000"/>
                  </a:solidFill>
                </a:uFill>
                <a:latin typeface="Cambria" panose="02040503050406030204" pitchFamily="18" charset="0"/>
                <a:ea typeface="ＭＳ Ｐゴシック" pitchFamily="34" charset="-128"/>
                <a:cs typeface="Arial Black"/>
              </a:rPr>
              <a:t>NATRF2022</a:t>
            </a:r>
          </a:p>
          <a:p>
            <a:pPr marL="16933" algn="ctr">
              <a:buSzPct val="159375"/>
              <a:tabLst>
                <a:tab pos="397067" algn="l"/>
                <a:tab pos="397913" algn="l"/>
              </a:tabLst>
              <a:defRPr/>
            </a:pPr>
            <a:r>
              <a:rPr lang="en-US" sz="3733" b="1" dirty="0">
                <a:solidFill>
                  <a:prstClr val="black"/>
                </a:solidFill>
                <a:uFill>
                  <a:solidFill>
                    <a:srgbClr val="1F497D"/>
                  </a:solidFill>
                </a:uFill>
                <a:latin typeface="Cambria" panose="02040503050406030204" pitchFamily="18" charset="0"/>
                <a:ea typeface="ＭＳ Ｐゴシック" pitchFamily="34" charset="-128"/>
                <a:cs typeface="Arial"/>
              </a:rPr>
              <a:t>North </a:t>
            </a:r>
            <a:r>
              <a:rPr lang="en-US" sz="3733" b="1" spc="-7" dirty="0">
                <a:solidFill>
                  <a:prstClr val="black"/>
                </a:solidFill>
                <a:uFill>
                  <a:solidFill>
                    <a:srgbClr val="1F497D"/>
                  </a:solidFill>
                </a:uFill>
                <a:latin typeface="Cambria" panose="02040503050406030204" pitchFamily="18" charset="0"/>
                <a:ea typeface="ＭＳ Ｐゴシック" pitchFamily="34" charset="-128"/>
                <a:cs typeface="Arial"/>
              </a:rPr>
              <a:t>American </a:t>
            </a:r>
            <a:r>
              <a:rPr lang="en-US" sz="3733" b="1" spc="-20" dirty="0">
                <a:solidFill>
                  <a:prstClr val="black"/>
                </a:solidFill>
                <a:uFill>
                  <a:solidFill>
                    <a:srgbClr val="1F497D"/>
                  </a:solidFill>
                </a:uFill>
                <a:latin typeface="Cambria" panose="02040503050406030204" pitchFamily="18" charset="0"/>
                <a:ea typeface="ＭＳ Ｐゴシック" pitchFamily="34" charset="-128"/>
                <a:cs typeface="Arial"/>
              </a:rPr>
              <a:t>Terrestrial Reference Frame of 2022</a:t>
            </a:r>
            <a:endParaRPr lang="en-US" sz="3733" b="1" spc="-7" dirty="0">
              <a:solidFill>
                <a:prstClr val="black"/>
              </a:solidFill>
              <a:uFill>
                <a:solidFill>
                  <a:srgbClr val="1F497D"/>
                </a:solidFill>
              </a:uFill>
              <a:latin typeface="Cambria" panose="02040503050406030204" pitchFamily="18" charset="0"/>
              <a:ea typeface="ＭＳ Ｐゴシック" pitchFamily="34" charset="-128"/>
              <a:cs typeface="Arial"/>
            </a:endParaRPr>
          </a:p>
          <a:p>
            <a:pPr marL="16933" algn="ctr" defTabSz="457189" fontAlgn="base">
              <a:spcBef>
                <a:spcPts val="1800"/>
              </a:spcBef>
              <a:spcAft>
                <a:spcPts val="1800"/>
              </a:spcAft>
              <a:buSzPct val="159375"/>
              <a:tabLst>
                <a:tab pos="397067" algn="l"/>
                <a:tab pos="397913" algn="l"/>
              </a:tabLst>
              <a:defRPr/>
            </a:pPr>
            <a:r>
              <a:rPr lang="en-US" sz="4200" b="1" i="1" spc="-20" dirty="0">
                <a:solidFill>
                  <a:prstClr val="black">
                    <a:lumMod val="50000"/>
                    <a:lumOff val="50000"/>
                  </a:prstClr>
                </a:solidFill>
                <a:uFill>
                  <a:solidFill>
                    <a:srgbClr val="C00000"/>
                  </a:solidFill>
                </a:uFill>
                <a:latin typeface="Cambria" panose="02040503050406030204" pitchFamily="18" charset="0"/>
                <a:ea typeface="ＭＳ Ｐゴシック" pitchFamily="34" charset="-128"/>
                <a:cs typeface="Arial Black"/>
              </a:rPr>
              <a:t>will replace</a:t>
            </a:r>
          </a:p>
          <a:p>
            <a:pPr marL="16933" algn="ctr">
              <a:buSzPct val="159375"/>
              <a:tabLst>
                <a:tab pos="397067" algn="l"/>
                <a:tab pos="397913" algn="l"/>
              </a:tabLst>
              <a:defRPr/>
            </a:pPr>
            <a:r>
              <a:rPr lang="en-US" sz="6000" b="1" spc="-20" dirty="0">
                <a:solidFill>
                  <a:srgbClr val="C00000"/>
                </a:solidFill>
                <a:uFill>
                  <a:solidFill>
                    <a:srgbClr val="C00000"/>
                  </a:solidFill>
                </a:uFill>
                <a:latin typeface="Cambria" panose="02040503050406030204" pitchFamily="18" charset="0"/>
                <a:ea typeface="ＭＳ Ｐゴシック" pitchFamily="34" charset="-128"/>
                <a:cs typeface="Arial Black"/>
              </a:rPr>
              <a:t>NAD83</a:t>
            </a:r>
          </a:p>
          <a:p>
            <a:pPr marL="16933" algn="ctr">
              <a:buSzPct val="159375"/>
              <a:tabLst>
                <a:tab pos="397067" algn="l"/>
                <a:tab pos="397913" algn="l"/>
              </a:tabLst>
              <a:defRPr/>
            </a:pPr>
            <a:r>
              <a:rPr lang="en-US" sz="3200" b="1" dirty="0">
                <a:solidFill>
                  <a:prstClr val="black"/>
                </a:solidFill>
                <a:uFill>
                  <a:solidFill>
                    <a:srgbClr val="1F497D"/>
                  </a:solidFill>
                </a:uFill>
                <a:latin typeface="Cambria" panose="02040503050406030204" pitchFamily="18" charset="0"/>
                <a:ea typeface="ＭＳ Ｐゴシック" pitchFamily="34" charset="-128"/>
                <a:cs typeface="Arial"/>
              </a:rPr>
              <a:t>North </a:t>
            </a:r>
            <a:r>
              <a:rPr lang="en-US" sz="3200" b="1" spc="-7" dirty="0">
                <a:solidFill>
                  <a:prstClr val="black"/>
                </a:solidFill>
                <a:uFill>
                  <a:solidFill>
                    <a:srgbClr val="1F497D"/>
                  </a:solidFill>
                </a:uFill>
                <a:latin typeface="Cambria" panose="02040503050406030204" pitchFamily="18" charset="0"/>
                <a:ea typeface="ＭＳ Ｐゴシック" pitchFamily="34" charset="-128"/>
                <a:cs typeface="Arial"/>
              </a:rPr>
              <a:t>American </a:t>
            </a:r>
            <a:r>
              <a:rPr lang="en-US" sz="3200" b="1" spc="-20" dirty="0">
                <a:solidFill>
                  <a:prstClr val="black"/>
                </a:solidFill>
                <a:uFill>
                  <a:solidFill>
                    <a:srgbClr val="1F497D"/>
                  </a:solidFill>
                </a:uFill>
                <a:latin typeface="Cambria" panose="02040503050406030204" pitchFamily="18" charset="0"/>
                <a:ea typeface="ＭＳ Ｐゴシック" pitchFamily="34" charset="-128"/>
                <a:cs typeface="Arial"/>
              </a:rPr>
              <a:t>Datum of 1983</a:t>
            </a:r>
          </a:p>
        </p:txBody>
      </p:sp>
      <p:sp>
        <p:nvSpPr>
          <p:cNvPr id="2" name="TextBox 1">
            <a:extLst>
              <a:ext uri="{FF2B5EF4-FFF2-40B4-BE49-F238E27FC236}">
                <a16:creationId xmlns:a16="http://schemas.microsoft.com/office/drawing/2014/main" id="{5796E2A2-0094-497B-AB4E-FD413C87AB6A}"/>
              </a:ext>
            </a:extLst>
          </p:cNvPr>
          <p:cNvSpPr txBox="1"/>
          <p:nvPr/>
        </p:nvSpPr>
        <p:spPr>
          <a:xfrm>
            <a:off x="-23443" y="5675154"/>
            <a:ext cx="12215444" cy="666786"/>
          </a:xfrm>
          <a:prstGeom prst="rect">
            <a:avLst/>
          </a:prstGeom>
          <a:noFill/>
        </p:spPr>
        <p:txBody>
          <a:bodyPr wrap="square" rtlCol="0">
            <a:spAutoFit/>
          </a:bodyPr>
          <a:lstStyle/>
          <a:p>
            <a:pPr algn="ctr"/>
            <a:r>
              <a:rPr lang="en-US" sz="3733" i="1" dirty="0">
                <a:latin typeface="Cambria" panose="02040503050406030204" pitchFamily="18" charset="0"/>
                <a:ea typeface="Cambria" panose="02040503050406030204" pitchFamily="18" charset="0"/>
              </a:rPr>
              <a:t>Technically, not just NATRF2022 but also its 3 sister TRFs…</a:t>
            </a:r>
          </a:p>
        </p:txBody>
      </p:sp>
    </p:spTree>
    <p:extLst>
      <p:ext uri="{BB962C8B-B14F-4D97-AF65-F5344CB8AC3E}">
        <p14:creationId xmlns:p14="http://schemas.microsoft.com/office/powerpoint/2010/main" val="76924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54935"/>
            <a:ext cx="12192000" cy="83691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5333" spc="-7" dirty="0">
                <a:cs typeface="Calibri"/>
              </a:rPr>
              <a:t>Four</a:t>
            </a:r>
            <a:r>
              <a:rPr sz="5333" spc="-7" dirty="0">
                <a:cs typeface="Calibri"/>
              </a:rPr>
              <a:t> </a:t>
            </a:r>
            <a:r>
              <a:rPr lang="en-US" sz="5333" spc="-7" dirty="0">
                <a:cs typeface="Calibri"/>
              </a:rPr>
              <a:t>T</a:t>
            </a:r>
            <a:r>
              <a:rPr sz="5333" spc="-47" dirty="0">
                <a:cs typeface="Calibri"/>
              </a:rPr>
              <a:t>R</a:t>
            </a:r>
            <a:r>
              <a:rPr sz="5333" spc="-27" dirty="0">
                <a:cs typeface="Calibri"/>
              </a:rPr>
              <a:t>Fs</a:t>
            </a:r>
            <a:r>
              <a:rPr lang="en-US" sz="5333" spc="-27" dirty="0">
                <a:cs typeface="Calibri"/>
              </a:rPr>
              <a:t> for Modernized NSRS</a:t>
            </a:r>
            <a:endParaRPr sz="5333" dirty="0">
              <a:cs typeface="Calibri"/>
            </a:endParaRPr>
          </a:p>
        </p:txBody>
      </p:sp>
      <p:sp>
        <p:nvSpPr>
          <p:cNvPr id="4" name="object 4"/>
          <p:cNvSpPr txBox="1"/>
          <p:nvPr/>
        </p:nvSpPr>
        <p:spPr>
          <a:xfrm>
            <a:off x="324091" y="1531837"/>
            <a:ext cx="11559251" cy="5225803"/>
          </a:xfrm>
          <a:prstGeom prst="rect">
            <a:avLst/>
          </a:prstGeom>
        </p:spPr>
        <p:txBody>
          <a:bodyPr vert="horz" wrap="square" lIns="0" tIns="16933" rIns="0" bIns="0" rtlCol="0">
            <a:noAutofit/>
          </a:bodyPr>
          <a:lstStyle/>
          <a:p>
            <a:pPr defTabSz="457189" fontAlgn="base">
              <a:lnSpc>
                <a:spcPts val="2533"/>
              </a:lnSpc>
              <a:spcBef>
                <a:spcPts val="600"/>
              </a:spcBef>
              <a:spcAft>
                <a:spcPts val="600"/>
              </a:spcAft>
              <a:buSzPct val="100000"/>
              <a:tabLst>
                <a:tab pos="397067" algn="l"/>
                <a:tab pos="397913" algn="l"/>
              </a:tabLst>
              <a:defRPr/>
            </a:pPr>
            <a:r>
              <a:rPr sz="3600" dirty="0">
                <a:uFill>
                  <a:solidFill>
                    <a:srgbClr val="1F497D"/>
                  </a:solidFill>
                </a:uFill>
                <a:latin typeface="Cambria" panose="02040503050406030204" pitchFamily="18" charset="0"/>
                <a:ea typeface="ＭＳ Ｐゴシック" pitchFamily="34" charset="-128"/>
                <a:cs typeface="Arial"/>
              </a:rPr>
              <a:t>North </a:t>
            </a:r>
            <a:r>
              <a:rPr sz="3600" spc="-7" dirty="0">
                <a:uFill>
                  <a:solidFill>
                    <a:srgbClr val="1F497D"/>
                  </a:solidFill>
                </a:uFill>
                <a:latin typeface="Cambria" panose="02040503050406030204" pitchFamily="18" charset="0"/>
                <a:ea typeface="ＭＳ Ｐゴシック" pitchFamily="34" charset="-128"/>
                <a:cs typeface="Arial"/>
              </a:rPr>
              <a:t>American </a:t>
            </a:r>
            <a:r>
              <a:rPr sz="3600" spc="-20" dirty="0">
                <a:uFill>
                  <a:solidFill>
                    <a:srgbClr val="1F497D"/>
                  </a:solidFill>
                </a:uFill>
                <a:latin typeface="Cambria" panose="02040503050406030204" pitchFamily="18" charset="0"/>
                <a:ea typeface="ＭＳ Ｐゴシック" pitchFamily="34" charset="-128"/>
                <a:cs typeface="Arial"/>
              </a:rPr>
              <a:t>Terrestrial </a:t>
            </a:r>
            <a:r>
              <a:rPr sz="3600" spc="-7" dirty="0">
                <a:uFill>
                  <a:solidFill>
                    <a:srgbClr val="1F497D"/>
                  </a:solidFill>
                </a:uFill>
                <a:latin typeface="Cambria" panose="02040503050406030204" pitchFamily="18" charset="0"/>
                <a:ea typeface="ＭＳ Ｐゴシック" pitchFamily="34" charset="-128"/>
                <a:cs typeface="Arial"/>
              </a:rPr>
              <a:t>Reference Frame of</a:t>
            </a:r>
            <a:r>
              <a:rPr sz="3600" spc="-33" dirty="0">
                <a:uFill>
                  <a:solidFill>
                    <a:srgbClr val="1F497D"/>
                  </a:solidFill>
                </a:uFill>
                <a:latin typeface="Cambria" panose="02040503050406030204" pitchFamily="18" charset="0"/>
                <a:ea typeface="ＭＳ Ｐゴシック" pitchFamily="34" charset="-128"/>
                <a:cs typeface="Arial"/>
              </a:rPr>
              <a:t> </a:t>
            </a:r>
            <a:r>
              <a:rPr sz="3600" spc="-7" dirty="0">
                <a:uFill>
                  <a:solidFill>
                    <a:srgbClr val="1F497D"/>
                  </a:solidFill>
                </a:uFill>
                <a:latin typeface="Cambria" panose="02040503050406030204" pitchFamily="18" charset="0"/>
                <a:ea typeface="ＭＳ Ｐゴシック" pitchFamily="34" charset="-128"/>
                <a:cs typeface="Arial"/>
              </a:rPr>
              <a:t>2022</a:t>
            </a:r>
            <a:endParaRPr sz="3600" dirty="0">
              <a:latin typeface="Cambria" panose="02040503050406030204" pitchFamily="18" charset="0"/>
              <a:ea typeface="ＭＳ Ｐゴシック" pitchFamily="34" charset="-128"/>
              <a:cs typeface="Arial"/>
            </a:endParaRPr>
          </a:p>
          <a:p>
            <a:pPr defTabSz="457189" fontAlgn="base">
              <a:lnSpc>
                <a:spcPts val="2533"/>
              </a:lnSpc>
              <a:spcBef>
                <a:spcPts val="600"/>
              </a:spcBef>
              <a:spcAft>
                <a:spcPts val="600"/>
              </a:spcAft>
              <a:defRPr/>
            </a:pPr>
            <a:r>
              <a:rPr lang="en-US" sz="3600" spc="-20" dirty="0">
                <a:solidFill>
                  <a:srgbClr val="C00000"/>
                </a:solidFill>
                <a:uFill>
                  <a:solidFill>
                    <a:srgbClr val="C00000"/>
                  </a:solidFill>
                </a:uFill>
                <a:latin typeface="Cambria" panose="02040503050406030204" pitchFamily="18" charset="0"/>
                <a:ea typeface="ＭＳ Ｐゴシック" pitchFamily="34" charset="-128"/>
                <a:cs typeface="Arial Black"/>
              </a:rPr>
              <a:t>	</a:t>
            </a:r>
            <a:r>
              <a:rPr sz="3600" spc="-20" dirty="0">
                <a:solidFill>
                  <a:srgbClr val="C00000"/>
                </a:solidFill>
                <a:uFill>
                  <a:solidFill>
                    <a:srgbClr val="C00000"/>
                  </a:solidFill>
                </a:uFill>
                <a:latin typeface="Cambria" panose="02040503050406030204" pitchFamily="18" charset="0"/>
                <a:ea typeface="ＭＳ Ｐゴシック" pitchFamily="34" charset="-128"/>
                <a:cs typeface="Arial Black"/>
              </a:rPr>
              <a:t>(NATRF2022)</a:t>
            </a:r>
            <a:endParaRPr lang="en-US" sz="3600" spc="-20"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514338" indent="-514338" defTabSz="457189" fontAlgn="base">
              <a:lnSpc>
                <a:spcPts val="2533"/>
              </a:lnSpc>
              <a:spcBef>
                <a:spcPts val="600"/>
              </a:spcBef>
              <a:spcAft>
                <a:spcPts val="600"/>
              </a:spcAft>
              <a:buFont typeface="+mj-lt"/>
              <a:buAutoNum type="arabicPeriod"/>
              <a:defRPr/>
            </a:pPr>
            <a:endParaRPr lang="en-US" sz="3600" spc="-20"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a:lnSpc>
                <a:spcPts val="2533"/>
              </a:lnSpc>
              <a:spcBef>
                <a:spcPts val="600"/>
              </a:spcBef>
              <a:spcAft>
                <a:spcPts val="600"/>
              </a:spcAft>
              <a:buSzPct val="100000"/>
              <a:tabLst>
                <a:tab pos="397067" algn="l"/>
                <a:tab pos="397913" algn="l"/>
              </a:tabLst>
              <a:defRPr/>
            </a:pPr>
            <a:r>
              <a:rPr sz="3600" dirty="0">
                <a:uFill>
                  <a:solidFill>
                    <a:srgbClr val="1F497D"/>
                  </a:solidFill>
                </a:uFill>
                <a:latin typeface="Cambria" panose="02040503050406030204" pitchFamily="18" charset="0"/>
                <a:ea typeface="ＭＳ Ｐゴシック" pitchFamily="34" charset="-128"/>
                <a:cs typeface="Arial"/>
              </a:rPr>
              <a:t>Pacific Terrestrial Reference Frame of 2022</a:t>
            </a:r>
          </a:p>
          <a:p>
            <a:pPr defTabSz="457189" fontAlgn="base">
              <a:lnSpc>
                <a:spcPts val="2533"/>
              </a:lnSpc>
              <a:spcBef>
                <a:spcPts val="600"/>
              </a:spcBef>
              <a:spcAft>
                <a:spcPts val="600"/>
              </a:spcAft>
              <a:defRPr/>
            </a:pPr>
            <a:r>
              <a:rPr lang="en-US" sz="3600" spc="-40" dirty="0">
                <a:solidFill>
                  <a:srgbClr val="C00000"/>
                </a:solidFill>
                <a:latin typeface="Cambria" panose="02040503050406030204" pitchFamily="18" charset="0"/>
                <a:ea typeface="ＭＳ Ｐゴシック" pitchFamily="34" charset="-128"/>
                <a:cs typeface="Arial Black"/>
              </a:rPr>
              <a:t>	</a:t>
            </a:r>
            <a:r>
              <a:rPr sz="3600" spc="-40" dirty="0">
                <a:solidFill>
                  <a:srgbClr val="C00000"/>
                </a:solidFill>
                <a:latin typeface="Cambria" panose="02040503050406030204" pitchFamily="18" charset="0"/>
                <a:ea typeface="ＭＳ Ｐゴシック" pitchFamily="34" charset="-128"/>
                <a:cs typeface="Arial Black"/>
              </a:rPr>
              <a:t>(PATRF2022)</a:t>
            </a:r>
            <a:endParaRPr lang="en-US" sz="3600" spc="-40" dirty="0">
              <a:solidFill>
                <a:srgbClr val="C00000"/>
              </a:solidFill>
              <a:latin typeface="Cambria" panose="02040503050406030204" pitchFamily="18" charset="0"/>
              <a:ea typeface="ＭＳ Ｐゴシック" pitchFamily="34" charset="-128"/>
              <a:cs typeface="Arial Black"/>
            </a:endParaRPr>
          </a:p>
          <a:p>
            <a:pPr marL="514338" indent="-514338" defTabSz="457189" fontAlgn="base">
              <a:lnSpc>
                <a:spcPts val="2533"/>
              </a:lnSpc>
              <a:spcBef>
                <a:spcPts val="600"/>
              </a:spcBef>
              <a:spcAft>
                <a:spcPts val="600"/>
              </a:spcAft>
              <a:buFont typeface="+mj-lt"/>
              <a:buAutoNum type="arabicPeriod"/>
              <a:defRPr/>
            </a:pPr>
            <a:endParaRPr lang="en-US" sz="3600" spc="-40" dirty="0">
              <a:solidFill>
                <a:srgbClr val="C00000"/>
              </a:solidFill>
              <a:latin typeface="Cambria" panose="02040503050406030204" pitchFamily="18" charset="0"/>
              <a:ea typeface="ＭＳ Ｐゴシック" pitchFamily="34" charset="-128"/>
              <a:cs typeface="Arial"/>
            </a:endParaRPr>
          </a:p>
          <a:p>
            <a:pPr>
              <a:lnSpc>
                <a:spcPts val="2533"/>
              </a:lnSpc>
              <a:spcBef>
                <a:spcPts val="600"/>
              </a:spcBef>
              <a:spcAft>
                <a:spcPts val="600"/>
              </a:spcAft>
              <a:buSzPct val="100000"/>
              <a:tabLst>
                <a:tab pos="397067" algn="l"/>
                <a:tab pos="397913" algn="l"/>
              </a:tabLst>
              <a:defRPr/>
            </a:pPr>
            <a:r>
              <a:rPr sz="3600" dirty="0">
                <a:uFill>
                  <a:solidFill>
                    <a:srgbClr val="1F497D"/>
                  </a:solidFill>
                </a:uFill>
                <a:latin typeface="Cambria" panose="02040503050406030204" pitchFamily="18" charset="0"/>
                <a:ea typeface="ＭＳ Ｐゴシック" pitchFamily="34" charset="-128"/>
                <a:cs typeface="Arial"/>
              </a:rPr>
              <a:t>Caribbean Terrestrial Reference Frame of 2022</a:t>
            </a:r>
          </a:p>
          <a:p>
            <a:pPr defTabSz="457189" fontAlgn="base">
              <a:lnSpc>
                <a:spcPts val="2533"/>
              </a:lnSpc>
              <a:spcBef>
                <a:spcPts val="600"/>
              </a:spcBef>
              <a:spcAft>
                <a:spcPts val="600"/>
              </a:spcAft>
              <a:defRPr/>
            </a:pPr>
            <a:r>
              <a:rPr lang="en-US" sz="3600" spc="-20" dirty="0">
                <a:solidFill>
                  <a:srgbClr val="C00000"/>
                </a:solidFill>
                <a:latin typeface="Cambria" panose="02040503050406030204" pitchFamily="18" charset="0"/>
                <a:ea typeface="ＭＳ Ｐゴシック" pitchFamily="34" charset="-128"/>
                <a:cs typeface="Arial Black"/>
              </a:rPr>
              <a:t>	</a:t>
            </a:r>
            <a:r>
              <a:rPr sz="3600" spc="-20" dirty="0">
                <a:solidFill>
                  <a:srgbClr val="C00000"/>
                </a:solidFill>
                <a:latin typeface="Cambria" panose="02040503050406030204" pitchFamily="18" charset="0"/>
                <a:ea typeface="ＭＳ Ｐゴシック" pitchFamily="34" charset="-128"/>
                <a:cs typeface="Arial Black"/>
              </a:rPr>
              <a:t>(CATRF2022)</a:t>
            </a:r>
            <a:endParaRPr lang="en-US" sz="3600" spc="-20" dirty="0">
              <a:solidFill>
                <a:srgbClr val="C00000"/>
              </a:solidFill>
              <a:latin typeface="Cambria" panose="02040503050406030204" pitchFamily="18" charset="0"/>
              <a:ea typeface="ＭＳ Ｐゴシック" pitchFamily="34" charset="-128"/>
              <a:cs typeface="Arial Black"/>
            </a:endParaRPr>
          </a:p>
          <a:p>
            <a:pPr marL="514338" indent="-514338" defTabSz="457189" fontAlgn="base">
              <a:lnSpc>
                <a:spcPts val="2533"/>
              </a:lnSpc>
              <a:spcBef>
                <a:spcPts val="600"/>
              </a:spcBef>
              <a:spcAft>
                <a:spcPts val="600"/>
              </a:spcAft>
              <a:buFont typeface="+mj-lt"/>
              <a:buAutoNum type="arabicPeriod"/>
              <a:defRPr/>
            </a:pPr>
            <a:endParaRPr lang="en-US" sz="3600" spc="-20" dirty="0">
              <a:solidFill>
                <a:srgbClr val="C00000"/>
              </a:solidFill>
              <a:latin typeface="Cambria" panose="02040503050406030204" pitchFamily="18" charset="0"/>
              <a:ea typeface="ＭＳ Ｐゴシック" pitchFamily="34" charset="-128"/>
              <a:cs typeface="Arial"/>
            </a:endParaRPr>
          </a:p>
          <a:p>
            <a:pPr>
              <a:lnSpc>
                <a:spcPts val="2533"/>
              </a:lnSpc>
              <a:spcBef>
                <a:spcPts val="600"/>
              </a:spcBef>
              <a:spcAft>
                <a:spcPts val="600"/>
              </a:spcAft>
              <a:buSzPct val="100000"/>
              <a:tabLst>
                <a:tab pos="397067" algn="l"/>
                <a:tab pos="397913" algn="l"/>
              </a:tabLst>
              <a:defRPr/>
            </a:pPr>
            <a:r>
              <a:rPr sz="3600" dirty="0">
                <a:uFill>
                  <a:solidFill>
                    <a:srgbClr val="1F497D"/>
                  </a:solidFill>
                </a:uFill>
                <a:latin typeface="Cambria" panose="02040503050406030204" pitchFamily="18" charset="0"/>
                <a:ea typeface="ＭＳ Ｐゴシック" pitchFamily="34" charset="-128"/>
                <a:cs typeface="Arial"/>
              </a:rPr>
              <a:t>Mariana Terrestrial Reference Frame of</a:t>
            </a:r>
            <a:r>
              <a:rPr lang="en-US" sz="3600" dirty="0">
                <a:uFill>
                  <a:solidFill>
                    <a:srgbClr val="1F497D"/>
                  </a:solidFill>
                </a:uFill>
                <a:latin typeface="Cambria" panose="02040503050406030204" pitchFamily="18" charset="0"/>
                <a:ea typeface="ＭＳ Ｐゴシック" pitchFamily="34" charset="-128"/>
                <a:cs typeface="Arial"/>
              </a:rPr>
              <a:t> 2022</a:t>
            </a:r>
            <a:endParaRPr sz="3600" dirty="0">
              <a:uFill>
                <a:solidFill>
                  <a:srgbClr val="1F497D"/>
                </a:solidFill>
              </a:uFill>
              <a:latin typeface="Cambria" panose="02040503050406030204" pitchFamily="18" charset="0"/>
              <a:ea typeface="ＭＳ Ｐゴシック" pitchFamily="34" charset="-128"/>
              <a:cs typeface="Arial"/>
            </a:endParaRPr>
          </a:p>
          <a:p>
            <a:pPr defTabSz="457189" fontAlgn="base">
              <a:lnSpc>
                <a:spcPts val="2533"/>
              </a:lnSpc>
              <a:spcBef>
                <a:spcPts val="600"/>
              </a:spcBef>
              <a:spcAft>
                <a:spcPts val="600"/>
              </a:spcAft>
              <a:defRPr/>
            </a:pPr>
            <a:r>
              <a:rPr lang="en-US" sz="3600" spc="-20" dirty="0">
                <a:solidFill>
                  <a:srgbClr val="C00000"/>
                </a:solidFill>
                <a:latin typeface="Cambria" panose="02040503050406030204" pitchFamily="18" charset="0"/>
                <a:ea typeface="ＭＳ Ｐゴシック" pitchFamily="34" charset="-128"/>
                <a:cs typeface="Arial Black"/>
              </a:rPr>
              <a:t>	</a:t>
            </a:r>
            <a:r>
              <a:rPr sz="3600" spc="-20" dirty="0">
                <a:solidFill>
                  <a:srgbClr val="C00000"/>
                </a:solidFill>
                <a:latin typeface="Cambria" panose="02040503050406030204" pitchFamily="18" charset="0"/>
                <a:ea typeface="ＭＳ Ｐゴシック" pitchFamily="34" charset="-128"/>
                <a:cs typeface="Arial Black"/>
              </a:rPr>
              <a:t>(MATRF2022)</a:t>
            </a:r>
            <a:endParaRPr sz="3600" dirty="0">
              <a:solidFill>
                <a:prstClr val="black"/>
              </a:solid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51060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860094"/>
            <a:ext cx="8229600" cy="4026631"/>
          </a:xfrm>
        </p:spPr>
        <p:txBody>
          <a:bodyPr>
            <a:normAutofit fontScale="85000" lnSpcReduction="20000"/>
          </a:bodyPr>
          <a:lstStyle/>
          <a:p>
            <a:pPr marL="0" indent="0">
              <a:buNone/>
            </a:pPr>
            <a:r>
              <a:rPr lang="en-US" dirty="0">
                <a:latin typeface="Cambria" panose="02040503050406030204" pitchFamily="18" charset="0"/>
                <a:ea typeface="Cambria" panose="02040503050406030204" pitchFamily="18" charset="0"/>
              </a:rPr>
              <a:t> </a:t>
            </a:r>
          </a:p>
          <a:p>
            <a:pPr marL="457189"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457189" lvl="1" indent="0">
              <a:buNone/>
            </a:pPr>
            <a:r>
              <a:rPr lang="en-US" dirty="0">
                <a:latin typeface="Cambria" panose="02040503050406030204" pitchFamily="18" charset="0"/>
                <a:ea typeface="Cambria" panose="02040503050406030204" pitchFamily="18" charset="0"/>
              </a:rPr>
              <a:t>					(~47,000 employees)</a:t>
            </a:r>
          </a:p>
          <a:p>
            <a:pPr marL="457189" lvl="1" indent="0">
              <a:buNone/>
            </a:pPr>
            <a:r>
              <a:rPr lang="en-US" dirty="0">
                <a:latin typeface="Cambria" panose="02040503050406030204" pitchFamily="18" charset="0"/>
                <a:ea typeface="Cambria" panose="02040503050406030204" pitchFamily="18" charset="0"/>
              </a:rPr>
              <a:t>			</a:t>
            </a:r>
          </a:p>
          <a:p>
            <a:pPr marL="457189" lvl="1" indent="0">
              <a:buNone/>
            </a:pPr>
            <a:r>
              <a:rPr lang="en-US" dirty="0">
                <a:latin typeface="Cambria" panose="02040503050406030204" pitchFamily="18" charset="0"/>
                <a:ea typeface="Cambria" panose="02040503050406030204" pitchFamily="18" charset="0"/>
              </a:rPr>
              <a:t>			-National Oceanic and Atmospheric 						Administration (NOAA)</a:t>
            </a:r>
          </a:p>
          <a:p>
            <a:pPr marL="457189" lvl="1" indent="0">
              <a:buNone/>
            </a:pPr>
            <a:r>
              <a:rPr lang="en-US" dirty="0">
                <a:latin typeface="Cambria" panose="02040503050406030204" pitchFamily="18" charset="0"/>
                <a:ea typeface="Cambria" panose="02040503050406030204" pitchFamily="18" charset="0"/>
              </a:rPr>
              <a:t>					</a:t>
            </a:r>
          </a:p>
          <a:p>
            <a:pPr marL="457189" lvl="1" indent="0">
              <a:buNone/>
            </a:pPr>
            <a:r>
              <a:rPr lang="en-US" dirty="0">
                <a:latin typeface="Cambria" panose="02040503050406030204" pitchFamily="18" charset="0"/>
                <a:ea typeface="Cambria" panose="02040503050406030204" pitchFamily="18" charset="0"/>
              </a:rPr>
              <a:t>			-National Ocean Service (NOS)</a:t>
            </a:r>
          </a:p>
        </p:txBody>
      </p:sp>
      <p:sp>
        <p:nvSpPr>
          <p:cNvPr id="3" name="Title 2"/>
          <p:cNvSpPr>
            <a:spLocks noGrp="1"/>
          </p:cNvSpPr>
          <p:nvPr>
            <p:ph type="title"/>
          </p:nvPr>
        </p:nvSpPr>
        <p:spPr>
          <a:xfrm>
            <a:off x="1981200" y="160337"/>
            <a:ext cx="8229600" cy="1143000"/>
          </a:xfrm>
        </p:spPr>
        <p:txBody>
          <a:bodyPr>
            <a:normAutofit/>
          </a:bodyPr>
          <a:lstStyle/>
          <a:p>
            <a:r>
              <a:rPr lang="en-US" sz="5333" dirty="0"/>
              <a:t>Organizational Structure</a:t>
            </a:r>
          </a:p>
        </p:txBody>
      </p:sp>
      <p:pic>
        <p:nvPicPr>
          <p:cNvPr id="4" name="DoC logo"/>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2836" y="1386457"/>
            <a:ext cx="997792" cy="997792"/>
          </a:xfrm>
          <a:prstGeom prst="rect">
            <a:avLst/>
          </a:prstGeom>
          <a:noFill/>
          <a:ln>
            <a:noFill/>
          </a:ln>
        </p:spPr>
      </p:pic>
      <p:pic>
        <p:nvPicPr>
          <p:cNvPr id="5" name="NOAA logo"/>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03878" y="2843650"/>
            <a:ext cx="1135711" cy="1135711"/>
          </a:xfrm>
          <a:prstGeom prst="rect">
            <a:avLst/>
          </a:prstGeom>
          <a:noFill/>
          <a:ln>
            <a:noFill/>
          </a:ln>
        </p:spPr>
      </p:pic>
      <p:pic>
        <p:nvPicPr>
          <p:cNvPr id="6" name="NGS logo"/>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41311" y="5272873"/>
            <a:ext cx="1258635" cy="1265665"/>
          </a:xfrm>
          <a:prstGeom prst="rect">
            <a:avLst/>
          </a:prstGeom>
        </p:spPr>
      </p:pic>
      <p:cxnSp>
        <p:nvCxnSpPr>
          <p:cNvPr id="11" name="Straight Arrow Connector 10"/>
          <p:cNvCxnSpPr/>
          <p:nvPr/>
        </p:nvCxnSpPr>
        <p:spPr>
          <a:xfrm>
            <a:off x="6096000" y="2368852"/>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096000" y="3713968"/>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106275" y="4780654"/>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1981200" y="4939674"/>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lvl="1" indent="0" defTabSz="457189">
              <a:buNone/>
              <a:defRPr/>
            </a:pPr>
            <a:endParaRPr lang="en-US" dirty="0">
              <a:solidFill>
                <a:prstClr val="black"/>
              </a:solidFill>
              <a:latin typeface="Cambria" panose="02040503050406030204" pitchFamily="18" charset="0"/>
              <a:ea typeface="Cambria" panose="02040503050406030204" pitchFamily="18" charset="0"/>
            </a:endParaRPr>
          </a:p>
          <a:p>
            <a:pPr marL="457189" lvl="1" indent="0" defTabSz="457189">
              <a:buNone/>
              <a:defRPr/>
            </a:pPr>
            <a:r>
              <a:rPr lang="en-US" dirty="0">
                <a:solidFill>
                  <a:prstClr val="black"/>
                </a:solidFill>
                <a:latin typeface="Cambria" panose="02040503050406030204" pitchFamily="18" charset="0"/>
                <a:ea typeface="Cambria" panose="02040503050406030204" pitchFamily="18" charset="0"/>
              </a:rPr>
              <a:t>				-National Geodetic Survey (NGS)</a:t>
            </a:r>
          </a:p>
          <a:p>
            <a:pPr marL="457189" lvl="1" indent="0" defTabSz="457189">
              <a:buNone/>
              <a:defRPr/>
            </a:pPr>
            <a:r>
              <a:rPr lang="en-US" dirty="0">
                <a:solidFill>
                  <a:prstClr val="black"/>
                </a:solidFill>
                <a:latin typeface="Cambria" panose="02040503050406030204" pitchFamily="18" charset="0"/>
                <a:ea typeface="Cambria" panose="02040503050406030204" pitchFamily="18" charset="0"/>
              </a:rPr>
              <a:t>						(~175 employees)</a:t>
            </a:r>
          </a:p>
          <a:p>
            <a:pPr marL="457189" lvl="1" indent="0" defTabSz="457189">
              <a:buNone/>
              <a:defRPr/>
            </a:pPr>
            <a:endParaRPr lang="en-US"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849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cNvSpPr>
            <a:spLocks noGrp="1"/>
          </p:cNvSpPr>
          <p:nvPr>
            <p:ph idx="1"/>
          </p:nvPr>
        </p:nvSpPr>
        <p:spPr>
          <a:xfrm>
            <a:off x="157318" y="1161070"/>
            <a:ext cx="11543069" cy="5186119"/>
          </a:xfrm>
        </p:spPr>
        <p:txBody>
          <a:bodyPr>
            <a:normAutofit/>
          </a:bodyPr>
          <a:lstStyle/>
          <a:p>
            <a:r>
              <a:rPr lang="en-US" dirty="0">
                <a:latin typeface="Cambria" panose="02040503050406030204" pitchFamily="18" charset="0"/>
                <a:ea typeface="Cambria" panose="02040503050406030204" pitchFamily="18" charset="0"/>
              </a:rPr>
              <a:t>Existing, accepted terminology</a:t>
            </a:r>
          </a:p>
          <a:p>
            <a:pPr lvl="1"/>
            <a:r>
              <a:rPr lang="en-US" b="1" dirty="0">
                <a:latin typeface="Cambria" panose="02040503050406030204" pitchFamily="18" charset="0"/>
                <a:ea typeface="Cambria" panose="02040503050406030204" pitchFamily="18" charset="0"/>
              </a:rPr>
              <a:t>I</a:t>
            </a:r>
            <a:r>
              <a:rPr lang="en-US" dirty="0">
                <a:latin typeface="Cambria" panose="02040503050406030204" pitchFamily="18" charset="0"/>
                <a:ea typeface="Cambria" panose="02040503050406030204" pitchFamily="18" charset="0"/>
              </a:rPr>
              <a:t>nternational </a:t>
            </a:r>
            <a:r>
              <a:rPr lang="en-US" b="1" dirty="0">
                <a:latin typeface="Cambria" panose="02040503050406030204" pitchFamily="18" charset="0"/>
                <a:ea typeface="Cambria" panose="02040503050406030204" pitchFamily="18" charset="0"/>
              </a:rPr>
              <a:t>TRF</a:t>
            </a:r>
          </a:p>
          <a:p>
            <a:pPr lvl="1"/>
            <a:r>
              <a:rPr lang="en-US" dirty="0">
                <a:latin typeface="Cambria" panose="02040503050406030204" pitchFamily="18" charset="0"/>
                <a:ea typeface="Cambria" panose="02040503050406030204" pitchFamily="18" charset="0"/>
              </a:rPr>
              <a:t>first realization of the ITRF was 1988</a:t>
            </a:r>
          </a:p>
          <a:p>
            <a:pPr lvl="1"/>
            <a:r>
              <a:rPr lang="en-US" dirty="0">
                <a:latin typeface="Cambria" panose="02040503050406030204" pitchFamily="18" charset="0"/>
                <a:ea typeface="Cambria" panose="02040503050406030204" pitchFamily="18" charset="0"/>
              </a:rPr>
              <a:t>NATRF2022 will be based on ITRF2020</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“Horizontal Datum” - misnomer for NAD83</a:t>
            </a:r>
          </a:p>
          <a:p>
            <a:pPr lvl="1"/>
            <a:r>
              <a:rPr lang="en-US" dirty="0">
                <a:latin typeface="Cambria" panose="02040503050406030204" pitchFamily="18" charset="0"/>
                <a:ea typeface="Cambria" panose="02040503050406030204" pitchFamily="18" charset="0"/>
              </a:rPr>
              <a:t>Really is a Geometric Reference Frame</a:t>
            </a:r>
          </a:p>
          <a:p>
            <a:pPr lvl="2"/>
            <a:endParaRPr lang="en-US" dirty="0">
              <a:latin typeface="Cambria" panose="02040503050406030204" pitchFamily="18" charset="0"/>
              <a:ea typeface="Cambria" panose="02040503050406030204" pitchFamily="18" charset="0"/>
            </a:endParaRPr>
          </a:p>
        </p:txBody>
      </p:sp>
      <p:sp>
        <p:nvSpPr>
          <p:cNvPr id="18" name="Title 1"/>
          <p:cNvSpPr txBox="1">
            <a:spLocks/>
          </p:cNvSpPr>
          <p:nvPr/>
        </p:nvSpPr>
        <p:spPr bwMode="auto">
          <a:xfrm>
            <a:off x="1524001" y="274639"/>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dirty="0">
                <a:latin typeface="Cambria" panose="02040503050406030204" pitchFamily="18" charset="0"/>
                <a:ea typeface="Cambria" panose="02040503050406030204" pitchFamily="18" charset="0"/>
              </a:rPr>
              <a:t>Terrestrial Reference Frame?</a:t>
            </a:r>
          </a:p>
        </p:txBody>
      </p:sp>
    </p:spTree>
    <p:custDataLst>
      <p:tags r:id="rId1"/>
    </p:custDataLst>
    <p:extLst>
      <p:ext uri="{BB962C8B-B14F-4D97-AF65-F5344CB8AC3E}">
        <p14:creationId xmlns:p14="http://schemas.microsoft.com/office/powerpoint/2010/main" val="127434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52400" y="526019"/>
            <a:ext cx="11907520" cy="2048424"/>
          </a:xfrm>
          <a:prstGeom prst="rect">
            <a:avLst/>
          </a:prstGeom>
        </p:spPr>
        <p:txBody>
          <a:bodyPr vert="horz" wrap="square" lIns="0" tIns="16933" rIns="0" bIns="0" rtlCol="0">
            <a:spAutoFit/>
          </a:bodyPr>
          <a:lstStyle/>
          <a:p>
            <a:pPr marL="16933" algn="ctr" defTabSz="457189" fontAlgn="base">
              <a:spcAft>
                <a:spcPct val="0"/>
              </a:spcAft>
              <a:buSzPct val="159375"/>
              <a:tabLst>
                <a:tab pos="397067" algn="l"/>
                <a:tab pos="397913" algn="l"/>
              </a:tabLst>
              <a:defRPr/>
            </a:pPr>
            <a:r>
              <a:rPr lang="en-US" sz="6600" b="1" dirty="0">
                <a:solidFill>
                  <a:prstClr val="black"/>
                </a:solidFill>
                <a:uFill>
                  <a:solidFill>
                    <a:srgbClr val="1F497D"/>
                  </a:solidFill>
                </a:uFill>
                <a:latin typeface="Cambria" panose="02040503050406030204" pitchFamily="18" charset="0"/>
                <a:ea typeface="ＭＳ Ｐゴシック" pitchFamily="34" charset="-128"/>
                <a:cs typeface="Arial"/>
              </a:rPr>
              <a:t>International Terrestrial Reference Frame </a:t>
            </a:r>
            <a:r>
              <a:rPr lang="en-US" sz="6600" b="1" spc="-20" dirty="0">
                <a:solidFill>
                  <a:prstClr val="black"/>
                </a:solidFill>
                <a:uFill>
                  <a:solidFill>
                    <a:srgbClr val="C00000"/>
                  </a:solidFill>
                </a:uFill>
                <a:latin typeface="Cambria" panose="02040503050406030204" pitchFamily="18" charset="0"/>
                <a:ea typeface="ＭＳ Ｐゴシック" pitchFamily="34" charset="-128"/>
                <a:cs typeface="Arial Black"/>
              </a:rPr>
              <a:t>(I</a:t>
            </a:r>
            <a:r>
              <a:rPr sz="6600" b="1" spc="-20" dirty="0">
                <a:solidFill>
                  <a:prstClr val="black"/>
                </a:solidFill>
                <a:uFill>
                  <a:solidFill>
                    <a:srgbClr val="C00000"/>
                  </a:solidFill>
                </a:uFill>
                <a:latin typeface="Cambria" panose="02040503050406030204" pitchFamily="18" charset="0"/>
                <a:ea typeface="ＭＳ Ｐゴシック" pitchFamily="34" charset="-128"/>
                <a:cs typeface="Arial Black"/>
              </a:rPr>
              <a:t>TRF</a:t>
            </a:r>
            <a:r>
              <a:rPr lang="en-US" sz="6600" b="1" spc="-20" dirty="0">
                <a:solidFill>
                  <a:prstClr val="black"/>
                </a:solidFill>
                <a:uFill>
                  <a:solidFill>
                    <a:srgbClr val="C00000"/>
                  </a:solidFill>
                </a:uFill>
                <a:latin typeface="Cambria" panose="02040503050406030204" pitchFamily="18" charset="0"/>
                <a:ea typeface="ＭＳ Ｐゴシック" pitchFamily="34" charset="-128"/>
                <a:cs typeface="Arial Black"/>
              </a:rPr>
              <a:t>)</a:t>
            </a:r>
          </a:p>
        </p:txBody>
      </p:sp>
      <p:sp>
        <p:nvSpPr>
          <p:cNvPr id="10" name="object 4"/>
          <p:cNvSpPr txBox="1"/>
          <p:nvPr/>
        </p:nvSpPr>
        <p:spPr>
          <a:xfrm>
            <a:off x="1995237" y="3001000"/>
            <a:ext cx="8223585" cy="3069793"/>
          </a:xfrm>
          <a:prstGeom prst="rect">
            <a:avLst/>
          </a:prstGeom>
        </p:spPr>
        <p:txBody>
          <a:bodyPr vert="horz" wrap="square" lIns="0" tIns="16933" rIns="0" bIns="0" rtlCol="0">
            <a:noAutofit/>
          </a:bodyPr>
          <a:lstStyle/>
          <a:p>
            <a:pPr marL="588419" indent="-571486" defTabSz="457189" fontAlgn="base">
              <a:spcBef>
                <a:spcPts val="1800"/>
              </a:spcBef>
              <a:spcAft>
                <a:spcPct val="0"/>
              </a:spcAft>
              <a:buSzPct val="100000"/>
              <a:buFont typeface="Wingdings" panose="05000000000000000000" pitchFamily="2" charset="2"/>
              <a:buChar char="Ø"/>
              <a:tabLst>
                <a:tab pos="397067" algn="l"/>
                <a:tab pos="397913" algn="l"/>
              </a:tabLst>
              <a:defRPr/>
            </a:pPr>
            <a:r>
              <a:rPr lang="en-US" sz="3600" spc="-20" dirty="0">
                <a:solidFill>
                  <a:prstClr val="black"/>
                </a:solidFill>
                <a:uFill>
                  <a:solidFill>
                    <a:srgbClr val="C00000"/>
                  </a:solidFill>
                </a:uFill>
                <a:latin typeface="Cambria" panose="02040503050406030204" pitchFamily="18" charset="0"/>
                <a:ea typeface="ＭＳ Ｐゴシック" pitchFamily="34" charset="-128"/>
                <a:cs typeface="Arial Black"/>
              </a:rPr>
              <a:t>Is native coordinate system for NCN.</a:t>
            </a:r>
          </a:p>
          <a:p>
            <a:pPr marL="588419" indent="-571486" defTabSz="457189" fontAlgn="base">
              <a:spcBef>
                <a:spcPts val="1800"/>
              </a:spcBef>
              <a:spcAft>
                <a:spcPct val="0"/>
              </a:spcAft>
              <a:buSzPct val="100000"/>
              <a:buFont typeface="Wingdings" panose="05000000000000000000" pitchFamily="2" charset="2"/>
              <a:buChar char="Ø"/>
              <a:tabLst>
                <a:tab pos="397067" algn="l"/>
                <a:tab pos="397913" algn="l"/>
              </a:tabLst>
              <a:defRPr/>
            </a:pPr>
            <a:r>
              <a:rPr lang="en-US" sz="3600" spc="-20" dirty="0">
                <a:solidFill>
                  <a:prstClr val="black"/>
                </a:solidFill>
                <a:uFill>
                  <a:solidFill>
                    <a:srgbClr val="C00000"/>
                  </a:solidFill>
                </a:uFill>
                <a:latin typeface="Cambria" panose="02040503050406030204" pitchFamily="18" charset="0"/>
                <a:cs typeface="Arial Black"/>
              </a:rPr>
              <a:t>Is</a:t>
            </a:r>
            <a:r>
              <a:rPr lang="en-US" sz="3600" spc="-20" dirty="0">
                <a:solidFill>
                  <a:prstClr val="black"/>
                </a:solidFill>
                <a:uFill>
                  <a:solidFill>
                    <a:srgbClr val="C00000"/>
                  </a:solidFill>
                </a:uFill>
                <a:latin typeface="Cambria" panose="02040503050406030204" pitchFamily="18" charset="0"/>
                <a:ea typeface="ＭＳ Ｐゴシック" pitchFamily="34" charset="-128"/>
                <a:cs typeface="Arial Black"/>
              </a:rPr>
              <a:t> what OPUS uses.</a:t>
            </a:r>
          </a:p>
          <a:p>
            <a:pPr marL="588419" indent="-571486" defTabSz="457189" fontAlgn="base">
              <a:spcBef>
                <a:spcPts val="1800"/>
              </a:spcBef>
              <a:spcAft>
                <a:spcPct val="0"/>
              </a:spcAft>
              <a:buSzPct val="100000"/>
              <a:buFont typeface="Wingdings" panose="05000000000000000000" pitchFamily="2" charset="2"/>
              <a:buChar char="Ø"/>
              <a:tabLst>
                <a:tab pos="397067" algn="l"/>
                <a:tab pos="397913" algn="l"/>
              </a:tabLst>
              <a:defRPr/>
            </a:pPr>
            <a:r>
              <a:rPr lang="en-US" sz="3600" spc="-20" dirty="0">
                <a:solidFill>
                  <a:prstClr val="black"/>
                </a:solidFill>
                <a:uFill>
                  <a:solidFill>
                    <a:srgbClr val="C00000"/>
                  </a:solidFill>
                </a:uFill>
                <a:latin typeface="Cambria" panose="02040503050406030204" pitchFamily="18" charset="0"/>
                <a:cs typeface="Arial Black"/>
              </a:rPr>
              <a:t>Is what most of world uses.</a:t>
            </a:r>
          </a:p>
          <a:p>
            <a:pPr marL="588419" indent="-571486" defTabSz="457189" fontAlgn="base">
              <a:spcBef>
                <a:spcPts val="1800"/>
              </a:spcBef>
              <a:spcAft>
                <a:spcPct val="0"/>
              </a:spcAft>
              <a:buSzPct val="100000"/>
              <a:buFont typeface="Wingdings" panose="05000000000000000000" pitchFamily="2" charset="2"/>
              <a:buChar char="Ø"/>
              <a:tabLst>
                <a:tab pos="397067" algn="l"/>
                <a:tab pos="397913" algn="l"/>
              </a:tabLst>
              <a:defRPr/>
            </a:pPr>
            <a:r>
              <a:rPr lang="en-US" sz="3600" spc="-20" dirty="0">
                <a:solidFill>
                  <a:prstClr val="black"/>
                </a:solidFill>
                <a:uFill>
                  <a:solidFill>
                    <a:srgbClr val="C00000"/>
                  </a:solidFill>
                </a:uFill>
                <a:latin typeface="Cambria" panose="02040503050406030204" pitchFamily="18" charset="0"/>
                <a:ea typeface="ＭＳ Ｐゴシック" pitchFamily="34" charset="-128"/>
                <a:cs typeface="Arial Black"/>
              </a:rPr>
              <a:t>Is what NGA aligns WGS-84 to.</a:t>
            </a:r>
          </a:p>
        </p:txBody>
      </p:sp>
    </p:spTree>
    <p:extLst>
      <p:ext uri="{BB962C8B-B14F-4D97-AF65-F5344CB8AC3E}">
        <p14:creationId xmlns:p14="http://schemas.microsoft.com/office/powerpoint/2010/main" val="1187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196" y="176896"/>
            <a:ext cx="6547608" cy="6547608"/>
          </a:xfrm>
          <a:prstGeom prst="rect">
            <a:avLst/>
          </a:prstGeom>
        </p:spPr>
      </p:pic>
      <p:sp>
        <p:nvSpPr>
          <p:cNvPr id="6" name="TextBox 5"/>
          <p:cNvSpPr txBox="1"/>
          <p:nvPr/>
        </p:nvSpPr>
        <p:spPr>
          <a:xfrm>
            <a:off x="9490522" y="515449"/>
            <a:ext cx="2530180" cy="523220"/>
          </a:xfrm>
          <a:prstGeom prst="rect">
            <a:avLst/>
          </a:prstGeom>
          <a:noFill/>
        </p:spPr>
        <p:txBody>
          <a:bodyPr wrap="none" rtlCol="0">
            <a:spAutoFit/>
          </a:bodyPr>
          <a:lstStyle/>
          <a:p>
            <a:pPr defTabSz="457189" fontAlgn="base">
              <a:spcBef>
                <a:spcPct val="0"/>
              </a:spcBef>
              <a:spcAft>
                <a:spcPct val="0"/>
              </a:spcAft>
              <a:defRPr/>
            </a:pPr>
            <a:r>
              <a:rPr lang="en-US" sz="2800" dirty="0">
                <a:solidFill>
                  <a:prstClr val="black"/>
                </a:solidFill>
                <a:latin typeface="Cambria" panose="02040503050406030204" pitchFamily="18" charset="0"/>
                <a:ea typeface="Cambria" panose="02040503050406030204" pitchFamily="18" charset="0"/>
              </a:rPr>
              <a:t>Watch the grid!</a:t>
            </a:r>
          </a:p>
        </p:txBody>
      </p:sp>
      <p:sp>
        <p:nvSpPr>
          <p:cNvPr id="5" name="TextBox 4"/>
          <p:cNvSpPr txBox="1"/>
          <p:nvPr/>
        </p:nvSpPr>
        <p:spPr>
          <a:xfrm>
            <a:off x="108205" y="133497"/>
            <a:ext cx="2654445" cy="584775"/>
          </a:xfrm>
          <a:prstGeom prst="rect">
            <a:avLst/>
          </a:prstGeom>
          <a:noFill/>
        </p:spPr>
        <p:txBody>
          <a:bodyPr wrap="none" rtlCol="0">
            <a:spAutoFit/>
          </a:bodyPr>
          <a:lstStyle/>
          <a:p>
            <a:pPr defTabSz="457189" fontAlgn="base">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ITRF concept</a:t>
            </a:r>
          </a:p>
        </p:txBody>
      </p:sp>
      <p:sp>
        <p:nvSpPr>
          <p:cNvPr id="8" name="TextBox 7"/>
          <p:cNvSpPr txBox="1"/>
          <p:nvPr/>
        </p:nvSpPr>
        <p:spPr>
          <a:xfrm>
            <a:off x="7639051" y="6249367"/>
            <a:ext cx="1295400" cy="1077218"/>
          </a:xfrm>
          <a:prstGeom prst="rect">
            <a:avLst/>
          </a:prstGeom>
          <a:noFill/>
        </p:spPr>
        <p:txBody>
          <a:bodyPr wrap="square" rtlCol="0">
            <a:spAutoFit/>
          </a:bodyPr>
          <a:lstStyle/>
          <a:p>
            <a:pPr defTabSz="457189" fontAlgn="base">
              <a:spcBef>
                <a:spcPct val="0"/>
              </a:spcBef>
              <a:spcAft>
                <a:spcPct val="0"/>
              </a:spcAft>
              <a:defRPr/>
            </a:pPr>
            <a:r>
              <a:rPr lang="en-US" sz="3200" dirty="0">
                <a:solidFill>
                  <a:prstClr val="black"/>
                </a:solidFill>
                <a:latin typeface="Arial" panose="020B0604020202020204" pitchFamily="34" charset="0"/>
                <a:ea typeface="Cambria" panose="02040503050406030204" pitchFamily="18" charset="0"/>
                <a:cs typeface="Arial" panose="020B0604020202020204" pitchFamily="34" charset="0"/>
              </a:rPr>
              <a:t>Epoch:</a:t>
            </a:r>
          </a:p>
        </p:txBody>
      </p:sp>
    </p:spTree>
    <p:extLst>
      <p:ext uri="{BB962C8B-B14F-4D97-AF65-F5344CB8AC3E}">
        <p14:creationId xmlns:p14="http://schemas.microsoft.com/office/powerpoint/2010/main" val="230112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750" tmFilter="0, 0; .2, .5; .8, .5; 1, 0"/>
                                        <p:tgtEl>
                                          <p:spTgt spid="6"/>
                                        </p:tgtEl>
                                      </p:cBhvr>
                                    </p:animEffect>
                                    <p:animScale>
                                      <p:cBhvr>
                                        <p:cTn id="7" dur="87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1524000" y="343292"/>
            <a:ext cx="9144000" cy="83691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5333" spc="-13" dirty="0">
                <a:cs typeface="Calibri"/>
              </a:rPr>
              <a:t>Plate-Fixed NSRS TRFs</a:t>
            </a:r>
          </a:p>
        </p:txBody>
      </p:sp>
      <p:sp>
        <p:nvSpPr>
          <p:cNvPr id="12" name="TextBox 11"/>
          <p:cNvSpPr txBox="1"/>
          <p:nvPr/>
        </p:nvSpPr>
        <p:spPr bwMode="auto">
          <a:xfrm>
            <a:off x="1732841" y="1548589"/>
            <a:ext cx="3530055" cy="1569660"/>
          </a:xfrm>
          <a:prstGeom prst="rect">
            <a:avLst/>
          </a:prstGeom>
          <a:noFill/>
          <a:ln w="9525">
            <a:noFill/>
            <a:miter lim="800000"/>
            <a:headEnd/>
            <a:tailEnd/>
          </a:ln>
        </p:spPr>
        <p:txBody>
          <a:bodyPr wrap="square" rtlCol="0">
            <a:spAutoFit/>
          </a:bodyPr>
          <a:lstStyle/>
          <a:p>
            <a:pPr algn="ctr" defTabSz="457189" fontAlgn="base">
              <a:spcBef>
                <a:spcPct val="0"/>
              </a:spcBef>
              <a:spcAft>
                <a:spcPct val="0"/>
              </a:spcAft>
              <a:defRPr/>
            </a:pPr>
            <a:r>
              <a:rPr lang="en-US" sz="3200" b="1" u="sng" dirty="0">
                <a:solidFill>
                  <a:srgbClr val="00B0F0"/>
                </a:solidFill>
                <a:latin typeface="Cambria" panose="02040503050406030204" pitchFamily="18" charset="0"/>
                <a:ea typeface="Cambria" panose="02040503050406030204" pitchFamily="18" charset="0"/>
              </a:rPr>
              <a:t>ITRF</a:t>
            </a:r>
          </a:p>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Frame = constant</a:t>
            </a:r>
          </a:p>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NA Plate = rotating</a:t>
            </a:r>
          </a:p>
        </p:txBody>
      </p:sp>
      <p:sp>
        <p:nvSpPr>
          <p:cNvPr id="16" name="TextBox 15"/>
          <p:cNvSpPr txBox="1"/>
          <p:nvPr/>
        </p:nvSpPr>
        <p:spPr bwMode="auto">
          <a:xfrm>
            <a:off x="5554864" y="1548588"/>
            <a:ext cx="5113136" cy="2554545"/>
          </a:xfrm>
          <a:prstGeom prst="rect">
            <a:avLst/>
          </a:prstGeom>
          <a:noFill/>
          <a:ln w="9525">
            <a:noFill/>
            <a:miter lim="800000"/>
            <a:headEnd/>
            <a:tailEnd/>
          </a:ln>
        </p:spPr>
        <p:txBody>
          <a:bodyPr wrap="square" rtlCol="0">
            <a:spAutoFit/>
          </a:bodyPr>
          <a:lstStyle/>
          <a:p>
            <a:pPr algn="ctr" defTabSz="457189" fontAlgn="base">
              <a:spcBef>
                <a:spcPct val="0"/>
              </a:spcBef>
              <a:spcAft>
                <a:spcPct val="0"/>
              </a:spcAft>
              <a:defRPr/>
            </a:pPr>
            <a:r>
              <a:rPr lang="en-US" sz="3200" b="1" u="sng" dirty="0">
                <a:solidFill>
                  <a:srgbClr val="FF0000"/>
                </a:solidFill>
                <a:latin typeface="Cambria" panose="02040503050406030204" pitchFamily="18" charset="0"/>
                <a:ea typeface="Cambria" panose="02040503050406030204" pitchFamily="18" charset="0"/>
              </a:rPr>
              <a:t>NATRF</a:t>
            </a:r>
          </a:p>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Frame = rotating</a:t>
            </a:r>
          </a:p>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	(</a:t>
            </a:r>
            <a:r>
              <a:rPr lang="en-US" sz="3200" i="1" dirty="0">
                <a:solidFill>
                  <a:prstClr val="black"/>
                </a:solidFill>
                <a:latin typeface="Cambria" panose="02040503050406030204" pitchFamily="18" charset="0"/>
                <a:ea typeface="Cambria" panose="02040503050406030204" pitchFamily="18" charset="0"/>
              </a:rPr>
              <a:t>relative to ITRF</a:t>
            </a:r>
            <a:r>
              <a:rPr lang="en-US" sz="3200" dirty="0">
                <a:solidFill>
                  <a:prstClr val="black"/>
                </a:solidFill>
                <a:latin typeface="Cambria" panose="02040503050406030204" pitchFamily="18" charset="0"/>
                <a:ea typeface="Cambria" panose="02040503050406030204" pitchFamily="18" charset="0"/>
              </a:rPr>
              <a:t>)</a:t>
            </a:r>
          </a:p>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NA Plate = constant</a:t>
            </a:r>
          </a:p>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	(</a:t>
            </a:r>
            <a:r>
              <a:rPr lang="en-US" sz="3200" i="1" dirty="0">
                <a:solidFill>
                  <a:prstClr val="black"/>
                </a:solidFill>
                <a:latin typeface="Cambria" panose="02040503050406030204" pitchFamily="18" charset="0"/>
                <a:ea typeface="Cambria" panose="02040503050406030204" pitchFamily="18" charset="0"/>
              </a:rPr>
              <a:t>relative to NATRF2022</a:t>
            </a:r>
            <a:r>
              <a:rPr lang="en-US" sz="32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62718834"/>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08310" y="1152105"/>
            <a:ext cx="10286767" cy="22542315"/>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674632" y="602007"/>
            <a:ext cx="10785848" cy="6513507"/>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grpSp>
      <p:sp>
        <p:nvSpPr>
          <p:cNvPr id="105" name="TextBox 104"/>
          <p:cNvSpPr txBox="1"/>
          <p:nvPr/>
        </p:nvSpPr>
        <p:spPr>
          <a:xfrm>
            <a:off x="0" y="2"/>
            <a:ext cx="12192000" cy="755933"/>
          </a:xfrm>
          <a:prstGeom prst="rect">
            <a:avLst/>
          </a:prstGeom>
          <a:solidFill>
            <a:schemeClr val="bg1"/>
          </a:solidFill>
        </p:spPr>
        <p:txBody>
          <a:bodyPr wrap="square" rtlCol="0">
            <a:noAutofit/>
          </a:bodyPr>
          <a:lstStyle/>
          <a:p>
            <a:pPr algn="ctr" defTabSz="457189" fontAlgn="base">
              <a:spcBef>
                <a:spcPct val="0"/>
              </a:spcBef>
              <a:spcAft>
                <a:spcPct val="0"/>
              </a:spcAft>
              <a:defRPr/>
            </a:pPr>
            <a:r>
              <a:rPr lang="en-US" sz="4000" b="1" dirty="0">
                <a:solidFill>
                  <a:srgbClr val="00B0F0"/>
                </a:solidFill>
                <a:latin typeface="Cambria" panose="02040503050406030204" pitchFamily="18" charset="0"/>
                <a:ea typeface="Cambria" panose="02040503050406030204" pitchFamily="18" charset="0"/>
              </a:rPr>
              <a:t>ITRF</a:t>
            </a:r>
            <a:r>
              <a:rPr lang="en-US" sz="4000" dirty="0">
                <a:solidFill>
                  <a:prstClr val="black"/>
                </a:solidFill>
                <a:latin typeface="Cambria" panose="02040503050406030204" pitchFamily="18" charset="0"/>
                <a:ea typeface="Cambria" panose="02040503050406030204" pitchFamily="18" charset="0"/>
              </a:rPr>
              <a:t> – constant frame, rotating plate</a:t>
            </a:r>
          </a:p>
        </p:txBody>
      </p:sp>
    </p:spTree>
    <p:extLst>
      <p:ext uri="{BB962C8B-B14F-4D97-AF65-F5344CB8AC3E}">
        <p14:creationId xmlns:p14="http://schemas.microsoft.com/office/powerpoint/2010/main" val="213965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4632" y="602007"/>
            <a:ext cx="10785848" cy="23092412"/>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grpSp>
      <p:sp>
        <p:nvSpPr>
          <p:cNvPr id="105" name="TextBox 104"/>
          <p:cNvSpPr txBox="1"/>
          <p:nvPr/>
        </p:nvSpPr>
        <p:spPr>
          <a:xfrm>
            <a:off x="0" y="0"/>
            <a:ext cx="12192000" cy="755904"/>
          </a:xfrm>
          <a:prstGeom prst="rect">
            <a:avLst/>
          </a:prstGeom>
          <a:solidFill>
            <a:schemeClr val="bg1"/>
          </a:solidFill>
        </p:spPr>
        <p:txBody>
          <a:bodyPr wrap="square" rtlCol="0">
            <a:noAutofit/>
          </a:bodyPr>
          <a:lstStyle/>
          <a:p>
            <a:pPr algn="ctr" defTabSz="457189" fontAlgn="base">
              <a:spcBef>
                <a:spcPct val="0"/>
              </a:spcBef>
              <a:spcAft>
                <a:spcPct val="0"/>
              </a:spcAft>
              <a:defRPr/>
            </a:pPr>
            <a:r>
              <a:rPr lang="en-US" sz="4000" b="1" dirty="0">
                <a:solidFill>
                  <a:srgbClr val="FF0000"/>
                </a:solidFill>
                <a:latin typeface="Cambria" panose="02040503050406030204" pitchFamily="18" charset="0"/>
                <a:ea typeface="Cambria" panose="02040503050406030204" pitchFamily="18" charset="0"/>
              </a:rPr>
              <a:t>NATRF</a:t>
            </a:r>
            <a:r>
              <a:rPr lang="en-US" sz="4000" dirty="0">
                <a:solidFill>
                  <a:prstClr val="black"/>
                </a:solidFill>
                <a:latin typeface="Cambria" panose="02040503050406030204" pitchFamily="18" charset="0"/>
                <a:ea typeface="Cambria" panose="02040503050406030204" pitchFamily="18" charset="0"/>
              </a:rPr>
              <a:t> – rotating frame, constant with plate</a:t>
            </a:r>
          </a:p>
        </p:txBody>
      </p:sp>
      <p:sp>
        <p:nvSpPr>
          <p:cNvPr id="26" name="object 2"/>
          <p:cNvSpPr txBox="1">
            <a:spLocks noGrp="1"/>
          </p:cNvSpPr>
          <p:nvPr>
            <p:ph type="title" idx="4294967295"/>
          </p:nvPr>
        </p:nvSpPr>
        <p:spPr>
          <a:xfrm>
            <a:off x="4322234" y="749671"/>
            <a:ext cx="3547533" cy="754908"/>
          </a:xfrm>
          <a:prstGeom prst="rect">
            <a:avLst/>
          </a:prstGeom>
          <a:solidFill>
            <a:schemeClr val="bg1"/>
          </a:solidFill>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cs typeface="Calibri"/>
              </a:rPr>
              <a:t>Plate-Fixed</a:t>
            </a:r>
          </a:p>
        </p:txBody>
      </p:sp>
    </p:spTree>
    <p:extLst>
      <p:ext uri="{BB962C8B-B14F-4D97-AF65-F5344CB8AC3E}">
        <p14:creationId xmlns:p14="http://schemas.microsoft.com/office/powerpoint/2010/main" val="128697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674632" y="602007"/>
            <a:ext cx="10785848" cy="23092412"/>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u="sng">
                  <a:solidFill>
                    <a:prstClr val="white"/>
                  </a:solidFill>
                  <a:latin typeface="Calibri"/>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u="sng">
                  <a:solidFill>
                    <a:prstClr val="white"/>
                  </a:solidFill>
                  <a:latin typeface="Calibri"/>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u="sng">
                  <a:solidFill>
                    <a:prstClr val="white"/>
                  </a:solidFill>
                  <a:latin typeface="Calibri"/>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u="sng">
                  <a:solidFill>
                    <a:prstClr val="white"/>
                  </a:solidFill>
                  <a:latin typeface="Calibri"/>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u="sng">
                  <a:solidFill>
                    <a:prstClr val="white"/>
                  </a:solidFill>
                  <a:latin typeface="Calibri"/>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u="sng">
                  <a:solidFill>
                    <a:prstClr val="white"/>
                  </a:solidFill>
                  <a:latin typeface="Calibri"/>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u="sng">
                <a:solidFill>
                  <a:prstClr val="white"/>
                </a:solidFill>
                <a:latin typeface="Calibri"/>
              </a:endParaRPr>
            </a:p>
          </p:txBody>
        </p:sp>
      </p:grpSp>
      <p:sp>
        <p:nvSpPr>
          <p:cNvPr id="2" name="Arc 1">
            <a:extLst>
              <a:ext uri="{FF2B5EF4-FFF2-40B4-BE49-F238E27FC236}">
                <a16:creationId xmlns:a16="http://schemas.microsoft.com/office/drawing/2014/main" id="{A1389F58-F6F7-4C6F-AC48-93F986056D1E}"/>
              </a:ext>
            </a:extLst>
          </p:cNvPr>
          <p:cNvSpPr/>
          <p:nvPr/>
        </p:nvSpPr>
        <p:spPr>
          <a:xfrm rot="923700" flipH="1">
            <a:off x="2099344" y="3320384"/>
            <a:ext cx="9265291" cy="9260859"/>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457189" fontAlgn="base">
              <a:spcBef>
                <a:spcPct val="0"/>
              </a:spcBef>
              <a:spcAft>
                <a:spcPct val="0"/>
              </a:spcAft>
              <a:defRPr/>
            </a:pPr>
            <a:endParaRPr lang="en-US" sz="1800" u="sng">
              <a:solidFill>
                <a:prstClr val="black"/>
              </a:solidFill>
              <a:latin typeface="Calibri"/>
            </a:endParaRPr>
          </a:p>
        </p:txBody>
      </p:sp>
      <p:grpSp>
        <p:nvGrpSpPr>
          <p:cNvPr id="52" name="Group 51"/>
          <p:cNvGrpSpPr/>
          <p:nvPr/>
        </p:nvGrpSpPr>
        <p:grpSpPr>
          <a:xfrm>
            <a:off x="674632" y="602007"/>
            <a:ext cx="10785848" cy="6513507"/>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u="sng">
                <a:solidFill>
                  <a:prstClr val="white"/>
                </a:solidFill>
                <a:latin typeface="Calibri"/>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u="sng">
                <a:solidFill>
                  <a:prstClr val="white"/>
                </a:solidFill>
                <a:latin typeface="Calibri"/>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u="sng">
                <a:solidFill>
                  <a:prstClr val="white"/>
                </a:solidFill>
                <a:latin typeface="Calibri"/>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u="sng">
                <a:solidFill>
                  <a:prstClr val="white"/>
                </a:solidFill>
                <a:latin typeface="Calibri"/>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u="sng">
                <a:solidFill>
                  <a:prstClr val="white"/>
                </a:solidFill>
                <a:latin typeface="Calibri"/>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u="sng">
                <a:solidFill>
                  <a:prstClr val="white"/>
                </a:solidFill>
                <a:latin typeface="Calibri"/>
              </a:endParaRPr>
            </a:p>
          </p:txBody>
        </p:sp>
      </p:grpSp>
      <p:sp>
        <p:nvSpPr>
          <p:cNvPr id="27" name="title">
            <a:extLst>
              <a:ext uri="{FF2B5EF4-FFF2-40B4-BE49-F238E27FC236}">
                <a16:creationId xmlns:a16="http://schemas.microsoft.com/office/drawing/2014/main" id="{EEF895EC-4A5B-4E3C-BC23-A527B301D396}"/>
              </a:ext>
            </a:extLst>
          </p:cNvPr>
          <p:cNvSpPr txBox="1"/>
          <p:nvPr/>
        </p:nvSpPr>
        <p:spPr>
          <a:xfrm>
            <a:off x="0" y="0"/>
            <a:ext cx="12192000" cy="759213"/>
          </a:xfrm>
          <a:prstGeom prst="rect">
            <a:avLst/>
          </a:prstGeom>
          <a:solidFill>
            <a:schemeClr val="bg1"/>
          </a:solidFill>
        </p:spPr>
        <p:txBody>
          <a:bodyPr wrap="square" rtlCol="0">
            <a:noAutofit/>
          </a:bodyPr>
          <a:lstStyle/>
          <a:p>
            <a:pPr algn="ctr" defTabSz="457189" fontAlgn="base">
              <a:spcBef>
                <a:spcPct val="0"/>
              </a:spcBef>
              <a:spcAft>
                <a:spcPct val="0"/>
              </a:spcAft>
              <a:defRPr/>
            </a:pPr>
            <a:r>
              <a:rPr lang="en-US" sz="4000" b="1" dirty="0">
                <a:solidFill>
                  <a:srgbClr val="00B0F0"/>
                </a:solidFill>
                <a:latin typeface="Cambria" panose="02040503050406030204" pitchFamily="18" charset="0"/>
                <a:ea typeface="Cambria" panose="02040503050406030204" pitchFamily="18" charset="0"/>
              </a:rPr>
              <a:t>ITRF</a:t>
            </a:r>
            <a:r>
              <a:rPr lang="en-US" sz="4000" dirty="0">
                <a:solidFill>
                  <a:prstClr val="black"/>
                </a:solidFill>
                <a:latin typeface="Cambria" panose="02040503050406030204" pitchFamily="18" charset="0"/>
                <a:ea typeface="Cambria" panose="02040503050406030204" pitchFamily="18" charset="0"/>
              </a:rPr>
              <a:t> or </a:t>
            </a:r>
            <a:r>
              <a:rPr lang="en-US" sz="4000" b="1" dirty="0">
                <a:solidFill>
                  <a:srgbClr val="FF0000"/>
                </a:solidFill>
                <a:latin typeface="Cambria" panose="02040503050406030204" pitchFamily="18" charset="0"/>
                <a:ea typeface="Cambria" panose="02040503050406030204" pitchFamily="18" charset="0"/>
              </a:rPr>
              <a:t>NATRF</a:t>
            </a:r>
            <a:r>
              <a:rPr lang="en-US" sz="4000" dirty="0">
                <a:solidFill>
                  <a:prstClr val="black"/>
                </a:solidFill>
                <a:latin typeface="Cambria" panose="02040503050406030204" pitchFamily="18" charset="0"/>
                <a:ea typeface="Cambria" panose="02040503050406030204" pitchFamily="18" charset="0"/>
              </a:rPr>
              <a:t> – your choice </a:t>
            </a:r>
            <a:r>
              <a:rPr lang="en-US" sz="4000" dirty="0">
                <a:solidFill>
                  <a:schemeClr val="bg1"/>
                </a:solidFill>
                <a:latin typeface="Cambria" panose="02040503050406030204" pitchFamily="18" charset="0"/>
                <a:ea typeface="Cambria" panose="02040503050406030204" pitchFamily="18" charset="0"/>
              </a:rPr>
              <a:t>if you know epoch</a:t>
            </a:r>
            <a:endParaRPr lang="en-US" sz="4000" b="1" dirty="0">
              <a:solidFill>
                <a:schemeClr val="bg1"/>
              </a:solidFill>
              <a:latin typeface="Cambria" panose="02040503050406030204" pitchFamily="18" charset="0"/>
              <a:ea typeface="Cambria" panose="02040503050406030204" pitchFamily="18" charset="0"/>
            </a:endParaRPr>
          </a:p>
        </p:txBody>
      </p:sp>
      <p:sp>
        <p:nvSpPr>
          <p:cNvPr id="49" name="if you know epoch">
            <a:extLst>
              <a:ext uri="{FF2B5EF4-FFF2-40B4-BE49-F238E27FC236}">
                <a16:creationId xmlns:a16="http://schemas.microsoft.com/office/drawing/2014/main" id="{0A0424CE-156D-4A35-B3F2-933223922CAA}"/>
              </a:ext>
            </a:extLst>
          </p:cNvPr>
          <p:cNvSpPr txBox="1"/>
          <p:nvPr/>
        </p:nvSpPr>
        <p:spPr>
          <a:xfrm>
            <a:off x="0" y="-4202"/>
            <a:ext cx="12192000" cy="637371"/>
          </a:xfrm>
          <a:prstGeom prst="rect">
            <a:avLst/>
          </a:prstGeom>
          <a:noFill/>
        </p:spPr>
        <p:txBody>
          <a:bodyPr wrap="square" rtlCol="0">
            <a:noAutofit/>
          </a:bodyPr>
          <a:lstStyle/>
          <a:p>
            <a:pPr algn="ctr" defTabSz="457189" fontAlgn="base">
              <a:spcBef>
                <a:spcPct val="0"/>
              </a:spcBef>
              <a:spcAft>
                <a:spcPct val="0"/>
              </a:spcAft>
              <a:defRPr/>
            </a:pPr>
            <a:r>
              <a:rPr lang="en-US" sz="4000" b="1" dirty="0">
                <a:solidFill>
                  <a:srgbClr val="00B0F0"/>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 if you know epoch</a:t>
            </a:r>
            <a:endParaRPr lang="en-US" sz="4000" b="1"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5853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9"/>
                                        </p:tgtEl>
                                      </p:cBhvr>
                                    </p:animEffect>
                                    <p:animScale>
                                      <p:cBhvr>
                                        <p:cTn id="9" dur="100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 just new datums"/>
          <p:cNvSpPr txBox="1">
            <a:spLocks noGrp="1"/>
          </p:cNvSpPr>
          <p:nvPr>
            <p:ph type="title"/>
          </p:nvPr>
        </p:nvSpPr>
        <p:spPr>
          <a:xfrm>
            <a:off x="1" y="3377380"/>
            <a:ext cx="12191999" cy="1494426"/>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spc="-40" dirty="0">
                <a:cs typeface="Calibri"/>
                <a:sym typeface="Wingdings" panose="05000000000000000000" pitchFamily="2" charset="2"/>
              </a:rPr>
              <a:t>Decades of continuously logged GPS data from the </a:t>
            </a:r>
            <a:r>
              <a:rPr lang="en-US" sz="4800" spc="-40" dirty="0">
                <a:cs typeface="Calibri"/>
              </a:rPr>
              <a:t>NOAA CORS Network (NCN).</a:t>
            </a:r>
            <a:endParaRPr sz="4800" dirty="0">
              <a:cs typeface="Calibri"/>
            </a:endParaRPr>
          </a:p>
        </p:txBody>
      </p:sp>
      <p:sp>
        <p:nvSpPr>
          <p:cNvPr id="3" name="nsrs modernization"/>
          <p:cNvSpPr txBox="1"/>
          <p:nvPr/>
        </p:nvSpPr>
        <p:spPr>
          <a:xfrm>
            <a:off x="1524001" y="2107898"/>
            <a:ext cx="9144000" cy="1186649"/>
          </a:xfrm>
          <a:prstGeom prst="rect">
            <a:avLst/>
          </a:prstGeom>
        </p:spPr>
        <p:txBody>
          <a:bodyPr vert="horz" wrap="square" lIns="0" tIns="16933" rIns="0" bIns="0" rtlCol="0">
            <a:spAutoFit/>
          </a:bodyPr>
          <a:lstStyle/>
          <a:p>
            <a:pPr marL="0" lvl="1" algn="ctr" defTabSz="457189" fontAlgn="base">
              <a:spcBef>
                <a:spcPts val="133"/>
              </a:spcBef>
              <a:spcAft>
                <a:spcPct val="0"/>
              </a:spcAft>
              <a:defRPr/>
            </a:pPr>
            <a:r>
              <a:rPr lang="en-US" sz="7600" i="1" spc="-7" dirty="0">
                <a:solidFill>
                  <a:prstClr val="black"/>
                </a:solidFill>
                <a:latin typeface="Cambria" panose="02040503050406030204" pitchFamily="18" charset="0"/>
                <a:ea typeface="ＭＳ Ｐゴシック" pitchFamily="34" charset="-128"/>
                <a:cs typeface="Calibri"/>
              </a:rPr>
              <a:t>But how?</a:t>
            </a:r>
          </a:p>
        </p:txBody>
      </p:sp>
    </p:spTree>
    <p:extLst>
      <p:ext uri="{BB962C8B-B14F-4D97-AF65-F5344CB8AC3E}">
        <p14:creationId xmlns:p14="http://schemas.microsoft.com/office/powerpoint/2010/main" val="356506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a:extLst>
              <a:ext uri="{FF2B5EF4-FFF2-40B4-BE49-F238E27FC236}">
                <a16:creationId xmlns:a16="http://schemas.microsoft.com/office/drawing/2014/main" id="{A6081992-E64D-A37F-3DC9-0778154178A8}"/>
              </a:ext>
            </a:extLst>
          </p:cNvPr>
          <p:cNvPicPr>
            <a:picLocks noChangeAspect="1"/>
          </p:cNvPicPr>
          <p:nvPr/>
        </p:nvPicPr>
        <p:blipFill>
          <a:blip r:embed="rId3"/>
          <a:stretch>
            <a:fillRect/>
          </a:stretch>
        </p:blipFill>
        <p:spPr>
          <a:xfrm>
            <a:off x="0" y="13912"/>
            <a:ext cx="12192000" cy="6830177"/>
          </a:xfrm>
          <a:prstGeom prst="rect">
            <a:avLst/>
          </a:prstGeom>
        </p:spPr>
      </p:pic>
      <p:sp>
        <p:nvSpPr>
          <p:cNvPr id="84" name="TextBox 83">
            <a:extLst>
              <a:ext uri="{FF2B5EF4-FFF2-40B4-BE49-F238E27FC236}">
                <a16:creationId xmlns:a16="http://schemas.microsoft.com/office/drawing/2014/main" id="{C23A5B8E-DCF5-F3FB-44E7-69FB352823DB}"/>
              </a:ext>
            </a:extLst>
          </p:cNvPr>
          <p:cNvSpPr txBox="1"/>
          <p:nvPr/>
        </p:nvSpPr>
        <p:spPr>
          <a:xfrm>
            <a:off x="8583454" y="213466"/>
            <a:ext cx="3097268" cy="1137813"/>
          </a:xfrm>
          <a:prstGeom prst="rect">
            <a:avLst/>
          </a:prstGeom>
          <a:solidFill>
            <a:schemeClr val="bg1"/>
          </a:solidFill>
          <a:ln w="38100">
            <a:solidFill>
              <a:schemeClr val="tx1"/>
            </a:solidFill>
          </a:ln>
        </p:spPr>
        <p:txBody>
          <a:bodyPr wrap="square" rtlCol="0">
            <a:noAutofit/>
          </a:bodyPr>
          <a:lstStyle/>
          <a:p>
            <a:pPr algn="ctr"/>
            <a:r>
              <a:rPr lang="en-US" sz="3200" b="1" dirty="0">
                <a:latin typeface="Cambria" panose="02040503050406030204" pitchFamily="18" charset="0"/>
                <a:ea typeface="Cambria" panose="02040503050406030204" pitchFamily="18" charset="0"/>
              </a:rPr>
              <a:t>NOAA CORS Network (NCN)</a:t>
            </a:r>
          </a:p>
        </p:txBody>
      </p:sp>
      <p:sp>
        <p:nvSpPr>
          <p:cNvPr id="6" name="Rectangle 5">
            <a:extLst>
              <a:ext uri="{FF2B5EF4-FFF2-40B4-BE49-F238E27FC236}">
                <a16:creationId xmlns:a16="http://schemas.microsoft.com/office/drawing/2014/main" id="{490B2944-AC1E-45C7-AC2A-D8870DF5BA45}"/>
              </a:ext>
            </a:extLst>
          </p:cNvPr>
          <p:cNvSpPr>
            <a:spLocks noChangeAspect="1"/>
          </p:cNvSpPr>
          <p:nvPr/>
        </p:nvSpPr>
        <p:spPr>
          <a:xfrm>
            <a:off x="9435510" y="4648258"/>
            <a:ext cx="2729519" cy="2168179"/>
          </a:xfrm>
          <a:custGeom>
            <a:avLst/>
            <a:gdLst>
              <a:gd name="connsiteX0" fmla="*/ 0 w 3223755"/>
              <a:gd name="connsiteY0" fmla="*/ 0 h 2556771"/>
              <a:gd name="connsiteX1" fmla="*/ 3223755 w 3223755"/>
              <a:gd name="connsiteY1" fmla="*/ 0 h 2556771"/>
              <a:gd name="connsiteX2" fmla="*/ 3223755 w 3223755"/>
              <a:gd name="connsiteY2" fmla="*/ 2556771 h 2556771"/>
              <a:gd name="connsiteX3" fmla="*/ 0 w 3223755"/>
              <a:gd name="connsiteY3" fmla="*/ 2556771 h 2556771"/>
              <a:gd name="connsiteX4" fmla="*/ 0 w 3223755"/>
              <a:gd name="connsiteY4" fmla="*/ 0 h 2556771"/>
              <a:gd name="connsiteX0" fmla="*/ 0 w 3223755"/>
              <a:gd name="connsiteY0" fmla="*/ 0 h 2556771"/>
              <a:gd name="connsiteX1" fmla="*/ 227280 w 3223755"/>
              <a:gd name="connsiteY1" fmla="*/ 2123 h 2556771"/>
              <a:gd name="connsiteX2" fmla="*/ 3223755 w 3223755"/>
              <a:gd name="connsiteY2" fmla="*/ 0 h 2556771"/>
              <a:gd name="connsiteX3" fmla="*/ 3223755 w 3223755"/>
              <a:gd name="connsiteY3" fmla="*/ 2556771 h 2556771"/>
              <a:gd name="connsiteX4" fmla="*/ 0 w 3223755"/>
              <a:gd name="connsiteY4" fmla="*/ 2556771 h 2556771"/>
              <a:gd name="connsiteX5" fmla="*/ 0 w 3223755"/>
              <a:gd name="connsiteY5" fmla="*/ 0 h 2556771"/>
              <a:gd name="connsiteX0" fmla="*/ 0 w 3223755"/>
              <a:gd name="connsiteY0" fmla="*/ 8037 h 2564808"/>
              <a:gd name="connsiteX1" fmla="*/ 1593800 w 3223755"/>
              <a:gd name="connsiteY1" fmla="*/ 0 h 2564808"/>
              <a:gd name="connsiteX2" fmla="*/ 3223755 w 3223755"/>
              <a:gd name="connsiteY2" fmla="*/ 8037 h 2564808"/>
              <a:gd name="connsiteX3" fmla="*/ 3223755 w 3223755"/>
              <a:gd name="connsiteY3" fmla="*/ 2564808 h 2564808"/>
              <a:gd name="connsiteX4" fmla="*/ 0 w 3223755"/>
              <a:gd name="connsiteY4" fmla="*/ 2564808 h 2564808"/>
              <a:gd name="connsiteX5" fmla="*/ 0 w 3223755"/>
              <a:gd name="connsiteY5" fmla="*/ 8037 h 2564808"/>
              <a:gd name="connsiteX0" fmla="*/ 0 w 3223755"/>
              <a:gd name="connsiteY0" fmla="*/ 1618397 h 2564808"/>
              <a:gd name="connsiteX1" fmla="*/ 1593800 w 3223755"/>
              <a:gd name="connsiteY1" fmla="*/ 0 h 2564808"/>
              <a:gd name="connsiteX2" fmla="*/ 3223755 w 3223755"/>
              <a:gd name="connsiteY2" fmla="*/ 8037 h 2564808"/>
              <a:gd name="connsiteX3" fmla="*/ 3223755 w 3223755"/>
              <a:gd name="connsiteY3" fmla="*/ 2564808 h 2564808"/>
              <a:gd name="connsiteX4" fmla="*/ 0 w 3223755"/>
              <a:gd name="connsiteY4" fmla="*/ 2564808 h 2564808"/>
              <a:gd name="connsiteX5" fmla="*/ 0 w 3223755"/>
              <a:gd name="connsiteY5" fmla="*/ 1618397 h 2564808"/>
              <a:gd name="connsiteX0" fmla="*/ 0 w 3223755"/>
              <a:gd name="connsiteY0" fmla="*/ 1618397 h 2564808"/>
              <a:gd name="connsiteX1" fmla="*/ 643840 w 3223755"/>
              <a:gd name="connsiteY1" fmla="*/ 970280 h 2564808"/>
              <a:gd name="connsiteX2" fmla="*/ 1593800 w 3223755"/>
              <a:gd name="connsiteY2" fmla="*/ 0 h 2564808"/>
              <a:gd name="connsiteX3" fmla="*/ 3223755 w 3223755"/>
              <a:gd name="connsiteY3" fmla="*/ 8037 h 2564808"/>
              <a:gd name="connsiteX4" fmla="*/ 3223755 w 3223755"/>
              <a:gd name="connsiteY4" fmla="*/ 2564808 h 2564808"/>
              <a:gd name="connsiteX5" fmla="*/ 0 w 3223755"/>
              <a:gd name="connsiteY5" fmla="*/ 2564808 h 2564808"/>
              <a:gd name="connsiteX6" fmla="*/ 0 w 3223755"/>
              <a:gd name="connsiteY6" fmla="*/ 1618397 h 2564808"/>
              <a:gd name="connsiteX0" fmla="*/ 0 w 3223755"/>
              <a:gd name="connsiteY0" fmla="*/ 1618397 h 2564808"/>
              <a:gd name="connsiteX1" fmla="*/ 1446480 w 3223755"/>
              <a:gd name="connsiteY1" fmla="*/ 1036320 h 2564808"/>
              <a:gd name="connsiteX2" fmla="*/ 1593800 w 3223755"/>
              <a:gd name="connsiteY2" fmla="*/ 0 h 2564808"/>
              <a:gd name="connsiteX3" fmla="*/ 3223755 w 3223755"/>
              <a:gd name="connsiteY3" fmla="*/ 8037 h 2564808"/>
              <a:gd name="connsiteX4" fmla="*/ 3223755 w 3223755"/>
              <a:gd name="connsiteY4" fmla="*/ 2564808 h 2564808"/>
              <a:gd name="connsiteX5" fmla="*/ 0 w 3223755"/>
              <a:gd name="connsiteY5" fmla="*/ 2564808 h 2564808"/>
              <a:gd name="connsiteX6" fmla="*/ 0 w 3223755"/>
              <a:gd name="connsiteY6" fmla="*/ 1618397 h 2564808"/>
              <a:gd name="connsiteX0" fmla="*/ 0 w 3223755"/>
              <a:gd name="connsiteY0" fmla="*/ 1618397 h 2564808"/>
              <a:gd name="connsiteX1" fmla="*/ 1090880 w 3223755"/>
              <a:gd name="connsiteY1" fmla="*/ 513080 h 2564808"/>
              <a:gd name="connsiteX2" fmla="*/ 1593800 w 3223755"/>
              <a:gd name="connsiteY2" fmla="*/ 0 h 2564808"/>
              <a:gd name="connsiteX3" fmla="*/ 3223755 w 3223755"/>
              <a:gd name="connsiteY3" fmla="*/ 8037 h 2564808"/>
              <a:gd name="connsiteX4" fmla="*/ 3223755 w 3223755"/>
              <a:gd name="connsiteY4" fmla="*/ 2564808 h 2564808"/>
              <a:gd name="connsiteX5" fmla="*/ 0 w 3223755"/>
              <a:gd name="connsiteY5" fmla="*/ 2564808 h 2564808"/>
              <a:gd name="connsiteX6" fmla="*/ 0 w 3223755"/>
              <a:gd name="connsiteY6" fmla="*/ 1618397 h 2564808"/>
              <a:gd name="connsiteX0" fmla="*/ 0 w 3223755"/>
              <a:gd name="connsiteY0" fmla="*/ 1618397 h 2564808"/>
              <a:gd name="connsiteX1" fmla="*/ 450800 w 3223755"/>
              <a:gd name="connsiteY1" fmla="*/ 1148080 h 2564808"/>
              <a:gd name="connsiteX2" fmla="*/ 1090880 w 3223755"/>
              <a:gd name="connsiteY2" fmla="*/ 513080 h 2564808"/>
              <a:gd name="connsiteX3" fmla="*/ 1593800 w 3223755"/>
              <a:gd name="connsiteY3" fmla="*/ 0 h 2564808"/>
              <a:gd name="connsiteX4" fmla="*/ 3223755 w 3223755"/>
              <a:gd name="connsiteY4" fmla="*/ 8037 h 2564808"/>
              <a:gd name="connsiteX5" fmla="*/ 3223755 w 3223755"/>
              <a:gd name="connsiteY5" fmla="*/ 2564808 h 2564808"/>
              <a:gd name="connsiteX6" fmla="*/ 0 w 3223755"/>
              <a:gd name="connsiteY6" fmla="*/ 2564808 h 2564808"/>
              <a:gd name="connsiteX7" fmla="*/ 0 w 3223755"/>
              <a:gd name="connsiteY7" fmla="*/ 1618397 h 2564808"/>
              <a:gd name="connsiteX0" fmla="*/ 0 w 3223755"/>
              <a:gd name="connsiteY0" fmla="*/ 1618397 h 2564808"/>
              <a:gd name="connsiteX1" fmla="*/ 1075640 w 3223755"/>
              <a:gd name="connsiteY1" fmla="*/ 1087120 h 2564808"/>
              <a:gd name="connsiteX2" fmla="*/ 1090880 w 3223755"/>
              <a:gd name="connsiteY2" fmla="*/ 513080 h 2564808"/>
              <a:gd name="connsiteX3" fmla="*/ 1593800 w 3223755"/>
              <a:gd name="connsiteY3" fmla="*/ 0 h 2564808"/>
              <a:gd name="connsiteX4" fmla="*/ 3223755 w 3223755"/>
              <a:gd name="connsiteY4" fmla="*/ 8037 h 2564808"/>
              <a:gd name="connsiteX5" fmla="*/ 3223755 w 3223755"/>
              <a:gd name="connsiteY5" fmla="*/ 2564808 h 2564808"/>
              <a:gd name="connsiteX6" fmla="*/ 0 w 3223755"/>
              <a:gd name="connsiteY6" fmla="*/ 2564808 h 2564808"/>
              <a:gd name="connsiteX7" fmla="*/ 0 w 3223755"/>
              <a:gd name="connsiteY7" fmla="*/ 1618397 h 2564808"/>
              <a:gd name="connsiteX0" fmla="*/ 0 w 3223755"/>
              <a:gd name="connsiteY0" fmla="*/ 1618397 h 2564808"/>
              <a:gd name="connsiteX1" fmla="*/ 339040 w 3223755"/>
              <a:gd name="connsiteY1" fmla="*/ 1452880 h 2564808"/>
              <a:gd name="connsiteX2" fmla="*/ 1075640 w 3223755"/>
              <a:gd name="connsiteY2" fmla="*/ 1087120 h 2564808"/>
              <a:gd name="connsiteX3" fmla="*/ 1090880 w 3223755"/>
              <a:gd name="connsiteY3" fmla="*/ 513080 h 2564808"/>
              <a:gd name="connsiteX4" fmla="*/ 1593800 w 3223755"/>
              <a:gd name="connsiteY4" fmla="*/ 0 h 2564808"/>
              <a:gd name="connsiteX5" fmla="*/ 3223755 w 3223755"/>
              <a:gd name="connsiteY5" fmla="*/ 8037 h 2564808"/>
              <a:gd name="connsiteX6" fmla="*/ 3223755 w 3223755"/>
              <a:gd name="connsiteY6" fmla="*/ 2564808 h 2564808"/>
              <a:gd name="connsiteX7" fmla="*/ 0 w 3223755"/>
              <a:gd name="connsiteY7" fmla="*/ 2564808 h 2564808"/>
              <a:gd name="connsiteX8" fmla="*/ 0 w 3223755"/>
              <a:gd name="connsiteY8" fmla="*/ 1618397 h 2564808"/>
              <a:gd name="connsiteX0" fmla="*/ 0 w 3223755"/>
              <a:gd name="connsiteY0" fmla="*/ 1618397 h 2564808"/>
              <a:gd name="connsiteX1" fmla="*/ 781000 w 3223755"/>
              <a:gd name="connsiteY1" fmla="*/ 1295400 h 2564808"/>
              <a:gd name="connsiteX2" fmla="*/ 1075640 w 3223755"/>
              <a:gd name="connsiteY2" fmla="*/ 1087120 h 2564808"/>
              <a:gd name="connsiteX3" fmla="*/ 1090880 w 3223755"/>
              <a:gd name="connsiteY3" fmla="*/ 513080 h 2564808"/>
              <a:gd name="connsiteX4" fmla="*/ 1593800 w 3223755"/>
              <a:gd name="connsiteY4" fmla="*/ 0 h 2564808"/>
              <a:gd name="connsiteX5" fmla="*/ 3223755 w 3223755"/>
              <a:gd name="connsiteY5" fmla="*/ 8037 h 2564808"/>
              <a:gd name="connsiteX6" fmla="*/ 3223755 w 3223755"/>
              <a:gd name="connsiteY6" fmla="*/ 2564808 h 2564808"/>
              <a:gd name="connsiteX7" fmla="*/ 0 w 3223755"/>
              <a:gd name="connsiteY7" fmla="*/ 2564808 h 2564808"/>
              <a:gd name="connsiteX8" fmla="*/ 0 w 3223755"/>
              <a:gd name="connsiteY8" fmla="*/ 1618397 h 2564808"/>
              <a:gd name="connsiteX0" fmla="*/ 0 w 3228835"/>
              <a:gd name="connsiteY0" fmla="*/ 2319437 h 2564808"/>
              <a:gd name="connsiteX1" fmla="*/ 786080 w 3228835"/>
              <a:gd name="connsiteY1" fmla="*/ 1295400 h 2564808"/>
              <a:gd name="connsiteX2" fmla="*/ 1080720 w 3228835"/>
              <a:gd name="connsiteY2" fmla="*/ 1087120 h 2564808"/>
              <a:gd name="connsiteX3" fmla="*/ 1095960 w 3228835"/>
              <a:gd name="connsiteY3" fmla="*/ 513080 h 2564808"/>
              <a:gd name="connsiteX4" fmla="*/ 1598880 w 3228835"/>
              <a:gd name="connsiteY4" fmla="*/ 0 h 2564808"/>
              <a:gd name="connsiteX5" fmla="*/ 3228835 w 3228835"/>
              <a:gd name="connsiteY5" fmla="*/ 8037 h 2564808"/>
              <a:gd name="connsiteX6" fmla="*/ 3228835 w 3228835"/>
              <a:gd name="connsiteY6" fmla="*/ 2564808 h 2564808"/>
              <a:gd name="connsiteX7" fmla="*/ 5080 w 3228835"/>
              <a:gd name="connsiteY7" fmla="*/ 2564808 h 2564808"/>
              <a:gd name="connsiteX8" fmla="*/ 0 w 3228835"/>
              <a:gd name="connsiteY8" fmla="*/ 2319437 h 2564808"/>
              <a:gd name="connsiteX0" fmla="*/ 0 w 3228835"/>
              <a:gd name="connsiteY0" fmla="*/ 2319437 h 2564808"/>
              <a:gd name="connsiteX1" fmla="*/ 816560 w 3228835"/>
              <a:gd name="connsiteY1" fmla="*/ 1219200 h 2564808"/>
              <a:gd name="connsiteX2" fmla="*/ 1080720 w 3228835"/>
              <a:gd name="connsiteY2" fmla="*/ 1087120 h 2564808"/>
              <a:gd name="connsiteX3" fmla="*/ 1095960 w 3228835"/>
              <a:gd name="connsiteY3" fmla="*/ 513080 h 2564808"/>
              <a:gd name="connsiteX4" fmla="*/ 1598880 w 3228835"/>
              <a:gd name="connsiteY4" fmla="*/ 0 h 2564808"/>
              <a:gd name="connsiteX5" fmla="*/ 3228835 w 3228835"/>
              <a:gd name="connsiteY5" fmla="*/ 8037 h 2564808"/>
              <a:gd name="connsiteX6" fmla="*/ 3228835 w 3228835"/>
              <a:gd name="connsiteY6" fmla="*/ 2564808 h 2564808"/>
              <a:gd name="connsiteX7" fmla="*/ 5080 w 3228835"/>
              <a:gd name="connsiteY7" fmla="*/ 2564808 h 2564808"/>
              <a:gd name="connsiteX8" fmla="*/ 0 w 3228835"/>
              <a:gd name="connsiteY8" fmla="*/ 2319437 h 256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8835" h="2564808">
                <a:moveTo>
                  <a:pt x="0" y="2319437"/>
                </a:moveTo>
                <a:lnTo>
                  <a:pt x="816560" y="1219200"/>
                </a:lnTo>
                <a:lnTo>
                  <a:pt x="1080720" y="1087120"/>
                </a:lnTo>
                <a:lnTo>
                  <a:pt x="1095960" y="513080"/>
                </a:lnTo>
                <a:lnTo>
                  <a:pt x="1598880" y="0"/>
                </a:lnTo>
                <a:lnTo>
                  <a:pt x="3228835" y="8037"/>
                </a:lnTo>
                <a:lnTo>
                  <a:pt x="3228835" y="2564808"/>
                </a:lnTo>
                <a:lnTo>
                  <a:pt x="5080" y="2564808"/>
                </a:lnTo>
                <a:lnTo>
                  <a:pt x="0" y="2319437"/>
                </a:lnTo>
                <a:close/>
              </a:path>
            </a:pathLst>
          </a:custGeom>
          <a:blipFill>
            <a:blip r:embed="rId4"/>
            <a:stretch>
              <a:fillRect/>
            </a:stretch>
          </a:blipFill>
          <a:ln w="38100">
            <a:solidFill>
              <a:schemeClr val="bg1">
                <a:lumMod val="50000"/>
              </a:schemeClr>
            </a:solid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67F55DD-3C28-464E-8F65-E014A6361A32}"/>
              </a:ext>
            </a:extLst>
          </p:cNvPr>
          <p:cNvPicPr>
            <a:picLocks noChangeAspect="1"/>
          </p:cNvPicPr>
          <p:nvPr/>
        </p:nvPicPr>
        <p:blipFill>
          <a:blip r:embed="rId5"/>
          <a:stretch>
            <a:fillRect/>
          </a:stretch>
        </p:blipFill>
        <p:spPr>
          <a:xfrm>
            <a:off x="28177" y="5849392"/>
            <a:ext cx="1416159" cy="967045"/>
          </a:xfrm>
          <a:prstGeom prst="rect">
            <a:avLst/>
          </a:prstGeom>
          <a:blipFill>
            <a:blip r:embed="rId4"/>
            <a:stretch>
              <a:fillRect/>
            </a:stretch>
          </a:blipFill>
          <a:ln w="38100">
            <a:solidFill>
              <a:schemeClr val="bg1">
                <a:lumMod val="50000"/>
              </a:schemeClr>
            </a:solidFill>
          </a:ln>
          <a:effectLst>
            <a:outerShdw blurRad="50800" dist="38100" algn="l" rotWithShape="0">
              <a:prstClr val="black">
                <a:alpha val="40000"/>
              </a:prstClr>
            </a:outerShdw>
          </a:effectLst>
        </p:spPr>
      </p:pic>
      <p:pic>
        <p:nvPicPr>
          <p:cNvPr id="10" name="Picture 9">
            <a:extLst>
              <a:ext uri="{FF2B5EF4-FFF2-40B4-BE49-F238E27FC236}">
                <a16:creationId xmlns:a16="http://schemas.microsoft.com/office/drawing/2014/main" id="{3DDB3FD1-9EC0-4559-BF76-B95544292336}"/>
              </a:ext>
            </a:extLst>
          </p:cNvPr>
          <p:cNvPicPr>
            <a:picLocks noChangeAspect="1"/>
          </p:cNvPicPr>
          <p:nvPr/>
        </p:nvPicPr>
        <p:blipFill>
          <a:blip r:embed="rId6"/>
          <a:stretch>
            <a:fillRect/>
          </a:stretch>
        </p:blipFill>
        <p:spPr>
          <a:xfrm>
            <a:off x="6470538" y="6011088"/>
            <a:ext cx="1991408" cy="805349"/>
          </a:xfrm>
          <a:prstGeom prst="rect">
            <a:avLst/>
          </a:prstGeom>
          <a:blipFill>
            <a:blip r:embed="rId4"/>
            <a:stretch>
              <a:fillRect/>
            </a:stretch>
          </a:blipFill>
          <a:ln w="38100">
            <a:solidFill>
              <a:schemeClr val="bg1">
                <a:lumMod val="50000"/>
              </a:schemeClr>
            </a:solidFill>
          </a:ln>
          <a:effectLst>
            <a:outerShdw blurRad="50800" dist="38100" dir="16200000" rotWithShape="0">
              <a:prstClr val="black">
                <a:alpha val="40000"/>
              </a:prstClr>
            </a:outerShdw>
          </a:effectLst>
        </p:spPr>
      </p:pic>
      <p:pic>
        <p:nvPicPr>
          <p:cNvPr id="4" name="Picture 3">
            <a:extLst>
              <a:ext uri="{FF2B5EF4-FFF2-40B4-BE49-F238E27FC236}">
                <a16:creationId xmlns:a16="http://schemas.microsoft.com/office/drawing/2014/main" id="{6180C1EC-2988-4889-B9DF-7E033CC70904}"/>
              </a:ext>
            </a:extLst>
          </p:cNvPr>
          <p:cNvPicPr>
            <a:picLocks noChangeAspect="1"/>
          </p:cNvPicPr>
          <p:nvPr/>
        </p:nvPicPr>
        <p:blipFill>
          <a:blip r:embed="rId7"/>
          <a:stretch>
            <a:fillRect/>
          </a:stretch>
        </p:blipFill>
        <p:spPr>
          <a:xfrm>
            <a:off x="3021064" y="2148729"/>
            <a:ext cx="6149873" cy="2560542"/>
          </a:xfrm>
          <a:prstGeom prst="rect">
            <a:avLst/>
          </a:prstGeom>
          <a:ln w="50800">
            <a:solidFill>
              <a:srgbClr val="00B0F0"/>
            </a:solidFill>
          </a:ln>
          <a:effectLst>
            <a:glow rad="228600">
              <a:schemeClr val="accent1">
                <a:satMod val="175000"/>
                <a:alpha val="40000"/>
              </a:schemeClr>
            </a:glow>
          </a:effectLst>
        </p:spPr>
      </p:pic>
    </p:spTree>
    <p:extLst>
      <p:ext uri="{BB962C8B-B14F-4D97-AF65-F5344CB8AC3E}">
        <p14:creationId xmlns:p14="http://schemas.microsoft.com/office/powerpoint/2010/main" val="18122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78D96-4877-4B12-9E37-FF5D5F199FFC}"/>
              </a:ext>
            </a:extLst>
          </p:cNvPr>
          <p:cNvSpPr>
            <a:spLocks noGrp="1"/>
          </p:cNvSpPr>
          <p:nvPr>
            <p:ph type="title"/>
          </p:nvPr>
        </p:nvSpPr>
        <p:spPr>
          <a:xfrm>
            <a:off x="0" y="274639"/>
            <a:ext cx="12192000" cy="1143000"/>
          </a:xfrm>
        </p:spPr>
        <p:txBody>
          <a:bodyPr>
            <a:noAutofit/>
          </a:bodyPr>
          <a:lstStyle/>
          <a:p>
            <a:r>
              <a:rPr b="0" baseline="0" cap="none" dirty="0" i="0" kern="1200" kumimoji="0" lang="en-US" noProof="0" normalizeH="0" spc="0" strike="noStrike" sz="5000" u="none">
                <a:ln>
                  <a:noFill/>
                </a:ln>
                <a:solidFill>
                  <a:prstClr val="black"/>
                </a:solidFill>
                <a:effectLst/>
                <a:uLnTx/>
                <a:uFillTx/>
                <a:latin charset="0" panose="02040503050406030204" pitchFamily="18" typeface="Cambria"/>
                <a:ea charset="0" panose="02040503050406030204" pitchFamily="18" typeface="Cambria"/>
                <a:cs typeface="+mn-cs"/>
              </a:rPr>
              <a:t>Continuously Operating Reference Station</a:t>
            </a:r>
            <a:endParaRPr dirty="0" lang="en-US" sz="5000"/>
          </a:p>
        </p:txBody>
      </p:sp>
      <p:pic>
        <p:nvPicPr>
          <p:cNvPr id="21" name="Picture 20">
            <a:extLst>
              <a:ext uri="{FF2B5EF4-FFF2-40B4-BE49-F238E27FC236}">
                <a16:creationId xmlns:a16="http://schemas.microsoft.com/office/drawing/2014/main" id="{AD4FAC5C-0CA6-4D52-8811-C9934E2BF3AF}"/>
              </a:ext>
            </a:extLst>
          </p:cNvPr>
          <p:cNvPicPr>
            <a:picLocks noChangeAspect="1"/>
          </p:cNvPicPr>
          <p:nvPr/>
        </p:nvPicPr>
        <p:blipFill>
          <a:blip r:embed="rId2"/>
          <a:stretch>
            <a:fillRect/>
          </a:stretch>
        </p:blipFill>
        <p:spPr>
          <a:xfrm>
            <a:off x="172165" y="1768879"/>
            <a:ext cx="6805317" cy="5089121"/>
          </a:xfrm>
          <a:prstGeom prst="rect">
            <a:avLst/>
          </a:prstGeom>
        </p:spPr>
      </p:pic>
      <p:pic>
        <p:nvPicPr>
          <p:cNvPr id="22" name="Picture 21">
            <a:extLst>
              <a:ext uri="{FF2B5EF4-FFF2-40B4-BE49-F238E27FC236}">
                <a16:creationId xmlns:a16="http://schemas.microsoft.com/office/drawing/2014/main" id="{71C4DC9F-021E-4BB5-873A-B36472061B85}"/>
              </a:ext>
            </a:extLst>
          </p:cNvPr>
          <p:cNvPicPr>
            <a:picLocks noChangeAspect="1"/>
          </p:cNvPicPr>
          <p:nvPr/>
        </p:nvPicPr>
        <p:blipFill rotWithShape="1">
          <a:blip cstate="print" r:embed="rId3">
            <a:extLst>
              <a:ext uri="{28A0092B-C50C-407E-A947-70E740481C1C}">
                <a14:useLocalDpi xmlns:a14="http://schemas.microsoft.com/office/drawing/2010/main" val="0"/>
              </a:ext>
            </a:extLst>
          </a:blip>
          <a:srcRect b="50" l="83" r="65" t="4"/>
          <a:stretch/>
        </p:blipFill>
        <p:spPr>
          <a:xfrm>
            <a:off x="7408986" y="1483728"/>
            <a:ext cx="4324342" cy="5143808"/>
          </a:xfrm>
          <a:prstGeom prst="rect">
            <a:avLst/>
          </a:prstGeom>
          <a:ln w="38100">
            <a:solidFill>
              <a:schemeClr val="bg1">
                <a:lumMod val="50000"/>
              </a:schemeClr>
            </a:solidFill>
          </a:ln>
          <a:effectLst/>
        </p:spPr>
      </p:pic>
    </p:spTree>
    <p:extLst>
      <p:ext uri="{BB962C8B-B14F-4D97-AF65-F5344CB8AC3E}">
        <p14:creationId xmlns:p14="http://schemas.microsoft.com/office/powerpoint/2010/main" val="3825282806"/>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860093"/>
            <a:ext cx="8229600" cy="4026631"/>
          </a:xfrm>
        </p:spPr>
        <p:txBody>
          <a:bodyPr>
            <a:normAutofit fontScale="85000" lnSpcReduction="20000"/>
          </a:bodyPr>
          <a:lstStyle/>
          <a:p>
            <a:pPr marL="0" indent="0">
              <a:buNone/>
            </a:pPr>
            <a:r>
              <a:rPr lang="en-US" dirty="0">
                <a:latin typeface="Cambria" panose="02040503050406030204" pitchFamily="18" charset="0"/>
                <a:ea typeface="Cambria" panose="02040503050406030204" pitchFamily="18" charset="0"/>
              </a:rPr>
              <a:t> </a:t>
            </a:r>
          </a:p>
          <a:p>
            <a:pPr marL="457189"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457189" lvl="1" indent="0">
              <a:buNone/>
            </a:pPr>
            <a:r>
              <a:rPr lang="en-US" dirty="0">
                <a:latin typeface="Cambria" panose="02040503050406030204" pitchFamily="18" charset="0"/>
                <a:ea typeface="Cambria" panose="02040503050406030204" pitchFamily="18" charset="0"/>
              </a:rPr>
              <a:t>					(~47,000 employees)</a:t>
            </a:r>
          </a:p>
          <a:p>
            <a:pPr marL="457189" lvl="1" indent="0">
              <a:buNone/>
            </a:pPr>
            <a:r>
              <a:rPr lang="en-US" dirty="0">
                <a:latin typeface="Cambria" panose="02040503050406030204" pitchFamily="18" charset="0"/>
                <a:ea typeface="Cambria" panose="02040503050406030204" pitchFamily="18" charset="0"/>
              </a:rPr>
              <a:t>			</a:t>
            </a:r>
          </a:p>
          <a:p>
            <a:pPr marL="457189" lvl="1" indent="0">
              <a:buNone/>
            </a:pPr>
            <a:r>
              <a:rPr lang="en-US" dirty="0">
                <a:latin typeface="Cambria" panose="02040503050406030204" pitchFamily="18" charset="0"/>
                <a:ea typeface="Cambria" panose="02040503050406030204" pitchFamily="18" charset="0"/>
              </a:rPr>
              <a:t>			-National Oceanic and Atmospheric 						Administration (NOAA)</a:t>
            </a:r>
          </a:p>
          <a:p>
            <a:pPr marL="457189" lvl="1" indent="0">
              <a:buNone/>
            </a:pPr>
            <a:r>
              <a:rPr lang="en-US" dirty="0">
                <a:latin typeface="Cambria" panose="02040503050406030204" pitchFamily="18" charset="0"/>
                <a:ea typeface="Cambria" panose="02040503050406030204" pitchFamily="18" charset="0"/>
              </a:rPr>
              <a:t>					</a:t>
            </a:r>
          </a:p>
          <a:p>
            <a:pPr marL="457189" lvl="1" indent="0">
              <a:buNone/>
            </a:pPr>
            <a:r>
              <a:rPr lang="en-US" dirty="0">
                <a:latin typeface="Cambria" panose="02040503050406030204" pitchFamily="18" charset="0"/>
                <a:ea typeface="Cambria" panose="02040503050406030204" pitchFamily="18" charset="0"/>
              </a:rPr>
              <a:t>			-National Ocean Service (NOS)</a:t>
            </a:r>
          </a:p>
        </p:txBody>
      </p:sp>
      <p:sp>
        <p:nvSpPr>
          <p:cNvPr id="3" name="organizational structure"/>
          <p:cNvSpPr>
            <a:spLocks noGrp="1"/>
          </p:cNvSpPr>
          <p:nvPr>
            <p:ph type="title"/>
          </p:nvPr>
        </p:nvSpPr>
        <p:spPr>
          <a:xfrm>
            <a:off x="1981200" y="160337"/>
            <a:ext cx="8229600" cy="1143000"/>
          </a:xfrm>
        </p:spPr>
        <p:txBody>
          <a:bodyPr>
            <a:normAutofit/>
          </a:bodyPr>
          <a:lstStyle/>
          <a:p>
            <a:r>
              <a:rPr lang="en-US" sz="5333" dirty="0"/>
              <a:t>Organizational Structure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2836" y="1386455"/>
            <a:ext cx="997792" cy="997792"/>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03878" y="2843647"/>
            <a:ext cx="1135711" cy="1135711"/>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41311" y="5272872"/>
            <a:ext cx="1258635" cy="1265665"/>
          </a:xfrm>
          <a:prstGeom prst="rect">
            <a:avLst/>
          </a:prstGeom>
        </p:spPr>
      </p:pic>
      <p:cxnSp>
        <p:nvCxnSpPr>
          <p:cNvPr id="11" name="Straight Arrow Connector 10"/>
          <p:cNvCxnSpPr/>
          <p:nvPr/>
        </p:nvCxnSpPr>
        <p:spPr>
          <a:xfrm>
            <a:off x="6096000" y="2370920"/>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096000" y="3710228"/>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106275" y="4781411"/>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1981200" y="4939672"/>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lvl="1" indent="0" defTabSz="457189">
              <a:buNone/>
              <a:defRPr/>
            </a:pPr>
            <a:endParaRPr lang="en-US" dirty="0">
              <a:solidFill>
                <a:prstClr val="black"/>
              </a:solidFill>
              <a:latin typeface="Cambria" panose="02040503050406030204" pitchFamily="18" charset="0"/>
              <a:ea typeface="Cambria" panose="02040503050406030204" pitchFamily="18" charset="0"/>
            </a:endParaRPr>
          </a:p>
          <a:p>
            <a:pPr marL="457189" lvl="1" indent="0" defTabSz="457189">
              <a:buNone/>
              <a:defRPr/>
            </a:pPr>
            <a:r>
              <a:rPr lang="en-US" dirty="0">
                <a:solidFill>
                  <a:prstClr val="black"/>
                </a:solidFill>
                <a:latin typeface="Cambria" panose="02040503050406030204" pitchFamily="18" charset="0"/>
                <a:ea typeface="Cambria" panose="02040503050406030204" pitchFamily="18" charset="0"/>
              </a:rPr>
              <a:t>				-National Geodetic Survey (NGS)</a:t>
            </a:r>
          </a:p>
          <a:p>
            <a:pPr marL="457189" lvl="1" indent="0" defTabSz="457189">
              <a:buNone/>
              <a:defRPr/>
            </a:pPr>
            <a:r>
              <a:rPr lang="en-US" dirty="0">
                <a:solidFill>
                  <a:prstClr val="black"/>
                </a:solidFill>
                <a:latin typeface="Cambria" panose="02040503050406030204" pitchFamily="18" charset="0"/>
                <a:ea typeface="Cambria" panose="02040503050406030204" pitchFamily="18" charset="0"/>
              </a:rPr>
              <a:t>						(~175 employees)</a:t>
            </a:r>
          </a:p>
          <a:p>
            <a:pPr marL="457189" lvl="1" indent="0" defTabSz="457189">
              <a:buNone/>
              <a:defRPr/>
            </a:pPr>
            <a:endParaRPr lang="en-US" dirty="0">
              <a:solidFill>
                <a:prstClr val="black"/>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43452" y="1393731"/>
            <a:ext cx="1038629" cy="103468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01703" y="5375351"/>
            <a:ext cx="2522125" cy="1008851"/>
          </a:xfrm>
          <a:prstGeom prst="rect">
            <a:avLst/>
          </a:prstGeom>
        </p:spPr>
      </p:pic>
      <p:cxnSp>
        <p:nvCxnSpPr>
          <p:cNvPr id="13" name="Straight Arrow Connector 12"/>
          <p:cNvCxnSpPr/>
          <p:nvPr/>
        </p:nvCxnSpPr>
        <p:spPr>
          <a:xfrm>
            <a:off x="6562764" y="2575457"/>
            <a:ext cx="0" cy="269741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not equal"/>
          <p:cNvSpPr txBox="1"/>
          <p:nvPr/>
        </p:nvSpPr>
        <p:spPr bwMode="auto">
          <a:xfrm>
            <a:off x="4527627" y="5255617"/>
            <a:ext cx="1145628" cy="1107996"/>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6600" dirty="0">
                <a:solidFill>
                  <a:prstClr val="black"/>
                </a:solidFill>
                <a:latin typeface="Calibri" pitchFamily="34" charset="0"/>
                <a:ea typeface="ＭＳ Ｐゴシック" pitchFamily="34" charset="-128"/>
              </a:rPr>
              <a:t>≠</a:t>
            </a:r>
          </a:p>
        </p:txBody>
      </p:sp>
      <p:sp>
        <p:nvSpPr>
          <p:cNvPr id="17" name="we're not usgs"/>
          <p:cNvSpPr txBox="1">
            <a:spLocks/>
          </p:cNvSpPr>
          <p:nvPr/>
        </p:nvSpPr>
        <p:spPr bwMode="auto">
          <a:xfrm>
            <a:off x="1991475" y="17655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5333" dirty="0">
                <a:solidFill>
                  <a:prstClr val="black"/>
                </a:solidFill>
                <a:latin typeface="Cambria" panose="02040503050406030204" pitchFamily="18" charset="0"/>
                <a:ea typeface="Cambria" panose="02040503050406030204" pitchFamily="18" charset="0"/>
              </a:rPr>
              <a:t>We’re not USGS, we’re NGS</a:t>
            </a:r>
          </a:p>
        </p:txBody>
      </p:sp>
    </p:spTree>
    <p:extLst>
      <p:ext uri="{BB962C8B-B14F-4D97-AF65-F5344CB8AC3E}">
        <p14:creationId xmlns:p14="http://schemas.microsoft.com/office/powerpoint/2010/main" val="341100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50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500"/>
                                  </p:stCondLst>
                                  <p:childTnLst>
                                    <p:animEffect transition="out" filter="fade">
                                      <p:cBhvr>
                                        <p:cTn id="12" dur="500"/>
                                        <p:tgtEl>
                                          <p:spTgt spid="2">
                                            <p:txEl>
                                              <p:pRg st="0" end="0"/>
                                            </p:txEl>
                                          </p:spTgt>
                                        </p:tgtEl>
                                      </p:cBhvr>
                                    </p:animEffect>
                                    <p:set>
                                      <p:cBhvr>
                                        <p:cTn id="13" dur="1" fill="hold">
                                          <p:stCondLst>
                                            <p:cond delay="499"/>
                                          </p:stCondLst>
                                        </p:cTn>
                                        <p:tgtEl>
                                          <p:spTgt spid="2">
                                            <p:txEl>
                                              <p:pRg st="0" end="0"/>
                                            </p:txEl>
                                          </p:spTgt>
                                        </p:tgtEl>
                                        <p:attrNameLst>
                                          <p:attrName>style.visibility</p:attrName>
                                        </p:attrNameLst>
                                      </p:cBhvr>
                                      <p:to>
                                        <p:strVal val="hidden"/>
                                      </p:to>
                                    </p:set>
                                  </p:childTnLst>
                                </p:cTn>
                              </p:par>
                              <p:par>
                                <p:cTn id="14" presetID="10" presetClass="exit" presetSubtype="0" fill="hold" grpId="0" nodeType="withEffect">
                                  <p:stCondLst>
                                    <p:cond delay="500"/>
                                  </p:stCondLst>
                                  <p:childTnLst>
                                    <p:animEffect transition="out" filter="fade">
                                      <p:cBhvr>
                                        <p:cTn id="15" dur="500"/>
                                        <p:tgtEl>
                                          <p:spTgt spid="2">
                                            <p:txEl>
                                              <p:pRg st="1" end="1"/>
                                            </p:txEl>
                                          </p:spTgt>
                                        </p:tgtEl>
                                      </p:cBhvr>
                                    </p:animEffect>
                                    <p:set>
                                      <p:cBhvr>
                                        <p:cTn id="16" dur="1" fill="hold">
                                          <p:stCondLst>
                                            <p:cond delay="499"/>
                                          </p:stCondLst>
                                        </p:cTn>
                                        <p:tgtEl>
                                          <p:spTgt spid="2">
                                            <p:txEl>
                                              <p:pRg st="1" end="1"/>
                                            </p:txEl>
                                          </p:spTgt>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
                                            <p:txEl>
                                              <p:pRg st="2" end="2"/>
                                            </p:txEl>
                                          </p:spTgt>
                                        </p:tgtEl>
                                      </p:cBhvr>
                                    </p:animEffect>
                                    <p:set>
                                      <p:cBhvr>
                                        <p:cTn id="19" dur="1" fill="hold">
                                          <p:stCondLst>
                                            <p:cond delay="499"/>
                                          </p:stCondLst>
                                        </p:cTn>
                                        <p:tgtEl>
                                          <p:spTgt spid="2">
                                            <p:txEl>
                                              <p:pRg st="2" end="2"/>
                                            </p:txEl>
                                          </p:spTgt>
                                        </p:tgtEl>
                                        <p:attrNameLst>
                                          <p:attrName>style.visibility</p:attrName>
                                        </p:attrNameLst>
                                      </p:cBhvr>
                                      <p:to>
                                        <p:strVal val="hidden"/>
                                      </p:to>
                                    </p:set>
                                  </p:childTnLst>
                                </p:cTn>
                              </p:par>
                              <p:par>
                                <p:cTn id="20" presetID="10" presetClass="exit" presetSubtype="0" fill="hold" grpId="0" nodeType="withEffect">
                                  <p:stCondLst>
                                    <p:cond delay="500"/>
                                  </p:stCondLst>
                                  <p:childTnLst>
                                    <p:animEffect transition="out" filter="fade">
                                      <p:cBhvr>
                                        <p:cTn id="21" dur="500"/>
                                        <p:tgtEl>
                                          <p:spTgt spid="2">
                                            <p:txEl>
                                              <p:pRg st="3" end="3"/>
                                            </p:txEl>
                                          </p:spTgt>
                                        </p:tgtEl>
                                      </p:cBhvr>
                                    </p:animEffect>
                                    <p:set>
                                      <p:cBhvr>
                                        <p:cTn id="22" dur="1" fill="hold">
                                          <p:stCondLst>
                                            <p:cond delay="499"/>
                                          </p:stCondLst>
                                        </p:cTn>
                                        <p:tgtEl>
                                          <p:spTgt spid="2">
                                            <p:txEl>
                                              <p:pRg st="3" end="3"/>
                                            </p:txEl>
                                          </p:spTgt>
                                        </p:tgtEl>
                                        <p:attrNameLst>
                                          <p:attrName>style.visibility</p:attrName>
                                        </p:attrNameLst>
                                      </p:cBhvr>
                                      <p:to>
                                        <p:strVal val="hidden"/>
                                      </p:to>
                                    </p:set>
                                  </p:childTnLst>
                                </p:cTn>
                              </p:par>
                              <p:par>
                                <p:cTn id="23" presetID="10" presetClass="exit" presetSubtype="0" fill="hold" grpId="0" nodeType="withEffect">
                                  <p:stCondLst>
                                    <p:cond delay="500"/>
                                  </p:stCondLst>
                                  <p:childTnLst>
                                    <p:animEffect transition="out" filter="fade">
                                      <p:cBhvr>
                                        <p:cTn id="24" dur="500"/>
                                        <p:tgtEl>
                                          <p:spTgt spid="2">
                                            <p:txEl>
                                              <p:pRg st="4" end="4"/>
                                            </p:txEl>
                                          </p:spTgt>
                                        </p:tgtEl>
                                      </p:cBhvr>
                                    </p:animEffect>
                                    <p:set>
                                      <p:cBhvr>
                                        <p:cTn id="25" dur="1" fill="hold">
                                          <p:stCondLst>
                                            <p:cond delay="499"/>
                                          </p:stCondLst>
                                        </p:cTn>
                                        <p:tgtEl>
                                          <p:spTgt spid="2">
                                            <p:txEl>
                                              <p:pRg st="4" end="4"/>
                                            </p:txEl>
                                          </p:spTgt>
                                        </p:tgtEl>
                                        <p:attrNameLst>
                                          <p:attrName>style.visibility</p:attrName>
                                        </p:attrNameLst>
                                      </p:cBhvr>
                                      <p:to>
                                        <p:strVal val="hidden"/>
                                      </p:to>
                                    </p:set>
                                  </p:childTnLst>
                                </p:cTn>
                              </p:par>
                              <p:par>
                                <p:cTn id="26" presetID="10" presetClass="exit" presetSubtype="0" fill="hold" grpId="0" nodeType="withEffect">
                                  <p:stCondLst>
                                    <p:cond delay="500"/>
                                  </p:stCondLst>
                                  <p:childTnLst>
                                    <p:animEffect transition="out" filter="fade">
                                      <p:cBhvr>
                                        <p:cTn id="27" dur="500"/>
                                        <p:tgtEl>
                                          <p:spTgt spid="2">
                                            <p:txEl>
                                              <p:pRg st="5" end="5"/>
                                            </p:txEl>
                                          </p:spTgt>
                                        </p:tgtEl>
                                      </p:cBhvr>
                                    </p:animEffect>
                                    <p:set>
                                      <p:cBhvr>
                                        <p:cTn id="28" dur="1" fill="hold">
                                          <p:stCondLst>
                                            <p:cond delay="499"/>
                                          </p:stCondLst>
                                        </p:cTn>
                                        <p:tgtEl>
                                          <p:spTgt spid="2">
                                            <p:txEl>
                                              <p:pRg st="5" end="5"/>
                                            </p:txEl>
                                          </p:spTgt>
                                        </p:tgtEl>
                                        <p:attrNameLst>
                                          <p:attrName>style.visibility</p:attrName>
                                        </p:attrNameLst>
                                      </p:cBhvr>
                                      <p:to>
                                        <p:strVal val="hidden"/>
                                      </p:to>
                                    </p:set>
                                  </p:childTnLst>
                                </p:cTn>
                              </p:par>
                              <p:par>
                                <p:cTn id="29" presetID="10" presetClass="exit" presetSubtype="0" fill="hold" grpId="0" nodeType="withEffect">
                                  <p:stCondLst>
                                    <p:cond delay="500"/>
                                  </p:stCondLst>
                                  <p:childTnLst>
                                    <p:animEffect transition="out" filter="fade">
                                      <p:cBhvr>
                                        <p:cTn id="30" dur="500"/>
                                        <p:tgtEl>
                                          <p:spTgt spid="2">
                                            <p:txEl>
                                              <p:pRg st="6" end="6"/>
                                            </p:txEl>
                                          </p:spTgt>
                                        </p:tgtEl>
                                      </p:cBhvr>
                                    </p:animEffect>
                                    <p:set>
                                      <p:cBhvr>
                                        <p:cTn id="31" dur="1" fill="hold">
                                          <p:stCondLst>
                                            <p:cond delay="499"/>
                                          </p:stCondLst>
                                        </p:cTn>
                                        <p:tgtEl>
                                          <p:spTgt spid="2">
                                            <p:txEl>
                                              <p:pRg st="6" end="6"/>
                                            </p:txEl>
                                          </p:spTgt>
                                        </p:tgtEl>
                                        <p:attrNameLst>
                                          <p:attrName>style.visibility</p:attrName>
                                        </p:attrNameLst>
                                      </p:cBhvr>
                                      <p:to>
                                        <p:strVal val="hidden"/>
                                      </p:to>
                                    </p:set>
                                  </p:childTnLst>
                                </p:cTn>
                              </p:par>
                              <p:par>
                                <p:cTn id="32" presetID="10" presetClass="exit" presetSubtype="0" fill="hold" grpId="0" nodeType="withEffect">
                                  <p:stCondLst>
                                    <p:cond delay="50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1000"/>
                            </p:stCondLst>
                            <p:childTnLst>
                              <p:par>
                                <p:cTn id="42" presetID="2" presetClass="entr" presetSubtype="2" fill="hold" nodeType="afterEffect">
                                  <p:stCondLst>
                                    <p:cond delay="100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1+#ppt_w/2"/>
                                          </p:val>
                                        </p:tav>
                                        <p:tav tm="100000">
                                          <p:val>
                                            <p:strVal val="#ppt_x"/>
                                          </p:val>
                                        </p:tav>
                                      </p:tavLst>
                                    </p:anim>
                                    <p:anim calcmode="lin" valueType="num">
                                      <p:cBhvr additive="base">
                                        <p:cTn id="45" dur="500" fill="hold"/>
                                        <p:tgtEl>
                                          <p:spTgt spid="7"/>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100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100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1+#ppt_w/2"/>
                                          </p:val>
                                        </p:tav>
                                        <p:tav tm="100000">
                                          <p:val>
                                            <p:strVal val="#ppt_x"/>
                                          </p:val>
                                        </p:tav>
                                      </p:tavLst>
                                    </p:anim>
                                    <p:anim calcmode="lin" valueType="num">
                                      <p:cBhvr additive="base">
                                        <p:cTn id="53" dur="500" fill="hold"/>
                                        <p:tgtEl>
                                          <p:spTgt spid="8"/>
                                        </p:tgtEl>
                                        <p:attrNameLst>
                                          <p:attrName>ppt_y</p:attrName>
                                        </p:attrNameLst>
                                      </p:cBhvr>
                                      <p:tavLst>
                                        <p:tav tm="0">
                                          <p:val>
                                            <p:strVal val="#ppt_y"/>
                                          </p:val>
                                        </p:tav>
                                        <p:tav tm="100000">
                                          <p:val>
                                            <p:strVal val="#ppt_y"/>
                                          </p:val>
                                        </p:tav>
                                      </p:tavLst>
                                    </p:anim>
                                  </p:childTnLst>
                                </p:cTn>
                              </p:par>
                              <p:par>
                                <p:cTn id="54" presetID="2" presetClass="entr" presetSubtype="4" fill="hold" grpId="0" nodeType="withEffect">
                                  <p:stCondLst>
                                    <p:cond delay="100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1" fill="hold" grpId="0" nodeType="withEffect">
                                  <p:stCondLst>
                                    <p:cond delay="100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6" grpId="0"/>
      <p:bldP spid="10"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a:extLst>
              <a:ext uri="{FF2B5EF4-FFF2-40B4-BE49-F238E27FC236}">
                <a16:creationId xmlns:a16="http://schemas.microsoft.com/office/drawing/2014/main" id="{A6081992-E64D-A37F-3DC9-0778154178A8}"/>
              </a:ext>
            </a:extLst>
          </p:cNvPr>
          <p:cNvPicPr>
            <a:picLocks noChangeAspect="1"/>
          </p:cNvPicPr>
          <p:nvPr/>
        </p:nvPicPr>
        <p:blipFill>
          <a:blip r:embed="rId2"/>
          <a:stretch>
            <a:fillRect/>
          </a:stretch>
        </p:blipFill>
        <p:spPr>
          <a:xfrm>
            <a:off x="0" y="13912"/>
            <a:ext cx="12192000" cy="6830177"/>
          </a:xfrm>
          <a:prstGeom prst="rect">
            <a:avLst/>
          </a:prstGeom>
        </p:spPr>
      </p:pic>
      <p:sp>
        <p:nvSpPr>
          <p:cNvPr id="84" name="TextBox 83">
            <a:extLst>
              <a:ext uri="{FF2B5EF4-FFF2-40B4-BE49-F238E27FC236}">
                <a16:creationId xmlns:a16="http://schemas.microsoft.com/office/drawing/2014/main" id="{C23A5B8E-DCF5-F3FB-44E7-69FB352823DB}"/>
              </a:ext>
            </a:extLst>
          </p:cNvPr>
          <p:cNvSpPr txBox="1"/>
          <p:nvPr/>
        </p:nvSpPr>
        <p:spPr>
          <a:xfrm>
            <a:off x="10284435" y="4349353"/>
            <a:ext cx="1789923" cy="2062103"/>
          </a:xfrm>
          <a:prstGeom prst="rect">
            <a:avLst/>
          </a:prstGeom>
          <a:solidFill>
            <a:schemeClr val="bg1"/>
          </a:solidFill>
          <a:ln>
            <a:solidFill>
              <a:schemeClr val="tx1"/>
            </a:solidFill>
          </a:ln>
        </p:spPr>
        <p:txBody>
          <a:bodyPr wrap="square" rtlCol="0">
            <a:spAutoFit/>
          </a:bodyPr>
          <a:lstStyle/>
          <a:p>
            <a:r>
              <a:rPr lang="en-US" sz="3200" dirty="0">
                <a:latin typeface="Cambria" panose="02040503050406030204" pitchFamily="18" charset="0"/>
                <a:ea typeface="Cambria" panose="02040503050406030204" pitchFamily="18" charset="0"/>
              </a:rPr>
              <a:t>NOAA CORS Network (NCN)</a:t>
            </a:r>
          </a:p>
        </p:txBody>
      </p:sp>
    </p:spTree>
    <p:extLst>
      <p:ext uri="{BB962C8B-B14F-4D97-AF65-F5344CB8AC3E}">
        <p14:creationId xmlns:p14="http://schemas.microsoft.com/office/powerpoint/2010/main" val="111964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AE816C3-325F-40B9-B83C-FD20518D98BF}"/>
              </a:ext>
            </a:extLst>
          </p:cNvPr>
          <p:cNvGrpSpPr/>
          <p:nvPr/>
        </p:nvGrpSpPr>
        <p:grpSpPr>
          <a:xfrm>
            <a:off x="674632" y="602007"/>
            <a:ext cx="10785848" cy="23092412"/>
            <a:chOff x="505974" y="451505"/>
            <a:chExt cx="8089386" cy="17319309"/>
          </a:xfrm>
        </p:grpSpPr>
        <p:grpSp>
          <p:nvGrpSpPr>
            <p:cNvPr id="3" name="Group 2"/>
            <p:cNvGrpSpPr/>
            <p:nvPr/>
          </p:nvGrpSpPr>
          <p:grpSpPr>
            <a:xfrm>
              <a:off x="505974" y="451505"/>
              <a:ext cx="8089386" cy="17319309"/>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grpSp>
        <p:grpSp>
          <p:nvGrpSpPr>
            <p:cNvPr id="6" name="Group 5">
              <a:extLst>
                <a:ext uri="{FF2B5EF4-FFF2-40B4-BE49-F238E27FC236}">
                  <a16:creationId xmlns:a16="http://schemas.microsoft.com/office/drawing/2014/main" id="{3BD1F8BB-7EE1-4FAA-943A-9F12783E7994}"/>
                </a:ext>
              </a:extLst>
            </p:cNvPr>
            <p:cNvGrpSpPr/>
            <p:nvPr/>
          </p:nvGrpSpPr>
          <p:grpSpPr>
            <a:xfrm>
              <a:off x="2222943" y="1185617"/>
              <a:ext cx="5473206" cy="3549600"/>
              <a:chOff x="2222943" y="1185617"/>
              <a:chExt cx="5473206" cy="3549600"/>
            </a:xfrm>
          </p:grpSpPr>
          <p:pic>
            <p:nvPicPr>
              <p:cNvPr id="2" name="Picture 1">
                <a:extLst>
                  <a:ext uri="{FF2B5EF4-FFF2-40B4-BE49-F238E27FC236}">
                    <a16:creationId xmlns:a16="http://schemas.microsoft.com/office/drawing/2014/main" id="{8ECA9AFD-C8D9-44E6-A273-52159FA16421}"/>
                  </a:ext>
                </a:extLst>
              </p:cNvPr>
              <p:cNvPicPr>
                <a:picLocks noChangeAspect="1"/>
              </p:cNvPicPr>
              <p:nvPr/>
            </p:nvPicPr>
            <p:blipFill>
              <a:blip r:embed="rId3"/>
              <a:stretch>
                <a:fillRect/>
              </a:stretch>
            </p:blipFill>
            <p:spPr>
              <a:xfrm>
                <a:off x="4589404" y="1422620"/>
                <a:ext cx="233260" cy="233260"/>
              </a:xfrm>
              <a:prstGeom prst="rect">
                <a:avLst/>
              </a:prstGeom>
            </p:spPr>
          </p:pic>
          <p:pic>
            <p:nvPicPr>
              <p:cNvPr id="32" name="Picture 31">
                <a:extLst>
                  <a:ext uri="{FF2B5EF4-FFF2-40B4-BE49-F238E27FC236}">
                    <a16:creationId xmlns:a16="http://schemas.microsoft.com/office/drawing/2014/main" id="{A77B2ABE-8C94-4CBE-A5FE-A03D549730AC}"/>
                  </a:ext>
                </a:extLst>
              </p:cNvPr>
              <p:cNvPicPr>
                <a:picLocks noChangeAspect="1"/>
              </p:cNvPicPr>
              <p:nvPr/>
            </p:nvPicPr>
            <p:blipFill>
              <a:blip r:embed="rId3"/>
              <a:stretch>
                <a:fillRect/>
              </a:stretch>
            </p:blipFill>
            <p:spPr>
              <a:xfrm>
                <a:off x="4414663" y="2022338"/>
                <a:ext cx="233260" cy="233260"/>
              </a:xfrm>
              <a:prstGeom prst="rect">
                <a:avLst/>
              </a:prstGeom>
            </p:spPr>
          </p:pic>
          <p:pic>
            <p:nvPicPr>
              <p:cNvPr id="34" name="Picture 33">
                <a:extLst>
                  <a:ext uri="{FF2B5EF4-FFF2-40B4-BE49-F238E27FC236}">
                    <a16:creationId xmlns:a16="http://schemas.microsoft.com/office/drawing/2014/main" id="{3D938CAA-798C-404D-9F39-D157CC9E9E72}"/>
                  </a:ext>
                </a:extLst>
              </p:cNvPr>
              <p:cNvPicPr>
                <a:picLocks noChangeAspect="1"/>
              </p:cNvPicPr>
              <p:nvPr/>
            </p:nvPicPr>
            <p:blipFill>
              <a:blip r:embed="rId3"/>
              <a:stretch>
                <a:fillRect/>
              </a:stretch>
            </p:blipFill>
            <p:spPr>
              <a:xfrm>
                <a:off x="4977538" y="3079121"/>
                <a:ext cx="233260" cy="233260"/>
              </a:xfrm>
              <a:prstGeom prst="rect">
                <a:avLst/>
              </a:prstGeom>
            </p:spPr>
          </p:pic>
          <p:pic>
            <p:nvPicPr>
              <p:cNvPr id="35" name="Picture 34">
                <a:extLst>
                  <a:ext uri="{FF2B5EF4-FFF2-40B4-BE49-F238E27FC236}">
                    <a16:creationId xmlns:a16="http://schemas.microsoft.com/office/drawing/2014/main" id="{16E0FF5F-CCB1-49A4-86E8-B15B347CDB69}"/>
                  </a:ext>
                </a:extLst>
              </p:cNvPr>
              <p:cNvPicPr>
                <a:picLocks noChangeAspect="1"/>
              </p:cNvPicPr>
              <p:nvPr/>
            </p:nvPicPr>
            <p:blipFill>
              <a:blip r:embed="rId3"/>
              <a:stretch>
                <a:fillRect/>
              </a:stretch>
            </p:blipFill>
            <p:spPr>
              <a:xfrm>
                <a:off x="5482982" y="2316004"/>
                <a:ext cx="233260" cy="233260"/>
              </a:xfrm>
              <a:prstGeom prst="rect">
                <a:avLst/>
              </a:prstGeom>
            </p:spPr>
          </p:pic>
          <p:pic>
            <p:nvPicPr>
              <p:cNvPr id="40" name="Picture 39">
                <a:extLst>
                  <a:ext uri="{FF2B5EF4-FFF2-40B4-BE49-F238E27FC236}">
                    <a16:creationId xmlns:a16="http://schemas.microsoft.com/office/drawing/2014/main" id="{63CA8CD7-0ACC-4197-9656-93D682C30F88}"/>
                  </a:ext>
                </a:extLst>
              </p:cNvPr>
              <p:cNvPicPr>
                <a:picLocks noChangeAspect="1"/>
              </p:cNvPicPr>
              <p:nvPr/>
            </p:nvPicPr>
            <p:blipFill>
              <a:blip r:embed="rId3"/>
              <a:stretch>
                <a:fillRect/>
              </a:stretch>
            </p:blipFill>
            <p:spPr>
              <a:xfrm>
                <a:off x="2585207" y="3400369"/>
                <a:ext cx="233260" cy="233260"/>
              </a:xfrm>
              <a:prstGeom prst="rect">
                <a:avLst/>
              </a:prstGeom>
            </p:spPr>
          </p:pic>
          <p:pic>
            <p:nvPicPr>
              <p:cNvPr id="41" name="Picture 40">
                <a:extLst>
                  <a:ext uri="{FF2B5EF4-FFF2-40B4-BE49-F238E27FC236}">
                    <a16:creationId xmlns:a16="http://schemas.microsoft.com/office/drawing/2014/main" id="{3CC91929-7075-4D93-9A53-3D4AB27B0F30}"/>
                  </a:ext>
                </a:extLst>
              </p:cNvPr>
              <p:cNvPicPr>
                <a:picLocks noChangeAspect="1"/>
              </p:cNvPicPr>
              <p:nvPr/>
            </p:nvPicPr>
            <p:blipFill>
              <a:blip r:embed="rId3"/>
              <a:stretch>
                <a:fillRect/>
              </a:stretch>
            </p:blipFill>
            <p:spPr>
              <a:xfrm>
                <a:off x="2603534" y="1924170"/>
                <a:ext cx="233260" cy="233260"/>
              </a:xfrm>
              <a:prstGeom prst="rect">
                <a:avLst/>
              </a:prstGeom>
            </p:spPr>
          </p:pic>
          <p:pic>
            <p:nvPicPr>
              <p:cNvPr id="43" name="Picture 42">
                <a:extLst>
                  <a:ext uri="{FF2B5EF4-FFF2-40B4-BE49-F238E27FC236}">
                    <a16:creationId xmlns:a16="http://schemas.microsoft.com/office/drawing/2014/main" id="{B690A087-24B7-4C85-A63A-F69B76C1F0D7}"/>
                  </a:ext>
                </a:extLst>
              </p:cNvPr>
              <p:cNvPicPr>
                <a:picLocks noChangeAspect="1"/>
              </p:cNvPicPr>
              <p:nvPr/>
            </p:nvPicPr>
            <p:blipFill>
              <a:blip r:embed="rId3"/>
              <a:stretch>
                <a:fillRect/>
              </a:stretch>
            </p:blipFill>
            <p:spPr>
              <a:xfrm>
                <a:off x="2222943" y="1185617"/>
                <a:ext cx="233260" cy="233260"/>
              </a:xfrm>
              <a:prstGeom prst="rect">
                <a:avLst/>
              </a:prstGeom>
            </p:spPr>
          </p:pic>
          <p:pic>
            <p:nvPicPr>
              <p:cNvPr id="44" name="Picture 43">
                <a:extLst>
                  <a:ext uri="{FF2B5EF4-FFF2-40B4-BE49-F238E27FC236}">
                    <a16:creationId xmlns:a16="http://schemas.microsoft.com/office/drawing/2014/main" id="{F3202E6C-4C46-477D-801F-0AFEE04F61D1}"/>
                  </a:ext>
                </a:extLst>
              </p:cNvPr>
              <p:cNvPicPr>
                <a:picLocks noChangeAspect="1"/>
              </p:cNvPicPr>
              <p:nvPr/>
            </p:nvPicPr>
            <p:blipFill>
              <a:blip r:embed="rId3"/>
              <a:stretch>
                <a:fillRect/>
              </a:stretch>
            </p:blipFill>
            <p:spPr>
              <a:xfrm>
                <a:off x="3289574" y="1429389"/>
                <a:ext cx="233260" cy="233260"/>
              </a:xfrm>
              <a:prstGeom prst="rect">
                <a:avLst/>
              </a:prstGeom>
            </p:spPr>
          </p:pic>
          <p:pic>
            <p:nvPicPr>
              <p:cNvPr id="45" name="Picture 44">
                <a:extLst>
                  <a:ext uri="{FF2B5EF4-FFF2-40B4-BE49-F238E27FC236}">
                    <a16:creationId xmlns:a16="http://schemas.microsoft.com/office/drawing/2014/main" id="{92E7BD5C-AF26-4A4F-8228-CD5646831DA5}"/>
                  </a:ext>
                </a:extLst>
              </p:cNvPr>
              <p:cNvPicPr>
                <a:picLocks noChangeAspect="1"/>
              </p:cNvPicPr>
              <p:nvPr/>
            </p:nvPicPr>
            <p:blipFill>
              <a:blip r:embed="rId3"/>
              <a:stretch>
                <a:fillRect/>
              </a:stretch>
            </p:blipFill>
            <p:spPr>
              <a:xfrm>
                <a:off x="2704573" y="2724088"/>
                <a:ext cx="233260" cy="233260"/>
              </a:xfrm>
              <a:prstGeom prst="rect">
                <a:avLst/>
              </a:prstGeom>
            </p:spPr>
          </p:pic>
          <p:pic>
            <p:nvPicPr>
              <p:cNvPr id="46" name="Picture 45">
                <a:extLst>
                  <a:ext uri="{FF2B5EF4-FFF2-40B4-BE49-F238E27FC236}">
                    <a16:creationId xmlns:a16="http://schemas.microsoft.com/office/drawing/2014/main" id="{A72E2A97-7DF9-40AC-B4E7-3B186B160D89}"/>
                  </a:ext>
                </a:extLst>
              </p:cNvPr>
              <p:cNvPicPr>
                <a:picLocks noChangeAspect="1"/>
              </p:cNvPicPr>
              <p:nvPr/>
            </p:nvPicPr>
            <p:blipFill>
              <a:blip r:embed="rId3"/>
              <a:stretch>
                <a:fillRect/>
              </a:stretch>
            </p:blipFill>
            <p:spPr>
              <a:xfrm>
                <a:off x="3461619" y="2199510"/>
                <a:ext cx="233260" cy="233260"/>
              </a:xfrm>
              <a:prstGeom prst="rect">
                <a:avLst/>
              </a:prstGeom>
            </p:spPr>
          </p:pic>
          <p:pic>
            <p:nvPicPr>
              <p:cNvPr id="47" name="Picture 46">
                <a:extLst>
                  <a:ext uri="{FF2B5EF4-FFF2-40B4-BE49-F238E27FC236}">
                    <a16:creationId xmlns:a16="http://schemas.microsoft.com/office/drawing/2014/main" id="{D493CE9E-1DD0-4AEB-8E22-0E3868E8CE98}"/>
                  </a:ext>
                </a:extLst>
              </p:cNvPr>
              <p:cNvPicPr>
                <a:picLocks noChangeAspect="1"/>
              </p:cNvPicPr>
              <p:nvPr/>
            </p:nvPicPr>
            <p:blipFill>
              <a:blip r:embed="rId3"/>
              <a:stretch>
                <a:fillRect/>
              </a:stretch>
            </p:blipFill>
            <p:spPr>
              <a:xfrm>
                <a:off x="6127816" y="2450728"/>
                <a:ext cx="233260" cy="233260"/>
              </a:xfrm>
              <a:prstGeom prst="rect">
                <a:avLst/>
              </a:prstGeom>
            </p:spPr>
          </p:pic>
          <p:pic>
            <p:nvPicPr>
              <p:cNvPr id="48" name="Picture 47">
                <a:extLst>
                  <a:ext uri="{FF2B5EF4-FFF2-40B4-BE49-F238E27FC236}">
                    <a16:creationId xmlns:a16="http://schemas.microsoft.com/office/drawing/2014/main" id="{8E1B65F9-D1FC-4CDB-808F-10633433AEF2}"/>
                  </a:ext>
                </a:extLst>
              </p:cNvPr>
              <p:cNvPicPr>
                <a:picLocks noChangeAspect="1"/>
              </p:cNvPicPr>
              <p:nvPr/>
            </p:nvPicPr>
            <p:blipFill>
              <a:blip r:embed="rId3"/>
              <a:stretch>
                <a:fillRect/>
              </a:stretch>
            </p:blipFill>
            <p:spPr>
              <a:xfrm>
                <a:off x="6167291" y="2915291"/>
                <a:ext cx="233260" cy="233260"/>
              </a:xfrm>
              <a:prstGeom prst="rect">
                <a:avLst/>
              </a:prstGeom>
            </p:spPr>
          </p:pic>
          <p:pic>
            <p:nvPicPr>
              <p:cNvPr id="49" name="Picture 48">
                <a:extLst>
                  <a:ext uri="{FF2B5EF4-FFF2-40B4-BE49-F238E27FC236}">
                    <a16:creationId xmlns:a16="http://schemas.microsoft.com/office/drawing/2014/main" id="{8CAC5855-627F-476D-80C8-4BAF84A47DD1}"/>
                  </a:ext>
                </a:extLst>
              </p:cNvPr>
              <p:cNvPicPr>
                <a:picLocks noChangeAspect="1"/>
              </p:cNvPicPr>
              <p:nvPr/>
            </p:nvPicPr>
            <p:blipFill>
              <a:blip r:embed="rId3"/>
              <a:stretch>
                <a:fillRect/>
              </a:stretch>
            </p:blipFill>
            <p:spPr>
              <a:xfrm>
                <a:off x="6668250" y="4501957"/>
                <a:ext cx="233260" cy="233260"/>
              </a:xfrm>
              <a:prstGeom prst="rect">
                <a:avLst/>
              </a:prstGeom>
            </p:spPr>
          </p:pic>
          <p:pic>
            <p:nvPicPr>
              <p:cNvPr id="50" name="Picture 49">
                <a:extLst>
                  <a:ext uri="{FF2B5EF4-FFF2-40B4-BE49-F238E27FC236}">
                    <a16:creationId xmlns:a16="http://schemas.microsoft.com/office/drawing/2014/main" id="{C54E490E-99E1-435D-BE35-1D7AB1C5ADC1}"/>
                  </a:ext>
                </a:extLst>
              </p:cNvPr>
              <p:cNvPicPr>
                <a:picLocks noChangeAspect="1"/>
              </p:cNvPicPr>
              <p:nvPr/>
            </p:nvPicPr>
            <p:blipFill>
              <a:blip r:embed="rId3"/>
              <a:stretch>
                <a:fillRect/>
              </a:stretch>
            </p:blipFill>
            <p:spPr>
              <a:xfrm>
                <a:off x="6322201" y="3596488"/>
                <a:ext cx="233260" cy="233260"/>
              </a:xfrm>
              <a:prstGeom prst="rect">
                <a:avLst/>
              </a:prstGeom>
            </p:spPr>
          </p:pic>
          <p:pic>
            <p:nvPicPr>
              <p:cNvPr id="51" name="Picture 50">
                <a:extLst>
                  <a:ext uri="{FF2B5EF4-FFF2-40B4-BE49-F238E27FC236}">
                    <a16:creationId xmlns:a16="http://schemas.microsoft.com/office/drawing/2014/main" id="{A2A94BD3-1951-4F1E-A10D-42A84AA3EA69}"/>
                  </a:ext>
                </a:extLst>
              </p:cNvPr>
              <p:cNvPicPr>
                <a:picLocks noChangeAspect="1"/>
              </p:cNvPicPr>
              <p:nvPr/>
            </p:nvPicPr>
            <p:blipFill>
              <a:blip r:embed="rId3"/>
              <a:stretch>
                <a:fillRect/>
              </a:stretch>
            </p:blipFill>
            <p:spPr>
              <a:xfrm>
                <a:off x="3676743" y="2830015"/>
                <a:ext cx="233260" cy="233260"/>
              </a:xfrm>
              <a:prstGeom prst="rect">
                <a:avLst/>
              </a:prstGeom>
            </p:spPr>
          </p:pic>
          <p:pic>
            <p:nvPicPr>
              <p:cNvPr id="52" name="Picture 51">
                <a:extLst>
                  <a:ext uri="{FF2B5EF4-FFF2-40B4-BE49-F238E27FC236}">
                    <a16:creationId xmlns:a16="http://schemas.microsoft.com/office/drawing/2014/main" id="{147E9F8E-A026-467D-B4F9-2F23EA352D5A}"/>
                  </a:ext>
                </a:extLst>
              </p:cNvPr>
              <p:cNvPicPr>
                <a:picLocks noChangeAspect="1"/>
              </p:cNvPicPr>
              <p:nvPr/>
            </p:nvPicPr>
            <p:blipFill>
              <a:blip r:embed="rId3"/>
              <a:stretch>
                <a:fillRect/>
              </a:stretch>
            </p:blipFill>
            <p:spPr>
              <a:xfrm>
                <a:off x="3514882" y="3648654"/>
                <a:ext cx="233260" cy="233260"/>
              </a:xfrm>
              <a:prstGeom prst="rect">
                <a:avLst/>
              </a:prstGeom>
            </p:spPr>
          </p:pic>
          <p:pic>
            <p:nvPicPr>
              <p:cNvPr id="54" name="Picture 53">
                <a:extLst>
                  <a:ext uri="{FF2B5EF4-FFF2-40B4-BE49-F238E27FC236}">
                    <a16:creationId xmlns:a16="http://schemas.microsoft.com/office/drawing/2014/main" id="{CDC4571E-4BED-49DE-A5F8-F71085578582}"/>
                  </a:ext>
                </a:extLst>
              </p:cNvPr>
              <p:cNvPicPr>
                <a:picLocks noChangeAspect="1"/>
              </p:cNvPicPr>
              <p:nvPr/>
            </p:nvPicPr>
            <p:blipFill>
              <a:blip r:embed="rId3"/>
              <a:stretch>
                <a:fillRect/>
              </a:stretch>
            </p:blipFill>
            <p:spPr>
              <a:xfrm>
                <a:off x="4472774" y="3572068"/>
                <a:ext cx="233260" cy="233260"/>
              </a:xfrm>
              <a:prstGeom prst="rect">
                <a:avLst/>
              </a:prstGeom>
            </p:spPr>
          </p:pic>
          <p:pic>
            <p:nvPicPr>
              <p:cNvPr id="55" name="Picture 54">
                <a:extLst>
                  <a:ext uri="{FF2B5EF4-FFF2-40B4-BE49-F238E27FC236}">
                    <a16:creationId xmlns:a16="http://schemas.microsoft.com/office/drawing/2014/main" id="{E4EEE1E8-39BF-4168-B394-2D71C6786CBE}"/>
                  </a:ext>
                </a:extLst>
              </p:cNvPr>
              <p:cNvPicPr>
                <a:picLocks noChangeAspect="1"/>
              </p:cNvPicPr>
              <p:nvPr/>
            </p:nvPicPr>
            <p:blipFill>
              <a:blip r:embed="rId3"/>
              <a:stretch>
                <a:fillRect/>
              </a:stretch>
            </p:blipFill>
            <p:spPr>
              <a:xfrm>
                <a:off x="4211159" y="4410178"/>
                <a:ext cx="233260" cy="233260"/>
              </a:xfrm>
              <a:prstGeom prst="rect">
                <a:avLst/>
              </a:prstGeom>
            </p:spPr>
          </p:pic>
          <p:pic>
            <p:nvPicPr>
              <p:cNvPr id="56" name="Picture 55">
                <a:extLst>
                  <a:ext uri="{FF2B5EF4-FFF2-40B4-BE49-F238E27FC236}">
                    <a16:creationId xmlns:a16="http://schemas.microsoft.com/office/drawing/2014/main" id="{4E413ACF-44B7-40BD-9606-5F819C982267}"/>
                  </a:ext>
                </a:extLst>
              </p:cNvPr>
              <p:cNvPicPr>
                <a:picLocks noChangeAspect="1"/>
              </p:cNvPicPr>
              <p:nvPr/>
            </p:nvPicPr>
            <p:blipFill>
              <a:blip r:embed="rId3"/>
              <a:stretch>
                <a:fillRect/>
              </a:stretch>
            </p:blipFill>
            <p:spPr>
              <a:xfrm>
                <a:off x="5575138" y="3087465"/>
                <a:ext cx="233260" cy="233260"/>
              </a:xfrm>
              <a:prstGeom prst="rect">
                <a:avLst/>
              </a:prstGeom>
            </p:spPr>
          </p:pic>
          <p:pic>
            <p:nvPicPr>
              <p:cNvPr id="57" name="Picture 56">
                <a:extLst>
                  <a:ext uri="{FF2B5EF4-FFF2-40B4-BE49-F238E27FC236}">
                    <a16:creationId xmlns:a16="http://schemas.microsoft.com/office/drawing/2014/main" id="{11F9509D-4EB4-421B-884A-6F60EB5D75F9}"/>
                  </a:ext>
                </a:extLst>
              </p:cNvPr>
              <p:cNvPicPr>
                <a:picLocks noChangeAspect="1"/>
              </p:cNvPicPr>
              <p:nvPr/>
            </p:nvPicPr>
            <p:blipFill>
              <a:blip r:embed="rId3"/>
              <a:stretch>
                <a:fillRect/>
              </a:stretch>
            </p:blipFill>
            <p:spPr>
              <a:xfrm>
                <a:off x="5559684" y="3639554"/>
                <a:ext cx="233260" cy="233260"/>
              </a:xfrm>
              <a:prstGeom prst="rect">
                <a:avLst/>
              </a:prstGeom>
            </p:spPr>
          </p:pic>
          <p:pic>
            <p:nvPicPr>
              <p:cNvPr id="60" name="Picture 59">
                <a:extLst>
                  <a:ext uri="{FF2B5EF4-FFF2-40B4-BE49-F238E27FC236}">
                    <a16:creationId xmlns:a16="http://schemas.microsoft.com/office/drawing/2014/main" id="{0E8BCED0-A9D7-4B48-BCE9-D3ACD0A49E17}"/>
                  </a:ext>
                </a:extLst>
              </p:cNvPr>
              <p:cNvPicPr>
                <a:picLocks noChangeAspect="1"/>
              </p:cNvPicPr>
              <p:nvPr/>
            </p:nvPicPr>
            <p:blipFill>
              <a:blip r:embed="rId3"/>
              <a:stretch>
                <a:fillRect/>
              </a:stretch>
            </p:blipFill>
            <p:spPr>
              <a:xfrm>
                <a:off x="7462889" y="1185617"/>
                <a:ext cx="233260" cy="233260"/>
              </a:xfrm>
              <a:prstGeom prst="rect">
                <a:avLst/>
              </a:prstGeom>
            </p:spPr>
          </p:pic>
          <p:pic>
            <p:nvPicPr>
              <p:cNvPr id="61" name="Picture 60">
                <a:extLst>
                  <a:ext uri="{FF2B5EF4-FFF2-40B4-BE49-F238E27FC236}">
                    <a16:creationId xmlns:a16="http://schemas.microsoft.com/office/drawing/2014/main" id="{268A7902-8640-4862-832E-955F20D1FAD3}"/>
                  </a:ext>
                </a:extLst>
              </p:cNvPr>
              <p:cNvPicPr>
                <a:picLocks noChangeAspect="1"/>
              </p:cNvPicPr>
              <p:nvPr/>
            </p:nvPicPr>
            <p:blipFill>
              <a:blip r:embed="rId3"/>
              <a:stretch>
                <a:fillRect/>
              </a:stretch>
            </p:blipFill>
            <p:spPr>
              <a:xfrm>
                <a:off x="6683637" y="2596155"/>
                <a:ext cx="233260" cy="233260"/>
              </a:xfrm>
              <a:prstGeom prst="rect">
                <a:avLst/>
              </a:prstGeom>
            </p:spPr>
          </p:pic>
          <p:pic>
            <p:nvPicPr>
              <p:cNvPr id="62" name="Picture 61">
                <a:extLst>
                  <a:ext uri="{FF2B5EF4-FFF2-40B4-BE49-F238E27FC236}">
                    <a16:creationId xmlns:a16="http://schemas.microsoft.com/office/drawing/2014/main" id="{CF575D6E-6E3A-4AE5-A244-435D7F30D5BC}"/>
                  </a:ext>
                </a:extLst>
              </p:cNvPr>
              <p:cNvPicPr>
                <a:picLocks noChangeAspect="1"/>
              </p:cNvPicPr>
              <p:nvPr/>
            </p:nvPicPr>
            <p:blipFill>
              <a:blip r:embed="rId3"/>
              <a:stretch>
                <a:fillRect/>
              </a:stretch>
            </p:blipFill>
            <p:spPr>
              <a:xfrm>
                <a:off x="6906926" y="1910399"/>
                <a:ext cx="233260" cy="233260"/>
              </a:xfrm>
              <a:prstGeom prst="rect">
                <a:avLst/>
              </a:prstGeom>
            </p:spPr>
          </p:pic>
          <p:pic>
            <p:nvPicPr>
              <p:cNvPr id="63" name="Picture 62">
                <a:extLst>
                  <a:ext uri="{FF2B5EF4-FFF2-40B4-BE49-F238E27FC236}">
                    <a16:creationId xmlns:a16="http://schemas.microsoft.com/office/drawing/2014/main" id="{9F377232-67CA-4D38-AD5D-43B89142A1B3}"/>
                  </a:ext>
                </a:extLst>
              </p:cNvPr>
              <p:cNvPicPr>
                <a:picLocks noChangeAspect="1"/>
              </p:cNvPicPr>
              <p:nvPr/>
            </p:nvPicPr>
            <p:blipFill>
              <a:blip r:embed="rId3"/>
              <a:stretch>
                <a:fillRect/>
              </a:stretch>
            </p:blipFill>
            <p:spPr>
              <a:xfrm>
                <a:off x="4357322" y="2780925"/>
                <a:ext cx="233260" cy="233260"/>
              </a:xfrm>
              <a:prstGeom prst="rect">
                <a:avLst/>
              </a:prstGeom>
            </p:spPr>
          </p:pic>
        </p:grpSp>
      </p:grpSp>
      <p:grpSp>
        <p:nvGrpSpPr>
          <p:cNvPr id="8" name="PATRF CORS">
            <a:extLst>
              <a:ext uri="{FF2B5EF4-FFF2-40B4-BE49-F238E27FC236}">
                <a16:creationId xmlns:a16="http://schemas.microsoft.com/office/drawing/2014/main" id="{3DAB9985-9E58-4B3F-A6AB-343E89FE5897}"/>
              </a:ext>
            </a:extLst>
          </p:cNvPr>
          <p:cNvGrpSpPr/>
          <p:nvPr/>
        </p:nvGrpSpPr>
        <p:grpSpPr>
          <a:xfrm>
            <a:off x="2055454" y="3327366"/>
            <a:ext cx="614679" cy="951557"/>
            <a:chOff x="1541590" y="2495524"/>
            <a:chExt cx="461009" cy="713668"/>
          </a:xfrm>
        </p:grpSpPr>
        <p:pic>
          <p:nvPicPr>
            <p:cNvPr id="37" name="Picture 36">
              <a:extLst>
                <a:ext uri="{FF2B5EF4-FFF2-40B4-BE49-F238E27FC236}">
                  <a16:creationId xmlns:a16="http://schemas.microsoft.com/office/drawing/2014/main" id="{A83096AF-98A0-4E8C-926C-4847BA0653D4}"/>
                </a:ext>
              </a:extLst>
            </p:cNvPr>
            <p:cNvPicPr>
              <a:picLocks noChangeAspect="1"/>
            </p:cNvPicPr>
            <p:nvPr/>
          </p:nvPicPr>
          <p:blipFill>
            <a:blip r:embed="rId3"/>
            <a:stretch>
              <a:fillRect/>
            </a:stretch>
          </p:blipFill>
          <p:spPr>
            <a:xfrm>
              <a:off x="1541590" y="2495524"/>
              <a:ext cx="233260" cy="233260"/>
            </a:xfrm>
            <a:prstGeom prst="rect">
              <a:avLst/>
            </a:prstGeom>
          </p:spPr>
        </p:pic>
        <p:pic>
          <p:nvPicPr>
            <p:cNvPr id="38" name="Picture 37">
              <a:extLst>
                <a:ext uri="{FF2B5EF4-FFF2-40B4-BE49-F238E27FC236}">
                  <a16:creationId xmlns:a16="http://schemas.microsoft.com/office/drawing/2014/main" id="{19B3073E-B86F-46F2-934A-EB18AB4343A4}"/>
                </a:ext>
              </a:extLst>
            </p:cNvPr>
            <p:cNvPicPr>
              <a:picLocks noChangeAspect="1"/>
            </p:cNvPicPr>
            <p:nvPr/>
          </p:nvPicPr>
          <p:blipFill>
            <a:blip r:embed="rId3"/>
            <a:stretch>
              <a:fillRect/>
            </a:stretch>
          </p:blipFill>
          <p:spPr>
            <a:xfrm>
              <a:off x="1769339" y="2975932"/>
              <a:ext cx="233260" cy="233260"/>
            </a:xfrm>
            <a:prstGeom prst="rect">
              <a:avLst/>
            </a:prstGeom>
          </p:spPr>
        </p:pic>
      </p:grpSp>
      <p:sp>
        <p:nvSpPr>
          <p:cNvPr id="105" name="TextBox 104"/>
          <p:cNvSpPr txBox="1"/>
          <p:nvPr/>
        </p:nvSpPr>
        <p:spPr>
          <a:xfrm>
            <a:off x="0" y="0"/>
            <a:ext cx="12192000" cy="755904"/>
          </a:xfrm>
          <a:prstGeom prst="rect">
            <a:avLst/>
          </a:prstGeom>
          <a:solidFill>
            <a:schemeClr val="bg1"/>
          </a:solidFill>
        </p:spPr>
        <p:txBody>
          <a:bodyPr wrap="square" rtlCol="0">
            <a:noAutofit/>
          </a:bodyPr>
          <a:lstStyle/>
          <a:p>
            <a:pPr algn="ctr" defTabSz="457189" fontAlgn="base">
              <a:spcBef>
                <a:spcPct val="0"/>
              </a:spcBef>
              <a:spcAft>
                <a:spcPct val="0"/>
              </a:spcAft>
              <a:defRPr/>
            </a:pPr>
            <a:r>
              <a:rPr lang="en-US" sz="4000" b="1" dirty="0">
                <a:solidFill>
                  <a:srgbClr val="FF0000"/>
                </a:solidFill>
                <a:latin typeface="Cambria" panose="02040503050406030204" pitchFamily="18" charset="0"/>
                <a:ea typeface="Cambria" panose="02040503050406030204" pitchFamily="18" charset="0"/>
              </a:rPr>
              <a:t>NATRF</a:t>
            </a:r>
            <a:r>
              <a:rPr lang="en-US" sz="4000" dirty="0">
                <a:solidFill>
                  <a:prstClr val="black"/>
                </a:solidFill>
                <a:latin typeface="Cambria" panose="02040503050406030204" pitchFamily="18" charset="0"/>
                <a:ea typeface="Cambria" panose="02040503050406030204" pitchFamily="18" charset="0"/>
              </a:rPr>
              <a:t> – rotating frame, constant with plate</a:t>
            </a:r>
          </a:p>
        </p:txBody>
      </p:sp>
      <p:sp>
        <p:nvSpPr>
          <p:cNvPr id="26" name="object 2"/>
          <p:cNvSpPr txBox="1">
            <a:spLocks noGrp="1"/>
          </p:cNvSpPr>
          <p:nvPr>
            <p:ph type="title" idx="4294967295"/>
          </p:nvPr>
        </p:nvSpPr>
        <p:spPr>
          <a:xfrm>
            <a:off x="4322234" y="749671"/>
            <a:ext cx="3547533" cy="754908"/>
          </a:xfrm>
          <a:prstGeom prst="rect">
            <a:avLst/>
          </a:prstGeom>
          <a:solidFill>
            <a:schemeClr val="bg1"/>
          </a:solidFill>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cs typeface="Calibri"/>
              </a:rPr>
              <a:t>Plate-Fixed</a:t>
            </a:r>
          </a:p>
        </p:txBody>
      </p:sp>
      <p:grpSp>
        <p:nvGrpSpPr>
          <p:cNvPr id="11" name="Group 10">
            <a:extLst>
              <a:ext uri="{FF2B5EF4-FFF2-40B4-BE49-F238E27FC236}">
                <a16:creationId xmlns:a16="http://schemas.microsoft.com/office/drawing/2014/main" id="{9793A450-9891-4F05-8413-3ABAADD8EA99}"/>
              </a:ext>
            </a:extLst>
          </p:cNvPr>
          <p:cNvGrpSpPr/>
          <p:nvPr/>
        </p:nvGrpSpPr>
        <p:grpSpPr>
          <a:xfrm>
            <a:off x="9788609" y="4839148"/>
            <a:ext cx="2129758" cy="584775"/>
            <a:chOff x="7466000" y="4752702"/>
            <a:chExt cx="1597319" cy="438581"/>
          </a:xfrm>
        </p:grpSpPr>
        <p:sp>
          <p:nvSpPr>
            <p:cNvPr id="10" name="TextBox 9">
              <a:extLst>
                <a:ext uri="{FF2B5EF4-FFF2-40B4-BE49-F238E27FC236}">
                  <a16:creationId xmlns:a16="http://schemas.microsoft.com/office/drawing/2014/main" id="{0745DB5C-109A-4087-AC9E-EEB91AC91A38}"/>
                </a:ext>
              </a:extLst>
            </p:cNvPr>
            <p:cNvSpPr txBox="1"/>
            <p:nvPr/>
          </p:nvSpPr>
          <p:spPr>
            <a:xfrm>
              <a:off x="7466000" y="4752702"/>
              <a:ext cx="1597319" cy="438581"/>
            </a:xfrm>
            <a:prstGeom prst="rect">
              <a:avLst/>
            </a:prstGeom>
            <a:solidFill>
              <a:schemeClr val="bg1"/>
            </a:solidFill>
            <a:ln>
              <a:solidFill>
                <a:schemeClr val="tx1"/>
              </a:solidFill>
            </a:ln>
          </p:spPr>
          <p:txBody>
            <a:bodyPr wrap="square" rtlCol="0">
              <a:spAutoFit/>
            </a:bodyPr>
            <a:lstStyle/>
            <a:p>
              <a:r>
                <a:rPr lang="en-US" sz="3200" dirty="0">
                  <a:latin typeface="Cambria" panose="02040503050406030204" pitchFamily="18" charset="0"/>
                  <a:ea typeface="Cambria" panose="02040503050406030204" pitchFamily="18" charset="0"/>
                </a:rPr>
                <a:t>      = CORS</a:t>
              </a:r>
            </a:p>
          </p:txBody>
        </p:sp>
        <p:pic>
          <p:nvPicPr>
            <p:cNvPr id="64" name="Picture 63">
              <a:extLst>
                <a:ext uri="{FF2B5EF4-FFF2-40B4-BE49-F238E27FC236}">
                  <a16:creationId xmlns:a16="http://schemas.microsoft.com/office/drawing/2014/main" id="{7B10418A-B0E7-460F-9B1D-3555BFF611D8}"/>
                </a:ext>
              </a:extLst>
            </p:cNvPr>
            <p:cNvPicPr>
              <a:picLocks noChangeAspect="1"/>
            </p:cNvPicPr>
            <p:nvPr/>
          </p:nvPicPr>
          <p:blipFill>
            <a:blip r:embed="rId3"/>
            <a:stretch>
              <a:fillRect/>
            </a:stretch>
          </p:blipFill>
          <p:spPr>
            <a:xfrm>
              <a:off x="7605806" y="4872752"/>
              <a:ext cx="233260" cy="233260"/>
            </a:xfrm>
            <a:prstGeom prst="rect">
              <a:avLst/>
            </a:prstGeom>
          </p:spPr>
        </p:pic>
      </p:grpSp>
      <p:sp>
        <p:nvSpPr>
          <p:cNvPr id="5" name="Arrow: Right 4">
            <a:extLst>
              <a:ext uri="{FF2B5EF4-FFF2-40B4-BE49-F238E27FC236}">
                <a16:creationId xmlns:a16="http://schemas.microsoft.com/office/drawing/2014/main" id="{8C03E333-AAAD-40C2-90C3-833BBAB59514}"/>
              </a:ext>
            </a:extLst>
          </p:cNvPr>
          <p:cNvSpPr/>
          <p:nvPr/>
        </p:nvSpPr>
        <p:spPr>
          <a:xfrm>
            <a:off x="213360" y="3158597"/>
            <a:ext cx="1616145" cy="1269036"/>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66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1000" tmFilter="0, 0; .2, .5; .8, .5; 1, 0"/>
                                        <p:tgtEl>
                                          <p:spTgt spid="11"/>
                                        </p:tgtEl>
                                      </p:cBhvr>
                                    </p:animEffect>
                                    <p:animScale>
                                      <p:cBhvr>
                                        <p:cTn id="7" dur="500" autoRev="1" fill="hold"/>
                                        <p:tgtEl>
                                          <p:spTgt spid="1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1000"/>
                                        <p:tgtEl>
                                          <p:spTgt spid="5"/>
                                        </p:tgtEl>
                                      </p:cBhvr>
                                    </p:animEffect>
                                    <p:set>
                                      <p:cBhvr>
                                        <p:cTn id="18" dur="1" fill="hold">
                                          <p:stCondLst>
                                            <p:cond delay="999"/>
                                          </p:stCondLst>
                                        </p:cTn>
                                        <p:tgtEl>
                                          <p:spTgt spid="5"/>
                                        </p:tgtEl>
                                        <p:attrNameLst>
                                          <p:attrName>style.visibility</p:attrName>
                                        </p:attrNameLst>
                                      </p:cBhvr>
                                      <p:to>
                                        <p:strVal val="hidden"/>
                                      </p:to>
                                    </p:set>
                                  </p:childTnLst>
                                </p:cTn>
                              </p:par>
                              <p:par>
                                <p:cTn id="19" presetID="14" presetClass="exit" presetSubtype="10" fill="hold" nodeType="withEffect">
                                  <p:stCondLst>
                                    <p:cond delay="300"/>
                                  </p:stCondLst>
                                  <p:childTnLst>
                                    <p:animEffect transition="out" filter="randombar(horizontal)">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8" presetClass="emph" presetSubtype="0" fill="hold" nodeType="clickEffect">
                                  <p:stCondLst>
                                    <p:cond delay="0"/>
                                  </p:stCondLst>
                                  <p:childTnLst>
                                    <p:animRot by="-600000">
                                      <p:cBhvr>
                                        <p:cTn id="25" dur="5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1">
            <a:extLst>
              <a:ext uri="{FF2B5EF4-FFF2-40B4-BE49-F238E27FC236}">
                <a16:creationId xmlns:a16="http://schemas.microsoft.com/office/drawing/2014/main" id="{3A7CC8D3-ADD2-ADBE-E90C-F7E7098B3755}"/>
              </a:ext>
            </a:extLst>
          </p:cNvPr>
          <p:cNvGrpSpPr/>
          <p:nvPr/>
        </p:nvGrpSpPr>
        <p:grpSpPr>
          <a:xfrm>
            <a:off x="674632" y="602007"/>
            <a:ext cx="10785848" cy="6513507"/>
            <a:chOff x="-849368" y="602007"/>
            <a:chExt cx="10785848" cy="6513506"/>
          </a:xfrm>
        </p:grpSpPr>
        <p:cxnSp>
          <p:nvCxnSpPr>
            <p:cNvPr id="13" name="Straight Connector 12">
              <a:extLst>
                <a:ext uri="{FF2B5EF4-FFF2-40B4-BE49-F238E27FC236}">
                  <a16:creationId xmlns:a16="http://schemas.microsoft.com/office/drawing/2014/main" id="{5F782F53-6D25-8644-1716-747FD271D8F7}"/>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1E8017-1461-ECB5-FA20-2C1F0EA02F7E}"/>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89CB49-2D90-01D5-5C4F-37347295333E}"/>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374FFD-690F-7483-832B-3416DA2EB7F7}"/>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792F36E-E535-F686-61DA-530E4ED79BD4}"/>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F3862C-AB5A-3B6F-BC11-3547B7E8AAEB}"/>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5D94AC2-0024-8F2D-918E-B56EF220F833}"/>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6612107-2BFD-C6D0-FEF1-41A7680AB01F}"/>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C1DEB7-BAE6-FDED-D1F7-9F3F6C1D66BC}"/>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02CAA48-2AC0-FB71-3145-95DC5D7ED142}"/>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DCE74DE-5579-AE9F-5E05-7279F627A0F0}"/>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FD21C19-6DD8-60F4-36C5-3FD98C03329B}"/>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111E18D-D327-6107-EC79-8CAB741B6E8F}"/>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6" name="Freeform 88">
              <a:extLst>
                <a:ext uri="{FF2B5EF4-FFF2-40B4-BE49-F238E27FC236}">
                  <a16:creationId xmlns:a16="http://schemas.microsoft.com/office/drawing/2014/main" id="{11D7D47C-0B5D-BC39-F1CD-4209F86529A4}"/>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u="sng">
                <a:solidFill>
                  <a:prstClr val="white"/>
                </a:solidFill>
                <a:latin typeface="Calibri"/>
              </a:endParaRPr>
            </a:p>
          </p:txBody>
        </p:sp>
        <p:sp>
          <p:nvSpPr>
            <p:cNvPr id="67" name="Freeform 94">
              <a:extLst>
                <a:ext uri="{FF2B5EF4-FFF2-40B4-BE49-F238E27FC236}">
                  <a16:creationId xmlns:a16="http://schemas.microsoft.com/office/drawing/2014/main" id="{FAB72CAB-D9DD-8B67-58B4-6258F24C407D}"/>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u="sng">
                <a:solidFill>
                  <a:prstClr val="white"/>
                </a:solidFill>
                <a:latin typeface="Calibri"/>
              </a:endParaRPr>
            </a:p>
          </p:txBody>
        </p:sp>
        <p:sp>
          <p:nvSpPr>
            <p:cNvPr id="68" name="Freeform 95">
              <a:extLst>
                <a:ext uri="{FF2B5EF4-FFF2-40B4-BE49-F238E27FC236}">
                  <a16:creationId xmlns:a16="http://schemas.microsoft.com/office/drawing/2014/main" id="{76664287-3490-DC18-09A6-DB31C2531EBC}"/>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u="sng">
                <a:solidFill>
                  <a:prstClr val="white"/>
                </a:solidFill>
                <a:latin typeface="Calibri"/>
              </a:endParaRPr>
            </a:p>
          </p:txBody>
        </p:sp>
        <p:sp>
          <p:nvSpPr>
            <p:cNvPr id="69" name="Freeform 96">
              <a:extLst>
                <a:ext uri="{FF2B5EF4-FFF2-40B4-BE49-F238E27FC236}">
                  <a16:creationId xmlns:a16="http://schemas.microsoft.com/office/drawing/2014/main" id="{E35DC633-3E7B-C768-E12F-0FD230ECE33F}"/>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u="sng">
                <a:solidFill>
                  <a:prstClr val="white"/>
                </a:solidFill>
                <a:latin typeface="Calibri"/>
              </a:endParaRPr>
            </a:p>
          </p:txBody>
        </p:sp>
        <p:sp>
          <p:nvSpPr>
            <p:cNvPr id="70" name="Freeform 97">
              <a:extLst>
                <a:ext uri="{FF2B5EF4-FFF2-40B4-BE49-F238E27FC236}">
                  <a16:creationId xmlns:a16="http://schemas.microsoft.com/office/drawing/2014/main" id="{1B513300-FFA6-AE24-6ECE-B298D3EE545D}"/>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u="sng">
                <a:solidFill>
                  <a:prstClr val="white"/>
                </a:solidFill>
                <a:latin typeface="Calibri"/>
              </a:endParaRPr>
            </a:p>
          </p:txBody>
        </p:sp>
        <p:sp>
          <p:nvSpPr>
            <p:cNvPr id="71" name="Freeform 98">
              <a:extLst>
                <a:ext uri="{FF2B5EF4-FFF2-40B4-BE49-F238E27FC236}">
                  <a16:creationId xmlns:a16="http://schemas.microsoft.com/office/drawing/2014/main" id="{0ACA3D4D-D423-91D9-9AB7-8CF7548DE25B}"/>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u="sng">
                <a:solidFill>
                  <a:prstClr val="white"/>
                </a:solidFill>
                <a:latin typeface="Calibri"/>
              </a:endParaRPr>
            </a:p>
          </p:txBody>
        </p:sp>
      </p:grpSp>
      <p:grpSp>
        <p:nvGrpSpPr>
          <p:cNvPr id="9" name="Group 8">
            <a:extLst>
              <a:ext uri="{FF2B5EF4-FFF2-40B4-BE49-F238E27FC236}">
                <a16:creationId xmlns:a16="http://schemas.microsoft.com/office/drawing/2014/main" id="{3AE816C3-325F-40B9-B83C-FD20518D98BF}"/>
              </a:ext>
            </a:extLst>
          </p:cNvPr>
          <p:cNvGrpSpPr/>
          <p:nvPr/>
        </p:nvGrpSpPr>
        <p:grpSpPr>
          <a:xfrm>
            <a:off x="674632" y="602007"/>
            <a:ext cx="10785848" cy="23092412"/>
            <a:chOff x="505974" y="451505"/>
            <a:chExt cx="8089386" cy="17319309"/>
          </a:xfrm>
        </p:grpSpPr>
        <p:grpSp>
          <p:nvGrpSpPr>
            <p:cNvPr id="3" name="Group 2"/>
            <p:cNvGrpSpPr/>
            <p:nvPr/>
          </p:nvGrpSpPr>
          <p:grpSpPr>
            <a:xfrm>
              <a:off x="505974" y="451505"/>
              <a:ext cx="8089386" cy="17319309"/>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grpSp>
        <p:grpSp>
          <p:nvGrpSpPr>
            <p:cNvPr id="6" name="Group 5">
              <a:extLst>
                <a:ext uri="{FF2B5EF4-FFF2-40B4-BE49-F238E27FC236}">
                  <a16:creationId xmlns:a16="http://schemas.microsoft.com/office/drawing/2014/main" id="{3BD1F8BB-7EE1-4FAA-943A-9F12783E7994}"/>
                </a:ext>
              </a:extLst>
            </p:cNvPr>
            <p:cNvGrpSpPr/>
            <p:nvPr/>
          </p:nvGrpSpPr>
          <p:grpSpPr>
            <a:xfrm>
              <a:off x="2222943" y="1185617"/>
              <a:ext cx="5473206" cy="3549600"/>
              <a:chOff x="2222943" y="1185617"/>
              <a:chExt cx="5473206" cy="3549600"/>
            </a:xfrm>
          </p:grpSpPr>
          <p:pic>
            <p:nvPicPr>
              <p:cNvPr id="2" name="Picture 1">
                <a:extLst>
                  <a:ext uri="{FF2B5EF4-FFF2-40B4-BE49-F238E27FC236}">
                    <a16:creationId xmlns:a16="http://schemas.microsoft.com/office/drawing/2014/main" id="{8ECA9AFD-C8D9-44E6-A273-52159FA16421}"/>
                  </a:ext>
                </a:extLst>
              </p:cNvPr>
              <p:cNvPicPr>
                <a:picLocks noChangeAspect="1"/>
              </p:cNvPicPr>
              <p:nvPr/>
            </p:nvPicPr>
            <p:blipFill>
              <a:blip r:embed="rId4"/>
              <a:stretch>
                <a:fillRect/>
              </a:stretch>
            </p:blipFill>
            <p:spPr>
              <a:xfrm>
                <a:off x="4589404" y="1422620"/>
                <a:ext cx="233260" cy="233260"/>
              </a:xfrm>
              <a:prstGeom prst="rect">
                <a:avLst/>
              </a:prstGeom>
            </p:spPr>
          </p:pic>
          <p:pic>
            <p:nvPicPr>
              <p:cNvPr id="32" name="Picture 31">
                <a:extLst>
                  <a:ext uri="{FF2B5EF4-FFF2-40B4-BE49-F238E27FC236}">
                    <a16:creationId xmlns:a16="http://schemas.microsoft.com/office/drawing/2014/main" id="{A77B2ABE-8C94-4CBE-A5FE-A03D549730AC}"/>
                  </a:ext>
                </a:extLst>
              </p:cNvPr>
              <p:cNvPicPr>
                <a:picLocks noChangeAspect="1"/>
              </p:cNvPicPr>
              <p:nvPr/>
            </p:nvPicPr>
            <p:blipFill>
              <a:blip r:embed="rId4"/>
              <a:stretch>
                <a:fillRect/>
              </a:stretch>
            </p:blipFill>
            <p:spPr>
              <a:xfrm>
                <a:off x="4414663" y="2022338"/>
                <a:ext cx="233260" cy="233260"/>
              </a:xfrm>
              <a:prstGeom prst="rect">
                <a:avLst/>
              </a:prstGeom>
            </p:spPr>
          </p:pic>
          <p:pic>
            <p:nvPicPr>
              <p:cNvPr id="34" name="Picture 33">
                <a:extLst>
                  <a:ext uri="{FF2B5EF4-FFF2-40B4-BE49-F238E27FC236}">
                    <a16:creationId xmlns:a16="http://schemas.microsoft.com/office/drawing/2014/main" id="{3D938CAA-798C-404D-9F39-D157CC9E9E72}"/>
                  </a:ext>
                </a:extLst>
              </p:cNvPr>
              <p:cNvPicPr>
                <a:picLocks noChangeAspect="1"/>
              </p:cNvPicPr>
              <p:nvPr/>
            </p:nvPicPr>
            <p:blipFill>
              <a:blip r:embed="rId4"/>
              <a:stretch>
                <a:fillRect/>
              </a:stretch>
            </p:blipFill>
            <p:spPr>
              <a:xfrm>
                <a:off x="4977538" y="3079121"/>
                <a:ext cx="233260" cy="233260"/>
              </a:xfrm>
              <a:prstGeom prst="rect">
                <a:avLst/>
              </a:prstGeom>
            </p:spPr>
          </p:pic>
          <p:pic>
            <p:nvPicPr>
              <p:cNvPr id="35" name="Picture 34">
                <a:extLst>
                  <a:ext uri="{FF2B5EF4-FFF2-40B4-BE49-F238E27FC236}">
                    <a16:creationId xmlns:a16="http://schemas.microsoft.com/office/drawing/2014/main" id="{16E0FF5F-CCB1-49A4-86E8-B15B347CDB69}"/>
                  </a:ext>
                </a:extLst>
              </p:cNvPr>
              <p:cNvPicPr>
                <a:picLocks noChangeAspect="1"/>
              </p:cNvPicPr>
              <p:nvPr/>
            </p:nvPicPr>
            <p:blipFill>
              <a:blip r:embed="rId4"/>
              <a:stretch>
                <a:fillRect/>
              </a:stretch>
            </p:blipFill>
            <p:spPr>
              <a:xfrm>
                <a:off x="5482982" y="2316004"/>
                <a:ext cx="233260" cy="233260"/>
              </a:xfrm>
              <a:prstGeom prst="rect">
                <a:avLst/>
              </a:prstGeom>
            </p:spPr>
          </p:pic>
          <p:pic>
            <p:nvPicPr>
              <p:cNvPr id="40" name="Picture 39">
                <a:extLst>
                  <a:ext uri="{FF2B5EF4-FFF2-40B4-BE49-F238E27FC236}">
                    <a16:creationId xmlns:a16="http://schemas.microsoft.com/office/drawing/2014/main" id="{63CA8CD7-0ACC-4197-9656-93D682C30F88}"/>
                  </a:ext>
                </a:extLst>
              </p:cNvPr>
              <p:cNvPicPr>
                <a:picLocks noChangeAspect="1"/>
              </p:cNvPicPr>
              <p:nvPr/>
            </p:nvPicPr>
            <p:blipFill>
              <a:blip r:embed="rId4"/>
              <a:stretch>
                <a:fillRect/>
              </a:stretch>
            </p:blipFill>
            <p:spPr>
              <a:xfrm>
                <a:off x="2585207" y="3400369"/>
                <a:ext cx="233260" cy="233260"/>
              </a:xfrm>
              <a:prstGeom prst="rect">
                <a:avLst/>
              </a:prstGeom>
            </p:spPr>
          </p:pic>
          <p:pic>
            <p:nvPicPr>
              <p:cNvPr id="41" name="Picture 40">
                <a:extLst>
                  <a:ext uri="{FF2B5EF4-FFF2-40B4-BE49-F238E27FC236}">
                    <a16:creationId xmlns:a16="http://schemas.microsoft.com/office/drawing/2014/main" id="{3CC91929-7075-4D93-9A53-3D4AB27B0F30}"/>
                  </a:ext>
                </a:extLst>
              </p:cNvPr>
              <p:cNvPicPr>
                <a:picLocks noChangeAspect="1"/>
              </p:cNvPicPr>
              <p:nvPr/>
            </p:nvPicPr>
            <p:blipFill>
              <a:blip r:embed="rId4"/>
              <a:stretch>
                <a:fillRect/>
              </a:stretch>
            </p:blipFill>
            <p:spPr>
              <a:xfrm>
                <a:off x="2603534" y="1924170"/>
                <a:ext cx="233260" cy="233260"/>
              </a:xfrm>
              <a:prstGeom prst="rect">
                <a:avLst/>
              </a:prstGeom>
            </p:spPr>
          </p:pic>
          <p:pic>
            <p:nvPicPr>
              <p:cNvPr id="43" name="Picture 42">
                <a:extLst>
                  <a:ext uri="{FF2B5EF4-FFF2-40B4-BE49-F238E27FC236}">
                    <a16:creationId xmlns:a16="http://schemas.microsoft.com/office/drawing/2014/main" id="{B690A087-24B7-4C85-A63A-F69B76C1F0D7}"/>
                  </a:ext>
                </a:extLst>
              </p:cNvPr>
              <p:cNvPicPr>
                <a:picLocks noChangeAspect="1"/>
              </p:cNvPicPr>
              <p:nvPr/>
            </p:nvPicPr>
            <p:blipFill>
              <a:blip r:embed="rId4"/>
              <a:stretch>
                <a:fillRect/>
              </a:stretch>
            </p:blipFill>
            <p:spPr>
              <a:xfrm>
                <a:off x="2222943" y="1185617"/>
                <a:ext cx="233260" cy="233260"/>
              </a:xfrm>
              <a:prstGeom prst="rect">
                <a:avLst/>
              </a:prstGeom>
            </p:spPr>
          </p:pic>
          <p:pic>
            <p:nvPicPr>
              <p:cNvPr id="44" name="Picture 43">
                <a:extLst>
                  <a:ext uri="{FF2B5EF4-FFF2-40B4-BE49-F238E27FC236}">
                    <a16:creationId xmlns:a16="http://schemas.microsoft.com/office/drawing/2014/main" id="{F3202E6C-4C46-477D-801F-0AFEE04F61D1}"/>
                  </a:ext>
                </a:extLst>
              </p:cNvPr>
              <p:cNvPicPr>
                <a:picLocks noChangeAspect="1"/>
              </p:cNvPicPr>
              <p:nvPr/>
            </p:nvPicPr>
            <p:blipFill>
              <a:blip r:embed="rId4"/>
              <a:stretch>
                <a:fillRect/>
              </a:stretch>
            </p:blipFill>
            <p:spPr>
              <a:xfrm>
                <a:off x="3289574" y="1429389"/>
                <a:ext cx="233260" cy="233260"/>
              </a:xfrm>
              <a:prstGeom prst="rect">
                <a:avLst/>
              </a:prstGeom>
            </p:spPr>
          </p:pic>
          <p:pic>
            <p:nvPicPr>
              <p:cNvPr id="45" name="Picture 44">
                <a:extLst>
                  <a:ext uri="{FF2B5EF4-FFF2-40B4-BE49-F238E27FC236}">
                    <a16:creationId xmlns:a16="http://schemas.microsoft.com/office/drawing/2014/main" id="{92E7BD5C-AF26-4A4F-8228-CD5646831DA5}"/>
                  </a:ext>
                </a:extLst>
              </p:cNvPr>
              <p:cNvPicPr>
                <a:picLocks noChangeAspect="1"/>
              </p:cNvPicPr>
              <p:nvPr/>
            </p:nvPicPr>
            <p:blipFill>
              <a:blip r:embed="rId4"/>
              <a:stretch>
                <a:fillRect/>
              </a:stretch>
            </p:blipFill>
            <p:spPr>
              <a:xfrm>
                <a:off x="2704573" y="2724088"/>
                <a:ext cx="233260" cy="233260"/>
              </a:xfrm>
              <a:prstGeom prst="rect">
                <a:avLst/>
              </a:prstGeom>
            </p:spPr>
          </p:pic>
          <p:pic>
            <p:nvPicPr>
              <p:cNvPr id="46" name="Picture 45">
                <a:extLst>
                  <a:ext uri="{FF2B5EF4-FFF2-40B4-BE49-F238E27FC236}">
                    <a16:creationId xmlns:a16="http://schemas.microsoft.com/office/drawing/2014/main" id="{A72E2A97-7DF9-40AC-B4E7-3B186B160D89}"/>
                  </a:ext>
                </a:extLst>
              </p:cNvPr>
              <p:cNvPicPr>
                <a:picLocks noChangeAspect="1"/>
              </p:cNvPicPr>
              <p:nvPr/>
            </p:nvPicPr>
            <p:blipFill>
              <a:blip r:embed="rId4"/>
              <a:stretch>
                <a:fillRect/>
              </a:stretch>
            </p:blipFill>
            <p:spPr>
              <a:xfrm>
                <a:off x="3461619" y="2199510"/>
                <a:ext cx="233260" cy="233260"/>
              </a:xfrm>
              <a:prstGeom prst="rect">
                <a:avLst/>
              </a:prstGeom>
            </p:spPr>
          </p:pic>
          <p:pic>
            <p:nvPicPr>
              <p:cNvPr id="47" name="Picture 46">
                <a:extLst>
                  <a:ext uri="{FF2B5EF4-FFF2-40B4-BE49-F238E27FC236}">
                    <a16:creationId xmlns:a16="http://schemas.microsoft.com/office/drawing/2014/main" id="{D493CE9E-1DD0-4AEB-8E22-0E3868E8CE98}"/>
                  </a:ext>
                </a:extLst>
              </p:cNvPr>
              <p:cNvPicPr>
                <a:picLocks noChangeAspect="1"/>
              </p:cNvPicPr>
              <p:nvPr/>
            </p:nvPicPr>
            <p:blipFill>
              <a:blip r:embed="rId4"/>
              <a:stretch>
                <a:fillRect/>
              </a:stretch>
            </p:blipFill>
            <p:spPr>
              <a:xfrm>
                <a:off x="6127816" y="2450728"/>
                <a:ext cx="233260" cy="233260"/>
              </a:xfrm>
              <a:prstGeom prst="rect">
                <a:avLst/>
              </a:prstGeom>
            </p:spPr>
          </p:pic>
          <p:pic>
            <p:nvPicPr>
              <p:cNvPr id="48" name="Picture 47">
                <a:extLst>
                  <a:ext uri="{FF2B5EF4-FFF2-40B4-BE49-F238E27FC236}">
                    <a16:creationId xmlns:a16="http://schemas.microsoft.com/office/drawing/2014/main" id="{8E1B65F9-D1FC-4CDB-808F-10633433AEF2}"/>
                  </a:ext>
                </a:extLst>
              </p:cNvPr>
              <p:cNvPicPr>
                <a:picLocks noChangeAspect="1"/>
              </p:cNvPicPr>
              <p:nvPr/>
            </p:nvPicPr>
            <p:blipFill>
              <a:blip r:embed="rId4"/>
              <a:stretch>
                <a:fillRect/>
              </a:stretch>
            </p:blipFill>
            <p:spPr>
              <a:xfrm>
                <a:off x="6167291" y="2915291"/>
                <a:ext cx="233260" cy="233260"/>
              </a:xfrm>
              <a:prstGeom prst="rect">
                <a:avLst/>
              </a:prstGeom>
            </p:spPr>
          </p:pic>
          <p:pic>
            <p:nvPicPr>
              <p:cNvPr id="49" name="Picture 48">
                <a:extLst>
                  <a:ext uri="{FF2B5EF4-FFF2-40B4-BE49-F238E27FC236}">
                    <a16:creationId xmlns:a16="http://schemas.microsoft.com/office/drawing/2014/main" id="{8CAC5855-627F-476D-80C8-4BAF84A47DD1}"/>
                  </a:ext>
                </a:extLst>
              </p:cNvPr>
              <p:cNvPicPr>
                <a:picLocks noChangeAspect="1"/>
              </p:cNvPicPr>
              <p:nvPr/>
            </p:nvPicPr>
            <p:blipFill>
              <a:blip r:embed="rId4"/>
              <a:stretch>
                <a:fillRect/>
              </a:stretch>
            </p:blipFill>
            <p:spPr>
              <a:xfrm>
                <a:off x="6668250" y="4501957"/>
                <a:ext cx="233260" cy="233260"/>
              </a:xfrm>
              <a:prstGeom prst="rect">
                <a:avLst/>
              </a:prstGeom>
            </p:spPr>
          </p:pic>
          <p:pic>
            <p:nvPicPr>
              <p:cNvPr id="50" name="Picture 49">
                <a:extLst>
                  <a:ext uri="{FF2B5EF4-FFF2-40B4-BE49-F238E27FC236}">
                    <a16:creationId xmlns:a16="http://schemas.microsoft.com/office/drawing/2014/main" id="{C54E490E-99E1-435D-BE35-1D7AB1C5ADC1}"/>
                  </a:ext>
                </a:extLst>
              </p:cNvPr>
              <p:cNvPicPr>
                <a:picLocks noChangeAspect="1"/>
              </p:cNvPicPr>
              <p:nvPr/>
            </p:nvPicPr>
            <p:blipFill>
              <a:blip r:embed="rId4"/>
              <a:stretch>
                <a:fillRect/>
              </a:stretch>
            </p:blipFill>
            <p:spPr>
              <a:xfrm>
                <a:off x="6322201" y="3596488"/>
                <a:ext cx="233260" cy="233260"/>
              </a:xfrm>
              <a:prstGeom prst="rect">
                <a:avLst/>
              </a:prstGeom>
            </p:spPr>
          </p:pic>
          <p:pic>
            <p:nvPicPr>
              <p:cNvPr id="51" name="Picture 50">
                <a:extLst>
                  <a:ext uri="{FF2B5EF4-FFF2-40B4-BE49-F238E27FC236}">
                    <a16:creationId xmlns:a16="http://schemas.microsoft.com/office/drawing/2014/main" id="{A2A94BD3-1951-4F1E-A10D-42A84AA3EA69}"/>
                  </a:ext>
                </a:extLst>
              </p:cNvPr>
              <p:cNvPicPr>
                <a:picLocks noChangeAspect="1"/>
              </p:cNvPicPr>
              <p:nvPr/>
            </p:nvPicPr>
            <p:blipFill>
              <a:blip r:embed="rId4"/>
              <a:stretch>
                <a:fillRect/>
              </a:stretch>
            </p:blipFill>
            <p:spPr>
              <a:xfrm>
                <a:off x="3676743" y="2830015"/>
                <a:ext cx="233260" cy="233260"/>
              </a:xfrm>
              <a:prstGeom prst="rect">
                <a:avLst/>
              </a:prstGeom>
            </p:spPr>
          </p:pic>
          <p:pic>
            <p:nvPicPr>
              <p:cNvPr id="52" name="Picture 51">
                <a:extLst>
                  <a:ext uri="{FF2B5EF4-FFF2-40B4-BE49-F238E27FC236}">
                    <a16:creationId xmlns:a16="http://schemas.microsoft.com/office/drawing/2014/main" id="{147E9F8E-A026-467D-B4F9-2F23EA352D5A}"/>
                  </a:ext>
                </a:extLst>
              </p:cNvPr>
              <p:cNvPicPr>
                <a:picLocks noChangeAspect="1"/>
              </p:cNvPicPr>
              <p:nvPr/>
            </p:nvPicPr>
            <p:blipFill>
              <a:blip r:embed="rId4"/>
              <a:stretch>
                <a:fillRect/>
              </a:stretch>
            </p:blipFill>
            <p:spPr>
              <a:xfrm>
                <a:off x="3514882" y="3648654"/>
                <a:ext cx="233260" cy="233260"/>
              </a:xfrm>
              <a:prstGeom prst="rect">
                <a:avLst/>
              </a:prstGeom>
            </p:spPr>
          </p:pic>
          <p:pic>
            <p:nvPicPr>
              <p:cNvPr id="54" name="Picture 53">
                <a:extLst>
                  <a:ext uri="{FF2B5EF4-FFF2-40B4-BE49-F238E27FC236}">
                    <a16:creationId xmlns:a16="http://schemas.microsoft.com/office/drawing/2014/main" id="{CDC4571E-4BED-49DE-A5F8-F71085578582}"/>
                  </a:ext>
                </a:extLst>
              </p:cNvPr>
              <p:cNvPicPr>
                <a:picLocks noChangeAspect="1"/>
              </p:cNvPicPr>
              <p:nvPr/>
            </p:nvPicPr>
            <p:blipFill>
              <a:blip r:embed="rId4"/>
              <a:stretch>
                <a:fillRect/>
              </a:stretch>
            </p:blipFill>
            <p:spPr>
              <a:xfrm>
                <a:off x="4472774" y="3572068"/>
                <a:ext cx="233260" cy="233260"/>
              </a:xfrm>
              <a:prstGeom prst="rect">
                <a:avLst/>
              </a:prstGeom>
            </p:spPr>
          </p:pic>
          <p:pic>
            <p:nvPicPr>
              <p:cNvPr id="55" name="Picture 54">
                <a:extLst>
                  <a:ext uri="{FF2B5EF4-FFF2-40B4-BE49-F238E27FC236}">
                    <a16:creationId xmlns:a16="http://schemas.microsoft.com/office/drawing/2014/main" id="{E4EEE1E8-39BF-4168-B394-2D71C6786CBE}"/>
                  </a:ext>
                </a:extLst>
              </p:cNvPr>
              <p:cNvPicPr>
                <a:picLocks noChangeAspect="1"/>
              </p:cNvPicPr>
              <p:nvPr/>
            </p:nvPicPr>
            <p:blipFill>
              <a:blip r:embed="rId4"/>
              <a:stretch>
                <a:fillRect/>
              </a:stretch>
            </p:blipFill>
            <p:spPr>
              <a:xfrm>
                <a:off x="4211159" y="4410178"/>
                <a:ext cx="233260" cy="233260"/>
              </a:xfrm>
              <a:prstGeom prst="rect">
                <a:avLst/>
              </a:prstGeom>
            </p:spPr>
          </p:pic>
          <p:pic>
            <p:nvPicPr>
              <p:cNvPr id="56" name="Picture 55">
                <a:extLst>
                  <a:ext uri="{FF2B5EF4-FFF2-40B4-BE49-F238E27FC236}">
                    <a16:creationId xmlns:a16="http://schemas.microsoft.com/office/drawing/2014/main" id="{4E413ACF-44B7-40BD-9606-5F819C982267}"/>
                  </a:ext>
                </a:extLst>
              </p:cNvPr>
              <p:cNvPicPr>
                <a:picLocks noChangeAspect="1"/>
              </p:cNvPicPr>
              <p:nvPr/>
            </p:nvPicPr>
            <p:blipFill>
              <a:blip r:embed="rId4"/>
              <a:stretch>
                <a:fillRect/>
              </a:stretch>
            </p:blipFill>
            <p:spPr>
              <a:xfrm>
                <a:off x="5575138" y="3087465"/>
                <a:ext cx="233260" cy="233260"/>
              </a:xfrm>
              <a:prstGeom prst="rect">
                <a:avLst/>
              </a:prstGeom>
            </p:spPr>
          </p:pic>
          <p:pic>
            <p:nvPicPr>
              <p:cNvPr id="57" name="Picture 56">
                <a:extLst>
                  <a:ext uri="{FF2B5EF4-FFF2-40B4-BE49-F238E27FC236}">
                    <a16:creationId xmlns:a16="http://schemas.microsoft.com/office/drawing/2014/main" id="{11F9509D-4EB4-421B-884A-6F60EB5D75F9}"/>
                  </a:ext>
                </a:extLst>
              </p:cNvPr>
              <p:cNvPicPr>
                <a:picLocks noChangeAspect="1"/>
              </p:cNvPicPr>
              <p:nvPr/>
            </p:nvPicPr>
            <p:blipFill>
              <a:blip r:embed="rId4"/>
              <a:stretch>
                <a:fillRect/>
              </a:stretch>
            </p:blipFill>
            <p:spPr>
              <a:xfrm>
                <a:off x="5559684" y="3639554"/>
                <a:ext cx="233260" cy="233260"/>
              </a:xfrm>
              <a:prstGeom prst="rect">
                <a:avLst/>
              </a:prstGeom>
            </p:spPr>
          </p:pic>
          <p:pic>
            <p:nvPicPr>
              <p:cNvPr id="60" name="Picture 59">
                <a:extLst>
                  <a:ext uri="{FF2B5EF4-FFF2-40B4-BE49-F238E27FC236}">
                    <a16:creationId xmlns:a16="http://schemas.microsoft.com/office/drawing/2014/main" id="{0E8BCED0-A9D7-4B48-BCE9-D3ACD0A49E17}"/>
                  </a:ext>
                </a:extLst>
              </p:cNvPr>
              <p:cNvPicPr>
                <a:picLocks noChangeAspect="1"/>
              </p:cNvPicPr>
              <p:nvPr/>
            </p:nvPicPr>
            <p:blipFill>
              <a:blip r:embed="rId4"/>
              <a:stretch>
                <a:fillRect/>
              </a:stretch>
            </p:blipFill>
            <p:spPr>
              <a:xfrm>
                <a:off x="7462889" y="1185617"/>
                <a:ext cx="233260" cy="233260"/>
              </a:xfrm>
              <a:prstGeom prst="rect">
                <a:avLst/>
              </a:prstGeom>
            </p:spPr>
          </p:pic>
          <p:pic>
            <p:nvPicPr>
              <p:cNvPr id="61" name="Picture 60">
                <a:extLst>
                  <a:ext uri="{FF2B5EF4-FFF2-40B4-BE49-F238E27FC236}">
                    <a16:creationId xmlns:a16="http://schemas.microsoft.com/office/drawing/2014/main" id="{268A7902-8640-4862-832E-955F20D1FAD3}"/>
                  </a:ext>
                </a:extLst>
              </p:cNvPr>
              <p:cNvPicPr>
                <a:picLocks noChangeAspect="1"/>
              </p:cNvPicPr>
              <p:nvPr/>
            </p:nvPicPr>
            <p:blipFill>
              <a:blip r:embed="rId4"/>
              <a:stretch>
                <a:fillRect/>
              </a:stretch>
            </p:blipFill>
            <p:spPr>
              <a:xfrm>
                <a:off x="6683637" y="2596155"/>
                <a:ext cx="233260" cy="233260"/>
              </a:xfrm>
              <a:prstGeom prst="rect">
                <a:avLst/>
              </a:prstGeom>
            </p:spPr>
          </p:pic>
          <p:pic>
            <p:nvPicPr>
              <p:cNvPr id="62" name="Picture 61">
                <a:extLst>
                  <a:ext uri="{FF2B5EF4-FFF2-40B4-BE49-F238E27FC236}">
                    <a16:creationId xmlns:a16="http://schemas.microsoft.com/office/drawing/2014/main" id="{CF575D6E-6E3A-4AE5-A244-435D7F30D5BC}"/>
                  </a:ext>
                </a:extLst>
              </p:cNvPr>
              <p:cNvPicPr>
                <a:picLocks noChangeAspect="1"/>
              </p:cNvPicPr>
              <p:nvPr/>
            </p:nvPicPr>
            <p:blipFill>
              <a:blip r:embed="rId4"/>
              <a:stretch>
                <a:fillRect/>
              </a:stretch>
            </p:blipFill>
            <p:spPr>
              <a:xfrm>
                <a:off x="6906926" y="1910399"/>
                <a:ext cx="233260" cy="233260"/>
              </a:xfrm>
              <a:prstGeom prst="rect">
                <a:avLst/>
              </a:prstGeom>
            </p:spPr>
          </p:pic>
          <p:pic>
            <p:nvPicPr>
              <p:cNvPr id="63" name="Picture 62">
                <a:extLst>
                  <a:ext uri="{FF2B5EF4-FFF2-40B4-BE49-F238E27FC236}">
                    <a16:creationId xmlns:a16="http://schemas.microsoft.com/office/drawing/2014/main" id="{9F377232-67CA-4D38-AD5D-43B89142A1B3}"/>
                  </a:ext>
                </a:extLst>
              </p:cNvPr>
              <p:cNvPicPr>
                <a:picLocks noChangeAspect="1"/>
              </p:cNvPicPr>
              <p:nvPr/>
            </p:nvPicPr>
            <p:blipFill>
              <a:blip r:embed="rId4"/>
              <a:stretch>
                <a:fillRect/>
              </a:stretch>
            </p:blipFill>
            <p:spPr>
              <a:xfrm>
                <a:off x="4357322" y="2780925"/>
                <a:ext cx="233260" cy="233260"/>
              </a:xfrm>
              <a:prstGeom prst="rect">
                <a:avLst/>
              </a:prstGeom>
            </p:spPr>
          </p:pic>
        </p:grpSp>
      </p:grpSp>
      <p:grpSp>
        <p:nvGrpSpPr>
          <p:cNvPr id="8" name="PATRF CORS">
            <a:extLst>
              <a:ext uri="{FF2B5EF4-FFF2-40B4-BE49-F238E27FC236}">
                <a16:creationId xmlns:a16="http://schemas.microsoft.com/office/drawing/2014/main" id="{3DAB9985-9E58-4B3F-A6AB-343E89FE5897}"/>
              </a:ext>
            </a:extLst>
          </p:cNvPr>
          <p:cNvGrpSpPr/>
          <p:nvPr/>
        </p:nvGrpSpPr>
        <p:grpSpPr>
          <a:xfrm>
            <a:off x="2055454" y="3327366"/>
            <a:ext cx="614679" cy="951557"/>
            <a:chOff x="1541590" y="2495524"/>
            <a:chExt cx="461009" cy="713668"/>
          </a:xfrm>
        </p:grpSpPr>
        <p:pic>
          <p:nvPicPr>
            <p:cNvPr id="37" name="Picture 36">
              <a:extLst>
                <a:ext uri="{FF2B5EF4-FFF2-40B4-BE49-F238E27FC236}">
                  <a16:creationId xmlns:a16="http://schemas.microsoft.com/office/drawing/2014/main" id="{A83096AF-98A0-4E8C-926C-4847BA0653D4}"/>
                </a:ext>
              </a:extLst>
            </p:cNvPr>
            <p:cNvPicPr>
              <a:picLocks noChangeAspect="1"/>
            </p:cNvPicPr>
            <p:nvPr/>
          </p:nvPicPr>
          <p:blipFill>
            <a:blip r:embed="rId4"/>
            <a:stretch>
              <a:fillRect/>
            </a:stretch>
          </p:blipFill>
          <p:spPr>
            <a:xfrm>
              <a:off x="1541590" y="2495524"/>
              <a:ext cx="233260" cy="233260"/>
            </a:xfrm>
            <a:prstGeom prst="rect">
              <a:avLst/>
            </a:prstGeom>
          </p:spPr>
        </p:pic>
        <p:pic>
          <p:nvPicPr>
            <p:cNvPr id="38" name="Picture 37">
              <a:extLst>
                <a:ext uri="{FF2B5EF4-FFF2-40B4-BE49-F238E27FC236}">
                  <a16:creationId xmlns:a16="http://schemas.microsoft.com/office/drawing/2014/main" id="{19B3073E-B86F-46F2-934A-EB18AB4343A4}"/>
                </a:ext>
              </a:extLst>
            </p:cNvPr>
            <p:cNvPicPr>
              <a:picLocks noChangeAspect="1"/>
            </p:cNvPicPr>
            <p:nvPr/>
          </p:nvPicPr>
          <p:blipFill>
            <a:blip r:embed="rId4"/>
            <a:stretch>
              <a:fillRect/>
            </a:stretch>
          </p:blipFill>
          <p:spPr>
            <a:xfrm>
              <a:off x="1769339" y="2975932"/>
              <a:ext cx="233260" cy="233260"/>
            </a:xfrm>
            <a:prstGeom prst="rect">
              <a:avLst/>
            </a:prstGeom>
          </p:spPr>
        </p:pic>
      </p:grpSp>
      <p:sp>
        <p:nvSpPr>
          <p:cNvPr id="105" name="TextBox 104"/>
          <p:cNvSpPr txBox="1"/>
          <p:nvPr/>
        </p:nvSpPr>
        <p:spPr>
          <a:xfrm>
            <a:off x="0" y="0"/>
            <a:ext cx="12192000" cy="755904"/>
          </a:xfrm>
          <a:prstGeom prst="rect">
            <a:avLst/>
          </a:prstGeom>
          <a:solidFill>
            <a:schemeClr val="bg1"/>
          </a:solidFill>
        </p:spPr>
        <p:txBody>
          <a:bodyPr wrap="square" rtlCol="0">
            <a:noAutofit/>
          </a:bodyPr>
          <a:lstStyle/>
          <a:p>
            <a:pPr algn="ctr" defTabSz="457189" fontAlgn="base">
              <a:spcBef>
                <a:spcPct val="0"/>
              </a:spcBef>
              <a:spcAft>
                <a:spcPct val="0"/>
              </a:spcAft>
              <a:defRPr/>
            </a:pPr>
            <a:r>
              <a:rPr lang="en-US" sz="4000" b="1" dirty="0">
                <a:solidFill>
                  <a:srgbClr val="00B0F0"/>
                </a:solidFill>
                <a:latin typeface="Cambria" panose="02040503050406030204" pitchFamily="18" charset="0"/>
                <a:ea typeface="Cambria" panose="02040503050406030204" pitchFamily="18" charset="0"/>
              </a:rPr>
              <a:t>ITRF</a:t>
            </a:r>
            <a:r>
              <a:rPr lang="en-US" sz="4000" dirty="0">
                <a:solidFill>
                  <a:prstClr val="black"/>
                </a:solidFill>
                <a:latin typeface="Cambria" panose="02040503050406030204" pitchFamily="18" charset="0"/>
                <a:ea typeface="Cambria" panose="02040503050406030204" pitchFamily="18" charset="0"/>
              </a:rPr>
              <a:t> or </a:t>
            </a:r>
            <a:r>
              <a:rPr lang="en-US" sz="4000" b="1" dirty="0">
                <a:solidFill>
                  <a:srgbClr val="FF0000"/>
                </a:solidFill>
                <a:latin typeface="Cambria" panose="02040503050406030204" pitchFamily="18" charset="0"/>
                <a:ea typeface="Cambria" panose="02040503050406030204" pitchFamily="18" charset="0"/>
              </a:rPr>
              <a:t>NATRF</a:t>
            </a:r>
            <a:endParaRPr lang="en-US" sz="4000" dirty="0">
              <a:solidFill>
                <a:prstClr val="black"/>
              </a:solidFill>
              <a:latin typeface="Cambria" panose="02040503050406030204" pitchFamily="18" charset="0"/>
              <a:ea typeface="Cambria" panose="02040503050406030204" pitchFamily="18" charset="0"/>
            </a:endParaRPr>
          </a:p>
        </p:txBody>
      </p:sp>
      <p:sp>
        <p:nvSpPr>
          <p:cNvPr id="26" name="object 2"/>
          <p:cNvSpPr txBox="1">
            <a:spLocks noGrp="1"/>
          </p:cNvSpPr>
          <p:nvPr>
            <p:ph type="title" idx="4294967295"/>
          </p:nvPr>
        </p:nvSpPr>
        <p:spPr>
          <a:xfrm>
            <a:off x="4322234" y="749671"/>
            <a:ext cx="3547533" cy="754908"/>
          </a:xfrm>
          <a:prstGeom prst="rect">
            <a:avLst/>
          </a:prstGeom>
          <a:solidFill>
            <a:schemeClr val="bg1"/>
          </a:solidFill>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cs typeface="Calibri"/>
              </a:rPr>
              <a:t>Plate-Fixed</a:t>
            </a:r>
          </a:p>
        </p:txBody>
      </p:sp>
      <p:sp>
        <p:nvSpPr>
          <p:cNvPr id="72" name="Oval 71">
            <a:extLst>
              <a:ext uri="{FF2B5EF4-FFF2-40B4-BE49-F238E27FC236}">
                <a16:creationId xmlns:a16="http://schemas.microsoft.com/office/drawing/2014/main" id="{AF6B0151-21D0-4A62-AE74-637190D7D1D1}"/>
              </a:ext>
            </a:extLst>
          </p:cNvPr>
          <p:cNvSpPr/>
          <p:nvPr/>
        </p:nvSpPr>
        <p:spPr>
          <a:xfrm rot="20117709">
            <a:off x="2025561" y="2930692"/>
            <a:ext cx="690081" cy="1745081"/>
          </a:xfrm>
          <a:prstGeom prst="ellipse">
            <a:avLst/>
          </a:prstGeom>
          <a:noFill/>
          <a:ln w="101600"/>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3200" dirty="0"/>
          </a:p>
        </p:txBody>
      </p:sp>
      <p:grpSp>
        <p:nvGrpSpPr>
          <p:cNvPr id="80" name="Group 79">
            <a:extLst>
              <a:ext uri="{FF2B5EF4-FFF2-40B4-BE49-F238E27FC236}">
                <a16:creationId xmlns:a16="http://schemas.microsoft.com/office/drawing/2014/main" id="{C6F9B49B-135B-4B6D-BF42-11018C2BCD2A}"/>
              </a:ext>
            </a:extLst>
          </p:cNvPr>
          <p:cNvGrpSpPr/>
          <p:nvPr/>
        </p:nvGrpSpPr>
        <p:grpSpPr>
          <a:xfrm>
            <a:off x="9788609" y="4839148"/>
            <a:ext cx="2129758" cy="584775"/>
            <a:chOff x="7466000" y="4752702"/>
            <a:chExt cx="1597319" cy="438581"/>
          </a:xfrm>
        </p:grpSpPr>
        <p:sp>
          <p:nvSpPr>
            <p:cNvPr id="81" name="TextBox 80">
              <a:extLst>
                <a:ext uri="{FF2B5EF4-FFF2-40B4-BE49-F238E27FC236}">
                  <a16:creationId xmlns:a16="http://schemas.microsoft.com/office/drawing/2014/main" id="{E2CFC311-D7AC-41BF-95D9-B34DA38AAC9A}"/>
                </a:ext>
              </a:extLst>
            </p:cNvPr>
            <p:cNvSpPr txBox="1"/>
            <p:nvPr/>
          </p:nvSpPr>
          <p:spPr>
            <a:xfrm>
              <a:off x="7466000" y="4752702"/>
              <a:ext cx="1597319" cy="438581"/>
            </a:xfrm>
            <a:prstGeom prst="rect">
              <a:avLst/>
            </a:prstGeom>
            <a:solidFill>
              <a:schemeClr val="bg1"/>
            </a:solidFill>
            <a:ln>
              <a:solidFill>
                <a:schemeClr val="tx1"/>
              </a:solidFill>
            </a:ln>
          </p:spPr>
          <p:txBody>
            <a:bodyPr wrap="square" rtlCol="0">
              <a:spAutoFit/>
            </a:bodyPr>
            <a:lstStyle/>
            <a:p>
              <a:r>
                <a:rPr lang="en-US" sz="3200" dirty="0">
                  <a:latin typeface="Cambria" panose="02040503050406030204" pitchFamily="18" charset="0"/>
                  <a:ea typeface="Cambria" panose="02040503050406030204" pitchFamily="18" charset="0"/>
                </a:rPr>
                <a:t>      = CORS</a:t>
              </a:r>
            </a:p>
          </p:txBody>
        </p:sp>
        <p:pic>
          <p:nvPicPr>
            <p:cNvPr id="82" name="Picture 81">
              <a:extLst>
                <a:ext uri="{FF2B5EF4-FFF2-40B4-BE49-F238E27FC236}">
                  <a16:creationId xmlns:a16="http://schemas.microsoft.com/office/drawing/2014/main" id="{BA5820A0-ACBB-4E43-A726-043CC15B9F6F}"/>
                </a:ext>
              </a:extLst>
            </p:cNvPr>
            <p:cNvPicPr>
              <a:picLocks noChangeAspect="1"/>
            </p:cNvPicPr>
            <p:nvPr/>
          </p:nvPicPr>
          <p:blipFill>
            <a:blip r:embed="rId4"/>
            <a:stretch>
              <a:fillRect/>
            </a:stretch>
          </p:blipFill>
          <p:spPr>
            <a:xfrm>
              <a:off x="7605806" y="4872752"/>
              <a:ext cx="233260" cy="233260"/>
            </a:xfrm>
            <a:prstGeom prst="rect">
              <a:avLst/>
            </a:prstGeom>
          </p:spPr>
        </p:pic>
      </p:grpSp>
    </p:spTree>
    <p:extLst>
      <p:ext uri="{BB962C8B-B14F-4D97-AF65-F5344CB8AC3E}">
        <p14:creationId xmlns:p14="http://schemas.microsoft.com/office/powerpoint/2010/main" val="324918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1000" tmFilter="0, 0; .2, .5; .8, .5; 1, 0"/>
                                        <p:tgtEl>
                                          <p:spTgt spid="80"/>
                                        </p:tgtEl>
                                      </p:cBhvr>
                                    </p:animEffect>
                                    <p:animScale>
                                      <p:cBhvr>
                                        <p:cTn id="7" dur="500" autoRev="1" fill="hold"/>
                                        <p:tgtEl>
                                          <p:spTgt spid="8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wheel(1)">
                                      <p:cBhvr>
                                        <p:cTn id="12" dur="20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72"/>
                                        </p:tgtEl>
                                      </p:cBhvr>
                                    </p:animEffect>
                                    <p:set>
                                      <p:cBhvr>
                                        <p:cTn id="22" dur="1" fill="hold">
                                          <p:stCondLst>
                                            <p:cond delay="499"/>
                                          </p:stCondLst>
                                        </p:cTn>
                                        <p:tgtEl>
                                          <p:spTgt spid="7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600000">
                                      <p:cBhvr>
                                        <p:cTn id="26" dur="5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cNvSpPr>
            <a:spLocks noGrp="1"/>
          </p:cNvSpPr>
          <p:nvPr>
            <p:ph idx="1"/>
          </p:nvPr>
        </p:nvSpPr>
        <p:spPr>
          <a:xfrm>
            <a:off x="325822" y="1161070"/>
            <a:ext cx="11719033" cy="5186119"/>
          </a:xfrm>
        </p:spPr>
        <p:txBody>
          <a:bodyPr>
            <a:noAutofit/>
          </a:bodyPr>
          <a:lstStyle/>
          <a:p>
            <a:pPr marL="0" indent="0">
              <a:buNone/>
            </a:pPr>
            <a:r>
              <a:rPr lang="en-US" sz="5333" b="1" dirty="0"/>
              <a:t>Epoch</a:t>
            </a:r>
            <a:endParaRPr lang="en-US" sz="2667" b="1" dirty="0"/>
          </a:p>
          <a:p>
            <a:r>
              <a:rPr lang="en-US" dirty="0">
                <a:latin typeface="Cambria" panose="02040503050406030204" pitchFamily="18" charset="0"/>
                <a:ea typeface="Cambria" panose="02040503050406030204" pitchFamily="18" charset="0"/>
              </a:rPr>
              <a:t>eh-puck? </a:t>
            </a:r>
            <a:r>
              <a:rPr lang="en-US" dirty="0" err="1">
                <a:latin typeface="Cambria" panose="02040503050406030204" pitchFamily="18" charset="0"/>
                <a:ea typeface="Cambria" panose="02040503050406030204" pitchFamily="18" charset="0"/>
              </a:rPr>
              <a:t>ee</a:t>
            </a:r>
            <a:r>
              <a:rPr lang="en-US" dirty="0">
                <a:latin typeface="Cambria" panose="02040503050406030204" pitchFamily="18" charset="0"/>
                <a:ea typeface="Cambria" panose="02040503050406030204" pitchFamily="18" charset="0"/>
              </a:rPr>
              <a:t>-pock? </a:t>
            </a:r>
            <a:r>
              <a:rPr lang="en-US" dirty="0">
                <a:solidFill>
                  <a:schemeClr val="tx1">
                    <a:lumMod val="50000"/>
                    <a:lumOff val="50000"/>
                  </a:schemeClr>
                </a:solidFill>
                <a:latin typeface="Cambria" panose="02040503050406030204" pitchFamily="18" charset="0"/>
                <a:ea typeface="Cambria" panose="02040503050406030204" pitchFamily="18" charset="0"/>
              </a:rPr>
              <a:t>… </a:t>
            </a:r>
            <a:r>
              <a:rPr lang="en-US" i="1" dirty="0">
                <a:solidFill>
                  <a:schemeClr val="tx1">
                    <a:lumMod val="50000"/>
                    <a:lumOff val="50000"/>
                  </a:schemeClr>
                </a:solidFill>
                <a:latin typeface="Cambria" panose="02040503050406030204" pitchFamily="18" charset="0"/>
                <a:ea typeface="Cambria" panose="02040503050406030204" pitchFamily="18" charset="0"/>
              </a:rPr>
              <a:t>to-may-to, to-</a:t>
            </a:r>
            <a:r>
              <a:rPr lang="en-US" i="1" dirty="0" err="1">
                <a:solidFill>
                  <a:schemeClr val="tx1">
                    <a:lumMod val="50000"/>
                    <a:lumOff val="50000"/>
                  </a:schemeClr>
                </a:solidFill>
                <a:latin typeface="Cambria" panose="02040503050406030204" pitchFamily="18" charset="0"/>
                <a:ea typeface="Cambria" panose="02040503050406030204" pitchFamily="18" charset="0"/>
              </a:rPr>
              <a:t>mah</a:t>
            </a:r>
            <a:r>
              <a:rPr lang="en-US" i="1" dirty="0">
                <a:solidFill>
                  <a:schemeClr val="tx1">
                    <a:lumMod val="50000"/>
                    <a:lumOff val="50000"/>
                  </a:schemeClr>
                </a:solidFill>
                <a:latin typeface="Cambria" panose="02040503050406030204" pitchFamily="18" charset="0"/>
                <a:ea typeface="Cambria" panose="02040503050406030204" pitchFamily="18" charset="0"/>
              </a:rPr>
              <a:t>-to</a:t>
            </a:r>
          </a:p>
          <a:p>
            <a:r>
              <a:rPr lang="en-US" b="1" dirty="0"/>
              <a:t>an instant of time; a moment in time</a:t>
            </a:r>
          </a:p>
          <a:p>
            <a:r>
              <a:rPr lang="en-US" dirty="0">
                <a:latin typeface="Cambria" panose="02040503050406030204" pitchFamily="18" charset="0"/>
                <a:ea typeface="Cambria" panose="02040503050406030204" pitchFamily="18" charset="0"/>
              </a:rPr>
              <a:t>astronomy &amp; geodesy use a decimal date</a:t>
            </a:r>
          </a:p>
          <a:p>
            <a:pPr lvl="1"/>
            <a:r>
              <a:rPr lang="en-US" dirty="0">
                <a:latin typeface="Cambria" panose="02040503050406030204" pitchFamily="18" charset="0"/>
                <a:ea typeface="Cambria" panose="02040503050406030204" pitchFamily="18" charset="0"/>
              </a:rPr>
              <a:t>2021.4762 = 23 June 2021 @ 19:16:00</a:t>
            </a:r>
          </a:p>
          <a:p>
            <a:pPr lvl="1"/>
            <a:r>
              <a:rPr lang="en-US" dirty="0">
                <a:latin typeface="Cambria" panose="02040503050406030204" pitchFamily="18" charset="0"/>
                <a:ea typeface="Cambria" panose="02040503050406030204" pitchFamily="18" charset="0"/>
              </a:rPr>
              <a:t>using epochs is important, not your format</a:t>
            </a:r>
          </a:p>
          <a:p>
            <a:pPr lvl="2"/>
            <a:r>
              <a:rPr lang="en-US" dirty="0">
                <a:latin typeface="Cambria" panose="02040503050406030204" pitchFamily="18" charset="0"/>
                <a:ea typeface="Cambria" panose="02040503050406030204" pitchFamily="18" charset="0"/>
              </a:rPr>
              <a:t>start preparing to assign epochs to your data</a:t>
            </a:r>
            <a:endParaRPr lang="en-US" sz="3733" dirty="0"/>
          </a:p>
        </p:txBody>
      </p:sp>
      <p:sp>
        <p:nvSpPr>
          <p:cNvPr id="18" name="Title 1"/>
          <p:cNvSpPr txBox="1">
            <a:spLocks/>
          </p:cNvSpPr>
          <p:nvPr/>
        </p:nvSpPr>
        <p:spPr bwMode="auto">
          <a:xfrm>
            <a:off x="1524001" y="274639"/>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609585">
              <a:defRPr/>
            </a:pPr>
            <a:r>
              <a:rPr lang="en-US" altLang="en-US" sz="4800" dirty="0">
                <a:solidFill>
                  <a:prstClr val="black"/>
                </a:solidFill>
                <a:latin typeface="Cambria" panose="02040503050406030204" pitchFamily="18" charset="0"/>
                <a:ea typeface="Tahoma" panose="020B0604030504040204" pitchFamily="34" charset="0"/>
                <a:cs typeface="Tahoma" panose="020B0604030504040204" pitchFamily="34" charset="0"/>
              </a:rPr>
              <a:t>Terminology – Time/4D</a:t>
            </a:r>
            <a:endParaRPr lang="en-US" sz="4800" dirty="0">
              <a:solidFill>
                <a:prstClr val="black"/>
              </a:solidFill>
            </a:endParaRPr>
          </a:p>
        </p:txBody>
      </p:sp>
    </p:spTree>
    <p:custDataLst>
      <p:tags r:id="rId1"/>
    </p:custDataLst>
    <p:extLst>
      <p:ext uri="{BB962C8B-B14F-4D97-AF65-F5344CB8AC3E}">
        <p14:creationId xmlns:p14="http://schemas.microsoft.com/office/powerpoint/2010/main" val="248664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7" name="datasheet">
            <a:extLst>
              <a:ext uri="{FF2B5EF4-FFF2-40B4-BE49-F238E27FC236}">
                <a16:creationId xmlns:a16="http://schemas.microsoft.com/office/drawing/2014/main" id="{C5F4CFF0-836A-4FB3-AC6F-FEB7A8E73C9B}"/>
              </a:ext>
            </a:extLst>
          </p:cNvPr>
          <p:cNvPicPr>
            <a:picLocks noChangeAspect="1"/>
          </p:cNvPicPr>
          <p:nvPr/>
        </p:nvPicPr>
        <p:blipFill rotWithShape="1">
          <a:blip r:embed="rId4"/>
          <a:srcRect b="215" t="123"/>
          <a:stretch/>
        </p:blipFill>
        <p:spPr>
          <a:xfrm>
            <a:off x="188187" y="586340"/>
            <a:ext cx="11812672" cy="4023760"/>
          </a:xfrm>
          <a:prstGeom prst="rect">
            <a:avLst/>
          </a:prstGeom>
          <a:ln w="25400">
            <a:solidFill>
              <a:schemeClr val="bg1">
                <a:lumMod val="65000"/>
              </a:schemeClr>
            </a:solidFill>
          </a:ln>
        </p:spPr>
      </p:pic>
      <p:sp>
        <p:nvSpPr>
          <p:cNvPr id="8" name="Rounded Rectangle 18">
            <a:extLst>
              <a:ext uri="{FF2B5EF4-FFF2-40B4-BE49-F238E27FC236}">
                <a16:creationId xmlns:a16="http://schemas.microsoft.com/office/drawing/2014/main" id="{F71F7EF1-E122-44D7-AB10-3930D894C5AB}"/>
              </a:ext>
            </a:extLst>
          </p:cNvPr>
          <p:cNvSpPr/>
          <p:nvPr/>
        </p:nvSpPr>
        <p:spPr>
          <a:xfrm>
            <a:off x="1346201" y="3746501"/>
            <a:ext cx="4917899" cy="495300"/>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189">
              <a:defRPr/>
            </a:pPr>
            <a:endParaRPr lang="en-US" sz="1800">
              <a:solidFill>
                <a:prstClr val="white"/>
              </a:solidFill>
              <a:latin typeface="Calibri"/>
            </a:endParaRPr>
          </a:p>
        </p:txBody>
      </p:sp>
    </p:spTree>
    <p:custDataLst>
      <p:tags r:id="rId1"/>
    </p:custDataLst>
    <p:extLst>
      <p:ext uri="{BB962C8B-B14F-4D97-AF65-F5344CB8AC3E}">
        <p14:creationId xmlns:p14="http://schemas.microsoft.com/office/powerpoint/2010/main" val="2504659541"/>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OPUS solution report">
            <a:extLst>
              <a:ext uri="{FF2B5EF4-FFF2-40B4-BE49-F238E27FC236}">
                <a16:creationId xmlns:a16="http://schemas.microsoft.com/office/drawing/2014/main" id="{D2E0B807-A2D0-4237-82C8-31393469B917}"/>
              </a:ext>
            </a:extLst>
          </p:cNvPr>
          <p:cNvPicPr>
            <a:picLocks noChangeAspect="1"/>
          </p:cNvPicPr>
          <p:nvPr/>
        </p:nvPicPr>
        <p:blipFill rotWithShape="1">
          <a:blip r:embed="rId4">
            <a:extLst>
              <a:ext uri="{28A0092B-C50C-407E-A947-70E740481C1C}">
                <a14:useLocalDpi xmlns:a14="http://schemas.microsoft.com/office/drawing/2010/main" val="0"/>
              </a:ext>
            </a:extLst>
          </a:blip>
          <a:srcRect b="52" l="51" r="81" t="189"/>
          <a:stretch/>
        </p:blipFill>
        <p:spPr>
          <a:xfrm>
            <a:off x="1655082" y="30118"/>
            <a:ext cx="8890908" cy="6788137"/>
          </a:xfrm>
          <a:prstGeom prst="rect">
            <a:avLst/>
          </a:prstGeom>
          <a:ln w="25400">
            <a:solidFill>
              <a:schemeClr val="tx1"/>
            </a:solidFill>
          </a:ln>
        </p:spPr>
      </p:pic>
      <p:sp>
        <p:nvSpPr>
          <p:cNvPr id="5" name="Rounded Rectangle 8">
            <a:extLst>
              <a:ext uri="{FF2B5EF4-FFF2-40B4-BE49-F238E27FC236}">
                <a16:creationId xmlns:a16="http://schemas.microsoft.com/office/drawing/2014/main" id="{AC3FD8DB-C2A5-48FA-A52B-41937B5B0BFB}"/>
              </a:ext>
            </a:extLst>
          </p:cNvPr>
          <p:cNvSpPr/>
          <p:nvPr/>
        </p:nvSpPr>
        <p:spPr>
          <a:xfrm>
            <a:off x="7435397" y="3929751"/>
            <a:ext cx="3110592" cy="598715"/>
          </a:xfrm>
          <a:prstGeom prst="roundRect">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a:defRPr/>
            </a:pPr>
            <a:endParaRPr lang="en-US" sz="1800">
              <a:solidFill>
                <a:prstClr val="white"/>
              </a:solidFill>
              <a:latin panose="020B0604020202020204" typeface="Arial"/>
            </a:endParaRPr>
          </a:p>
        </p:txBody>
      </p:sp>
      <p:sp>
        <p:nvSpPr>
          <p:cNvPr id="6" name="Rounded Rectangle 4">
            <a:extLst>
              <a:ext uri="{FF2B5EF4-FFF2-40B4-BE49-F238E27FC236}">
                <a16:creationId xmlns:a16="http://schemas.microsoft.com/office/drawing/2014/main" id="{599BF4FF-C619-462F-A6DF-9ACA46C67905}"/>
              </a:ext>
            </a:extLst>
          </p:cNvPr>
          <p:cNvSpPr/>
          <p:nvPr/>
        </p:nvSpPr>
        <p:spPr>
          <a:xfrm>
            <a:off x="2873830" y="3929751"/>
            <a:ext cx="3338285" cy="598715"/>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a:defRPr/>
            </a:pPr>
            <a:endParaRPr lang="en-US" sz="1800">
              <a:solidFill>
                <a:prstClr val="white"/>
              </a:solidFill>
              <a:latin panose="020B0604020202020204" typeface="Arial"/>
            </a:endParaRPr>
          </a:p>
        </p:txBody>
      </p:sp>
      <p:sp>
        <p:nvSpPr>
          <p:cNvPr id="2" name="TextBox 1">
            <a:extLst>
              <a:ext uri="{FF2B5EF4-FFF2-40B4-BE49-F238E27FC236}">
                <a16:creationId xmlns:a16="http://schemas.microsoft.com/office/drawing/2014/main" id="{3F9088AC-1686-4808-BCEB-DBB655FEE0D0}"/>
              </a:ext>
            </a:extLst>
          </p:cNvPr>
          <p:cNvSpPr txBox="1"/>
          <p:nvPr/>
        </p:nvSpPr>
        <p:spPr>
          <a:xfrm>
            <a:off x="829129" y="2892121"/>
            <a:ext cx="4089400" cy="854379"/>
          </a:xfrm>
          <a:prstGeom prst="rect">
            <a:avLst/>
          </a:prstGeom>
          <a:solidFill>
            <a:schemeClr val="bg1"/>
          </a:solid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defPPr>
              <a:defRPr lang="en-US"/>
            </a:defPPr>
            <a:lvl1pPr algn="ctr">
              <a:defRPr sz="13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dirty="0" lang="en-US" sz="3733">
                <a:solidFill>
                  <a:prstClr val="black"/>
                </a:solidFill>
                <a:latin charset="0" panose="02040503050406030204" pitchFamily="18" typeface="Cambria"/>
                <a:ea charset="0" panose="02040503050406030204" pitchFamily="18" typeface="Cambria"/>
              </a:rPr>
              <a:t>Reference Epoch</a:t>
            </a:r>
          </a:p>
        </p:txBody>
      </p:sp>
      <p:sp>
        <p:nvSpPr>
          <p:cNvPr id="7" name="TextBox 6">
            <a:extLst>
              <a:ext uri="{FF2B5EF4-FFF2-40B4-BE49-F238E27FC236}">
                <a16:creationId xmlns:a16="http://schemas.microsoft.com/office/drawing/2014/main" id="{19BEBFD8-A8E3-48CB-AAE9-DEED8BB54427}"/>
              </a:ext>
            </a:extLst>
          </p:cNvPr>
          <p:cNvSpPr txBox="1"/>
          <p:nvPr/>
        </p:nvSpPr>
        <p:spPr>
          <a:xfrm>
            <a:off x="7971519" y="2928249"/>
            <a:ext cx="4089400" cy="854379"/>
          </a:xfrm>
          <a:prstGeom prst="rect">
            <a:avLst/>
          </a:prstGeom>
          <a:solidFill>
            <a:schemeClr val="bg1"/>
          </a:solid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defPPr>
              <a:defRPr lang="en-US"/>
            </a:defPPr>
            <a:lvl1pPr algn="ctr">
              <a:defRPr sz="13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dirty="0" lang="en-US" sz="3733">
                <a:solidFill>
                  <a:prstClr val="black"/>
                </a:solidFill>
                <a:latin charset="0" panose="02040503050406030204" pitchFamily="18" typeface="Cambria"/>
                <a:ea charset="0" panose="02040503050406030204" pitchFamily="18" typeface="Cambria"/>
              </a:rPr>
              <a:t>Survey Epoch</a:t>
            </a:r>
          </a:p>
        </p:txBody>
      </p:sp>
    </p:spTree>
    <p:custDataLst>
      <p:tags r:id="rId1"/>
    </p:custDataLst>
    <p:extLst>
      <p:ext uri="{BB962C8B-B14F-4D97-AF65-F5344CB8AC3E}">
        <p14:creationId xmlns:p14="http://schemas.microsoft.com/office/powerpoint/2010/main" val="2260042075"/>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afterEffect" presetClass="entr" presetID="21" presetSubtype="4">
                                  <p:stCondLst>
                                    <p:cond delay="250"/>
                                  </p:stCondLst>
                                  <p:childTnLst>
                                    <p:set>
                                      <p:cBhvr>
                                        <p:cTn dur="1" fill="hold" id="6">
                                          <p:stCondLst>
                                            <p:cond delay="0"/>
                                          </p:stCondLst>
                                        </p:cTn>
                                        <p:tgtEl>
                                          <p:spTgt spid="6"/>
                                        </p:tgtEl>
                                        <p:attrNameLst>
                                          <p:attrName>style.visibility</p:attrName>
                                        </p:attrNameLst>
                                      </p:cBhvr>
                                      <p:to>
                                        <p:strVal val="visible"/>
                                      </p:to>
                                    </p:set>
                                    <p:animEffect filter="wheel(4)" transition="in">
                                      <p:cBhvr>
                                        <p:cTn dur="2000" id="7"/>
                                        <p:tgtEl>
                                          <p:spTgt spid="6"/>
                                        </p:tgtEl>
                                      </p:cBhvr>
                                    </p:animEffect>
                                  </p:childTnLst>
                                </p:cTn>
                              </p:par>
                            </p:childTnLst>
                          </p:cTn>
                        </p:par>
                        <p:par>
                          <p:cTn fill="hold" id="8">
                            <p:stCondLst>
                              <p:cond delay="2250"/>
                            </p:stCondLst>
                            <p:childTnLst>
                              <p:par>
                                <p:cTn fill="hold" grpId="0" id="9" nodeType="afterEffect" presetClass="entr" presetID="21" presetSubtype="4">
                                  <p:stCondLst>
                                    <p:cond delay="1000"/>
                                  </p:stCondLst>
                                  <p:childTnLst>
                                    <p:set>
                                      <p:cBhvr>
                                        <p:cTn dur="1" fill="hold" id="10">
                                          <p:stCondLst>
                                            <p:cond delay="0"/>
                                          </p:stCondLst>
                                        </p:cTn>
                                        <p:tgtEl>
                                          <p:spTgt spid="5"/>
                                        </p:tgtEl>
                                        <p:attrNameLst>
                                          <p:attrName>style.visibility</p:attrName>
                                        </p:attrNameLst>
                                      </p:cBhvr>
                                      <p:to>
                                        <p:strVal val="visible"/>
                                      </p:to>
                                    </p:set>
                                    <p:animEffect filter="wheel(4)" transition="in">
                                      <p:cBhvr>
                                        <p:cTn dur="2000" id="11"/>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5"/>
      <p:bldP animBg="1" grpId="0" spid="6"/>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talic note"/>
          <p:cNvSpPr txBox="1"/>
          <p:nvPr/>
        </p:nvSpPr>
        <p:spPr bwMode="auto">
          <a:xfrm>
            <a:off x="1524000" y="5973491"/>
            <a:ext cx="9144000" cy="553998"/>
          </a:xfrm>
          <a:prstGeom prst="rect">
            <a:avLst/>
          </a:prstGeom>
          <a:noFill/>
          <a:ln w="9525">
            <a:noFill/>
            <a:miter lim="800000"/>
            <a:headEnd/>
            <a:tailEnd/>
          </a:ln>
        </p:spPr>
        <p:txBody>
          <a:bodyPr wrap="square" rtlCol="0">
            <a:spAutoFit/>
          </a:bodyPr>
          <a:lstStyle/>
          <a:p>
            <a:pPr algn="ctr" defTabSz="457189">
              <a:defRPr/>
            </a:pPr>
            <a:r>
              <a:rPr lang="en-US" sz="3000" i="1" spc="-20" dirty="0">
                <a:solidFill>
                  <a:prstClr val="black"/>
                </a:solidFill>
                <a:uFill>
                  <a:solidFill>
                    <a:srgbClr val="000000"/>
                  </a:solidFill>
                </a:uFill>
                <a:latin typeface="Cambria" panose="02040503050406030204" pitchFamily="18" charset="0"/>
                <a:ea typeface="ＭＳ Ｐゴシック" pitchFamily="34" charset="-128"/>
                <a:cs typeface="Calibri"/>
              </a:rPr>
              <a:t>First let’s look at complete nomenclature…</a:t>
            </a:r>
            <a:endParaRPr lang="en-US" dirty="0">
              <a:solidFill>
                <a:prstClr val="black"/>
              </a:solidFill>
              <a:latin typeface="Calibri"/>
              <a:ea typeface="ＭＳ Ｐゴシック" pitchFamily="34" charset="-128"/>
            </a:endParaRPr>
          </a:p>
        </p:txBody>
      </p:sp>
      <p:sp>
        <p:nvSpPr>
          <p:cNvPr id="5" name="body text"/>
          <p:cNvSpPr txBox="1">
            <a:spLocks/>
          </p:cNvSpPr>
          <p:nvPr/>
        </p:nvSpPr>
        <p:spPr bwMode="auto">
          <a:xfrm>
            <a:off x="609600" y="2641446"/>
            <a:ext cx="10972800" cy="232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dirty="0">
                <a:solidFill>
                  <a:prstClr val="black"/>
                </a:solidFill>
                <a:latin typeface="Cambria" panose="02040503050406030204" pitchFamily="18" charset="0"/>
                <a:ea typeface="Cambria" panose="02040503050406030204" pitchFamily="18" charset="0"/>
              </a:rPr>
              <a:t>If you use NAD83 you’re already using one, but probably didn’t know it.</a:t>
            </a:r>
          </a:p>
        </p:txBody>
      </p:sp>
      <p:sp>
        <p:nvSpPr>
          <p:cNvPr id="3" name="Title 2"/>
          <p:cNvSpPr>
            <a:spLocks noGrp="1"/>
          </p:cNvSpPr>
          <p:nvPr>
            <p:ph type="title" idx="4294967295"/>
          </p:nvPr>
        </p:nvSpPr>
        <p:spPr>
          <a:xfrm>
            <a:off x="1524000" y="438151"/>
            <a:ext cx="9144000" cy="2552700"/>
          </a:xfrm>
        </p:spPr>
        <p:txBody>
          <a:bodyPr/>
          <a:lstStyle/>
          <a:p>
            <a:pPr marL="16933">
              <a:spcBef>
                <a:spcPts val="0"/>
              </a:spcBef>
              <a:buSzPct val="159375"/>
              <a:tabLst>
                <a:tab pos="397067" algn="l"/>
                <a:tab pos="397913" algn="l"/>
              </a:tabLst>
            </a:pPr>
            <a:r>
              <a:rPr lang="en-US" sz="5400" i="1" spc="-20" dirty="0">
                <a:uFill>
                  <a:solidFill>
                    <a:srgbClr val="C00000"/>
                  </a:solidFill>
                </a:uFill>
                <a:cs typeface="Arial Black"/>
              </a:rPr>
              <a:t>What is a Reference Epoch?</a:t>
            </a:r>
          </a:p>
        </p:txBody>
      </p:sp>
    </p:spTree>
    <p:extLst>
      <p:ext uri="{BB962C8B-B14F-4D97-AF65-F5344CB8AC3E}">
        <p14:creationId xmlns:p14="http://schemas.microsoft.com/office/powerpoint/2010/main" val="18333682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7083" y="1442916"/>
            <a:ext cx="9143999" cy="923330"/>
          </a:xfrm>
          <a:prstGeom prst="rect">
            <a:avLst/>
          </a:prstGeom>
          <a:noFill/>
        </p:spPr>
        <p:txBody>
          <a:bodyPr wrap="square" rtlCol="0">
            <a:spAutoFit/>
          </a:bodyPr>
          <a:lstStyle/>
          <a:p>
            <a:pPr defTabSz="457189" fontAlgn="base">
              <a:spcBef>
                <a:spcPct val="0"/>
              </a:spcBef>
              <a:spcAft>
                <a:spcPct val="0"/>
              </a:spcAft>
              <a:defRPr/>
            </a:pPr>
            <a:r>
              <a:rPr lang="en-US" sz="5400" dirty="0">
                <a:solidFill>
                  <a:prstClr val="black"/>
                </a:solidFill>
                <a:latin typeface="Calibri" pitchFamily="34" charset="0"/>
                <a:ea typeface="ＭＳ Ｐゴシック" pitchFamily="34" charset="-128"/>
              </a:rPr>
              <a:t>NAD83(2011) epoch 2010.00</a:t>
            </a:r>
          </a:p>
        </p:txBody>
      </p:sp>
      <p:sp>
        <p:nvSpPr>
          <p:cNvPr id="5" name="Right Brace 4"/>
          <p:cNvSpPr/>
          <p:nvPr/>
        </p:nvSpPr>
        <p:spPr>
          <a:xfrm rot="5400000">
            <a:off x="2830249" y="1562373"/>
            <a:ext cx="370727" cy="1861451"/>
          </a:xfrm>
          <a:prstGeom prst="rightBrace">
            <a:avLst>
              <a:gd name="adj1" fmla="val 54580"/>
              <a:gd name="adj2" fmla="val 50000"/>
            </a:avLst>
          </a:prstGeom>
          <a:ln>
            <a:solidFill>
              <a:schemeClr val="tx1">
                <a:lumMod val="65000"/>
                <a:lumOff val="35000"/>
              </a:schemeClr>
            </a:solidFill>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sp>
        <p:nvSpPr>
          <p:cNvPr id="6" name="Right Brace 5"/>
          <p:cNvSpPr/>
          <p:nvPr/>
        </p:nvSpPr>
        <p:spPr>
          <a:xfrm rot="5400000">
            <a:off x="4759417" y="1554262"/>
            <a:ext cx="380332" cy="1887279"/>
          </a:xfrm>
          <a:prstGeom prst="rightBrace">
            <a:avLst>
              <a:gd name="adj1" fmla="val 51265"/>
              <a:gd name="adj2" fmla="val 50000"/>
            </a:avLst>
          </a:prstGeom>
          <a:ln>
            <a:solidFill>
              <a:schemeClr val="tx1">
                <a:lumMod val="65000"/>
                <a:lumOff val="35000"/>
              </a:schemeClr>
            </a:solidFill>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sp>
        <p:nvSpPr>
          <p:cNvPr id="7" name="Right Brace 6"/>
          <p:cNvSpPr/>
          <p:nvPr/>
        </p:nvSpPr>
        <p:spPr>
          <a:xfrm rot="5400000">
            <a:off x="7900428" y="351843"/>
            <a:ext cx="389941" cy="4299045"/>
          </a:xfrm>
          <a:prstGeom prst="rightBrace">
            <a:avLst>
              <a:gd name="adj1" fmla="val 56489"/>
              <a:gd name="adj2" fmla="val 50000"/>
            </a:avLst>
          </a:prstGeom>
          <a:ln>
            <a:solidFill>
              <a:schemeClr val="tx1">
                <a:lumMod val="65000"/>
                <a:lumOff val="35000"/>
              </a:schemeClr>
            </a:solidFill>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sp>
        <p:nvSpPr>
          <p:cNvPr id="8" name="TextBox 7"/>
          <p:cNvSpPr txBox="1"/>
          <p:nvPr/>
        </p:nvSpPr>
        <p:spPr>
          <a:xfrm>
            <a:off x="2084885" y="2710593"/>
            <a:ext cx="1861451" cy="830997"/>
          </a:xfrm>
          <a:prstGeom prst="rect">
            <a:avLst/>
          </a:prstGeom>
          <a:noFill/>
        </p:spPr>
        <p:txBody>
          <a:bodyPr wrap="square" rtlCol="0">
            <a:spAutoFit/>
          </a:bodyPr>
          <a:lstStyle/>
          <a:p>
            <a:pPr algn="ctr" defTabSz="457189" fontAlgn="base">
              <a:spcBef>
                <a:spcPct val="0"/>
              </a:spcBef>
              <a:spcAft>
                <a:spcPct val="0"/>
              </a:spcAft>
              <a:defRPr/>
            </a:pPr>
            <a:r>
              <a:rPr lang="en-US" dirty="0">
                <a:solidFill>
                  <a:prstClr val="black"/>
                </a:solidFill>
                <a:latin typeface="Calibri" pitchFamily="34" charset="0"/>
                <a:ea typeface="ＭＳ Ｐゴシック" pitchFamily="34" charset="-128"/>
              </a:rPr>
              <a:t>Geometric</a:t>
            </a:r>
          </a:p>
          <a:p>
            <a:pPr algn="ctr" defTabSz="457189" fontAlgn="base">
              <a:spcBef>
                <a:spcPct val="0"/>
              </a:spcBef>
              <a:spcAft>
                <a:spcPct val="0"/>
              </a:spcAft>
              <a:defRPr/>
            </a:pPr>
            <a:r>
              <a:rPr lang="en-US" dirty="0">
                <a:solidFill>
                  <a:prstClr val="black"/>
                </a:solidFill>
                <a:latin typeface="Calibri" pitchFamily="34" charset="0"/>
                <a:ea typeface="ＭＳ Ｐゴシック" pitchFamily="34" charset="-128"/>
              </a:rPr>
              <a:t>Datum</a:t>
            </a:r>
          </a:p>
        </p:txBody>
      </p:sp>
      <p:sp>
        <p:nvSpPr>
          <p:cNvPr id="11" name="TextBox 10"/>
          <p:cNvSpPr txBox="1"/>
          <p:nvPr/>
        </p:nvSpPr>
        <p:spPr>
          <a:xfrm>
            <a:off x="4005943" y="2707109"/>
            <a:ext cx="1887279" cy="738664"/>
          </a:xfrm>
          <a:prstGeom prst="rect">
            <a:avLst/>
          </a:prstGeom>
          <a:noFill/>
        </p:spPr>
        <p:txBody>
          <a:bodyPr wrap="square" rtlCol="0">
            <a:spAutoFit/>
          </a:bodyPr>
          <a:lstStyle/>
          <a:p>
            <a:pPr algn="ctr" defTabSz="457189" fontAlgn="base">
              <a:spcBef>
                <a:spcPct val="0"/>
              </a:spcBef>
              <a:spcAft>
                <a:spcPct val="0"/>
              </a:spcAft>
              <a:defRPr/>
            </a:pPr>
            <a:r>
              <a:rPr lang="en-US" dirty="0">
                <a:solidFill>
                  <a:prstClr val="black"/>
                </a:solidFill>
                <a:latin typeface="Calibri" pitchFamily="34" charset="0"/>
                <a:ea typeface="ＭＳ Ｐゴシック" pitchFamily="34" charset="-128"/>
              </a:rPr>
              <a:t>Realization</a:t>
            </a:r>
          </a:p>
          <a:p>
            <a:pPr algn="ctr" defTabSz="457189" fontAlgn="base">
              <a:spcBef>
                <a:spcPct val="0"/>
              </a:spcBef>
              <a:spcAft>
                <a:spcPct val="0"/>
              </a:spcAft>
              <a:defRPr/>
            </a:pPr>
            <a:r>
              <a:rPr lang="en-US" sz="1800" dirty="0">
                <a:solidFill>
                  <a:prstClr val="black"/>
                </a:solidFill>
                <a:latin typeface="Calibri" pitchFamily="34" charset="0"/>
                <a:ea typeface="ＭＳ Ｐゴシック" pitchFamily="34" charset="-128"/>
              </a:rPr>
              <a:t>(aka Datum Tag)</a:t>
            </a:r>
          </a:p>
        </p:txBody>
      </p:sp>
      <p:sp>
        <p:nvSpPr>
          <p:cNvPr id="12" name="TextBox 11"/>
          <p:cNvSpPr txBox="1"/>
          <p:nvPr/>
        </p:nvSpPr>
        <p:spPr>
          <a:xfrm>
            <a:off x="5983613" y="2709177"/>
            <a:ext cx="4261308" cy="738664"/>
          </a:xfrm>
          <a:prstGeom prst="rect">
            <a:avLst/>
          </a:prstGeom>
          <a:noFill/>
        </p:spPr>
        <p:txBody>
          <a:bodyPr wrap="square" rtlCol="0">
            <a:spAutoFit/>
          </a:bodyPr>
          <a:lstStyle/>
          <a:p>
            <a:pPr algn="ctr" defTabSz="457189" fontAlgn="base">
              <a:spcBef>
                <a:spcPct val="0"/>
              </a:spcBef>
              <a:spcAft>
                <a:spcPct val="0"/>
              </a:spcAft>
              <a:defRPr/>
            </a:pPr>
            <a:r>
              <a:rPr lang="en-US" dirty="0">
                <a:solidFill>
                  <a:prstClr val="black"/>
                </a:solidFill>
                <a:latin typeface="Calibri" pitchFamily="34" charset="0"/>
                <a:ea typeface="ＭＳ Ｐゴシック" pitchFamily="34" charset="-128"/>
              </a:rPr>
              <a:t>Epoch</a:t>
            </a:r>
          </a:p>
          <a:p>
            <a:pPr algn="ctr" defTabSz="457189" fontAlgn="base">
              <a:spcBef>
                <a:spcPct val="0"/>
              </a:spcBef>
              <a:spcAft>
                <a:spcPct val="0"/>
              </a:spcAft>
              <a:defRPr/>
            </a:pPr>
            <a:r>
              <a:rPr lang="en-US" sz="1800" dirty="0">
                <a:solidFill>
                  <a:prstClr val="black"/>
                </a:solidFill>
                <a:latin typeface="Calibri" pitchFamily="34" charset="0"/>
                <a:ea typeface="ＭＳ Ｐゴシック" pitchFamily="34" charset="-128"/>
              </a:rPr>
              <a:t>(in the case of NAD83, a Reference Epoch)</a:t>
            </a:r>
          </a:p>
        </p:txBody>
      </p:sp>
      <p:sp>
        <p:nvSpPr>
          <p:cNvPr id="13" name="TextBox 12">
            <a:extLst>
              <a:ext uri="{FF2B5EF4-FFF2-40B4-BE49-F238E27FC236}">
                <a16:creationId xmlns:a16="http://schemas.microsoft.com/office/drawing/2014/main" id="{D42BE4B3-ACB9-4B4D-9C6E-F8D905DBEF0D}"/>
              </a:ext>
            </a:extLst>
          </p:cNvPr>
          <p:cNvSpPr txBox="1"/>
          <p:nvPr/>
        </p:nvSpPr>
        <p:spPr>
          <a:xfrm>
            <a:off x="3248143" y="4411363"/>
            <a:ext cx="5695715" cy="2139047"/>
          </a:xfrm>
          <a:prstGeom prst="rect">
            <a:avLst/>
          </a:prstGeom>
          <a:noFill/>
        </p:spPr>
        <p:txBody>
          <a:bodyPr wrap="square" rtlCol="0">
            <a:spAutoFit/>
          </a:bodyPr>
          <a:lstStyle/>
          <a:p>
            <a:pPr defTabSz="457189" fontAlgn="base">
              <a:spcAft>
                <a:spcPts val="220"/>
              </a:spcAft>
              <a:defRPr/>
            </a:pPr>
            <a:r>
              <a:rPr lang="en-US" sz="3200" dirty="0">
                <a:solidFill>
                  <a:prstClr val="black"/>
                </a:solidFill>
                <a:latin typeface="Calibri" pitchFamily="34" charset="0"/>
                <a:ea typeface="ＭＳ Ｐゴシック" pitchFamily="34" charset="-128"/>
              </a:rPr>
              <a:t>NAD83(1986) epoch 1984.00</a:t>
            </a:r>
          </a:p>
          <a:p>
            <a:pPr defTabSz="457189" fontAlgn="base">
              <a:spcAft>
                <a:spcPts val="220"/>
              </a:spcAft>
              <a:defRPr/>
            </a:pPr>
            <a:r>
              <a:rPr lang="en-US" sz="3200" dirty="0">
                <a:solidFill>
                  <a:prstClr val="black"/>
                </a:solidFill>
                <a:latin typeface="Calibri" pitchFamily="34" charset="0"/>
                <a:ea typeface="ＭＳ Ｐゴシック" pitchFamily="34" charset="-128"/>
              </a:rPr>
              <a:t>NAD83(HARN) epoch 1993.62</a:t>
            </a:r>
          </a:p>
          <a:p>
            <a:pPr defTabSz="457189" fontAlgn="base">
              <a:spcAft>
                <a:spcPts val="220"/>
              </a:spcAft>
              <a:defRPr/>
            </a:pPr>
            <a:r>
              <a:rPr lang="en-US" sz="3200" dirty="0">
                <a:solidFill>
                  <a:prstClr val="black"/>
                </a:solidFill>
                <a:latin typeface="Calibri" pitchFamily="34" charset="0"/>
                <a:ea typeface="ＭＳ Ｐゴシック" pitchFamily="34" charset="-128"/>
              </a:rPr>
              <a:t>NAD83(CORS96) epoch 2002.00</a:t>
            </a:r>
          </a:p>
          <a:p>
            <a:pPr defTabSz="457189" fontAlgn="base">
              <a:spcAft>
                <a:spcPts val="220"/>
              </a:spcAft>
              <a:defRPr/>
            </a:pPr>
            <a:r>
              <a:rPr lang="en-US" sz="3200" dirty="0">
                <a:solidFill>
                  <a:prstClr val="black"/>
                </a:solidFill>
                <a:latin typeface="Calibri" pitchFamily="34" charset="0"/>
                <a:ea typeface="ＭＳ Ｐゴシック" pitchFamily="34" charset="-128"/>
              </a:rPr>
              <a:t>NAD83(2007) epoch 2007.00</a:t>
            </a:r>
          </a:p>
        </p:txBody>
      </p:sp>
      <p:sp>
        <p:nvSpPr>
          <p:cNvPr id="14" name="TextBox 13"/>
          <p:cNvSpPr txBox="1"/>
          <p:nvPr/>
        </p:nvSpPr>
        <p:spPr>
          <a:xfrm>
            <a:off x="3248144" y="3857819"/>
            <a:ext cx="5695713" cy="584775"/>
          </a:xfrm>
          <a:prstGeom prst="rect">
            <a:avLst/>
          </a:prstGeom>
          <a:noFill/>
        </p:spPr>
        <p:txBody>
          <a:bodyPr wrap="square" rtlCol="0">
            <a:spAutoFit/>
          </a:bodyPr>
          <a:lstStyle/>
          <a:p>
            <a:pPr algn="ctr" defTabSz="457189" fontAlgn="base">
              <a:spcBef>
                <a:spcPct val="0"/>
              </a:spcBef>
              <a:spcAft>
                <a:spcPct val="0"/>
              </a:spcAft>
              <a:defRPr/>
            </a:pPr>
            <a:r>
              <a:rPr lang="en-US" sz="3200" i="1" dirty="0">
                <a:solidFill>
                  <a:prstClr val="black"/>
                </a:solidFill>
                <a:latin typeface="Cambria" panose="02040503050406030204" pitchFamily="18" charset="0"/>
                <a:ea typeface="Cambria" panose="02040503050406030204" pitchFamily="18" charset="0"/>
              </a:rPr>
              <a:t>Other NAD83 Reference Epochs</a:t>
            </a:r>
          </a:p>
        </p:txBody>
      </p:sp>
      <p:sp>
        <p:nvSpPr>
          <p:cNvPr id="16" name="Title 1">
            <a:extLst>
              <a:ext uri="{FF2B5EF4-FFF2-40B4-BE49-F238E27FC236}">
                <a16:creationId xmlns:a16="http://schemas.microsoft.com/office/drawing/2014/main" id="{61B50172-7579-4112-864F-4956C65E5575}"/>
              </a:ext>
            </a:extLst>
          </p:cNvPr>
          <p:cNvSpPr>
            <a:spLocks noGrp="1"/>
          </p:cNvSpPr>
          <p:nvPr>
            <p:ph type="title"/>
          </p:nvPr>
        </p:nvSpPr>
        <p:spPr/>
        <p:txBody>
          <a:bodyPr>
            <a:normAutofit/>
          </a:bodyPr>
          <a:lstStyle/>
          <a:p>
            <a:r>
              <a:rPr lang="en-US" sz="4800" dirty="0"/>
              <a:t>Complete NAD83 Nomenclature</a:t>
            </a:r>
          </a:p>
        </p:txBody>
      </p:sp>
      <p:sp>
        <p:nvSpPr>
          <p:cNvPr id="15" name="TextBox 14" hidden="1">
            <a:extLst>
              <a:ext uri="{FF2B5EF4-FFF2-40B4-BE49-F238E27FC236}">
                <a16:creationId xmlns:a16="http://schemas.microsoft.com/office/drawing/2014/main" id="{D42BE4B3-ACB9-4B4D-9C6E-F8D905DBEF0D}"/>
              </a:ext>
            </a:extLst>
          </p:cNvPr>
          <p:cNvSpPr txBox="1"/>
          <p:nvPr/>
        </p:nvSpPr>
        <p:spPr>
          <a:xfrm>
            <a:off x="7574731" y="3761424"/>
            <a:ext cx="4504028" cy="3226524"/>
          </a:xfrm>
          <a:prstGeom prst="rect">
            <a:avLst/>
          </a:prstGeom>
          <a:noFill/>
        </p:spPr>
        <p:txBody>
          <a:bodyPr wrap="square" rtlCol="0">
            <a:spAutoFit/>
          </a:bodyPr>
          <a:lstStyle/>
          <a:p>
            <a:pPr defTabSz="457189" fontAlgn="base">
              <a:spcAft>
                <a:spcPts val="220"/>
              </a:spcAft>
              <a:defRPr/>
            </a:pPr>
            <a:r>
              <a:rPr lang="en-US" dirty="0">
                <a:solidFill>
                  <a:prstClr val="black"/>
                </a:solidFill>
                <a:latin typeface="Calibri" pitchFamily="34" charset="0"/>
                <a:ea typeface="ＭＳ Ｐゴシック" pitchFamily="34" charset="-128"/>
              </a:rPr>
              <a:t>NAD83(1986) epoch 1984.00</a:t>
            </a:r>
          </a:p>
          <a:p>
            <a:pPr defTabSz="457189" fontAlgn="base">
              <a:spcAft>
                <a:spcPts val="220"/>
              </a:spcAft>
              <a:defRPr/>
            </a:pPr>
            <a:r>
              <a:rPr lang="en-US" dirty="0">
                <a:solidFill>
                  <a:prstClr val="black"/>
                </a:solidFill>
                <a:latin typeface="Calibri" pitchFamily="34" charset="0"/>
                <a:ea typeface="ＭＳ Ｐゴシック" pitchFamily="34" charset="-128"/>
              </a:rPr>
              <a:t>NAD83(HARN) epoch 1993.62</a:t>
            </a:r>
          </a:p>
          <a:p>
            <a:pPr defTabSz="457189" fontAlgn="base">
              <a:spcAft>
                <a:spcPts val="220"/>
              </a:spcAft>
              <a:defRPr/>
            </a:pPr>
            <a:r>
              <a:rPr lang="en-US" dirty="0">
                <a:solidFill>
                  <a:prstClr val="black"/>
                </a:solidFill>
                <a:latin typeface="Calibri" pitchFamily="34" charset="0"/>
                <a:ea typeface="ＭＳ Ｐゴシック" pitchFamily="34" charset="-128"/>
              </a:rPr>
              <a:t>NAD83(CORS96) epoch 2002.00</a:t>
            </a:r>
          </a:p>
          <a:p>
            <a:pPr defTabSz="457189" fontAlgn="base">
              <a:spcAft>
                <a:spcPts val="220"/>
              </a:spcAft>
              <a:defRPr/>
            </a:pPr>
            <a:r>
              <a:rPr lang="en-US" dirty="0">
                <a:solidFill>
                  <a:prstClr val="black"/>
                </a:solidFill>
                <a:latin typeface="Calibri" pitchFamily="34" charset="0"/>
                <a:ea typeface="ＭＳ Ｐゴシック" pitchFamily="34" charset="-128"/>
              </a:rPr>
              <a:t>NAD83(2007) epoch 2007.00</a:t>
            </a:r>
          </a:p>
          <a:p>
            <a:pPr defTabSz="457189" fontAlgn="base">
              <a:spcAft>
                <a:spcPts val="220"/>
              </a:spcAft>
              <a:defRPr/>
            </a:pPr>
            <a:r>
              <a:rPr lang="en-US" dirty="0">
                <a:solidFill>
                  <a:prstClr val="black"/>
                </a:solidFill>
                <a:latin typeface="Calibri" pitchFamily="34" charset="0"/>
                <a:ea typeface="ＭＳ Ｐゴシック" pitchFamily="34" charset="-128"/>
              </a:rPr>
              <a:t>NAD83(2011) epoch 2010.00</a:t>
            </a:r>
          </a:p>
          <a:p>
            <a:pPr defTabSz="457189" fontAlgn="base">
              <a:spcAft>
                <a:spcPts val="220"/>
              </a:spcAft>
              <a:defRPr/>
            </a:pPr>
            <a:r>
              <a:rPr lang="en-US" dirty="0">
                <a:solidFill>
                  <a:prstClr val="black"/>
                </a:solidFill>
                <a:latin typeface="Calibri" pitchFamily="34" charset="0"/>
                <a:ea typeface="ＭＳ Ｐゴシック" pitchFamily="34" charset="-128"/>
              </a:rPr>
              <a:t>ITRF2014 epoch 2019.9185</a:t>
            </a:r>
          </a:p>
          <a:p>
            <a:pPr defTabSz="457189" fontAlgn="base">
              <a:spcAft>
                <a:spcPts val="220"/>
              </a:spcAft>
              <a:defRPr/>
            </a:pPr>
            <a:r>
              <a:rPr lang="en-US" dirty="0">
                <a:solidFill>
                  <a:prstClr val="black"/>
                </a:solidFill>
                <a:latin typeface="Calibri" pitchFamily="34" charset="0"/>
                <a:ea typeface="ＭＳ Ｐゴシック" pitchFamily="34" charset="-128"/>
              </a:rPr>
              <a:t>IGS08 epoch 2005.00</a:t>
            </a:r>
          </a:p>
          <a:p>
            <a:pPr defTabSz="457189" fontAlgn="base">
              <a:spcAft>
                <a:spcPts val="220"/>
              </a:spcAft>
              <a:defRPr/>
            </a:pPr>
            <a:r>
              <a:rPr lang="en-US" dirty="0">
                <a:solidFill>
                  <a:prstClr val="black"/>
                </a:solidFill>
                <a:latin typeface="Calibri" pitchFamily="34" charset="0"/>
                <a:ea typeface="ＭＳ Ｐゴシック" pitchFamily="34" charset="-128"/>
              </a:rPr>
              <a:t>NATRF2022 epoch 2020.00</a:t>
            </a:r>
          </a:p>
        </p:txBody>
      </p:sp>
    </p:spTree>
    <p:extLst>
      <p:ext uri="{BB962C8B-B14F-4D97-AF65-F5344CB8AC3E}">
        <p14:creationId xmlns:p14="http://schemas.microsoft.com/office/powerpoint/2010/main" val="389361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500"/>
                            </p:stCondLst>
                            <p:childTnLst>
                              <p:par>
                                <p:cTn id="33" presetID="10" presetClass="entr" presetSubtype="0" fill="hold" grpId="0" nodeType="afterEffect">
                                  <p:stCondLst>
                                    <p:cond delay="20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1000"/>
                                        <p:tgtEl>
                                          <p:spTgt spid="1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200"/>
                                  </p:stCondLst>
                                  <p:childTnLst>
                                    <p:set>
                                      <p:cBhvr>
                                        <p:cTn id="39" dur="1" fill="hold">
                                          <p:stCondLst>
                                            <p:cond delay="0"/>
                                          </p:stCondLst>
                                        </p:cTn>
                                        <p:tgtEl>
                                          <p:spTgt spid="13">
                                            <p:txEl>
                                              <p:pRg st="1" end="1"/>
                                            </p:txEl>
                                          </p:spTgt>
                                        </p:tgtEl>
                                        <p:attrNameLst>
                                          <p:attrName>style.visibility</p:attrName>
                                        </p:attrNameLst>
                                      </p:cBhvr>
                                      <p:to>
                                        <p:strVal val="visible"/>
                                      </p:to>
                                    </p:set>
                                    <p:animEffect transition="in" filter="fade">
                                      <p:cBhvr>
                                        <p:cTn id="40" dur="1000"/>
                                        <p:tgtEl>
                                          <p:spTgt spid="1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200"/>
                                  </p:stCondLst>
                                  <p:childTnLst>
                                    <p:set>
                                      <p:cBhvr>
                                        <p:cTn id="44" dur="1" fill="hold">
                                          <p:stCondLst>
                                            <p:cond delay="0"/>
                                          </p:stCondLst>
                                        </p:cTn>
                                        <p:tgtEl>
                                          <p:spTgt spid="13">
                                            <p:txEl>
                                              <p:pRg st="2" end="2"/>
                                            </p:txEl>
                                          </p:spTgt>
                                        </p:tgtEl>
                                        <p:attrNameLst>
                                          <p:attrName>style.visibility</p:attrName>
                                        </p:attrNameLst>
                                      </p:cBhvr>
                                      <p:to>
                                        <p:strVal val="visible"/>
                                      </p:to>
                                    </p:set>
                                    <p:animEffect transition="in" filter="fade">
                                      <p:cBhvr>
                                        <p:cTn id="45" dur="1000"/>
                                        <p:tgtEl>
                                          <p:spTgt spid="13">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200"/>
                                  </p:stCondLst>
                                  <p:childTnLst>
                                    <p:set>
                                      <p:cBhvr>
                                        <p:cTn id="49" dur="1" fill="hold">
                                          <p:stCondLst>
                                            <p:cond delay="0"/>
                                          </p:stCondLst>
                                        </p:cTn>
                                        <p:tgtEl>
                                          <p:spTgt spid="13">
                                            <p:txEl>
                                              <p:pRg st="3" end="3"/>
                                            </p:txEl>
                                          </p:spTgt>
                                        </p:tgtEl>
                                        <p:attrNameLst>
                                          <p:attrName>style.visibility</p:attrName>
                                        </p:attrNameLst>
                                      </p:cBhvr>
                                      <p:to>
                                        <p:strVal val="visible"/>
                                      </p:to>
                                    </p:set>
                                    <p:animEffect transition="in" filter="fade">
                                      <p:cBhvr>
                                        <p:cTn id="50" dur="1000"/>
                                        <p:tgtEl>
                                          <p:spTgt spid="13">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11" grpId="0"/>
      <p:bldP spid="12" grpId="0"/>
      <p:bldP spid="13" grpId="0" uiExpand="1" build="p"/>
      <p:bldP spid="14" grpId="0"/>
      <p:bldP spid="15" grpId="0"/>
    </p:bldLst>
  </p:timing>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OPUS solution report">
            <a:extLst>
              <a:ext uri="{FF2B5EF4-FFF2-40B4-BE49-F238E27FC236}">
                <a16:creationId xmlns:a16="http://schemas.microsoft.com/office/drawing/2014/main" id="{D2E0B807-A2D0-4237-82C8-31393469B917}"/>
              </a:ext>
            </a:extLst>
          </p:cNvPr>
          <p:cNvPicPr>
            <a:picLocks noChangeAspect="1"/>
          </p:cNvPicPr>
          <p:nvPr/>
        </p:nvPicPr>
        <p:blipFill rotWithShape="1">
          <a:blip r:embed="rId4">
            <a:extLst>
              <a:ext uri="{28A0092B-C50C-407E-A947-70E740481C1C}">
                <a14:useLocalDpi xmlns:a14="http://schemas.microsoft.com/office/drawing/2010/main" val="0"/>
              </a:ext>
            </a:extLst>
          </a:blip>
          <a:srcRect b="52" l="51" r="81" t="189"/>
          <a:stretch/>
        </p:blipFill>
        <p:spPr>
          <a:xfrm>
            <a:off x="1655082" y="30118"/>
            <a:ext cx="8890908" cy="6788137"/>
          </a:xfrm>
          <a:prstGeom prst="rect">
            <a:avLst/>
          </a:prstGeom>
          <a:ln w="25400">
            <a:solidFill>
              <a:schemeClr val="tx1"/>
            </a:solidFill>
          </a:ln>
        </p:spPr>
      </p:pic>
      <p:sp>
        <p:nvSpPr>
          <p:cNvPr id="5" name="Rounded Rectangle 8">
            <a:extLst>
              <a:ext uri="{FF2B5EF4-FFF2-40B4-BE49-F238E27FC236}">
                <a16:creationId xmlns:a16="http://schemas.microsoft.com/office/drawing/2014/main" id="{AC3FD8DB-C2A5-48FA-A52B-41937B5B0BFB}"/>
              </a:ext>
            </a:extLst>
          </p:cNvPr>
          <p:cNvSpPr/>
          <p:nvPr/>
        </p:nvSpPr>
        <p:spPr>
          <a:xfrm>
            <a:off x="7435397" y="3929751"/>
            <a:ext cx="3110592" cy="598715"/>
          </a:xfrm>
          <a:prstGeom prst="roundRect">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a:defRPr/>
            </a:pPr>
            <a:endParaRPr lang="en-US" sz="1800">
              <a:solidFill>
                <a:prstClr val="white"/>
              </a:solidFill>
              <a:latin panose="020B0604020202020204" typeface="Arial"/>
            </a:endParaRPr>
          </a:p>
        </p:txBody>
      </p:sp>
      <p:sp>
        <p:nvSpPr>
          <p:cNvPr id="6" name="Rounded Rectangle 4">
            <a:extLst>
              <a:ext uri="{FF2B5EF4-FFF2-40B4-BE49-F238E27FC236}">
                <a16:creationId xmlns:a16="http://schemas.microsoft.com/office/drawing/2014/main" id="{599BF4FF-C619-462F-A6DF-9ACA46C67905}"/>
              </a:ext>
            </a:extLst>
          </p:cNvPr>
          <p:cNvSpPr/>
          <p:nvPr/>
        </p:nvSpPr>
        <p:spPr>
          <a:xfrm>
            <a:off x="2873830" y="3929751"/>
            <a:ext cx="3338285" cy="598715"/>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a:defRPr/>
            </a:pPr>
            <a:endParaRPr lang="en-US" sz="1800">
              <a:solidFill>
                <a:prstClr val="white"/>
              </a:solidFill>
              <a:latin panose="020B0604020202020204" typeface="Arial"/>
            </a:endParaRPr>
          </a:p>
        </p:txBody>
      </p:sp>
      <p:sp>
        <p:nvSpPr>
          <p:cNvPr id="2" name="TextBox 1">
            <a:extLst>
              <a:ext uri="{FF2B5EF4-FFF2-40B4-BE49-F238E27FC236}">
                <a16:creationId xmlns:a16="http://schemas.microsoft.com/office/drawing/2014/main" id="{3F9088AC-1686-4808-BCEB-DBB655FEE0D0}"/>
              </a:ext>
            </a:extLst>
          </p:cNvPr>
          <p:cNvSpPr txBox="1"/>
          <p:nvPr/>
        </p:nvSpPr>
        <p:spPr>
          <a:xfrm>
            <a:off x="829129" y="2892121"/>
            <a:ext cx="4089400" cy="854379"/>
          </a:xfrm>
          <a:prstGeom prst="rect">
            <a:avLst/>
          </a:prstGeom>
          <a:solidFill>
            <a:schemeClr val="bg1"/>
          </a:solid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defPPr>
              <a:defRPr lang="en-US"/>
            </a:defPPr>
            <a:lvl1pPr algn="ctr">
              <a:defRPr sz="13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dirty="0" lang="en-US" sz="3733">
                <a:solidFill>
                  <a:prstClr val="black"/>
                </a:solidFill>
                <a:latin charset="0" panose="02040503050406030204" pitchFamily="18" typeface="Cambria"/>
                <a:ea charset="0" panose="02040503050406030204" pitchFamily="18" typeface="Cambria"/>
              </a:rPr>
              <a:t>Reference Epoch</a:t>
            </a:r>
          </a:p>
        </p:txBody>
      </p:sp>
      <p:sp>
        <p:nvSpPr>
          <p:cNvPr id="7" name="TextBox 6">
            <a:extLst>
              <a:ext uri="{FF2B5EF4-FFF2-40B4-BE49-F238E27FC236}">
                <a16:creationId xmlns:a16="http://schemas.microsoft.com/office/drawing/2014/main" id="{19BEBFD8-A8E3-48CB-AAE9-DEED8BB54427}"/>
              </a:ext>
            </a:extLst>
          </p:cNvPr>
          <p:cNvSpPr txBox="1"/>
          <p:nvPr/>
        </p:nvSpPr>
        <p:spPr>
          <a:xfrm>
            <a:off x="7971519" y="2928249"/>
            <a:ext cx="4089400" cy="854379"/>
          </a:xfrm>
          <a:prstGeom prst="rect">
            <a:avLst/>
          </a:prstGeom>
          <a:solidFill>
            <a:schemeClr val="bg1"/>
          </a:solid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defPPr>
              <a:defRPr lang="en-US"/>
            </a:defPPr>
            <a:lvl1pPr algn="ctr">
              <a:defRPr sz="13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dirty="0" lang="en-US" sz="3733">
                <a:solidFill>
                  <a:prstClr val="black"/>
                </a:solidFill>
                <a:latin charset="0" panose="02040503050406030204" pitchFamily="18" typeface="Cambria"/>
                <a:ea charset="0" panose="02040503050406030204" pitchFamily="18" typeface="Cambria"/>
              </a:rPr>
              <a:t>Survey Epoch</a:t>
            </a:r>
          </a:p>
        </p:txBody>
      </p:sp>
    </p:spTree>
    <p:custDataLst>
      <p:tags r:id="rId1"/>
    </p:custDataLst>
    <p:extLst>
      <p:ext uri="{BB962C8B-B14F-4D97-AF65-F5344CB8AC3E}">
        <p14:creationId xmlns:p14="http://schemas.microsoft.com/office/powerpoint/2010/main" val="229986575"/>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afterEffect" presetClass="entr" presetID="21" presetSubtype="4">
                                  <p:stCondLst>
                                    <p:cond delay="250"/>
                                  </p:stCondLst>
                                  <p:childTnLst>
                                    <p:set>
                                      <p:cBhvr>
                                        <p:cTn dur="1" fill="hold" id="6">
                                          <p:stCondLst>
                                            <p:cond delay="0"/>
                                          </p:stCondLst>
                                        </p:cTn>
                                        <p:tgtEl>
                                          <p:spTgt spid="6"/>
                                        </p:tgtEl>
                                        <p:attrNameLst>
                                          <p:attrName>style.visibility</p:attrName>
                                        </p:attrNameLst>
                                      </p:cBhvr>
                                      <p:to>
                                        <p:strVal val="visible"/>
                                      </p:to>
                                    </p:set>
                                    <p:animEffect filter="wheel(4)" transition="in">
                                      <p:cBhvr>
                                        <p:cTn dur="2000" id="7"/>
                                        <p:tgtEl>
                                          <p:spTgt spid="6"/>
                                        </p:tgtEl>
                                      </p:cBhvr>
                                    </p:animEffect>
                                  </p:childTnLst>
                                </p:cTn>
                              </p:par>
                            </p:childTnLst>
                          </p:cTn>
                        </p:par>
                        <p:par>
                          <p:cTn fill="hold" id="8">
                            <p:stCondLst>
                              <p:cond delay="2250"/>
                            </p:stCondLst>
                            <p:childTnLst>
                              <p:par>
                                <p:cTn fill="hold" grpId="0" id="9" nodeType="afterEffect" presetClass="entr" presetID="21" presetSubtype="4">
                                  <p:stCondLst>
                                    <p:cond delay="1000"/>
                                  </p:stCondLst>
                                  <p:childTnLst>
                                    <p:set>
                                      <p:cBhvr>
                                        <p:cTn dur="1" fill="hold" id="10">
                                          <p:stCondLst>
                                            <p:cond delay="0"/>
                                          </p:stCondLst>
                                        </p:cTn>
                                        <p:tgtEl>
                                          <p:spTgt spid="5"/>
                                        </p:tgtEl>
                                        <p:attrNameLst>
                                          <p:attrName>style.visibility</p:attrName>
                                        </p:attrNameLst>
                                      </p:cBhvr>
                                      <p:to>
                                        <p:strVal val="visible"/>
                                      </p:to>
                                    </p:set>
                                    <p:animEffect filter="wheel(4)" transition="in">
                                      <p:cBhvr>
                                        <p:cTn dur="2000" id="11"/>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5"/>
      <p:bldP animBg="1" grpId="0" spid="6"/>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ody text"/>
          <p:cNvSpPr txBox="1">
            <a:spLocks/>
          </p:cNvSpPr>
          <p:nvPr/>
        </p:nvSpPr>
        <p:spPr bwMode="auto">
          <a:xfrm>
            <a:off x="1524001" y="2641446"/>
            <a:ext cx="9144000" cy="232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dirty="0">
                <a:solidFill>
                  <a:prstClr val="black"/>
                </a:solidFill>
                <a:latin typeface="Cambria" panose="02040503050406030204" pitchFamily="18" charset="0"/>
                <a:ea typeface="Cambria" panose="02040503050406030204" pitchFamily="18" charset="0"/>
              </a:rPr>
              <a:t>If you use OPUS you’re already using one, but perhaps unaware.</a:t>
            </a:r>
          </a:p>
        </p:txBody>
      </p:sp>
      <p:sp>
        <p:nvSpPr>
          <p:cNvPr id="3" name="Title 2"/>
          <p:cNvSpPr>
            <a:spLocks noGrp="1"/>
          </p:cNvSpPr>
          <p:nvPr>
            <p:ph type="title" idx="4294967295"/>
          </p:nvPr>
        </p:nvSpPr>
        <p:spPr>
          <a:xfrm>
            <a:off x="1524000" y="438151"/>
            <a:ext cx="9144000" cy="2552700"/>
          </a:xfrm>
        </p:spPr>
        <p:txBody>
          <a:bodyPr/>
          <a:lstStyle/>
          <a:p>
            <a:pPr marL="16933">
              <a:spcBef>
                <a:spcPts val="0"/>
              </a:spcBef>
              <a:buSzPct val="159375"/>
              <a:tabLst>
                <a:tab pos="397067" algn="l"/>
                <a:tab pos="397913" algn="l"/>
              </a:tabLst>
            </a:pPr>
            <a:r>
              <a:rPr lang="en-US" sz="5400" i="1" spc="-20" dirty="0">
                <a:uFill>
                  <a:solidFill>
                    <a:srgbClr val="C00000"/>
                  </a:solidFill>
                </a:uFill>
                <a:cs typeface="Arial Black"/>
              </a:rPr>
              <a:t>What is a Survey Epoch?</a:t>
            </a:r>
          </a:p>
        </p:txBody>
      </p:sp>
    </p:spTree>
    <p:extLst>
      <p:ext uri="{BB962C8B-B14F-4D97-AF65-F5344CB8AC3E}">
        <p14:creationId xmlns:p14="http://schemas.microsoft.com/office/powerpoint/2010/main" val="31247871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90DD82-AE8D-4152-91AC-5AD0C687FCAB}"/>
              </a:ext>
            </a:extLst>
          </p:cNvPr>
          <p:cNvSpPr>
            <a:spLocks noGrp="1"/>
          </p:cNvSpPr>
          <p:nvPr>
            <p:ph idx="1"/>
          </p:nvPr>
        </p:nvSpPr>
        <p:spPr>
          <a:xfrm>
            <a:off x="177799" y="990601"/>
            <a:ext cx="11874500" cy="4525963"/>
          </a:xfrm>
        </p:spPr>
        <p:txBody>
          <a:bodyPr>
            <a:normAutofit/>
          </a:bodyPr>
          <a:lstStyle/>
          <a:p>
            <a:pPr marL="0" indent="0" algn="ctr">
              <a:buNone/>
            </a:pPr>
            <a:r>
              <a:rPr lang="en-US" dirty="0">
                <a:latin typeface="Cambria" panose="02040503050406030204" pitchFamily="18" charset="0"/>
                <a:ea typeface="Cambria" panose="02040503050406030204" pitchFamily="18" charset="0"/>
              </a:rPr>
              <a:t>Any references to any commercially available hardware or software do not constitute an endorsement or a disapproval of any manufacturers, developers, dealers, or suppliers.</a:t>
            </a:r>
          </a:p>
          <a:p>
            <a:pPr marL="0" indent="0" algn="ctr">
              <a:buNone/>
            </a:pPr>
            <a:endParaRPr lang="en-US" dirty="0">
              <a:latin typeface="Cambria" panose="02040503050406030204" pitchFamily="18" charset="0"/>
              <a:ea typeface="Cambria" panose="02040503050406030204" pitchFamily="18" charset="0"/>
            </a:endParaRPr>
          </a:p>
          <a:p>
            <a:pPr marL="0" indent="0" algn="ctr">
              <a:buNone/>
            </a:pPr>
            <a:r>
              <a:rPr lang="en-US" dirty="0">
                <a:latin typeface="Cambria" panose="02040503050406030204" pitchFamily="18" charset="0"/>
                <a:ea typeface="Cambria" panose="02040503050406030204" pitchFamily="18" charset="0"/>
              </a:rPr>
              <a:t>Thanks.</a:t>
            </a:r>
            <a:endParaRPr lang="en-US" dirty="0"/>
          </a:p>
        </p:txBody>
      </p:sp>
      <p:sp>
        <p:nvSpPr>
          <p:cNvPr id="5" name="Slide Number Placeholder 4">
            <a:extLst>
              <a:ext uri="{FF2B5EF4-FFF2-40B4-BE49-F238E27FC236}">
                <a16:creationId xmlns:a16="http://schemas.microsoft.com/office/drawing/2014/main" id="{00CCFEB1-09C2-411F-904E-D61871912F0E}"/>
              </a:ext>
            </a:extLst>
          </p:cNvPr>
          <p:cNvSpPr>
            <a:spLocks noGrp="1"/>
          </p:cNvSpPr>
          <p:nvPr>
            <p:ph type="sldNum" sz="quarter" idx="12"/>
          </p:nvPr>
        </p:nvSpPr>
        <p:spPr/>
        <p:txBody>
          <a:bodyPr/>
          <a:lstStyle/>
          <a:p>
            <a:fld id="{D3D538F9-49A3-B84F-B36B-A7030CDE5D5B}" type="slidenum">
              <a:rPr lang="en-US" smtClean="0"/>
              <a:t>4</a:t>
            </a:fld>
            <a:endParaRPr lang="en-US"/>
          </a:p>
        </p:txBody>
      </p:sp>
    </p:spTree>
    <p:extLst>
      <p:ext uri="{BB962C8B-B14F-4D97-AF65-F5344CB8AC3E}">
        <p14:creationId xmlns:p14="http://schemas.microsoft.com/office/powerpoint/2010/main" val="294697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7083" y="1442916"/>
            <a:ext cx="8297839" cy="923330"/>
          </a:xfrm>
          <a:prstGeom prst="rect">
            <a:avLst/>
          </a:prstGeom>
          <a:noFill/>
        </p:spPr>
        <p:txBody>
          <a:bodyPr wrap="square" rtlCol="0">
            <a:spAutoFit/>
          </a:bodyPr>
          <a:lstStyle/>
          <a:p>
            <a:pPr defTabSz="457189" fontAlgn="base">
              <a:spcBef>
                <a:spcPct val="0"/>
              </a:spcBef>
              <a:spcAft>
                <a:spcPct val="0"/>
              </a:spcAft>
              <a:defRPr/>
            </a:pPr>
            <a:r>
              <a:rPr lang="en-US" sz="5400" dirty="0">
                <a:solidFill>
                  <a:prstClr val="black"/>
                </a:solidFill>
                <a:latin typeface="Calibri" pitchFamily="34" charset="0"/>
                <a:ea typeface="ＭＳ Ｐゴシック" pitchFamily="34" charset="-128"/>
              </a:rPr>
              <a:t>ITRF2014 (epoch 2021.0276)</a:t>
            </a:r>
          </a:p>
        </p:txBody>
      </p:sp>
      <p:sp>
        <p:nvSpPr>
          <p:cNvPr id="5" name="Right Brace 4"/>
          <p:cNvSpPr/>
          <p:nvPr/>
        </p:nvSpPr>
        <p:spPr>
          <a:xfrm rot="5400000">
            <a:off x="3183186" y="1209436"/>
            <a:ext cx="370727" cy="2567325"/>
          </a:xfrm>
          <a:prstGeom prst="rightBrace">
            <a:avLst>
              <a:gd name="adj1" fmla="val 54580"/>
              <a:gd name="adj2" fmla="val 50000"/>
            </a:avLst>
          </a:prstGeom>
          <a:ln>
            <a:solidFill>
              <a:schemeClr val="tx1">
                <a:lumMod val="65000"/>
                <a:lumOff val="35000"/>
              </a:schemeClr>
            </a:solidFill>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sp>
        <p:nvSpPr>
          <p:cNvPr id="7" name="Right Brace 6"/>
          <p:cNvSpPr/>
          <p:nvPr/>
        </p:nvSpPr>
        <p:spPr>
          <a:xfrm rot="5400000">
            <a:off x="7219692" y="-145582"/>
            <a:ext cx="389941" cy="5293897"/>
          </a:xfrm>
          <a:prstGeom prst="rightBrace">
            <a:avLst>
              <a:gd name="adj1" fmla="val 56489"/>
              <a:gd name="adj2" fmla="val 50000"/>
            </a:avLst>
          </a:prstGeom>
          <a:ln>
            <a:solidFill>
              <a:schemeClr val="tx1">
                <a:lumMod val="65000"/>
                <a:lumOff val="35000"/>
              </a:schemeClr>
            </a:solidFill>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sp>
        <p:nvSpPr>
          <p:cNvPr id="8" name="TextBox 7"/>
          <p:cNvSpPr txBox="1"/>
          <p:nvPr/>
        </p:nvSpPr>
        <p:spPr>
          <a:xfrm>
            <a:off x="2084886" y="2710593"/>
            <a:ext cx="2567327" cy="830997"/>
          </a:xfrm>
          <a:prstGeom prst="rect">
            <a:avLst/>
          </a:prstGeom>
          <a:noFill/>
        </p:spPr>
        <p:txBody>
          <a:bodyPr wrap="square" rtlCol="0">
            <a:spAutoFit/>
          </a:bodyPr>
          <a:lstStyle/>
          <a:p>
            <a:pPr algn="ctr" defTabSz="457189" fontAlgn="base">
              <a:spcBef>
                <a:spcPct val="0"/>
              </a:spcBef>
              <a:spcAft>
                <a:spcPct val="0"/>
              </a:spcAft>
              <a:defRPr/>
            </a:pPr>
            <a:r>
              <a:rPr lang="en-US" dirty="0">
                <a:solidFill>
                  <a:prstClr val="black"/>
                </a:solidFill>
                <a:latin typeface="Calibri" pitchFamily="34" charset="0"/>
                <a:ea typeface="ＭＳ Ｐゴシック" pitchFamily="34" charset="-128"/>
              </a:rPr>
              <a:t>Geometric</a:t>
            </a:r>
          </a:p>
          <a:p>
            <a:pPr algn="ctr" defTabSz="457189" fontAlgn="base">
              <a:spcBef>
                <a:spcPct val="0"/>
              </a:spcBef>
              <a:spcAft>
                <a:spcPct val="0"/>
              </a:spcAft>
              <a:defRPr/>
            </a:pPr>
            <a:r>
              <a:rPr lang="en-US" dirty="0">
                <a:solidFill>
                  <a:prstClr val="black"/>
                </a:solidFill>
                <a:latin typeface="Calibri" pitchFamily="34" charset="0"/>
                <a:ea typeface="ＭＳ Ｐゴシック" pitchFamily="34" charset="-128"/>
              </a:rPr>
              <a:t>Datum</a:t>
            </a:r>
          </a:p>
        </p:txBody>
      </p:sp>
      <p:sp>
        <p:nvSpPr>
          <p:cNvPr id="12" name="TextBox 11"/>
          <p:cNvSpPr txBox="1"/>
          <p:nvPr/>
        </p:nvSpPr>
        <p:spPr>
          <a:xfrm>
            <a:off x="4767716" y="2709176"/>
            <a:ext cx="5293897" cy="738664"/>
          </a:xfrm>
          <a:prstGeom prst="rect">
            <a:avLst/>
          </a:prstGeom>
          <a:noFill/>
        </p:spPr>
        <p:txBody>
          <a:bodyPr wrap="square" rtlCol="0">
            <a:spAutoFit/>
          </a:bodyPr>
          <a:lstStyle/>
          <a:p>
            <a:pPr algn="ctr" defTabSz="457189" fontAlgn="base">
              <a:spcBef>
                <a:spcPct val="0"/>
              </a:spcBef>
              <a:spcAft>
                <a:spcPct val="0"/>
              </a:spcAft>
              <a:defRPr/>
            </a:pPr>
            <a:r>
              <a:rPr lang="en-US" dirty="0">
                <a:solidFill>
                  <a:prstClr val="black"/>
                </a:solidFill>
                <a:latin typeface="Calibri" pitchFamily="34" charset="0"/>
                <a:ea typeface="ＭＳ Ｐゴシック" pitchFamily="34" charset="-128"/>
              </a:rPr>
              <a:t>Epoch</a:t>
            </a:r>
          </a:p>
          <a:p>
            <a:pPr algn="ctr" defTabSz="457189" fontAlgn="base">
              <a:spcBef>
                <a:spcPct val="0"/>
              </a:spcBef>
              <a:spcAft>
                <a:spcPct val="0"/>
              </a:spcAft>
              <a:defRPr/>
            </a:pPr>
            <a:r>
              <a:rPr lang="en-US" sz="1800" dirty="0">
                <a:solidFill>
                  <a:prstClr val="black"/>
                </a:solidFill>
                <a:latin typeface="Calibri" pitchFamily="34" charset="0"/>
                <a:ea typeface="ＭＳ Ｐゴシック" pitchFamily="34" charset="-128"/>
              </a:rPr>
              <a:t>(in the above example, a </a:t>
            </a:r>
            <a:r>
              <a:rPr lang="en-US" sz="1800" u="sng" dirty="0">
                <a:solidFill>
                  <a:prstClr val="black"/>
                </a:solidFill>
                <a:latin typeface="Calibri" pitchFamily="34" charset="0"/>
                <a:ea typeface="ＭＳ Ｐゴシック" pitchFamily="34" charset="-128"/>
              </a:rPr>
              <a:t>Survey Epoch</a:t>
            </a:r>
            <a:r>
              <a:rPr lang="en-US" sz="1800" dirty="0">
                <a:solidFill>
                  <a:prstClr val="black"/>
                </a:solidFill>
                <a:latin typeface="Calibri" pitchFamily="34" charset="0"/>
                <a:ea typeface="ＭＳ Ｐゴシック" pitchFamily="34" charset="-128"/>
              </a:rPr>
              <a:t>)</a:t>
            </a:r>
          </a:p>
        </p:txBody>
      </p:sp>
      <p:sp>
        <p:nvSpPr>
          <p:cNvPr id="13" name="TextBox 12">
            <a:extLst>
              <a:ext uri="{FF2B5EF4-FFF2-40B4-BE49-F238E27FC236}">
                <a16:creationId xmlns:a16="http://schemas.microsoft.com/office/drawing/2014/main" id="{D42BE4B3-ACB9-4B4D-9C6E-F8D905DBEF0D}"/>
              </a:ext>
            </a:extLst>
          </p:cNvPr>
          <p:cNvSpPr txBox="1"/>
          <p:nvPr/>
        </p:nvSpPr>
        <p:spPr>
          <a:xfrm>
            <a:off x="1057476" y="4322463"/>
            <a:ext cx="3882825" cy="2247090"/>
          </a:xfrm>
          <a:prstGeom prst="rect">
            <a:avLst/>
          </a:prstGeom>
          <a:noFill/>
        </p:spPr>
        <p:txBody>
          <a:bodyPr wrap="square" rtlCol="0">
            <a:spAutoFit/>
          </a:bodyPr>
          <a:lstStyle/>
          <a:p>
            <a:pPr defTabSz="457189" fontAlgn="base">
              <a:spcAft>
                <a:spcPts val="220"/>
              </a:spcAft>
              <a:defRPr/>
            </a:pPr>
            <a:r>
              <a:rPr lang="en-US" sz="2667" dirty="0">
                <a:solidFill>
                  <a:prstClr val="black"/>
                </a:solidFill>
                <a:latin typeface="Calibri" pitchFamily="34" charset="0"/>
                <a:ea typeface="ＭＳ Ｐゴシック" pitchFamily="34" charset="-128"/>
              </a:rPr>
              <a:t>ITRF92 epoch 1988.0 </a:t>
            </a:r>
          </a:p>
          <a:p>
            <a:pPr defTabSz="457189" fontAlgn="base">
              <a:spcAft>
                <a:spcPts val="220"/>
              </a:spcAft>
              <a:defRPr/>
            </a:pPr>
            <a:r>
              <a:rPr lang="en-US" sz="2667" dirty="0">
                <a:solidFill>
                  <a:prstClr val="black"/>
                </a:solidFill>
                <a:latin typeface="Calibri" pitchFamily="34" charset="0"/>
                <a:ea typeface="ＭＳ Ｐゴシック" pitchFamily="34" charset="-128"/>
              </a:rPr>
              <a:t>ITRF2000 epoch 1997.0</a:t>
            </a:r>
          </a:p>
          <a:p>
            <a:pPr defTabSz="457189" fontAlgn="base">
              <a:spcAft>
                <a:spcPts val="220"/>
              </a:spcAft>
              <a:defRPr/>
            </a:pPr>
            <a:r>
              <a:rPr lang="en-US" sz="2667" dirty="0">
                <a:solidFill>
                  <a:prstClr val="black"/>
                </a:solidFill>
                <a:latin typeface="Calibri" pitchFamily="34" charset="0"/>
                <a:ea typeface="ＭＳ Ｐゴシック" pitchFamily="34" charset="-128"/>
              </a:rPr>
              <a:t>ITRF2005 epoch 2000.0</a:t>
            </a:r>
          </a:p>
          <a:p>
            <a:pPr defTabSz="457189" fontAlgn="base">
              <a:spcAft>
                <a:spcPts val="220"/>
              </a:spcAft>
              <a:defRPr/>
            </a:pPr>
            <a:r>
              <a:rPr lang="en-US" sz="2667" dirty="0">
                <a:solidFill>
                  <a:prstClr val="black"/>
                </a:solidFill>
                <a:latin typeface="Calibri" pitchFamily="34" charset="0"/>
                <a:ea typeface="ＭＳ Ｐゴシック" pitchFamily="34" charset="-128"/>
              </a:rPr>
              <a:t>ITRF2008 epoch 2005.0</a:t>
            </a:r>
          </a:p>
          <a:p>
            <a:pPr defTabSz="457189" fontAlgn="base">
              <a:spcAft>
                <a:spcPts val="220"/>
              </a:spcAft>
              <a:defRPr/>
            </a:pPr>
            <a:r>
              <a:rPr lang="en-US" sz="2667" dirty="0">
                <a:solidFill>
                  <a:prstClr val="black"/>
                </a:solidFill>
                <a:latin typeface="Calibri" pitchFamily="34" charset="0"/>
                <a:ea typeface="ＭＳ Ｐゴシック" pitchFamily="34" charset="-128"/>
              </a:rPr>
              <a:t>ITRF2014 epoch 2010.0</a:t>
            </a:r>
          </a:p>
        </p:txBody>
      </p:sp>
      <p:sp>
        <p:nvSpPr>
          <p:cNvPr id="14" name="TextBox 13"/>
          <p:cNvSpPr txBox="1"/>
          <p:nvPr/>
        </p:nvSpPr>
        <p:spPr>
          <a:xfrm>
            <a:off x="1057476" y="3781619"/>
            <a:ext cx="3882825" cy="523220"/>
          </a:xfrm>
          <a:prstGeom prst="rect">
            <a:avLst/>
          </a:prstGeom>
          <a:noFill/>
        </p:spPr>
        <p:txBody>
          <a:bodyPr wrap="square" rtlCol="0">
            <a:spAutoFit/>
          </a:bodyPr>
          <a:lstStyle/>
          <a:p>
            <a:pPr algn="ctr" defTabSz="457189" fontAlgn="base">
              <a:spcBef>
                <a:spcPct val="0"/>
              </a:spcBef>
              <a:spcAft>
                <a:spcPct val="0"/>
              </a:spcAft>
              <a:defRPr/>
            </a:pPr>
            <a:r>
              <a:rPr lang="en-US" sz="2800" i="1" dirty="0">
                <a:solidFill>
                  <a:prstClr val="black"/>
                </a:solidFill>
                <a:latin typeface="Cambria" panose="02040503050406030204" pitchFamily="18" charset="0"/>
                <a:ea typeface="Cambria" panose="02040503050406030204" pitchFamily="18" charset="0"/>
              </a:rPr>
              <a:t>ITRF </a:t>
            </a:r>
            <a:r>
              <a:rPr lang="en-US" sz="2800" b="1" i="1" dirty="0">
                <a:solidFill>
                  <a:prstClr val="black"/>
                </a:solidFill>
                <a:latin typeface="Cambria" panose="02040503050406030204" pitchFamily="18" charset="0"/>
                <a:ea typeface="Cambria" panose="02040503050406030204" pitchFamily="18" charset="0"/>
              </a:rPr>
              <a:t>Reference</a:t>
            </a:r>
            <a:r>
              <a:rPr lang="en-US" sz="2800" i="1" dirty="0">
                <a:solidFill>
                  <a:prstClr val="black"/>
                </a:solidFill>
                <a:latin typeface="Cambria" panose="02040503050406030204" pitchFamily="18" charset="0"/>
                <a:ea typeface="Cambria" panose="02040503050406030204" pitchFamily="18" charset="0"/>
              </a:rPr>
              <a:t> Epochs</a:t>
            </a:r>
          </a:p>
        </p:txBody>
      </p:sp>
      <p:sp>
        <p:nvSpPr>
          <p:cNvPr id="16" name="Title 1">
            <a:extLst>
              <a:ext uri="{FF2B5EF4-FFF2-40B4-BE49-F238E27FC236}">
                <a16:creationId xmlns:a16="http://schemas.microsoft.com/office/drawing/2014/main" id="{61B50172-7579-4112-864F-4956C65E5575}"/>
              </a:ext>
            </a:extLst>
          </p:cNvPr>
          <p:cNvSpPr>
            <a:spLocks noGrp="1"/>
          </p:cNvSpPr>
          <p:nvPr>
            <p:ph type="title"/>
          </p:nvPr>
        </p:nvSpPr>
        <p:spPr/>
        <p:txBody>
          <a:bodyPr>
            <a:normAutofit/>
          </a:bodyPr>
          <a:lstStyle/>
          <a:p>
            <a:r>
              <a:rPr lang="en-US" sz="4800" dirty="0"/>
              <a:t>Complete ITRF Nomenclature</a:t>
            </a:r>
          </a:p>
        </p:txBody>
      </p:sp>
      <p:sp>
        <p:nvSpPr>
          <p:cNvPr id="15" name="TextBox 14" hidden="1">
            <a:extLst>
              <a:ext uri="{FF2B5EF4-FFF2-40B4-BE49-F238E27FC236}">
                <a16:creationId xmlns:a16="http://schemas.microsoft.com/office/drawing/2014/main" id="{D42BE4B3-ACB9-4B4D-9C6E-F8D905DBEF0D}"/>
              </a:ext>
            </a:extLst>
          </p:cNvPr>
          <p:cNvSpPr txBox="1"/>
          <p:nvPr/>
        </p:nvSpPr>
        <p:spPr>
          <a:xfrm>
            <a:off x="7574731" y="3761424"/>
            <a:ext cx="4504028" cy="3226524"/>
          </a:xfrm>
          <a:prstGeom prst="rect">
            <a:avLst/>
          </a:prstGeom>
          <a:noFill/>
        </p:spPr>
        <p:txBody>
          <a:bodyPr wrap="square" rtlCol="0">
            <a:spAutoFit/>
          </a:bodyPr>
          <a:lstStyle/>
          <a:p>
            <a:pPr defTabSz="457189" fontAlgn="base">
              <a:spcAft>
                <a:spcPts val="220"/>
              </a:spcAft>
              <a:defRPr/>
            </a:pPr>
            <a:r>
              <a:rPr lang="en-US" dirty="0">
                <a:solidFill>
                  <a:prstClr val="black"/>
                </a:solidFill>
                <a:latin typeface="Calibri" pitchFamily="34" charset="0"/>
                <a:ea typeface="ＭＳ Ｐゴシック" pitchFamily="34" charset="-128"/>
              </a:rPr>
              <a:t>NAD83(1986) epoch 1984.00</a:t>
            </a:r>
          </a:p>
          <a:p>
            <a:pPr defTabSz="457189" fontAlgn="base">
              <a:spcAft>
                <a:spcPts val="220"/>
              </a:spcAft>
              <a:defRPr/>
            </a:pPr>
            <a:r>
              <a:rPr lang="en-US" dirty="0">
                <a:solidFill>
                  <a:prstClr val="black"/>
                </a:solidFill>
                <a:latin typeface="Calibri" pitchFamily="34" charset="0"/>
                <a:ea typeface="ＭＳ Ｐゴシック" pitchFamily="34" charset="-128"/>
              </a:rPr>
              <a:t>NAD83(HARN) epoch 1993.62</a:t>
            </a:r>
          </a:p>
          <a:p>
            <a:pPr defTabSz="457189" fontAlgn="base">
              <a:spcAft>
                <a:spcPts val="220"/>
              </a:spcAft>
              <a:defRPr/>
            </a:pPr>
            <a:r>
              <a:rPr lang="en-US" dirty="0">
                <a:solidFill>
                  <a:prstClr val="black"/>
                </a:solidFill>
                <a:latin typeface="Calibri" pitchFamily="34" charset="0"/>
                <a:ea typeface="ＭＳ Ｐゴシック" pitchFamily="34" charset="-128"/>
              </a:rPr>
              <a:t>NAD83(CORS96) epoch 2002.00</a:t>
            </a:r>
          </a:p>
          <a:p>
            <a:pPr defTabSz="457189" fontAlgn="base">
              <a:spcAft>
                <a:spcPts val="220"/>
              </a:spcAft>
              <a:defRPr/>
            </a:pPr>
            <a:r>
              <a:rPr lang="en-US" dirty="0">
                <a:solidFill>
                  <a:prstClr val="black"/>
                </a:solidFill>
                <a:latin typeface="Calibri" pitchFamily="34" charset="0"/>
                <a:ea typeface="ＭＳ Ｐゴシック" pitchFamily="34" charset="-128"/>
              </a:rPr>
              <a:t>NAD83(2007) epoch 2007.00</a:t>
            </a:r>
          </a:p>
          <a:p>
            <a:pPr defTabSz="457189" fontAlgn="base">
              <a:spcAft>
                <a:spcPts val="220"/>
              </a:spcAft>
              <a:defRPr/>
            </a:pPr>
            <a:r>
              <a:rPr lang="en-US" dirty="0">
                <a:solidFill>
                  <a:prstClr val="black"/>
                </a:solidFill>
                <a:latin typeface="Calibri" pitchFamily="34" charset="0"/>
                <a:ea typeface="ＭＳ Ｐゴシック" pitchFamily="34" charset="-128"/>
              </a:rPr>
              <a:t>NAD83(2011) epoch 2010.00</a:t>
            </a:r>
          </a:p>
          <a:p>
            <a:pPr defTabSz="457189" fontAlgn="base">
              <a:spcAft>
                <a:spcPts val="220"/>
              </a:spcAft>
              <a:defRPr/>
            </a:pPr>
            <a:r>
              <a:rPr lang="en-US" dirty="0">
                <a:solidFill>
                  <a:prstClr val="black"/>
                </a:solidFill>
                <a:latin typeface="Calibri" pitchFamily="34" charset="0"/>
                <a:ea typeface="ＭＳ Ｐゴシック" pitchFamily="34" charset="-128"/>
              </a:rPr>
              <a:t>ITRF2014 epoch 2019.9185</a:t>
            </a:r>
          </a:p>
          <a:p>
            <a:pPr defTabSz="457189" fontAlgn="base">
              <a:spcAft>
                <a:spcPts val="220"/>
              </a:spcAft>
              <a:defRPr/>
            </a:pPr>
            <a:r>
              <a:rPr lang="en-US" dirty="0">
                <a:solidFill>
                  <a:prstClr val="black"/>
                </a:solidFill>
                <a:latin typeface="Calibri" pitchFamily="34" charset="0"/>
                <a:ea typeface="ＭＳ Ｐゴシック" pitchFamily="34" charset="-128"/>
              </a:rPr>
              <a:t>IGS08 epoch 2005.00</a:t>
            </a:r>
          </a:p>
          <a:p>
            <a:pPr defTabSz="457189" fontAlgn="base">
              <a:spcAft>
                <a:spcPts val="220"/>
              </a:spcAft>
              <a:defRPr/>
            </a:pPr>
            <a:r>
              <a:rPr lang="en-US" dirty="0">
                <a:solidFill>
                  <a:prstClr val="black"/>
                </a:solidFill>
                <a:latin typeface="Calibri" pitchFamily="34" charset="0"/>
                <a:ea typeface="ＭＳ Ｐゴシック" pitchFamily="34" charset="-128"/>
              </a:rPr>
              <a:t>NATRF2022 epoch 2020.00</a:t>
            </a:r>
          </a:p>
        </p:txBody>
      </p:sp>
      <p:sp>
        <p:nvSpPr>
          <p:cNvPr id="17" name="TextBox 16">
            <a:extLst>
              <a:ext uri="{FF2B5EF4-FFF2-40B4-BE49-F238E27FC236}">
                <a16:creationId xmlns:a16="http://schemas.microsoft.com/office/drawing/2014/main" id="{D42BE4B3-ACB9-4B4D-9C6E-F8D905DBEF0D}"/>
              </a:ext>
            </a:extLst>
          </p:cNvPr>
          <p:cNvSpPr txBox="1"/>
          <p:nvPr/>
        </p:nvSpPr>
        <p:spPr>
          <a:xfrm>
            <a:off x="7288703" y="4347863"/>
            <a:ext cx="4504028" cy="2247090"/>
          </a:xfrm>
          <a:prstGeom prst="rect">
            <a:avLst/>
          </a:prstGeom>
          <a:noFill/>
        </p:spPr>
        <p:txBody>
          <a:bodyPr wrap="square" rtlCol="0">
            <a:spAutoFit/>
          </a:bodyPr>
          <a:lstStyle/>
          <a:p>
            <a:pPr defTabSz="457189" fontAlgn="base">
              <a:spcAft>
                <a:spcPts val="220"/>
              </a:spcAft>
              <a:defRPr/>
            </a:pPr>
            <a:r>
              <a:rPr lang="en-US" sz="2667" dirty="0">
                <a:solidFill>
                  <a:prstClr val="black"/>
                </a:solidFill>
                <a:latin typeface="Calibri" pitchFamily="34" charset="0"/>
                <a:ea typeface="ＭＳ Ｐゴシック" pitchFamily="34" charset="-128"/>
              </a:rPr>
              <a:t>ITRF2008 epoch 2012.2011</a:t>
            </a:r>
          </a:p>
          <a:p>
            <a:pPr defTabSz="457189" fontAlgn="base">
              <a:spcAft>
                <a:spcPts val="220"/>
              </a:spcAft>
              <a:defRPr/>
            </a:pPr>
            <a:r>
              <a:rPr lang="en-US" sz="2667" dirty="0">
                <a:solidFill>
                  <a:prstClr val="black"/>
                </a:solidFill>
                <a:latin typeface="Calibri" pitchFamily="34" charset="0"/>
                <a:ea typeface="ＭＳ Ｐゴシック" pitchFamily="34" charset="-128"/>
              </a:rPr>
              <a:t>IGS08 epoch 2006.7572</a:t>
            </a:r>
          </a:p>
          <a:p>
            <a:pPr defTabSz="457189" fontAlgn="base">
              <a:spcAft>
                <a:spcPts val="220"/>
              </a:spcAft>
              <a:defRPr/>
            </a:pPr>
            <a:r>
              <a:rPr lang="en-US" sz="2667" dirty="0">
                <a:solidFill>
                  <a:prstClr val="black"/>
                </a:solidFill>
                <a:latin typeface="Calibri" pitchFamily="34" charset="0"/>
                <a:ea typeface="ＭＳ Ｐゴシック" pitchFamily="34" charset="-128"/>
              </a:rPr>
              <a:t>ITRF2014 epoch 2017.4457</a:t>
            </a:r>
          </a:p>
          <a:p>
            <a:pPr defTabSz="457189" fontAlgn="base">
              <a:spcAft>
                <a:spcPts val="220"/>
              </a:spcAft>
              <a:defRPr/>
            </a:pPr>
            <a:r>
              <a:rPr lang="en-US" sz="2667" dirty="0">
                <a:solidFill>
                  <a:prstClr val="black"/>
                </a:solidFill>
                <a:latin typeface="Calibri" pitchFamily="34" charset="0"/>
                <a:ea typeface="ＭＳ Ｐゴシック" pitchFamily="34" charset="-128"/>
              </a:rPr>
              <a:t>ITRF2014 epoch 2019.9185</a:t>
            </a:r>
          </a:p>
          <a:p>
            <a:pPr defTabSz="457189" fontAlgn="base">
              <a:spcAft>
                <a:spcPts val="220"/>
              </a:spcAft>
              <a:defRPr/>
            </a:pPr>
            <a:r>
              <a:rPr lang="en-US" sz="2667" dirty="0">
                <a:solidFill>
                  <a:prstClr val="black"/>
                </a:solidFill>
                <a:latin typeface="Calibri" pitchFamily="34" charset="0"/>
                <a:ea typeface="ＭＳ Ｐゴシック" pitchFamily="34" charset="-128"/>
              </a:rPr>
              <a:t>ITRF2014 epoch 2021.0276</a:t>
            </a:r>
          </a:p>
        </p:txBody>
      </p:sp>
      <p:sp>
        <p:nvSpPr>
          <p:cNvPr id="18" name="TextBox 17"/>
          <p:cNvSpPr txBox="1"/>
          <p:nvPr/>
        </p:nvSpPr>
        <p:spPr>
          <a:xfrm>
            <a:off x="6743701" y="3857819"/>
            <a:ext cx="5046492" cy="523220"/>
          </a:xfrm>
          <a:prstGeom prst="rect">
            <a:avLst/>
          </a:prstGeom>
          <a:noFill/>
        </p:spPr>
        <p:txBody>
          <a:bodyPr wrap="square" rtlCol="0">
            <a:spAutoFit/>
          </a:bodyPr>
          <a:lstStyle/>
          <a:p>
            <a:pPr algn="ctr" defTabSz="457189" fontAlgn="base">
              <a:spcBef>
                <a:spcPct val="0"/>
              </a:spcBef>
              <a:spcAft>
                <a:spcPct val="0"/>
              </a:spcAft>
              <a:defRPr/>
            </a:pPr>
            <a:r>
              <a:rPr lang="en-US" sz="2800" i="1" dirty="0">
                <a:solidFill>
                  <a:prstClr val="black"/>
                </a:solidFill>
                <a:latin typeface="Cambria" panose="02040503050406030204" pitchFamily="18" charset="0"/>
                <a:ea typeface="Cambria" panose="02040503050406030204" pitchFamily="18" charset="0"/>
              </a:rPr>
              <a:t>Examples of ITRF </a:t>
            </a:r>
            <a:r>
              <a:rPr lang="en-US" sz="2800" b="1" i="1" dirty="0">
                <a:solidFill>
                  <a:prstClr val="black"/>
                </a:solidFill>
                <a:latin typeface="Cambria" panose="02040503050406030204" pitchFamily="18" charset="0"/>
                <a:ea typeface="Cambria" panose="02040503050406030204" pitchFamily="18" charset="0"/>
              </a:rPr>
              <a:t>Survey</a:t>
            </a:r>
            <a:r>
              <a:rPr lang="en-US" sz="2800" i="1" dirty="0">
                <a:solidFill>
                  <a:prstClr val="black"/>
                </a:solidFill>
                <a:latin typeface="Cambria" panose="02040503050406030204" pitchFamily="18" charset="0"/>
                <a:ea typeface="Cambria" panose="02040503050406030204" pitchFamily="18" charset="0"/>
              </a:rPr>
              <a:t> Epoch</a:t>
            </a:r>
          </a:p>
        </p:txBody>
      </p:sp>
    </p:spTree>
    <p:extLst>
      <p:ext uri="{BB962C8B-B14F-4D97-AF65-F5344CB8AC3E}">
        <p14:creationId xmlns:p14="http://schemas.microsoft.com/office/powerpoint/2010/main" val="3378084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500"/>
                            </p:stCondLst>
                            <p:childTnLst>
                              <p:par>
                                <p:cTn id="25" presetID="10" presetClass="entr" presetSubtype="0" fill="hold" grpId="0" nodeType="afterEffect">
                                  <p:stCondLst>
                                    <p:cond delay="20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10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20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fade">
                                      <p:cBhvr>
                                        <p:cTn id="32" dur="1000"/>
                                        <p:tgtEl>
                                          <p:spTgt spid="1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20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fade">
                                      <p:cBhvr>
                                        <p:cTn id="37" dur="1000"/>
                                        <p:tgtEl>
                                          <p:spTgt spid="1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200"/>
                                  </p:stCondLst>
                                  <p:childTnLst>
                                    <p:set>
                                      <p:cBhvr>
                                        <p:cTn id="41" dur="1" fill="hold">
                                          <p:stCondLst>
                                            <p:cond delay="0"/>
                                          </p:stCondLst>
                                        </p:cTn>
                                        <p:tgtEl>
                                          <p:spTgt spid="13">
                                            <p:txEl>
                                              <p:pRg st="3" end="3"/>
                                            </p:txEl>
                                          </p:spTgt>
                                        </p:tgtEl>
                                        <p:attrNameLst>
                                          <p:attrName>style.visibility</p:attrName>
                                        </p:attrNameLst>
                                      </p:cBhvr>
                                      <p:to>
                                        <p:strVal val="visible"/>
                                      </p:to>
                                    </p:set>
                                    <p:animEffect transition="in" filter="fade">
                                      <p:cBhvr>
                                        <p:cTn id="42" dur="1000"/>
                                        <p:tgtEl>
                                          <p:spTgt spid="1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200"/>
                                  </p:stCondLst>
                                  <p:childTnLst>
                                    <p:set>
                                      <p:cBhvr>
                                        <p:cTn id="46" dur="1" fill="hold">
                                          <p:stCondLst>
                                            <p:cond delay="0"/>
                                          </p:stCondLst>
                                        </p:cTn>
                                        <p:tgtEl>
                                          <p:spTgt spid="13">
                                            <p:txEl>
                                              <p:pRg st="4" end="4"/>
                                            </p:txEl>
                                          </p:spTgt>
                                        </p:tgtEl>
                                        <p:attrNameLst>
                                          <p:attrName>style.visibility</p:attrName>
                                        </p:attrNameLst>
                                      </p:cBhvr>
                                      <p:to>
                                        <p:strVal val="visible"/>
                                      </p:to>
                                    </p:set>
                                    <p:animEffect transition="in" filter="fade">
                                      <p:cBhvr>
                                        <p:cTn id="47" dur="1000"/>
                                        <p:tgtEl>
                                          <p:spTgt spid="1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childTnLst>
                          </p:cTn>
                        </p:par>
                        <p:par>
                          <p:cTn id="58" fill="hold">
                            <p:stCondLst>
                              <p:cond delay="500"/>
                            </p:stCondLst>
                            <p:childTnLst>
                              <p:par>
                                <p:cTn id="59" presetID="10" presetClass="entr" presetSubtype="0" fill="hold" grpId="0" nodeType="afterEffect">
                                  <p:stCondLst>
                                    <p:cond delay="200"/>
                                  </p:stCondLst>
                                  <p:childTnLst>
                                    <p:set>
                                      <p:cBhvr>
                                        <p:cTn id="60" dur="1" fill="hold">
                                          <p:stCondLst>
                                            <p:cond delay="0"/>
                                          </p:stCondLst>
                                        </p:cTn>
                                        <p:tgtEl>
                                          <p:spTgt spid="17">
                                            <p:txEl>
                                              <p:pRg st="0" end="0"/>
                                            </p:txEl>
                                          </p:spTgt>
                                        </p:tgtEl>
                                        <p:attrNameLst>
                                          <p:attrName>style.visibility</p:attrName>
                                        </p:attrNameLst>
                                      </p:cBhvr>
                                      <p:to>
                                        <p:strVal val="visible"/>
                                      </p:to>
                                    </p:set>
                                    <p:animEffect transition="in" filter="fade">
                                      <p:cBhvr>
                                        <p:cTn id="61" dur="1000"/>
                                        <p:tgtEl>
                                          <p:spTgt spid="17">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200"/>
                                  </p:stCondLst>
                                  <p:childTnLst>
                                    <p:set>
                                      <p:cBhvr>
                                        <p:cTn id="65" dur="1" fill="hold">
                                          <p:stCondLst>
                                            <p:cond delay="0"/>
                                          </p:stCondLst>
                                        </p:cTn>
                                        <p:tgtEl>
                                          <p:spTgt spid="17">
                                            <p:txEl>
                                              <p:pRg st="1" end="1"/>
                                            </p:txEl>
                                          </p:spTgt>
                                        </p:tgtEl>
                                        <p:attrNameLst>
                                          <p:attrName>style.visibility</p:attrName>
                                        </p:attrNameLst>
                                      </p:cBhvr>
                                      <p:to>
                                        <p:strVal val="visible"/>
                                      </p:to>
                                    </p:set>
                                    <p:animEffect transition="in" filter="fade">
                                      <p:cBhvr>
                                        <p:cTn id="66" dur="1000"/>
                                        <p:tgtEl>
                                          <p:spTgt spid="17">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200"/>
                                  </p:stCondLst>
                                  <p:childTnLst>
                                    <p:set>
                                      <p:cBhvr>
                                        <p:cTn id="70" dur="1" fill="hold">
                                          <p:stCondLst>
                                            <p:cond delay="0"/>
                                          </p:stCondLst>
                                        </p:cTn>
                                        <p:tgtEl>
                                          <p:spTgt spid="17">
                                            <p:txEl>
                                              <p:pRg st="2" end="2"/>
                                            </p:txEl>
                                          </p:spTgt>
                                        </p:tgtEl>
                                        <p:attrNameLst>
                                          <p:attrName>style.visibility</p:attrName>
                                        </p:attrNameLst>
                                      </p:cBhvr>
                                      <p:to>
                                        <p:strVal val="visible"/>
                                      </p:to>
                                    </p:set>
                                    <p:animEffect transition="in" filter="fade">
                                      <p:cBhvr>
                                        <p:cTn id="71" dur="1000"/>
                                        <p:tgtEl>
                                          <p:spTgt spid="17">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200"/>
                                  </p:stCondLst>
                                  <p:childTnLst>
                                    <p:set>
                                      <p:cBhvr>
                                        <p:cTn id="75" dur="1" fill="hold">
                                          <p:stCondLst>
                                            <p:cond delay="0"/>
                                          </p:stCondLst>
                                        </p:cTn>
                                        <p:tgtEl>
                                          <p:spTgt spid="17">
                                            <p:txEl>
                                              <p:pRg st="3" end="3"/>
                                            </p:txEl>
                                          </p:spTgt>
                                        </p:tgtEl>
                                        <p:attrNameLst>
                                          <p:attrName>style.visibility</p:attrName>
                                        </p:attrNameLst>
                                      </p:cBhvr>
                                      <p:to>
                                        <p:strVal val="visible"/>
                                      </p:to>
                                    </p:set>
                                    <p:animEffect transition="in" filter="fade">
                                      <p:cBhvr>
                                        <p:cTn id="76" dur="1000"/>
                                        <p:tgtEl>
                                          <p:spTgt spid="17">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200"/>
                                  </p:stCondLst>
                                  <p:childTnLst>
                                    <p:set>
                                      <p:cBhvr>
                                        <p:cTn id="80" dur="1" fill="hold">
                                          <p:stCondLst>
                                            <p:cond delay="0"/>
                                          </p:stCondLst>
                                        </p:cTn>
                                        <p:tgtEl>
                                          <p:spTgt spid="17">
                                            <p:txEl>
                                              <p:pRg st="4" end="4"/>
                                            </p:txEl>
                                          </p:spTgt>
                                        </p:tgtEl>
                                        <p:attrNameLst>
                                          <p:attrName>style.visibility</p:attrName>
                                        </p:attrNameLst>
                                      </p:cBhvr>
                                      <p:to>
                                        <p:strVal val="visible"/>
                                      </p:to>
                                    </p:set>
                                    <p:animEffect transition="in" filter="fade">
                                      <p:cBhvr>
                                        <p:cTn id="81" dur="10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12" grpId="0"/>
      <p:bldP spid="13" grpId="0" uiExpand="1" build="p"/>
      <p:bldP spid="14" grpId="0"/>
      <p:bldP spid="15" grpId="0"/>
      <p:bldP spid="17" grpId="0" uiExpand="1" build="p"/>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DCF4D7-01B6-4DCE-9B94-6743F8678F19}"/>
              </a:ext>
            </a:extLst>
          </p:cNvPr>
          <p:cNvSpPr/>
          <p:nvPr/>
        </p:nvSpPr>
        <p:spPr>
          <a:xfrm>
            <a:off x="1596000" y="1232189"/>
            <a:ext cx="8825680" cy="1607499"/>
          </a:xfrm>
          <a:prstGeom prst="rect">
            <a:avLst/>
          </a:prstGeom>
          <a:solidFill>
            <a:srgbClr val="92D05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 </a:t>
            </a:r>
          </a:p>
        </p:txBody>
      </p:sp>
      <p:sp>
        <p:nvSpPr>
          <p:cNvPr id="6" name="Rectangle 5"/>
          <p:cNvSpPr/>
          <p:nvPr/>
        </p:nvSpPr>
        <p:spPr>
          <a:xfrm>
            <a:off x="1596000" y="4708635"/>
            <a:ext cx="8825680" cy="1607499"/>
          </a:xfrm>
          <a:prstGeom prst="rect">
            <a:avLst/>
          </a:prstGeom>
          <a:solidFill>
            <a:srgbClr val="FFFF00"/>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Rectangle 1"/>
          <p:cNvSpPr/>
          <p:nvPr/>
        </p:nvSpPr>
        <p:spPr>
          <a:xfrm>
            <a:off x="1596000" y="2839688"/>
            <a:ext cx="8825680" cy="1868947"/>
          </a:xfrm>
          <a:prstGeom prst="rect">
            <a:avLst/>
          </a:prstGeom>
          <a:solidFill>
            <a:srgbClr val="FFC00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 </a:t>
            </a:r>
          </a:p>
        </p:txBody>
      </p:sp>
      <p:sp>
        <p:nvSpPr>
          <p:cNvPr id="3" name="Content Placeholder 2"/>
          <p:cNvSpPr>
            <a:spLocks noGrp="1"/>
          </p:cNvSpPr>
          <p:nvPr>
            <p:ph idx="1"/>
          </p:nvPr>
        </p:nvSpPr>
        <p:spPr>
          <a:xfrm>
            <a:off x="1651821" y="1181101"/>
            <a:ext cx="8825681" cy="5549899"/>
          </a:xfrm>
        </p:spPr>
        <p:txBody>
          <a:bodyPr/>
          <a:lstStyle/>
          <a:p>
            <a:pPr marL="0" indent="0">
              <a:buNone/>
            </a:pPr>
            <a:r>
              <a:rPr lang="en-US" sz="3200" b="1" dirty="0"/>
              <a:t>Conversion</a:t>
            </a:r>
            <a:endParaRPr lang="en-US" sz="2000" dirty="0"/>
          </a:p>
          <a:p>
            <a:pPr marL="688957" lvl="2" indent="-231769">
              <a:buFont typeface="Cambria" panose="02040503050406030204" pitchFamily="18" charset="0"/>
              <a:buChar char="–"/>
            </a:pPr>
            <a:r>
              <a:rPr lang="en-US" dirty="0"/>
              <a:t>change the </a:t>
            </a:r>
            <a:r>
              <a:rPr lang="en-US" b="1" i="1" dirty="0"/>
              <a:t>type</a:t>
            </a:r>
            <a:r>
              <a:rPr lang="en-US" dirty="0"/>
              <a:t> of coordinate</a:t>
            </a:r>
          </a:p>
          <a:p>
            <a:pPr marL="688957" lvl="2" indent="-231769">
              <a:buFont typeface="Cambria" panose="02040503050406030204" pitchFamily="18" charset="0"/>
              <a:buChar char="–"/>
            </a:pPr>
            <a:r>
              <a:rPr lang="en-US" sz="2133" dirty="0">
                <a:sym typeface="Wingdings" panose="05000000000000000000" pitchFamily="2" charset="2"/>
              </a:rPr>
              <a:t>NAD83(2011) </a:t>
            </a:r>
            <a:r>
              <a:rPr lang="en-US" sz="2133" b="1" i="1" dirty="0"/>
              <a:t>latitude &amp; longitude </a:t>
            </a:r>
            <a:r>
              <a:rPr lang="en-US" sz="2133" dirty="0">
                <a:sym typeface="Wingdings" panose="05000000000000000000" pitchFamily="2" charset="2"/>
              </a:rPr>
              <a:t> NAD83(2011)</a:t>
            </a:r>
            <a:r>
              <a:rPr lang="en-US" sz="2133" dirty="0"/>
              <a:t> </a:t>
            </a:r>
            <a:r>
              <a:rPr lang="en-US" sz="2133" b="1" i="1" dirty="0"/>
              <a:t>SPCS</a:t>
            </a:r>
          </a:p>
          <a:p>
            <a:pPr marL="0" lvl="1" indent="0">
              <a:buNone/>
            </a:pPr>
            <a:r>
              <a:rPr lang="en-US" sz="3200" b="1" dirty="0"/>
              <a:t>Transformation</a:t>
            </a:r>
          </a:p>
          <a:p>
            <a:pPr marL="688957" lvl="2" indent="-231769">
              <a:buFont typeface="Cambria" panose="02040503050406030204" pitchFamily="18" charset="0"/>
              <a:buChar char="–"/>
            </a:pPr>
            <a:r>
              <a:rPr lang="en-US" dirty="0"/>
              <a:t>change the </a:t>
            </a:r>
            <a:r>
              <a:rPr lang="en-US" b="1" i="1" dirty="0"/>
              <a:t>datum</a:t>
            </a:r>
            <a:r>
              <a:rPr lang="en-US" dirty="0"/>
              <a:t> of coordinate</a:t>
            </a:r>
          </a:p>
          <a:p>
            <a:pPr marL="688957" lvl="2" indent="-231769">
              <a:buFont typeface="Cambria" panose="02040503050406030204" pitchFamily="18" charset="0"/>
              <a:buChar char="–"/>
            </a:pPr>
            <a:r>
              <a:rPr lang="en-US" sz="2133" b="1" i="1" dirty="0"/>
              <a:t>NGVD29</a:t>
            </a:r>
            <a:r>
              <a:rPr lang="en-US" sz="2133" i="1" dirty="0"/>
              <a:t> </a:t>
            </a:r>
            <a:r>
              <a:rPr lang="en-US" sz="2133" dirty="0"/>
              <a:t>height </a:t>
            </a:r>
            <a:r>
              <a:rPr lang="en-US" sz="2133" dirty="0">
                <a:sym typeface="Wingdings" panose="05000000000000000000" pitchFamily="2" charset="2"/>
              </a:rPr>
              <a:t></a:t>
            </a:r>
            <a:r>
              <a:rPr lang="en-US" sz="2133" dirty="0"/>
              <a:t> </a:t>
            </a:r>
            <a:r>
              <a:rPr lang="en-US" sz="2133" b="1" i="1" dirty="0"/>
              <a:t>NAVD88</a:t>
            </a:r>
            <a:r>
              <a:rPr lang="en-US" sz="2133" i="1" dirty="0"/>
              <a:t> </a:t>
            </a:r>
            <a:r>
              <a:rPr lang="en-US" sz="2133" dirty="0"/>
              <a:t>height</a:t>
            </a:r>
          </a:p>
          <a:p>
            <a:pPr marL="688957" lvl="2" indent="-231769">
              <a:buFont typeface="Cambria" panose="02040503050406030204" pitchFamily="18" charset="0"/>
              <a:buChar char="–"/>
            </a:pPr>
            <a:r>
              <a:rPr lang="en-US" sz="2133" b="1" i="1" dirty="0"/>
              <a:t>NAD 27 </a:t>
            </a:r>
            <a:r>
              <a:rPr lang="en-US" sz="2133" dirty="0"/>
              <a:t>latitude &amp; longitude </a:t>
            </a:r>
            <a:r>
              <a:rPr lang="en-US" sz="2133" dirty="0">
                <a:sym typeface="Wingdings" panose="05000000000000000000" pitchFamily="2" charset="2"/>
              </a:rPr>
              <a:t></a:t>
            </a:r>
            <a:r>
              <a:rPr lang="en-US" sz="2133" dirty="0"/>
              <a:t> </a:t>
            </a:r>
            <a:r>
              <a:rPr lang="en-US" sz="2133" b="1" i="1" dirty="0"/>
              <a:t>NAD 83(2011) </a:t>
            </a:r>
            <a:r>
              <a:rPr lang="en-US" sz="2133" dirty="0"/>
              <a:t>latitude &amp; longitude</a:t>
            </a:r>
          </a:p>
          <a:p>
            <a:pPr marL="0" indent="0">
              <a:buNone/>
            </a:pPr>
            <a:r>
              <a:rPr lang="en-US" sz="3200" b="1" dirty="0"/>
              <a:t>Propagation</a:t>
            </a:r>
          </a:p>
          <a:p>
            <a:pPr marL="688957" lvl="2" indent="-231769">
              <a:buFont typeface="Cambria" panose="02040503050406030204" pitchFamily="18" charset="0"/>
              <a:buChar char="–"/>
            </a:pPr>
            <a:r>
              <a:rPr lang="en-US" dirty="0"/>
              <a:t>change the </a:t>
            </a:r>
            <a:r>
              <a:rPr lang="en-US" b="1" i="1" dirty="0"/>
              <a:t>epoch</a:t>
            </a:r>
            <a:r>
              <a:rPr lang="en-US" dirty="0"/>
              <a:t> of coordinate</a:t>
            </a:r>
          </a:p>
          <a:p>
            <a:pPr marL="688957" lvl="2" indent="-231769">
              <a:buFont typeface="Cambria" panose="02040503050406030204" pitchFamily="18" charset="0"/>
              <a:buChar char="–"/>
            </a:pPr>
            <a:r>
              <a:rPr lang="en-US" sz="2133" dirty="0"/>
              <a:t>NATRF2022 </a:t>
            </a:r>
            <a:r>
              <a:rPr lang="en-US" sz="2133" b="1" i="1" dirty="0"/>
              <a:t>epoch 2020.00</a:t>
            </a:r>
            <a:r>
              <a:rPr lang="en-US" sz="2133" dirty="0"/>
              <a:t> to NATRF2022 </a:t>
            </a:r>
            <a:r>
              <a:rPr lang="en-US" sz="2133" b="1" i="1" dirty="0"/>
              <a:t>epoch 2023.243</a:t>
            </a:r>
          </a:p>
        </p:txBody>
      </p:sp>
      <p:sp>
        <p:nvSpPr>
          <p:cNvPr id="7" name="Title 1">
            <a:extLst>
              <a:ext uri="{FF2B5EF4-FFF2-40B4-BE49-F238E27FC236}">
                <a16:creationId xmlns:a16="http://schemas.microsoft.com/office/drawing/2014/main" id="{C1258C19-2F64-4EAA-B34C-016C4EDB4B16}"/>
              </a:ext>
            </a:extLst>
          </p:cNvPr>
          <p:cNvSpPr txBox="1">
            <a:spLocks/>
          </p:cNvSpPr>
          <p:nvPr/>
        </p:nvSpPr>
        <p:spPr bwMode="auto">
          <a:xfrm>
            <a:off x="1524001" y="274639"/>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atin typeface="Cambria" panose="02040503050406030204" pitchFamily="18" charset="0"/>
                <a:ea typeface="Cambria" panose="02040503050406030204" pitchFamily="18" charset="0"/>
              </a:rPr>
              <a:t>Coordinate Operations</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4039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82880" y="574158"/>
            <a:ext cx="11846560" cy="2897657"/>
          </a:xfrm>
          <a:prstGeom prst="rect">
            <a:avLst/>
          </a:prstGeom>
        </p:spPr>
        <p:txBody>
          <a:bodyPr vert="horz" wrap="square" lIns="0" tIns="16933" rIns="0" bIns="0" rtlCol="0">
            <a:noAutofit/>
          </a:bodyPr>
          <a:lstStyle/>
          <a:p>
            <a:pPr marL="0" lvl="1" algn="ctr">
              <a:spcBef>
                <a:spcPts val="133"/>
              </a:spcBef>
            </a:pPr>
            <a:r>
              <a:rPr lang="en-US" sz="6000" i="1" spc="-7" dirty="0">
                <a:solidFill>
                  <a:prstClr val="black"/>
                </a:solidFill>
                <a:latin typeface="Cambria" panose="02040503050406030204" pitchFamily="18" charset="0"/>
                <a:cs typeface="Calibri"/>
              </a:rPr>
              <a:t>How will you propagate coordinates back in time from SE to RE?</a:t>
            </a:r>
          </a:p>
        </p:txBody>
      </p:sp>
      <p:sp>
        <p:nvSpPr>
          <p:cNvPr id="13" name="Title"/>
          <p:cNvSpPr txBox="1">
            <a:spLocks noGrp="1"/>
          </p:cNvSpPr>
          <p:nvPr>
            <p:ph type="title"/>
          </p:nvPr>
        </p:nvSpPr>
        <p:spPr>
          <a:xfrm>
            <a:off x="1869600" y="3204385"/>
            <a:ext cx="8452800" cy="1248205"/>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8000" b="1" spc="-40" dirty="0">
                <a:solidFill>
                  <a:srgbClr val="C00000"/>
                </a:solidFill>
                <a:cs typeface="Calibri"/>
              </a:rPr>
              <a:t>NCAT</a:t>
            </a:r>
            <a:endParaRPr sz="3600" b="1" dirty="0">
              <a:solidFill>
                <a:srgbClr val="C00000"/>
              </a:solidFill>
              <a:cs typeface="Calibri"/>
            </a:endParaRPr>
          </a:p>
        </p:txBody>
      </p:sp>
      <p:sp>
        <p:nvSpPr>
          <p:cNvPr id="4" name="Title" hidden="1"/>
          <p:cNvSpPr txBox="1">
            <a:spLocks/>
          </p:cNvSpPr>
          <p:nvPr/>
        </p:nvSpPr>
        <p:spPr bwMode="auto">
          <a:xfrm>
            <a:off x="1869600" y="4679135"/>
            <a:ext cx="8452800" cy="63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33"/>
              </a:spcBef>
            </a:pPr>
            <a:r>
              <a:rPr lang="en-US" sz="4000" spc="-40" dirty="0">
                <a:latin typeface="Cambria" panose="02040503050406030204" pitchFamily="18" charset="0"/>
                <a:cs typeface="Calibri"/>
              </a:rPr>
              <a:t>Epochs/Time/4D</a:t>
            </a:r>
            <a:endParaRPr lang="en-US" sz="4000" dirty="0">
              <a:latin typeface="Cambria" panose="02040503050406030204" pitchFamily="18" charset="0"/>
              <a:cs typeface="Calibri"/>
            </a:endParaRPr>
          </a:p>
        </p:txBody>
      </p:sp>
      <p:sp>
        <p:nvSpPr>
          <p:cNvPr id="2" name="Title 2">
            <a:extLst>
              <a:ext uri="{FF2B5EF4-FFF2-40B4-BE49-F238E27FC236}">
                <a16:creationId xmlns:a16="http://schemas.microsoft.com/office/drawing/2014/main" id="{6E6DE1D4-33C3-52CD-D386-C7B3810C904F}"/>
              </a:ext>
            </a:extLst>
          </p:cNvPr>
          <p:cNvSpPr txBox="1">
            <a:spLocks/>
          </p:cNvSpPr>
          <p:nvPr/>
        </p:nvSpPr>
        <p:spPr>
          <a:xfrm>
            <a:off x="182880" y="4451504"/>
            <a:ext cx="11846560" cy="225764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r>
              <a:rPr lang="en-US" sz="6000" dirty="0"/>
              <a:t>NGS Coordinate Conversion And Transformation Tool (NCAT)</a:t>
            </a:r>
          </a:p>
        </p:txBody>
      </p:sp>
      <p:pic>
        <p:nvPicPr>
          <p:cNvPr id="8" name="Picture 7">
            <a:extLst>
              <a:ext uri="{FF2B5EF4-FFF2-40B4-BE49-F238E27FC236}">
                <a16:creationId xmlns:a16="http://schemas.microsoft.com/office/drawing/2014/main" id="{1B3DA7E3-305D-4179-8394-DADDC3984923}"/>
              </a:ext>
            </a:extLst>
          </p:cNvPr>
          <p:cNvPicPr>
            <a:picLocks noChangeAspect="1"/>
          </p:cNvPicPr>
          <p:nvPr/>
        </p:nvPicPr>
        <p:blipFill>
          <a:blip r:embed="rId3"/>
          <a:stretch>
            <a:fillRect/>
          </a:stretch>
        </p:blipFill>
        <p:spPr>
          <a:xfrm>
            <a:off x="-6415931" y="1250135"/>
            <a:ext cx="6858000" cy="6858000"/>
          </a:xfrm>
          <a:prstGeom prst="rect">
            <a:avLst/>
          </a:prstGeom>
        </p:spPr>
      </p:pic>
    </p:spTree>
    <p:extLst>
      <p:ext uri="{BB962C8B-B14F-4D97-AF65-F5344CB8AC3E}">
        <p14:creationId xmlns:p14="http://schemas.microsoft.com/office/powerpoint/2010/main" val="353385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08333E-6 4.07407E-6 L 1.47396 4.07407E-6 " pathEditMode="relative" rAng="0" ptsTypes="AA">
                                      <p:cBhvr>
                                        <p:cTn id="6" dur="2750" fill="hold"/>
                                        <p:tgtEl>
                                          <p:spTgt spid="8"/>
                                        </p:tgtEl>
                                        <p:attrNameLst>
                                          <p:attrName>ppt_x</p:attrName>
                                          <p:attrName>ppt_y</p:attrName>
                                        </p:attrNameLst>
                                      </p:cBhvr>
                                      <p:rCtr x="73698" y="0"/>
                                    </p:animMotion>
                                  </p:childTnLst>
                                </p:cTn>
                              </p:par>
                            </p:childTnLst>
                          </p:cTn>
                        </p:par>
                        <p:par>
                          <p:cTn id="7" fill="hold">
                            <p:stCondLst>
                              <p:cond delay="2750"/>
                            </p:stCondLst>
                            <p:childTnLst>
                              <p:par>
                                <p:cTn id="8" presetID="10" presetClass="entr" presetSubtype="0" fill="hold" grpId="0" nodeType="afterEffect">
                                  <p:stCondLst>
                                    <p:cond delay="6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3850"/>
                            </p:stCondLst>
                            <p:childTnLst>
                              <p:par>
                                <p:cTn id="12" presetID="10" presetClass="entr" presetSubtype="0"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2" grpId="0"/>
    </p:bldLst>
  </p:timing>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81BF13C1-A33F-4B70-8474-233A19389343}"/>
              </a:ext>
            </a:extLst>
          </p:cNvPr>
          <p:cNvPicPr/>
          <p:nvPr/>
        </p:nvPicPr>
        <p:blipFill rotWithShape="1">
          <a:blip cstate="print" r:embed="rId3"/>
          <a:srcRect b="4" l="14" r="-1" t="60"/>
          <a:stretch/>
        </p:blipFill>
        <p:spPr>
          <a:xfrm>
            <a:off x="1185576" y="0"/>
            <a:ext cx="9825464" cy="6858000"/>
          </a:xfrm>
          <a:prstGeom prst="rect">
            <a:avLst/>
          </a:prstGeom>
        </p:spPr>
      </p:pic>
      <p:sp>
        <p:nvSpPr>
          <p:cNvPr id="6" name="TextBox 5">
            <a:extLst>
              <a:ext uri="{FF2B5EF4-FFF2-40B4-BE49-F238E27FC236}">
                <a16:creationId xmlns:a16="http://schemas.microsoft.com/office/drawing/2014/main" id="{CD47E006-4C77-4236-9CE6-E570D2D4D4C3}"/>
              </a:ext>
            </a:extLst>
          </p:cNvPr>
          <p:cNvSpPr txBox="1"/>
          <p:nvPr/>
        </p:nvSpPr>
        <p:spPr bwMode="auto">
          <a:xfrm>
            <a:off x="1524000" y="2"/>
            <a:ext cx="9144000" cy="569387"/>
          </a:xfrm>
          <a:prstGeom prst="rect">
            <a:avLst/>
          </a:prstGeom>
          <a:solidFill>
            <a:schemeClr val="bg1">
              <a:lumMod val="85000"/>
            </a:schemeClr>
          </a:solidFill>
          <a:ln w="9525">
            <a:noFill/>
            <a:miter lim="800000"/>
            <a:headEnd/>
            <a:tailEnd/>
          </a:ln>
        </p:spPr>
        <p:txBody>
          <a:bodyPr rtlCol="0" wrap="square">
            <a:spAutoFit/>
          </a:bodyPr>
          <a:lstStyle/>
          <a:p>
            <a:pPr algn="ctr"/>
            <a:r>
              <a:rPr dirty="0" lang="en-US" sz="3100">
                <a:latin charset="0" panose="02040503050406030204" pitchFamily="18" typeface="Cambria"/>
                <a:ea charset="0" panose="02040503050406030204" pitchFamily="18" typeface="Cambria"/>
              </a:rPr>
              <a:t>Estimated Geometric Change - Horizontal</a:t>
            </a:r>
          </a:p>
        </p:txBody>
      </p:sp>
      <p:sp>
        <p:nvSpPr>
          <p:cNvPr id="7" name="TextBox 6">
            <a:extLst>
              <a:ext uri="{FF2B5EF4-FFF2-40B4-BE49-F238E27FC236}">
                <a16:creationId xmlns:a16="http://schemas.microsoft.com/office/drawing/2014/main" id="{A3227FD0-2B0C-4549-8B66-AADDD8EE9E43}"/>
              </a:ext>
            </a:extLst>
          </p:cNvPr>
          <p:cNvSpPr txBox="1"/>
          <p:nvPr/>
        </p:nvSpPr>
        <p:spPr bwMode="auto">
          <a:xfrm>
            <a:off x="2938464" y="567275"/>
            <a:ext cx="6315075" cy="584775"/>
          </a:xfrm>
          <a:prstGeom prst="rect">
            <a:avLst/>
          </a:prstGeom>
          <a:solidFill>
            <a:schemeClr val="bg1">
              <a:lumMod val="85000"/>
            </a:schemeClr>
          </a:solidFill>
          <a:ln w="9525">
            <a:noFill/>
            <a:miter lim="800000"/>
            <a:headEnd/>
            <a:tailEnd/>
          </a:ln>
        </p:spPr>
        <p:txBody>
          <a:bodyPr rtlCol="0" wrap="square">
            <a:spAutoFit/>
          </a:bodyPr>
          <a:lstStyle/>
          <a:p>
            <a:pPr algn="ctr"/>
            <a:r>
              <a:rPr dirty="0" lang="en-US" sz="3200">
                <a:latin charset="0" panose="02040503050406030204" pitchFamily="18" typeface="Cambria"/>
                <a:ea charset="0" panose="02040503050406030204" pitchFamily="18" typeface="Cambria"/>
              </a:rPr>
              <a:t>NAD83 (2011) </a:t>
            </a:r>
            <a:r>
              <a:rPr dirty="0" lang="en-US" sz="3200">
                <a:latin charset="0" panose="02040503050406030204" pitchFamily="18" typeface="Cambria"/>
                <a:ea charset="0" panose="02040503050406030204" pitchFamily="18" typeface="Cambria"/>
                <a:sym charset="2" panose="05000000000000000000" pitchFamily="2" typeface="Wingdings"/>
              </a:rPr>
              <a:t> NATRF2022</a:t>
            </a:r>
            <a:endParaRPr dirty="0" lang="en-US" sz="3200">
              <a:latin charset="0" panose="02040503050406030204" pitchFamily="18" typeface="Cambria"/>
              <a:ea charset="0" panose="02040503050406030204" pitchFamily="18" typeface="Cambria"/>
            </a:endParaRPr>
          </a:p>
        </p:txBody>
      </p:sp>
      <p:sp>
        <p:nvSpPr>
          <p:cNvPr id="8" name="TextBox 7">
            <a:extLst>
              <a:ext uri="{FF2B5EF4-FFF2-40B4-BE49-F238E27FC236}">
                <a16:creationId xmlns:a16="http://schemas.microsoft.com/office/drawing/2014/main" id="{E61DAE50-4102-41B7-86E3-59632E0311E8}"/>
              </a:ext>
            </a:extLst>
          </p:cNvPr>
          <p:cNvSpPr txBox="1"/>
          <p:nvPr/>
        </p:nvSpPr>
        <p:spPr bwMode="auto">
          <a:xfrm rot="19160232">
            <a:off x="7053821" y="4120926"/>
            <a:ext cx="1552575" cy="584775"/>
          </a:xfrm>
          <a:prstGeom prst="rect">
            <a:avLst/>
          </a:prstGeom>
          <a:noFill/>
          <a:ln w="9525">
            <a:noFill/>
            <a:miter lim="800000"/>
            <a:headEnd/>
            <a:tailEnd/>
          </a:ln>
        </p:spPr>
        <p:txBody>
          <a:bodyPr rtlCol="0" wrap="square">
            <a:spAutoFit/>
          </a:bodyPr>
          <a:lstStyle/>
          <a:p>
            <a:r>
              <a:rPr b="1" dirty="0" lang="en-US" sz="3200">
                <a:ln w="28575">
                  <a:solidFill>
                    <a:srgbClr val="FFFF00"/>
                  </a:solidFill>
                </a:ln>
                <a:latin charset="0" panose="020B0A04020102020204" pitchFamily="34" typeface="Arial Black"/>
                <a:cs typeface="Arial"/>
              </a:rPr>
              <a:t>3.6</a:t>
            </a:r>
            <a:r>
              <a:rPr b="1" dirty="0" lang="en-US" spc="-15" sz="3200">
                <a:ln w="28575">
                  <a:solidFill>
                    <a:srgbClr val="FFFF00"/>
                  </a:solidFill>
                </a:ln>
                <a:latin charset="0" panose="020B0A04020102020204" pitchFamily="34" typeface="Arial Black"/>
                <a:cs typeface="Arial"/>
              </a:rPr>
              <a:t> </a:t>
            </a:r>
            <a:r>
              <a:rPr b="1" dirty="0" lang="en-US" spc="-51" sz="3200">
                <a:ln w="28575">
                  <a:solidFill>
                    <a:srgbClr val="FFFF00"/>
                  </a:solidFill>
                </a:ln>
                <a:latin charset="0" panose="020B0A04020102020204" pitchFamily="34" typeface="Arial Black"/>
                <a:cs typeface="Arial"/>
              </a:rPr>
              <a:t>ft</a:t>
            </a:r>
            <a:endParaRPr b="1" dirty="0" lang="en-US" sz="3200">
              <a:ln w="28575">
                <a:solidFill>
                  <a:srgbClr val="FFFF00"/>
                </a:solidFill>
              </a:ln>
              <a:latin charset="0" panose="020B0A04020102020204" pitchFamily="34" typeface="Arial Black"/>
              <a:cs charset="0" panose="020B0604020202020204" pitchFamily="34" typeface="Arial"/>
            </a:endParaRPr>
          </a:p>
        </p:txBody>
      </p:sp>
      <p:sp>
        <p:nvSpPr>
          <p:cNvPr id="9" name="TextBox 8">
            <a:extLst>
              <a:ext uri="{FF2B5EF4-FFF2-40B4-BE49-F238E27FC236}">
                <a16:creationId xmlns:a16="http://schemas.microsoft.com/office/drawing/2014/main" id="{5E07F4F5-D74D-4642-A75B-553B504FCF7B}"/>
              </a:ext>
            </a:extLst>
          </p:cNvPr>
          <p:cNvSpPr txBox="1"/>
          <p:nvPr/>
        </p:nvSpPr>
        <p:spPr bwMode="auto">
          <a:xfrm rot="19731704">
            <a:off x="6553213" y="1629850"/>
            <a:ext cx="1552575" cy="584775"/>
          </a:xfrm>
          <a:prstGeom prst="rect">
            <a:avLst/>
          </a:prstGeom>
          <a:noFill/>
          <a:ln w="9525">
            <a:noFill/>
            <a:miter lim="800000"/>
            <a:headEnd/>
            <a:tailEnd/>
          </a:ln>
        </p:spPr>
        <p:txBody>
          <a:bodyPr rtlCol="0" wrap="square">
            <a:spAutoFit/>
          </a:bodyPr>
          <a:lstStyle/>
          <a:p>
            <a:r>
              <a:rPr b="1" dirty="0" lang="en-US" sz="3200">
                <a:ln w="28575">
                  <a:solidFill>
                    <a:srgbClr val="FFFF00"/>
                  </a:solidFill>
                </a:ln>
                <a:latin charset="0" panose="020B0A04020102020204" pitchFamily="34" typeface="Arial Black"/>
                <a:cs typeface="Arial"/>
              </a:rPr>
              <a:t>4.3</a:t>
            </a:r>
            <a:r>
              <a:rPr b="1" dirty="0" lang="en-US" spc="-15" sz="3200">
                <a:ln w="28575">
                  <a:solidFill>
                    <a:srgbClr val="FFFF00"/>
                  </a:solidFill>
                </a:ln>
                <a:latin charset="0" panose="020B0A04020102020204" pitchFamily="34" typeface="Arial Black"/>
                <a:cs typeface="Arial"/>
              </a:rPr>
              <a:t> </a:t>
            </a:r>
            <a:r>
              <a:rPr b="1" dirty="0" lang="en-US" spc="-51" sz="3200">
                <a:ln w="28575">
                  <a:solidFill>
                    <a:srgbClr val="FFFF00"/>
                  </a:solidFill>
                </a:ln>
                <a:latin charset="0" panose="020B0A04020102020204" pitchFamily="34" typeface="Arial Black"/>
                <a:cs typeface="Arial"/>
              </a:rPr>
              <a:t>ft</a:t>
            </a:r>
            <a:endParaRPr b="1" dirty="0" lang="en-US" sz="3200">
              <a:ln w="28575">
                <a:solidFill>
                  <a:srgbClr val="FFFF00"/>
                </a:solidFill>
              </a:ln>
              <a:latin charset="0" panose="020B0A04020102020204" pitchFamily="34" typeface="Arial Black"/>
              <a:cs charset="0" panose="020B0604020202020204" pitchFamily="34" typeface="Arial"/>
            </a:endParaRPr>
          </a:p>
        </p:txBody>
      </p:sp>
      <p:sp>
        <p:nvSpPr>
          <p:cNvPr id="10" name="TextBox 9">
            <a:extLst>
              <a:ext uri="{FF2B5EF4-FFF2-40B4-BE49-F238E27FC236}">
                <a16:creationId xmlns:a16="http://schemas.microsoft.com/office/drawing/2014/main" id="{9A18E5B6-3494-4A65-B32E-7F0D0F9CFA6C}"/>
              </a:ext>
            </a:extLst>
          </p:cNvPr>
          <p:cNvSpPr txBox="1"/>
          <p:nvPr/>
        </p:nvSpPr>
        <p:spPr bwMode="auto">
          <a:xfrm rot="19603532">
            <a:off x="7062421" y="2743854"/>
            <a:ext cx="1552575" cy="584775"/>
          </a:xfrm>
          <a:prstGeom prst="rect">
            <a:avLst/>
          </a:prstGeom>
          <a:noFill/>
          <a:ln w="9525">
            <a:noFill/>
            <a:miter lim="800000"/>
            <a:headEnd/>
            <a:tailEnd/>
          </a:ln>
        </p:spPr>
        <p:txBody>
          <a:bodyPr rtlCol="0" wrap="square">
            <a:spAutoFit/>
          </a:bodyPr>
          <a:lstStyle/>
          <a:p>
            <a:r>
              <a:rPr b="1" dirty="0" lang="en-US" sz="3200">
                <a:ln w="28575">
                  <a:solidFill>
                    <a:srgbClr val="FFFF00"/>
                  </a:solidFill>
                </a:ln>
                <a:latin charset="0" panose="020B0A04020102020204" pitchFamily="34" typeface="Arial Black"/>
                <a:cs typeface="Arial"/>
              </a:rPr>
              <a:t>3.9</a:t>
            </a:r>
            <a:r>
              <a:rPr b="1" dirty="0" lang="en-US" spc="-15" sz="3200">
                <a:ln w="28575">
                  <a:solidFill>
                    <a:srgbClr val="FFFF00"/>
                  </a:solidFill>
                </a:ln>
                <a:latin charset="0" panose="020B0A04020102020204" pitchFamily="34" typeface="Arial Black"/>
                <a:cs typeface="Arial"/>
              </a:rPr>
              <a:t> </a:t>
            </a:r>
            <a:r>
              <a:rPr b="1" dirty="0" lang="en-US" spc="-51" sz="3200">
                <a:ln w="28575">
                  <a:solidFill>
                    <a:srgbClr val="FFFF00"/>
                  </a:solidFill>
                </a:ln>
                <a:latin charset="0" panose="020B0A04020102020204" pitchFamily="34" typeface="Arial Black"/>
                <a:cs typeface="Arial"/>
              </a:rPr>
              <a:t>ft</a:t>
            </a:r>
            <a:endParaRPr b="1" dirty="0" lang="en-US" sz="3200">
              <a:ln w="28575">
                <a:solidFill>
                  <a:srgbClr val="FFFF00"/>
                </a:solidFill>
              </a:ln>
              <a:latin charset="0" panose="020B0A04020102020204" pitchFamily="34" typeface="Arial Black"/>
              <a:cs charset="0" panose="020B0604020202020204" pitchFamily="34" typeface="Arial"/>
            </a:endParaRPr>
          </a:p>
        </p:txBody>
      </p:sp>
      <p:sp>
        <p:nvSpPr>
          <p:cNvPr id="11" name="Arrow: Up 10">
            <a:extLst>
              <a:ext uri="{FF2B5EF4-FFF2-40B4-BE49-F238E27FC236}">
                <a16:creationId xmlns:a16="http://schemas.microsoft.com/office/drawing/2014/main" id="{A56F6F23-74DA-4424-931E-E58FFB8C7C63}"/>
              </a:ext>
            </a:extLst>
          </p:cNvPr>
          <p:cNvSpPr/>
          <p:nvPr/>
        </p:nvSpPr>
        <p:spPr>
          <a:xfrm rot="18732100">
            <a:off x="4232434" y="1735830"/>
            <a:ext cx="790575" cy="3386341"/>
          </a:xfrm>
          <a:prstGeom prst="upArrow">
            <a:avLst/>
          </a:prstGeom>
        </p:spPr>
        <p:style>
          <a:lnRef idx="1">
            <a:schemeClr val="accent3"/>
          </a:lnRef>
          <a:fillRef idx="3">
            <a:schemeClr val="accent3"/>
          </a:fillRef>
          <a:effectRef idx="2">
            <a:schemeClr val="accent3"/>
          </a:effectRef>
          <a:fontRef idx="minor">
            <a:schemeClr val="lt1"/>
          </a:fontRef>
        </p:style>
        <p:txBody>
          <a:bodyPr anchor="ctr" rtlCol="0" vert="vert"/>
          <a:lstStyle/>
          <a:p>
            <a:pPr algn="ctr"/>
            <a:r>
              <a:rPr dirty="0" lang="en-US" sz="2800">
                <a:solidFill>
                  <a:schemeClr val="tx1"/>
                </a:solidFill>
                <a:latin charset="0" panose="020B0604020202020204" pitchFamily="34" typeface="Arial"/>
                <a:cs charset="0" panose="020B0604020202020204" pitchFamily="34" typeface="Arial"/>
              </a:rPr>
              <a:t>Direction of Shift</a:t>
            </a:r>
          </a:p>
        </p:txBody>
      </p:sp>
      <p:sp>
        <p:nvSpPr>
          <p:cNvPr id="14" name="TextBox 13">
            <a:extLst>
              <a:ext uri="{FF2B5EF4-FFF2-40B4-BE49-F238E27FC236}">
                <a16:creationId xmlns:a16="http://schemas.microsoft.com/office/drawing/2014/main" id="{5D803E20-CC9A-4694-91E8-FC164E571726}"/>
              </a:ext>
            </a:extLst>
          </p:cNvPr>
          <p:cNvSpPr txBox="1"/>
          <p:nvPr/>
        </p:nvSpPr>
        <p:spPr bwMode="auto">
          <a:xfrm rot="19275728">
            <a:off x="4323111" y="1297294"/>
            <a:ext cx="1552575" cy="584775"/>
          </a:xfrm>
          <a:prstGeom prst="rect">
            <a:avLst/>
          </a:prstGeom>
          <a:noFill/>
          <a:ln w="9525">
            <a:noFill/>
            <a:miter lim="800000"/>
            <a:headEnd/>
            <a:tailEnd/>
          </a:ln>
        </p:spPr>
        <p:txBody>
          <a:bodyPr rtlCol="0" wrap="square">
            <a:spAutoFit/>
          </a:bodyPr>
          <a:lstStyle/>
          <a:p>
            <a:r>
              <a:rPr b="1" dirty="0" lang="en-US" sz="3200">
                <a:ln w="28575">
                  <a:solidFill>
                    <a:srgbClr val="FFFF00"/>
                  </a:solidFill>
                </a:ln>
                <a:latin charset="0" panose="020B0A04020102020204" pitchFamily="34" typeface="Arial Black"/>
                <a:cs typeface="Arial"/>
              </a:rPr>
              <a:t>4.6</a:t>
            </a:r>
            <a:r>
              <a:rPr b="1" dirty="0" lang="en-US" spc="-15" sz="3200">
                <a:ln w="28575">
                  <a:solidFill>
                    <a:srgbClr val="FFFF00"/>
                  </a:solidFill>
                </a:ln>
                <a:latin charset="0" panose="020B0A04020102020204" pitchFamily="34" typeface="Arial Black"/>
                <a:cs typeface="Arial"/>
              </a:rPr>
              <a:t> </a:t>
            </a:r>
            <a:r>
              <a:rPr b="1" dirty="0" lang="en-US" spc="-51" sz="3200">
                <a:ln w="28575">
                  <a:solidFill>
                    <a:srgbClr val="FFFF00"/>
                  </a:solidFill>
                </a:ln>
                <a:latin charset="0" panose="020B0A04020102020204" pitchFamily="34" typeface="Arial Black"/>
                <a:cs typeface="Arial"/>
              </a:rPr>
              <a:t>ft</a:t>
            </a:r>
            <a:endParaRPr b="1" dirty="0" lang="en-US" sz="3200">
              <a:ln w="28575">
                <a:solidFill>
                  <a:srgbClr val="FFFF00"/>
                </a:solidFill>
              </a:ln>
              <a:latin charset="0" panose="020B0A04020102020204" pitchFamily="34" typeface="Arial Black"/>
              <a:cs charset="0" panose="020B0604020202020204" pitchFamily="34" typeface="Arial"/>
            </a:endParaRPr>
          </a:p>
        </p:txBody>
      </p:sp>
      <p:sp>
        <p:nvSpPr>
          <p:cNvPr id="15" name="TextBox 14">
            <a:extLst>
              <a:ext uri="{FF2B5EF4-FFF2-40B4-BE49-F238E27FC236}">
                <a16:creationId xmlns:a16="http://schemas.microsoft.com/office/drawing/2014/main" id="{9D713031-26E7-4DB3-B3DD-C3911359ECC6}"/>
              </a:ext>
            </a:extLst>
          </p:cNvPr>
          <p:cNvSpPr txBox="1"/>
          <p:nvPr/>
        </p:nvSpPr>
        <p:spPr bwMode="auto">
          <a:xfrm rot="19028476">
            <a:off x="8065443" y="5826233"/>
            <a:ext cx="1552575" cy="584775"/>
          </a:xfrm>
          <a:prstGeom prst="rect">
            <a:avLst/>
          </a:prstGeom>
          <a:noFill/>
          <a:ln w="9525">
            <a:noFill/>
            <a:miter lim="800000"/>
            <a:headEnd/>
            <a:tailEnd/>
          </a:ln>
        </p:spPr>
        <p:txBody>
          <a:bodyPr rtlCol="0" wrap="square">
            <a:spAutoFit/>
          </a:bodyPr>
          <a:lstStyle/>
          <a:p>
            <a:r>
              <a:rPr b="1" dirty="0" lang="en-US" sz="3200">
                <a:ln w="28575">
                  <a:solidFill>
                    <a:srgbClr val="FFFF00"/>
                  </a:solidFill>
                </a:ln>
                <a:latin charset="0" panose="020B0A04020102020204" pitchFamily="34" typeface="Arial Black"/>
                <a:cs typeface="Arial"/>
              </a:rPr>
              <a:t>3.0</a:t>
            </a:r>
            <a:r>
              <a:rPr b="1" dirty="0" lang="en-US" spc="-15" sz="3200">
                <a:ln w="28575">
                  <a:solidFill>
                    <a:srgbClr val="FFFF00"/>
                  </a:solidFill>
                </a:ln>
                <a:latin charset="0" panose="020B0A04020102020204" pitchFamily="34" typeface="Arial Black"/>
                <a:cs typeface="Arial"/>
              </a:rPr>
              <a:t> </a:t>
            </a:r>
            <a:r>
              <a:rPr b="1" dirty="0" lang="en-US" spc="-51" sz="3200">
                <a:ln w="28575">
                  <a:solidFill>
                    <a:srgbClr val="FFFF00"/>
                  </a:solidFill>
                </a:ln>
                <a:latin charset="0" panose="020B0A04020102020204" pitchFamily="34" typeface="Arial Black"/>
                <a:cs typeface="Arial"/>
              </a:rPr>
              <a:t>ft</a:t>
            </a:r>
            <a:endParaRPr b="1" dirty="0" lang="en-US" sz="3200">
              <a:ln w="28575">
                <a:solidFill>
                  <a:srgbClr val="FFFF00"/>
                </a:solidFill>
              </a:ln>
              <a:latin charset="0" panose="020B0A04020102020204" pitchFamily="34" typeface="Arial Black"/>
              <a:cs charset="0" panose="020B0604020202020204" pitchFamily="34" typeface="Arial"/>
            </a:endParaRPr>
          </a:p>
        </p:txBody>
      </p:sp>
    </p:spTree>
    <p:extLst>
      <p:ext uri="{BB962C8B-B14F-4D97-AF65-F5344CB8AC3E}">
        <p14:creationId xmlns:p14="http://schemas.microsoft.com/office/powerpoint/2010/main" val="3992458554"/>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2" presetSubtype="4">
                                  <p:stCondLst>
                                    <p:cond delay="0"/>
                                  </p:stCondLst>
                                  <p:childTnLst>
                                    <p:set>
                                      <p:cBhvr>
                                        <p:cTn dur="1" fill="hold" id="6">
                                          <p:stCondLst>
                                            <p:cond delay="0"/>
                                          </p:stCondLst>
                                        </p:cTn>
                                        <p:tgtEl>
                                          <p:spTgt spid="11"/>
                                        </p:tgtEl>
                                        <p:attrNameLst>
                                          <p:attrName>style.visibility</p:attrName>
                                        </p:attrNameLst>
                                      </p:cBhvr>
                                      <p:to>
                                        <p:strVal val="visible"/>
                                      </p:to>
                                    </p:set>
                                    <p:animEffect filter="wipe(down)" transition="in">
                                      <p:cBhvr>
                                        <p:cTn dur="500" id="7"/>
                                        <p:tgtEl>
                                          <p:spTgt spid="1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B9825A-8292-4D9C-8BFF-CE6FC02F53A1}"/>
              </a:ext>
            </a:extLst>
          </p:cNvPr>
          <p:cNvPicPr>
            <a:picLocks noChangeAspect="1"/>
          </p:cNvPicPr>
          <p:nvPr/>
        </p:nvPicPr>
        <p:blipFill>
          <a:blip r:embed="rId2"/>
          <a:stretch>
            <a:fillRect/>
          </a:stretch>
        </p:blipFill>
        <p:spPr>
          <a:xfrm>
            <a:off x="429399" y="1727199"/>
            <a:ext cx="11333203" cy="3416300"/>
          </a:xfrm>
          <a:prstGeom prst="rect">
            <a:avLst/>
          </a:prstGeom>
          <a:ln w="31750">
            <a:solidFill>
              <a:schemeClr val="bg1">
                <a:lumMod val="65000"/>
              </a:schemeClr>
            </a:solidFill>
          </a:ln>
        </p:spPr>
      </p:pic>
    </p:spTree>
    <p:extLst>
      <p:ext uri="{BB962C8B-B14F-4D97-AF65-F5344CB8AC3E}">
        <p14:creationId xmlns:p14="http://schemas.microsoft.com/office/powerpoint/2010/main" val="106856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1FB6-D118-1FBC-6F8C-98A5677159D1}"/>
              </a:ext>
            </a:extLst>
          </p:cNvPr>
          <p:cNvSpPr>
            <a:spLocks noGrp="1"/>
          </p:cNvSpPr>
          <p:nvPr>
            <p:ph type="title"/>
          </p:nvPr>
        </p:nvSpPr>
        <p:spPr/>
        <p:txBody>
          <a:bodyPr>
            <a:normAutofit/>
          </a:bodyPr>
          <a:lstStyle/>
          <a:p>
            <a:r>
              <a:rPr lang="en-US" sz="5333" dirty="0"/>
              <a:t>New Lat/Long = New XY</a:t>
            </a:r>
          </a:p>
        </p:txBody>
      </p:sp>
      <p:sp>
        <p:nvSpPr>
          <p:cNvPr id="3" name="Content Placeholder 2">
            <a:extLst>
              <a:ext uri="{FF2B5EF4-FFF2-40B4-BE49-F238E27FC236}">
                <a16:creationId xmlns:a16="http://schemas.microsoft.com/office/drawing/2014/main" id="{7541B6A6-E276-C09B-BDF4-7B3F1745D7B0}"/>
              </a:ext>
            </a:extLst>
          </p:cNvPr>
          <p:cNvSpPr>
            <a:spLocks noGrp="1"/>
          </p:cNvSpPr>
          <p:nvPr>
            <p:ph idx="1"/>
          </p:nvPr>
        </p:nvSpPr>
        <p:spPr/>
        <p:txBody>
          <a:bodyPr>
            <a:normAutofit/>
          </a:bodyPr>
          <a:lstStyle/>
          <a:p>
            <a:r>
              <a:rPr lang="en-US" sz="3733" dirty="0"/>
              <a:t>With a new horizontal datum…</a:t>
            </a:r>
          </a:p>
          <a:p>
            <a:pPr lvl="1"/>
            <a:r>
              <a:rPr lang="en-US" sz="3200" dirty="0"/>
              <a:t>NAD 83 </a:t>
            </a:r>
            <a:r>
              <a:rPr lang="en-US" sz="3200" dirty="0">
                <a:sym typeface="Wingdings" panose="05000000000000000000" pitchFamily="2" charset="2"/>
              </a:rPr>
              <a:t>to be replaced by </a:t>
            </a:r>
            <a:r>
              <a:rPr lang="en-US" sz="3200" b="1" dirty="0">
                <a:sym typeface="Wingdings" panose="05000000000000000000" pitchFamily="2" charset="2"/>
              </a:rPr>
              <a:t>NATRF2022</a:t>
            </a:r>
            <a:endParaRPr lang="en-US" sz="3200" b="1" dirty="0"/>
          </a:p>
          <a:p>
            <a:r>
              <a:rPr lang="en-US" sz="3733" dirty="0"/>
              <a:t>There comes a new set of State Plane Coordinate System zones</a:t>
            </a:r>
          </a:p>
          <a:p>
            <a:pPr lvl="1"/>
            <a:r>
              <a:rPr lang="en-US" sz="3200" dirty="0"/>
              <a:t>SPCS 83 to be replaced by </a:t>
            </a:r>
            <a:r>
              <a:rPr lang="en-US" sz="3200" b="1" dirty="0"/>
              <a:t>SPCS2022</a:t>
            </a:r>
          </a:p>
        </p:txBody>
      </p:sp>
    </p:spTree>
    <p:extLst>
      <p:ext uri="{BB962C8B-B14F-4D97-AF65-F5344CB8AC3E}">
        <p14:creationId xmlns:p14="http://schemas.microsoft.com/office/powerpoint/2010/main" val="45170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22122-6FE0-8E4C-BB65-C03A87AD14F4}"/>
              </a:ext>
            </a:extLst>
          </p:cNvPr>
          <p:cNvSpPr>
            <a:spLocks noGrp="1"/>
          </p:cNvSpPr>
          <p:nvPr>
            <p:ph type="title"/>
          </p:nvPr>
        </p:nvSpPr>
        <p:spPr/>
        <p:txBody>
          <a:bodyPr>
            <a:normAutofit fontScale="90000"/>
          </a:bodyPr>
          <a:lstStyle/>
          <a:p>
            <a:r>
              <a:rPr b="1" dirty="0" lang="en-US"/>
              <a:t>A “flat” Earth for the future</a:t>
            </a:r>
          </a:p>
        </p:txBody>
      </p:sp>
      <p:sp>
        <p:nvSpPr>
          <p:cNvPr id="5" name="Content Placeholder 4">
            <a:extLst>
              <a:ext uri="{FF2B5EF4-FFF2-40B4-BE49-F238E27FC236}">
                <a16:creationId xmlns:a16="http://schemas.microsoft.com/office/drawing/2014/main" id="{A710298C-31DE-5371-171D-941A885CC14E}"/>
              </a:ext>
            </a:extLst>
          </p:cNvPr>
          <p:cNvSpPr>
            <a:spLocks noGrp="1"/>
          </p:cNvSpPr>
          <p:nvPr>
            <p:ph idx="1"/>
          </p:nvPr>
        </p:nvSpPr>
        <p:spPr>
          <a:xfrm>
            <a:off x="214483" y="1218020"/>
            <a:ext cx="11247120" cy="4846320"/>
          </a:xfrm>
        </p:spPr>
        <p:txBody>
          <a:bodyPr>
            <a:normAutofit fontScale="92500" lnSpcReduction="10000"/>
          </a:bodyPr>
          <a:lstStyle/>
          <a:p>
            <a:pPr indent="0" marL="0">
              <a:lnSpc>
                <a:spcPct val="110000"/>
              </a:lnSpc>
              <a:buNone/>
            </a:pPr>
            <a:r>
              <a:rPr b="1" dirty="0" lang="en-US" sz="3500"/>
              <a:t>State Plane Coordinate System of 2022 (SPCS2022)</a:t>
            </a:r>
          </a:p>
          <a:p>
            <a:pPr>
              <a:lnSpc>
                <a:spcPct val="110000"/>
              </a:lnSpc>
            </a:pPr>
            <a:r>
              <a:rPr b="1" dirty="0" i="1" lang="en-US" sz="3467"/>
              <a:t>Similar to existing State Plane…</a:t>
            </a:r>
          </a:p>
          <a:p>
            <a:pPr lvl="1" marL="685783">
              <a:lnSpc>
                <a:spcPct val="110000"/>
              </a:lnSpc>
            </a:pPr>
            <a:r>
              <a:rPr dirty="0" lang="en-US" sz="2933"/>
              <a:t>Same 3 map projection types</a:t>
            </a:r>
          </a:p>
          <a:p>
            <a:pPr lvl="1" marL="685783">
              <a:lnSpc>
                <a:spcPct val="110000"/>
              </a:lnSpc>
            </a:pPr>
            <a:r>
              <a:rPr dirty="0" lang="en-US" sz="2933"/>
              <a:t>Same ellipsoid (GRS 80)</a:t>
            </a:r>
          </a:p>
          <a:p>
            <a:pPr>
              <a:lnSpc>
                <a:spcPct val="110000"/>
              </a:lnSpc>
            </a:pPr>
            <a:r>
              <a:rPr b="1" dirty="0" i="1" lang="en-US" sz="3467"/>
              <a:t>But different…</a:t>
            </a:r>
          </a:p>
          <a:p>
            <a:pPr lvl="1" marL="685783">
              <a:lnSpc>
                <a:spcPct val="110000"/>
              </a:lnSpc>
            </a:pPr>
            <a:r>
              <a:rPr dirty="0" lang="en-US" sz="2933"/>
              <a:t>Based on new datums instead of NAD 83</a:t>
            </a:r>
          </a:p>
          <a:p>
            <a:pPr lvl="1" marL="685783">
              <a:lnSpc>
                <a:spcPct val="110000"/>
              </a:lnSpc>
            </a:pPr>
            <a:r>
              <a:rPr dirty="0" lang="en-US" sz="2933"/>
              <a:t>Designed to reduce difference between “grid” and “ground”</a:t>
            </a:r>
          </a:p>
          <a:p>
            <a:pPr lvl="1" marL="685783">
              <a:lnSpc>
                <a:spcPct val="110000"/>
              </a:lnSpc>
            </a:pPr>
            <a:r>
              <a:rPr dirty="0" lang="en-US" sz="2933"/>
              <a:t>Many more “zones”</a:t>
            </a:r>
          </a:p>
          <a:p>
            <a:pPr lvl="1" marL="685783">
              <a:lnSpc>
                <a:spcPct val="110000"/>
              </a:lnSpc>
            </a:pPr>
            <a:r>
              <a:rPr dirty="0" lang="en-US" sz="2933"/>
              <a:t>Zones “layers” will exist in most states</a:t>
            </a:r>
            <a:endParaRPr dirty="0" lang="en-US"/>
          </a:p>
        </p:txBody>
      </p:sp>
      <p:grpSp>
        <p:nvGrpSpPr>
          <p:cNvPr id="3" name="Group 2">
            <a:extLst>
              <a:ext uri="{FF2B5EF4-FFF2-40B4-BE49-F238E27FC236}">
                <a16:creationId xmlns:a16="http://schemas.microsoft.com/office/drawing/2014/main" id="{68F517E5-2247-5B93-95CD-6F50164DE5D5}"/>
              </a:ext>
            </a:extLst>
          </p:cNvPr>
          <p:cNvGrpSpPr>
            <a:grpSpLocks noChangeAspect="1"/>
          </p:cNvGrpSpPr>
          <p:nvPr/>
        </p:nvGrpSpPr>
        <p:grpSpPr>
          <a:xfrm>
            <a:off x="7569902" y="2296356"/>
            <a:ext cx="1536685" cy="1737360"/>
            <a:chOff x="7325342" y="2752292"/>
            <a:chExt cx="2970729" cy="3358676"/>
          </a:xfrm>
        </p:grpSpPr>
        <p:sp>
          <p:nvSpPr>
            <p:cNvPr id="4" name="Oval 3">
              <a:extLst>
                <a:ext uri="{FF2B5EF4-FFF2-40B4-BE49-F238E27FC236}">
                  <a16:creationId xmlns:a16="http://schemas.microsoft.com/office/drawing/2014/main" id="{EFD5147B-85EA-A108-0DA7-FB912EC6238A}"/>
                </a:ext>
              </a:extLst>
            </p:cNvPr>
            <p:cNvSpPr>
              <a:spLocks noChangeAspect="1"/>
            </p:cNvSpPr>
            <p:nvPr/>
          </p:nvSpPr>
          <p:spPr bwMode="auto">
            <a:xfrm>
              <a:off x="7646407" y="3824968"/>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algn="ctr" cap="flat" cmpd="sng" w="6350">
              <a:solidFill>
                <a:srgbClr val="007AC2"/>
              </a:solidFill>
              <a:prstDash val="solid"/>
              <a:headEnd len="med" type="none" w="med"/>
              <a:tailEnd len="med" type="none" w="med"/>
            </a:ln>
            <a:effectLst/>
          </p:spPr>
          <p:txBody>
            <a:bodyPr anchor="ctr" anchorCtr="0" bIns="25719" compatLnSpc="1" lIns="51435" numCol="1" rIns="51435" rtlCol="0" tIns="25719" vert="horz" wrap="none">
              <a:prstTxWarp prst="textNoShape">
                <a:avLst/>
              </a:prstTxWarp>
            </a:bodyPr>
            <a:lstStyle/>
            <a:p>
              <a:pPr algn="ctr" defTabSz="257168" eaLnBrk="0" fontAlgn="base" hangingPunct="0">
                <a:spcBef>
                  <a:spcPct val="0"/>
                </a:spcBef>
                <a:spcAft>
                  <a:spcPct val="0"/>
                </a:spcAft>
                <a:defRPr/>
              </a:pPr>
              <a:endParaRPr b="1" dirty="0" kern="0" lang="en-US" sz="788">
                <a:solidFill>
                  <a:srgbClr val="000000"/>
                </a:solidFill>
                <a:latin typeface="Arial"/>
                <a:ea typeface="ＭＳ Ｐゴシック"/>
              </a:endParaRPr>
            </a:p>
          </p:txBody>
        </p:sp>
        <p:pic>
          <p:nvPicPr>
            <p:cNvPr descr="D:\GIS\General\Generic grids\Export\Globe_orthographic_oblique.png" id="6" name="Picture 2">
              <a:extLst>
                <a:ext uri="{FF2B5EF4-FFF2-40B4-BE49-F238E27FC236}">
                  <a16:creationId xmlns:a16="http://schemas.microsoft.com/office/drawing/2014/main" id="{80863E1D-3724-07F4-A96E-6B542FCAE6C8}"/>
                </a:ext>
              </a:extLst>
            </p:cNvPr>
            <p:cNvPicPr>
              <a:picLocks noChangeArrowheads="1" noChangeAspect="1"/>
            </p:cNvPicPr>
            <p:nvPr/>
          </p:nvPicPr>
          <p:blipFill>
            <a:blip cstate="print" r:embed="rId3"/>
            <a:stretch>
              <a:fillRect/>
            </a:stretch>
          </p:blipFill>
          <p:spPr bwMode="auto">
            <a:xfrm>
              <a:off x="7646447" y="3824968"/>
              <a:ext cx="2285998" cy="2286000"/>
            </a:xfrm>
            <a:prstGeom prst="rect">
              <a:avLst/>
            </a:prstGeom>
            <a:noFill/>
          </p:spPr>
        </p:pic>
        <p:sp>
          <p:nvSpPr>
            <p:cNvPr id="7" name="Freeform 28">
              <a:extLst>
                <a:ext uri="{FF2B5EF4-FFF2-40B4-BE49-F238E27FC236}">
                  <a16:creationId xmlns:a16="http://schemas.microsoft.com/office/drawing/2014/main" id="{21B0EE43-98FC-F0F1-50CF-283A1CC6A23E}"/>
                </a:ext>
              </a:extLst>
            </p:cNvPr>
            <p:cNvSpPr>
              <a:spLocks noChangeAspect="1"/>
            </p:cNvSpPr>
            <p:nvPr/>
          </p:nvSpPr>
          <p:spPr bwMode="auto">
            <a:xfrm>
              <a:off x="7325342" y="2752292"/>
              <a:ext cx="2970729" cy="3096344"/>
            </a:xfrm>
            <a:custGeom>
              <a:avLst/>
              <a:gdLst>
                <a:gd fmla="*/ 0 w 3204356" name="connsiteX0"/>
                <a:gd fmla="*/ 2557460 h 2557460" name="connsiteY0"/>
                <a:gd fmla="*/ 1602178 w 3204356" name="connsiteX1"/>
                <a:gd fmla="*/ 0 h 2557460" name="connsiteY1"/>
                <a:gd fmla="*/ 3204356 w 3204356" name="connsiteX2"/>
                <a:gd fmla="*/ 2557460 h 2557460" name="connsiteY2"/>
                <a:gd fmla="*/ 0 w 3204356" name="connsiteX3"/>
                <a:gd fmla="*/ 2557460 h 2557460" name="connsiteY3"/>
                <a:gd fmla="*/ 0 w 3204356" name="connsiteX0"/>
                <a:gd fmla="*/ 2557460 h 2557460" name="connsiteY0"/>
                <a:gd fmla="*/ 1602178 w 3204356" name="connsiteX1"/>
                <a:gd fmla="*/ 0 h 2557460" name="connsiteY1"/>
                <a:gd fmla="*/ 3204356 w 3204356" name="connsiteX2"/>
                <a:gd fmla="*/ 2557460 h 2557460" name="connsiteY2"/>
                <a:gd fmla="*/ 0 w 3204356" name="connsiteX3"/>
                <a:gd fmla="*/ 2557460 h 2557460" name="connsiteY3"/>
                <a:gd fmla="*/ 0 w 3204356" name="connsiteX0"/>
                <a:gd fmla="*/ 2557460 h 2842618" name="connsiteY0"/>
                <a:gd fmla="*/ 1602178 w 3204356" name="connsiteX1"/>
                <a:gd fmla="*/ 0 h 2842618" name="connsiteY1"/>
                <a:gd fmla="*/ 3204356 w 3204356" name="connsiteX2"/>
                <a:gd fmla="*/ 2557460 h 2842618" name="connsiteY2"/>
                <a:gd fmla="*/ 0 w 3204356" name="connsiteX3"/>
                <a:gd fmla="*/ 2557460 h 2842618" name="connsiteY3"/>
                <a:gd fmla="*/ 0 w 3303164" name="connsiteX0"/>
                <a:gd fmla="*/ 2557460 h 3133524" name="connsiteY0"/>
                <a:gd fmla="*/ 1602178 w 3303164" name="connsiteX1"/>
                <a:gd fmla="*/ 0 h 3133524" name="connsiteY1"/>
                <a:gd fmla="*/ 3204356 w 3303164" name="connsiteX2"/>
                <a:gd fmla="*/ 2557460 h 3133524" name="connsiteY2"/>
                <a:gd fmla="*/ 1692188 w 3303164" name="connsiteX3"/>
                <a:gd fmla="*/ 3133524 h 3133524" name="connsiteY3"/>
                <a:gd fmla="*/ 0 w 3303164" name="connsiteX4"/>
                <a:gd fmla="*/ 2557460 h 3133524" name="connsiteY4"/>
                <a:gd fmla="*/ 0 w 3303164" name="connsiteX0"/>
                <a:gd fmla="*/ 2557460 h 3133524" name="connsiteY0"/>
                <a:gd fmla="*/ 1602178 w 3303164" name="connsiteX1"/>
                <a:gd fmla="*/ 0 h 3133524" name="connsiteY1"/>
                <a:gd fmla="*/ 3204356 w 3303164" name="connsiteX2"/>
                <a:gd fmla="*/ 2557460 h 3133524" name="connsiteY2"/>
                <a:gd fmla="*/ 1836204 w 3303164" name="connsiteX3"/>
                <a:gd fmla="*/ 3133524 h 3133524" name="connsiteY3"/>
                <a:gd fmla="*/ 0 w 3303164" name="connsiteX4"/>
                <a:gd fmla="*/ 2557460 h 3133524" name="connsiteY4"/>
                <a:gd fmla="*/ 0 w 3303164" name="connsiteX0"/>
                <a:gd fmla="*/ 2557460 h 2993130" name="connsiteY0"/>
                <a:gd fmla="*/ 1602178 w 3303164" name="connsiteX1"/>
                <a:gd fmla="*/ 0 h 2993130" name="connsiteY1"/>
                <a:gd fmla="*/ 3204356 w 3303164" name="connsiteX2"/>
                <a:gd fmla="*/ 2557460 h 2993130" name="connsiteY2"/>
                <a:gd fmla="*/ 1764196 w 3303164" name="connsiteX3"/>
                <a:gd fmla="*/ 2773484 h 2993130" name="connsiteY3"/>
                <a:gd fmla="*/ 0 w 3303164" name="connsiteX4"/>
                <a:gd fmla="*/ 2557460 h 2993130" name="connsiteY4"/>
                <a:gd fmla="*/ 0 w 3303164" name="connsiteX0"/>
                <a:gd fmla="*/ 2557460 h 3169528" name="connsiteY0"/>
                <a:gd fmla="*/ 1602178 w 3303164" name="connsiteX1"/>
                <a:gd fmla="*/ 0 h 3169528" name="connsiteY1"/>
                <a:gd fmla="*/ 3204356 w 3303164" name="connsiteX2"/>
                <a:gd fmla="*/ 2557460 h 3169528" name="connsiteY2"/>
                <a:gd fmla="*/ 1584176 w 3303164" name="connsiteX3"/>
                <a:gd fmla="*/ 3169528 h 3169528" name="connsiteY3"/>
                <a:gd fmla="*/ 0 w 3303164" name="connsiteX4"/>
                <a:gd fmla="*/ 2557460 h 3169528" name="connsiteY4"/>
                <a:gd fmla="*/ 0 w 3159148" name="connsiteX0"/>
                <a:gd fmla="*/ 2557460 h 3199531" name="connsiteY0"/>
                <a:gd fmla="*/ 1602178 w 3159148" name="connsiteX1"/>
                <a:gd fmla="*/ 0 h 3199531" name="connsiteY1"/>
                <a:gd fmla="*/ 3060340 w 3159148" name="connsiteX2"/>
                <a:gd fmla="*/ 2377440 h 3199531" name="connsiteY2"/>
                <a:gd fmla="*/ 1584176 w 3159148" name="connsiteX3"/>
                <a:gd fmla="*/ 3169528 h 3199531" name="connsiteY3"/>
                <a:gd fmla="*/ 0 w 3159148" name="connsiteX4"/>
                <a:gd fmla="*/ 2557460 h 3199531" name="connsiteY4"/>
                <a:gd fmla="*/ 0 w 3015132" name="connsiteX0"/>
                <a:gd fmla="*/ 2449448 h 3181529" name="connsiteY0"/>
                <a:gd fmla="*/ 1458162 w 3015132" name="connsiteX1"/>
                <a:gd fmla="*/ 0 h 3181529" name="connsiteY1"/>
                <a:gd fmla="*/ 2916324 w 3015132" name="connsiteX2"/>
                <a:gd fmla="*/ 2377440 h 3181529" name="connsiteY2"/>
                <a:gd fmla="*/ 1440160 w 3015132" name="connsiteX3"/>
                <a:gd fmla="*/ 3169528 h 3181529" name="connsiteY3"/>
                <a:gd fmla="*/ 0 w 3015132" name="connsiteX4"/>
                <a:gd fmla="*/ 2449448 h 3181529" name="connsiteY4"/>
                <a:gd fmla="*/ 0 w 3015132" name="connsiteX0"/>
                <a:gd fmla="*/ 2449448 h 3037513" name="connsiteY0"/>
                <a:gd fmla="*/ 1458162 w 3015132" name="connsiteX1"/>
                <a:gd fmla="*/ 0 h 3037513" name="connsiteY1"/>
                <a:gd fmla="*/ 2916324 w 3015132" name="connsiteX2"/>
                <a:gd fmla="*/ 2377440 h 3037513" name="connsiteY2"/>
                <a:gd fmla="*/ 1548172 w 3015132" name="connsiteX3"/>
                <a:gd fmla="*/ 3025512 h 3037513" name="connsiteY3"/>
                <a:gd fmla="*/ 0 w 3015132" name="connsiteX4"/>
                <a:gd fmla="*/ 2449448 h 3037513" name="connsiteY4"/>
                <a:gd fmla="*/ 0 w 3015132" name="connsiteX0"/>
                <a:gd fmla="*/ 2449448 h 3163374" name="connsiteY0"/>
                <a:gd fmla="*/ 1458162 w 3015132" name="connsiteX1"/>
                <a:gd fmla="*/ 0 h 3163374" name="connsiteY1"/>
                <a:gd fmla="*/ 2916324 w 3015132" name="connsiteX2"/>
                <a:gd fmla="*/ 2377440 h 3163374" name="connsiteY2"/>
                <a:gd fmla="*/ 1489403 w 3015132" name="connsiteX3"/>
                <a:gd fmla="*/ 3151373 h 3163374" name="connsiteY3"/>
                <a:gd fmla="*/ 0 w 3015132" name="connsiteX4"/>
                <a:gd fmla="*/ 2449448 h 3163374" name="connsiteY4"/>
                <a:gd fmla="*/ 0 w 3015132" name="connsiteX0"/>
                <a:gd fmla="*/ 2449448 h 3163374" name="connsiteY0"/>
                <a:gd fmla="*/ 1458162 w 3015132" name="connsiteX1"/>
                <a:gd fmla="*/ 0 h 3163374" name="connsiteY1"/>
                <a:gd fmla="*/ 2916324 w 3015132" name="connsiteX2"/>
                <a:gd fmla="*/ 2377440 h 3163374" name="connsiteY2"/>
                <a:gd fmla="*/ 1489403 w 3015132" name="connsiteX3"/>
                <a:gd fmla="*/ 3151373 h 3163374" name="connsiteY3"/>
                <a:gd fmla="*/ 0 w 3015132" name="connsiteX4"/>
                <a:gd fmla="*/ 2449448 h 3163374" name="connsiteY4"/>
                <a:gd fmla="*/ 0 w 3015132" name="connsiteX0"/>
                <a:gd fmla="*/ 2449448 h 3168657" name="connsiteY0"/>
                <a:gd fmla="*/ 1458162 w 3015132" name="connsiteX1"/>
                <a:gd fmla="*/ 0 h 3168657" name="connsiteY1"/>
                <a:gd fmla="*/ 2916324 w 3015132" name="connsiteX2"/>
                <a:gd fmla="*/ 2377440 h 3168657" name="connsiteY2"/>
                <a:gd fmla="*/ 1489403 w 3015132" name="connsiteX3"/>
                <a:gd fmla="*/ 3151373 h 3168657" name="connsiteY3"/>
                <a:gd fmla="*/ 0 w 3015132" name="connsiteX4"/>
                <a:gd fmla="*/ 2449448 h 3168657" name="connsiteY4"/>
                <a:gd fmla="*/ 0 w 2942478" name="connsiteX0"/>
                <a:gd fmla="*/ 2430258 h 3168657" name="connsiteY0"/>
                <a:gd fmla="*/ 1385508 w 2942478" name="connsiteX1"/>
                <a:gd fmla="*/ 0 h 3168657" name="connsiteY1"/>
                <a:gd fmla="*/ 2843670 w 2942478" name="connsiteX2"/>
                <a:gd fmla="*/ 2377440 h 3168657" name="connsiteY2"/>
                <a:gd fmla="*/ 1416749 w 2942478" name="connsiteX3"/>
                <a:gd fmla="*/ 3151373 h 3168657" name="connsiteY3"/>
                <a:gd fmla="*/ 0 w 2942478" name="connsiteX4"/>
                <a:gd fmla="*/ 2430258 h 3168657" name="connsiteY4"/>
                <a:gd fmla="*/ 0 w 2859652" name="connsiteX0"/>
                <a:gd fmla="*/ 2430258 h 3168657" name="connsiteY0"/>
                <a:gd fmla="*/ 1385508 w 2859652" name="connsiteX1"/>
                <a:gd fmla="*/ 0 h 3168657" name="connsiteY1"/>
                <a:gd fmla="*/ 2760844 w 2859652" name="connsiteX2"/>
                <a:gd fmla="*/ 2354352 h 3168657" name="connsiteY2"/>
                <a:gd fmla="*/ 1416749 w 2859652" name="connsiteX3"/>
                <a:gd fmla="*/ 3151373 h 3168657" name="connsiteY3"/>
                <a:gd fmla="*/ 0 w 2859652" name="connsiteX4"/>
                <a:gd fmla="*/ 2430258 h 3168657" name="connsiteY4"/>
                <a:gd fmla="*/ 0 w 2859652" name="connsiteX0"/>
                <a:gd fmla="*/ 2430258 h 3130705" name="connsiteY0"/>
                <a:gd fmla="*/ 1385508 w 2859652" name="connsiteX1"/>
                <a:gd fmla="*/ 0 h 3130705" name="connsiteY1"/>
                <a:gd fmla="*/ 2760844 w 2859652" name="connsiteX2"/>
                <a:gd fmla="*/ 2354352 h 3130705" name="connsiteY2"/>
                <a:gd fmla="*/ 1453076 w 2859652" name="connsiteX3"/>
                <a:gd fmla="*/ 3113421 h 3130705" name="connsiteY3"/>
                <a:gd fmla="*/ 0 w 2859652" name="connsiteX4"/>
                <a:gd fmla="*/ 2430258 h 3130705" name="connsiteY4"/>
                <a:gd fmla="*/ 0 w 2859652" name="connsiteX0"/>
                <a:gd fmla="*/ 2430258 h 3130705" name="connsiteY0"/>
                <a:gd fmla="*/ 1385508 w 2859652" name="connsiteX1"/>
                <a:gd fmla="*/ 0 h 3130705" name="connsiteY1"/>
                <a:gd fmla="*/ 2760844 w 2859652" name="connsiteX2"/>
                <a:gd fmla="*/ 2354352 h 3130705" name="connsiteY2"/>
                <a:gd fmla="*/ 1453076 w 2859652" name="connsiteX3"/>
                <a:gd fmla="*/ 3113421 h 3130705" name="connsiteY3"/>
                <a:gd fmla="*/ 0 w 2859652" name="connsiteX4"/>
                <a:gd fmla="*/ 2430258 h 3130705" name="connsiteY4"/>
                <a:gd fmla="*/ 0 w 2813425" name="connsiteX0"/>
                <a:gd fmla="*/ 2430258 h 3130705" name="connsiteY0"/>
                <a:gd fmla="*/ 1385508 w 2813425" name="connsiteX1"/>
                <a:gd fmla="*/ 0 h 3130705" name="connsiteY1"/>
                <a:gd fmla="*/ 2714617 w 2813425" name="connsiteX2"/>
                <a:gd fmla="*/ 2354353 h 3130705" name="connsiteY2"/>
                <a:gd fmla="*/ 1453076 w 2813425" name="connsiteX3"/>
                <a:gd fmla="*/ 3113421 h 3130705" name="connsiteY3"/>
                <a:gd fmla="*/ 0 w 2813425" name="connsiteX4"/>
                <a:gd fmla="*/ 2430258 h 3130705" name="connsiteY4"/>
                <a:gd fmla="*/ 0 w 2740771" name="connsiteX0"/>
                <a:gd fmla="*/ 2468213 h 3130705" name="connsiteY0"/>
                <a:gd fmla="*/ 1312854 w 2740771" name="connsiteX1"/>
                <a:gd fmla="*/ 0 h 3130705" name="connsiteY1"/>
                <a:gd fmla="*/ 2641963 w 2740771" name="connsiteX2"/>
                <a:gd fmla="*/ 2354353 h 3130705" name="connsiteY2"/>
                <a:gd fmla="*/ 1380422 w 2740771" name="connsiteX3"/>
                <a:gd fmla="*/ 3113421 h 3130705" name="connsiteY3"/>
                <a:gd fmla="*/ 0 w 2740771" name="connsiteX4"/>
                <a:gd fmla="*/ 2468213 h 3130705" name="connsiteY4"/>
                <a:gd fmla="*/ 0 w 2740771" name="connsiteX0"/>
                <a:gd fmla="*/ 2430260 h 3130705" name="connsiteY0"/>
                <a:gd fmla="*/ 1312854 w 2740771" name="connsiteX1"/>
                <a:gd fmla="*/ 0 h 3130705" name="connsiteY1"/>
                <a:gd fmla="*/ 2641963 w 2740771" name="connsiteX2"/>
                <a:gd fmla="*/ 2354353 h 3130705" name="connsiteY2"/>
                <a:gd fmla="*/ 1380422 w 2740771" name="connsiteX3"/>
                <a:gd fmla="*/ 3113421 h 3130705" name="connsiteY3"/>
                <a:gd fmla="*/ 0 w 2740771" name="connsiteX4"/>
                <a:gd fmla="*/ 2430260 h 3130705" name="connsiteY4"/>
                <a:gd fmla="*/ 0 w 2740771" name="connsiteX0"/>
                <a:gd fmla="*/ 2430260 h 3130705" name="connsiteY0"/>
                <a:gd fmla="*/ 1312854 w 2740771" name="connsiteX1"/>
                <a:gd fmla="*/ 0 h 3130705" name="connsiteY1"/>
                <a:gd fmla="*/ 2641963 w 2740771" name="connsiteX2"/>
                <a:gd fmla="*/ 2354353 h 3130705" name="connsiteY2"/>
                <a:gd fmla="*/ 1380422 w 2740771" name="connsiteX3"/>
                <a:gd fmla="*/ 3113421 h 3130705" name="connsiteY3"/>
                <a:gd fmla="*/ 0 w 2740771" name="connsiteX4"/>
                <a:gd fmla="*/ 2430260 h 3130705" name="connsiteY4"/>
                <a:gd fmla="*/ 0 w 2714345" name="connsiteX0"/>
                <a:gd fmla="*/ 2430260 h 3130705" name="connsiteY0"/>
                <a:gd fmla="*/ 1286428 w 2714345" name="connsiteX1"/>
                <a:gd fmla="*/ 0 h 3130705" name="connsiteY1"/>
                <a:gd fmla="*/ 2615537 w 2714345" name="connsiteX2"/>
                <a:gd fmla="*/ 2354353 h 3130705" name="connsiteY2"/>
                <a:gd fmla="*/ 1353996 w 2714345" name="connsiteX3"/>
                <a:gd fmla="*/ 3113421 h 3130705" name="connsiteY3"/>
                <a:gd fmla="*/ 0 w 2714345" name="connsiteX4"/>
                <a:gd fmla="*/ 2430260 h 3130705" name="connsiteY4"/>
                <a:gd fmla="*/ 0 w 2714345" name="connsiteX0"/>
                <a:gd fmla="*/ 2430260 h 3130705" name="connsiteY0"/>
                <a:gd fmla="*/ 1286428 w 2714345" name="connsiteX1"/>
                <a:gd fmla="*/ 0 h 3130705" name="connsiteY1"/>
                <a:gd fmla="*/ 2615537 w 2714345" name="connsiteX2"/>
                <a:gd fmla="*/ 2430260 h 3130705" name="connsiteY2"/>
                <a:gd fmla="*/ 1353996 w 2714345" name="connsiteX3"/>
                <a:gd fmla="*/ 3113421 h 3130705" name="connsiteY3"/>
                <a:gd fmla="*/ 0 w 2714345" name="connsiteX4"/>
                <a:gd fmla="*/ 2430260 h 3130705" name="connsiteY4"/>
                <a:gd fmla="*/ 0 w 2656208" name="connsiteX0"/>
                <a:gd fmla="*/ 2430260 h 3130705" name="connsiteY0"/>
                <a:gd fmla="*/ 1286428 w 2656208" name="connsiteX1"/>
                <a:gd fmla="*/ 0 h 3130705" name="connsiteY1"/>
                <a:gd fmla="*/ 2615537 w 2656208" name="connsiteX2"/>
                <a:gd fmla="*/ 2430260 h 3130705" name="connsiteY2"/>
                <a:gd fmla="*/ 1353996 w 2656208" name="connsiteX3"/>
                <a:gd fmla="*/ 3113421 h 3130705" name="connsiteY3"/>
                <a:gd fmla="*/ 0 w 2656208" name="connsiteX4"/>
                <a:gd fmla="*/ 2430260 h 3130705" name="connsiteY4"/>
                <a:gd fmla="*/ 0 w 2656208" name="connsiteX0"/>
                <a:gd fmla="*/ 2430260 h 3130705" name="connsiteY0"/>
                <a:gd fmla="*/ 1286428 w 2656208" name="connsiteX1"/>
                <a:gd fmla="*/ 0 h 3130705" name="connsiteY1"/>
                <a:gd fmla="*/ 2615537 w 2656208" name="connsiteX2"/>
                <a:gd fmla="*/ 2430260 h 3130705" name="connsiteY2"/>
                <a:gd fmla="*/ 1353996 w 2656208" name="connsiteX3"/>
                <a:gd fmla="*/ 3113421 h 3130705" name="connsiteY3"/>
                <a:gd fmla="*/ 0 w 2656208" name="connsiteX4"/>
                <a:gd fmla="*/ 2430260 h 3130705" name="connsiteY4"/>
                <a:gd fmla="*/ 0 w 2656208" name="connsiteX0"/>
                <a:gd fmla="*/ 2430260 h 3130705" name="connsiteY0"/>
                <a:gd fmla="*/ 1286428 w 2656208" name="connsiteX1"/>
                <a:gd fmla="*/ 0 h 3130705" name="connsiteY1"/>
                <a:gd fmla="*/ 2615537 w 2656208" name="connsiteX2"/>
                <a:gd fmla="*/ 2430260 h 3130705" name="connsiteY2"/>
                <a:gd fmla="*/ 1353996 w 2656208" name="connsiteX3"/>
                <a:gd fmla="*/ 3113421 h 3130705" name="connsiteY3"/>
                <a:gd fmla="*/ 0 w 2656208" name="connsiteX4"/>
                <a:gd fmla="*/ 2430260 h 3130705" name="connsiteY4"/>
                <a:gd fmla="*/ 0 w 2656208" name="connsiteX0"/>
                <a:gd fmla="*/ 2430260 h 3130705" name="connsiteY0"/>
                <a:gd fmla="*/ 1328104 w 2656208" name="connsiteX1"/>
                <a:gd fmla="*/ 0 h 3130705" name="connsiteY1"/>
                <a:gd fmla="*/ 2615537 w 2656208" name="connsiteX2"/>
                <a:gd fmla="*/ 2430260 h 3130705" name="connsiteY2"/>
                <a:gd fmla="*/ 1353996 w 2656208" name="connsiteX3"/>
                <a:gd fmla="*/ 3113421 h 3130705" name="connsiteY3"/>
                <a:gd fmla="*/ 0 w 2656208" name="connsiteX4"/>
                <a:gd fmla="*/ 2430260 h 3130705" name="connsiteY4"/>
                <a:gd fmla="*/ 0 w 2656207" name="connsiteX0"/>
                <a:gd fmla="*/ 2430260 h 3130705" name="connsiteY0"/>
                <a:gd fmla="*/ 1328104 w 2656207" name="connsiteX1"/>
                <a:gd fmla="*/ 0 h 3130705" name="connsiteY1"/>
                <a:gd fmla="*/ 2615536 w 2656207" name="connsiteX2"/>
                <a:gd fmla="*/ 2430261 h 3130705" name="connsiteY2"/>
                <a:gd fmla="*/ 1353996 w 2656207" name="connsiteX3"/>
                <a:gd fmla="*/ 3113421 h 3130705" name="connsiteY3"/>
                <a:gd fmla="*/ 0 w 2656207" name="connsiteX4"/>
                <a:gd fmla="*/ 2430260 h 3130705" name="connsiteY4"/>
                <a:gd fmla="*/ 0 w 2656208" name="connsiteX0"/>
                <a:gd fmla="*/ 2430260 h 3130705" name="connsiteY0"/>
                <a:gd fmla="*/ 1328104 w 2656208" name="connsiteX1"/>
                <a:gd fmla="*/ 0 h 3130705" name="connsiteY1"/>
                <a:gd fmla="*/ 2615537 w 2656208" name="connsiteX2"/>
                <a:gd fmla="*/ 2430261 h 3130705" name="connsiteY2"/>
                <a:gd fmla="*/ 1353996 w 2656208" name="connsiteX3"/>
                <a:gd fmla="*/ 3113421 h 3130705" name="connsiteY3"/>
                <a:gd fmla="*/ 0 w 2656208" name="connsiteX4"/>
                <a:gd fmla="*/ 2430260 h 3130705" name="connsiteY4"/>
                <a:gd fmla="*/ 0 w 2632093" name="connsiteX0"/>
                <a:gd fmla="*/ 2430260 h 3130705" name="connsiteY0"/>
                <a:gd fmla="*/ 1328104 w 2632093" name="connsiteX1"/>
                <a:gd fmla="*/ 0 h 3130705" name="connsiteY1"/>
                <a:gd fmla="*/ 2591422 w 2632093" name="connsiteX2"/>
                <a:gd fmla="*/ 2430261 h 3130705" name="connsiteY2"/>
                <a:gd fmla="*/ 1353996 w 2632093" name="connsiteX3"/>
                <a:gd fmla="*/ 3113421 h 3130705" name="connsiteY3"/>
                <a:gd fmla="*/ 0 w 2632093" name="connsiteX4"/>
                <a:gd fmla="*/ 2430260 h 3130705" name="connsiteY4"/>
                <a:gd fmla="*/ 0 w 2632093" name="connsiteX0"/>
                <a:gd fmla="*/ 2430260 h 3130705" name="connsiteY0"/>
                <a:gd fmla="*/ 1328104 w 2632093" name="connsiteX1"/>
                <a:gd fmla="*/ 0 h 3130705" name="connsiteY1"/>
                <a:gd fmla="*/ 2591422 w 2632093" name="connsiteX2"/>
                <a:gd fmla="*/ 2430261 h 3130705" name="connsiteY2"/>
                <a:gd fmla="*/ 1328104 w 2632093" name="connsiteX3"/>
                <a:gd fmla="*/ 3113421 h 3130705" name="connsiteY3"/>
                <a:gd fmla="*/ 0 w 2632093" name="connsiteX4"/>
                <a:gd fmla="*/ 2430260 h 3130705" name="connsiteY4"/>
                <a:gd fmla="*/ 0 w 2672764" name="connsiteX0"/>
                <a:gd fmla="*/ 2430260 h 3130705" name="connsiteY0"/>
                <a:gd fmla="*/ 1328104 w 2672764" name="connsiteX1"/>
                <a:gd fmla="*/ 0 h 3130705" name="connsiteY1"/>
                <a:gd fmla="*/ 2632093 w 2672764" name="connsiteX2"/>
                <a:gd fmla="*/ 2430261 h 3130705" name="connsiteY2"/>
                <a:gd fmla="*/ 1328104 w 2672764" name="connsiteX3"/>
                <a:gd fmla="*/ 3113421 h 3130705" name="connsiteY3"/>
                <a:gd fmla="*/ 0 w 2672764" name="connsiteX4"/>
                <a:gd fmla="*/ 2430260 h 3130705" name="connsiteY4"/>
                <a:gd fmla="*/ 0 w 2672764" name="connsiteX0"/>
                <a:gd fmla="*/ 2430260 h 3130705" name="connsiteY0"/>
                <a:gd fmla="*/ 1328104 w 2672764" name="connsiteX1"/>
                <a:gd fmla="*/ 0 h 3130705" name="connsiteY1"/>
                <a:gd fmla="*/ 2632093 w 2672764" name="connsiteX2"/>
                <a:gd fmla="*/ 2430261 h 3130705" name="connsiteY2"/>
                <a:gd fmla="*/ 1328104 w 2672764" name="connsiteX3"/>
                <a:gd fmla="*/ 3113421 h 3130705" name="connsiteY3"/>
                <a:gd fmla="*/ 0 w 2672764" name="connsiteX4"/>
                <a:gd fmla="*/ 2430260 h 3130705" name="connsiteY4"/>
                <a:gd fmla="*/ 0 w 2672764" name="connsiteX0"/>
                <a:gd fmla="*/ 2430260 h 3130705" name="connsiteY0"/>
                <a:gd fmla="*/ 1328104 w 2672764" name="connsiteX1"/>
                <a:gd fmla="*/ 0 h 3130705" name="connsiteY1"/>
                <a:gd fmla="*/ 2632093 w 2672764" name="connsiteX2"/>
                <a:gd fmla="*/ 2430261 h 3130705" name="connsiteY2"/>
                <a:gd fmla="*/ 1328104 w 2672764" name="connsiteX3"/>
                <a:gd fmla="*/ 3113421 h 3130705" name="connsiteY3"/>
                <a:gd fmla="*/ 0 w 2672764" name="connsiteX4"/>
                <a:gd fmla="*/ 2430260 h 3130705" name="connsiteY4"/>
                <a:gd fmla="*/ 0 w 2672764" name="connsiteX0"/>
                <a:gd fmla="*/ 2430260 h 3130705" name="connsiteY0"/>
                <a:gd fmla="*/ 1328104 w 2672764" name="connsiteX1"/>
                <a:gd fmla="*/ 0 h 3130705" name="connsiteY1"/>
                <a:gd fmla="*/ 2632093 w 2672764" name="connsiteX2"/>
                <a:gd fmla="*/ 2430261 h 3130705" name="connsiteY2"/>
                <a:gd fmla="*/ 1390746 w 2672764" name="connsiteX3"/>
                <a:gd fmla="*/ 3113421 h 3130705" name="connsiteY3"/>
                <a:gd fmla="*/ 0 w 2672764" name="connsiteX4"/>
                <a:gd fmla="*/ 2430260 h 3130705" name="connsiteY4"/>
                <a:gd fmla="*/ 0 w 2672764" name="connsiteX0"/>
                <a:gd fmla="*/ 2430260 h 3130705" name="connsiteY0"/>
                <a:gd fmla="*/ 1328104 w 2672764" name="connsiteX1"/>
                <a:gd fmla="*/ 0 h 3130705" name="connsiteY1"/>
                <a:gd fmla="*/ 2632093 w 2672764" name="connsiteX2"/>
                <a:gd fmla="*/ 2430261 h 3130705" name="connsiteY2"/>
                <a:gd fmla="*/ 1328104 w 2672764" name="connsiteX3"/>
                <a:gd fmla="*/ 3113421 h 3130705" name="connsiteY3"/>
                <a:gd fmla="*/ 0 w 2672764" name="connsiteX4"/>
                <a:gd fmla="*/ 2430260 h 3130705" name="connsiteY4"/>
                <a:gd fmla="*/ 0 w 2672764" name="connsiteX0"/>
                <a:gd fmla="*/ 2430260 h 3130705" name="connsiteY0"/>
                <a:gd fmla="*/ 1328104 w 2672764" name="connsiteX1"/>
                <a:gd fmla="*/ 0 h 3130705" name="connsiteY1"/>
                <a:gd fmla="*/ 2632093 w 2672764" name="connsiteX2"/>
                <a:gd fmla="*/ 2430261 h 3130705" name="connsiteY2"/>
                <a:gd fmla="*/ 1293568 w 2672764" name="connsiteX3"/>
                <a:gd fmla="*/ 3113421 h 3130705" name="connsiteY3"/>
                <a:gd fmla="*/ 0 w 2672764" name="connsiteX4"/>
                <a:gd fmla="*/ 2430260 h 3130705" name="connsiteY4"/>
                <a:gd fmla="*/ 0 w 2672764" name="connsiteX0"/>
                <a:gd fmla="*/ 2430260 h 3130705" name="connsiteY0"/>
                <a:gd fmla="*/ 1328104 w 2672764" name="connsiteX1"/>
                <a:gd fmla="*/ 0 h 3130705" name="connsiteY1"/>
                <a:gd fmla="*/ 2632093 w 2672764" name="connsiteX2"/>
                <a:gd fmla="*/ 2430261 h 3130705" name="connsiteY2"/>
                <a:gd fmla="*/ 1328104 w 2672764" name="connsiteX3"/>
                <a:gd fmla="*/ 3113421 h 3130705" name="connsiteY3"/>
                <a:gd fmla="*/ 0 w 2672764" name="connsiteX4"/>
                <a:gd fmla="*/ 2430260 h 3130705" name="connsiteY4"/>
                <a:gd fmla="*/ 0 w 2672764" name="connsiteX0"/>
                <a:gd fmla="*/ 2430260 h 3130705" name="connsiteY0"/>
                <a:gd fmla="*/ 1328104 w 2672764" name="connsiteX1"/>
                <a:gd fmla="*/ 0 h 3130705" name="connsiteY1"/>
                <a:gd fmla="*/ 2632093 w 2672764" name="connsiteX2"/>
                <a:gd fmla="*/ 2430261 h 3130705" name="connsiteY2"/>
                <a:gd fmla="*/ 1317132 w 2672764" name="connsiteX3"/>
                <a:gd fmla="*/ 3113421 h 3130705" name="connsiteY3"/>
                <a:gd fmla="*/ 0 w 2672764" name="connsiteX4"/>
                <a:gd fmla="*/ 2430260 h 3130705" name="connsiteY4"/>
                <a:gd fmla="*/ 0 w 2672764" name="connsiteX0"/>
                <a:gd fmla="*/ 2430260 h 3130705" name="connsiteY0"/>
                <a:gd fmla="*/ 1317132 w 2672764" name="connsiteX1"/>
                <a:gd fmla="*/ 0 h 3130705" name="connsiteY1"/>
                <a:gd fmla="*/ 2632093 w 2672764" name="connsiteX2"/>
                <a:gd fmla="*/ 2430261 h 3130705" name="connsiteY2"/>
                <a:gd fmla="*/ 1317132 w 2672764" name="connsiteX3"/>
                <a:gd fmla="*/ 3113421 h 3130705" name="connsiteY3"/>
                <a:gd fmla="*/ 0 w 2672764" name="connsiteX4"/>
                <a:gd fmla="*/ 2430260 h 3130705" name="connsiteY4"/>
              </a:gdLst>
              <a:ahLst/>
              <a:cxnLst>
                <a:cxn ang="0">
                  <a:pos x="connsiteX0" y="connsiteY0"/>
                </a:cxn>
                <a:cxn ang="0">
                  <a:pos x="connsiteX1" y="connsiteY1"/>
                </a:cxn>
                <a:cxn ang="0">
                  <a:pos x="connsiteX2" y="connsiteY2"/>
                </a:cxn>
                <a:cxn ang="0">
                  <a:pos x="connsiteX3" y="connsiteY3"/>
                </a:cxn>
                <a:cxn ang="0">
                  <a:pos x="connsiteX4" y="connsiteY4"/>
                </a:cxn>
              </a:cxnLst>
              <a:rect b="b" l="l" r="r" t="t"/>
              <a:pathLst>
                <a:path h="3130705" w="2672764">
                  <a:moveTo>
                    <a:pt x="0" y="2430260"/>
                  </a:moveTo>
                  <a:lnTo>
                    <a:pt x="1317132" y="0"/>
                  </a:lnTo>
                  <a:lnTo>
                    <a:pt x="2632093" y="2430261"/>
                  </a:lnTo>
                  <a:cubicBezTo>
                    <a:pt x="2672764" y="2797764"/>
                    <a:pt x="1915546" y="3116757"/>
                    <a:pt x="1317132" y="3113421"/>
                  </a:cubicBezTo>
                  <a:cubicBezTo>
                    <a:pt x="731796" y="3130705"/>
                    <a:pt x="69252" y="2906827"/>
                    <a:pt x="0" y="2430260"/>
                  </a:cubicBezTo>
                  <a:close/>
                </a:path>
              </a:pathLst>
            </a:custGeom>
            <a:gradFill rotWithShape="1">
              <a:gsLst>
                <a:gs pos="0">
                  <a:srgbClr val="35AC46">
                    <a:tint val="100000"/>
                    <a:shade val="100000"/>
                    <a:satMod val="130000"/>
                    <a:alpha val="60000"/>
                  </a:srgbClr>
                </a:gs>
                <a:gs pos="100000">
                  <a:srgbClr val="35AC46">
                    <a:tint val="50000"/>
                    <a:shade val="100000"/>
                    <a:satMod val="350000"/>
                    <a:alpha val="20000"/>
                  </a:srgbClr>
                </a:gs>
              </a:gsLst>
              <a:lin ang="0" scaled="0"/>
            </a:gradFill>
            <a:ln algn="ctr" cap="flat" cmpd="sng" w="9525">
              <a:solidFill>
                <a:srgbClr val="35AC46">
                  <a:lumMod val="50000"/>
                </a:srgbClr>
              </a:solidFill>
              <a:prstDash val="solid"/>
              <a:headEnd len="med" type="none" w="med"/>
              <a:tailEnd len="med" type="none" w="med"/>
            </a:ln>
            <a:effectLst>
              <a:outerShdw algn="t" blurRad="50800" dir="5400000" dist="38100" rotWithShape="0">
                <a:prstClr val="black">
                  <a:alpha val="40000"/>
                </a:prstClr>
              </a:outerShdw>
            </a:effectLst>
          </p:spPr>
          <p:txBody>
            <a:bodyPr anchor="ctr" anchorCtr="0" bIns="25719" compatLnSpc="1" lIns="51435" numCol="1" rIns="51435" rtlCol="0" tIns="25719" vert="horz" wrap="none">
              <a:prstTxWarp prst="textNoShape">
                <a:avLst/>
              </a:prstTxWarp>
            </a:bodyPr>
            <a:lstStyle/>
            <a:p>
              <a:pPr algn="ctr" defTabSz="257168" eaLnBrk="0" fontAlgn="base" hangingPunct="0">
                <a:spcBef>
                  <a:spcPct val="0"/>
                </a:spcBef>
                <a:spcAft>
                  <a:spcPct val="0"/>
                </a:spcAft>
                <a:defRPr/>
              </a:pPr>
              <a:endParaRPr b="1" dirty="0" kern="0" lang="en-US" sz="788">
                <a:solidFill>
                  <a:srgbClr val="000000"/>
                </a:solidFill>
                <a:latin typeface="Arial"/>
                <a:ea typeface="ＭＳ Ｐゴシック"/>
              </a:endParaRPr>
            </a:p>
          </p:txBody>
        </p:sp>
        <p:sp>
          <p:nvSpPr>
            <p:cNvPr id="8" name="Arc 7">
              <a:extLst>
                <a:ext uri="{FF2B5EF4-FFF2-40B4-BE49-F238E27FC236}">
                  <a16:creationId xmlns:a16="http://schemas.microsoft.com/office/drawing/2014/main" id="{7701117D-61F6-6FA7-17E0-C90318F9E604}"/>
                </a:ext>
              </a:extLst>
            </p:cNvPr>
            <p:cNvSpPr>
              <a:spLocks noChangeAspect="1"/>
            </p:cNvSpPr>
            <p:nvPr/>
          </p:nvSpPr>
          <p:spPr bwMode="auto">
            <a:xfrm rot="10800000">
              <a:off x="7792074" y="4042433"/>
              <a:ext cx="1993392" cy="731520"/>
            </a:xfrm>
            <a:prstGeom prst="arc">
              <a:avLst>
                <a:gd fmla="val 10795725" name="adj1"/>
                <a:gd fmla="val 8838" name="adj2"/>
              </a:avLst>
            </a:prstGeom>
            <a:noFill/>
            <a:ln algn="ctr" cap="flat" cmpd="sng" w="19050">
              <a:solidFill>
                <a:srgbClr val="FF0000"/>
              </a:solidFill>
              <a:prstDash val="solid"/>
              <a:round/>
              <a:headEnd len="med" type="none" w="med"/>
              <a:tailEnd len="med" type="none" w="med"/>
            </a:ln>
            <a:effectLst/>
          </p:spPr>
          <p:txBody>
            <a:bodyPr anchor="ctr" rtlCol="0"/>
            <a:lstStyle/>
            <a:p>
              <a:pPr algn="ctr" defTabSz="342891" fontAlgn="base">
                <a:spcBef>
                  <a:spcPct val="0"/>
                </a:spcBef>
                <a:spcAft>
                  <a:spcPct val="0"/>
                </a:spcAft>
                <a:defRPr/>
              </a:pPr>
              <a:endParaRPr dirty="0" lang="en-US" sz="1351">
                <a:solidFill>
                  <a:prstClr val="white"/>
                </a:solidFill>
                <a:latin typeface="Arial"/>
                <a:ea typeface="ＭＳ Ｐゴシック"/>
                <a:cs charset="0" typeface="Arial"/>
              </a:endParaRPr>
            </a:p>
          </p:txBody>
        </p:sp>
      </p:grpSp>
      <p:grpSp>
        <p:nvGrpSpPr>
          <p:cNvPr id="9" name="Group 8">
            <a:extLst>
              <a:ext uri="{FF2B5EF4-FFF2-40B4-BE49-F238E27FC236}">
                <a16:creationId xmlns:a16="http://schemas.microsoft.com/office/drawing/2014/main" id="{678D273E-412A-7107-214B-30CF6A623850}"/>
              </a:ext>
            </a:extLst>
          </p:cNvPr>
          <p:cNvGrpSpPr>
            <a:grpSpLocks noChangeAspect="1"/>
          </p:cNvGrpSpPr>
          <p:nvPr/>
        </p:nvGrpSpPr>
        <p:grpSpPr>
          <a:xfrm>
            <a:off x="10455500" y="2513349"/>
            <a:ext cx="1494171" cy="1737360"/>
            <a:chOff x="3146775" y="2376862"/>
            <a:chExt cx="2566588" cy="2984325"/>
          </a:xfrm>
        </p:grpSpPr>
        <p:sp>
          <p:nvSpPr>
            <p:cNvPr id="10" name="Oval 9">
              <a:extLst>
                <a:ext uri="{FF2B5EF4-FFF2-40B4-BE49-F238E27FC236}">
                  <a16:creationId xmlns:a16="http://schemas.microsoft.com/office/drawing/2014/main" id="{00D859E0-1FC5-BD44-8A23-583950F00535}"/>
                </a:ext>
              </a:extLst>
            </p:cNvPr>
            <p:cNvSpPr>
              <a:spLocks noChangeAspect="1"/>
            </p:cNvSpPr>
            <p:nvPr/>
          </p:nvSpPr>
          <p:spPr bwMode="auto">
            <a:xfrm>
              <a:off x="3287030"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algn="ctr" cap="flat" cmpd="sng" w="6350">
              <a:solidFill>
                <a:srgbClr val="007AC2"/>
              </a:solidFill>
              <a:prstDash val="solid"/>
              <a:headEnd len="med" type="none" w="med"/>
              <a:tailEnd len="med" type="none" w="med"/>
            </a:ln>
            <a:effectLst/>
          </p:spPr>
          <p:txBody>
            <a:bodyPr anchor="ctr" anchorCtr="0" bIns="25719" compatLnSpc="1" lIns="51435" numCol="1" rIns="51435" rtlCol="0" tIns="25719" vert="horz" wrap="none">
              <a:prstTxWarp prst="textNoShape">
                <a:avLst/>
              </a:prstTxWarp>
            </a:bodyPr>
            <a:lstStyle/>
            <a:p>
              <a:pPr algn="ctr" defTabSz="257168" eaLnBrk="0" fontAlgn="base" hangingPunct="0">
                <a:spcBef>
                  <a:spcPct val="0"/>
                </a:spcBef>
                <a:spcAft>
                  <a:spcPct val="0"/>
                </a:spcAft>
                <a:defRPr/>
              </a:pPr>
              <a:endParaRPr b="1" dirty="0" kern="0" lang="en-US" sz="788">
                <a:solidFill>
                  <a:srgbClr val="000000"/>
                </a:solidFill>
                <a:latin typeface="Arial"/>
                <a:ea typeface="ＭＳ Ｐゴシック"/>
              </a:endParaRPr>
            </a:p>
          </p:txBody>
        </p:sp>
        <p:pic>
          <p:nvPicPr>
            <p:cNvPr descr="D:\GIS\General\Generic grids\Export\Globe_orthographic_oblique.png" id="11" name="Picture 2">
              <a:extLst>
                <a:ext uri="{FF2B5EF4-FFF2-40B4-BE49-F238E27FC236}">
                  <a16:creationId xmlns:a16="http://schemas.microsoft.com/office/drawing/2014/main" id="{A0FCBACE-D476-F7C1-CB54-15AE0C810155}"/>
                </a:ext>
              </a:extLst>
            </p:cNvPr>
            <p:cNvPicPr>
              <a:picLocks noChangeArrowheads="1" noChangeAspect="1"/>
            </p:cNvPicPr>
            <p:nvPr/>
          </p:nvPicPr>
          <p:blipFill>
            <a:blip cstate="print" r:embed="rId3"/>
            <a:stretch>
              <a:fillRect/>
            </a:stretch>
          </p:blipFill>
          <p:spPr bwMode="auto">
            <a:xfrm>
              <a:off x="3287070" y="2377440"/>
              <a:ext cx="2285998" cy="2286000"/>
            </a:xfrm>
            <a:prstGeom prst="rect">
              <a:avLst/>
            </a:prstGeom>
            <a:noFill/>
          </p:spPr>
        </p:pic>
        <p:sp>
          <p:nvSpPr>
            <p:cNvPr id="12" name="Can 193">
              <a:extLst>
                <a:ext uri="{FF2B5EF4-FFF2-40B4-BE49-F238E27FC236}">
                  <a16:creationId xmlns:a16="http://schemas.microsoft.com/office/drawing/2014/main" id="{032C861F-9034-B6B5-A901-F037AAD0EA53}"/>
                </a:ext>
              </a:extLst>
            </p:cNvPr>
            <p:cNvSpPr/>
            <p:nvPr/>
          </p:nvSpPr>
          <p:spPr bwMode="auto">
            <a:xfrm rot="5400000">
              <a:off x="3287070" y="2236567"/>
              <a:ext cx="2285998" cy="2566588"/>
            </a:xfrm>
            <a:prstGeom prst="can">
              <a:avLst>
                <a:gd fmla="val 32842" name="adj"/>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1400000" scaled="0"/>
              <a:tileRect/>
            </a:gradFill>
            <a:ln algn="ctr" cap="flat" cmpd="sng" w="9525">
              <a:solidFill>
                <a:srgbClr val="35AC46">
                  <a:lumMod val="50000"/>
                </a:srgbClr>
              </a:solidFill>
              <a:prstDash val="solid"/>
              <a:headEnd len="med" type="none" w="med"/>
              <a:tailEnd len="med" type="none" w="med"/>
            </a:ln>
            <a:effectLst>
              <a:outerShdw blurRad="40000" dir="5400000" dist="23000" rotWithShape="0">
                <a:srgbClr val="000000">
                  <a:alpha val="35000"/>
                </a:srgbClr>
              </a:outerShdw>
            </a:effectLst>
          </p:spPr>
          <p:txBody>
            <a:bodyPr anchor="ctr" anchorCtr="0" bIns="25719" compatLnSpc="1" lIns="51435" numCol="1" rIns="51435" rtlCol="0" tIns="25719" vert="horz" wrap="none">
              <a:prstTxWarp prst="textNoShape">
                <a:avLst/>
              </a:prstTxWarp>
            </a:bodyPr>
            <a:lstStyle/>
            <a:p>
              <a:pPr algn="ctr" defTabSz="514338" eaLnBrk="0" fontAlgn="base" hangingPunct="0">
                <a:spcBef>
                  <a:spcPct val="0"/>
                </a:spcBef>
                <a:spcAft>
                  <a:spcPct val="0"/>
                </a:spcAft>
                <a:defRPr/>
              </a:pPr>
              <a:endParaRPr b="1" dirty="0" kern="0" lang="en-US" sz="788">
                <a:solidFill>
                  <a:srgbClr val="000000"/>
                </a:solidFill>
                <a:latin typeface="Arial"/>
                <a:ea typeface="ＭＳ Ｐゴシック"/>
              </a:endParaRPr>
            </a:p>
          </p:txBody>
        </p:sp>
        <p:grpSp>
          <p:nvGrpSpPr>
            <p:cNvPr id="13" name="Group 197">
              <a:extLst>
                <a:ext uri="{FF2B5EF4-FFF2-40B4-BE49-F238E27FC236}">
                  <a16:creationId xmlns:a16="http://schemas.microsoft.com/office/drawing/2014/main" id="{C75D2162-8034-B0B1-5296-BDD07DA6497F}"/>
                </a:ext>
              </a:extLst>
            </p:cNvPr>
            <p:cNvGrpSpPr/>
            <p:nvPr/>
          </p:nvGrpSpPr>
          <p:grpSpPr>
            <a:xfrm>
              <a:off x="4043701" y="2376866"/>
              <a:ext cx="1117848" cy="2984321"/>
              <a:chOff x="4139951" y="2376866"/>
              <a:chExt cx="1117848" cy="2984321"/>
            </a:xfrm>
          </p:grpSpPr>
          <p:sp>
            <p:nvSpPr>
              <p:cNvPr id="14" name="Arc 13">
                <a:extLst>
                  <a:ext uri="{FF2B5EF4-FFF2-40B4-BE49-F238E27FC236}">
                    <a16:creationId xmlns:a16="http://schemas.microsoft.com/office/drawing/2014/main" id="{512ED5F8-3CF5-A568-A4B8-0D7BA7F052CE}"/>
                  </a:ext>
                </a:extLst>
              </p:cNvPr>
              <p:cNvSpPr/>
              <p:nvPr/>
            </p:nvSpPr>
            <p:spPr bwMode="auto">
              <a:xfrm rot="16200000">
                <a:off x="3613032" y="3631884"/>
                <a:ext cx="1557896" cy="504056"/>
              </a:xfrm>
              <a:prstGeom prst="arc">
                <a:avLst>
                  <a:gd fmla="val 10795725" name="adj1"/>
                  <a:gd fmla="val 16355539" name="adj2"/>
                </a:avLst>
              </a:prstGeom>
              <a:noFill/>
              <a:ln algn="ctr" cap="flat" cmpd="sng" w="19050">
                <a:solidFill>
                  <a:srgbClr val="FF0000"/>
                </a:solidFill>
                <a:prstDash val="solid"/>
                <a:round/>
                <a:headEnd len="med" type="none" w="med"/>
                <a:tailEnd len="med" type="none" w="med"/>
              </a:ln>
              <a:effectLst/>
            </p:spPr>
            <p:txBody>
              <a:bodyPr anchor="ctr" rtlCol="0"/>
              <a:lstStyle/>
              <a:p>
                <a:pPr algn="ctr" defTabSz="342891" fontAlgn="base">
                  <a:spcBef>
                    <a:spcPct val="0"/>
                  </a:spcBef>
                  <a:spcAft>
                    <a:spcPct val="0"/>
                  </a:spcAft>
                  <a:defRPr/>
                </a:pPr>
                <a:endParaRPr dirty="0" lang="en-US" sz="1351">
                  <a:solidFill>
                    <a:prstClr val="white"/>
                  </a:solidFill>
                  <a:latin typeface="Arial"/>
                  <a:ea typeface="ＭＳ Ｐゴシック"/>
                  <a:cs charset="0" typeface="Arial"/>
                </a:endParaRPr>
              </a:p>
            </p:txBody>
          </p:sp>
          <p:sp>
            <p:nvSpPr>
              <p:cNvPr id="15" name="Arc 14">
                <a:extLst>
                  <a:ext uri="{FF2B5EF4-FFF2-40B4-BE49-F238E27FC236}">
                    <a16:creationId xmlns:a16="http://schemas.microsoft.com/office/drawing/2014/main" id="{4E398FAE-AAE3-F1CD-8289-BC43066052E2}"/>
                  </a:ext>
                </a:extLst>
              </p:cNvPr>
              <p:cNvSpPr/>
              <p:nvPr/>
            </p:nvSpPr>
            <p:spPr bwMode="auto">
              <a:xfrm rot="5400000">
                <a:off x="3206714" y="3310103"/>
                <a:ext cx="2984321" cy="1117848"/>
              </a:xfrm>
              <a:prstGeom prst="arc">
                <a:avLst>
                  <a:gd fmla="val 5386055" name="adj1"/>
                  <a:gd fmla="val 10701229" name="adj2"/>
                </a:avLst>
              </a:prstGeom>
              <a:noFill/>
              <a:ln algn="ctr" cap="flat" cmpd="sng" w="19050">
                <a:solidFill>
                  <a:srgbClr val="FF0000"/>
                </a:solidFill>
                <a:prstDash val="solid"/>
                <a:round/>
                <a:headEnd len="med" type="none" w="med"/>
                <a:tailEnd len="med" type="none" w="med"/>
              </a:ln>
              <a:effectLst/>
            </p:spPr>
            <p:txBody>
              <a:bodyPr anchor="ctr" rtlCol="0"/>
              <a:lstStyle/>
              <a:p>
                <a:pPr algn="ctr" defTabSz="342891" fontAlgn="base">
                  <a:spcBef>
                    <a:spcPct val="0"/>
                  </a:spcBef>
                  <a:spcAft>
                    <a:spcPct val="0"/>
                  </a:spcAft>
                  <a:defRPr/>
                </a:pPr>
                <a:endParaRPr dirty="0" lang="en-US" sz="1351">
                  <a:solidFill>
                    <a:prstClr val="white"/>
                  </a:solidFill>
                  <a:latin typeface="Arial"/>
                  <a:ea typeface="ＭＳ Ｐゴシック"/>
                  <a:cs charset="0" typeface="Arial"/>
                </a:endParaRPr>
              </a:p>
            </p:txBody>
          </p:sp>
        </p:grpSp>
      </p:grpSp>
      <p:grpSp>
        <p:nvGrpSpPr>
          <p:cNvPr id="16" name="Group 15">
            <a:extLst>
              <a:ext uri="{FF2B5EF4-FFF2-40B4-BE49-F238E27FC236}">
                <a16:creationId xmlns:a16="http://schemas.microsoft.com/office/drawing/2014/main" id="{7A8A76F3-11E9-7D29-A6C9-5DB6B42120B1}"/>
              </a:ext>
            </a:extLst>
          </p:cNvPr>
          <p:cNvGrpSpPr>
            <a:grpSpLocks noChangeAspect="1"/>
          </p:cNvGrpSpPr>
          <p:nvPr/>
        </p:nvGrpSpPr>
        <p:grpSpPr>
          <a:xfrm>
            <a:off x="10537151" y="4465193"/>
            <a:ext cx="1315196" cy="1463040"/>
            <a:chOff x="6278958" y="2234374"/>
            <a:chExt cx="2307227" cy="2566588"/>
          </a:xfrm>
        </p:grpSpPr>
        <p:sp>
          <p:nvSpPr>
            <p:cNvPr id="17" name="Oval 16">
              <a:extLst>
                <a:ext uri="{FF2B5EF4-FFF2-40B4-BE49-F238E27FC236}">
                  <a16:creationId xmlns:a16="http://schemas.microsoft.com/office/drawing/2014/main" id="{EA00405B-02AD-305D-B016-2F2A738DC00D}"/>
                </a:ext>
              </a:extLst>
            </p:cNvPr>
            <p:cNvSpPr>
              <a:spLocks noChangeAspect="1"/>
            </p:cNvSpPr>
            <p:nvPr/>
          </p:nvSpPr>
          <p:spPr bwMode="auto">
            <a:xfrm>
              <a:off x="6300147"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algn="ctr" cap="flat" cmpd="sng" w="6350">
              <a:solidFill>
                <a:srgbClr val="007AC2"/>
              </a:solidFill>
              <a:prstDash val="solid"/>
              <a:headEnd len="med" type="none" w="med"/>
              <a:tailEnd len="med" type="none" w="med"/>
            </a:ln>
            <a:effectLst/>
          </p:spPr>
          <p:txBody>
            <a:bodyPr anchor="ctr" anchorCtr="0" bIns="25719" compatLnSpc="1" lIns="51435" numCol="1" rIns="51435" rtlCol="0" tIns="25719" vert="horz" wrap="none">
              <a:prstTxWarp prst="textNoShape">
                <a:avLst/>
              </a:prstTxWarp>
            </a:bodyPr>
            <a:lstStyle/>
            <a:p>
              <a:pPr algn="ctr" defTabSz="257168" eaLnBrk="0" fontAlgn="base" hangingPunct="0">
                <a:spcBef>
                  <a:spcPct val="0"/>
                </a:spcBef>
                <a:spcAft>
                  <a:spcPct val="0"/>
                </a:spcAft>
                <a:defRPr/>
              </a:pPr>
              <a:endParaRPr b="1" dirty="0" kern="0" lang="en-US" sz="788">
                <a:solidFill>
                  <a:srgbClr val="000000"/>
                </a:solidFill>
                <a:latin typeface="Arial"/>
                <a:ea typeface="ＭＳ Ｐゴシック"/>
              </a:endParaRPr>
            </a:p>
          </p:txBody>
        </p:sp>
        <p:pic>
          <p:nvPicPr>
            <p:cNvPr descr="D:\GIS\General\Generic grids\Export\Globe_orthographic_oblique.png" id="18" name="Picture 2">
              <a:extLst>
                <a:ext uri="{FF2B5EF4-FFF2-40B4-BE49-F238E27FC236}">
                  <a16:creationId xmlns:a16="http://schemas.microsoft.com/office/drawing/2014/main" id="{1450EFAF-D88D-E540-FC09-71285BF3EFA0}"/>
                </a:ext>
              </a:extLst>
            </p:cNvPr>
            <p:cNvPicPr>
              <a:picLocks noChangeArrowheads="1" noChangeAspect="1"/>
            </p:cNvPicPr>
            <p:nvPr/>
          </p:nvPicPr>
          <p:blipFill>
            <a:blip cstate="print" r:embed="rId3"/>
            <a:stretch>
              <a:fillRect/>
            </a:stretch>
          </p:blipFill>
          <p:spPr bwMode="auto">
            <a:xfrm>
              <a:off x="6300187" y="2377440"/>
              <a:ext cx="2285998" cy="2286000"/>
            </a:xfrm>
            <a:prstGeom prst="rect">
              <a:avLst/>
            </a:prstGeom>
            <a:noFill/>
          </p:spPr>
        </p:pic>
        <p:sp>
          <p:nvSpPr>
            <p:cNvPr id="19" name="Can 195">
              <a:extLst>
                <a:ext uri="{FF2B5EF4-FFF2-40B4-BE49-F238E27FC236}">
                  <a16:creationId xmlns:a16="http://schemas.microsoft.com/office/drawing/2014/main" id="{28884495-8583-7A58-1383-B9FC7AD34419}"/>
                </a:ext>
              </a:extLst>
            </p:cNvPr>
            <p:cNvSpPr/>
            <p:nvPr/>
          </p:nvSpPr>
          <p:spPr bwMode="auto">
            <a:xfrm rot="2400000">
              <a:off x="6295308" y="2234374"/>
              <a:ext cx="2285998" cy="2566588"/>
            </a:xfrm>
            <a:prstGeom prst="can">
              <a:avLst>
                <a:gd fmla="val 32842" name="adj"/>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9800000" scaled="0"/>
              <a:tileRect/>
            </a:gradFill>
            <a:ln algn="ctr" cap="flat" cmpd="sng" w="9525">
              <a:solidFill>
                <a:srgbClr val="35AC46">
                  <a:lumMod val="50000"/>
                </a:srgbClr>
              </a:solidFill>
              <a:prstDash val="solid"/>
              <a:headEnd len="med" type="none" w="med"/>
              <a:tailEnd len="med" type="none" w="med"/>
            </a:ln>
            <a:effectLst>
              <a:outerShdw blurRad="40000" dir="5400000" dist="23000" rotWithShape="0">
                <a:srgbClr val="000000">
                  <a:alpha val="35000"/>
                </a:srgbClr>
              </a:outerShdw>
            </a:effectLst>
          </p:spPr>
          <p:txBody>
            <a:bodyPr anchor="ctr" anchorCtr="0" bIns="25719" compatLnSpc="1" lIns="51435" numCol="1" rIns="51435" rtlCol="0" tIns="25719" vert="horz" wrap="none">
              <a:prstTxWarp prst="textNoShape">
                <a:avLst/>
              </a:prstTxWarp>
            </a:bodyPr>
            <a:lstStyle/>
            <a:p>
              <a:pPr algn="ctr" defTabSz="514338" eaLnBrk="0" fontAlgn="base" hangingPunct="0">
                <a:spcBef>
                  <a:spcPct val="0"/>
                </a:spcBef>
                <a:spcAft>
                  <a:spcPct val="0"/>
                </a:spcAft>
                <a:defRPr/>
              </a:pPr>
              <a:endParaRPr b="1" dirty="0" kern="0" lang="en-US" sz="788">
                <a:solidFill>
                  <a:srgbClr val="000000"/>
                </a:solidFill>
                <a:latin typeface="Arial"/>
                <a:ea typeface="ＭＳ Ｐゴシック"/>
              </a:endParaRPr>
            </a:p>
          </p:txBody>
        </p:sp>
        <p:sp>
          <p:nvSpPr>
            <p:cNvPr id="20" name="Arc 19">
              <a:extLst>
                <a:ext uri="{FF2B5EF4-FFF2-40B4-BE49-F238E27FC236}">
                  <a16:creationId xmlns:a16="http://schemas.microsoft.com/office/drawing/2014/main" id="{6FDD4AF1-2F70-0B09-63E8-BCDF7CBE7833}"/>
                </a:ext>
              </a:extLst>
            </p:cNvPr>
            <p:cNvSpPr/>
            <p:nvPr/>
          </p:nvSpPr>
          <p:spPr bwMode="auto">
            <a:xfrm rot="13200000">
              <a:off x="6278958" y="3178467"/>
              <a:ext cx="2277886" cy="739825"/>
            </a:xfrm>
            <a:prstGeom prst="arc">
              <a:avLst>
                <a:gd fmla="val 10795725" name="adj1"/>
                <a:gd fmla="val 21534505" name="adj2"/>
              </a:avLst>
            </a:prstGeom>
            <a:noFill/>
            <a:ln algn="ctr" cap="flat" cmpd="sng" w="19050">
              <a:solidFill>
                <a:srgbClr val="FF0000"/>
              </a:solidFill>
              <a:prstDash val="solid"/>
              <a:round/>
              <a:headEnd len="med" type="none" w="med"/>
              <a:tailEnd len="med" type="none" w="med"/>
            </a:ln>
            <a:effectLst/>
          </p:spPr>
          <p:txBody>
            <a:bodyPr anchor="ctr" rtlCol="0"/>
            <a:lstStyle/>
            <a:p>
              <a:pPr algn="ctr" defTabSz="342891" fontAlgn="base">
                <a:spcBef>
                  <a:spcPct val="0"/>
                </a:spcBef>
                <a:spcAft>
                  <a:spcPct val="0"/>
                </a:spcAft>
                <a:defRPr/>
              </a:pPr>
              <a:endParaRPr dirty="0" lang="en-US" sz="1351">
                <a:solidFill>
                  <a:prstClr val="white"/>
                </a:solidFill>
                <a:latin typeface="Arial"/>
                <a:ea typeface="ＭＳ Ｐゴシック"/>
                <a:cs charset="0" typeface="Arial"/>
              </a:endParaRPr>
            </a:p>
          </p:txBody>
        </p:sp>
      </p:grpSp>
      <p:sp>
        <p:nvSpPr>
          <p:cNvPr id="21" name="TextBox 20">
            <a:extLst>
              <a:ext uri="{FF2B5EF4-FFF2-40B4-BE49-F238E27FC236}">
                <a16:creationId xmlns:a16="http://schemas.microsoft.com/office/drawing/2014/main" id="{F2CA51CD-727B-9E85-0306-15513A3E9287}"/>
              </a:ext>
            </a:extLst>
          </p:cNvPr>
          <p:cNvSpPr txBox="1"/>
          <p:nvPr/>
        </p:nvSpPr>
        <p:spPr>
          <a:xfrm>
            <a:off x="9198285" y="2426373"/>
            <a:ext cx="1128132" cy="738664"/>
          </a:xfrm>
          <a:prstGeom prst="rect">
            <a:avLst/>
          </a:prstGeom>
          <a:noFill/>
          <a:effectLst/>
        </p:spPr>
        <p:txBody>
          <a:bodyPr bIns="0" lIns="0" rIns="0" rtlCol="0" tIns="0" wrap="square">
            <a:spAutoFit/>
          </a:bodyPr>
          <a:lstStyle/>
          <a:p>
            <a:pPr algn="r" defTabSz="257168" eaLnBrk="0" fontAlgn="base" hangingPunct="0">
              <a:spcBef>
                <a:spcPct val="0"/>
              </a:spcBef>
              <a:spcAft>
                <a:spcPct val="0"/>
              </a:spcAft>
              <a:defRPr/>
            </a:pPr>
            <a:r>
              <a:rPr b="1" dirty="0" lang="en-US" sz="1600">
                <a:solidFill>
                  <a:prstClr val="black"/>
                </a:solidFill>
                <a:latin typeface="Arial"/>
                <a:ea typeface="ＭＳ Ｐゴシック"/>
                <a:cs charset="0" typeface="Arial"/>
              </a:rPr>
              <a:t>Transverse Mercator (TM)</a:t>
            </a:r>
          </a:p>
        </p:txBody>
      </p:sp>
      <p:sp>
        <p:nvSpPr>
          <p:cNvPr id="22" name="TextBox 21">
            <a:extLst>
              <a:ext uri="{FF2B5EF4-FFF2-40B4-BE49-F238E27FC236}">
                <a16:creationId xmlns:a16="http://schemas.microsoft.com/office/drawing/2014/main" id="{AD0E15D1-404B-4100-F85D-27DD43C7C61F}"/>
              </a:ext>
            </a:extLst>
          </p:cNvPr>
          <p:cNvSpPr txBox="1"/>
          <p:nvPr/>
        </p:nvSpPr>
        <p:spPr>
          <a:xfrm>
            <a:off x="9783350" y="4306516"/>
            <a:ext cx="948871" cy="738664"/>
          </a:xfrm>
          <a:prstGeom prst="rect">
            <a:avLst/>
          </a:prstGeom>
          <a:noFill/>
          <a:effectLst/>
        </p:spPr>
        <p:txBody>
          <a:bodyPr bIns="0" lIns="0" rIns="0" rtlCol="0" tIns="0" wrap="square">
            <a:spAutoFit/>
          </a:bodyPr>
          <a:lstStyle/>
          <a:p>
            <a:pPr defTabSz="257168" eaLnBrk="0" fontAlgn="base" hangingPunct="0">
              <a:spcBef>
                <a:spcPct val="0"/>
              </a:spcBef>
              <a:spcAft>
                <a:spcPct val="0"/>
              </a:spcAft>
              <a:defRPr/>
            </a:pPr>
            <a:r>
              <a:rPr b="1" dirty="0" lang="en-US" sz="1600">
                <a:solidFill>
                  <a:prstClr val="black"/>
                </a:solidFill>
                <a:latin typeface="Arial"/>
                <a:ea typeface="ＭＳ Ｐゴシック"/>
                <a:cs charset="0" typeface="Arial"/>
              </a:rPr>
              <a:t>Oblique Mercator (OM)</a:t>
            </a:r>
          </a:p>
        </p:txBody>
      </p:sp>
      <p:sp>
        <p:nvSpPr>
          <p:cNvPr id="23" name="TextBox 22">
            <a:extLst>
              <a:ext uri="{FF2B5EF4-FFF2-40B4-BE49-F238E27FC236}">
                <a16:creationId xmlns:a16="http://schemas.microsoft.com/office/drawing/2014/main" id="{C3EE93B9-CD96-87BD-3169-8EAB914EDEB7}"/>
              </a:ext>
            </a:extLst>
          </p:cNvPr>
          <p:cNvSpPr txBox="1"/>
          <p:nvPr/>
        </p:nvSpPr>
        <p:spPr>
          <a:xfrm>
            <a:off x="6862147" y="2354130"/>
            <a:ext cx="1136364" cy="984885"/>
          </a:xfrm>
          <a:prstGeom prst="rect">
            <a:avLst/>
          </a:prstGeom>
          <a:noFill/>
          <a:effectLst/>
        </p:spPr>
        <p:txBody>
          <a:bodyPr bIns="0" lIns="0" rIns="0" rtlCol="0" tIns="0" wrap="square">
            <a:spAutoFit/>
          </a:bodyPr>
          <a:lstStyle/>
          <a:p>
            <a:pPr defTabSz="257168" eaLnBrk="0" hangingPunct="0">
              <a:defRPr/>
            </a:pPr>
            <a:r>
              <a:rPr b="1" dirty="0" lang="en-US" sz="1600">
                <a:solidFill>
                  <a:prstClr val="black"/>
                </a:solidFill>
                <a:latin typeface="Arial"/>
                <a:ea typeface="ＭＳ Ｐゴシック"/>
                <a:cs charset="0" typeface="Arial"/>
              </a:rPr>
              <a:t>Lambert Conformal Conic (LCC)</a:t>
            </a:r>
          </a:p>
        </p:txBody>
      </p:sp>
    </p:spTree>
    <p:extLst>
      <p:ext uri="{BB962C8B-B14F-4D97-AF65-F5344CB8AC3E}">
        <p14:creationId xmlns:p14="http://schemas.microsoft.com/office/powerpoint/2010/main" val="361087140"/>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id="5" nodeType="afterEffect" presetClass="entr" presetID="10" presetSubtype="0">
                                  <p:stCondLst>
                                    <p:cond delay="500"/>
                                  </p:stCondLst>
                                  <p:childTnLst>
                                    <p:set>
                                      <p:cBhvr>
                                        <p:cTn dur="1" fill="hold" id="6">
                                          <p:stCondLst>
                                            <p:cond delay="0"/>
                                          </p:stCondLst>
                                        </p:cTn>
                                        <p:tgtEl>
                                          <p:spTgt spid="3"/>
                                        </p:tgtEl>
                                        <p:attrNameLst>
                                          <p:attrName>style.visibility</p:attrName>
                                        </p:attrNameLst>
                                      </p:cBhvr>
                                      <p:to>
                                        <p:strVal val="visible"/>
                                      </p:to>
                                    </p:set>
                                    <p:animEffect filter="fade" transition="in">
                                      <p:cBhvr>
                                        <p:cTn dur="750" id="7"/>
                                        <p:tgtEl>
                                          <p:spTgt spid="3"/>
                                        </p:tgtEl>
                                      </p:cBhvr>
                                    </p:animEffect>
                                  </p:childTnLst>
                                </p:cTn>
                              </p:par>
                              <p:par>
                                <p:cTn fill="hold" grpId="0" id="8" nodeType="withEffect" presetClass="entr" presetID="10" presetSubtype="0">
                                  <p:stCondLst>
                                    <p:cond delay="500"/>
                                  </p:stCondLst>
                                  <p:childTnLst>
                                    <p:set>
                                      <p:cBhvr>
                                        <p:cTn dur="1" fill="hold" id="9">
                                          <p:stCondLst>
                                            <p:cond delay="0"/>
                                          </p:stCondLst>
                                        </p:cTn>
                                        <p:tgtEl>
                                          <p:spTgt spid="23"/>
                                        </p:tgtEl>
                                        <p:attrNameLst>
                                          <p:attrName>style.visibility</p:attrName>
                                        </p:attrNameLst>
                                      </p:cBhvr>
                                      <p:to>
                                        <p:strVal val="visible"/>
                                      </p:to>
                                    </p:set>
                                    <p:animEffect filter="fade" transition="in">
                                      <p:cBhvr>
                                        <p:cTn dur="750" id="10"/>
                                        <p:tgtEl>
                                          <p:spTgt spid="23"/>
                                        </p:tgtEl>
                                      </p:cBhvr>
                                    </p:animEffect>
                                  </p:childTnLst>
                                </p:cTn>
                              </p:par>
                            </p:childTnLst>
                          </p:cTn>
                        </p:par>
                        <p:par>
                          <p:cTn fill="hold" id="11">
                            <p:stCondLst>
                              <p:cond delay="1250"/>
                            </p:stCondLst>
                            <p:childTnLst>
                              <p:par>
                                <p:cTn fill="hold" id="12" nodeType="afterEffect" presetClass="entr" presetID="10" presetSubtype="0">
                                  <p:stCondLst>
                                    <p:cond delay="500"/>
                                  </p:stCondLst>
                                  <p:childTnLst>
                                    <p:set>
                                      <p:cBhvr>
                                        <p:cTn dur="1" fill="hold" id="13">
                                          <p:stCondLst>
                                            <p:cond delay="0"/>
                                          </p:stCondLst>
                                        </p:cTn>
                                        <p:tgtEl>
                                          <p:spTgt spid="9"/>
                                        </p:tgtEl>
                                        <p:attrNameLst>
                                          <p:attrName>style.visibility</p:attrName>
                                        </p:attrNameLst>
                                      </p:cBhvr>
                                      <p:to>
                                        <p:strVal val="visible"/>
                                      </p:to>
                                    </p:set>
                                    <p:animEffect filter="fade" transition="in">
                                      <p:cBhvr>
                                        <p:cTn dur="750" id="14"/>
                                        <p:tgtEl>
                                          <p:spTgt spid="9"/>
                                        </p:tgtEl>
                                      </p:cBhvr>
                                    </p:animEffect>
                                  </p:childTnLst>
                                </p:cTn>
                              </p:par>
                              <p:par>
                                <p:cTn fill="hold" grpId="0" id="15" nodeType="withEffect" presetClass="entr" presetID="10" presetSubtype="0">
                                  <p:stCondLst>
                                    <p:cond delay="500"/>
                                  </p:stCondLst>
                                  <p:childTnLst>
                                    <p:set>
                                      <p:cBhvr>
                                        <p:cTn dur="1" fill="hold" id="16">
                                          <p:stCondLst>
                                            <p:cond delay="0"/>
                                          </p:stCondLst>
                                        </p:cTn>
                                        <p:tgtEl>
                                          <p:spTgt spid="21"/>
                                        </p:tgtEl>
                                        <p:attrNameLst>
                                          <p:attrName>style.visibility</p:attrName>
                                        </p:attrNameLst>
                                      </p:cBhvr>
                                      <p:to>
                                        <p:strVal val="visible"/>
                                      </p:to>
                                    </p:set>
                                    <p:animEffect filter="fade" transition="in">
                                      <p:cBhvr>
                                        <p:cTn dur="750" id="17"/>
                                        <p:tgtEl>
                                          <p:spTgt spid="21"/>
                                        </p:tgtEl>
                                      </p:cBhvr>
                                    </p:animEffect>
                                  </p:childTnLst>
                                </p:cTn>
                              </p:par>
                            </p:childTnLst>
                          </p:cTn>
                        </p:par>
                        <p:par>
                          <p:cTn fill="hold" id="18">
                            <p:stCondLst>
                              <p:cond delay="2500"/>
                            </p:stCondLst>
                            <p:childTnLst>
                              <p:par>
                                <p:cTn fill="hold" id="19" nodeType="afterEffect" presetClass="entr" presetID="10" presetSubtype="0">
                                  <p:stCondLst>
                                    <p:cond delay="500"/>
                                  </p:stCondLst>
                                  <p:childTnLst>
                                    <p:set>
                                      <p:cBhvr>
                                        <p:cTn dur="1" fill="hold" id="20">
                                          <p:stCondLst>
                                            <p:cond delay="0"/>
                                          </p:stCondLst>
                                        </p:cTn>
                                        <p:tgtEl>
                                          <p:spTgt spid="16"/>
                                        </p:tgtEl>
                                        <p:attrNameLst>
                                          <p:attrName>style.visibility</p:attrName>
                                        </p:attrNameLst>
                                      </p:cBhvr>
                                      <p:to>
                                        <p:strVal val="visible"/>
                                      </p:to>
                                    </p:set>
                                    <p:animEffect filter="fade" transition="in">
                                      <p:cBhvr>
                                        <p:cTn dur="750" id="21"/>
                                        <p:tgtEl>
                                          <p:spTgt spid="16"/>
                                        </p:tgtEl>
                                      </p:cBhvr>
                                    </p:animEffect>
                                  </p:childTnLst>
                                </p:cTn>
                              </p:par>
                              <p:par>
                                <p:cTn fill="hold" grpId="0" id="22" nodeType="withEffect" presetClass="entr" presetID="10" presetSubtype="0">
                                  <p:stCondLst>
                                    <p:cond delay="500"/>
                                  </p:stCondLst>
                                  <p:childTnLst>
                                    <p:set>
                                      <p:cBhvr>
                                        <p:cTn dur="1" fill="hold" id="23">
                                          <p:stCondLst>
                                            <p:cond delay="0"/>
                                          </p:stCondLst>
                                        </p:cTn>
                                        <p:tgtEl>
                                          <p:spTgt spid="22"/>
                                        </p:tgtEl>
                                        <p:attrNameLst>
                                          <p:attrName>style.visibility</p:attrName>
                                        </p:attrNameLst>
                                      </p:cBhvr>
                                      <p:to>
                                        <p:strVal val="visible"/>
                                      </p:to>
                                    </p:set>
                                    <p:animEffect filter="fade" transition="in">
                                      <p:cBhvr>
                                        <p:cTn dur="750" id="24"/>
                                        <p:tgtEl>
                                          <p:spTgt spid="22"/>
                                        </p:tgtEl>
                                      </p:cBhvr>
                                    </p:animEffect>
                                  </p:childTnLst>
                                </p:cTn>
                              </p:par>
                            </p:childTnLst>
                          </p:cTn>
                        </p:par>
                      </p:childTnLst>
                    </p:cTn>
                  </p:par>
                  <p:par>
                    <p:cTn fill="hold" id="25">
                      <p:stCondLst>
                        <p:cond delay="indefinite"/>
                      </p:stCondLst>
                      <p:childTnLst>
                        <p:par>
                          <p:cTn fill="hold" id="26">
                            <p:stCondLst>
                              <p:cond delay="0"/>
                            </p:stCondLst>
                            <p:childTnLst>
                              <p:par>
                                <p:cTn fill="hold" id="27" nodeType="clickEffect" presetClass="entr" presetID="10" presetSubtype="0">
                                  <p:stCondLst>
                                    <p:cond delay="0"/>
                                  </p:stCondLst>
                                  <p:childTnLst>
                                    <p:set>
                                      <p:cBhvr>
                                        <p:cTn dur="1" fill="hold" id="28">
                                          <p:stCondLst>
                                            <p:cond delay="0"/>
                                          </p:stCondLst>
                                        </p:cTn>
                                        <p:tgtEl>
                                          <p:spTgt spid="5">
                                            <p:txEl>
                                              <p:pRg end="4" st="4"/>
                                            </p:txEl>
                                          </p:spTgt>
                                        </p:tgtEl>
                                        <p:attrNameLst>
                                          <p:attrName>style.visibility</p:attrName>
                                        </p:attrNameLst>
                                      </p:cBhvr>
                                      <p:to>
                                        <p:strVal val="visible"/>
                                      </p:to>
                                    </p:set>
                                    <p:animEffect filter="fade" transition="in">
                                      <p:cBhvr>
                                        <p:cTn dur="500" id="29"/>
                                        <p:tgtEl>
                                          <p:spTgt spid="5">
                                            <p:txEl>
                                              <p:pRg end="4" st="4"/>
                                            </p:txEl>
                                          </p:spTgt>
                                        </p:tgtEl>
                                      </p:cBhvr>
                                    </p:animEffect>
                                  </p:childTnLst>
                                </p:cTn>
                              </p:par>
                              <p:par>
                                <p:cTn fill="hold" id="30" nodeType="withEffect" presetClass="entr" presetID="10" presetSubtype="0">
                                  <p:stCondLst>
                                    <p:cond delay="0"/>
                                  </p:stCondLst>
                                  <p:childTnLst>
                                    <p:set>
                                      <p:cBhvr>
                                        <p:cTn dur="1" fill="hold" id="31">
                                          <p:stCondLst>
                                            <p:cond delay="0"/>
                                          </p:stCondLst>
                                        </p:cTn>
                                        <p:tgtEl>
                                          <p:spTgt spid="5">
                                            <p:txEl>
                                              <p:pRg end="5" st="5"/>
                                            </p:txEl>
                                          </p:spTgt>
                                        </p:tgtEl>
                                        <p:attrNameLst>
                                          <p:attrName>style.visibility</p:attrName>
                                        </p:attrNameLst>
                                      </p:cBhvr>
                                      <p:to>
                                        <p:strVal val="visible"/>
                                      </p:to>
                                    </p:set>
                                    <p:animEffect filter="fade" transition="in">
                                      <p:cBhvr>
                                        <p:cTn dur="500" id="32"/>
                                        <p:tgtEl>
                                          <p:spTgt spid="5">
                                            <p:txEl>
                                              <p:pRg end="5" st="5"/>
                                            </p:txEl>
                                          </p:spTgt>
                                        </p:tgtEl>
                                      </p:cBhvr>
                                    </p:animEffect>
                                  </p:childTnLst>
                                </p:cTn>
                              </p:par>
                              <p:par>
                                <p:cTn fill="hold" id="33" nodeType="withEffect" presetClass="entr" presetID="10" presetSubtype="0">
                                  <p:stCondLst>
                                    <p:cond delay="0"/>
                                  </p:stCondLst>
                                  <p:childTnLst>
                                    <p:set>
                                      <p:cBhvr>
                                        <p:cTn dur="1" fill="hold" id="34">
                                          <p:stCondLst>
                                            <p:cond delay="0"/>
                                          </p:stCondLst>
                                        </p:cTn>
                                        <p:tgtEl>
                                          <p:spTgt spid="5">
                                            <p:txEl>
                                              <p:pRg end="6" st="6"/>
                                            </p:txEl>
                                          </p:spTgt>
                                        </p:tgtEl>
                                        <p:attrNameLst>
                                          <p:attrName>style.visibility</p:attrName>
                                        </p:attrNameLst>
                                      </p:cBhvr>
                                      <p:to>
                                        <p:strVal val="visible"/>
                                      </p:to>
                                    </p:set>
                                    <p:animEffect filter="fade" transition="in">
                                      <p:cBhvr>
                                        <p:cTn dur="500" id="35"/>
                                        <p:tgtEl>
                                          <p:spTgt spid="5">
                                            <p:txEl>
                                              <p:pRg end="6" st="6"/>
                                            </p:txEl>
                                          </p:spTgt>
                                        </p:tgtEl>
                                      </p:cBhvr>
                                    </p:animEffect>
                                  </p:childTnLst>
                                </p:cTn>
                              </p:par>
                              <p:par>
                                <p:cTn fill="hold" id="36" nodeType="withEffect" presetClass="entr" presetID="10" presetSubtype="0">
                                  <p:stCondLst>
                                    <p:cond delay="0"/>
                                  </p:stCondLst>
                                  <p:childTnLst>
                                    <p:set>
                                      <p:cBhvr>
                                        <p:cTn dur="1" fill="hold" id="37">
                                          <p:stCondLst>
                                            <p:cond delay="0"/>
                                          </p:stCondLst>
                                        </p:cTn>
                                        <p:tgtEl>
                                          <p:spTgt spid="5">
                                            <p:txEl>
                                              <p:pRg end="7" st="7"/>
                                            </p:txEl>
                                          </p:spTgt>
                                        </p:tgtEl>
                                        <p:attrNameLst>
                                          <p:attrName>style.visibility</p:attrName>
                                        </p:attrNameLst>
                                      </p:cBhvr>
                                      <p:to>
                                        <p:strVal val="visible"/>
                                      </p:to>
                                    </p:set>
                                    <p:animEffect filter="fade" transition="in">
                                      <p:cBhvr>
                                        <p:cTn dur="500" id="38"/>
                                        <p:tgtEl>
                                          <p:spTgt spid="5">
                                            <p:txEl>
                                              <p:pRg end="7" st="7"/>
                                            </p:txEl>
                                          </p:spTgt>
                                        </p:tgtEl>
                                      </p:cBhvr>
                                    </p:animEffect>
                                  </p:childTnLst>
                                </p:cTn>
                              </p:par>
                              <p:par>
                                <p:cTn fill="hold" id="39" nodeType="withEffect" presetClass="entr" presetID="10" presetSubtype="0">
                                  <p:stCondLst>
                                    <p:cond delay="0"/>
                                  </p:stCondLst>
                                  <p:childTnLst>
                                    <p:set>
                                      <p:cBhvr>
                                        <p:cTn dur="1" fill="hold" id="40">
                                          <p:stCondLst>
                                            <p:cond delay="0"/>
                                          </p:stCondLst>
                                        </p:cTn>
                                        <p:tgtEl>
                                          <p:spTgt spid="5">
                                            <p:txEl>
                                              <p:pRg end="8" st="8"/>
                                            </p:txEl>
                                          </p:spTgt>
                                        </p:tgtEl>
                                        <p:attrNameLst>
                                          <p:attrName>style.visibility</p:attrName>
                                        </p:attrNameLst>
                                      </p:cBhvr>
                                      <p:to>
                                        <p:strVal val="visible"/>
                                      </p:to>
                                    </p:set>
                                    <p:animEffect filter="fade" transition="in">
                                      <p:cBhvr>
                                        <p:cTn dur="500" id="41"/>
                                        <p:tgtEl>
                                          <p:spTgt spid="5">
                                            <p:txEl>
                                              <p:pRg end="8" st="8"/>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1"/>
      <p:bldP grpId="0" spid="22"/>
      <p:bldP grpId="0" spid="23"/>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E2B5F8-055A-4BBE-AEB1-6625A4B6A409}"/>
              </a:ext>
            </a:extLst>
          </p:cNvPr>
          <p:cNvPicPr>
            <a:picLocks noChangeAspect="1"/>
          </p:cNvPicPr>
          <p:nvPr/>
        </p:nvPicPr>
        <p:blipFill>
          <a:blip r:embed="rId2"/>
          <a:stretch>
            <a:fillRect/>
          </a:stretch>
        </p:blipFill>
        <p:spPr>
          <a:xfrm>
            <a:off x="1524000" y="1"/>
            <a:ext cx="9144000" cy="6858001"/>
          </a:xfrm>
          <a:prstGeom prst="rect">
            <a:avLst/>
          </a:prstGeom>
        </p:spPr>
      </p:pic>
    </p:spTree>
    <p:extLst>
      <p:ext uri="{BB962C8B-B14F-4D97-AF65-F5344CB8AC3E}">
        <p14:creationId xmlns:p14="http://schemas.microsoft.com/office/powerpoint/2010/main" val="371228896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62B0A18-7B51-47A8-8038-4902EB41CFCB}"/>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392410932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62B0A18-7B51-47A8-8038-4902EB41CFCB}"/>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p:spPr>
      </p:pic>
      <p:sp>
        <p:nvSpPr>
          <p:cNvPr id="3" name="TextBox 2">
            <a:extLst>
              <a:ext uri="{FF2B5EF4-FFF2-40B4-BE49-F238E27FC236}">
                <a16:creationId xmlns:a16="http://schemas.microsoft.com/office/drawing/2014/main" id="{03590E52-A2CB-4A58-B37F-B5E27F289DF1}"/>
              </a:ext>
            </a:extLst>
          </p:cNvPr>
          <p:cNvSpPr txBox="1"/>
          <p:nvPr/>
        </p:nvSpPr>
        <p:spPr bwMode="auto">
          <a:xfrm>
            <a:off x="3215014" y="5750810"/>
            <a:ext cx="3575986" cy="830997"/>
          </a:xfrm>
          <a:prstGeom prst="rect">
            <a:avLst/>
          </a:prstGeom>
          <a:solidFill>
            <a:srgbClr val="FFC000"/>
          </a:solidFill>
          <a:ln w="9525">
            <a:noFill/>
            <a:miter lim="800000"/>
            <a:headEnd/>
            <a:tailEnd/>
          </a:ln>
          <a:effectLst>
            <a:softEdge rad="31750"/>
          </a:effectLst>
        </p:spPr>
        <p:txBody>
          <a:bodyPr wrap="square" rtlCol="0">
            <a:spAutoFit/>
          </a:bodyPr>
          <a:lstStyle/>
          <a:p>
            <a:pPr algn="ctr" defTabSz="914400">
              <a:defRPr/>
            </a:pPr>
            <a:r>
              <a:rPr lang="en-US" b="1" dirty="0">
                <a:solidFill>
                  <a:prstClr val="black"/>
                </a:solidFill>
                <a:latin typeface="Calibri"/>
              </a:rPr>
              <a:t>Northings are still North</a:t>
            </a:r>
          </a:p>
          <a:p>
            <a:pPr algn="ctr" defTabSz="914400">
              <a:defRPr/>
            </a:pPr>
            <a:r>
              <a:rPr lang="en-US" b="1" dirty="0">
                <a:solidFill>
                  <a:prstClr val="black"/>
                </a:solidFill>
                <a:latin typeface="Calibri"/>
              </a:rPr>
              <a:t>Eastings are still East</a:t>
            </a:r>
          </a:p>
        </p:txBody>
      </p:sp>
    </p:spTree>
    <p:extLst>
      <p:ext uri="{BB962C8B-B14F-4D97-AF65-F5344CB8AC3E}">
        <p14:creationId xmlns:p14="http://schemas.microsoft.com/office/powerpoint/2010/main" val="24545330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00"/>
                                        <p:tgtEl>
                                          <p:spTgt spid="3"/>
                                        </p:tgtEl>
                                      </p:cBhvr>
                                    </p:animEffect>
                                  </p:childTnLst>
                                </p:cTn>
                              </p:par>
                            </p:childTnLst>
                          </p:cTn>
                        </p:par>
                        <p:par>
                          <p:cTn id="8" fill="hold">
                            <p:stCondLst>
                              <p:cond delay="2500"/>
                            </p:stCondLst>
                            <p:childTnLst>
                              <p:par>
                                <p:cTn id="9" presetID="26" presetClass="emph" presetSubtype="0" repeatCount="3000" fill="hold" grpId="1" nodeType="afterEffect">
                                  <p:stCondLst>
                                    <p:cond delay="1000"/>
                                  </p:stCondLst>
                                  <p:childTnLst>
                                    <p:animEffect transition="out" filter="fade">
                                      <p:cBhvr>
                                        <p:cTn id="10" dur="500" tmFilter="0, 0; .2, .5; .8, .5; 1, 0"/>
                                        <p:tgtEl>
                                          <p:spTgt spid="3"/>
                                        </p:tgtEl>
                                      </p:cBhvr>
                                    </p:animEffect>
                                    <p:animScale>
                                      <p:cBhvr>
                                        <p:cTn id="11"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04268-0F35-4DBA-B579-E05EB7B08AD4}"/>
              </a:ext>
            </a:extLst>
          </p:cNvPr>
          <p:cNvSpPr>
            <a:spLocks noGrp="1"/>
          </p:cNvSpPr>
          <p:nvPr>
            <p:ph type="title"/>
          </p:nvPr>
        </p:nvSpPr>
        <p:spPr/>
        <p:txBody>
          <a:bodyPr>
            <a:normAutofit fontScale="90000"/>
          </a:bodyPr>
          <a:lstStyle/>
          <a:p>
            <a:r>
              <a:rPr dirty="0" lang="en-US"/>
              <a:t>Let’s start with some alphabet soup</a:t>
            </a:r>
          </a:p>
        </p:txBody>
      </p:sp>
      <p:pic>
        <p:nvPicPr>
          <p:cNvPr id="9" name="Content Placeholder 8">
            <a:extLst>
              <a:ext uri="{FF2B5EF4-FFF2-40B4-BE49-F238E27FC236}">
                <a16:creationId xmlns:a16="http://schemas.microsoft.com/office/drawing/2014/main" id="{7A692DEC-7251-42A3-8F5A-2849CE9ACA33}"/>
              </a:ext>
            </a:extLst>
          </p:cNvPr>
          <p:cNvPicPr>
            <a:picLocks noChangeAspect="1" noGrp="1"/>
          </p:cNvPicPr>
          <p:nvPr>
            <p:ph idx="1"/>
          </p:nvPr>
        </p:nvPicPr>
        <p:blipFill rotWithShape="1">
          <a:blip r:embed="rId2"/>
          <a:srcRect b="99" t="65"/>
          <a:stretch/>
        </p:blipFill>
        <p:spPr>
          <a:xfrm>
            <a:off x="1624559" y="1287192"/>
            <a:ext cx="8942883" cy="5438728"/>
          </a:xfrm>
          <a:prstGeom prst="rect">
            <a:avLst/>
          </a:prstGeom>
          <a:effectLst>
            <a:softEdge rad="292100"/>
          </a:effectLst>
        </p:spPr>
      </p:pic>
    </p:spTree>
    <p:extLst>
      <p:ext uri="{BB962C8B-B14F-4D97-AF65-F5344CB8AC3E}">
        <p14:creationId xmlns:p14="http://schemas.microsoft.com/office/powerpoint/2010/main" val="57117184"/>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2C83550C-1E58-41A7-9EF5-6490506A049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5850194" cy="6858000"/>
          </a:xfrm>
          <a:prstGeom prst="rect">
            <a:avLst/>
          </a:prstGeom>
        </p:spPr>
      </p:pic>
      <p:pic>
        <p:nvPicPr>
          <p:cNvPr id="3" name="Content Placeholder 4">
            <a:extLst>
              <a:ext uri="{FF2B5EF4-FFF2-40B4-BE49-F238E27FC236}">
                <a16:creationId xmlns:a16="http://schemas.microsoft.com/office/drawing/2014/main" id="{237C5DE7-9D57-496D-8519-6076CDEB855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41806" y="0"/>
            <a:ext cx="5850194" cy="6858000"/>
          </a:xfrm>
          <a:prstGeom prst="rect">
            <a:avLst/>
          </a:prstGeom>
        </p:spPr>
      </p:pic>
      <p:pic>
        <p:nvPicPr>
          <p:cNvPr id="4" name="Content Placeholder 4">
            <a:extLst>
              <a:ext uri="{FF2B5EF4-FFF2-40B4-BE49-F238E27FC236}">
                <a16:creationId xmlns:a16="http://schemas.microsoft.com/office/drawing/2014/main" id="{66CC0C90-2666-429F-9290-F35908FD65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16352" y="196648"/>
            <a:ext cx="3959297" cy="1966452"/>
          </a:xfrm>
          <a:prstGeom prst="rect">
            <a:avLst/>
          </a:prstGeom>
          <a:ln w="19050">
            <a:solidFill>
              <a:schemeClr val="tx1"/>
            </a:solidFill>
          </a:ln>
        </p:spPr>
      </p:pic>
      <p:pic>
        <p:nvPicPr>
          <p:cNvPr id="8" name="Content Placeholder 4">
            <a:extLst>
              <a:ext uri="{FF2B5EF4-FFF2-40B4-BE49-F238E27FC236}">
                <a16:creationId xmlns:a16="http://schemas.microsoft.com/office/drawing/2014/main" id="{D2A120AE-FF06-41B4-8B50-32348D7098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4583" t="50778" r="1250" b="29611"/>
          <a:stretch/>
        </p:blipFill>
        <p:spPr>
          <a:xfrm>
            <a:off x="9067799" y="5513070"/>
            <a:ext cx="3124201" cy="1344930"/>
          </a:xfrm>
          <a:prstGeom prst="rect">
            <a:avLst/>
          </a:prstGeom>
        </p:spPr>
      </p:pic>
      <p:pic>
        <p:nvPicPr>
          <p:cNvPr id="6" name="Content Placeholder 4">
            <a:extLst>
              <a:ext uri="{FF2B5EF4-FFF2-40B4-BE49-F238E27FC236}">
                <a16:creationId xmlns:a16="http://schemas.microsoft.com/office/drawing/2014/main" id="{2C400554-A195-4417-8B6D-46D473BC4C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599" t="50889" r="1235" b="29500"/>
          <a:stretch/>
        </p:blipFill>
        <p:spPr>
          <a:xfrm>
            <a:off x="2725993" y="5513070"/>
            <a:ext cx="3124201" cy="1344930"/>
          </a:xfrm>
          <a:prstGeom prst="rect">
            <a:avLst/>
          </a:prstGeom>
        </p:spPr>
      </p:pic>
      <p:sp>
        <p:nvSpPr>
          <p:cNvPr id="9" name="TextBox 8">
            <a:extLst>
              <a:ext uri="{FF2B5EF4-FFF2-40B4-BE49-F238E27FC236}">
                <a16:creationId xmlns:a16="http://schemas.microsoft.com/office/drawing/2014/main" id="{195CBC5F-BAE9-46EC-B454-5EBC89B6D723}"/>
              </a:ext>
            </a:extLst>
          </p:cNvPr>
          <p:cNvSpPr txBox="1"/>
          <p:nvPr/>
        </p:nvSpPr>
        <p:spPr>
          <a:xfrm>
            <a:off x="189865" y="189028"/>
            <a:ext cx="1463040" cy="461665"/>
          </a:xfrm>
          <a:prstGeom prst="rect">
            <a:avLst/>
          </a:prstGeom>
          <a:solidFill>
            <a:schemeClr val="bg1"/>
          </a:solidFill>
        </p:spPr>
        <p:txBody>
          <a:bodyPr wrap="square" rtlCol="0">
            <a:spAutoFit/>
          </a:bodyPr>
          <a:lstStyle/>
          <a:p>
            <a:r>
              <a:rPr lang="en-US" b="1" dirty="0"/>
              <a:t>SPCS83</a:t>
            </a:r>
          </a:p>
        </p:txBody>
      </p:sp>
      <p:sp>
        <p:nvSpPr>
          <p:cNvPr id="10" name="TextBox 9">
            <a:extLst>
              <a:ext uri="{FF2B5EF4-FFF2-40B4-BE49-F238E27FC236}">
                <a16:creationId xmlns:a16="http://schemas.microsoft.com/office/drawing/2014/main" id="{B4C983A5-4C66-4DA6-AF10-424E90CF3A18}"/>
              </a:ext>
            </a:extLst>
          </p:cNvPr>
          <p:cNvSpPr txBox="1"/>
          <p:nvPr/>
        </p:nvSpPr>
        <p:spPr>
          <a:xfrm>
            <a:off x="10284710" y="190933"/>
            <a:ext cx="1717040" cy="461665"/>
          </a:xfrm>
          <a:prstGeom prst="rect">
            <a:avLst/>
          </a:prstGeom>
          <a:solidFill>
            <a:schemeClr val="bg1"/>
          </a:solidFill>
        </p:spPr>
        <p:txBody>
          <a:bodyPr wrap="square" rtlCol="0">
            <a:spAutoFit/>
          </a:bodyPr>
          <a:lstStyle/>
          <a:p>
            <a:r>
              <a:rPr lang="en-US" b="1" dirty="0"/>
              <a:t>SPCS2022</a:t>
            </a:r>
          </a:p>
        </p:txBody>
      </p:sp>
    </p:spTree>
    <p:extLst>
      <p:ext uri="{BB962C8B-B14F-4D97-AF65-F5344CB8AC3E}">
        <p14:creationId xmlns:p14="http://schemas.microsoft.com/office/powerpoint/2010/main" val="651875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52793"/>
            <a:ext cx="12191999" cy="915059"/>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pc="-20" dirty="0"/>
              <a:t>SPCS2022 </a:t>
            </a:r>
            <a:r>
              <a:rPr spc="-20" dirty="0"/>
              <a:t>Zone </a:t>
            </a:r>
            <a:r>
              <a:rPr lang="en-US" spc="-31" dirty="0"/>
              <a:t>L</a:t>
            </a:r>
            <a:r>
              <a:rPr spc="-31" dirty="0"/>
              <a:t>ayers </a:t>
            </a:r>
            <a:r>
              <a:rPr spc="-5" dirty="0"/>
              <a:t>and</a:t>
            </a:r>
            <a:r>
              <a:rPr dirty="0">
                <a:latin typeface="Cambria" panose="02040503050406030204" pitchFamily="18" charset="0"/>
                <a:ea typeface="Cambria" panose="02040503050406030204" pitchFamily="18" charset="0"/>
              </a:rPr>
              <a:t> </a:t>
            </a:r>
            <a:r>
              <a:rPr spc="-25" dirty="0"/>
              <a:t>LDPs</a:t>
            </a:r>
            <a:endParaRPr dirty="0">
              <a:latin typeface="Cambria" panose="02040503050406030204" pitchFamily="18" charset="0"/>
              <a:ea typeface="Cambria" panose="02040503050406030204" pitchFamily="18" charset="0"/>
            </a:endParaRPr>
          </a:p>
        </p:txBody>
      </p:sp>
      <p:sp>
        <p:nvSpPr>
          <p:cNvPr id="3" name="object 3"/>
          <p:cNvSpPr txBox="1"/>
          <p:nvPr/>
        </p:nvSpPr>
        <p:spPr>
          <a:xfrm>
            <a:off x="463245" y="1482391"/>
            <a:ext cx="11265513" cy="4336380"/>
          </a:xfrm>
          <a:prstGeom prst="rect">
            <a:avLst/>
          </a:prstGeom>
        </p:spPr>
        <p:txBody>
          <a:bodyPr vert="horz" wrap="square" lIns="0" tIns="62865" rIns="0" bIns="0" rtlCol="0">
            <a:spAutoFit/>
          </a:bodyPr>
          <a:lstStyle/>
          <a:p>
            <a:pPr marL="355591" indent="-342891" defTabSz="457189" fontAlgn="base">
              <a:spcBef>
                <a:spcPts val="495"/>
              </a:spcBef>
              <a:spcAft>
                <a:spcPts val="800"/>
              </a:spcAft>
              <a:buFont typeface="Arial"/>
              <a:buChar char="•"/>
              <a:tabLst>
                <a:tab pos="354956" algn="l"/>
                <a:tab pos="355591" algn="l"/>
              </a:tabLst>
              <a:defRPr/>
            </a:pPr>
            <a:r>
              <a:rPr sz="3733" spc="-15" dirty="0">
                <a:solidFill>
                  <a:prstClr val="black"/>
                </a:solidFill>
                <a:latin typeface="Cambria" panose="02040503050406030204" pitchFamily="18" charset="0"/>
                <a:ea typeface="Cambria" panose="02040503050406030204" pitchFamily="18" charset="0"/>
                <a:cs typeface="Calibri"/>
              </a:rPr>
              <a:t>Each </a:t>
            </a:r>
            <a:r>
              <a:rPr sz="3733" spc="-31" dirty="0">
                <a:solidFill>
                  <a:prstClr val="black"/>
                </a:solidFill>
                <a:latin typeface="Cambria" panose="02040503050406030204" pitchFamily="18" charset="0"/>
                <a:ea typeface="Cambria" panose="02040503050406030204" pitchFamily="18" charset="0"/>
                <a:cs typeface="Calibri"/>
              </a:rPr>
              <a:t>state </a:t>
            </a:r>
            <a:r>
              <a:rPr sz="3733" spc="-20" dirty="0">
                <a:solidFill>
                  <a:prstClr val="black"/>
                </a:solidFill>
                <a:latin typeface="Cambria" panose="02040503050406030204" pitchFamily="18" charset="0"/>
                <a:ea typeface="Cambria" panose="02040503050406030204" pitchFamily="18" charset="0"/>
                <a:cs typeface="Calibri"/>
              </a:rPr>
              <a:t>may have </a:t>
            </a:r>
            <a:r>
              <a:rPr sz="3733" spc="-15" dirty="0">
                <a:solidFill>
                  <a:prstClr val="black"/>
                </a:solidFill>
                <a:latin typeface="Cambria" panose="02040503050406030204" pitchFamily="18" charset="0"/>
                <a:ea typeface="Cambria" panose="02040503050406030204" pitchFamily="18" charset="0"/>
                <a:cs typeface="Calibri"/>
              </a:rPr>
              <a:t>max </a:t>
            </a:r>
            <a:r>
              <a:rPr sz="3733" dirty="0">
                <a:solidFill>
                  <a:prstClr val="black"/>
                </a:solidFill>
                <a:latin typeface="Cambria" panose="02040503050406030204" pitchFamily="18" charset="0"/>
                <a:ea typeface="Cambria" panose="02040503050406030204" pitchFamily="18" charset="0"/>
                <a:cs typeface="Calibri"/>
              </a:rPr>
              <a:t>of </a:t>
            </a:r>
            <a:r>
              <a:rPr lang="en-US" sz="3733" spc="-5" dirty="0">
                <a:solidFill>
                  <a:prstClr val="black"/>
                </a:solidFill>
                <a:latin typeface="Cambria" panose="02040503050406030204" pitchFamily="18" charset="0"/>
                <a:ea typeface="Cambria" panose="02040503050406030204" pitchFamily="18" charset="0"/>
                <a:cs typeface="Calibri"/>
              </a:rPr>
              <a:t>3</a:t>
            </a:r>
            <a:r>
              <a:rPr sz="3733" spc="-5" dirty="0">
                <a:solidFill>
                  <a:prstClr val="black"/>
                </a:solidFill>
                <a:latin typeface="Cambria" panose="02040503050406030204" pitchFamily="18" charset="0"/>
                <a:ea typeface="Cambria" panose="02040503050406030204" pitchFamily="18" charset="0"/>
                <a:cs typeface="Calibri"/>
              </a:rPr>
              <a:t> </a:t>
            </a:r>
            <a:r>
              <a:rPr sz="3733" spc="-20" dirty="0">
                <a:solidFill>
                  <a:prstClr val="black"/>
                </a:solidFill>
                <a:latin typeface="Cambria" panose="02040503050406030204" pitchFamily="18" charset="0"/>
                <a:ea typeface="Cambria" panose="02040503050406030204" pitchFamily="18" charset="0"/>
                <a:cs typeface="Calibri"/>
              </a:rPr>
              <a:t>zone “layers”</a:t>
            </a:r>
            <a:endParaRPr sz="3733" dirty="0">
              <a:solidFill>
                <a:prstClr val="black"/>
              </a:solidFill>
              <a:latin typeface="Cambria" panose="02040503050406030204" pitchFamily="18" charset="0"/>
              <a:ea typeface="Cambria" panose="02040503050406030204" pitchFamily="18" charset="0"/>
              <a:cs typeface="Calibri"/>
            </a:endParaRPr>
          </a:p>
          <a:p>
            <a:pPr marL="1079473" lvl="1" indent="-609585" defTabSz="457189" fontAlgn="base">
              <a:spcBef>
                <a:spcPts val="340"/>
              </a:spcBef>
              <a:spcAft>
                <a:spcPct val="0"/>
              </a:spcAft>
              <a:buFont typeface="+mj-lt"/>
              <a:buAutoNum type="arabicParenR"/>
              <a:tabLst>
                <a:tab pos="755632" algn="l"/>
              </a:tabLst>
              <a:defRPr/>
            </a:pPr>
            <a:r>
              <a:rPr sz="3200" spc="-5" dirty="0">
                <a:solidFill>
                  <a:prstClr val="black"/>
                </a:solidFill>
                <a:latin typeface="Cambria" panose="02040503050406030204" pitchFamily="18" charset="0"/>
                <a:ea typeface="Cambria" panose="02040503050406030204" pitchFamily="18" charset="0"/>
                <a:cs typeface="Calibri"/>
              </a:rPr>
              <a:t>One </a:t>
            </a:r>
            <a:r>
              <a:rPr sz="3200" spc="-20" dirty="0">
                <a:solidFill>
                  <a:prstClr val="black"/>
                </a:solidFill>
                <a:latin typeface="Cambria" panose="02040503050406030204" pitchFamily="18" charset="0"/>
                <a:ea typeface="Cambria" panose="02040503050406030204" pitchFamily="18" charset="0"/>
                <a:cs typeface="Calibri"/>
              </a:rPr>
              <a:t>layer </a:t>
            </a:r>
            <a:r>
              <a:rPr sz="3200" spc="-11" dirty="0">
                <a:solidFill>
                  <a:prstClr val="black"/>
                </a:solidFill>
                <a:latin typeface="Cambria" panose="02040503050406030204" pitchFamily="18" charset="0"/>
                <a:ea typeface="Cambria" panose="02040503050406030204" pitchFamily="18" charset="0"/>
                <a:cs typeface="Calibri"/>
              </a:rPr>
              <a:t>must </a:t>
            </a:r>
            <a:r>
              <a:rPr sz="3200" spc="-5" dirty="0">
                <a:solidFill>
                  <a:prstClr val="black"/>
                </a:solidFill>
                <a:latin typeface="Cambria" panose="02040503050406030204" pitchFamily="18" charset="0"/>
                <a:ea typeface="Cambria" panose="02040503050406030204" pitchFamily="18" charset="0"/>
                <a:cs typeface="Calibri"/>
              </a:rPr>
              <a:t>be </a:t>
            </a:r>
            <a:r>
              <a:rPr sz="3200" spc="-20" dirty="0">
                <a:solidFill>
                  <a:prstClr val="black"/>
                </a:solidFill>
                <a:latin typeface="Cambria" panose="02040503050406030204" pitchFamily="18" charset="0"/>
                <a:ea typeface="Cambria" panose="02040503050406030204" pitchFamily="18" charset="0"/>
                <a:cs typeface="Calibri"/>
              </a:rPr>
              <a:t>statewide zone</a:t>
            </a:r>
            <a:endParaRPr lang="en-US" sz="3200" spc="-5" dirty="0">
              <a:solidFill>
                <a:prstClr val="black"/>
              </a:solidFill>
              <a:latin typeface="Cambria" panose="02040503050406030204" pitchFamily="18" charset="0"/>
              <a:ea typeface="Cambria" panose="02040503050406030204" pitchFamily="18" charset="0"/>
              <a:cs typeface="Calibri"/>
            </a:endParaRPr>
          </a:p>
          <a:p>
            <a:pPr marL="1212820" lvl="2" indent="-285744" defTabSz="457189" fontAlgn="base">
              <a:spcBef>
                <a:spcPts val="340"/>
              </a:spcBef>
              <a:spcAft>
                <a:spcPts val="1600"/>
              </a:spcAft>
              <a:buFont typeface="Arial"/>
              <a:buChar char="–"/>
              <a:tabLst>
                <a:tab pos="755632" algn="l"/>
              </a:tabLst>
              <a:defRPr/>
            </a:pPr>
            <a:r>
              <a:rPr lang="en-US" sz="3200" b="1" spc="-5" dirty="0">
                <a:solidFill>
                  <a:prstClr val="black"/>
                </a:solidFill>
                <a:latin typeface="Cambria" panose="02040503050406030204" pitchFamily="18" charset="0"/>
                <a:ea typeface="Cambria" panose="02040503050406030204" pitchFamily="18" charset="0"/>
                <a:cs typeface="Calibri"/>
              </a:rPr>
              <a:t>West Virginia Single Statewide</a:t>
            </a:r>
            <a:endParaRPr sz="3200" b="1" dirty="0">
              <a:solidFill>
                <a:prstClr val="black"/>
              </a:solidFill>
              <a:latin typeface="Cambria" panose="02040503050406030204" pitchFamily="18" charset="0"/>
              <a:ea typeface="Cambria" panose="02040503050406030204" pitchFamily="18" charset="0"/>
              <a:cs typeface="Calibri"/>
            </a:endParaRPr>
          </a:p>
          <a:p>
            <a:pPr marL="1079473" lvl="1" indent="-609585" defTabSz="457189" fontAlgn="base">
              <a:spcBef>
                <a:spcPts val="311"/>
              </a:spcBef>
              <a:spcAft>
                <a:spcPct val="0"/>
              </a:spcAft>
              <a:buFont typeface="+mj-lt"/>
              <a:buAutoNum type="arabicParenR"/>
              <a:tabLst>
                <a:tab pos="755632" algn="l"/>
              </a:tabLst>
              <a:defRPr/>
            </a:pPr>
            <a:r>
              <a:rPr sz="3200" spc="-5" dirty="0">
                <a:solidFill>
                  <a:prstClr val="black"/>
                </a:solidFill>
                <a:latin typeface="Cambria" panose="02040503050406030204" pitchFamily="18" charset="0"/>
                <a:ea typeface="Cambria" panose="02040503050406030204" pitchFamily="18" charset="0"/>
                <a:cs typeface="Calibri"/>
              </a:rPr>
              <a:t>Other </a:t>
            </a:r>
            <a:r>
              <a:rPr sz="3200" spc="-25" dirty="0">
                <a:solidFill>
                  <a:prstClr val="black"/>
                </a:solidFill>
                <a:latin typeface="Cambria" panose="02040503050406030204" pitchFamily="18" charset="0"/>
                <a:ea typeface="Cambria" panose="02040503050406030204" pitchFamily="18" charset="0"/>
                <a:cs typeface="Calibri"/>
              </a:rPr>
              <a:t>layers </a:t>
            </a:r>
            <a:r>
              <a:rPr sz="3200" spc="-20" dirty="0">
                <a:solidFill>
                  <a:prstClr val="black"/>
                </a:solidFill>
                <a:latin typeface="Cambria" panose="02040503050406030204" pitchFamily="18" charset="0"/>
                <a:ea typeface="Cambria" panose="02040503050406030204" pitchFamily="18" charset="0"/>
                <a:cs typeface="Calibri"/>
              </a:rPr>
              <a:t>have </a:t>
            </a:r>
            <a:r>
              <a:rPr sz="3200" spc="-15" dirty="0">
                <a:solidFill>
                  <a:prstClr val="black"/>
                </a:solidFill>
                <a:latin typeface="Cambria" panose="02040503050406030204" pitchFamily="18" charset="0"/>
                <a:ea typeface="Cambria" panose="02040503050406030204" pitchFamily="18" charset="0"/>
                <a:cs typeface="Calibri"/>
              </a:rPr>
              <a:t>two </a:t>
            </a:r>
            <a:r>
              <a:rPr sz="3200" spc="-5" dirty="0">
                <a:solidFill>
                  <a:prstClr val="black"/>
                </a:solidFill>
                <a:latin typeface="Cambria" panose="02040503050406030204" pitchFamily="18" charset="0"/>
                <a:ea typeface="Cambria" panose="02040503050406030204" pitchFamily="18" charset="0"/>
                <a:cs typeface="Calibri"/>
              </a:rPr>
              <a:t>or </a:t>
            </a:r>
            <a:r>
              <a:rPr sz="3200" spc="-15" dirty="0">
                <a:solidFill>
                  <a:prstClr val="black"/>
                </a:solidFill>
                <a:latin typeface="Cambria" panose="02040503050406030204" pitchFamily="18" charset="0"/>
                <a:ea typeface="Cambria" panose="02040503050406030204" pitchFamily="18" charset="0"/>
                <a:cs typeface="Calibri"/>
              </a:rPr>
              <a:t>more </a:t>
            </a:r>
            <a:r>
              <a:rPr sz="3200" spc="-20" dirty="0">
                <a:solidFill>
                  <a:prstClr val="black"/>
                </a:solidFill>
                <a:latin typeface="Cambria" panose="02040503050406030204" pitchFamily="18" charset="0"/>
                <a:ea typeface="Cambria" panose="02040503050406030204" pitchFamily="18" charset="0"/>
                <a:cs typeface="Calibri"/>
              </a:rPr>
              <a:t>zones</a:t>
            </a:r>
            <a:endParaRPr lang="en-US" sz="3200" spc="-11" dirty="0">
              <a:solidFill>
                <a:prstClr val="black"/>
              </a:solidFill>
              <a:latin typeface="Cambria" panose="02040503050406030204" pitchFamily="18" charset="0"/>
              <a:ea typeface="Cambria" panose="02040503050406030204" pitchFamily="18" charset="0"/>
              <a:cs typeface="Calibri"/>
            </a:endParaRPr>
          </a:p>
          <a:p>
            <a:pPr marL="1212820" lvl="2" indent="-285744" defTabSz="457189" fontAlgn="base">
              <a:spcBef>
                <a:spcPts val="311"/>
              </a:spcBef>
              <a:spcAft>
                <a:spcPts val="1600"/>
              </a:spcAft>
              <a:buFont typeface="Arial"/>
              <a:buChar char="–"/>
              <a:tabLst>
                <a:tab pos="755632" algn="l"/>
              </a:tabLst>
              <a:defRPr/>
            </a:pPr>
            <a:r>
              <a:rPr lang="en-US" sz="3200" spc="-11" dirty="0">
                <a:solidFill>
                  <a:prstClr val="black"/>
                </a:solidFill>
                <a:latin typeface="Cambria" panose="02040503050406030204" pitchFamily="18" charset="0"/>
                <a:ea typeface="Cambria" panose="02040503050406030204" pitchFamily="18" charset="0"/>
                <a:cs typeface="Calibri"/>
              </a:rPr>
              <a:t>Multi-Zone</a:t>
            </a:r>
            <a:endParaRPr sz="3200" dirty="0">
              <a:solidFill>
                <a:prstClr val="black"/>
              </a:solidFill>
              <a:latin typeface="Cambria" panose="02040503050406030204" pitchFamily="18" charset="0"/>
              <a:ea typeface="Cambria" panose="02040503050406030204" pitchFamily="18" charset="0"/>
              <a:cs typeface="Calibri"/>
            </a:endParaRPr>
          </a:p>
          <a:p>
            <a:pPr marL="1079473" lvl="1" indent="-609585" defTabSz="457189" fontAlgn="base">
              <a:spcBef>
                <a:spcPts val="311"/>
              </a:spcBef>
              <a:spcAft>
                <a:spcPct val="0"/>
              </a:spcAft>
              <a:buFont typeface="+mj-lt"/>
              <a:buAutoNum type="arabicParenR"/>
              <a:tabLst>
                <a:tab pos="755632" algn="l"/>
              </a:tabLst>
              <a:defRPr/>
            </a:pPr>
            <a:r>
              <a:rPr lang="en-US" sz="3200" spc="-5" dirty="0">
                <a:solidFill>
                  <a:prstClr val="black"/>
                </a:solidFill>
                <a:latin typeface="Cambria" panose="02040503050406030204" pitchFamily="18" charset="0"/>
                <a:ea typeface="Cambria" panose="02040503050406030204" pitchFamily="18" charset="0"/>
                <a:cs typeface="Calibri"/>
              </a:rPr>
              <a:t>A third </a:t>
            </a:r>
            <a:r>
              <a:rPr lang="en-US" sz="3200" spc="-20" dirty="0">
                <a:solidFill>
                  <a:prstClr val="black"/>
                </a:solidFill>
                <a:latin typeface="Cambria" panose="02040503050406030204" pitchFamily="18" charset="0"/>
                <a:ea typeface="Cambria" panose="02040503050406030204" pitchFamily="18" charset="0"/>
                <a:cs typeface="Calibri"/>
              </a:rPr>
              <a:t>layer</a:t>
            </a:r>
            <a:r>
              <a:rPr sz="3200" spc="-20" dirty="0">
                <a:solidFill>
                  <a:prstClr val="black"/>
                </a:solidFill>
                <a:latin typeface="Cambria" panose="02040503050406030204" pitchFamily="18" charset="0"/>
                <a:ea typeface="Cambria" panose="02040503050406030204" pitchFamily="18" charset="0"/>
                <a:cs typeface="Calibri"/>
              </a:rPr>
              <a:t> </a:t>
            </a:r>
            <a:r>
              <a:rPr sz="3200" spc="-15" dirty="0">
                <a:solidFill>
                  <a:prstClr val="black"/>
                </a:solidFill>
                <a:latin typeface="Cambria" panose="02040503050406030204" pitchFamily="18" charset="0"/>
                <a:ea typeface="Cambria" panose="02040503050406030204" pitchFamily="18" charset="0"/>
                <a:cs typeface="Calibri"/>
              </a:rPr>
              <a:t>can</a:t>
            </a:r>
            <a:r>
              <a:rPr lang="en-US" sz="3200" spc="-15" dirty="0">
                <a:solidFill>
                  <a:prstClr val="black"/>
                </a:solidFill>
                <a:latin typeface="Cambria" panose="02040503050406030204" pitchFamily="18" charset="0"/>
                <a:ea typeface="Cambria" panose="02040503050406030204" pitchFamily="18" charset="0"/>
                <a:cs typeface="Calibri"/>
              </a:rPr>
              <a:t> exist, but can only be</a:t>
            </a:r>
            <a:r>
              <a:rPr sz="3200" spc="-20" dirty="0">
                <a:solidFill>
                  <a:prstClr val="black"/>
                </a:solidFill>
                <a:latin typeface="Cambria" panose="02040503050406030204" pitchFamily="18" charset="0"/>
                <a:ea typeface="Cambria" panose="02040503050406030204" pitchFamily="18" charset="0"/>
                <a:cs typeface="Calibri"/>
              </a:rPr>
              <a:t> </a:t>
            </a:r>
            <a:r>
              <a:rPr lang="en-US" sz="3200" spc="-11" dirty="0">
                <a:solidFill>
                  <a:prstClr val="black"/>
                </a:solidFill>
                <a:latin typeface="Cambria" panose="02040503050406030204" pitchFamily="18" charset="0"/>
                <a:ea typeface="Cambria" panose="02040503050406030204" pitchFamily="18" charset="0"/>
                <a:cs typeface="Calibri"/>
              </a:rPr>
              <a:t>partial</a:t>
            </a:r>
            <a:r>
              <a:rPr sz="3200" spc="65" dirty="0">
                <a:solidFill>
                  <a:prstClr val="black"/>
                </a:solidFill>
                <a:latin typeface="Cambria" panose="02040503050406030204" pitchFamily="18" charset="0"/>
                <a:ea typeface="Cambria" panose="02040503050406030204" pitchFamily="18" charset="0"/>
                <a:cs typeface="Calibri"/>
              </a:rPr>
              <a:t> </a:t>
            </a:r>
            <a:r>
              <a:rPr sz="3200" spc="-25" dirty="0">
                <a:solidFill>
                  <a:prstClr val="black"/>
                </a:solidFill>
                <a:latin typeface="Cambria" panose="02040503050406030204" pitchFamily="18" charset="0"/>
                <a:ea typeface="Cambria" panose="02040503050406030204" pitchFamily="18" charset="0"/>
                <a:cs typeface="Calibri"/>
              </a:rPr>
              <a:t>coverage</a:t>
            </a:r>
            <a:endParaRPr lang="en-US" sz="3200" spc="-25" dirty="0">
              <a:solidFill>
                <a:prstClr val="black"/>
              </a:solidFill>
              <a:latin typeface="Cambria" panose="02040503050406030204" pitchFamily="18" charset="0"/>
              <a:ea typeface="Cambria" panose="02040503050406030204" pitchFamily="18" charset="0"/>
              <a:cs typeface="Calibri"/>
            </a:endParaRPr>
          </a:p>
          <a:p>
            <a:pPr marL="1212820" lvl="2" indent="-285744" defTabSz="457189" fontAlgn="base">
              <a:spcBef>
                <a:spcPts val="311"/>
              </a:spcBef>
              <a:spcAft>
                <a:spcPct val="0"/>
              </a:spcAft>
              <a:buFont typeface="Arial"/>
              <a:buChar char="–"/>
              <a:tabLst>
                <a:tab pos="755632" algn="l"/>
              </a:tabLst>
              <a:defRPr/>
            </a:pPr>
            <a:r>
              <a:rPr lang="en-US" sz="3200" spc="-25" dirty="0">
                <a:solidFill>
                  <a:prstClr val="black"/>
                </a:solidFill>
                <a:latin typeface="Cambria" panose="02040503050406030204" pitchFamily="18" charset="0"/>
                <a:ea typeface="Cambria" panose="02040503050406030204" pitchFamily="18" charset="0"/>
                <a:cs typeface="Calibri"/>
              </a:rPr>
              <a:t>Low Distortion Projections (LDPs) for specific areas</a:t>
            </a:r>
          </a:p>
        </p:txBody>
      </p:sp>
    </p:spTree>
    <p:extLst>
      <p:ext uri="{BB962C8B-B14F-4D97-AF65-F5344CB8AC3E}">
        <p14:creationId xmlns:p14="http://schemas.microsoft.com/office/powerpoint/2010/main" val="3165612905"/>
      </p:ext>
    </p:extLst>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3D0BF9-8757-45A5-B3A4-0171720275F1}"/>
              </a:ext>
            </a:extLst>
          </p:cNvPr>
          <p:cNvSpPr>
            <a:spLocks noGrp="1"/>
          </p:cNvSpPr>
          <p:nvPr>
            <p:ph type="title"/>
          </p:nvPr>
        </p:nvSpPr>
        <p:spPr>
          <a:xfrm>
            <a:off x="1524000" y="336844"/>
            <a:ext cx="9144000" cy="822643"/>
          </a:xfrm>
        </p:spPr>
        <p:txBody>
          <a:bodyPr>
            <a:normAutofit fontScale="90000"/>
          </a:bodyPr>
          <a:lstStyle/>
          <a:p>
            <a:r>
              <a:rPr dirty="0" lang="en-US">
                <a:latin charset="0" panose="02040503050406030204" pitchFamily="18" typeface="Cambria"/>
                <a:ea charset="0" panose="02040503050406030204" pitchFamily="18" typeface="Cambria"/>
              </a:rPr>
              <a:t>Zone Layers</a:t>
            </a:r>
          </a:p>
        </p:txBody>
      </p:sp>
      <p:pic>
        <p:nvPicPr>
          <p:cNvPr id="13" name="Picture 12">
            <a:extLst>
              <a:ext uri="{FF2B5EF4-FFF2-40B4-BE49-F238E27FC236}">
                <a16:creationId xmlns:a16="http://schemas.microsoft.com/office/drawing/2014/main" id="{6253CC44-7466-9AD7-9BE7-66517C9AE975}"/>
              </a:ext>
            </a:extLst>
          </p:cNvPr>
          <p:cNvPicPr>
            <a:picLocks noChangeAspect="1"/>
          </p:cNvPicPr>
          <p:nvPr/>
        </p:nvPicPr>
        <p:blipFill rotWithShape="1">
          <a:blip r:embed="rId2"/>
          <a:srcRect b="36" l="7" r="18" t="18"/>
          <a:stretch/>
        </p:blipFill>
        <p:spPr>
          <a:xfrm>
            <a:off x="45720" y="1879928"/>
            <a:ext cx="3822549" cy="4519522"/>
          </a:xfrm>
          <a:prstGeom prst="rect">
            <a:avLst/>
          </a:prstGeom>
          <a:ln w="38100">
            <a:solidFill>
              <a:srgbClr val="7030A0"/>
            </a:solidFill>
          </a:ln>
        </p:spPr>
      </p:pic>
      <p:pic>
        <p:nvPicPr>
          <p:cNvPr id="14" name="Picture 13">
            <a:extLst>
              <a:ext uri="{FF2B5EF4-FFF2-40B4-BE49-F238E27FC236}">
                <a16:creationId xmlns:a16="http://schemas.microsoft.com/office/drawing/2014/main" id="{D611B0C9-97C8-1FAC-0329-3171631B65D1}"/>
              </a:ext>
            </a:extLst>
          </p:cNvPr>
          <p:cNvPicPr>
            <a:picLocks noChangeAspect="1"/>
          </p:cNvPicPr>
          <p:nvPr/>
        </p:nvPicPr>
        <p:blipFill rotWithShape="1">
          <a:blip r:embed="rId3"/>
          <a:srcRect b="37" l="7" r="18" t="17"/>
          <a:stretch/>
        </p:blipFill>
        <p:spPr>
          <a:xfrm>
            <a:off x="4184726" y="1872289"/>
            <a:ext cx="3822549" cy="4519522"/>
          </a:xfrm>
          <a:prstGeom prst="rect">
            <a:avLst/>
          </a:prstGeom>
          <a:ln w="38100">
            <a:solidFill>
              <a:srgbClr val="FFFF00"/>
            </a:solidFill>
          </a:ln>
        </p:spPr>
      </p:pic>
      <p:pic>
        <p:nvPicPr>
          <p:cNvPr id="15" name="Picture 14">
            <a:extLst>
              <a:ext uri="{FF2B5EF4-FFF2-40B4-BE49-F238E27FC236}">
                <a16:creationId xmlns:a16="http://schemas.microsoft.com/office/drawing/2014/main" id="{D7573498-BF77-A025-5618-177904E5F15D}"/>
              </a:ext>
            </a:extLst>
          </p:cNvPr>
          <p:cNvPicPr>
            <a:picLocks noChangeAspect="1"/>
          </p:cNvPicPr>
          <p:nvPr/>
        </p:nvPicPr>
        <p:blipFill rotWithShape="1">
          <a:blip r:embed="rId4"/>
          <a:srcRect b="36" l="7" r="18" t="17"/>
          <a:stretch/>
        </p:blipFill>
        <p:spPr>
          <a:xfrm>
            <a:off x="8323730" y="1888411"/>
            <a:ext cx="3822550" cy="4511040"/>
          </a:xfrm>
          <a:prstGeom prst="rect">
            <a:avLst/>
          </a:prstGeom>
          <a:ln w="38100">
            <a:solidFill>
              <a:srgbClr val="FF0000"/>
            </a:solidFill>
          </a:ln>
        </p:spPr>
      </p:pic>
      <p:sp>
        <p:nvSpPr>
          <p:cNvPr id="16" name="TextBox 15">
            <a:extLst>
              <a:ext uri="{FF2B5EF4-FFF2-40B4-BE49-F238E27FC236}">
                <a16:creationId xmlns:a16="http://schemas.microsoft.com/office/drawing/2014/main" id="{C79E9769-039B-18F3-A4BB-A453F4BE1C46}"/>
              </a:ext>
            </a:extLst>
          </p:cNvPr>
          <p:cNvSpPr txBox="1"/>
          <p:nvPr/>
        </p:nvSpPr>
        <p:spPr>
          <a:xfrm>
            <a:off x="45720" y="1356257"/>
            <a:ext cx="3822549" cy="532153"/>
          </a:xfrm>
          <a:prstGeom prst="rect">
            <a:avLst/>
          </a:prstGeom>
          <a:noFill/>
        </p:spPr>
        <p:txBody>
          <a:bodyPr rtlCol="0" wrap="square">
            <a:noAutofit/>
          </a:bodyPr>
          <a:lstStyle/>
          <a:p>
            <a:pPr algn="ctr"/>
            <a:r>
              <a:rPr dirty="0" lang="en-US">
                <a:latin charset="0" panose="02040503050406030204" pitchFamily="18" typeface="Cambria"/>
                <a:ea charset="0" panose="02040503050406030204" pitchFamily="18" typeface="Cambria"/>
              </a:rPr>
              <a:t>Single Statewide</a:t>
            </a:r>
          </a:p>
        </p:txBody>
      </p:sp>
      <p:sp>
        <p:nvSpPr>
          <p:cNvPr id="17" name="TextBox 16">
            <a:extLst>
              <a:ext uri="{FF2B5EF4-FFF2-40B4-BE49-F238E27FC236}">
                <a16:creationId xmlns:a16="http://schemas.microsoft.com/office/drawing/2014/main" id="{50468141-E2CC-3C3A-AB0B-BDD5DAC50AD9}"/>
              </a:ext>
            </a:extLst>
          </p:cNvPr>
          <p:cNvSpPr txBox="1"/>
          <p:nvPr/>
        </p:nvSpPr>
        <p:spPr>
          <a:xfrm>
            <a:off x="4184726" y="1334499"/>
            <a:ext cx="3822549" cy="532153"/>
          </a:xfrm>
          <a:prstGeom prst="rect">
            <a:avLst/>
          </a:prstGeom>
          <a:noFill/>
        </p:spPr>
        <p:txBody>
          <a:bodyPr rtlCol="0" wrap="square">
            <a:noAutofit/>
          </a:bodyPr>
          <a:lstStyle/>
          <a:p>
            <a:pPr algn="ctr"/>
            <a:r>
              <a:rPr dirty="0" lang="en-US">
                <a:latin charset="0" panose="02040503050406030204" pitchFamily="18" typeface="Cambria"/>
                <a:ea charset="0" panose="02040503050406030204" pitchFamily="18" typeface="Cambria"/>
              </a:rPr>
              <a:t>Multi-Zone Complete</a:t>
            </a:r>
          </a:p>
        </p:txBody>
      </p:sp>
      <p:sp>
        <p:nvSpPr>
          <p:cNvPr id="18" name="TextBox 17">
            <a:extLst>
              <a:ext uri="{FF2B5EF4-FFF2-40B4-BE49-F238E27FC236}">
                <a16:creationId xmlns:a16="http://schemas.microsoft.com/office/drawing/2014/main" id="{C82EA4EF-B052-A725-3D14-12BF6CE2EAD7}"/>
              </a:ext>
            </a:extLst>
          </p:cNvPr>
          <p:cNvSpPr txBox="1"/>
          <p:nvPr/>
        </p:nvSpPr>
        <p:spPr>
          <a:xfrm>
            <a:off x="8323730" y="1334499"/>
            <a:ext cx="3822549" cy="532153"/>
          </a:xfrm>
          <a:prstGeom prst="rect">
            <a:avLst/>
          </a:prstGeom>
          <a:noFill/>
        </p:spPr>
        <p:txBody>
          <a:bodyPr rtlCol="0" wrap="square">
            <a:noAutofit/>
          </a:bodyPr>
          <a:lstStyle/>
          <a:p>
            <a:pPr algn="ctr"/>
            <a:r>
              <a:rPr dirty="0" lang="en-US">
                <a:latin charset="0" panose="02040503050406030204" pitchFamily="18" typeface="Cambria"/>
                <a:ea charset="0" panose="02040503050406030204" pitchFamily="18" typeface="Cambria"/>
              </a:rPr>
              <a:t>Multi-Zone Partial</a:t>
            </a:r>
          </a:p>
        </p:txBody>
      </p:sp>
    </p:spTree>
    <p:extLst>
      <p:ext uri="{BB962C8B-B14F-4D97-AF65-F5344CB8AC3E}">
        <p14:creationId xmlns:p14="http://schemas.microsoft.com/office/powerpoint/2010/main" val="3390052595"/>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xit" presetID="31" presetSubtype="0">
                                  <p:stCondLst>
                                    <p:cond delay="0"/>
                                  </p:stCondLst>
                                  <p:childTnLst>
                                    <p:anim calcmode="lin" valueType="num">
                                      <p:cBhvr>
                                        <p:cTn dur="1000" id="6"/>
                                        <p:tgtEl>
                                          <p:spTgt spid="13"/>
                                        </p:tgtEl>
                                        <p:attrNameLst>
                                          <p:attrName>ppt_w</p:attrName>
                                        </p:attrNameLst>
                                      </p:cBhvr>
                                      <p:tavLst>
                                        <p:tav tm="0">
                                          <p:val>
                                            <p:strVal val="ppt_w"/>
                                          </p:val>
                                        </p:tav>
                                        <p:tav tm="100000">
                                          <p:val>
                                            <p:fltVal val="0"/>
                                          </p:val>
                                        </p:tav>
                                      </p:tavLst>
                                    </p:anim>
                                    <p:anim calcmode="lin" valueType="num">
                                      <p:cBhvr>
                                        <p:cTn dur="1000" id="7"/>
                                        <p:tgtEl>
                                          <p:spTgt spid="13"/>
                                        </p:tgtEl>
                                        <p:attrNameLst>
                                          <p:attrName>ppt_h</p:attrName>
                                        </p:attrNameLst>
                                      </p:cBhvr>
                                      <p:tavLst>
                                        <p:tav tm="0">
                                          <p:val>
                                            <p:strVal val="ppt_h"/>
                                          </p:val>
                                        </p:tav>
                                        <p:tav tm="100000">
                                          <p:val>
                                            <p:fltVal val="0"/>
                                          </p:val>
                                        </p:tav>
                                      </p:tavLst>
                                    </p:anim>
                                    <p:anim calcmode="lin" valueType="num">
                                      <p:cBhvr>
                                        <p:cTn dur="1000" id="8"/>
                                        <p:tgtEl>
                                          <p:spTgt spid="13"/>
                                        </p:tgtEl>
                                        <p:attrNameLst>
                                          <p:attrName>style.rotation</p:attrName>
                                        </p:attrNameLst>
                                      </p:cBhvr>
                                      <p:tavLst>
                                        <p:tav tm="0">
                                          <p:val>
                                            <p:fltVal val="0"/>
                                          </p:val>
                                        </p:tav>
                                        <p:tav tm="100000">
                                          <p:val>
                                            <p:fltVal val="90"/>
                                          </p:val>
                                        </p:tav>
                                      </p:tavLst>
                                    </p:anim>
                                    <p:animEffect filter="fade" transition="out">
                                      <p:cBhvr>
                                        <p:cTn dur="1000" id="9"/>
                                        <p:tgtEl>
                                          <p:spTgt spid="13"/>
                                        </p:tgtEl>
                                      </p:cBhvr>
                                    </p:animEffect>
                                    <p:set>
                                      <p:cBhvr>
                                        <p:cTn dur="1" fill="hold" id="10">
                                          <p:stCondLst>
                                            <p:cond delay="999"/>
                                          </p:stCondLst>
                                        </p:cTn>
                                        <p:tgtEl>
                                          <p:spTgt spid="13"/>
                                        </p:tgtEl>
                                        <p:attrNameLst>
                                          <p:attrName>style.visibility</p:attrName>
                                        </p:attrNameLst>
                                      </p:cBhvr>
                                      <p:to>
                                        <p:strVal val="hidden"/>
                                      </p:to>
                                    </p:set>
                                  </p:childTnLst>
                                </p:cTn>
                              </p:par>
                              <p:par>
                                <p:cTn fill="hold" id="11" nodeType="withEffect" presetClass="exit" presetID="31" presetSubtype="0">
                                  <p:stCondLst>
                                    <p:cond delay="0"/>
                                  </p:stCondLst>
                                  <p:childTnLst>
                                    <p:anim calcmode="lin" valueType="num">
                                      <p:cBhvr>
                                        <p:cTn dur="1000" id="12"/>
                                        <p:tgtEl>
                                          <p:spTgt spid="14"/>
                                        </p:tgtEl>
                                        <p:attrNameLst>
                                          <p:attrName>ppt_w</p:attrName>
                                        </p:attrNameLst>
                                      </p:cBhvr>
                                      <p:tavLst>
                                        <p:tav tm="0">
                                          <p:val>
                                            <p:strVal val="ppt_w"/>
                                          </p:val>
                                        </p:tav>
                                        <p:tav tm="100000">
                                          <p:val>
                                            <p:fltVal val="0"/>
                                          </p:val>
                                        </p:tav>
                                      </p:tavLst>
                                    </p:anim>
                                    <p:anim calcmode="lin" valueType="num">
                                      <p:cBhvr>
                                        <p:cTn dur="1000" id="13"/>
                                        <p:tgtEl>
                                          <p:spTgt spid="14"/>
                                        </p:tgtEl>
                                        <p:attrNameLst>
                                          <p:attrName>ppt_h</p:attrName>
                                        </p:attrNameLst>
                                      </p:cBhvr>
                                      <p:tavLst>
                                        <p:tav tm="0">
                                          <p:val>
                                            <p:strVal val="ppt_h"/>
                                          </p:val>
                                        </p:tav>
                                        <p:tav tm="100000">
                                          <p:val>
                                            <p:fltVal val="0"/>
                                          </p:val>
                                        </p:tav>
                                      </p:tavLst>
                                    </p:anim>
                                    <p:anim calcmode="lin" valueType="num">
                                      <p:cBhvr>
                                        <p:cTn dur="1000" id="14"/>
                                        <p:tgtEl>
                                          <p:spTgt spid="14"/>
                                        </p:tgtEl>
                                        <p:attrNameLst>
                                          <p:attrName>style.rotation</p:attrName>
                                        </p:attrNameLst>
                                      </p:cBhvr>
                                      <p:tavLst>
                                        <p:tav tm="0">
                                          <p:val>
                                            <p:fltVal val="0"/>
                                          </p:val>
                                        </p:tav>
                                        <p:tav tm="100000">
                                          <p:val>
                                            <p:fltVal val="90"/>
                                          </p:val>
                                        </p:tav>
                                      </p:tavLst>
                                    </p:anim>
                                    <p:animEffect filter="fade" transition="out">
                                      <p:cBhvr>
                                        <p:cTn dur="1000" id="15"/>
                                        <p:tgtEl>
                                          <p:spTgt spid="14"/>
                                        </p:tgtEl>
                                      </p:cBhvr>
                                    </p:animEffect>
                                    <p:set>
                                      <p:cBhvr>
                                        <p:cTn dur="1" fill="hold" id="16">
                                          <p:stCondLst>
                                            <p:cond delay="999"/>
                                          </p:stCondLst>
                                        </p:cTn>
                                        <p:tgtEl>
                                          <p:spTgt spid="14"/>
                                        </p:tgtEl>
                                        <p:attrNameLst>
                                          <p:attrName>style.visibility</p:attrName>
                                        </p:attrNameLst>
                                      </p:cBhvr>
                                      <p:to>
                                        <p:strVal val="hidden"/>
                                      </p:to>
                                    </p:set>
                                  </p:childTnLst>
                                </p:cTn>
                              </p:par>
                              <p:par>
                                <p:cTn fill="hold" id="17" nodeType="withEffect" presetClass="exit" presetID="31" presetSubtype="0">
                                  <p:stCondLst>
                                    <p:cond delay="0"/>
                                  </p:stCondLst>
                                  <p:childTnLst>
                                    <p:anim calcmode="lin" valueType="num">
                                      <p:cBhvr>
                                        <p:cTn dur="1000" id="18"/>
                                        <p:tgtEl>
                                          <p:spTgt spid="15"/>
                                        </p:tgtEl>
                                        <p:attrNameLst>
                                          <p:attrName>ppt_w</p:attrName>
                                        </p:attrNameLst>
                                      </p:cBhvr>
                                      <p:tavLst>
                                        <p:tav tm="0">
                                          <p:val>
                                            <p:strVal val="ppt_w"/>
                                          </p:val>
                                        </p:tav>
                                        <p:tav tm="100000">
                                          <p:val>
                                            <p:fltVal val="0"/>
                                          </p:val>
                                        </p:tav>
                                      </p:tavLst>
                                    </p:anim>
                                    <p:anim calcmode="lin" valueType="num">
                                      <p:cBhvr>
                                        <p:cTn dur="1000" id="19"/>
                                        <p:tgtEl>
                                          <p:spTgt spid="15"/>
                                        </p:tgtEl>
                                        <p:attrNameLst>
                                          <p:attrName>ppt_h</p:attrName>
                                        </p:attrNameLst>
                                      </p:cBhvr>
                                      <p:tavLst>
                                        <p:tav tm="0">
                                          <p:val>
                                            <p:strVal val="ppt_h"/>
                                          </p:val>
                                        </p:tav>
                                        <p:tav tm="100000">
                                          <p:val>
                                            <p:fltVal val="0"/>
                                          </p:val>
                                        </p:tav>
                                      </p:tavLst>
                                    </p:anim>
                                    <p:anim calcmode="lin" valueType="num">
                                      <p:cBhvr>
                                        <p:cTn dur="1000" id="20"/>
                                        <p:tgtEl>
                                          <p:spTgt spid="15"/>
                                        </p:tgtEl>
                                        <p:attrNameLst>
                                          <p:attrName>style.rotation</p:attrName>
                                        </p:attrNameLst>
                                      </p:cBhvr>
                                      <p:tavLst>
                                        <p:tav tm="0">
                                          <p:val>
                                            <p:fltVal val="0"/>
                                          </p:val>
                                        </p:tav>
                                        <p:tav tm="100000">
                                          <p:val>
                                            <p:fltVal val="90"/>
                                          </p:val>
                                        </p:tav>
                                      </p:tavLst>
                                    </p:anim>
                                    <p:animEffect filter="fade" transition="out">
                                      <p:cBhvr>
                                        <p:cTn dur="1000" id="21"/>
                                        <p:tgtEl>
                                          <p:spTgt spid="15"/>
                                        </p:tgtEl>
                                      </p:cBhvr>
                                    </p:animEffect>
                                    <p:set>
                                      <p:cBhvr>
                                        <p:cTn dur="1" fill="hold" id="22">
                                          <p:stCondLst>
                                            <p:cond delay="999"/>
                                          </p:stCondLst>
                                        </p:cTn>
                                        <p:tgtEl>
                                          <p:spTgt spid="15"/>
                                        </p:tgtEl>
                                        <p:attrNameLst>
                                          <p:attrName>style.visibility</p:attrName>
                                        </p:attrNameLst>
                                      </p:cBhvr>
                                      <p:to>
                                        <p:strVal val="hidden"/>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3D0BF9-8757-45A5-B3A4-0171720275F1}"/>
              </a:ext>
            </a:extLst>
          </p:cNvPr>
          <p:cNvSpPr>
            <a:spLocks noGrp="1"/>
          </p:cNvSpPr>
          <p:nvPr>
            <p:ph type="title"/>
          </p:nvPr>
        </p:nvSpPr>
        <p:spPr>
          <a:xfrm>
            <a:off x="1524000" y="336844"/>
            <a:ext cx="9144000" cy="822643"/>
          </a:xfrm>
        </p:spPr>
        <p:txBody>
          <a:bodyPr>
            <a:normAutofit fontScale="90000"/>
          </a:bodyPr>
          <a:lstStyle/>
          <a:p>
            <a:r>
              <a:rPr dirty="0" lang="en-US">
                <a:latin charset="0" panose="02040503050406030204" pitchFamily="18" typeface="Cambria"/>
                <a:ea charset="0" panose="02040503050406030204" pitchFamily="18" typeface="Cambria"/>
              </a:rPr>
              <a:t>Zone Layers</a:t>
            </a:r>
          </a:p>
        </p:txBody>
      </p:sp>
      <p:pic>
        <p:nvPicPr>
          <p:cNvPr hidden="1" id="13" name="Picture 12">
            <a:extLst>
              <a:ext uri="{FF2B5EF4-FFF2-40B4-BE49-F238E27FC236}">
                <a16:creationId xmlns:a16="http://schemas.microsoft.com/office/drawing/2014/main" id="{6253CC44-7466-9AD7-9BE7-66517C9AE975}"/>
              </a:ext>
            </a:extLst>
          </p:cNvPr>
          <p:cNvPicPr>
            <a:picLocks noChangeAspect="1"/>
          </p:cNvPicPr>
          <p:nvPr/>
        </p:nvPicPr>
        <p:blipFill rotWithShape="1">
          <a:blip r:embed="rId2"/>
          <a:srcRect b="36" l="7" r="18" t="18"/>
          <a:stretch/>
        </p:blipFill>
        <p:spPr>
          <a:xfrm>
            <a:off x="106680" y="1208768"/>
            <a:ext cx="4700703" cy="5557791"/>
          </a:xfrm>
          <a:prstGeom prst="rect">
            <a:avLst/>
          </a:prstGeom>
        </p:spPr>
      </p:pic>
      <p:pic>
        <p:nvPicPr>
          <p:cNvPr hidden="1" id="14" name="Picture 13">
            <a:extLst>
              <a:ext uri="{FF2B5EF4-FFF2-40B4-BE49-F238E27FC236}">
                <a16:creationId xmlns:a16="http://schemas.microsoft.com/office/drawing/2014/main" id="{D611B0C9-97C8-1FAC-0329-3171631B65D1}"/>
              </a:ext>
            </a:extLst>
          </p:cNvPr>
          <p:cNvPicPr>
            <a:picLocks noChangeAspect="1"/>
          </p:cNvPicPr>
          <p:nvPr/>
        </p:nvPicPr>
        <p:blipFill rotWithShape="1">
          <a:blip r:embed="rId3"/>
          <a:srcRect b="37" l="7" r="18" t="17"/>
          <a:stretch/>
        </p:blipFill>
        <p:spPr>
          <a:xfrm>
            <a:off x="3738154" y="1201129"/>
            <a:ext cx="4700703" cy="5557791"/>
          </a:xfrm>
          <a:prstGeom prst="rect">
            <a:avLst/>
          </a:prstGeom>
        </p:spPr>
      </p:pic>
      <p:pic>
        <p:nvPicPr>
          <p:cNvPr hidden="1" id="15" name="Picture 14">
            <a:extLst>
              <a:ext uri="{FF2B5EF4-FFF2-40B4-BE49-F238E27FC236}">
                <a16:creationId xmlns:a16="http://schemas.microsoft.com/office/drawing/2014/main" id="{D7573498-BF77-A025-5618-177904E5F15D}"/>
              </a:ext>
            </a:extLst>
          </p:cNvPr>
          <p:cNvPicPr>
            <a:picLocks noChangeAspect="1"/>
          </p:cNvPicPr>
          <p:nvPr/>
        </p:nvPicPr>
        <p:blipFill rotWithShape="1">
          <a:blip r:embed="rId4"/>
          <a:srcRect b="36" l="7" r="18" t="17"/>
          <a:stretch/>
        </p:blipFill>
        <p:spPr>
          <a:xfrm>
            <a:off x="7369628" y="1219200"/>
            <a:ext cx="4700703" cy="5547360"/>
          </a:xfrm>
          <a:prstGeom prst="rect">
            <a:avLst/>
          </a:prstGeom>
        </p:spPr>
      </p:pic>
      <p:pic>
        <p:nvPicPr>
          <p:cNvPr id="12" name="Picture 11">
            <a:extLst>
              <a:ext uri="{FF2B5EF4-FFF2-40B4-BE49-F238E27FC236}">
                <a16:creationId xmlns:a16="http://schemas.microsoft.com/office/drawing/2014/main" id="{944E9506-EF02-2FAF-3BDB-04188298A3B8}"/>
              </a:ext>
            </a:extLst>
          </p:cNvPr>
          <p:cNvPicPr>
            <a:picLocks noChangeAspect="1"/>
          </p:cNvPicPr>
          <p:nvPr/>
        </p:nvPicPr>
        <p:blipFill rotWithShape="1">
          <a:blip r:embed="rId2"/>
          <a:srcRect b="36" l="7" r="18" t="18"/>
          <a:stretch/>
        </p:blipFill>
        <p:spPr>
          <a:xfrm>
            <a:off x="2080090" y="2634817"/>
            <a:ext cx="5454585" cy="6449130"/>
          </a:xfrm>
          <a:prstGeom prst="rect">
            <a:avLst/>
          </a:prstGeom>
          <a:ln w="25400">
            <a:solidFill>
              <a:srgbClr val="7030A0"/>
            </a:solidFill>
          </a:ln>
          <a:scene3d>
            <a:camera prst="isometricOffAxis2Top">
              <a:rot lat="17931910" lon="3733587" rev="17685599"/>
            </a:camera>
            <a:lightRig dir="t" rig="threePt"/>
          </a:scene3d>
          <a:sp3d prstMaterial="softEdge"/>
        </p:spPr>
      </p:pic>
      <p:pic>
        <p:nvPicPr>
          <p:cNvPr id="7" name="Picture 6">
            <a:extLst>
              <a:ext uri="{FF2B5EF4-FFF2-40B4-BE49-F238E27FC236}">
                <a16:creationId xmlns:a16="http://schemas.microsoft.com/office/drawing/2014/main" id="{445270C6-07DC-4705-CA5B-7D17CF951655}"/>
              </a:ext>
            </a:extLst>
          </p:cNvPr>
          <p:cNvPicPr>
            <a:picLocks noChangeAspect="1"/>
          </p:cNvPicPr>
          <p:nvPr/>
        </p:nvPicPr>
        <p:blipFill rotWithShape="1">
          <a:blip r:embed="rId3"/>
          <a:srcRect b="37" l="7" r="18" t="17"/>
          <a:stretch/>
        </p:blipFill>
        <p:spPr>
          <a:xfrm>
            <a:off x="3368707" y="992262"/>
            <a:ext cx="5454585" cy="6449130"/>
          </a:xfrm>
          <a:prstGeom prst="rect">
            <a:avLst/>
          </a:prstGeom>
          <a:ln w="25400">
            <a:solidFill>
              <a:srgbClr val="FFFF00"/>
            </a:solidFill>
          </a:ln>
          <a:scene3d>
            <a:camera prst="isometricOffAxis2Top">
              <a:rot lat="17931910" lon="3733587" rev="17685599"/>
            </a:camera>
            <a:lightRig dir="t" rig="threePt"/>
          </a:scene3d>
          <a:sp3d prstMaterial="softEdge"/>
        </p:spPr>
      </p:pic>
      <p:pic>
        <p:nvPicPr>
          <p:cNvPr id="10" name="Picture 9">
            <a:extLst>
              <a:ext uri="{FF2B5EF4-FFF2-40B4-BE49-F238E27FC236}">
                <a16:creationId xmlns:a16="http://schemas.microsoft.com/office/drawing/2014/main" id="{C3ACEC2C-2F9E-11D9-11C3-6D7FE145313D}"/>
              </a:ext>
            </a:extLst>
          </p:cNvPr>
          <p:cNvPicPr>
            <a:picLocks noChangeAspect="1"/>
          </p:cNvPicPr>
          <p:nvPr/>
        </p:nvPicPr>
        <p:blipFill rotWithShape="1">
          <a:blip r:embed="rId4"/>
          <a:srcRect b="36" l="7" r="18" t="17"/>
          <a:stretch/>
        </p:blipFill>
        <p:spPr>
          <a:xfrm>
            <a:off x="5213415" y="-571288"/>
            <a:ext cx="5454585" cy="6437026"/>
          </a:xfrm>
          <a:prstGeom prst="rect">
            <a:avLst/>
          </a:prstGeom>
          <a:ln w="25400">
            <a:solidFill>
              <a:srgbClr val="FF0000"/>
            </a:solidFill>
          </a:ln>
          <a:scene3d>
            <a:camera prst="isometricOffAxis2Top">
              <a:rot lat="17931910" lon="3733587" rev="17685599"/>
            </a:camera>
            <a:lightRig dir="t" rig="threePt"/>
          </a:scene3d>
          <a:sp3d prstMaterial="softEdge"/>
        </p:spPr>
      </p:pic>
    </p:spTree>
    <p:extLst>
      <p:ext uri="{BB962C8B-B14F-4D97-AF65-F5344CB8AC3E}">
        <p14:creationId xmlns:p14="http://schemas.microsoft.com/office/powerpoint/2010/main" val="1521103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000" spd="slow">
        <p15:prstTrans prst="fallOver"/>
      </p:transition>
    </mc:Choice>
    <mc:Fallback xmlns="">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xit" presetID="31" presetSubtype="0">
                                  <p:stCondLst>
                                    <p:cond delay="0"/>
                                  </p:stCondLst>
                                  <p:childTnLst>
                                    <p:anim calcmode="lin" valueType="num">
                                      <p:cBhvr>
                                        <p:cTn dur="1000" id="6"/>
                                        <p:tgtEl>
                                          <p:spTgt spid="13"/>
                                        </p:tgtEl>
                                        <p:attrNameLst>
                                          <p:attrName>ppt_w</p:attrName>
                                        </p:attrNameLst>
                                      </p:cBhvr>
                                      <p:tavLst>
                                        <p:tav tm="0">
                                          <p:val>
                                            <p:strVal val="ppt_w"/>
                                          </p:val>
                                        </p:tav>
                                        <p:tav tm="100000">
                                          <p:val>
                                            <p:fltVal val="0"/>
                                          </p:val>
                                        </p:tav>
                                      </p:tavLst>
                                    </p:anim>
                                    <p:anim calcmode="lin" valueType="num">
                                      <p:cBhvr>
                                        <p:cTn dur="1000" id="7"/>
                                        <p:tgtEl>
                                          <p:spTgt spid="13"/>
                                        </p:tgtEl>
                                        <p:attrNameLst>
                                          <p:attrName>ppt_h</p:attrName>
                                        </p:attrNameLst>
                                      </p:cBhvr>
                                      <p:tavLst>
                                        <p:tav tm="0">
                                          <p:val>
                                            <p:strVal val="ppt_h"/>
                                          </p:val>
                                        </p:tav>
                                        <p:tav tm="100000">
                                          <p:val>
                                            <p:fltVal val="0"/>
                                          </p:val>
                                        </p:tav>
                                      </p:tavLst>
                                    </p:anim>
                                    <p:anim calcmode="lin" valueType="num">
                                      <p:cBhvr>
                                        <p:cTn dur="1000" id="8"/>
                                        <p:tgtEl>
                                          <p:spTgt spid="13"/>
                                        </p:tgtEl>
                                        <p:attrNameLst>
                                          <p:attrName>style.rotation</p:attrName>
                                        </p:attrNameLst>
                                      </p:cBhvr>
                                      <p:tavLst>
                                        <p:tav tm="0">
                                          <p:val>
                                            <p:fltVal val="0"/>
                                          </p:val>
                                        </p:tav>
                                        <p:tav tm="100000">
                                          <p:val>
                                            <p:fltVal val="90"/>
                                          </p:val>
                                        </p:tav>
                                      </p:tavLst>
                                    </p:anim>
                                    <p:animEffect filter="fade" transition="out">
                                      <p:cBhvr>
                                        <p:cTn dur="1000" id="9"/>
                                        <p:tgtEl>
                                          <p:spTgt spid="13"/>
                                        </p:tgtEl>
                                      </p:cBhvr>
                                    </p:animEffect>
                                    <p:set>
                                      <p:cBhvr>
                                        <p:cTn dur="1" fill="hold" id="10">
                                          <p:stCondLst>
                                            <p:cond delay="999"/>
                                          </p:stCondLst>
                                        </p:cTn>
                                        <p:tgtEl>
                                          <p:spTgt spid="13"/>
                                        </p:tgtEl>
                                        <p:attrNameLst>
                                          <p:attrName>style.visibility</p:attrName>
                                        </p:attrNameLst>
                                      </p:cBhvr>
                                      <p:to>
                                        <p:strVal val="hidden"/>
                                      </p:to>
                                    </p:set>
                                  </p:childTnLst>
                                </p:cTn>
                              </p:par>
                              <p:par>
                                <p:cTn fill="hold" id="11" nodeType="withEffect" presetClass="exit" presetID="31" presetSubtype="0">
                                  <p:stCondLst>
                                    <p:cond delay="0"/>
                                  </p:stCondLst>
                                  <p:childTnLst>
                                    <p:anim calcmode="lin" valueType="num">
                                      <p:cBhvr>
                                        <p:cTn dur="1000" id="12"/>
                                        <p:tgtEl>
                                          <p:spTgt spid="14"/>
                                        </p:tgtEl>
                                        <p:attrNameLst>
                                          <p:attrName>ppt_w</p:attrName>
                                        </p:attrNameLst>
                                      </p:cBhvr>
                                      <p:tavLst>
                                        <p:tav tm="0">
                                          <p:val>
                                            <p:strVal val="ppt_w"/>
                                          </p:val>
                                        </p:tav>
                                        <p:tav tm="100000">
                                          <p:val>
                                            <p:fltVal val="0"/>
                                          </p:val>
                                        </p:tav>
                                      </p:tavLst>
                                    </p:anim>
                                    <p:anim calcmode="lin" valueType="num">
                                      <p:cBhvr>
                                        <p:cTn dur="1000" id="13"/>
                                        <p:tgtEl>
                                          <p:spTgt spid="14"/>
                                        </p:tgtEl>
                                        <p:attrNameLst>
                                          <p:attrName>ppt_h</p:attrName>
                                        </p:attrNameLst>
                                      </p:cBhvr>
                                      <p:tavLst>
                                        <p:tav tm="0">
                                          <p:val>
                                            <p:strVal val="ppt_h"/>
                                          </p:val>
                                        </p:tav>
                                        <p:tav tm="100000">
                                          <p:val>
                                            <p:fltVal val="0"/>
                                          </p:val>
                                        </p:tav>
                                      </p:tavLst>
                                    </p:anim>
                                    <p:anim calcmode="lin" valueType="num">
                                      <p:cBhvr>
                                        <p:cTn dur="1000" id="14"/>
                                        <p:tgtEl>
                                          <p:spTgt spid="14"/>
                                        </p:tgtEl>
                                        <p:attrNameLst>
                                          <p:attrName>style.rotation</p:attrName>
                                        </p:attrNameLst>
                                      </p:cBhvr>
                                      <p:tavLst>
                                        <p:tav tm="0">
                                          <p:val>
                                            <p:fltVal val="0"/>
                                          </p:val>
                                        </p:tav>
                                        <p:tav tm="100000">
                                          <p:val>
                                            <p:fltVal val="90"/>
                                          </p:val>
                                        </p:tav>
                                      </p:tavLst>
                                    </p:anim>
                                    <p:animEffect filter="fade" transition="out">
                                      <p:cBhvr>
                                        <p:cTn dur="1000" id="15"/>
                                        <p:tgtEl>
                                          <p:spTgt spid="14"/>
                                        </p:tgtEl>
                                      </p:cBhvr>
                                    </p:animEffect>
                                    <p:set>
                                      <p:cBhvr>
                                        <p:cTn dur="1" fill="hold" id="16">
                                          <p:stCondLst>
                                            <p:cond delay="999"/>
                                          </p:stCondLst>
                                        </p:cTn>
                                        <p:tgtEl>
                                          <p:spTgt spid="14"/>
                                        </p:tgtEl>
                                        <p:attrNameLst>
                                          <p:attrName>style.visibility</p:attrName>
                                        </p:attrNameLst>
                                      </p:cBhvr>
                                      <p:to>
                                        <p:strVal val="hidden"/>
                                      </p:to>
                                    </p:set>
                                  </p:childTnLst>
                                </p:cTn>
                              </p:par>
                              <p:par>
                                <p:cTn fill="hold" id="17" nodeType="withEffect" presetClass="exit" presetID="31" presetSubtype="0">
                                  <p:stCondLst>
                                    <p:cond delay="0"/>
                                  </p:stCondLst>
                                  <p:childTnLst>
                                    <p:anim calcmode="lin" valueType="num">
                                      <p:cBhvr>
                                        <p:cTn dur="1000" id="18"/>
                                        <p:tgtEl>
                                          <p:spTgt spid="15"/>
                                        </p:tgtEl>
                                        <p:attrNameLst>
                                          <p:attrName>ppt_w</p:attrName>
                                        </p:attrNameLst>
                                      </p:cBhvr>
                                      <p:tavLst>
                                        <p:tav tm="0">
                                          <p:val>
                                            <p:strVal val="ppt_w"/>
                                          </p:val>
                                        </p:tav>
                                        <p:tav tm="100000">
                                          <p:val>
                                            <p:fltVal val="0"/>
                                          </p:val>
                                        </p:tav>
                                      </p:tavLst>
                                    </p:anim>
                                    <p:anim calcmode="lin" valueType="num">
                                      <p:cBhvr>
                                        <p:cTn dur="1000" id="19"/>
                                        <p:tgtEl>
                                          <p:spTgt spid="15"/>
                                        </p:tgtEl>
                                        <p:attrNameLst>
                                          <p:attrName>ppt_h</p:attrName>
                                        </p:attrNameLst>
                                      </p:cBhvr>
                                      <p:tavLst>
                                        <p:tav tm="0">
                                          <p:val>
                                            <p:strVal val="ppt_h"/>
                                          </p:val>
                                        </p:tav>
                                        <p:tav tm="100000">
                                          <p:val>
                                            <p:fltVal val="0"/>
                                          </p:val>
                                        </p:tav>
                                      </p:tavLst>
                                    </p:anim>
                                    <p:anim calcmode="lin" valueType="num">
                                      <p:cBhvr>
                                        <p:cTn dur="1000" id="20"/>
                                        <p:tgtEl>
                                          <p:spTgt spid="15"/>
                                        </p:tgtEl>
                                        <p:attrNameLst>
                                          <p:attrName>style.rotation</p:attrName>
                                        </p:attrNameLst>
                                      </p:cBhvr>
                                      <p:tavLst>
                                        <p:tav tm="0">
                                          <p:val>
                                            <p:fltVal val="0"/>
                                          </p:val>
                                        </p:tav>
                                        <p:tav tm="100000">
                                          <p:val>
                                            <p:fltVal val="90"/>
                                          </p:val>
                                        </p:tav>
                                      </p:tavLst>
                                    </p:anim>
                                    <p:animEffect filter="fade" transition="out">
                                      <p:cBhvr>
                                        <p:cTn dur="1000" id="21"/>
                                        <p:tgtEl>
                                          <p:spTgt spid="15"/>
                                        </p:tgtEl>
                                      </p:cBhvr>
                                    </p:animEffect>
                                    <p:set>
                                      <p:cBhvr>
                                        <p:cTn dur="1" fill="hold" id="22">
                                          <p:stCondLst>
                                            <p:cond delay="999"/>
                                          </p:stCondLst>
                                        </p:cTn>
                                        <p:tgtEl>
                                          <p:spTgt spid="15"/>
                                        </p:tgtEl>
                                        <p:attrNameLst>
                                          <p:attrName>style.visibility</p:attrName>
                                        </p:attrNameLst>
                                      </p:cBhvr>
                                      <p:to>
                                        <p:strVal val="hidden"/>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C22B52-C719-7D9D-2B65-EE4BD733C2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7055" y="-10418"/>
            <a:ext cx="9157890" cy="6868418"/>
          </a:xfrm>
          <a:prstGeom prst="rect">
            <a:avLst/>
          </a:prstGeom>
        </p:spPr>
      </p:pic>
    </p:spTree>
    <p:extLst>
      <p:ext uri="{BB962C8B-B14F-4D97-AF65-F5344CB8AC3E}">
        <p14:creationId xmlns:p14="http://schemas.microsoft.com/office/powerpoint/2010/main" val="366948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7ED2CF-BA3E-A714-2BF4-D9677B82EB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2842" y="-1736"/>
            <a:ext cx="9146315" cy="6859736"/>
          </a:xfrm>
          <a:prstGeom prst="rect">
            <a:avLst/>
          </a:prstGeom>
        </p:spPr>
      </p:pic>
    </p:spTree>
    <p:extLst>
      <p:ext uri="{BB962C8B-B14F-4D97-AF65-F5344CB8AC3E}">
        <p14:creationId xmlns:p14="http://schemas.microsoft.com/office/powerpoint/2010/main" val="925494034"/>
      </p:ext>
    </p:extLst>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p:transition spd="slow">
        <p:wipe dir="r"/>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FAB586-A876-BB4F-C76B-7574AD18DFC3}"/>
              </a:ext>
            </a:extLst>
          </p:cNvPr>
          <p:cNvPicPr>
            <a:picLocks noChangeAspect="1"/>
          </p:cNvPicPr>
          <p:nvPr/>
        </p:nvPicPr>
        <p:blipFill>
          <a:blip r:embed="rId3"/>
          <a:stretch>
            <a:fillRect/>
          </a:stretch>
        </p:blipFill>
        <p:spPr>
          <a:xfrm>
            <a:off x="3535680" y="91440"/>
            <a:ext cx="8656320" cy="6492240"/>
          </a:xfrm>
          <a:prstGeom prst="rect">
            <a:avLst/>
          </a:prstGeom>
        </p:spPr>
      </p:pic>
      <p:pic>
        <p:nvPicPr>
          <p:cNvPr id="2" name="Picture 1">
            <a:extLst>
              <a:ext uri="{FF2B5EF4-FFF2-40B4-BE49-F238E27FC236}">
                <a16:creationId xmlns:a16="http://schemas.microsoft.com/office/drawing/2014/main" id="{CBB48746-EC41-294E-D649-86D940BB90F5}"/>
              </a:ext>
            </a:extLst>
          </p:cNvPr>
          <p:cNvPicPr>
            <a:picLocks noChangeAspect="1"/>
          </p:cNvPicPr>
          <p:nvPr/>
        </p:nvPicPr>
        <p:blipFill>
          <a:blip r:embed="rId4"/>
          <a:stretch>
            <a:fillRect/>
          </a:stretch>
        </p:blipFill>
        <p:spPr>
          <a:xfrm>
            <a:off x="3535680" y="91440"/>
            <a:ext cx="8656320" cy="6492240"/>
          </a:xfrm>
          <a:prstGeom prst="rect">
            <a:avLst/>
          </a:prstGeom>
        </p:spPr>
      </p:pic>
      <p:pic>
        <p:nvPicPr>
          <p:cNvPr id="4" name="Picture 3">
            <a:extLst>
              <a:ext uri="{FF2B5EF4-FFF2-40B4-BE49-F238E27FC236}">
                <a16:creationId xmlns:a16="http://schemas.microsoft.com/office/drawing/2014/main" id="{5C6EF6DC-C9CE-4236-16CE-8B2E2B7C60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5680" y="91440"/>
            <a:ext cx="8656320" cy="6492240"/>
          </a:xfrm>
          <a:prstGeom prst="rect">
            <a:avLst/>
          </a:prstGeom>
        </p:spPr>
      </p:pic>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91440" y="182881"/>
            <a:ext cx="3473451" cy="1006475"/>
          </a:xfrm>
        </p:spPr>
        <p:txBody>
          <a:bodyPr vert="horz" lIns="121920" tIns="45720" rIns="121920" bIns="45720" rtlCol="0" anchor="t" anchorCtr="0">
            <a:noAutofit/>
          </a:bodyPr>
          <a:lstStyle/>
          <a:p>
            <a:pPr algn="l"/>
            <a:r>
              <a:rPr lang="en-US" sz="2667" b="1" dirty="0">
                <a:latin typeface="+mn-lt"/>
              </a:rPr>
              <a:t>SPCS2022 linear distortion (prelim)</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91440" y="1188720"/>
            <a:ext cx="3566160" cy="4845051"/>
          </a:xfrm>
        </p:spPr>
        <p:txBody>
          <a:bodyPr vert="horz" lIns="121920" tIns="45720" rIns="121920" bIns="45720" numCol="1" rtlCol="0">
            <a:normAutofit/>
          </a:bodyPr>
          <a:lstStyle/>
          <a:p>
            <a:pPr marL="0" indent="0">
              <a:lnSpc>
                <a:spcPct val="80000"/>
              </a:lnSpc>
              <a:spcBef>
                <a:spcPts val="600"/>
              </a:spcBef>
              <a:buNone/>
            </a:pPr>
            <a:r>
              <a:rPr lang="en-US" sz="2800" b="1" dirty="0"/>
              <a:t>846 zones (CONUS)</a:t>
            </a:r>
          </a:p>
          <a:p>
            <a:pPr marL="0" indent="0">
              <a:lnSpc>
                <a:spcPct val="80000"/>
              </a:lnSpc>
              <a:spcBef>
                <a:spcPts val="600"/>
              </a:spcBef>
              <a:buNone/>
            </a:pPr>
            <a:r>
              <a:rPr lang="en-US" sz="20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nvGraphicFramePr>
        <p:xfrm>
          <a:off x="91440" y="1920240"/>
          <a:ext cx="3474720" cy="4893616"/>
        </p:xfrm>
        <a:graphic>
          <a:graphicData uri="http://schemas.openxmlformats.org/drawingml/2006/table">
            <a:tbl>
              <a:tblPr firstRow="1" bandRow="1">
                <a:tableStyleId>{5C22544A-7EE6-4342-B048-85BDC9FD1C3A}</a:tableStyleId>
              </a:tblPr>
              <a:tblGrid>
                <a:gridCol w="868680">
                  <a:extLst>
                    <a:ext uri="{9D8B030D-6E8A-4147-A177-3AD203B41FA5}">
                      <a16:colId xmlns:a16="http://schemas.microsoft.com/office/drawing/2014/main" val="2285974399"/>
                    </a:ext>
                  </a:extLst>
                </a:gridCol>
                <a:gridCol w="868680">
                  <a:extLst>
                    <a:ext uri="{9D8B030D-6E8A-4147-A177-3AD203B41FA5}">
                      <a16:colId xmlns:a16="http://schemas.microsoft.com/office/drawing/2014/main" val="3565563844"/>
                    </a:ext>
                  </a:extLst>
                </a:gridCol>
                <a:gridCol w="868680">
                  <a:extLst>
                    <a:ext uri="{9D8B030D-6E8A-4147-A177-3AD203B41FA5}">
                      <a16:colId xmlns:a16="http://schemas.microsoft.com/office/drawing/2014/main" val="2225808953"/>
                    </a:ext>
                  </a:extLst>
                </a:gridCol>
                <a:gridCol w="868680">
                  <a:extLst>
                    <a:ext uri="{9D8B030D-6E8A-4147-A177-3AD203B41FA5}">
                      <a16:colId xmlns:a16="http://schemas.microsoft.com/office/drawing/2014/main" val="3812511783"/>
                    </a:ext>
                  </a:extLst>
                </a:gridCol>
              </a:tblGrid>
              <a:tr h="509752">
                <a:tc>
                  <a:txBody>
                    <a:bodyPr/>
                    <a:lstStyle/>
                    <a:p>
                      <a:pPr algn="ctr"/>
                      <a:r>
                        <a:rPr lang="en-US" sz="1900" dirty="0" err="1"/>
                        <a:t>Distor</a:t>
                      </a:r>
                      <a:endParaRPr lang="en-US" sz="1900" dirty="0"/>
                    </a:p>
                  </a:txBody>
                  <a:tcPr/>
                </a:tc>
                <a:tc>
                  <a:txBody>
                    <a:bodyPr/>
                    <a:lstStyle/>
                    <a:p>
                      <a:pPr algn="ctr"/>
                      <a:r>
                        <a:rPr lang="en-US" sz="1900" dirty="0"/>
                        <a:t>Pop</a:t>
                      </a:r>
                    </a:p>
                  </a:txBody>
                  <a:tcPr/>
                </a:tc>
                <a:tc>
                  <a:txBody>
                    <a:bodyPr/>
                    <a:lstStyle/>
                    <a:p>
                      <a:pPr algn="ctr"/>
                      <a:r>
                        <a:rPr lang="en-US" sz="1900" dirty="0"/>
                        <a:t>Cities</a:t>
                      </a:r>
                    </a:p>
                  </a:txBody>
                  <a:tcPr/>
                </a:tc>
                <a:tc>
                  <a:txBody>
                    <a:bodyPr/>
                    <a:lstStyle/>
                    <a:p>
                      <a:pPr algn="ctr"/>
                      <a:r>
                        <a:rPr lang="en-US" sz="1900" dirty="0"/>
                        <a:t>Area</a:t>
                      </a:r>
                    </a:p>
                  </a:txBody>
                  <a:tcPr/>
                </a:tc>
                <a:extLst>
                  <a:ext uri="{0D108BD9-81ED-4DB2-BD59-A6C34878D82A}">
                    <a16:rowId xmlns:a16="http://schemas.microsoft.com/office/drawing/2014/main" val="3831103758"/>
                  </a:ext>
                </a:extLst>
              </a:tr>
              <a:tr h="396240">
                <a:tc>
                  <a:txBody>
                    <a:bodyPr/>
                    <a:lstStyle/>
                    <a:p>
                      <a:pPr algn="r"/>
                      <a:r>
                        <a:rPr lang="en-US" sz="1900" b="1" dirty="0"/>
                        <a:t>±20</a:t>
                      </a:r>
                      <a:endParaRPr lang="en-US" sz="1900" dirty="0"/>
                    </a:p>
                  </a:txBody>
                  <a:tcPr/>
                </a:tc>
                <a:tc>
                  <a:txBody>
                    <a:bodyPr/>
                    <a:lstStyle/>
                    <a:p>
                      <a:pPr algn="r"/>
                      <a:r>
                        <a:rPr lang="en-US" sz="1900" dirty="0"/>
                        <a:t>76%</a:t>
                      </a:r>
                    </a:p>
                  </a:txBody>
                  <a:tcPr/>
                </a:tc>
                <a:tc>
                  <a:txBody>
                    <a:bodyPr/>
                    <a:lstStyle/>
                    <a:p>
                      <a:pPr algn="r"/>
                      <a:r>
                        <a:rPr lang="en-US" sz="1900" dirty="0"/>
                        <a:t>71%</a:t>
                      </a:r>
                    </a:p>
                  </a:txBody>
                  <a:tcPr/>
                </a:tc>
                <a:tc>
                  <a:txBody>
                    <a:bodyPr/>
                    <a:lstStyle/>
                    <a:p>
                      <a:pPr algn="r"/>
                      <a:r>
                        <a:rPr lang="en-US" sz="1900" dirty="0"/>
                        <a:t>58%</a:t>
                      </a:r>
                    </a:p>
                  </a:txBody>
                  <a:tcPr/>
                </a:tc>
                <a:extLst>
                  <a:ext uri="{0D108BD9-81ED-4DB2-BD59-A6C34878D82A}">
                    <a16:rowId xmlns:a16="http://schemas.microsoft.com/office/drawing/2014/main" val="1223376906"/>
                  </a:ext>
                </a:extLst>
              </a:tr>
              <a:tr h="396240">
                <a:tc>
                  <a:txBody>
                    <a:bodyPr/>
                    <a:lstStyle/>
                    <a:p>
                      <a:pPr algn="r"/>
                      <a:r>
                        <a:rPr lang="en-US" sz="1900" b="1" dirty="0"/>
                        <a:t>±50</a:t>
                      </a:r>
                      <a:endParaRPr lang="en-US" sz="1900" dirty="0"/>
                    </a:p>
                  </a:txBody>
                  <a:tcPr/>
                </a:tc>
                <a:tc>
                  <a:txBody>
                    <a:bodyPr/>
                    <a:lstStyle/>
                    <a:p>
                      <a:pPr algn="r"/>
                      <a:r>
                        <a:rPr lang="en-US" sz="1900" dirty="0"/>
                        <a:t>92%</a:t>
                      </a:r>
                    </a:p>
                  </a:txBody>
                  <a:tcPr/>
                </a:tc>
                <a:tc>
                  <a:txBody>
                    <a:bodyPr/>
                    <a:lstStyle/>
                    <a:p>
                      <a:pPr algn="r"/>
                      <a:r>
                        <a:rPr lang="en-US" sz="1900" dirty="0"/>
                        <a:t>89%</a:t>
                      </a:r>
                    </a:p>
                  </a:txBody>
                  <a:tcPr/>
                </a:tc>
                <a:tc>
                  <a:txBody>
                    <a:bodyPr/>
                    <a:lstStyle/>
                    <a:p>
                      <a:pPr algn="r"/>
                      <a:r>
                        <a:rPr lang="en-US" sz="1900" dirty="0"/>
                        <a:t>76%</a:t>
                      </a:r>
                    </a:p>
                  </a:txBody>
                  <a:tcPr/>
                </a:tc>
                <a:extLst>
                  <a:ext uri="{0D108BD9-81ED-4DB2-BD59-A6C34878D82A}">
                    <a16:rowId xmlns:a16="http://schemas.microsoft.com/office/drawing/2014/main" val="2336405844"/>
                  </a:ext>
                </a:extLst>
              </a:tr>
              <a:tr h="396240">
                <a:tc>
                  <a:txBody>
                    <a:bodyPr/>
                    <a:lstStyle/>
                    <a:p>
                      <a:pPr algn="r"/>
                      <a:r>
                        <a:rPr lang="en-US" sz="1900" b="1" dirty="0"/>
                        <a:t>±100</a:t>
                      </a:r>
                      <a:endParaRPr lang="en-US" sz="1900" dirty="0"/>
                    </a:p>
                  </a:txBody>
                  <a:tcPr/>
                </a:tc>
                <a:tc>
                  <a:txBody>
                    <a:bodyPr/>
                    <a:lstStyle/>
                    <a:p>
                      <a:pPr algn="r"/>
                      <a:r>
                        <a:rPr lang="en-US" sz="1900" dirty="0"/>
                        <a:t>98%</a:t>
                      </a:r>
                    </a:p>
                  </a:txBody>
                  <a:tcPr/>
                </a:tc>
                <a:tc>
                  <a:txBody>
                    <a:bodyPr/>
                    <a:lstStyle/>
                    <a:p>
                      <a:pPr algn="r"/>
                      <a:r>
                        <a:rPr lang="en-US" sz="1900" dirty="0"/>
                        <a:t>97%</a:t>
                      </a:r>
                    </a:p>
                  </a:txBody>
                  <a:tcPr/>
                </a:tc>
                <a:tc>
                  <a:txBody>
                    <a:bodyPr/>
                    <a:lstStyle/>
                    <a:p>
                      <a:pPr algn="r"/>
                      <a:r>
                        <a:rPr lang="en-US" sz="1900" dirty="0"/>
                        <a:t>89%</a:t>
                      </a:r>
                    </a:p>
                  </a:txBody>
                  <a:tcPr/>
                </a:tc>
                <a:extLst>
                  <a:ext uri="{0D108BD9-81ED-4DB2-BD59-A6C34878D82A}">
                    <a16:rowId xmlns:a16="http://schemas.microsoft.com/office/drawing/2014/main" val="537786564"/>
                  </a:ext>
                </a:extLst>
              </a:tr>
              <a:tr h="701040">
                <a:tc>
                  <a:txBody>
                    <a:bodyPr/>
                    <a:lstStyle/>
                    <a:p>
                      <a:pPr algn="r"/>
                      <a:r>
                        <a:rPr lang="en-US" sz="1900" b="1" dirty="0"/>
                        <a:t>±400</a:t>
                      </a:r>
                      <a:endParaRPr lang="en-US" sz="1900" dirty="0"/>
                    </a:p>
                  </a:txBody>
                  <a:tcPr/>
                </a:tc>
                <a:tc>
                  <a:txBody>
                    <a:bodyPr/>
                    <a:lstStyle/>
                    <a:p>
                      <a:pPr algn="r"/>
                      <a:r>
                        <a:rPr lang="en-US" sz="1900" dirty="0"/>
                        <a:t>100%</a:t>
                      </a:r>
                    </a:p>
                  </a:txBody>
                  <a:tcPr/>
                </a:tc>
                <a:tc>
                  <a:txBody>
                    <a:bodyPr/>
                    <a:lstStyle/>
                    <a:p>
                      <a:pPr algn="r"/>
                      <a:r>
                        <a:rPr lang="en-US" sz="1900" dirty="0"/>
                        <a:t>100%</a:t>
                      </a:r>
                    </a:p>
                  </a:txBody>
                  <a:tcPr/>
                </a:tc>
                <a:tc>
                  <a:txBody>
                    <a:bodyPr/>
                    <a:lstStyle/>
                    <a:p>
                      <a:pPr algn="r"/>
                      <a:r>
                        <a:rPr lang="en-US" sz="1900" dirty="0"/>
                        <a:t>99.9%</a:t>
                      </a:r>
                    </a:p>
                  </a:txBody>
                  <a:tcPr/>
                </a:tc>
                <a:extLst>
                  <a:ext uri="{0D108BD9-81ED-4DB2-BD59-A6C34878D82A}">
                    <a16:rowId xmlns:a16="http://schemas.microsoft.com/office/drawing/2014/main" val="1583499600"/>
                  </a:ext>
                </a:extLst>
              </a:tr>
              <a:tr h="388883">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700" b="1" i="1" dirty="0"/>
                        <a:t>City and area statistics (ppm):</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396240">
                <a:tc>
                  <a:txBody>
                    <a:bodyPr/>
                    <a:lstStyle/>
                    <a:p>
                      <a:endParaRPr lang="en-US" sz="1700" dirty="0"/>
                    </a:p>
                  </a:txBody>
                  <a:tcPr/>
                </a:tc>
                <a:tc>
                  <a:txBody>
                    <a:bodyPr/>
                    <a:lstStyle/>
                    <a:p>
                      <a:pPr algn="r"/>
                      <a:r>
                        <a:rPr lang="en-US" sz="1700" b="1" dirty="0"/>
                        <a:t>Min</a:t>
                      </a:r>
                    </a:p>
                  </a:txBody>
                  <a:tcPr/>
                </a:tc>
                <a:tc>
                  <a:txBody>
                    <a:bodyPr/>
                    <a:lstStyle/>
                    <a:p>
                      <a:pPr algn="r"/>
                      <a:r>
                        <a:rPr lang="en-US" sz="1700" dirty="0"/>
                        <a:t>-407</a:t>
                      </a:r>
                    </a:p>
                  </a:txBody>
                  <a:tcPr/>
                </a:tc>
                <a:tc>
                  <a:txBody>
                    <a:bodyPr/>
                    <a:lstStyle/>
                    <a:p>
                      <a:pPr algn="r"/>
                      <a:r>
                        <a:rPr lang="en-US" sz="1700" dirty="0"/>
                        <a:t>-1438</a:t>
                      </a:r>
                    </a:p>
                  </a:txBody>
                  <a:tcPr/>
                </a:tc>
                <a:extLst>
                  <a:ext uri="{0D108BD9-81ED-4DB2-BD59-A6C34878D82A}">
                    <a16:rowId xmlns:a16="http://schemas.microsoft.com/office/drawing/2014/main" val="2383593542"/>
                  </a:ext>
                </a:extLst>
              </a:tr>
              <a:tr h="368913">
                <a:tc>
                  <a:txBody>
                    <a:bodyPr/>
                    <a:lstStyle/>
                    <a:p>
                      <a:endParaRPr lang="en-US" sz="1700"/>
                    </a:p>
                  </a:txBody>
                  <a:tcPr/>
                </a:tc>
                <a:tc>
                  <a:txBody>
                    <a:bodyPr/>
                    <a:lstStyle/>
                    <a:p>
                      <a:pPr algn="r"/>
                      <a:r>
                        <a:rPr lang="en-US" sz="1700" b="1" dirty="0"/>
                        <a:t>Max</a:t>
                      </a:r>
                    </a:p>
                  </a:txBody>
                  <a:tcPr/>
                </a:tc>
                <a:tc>
                  <a:txBody>
                    <a:bodyPr/>
                    <a:lstStyle/>
                    <a:p>
                      <a:pPr algn="r"/>
                      <a:r>
                        <a:rPr lang="en-US" sz="1700" dirty="0"/>
                        <a:t>+486</a:t>
                      </a:r>
                    </a:p>
                  </a:txBody>
                  <a:tcPr/>
                </a:tc>
                <a:tc>
                  <a:txBody>
                    <a:bodyPr/>
                    <a:lstStyle/>
                    <a:p>
                      <a:pPr algn="r"/>
                      <a:r>
                        <a:rPr lang="en-US" sz="1700" dirty="0"/>
                        <a:t>+2624</a:t>
                      </a:r>
                    </a:p>
                  </a:txBody>
                  <a:tcPr/>
                </a:tc>
                <a:extLst>
                  <a:ext uri="{0D108BD9-81ED-4DB2-BD59-A6C34878D82A}">
                    <a16:rowId xmlns:a16="http://schemas.microsoft.com/office/drawing/2014/main" val="1849227157"/>
                  </a:ext>
                </a:extLst>
              </a:tr>
              <a:tr h="386780">
                <a:tc>
                  <a:txBody>
                    <a:bodyPr/>
                    <a:lstStyle/>
                    <a:p>
                      <a:endParaRPr lang="en-US" sz="1700"/>
                    </a:p>
                  </a:txBody>
                  <a:tcPr/>
                </a:tc>
                <a:tc>
                  <a:txBody>
                    <a:bodyPr/>
                    <a:lstStyle/>
                    <a:p>
                      <a:pPr algn="r"/>
                      <a:r>
                        <a:rPr lang="en-US" sz="1700" b="1" dirty="0"/>
                        <a:t>Range</a:t>
                      </a:r>
                    </a:p>
                  </a:txBody>
                  <a:tcPr/>
                </a:tc>
                <a:tc>
                  <a:txBody>
                    <a:bodyPr/>
                    <a:lstStyle/>
                    <a:p>
                      <a:pPr algn="r"/>
                      <a:r>
                        <a:rPr lang="en-US" sz="1700" dirty="0"/>
                        <a:t>893</a:t>
                      </a:r>
                    </a:p>
                  </a:txBody>
                  <a:tcPr/>
                </a:tc>
                <a:tc>
                  <a:txBody>
                    <a:bodyPr/>
                    <a:lstStyle/>
                    <a:p>
                      <a:pPr algn="r"/>
                      <a:r>
                        <a:rPr lang="en-US" sz="1700" dirty="0"/>
                        <a:t>4062</a:t>
                      </a:r>
                    </a:p>
                  </a:txBody>
                  <a:tcPr/>
                </a:tc>
                <a:extLst>
                  <a:ext uri="{0D108BD9-81ED-4DB2-BD59-A6C34878D82A}">
                    <a16:rowId xmlns:a16="http://schemas.microsoft.com/office/drawing/2014/main" val="1143360944"/>
                  </a:ext>
                </a:extLst>
              </a:tr>
              <a:tr h="396240">
                <a:tc>
                  <a:txBody>
                    <a:bodyPr/>
                    <a:lstStyle/>
                    <a:p>
                      <a:endParaRPr lang="en-US" sz="1700"/>
                    </a:p>
                  </a:txBody>
                  <a:tcPr/>
                </a:tc>
                <a:tc>
                  <a:txBody>
                    <a:bodyPr/>
                    <a:lstStyle/>
                    <a:p>
                      <a:pPr algn="r"/>
                      <a:r>
                        <a:rPr lang="en-US" sz="1700" b="1" dirty="0"/>
                        <a:t>Mean</a:t>
                      </a:r>
                    </a:p>
                  </a:txBody>
                  <a:tcPr/>
                </a:tc>
                <a:tc>
                  <a:txBody>
                    <a:bodyPr/>
                    <a:lstStyle/>
                    <a:p>
                      <a:pPr algn="r"/>
                      <a:r>
                        <a:rPr lang="en-US" sz="1700" dirty="0"/>
                        <a:t>-6</a:t>
                      </a:r>
                    </a:p>
                  </a:txBody>
                  <a:tcPr/>
                </a:tc>
                <a:tc>
                  <a:txBody>
                    <a:bodyPr/>
                    <a:lstStyle/>
                    <a:p>
                      <a:pPr algn="r"/>
                      <a:r>
                        <a:rPr lang="en-US" sz="1700" dirty="0"/>
                        <a:t>-23</a:t>
                      </a:r>
                    </a:p>
                  </a:txBody>
                  <a:tcPr/>
                </a:tc>
                <a:extLst>
                  <a:ext uri="{0D108BD9-81ED-4DB2-BD59-A6C34878D82A}">
                    <a16:rowId xmlns:a16="http://schemas.microsoft.com/office/drawing/2014/main" val="2556979924"/>
                  </a:ext>
                </a:extLst>
              </a:tr>
              <a:tr h="3962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700" b="1" dirty="0"/>
                        <a:t>Mean weighted by pop = -4</a:t>
                      </a:r>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spTree>
    <p:extLst>
      <p:ext uri="{BB962C8B-B14F-4D97-AF65-F5344CB8AC3E}">
        <p14:creationId xmlns:p14="http://schemas.microsoft.com/office/powerpoint/2010/main" val="163392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93D11C-C9BB-4776-BA6E-6413C85E521C}"/>
              </a:ext>
            </a:extLst>
          </p:cNvPr>
          <p:cNvSpPr/>
          <p:nvPr/>
        </p:nvSpPr>
        <p:spPr>
          <a:xfrm>
            <a:off x="0" y="4240326"/>
            <a:ext cx="12192000" cy="1632154"/>
          </a:xfrm>
          <a:prstGeom prst="rect">
            <a:avLst/>
          </a:prstGeom>
          <a:solidFill>
            <a:srgbClr val="FFFF00"/>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bject 4"/>
          <p:cNvSpPr txBox="1"/>
          <p:nvPr/>
        </p:nvSpPr>
        <p:spPr>
          <a:xfrm>
            <a:off x="1524001" y="347193"/>
            <a:ext cx="9144000" cy="5464744"/>
          </a:xfrm>
          <a:prstGeom prst="rect">
            <a:avLst/>
          </a:prstGeom>
        </p:spPr>
        <p:txBody>
          <a:bodyPr vert="horz" wrap="square" lIns="0" tIns="16933" rIns="0" bIns="0" rtlCol="0">
            <a:spAutoFit/>
          </a:bodyPr>
          <a:lstStyle/>
          <a:p>
            <a:pPr marL="16933" algn="ctr" defTabSz="457200" fontAlgn="base">
              <a:spcAft>
                <a:spcPct val="0"/>
              </a:spcAft>
              <a:buSzPct val="159375"/>
              <a:defRPr/>
            </a:pPr>
            <a:endParaRPr lang="en-US" sz="5400" b="1" dirty="0">
              <a:solidFill>
                <a:prstClr val="black"/>
              </a:solidFill>
              <a:uFill>
                <a:solidFill>
                  <a:srgbClr val="1F497D"/>
                </a:solidFill>
              </a:uFill>
              <a:latin typeface="Cambria" panose="02040503050406030204" pitchFamily="18" charset="0"/>
              <a:ea typeface="ＭＳ Ｐゴシック" pitchFamily="34" charset="-128"/>
              <a:cs typeface="Arial"/>
            </a:endParaRPr>
          </a:p>
          <a:p>
            <a:pPr marL="16933" algn="ctr" defTabSz="457200" fontAlgn="base">
              <a:spcAft>
                <a:spcPct val="0"/>
              </a:spcAft>
              <a:buSzPct val="159375"/>
              <a:defRPr/>
            </a:pPr>
            <a:r>
              <a:rPr lang="en-US" sz="5400" b="1" dirty="0">
                <a:solidFill>
                  <a:prstClr val="black"/>
                </a:solidFill>
                <a:uFill>
                  <a:solidFill>
                    <a:srgbClr val="1F497D"/>
                  </a:solidFill>
                </a:uFill>
                <a:latin typeface="Cambria" panose="02040503050406030204" pitchFamily="18" charset="0"/>
                <a:ea typeface="ＭＳ Ｐゴシック" pitchFamily="34" charset="-128"/>
                <a:cs typeface="Arial"/>
              </a:rPr>
              <a:t>The Survey Foot is dead!</a:t>
            </a:r>
          </a:p>
          <a:p>
            <a:pPr marL="16933" algn="ctr" defTabSz="457200" fontAlgn="base">
              <a:spcAft>
                <a:spcPct val="0"/>
              </a:spcAft>
              <a:buSzPct val="159375"/>
              <a:defRPr/>
            </a:pPr>
            <a:r>
              <a:rPr lang="en-US" sz="5400" b="1" i="1" spc="-20" dirty="0">
                <a:solidFill>
                  <a:srgbClr val="C00000"/>
                </a:solidFill>
                <a:uFill>
                  <a:solidFill>
                    <a:srgbClr val="C00000"/>
                  </a:solidFill>
                </a:uFill>
                <a:latin typeface="Cambria" panose="02040503050406030204" pitchFamily="18" charset="0"/>
                <a:ea typeface="ＭＳ Ｐゴシック" pitchFamily="34" charset="-128"/>
                <a:cs typeface="Arial Black"/>
              </a:rPr>
              <a:t>Long live the Survey Foot!</a:t>
            </a:r>
          </a:p>
          <a:p>
            <a:pPr marL="16933" algn="ctr" defTabSz="457200" fontAlgn="base">
              <a:spcAft>
                <a:spcPct val="0"/>
              </a:spcAft>
              <a:buSzPct val="159375"/>
              <a:defRPr/>
            </a:pPr>
            <a:endParaRPr lang="en-US" sz="5400" b="1" spc="-20"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6933" algn="ctr" defTabSz="457200" fontAlgn="base">
              <a:spcAft>
                <a:spcPct val="0"/>
              </a:spcAft>
              <a:buSzPct val="159375"/>
              <a:defRPr/>
            </a:pPr>
            <a:r>
              <a:rPr lang="en-US" sz="3200" spc="-20" dirty="0">
                <a:solidFill>
                  <a:prstClr val="black"/>
                </a:solidFill>
                <a:uFill>
                  <a:solidFill>
                    <a:srgbClr val="C00000"/>
                  </a:solidFill>
                </a:uFill>
                <a:latin typeface="Cambria" panose="02040503050406030204" pitchFamily="18" charset="0"/>
                <a:ea typeface="ＭＳ Ｐゴシック" pitchFamily="34" charset="-128"/>
                <a:cs typeface="Arial Black"/>
              </a:rPr>
              <a:t>US Survey Foot was deprecated 31 December 2022</a:t>
            </a:r>
            <a:r>
              <a:rPr lang="en-US" sz="3200" i="1" spc="-20" dirty="0">
                <a:solidFill>
                  <a:prstClr val="black"/>
                </a:solidFill>
                <a:uFill>
                  <a:solidFill>
                    <a:srgbClr val="C00000"/>
                  </a:solidFill>
                </a:uFill>
                <a:latin typeface="Cambria" panose="02040503050406030204" pitchFamily="18" charset="0"/>
                <a:ea typeface="ＭＳ Ｐゴシック" pitchFamily="34" charset="-128"/>
                <a:cs typeface="Arial Black"/>
              </a:rPr>
              <a:t>…</a:t>
            </a:r>
          </a:p>
          <a:p>
            <a:pPr marL="16933" algn="ctr" defTabSz="457200" fontAlgn="base">
              <a:spcBef>
                <a:spcPts val="1200"/>
              </a:spcBef>
              <a:spcAft>
                <a:spcPct val="0"/>
              </a:spcAft>
              <a:buSzPct val="159375"/>
              <a:defRPr/>
            </a:pPr>
            <a:r>
              <a:rPr lang="en-US" sz="4800" i="1" spc="-20" dirty="0">
                <a:solidFill>
                  <a:prstClr val="black"/>
                </a:solidFill>
                <a:uFill>
                  <a:solidFill>
                    <a:srgbClr val="C00000"/>
                  </a:solidFill>
                </a:uFill>
                <a:latin typeface="Cambria" panose="02040503050406030204" pitchFamily="18" charset="0"/>
                <a:ea typeface="ＭＳ Ｐゴシック" pitchFamily="34" charset="-128"/>
                <a:cs typeface="Arial Black"/>
              </a:rPr>
              <a:t>But will </a:t>
            </a:r>
            <a:r>
              <a:rPr lang="en-US" sz="4800" b="1" i="1" spc="-20" dirty="0">
                <a:solidFill>
                  <a:prstClr val="black"/>
                </a:solidFill>
                <a:uFill>
                  <a:solidFill>
                    <a:srgbClr val="C00000"/>
                  </a:solidFill>
                </a:uFill>
                <a:latin typeface="Cambria" panose="02040503050406030204" pitchFamily="18" charset="0"/>
                <a:ea typeface="ＭＳ Ｐゴシック" pitchFamily="34" charset="-128"/>
                <a:cs typeface="Arial Black"/>
              </a:rPr>
              <a:t>always</a:t>
            </a:r>
            <a:r>
              <a:rPr lang="en-US" sz="4800" i="1" spc="-20" dirty="0">
                <a:solidFill>
                  <a:prstClr val="black"/>
                </a:solidFill>
                <a:uFill>
                  <a:solidFill>
                    <a:srgbClr val="C00000"/>
                  </a:solidFill>
                </a:uFill>
                <a:latin typeface="Cambria" panose="02040503050406030204" pitchFamily="18" charset="0"/>
                <a:ea typeface="ＭＳ Ｐゴシック" pitchFamily="34" charset="-128"/>
                <a:cs typeface="Arial Black"/>
              </a:rPr>
              <a:t> be available in NGS tools for NAD83 and NAD27</a:t>
            </a:r>
          </a:p>
        </p:txBody>
      </p:sp>
    </p:spTree>
    <p:extLst>
      <p:ext uri="{BB962C8B-B14F-4D97-AF65-F5344CB8AC3E}">
        <p14:creationId xmlns:p14="http://schemas.microsoft.com/office/powerpoint/2010/main" val="389954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524000" y="413985"/>
            <a:ext cx="9144000" cy="5957186"/>
          </a:xfrm>
          <a:prstGeom prst="rect">
            <a:avLst/>
          </a:prstGeom>
        </p:spPr>
        <p:txBody>
          <a:bodyPr vert="horz" wrap="square" lIns="0" tIns="16933" rIns="0" bIns="0" rtlCol="0">
            <a:spAutoFit/>
          </a:bodyPr>
          <a:lstStyle/>
          <a:p>
            <a:pPr algn="ctr" defTabSz="914377">
              <a:buSzPct val="159375"/>
            </a:pPr>
            <a:r>
              <a:rPr lang="en-US" sz="5000" b="1" dirty="0">
                <a:solidFill>
                  <a:prstClr val="black"/>
                </a:solidFill>
                <a:uFill>
                  <a:solidFill>
                    <a:srgbClr val="1F497D"/>
                  </a:solidFill>
                </a:uFill>
                <a:latin typeface="Cambria" panose="02040503050406030204" pitchFamily="18" charset="0"/>
                <a:cs typeface="Arial"/>
              </a:rPr>
              <a:t>Positional Components of </a:t>
            </a:r>
          </a:p>
          <a:p>
            <a:pPr algn="ctr" defTabSz="914377">
              <a:buSzPct val="159375"/>
            </a:pPr>
            <a:r>
              <a:rPr lang="en-US" sz="5000" b="1" dirty="0">
                <a:solidFill>
                  <a:prstClr val="black"/>
                </a:solidFill>
                <a:uFill>
                  <a:solidFill>
                    <a:srgbClr val="1F497D"/>
                  </a:solidFill>
                </a:uFill>
                <a:latin typeface="Cambria" panose="02040503050406030204" pitchFamily="18" charset="0"/>
                <a:cs typeface="Arial"/>
              </a:rPr>
              <a:t>the NSRS</a:t>
            </a:r>
            <a:endParaRPr lang="en-US" sz="5000" b="1" spc="-7" dirty="0">
              <a:solidFill>
                <a:prstClr val="black"/>
              </a:solidFill>
              <a:uFill>
                <a:solidFill>
                  <a:srgbClr val="1F497D"/>
                </a:solidFill>
              </a:uFill>
              <a:latin typeface="Cambria" panose="02040503050406030204" pitchFamily="18" charset="0"/>
              <a:cs typeface="Arial"/>
            </a:endParaRPr>
          </a:p>
          <a:p>
            <a:pPr algn="ctr" defTabSz="914377">
              <a:spcBef>
                <a:spcPts val="3000"/>
              </a:spcBef>
              <a:buSzPct val="159375"/>
            </a:pPr>
            <a:r>
              <a:rPr lang="en-US" sz="4800" b="1" spc="-20" dirty="0">
                <a:solidFill>
                  <a:srgbClr val="C00000"/>
                </a:solidFill>
                <a:uFill>
                  <a:solidFill>
                    <a:srgbClr val="C00000"/>
                  </a:solidFill>
                </a:uFill>
                <a:latin typeface="Cambria" panose="02040503050406030204" pitchFamily="18" charset="0"/>
                <a:cs typeface="Arial Black"/>
              </a:rPr>
              <a:t>Geometric</a:t>
            </a:r>
          </a:p>
          <a:p>
            <a:pPr algn="ctr" defTabSz="914377">
              <a:buSzPct val="159375"/>
            </a:pPr>
            <a:r>
              <a:rPr lang="en-US" sz="3600" b="1" spc="-20" dirty="0">
                <a:solidFill>
                  <a:prstClr val="black">
                    <a:lumMod val="65000"/>
                    <a:lumOff val="35000"/>
                  </a:prstClr>
                </a:solidFill>
                <a:uFill>
                  <a:solidFill>
                    <a:srgbClr val="C00000"/>
                  </a:solidFill>
                </a:uFill>
                <a:latin typeface="Cambria" panose="02040503050406030204" pitchFamily="18" charset="0"/>
                <a:cs typeface="Arial Black"/>
              </a:rPr>
              <a:t>aka “Horizontal”</a:t>
            </a:r>
          </a:p>
          <a:p>
            <a:pPr algn="ctr" defTabSz="914377">
              <a:buSzPct val="159375"/>
            </a:pPr>
            <a:r>
              <a:rPr lang="en-US" sz="3200" b="1" spc="-20" dirty="0">
                <a:solidFill>
                  <a:prstClr val="black">
                    <a:lumMod val="65000"/>
                    <a:lumOff val="35000"/>
                  </a:prstClr>
                </a:solidFill>
                <a:uFill>
                  <a:solidFill>
                    <a:srgbClr val="C00000"/>
                  </a:solidFill>
                </a:uFill>
                <a:latin typeface="Cambria" panose="02040503050406030204" pitchFamily="18" charset="0"/>
                <a:cs typeface="Arial Black"/>
              </a:rPr>
              <a:t>Latitude, Longitude, </a:t>
            </a:r>
            <a:r>
              <a:rPr lang="en-US" sz="3200" b="1" i="1" spc="-20" dirty="0">
                <a:solidFill>
                  <a:prstClr val="black">
                    <a:lumMod val="65000"/>
                    <a:lumOff val="35000"/>
                  </a:prstClr>
                </a:solidFill>
                <a:uFill>
                  <a:solidFill>
                    <a:srgbClr val="C00000"/>
                  </a:solidFill>
                </a:uFill>
                <a:latin typeface="Cambria" panose="02040503050406030204" pitchFamily="18" charset="0"/>
                <a:cs typeface="Arial Black"/>
              </a:rPr>
              <a:t>Ellipsoid Height</a:t>
            </a:r>
          </a:p>
          <a:p>
            <a:pPr algn="ctr" defTabSz="914377">
              <a:spcBef>
                <a:spcPts val="3000"/>
              </a:spcBef>
              <a:buSzPct val="159375"/>
            </a:pPr>
            <a:r>
              <a:rPr lang="en-US" sz="4800" b="1" spc="-20" dirty="0">
                <a:solidFill>
                  <a:srgbClr val="C00000"/>
                </a:solidFill>
                <a:uFill>
                  <a:solidFill>
                    <a:srgbClr val="C00000"/>
                  </a:solidFill>
                </a:uFill>
                <a:latin typeface="Cambria" panose="02040503050406030204" pitchFamily="18" charset="0"/>
                <a:cs typeface="Arial Black"/>
              </a:rPr>
              <a:t>Geopotential</a:t>
            </a:r>
          </a:p>
          <a:p>
            <a:pPr algn="ctr" defTabSz="914377">
              <a:buSzPct val="159375"/>
            </a:pPr>
            <a:r>
              <a:rPr lang="en-US" sz="3600" b="1" spc="-20" dirty="0">
                <a:solidFill>
                  <a:prstClr val="black">
                    <a:lumMod val="65000"/>
                    <a:lumOff val="35000"/>
                  </a:prstClr>
                </a:solidFill>
                <a:uFill>
                  <a:solidFill>
                    <a:srgbClr val="C00000"/>
                  </a:solidFill>
                </a:uFill>
                <a:latin typeface="Cambria" panose="02040503050406030204" pitchFamily="18" charset="0"/>
                <a:cs typeface="Arial Black"/>
              </a:rPr>
              <a:t>aka Orthometric Height</a:t>
            </a:r>
          </a:p>
          <a:p>
            <a:pPr algn="ctr" defTabSz="914377">
              <a:buSzPct val="159375"/>
            </a:pPr>
            <a:r>
              <a:rPr lang="en-US" sz="3600" b="1" spc="-20" dirty="0">
                <a:solidFill>
                  <a:prstClr val="black">
                    <a:lumMod val="65000"/>
                    <a:lumOff val="35000"/>
                  </a:prstClr>
                </a:solidFill>
                <a:uFill>
                  <a:solidFill>
                    <a:srgbClr val="C00000"/>
                  </a:solidFill>
                </a:uFill>
                <a:latin typeface="Cambria" panose="02040503050406030204" pitchFamily="18" charset="0"/>
                <a:cs typeface="Arial Black"/>
              </a:rPr>
              <a:t>aka “Elevation”</a:t>
            </a:r>
            <a:endParaRPr lang="en-US" sz="4800" b="1" spc="-20" dirty="0">
              <a:solidFill>
                <a:prstClr val="black">
                  <a:lumMod val="65000"/>
                  <a:lumOff val="35000"/>
                </a:prstClr>
              </a:solidFill>
              <a:uFill>
                <a:solidFill>
                  <a:srgbClr val="C00000"/>
                </a:solidFill>
              </a:uFill>
              <a:latin typeface="Cambria" panose="02040503050406030204" pitchFamily="18" charset="0"/>
              <a:cs typeface="Arial Black"/>
            </a:endParaRPr>
          </a:p>
        </p:txBody>
      </p:sp>
      <p:sp>
        <p:nvSpPr>
          <p:cNvPr id="3" name="TextBox 2"/>
          <p:cNvSpPr txBox="1"/>
          <p:nvPr/>
        </p:nvSpPr>
        <p:spPr bwMode="auto">
          <a:xfrm>
            <a:off x="8982076" y="2493807"/>
            <a:ext cx="1552573" cy="584775"/>
          </a:xfrm>
          <a:prstGeom prst="rect">
            <a:avLst/>
          </a:prstGeom>
          <a:noFill/>
          <a:ln w="9525">
            <a:noFill/>
            <a:miter lim="800000"/>
            <a:headEnd/>
            <a:tailEnd/>
          </a:ln>
        </p:spPr>
        <p:txBody>
          <a:bodyPr wrap="square" rtlCol="0">
            <a:spAutoFit/>
          </a:bodyPr>
          <a:lstStyle/>
          <a:p>
            <a:pPr defTabSz="914377"/>
            <a:r>
              <a:rPr lang="en-US" sz="3200" b="1" spc="-20" dirty="0">
                <a:solidFill>
                  <a:prstClr val="black"/>
                </a:solidFill>
                <a:uFill>
                  <a:solidFill>
                    <a:srgbClr val="C00000"/>
                  </a:solidFill>
                </a:uFill>
                <a:latin typeface="Cambria" panose="02040503050406030204" pitchFamily="18" charset="0"/>
              </a:rPr>
              <a:t>NAD83</a:t>
            </a:r>
            <a:endParaRPr lang="en-US" sz="3200" dirty="0">
              <a:solidFill>
                <a:prstClr val="black"/>
              </a:solidFill>
              <a:latin typeface="Calibri"/>
            </a:endParaRPr>
          </a:p>
        </p:txBody>
      </p:sp>
      <p:sp>
        <p:nvSpPr>
          <p:cNvPr id="5" name="TextBox 4"/>
          <p:cNvSpPr txBox="1"/>
          <p:nvPr/>
        </p:nvSpPr>
        <p:spPr bwMode="auto">
          <a:xfrm>
            <a:off x="8811208" y="4621899"/>
            <a:ext cx="2151680" cy="584775"/>
          </a:xfrm>
          <a:prstGeom prst="rect">
            <a:avLst/>
          </a:prstGeom>
          <a:noFill/>
          <a:ln w="9525">
            <a:noFill/>
            <a:miter lim="800000"/>
            <a:headEnd/>
            <a:tailEnd/>
          </a:ln>
        </p:spPr>
        <p:txBody>
          <a:bodyPr wrap="square" rtlCol="0">
            <a:spAutoFit/>
          </a:bodyPr>
          <a:lstStyle/>
          <a:p>
            <a:pPr defTabSz="914377"/>
            <a:r>
              <a:rPr lang="en-US" sz="3200" b="1" spc="-20" dirty="0">
                <a:solidFill>
                  <a:prstClr val="black"/>
                </a:solidFill>
                <a:uFill>
                  <a:solidFill>
                    <a:srgbClr val="C00000"/>
                  </a:solidFill>
                </a:uFill>
                <a:latin typeface="Cambria" panose="02040503050406030204" pitchFamily="18" charset="0"/>
              </a:rPr>
              <a:t>NAVD88</a:t>
            </a:r>
            <a:endParaRPr lang="en-US" sz="3200" dirty="0">
              <a:solidFill>
                <a:prstClr val="black"/>
              </a:solidFill>
              <a:latin typeface="Calibri"/>
            </a:endParaRPr>
          </a:p>
        </p:txBody>
      </p:sp>
      <p:cxnSp>
        <p:nvCxnSpPr>
          <p:cNvPr id="7" name="Straight Arrow Connector 6"/>
          <p:cNvCxnSpPr>
            <a:cxnSpLocks/>
            <a:endCxn id="3" idx="1"/>
          </p:cNvCxnSpPr>
          <p:nvPr/>
        </p:nvCxnSpPr>
        <p:spPr>
          <a:xfrm>
            <a:off x="7600951" y="2786195"/>
            <a:ext cx="1381125"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cxnSpLocks/>
            <a:endCxn id="5" idx="1"/>
          </p:cNvCxnSpPr>
          <p:nvPr/>
        </p:nvCxnSpPr>
        <p:spPr>
          <a:xfrm>
            <a:off x="7962901" y="4914287"/>
            <a:ext cx="848307"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056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xEl>
                                              <p:pRg st="0" end="0"/>
                                            </p:txEl>
                                          </p:spTgt>
                                        </p:tgtEl>
                                      </p:cBhvr>
                                    </p:animEffect>
                                    <p:set>
                                      <p:cBhvr>
                                        <p:cTn id="7" dur="1" fill="hold">
                                          <p:stCondLst>
                                            <p:cond delay="499"/>
                                          </p:stCondLst>
                                        </p:cTn>
                                        <p:tgtEl>
                                          <p:spTgt spid="4">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xEl>
                                              <p:pRg st="1" end="1"/>
                                            </p:txEl>
                                          </p:spTgt>
                                        </p:tgtEl>
                                      </p:cBhvr>
                                    </p:animEffect>
                                    <p:set>
                                      <p:cBhvr>
                                        <p:cTn id="10" dur="1" fill="hold">
                                          <p:stCondLst>
                                            <p:cond delay="499"/>
                                          </p:stCondLst>
                                        </p:cTn>
                                        <p:tgtEl>
                                          <p:spTgt spid="4">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
                                            <p:txEl>
                                              <p:pRg st="2" end="2"/>
                                            </p:txEl>
                                          </p:spTgt>
                                        </p:tgtEl>
                                      </p:cBhvr>
                                    </p:animEffect>
                                    <p:set>
                                      <p:cBhvr>
                                        <p:cTn id="13" dur="1" fill="hold">
                                          <p:stCondLst>
                                            <p:cond delay="499"/>
                                          </p:stCondLst>
                                        </p:cTn>
                                        <p:tgtEl>
                                          <p:spTgt spid="4">
                                            <p:txEl>
                                              <p:pRg st="2" end="2"/>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
                                            <p:txEl>
                                              <p:pRg st="3" end="3"/>
                                            </p:txEl>
                                          </p:spTgt>
                                        </p:tgtEl>
                                      </p:cBhvr>
                                    </p:animEffect>
                                    <p:set>
                                      <p:cBhvr>
                                        <p:cTn id="16" dur="1" fill="hold">
                                          <p:stCondLst>
                                            <p:cond delay="499"/>
                                          </p:stCondLst>
                                        </p:cTn>
                                        <p:tgtEl>
                                          <p:spTgt spid="4">
                                            <p:txEl>
                                              <p:pRg st="3" end="3"/>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
                                            <p:txEl>
                                              <p:pRg st="4" end="4"/>
                                            </p:txEl>
                                          </p:spTgt>
                                        </p:tgtEl>
                                      </p:cBhvr>
                                    </p:animEffect>
                                    <p:set>
                                      <p:cBhvr>
                                        <p:cTn id="19" dur="1" fill="hold">
                                          <p:stCondLst>
                                            <p:cond delay="499"/>
                                          </p:stCondLst>
                                        </p:cTn>
                                        <p:tgtEl>
                                          <p:spTgt spid="4">
                                            <p:txEl>
                                              <p:pRg st="4" end="4"/>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53" name="Title 1"/>
          <p:cNvSpPr txBox="1">
            <a:spLocks/>
          </p:cNvSpPr>
          <p:nvPr/>
        </p:nvSpPr>
        <p:spPr>
          <a:xfrm>
            <a:off x="1524000" y="-19549"/>
            <a:ext cx="9144000" cy="1325563"/>
          </a:xfrm>
          <a:prstGeom prst="rect">
            <a:avLst/>
          </a:prstGeom>
        </p:spPr>
        <p:txBody>
          <a:bodyPr anchor="ctr" bIns="45720" lIns="91440" rIns="91440" rtlCol="0" tIns="45720" vert="horz">
            <a:normAutofit/>
          </a:bodyPr>
          <a:lstStyle>
            <a:lvl1pPr algn="l" defTabSz="914400" eaLnBrk="1" hangingPunct="1" latinLnBrk="0" rtl="0">
              <a:lnSpc>
                <a:spcPct val="90000"/>
              </a:lnSpc>
              <a:spcBef>
                <a:spcPct val="0"/>
              </a:spcBef>
              <a:buNone/>
              <a:defRPr kern="1200" sz="4400">
                <a:solidFill>
                  <a:schemeClr val="tx1"/>
                </a:solidFill>
                <a:latin typeface="+mj-lt"/>
                <a:ea typeface="+mj-ea"/>
                <a:cs typeface="+mj-cs"/>
              </a:defRPr>
            </a:lvl1pPr>
          </a:lstStyle>
          <a:p>
            <a:pPr algn="ctr">
              <a:defRPr/>
            </a:pPr>
            <a:r>
              <a:rPr b="1" dirty="0" lang="en-US" sz="3600">
                <a:solidFill>
                  <a:sysClr lastClr="000000" val="windowText"/>
                </a:solidFill>
                <a:latin charset="0" panose="02040503050406030204" pitchFamily="18" typeface="Cambria"/>
                <a:ea charset="0" panose="02040503050406030204" pitchFamily="18" typeface="Cambria"/>
              </a:rPr>
              <a:t>Three types of heights in NSRS</a:t>
            </a:r>
          </a:p>
        </p:txBody>
      </p:sp>
      <p:grpSp>
        <p:nvGrpSpPr>
          <p:cNvPr id="7" name="Water Level">
            <a:extLst>
              <a:ext uri="{FF2B5EF4-FFF2-40B4-BE49-F238E27FC236}">
                <a16:creationId xmlns:a16="http://schemas.microsoft.com/office/drawing/2014/main" id="{CDD68D0F-CC2D-446D-9107-60BF596197EE}"/>
              </a:ext>
            </a:extLst>
          </p:cNvPr>
          <p:cNvGrpSpPr/>
          <p:nvPr/>
        </p:nvGrpSpPr>
        <p:grpSpPr>
          <a:xfrm>
            <a:off x="1612745" y="4728287"/>
            <a:ext cx="8752075" cy="2017964"/>
            <a:chOff x="227917" y="4733176"/>
            <a:chExt cx="8752075" cy="2017964"/>
          </a:xfrm>
        </p:grpSpPr>
        <p:sp>
          <p:nvSpPr>
            <p:cNvPr id="55" name="Text Placeholder 4"/>
            <p:cNvSpPr txBox="1">
              <a:spLocks/>
            </p:cNvSpPr>
            <p:nvPr/>
          </p:nvSpPr>
          <p:spPr>
            <a:xfrm>
              <a:off x="2874452" y="4733176"/>
              <a:ext cx="3639559" cy="473412"/>
            </a:xfrm>
            <a:prstGeom prst="rect">
              <a:avLst/>
            </a:prstGeom>
          </p:spPr>
          <p:txBody>
            <a:bodyPr anchor="b" bIns="45720" lIns="91440" rIns="91440" rtlCol="0" tIns="45720" vert="horz">
              <a:normAutofit lnSpcReduction="10000"/>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defRPr/>
              </a:pPr>
              <a:r>
                <a:rPr b="1" dirty="0" lang="en-US">
                  <a:solidFill>
                    <a:prstClr val="black"/>
                  </a:solidFill>
                  <a:latin charset="0" panose="02040503050406030204" pitchFamily="18" typeface="Cambria"/>
                  <a:ea charset="0" panose="02040503050406030204" pitchFamily="18" typeface="Cambria"/>
                </a:rPr>
                <a:t>Water Level or Tidal</a:t>
              </a:r>
            </a:p>
          </p:txBody>
        </p:sp>
        <p:pic>
          <p:nvPicPr>
            <p:cNvPr descr="bathgrid" id="60" name="Shape 109"/>
            <p:cNvPicPr preferRelativeResize="0">
              <a:picLocks noChangeAspect="1"/>
            </p:cNvPicPr>
            <p:nvPr/>
          </p:nvPicPr>
          <p:blipFill rotWithShape="1">
            <a:blip r:embed="rId3"/>
            <a:srcRect b="233" l="347" t="314"/>
            <a:stretch/>
          </p:blipFill>
          <p:spPr>
            <a:xfrm>
              <a:off x="3487211" y="5253498"/>
              <a:ext cx="1222605" cy="1433831"/>
            </a:xfrm>
            <a:prstGeom prst="rect">
              <a:avLst/>
            </a:prstGeom>
            <a:noFill/>
            <a:ln cap="flat" cmpd="sng" w="19050">
              <a:solidFill>
                <a:schemeClr val="bg1">
                  <a:lumMod val="65000"/>
                </a:schemeClr>
              </a:solidFill>
              <a:prstDash val="solid"/>
              <a:miter lim="800000"/>
              <a:headEnd len="med" type="none" w="med"/>
              <a:tailEnd len="med" type="none" w="med"/>
            </a:ln>
          </p:spPr>
        </p:pic>
        <p:sp>
          <p:nvSpPr>
            <p:cNvPr id="61" name="Shape 110"/>
            <p:cNvSpPr/>
            <p:nvPr/>
          </p:nvSpPr>
          <p:spPr>
            <a:xfrm>
              <a:off x="4709625" y="5290914"/>
              <a:ext cx="1463675" cy="228600"/>
            </a:xfrm>
            <a:prstGeom prst="rect">
              <a:avLst/>
            </a:prstGeom>
            <a:noFill/>
            <a:ln>
              <a:noFill/>
            </a:ln>
          </p:spPr>
          <p:txBody>
            <a:bodyPr anchor="ctr" anchorCtr="0" bIns="45700" lIns="91425" rIns="91425" tIns="45700" wrap="square">
              <a:noAutofit/>
            </a:bodyPr>
            <a:lstStyle/>
            <a:p>
              <a:pPr defTabSz="457200">
                <a:buSzPct val="25000"/>
                <a:defRPr/>
              </a:pPr>
              <a:r>
                <a:rPr dirty="0" i="1" lang="en-US" sz="1200">
                  <a:solidFill>
                    <a:prstClr val="black"/>
                  </a:solidFill>
                  <a:latin panose="020F0502020204030204" typeface="Calibri"/>
                  <a:ea typeface="Calibri"/>
                  <a:cs typeface="Calibri"/>
                  <a:sym typeface="Calibri"/>
                </a:rPr>
                <a:t>NOAA and USACE Hydrography</a:t>
              </a:r>
            </a:p>
          </p:txBody>
        </p:sp>
        <p:pic>
          <p:nvPicPr>
            <p:cNvPr id="65" name="Shape 119"/>
            <p:cNvPicPr preferRelativeResize="0"/>
            <p:nvPr/>
          </p:nvPicPr>
          <p:blipFill rotWithShape="1">
            <a:blip r:embed="rId4">
              <a:extLst>
                <a:ext uri="{28A0092B-C50C-407E-A947-70E740481C1C}">
                  <a14:useLocalDpi xmlns:a14="http://schemas.microsoft.com/office/drawing/2010/main" val="0"/>
                </a:ext>
              </a:extLst>
            </a:blip>
            <a:srcRect b="50" l="66" r="200" t="204"/>
            <a:stretch/>
          </p:blipFill>
          <p:spPr>
            <a:xfrm>
              <a:off x="1665123" y="5265240"/>
              <a:ext cx="1555750" cy="1485900"/>
            </a:xfrm>
            <a:prstGeom prst="rect">
              <a:avLst/>
            </a:prstGeom>
            <a:noFill/>
            <a:ln cap="flat" cmpd="sng" w="19050">
              <a:solidFill>
                <a:schemeClr val="bg1">
                  <a:lumMod val="65000"/>
                </a:schemeClr>
              </a:solidFill>
              <a:prstDash val="solid"/>
              <a:miter lim="800000"/>
              <a:headEnd len="med" type="none" w="med"/>
              <a:tailEnd len="med" type="none" w="med"/>
            </a:ln>
          </p:spPr>
        </p:pic>
        <p:pic>
          <p:nvPicPr>
            <p:cNvPr id="73" name="Picture 72"/>
            <p:cNvPicPr>
              <a:picLocks noChangeAspect="1"/>
            </p:cNvPicPr>
            <p:nvPr/>
          </p:nvPicPr>
          <p:blipFill rotWithShape="1">
            <a:blip cstate="print" r:embed="rId5">
              <a:extLst>
                <a:ext uri="{28A0092B-C50C-407E-A947-70E740481C1C}">
                  <a14:useLocalDpi xmlns:a14="http://schemas.microsoft.com/office/drawing/2010/main" val="0"/>
                </a:ext>
              </a:extLst>
            </a:blip>
            <a:srcRect b="269" l="142" r="101" t="219"/>
            <a:stretch/>
          </p:blipFill>
          <p:spPr>
            <a:xfrm>
              <a:off x="6544577" y="4911184"/>
              <a:ext cx="2435415" cy="1751169"/>
            </a:xfrm>
            <a:prstGeom prst="rect">
              <a:avLst/>
            </a:prstGeom>
            <a:ln w="19050">
              <a:solidFill>
                <a:schemeClr val="bg1">
                  <a:lumMod val="65000"/>
                </a:schemeClr>
              </a:solidFill>
            </a:ln>
          </p:spPr>
        </p:pic>
        <p:sp>
          <p:nvSpPr>
            <p:cNvPr id="74" name="Shape 110"/>
            <p:cNvSpPr/>
            <p:nvPr/>
          </p:nvSpPr>
          <p:spPr>
            <a:xfrm>
              <a:off x="227917" y="6475880"/>
              <a:ext cx="1463675" cy="228600"/>
            </a:xfrm>
            <a:prstGeom prst="rect">
              <a:avLst/>
            </a:prstGeom>
            <a:noFill/>
            <a:ln>
              <a:noFill/>
            </a:ln>
          </p:spPr>
          <p:txBody>
            <a:bodyPr anchor="ctr" anchorCtr="0" bIns="45700" lIns="91425" rIns="91425" tIns="45700" wrap="square">
              <a:noAutofit/>
            </a:bodyPr>
            <a:lstStyle/>
            <a:p>
              <a:pPr algn="r" defTabSz="457200">
                <a:buSzPct val="25000"/>
                <a:defRPr/>
              </a:pPr>
              <a:r>
                <a:rPr dirty="0" i="1" lang="en-US" sz="1200">
                  <a:solidFill>
                    <a:prstClr val="black"/>
                  </a:solidFill>
                  <a:latin panose="020F0502020204030204" typeface="Calibri"/>
                  <a:ea typeface="Calibri"/>
                  <a:cs typeface="Calibri"/>
                  <a:sym typeface="Calibri"/>
                </a:rPr>
                <a:t>Daily and Extreme Water Levels (Gage)</a:t>
              </a:r>
            </a:p>
          </p:txBody>
        </p:sp>
        <p:sp>
          <p:nvSpPr>
            <p:cNvPr id="75" name="Shape 110"/>
            <p:cNvSpPr/>
            <p:nvPr/>
          </p:nvSpPr>
          <p:spPr>
            <a:xfrm>
              <a:off x="4937311" y="6162422"/>
              <a:ext cx="1638188" cy="386752"/>
            </a:xfrm>
            <a:prstGeom prst="rect">
              <a:avLst/>
            </a:prstGeom>
            <a:noFill/>
            <a:ln>
              <a:noFill/>
            </a:ln>
          </p:spPr>
          <p:txBody>
            <a:bodyPr anchor="ctr" anchorCtr="0" bIns="45700" lIns="91425" rIns="91425" tIns="45700" wrap="square">
              <a:noAutofit/>
            </a:bodyPr>
            <a:lstStyle/>
            <a:p>
              <a:pPr algn="r" defTabSz="457200">
                <a:buSzPct val="25000"/>
                <a:defRPr/>
              </a:pPr>
              <a:r>
                <a:rPr dirty="0" i="1" lang="en-US" sz="1200">
                  <a:solidFill>
                    <a:prstClr val="black"/>
                  </a:solidFill>
                  <a:latin panose="020F0502020204030204" typeface="Calibri"/>
                  <a:ea typeface="Calibri"/>
                  <a:cs typeface="Calibri"/>
                  <a:sym typeface="Calibri"/>
                </a:rPr>
                <a:t>Shoreline Mapping and Regulatory Boundaries at the Coast</a:t>
              </a:r>
            </a:p>
          </p:txBody>
        </p:sp>
      </p:grpSp>
      <p:grpSp>
        <p:nvGrpSpPr>
          <p:cNvPr id="10" name="Bridge"/>
          <p:cNvGrpSpPr/>
          <p:nvPr/>
        </p:nvGrpSpPr>
        <p:grpSpPr>
          <a:xfrm>
            <a:off x="4382309" y="694203"/>
            <a:ext cx="2624036" cy="706654"/>
            <a:chOff x="2858309" y="694203"/>
            <a:chExt cx="2624036" cy="706654"/>
          </a:xfrm>
        </p:grpSpPr>
        <p:pic>
          <p:nvPicPr>
            <p:cNvPr id="3" name="bridge cartoon"/>
            <p:cNvPicPr>
              <a:picLocks noChangeAspect="1"/>
            </p:cNvPicPr>
            <p:nvPr/>
          </p:nvPicPr>
          <p:blipFill>
            <a:blip cstate="print" r:embed="rId6">
              <a:extLst>
                <a:ext uri="{28A0092B-C50C-407E-A947-70E740481C1C}">
                  <a14:useLocalDpi xmlns:a14="http://schemas.microsoft.com/office/drawing/2010/main" val="0"/>
                </a:ext>
              </a:extLst>
            </a:blip>
            <a:stretch>
              <a:fillRect/>
            </a:stretch>
          </p:blipFill>
          <p:spPr>
            <a:xfrm>
              <a:off x="2858309" y="694203"/>
              <a:ext cx="2624036" cy="706654"/>
            </a:xfrm>
            <a:prstGeom prst="rect">
              <a:avLst/>
            </a:prstGeom>
            <a:effectLst>
              <a:outerShdw algn="tl" blurRad="50800" dir="2700000" dist="38100" rotWithShape="0">
                <a:prstClr val="black">
                  <a:alpha val="40000"/>
                </a:prstClr>
              </a:outerShdw>
            </a:effectLst>
          </p:spPr>
        </p:pic>
        <p:sp>
          <p:nvSpPr>
            <p:cNvPr id="4" name="Left Arrow 3"/>
            <p:cNvSpPr/>
            <p:nvPr/>
          </p:nvSpPr>
          <p:spPr>
            <a:xfrm flipH="1">
              <a:off x="3952874" y="1094231"/>
              <a:ext cx="492919" cy="294849"/>
            </a:xfrm>
            <a:prstGeom prst="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rtlCol="0"/>
            <a:lstStyle/>
            <a:p>
              <a:pPr algn="ctr" defTabSz="457200" fontAlgn="base">
                <a:spcBef>
                  <a:spcPct val="0"/>
                </a:spcBef>
                <a:spcAft>
                  <a:spcPct val="0"/>
                </a:spcAft>
                <a:defRPr/>
              </a:pPr>
              <a:endParaRPr lang="en-US" sz="1800">
                <a:solidFill>
                  <a:prstClr val="white"/>
                </a:solidFill>
                <a:latin typeface="Calibri"/>
              </a:endParaRPr>
            </a:p>
          </p:txBody>
        </p:sp>
        <p:sp>
          <p:nvSpPr>
            <p:cNvPr id="2" name="geoid"/>
            <p:cNvSpPr txBox="1"/>
            <p:nvPr/>
          </p:nvSpPr>
          <p:spPr bwMode="auto">
            <a:xfrm>
              <a:off x="3931898" y="1116552"/>
              <a:ext cx="506058" cy="230832"/>
            </a:xfrm>
            <a:prstGeom prst="rect">
              <a:avLst/>
            </a:prstGeom>
            <a:noFill/>
            <a:ln w="9525">
              <a:noFill/>
              <a:miter lim="800000"/>
              <a:headEnd/>
              <a:tailEnd/>
            </a:ln>
          </p:spPr>
          <p:txBody>
            <a:bodyPr rtlCol="0" wrap="square">
              <a:spAutoFit/>
            </a:bodyPr>
            <a:lstStyle/>
            <a:p>
              <a:pPr defTabSz="457200" fontAlgn="base">
                <a:spcBef>
                  <a:spcPct val="0"/>
                </a:spcBef>
                <a:spcAft>
                  <a:spcPct val="0"/>
                </a:spcAft>
                <a:defRPr/>
              </a:pPr>
              <a:r>
                <a:rPr dirty="0" lang="en-US" sz="900">
                  <a:solidFill>
                    <a:prstClr val="white"/>
                  </a:solidFill>
                  <a:latin charset="0" pitchFamily="34" typeface="Calibri"/>
                  <a:ea charset="-128" pitchFamily="34" typeface="ＭＳ Ｐゴシック"/>
                </a:rPr>
                <a:t>geoid</a:t>
              </a:r>
            </a:p>
          </p:txBody>
        </p:sp>
      </p:grpSp>
      <p:grpSp>
        <p:nvGrpSpPr>
          <p:cNvPr id="14" name="Ellipsoid"/>
          <p:cNvGrpSpPr/>
          <p:nvPr/>
        </p:nvGrpSpPr>
        <p:grpSpPr>
          <a:xfrm>
            <a:off x="1663054" y="1136237"/>
            <a:ext cx="3470548" cy="3482643"/>
            <a:chOff x="139054" y="1136236"/>
            <a:chExt cx="3470548" cy="3482643"/>
          </a:xfrm>
        </p:grpSpPr>
        <p:sp>
          <p:nvSpPr>
            <p:cNvPr id="54" name="Text Placeholder 4"/>
            <p:cNvSpPr txBox="1">
              <a:spLocks/>
            </p:cNvSpPr>
            <p:nvPr/>
          </p:nvSpPr>
          <p:spPr>
            <a:xfrm>
              <a:off x="939154" y="1136236"/>
              <a:ext cx="2158985" cy="414460"/>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defRPr/>
              </a:pPr>
              <a:r>
                <a:rPr b="1" dirty="0" lang="en-US">
                  <a:solidFill>
                    <a:prstClr val="black"/>
                  </a:solidFill>
                  <a:latin charset="0" panose="02040503050406030204" pitchFamily="18" typeface="Cambria"/>
                  <a:ea charset="0" panose="02040503050406030204" pitchFamily="18" typeface="Cambria"/>
                </a:rPr>
                <a:t>Ellipsoidal</a:t>
              </a:r>
              <a:endParaRPr b="1" dirty="0" lang="en-US" sz="2600">
                <a:solidFill>
                  <a:prstClr val="black"/>
                </a:solidFill>
                <a:latin charset="0" panose="02040503050406030204" pitchFamily="18" typeface="Cambria"/>
                <a:ea charset="0" panose="02040503050406030204" pitchFamily="18" typeface="Cambria"/>
              </a:endParaRPr>
            </a:p>
          </p:txBody>
        </p:sp>
        <p:pic>
          <p:nvPicPr>
            <p:cNvPr descr="C:\Vicki\Work\Presentations\GRAV-D images\MN12\BaseStation.JPG" id="56" name="Shape 104"/>
            <p:cNvPicPr preferRelativeResize="0"/>
            <p:nvPr/>
          </p:nvPicPr>
          <p:blipFill rotWithShape="1">
            <a:blip r:embed="rId7">
              <a:alphaModFix/>
            </a:blip>
            <a:srcRect l="337" r="8"/>
            <a:stretch/>
          </p:blipFill>
          <p:spPr>
            <a:xfrm>
              <a:off x="218883" y="2915320"/>
              <a:ext cx="1200002" cy="1472351"/>
            </a:xfrm>
            <a:prstGeom prst="rect">
              <a:avLst/>
            </a:prstGeom>
            <a:noFill/>
            <a:ln cap="flat" cmpd="sng" w="19050">
              <a:solidFill>
                <a:schemeClr val="bg1">
                  <a:lumMod val="65000"/>
                </a:schemeClr>
              </a:solidFill>
              <a:prstDash val="solid"/>
              <a:miter lim="800000"/>
              <a:headEnd len="med" type="none" w="med"/>
              <a:tailEnd len="med" type="none" w="med"/>
            </a:ln>
          </p:spPr>
        </p:pic>
        <p:sp>
          <p:nvSpPr>
            <p:cNvPr id="57" name="Shape 105"/>
            <p:cNvSpPr txBox="1"/>
            <p:nvPr/>
          </p:nvSpPr>
          <p:spPr>
            <a:xfrm>
              <a:off x="139054" y="4351807"/>
              <a:ext cx="1600200" cy="267072"/>
            </a:xfrm>
            <a:prstGeom prst="rect">
              <a:avLst/>
            </a:prstGeom>
            <a:noFill/>
            <a:ln>
              <a:noFill/>
            </a:ln>
          </p:spPr>
          <p:txBody>
            <a:bodyPr anchor="t" anchorCtr="0" bIns="45700" lIns="91425" rIns="91425" tIns="45700" wrap="square">
              <a:noAutofit/>
            </a:bodyPr>
            <a:lstStyle/>
            <a:p>
              <a:pPr defTabSz="457200">
                <a:buSzPct val="25000"/>
                <a:defRPr/>
              </a:pPr>
              <a:r>
                <a:rPr dirty="0" i="1" lang="en-US" sz="1200">
                  <a:solidFill>
                    <a:prstClr val="black"/>
                  </a:solidFill>
                  <a:latin typeface="Calibri"/>
                  <a:ea typeface="Calibri"/>
                  <a:cs typeface="Calibri"/>
                  <a:sym typeface="Calibri"/>
                </a:rPr>
                <a:t>Raw GPS Observations</a:t>
              </a:r>
            </a:p>
          </p:txBody>
        </p:sp>
        <p:pic>
          <p:nvPicPr>
            <p:cNvPr descr="GPShydro" id="58" name="Shape 106"/>
            <p:cNvPicPr preferRelativeResize="0"/>
            <p:nvPr/>
          </p:nvPicPr>
          <p:blipFill rotWithShape="1">
            <a:blip r:embed="rId8">
              <a:alphaModFix/>
            </a:blip>
            <a:srcRect/>
            <a:stretch/>
          </p:blipFill>
          <p:spPr>
            <a:xfrm>
              <a:off x="218883" y="1565632"/>
              <a:ext cx="1612429" cy="1232226"/>
            </a:xfrm>
            <a:prstGeom prst="rect">
              <a:avLst/>
            </a:prstGeom>
            <a:noFill/>
            <a:ln cap="flat" cmpd="sng" w="19050">
              <a:solidFill>
                <a:schemeClr val="bg1">
                  <a:lumMod val="65000"/>
                </a:schemeClr>
              </a:solidFill>
              <a:prstDash val="solid"/>
              <a:miter lim="800000"/>
              <a:headEnd len="med" type="none" w="med"/>
              <a:tailEnd len="med" type="none" w="med"/>
            </a:ln>
          </p:spPr>
        </p:pic>
        <p:sp>
          <p:nvSpPr>
            <p:cNvPr id="59" name="Shape 107"/>
            <p:cNvSpPr txBox="1"/>
            <p:nvPr/>
          </p:nvSpPr>
          <p:spPr>
            <a:xfrm>
              <a:off x="1816798" y="1479455"/>
              <a:ext cx="1380526" cy="646331"/>
            </a:xfrm>
            <a:prstGeom prst="rect">
              <a:avLst/>
            </a:prstGeom>
            <a:noFill/>
            <a:ln>
              <a:noFill/>
            </a:ln>
          </p:spPr>
          <p:txBody>
            <a:bodyPr anchor="t" anchorCtr="0" bIns="45700" lIns="91425" rIns="91425" tIns="45700" wrap="square">
              <a:noAutofit/>
            </a:bodyPr>
            <a:lstStyle/>
            <a:p>
              <a:pPr defTabSz="457200">
                <a:buSzPct val="25000"/>
                <a:defRPr/>
              </a:pPr>
              <a:r>
                <a:rPr dirty="0" i="1" lang="en-US" sz="1200">
                  <a:solidFill>
                    <a:prstClr val="black"/>
                  </a:solidFill>
                  <a:latin typeface="Calibri"/>
                  <a:ea typeface="Calibri"/>
                  <a:cs typeface="Calibri"/>
                  <a:sym typeface="Calibri"/>
                </a:rPr>
                <a:t>Raw Hydrographic Surveys </a:t>
              </a:r>
            </a:p>
          </p:txBody>
        </p:sp>
        <p:pic>
          <p:nvPicPr>
            <p:cNvPr descr="plane fig reduced1" id="64" name="Shape 118"/>
            <p:cNvPicPr preferRelativeResize="0"/>
            <p:nvPr/>
          </p:nvPicPr>
          <p:blipFill rotWithShape="1">
            <a:blip r:embed="rId9">
              <a:alphaModFix/>
            </a:blip>
            <a:srcRect/>
            <a:stretch/>
          </p:blipFill>
          <p:spPr>
            <a:xfrm>
              <a:off x="1966232" y="2428000"/>
              <a:ext cx="1563621" cy="1932864"/>
            </a:xfrm>
            <a:prstGeom prst="rect">
              <a:avLst/>
            </a:prstGeom>
            <a:noFill/>
            <a:ln cap="flat" cmpd="sng" w="19050">
              <a:solidFill>
                <a:schemeClr val="bg1">
                  <a:lumMod val="65000"/>
                </a:schemeClr>
              </a:solidFill>
              <a:prstDash val="solid"/>
              <a:round/>
              <a:headEnd len="med" type="none" w="med"/>
              <a:tailEnd len="med" type="none" w="med"/>
            </a:ln>
          </p:spPr>
        </p:pic>
        <p:sp>
          <p:nvSpPr>
            <p:cNvPr id="66" name="Shape 121"/>
            <p:cNvSpPr/>
            <p:nvPr/>
          </p:nvSpPr>
          <p:spPr>
            <a:xfrm>
              <a:off x="1716836" y="4338895"/>
              <a:ext cx="1892766" cy="228600"/>
            </a:xfrm>
            <a:prstGeom prst="rect">
              <a:avLst/>
            </a:prstGeom>
            <a:noFill/>
            <a:ln>
              <a:noFill/>
            </a:ln>
          </p:spPr>
          <p:txBody>
            <a:bodyPr anchor="ctr" anchorCtr="0" bIns="45700" lIns="91425" rIns="91425" tIns="45700" wrap="square">
              <a:noAutofit/>
            </a:bodyPr>
            <a:lstStyle/>
            <a:p>
              <a:pPr algn="r" defTabSz="457200">
                <a:buSzPct val="25000"/>
                <a:defRPr/>
              </a:pPr>
              <a:r>
                <a:rPr dirty="0" i="1" lang="en-US" sz="1200">
                  <a:solidFill>
                    <a:prstClr val="black"/>
                  </a:solidFill>
                  <a:latin typeface="Calibri"/>
                  <a:ea typeface="Calibri"/>
                  <a:cs typeface="Calibri"/>
                  <a:sym typeface="Calibri"/>
                </a:rPr>
                <a:t>Raw Lidar Data</a:t>
              </a:r>
            </a:p>
          </p:txBody>
        </p:sp>
        <p:sp>
          <p:nvSpPr>
            <p:cNvPr id="31" name="NAD83"/>
            <p:cNvSpPr txBox="1">
              <a:spLocks/>
            </p:cNvSpPr>
            <p:nvPr/>
          </p:nvSpPr>
          <p:spPr>
            <a:xfrm>
              <a:off x="2240578" y="1984730"/>
              <a:ext cx="857561" cy="324422"/>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defRPr/>
              </a:pPr>
              <a:r>
                <a:rPr b="1" dirty="0" lang="en-US" sz="1600">
                  <a:solidFill>
                    <a:prstClr val="black"/>
                  </a:solidFill>
                  <a:latin charset="0" panose="02040503050406030204" pitchFamily="18" typeface="Cambria"/>
                  <a:ea charset="0" panose="02040503050406030204" pitchFamily="18" typeface="Cambria"/>
                </a:rPr>
                <a:t>NAD83</a:t>
              </a:r>
            </a:p>
          </p:txBody>
        </p:sp>
      </p:grpSp>
      <p:grpSp>
        <p:nvGrpSpPr>
          <p:cNvPr id="11" name="Orthometric"/>
          <p:cNvGrpSpPr/>
          <p:nvPr/>
        </p:nvGrpSpPr>
        <p:grpSpPr>
          <a:xfrm>
            <a:off x="5700190" y="1068868"/>
            <a:ext cx="4823030" cy="3280115"/>
            <a:chOff x="4176190" y="1068867"/>
            <a:chExt cx="4823030" cy="3280115"/>
          </a:xfrm>
        </p:grpSpPr>
        <p:sp>
          <p:nvSpPr>
            <p:cNvPr id="52" name="Text Placeholder 4"/>
            <p:cNvSpPr txBox="1">
              <a:spLocks/>
            </p:cNvSpPr>
            <p:nvPr/>
          </p:nvSpPr>
          <p:spPr>
            <a:xfrm>
              <a:off x="5443017" y="1068867"/>
              <a:ext cx="2295391" cy="414459"/>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defRPr/>
              </a:pPr>
              <a:r>
                <a:rPr b="1" dirty="0" err="1" lang="en-US">
                  <a:solidFill>
                    <a:prstClr val="black"/>
                  </a:solidFill>
                  <a:latin charset="0" panose="02040503050406030204" pitchFamily="18" typeface="Cambria"/>
                  <a:ea charset="0" panose="02040503050406030204" pitchFamily="18" typeface="Cambria"/>
                </a:rPr>
                <a:t>Orthometric</a:t>
              </a:r>
              <a:endParaRPr b="1" dirty="0" lang="en-US" sz="2400">
                <a:solidFill>
                  <a:prstClr val="black"/>
                </a:solidFill>
                <a:latin charset="0" panose="02040503050406030204" pitchFamily="18" typeface="Cambria"/>
                <a:ea charset="0" panose="02040503050406030204" pitchFamily="18" typeface="Cambria"/>
              </a:endParaRPr>
            </a:p>
          </p:txBody>
        </p:sp>
        <p:sp>
          <p:nvSpPr>
            <p:cNvPr id="62" name="Shape 111"/>
            <p:cNvSpPr/>
            <p:nvPr/>
          </p:nvSpPr>
          <p:spPr>
            <a:xfrm>
              <a:off x="6256999" y="1482268"/>
              <a:ext cx="929639" cy="396454"/>
            </a:xfrm>
            <a:prstGeom prst="rect">
              <a:avLst/>
            </a:prstGeom>
            <a:noFill/>
            <a:ln>
              <a:noFill/>
            </a:ln>
          </p:spPr>
          <p:txBody>
            <a:bodyPr anchor="ctr" anchorCtr="0" bIns="45700" lIns="91425" rIns="91425" tIns="45700" wrap="square">
              <a:noAutofit/>
            </a:bodyPr>
            <a:lstStyle/>
            <a:p>
              <a:pPr defTabSz="457200">
                <a:buSzPct val="25000"/>
                <a:defRPr/>
              </a:pPr>
              <a:r>
                <a:rPr dirty="0" i="1" lang="en-US" sz="1200">
                  <a:solidFill>
                    <a:prstClr val="black"/>
                  </a:solidFill>
                  <a:latin typeface="Calibri"/>
                  <a:ea typeface="Calibri"/>
                  <a:cs typeface="Calibri"/>
                  <a:sym typeface="Calibri"/>
                </a:rPr>
                <a:t>USGS </a:t>
              </a:r>
            </a:p>
            <a:p>
              <a:pPr defTabSz="457200">
                <a:buSzPct val="25000"/>
                <a:defRPr/>
              </a:pPr>
              <a:r>
                <a:rPr dirty="0" i="1" lang="en-US" sz="1200">
                  <a:solidFill>
                    <a:prstClr val="black"/>
                  </a:solidFill>
                  <a:latin typeface="Calibri"/>
                  <a:ea typeface="Calibri"/>
                  <a:cs typeface="Calibri"/>
                  <a:sym typeface="Calibri"/>
                </a:rPr>
                <a:t>Topography</a:t>
              </a:r>
            </a:p>
          </p:txBody>
        </p:sp>
        <p:pic>
          <p:nvPicPr>
            <p:cNvPr id="63" name="Shape 117"/>
            <p:cNvPicPr preferRelativeResize="0"/>
            <p:nvPr/>
          </p:nvPicPr>
          <p:blipFill rotWithShape="1">
            <a:blip r:embed="rId10">
              <a:alphaModFix/>
            </a:blip>
            <a:srcRect b="32" l="204" r="207" t="113"/>
            <a:stretch/>
          </p:blipFill>
          <p:spPr>
            <a:xfrm>
              <a:off x="7666391" y="1425744"/>
              <a:ext cx="1259663" cy="1886673"/>
            </a:xfrm>
            <a:prstGeom prst="rect">
              <a:avLst/>
            </a:prstGeom>
            <a:noFill/>
            <a:ln cap="flat" cmpd="sng" w="19304">
              <a:solidFill>
                <a:schemeClr val="bg1">
                  <a:lumMod val="65000"/>
                </a:schemeClr>
              </a:solidFill>
              <a:prstDash val="solid"/>
              <a:miter lim="800000"/>
              <a:headEnd len="med" type="none" w="med"/>
              <a:tailEnd len="med" type="none" w="med"/>
            </a:ln>
          </p:spPr>
        </p:pic>
        <p:pic>
          <p:nvPicPr>
            <p:cNvPr descr="using digital level" id="67" name="Shape 123"/>
            <p:cNvPicPr preferRelativeResize="0"/>
            <p:nvPr/>
          </p:nvPicPr>
          <p:blipFill rotWithShape="1">
            <a:blip r:embed="rId11">
              <a:alphaModFix/>
            </a:blip>
            <a:srcRect/>
            <a:stretch/>
          </p:blipFill>
          <p:spPr>
            <a:xfrm>
              <a:off x="6463326" y="2721372"/>
              <a:ext cx="1059174" cy="1596744"/>
            </a:xfrm>
            <a:prstGeom prst="rect">
              <a:avLst/>
            </a:prstGeom>
            <a:noFill/>
            <a:ln cap="flat" cmpd="sng" w="19050">
              <a:solidFill>
                <a:schemeClr val="bg1">
                  <a:lumMod val="65000"/>
                </a:schemeClr>
              </a:solidFill>
              <a:prstDash val="solid"/>
              <a:round/>
              <a:headEnd len="med" type="none" w="med"/>
              <a:tailEnd len="med" type="none" w="med"/>
            </a:ln>
          </p:spPr>
        </p:pic>
        <p:pic>
          <p:nvPicPr>
            <p:cNvPr id="68" name="Picture 67"/>
            <p:cNvPicPr>
              <a:picLocks noChangeAspect="1"/>
            </p:cNvPicPr>
            <p:nvPr/>
          </p:nvPicPr>
          <p:blipFill>
            <a:blip cstate="print" r:embed="rId12">
              <a:extLst>
                <a:ext uri="{28A0092B-C50C-407E-A947-70E740481C1C}">
                  <a14:useLocalDpi xmlns:a14="http://schemas.microsoft.com/office/drawing/2010/main" val="0"/>
                </a:ext>
              </a:extLst>
            </a:blip>
            <a:stretch>
              <a:fillRect/>
            </a:stretch>
          </p:blipFill>
          <p:spPr>
            <a:xfrm>
              <a:off x="4176190" y="1473407"/>
              <a:ext cx="2124189" cy="2124189"/>
            </a:xfrm>
            <a:prstGeom prst="rect">
              <a:avLst/>
            </a:prstGeom>
            <a:ln w="19050">
              <a:solidFill>
                <a:schemeClr val="bg1">
                  <a:lumMod val="65000"/>
                </a:schemeClr>
              </a:solidFill>
            </a:ln>
          </p:spPr>
        </p:pic>
        <p:sp>
          <p:nvSpPr>
            <p:cNvPr id="70" name="Shape 111"/>
            <p:cNvSpPr/>
            <p:nvPr/>
          </p:nvSpPr>
          <p:spPr>
            <a:xfrm>
              <a:off x="7915006" y="3321517"/>
              <a:ext cx="1084214" cy="396454"/>
            </a:xfrm>
            <a:prstGeom prst="rect">
              <a:avLst/>
            </a:prstGeom>
            <a:noFill/>
            <a:ln>
              <a:noFill/>
            </a:ln>
          </p:spPr>
          <p:txBody>
            <a:bodyPr anchor="ctr" anchorCtr="0" bIns="45700" lIns="91425" rIns="91425" tIns="45700" wrap="square">
              <a:noAutofit/>
            </a:bodyPr>
            <a:lstStyle/>
            <a:p>
              <a:pPr algn="r" defTabSz="457200">
                <a:buSzPct val="25000"/>
                <a:defRPr/>
              </a:pPr>
              <a:r>
                <a:rPr dirty="0" i="1" lang="en-US" sz="1200">
                  <a:solidFill>
                    <a:prstClr val="black"/>
                  </a:solidFill>
                  <a:latin typeface="Calibri"/>
                  <a:ea typeface="Calibri"/>
                  <a:cs typeface="Calibri"/>
                  <a:sym typeface="Calibri"/>
                </a:rPr>
                <a:t>FEMA NFIP Data &amp; Maps</a:t>
              </a:r>
            </a:p>
          </p:txBody>
        </p:sp>
        <p:sp>
          <p:nvSpPr>
            <p:cNvPr id="71" name="Shape 111"/>
            <p:cNvSpPr/>
            <p:nvPr/>
          </p:nvSpPr>
          <p:spPr>
            <a:xfrm>
              <a:off x="4678949" y="3952528"/>
              <a:ext cx="1828827" cy="396454"/>
            </a:xfrm>
            <a:prstGeom prst="rect">
              <a:avLst/>
            </a:prstGeom>
            <a:noFill/>
            <a:ln>
              <a:noFill/>
            </a:ln>
          </p:spPr>
          <p:txBody>
            <a:bodyPr anchor="ctr" anchorCtr="0" bIns="45700" lIns="91425" rIns="91425" tIns="45700" wrap="square">
              <a:noAutofit/>
            </a:bodyPr>
            <a:lstStyle/>
            <a:p>
              <a:pPr algn="r" defTabSz="457200">
                <a:buSzPct val="25000"/>
                <a:defRPr/>
              </a:pPr>
              <a:r>
                <a:rPr dirty="0" i="1" lang="en-US" sz="1200">
                  <a:solidFill>
                    <a:prstClr val="black"/>
                  </a:solidFill>
                  <a:latin typeface="Calibri"/>
                  <a:ea typeface="Calibri"/>
                  <a:cs typeface="Calibri"/>
                  <a:sym typeface="Calibri"/>
                </a:rPr>
                <a:t>Engineering and Construction Surveys</a:t>
              </a:r>
            </a:p>
          </p:txBody>
        </p:sp>
        <p:sp>
          <p:nvSpPr>
            <p:cNvPr id="33" name="NAVD88"/>
            <p:cNvSpPr txBox="1">
              <a:spLocks/>
            </p:cNvSpPr>
            <p:nvPr/>
          </p:nvSpPr>
          <p:spPr>
            <a:xfrm>
              <a:off x="6524400" y="1983125"/>
              <a:ext cx="998100" cy="324422"/>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defRPr/>
              </a:pPr>
              <a:r>
                <a:rPr b="1" dirty="0" lang="en-US" sz="1600">
                  <a:solidFill>
                    <a:prstClr val="black"/>
                  </a:solidFill>
                  <a:latin charset="0" panose="02040503050406030204" pitchFamily="18" typeface="Cambria"/>
                  <a:ea charset="0" panose="02040503050406030204" pitchFamily="18" typeface="Cambria"/>
                </a:rPr>
                <a:t>NAVD88</a:t>
              </a:r>
            </a:p>
          </p:txBody>
        </p:sp>
        <p:sp>
          <p:nvSpPr>
            <p:cNvPr id="34" name="NGVD29"/>
            <p:cNvSpPr txBox="1">
              <a:spLocks/>
            </p:cNvSpPr>
            <p:nvPr/>
          </p:nvSpPr>
          <p:spPr>
            <a:xfrm>
              <a:off x="6524400" y="2270280"/>
              <a:ext cx="998100" cy="324422"/>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defRPr/>
              </a:pPr>
              <a:r>
                <a:rPr b="1" dirty="0" lang="en-US" sz="1600">
                  <a:solidFill>
                    <a:prstClr val="black"/>
                  </a:solidFill>
                  <a:latin charset="0" panose="02040503050406030204" pitchFamily="18" typeface="Cambria"/>
                  <a:ea charset="0" panose="02040503050406030204" pitchFamily="18" typeface="Cambria"/>
                </a:rPr>
                <a:t>NGVD29</a:t>
              </a:r>
            </a:p>
          </p:txBody>
        </p:sp>
      </p:grpSp>
    </p:spTree>
    <p:extLst>
      <p:ext uri="{BB962C8B-B14F-4D97-AF65-F5344CB8AC3E}">
        <p14:creationId xmlns:p14="http://schemas.microsoft.com/office/powerpoint/2010/main" val="533344141"/>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 presetSubtype="8">
                                  <p:stCondLst>
                                    <p:cond delay="0"/>
                                  </p:stCondLst>
                                  <p:childTnLst>
                                    <p:set>
                                      <p:cBhvr>
                                        <p:cTn dur="1" fill="hold" id="6">
                                          <p:stCondLst>
                                            <p:cond delay="0"/>
                                          </p:stCondLst>
                                        </p:cTn>
                                        <p:tgtEl>
                                          <p:spTgt spid="14"/>
                                        </p:tgtEl>
                                        <p:attrNameLst>
                                          <p:attrName>style.visibility</p:attrName>
                                        </p:attrNameLst>
                                      </p:cBhvr>
                                      <p:to>
                                        <p:strVal val="visible"/>
                                      </p:to>
                                    </p:set>
                                    <p:anim calcmode="lin" valueType="num">
                                      <p:cBhvr additive="base">
                                        <p:cTn dur="500" fill="hold" id="7"/>
                                        <p:tgtEl>
                                          <p:spTgt spid="14"/>
                                        </p:tgtEl>
                                        <p:attrNameLst>
                                          <p:attrName>ppt_x</p:attrName>
                                        </p:attrNameLst>
                                      </p:cBhvr>
                                      <p:tavLst>
                                        <p:tav tm="0">
                                          <p:val>
                                            <p:strVal val="0-#ppt_w/2"/>
                                          </p:val>
                                        </p:tav>
                                        <p:tav tm="100000">
                                          <p:val>
                                            <p:strVal val="#ppt_x"/>
                                          </p:val>
                                        </p:tav>
                                      </p:tavLst>
                                    </p:anim>
                                    <p:anim calcmode="lin" valueType="num">
                                      <p:cBhvr additive="base">
                                        <p:cTn dur="500" fill="hold" id="8"/>
                                        <p:tgtEl>
                                          <p:spTgt spid="14"/>
                                        </p:tgtEl>
                                        <p:attrNameLst>
                                          <p:attrName>ppt_y</p:attrName>
                                        </p:attrNameLst>
                                      </p:cBhvr>
                                      <p:tavLst>
                                        <p:tav tm="0">
                                          <p:val>
                                            <p:strVal val="#ppt_y"/>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id="11" nodeType="clickEffect" presetClass="entr" presetID="2" presetSubtype="2">
                                  <p:stCondLst>
                                    <p:cond delay="0"/>
                                  </p:stCondLst>
                                  <p:childTnLst>
                                    <p:set>
                                      <p:cBhvr>
                                        <p:cTn dur="1" fill="hold" id="12">
                                          <p:stCondLst>
                                            <p:cond delay="0"/>
                                          </p:stCondLst>
                                        </p:cTn>
                                        <p:tgtEl>
                                          <p:spTgt spid="11"/>
                                        </p:tgtEl>
                                        <p:attrNameLst>
                                          <p:attrName>style.visibility</p:attrName>
                                        </p:attrNameLst>
                                      </p:cBhvr>
                                      <p:to>
                                        <p:strVal val="visible"/>
                                      </p:to>
                                    </p:set>
                                    <p:anim calcmode="lin" valueType="num">
                                      <p:cBhvr additive="base">
                                        <p:cTn dur="500" fill="hold" id="13"/>
                                        <p:tgtEl>
                                          <p:spTgt spid="11"/>
                                        </p:tgtEl>
                                        <p:attrNameLst>
                                          <p:attrName>ppt_x</p:attrName>
                                        </p:attrNameLst>
                                      </p:cBhvr>
                                      <p:tavLst>
                                        <p:tav tm="0">
                                          <p:val>
                                            <p:strVal val="1+#ppt_w/2"/>
                                          </p:val>
                                        </p:tav>
                                        <p:tav tm="100000">
                                          <p:val>
                                            <p:strVal val="#ppt_x"/>
                                          </p:val>
                                        </p:tav>
                                      </p:tavLst>
                                    </p:anim>
                                    <p:anim calcmode="lin" valueType="num">
                                      <p:cBhvr additive="base">
                                        <p:cTn dur="500" fill="hold" id="14"/>
                                        <p:tgtEl>
                                          <p:spTgt spid="11"/>
                                        </p:tgtEl>
                                        <p:attrNameLst>
                                          <p:attrName>ppt_y</p:attrName>
                                        </p:attrNameLst>
                                      </p:cBhvr>
                                      <p:tavLst>
                                        <p:tav tm="0">
                                          <p:val>
                                            <p:strVal val="#ppt_y"/>
                                          </p:val>
                                        </p:tav>
                                        <p:tav tm="100000">
                                          <p:val>
                                            <p:strVal val="#ppt_y"/>
                                          </p:val>
                                        </p:tav>
                                      </p:tavLst>
                                    </p:anim>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2" presetSubtype="4">
                                  <p:stCondLst>
                                    <p:cond delay="0"/>
                                  </p:stCondLst>
                                  <p:childTnLst>
                                    <p:set>
                                      <p:cBhvr>
                                        <p:cTn dur="1" fill="hold" id="18">
                                          <p:stCondLst>
                                            <p:cond delay="0"/>
                                          </p:stCondLst>
                                        </p:cTn>
                                        <p:tgtEl>
                                          <p:spTgt spid="7"/>
                                        </p:tgtEl>
                                        <p:attrNameLst>
                                          <p:attrName>style.visibility</p:attrName>
                                        </p:attrNameLst>
                                      </p:cBhvr>
                                      <p:to>
                                        <p:strVal val="visible"/>
                                      </p:to>
                                    </p:set>
                                    <p:anim calcmode="lin" valueType="num">
                                      <p:cBhvr additive="base">
                                        <p:cTn dur="500" fill="hold" id="19"/>
                                        <p:tgtEl>
                                          <p:spTgt spid="7"/>
                                        </p:tgtEl>
                                        <p:attrNameLst>
                                          <p:attrName>ppt_x</p:attrName>
                                        </p:attrNameLst>
                                      </p:cBhvr>
                                      <p:tavLst>
                                        <p:tav tm="0">
                                          <p:val>
                                            <p:strVal val="#ppt_x"/>
                                          </p:val>
                                        </p:tav>
                                        <p:tav tm="100000">
                                          <p:val>
                                            <p:strVal val="#ppt_x"/>
                                          </p:val>
                                        </p:tav>
                                      </p:tavLst>
                                    </p:anim>
                                    <p:anim calcmode="lin" valueType="num">
                                      <p:cBhvr additive="base">
                                        <p:cTn dur="500" fill="hold" id="20"/>
                                        <p:tgtEl>
                                          <p:spTgt spid="7"/>
                                        </p:tgtEl>
                                        <p:attrNameLst>
                                          <p:attrName>ppt_y</p:attrName>
                                        </p:attrNameLst>
                                      </p:cBhvr>
                                      <p:tavLst>
                                        <p:tav tm="0">
                                          <p:val>
                                            <p:strVal val="1+#ppt_h/2"/>
                                          </p:val>
                                        </p:tav>
                                        <p:tav tm="100000">
                                          <p:val>
                                            <p:strVal val="#ppt_y"/>
                                          </p:val>
                                        </p:tav>
                                      </p:tavLst>
                                    </p:anim>
                                  </p:childTnLst>
                                </p:cTn>
                              </p:par>
                            </p:childTnLst>
                          </p:cTn>
                        </p:par>
                      </p:childTnLst>
                    </p:cTn>
                  </p:par>
                  <p:par>
                    <p:cTn fill="hold" id="21">
                      <p:stCondLst>
                        <p:cond delay="indefinite"/>
                      </p:stCondLst>
                      <p:childTnLst>
                        <p:par>
                          <p:cTn fill="hold" id="22">
                            <p:stCondLst>
                              <p:cond delay="0"/>
                            </p:stCondLst>
                            <p:childTnLst>
                              <p:par>
                                <p:cTn fill="hold" id="23" nodeType="clickEffect" presetClass="entr" presetID="22" presetSubtype="8">
                                  <p:stCondLst>
                                    <p:cond delay="0"/>
                                  </p:stCondLst>
                                  <p:childTnLst>
                                    <p:set>
                                      <p:cBhvr>
                                        <p:cTn dur="1" fill="hold" id="24">
                                          <p:stCondLst>
                                            <p:cond delay="0"/>
                                          </p:stCondLst>
                                        </p:cTn>
                                        <p:tgtEl>
                                          <p:spTgt spid="10"/>
                                        </p:tgtEl>
                                        <p:attrNameLst>
                                          <p:attrName>style.visibility</p:attrName>
                                        </p:attrNameLst>
                                      </p:cBhvr>
                                      <p:to>
                                        <p:strVal val="visible"/>
                                      </p:to>
                                    </p:set>
                                    <p:animEffect filter="wipe(left)" transition="in">
                                      <p:cBhvr>
                                        <p:cTn dur="1000" id="25"/>
                                        <p:tgtEl>
                                          <p:spTgt spid="1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418897" y="410693"/>
            <a:ext cx="7465332" cy="914400"/>
          </a:xfrm>
        </p:spPr>
        <p:txBody>
          <a:bodyPr>
            <a:noAutofit/>
          </a:bodyPr>
          <a:lstStyle/>
          <a:p>
            <a:pPr eaLnBrk="1" hangingPunct="1"/>
            <a:r>
              <a:rPr lang="en-US" altLang="en-US" sz="5333" dirty="0">
                <a:ea typeface="Tahoma" panose="020B0604030504040204" pitchFamily="34" charset="0"/>
                <a:cs typeface="Tahoma" panose="020B0604030504040204" pitchFamily="34" charset="0"/>
              </a:rPr>
              <a:t>NGS Mission</a:t>
            </a:r>
          </a:p>
        </p:txBody>
      </p:sp>
      <p:sp>
        <p:nvSpPr>
          <p:cNvPr id="16387" name="Rectangle 3"/>
          <p:cNvSpPr>
            <a:spLocks noGrp="1" noChangeArrowheads="1"/>
          </p:cNvSpPr>
          <p:nvPr>
            <p:ph idx="1"/>
          </p:nvPr>
        </p:nvSpPr>
        <p:spPr>
          <a:xfrm>
            <a:off x="639031" y="1527465"/>
            <a:ext cx="10981208" cy="4468091"/>
          </a:xfrm>
        </p:spPr>
        <p:txBody>
          <a:bodyPr>
            <a:normAutofit/>
          </a:bodyPr>
          <a:lstStyle/>
          <a:p>
            <a:pPr marL="0" indent="0" algn="ctr">
              <a:buNone/>
              <a:tabLst>
                <a:tab pos="0" algn="l"/>
              </a:tabLst>
            </a:pPr>
            <a:r>
              <a:rPr lang="en-US" altLang="zh-CN" dirty="0">
                <a:ea typeface="ＭＳ Ｐゴシック" panose="020B0600070205080204" pitchFamily="34" charset="-128"/>
                <a:cs typeface="Arial" panose="020B0604020202020204" pitchFamily="34" charset="0"/>
              </a:rPr>
              <a:t>To define, maintain and provide access to the </a:t>
            </a:r>
            <a:r>
              <a:rPr lang="en-US" altLang="zh-CN" b="1" dirty="0">
                <a:solidFill>
                  <a:srgbClr val="C00000"/>
                </a:solidFill>
                <a:ea typeface="ＭＳ Ｐゴシック" panose="020B0600070205080204" pitchFamily="34" charset="-128"/>
                <a:cs typeface="Arial" panose="020B0604020202020204" pitchFamily="34" charset="0"/>
              </a:rPr>
              <a:t>National Spatial Reference System (NSRS) </a:t>
            </a:r>
            <a:r>
              <a:rPr lang="en-US" altLang="zh-CN" dirty="0">
                <a:solidFill>
                  <a:schemeClr val="bg1">
                    <a:lumMod val="65000"/>
                  </a:schemeClr>
                </a:solidFill>
                <a:ea typeface="ＭＳ Ｐゴシック" panose="020B0600070205080204" pitchFamily="34" charset="-128"/>
                <a:cs typeface="Arial" panose="020B0604020202020204" pitchFamily="34" charset="0"/>
              </a:rPr>
              <a:t>to meet our Nation’s economic, social, and environmental needs.</a:t>
            </a:r>
            <a:r>
              <a:rPr lang="en-US" altLang="zh-CN" dirty="0">
                <a:ea typeface="ＭＳ Ｐゴシック" panose="020B0600070205080204" pitchFamily="34" charset="-128"/>
                <a:cs typeface="Arial" panose="020B0604020202020204" pitchFamily="34" charset="0"/>
              </a:rPr>
              <a:t> </a:t>
            </a:r>
          </a:p>
        </p:txBody>
      </p:sp>
      <p:pic>
        <p:nvPicPr>
          <p:cNvPr id="4" name="Picture 2" descr="12-layers">
            <a:extLst>
              <a:ext uri="{FF2B5EF4-FFF2-40B4-BE49-F238E27FC236}">
                <a16:creationId xmlns:a16="http://schemas.microsoft.com/office/drawing/2014/main" id="{2A3367CF-4BCA-46BC-82FC-BF947D353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497" y="1959305"/>
            <a:ext cx="28575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CD3946BA-581C-47A7-AAF1-5FD08586017F}"/>
              </a:ext>
            </a:extLst>
          </p:cNvPr>
          <p:cNvSpPr/>
          <p:nvPr/>
        </p:nvSpPr>
        <p:spPr>
          <a:xfrm>
            <a:off x="3050506" y="5330536"/>
            <a:ext cx="1470991" cy="904461"/>
          </a:xfrm>
          <a:prstGeom prst="rightArrow">
            <a:avLst/>
          </a:prstGeom>
          <a:ln w="15875">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dirty="0">
                <a:solidFill>
                  <a:srgbClr val="C00000"/>
                </a:solidFill>
                <a:latin typeface="Cambria" panose="02040503050406030204" pitchFamily="18" charset="0"/>
                <a:ea typeface="Cambria" panose="02040503050406030204" pitchFamily="18" charset="0"/>
              </a:rPr>
              <a:t>NSRS</a:t>
            </a:r>
          </a:p>
        </p:txBody>
      </p:sp>
    </p:spTree>
    <p:extLst>
      <p:ext uri="{BB962C8B-B14F-4D97-AF65-F5344CB8AC3E}">
        <p14:creationId xmlns:p14="http://schemas.microsoft.com/office/powerpoint/2010/main" val="127337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387">
                                            <p:txEl>
                                              <p:pRg st="0" end="0"/>
                                            </p:txEl>
                                          </p:spTgt>
                                        </p:tgtEl>
                                      </p:cBhvr>
                                    </p:animEffect>
                                    <p:set>
                                      <p:cBhvr>
                                        <p:cTn id="7" dur="1" fill="hold">
                                          <p:stCondLst>
                                            <p:cond delay="499"/>
                                          </p:stCondLst>
                                        </p:cTn>
                                        <p:tgtEl>
                                          <p:spTgt spid="16387">
                                            <p:txEl>
                                              <p:pRg st="0" end="0"/>
                                            </p:txEl>
                                          </p:spTgt>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500"/>
                            </p:stCondLst>
                            <p:childTnLst>
                              <p:par>
                                <p:cTn id="16" presetID="26" presetClass="emph" presetSubtype="0" repeatCount="2000" fill="hold" grpId="1" nodeType="after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childTnLst>
                          </p:cTn>
                        </p:par>
                        <p:par>
                          <p:cTn id="19" fill="hold">
                            <p:stCondLst>
                              <p:cond delay="2500"/>
                            </p:stCondLst>
                            <p:childTnLst>
                              <p:par>
                                <p:cTn id="20" presetID="26" presetClass="emph" presetSubtype="0" repeatCount="2000" fill="hold" grpId="2" nodeType="afterEffect">
                                  <p:stCondLst>
                                    <p:cond delay="2500"/>
                                  </p:stCondLst>
                                  <p:childTnLst>
                                    <p:animEffect transition="out" filter="fade">
                                      <p:cBhvr>
                                        <p:cTn id="21" dur="1000" tmFilter="0, 0; .2, .5; .8, .5; 1, 0"/>
                                        <p:tgtEl>
                                          <p:spTgt spid="2"/>
                                        </p:tgtEl>
                                      </p:cBhvr>
                                    </p:animEffect>
                                    <p:animScale>
                                      <p:cBhvr>
                                        <p:cTn id="22"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2" grpId="0" animBg="1"/>
      <p:bldP spid="2" grpId="1" animBg="1"/>
      <p:bldP spid="2" grpId="2"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524001" y="887969"/>
            <a:ext cx="9144000" cy="5049245"/>
          </a:xfrm>
          <a:prstGeom prst="rect">
            <a:avLst/>
          </a:prstGeom>
        </p:spPr>
        <p:txBody>
          <a:bodyPr vert="horz" wrap="square" lIns="0" tIns="16933" rIns="0" bIns="0" rtlCol="0">
            <a:spAutoFit/>
          </a:bodyPr>
          <a:lstStyle/>
          <a:p>
            <a:pPr marL="16933" algn="ctr" defTabSz="914377">
              <a:buSzPct val="159375"/>
              <a:tabLst>
                <a:tab pos="397067" algn="l"/>
                <a:tab pos="397913" algn="l"/>
              </a:tabLst>
              <a:defRPr/>
            </a:pPr>
            <a:r>
              <a:rPr sz="4900" b="1" dirty="0">
                <a:solidFill>
                  <a:prstClr val="black"/>
                </a:solidFill>
                <a:uFill>
                  <a:solidFill>
                    <a:srgbClr val="1F497D"/>
                  </a:solidFill>
                </a:uFill>
                <a:latin typeface="Cambria" panose="02040503050406030204" pitchFamily="18" charset="0"/>
                <a:cs typeface="Arial"/>
              </a:rPr>
              <a:t>North </a:t>
            </a:r>
            <a:r>
              <a:rPr sz="4900" b="1" spc="-7" dirty="0">
                <a:solidFill>
                  <a:prstClr val="black"/>
                </a:solidFill>
                <a:uFill>
                  <a:solidFill>
                    <a:srgbClr val="1F497D"/>
                  </a:solidFill>
                </a:uFill>
                <a:latin typeface="Cambria" panose="02040503050406030204" pitchFamily="18" charset="0"/>
                <a:cs typeface="Arial"/>
              </a:rPr>
              <a:t>American </a:t>
            </a:r>
            <a:r>
              <a:rPr lang="en-US" sz="4900" b="1" spc="-7" dirty="0">
                <a:solidFill>
                  <a:prstClr val="black"/>
                </a:solidFill>
                <a:uFill>
                  <a:solidFill>
                    <a:srgbClr val="1F497D"/>
                  </a:solidFill>
                </a:uFill>
                <a:latin typeface="Cambria" panose="02040503050406030204" pitchFamily="18" charset="0"/>
                <a:cs typeface="Arial"/>
              </a:rPr>
              <a:t>Vertical </a:t>
            </a:r>
            <a:r>
              <a:rPr lang="en-US" sz="4900" b="1" spc="-20" dirty="0">
                <a:solidFill>
                  <a:prstClr val="black"/>
                </a:solidFill>
                <a:uFill>
                  <a:solidFill>
                    <a:srgbClr val="1F497D"/>
                  </a:solidFill>
                </a:uFill>
                <a:latin typeface="Cambria" panose="02040503050406030204" pitchFamily="18" charset="0"/>
                <a:cs typeface="Arial"/>
              </a:rPr>
              <a:t>Datum </a:t>
            </a:r>
          </a:p>
          <a:p>
            <a:pPr marL="16933" algn="ctr" defTabSz="914377">
              <a:buSzPct val="159375"/>
              <a:tabLst>
                <a:tab pos="397067" algn="l"/>
                <a:tab pos="397913" algn="l"/>
              </a:tabLst>
              <a:defRPr/>
            </a:pPr>
            <a:r>
              <a:rPr lang="en-US" sz="5400" b="1" spc="-20" dirty="0">
                <a:solidFill>
                  <a:prstClr val="black"/>
                </a:solidFill>
                <a:uFill>
                  <a:solidFill>
                    <a:srgbClr val="1F497D"/>
                  </a:solidFill>
                </a:uFill>
                <a:latin typeface="Cambria" panose="02040503050406030204" pitchFamily="18" charset="0"/>
                <a:cs typeface="Arial"/>
              </a:rPr>
              <a:t>of 1988</a:t>
            </a:r>
            <a:endParaRPr lang="en-US" sz="5400" b="1" spc="-7" dirty="0">
              <a:solidFill>
                <a:prstClr val="black"/>
              </a:solidFill>
              <a:uFill>
                <a:solidFill>
                  <a:srgbClr val="1F497D"/>
                </a:solidFill>
              </a:uFill>
              <a:latin typeface="Cambria" panose="02040503050406030204" pitchFamily="18" charset="0"/>
              <a:cs typeface="Arial"/>
            </a:endParaRPr>
          </a:p>
          <a:p>
            <a:pPr marL="16933" algn="ctr" defTabSz="914377">
              <a:buSzPct val="159375"/>
              <a:tabLst>
                <a:tab pos="397067" algn="l"/>
                <a:tab pos="397913" algn="l"/>
              </a:tabLst>
              <a:defRPr/>
            </a:pPr>
            <a:endParaRPr lang="en-US" sz="4400" b="1" spc="-7" dirty="0">
              <a:solidFill>
                <a:srgbClr val="1F497D"/>
              </a:solidFill>
              <a:uFill>
                <a:solidFill>
                  <a:srgbClr val="1F497D"/>
                </a:solidFill>
              </a:uFill>
              <a:latin typeface="Cambria" panose="02040503050406030204" pitchFamily="18" charset="0"/>
              <a:cs typeface="Arial"/>
            </a:endParaRPr>
          </a:p>
          <a:p>
            <a:pPr marL="16933" algn="ctr" defTabSz="914377">
              <a:buSzPct val="159375"/>
              <a:tabLst>
                <a:tab pos="397067" algn="l"/>
                <a:tab pos="397913" algn="l"/>
              </a:tabLst>
              <a:defRPr/>
            </a:pPr>
            <a:r>
              <a:rPr sz="6000" b="1" spc="-20" dirty="0">
                <a:solidFill>
                  <a:srgbClr val="C00000"/>
                </a:solidFill>
                <a:uFill>
                  <a:solidFill>
                    <a:srgbClr val="C00000"/>
                  </a:solidFill>
                </a:uFill>
                <a:latin typeface="Cambria" panose="02040503050406030204" pitchFamily="18" charset="0"/>
                <a:cs typeface="Arial Black"/>
              </a:rPr>
              <a:t>NA</a:t>
            </a:r>
            <a:r>
              <a:rPr lang="en-US" sz="6000" b="1" spc="-20" dirty="0">
                <a:solidFill>
                  <a:srgbClr val="C00000"/>
                </a:solidFill>
                <a:uFill>
                  <a:solidFill>
                    <a:srgbClr val="C00000"/>
                  </a:solidFill>
                </a:uFill>
                <a:latin typeface="Cambria" panose="02040503050406030204" pitchFamily="18" charset="0"/>
                <a:cs typeface="Arial Black"/>
              </a:rPr>
              <a:t>VD88</a:t>
            </a:r>
          </a:p>
          <a:p>
            <a:pPr marL="16933" algn="ctr" defTabSz="914377">
              <a:buSzPct val="159375"/>
              <a:tabLst>
                <a:tab pos="397067" algn="l"/>
                <a:tab pos="397913" algn="l"/>
              </a:tabLst>
              <a:defRPr/>
            </a:pPr>
            <a:endParaRPr lang="en-US" sz="6000" b="1" i="1" spc="-20" dirty="0">
              <a:solidFill>
                <a:srgbClr val="C00000"/>
              </a:solidFill>
              <a:uFill>
                <a:solidFill>
                  <a:srgbClr val="C00000"/>
                </a:solidFill>
              </a:uFill>
              <a:latin typeface="Cambria" panose="02040503050406030204" pitchFamily="18" charset="0"/>
              <a:cs typeface="Arial Black"/>
            </a:endParaRPr>
          </a:p>
          <a:p>
            <a:pPr marL="16933" algn="ctr" defTabSz="914377">
              <a:buSzPct val="159375"/>
              <a:tabLst>
                <a:tab pos="397067" algn="l"/>
                <a:tab pos="397913" algn="l"/>
              </a:tabLst>
              <a:defRPr/>
            </a:pPr>
            <a:r>
              <a:rPr lang="en-US" sz="6000" b="1" i="1" spc="-20" dirty="0">
                <a:solidFill>
                  <a:prstClr val="black">
                    <a:lumMod val="50000"/>
                    <a:lumOff val="50000"/>
                  </a:prstClr>
                </a:solidFill>
                <a:uFill>
                  <a:solidFill>
                    <a:srgbClr val="C00000"/>
                  </a:solidFill>
                </a:uFill>
                <a:latin typeface="Cambria" panose="02040503050406030204" pitchFamily="18" charset="0"/>
                <a:cs typeface="Arial Black"/>
              </a:rPr>
              <a:t>will be replaced by</a:t>
            </a:r>
          </a:p>
        </p:txBody>
      </p:sp>
    </p:spTree>
    <p:extLst>
      <p:ext uri="{BB962C8B-B14F-4D97-AF65-F5344CB8AC3E}">
        <p14:creationId xmlns:p14="http://schemas.microsoft.com/office/powerpoint/2010/main" val="42816974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524001" y="887968"/>
            <a:ext cx="9144000" cy="4787635"/>
          </a:xfrm>
          <a:prstGeom prst="rect">
            <a:avLst/>
          </a:prstGeom>
        </p:spPr>
        <p:txBody>
          <a:bodyPr vert="horz" wrap="square" lIns="0" tIns="16933" rIns="0" bIns="0" rtlCol="0">
            <a:spAutoFit/>
          </a:bodyPr>
          <a:lstStyle/>
          <a:p>
            <a:pPr marL="16933" algn="ctr" defTabSz="914377">
              <a:buSzPct val="159375"/>
              <a:tabLst>
                <a:tab pos="397067" algn="l"/>
                <a:tab pos="397913" algn="l"/>
              </a:tabLst>
              <a:defRPr/>
            </a:pPr>
            <a:r>
              <a:rPr lang="en-US" sz="5400" b="1" dirty="0">
                <a:solidFill>
                  <a:prstClr val="black"/>
                </a:solidFill>
                <a:uFill>
                  <a:solidFill>
                    <a:srgbClr val="1F497D"/>
                  </a:solidFill>
                </a:uFill>
                <a:latin typeface="Cambria" panose="02040503050406030204" pitchFamily="18" charset="0"/>
                <a:cs typeface="Arial"/>
              </a:rPr>
              <a:t>North American-Pacific Geopotential Datum of 2022</a:t>
            </a:r>
            <a:r>
              <a:rPr lang="en-US" sz="5400" b="1" spc="-7" dirty="0">
                <a:solidFill>
                  <a:prstClr val="black"/>
                </a:solidFill>
                <a:uFill>
                  <a:solidFill>
                    <a:srgbClr val="1F497D"/>
                  </a:solidFill>
                </a:uFill>
                <a:latin typeface="Cambria" panose="02040503050406030204" pitchFamily="18" charset="0"/>
                <a:cs typeface="Arial"/>
              </a:rPr>
              <a:t> </a:t>
            </a:r>
          </a:p>
          <a:p>
            <a:pPr marL="16933" algn="ctr" defTabSz="914377">
              <a:buSzPct val="159375"/>
              <a:tabLst>
                <a:tab pos="397067" algn="l"/>
                <a:tab pos="397913" algn="l"/>
              </a:tabLst>
              <a:defRPr/>
            </a:pPr>
            <a:endParaRPr lang="en-US" sz="4400" b="1" spc="-7" dirty="0">
              <a:solidFill>
                <a:srgbClr val="1F497D"/>
              </a:solidFill>
              <a:uFill>
                <a:solidFill>
                  <a:srgbClr val="1F497D"/>
                </a:solidFill>
              </a:uFill>
              <a:latin typeface="Cambria" panose="02040503050406030204" pitchFamily="18" charset="0"/>
              <a:cs typeface="Arial"/>
            </a:endParaRPr>
          </a:p>
          <a:p>
            <a:pPr marL="16933" algn="ctr" defTabSz="914377">
              <a:buSzPct val="159375"/>
              <a:tabLst>
                <a:tab pos="397067" algn="l"/>
                <a:tab pos="397913" algn="l"/>
              </a:tabLst>
              <a:defRPr/>
            </a:pPr>
            <a:r>
              <a:rPr sz="6000" b="1" spc="-20" dirty="0">
                <a:solidFill>
                  <a:srgbClr val="C00000"/>
                </a:solidFill>
                <a:uFill>
                  <a:solidFill>
                    <a:srgbClr val="C00000"/>
                  </a:solidFill>
                </a:uFill>
                <a:latin typeface="Cambria" panose="02040503050406030204" pitchFamily="18" charset="0"/>
                <a:cs typeface="Arial Black"/>
              </a:rPr>
              <a:t>NA</a:t>
            </a:r>
            <a:r>
              <a:rPr lang="en-US" sz="6000" b="1" spc="-20" dirty="0">
                <a:solidFill>
                  <a:srgbClr val="C00000"/>
                </a:solidFill>
                <a:uFill>
                  <a:solidFill>
                    <a:srgbClr val="C00000"/>
                  </a:solidFill>
                </a:uFill>
                <a:latin typeface="Cambria" panose="02040503050406030204" pitchFamily="18" charset="0"/>
                <a:cs typeface="Arial Black"/>
              </a:rPr>
              <a:t>PGD</a:t>
            </a:r>
            <a:r>
              <a:rPr sz="6000" b="1" spc="-20" dirty="0">
                <a:solidFill>
                  <a:srgbClr val="C00000"/>
                </a:solidFill>
                <a:uFill>
                  <a:solidFill>
                    <a:srgbClr val="C00000"/>
                  </a:solidFill>
                </a:uFill>
                <a:latin typeface="Cambria" panose="02040503050406030204" pitchFamily="18" charset="0"/>
                <a:cs typeface="Arial Black"/>
              </a:rPr>
              <a:t>2022</a:t>
            </a:r>
            <a:endParaRPr lang="en-US" sz="6000" b="1" spc="-20" dirty="0">
              <a:solidFill>
                <a:srgbClr val="C00000"/>
              </a:solidFill>
              <a:uFill>
                <a:solidFill>
                  <a:srgbClr val="C00000"/>
                </a:solidFill>
              </a:uFill>
              <a:latin typeface="Cambria" panose="02040503050406030204" pitchFamily="18" charset="0"/>
              <a:cs typeface="Arial Black"/>
            </a:endParaRPr>
          </a:p>
          <a:p>
            <a:pPr marL="16933" algn="ctr" defTabSz="914377">
              <a:buSzPct val="159375"/>
              <a:tabLst>
                <a:tab pos="397067" algn="l"/>
                <a:tab pos="397913" algn="l"/>
              </a:tabLst>
              <a:defRPr/>
            </a:pPr>
            <a:endParaRPr lang="en-US" sz="4400" b="1" spc="-20" dirty="0">
              <a:solidFill>
                <a:srgbClr val="C00000"/>
              </a:solidFill>
              <a:uFill>
                <a:solidFill>
                  <a:srgbClr val="C00000"/>
                </a:solidFill>
              </a:uFill>
              <a:latin typeface="Cambria" panose="02040503050406030204" pitchFamily="18" charset="0"/>
              <a:cs typeface="Arial Black"/>
            </a:endParaRPr>
          </a:p>
          <a:p>
            <a:pPr marL="16933" algn="ctr" defTabSz="914377">
              <a:buSzPct val="159375"/>
              <a:tabLst>
                <a:tab pos="397067" algn="l"/>
                <a:tab pos="397913" algn="l"/>
              </a:tabLst>
              <a:defRPr/>
            </a:pPr>
            <a:r>
              <a:rPr lang="en-US" sz="5400" b="1" spc="-20" dirty="0">
                <a:solidFill>
                  <a:srgbClr val="C00000"/>
                </a:solidFill>
                <a:uFill>
                  <a:solidFill>
                    <a:srgbClr val="C00000"/>
                  </a:solidFill>
                </a:uFill>
                <a:latin typeface="Cambria" panose="02040503050406030204" pitchFamily="18" charset="0"/>
                <a:cs typeface="Arial Black"/>
              </a:rPr>
              <a:t>(pronounced: nap-</a:t>
            </a:r>
            <a:r>
              <a:rPr lang="en-US" sz="5400" b="1" spc="-20" dirty="0" err="1">
                <a:solidFill>
                  <a:srgbClr val="C00000"/>
                </a:solidFill>
                <a:uFill>
                  <a:solidFill>
                    <a:srgbClr val="C00000"/>
                  </a:solidFill>
                </a:uFill>
                <a:latin typeface="Cambria" panose="02040503050406030204" pitchFamily="18" charset="0"/>
                <a:cs typeface="Arial Black"/>
              </a:rPr>
              <a:t>jee</a:t>
            </a:r>
            <a:r>
              <a:rPr lang="en-US" sz="5400" b="1" spc="-20" dirty="0">
                <a:solidFill>
                  <a:srgbClr val="C00000"/>
                </a:solidFill>
                <a:uFill>
                  <a:solidFill>
                    <a:srgbClr val="C00000"/>
                  </a:solidFill>
                </a:uFill>
                <a:latin typeface="Cambria" panose="02040503050406030204" pitchFamily="18" charset="0"/>
                <a:cs typeface="Arial Black"/>
              </a:rPr>
              <a:t>-</a:t>
            </a:r>
            <a:r>
              <a:rPr lang="en-US" sz="5400" b="1" spc="-20" dirty="0" err="1">
                <a:solidFill>
                  <a:srgbClr val="C00000"/>
                </a:solidFill>
                <a:uFill>
                  <a:solidFill>
                    <a:srgbClr val="C00000"/>
                  </a:solidFill>
                </a:uFill>
                <a:latin typeface="Cambria" panose="02040503050406030204" pitchFamily="18" charset="0"/>
                <a:cs typeface="Arial Black"/>
              </a:rPr>
              <a:t>dee</a:t>
            </a:r>
            <a:r>
              <a:rPr lang="en-US" sz="5400" b="1" spc="-20" dirty="0">
                <a:solidFill>
                  <a:srgbClr val="C00000"/>
                </a:solidFill>
                <a:uFill>
                  <a:solidFill>
                    <a:srgbClr val="C00000"/>
                  </a:solidFill>
                </a:uFill>
                <a:latin typeface="Cambria" panose="02040503050406030204" pitchFamily="18" charset="0"/>
                <a:cs typeface="Arial Black"/>
              </a:rPr>
              <a:t>)</a:t>
            </a:r>
            <a:endParaRPr sz="5400" dirty="0">
              <a:solidFill>
                <a:prstClr val="black"/>
              </a:solidFill>
              <a:latin typeface="Cambria" panose="02040503050406030204" pitchFamily="18" charset="0"/>
              <a:cs typeface="Arial Black"/>
            </a:endParaRPr>
          </a:p>
        </p:txBody>
      </p:sp>
    </p:spTree>
    <p:extLst>
      <p:ext uri="{BB962C8B-B14F-4D97-AF65-F5344CB8AC3E}">
        <p14:creationId xmlns:p14="http://schemas.microsoft.com/office/powerpoint/2010/main" val="543211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524000" y="2173957"/>
            <a:ext cx="9144000" cy="2233090"/>
          </a:xfrm>
          <a:prstGeom prst="rect">
            <a:avLst/>
          </a:prstGeom>
        </p:spPr>
        <p:txBody>
          <a:bodyPr vert="horz" wrap="square" lIns="0" tIns="16933" rIns="0" bIns="0" rtlCol="0">
            <a:spAutoFit/>
          </a:bodyPr>
          <a:lstStyle/>
          <a:p>
            <a:pPr marL="16933" algn="ctr" defTabSz="457189" fontAlgn="base">
              <a:spcAft>
                <a:spcPct val="0"/>
              </a:spcAft>
              <a:buSzPct val="159375"/>
              <a:tabLst>
                <a:tab pos="397067" algn="l"/>
                <a:tab pos="397913" algn="l"/>
              </a:tabLst>
              <a:defRPr/>
            </a:pPr>
            <a:r>
              <a:rPr lang="en-US" sz="4800" dirty="0">
                <a:solidFill>
                  <a:prstClr val="black"/>
                </a:solidFill>
                <a:latin typeface="Cambria" panose="02040503050406030204" pitchFamily="18" charset="0"/>
                <a:ea typeface="Cambria" panose="02040503050406030204" pitchFamily="18" charset="0"/>
                <a:cs typeface="Calibri"/>
              </a:rPr>
              <a:t>NAVD88 geoids</a:t>
            </a:r>
          </a:p>
          <a:p>
            <a:pPr marL="16933" algn="ctr" defTabSz="457189" fontAlgn="base">
              <a:spcAft>
                <a:spcPct val="0"/>
              </a:spcAft>
              <a:buSzPct val="159375"/>
              <a:tabLst>
                <a:tab pos="397067" algn="l"/>
                <a:tab pos="397913" algn="l"/>
              </a:tabLst>
              <a:defRPr/>
            </a:pPr>
            <a:r>
              <a:rPr lang="en-US" sz="4800" dirty="0">
                <a:solidFill>
                  <a:prstClr val="black"/>
                </a:solidFill>
                <a:latin typeface="Cambria" panose="02040503050406030204" pitchFamily="18" charset="0"/>
                <a:ea typeface="Cambria" panose="02040503050406030204" pitchFamily="18" charset="0"/>
                <a:cs typeface="Calibri"/>
              </a:rPr>
              <a:t>versus</a:t>
            </a:r>
          </a:p>
          <a:p>
            <a:pPr marL="16933" algn="ctr" defTabSz="457189" fontAlgn="base">
              <a:spcAft>
                <a:spcPct val="0"/>
              </a:spcAft>
              <a:buSzPct val="159375"/>
              <a:tabLst>
                <a:tab pos="397067" algn="l"/>
                <a:tab pos="397913" algn="l"/>
              </a:tabLst>
              <a:defRPr/>
            </a:pPr>
            <a:r>
              <a:rPr lang="en-US" sz="4800" dirty="0">
                <a:solidFill>
                  <a:prstClr val="black"/>
                </a:solidFill>
                <a:latin typeface="Cambria" panose="02040503050406030204" pitchFamily="18" charset="0"/>
                <a:ea typeface="Cambria" panose="02040503050406030204" pitchFamily="18" charset="0"/>
                <a:cs typeface="Calibri"/>
              </a:rPr>
              <a:t>NAPGD2022 geoids</a:t>
            </a:r>
            <a:endParaRPr lang="en-US" sz="4800" b="1" spc="-7" dirty="0">
              <a:solidFill>
                <a:prstClr val="black"/>
              </a:solidFill>
              <a:uFill>
                <a:solidFill>
                  <a:srgbClr val="1F497D"/>
                </a:solidFill>
              </a:uFill>
              <a:latin typeface="Cambria" panose="02040503050406030204" pitchFamily="18" charset="0"/>
              <a:ea typeface="ＭＳ Ｐゴシック" pitchFamily="34" charset="-128"/>
              <a:cs typeface="Arial"/>
            </a:endParaRPr>
          </a:p>
        </p:txBody>
      </p:sp>
    </p:spTree>
    <p:extLst>
      <p:ext uri="{BB962C8B-B14F-4D97-AF65-F5344CB8AC3E}">
        <p14:creationId xmlns:p14="http://schemas.microsoft.com/office/powerpoint/2010/main" val="55796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733086" y="1606705"/>
            <a:ext cx="8739769" cy="4079720"/>
          </a:xfrm>
          <a:prstGeom prst="rect">
            <a:avLst/>
          </a:prstGeom>
        </p:spPr>
        <p:txBody>
          <a:bodyPr vert="horz" wrap="square" lIns="0" tIns="97791" rIns="0" bIns="0" rtlCol="0">
            <a:noAutofit/>
          </a:bodyPr>
          <a:lstStyle/>
          <a:p>
            <a:pPr marL="457189" lvl="1" indent="-228594" defTabSz="457189" fontAlgn="base">
              <a:spcBef>
                <a:spcPts val="671"/>
              </a:spcBef>
              <a:spcAft>
                <a:spcPct val="0"/>
              </a:spcAft>
              <a:buFont typeface="Arial" panose="020B0604020202020204" pitchFamily="34" charset="0"/>
              <a:buChar char="•"/>
              <a:defRPr/>
            </a:pPr>
            <a:r>
              <a:rPr lang="en-US" sz="3000" b="1" spc="-5" dirty="0">
                <a:solidFill>
                  <a:prstClr val="black"/>
                </a:solidFill>
                <a:uFill>
                  <a:solidFill>
                    <a:srgbClr val="000000"/>
                  </a:solidFill>
                </a:uFill>
                <a:latin typeface="Cambria" panose="02040503050406030204" pitchFamily="18" charset="0"/>
                <a:ea typeface="ＭＳ Ｐゴシック" pitchFamily="34" charset="-128"/>
                <a:cs typeface="Calibri"/>
              </a:rPr>
              <a:t>Gravimetric</a:t>
            </a:r>
          </a:p>
          <a:p>
            <a:pPr marL="457189" lvl="1" indent="-228594" defTabSz="457189" fontAlgn="base">
              <a:spcBef>
                <a:spcPts val="545"/>
              </a:spcBef>
              <a:spcAft>
                <a:spcPct val="0"/>
              </a:spcAft>
              <a:buFont typeface="Arial" panose="020B0604020202020204" pitchFamily="34" charset="0"/>
              <a:buChar char="•"/>
              <a:defRPr/>
            </a:pPr>
            <a:endParaRPr lang="en-US" sz="3000" b="1"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457189" lvl="1" indent="-228594" defTabSz="457189" fontAlgn="base">
              <a:spcBef>
                <a:spcPts val="545"/>
              </a:spcBef>
              <a:spcAft>
                <a:spcPct val="0"/>
              </a:spcAft>
              <a:buFont typeface="Arial" panose="020B0604020202020204" pitchFamily="34" charset="0"/>
              <a:buChar char="•"/>
              <a:defRPr/>
            </a:pPr>
            <a:endParaRPr lang="en-US" sz="3000" b="1"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457189" lvl="1" indent="-228594" defTabSz="457189" fontAlgn="base">
              <a:spcBef>
                <a:spcPts val="545"/>
              </a:spcBef>
              <a:spcAft>
                <a:spcPct val="0"/>
              </a:spcAft>
              <a:buFont typeface="Arial" panose="020B0604020202020204" pitchFamily="34" charset="0"/>
              <a:buChar char="•"/>
              <a:defRPr/>
            </a:pPr>
            <a:endPar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457189" lvl="1" indent="-228594" defTabSz="457189" fontAlgn="base">
              <a:spcBef>
                <a:spcPts val="671"/>
              </a:spcBef>
              <a:spcAft>
                <a:spcPct val="0"/>
              </a:spcAft>
              <a:buFont typeface="Arial" panose="020B0604020202020204" pitchFamily="34" charset="0"/>
              <a:buChar char="•"/>
              <a:defRPr/>
            </a:pPr>
            <a:r>
              <a:rPr lang="en-US" sz="3000" b="1" spc="-5" dirty="0">
                <a:solidFill>
                  <a:prstClr val="black"/>
                </a:solidFill>
                <a:uFill>
                  <a:solidFill>
                    <a:srgbClr val="000000"/>
                  </a:solidFill>
                </a:uFill>
                <a:latin typeface="Cambria" panose="02040503050406030204" pitchFamily="18" charset="0"/>
                <a:ea typeface="ＭＳ Ｐゴシック" pitchFamily="34" charset="-128"/>
                <a:cs typeface="Calibri"/>
              </a:rPr>
              <a:t>Hybrid</a:t>
            </a:r>
            <a:r>
              <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rPr>
              <a:t> </a:t>
            </a:r>
          </a:p>
        </p:txBody>
      </p:sp>
      <p:sp>
        <p:nvSpPr>
          <p:cNvPr id="4" name="object 2"/>
          <p:cNvSpPr txBox="1">
            <a:spLocks/>
          </p:cNvSpPr>
          <p:nvPr/>
        </p:nvSpPr>
        <p:spPr bwMode="auto">
          <a:xfrm>
            <a:off x="1524001" y="332251"/>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176" marR="6773" indent="-993090" defTabSz="457189">
              <a:spcBef>
                <a:spcPts val="133"/>
              </a:spcBef>
              <a:defRPr/>
            </a:pPr>
            <a:r>
              <a:rPr lang="en-US" sz="5400" spc="-7" dirty="0">
                <a:solidFill>
                  <a:prstClr val="black"/>
                </a:solidFill>
                <a:latin typeface="Cambria" panose="02040503050406030204" pitchFamily="18" charset="0"/>
                <a:cs typeface="Calibri"/>
              </a:rPr>
              <a:t>Two types of geoid models</a:t>
            </a:r>
            <a:endParaRPr lang="en-US" sz="5400" dirty="0">
              <a:solidFill>
                <a:prstClr val="black"/>
              </a:solidFill>
              <a:latin typeface="Cambria" panose="02040503050406030204" pitchFamily="18" charset="0"/>
              <a:cs typeface="Calibri"/>
            </a:endParaRPr>
          </a:p>
        </p:txBody>
      </p:sp>
    </p:spTree>
    <p:extLst>
      <p:ext uri="{BB962C8B-B14F-4D97-AF65-F5344CB8AC3E}">
        <p14:creationId xmlns:p14="http://schemas.microsoft.com/office/powerpoint/2010/main" val="20617032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733086" y="1606705"/>
            <a:ext cx="8739769" cy="4079720"/>
          </a:xfrm>
          <a:prstGeom prst="rect">
            <a:avLst/>
          </a:prstGeom>
        </p:spPr>
        <p:txBody>
          <a:bodyPr vert="horz" wrap="square" lIns="0" tIns="97791" rIns="0" bIns="0" rtlCol="0">
            <a:noAutofit/>
          </a:bodyPr>
          <a:lstStyle/>
          <a:p>
            <a:pPr marL="457189" lvl="1" indent="-228594" defTabSz="457189" fontAlgn="base">
              <a:spcBef>
                <a:spcPts val="671"/>
              </a:spcBef>
              <a:spcAft>
                <a:spcPct val="0"/>
              </a:spcAft>
              <a:buFont typeface="Arial" panose="020B0604020202020204" pitchFamily="34" charset="0"/>
              <a:buChar char="•"/>
              <a:defRPr/>
            </a:pPr>
            <a:r>
              <a:rPr lang="en-US" sz="3000" b="1" spc="-5" dirty="0">
                <a:solidFill>
                  <a:prstClr val="black"/>
                </a:solidFill>
                <a:uFill>
                  <a:solidFill>
                    <a:srgbClr val="000000"/>
                  </a:solidFill>
                </a:uFill>
                <a:latin typeface="Cambria" panose="02040503050406030204" pitchFamily="18" charset="0"/>
                <a:ea typeface="ＭＳ Ｐゴシック" pitchFamily="34" charset="-128"/>
                <a:cs typeface="Calibri"/>
              </a:rPr>
              <a:t>Gravimetric</a:t>
            </a:r>
            <a:r>
              <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rPr>
              <a:t> geoid is created from “scratch” with various types of gravity data</a:t>
            </a:r>
          </a:p>
          <a:p>
            <a:pPr marL="465127" lvl="3" indent="-236533" defTabSz="457189" fontAlgn="base">
              <a:spcBef>
                <a:spcPts val="900"/>
              </a:spcBef>
              <a:spcAft>
                <a:spcPct val="0"/>
              </a:spcAft>
              <a:buFont typeface="Cambria" panose="02040503050406030204" pitchFamily="18" charset="0"/>
              <a:buChar char="–"/>
              <a:defRPr/>
            </a:pPr>
            <a:r>
              <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rPr>
              <a:t>USGG2003, USGG2009, USGG2012, xGEOID19</a:t>
            </a:r>
          </a:p>
          <a:p>
            <a:pPr marL="457189" lvl="1" indent="-228594" defTabSz="457189" fontAlgn="base">
              <a:spcBef>
                <a:spcPts val="671"/>
              </a:spcBef>
              <a:spcAft>
                <a:spcPct val="0"/>
              </a:spcAft>
              <a:buFont typeface="Arial" panose="020B0604020202020204" pitchFamily="34" charset="0"/>
              <a:buChar char="•"/>
              <a:defRPr/>
            </a:pPr>
            <a:endPar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457189" lvl="1" indent="-228594" defTabSz="457189" fontAlgn="base">
              <a:spcBef>
                <a:spcPts val="671"/>
              </a:spcBef>
              <a:spcAft>
                <a:spcPts val="800"/>
              </a:spcAft>
              <a:buFont typeface="Arial" panose="020B0604020202020204" pitchFamily="34" charset="0"/>
              <a:buChar char="•"/>
              <a:defRPr/>
            </a:pPr>
            <a:r>
              <a:rPr lang="en-US" sz="3000" b="1" spc="-5" dirty="0">
                <a:solidFill>
                  <a:prstClr val="black"/>
                </a:solidFill>
                <a:uFill>
                  <a:solidFill>
                    <a:srgbClr val="000000"/>
                  </a:solidFill>
                </a:uFill>
                <a:latin typeface="Cambria" panose="02040503050406030204" pitchFamily="18" charset="0"/>
                <a:ea typeface="ＭＳ Ｐゴシック" pitchFamily="34" charset="-128"/>
                <a:cs typeface="Calibri"/>
              </a:rPr>
              <a:t>Hybrid</a:t>
            </a:r>
            <a:r>
              <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rPr>
              <a:t> geoid is simply a gravimetric geoid then </a:t>
            </a:r>
            <a:r>
              <a:rPr lang="en-US" sz="3000" u="sng" spc="-5" dirty="0">
                <a:solidFill>
                  <a:prstClr val="black"/>
                </a:solidFill>
                <a:uFill>
                  <a:solidFill>
                    <a:srgbClr val="000000"/>
                  </a:solidFill>
                </a:uFill>
                <a:latin typeface="Cambria" panose="02040503050406030204" pitchFamily="18" charset="0"/>
                <a:ea typeface="ＭＳ Ｐゴシック" pitchFamily="34" charset="-128"/>
                <a:cs typeface="Calibri"/>
              </a:rPr>
              <a:t>best fit some vertical datum</a:t>
            </a:r>
            <a:r>
              <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rPr>
              <a:t>… like NAVD88</a:t>
            </a:r>
          </a:p>
          <a:p>
            <a:pPr marL="465127" lvl="3" indent="-236533" defTabSz="457189" fontAlgn="base">
              <a:spcBef>
                <a:spcPts val="900"/>
              </a:spcBef>
              <a:spcAft>
                <a:spcPct val="0"/>
              </a:spcAft>
              <a:buFont typeface="Cambria" panose="02040503050406030204" pitchFamily="18" charset="0"/>
              <a:buChar char="–"/>
              <a:defRPr/>
            </a:pPr>
            <a:r>
              <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rPr>
              <a:t>GEOID03, GEOID09, GEOID12B, GEOID18</a:t>
            </a:r>
          </a:p>
        </p:txBody>
      </p:sp>
      <p:sp>
        <p:nvSpPr>
          <p:cNvPr id="4" name="object 2"/>
          <p:cNvSpPr txBox="1">
            <a:spLocks/>
          </p:cNvSpPr>
          <p:nvPr/>
        </p:nvSpPr>
        <p:spPr bwMode="auto">
          <a:xfrm>
            <a:off x="1524001" y="332251"/>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176" marR="6773" indent="-993090" defTabSz="457189">
              <a:spcBef>
                <a:spcPts val="133"/>
              </a:spcBef>
              <a:defRPr/>
            </a:pPr>
            <a:r>
              <a:rPr lang="en-US" sz="5400" spc="-7" dirty="0">
                <a:solidFill>
                  <a:prstClr val="black"/>
                </a:solidFill>
                <a:latin typeface="Cambria" panose="02040503050406030204" pitchFamily="18" charset="0"/>
                <a:cs typeface="Calibri"/>
              </a:rPr>
              <a:t>Gravimetric </a:t>
            </a:r>
            <a:r>
              <a:rPr lang="en-US" sz="5400" spc="-7" dirty="0">
                <a:solidFill>
                  <a:prstClr val="black"/>
                </a:solidFill>
                <a:latin typeface="Cambria" panose="02040503050406030204" pitchFamily="18" charset="0"/>
                <a:cs typeface="Calibri"/>
                <a:sym typeface="Wingdings" panose="05000000000000000000" pitchFamily="2" charset="2"/>
              </a:rPr>
              <a:t> Hybrid</a:t>
            </a:r>
            <a:endParaRPr lang="en-US" sz="5400" dirty="0">
              <a:solidFill>
                <a:prstClr val="black"/>
              </a:solidFill>
              <a:latin typeface="Cambria" panose="02040503050406030204" pitchFamily="18" charset="0"/>
              <a:cs typeface="Calibri"/>
            </a:endParaRPr>
          </a:p>
        </p:txBody>
      </p:sp>
    </p:spTree>
    <p:extLst>
      <p:ext uri="{BB962C8B-B14F-4D97-AF65-F5344CB8AC3E}">
        <p14:creationId xmlns:p14="http://schemas.microsoft.com/office/powerpoint/2010/main" val="662827411"/>
      </p:ext>
    </p:extLst>
  </p:cSld>
  <p:clrMapOvr>
    <a:masterClrMapping/>
  </p:clrMapOvr>
  <p:transition spd="slow">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733086" y="1494739"/>
            <a:ext cx="8739769" cy="4079720"/>
          </a:xfrm>
          <a:prstGeom prst="rect">
            <a:avLst/>
          </a:prstGeom>
        </p:spPr>
        <p:txBody>
          <a:bodyPr vert="horz" wrap="square" lIns="0" tIns="97791" rIns="0" bIns="0" rtlCol="0">
            <a:noAutofit/>
          </a:bodyPr>
          <a:lstStyle/>
          <a:p>
            <a:pPr marL="457189" lvl="3" indent="-228594" defTabSz="457189" fontAlgn="base">
              <a:spcBef>
                <a:spcPts val="900"/>
              </a:spcBef>
              <a:spcAft>
                <a:spcPct val="0"/>
              </a:spcAft>
              <a:buFont typeface="Arial" panose="020B0604020202020204" pitchFamily="34" charset="0"/>
              <a:buChar char="•"/>
              <a:defRPr/>
            </a:pPr>
            <a:endPar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457189" lvl="3" indent="-228594" defTabSz="457189" fontAlgn="base">
              <a:spcBef>
                <a:spcPts val="900"/>
              </a:spcBef>
              <a:spcAft>
                <a:spcPct val="0"/>
              </a:spcAft>
              <a:buFont typeface="Arial" panose="020B0604020202020204" pitchFamily="34" charset="0"/>
              <a:buChar char="•"/>
              <a:defRPr/>
            </a:pPr>
            <a:endPar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465127" lvl="3" indent="-236533" defTabSz="457189" fontAlgn="base">
              <a:spcBef>
                <a:spcPts val="900"/>
              </a:spcBef>
              <a:spcAft>
                <a:spcPct val="0"/>
              </a:spcAft>
              <a:buFont typeface="Cambria" panose="02040503050406030204" pitchFamily="18" charset="0"/>
              <a:buChar char="–"/>
              <a:defRPr/>
            </a:pPr>
            <a:r>
              <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rPr>
              <a:t>USGG2003, USGG2009, USGG2012, xGEOID19</a:t>
            </a:r>
          </a:p>
          <a:p>
            <a:pPr marL="457189" lvl="1" indent="-228594" defTabSz="457189" fontAlgn="base">
              <a:spcBef>
                <a:spcPts val="671"/>
              </a:spcBef>
              <a:spcAft>
                <a:spcPct val="0"/>
              </a:spcAft>
              <a:buFont typeface="Arial" panose="020B0604020202020204" pitchFamily="34" charset="0"/>
              <a:buChar char="•"/>
              <a:defRPr/>
            </a:pPr>
            <a:endPar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457189" lvl="1" indent="-228594" defTabSz="457189" fontAlgn="base">
              <a:spcBef>
                <a:spcPts val="671"/>
              </a:spcBef>
              <a:spcAft>
                <a:spcPct val="0"/>
              </a:spcAft>
              <a:buFont typeface="Arial" panose="020B0604020202020204" pitchFamily="34" charset="0"/>
              <a:buChar char="•"/>
              <a:defRPr/>
            </a:pPr>
            <a:endPar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457189" lvl="3" indent="-228594" defTabSz="457189" fontAlgn="base">
              <a:spcBef>
                <a:spcPts val="900"/>
              </a:spcBef>
              <a:spcAft>
                <a:spcPct val="0"/>
              </a:spcAft>
              <a:buFont typeface="Arial" panose="020B0604020202020204" pitchFamily="34" charset="0"/>
              <a:buChar char="•"/>
              <a:defRPr/>
            </a:pPr>
            <a:endPar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465127" lvl="3" indent="-236533" defTabSz="457189" fontAlgn="base">
              <a:spcBef>
                <a:spcPts val="900"/>
              </a:spcBef>
              <a:spcAft>
                <a:spcPct val="0"/>
              </a:spcAft>
              <a:buFont typeface="Cambria" panose="02040503050406030204" pitchFamily="18" charset="0"/>
              <a:buChar char="–"/>
              <a:defRPr/>
            </a:pPr>
            <a:r>
              <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rPr>
              <a:t>GEOID03, GEOID09, GEOID12B, GEOID18</a:t>
            </a:r>
          </a:p>
        </p:txBody>
      </p:sp>
      <p:sp>
        <p:nvSpPr>
          <p:cNvPr id="4" name="object 2"/>
          <p:cNvSpPr txBox="1">
            <a:spLocks/>
          </p:cNvSpPr>
          <p:nvPr/>
        </p:nvSpPr>
        <p:spPr bwMode="auto">
          <a:xfrm>
            <a:off x="1524001" y="332251"/>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176" marR="6773" indent="-993090" defTabSz="457189">
              <a:spcBef>
                <a:spcPts val="133"/>
              </a:spcBef>
              <a:defRPr/>
            </a:pPr>
            <a:r>
              <a:rPr lang="en-US" sz="5400" spc="-7" dirty="0">
                <a:solidFill>
                  <a:prstClr val="black"/>
                </a:solidFill>
                <a:latin typeface="Cambria" panose="02040503050406030204" pitchFamily="18" charset="0"/>
                <a:cs typeface="Calibri"/>
              </a:rPr>
              <a:t>Gravimetric </a:t>
            </a:r>
            <a:r>
              <a:rPr lang="en-US" sz="5400" spc="-7" dirty="0">
                <a:solidFill>
                  <a:prstClr val="black"/>
                </a:solidFill>
                <a:latin typeface="Cambria" panose="02040503050406030204" pitchFamily="18" charset="0"/>
                <a:cs typeface="Calibri"/>
                <a:sym typeface="Wingdings" panose="05000000000000000000" pitchFamily="2" charset="2"/>
              </a:rPr>
              <a:t> Hybrid</a:t>
            </a:r>
            <a:endParaRPr lang="en-US" sz="5400" dirty="0">
              <a:solidFill>
                <a:prstClr val="black"/>
              </a:solidFill>
              <a:latin typeface="Cambria" panose="02040503050406030204" pitchFamily="18" charset="0"/>
              <a:cs typeface="Calibri"/>
            </a:endParaRPr>
          </a:p>
        </p:txBody>
      </p:sp>
      <p:cxnSp>
        <p:nvCxnSpPr>
          <p:cNvPr id="5" name="Straight Arrow Connector 4"/>
          <p:cNvCxnSpPr/>
          <p:nvPr/>
        </p:nvCxnSpPr>
        <p:spPr>
          <a:xfrm flipH="1">
            <a:off x="2985972" y="3231309"/>
            <a:ext cx="275995"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4630601" y="3231309"/>
            <a:ext cx="275995"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355613" y="3231308"/>
            <a:ext cx="275995"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8201025" y="3231309"/>
            <a:ext cx="275995"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426438" y="3736133"/>
            <a:ext cx="1254860" cy="704851"/>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24" name="TextBox 23"/>
          <p:cNvSpPr txBox="1"/>
          <p:nvPr/>
        </p:nvSpPr>
        <p:spPr bwMode="auto">
          <a:xfrm>
            <a:off x="2566641" y="3764709"/>
            <a:ext cx="1114657" cy="584775"/>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1600" dirty="0">
                <a:solidFill>
                  <a:prstClr val="black"/>
                </a:solidFill>
                <a:latin typeface="Calibri" pitchFamily="34" charset="0"/>
                <a:ea typeface="ＭＳ Ｐゴシック" pitchFamily="34" charset="-128"/>
              </a:rPr>
              <a:t>best fit to NAVD88</a:t>
            </a:r>
          </a:p>
        </p:txBody>
      </p:sp>
      <p:sp>
        <p:nvSpPr>
          <p:cNvPr id="31" name="Oval 30"/>
          <p:cNvSpPr/>
          <p:nvPr/>
        </p:nvSpPr>
        <p:spPr>
          <a:xfrm>
            <a:off x="4159987" y="3766077"/>
            <a:ext cx="1254860" cy="704851"/>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32" name="TextBox 31"/>
          <p:cNvSpPr txBox="1"/>
          <p:nvPr/>
        </p:nvSpPr>
        <p:spPr bwMode="auto">
          <a:xfrm>
            <a:off x="4300192" y="3794653"/>
            <a:ext cx="1114657" cy="584775"/>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1600" dirty="0">
                <a:solidFill>
                  <a:prstClr val="black"/>
                </a:solidFill>
                <a:latin typeface="Calibri" pitchFamily="34" charset="0"/>
                <a:ea typeface="ＭＳ Ｐゴシック" pitchFamily="34" charset="-128"/>
              </a:rPr>
              <a:t>best fit to NAVD88</a:t>
            </a:r>
          </a:p>
        </p:txBody>
      </p:sp>
      <p:sp>
        <p:nvSpPr>
          <p:cNvPr id="33" name="Oval 32"/>
          <p:cNvSpPr/>
          <p:nvPr/>
        </p:nvSpPr>
        <p:spPr>
          <a:xfrm>
            <a:off x="5934077" y="3767447"/>
            <a:ext cx="1254860" cy="704851"/>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34" name="TextBox 33"/>
          <p:cNvSpPr txBox="1"/>
          <p:nvPr/>
        </p:nvSpPr>
        <p:spPr bwMode="auto">
          <a:xfrm>
            <a:off x="6074281" y="3796023"/>
            <a:ext cx="1114657" cy="584775"/>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1600" dirty="0">
                <a:solidFill>
                  <a:prstClr val="black"/>
                </a:solidFill>
                <a:latin typeface="Calibri" pitchFamily="34" charset="0"/>
                <a:ea typeface="ＭＳ Ｐゴシック" pitchFamily="34" charset="-128"/>
              </a:rPr>
              <a:t>best fit to NAVD88</a:t>
            </a:r>
          </a:p>
        </p:txBody>
      </p:sp>
      <p:sp>
        <p:nvSpPr>
          <p:cNvPr id="35" name="Oval 34"/>
          <p:cNvSpPr/>
          <p:nvPr/>
        </p:nvSpPr>
        <p:spPr>
          <a:xfrm>
            <a:off x="7739937" y="3766077"/>
            <a:ext cx="1254860" cy="704851"/>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36" name="TextBox 35"/>
          <p:cNvSpPr txBox="1"/>
          <p:nvPr/>
        </p:nvSpPr>
        <p:spPr bwMode="auto">
          <a:xfrm>
            <a:off x="7880141" y="3794653"/>
            <a:ext cx="1114657" cy="584775"/>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1600" dirty="0">
                <a:solidFill>
                  <a:prstClr val="black"/>
                </a:solidFill>
                <a:latin typeface="Calibri" pitchFamily="34" charset="0"/>
                <a:ea typeface="ＭＳ Ｐゴシック" pitchFamily="34" charset="-128"/>
              </a:rPr>
              <a:t>best fit to NAVD88</a:t>
            </a:r>
          </a:p>
        </p:txBody>
      </p:sp>
    </p:spTree>
    <p:extLst>
      <p:ext uri="{BB962C8B-B14F-4D97-AF65-F5344CB8AC3E}">
        <p14:creationId xmlns:p14="http://schemas.microsoft.com/office/powerpoint/2010/main" val="348687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o surface blue"/>
          <p:cNvSpPr/>
          <p:nvPr/>
        </p:nvSpPr>
        <p:spPr>
          <a:xfrm>
            <a:off x="-1193702" y="2590801"/>
            <a:ext cx="14579403"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sp>
        <p:nvSpPr>
          <p:cNvPr id="6" name="topo surface brown"/>
          <p:cNvSpPr/>
          <p:nvPr/>
        </p:nvSpPr>
        <p:spPr>
          <a:xfrm>
            <a:off x="-1193702" y="2590801"/>
            <a:ext cx="14579403"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pic>
        <p:nvPicPr>
          <p:cNvPr id="2" name="datum zero - gray"/>
          <p:cNvPicPr>
            <a:picLocks noChangeAspect="1"/>
          </p:cNvPicPr>
          <p:nvPr/>
        </p:nvPicPr>
        <p:blipFill>
          <a:blip r:embed="rId3"/>
          <a:stretch>
            <a:fillRect/>
          </a:stretch>
        </p:blipFill>
        <p:spPr>
          <a:xfrm rot="21025437">
            <a:off x="2331395" y="2622486"/>
            <a:ext cx="7529213" cy="1524132"/>
          </a:xfrm>
          <a:prstGeom prst="rect">
            <a:avLst/>
          </a:prstGeom>
        </p:spPr>
      </p:pic>
      <p:sp>
        <p:nvSpPr>
          <p:cNvPr id="15" name="Concept"/>
          <p:cNvSpPr txBox="1">
            <a:spLocks/>
          </p:cNvSpPr>
          <p:nvPr/>
        </p:nvSpPr>
        <p:spPr bwMode="auto">
          <a:xfrm>
            <a:off x="7448551" y="5122206"/>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defTabSz="457189">
              <a:spcBef>
                <a:spcPts val="133"/>
              </a:spcBef>
              <a:defRPr/>
            </a:pPr>
            <a:r>
              <a:rPr lang="en-US" i="1" spc="-7" dirty="0">
                <a:solidFill>
                  <a:prstClr val="white">
                    <a:lumMod val="50000"/>
                  </a:prstClr>
                </a:solidFill>
                <a:latin typeface="Cambria" panose="02040503050406030204" pitchFamily="18" charset="0"/>
                <a:cs typeface="Calibri"/>
              </a:rPr>
              <a:t>Concept</a:t>
            </a:r>
            <a:endParaRPr lang="en-US" i="1" dirty="0">
              <a:solidFill>
                <a:prstClr val="white">
                  <a:lumMod val="50000"/>
                </a:prstClr>
              </a:solidFill>
              <a:latin typeface="Cambria" panose="02040503050406030204" pitchFamily="18" charset="0"/>
              <a:cs typeface="Calibri"/>
            </a:endParaRPr>
          </a:p>
        </p:txBody>
      </p:sp>
      <p:cxnSp>
        <p:nvCxnSpPr>
          <p:cNvPr id="9" name="Straight Arrow Connector 8"/>
          <p:cNvCxnSpPr/>
          <p:nvPr/>
        </p:nvCxnSpPr>
        <p:spPr>
          <a:xfrm>
            <a:off x="2569952" y="2193482"/>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opographic"/>
          <p:cNvSpPr txBox="1"/>
          <p:nvPr/>
        </p:nvSpPr>
        <p:spPr bwMode="auto">
          <a:xfrm>
            <a:off x="1676401" y="1390651"/>
            <a:ext cx="2095500" cy="1077218"/>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topographic surface</a:t>
            </a:r>
          </a:p>
        </p:txBody>
      </p:sp>
      <p:grpSp>
        <p:nvGrpSpPr>
          <p:cNvPr id="12" name="Group 11"/>
          <p:cNvGrpSpPr/>
          <p:nvPr/>
        </p:nvGrpSpPr>
        <p:grpSpPr>
          <a:xfrm>
            <a:off x="4289426" y="3646020"/>
            <a:ext cx="2565055" cy="2029893"/>
            <a:chOff x="2765425" y="3646019"/>
            <a:chExt cx="2565055" cy="2029893"/>
          </a:xfrm>
        </p:grpSpPr>
        <p:sp>
          <p:nvSpPr>
            <p:cNvPr id="13" name="TextBox 12"/>
            <p:cNvSpPr txBox="1"/>
            <p:nvPr/>
          </p:nvSpPr>
          <p:spPr bwMode="auto">
            <a:xfrm>
              <a:off x="3234980" y="4106252"/>
              <a:ext cx="2095500" cy="1569660"/>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datum zero</a:t>
              </a:r>
            </a:p>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surface</a:t>
              </a:r>
            </a:p>
          </p:txBody>
        </p:sp>
        <p:cxnSp>
          <p:nvCxnSpPr>
            <p:cNvPr id="16" name="Straight Arrow Connector 15"/>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avimetric"/>
          <p:cNvGrpSpPr/>
          <p:nvPr/>
        </p:nvGrpSpPr>
        <p:grpSpPr>
          <a:xfrm>
            <a:off x="8199087" y="1309240"/>
            <a:ext cx="2539975" cy="1176028"/>
            <a:chOff x="6675086" y="1309240"/>
            <a:chExt cx="2539975" cy="1176028"/>
          </a:xfrm>
        </p:grpSpPr>
        <p:sp>
          <p:nvSpPr>
            <p:cNvPr id="18" name="TextBox 17"/>
            <p:cNvSpPr txBox="1"/>
            <p:nvPr/>
          </p:nvSpPr>
          <p:spPr bwMode="auto">
            <a:xfrm>
              <a:off x="7119561" y="1309240"/>
              <a:ext cx="2095500" cy="1077218"/>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 name="animated geoid"/>
          <p:cNvGrpSpPr/>
          <p:nvPr/>
        </p:nvGrpSpPr>
        <p:grpSpPr>
          <a:xfrm>
            <a:off x="2273301" y="-2364083"/>
            <a:ext cx="13052769" cy="11155680"/>
            <a:chOff x="749300" y="-2364082"/>
            <a:chExt cx="13052769" cy="11155680"/>
          </a:xfrm>
        </p:grpSpPr>
        <p:sp>
          <p:nvSpPr>
            <p:cNvPr id="17" name="green geoid"/>
            <p:cNvSpPr/>
            <p:nvPr/>
          </p:nvSpPr>
          <p:spPr>
            <a:xfrm>
              <a:off x="749300" y="2399584"/>
              <a:ext cx="7810500" cy="1245316"/>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3" name="invisible circle for animation"/>
            <p:cNvSpPr>
              <a:spLocks/>
            </p:cNvSpPr>
            <p:nvPr/>
          </p:nvSpPr>
          <p:spPr>
            <a:xfrm flipH="1">
              <a:off x="2647040" y="-2364082"/>
              <a:ext cx="11155029" cy="11155680"/>
            </a:xfrm>
            <a:prstGeom prst="flowChartConnector">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grpSp>
      <p:sp>
        <p:nvSpPr>
          <p:cNvPr id="10" name="datum point"/>
          <p:cNvSpPr/>
          <p:nvPr/>
        </p:nvSpPr>
        <p:spPr>
          <a:xfrm>
            <a:off x="8711322" y="3008578"/>
            <a:ext cx="271013" cy="255199"/>
          </a:xfrm>
          <a:prstGeom prst="flowChartConnector">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dirty="0">
              <a:solidFill>
                <a:prstClr val="white"/>
              </a:solidFill>
              <a:latin typeface="Calibri"/>
            </a:endParaRPr>
          </a:p>
        </p:txBody>
      </p:sp>
      <p:grpSp>
        <p:nvGrpSpPr>
          <p:cNvPr id="21" name="hybrid"/>
          <p:cNvGrpSpPr/>
          <p:nvPr/>
        </p:nvGrpSpPr>
        <p:grpSpPr>
          <a:xfrm>
            <a:off x="6649214" y="3079717"/>
            <a:ext cx="2565055" cy="1537451"/>
            <a:chOff x="2765425" y="3646019"/>
            <a:chExt cx="2565055" cy="1537451"/>
          </a:xfrm>
        </p:grpSpPr>
        <p:sp>
          <p:nvSpPr>
            <p:cNvPr id="22" name="TextBox 21"/>
            <p:cNvSpPr txBox="1"/>
            <p:nvPr/>
          </p:nvSpPr>
          <p:spPr bwMode="auto">
            <a:xfrm>
              <a:off x="3234980" y="4106252"/>
              <a:ext cx="2095500" cy="1077218"/>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hybrid</a:t>
              </a:r>
            </a:p>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geoid</a:t>
              </a:r>
            </a:p>
          </p:txBody>
        </p:sp>
        <p:cxnSp>
          <p:nvCxnSpPr>
            <p:cNvPr id="23" name="Straight Arrow Connector 22"/>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4" name="TITLE"/>
          <p:cNvSpPr txBox="1">
            <a:spLocks noGrp="1"/>
          </p:cNvSpPr>
          <p:nvPr>
            <p:ph type="title" idx="4294967295"/>
          </p:nvPr>
        </p:nvSpPr>
        <p:spPr>
          <a:xfrm>
            <a:off x="0" y="309421"/>
            <a:ext cx="12192000" cy="919974"/>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cs typeface="Calibri"/>
              </a:rPr>
              <a:t>Gravimetric vs. Hybrid Geoid</a:t>
            </a:r>
            <a:endParaRPr dirty="0">
              <a:latin typeface="Cambria" panose="02040503050406030204" pitchFamily="18" charset="0"/>
              <a:cs typeface="Calibri"/>
            </a:endParaRPr>
          </a:p>
        </p:txBody>
      </p:sp>
    </p:spTree>
    <p:extLst>
      <p:ext uri="{BB962C8B-B14F-4D97-AF65-F5344CB8AC3E}">
        <p14:creationId xmlns:p14="http://schemas.microsoft.com/office/powerpoint/2010/main" val="25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1000"/>
                                        <p:tgtEl>
                                          <p:spTgt spid="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540000">
                                      <p:cBhvr>
                                        <p:cTn id="20" dur="1000" fill="hold"/>
                                        <p:tgtEl>
                                          <p:spTgt spid="7"/>
                                        </p:tgtEl>
                                        <p:attrNameLst>
                                          <p:attrName>r</p:attrName>
                                        </p:attrNameLst>
                                      </p:cBhvr>
                                    </p:animRo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o surface blue"/>
          <p:cNvSpPr/>
          <p:nvPr/>
        </p:nvSpPr>
        <p:spPr>
          <a:xfrm>
            <a:off x="-1193702" y="2590801"/>
            <a:ext cx="14579403"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sp>
        <p:nvSpPr>
          <p:cNvPr id="6" name="topo surface brown"/>
          <p:cNvSpPr/>
          <p:nvPr/>
        </p:nvSpPr>
        <p:spPr>
          <a:xfrm>
            <a:off x="-1193702" y="2590801"/>
            <a:ext cx="14579403"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pic>
        <p:nvPicPr>
          <p:cNvPr id="2" name="datum zero - gray"/>
          <p:cNvPicPr>
            <a:picLocks noChangeAspect="1"/>
          </p:cNvPicPr>
          <p:nvPr/>
        </p:nvPicPr>
        <p:blipFill>
          <a:blip r:embed="rId3"/>
          <a:stretch>
            <a:fillRect/>
          </a:stretch>
        </p:blipFill>
        <p:spPr>
          <a:xfrm rot="21025437">
            <a:off x="2331395" y="2622486"/>
            <a:ext cx="7529213" cy="1524132"/>
          </a:xfrm>
          <a:prstGeom prst="rect">
            <a:avLst/>
          </a:prstGeom>
        </p:spPr>
      </p:pic>
      <p:sp>
        <p:nvSpPr>
          <p:cNvPr id="15" name="Concept"/>
          <p:cNvSpPr txBox="1">
            <a:spLocks/>
          </p:cNvSpPr>
          <p:nvPr/>
        </p:nvSpPr>
        <p:spPr bwMode="auto">
          <a:xfrm>
            <a:off x="7448551" y="5122206"/>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defTabSz="457189">
              <a:spcBef>
                <a:spcPts val="133"/>
              </a:spcBef>
              <a:defRPr/>
            </a:pPr>
            <a:r>
              <a:rPr lang="en-US" i="1" spc="-7" dirty="0">
                <a:solidFill>
                  <a:prstClr val="white">
                    <a:lumMod val="50000"/>
                  </a:prstClr>
                </a:solidFill>
                <a:latin typeface="Cambria" panose="02040503050406030204" pitchFamily="18" charset="0"/>
                <a:cs typeface="Calibri"/>
              </a:rPr>
              <a:t>Concept</a:t>
            </a:r>
            <a:endParaRPr lang="en-US" i="1" dirty="0">
              <a:solidFill>
                <a:prstClr val="white">
                  <a:lumMod val="50000"/>
                </a:prstClr>
              </a:solidFill>
              <a:latin typeface="Cambria" panose="02040503050406030204" pitchFamily="18" charset="0"/>
              <a:cs typeface="Calibri"/>
            </a:endParaRPr>
          </a:p>
        </p:txBody>
      </p:sp>
      <p:cxnSp>
        <p:nvCxnSpPr>
          <p:cNvPr id="9" name="Straight Arrow Connector 8"/>
          <p:cNvCxnSpPr/>
          <p:nvPr/>
        </p:nvCxnSpPr>
        <p:spPr>
          <a:xfrm>
            <a:off x="2569952" y="2193482"/>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opographic"/>
          <p:cNvSpPr txBox="1"/>
          <p:nvPr/>
        </p:nvSpPr>
        <p:spPr bwMode="auto">
          <a:xfrm>
            <a:off x="1676401" y="1390651"/>
            <a:ext cx="2095500" cy="1077218"/>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topographic surface</a:t>
            </a:r>
          </a:p>
        </p:txBody>
      </p:sp>
      <p:grpSp>
        <p:nvGrpSpPr>
          <p:cNvPr id="12" name="Group 11"/>
          <p:cNvGrpSpPr/>
          <p:nvPr/>
        </p:nvGrpSpPr>
        <p:grpSpPr>
          <a:xfrm>
            <a:off x="4289426" y="3646020"/>
            <a:ext cx="2565055" cy="2029893"/>
            <a:chOff x="2765425" y="3646019"/>
            <a:chExt cx="2565055" cy="2029893"/>
          </a:xfrm>
        </p:grpSpPr>
        <p:sp>
          <p:nvSpPr>
            <p:cNvPr id="13" name="TextBox 12"/>
            <p:cNvSpPr txBox="1"/>
            <p:nvPr/>
          </p:nvSpPr>
          <p:spPr bwMode="auto">
            <a:xfrm>
              <a:off x="3234980" y="4106252"/>
              <a:ext cx="2095500" cy="1569660"/>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datum zero</a:t>
              </a:r>
            </a:p>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surface</a:t>
              </a:r>
            </a:p>
          </p:txBody>
        </p:sp>
        <p:cxnSp>
          <p:nvCxnSpPr>
            <p:cNvPr id="16" name="Straight Arrow Connector 15"/>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avimetric"/>
          <p:cNvGrpSpPr/>
          <p:nvPr/>
        </p:nvGrpSpPr>
        <p:grpSpPr>
          <a:xfrm>
            <a:off x="8199087" y="1309240"/>
            <a:ext cx="2539975" cy="1176028"/>
            <a:chOff x="6675086" y="1309240"/>
            <a:chExt cx="2539975" cy="1176028"/>
          </a:xfrm>
        </p:grpSpPr>
        <p:sp>
          <p:nvSpPr>
            <p:cNvPr id="18" name="TextBox 17"/>
            <p:cNvSpPr txBox="1"/>
            <p:nvPr/>
          </p:nvSpPr>
          <p:spPr bwMode="auto">
            <a:xfrm>
              <a:off x="7119561" y="1309240"/>
              <a:ext cx="2095500" cy="1077218"/>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 name="animated geoid"/>
          <p:cNvGrpSpPr/>
          <p:nvPr/>
        </p:nvGrpSpPr>
        <p:grpSpPr>
          <a:xfrm>
            <a:off x="2273301" y="-2364083"/>
            <a:ext cx="13052769" cy="11155680"/>
            <a:chOff x="749300" y="-2364082"/>
            <a:chExt cx="13052769" cy="11155680"/>
          </a:xfrm>
        </p:grpSpPr>
        <p:sp>
          <p:nvSpPr>
            <p:cNvPr id="17" name="green geoid"/>
            <p:cNvSpPr/>
            <p:nvPr/>
          </p:nvSpPr>
          <p:spPr>
            <a:xfrm>
              <a:off x="749300" y="2399584"/>
              <a:ext cx="7810500" cy="1245316"/>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3" name="invisible circle for animation"/>
            <p:cNvSpPr>
              <a:spLocks/>
            </p:cNvSpPr>
            <p:nvPr/>
          </p:nvSpPr>
          <p:spPr>
            <a:xfrm flipH="1">
              <a:off x="2647040" y="-2364082"/>
              <a:ext cx="11155029" cy="11155680"/>
            </a:xfrm>
            <a:prstGeom prst="flowChartConnector">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grpSp>
      <p:sp>
        <p:nvSpPr>
          <p:cNvPr id="10" name="datum point"/>
          <p:cNvSpPr/>
          <p:nvPr/>
        </p:nvSpPr>
        <p:spPr>
          <a:xfrm>
            <a:off x="8711322" y="3008578"/>
            <a:ext cx="271013" cy="255199"/>
          </a:xfrm>
          <a:prstGeom prst="flowChartConnector">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dirty="0">
              <a:solidFill>
                <a:prstClr val="white"/>
              </a:solidFill>
              <a:latin typeface="Calibri"/>
            </a:endParaRPr>
          </a:p>
        </p:txBody>
      </p:sp>
      <p:grpSp>
        <p:nvGrpSpPr>
          <p:cNvPr id="21" name="hybrid"/>
          <p:cNvGrpSpPr/>
          <p:nvPr/>
        </p:nvGrpSpPr>
        <p:grpSpPr>
          <a:xfrm>
            <a:off x="6649214" y="3079717"/>
            <a:ext cx="2565055" cy="1537451"/>
            <a:chOff x="2765425" y="3646019"/>
            <a:chExt cx="2565055" cy="1537451"/>
          </a:xfrm>
        </p:grpSpPr>
        <p:sp>
          <p:nvSpPr>
            <p:cNvPr id="22" name="TextBox 21"/>
            <p:cNvSpPr txBox="1"/>
            <p:nvPr/>
          </p:nvSpPr>
          <p:spPr bwMode="auto">
            <a:xfrm>
              <a:off x="3234980" y="4106252"/>
              <a:ext cx="2095500" cy="1077218"/>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hybrid</a:t>
              </a:r>
            </a:p>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geoid</a:t>
              </a:r>
            </a:p>
          </p:txBody>
        </p:sp>
        <p:cxnSp>
          <p:nvCxnSpPr>
            <p:cNvPr id="23" name="Straight Arrow Connector 22"/>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4" name="object 2"/>
          <p:cNvSpPr txBox="1">
            <a:spLocks noGrp="1"/>
          </p:cNvSpPr>
          <p:nvPr>
            <p:ph type="title" idx="4294967295"/>
          </p:nvPr>
        </p:nvSpPr>
        <p:spPr>
          <a:xfrm>
            <a:off x="0" y="309422"/>
            <a:ext cx="12192000" cy="919974"/>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b="1" spc="-7" dirty="0">
                <a:cs typeface="Calibri"/>
              </a:rPr>
              <a:t>NAVD88 uses a Hybrid Geoid</a:t>
            </a:r>
            <a:endParaRPr b="1" dirty="0">
              <a:latin typeface="Cambria" panose="02040503050406030204" pitchFamily="18" charset="0"/>
              <a:cs typeface="Calibri"/>
            </a:endParaRPr>
          </a:p>
        </p:txBody>
      </p:sp>
    </p:spTree>
    <p:extLst>
      <p:ext uri="{BB962C8B-B14F-4D97-AF65-F5344CB8AC3E}">
        <p14:creationId xmlns:p14="http://schemas.microsoft.com/office/powerpoint/2010/main" val="54823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par>
                                <p:cTn id="8" presetID="2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2000"/>
                                        <p:tgtEl>
                                          <p:spTgt spid="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2500"/>
                            </p:stCondLst>
                            <p:childTnLst>
                              <p:par>
                                <p:cTn id="16" presetID="8" presetClass="emph" presetSubtype="0" fill="hold" nodeType="afterEffect">
                                  <p:stCondLst>
                                    <p:cond delay="0"/>
                                  </p:stCondLst>
                                  <p:childTnLst>
                                    <p:animRot by="-540000">
                                      <p:cBhvr>
                                        <p:cTn id="17" dur="2000" fill="hold"/>
                                        <p:tgtEl>
                                          <p:spTgt spid="7"/>
                                        </p:tgtEl>
                                        <p:attrNameLst>
                                          <p:attrName>r</p:attrName>
                                        </p:attrNameLst>
                                      </p:cBhvr>
                                    </p:animRot>
                                  </p:childTnLst>
                                </p:cTn>
                              </p:par>
                              <p:par>
                                <p:cTn id="18" presetID="10" presetClass="exit" presetSubtype="0" fill="hold"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par>
                          <p:cTn id="21" fill="hold">
                            <p:stCondLst>
                              <p:cond delay="45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1193702" y="2590801"/>
            <a:ext cx="14579403"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sp>
        <p:nvSpPr>
          <p:cNvPr id="6" name="Arc 5"/>
          <p:cNvSpPr/>
          <p:nvPr/>
        </p:nvSpPr>
        <p:spPr>
          <a:xfrm>
            <a:off x="-1193702" y="2590801"/>
            <a:ext cx="14579403"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sp>
        <p:nvSpPr>
          <p:cNvPr id="14" name="object 2"/>
          <p:cNvSpPr txBox="1">
            <a:spLocks noGrp="1"/>
          </p:cNvSpPr>
          <p:nvPr>
            <p:ph type="title" idx="4294967295"/>
          </p:nvPr>
        </p:nvSpPr>
        <p:spPr>
          <a:xfrm>
            <a:off x="0" y="309422"/>
            <a:ext cx="12192000" cy="919974"/>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cs typeface="Calibri"/>
              </a:rPr>
              <a:t>NAPGD2022 uses a Gravimetric Geoid</a:t>
            </a:r>
            <a:endParaRPr dirty="0">
              <a:latin typeface="Cambria" panose="02040503050406030204" pitchFamily="18" charset="0"/>
              <a:cs typeface="Calibri"/>
            </a:endParaRPr>
          </a:p>
        </p:txBody>
      </p:sp>
      <p:sp>
        <p:nvSpPr>
          <p:cNvPr id="20" name="Content Placeholder 2"/>
          <p:cNvSpPr>
            <a:spLocks noGrp="1"/>
          </p:cNvSpPr>
          <p:nvPr>
            <p:ph idx="4294967295"/>
          </p:nvPr>
        </p:nvSpPr>
        <p:spPr>
          <a:xfrm>
            <a:off x="0" y="4870451"/>
            <a:ext cx="5539317" cy="2097616"/>
          </a:xfrm>
        </p:spPr>
        <p:txBody>
          <a:bodyPr/>
          <a:lstStyle/>
          <a:p>
            <a:pPr lvl="1"/>
            <a:endParaRPr lang="en-US" sz="2400" dirty="0"/>
          </a:p>
          <a:p>
            <a:pPr lvl="1"/>
            <a:endParaRPr lang="en-US" sz="2400" dirty="0"/>
          </a:p>
          <a:p>
            <a:pPr lvl="1"/>
            <a:r>
              <a:rPr lang="en-US" sz="2400" dirty="0"/>
              <a:t>Datum zero surface aligned to Global Mean Sea Level (GMSL)</a:t>
            </a:r>
          </a:p>
        </p:txBody>
      </p:sp>
      <p:pic>
        <p:nvPicPr>
          <p:cNvPr id="2" name="Picture 1"/>
          <p:cNvPicPr>
            <a:picLocks noChangeAspect="1"/>
          </p:cNvPicPr>
          <p:nvPr/>
        </p:nvPicPr>
        <p:blipFill>
          <a:blip r:embed="rId3"/>
          <a:stretch>
            <a:fillRect/>
          </a:stretch>
        </p:blipFill>
        <p:spPr>
          <a:xfrm>
            <a:off x="2406896" y="2270147"/>
            <a:ext cx="7529213" cy="1524132"/>
          </a:xfrm>
          <a:prstGeom prst="rect">
            <a:avLst/>
          </a:prstGeom>
        </p:spPr>
      </p:pic>
      <p:sp>
        <p:nvSpPr>
          <p:cNvPr id="15" name="object 2"/>
          <p:cNvSpPr txBox="1">
            <a:spLocks/>
          </p:cNvSpPr>
          <p:nvPr/>
        </p:nvSpPr>
        <p:spPr bwMode="auto">
          <a:xfrm>
            <a:off x="7448551" y="5122206"/>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defTabSz="457189">
              <a:spcBef>
                <a:spcPts val="133"/>
              </a:spcBef>
              <a:defRPr/>
            </a:pPr>
            <a:r>
              <a:rPr lang="en-US" i="1" spc="-7" dirty="0">
                <a:solidFill>
                  <a:prstClr val="white">
                    <a:lumMod val="50000"/>
                  </a:prstClr>
                </a:solidFill>
                <a:latin typeface="Cambria" panose="02040503050406030204" pitchFamily="18" charset="0"/>
                <a:cs typeface="Calibri"/>
              </a:rPr>
              <a:t>Concept</a:t>
            </a:r>
            <a:endParaRPr lang="en-US" i="1" dirty="0">
              <a:solidFill>
                <a:prstClr val="white">
                  <a:lumMod val="50000"/>
                </a:prstClr>
              </a:solidFill>
              <a:latin typeface="Cambria" panose="02040503050406030204" pitchFamily="18" charset="0"/>
              <a:cs typeface="Calibri"/>
            </a:endParaRPr>
          </a:p>
        </p:txBody>
      </p:sp>
      <p:cxnSp>
        <p:nvCxnSpPr>
          <p:cNvPr id="9" name="Straight Arrow Connector 8"/>
          <p:cNvCxnSpPr/>
          <p:nvPr/>
        </p:nvCxnSpPr>
        <p:spPr>
          <a:xfrm>
            <a:off x="2569952" y="2193482"/>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bwMode="auto">
          <a:xfrm>
            <a:off x="1676401" y="1390651"/>
            <a:ext cx="2095500" cy="1077218"/>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topographic surface</a:t>
            </a:r>
          </a:p>
        </p:txBody>
      </p:sp>
      <p:grpSp>
        <p:nvGrpSpPr>
          <p:cNvPr id="12" name="Group 11"/>
          <p:cNvGrpSpPr/>
          <p:nvPr/>
        </p:nvGrpSpPr>
        <p:grpSpPr>
          <a:xfrm>
            <a:off x="3881306" y="3154261"/>
            <a:ext cx="2973175" cy="2521652"/>
            <a:chOff x="2357306" y="3154261"/>
            <a:chExt cx="2973174" cy="2521651"/>
          </a:xfrm>
        </p:grpSpPr>
        <p:sp>
          <p:nvSpPr>
            <p:cNvPr id="13" name="TextBox 12"/>
            <p:cNvSpPr txBox="1"/>
            <p:nvPr/>
          </p:nvSpPr>
          <p:spPr bwMode="auto">
            <a:xfrm>
              <a:off x="3234980" y="4106253"/>
              <a:ext cx="2095500" cy="1569659"/>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datum zero</a:t>
              </a:r>
            </a:p>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surface</a:t>
              </a:r>
            </a:p>
          </p:txBody>
        </p:sp>
        <p:cxnSp>
          <p:nvCxnSpPr>
            <p:cNvPr id="16" name="Straight Arrow Connector 15"/>
            <p:cNvCxnSpPr/>
            <p:nvPr/>
          </p:nvCxnSpPr>
          <p:spPr>
            <a:xfrm flipH="1" flipV="1">
              <a:off x="2357306" y="3154261"/>
              <a:ext cx="877675" cy="1003854"/>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7" name="Freeform 16"/>
          <p:cNvSpPr/>
          <p:nvPr/>
        </p:nvSpPr>
        <p:spPr>
          <a:xfrm>
            <a:off x="2273301" y="2399585"/>
            <a:ext cx="7810500" cy="1245316"/>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grpSp>
        <p:nvGrpSpPr>
          <p:cNvPr id="5" name="Group 4"/>
          <p:cNvGrpSpPr/>
          <p:nvPr/>
        </p:nvGrpSpPr>
        <p:grpSpPr>
          <a:xfrm>
            <a:off x="8199087" y="1309240"/>
            <a:ext cx="2539975" cy="1176028"/>
            <a:chOff x="6675086" y="1309240"/>
            <a:chExt cx="2539975" cy="1176028"/>
          </a:xfrm>
        </p:grpSpPr>
        <p:sp>
          <p:nvSpPr>
            <p:cNvPr id="18" name="TextBox 17"/>
            <p:cNvSpPr txBox="1"/>
            <p:nvPr/>
          </p:nvSpPr>
          <p:spPr bwMode="auto">
            <a:xfrm>
              <a:off x="7119561" y="1309240"/>
              <a:ext cx="2095500" cy="1077218"/>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4949584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 calcmode="lin" valueType="num">
                                      <p:cBhvr additive="base">
                                        <p:cTn id="12"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1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house"/>
          <p:cNvGrpSpPr/>
          <p:nvPr/>
        </p:nvGrpSpPr>
        <p:grpSpPr>
          <a:xfrm>
            <a:off x="3045495" y="1401887"/>
            <a:ext cx="755315" cy="742296"/>
            <a:chOff x="2919413" y="2290697"/>
            <a:chExt cx="476250" cy="641323"/>
          </a:xfrm>
          <a:solidFill>
            <a:srgbClr val="00B050"/>
          </a:solidFill>
        </p:grpSpPr>
        <p:sp>
          <p:nvSpPr>
            <p:cNvPr id="17" name="Rectangle 16"/>
            <p:cNvSpPr/>
            <p:nvPr/>
          </p:nvSpPr>
          <p:spPr>
            <a:xfrm>
              <a:off x="2987040" y="2595312"/>
              <a:ext cx="342900" cy="33670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18" name="Isosceles Triangle 17"/>
            <p:cNvSpPr/>
            <p:nvPr/>
          </p:nvSpPr>
          <p:spPr>
            <a:xfrm>
              <a:off x="2919413" y="2290697"/>
              <a:ext cx="476250" cy="31032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grpSp>
      <p:grpSp>
        <p:nvGrpSpPr>
          <p:cNvPr id="61" name="Group Sea Level"/>
          <p:cNvGrpSpPr/>
          <p:nvPr/>
        </p:nvGrpSpPr>
        <p:grpSpPr>
          <a:xfrm>
            <a:off x="3869054" y="4774718"/>
            <a:ext cx="6273447" cy="1004072"/>
            <a:chOff x="2345053" y="4774716"/>
            <a:chExt cx="6273447" cy="1004071"/>
          </a:xfrm>
        </p:grpSpPr>
        <p:grpSp>
          <p:nvGrpSpPr>
            <p:cNvPr id="52" name="water level"/>
            <p:cNvGrpSpPr/>
            <p:nvPr/>
          </p:nvGrpSpPr>
          <p:grpSpPr>
            <a:xfrm>
              <a:off x="2345053" y="4774716"/>
              <a:ext cx="5074157" cy="866089"/>
              <a:chOff x="2345053" y="1559324"/>
              <a:chExt cx="5074157" cy="866089"/>
            </a:xfrm>
          </p:grpSpPr>
          <p:sp>
            <p:nvSpPr>
              <p:cNvPr id="22" name="Arc 21"/>
              <p:cNvSpPr/>
              <p:nvPr/>
            </p:nvSpPr>
            <p:spPr>
              <a:xfrm>
                <a:off x="6326003" y="1559324"/>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sp>
            <p:nvSpPr>
              <p:cNvPr id="23" name="Arc 22"/>
              <p:cNvSpPr/>
              <p:nvPr/>
            </p:nvSpPr>
            <p:spPr>
              <a:xfrm>
                <a:off x="5529226" y="1561299"/>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sp>
            <p:nvSpPr>
              <p:cNvPr id="24" name="Arc 23"/>
              <p:cNvSpPr/>
              <p:nvPr/>
            </p:nvSpPr>
            <p:spPr>
              <a:xfrm>
                <a:off x="4734280" y="1561299"/>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sp>
            <p:nvSpPr>
              <p:cNvPr id="25" name="Arc 24"/>
              <p:cNvSpPr/>
              <p:nvPr/>
            </p:nvSpPr>
            <p:spPr>
              <a:xfrm>
                <a:off x="3938539" y="1561299"/>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sp>
            <p:nvSpPr>
              <p:cNvPr id="47" name="Arc 46"/>
              <p:cNvSpPr/>
              <p:nvPr/>
            </p:nvSpPr>
            <p:spPr>
              <a:xfrm>
                <a:off x="3145191" y="1560486"/>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sp>
            <p:nvSpPr>
              <p:cNvPr id="49" name="Arc 48"/>
              <p:cNvSpPr/>
              <p:nvPr/>
            </p:nvSpPr>
            <p:spPr>
              <a:xfrm>
                <a:off x="2345053" y="1563624"/>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grpSp>
        <p:sp>
          <p:nvSpPr>
            <p:cNvPr id="55" name="GMSL"/>
            <p:cNvSpPr txBox="1"/>
            <p:nvPr/>
          </p:nvSpPr>
          <p:spPr bwMode="auto">
            <a:xfrm>
              <a:off x="7267479" y="5194012"/>
              <a:ext cx="1351021" cy="584775"/>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GMSL</a:t>
              </a:r>
            </a:p>
          </p:txBody>
        </p:sp>
      </p:grpSp>
      <p:grpSp>
        <p:nvGrpSpPr>
          <p:cNvPr id="37" name="land mass"/>
          <p:cNvGrpSpPr>
            <a:grpSpLocks noChangeAspect="1"/>
          </p:cNvGrpSpPr>
          <p:nvPr/>
        </p:nvGrpSpPr>
        <p:grpSpPr>
          <a:xfrm>
            <a:off x="3057446" y="2162177"/>
            <a:ext cx="4156437" cy="4258687"/>
            <a:chOff x="2738434" y="2957512"/>
            <a:chExt cx="3138492" cy="3215700"/>
          </a:xfrm>
        </p:grpSpPr>
        <p:sp>
          <p:nvSpPr>
            <p:cNvPr id="36" name="land color"/>
            <p:cNvSpPr/>
            <p:nvPr/>
          </p:nvSpPr>
          <p:spPr>
            <a:xfrm>
              <a:off x="2738434" y="2957512"/>
              <a:ext cx="3134973" cy="3215700"/>
            </a:xfrm>
            <a:custGeom>
              <a:avLst/>
              <a:gdLst>
                <a:gd name="connsiteX0" fmla="*/ 2173574 w 2173574"/>
                <a:gd name="connsiteY0" fmla="*/ 3117954 h 3117954"/>
                <a:gd name="connsiteX1" fmla="*/ 0 w 2173574"/>
                <a:gd name="connsiteY1" fmla="*/ 0 h 3117954"/>
                <a:gd name="connsiteX0" fmla="*/ 2332007 w 2332007"/>
                <a:gd name="connsiteY0" fmla="*/ 3353543 h 3353543"/>
                <a:gd name="connsiteX1" fmla="*/ 158433 w 2332007"/>
                <a:gd name="connsiteY1" fmla="*/ 235589 h 3353543"/>
                <a:gd name="connsiteX2" fmla="*/ 167474 w 2332007"/>
                <a:gd name="connsiteY2" fmla="*/ 219642 h 3353543"/>
                <a:gd name="connsiteX0" fmla="*/ 2526967 w 2526967"/>
                <a:gd name="connsiteY0" fmla="*/ 3456552 h 3456552"/>
                <a:gd name="connsiteX1" fmla="*/ 353393 w 2526967"/>
                <a:gd name="connsiteY1" fmla="*/ 338598 h 3456552"/>
                <a:gd name="connsiteX2" fmla="*/ 338 w 2526967"/>
                <a:gd name="connsiteY2" fmla="*/ 51525 h 3456552"/>
                <a:gd name="connsiteX0" fmla="*/ 2526646 w 2526646"/>
                <a:gd name="connsiteY0" fmla="*/ 3407286 h 3407286"/>
                <a:gd name="connsiteX1" fmla="*/ 353072 w 2526646"/>
                <a:gd name="connsiteY1" fmla="*/ 289332 h 3407286"/>
                <a:gd name="connsiteX2" fmla="*/ 17 w 2526646"/>
                <a:gd name="connsiteY2" fmla="*/ 2259 h 3407286"/>
                <a:gd name="connsiteX0" fmla="*/ 2552926 w 2552926"/>
                <a:gd name="connsiteY0" fmla="*/ 3423861 h 3423861"/>
                <a:gd name="connsiteX1" fmla="*/ 379352 w 2552926"/>
                <a:gd name="connsiteY1" fmla="*/ 305907 h 3423861"/>
                <a:gd name="connsiteX2" fmla="*/ 26297 w 2552926"/>
                <a:gd name="connsiteY2" fmla="*/ 18834 h 3423861"/>
                <a:gd name="connsiteX3" fmla="*/ 25793 w 2552926"/>
                <a:gd name="connsiteY3" fmla="*/ 27889 h 3423861"/>
                <a:gd name="connsiteX0" fmla="*/ 3334978 w 3334978"/>
                <a:gd name="connsiteY0" fmla="*/ 3426339 h 3426339"/>
                <a:gd name="connsiteX1" fmla="*/ 1161404 w 3334978"/>
                <a:gd name="connsiteY1" fmla="*/ 308385 h 3426339"/>
                <a:gd name="connsiteX2" fmla="*/ 808349 w 3334978"/>
                <a:gd name="connsiteY2" fmla="*/ 21312 h 3426339"/>
                <a:gd name="connsiteX3" fmla="*/ 0 w 3334978"/>
                <a:gd name="connsiteY3" fmla="*/ 20233 h 3426339"/>
                <a:gd name="connsiteX0" fmla="*/ 3334978 w 3334978"/>
                <a:gd name="connsiteY0" fmla="*/ 3407286 h 3407286"/>
                <a:gd name="connsiteX1" fmla="*/ 1161404 w 3334978"/>
                <a:gd name="connsiteY1" fmla="*/ 289332 h 3407286"/>
                <a:gd name="connsiteX2" fmla="*/ 808349 w 3334978"/>
                <a:gd name="connsiteY2" fmla="*/ 2259 h 3407286"/>
                <a:gd name="connsiteX3" fmla="*/ 0 w 3334978"/>
                <a:gd name="connsiteY3" fmla="*/ 1180 h 3407286"/>
                <a:gd name="connsiteX0" fmla="*/ 3314526 w 3314526"/>
                <a:gd name="connsiteY0" fmla="*/ 3416240 h 3416240"/>
                <a:gd name="connsiteX1" fmla="*/ 1140952 w 3314526"/>
                <a:gd name="connsiteY1" fmla="*/ 298286 h 3416240"/>
                <a:gd name="connsiteX2" fmla="*/ 787897 w 3314526"/>
                <a:gd name="connsiteY2" fmla="*/ 11213 h 3416240"/>
                <a:gd name="connsiteX3" fmla="*/ 0 w 3314526"/>
                <a:gd name="connsiteY3" fmla="*/ 0 h 3416240"/>
                <a:gd name="connsiteX0" fmla="*/ 3314526 w 3314526"/>
                <a:gd name="connsiteY0" fmla="*/ 3416240 h 3416240"/>
                <a:gd name="connsiteX1" fmla="*/ 1140952 w 3314526"/>
                <a:gd name="connsiteY1" fmla="*/ 298286 h 3416240"/>
                <a:gd name="connsiteX2" fmla="*/ 787897 w 3314526"/>
                <a:gd name="connsiteY2" fmla="*/ 11213 h 3416240"/>
                <a:gd name="connsiteX3" fmla="*/ 0 w 3314526"/>
                <a:gd name="connsiteY3" fmla="*/ 0 h 3416240"/>
                <a:gd name="connsiteX0" fmla="*/ 3314526 w 3314526"/>
                <a:gd name="connsiteY0" fmla="*/ 3416240 h 3416240"/>
                <a:gd name="connsiteX1" fmla="*/ 1176742 w 3314526"/>
                <a:gd name="connsiteY1" fmla="*/ 288152 h 3416240"/>
                <a:gd name="connsiteX2" fmla="*/ 787897 w 3314526"/>
                <a:gd name="connsiteY2" fmla="*/ 11213 h 3416240"/>
                <a:gd name="connsiteX3" fmla="*/ 0 w 3314526"/>
                <a:gd name="connsiteY3" fmla="*/ 0 h 3416240"/>
                <a:gd name="connsiteX0" fmla="*/ 3372888 w 3372888"/>
                <a:gd name="connsiteY0" fmla="*/ 3416240 h 3416240"/>
                <a:gd name="connsiteX1" fmla="*/ 1235104 w 3372888"/>
                <a:gd name="connsiteY1" fmla="*/ 288152 h 3416240"/>
                <a:gd name="connsiteX2" fmla="*/ 846259 w 3372888"/>
                <a:gd name="connsiteY2" fmla="*/ 11213 h 3416240"/>
                <a:gd name="connsiteX3" fmla="*/ 58362 w 3372888"/>
                <a:gd name="connsiteY3" fmla="*/ 0 h 3416240"/>
                <a:gd name="connsiteX4" fmla="*/ 58362 w 3372888"/>
                <a:gd name="connsiteY4" fmla="*/ 20269 h 3416240"/>
                <a:gd name="connsiteX0" fmla="*/ 3351662 w 3351662"/>
                <a:gd name="connsiteY0" fmla="*/ 3416240 h 3416240"/>
                <a:gd name="connsiteX1" fmla="*/ 1213878 w 3351662"/>
                <a:gd name="connsiteY1" fmla="*/ 288152 h 3416240"/>
                <a:gd name="connsiteX2" fmla="*/ 825033 w 3351662"/>
                <a:gd name="connsiteY2" fmla="*/ 11213 h 3416240"/>
                <a:gd name="connsiteX3" fmla="*/ 37136 w 3351662"/>
                <a:gd name="connsiteY3" fmla="*/ 0 h 3416240"/>
                <a:gd name="connsiteX4" fmla="*/ 164960 w 3351662"/>
                <a:gd name="connsiteY4" fmla="*/ 1940664 h 3416240"/>
                <a:gd name="connsiteX0" fmla="*/ 3314526 w 3314526"/>
                <a:gd name="connsiteY0" fmla="*/ 3416240 h 3416240"/>
                <a:gd name="connsiteX1" fmla="*/ 1176742 w 3314526"/>
                <a:gd name="connsiteY1" fmla="*/ 288152 h 3416240"/>
                <a:gd name="connsiteX2" fmla="*/ 787897 w 3314526"/>
                <a:gd name="connsiteY2" fmla="*/ 11213 h 3416240"/>
                <a:gd name="connsiteX3" fmla="*/ 0 w 3314526"/>
                <a:gd name="connsiteY3" fmla="*/ 0 h 3416240"/>
                <a:gd name="connsiteX4" fmla="*/ 127824 w 3314526"/>
                <a:gd name="connsiteY4" fmla="*/ 1940664 h 3416240"/>
                <a:gd name="connsiteX0" fmla="*/ 3314526 w 3314526"/>
                <a:gd name="connsiteY0" fmla="*/ 3416240 h 3416240"/>
                <a:gd name="connsiteX1" fmla="*/ 1176742 w 3314526"/>
                <a:gd name="connsiteY1" fmla="*/ 288152 h 3416240"/>
                <a:gd name="connsiteX2" fmla="*/ 787897 w 3314526"/>
                <a:gd name="connsiteY2" fmla="*/ 11213 h 3416240"/>
                <a:gd name="connsiteX3" fmla="*/ 0 w 3314526"/>
                <a:gd name="connsiteY3" fmla="*/ 0 h 3416240"/>
                <a:gd name="connsiteX4" fmla="*/ 61356 w 3314526"/>
                <a:gd name="connsiteY4" fmla="*/ 3369560 h 3416240"/>
                <a:gd name="connsiteX0" fmla="*/ 3314526 w 3314526"/>
                <a:gd name="connsiteY0" fmla="*/ 3416240 h 3420230"/>
                <a:gd name="connsiteX1" fmla="*/ 1176742 w 3314526"/>
                <a:gd name="connsiteY1" fmla="*/ 288152 h 3420230"/>
                <a:gd name="connsiteX2" fmla="*/ 787897 w 3314526"/>
                <a:gd name="connsiteY2" fmla="*/ 11213 h 3420230"/>
                <a:gd name="connsiteX3" fmla="*/ 0 w 3314526"/>
                <a:gd name="connsiteY3" fmla="*/ 0 h 3420230"/>
                <a:gd name="connsiteX4" fmla="*/ 56244 w 3314526"/>
                <a:gd name="connsiteY4" fmla="*/ 3420230 h 3420230"/>
                <a:gd name="connsiteX0" fmla="*/ 3365655 w 3365655"/>
                <a:gd name="connsiteY0" fmla="*/ 3421307 h 3421307"/>
                <a:gd name="connsiteX1" fmla="*/ 1176742 w 3365655"/>
                <a:gd name="connsiteY1" fmla="*/ 288152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38577 h 3438577"/>
                <a:gd name="connsiteX1" fmla="*/ 1135838 w 3365655"/>
                <a:gd name="connsiteY1" fmla="*/ 229416 h 3438577"/>
                <a:gd name="connsiteX2" fmla="*/ 787897 w 3365655"/>
                <a:gd name="connsiteY2" fmla="*/ 28483 h 3438577"/>
                <a:gd name="connsiteX3" fmla="*/ 0 w 3365655"/>
                <a:gd name="connsiteY3" fmla="*/ 17270 h 3438577"/>
                <a:gd name="connsiteX4" fmla="*/ 56244 w 3365655"/>
                <a:gd name="connsiteY4" fmla="*/ 3437500 h 3438577"/>
                <a:gd name="connsiteX0" fmla="*/ 3365655 w 3365655"/>
                <a:gd name="connsiteY0" fmla="*/ 3421307 h 3421307"/>
                <a:gd name="connsiteX1" fmla="*/ 1135838 w 3365655"/>
                <a:gd name="connsiteY1" fmla="*/ 212146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115387 w 3365655"/>
                <a:gd name="connsiteY1" fmla="*/ 217214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115387 w 3365655"/>
                <a:gd name="connsiteY1" fmla="*/ 217214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054031 w 3365655"/>
                <a:gd name="connsiteY1" fmla="*/ 156410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054031 w 3365655"/>
                <a:gd name="connsiteY1" fmla="*/ 156410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074483 w 3365655"/>
                <a:gd name="connsiteY1" fmla="*/ 156410 h 3421307"/>
                <a:gd name="connsiteX2" fmla="*/ 787897 w 3365655"/>
                <a:gd name="connsiteY2" fmla="*/ 11213 h 3421307"/>
                <a:gd name="connsiteX3" fmla="*/ 0 w 3365655"/>
                <a:gd name="connsiteY3" fmla="*/ 0 h 3421307"/>
                <a:gd name="connsiteX4" fmla="*/ 56244 w 3365655"/>
                <a:gd name="connsiteY4" fmla="*/ 3420230 h 3421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655" h="3421307">
                  <a:moveTo>
                    <a:pt x="3365655" y="3421307"/>
                  </a:moveTo>
                  <a:lnTo>
                    <a:pt x="1074483" y="156410"/>
                  </a:lnTo>
                  <a:cubicBezTo>
                    <a:pt x="1005165" y="14120"/>
                    <a:pt x="786014" y="14535"/>
                    <a:pt x="787897" y="11213"/>
                  </a:cubicBezTo>
                  <a:lnTo>
                    <a:pt x="0" y="0"/>
                  </a:lnTo>
                  <a:lnTo>
                    <a:pt x="56244" y="3420230"/>
                  </a:ln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grpSp>
          <p:nvGrpSpPr>
            <p:cNvPr id="16" name="land edge"/>
            <p:cNvGrpSpPr/>
            <p:nvPr/>
          </p:nvGrpSpPr>
          <p:grpSpPr>
            <a:xfrm>
              <a:off x="2738434" y="2957512"/>
              <a:ext cx="3138492" cy="3212308"/>
              <a:chOff x="2738434" y="2957512"/>
              <a:chExt cx="3138492" cy="3212308"/>
            </a:xfrm>
            <a:effectLst/>
          </p:grpSpPr>
          <p:cxnSp>
            <p:nvCxnSpPr>
              <p:cNvPr id="4" name="Straight Connector 3"/>
              <p:cNvCxnSpPr>
                <a:stCxn id="36" idx="3"/>
              </p:cNvCxnSpPr>
              <p:nvPr/>
            </p:nvCxnSpPr>
            <p:spPr>
              <a:xfrm>
                <a:off x="2738434" y="2957512"/>
                <a:ext cx="785816" cy="16669"/>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Arc 8"/>
              <p:cNvSpPr/>
              <p:nvPr/>
            </p:nvSpPr>
            <p:spPr>
              <a:xfrm rot="18632524">
                <a:off x="3005685" y="2971801"/>
                <a:ext cx="914400" cy="914400"/>
              </a:xfrm>
              <a:prstGeom prst="arc">
                <a:avLst>
                  <a:gd name="adj1" fmla="val 19529078"/>
                  <a:gd name="adj2" fmla="val 20976395"/>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fontAlgn="base">
                  <a:spcBef>
                    <a:spcPct val="0"/>
                  </a:spcBef>
                  <a:spcAft>
                    <a:spcPct val="0"/>
                  </a:spcAft>
                  <a:defRPr/>
                </a:pPr>
                <a:endParaRPr lang="en-US" sz="1800">
                  <a:solidFill>
                    <a:prstClr val="black"/>
                  </a:solidFill>
                  <a:latin typeface="Calibri"/>
                </a:endParaRPr>
              </a:p>
            </p:txBody>
          </p:sp>
          <p:cxnSp>
            <p:nvCxnSpPr>
              <p:cNvPr id="14" name="Straight Connector 13"/>
              <p:cNvCxnSpPr/>
              <p:nvPr/>
            </p:nvCxnSpPr>
            <p:spPr>
              <a:xfrm>
                <a:off x="3685554" y="3025239"/>
                <a:ext cx="2191372" cy="3144581"/>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43" name="height arrow"/>
          <p:cNvCxnSpPr>
            <a:cxnSpLocks/>
          </p:cNvCxnSpPr>
          <p:nvPr/>
        </p:nvCxnSpPr>
        <p:spPr>
          <a:xfrm flipH="1" flipV="1">
            <a:off x="3423153" y="2200174"/>
            <a:ext cx="5903" cy="3286228"/>
          </a:xfrm>
          <a:prstGeom prst="straightConnector1">
            <a:avLst/>
          </a:prstGeom>
          <a:ln w="82550">
            <a:solidFill>
              <a:srgbClr val="934BC9"/>
            </a:solidFill>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68" name="Group Geoid"/>
          <p:cNvGrpSpPr/>
          <p:nvPr/>
        </p:nvGrpSpPr>
        <p:grpSpPr>
          <a:xfrm>
            <a:off x="718910" y="5234595"/>
            <a:ext cx="8060335" cy="3429720"/>
            <a:chOff x="-805091" y="5234594"/>
            <a:chExt cx="8060335" cy="3429719"/>
          </a:xfrm>
        </p:grpSpPr>
        <p:sp>
          <p:nvSpPr>
            <p:cNvPr id="67" name="white masking"/>
            <p:cNvSpPr/>
            <p:nvPr/>
          </p:nvSpPr>
          <p:spPr>
            <a:xfrm>
              <a:off x="1815392" y="5493893"/>
              <a:ext cx="179881" cy="31704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41" name="geoid line"/>
            <p:cNvSpPr/>
            <p:nvPr/>
          </p:nvSpPr>
          <p:spPr>
            <a:xfrm>
              <a:off x="427223" y="5486354"/>
              <a:ext cx="6828021" cy="180098"/>
            </a:xfrm>
            <a:custGeom>
              <a:avLst/>
              <a:gdLst>
                <a:gd name="connsiteX0" fmla="*/ 0 w 6820525"/>
                <a:gd name="connsiteY0" fmla="*/ 120140 h 189871"/>
                <a:gd name="connsiteX1" fmla="*/ 1753849 w 6820525"/>
                <a:gd name="connsiteY1" fmla="*/ 105150 h 189871"/>
                <a:gd name="connsiteX2" fmla="*/ 3927423 w 6820525"/>
                <a:gd name="connsiteY2" fmla="*/ 187596 h 189871"/>
                <a:gd name="connsiteX3" fmla="*/ 5651292 w 6820525"/>
                <a:gd name="connsiteY3" fmla="*/ 219 h 189871"/>
                <a:gd name="connsiteX4" fmla="*/ 6820525 w 6820525"/>
                <a:gd name="connsiteY4" fmla="*/ 157615 h 189871"/>
                <a:gd name="connsiteX0" fmla="*/ 0 w 6820525"/>
                <a:gd name="connsiteY0" fmla="*/ 120140 h 187661"/>
                <a:gd name="connsiteX1" fmla="*/ 1693889 w 6820525"/>
                <a:gd name="connsiteY1" fmla="*/ 22704 h 187661"/>
                <a:gd name="connsiteX2" fmla="*/ 3927423 w 6820525"/>
                <a:gd name="connsiteY2" fmla="*/ 187596 h 187661"/>
                <a:gd name="connsiteX3" fmla="*/ 5651292 w 6820525"/>
                <a:gd name="connsiteY3" fmla="*/ 219 h 187661"/>
                <a:gd name="connsiteX4" fmla="*/ 6820525 w 6820525"/>
                <a:gd name="connsiteY4" fmla="*/ 157615 h 187661"/>
                <a:gd name="connsiteX0" fmla="*/ 0 w 6820525"/>
                <a:gd name="connsiteY0" fmla="*/ 98354 h 173120"/>
                <a:gd name="connsiteX1" fmla="*/ 1693889 w 6820525"/>
                <a:gd name="connsiteY1" fmla="*/ 918 h 173120"/>
                <a:gd name="connsiteX2" fmla="*/ 3927423 w 6820525"/>
                <a:gd name="connsiteY2" fmla="*/ 165810 h 173120"/>
                <a:gd name="connsiteX3" fmla="*/ 5269042 w 6820525"/>
                <a:gd name="connsiteY3" fmla="*/ 143325 h 173120"/>
                <a:gd name="connsiteX4" fmla="*/ 6820525 w 6820525"/>
                <a:gd name="connsiteY4" fmla="*/ 135829 h 173120"/>
                <a:gd name="connsiteX0" fmla="*/ 0 w 6820525"/>
                <a:gd name="connsiteY0" fmla="*/ 98354 h 360812"/>
                <a:gd name="connsiteX1" fmla="*/ 1693889 w 6820525"/>
                <a:gd name="connsiteY1" fmla="*/ 918 h 360812"/>
                <a:gd name="connsiteX2" fmla="*/ 3927423 w 6820525"/>
                <a:gd name="connsiteY2" fmla="*/ 165810 h 360812"/>
                <a:gd name="connsiteX3" fmla="*/ 5284033 w 6820525"/>
                <a:gd name="connsiteY3" fmla="*/ 360682 h 360812"/>
                <a:gd name="connsiteX4" fmla="*/ 6820525 w 6820525"/>
                <a:gd name="connsiteY4" fmla="*/ 135829 h 360812"/>
                <a:gd name="connsiteX0" fmla="*/ 0 w 6820525"/>
                <a:gd name="connsiteY0" fmla="*/ 98354 h 218999"/>
                <a:gd name="connsiteX1" fmla="*/ 1693889 w 6820525"/>
                <a:gd name="connsiteY1" fmla="*/ 918 h 218999"/>
                <a:gd name="connsiteX2" fmla="*/ 3927423 w 6820525"/>
                <a:gd name="connsiteY2" fmla="*/ 165810 h 218999"/>
                <a:gd name="connsiteX3" fmla="*/ 5388964 w 6820525"/>
                <a:gd name="connsiteY3" fmla="*/ 218276 h 218999"/>
                <a:gd name="connsiteX4" fmla="*/ 6820525 w 6820525"/>
                <a:gd name="connsiteY4" fmla="*/ 135829 h 218999"/>
                <a:gd name="connsiteX0" fmla="*/ 0 w 6835516"/>
                <a:gd name="connsiteY0" fmla="*/ 163232 h 295362"/>
                <a:gd name="connsiteX1" fmla="*/ 1693889 w 6835516"/>
                <a:gd name="connsiteY1" fmla="*/ 65796 h 295362"/>
                <a:gd name="connsiteX2" fmla="*/ 3927423 w 6835516"/>
                <a:gd name="connsiteY2" fmla="*/ 230688 h 295362"/>
                <a:gd name="connsiteX3" fmla="*/ 5388964 w 6835516"/>
                <a:gd name="connsiteY3" fmla="*/ 283154 h 295362"/>
                <a:gd name="connsiteX4" fmla="*/ 6835516 w 6835516"/>
                <a:gd name="connsiteY4" fmla="*/ 13330 h 295362"/>
                <a:gd name="connsiteX0" fmla="*/ 0 w 6835516"/>
                <a:gd name="connsiteY0" fmla="*/ 152096 h 284226"/>
                <a:gd name="connsiteX1" fmla="*/ 1693889 w 6835516"/>
                <a:gd name="connsiteY1" fmla="*/ 54660 h 284226"/>
                <a:gd name="connsiteX2" fmla="*/ 3927423 w 6835516"/>
                <a:gd name="connsiteY2" fmla="*/ 219552 h 284226"/>
                <a:gd name="connsiteX3" fmla="*/ 5388964 w 6835516"/>
                <a:gd name="connsiteY3" fmla="*/ 272018 h 284226"/>
                <a:gd name="connsiteX4" fmla="*/ 6835516 w 6835516"/>
                <a:gd name="connsiteY4" fmla="*/ 2194 h 284226"/>
                <a:gd name="connsiteX0" fmla="*/ 0 w 6820526"/>
                <a:gd name="connsiteY0" fmla="*/ 98354 h 219154"/>
                <a:gd name="connsiteX1" fmla="*/ 1693889 w 6820526"/>
                <a:gd name="connsiteY1" fmla="*/ 918 h 219154"/>
                <a:gd name="connsiteX2" fmla="*/ 3927423 w 6820526"/>
                <a:gd name="connsiteY2" fmla="*/ 165810 h 219154"/>
                <a:gd name="connsiteX3" fmla="*/ 5388964 w 6820526"/>
                <a:gd name="connsiteY3" fmla="*/ 218276 h 219154"/>
                <a:gd name="connsiteX4" fmla="*/ 6820526 w 6820526"/>
                <a:gd name="connsiteY4" fmla="*/ 210780 h 219154"/>
                <a:gd name="connsiteX0" fmla="*/ 0 w 6820526"/>
                <a:gd name="connsiteY0" fmla="*/ 98354 h 218552"/>
                <a:gd name="connsiteX1" fmla="*/ 1693889 w 6820526"/>
                <a:gd name="connsiteY1" fmla="*/ 918 h 218552"/>
                <a:gd name="connsiteX2" fmla="*/ 3927423 w 6820526"/>
                <a:gd name="connsiteY2" fmla="*/ 165810 h 218552"/>
                <a:gd name="connsiteX3" fmla="*/ 5388964 w 6820526"/>
                <a:gd name="connsiteY3" fmla="*/ 218276 h 218552"/>
                <a:gd name="connsiteX4" fmla="*/ 6820526 w 6820526"/>
                <a:gd name="connsiteY4" fmla="*/ 210780 h 218552"/>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4909279 w 6820526"/>
                <a:gd name="connsiteY3" fmla="*/ 180801 h 210780"/>
                <a:gd name="connsiteX4" fmla="*/ 6820526 w 6820526"/>
                <a:gd name="connsiteY4" fmla="*/ 210780 h 210780"/>
                <a:gd name="connsiteX0" fmla="*/ 0 w 6820526"/>
                <a:gd name="connsiteY0" fmla="*/ 97455 h 209881"/>
                <a:gd name="connsiteX1" fmla="*/ 1693889 w 6820526"/>
                <a:gd name="connsiteY1" fmla="*/ 19 h 209881"/>
                <a:gd name="connsiteX2" fmla="*/ 3222885 w 6820526"/>
                <a:gd name="connsiteY2" fmla="*/ 89960 h 209881"/>
                <a:gd name="connsiteX3" fmla="*/ 4909279 w 6820526"/>
                <a:gd name="connsiteY3" fmla="*/ 179902 h 209881"/>
                <a:gd name="connsiteX4" fmla="*/ 6820526 w 6820526"/>
                <a:gd name="connsiteY4" fmla="*/ 209881 h 209881"/>
                <a:gd name="connsiteX0" fmla="*/ 0 w 6820526"/>
                <a:gd name="connsiteY0" fmla="*/ 120390 h 232816"/>
                <a:gd name="connsiteX1" fmla="*/ 1693889 w 6820526"/>
                <a:gd name="connsiteY1" fmla="*/ 22954 h 232816"/>
                <a:gd name="connsiteX2" fmla="*/ 3222885 w 6820526"/>
                <a:gd name="connsiteY2" fmla="*/ 112895 h 232816"/>
                <a:gd name="connsiteX3" fmla="*/ 4909279 w 6820526"/>
                <a:gd name="connsiteY3" fmla="*/ 202837 h 232816"/>
                <a:gd name="connsiteX4" fmla="*/ 6820526 w 6820526"/>
                <a:gd name="connsiteY4" fmla="*/ 232816 h 232816"/>
                <a:gd name="connsiteX0" fmla="*/ 0 w 6820526"/>
                <a:gd name="connsiteY0" fmla="*/ 97483 h 209909"/>
                <a:gd name="connsiteX1" fmla="*/ 1693889 w 6820526"/>
                <a:gd name="connsiteY1" fmla="*/ 47 h 209909"/>
                <a:gd name="connsiteX2" fmla="*/ 3222885 w 6820526"/>
                <a:gd name="connsiteY2" fmla="*/ 89988 h 209909"/>
                <a:gd name="connsiteX3" fmla="*/ 4909279 w 6820526"/>
                <a:gd name="connsiteY3" fmla="*/ 179930 h 209909"/>
                <a:gd name="connsiteX4" fmla="*/ 6820526 w 6820526"/>
                <a:gd name="connsiteY4" fmla="*/ 209909 h 209909"/>
                <a:gd name="connsiteX0" fmla="*/ 0 w 6820526"/>
                <a:gd name="connsiteY0" fmla="*/ 97483 h 209909"/>
                <a:gd name="connsiteX1" fmla="*/ 1693889 w 6820526"/>
                <a:gd name="connsiteY1" fmla="*/ 47 h 209909"/>
                <a:gd name="connsiteX2" fmla="*/ 3222885 w 6820526"/>
                <a:gd name="connsiteY2" fmla="*/ 89988 h 209909"/>
                <a:gd name="connsiteX3" fmla="*/ 4909279 w 6820526"/>
                <a:gd name="connsiteY3" fmla="*/ 179930 h 209909"/>
                <a:gd name="connsiteX4" fmla="*/ 6820526 w 6820526"/>
                <a:gd name="connsiteY4" fmla="*/ 209909 h 209909"/>
                <a:gd name="connsiteX0" fmla="*/ 0 w 6828021"/>
                <a:gd name="connsiteY0" fmla="*/ 97483 h 180098"/>
                <a:gd name="connsiteX1" fmla="*/ 1693889 w 6828021"/>
                <a:gd name="connsiteY1" fmla="*/ 47 h 180098"/>
                <a:gd name="connsiteX2" fmla="*/ 3222885 w 6828021"/>
                <a:gd name="connsiteY2" fmla="*/ 89988 h 180098"/>
                <a:gd name="connsiteX3" fmla="*/ 4909279 w 6828021"/>
                <a:gd name="connsiteY3" fmla="*/ 179930 h 180098"/>
                <a:gd name="connsiteX4" fmla="*/ 6828021 w 6828021"/>
                <a:gd name="connsiteY4" fmla="*/ 74998 h 180098"/>
                <a:gd name="connsiteX0" fmla="*/ 0 w 6828021"/>
                <a:gd name="connsiteY0" fmla="*/ 97483 h 180098"/>
                <a:gd name="connsiteX1" fmla="*/ 1693889 w 6828021"/>
                <a:gd name="connsiteY1" fmla="*/ 47 h 180098"/>
                <a:gd name="connsiteX2" fmla="*/ 3222885 w 6828021"/>
                <a:gd name="connsiteY2" fmla="*/ 89988 h 180098"/>
                <a:gd name="connsiteX3" fmla="*/ 4909279 w 6828021"/>
                <a:gd name="connsiteY3" fmla="*/ 179930 h 180098"/>
                <a:gd name="connsiteX4" fmla="*/ 6828021 w 6828021"/>
                <a:gd name="connsiteY4" fmla="*/ 74998 h 18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8021" h="180098">
                  <a:moveTo>
                    <a:pt x="0" y="97483"/>
                  </a:moveTo>
                  <a:cubicBezTo>
                    <a:pt x="549639" y="84366"/>
                    <a:pt x="1156742" y="1296"/>
                    <a:pt x="1693889" y="47"/>
                  </a:cubicBezTo>
                  <a:cubicBezTo>
                    <a:pt x="2231036" y="-1202"/>
                    <a:pt x="2567066" y="22531"/>
                    <a:pt x="3222885" y="89988"/>
                  </a:cubicBezTo>
                  <a:cubicBezTo>
                    <a:pt x="3878704" y="157445"/>
                    <a:pt x="4308423" y="182428"/>
                    <a:pt x="4909279" y="179930"/>
                  </a:cubicBezTo>
                  <a:cubicBezTo>
                    <a:pt x="5510135" y="177432"/>
                    <a:pt x="5645046" y="76246"/>
                    <a:pt x="6828021" y="74998"/>
                  </a:cubicBezTo>
                </a:path>
              </a:pathLst>
            </a:custGeom>
            <a:noFill/>
            <a:ln w="1016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54" name="Geoid"/>
            <p:cNvSpPr txBox="1"/>
            <p:nvPr/>
          </p:nvSpPr>
          <p:spPr bwMode="auto">
            <a:xfrm>
              <a:off x="-805091" y="5234594"/>
              <a:ext cx="2126773" cy="584775"/>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3200" dirty="0">
                  <a:solidFill>
                    <a:prstClr val="black"/>
                  </a:solidFill>
                  <a:latin typeface="Cambria" panose="02040503050406030204" pitchFamily="18" charset="0"/>
                  <a:ea typeface="Cambria" panose="02040503050406030204" pitchFamily="18" charset="0"/>
                </a:rPr>
                <a:t>Geoid</a:t>
              </a:r>
            </a:p>
          </p:txBody>
        </p:sp>
      </p:grpSp>
      <p:cxnSp>
        <p:nvCxnSpPr>
          <p:cNvPr id="57" name="threshold line"/>
          <p:cNvCxnSpPr/>
          <p:nvPr/>
        </p:nvCxnSpPr>
        <p:spPr>
          <a:xfrm flipV="1">
            <a:off x="1861280" y="3957401"/>
            <a:ext cx="7081931" cy="11168"/>
          </a:xfrm>
          <a:prstGeom prst="line">
            <a:avLst/>
          </a:prstGeom>
          <a:ln w="1016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60" name="threshold text 1"/>
          <p:cNvSpPr txBox="1"/>
          <p:nvPr/>
        </p:nvSpPr>
        <p:spPr bwMode="auto">
          <a:xfrm>
            <a:off x="9017285" y="3621109"/>
            <a:ext cx="1829713" cy="830997"/>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Threshold Level</a:t>
            </a:r>
          </a:p>
        </p:txBody>
      </p:sp>
      <p:sp>
        <p:nvSpPr>
          <p:cNvPr id="3" name="Title 2"/>
          <p:cNvSpPr>
            <a:spLocks noGrp="1"/>
          </p:cNvSpPr>
          <p:nvPr>
            <p:ph type="title" idx="4294967295"/>
          </p:nvPr>
        </p:nvSpPr>
        <p:spPr>
          <a:xfrm>
            <a:off x="0" y="106363"/>
            <a:ext cx="12192000" cy="1143000"/>
          </a:xfrm>
        </p:spPr>
        <p:txBody>
          <a:bodyPr>
            <a:normAutofit/>
          </a:bodyPr>
          <a:lstStyle/>
          <a:p>
            <a:r>
              <a:rPr lang="en-US" dirty="0">
                <a:latin typeface="Cambria" panose="02040503050406030204" pitchFamily="18" charset="0"/>
                <a:ea typeface="Cambria" panose="02040503050406030204" pitchFamily="18" charset="0"/>
              </a:rPr>
              <a:t>Sea Level Change and the Geoid</a:t>
            </a:r>
          </a:p>
        </p:txBody>
      </p:sp>
      <p:sp>
        <p:nvSpPr>
          <p:cNvPr id="82" name="H 2020"/>
          <p:cNvSpPr txBox="1"/>
          <p:nvPr/>
        </p:nvSpPr>
        <p:spPr bwMode="auto">
          <a:xfrm>
            <a:off x="3366256" y="2786588"/>
            <a:ext cx="1980899" cy="830997"/>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4800" dirty="0">
                <a:solidFill>
                  <a:prstClr val="black"/>
                </a:solidFill>
                <a:latin typeface="Cambria" panose="02040503050406030204" pitchFamily="18" charset="0"/>
                <a:ea typeface="Cambria" panose="02040503050406030204" pitchFamily="18" charset="0"/>
              </a:rPr>
              <a:t>H</a:t>
            </a:r>
            <a:r>
              <a:rPr lang="en-US" sz="3200" baseline="-25000" dirty="0">
                <a:solidFill>
                  <a:prstClr val="black"/>
                </a:solidFill>
                <a:latin typeface="Cambria" panose="02040503050406030204" pitchFamily="18" charset="0"/>
                <a:ea typeface="Cambria" panose="02040503050406030204" pitchFamily="18" charset="0"/>
              </a:rPr>
              <a:t>2020.000</a:t>
            </a:r>
            <a:endParaRPr lang="en-US" baseline="-25000" dirty="0">
              <a:solidFill>
                <a:prstClr val="black"/>
              </a:solidFill>
              <a:latin typeface="Cambria" panose="02040503050406030204" pitchFamily="18" charset="0"/>
              <a:ea typeface="Cambria" panose="02040503050406030204" pitchFamily="18" charset="0"/>
            </a:endParaRPr>
          </a:p>
        </p:txBody>
      </p:sp>
      <p:sp>
        <p:nvSpPr>
          <p:cNvPr id="83" name="H future"/>
          <p:cNvSpPr txBox="1"/>
          <p:nvPr/>
        </p:nvSpPr>
        <p:spPr bwMode="auto">
          <a:xfrm>
            <a:off x="3366257" y="2787400"/>
            <a:ext cx="2150204" cy="830997"/>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4800" dirty="0">
                <a:solidFill>
                  <a:prstClr val="black"/>
                </a:solidFill>
                <a:latin typeface="Cambria" panose="02040503050406030204" pitchFamily="18" charset="0"/>
                <a:ea typeface="Cambria" panose="02040503050406030204" pitchFamily="18" charset="0"/>
              </a:rPr>
              <a:t>H</a:t>
            </a:r>
            <a:r>
              <a:rPr lang="en-US" sz="3200" baseline="-25000" dirty="0">
                <a:solidFill>
                  <a:prstClr val="black"/>
                </a:solidFill>
                <a:latin typeface="Cambria" panose="02040503050406030204" pitchFamily="18" charset="0"/>
                <a:ea typeface="Cambria" panose="02040503050406030204" pitchFamily="18" charset="0"/>
              </a:rPr>
              <a:t>2085.000</a:t>
            </a:r>
            <a:endParaRPr lang="en-US" sz="1800" baseline="-25000" dirty="0">
              <a:solidFill>
                <a:prstClr val="black"/>
              </a:solidFill>
              <a:latin typeface="Cambria" panose="02040503050406030204" pitchFamily="18" charset="0"/>
              <a:ea typeface="Cambria" panose="02040503050406030204" pitchFamily="18" charset="0"/>
            </a:endParaRPr>
          </a:p>
        </p:txBody>
      </p:sp>
      <p:sp>
        <p:nvSpPr>
          <p:cNvPr id="85" name="Up Arrow 84"/>
          <p:cNvSpPr/>
          <p:nvPr/>
        </p:nvSpPr>
        <p:spPr>
          <a:xfrm>
            <a:off x="3827153" y="3604801"/>
            <a:ext cx="645319" cy="743295"/>
          </a:xfrm>
          <a:prstGeom prst="upArrow">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86" name="Text Notes"/>
          <p:cNvSpPr txBox="1"/>
          <p:nvPr/>
        </p:nvSpPr>
        <p:spPr bwMode="auto">
          <a:xfrm>
            <a:off x="6961688" y="3767704"/>
            <a:ext cx="3402339" cy="2246769"/>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2800" dirty="0">
                <a:solidFill>
                  <a:prstClr val="black"/>
                </a:solidFill>
                <a:latin typeface="Cambria" panose="02040503050406030204" pitchFamily="18" charset="0"/>
                <a:ea typeface="Cambria" panose="02040503050406030204" pitchFamily="18" charset="0"/>
              </a:rPr>
              <a:t>-Threshold Level is published as 20 cm</a:t>
            </a:r>
          </a:p>
          <a:p>
            <a:pPr defTabSz="457189" fontAlgn="base">
              <a:spcBef>
                <a:spcPct val="0"/>
              </a:spcBef>
              <a:spcAft>
                <a:spcPct val="0"/>
              </a:spcAft>
              <a:defRPr/>
            </a:pPr>
            <a:endParaRPr lang="en-US" sz="2800" dirty="0">
              <a:solidFill>
                <a:prstClr val="black"/>
              </a:solidFill>
              <a:latin typeface="Cambria" panose="02040503050406030204" pitchFamily="18" charset="0"/>
              <a:ea typeface="Cambria" panose="02040503050406030204" pitchFamily="18" charset="0"/>
            </a:endParaRPr>
          </a:p>
          <a:p>
            <a:pPr defTabSz="457189" fontAlgn="base">
              <a:spcBef>
                <a:spcPct val="0"/>
              </a:spcBef>
              <a:spcAft>
                <a:spcPct val="0"/>
              </a:spcAft>
              <a:defRPr/>
            </a:pPr>
            <a:r>
              <a:rPr lang="en-US" sz="2800" dirty="0">
                <a:solidFill>
                  <a:prstClr val="black"/>
                </a:solidFill>
                <a:latin typeface="Cambria" panose="02040503050406030204" pitchFamily="18" charset="0"/>
                <a:ea typeface="Cambria" panose="02040503050406030204" pitchFamily="18" charset="0"/>
              </a:rPr>
              <a:t>-Process is repeated as GMSL changes</a:t>
            </a:r>
          </a:p>
        </p:txBody>
      </p:sp>
      <p:cxnSp>
        <p:nvCxnSpPr>
          <p:cNvPr id="20" name="scrap" hidden="1"/>
          <p:cNvCxnSpPr/>
          <p:nvPr/>
        </p:nvCxnSpPr>
        <p:spPr>
          <a:xfrm flipV="1">
            <a:off x="2933077" y="5561351"/>
            <a:ext cx="6850505" cy="29980"/>
          </a:xfrm>
          <a:prstGeom prst="line">
            <a:avLst/>
          </a:prstGeom>
          <a:ln w="254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4" name="scrap" hidden="1"/>
          <p:cNvCxnSpPr/>
          <p:nvPr/>
        </p:nvCxnSpPr>
        <p:spPr>
          <a:xfrm flipH="1">
            <a:off x="3138931" y="3957402"/>
            <a:ext cx="24235" cy="1528999"/>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crap" hidden="1"/>
          <p:cNvCxnSpPr/>
          <p:nvPr/>
        </p:nvCxnSpPr>
        <p:spPr>
          <a:xfrm flipH="1">
            <a:off x="3158505" y="2413539"/>
            <a:ext cx="24235" cy="1528999"/>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crap" hidden="1"/>
          <p:cNvCxnSpPr/>
          <p:nvPr/>
        </p:nvCxnSpPr>
        <p:spPr>
          <a:xfrm rot="5400000" flipH="1">
            <a:off x="8329857" y="2674667"/>
            <a:ext cx="24235" cy="152899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crap" hidden="1"/>
          <p:cNvCxnSpPr/>
          <p:nvPr/>
        </p:nvCxnSpPr>
        <p:spPr>
          <a:xfrm>
            <a:off x="3172302" y="2413539"/>
            <a:ext cx="67611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crap" hidden="1"/>
          <p:cNvCxnSpPr/>
          <p:nvPr/>
        </p:nvCxnSpPr>
        <p:spPr>
          <a:xfrm flipH="1" flipV="1">
            <a:off x="5404047" y="2413537"/>
            <a:ext cx="4" cy="156989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22584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par>
                                <p:cTn id="13" presetID="53" presetClass="entr" presetSubtype="16" fill="hold" grpId="1"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p:cTn id="15" dur="500" fill="hold"/>
                                        <p:tgtEl>
                                          <p:spTgt spid="82"/>
                                        </p:tgtEl>
                                        <p:attrNameLst>
                                          <p:attrName>ppt_w</p:attrName>
                                        </p:attrNameLst>
                                      </p:cBhvr>
                                      <p:tavLst>
                                        <p:tav tm="0">
                                          <p:val>
                                            <p:fltVal val="0"/>
                                          </p:val>
                                        </p:tav>
                                        <p:tav tm="100000">
                                          <p:val>
                                            <p:strVal val="#ppt_w"/>
                                          </p:val>
                                        </p:tav>
                                      </p:tavLst>
                                    </p:anim>
                                    <p:anim calcmode="lin" valueType="num">
                                      <p:cBhvr>
                                        <p:cTn id="16" dur="500" fill="hold"/>
                                        <p:tgtEl>
                                          <p:spTgt spid="82"/>
                                        </p:tgtEl>
                                        <p:attrNameLst>
                                          <p:attrName>ppt_h</p:attrName>
                                        </p:attrNameLst>
                                      </p:cBhvr>
                                      <p:tavLst>
                                        <p:tav tm="0">
                                          <p:val>
                                            <p:fltVal val="0"/>
                                          </p:val>
                                        </p:tav>
                                        <p:tav tm="100000">
                                          <p:val>
                                            <p:strVal val="#ppt_h"/>
                                          </p:val>
                                        </p:tav>
                                      </p:tavLst>
                                    </p:anim>
                                    <p:animEffect transition="in" filter="fade">
                                      <p:cBhvr>
                                        <p:cTn id="17" dur="500"/>
                                        <p:tgtEl>
                                          <p:spTgt spid="82"/>
                                        </p:tgtEl>
                                      </p:cBhvr>
                                    </p:animEffect>
                                  </p:childTnLst>
                                </p:cTn>
                              </p:par>
                            </p:childTnLst>
                          </p:cTn>
                        </p:par>
                      </p:childTnLst>
                    </p:cTn>
                  </p:par>
                  <p:par>
                    <p:cTn id="18" fill="hold">
                      <p:stCondLst>
                        <p:cond delay="indefinite"/>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4.44444E-6 0.00139 L 4.44444E-6 -0.06944 " pathEditMode="relative" rAng="0" ptsTypes="AA">
                                      <p:cBhvr>
                                        <p:cTn id="21" dur="2000" fill="hold"/>
                                        <p:tgtEl>
                                          <p:spTgt spid="61"/>
                                        </p:tgtEl>
                                        <p:attrNameLst>
                                          <p:attrName>ppt_x</p:attrName>
                                          <p:attrName>ppt_y</p:attrName>
                                        </p:attrNameLst>
                                      </p:cBhvr>
                                      <p:rCtr x="0" y="-3542"/>
                                    </p:animMotion>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4.44444E-6 -0.06944 L -0.00018 -0.16388 " pathEditMode="fixed" rAng="0" ptsTypes="AA">
                                      <p:cBhvr>
                                        <p:cTn id="25" dur="2000" fill="hold"/>
                                        <p:tgtEl>
                                          <p:spTgt spid="61"/>
                                        </p:tgtEl>
                                        <p:attrNameLst>
                                          <p:attrName>ppt_x</p:attrName>
                                          <p:attrName>ppt_y</p:attrName>
                                        </p:attrNameLst>
                                      </p:cBhvr>
                                      <p:rCtr x="-17" y="-4722"/>
                                    </p:animMotion>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nodeType="clickEffect">
                                  <p:stCondLst>
                                    <p:cond delay="0"/>
                                  </p:stCondLst>
                                  <p:childTnLst>
                                    <p:animMotion origin="layout" path="M -0.00018 -0.16388 L -0.00018 -0.30254 " pathEditMode="relative" rAng="0" ptsTypes="AA">
                                      <p:cBhvr>
                                        <p:cTn id="29" dur="2000" fill="hold"/>
                                        <p:tgtEl>
                                          <p:spTgt spid="61"/>
                                        </p:tgtEl>
                                        <p:attrNameLst>
                                          <p:attrName>ppt_x</p:attrName>
                                          <p:attrName>ppt_y</p:attrName>
                                        </p:attrNameLst>
                                      </p:cBhvr>
                                      <p:rCtr x="0" y="-6944"/>
                                    </p:animMotion>
                                  </p:childTnLst>
                                </p:cTn>
                              </p:par>
                            </p:childTnLst>
                          </p:cTn>
                        </p:par>
                      </p:childTnLst>
                    </p:cTn>
                  </p:par>
                  <p:par>
                    <p:cTn id="30" fill="hold">
                      <p:stCondLst>
                        <p:cond delay="indefinite"/>
                      </p:stCondLst>
                      <p:childTnLst>
                        <p:par>
                          <p:cTn id="31" fill="hold">
                            <p:stCondLst>
                              <p:cond delay="0"/>
                            </p:stCondLst>
                            <p:childTnLst>
                              <p:par>
                                <p:cTn id="32" presetID="64" presetClass="path" presetSubtype="0" accel="50000" decel="50000" fill="hold" nodeType="clickEffect">
                                  <p:stCondLst>
                                    <p:cond delay="0"/>
                                  </p:stCondLst>
                                  <p:childTnLst>
                                    <p:animMotion origin="layout" path="M -3.33333E-6 -1.60494E-6 L -0.00017 -0.29969 " pathEditMode="relative" rAng="0" ptsTypes="AA">
                                      <p:cBhvr>
                                        <p:cTn id="33" dur="2000" fill="hold"/>
                                        <p:tgtEl>
                                          <p:spTgt spid="68"/>
                                        </p:tgtEl>
                                        <p:attrNameLst>
                                          <p:attrName>ppt_x</p:attrName>
                                          <p:attrName>ppt_y</p:attrName>
                                        </p:attrNameLst>
                                      </p:cBhvr>
                                      <p:rCtr x="-17" y="-15000"/>
                                    </p:animMotion>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85"/>
                                        </p:tgtEl>
                                        <p:attrNameLst>
                                          <p:attrName>style.visibility</p:attrName>
                                        </p:attrNameLst>
                                      </p:cBhvr>
                                      <p:to>
                                        <p:strVal val="visible"/>
                                      </p:to>
                                    </p:set>
                                    <p:anim calcmode="lin" valueType="num">
                                      <p:cBhvr>
                                        <p:cTn id="38" dur="1000" fill="hold"/>
                                        <p:tgtEl>
                                          <p:spTgt spid="85"/>
                                        </p:tgtEl>
                                        <p:attrNameLst>
                                          <p:attrName>ppt_w</p:attrName>
                                        </p:attrNameLst>
                                      </p:cBhvr>
                                      <p:tavLst>
                                        <p:tav tm="0">
                                          <p:val>
                                            <p:fltVal val="0"/>
                                          </p:val>
                                        </p:tav>
                                        <p:tav tm="100000">
                                          <p:val>
                                            <p:strVal val="#ppt_w"/>
                                          </p:val>
                                        </p:tav>
                                      </p:tavLst>
                                    </p:anim>
                                    <p:anim calcmode="lin" valueType="num">
                                      <p:cBhvr>
                                        <p:cTn id="39" dur="1000" fill="hold"/>
                                        <p:tgtEl>
                                          <p:spTgt spid="85"/>
                                        </p:tgtEl>
                                        <p:attrNameLst>
                                          <p:attrName>ppt_h</p:attrName>
                                        </p:attrNameLst>
                                      </p:cBhvr>
                                      <p:tavLst>
                                        <p:tav tm="0">
                                          <p:val>
                                            <p:fltVal val="0"/>
                                          </p:val>
                                        </p:tav>
                                        <p:tav tm="100000">
                                          <p:val>
                                            <p:strVal val="#ppt_h"/>
                                          </p:val>
                                        </p:tav>
                                      </p:tavLst>
                                    </p:anim>
                                    <p:anim calcmode="lin" valueType="num">
                                      <p:cBhvr>
                                        <p:cTn id="40" dur="1000" fill="hold"/>
                                        <p:tgtEl>
                                          <p:spTgt spid="85"/>
                                        </p:tgtEl>
                                        <p:attrNameLst>
                                          <p:attrName>style.rotation</p:attrName>
                                        </p:attrNameLst>
                                      </p:cBhvr>
                                      <p:tavLst>
                                        <p:tav tm="0">
                                          <p:val>
                                            <p:fltVal val="90"/>
                                          </p:val>
                                        </p:tav>
                                        <p:tav tm="100000">
                                          <p:val>
                                            <p:fltVal val="0"/>
                                          </p:val>
                                        </p:tav>
                                      </p:tavLst>
                                    </p:anim>
                                    <p:animEffect transition="in" filter="fade">
                                      <p:cBhvr>
                                        <p:cTn id="41" dur="1000"/>
                                        <p:tgtEl>
                                          <p:spTgt spid="85"/>
                                        </p:tgtEl>
                                      </p:cBhvr>
                                    </p:animEffect>
                                  </p:childTnLst>
                                </p:cTn>
                              </p:par>
                            </p:childTnLst>
                          </p:cTn>
                        </p:par>
                        <p:par>
                          <p:cTn id="42" fill="hold">
                            <p:stCondLst>
                              <p:cond delay="1000"/>
                            </p:stCondLst>
                            <p:childTnLst>
                              <p:par>
                                <p:cTn id="43" presetID="22" presetClass="exit" presetSubtype="8" fill="hold" grpId="0" nodeType="afterEffect">
                                  <p:stCondLst>
                                    <p:cond delay="0"/>
                                  </p:stCondLst>
                                  <p:childTnLst>
                                    <p:animEffect transition="out" filter="wipe(left)">
                                      <p:cBhvr>
                                        <p:cTn id="44" dur="500"/>
                                        <p:tgtEl>
                                          <p:spTgt spid="82"/>
                                        </p:tgtEl>
                                      </p:cBhvr>
                                    </p:animEffect>
                                    <p:set>
                                      <p:cBhvr>
                                        <p:cTn id="45" dur="1" fill="hold">
                                          <p:stCondLst>
                                            <p:cond delay="499"/>
                                          </p:stCondLst>
                                        </p:cTn>
                                        <p:tgtEl>
                                          <p:spTgt spid="82"/>
                                        </p:tgtEl>
                                        <p:attrNameLst>
                                          <p:attrName>style.visibility</p:attrName>
                                        </p:attrNameLst>
                                      </p:cBhvr>
                                      <p:to>
                                        <p:strVal val="hidden"/>
                                      </p:to>
                                    </p:set>
                                  </p:childTnLst>
                                </p:cTn>
                              </p:par>
                              <p:par>
                                <p:cTn id="46" presetID="22" presetClass="entr" presetSubtype="8" fill="hold" grpId="0" nodeType="with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wipe(left)">
                                      <p:cBhvr>
                                        <p:cTn id="48" dur="500"/>
                                        <p:tgtEl>
                                          <p:spTgt spid="83"/>
                                        </p:tgtEl>
                                      </p:cBhvr>
                                    </p:animEffect>
                                  </p:childTnLst>
                                </p:cTn>
                              </p:par>
                            </p:childTnLst>
                          </p:cTn>
                        </p:par>
                      </p:childTnLst>
                    </p:cTn>
                  </p:par>
                  <p:par>
                    <p:cTn id="49" fill="hold">
                      <p:stCondLst>
                        <p:cond delay="indefinite"/>
                      </p:stCondLst>
                      <p:childTnLst>
                        <p:par>
                          <p:cTn id="50" fill="hold">
                            <p:stCondLst>
                              <p:cond delay="0"/>
                            </p:stCondLst>
                            <p:childTnLst>
                              <p:par>
                                <p:cTn id="51" presetID="64" presetClass="path" presetSubtype="0" accel="50000" decel="50000" fill="hold" nodeType="clickEffect">
                                  <p:stCondLst>
                                    <p:cond delay="0"/>
                                  </p:stCondLst>
                                  <p:childTnLst>
                                    <p:animMotion origin="layout" path="M -1.94444E-6 2.22222E-6 L 0.00018 -0.22361 " pathEditMode="relative" rAng="0" ptsTypes="AA">
                                      <p:cBhvr>
                                        <p:cTn id="52" dur="2000" fill="hold"/>
                                        <p:tgtEl>
                                          <p:spTgt spid="57"/>
                                        </p:tgtEl>
                                        <p:attrNameLst>
                                          <p:attrName>ppt_x</p:attrName>
                                          <p:attrName>ppt_y</p:attrName>
                                        </p:attrNameLst>
                                      </p:cBhvr>
                                      <p:rCtr x="0" y="-11181"/>
                                    </p:animMotion>
                                  </p:childTnLst>
                                </p:cTn>
                              </p:par>
                              <p:par>
                                <p:cTn id="53" presetID="64" presetClass="path" presetSubtype="0" accel="50000" decel="50000" fill="hold" grpId="0" nodeType="withEffect">
                                  <p:stCondLst>
                                    <p:cond delay="0"/>
                                  </p:stCondLst>
                                  <p:childTnLst>
                                    <p:animMotion origin="layout" path="M -3.33333E-6 0.00124 L 0.00018 -0.22778 " pathEditMode="relative" rAng="0" ptsTypes="AA">
                                      <p:cBhvr>
                                        <p:cTn id="54" dur="2000" fill="hold"/>
                                        <p:tgtEl>
                                          <p:spTgt spid="60"/>
                                        </p:tgtEl>
                                        <p:attrNameLst>
                                          <p:attrName>ppt_x</p:attrName>
                                          <p:attrName>ppt_y</p:attrName>
                                        </p:attrNameLst>
                                      </p:cBhvr>
                                      <p:rCtr x="0" y="-11451"/>
                                    </p:animMotion>
                                  </p:childTnLst>
                                </p:cTn>
                              </p:par>
                            </p:childTnLst>
                          </p:cTn>
                        </p:par>
                        <p:par>
                          <p:cTn id="55" fill="hold">
                            <p:stCondLst>
                              <p:cond delay="2000"/>
                            </p:stCondLst>
                            <p:childTnLst>
                              <p:par>
                                <p:cTn id="56" presetID="22" presetClass="entr" presetSubtype="8" fill="hold" grpId="0" nodeType="after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wipe(left)">
                                      <p:cBhvr>
                                        <p:cTn id="5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82" grpId="0"/>
      <p:bldP spid="82" grpId="1"/>
      <p:bldP spid="83" grpId="0"/>
      <p:bldP spid="85" grpId="0" animBg="1"/>
      <p:bldP spid="8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 just new datums"/>
          <p:cNvSpPr txBox="1">
            <a:spLocks noGrp="1"/>
          </p:cNvSpPr>
          <p:nvPr>
            <p:ph type="title"/>
          </p:nvPr>
        </p:nvSpPr>
        <p:spPr>
          <a:xfrm>
            <a:off x="1524002" y="3875047"/>
            <a:ext cx="914399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i="1" spc="-40" dirty="0">
                <a:cs typeface="Calibri"/>
              </a:rPr>
              <a:t>Yes, we are delayed.</a:t>
            </a:r>
            <a:endParaRPr sz="4800" i="1" dirty="0">
              <a:cs typeface="Calibri"/>
            </a:endParaRPr>
          </a:p>
        </p:txBody>
      </p:sp>
      <p:sp>
        <p:nvSpPr>
          <p:cNvPr id="3" name="nsrs modernization"/>
          <p:cNvSpPr txBox="1"/>
          <p:nvPr/>
        </p:nvSpPr>
        <p:spPr>
          <a:xfrm>
            <a:off x="1524001" y="2439432"/>
            <a:ext cx="9144000" cy="1186649"/>
          </a:xfrm>
          <a:prstGeom prst="rect">
            <a:avLst/>
          </a:prstGeom>
        </p:spPr>
        <p:txBody>
          <a:bodyPr vert="horz" wrap="square" lIns="0" tIns="16933" rIns="0" bIns="0" rtlCol="0">
            <a:spAutoFit/>
          </a:bodyPr>
          <a:lstStyle/>
          <a:p>
            <a:pPr marL="0" lvl="1" algn="ctr" defTabSz="457189" fontAlgn="base">
              <a:spcBef>
                <a:spcPts val="133"/>
              </a:spcBef>
              <a:spcAft>
                <a:spcPct val="0"/>
              </a:spcAft>
              <a:defRPr/>
            </a:pPr>
            <a:r>
              <a:rPr lang="en-US" sz="7600" spc="-7" dirty="0">
                <a:solidFill>
                  <a:prstClr val="black"/>
                </a:solidFill>
                <a:latin typeface="Cambria" panose="02040503050406030204" pitchFamily="18" charset="0"/>
                <a:ea typeface="ＭＳ Ｐゴシック" pitchFamily="34" charset="-128"/>
                <a:cs typeface="Calibri"/>
              </a:rPr>
              <a:t>NSRS Modernization</a:t>
            </a:r>
          </a:p>
        </p:txBody>
      </p:sp>
    </p:spTree>
    <p:extLst>
      <p:ext uri="{BB962C8B-B14F-4D97-AF65-F5344CB8AC3E}">
        <p14:creationId xmlns:p14="http://schemas.microsoft.com/office/powerpoint/2010/main" val="123764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DD9555-175D-4624-BD8D-451489979EFB}"/>
              </a:ext>
            </a:extLst>
          </p:cNvPr>
          <p:cNvPicPr>
            <a:picLocks noChangeAspect="1"/>
          </p:cNvPicPr>
          <p:nvPr/>
        </p:nvPicPr>
        <p:blipFill>
          <a:blip r:embed="rId2">
            <a:clrChange>
              <a:clrFrom>
                <a:srgbClr val="F6F703"/>
              </a:clrFrom>
              <a:clrTo>
                <a:srgbClr val="F6F703">
                  <a:alpha val="0"/>
                </a:srgbClr>
              </a:clrTo>
            </a:clrChange>
            <a:extLst>
              <a:ext uri="{837473B0-CC2E-450A-ABE3-18F120FF3D39}">
                <a1611:picAttrSrcUrl xmlns:a1611="http://schemas.microsoft.com/office/drawing/2016/11/main" r:id="rId3"/>
              </a:ext>
            </a:extLst>
          </a:blip>
          <a:stretch>
            <a:fillRect/>
          </a:stretch>
        </p:blipFill>
        <p:spPr>
          <a:xfrm flipH="1">
            <a:off x="1700982" y="2649797"/>
            <a:ext cx="1720645" cy="1290484"/>
          </a:xfrm>
          <a:prstGeom prst="rect">
            <a:avLst/>
          </a:prstGeom>
        </p:spPr>
      </p:pic>
      <p:sp>
        <p:nvSpPr>
          <p:cNvPr id="5" name="ground surface">
            <a:extLst>
              <a:ext uri="{FF2B5EF4-FFF2-40B4-BE49-F238E27FC236}">
                <a16:creationId xmlns:a16="http://schemas.microsoft.com/office/drawing/2014/main" id="{0B2F0F56-D1D3-4A9F-BC6C-2814CA036560}"/>
              </a:ext>
            </a:extLst>
          </p:cNvPr>
          <p:cNvSpPr/>
          <p:nvPr/>
        </p:nvSpPr>
        <p:spPr>
          <a:xfrm>
            <a:off x="1209369" y="2851651"/>
            <a:ext cx="9684775" cy="1154699"/>
          </a:xfrm>
          <a:custGeom>
            <a:avLst/>
            <a:gdLst>
              <a:gd name="connsiteX0" fmla="*/ 0 w 9684774"/>
              <a:gd name="connsiteY0" fmla="*/ 1154698 h 1154698"/>
              <a:gd name="connsiteX1" fmla="*/ 1337187 w 9684774"/>
              <a:gd name="connsiteY1" fmla="*/ 918724 h 1154698"/>
              <a:gd name="connsiteX2" fmla="*/ 3362632 w 9684774"/>
              <a:gd name="connsiteY2" fmla="*/ 1095704 h 1154698"/>
              <a:gd name="connsiteX3" fmla="*/ 5043948 w 9684774"/>
              <a:gd name="connsiteY3" fmla="*/ 643420 h 1154698"/>
              <a:gd name="connsiteX4" fmla="*/ 6440129 w 9684774"/>
              <a:gd name="connsiteY4" fmla="*/ 908891 h 1154698"/>
              <a:gd name="connsiteX5" fmla="*/ 7443019 w 9684774"/>
              <a:gd name="connsiteY5" fmla="*/ 200969 h 1154698"/>
              <a:gd name="connsiteX6" fmla="*/ 7983793 w 9684774"/>
              <a:gd name="connsiteY6" fmla="*/ 23988 h 1154698"/>
              <a:gd name="connsiteX7" fmla="*/ 8691716 w 9684774"/>
              <a:gd name="connsiteY7" fmla="*/ 53485 h 1154698"/>
              <a:gd name="connsiteX8" fmla="*/ 9684774 w 9684774"/>
              <a:gd name="connsiteY8" fmla="*/ 495936 h 11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4774" h="1154698">
                <a:moveTo>
                  <a:pt x="0" y="1154698"/>
                </a:moveTo>
                <a:cubicBezTo>
                  <a:pt x="388374" y="1041627"/>
                  <a:pt x="776748" y="928556"/>
                  <a:pt x="1337187" y="918724"/>
                </a:cubicBezTo>
                <a:cubicBezTo>
                  <a:pt x="1897626" y="908892"/>
                  <a:pt x="2744839" y="1141588"/>
                  <a:pt x="3362632" y="1095704"/>
                </a:cubicBezTo>
                <a:cubicBezTo>
                  <a:pt x="3980425" y="1049820"/>
                  <a:pt x="4531032" y="674555"/>
                  <a:pt x="5043948" y="643420"/>
                </a:cubicBezTo>
                <a:cubicBezTo>
                  <a:pt x="5556864" y="612285"/>
                  <a:pt x="6040284" y="982633"/>
                  <a:pt x="6440129" y="908891"/>
                </a:cubicBezTo>
                <a:cubicBezTo>
                  <a:pt x="6839974" y="835149"/>
                  <a:pt x="7185742" y="348453"/>
                  <a:pt x="7443019" y="200969"/>
                </a:cubicBezTo>
                <a:cubicBezTo>
                  <a:pt x="7700296" y="53485"/>
                  <a:pt x="7775677" y="48569"/>
                  <a:pt x="7983793" y="23988"/>
                </a:cubicBezTo>
                <a:cubicBezTo>
                  <a:pt x="8191909" y="-593"/>
                  <a:pt x="8408219" y="-25173"/>
                  <a:pt x="8691716" y="53485"/>
                </a:cubicBezTo>
                <a:cubicBezTo>
                  <a:pt x="8975213" y="132143"/>
                  <a:pt x="9329993" y="314039"/>
                  <a:pt x="9684774" y="495936"/>
                </a:cubicBezTo>
              </a:path>
            </a:pathLst>
          </a:custGeom>
          <a:noFill/>
          <a:ln w="762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800" dirty="0">
              <a:solidFill>
                <a:prstClr val="white"/>
              </a:solidFill>
              <a:latin typeface="Arial" panose="020B0604020202020204"/>
            </a:endParaRPr>
          </a:p>
        </p:txBody>
      </p:sp>
      <p:sp>
        <p:nvSpPr>
          <p:cNvPr id="12" name="e surf4">
            <a:extLst>
              <a:ext uri="{FF2B5EF4-FFF2-40B4-BE49-F238E27FC236}">
                <a16:creationId xmlns:a16="http://schemas.microsoft.com/office/drawing/2014/main" id="{AA207762-A8B0-4759-AC11-60D0CCBF4CD7}"/>
              </a:ext>
            </a:extLst>
          </p:cNvPr>
          <p:cNvSpPr/>
          <p:nvPr/>
        </p:nvSpPr>
        <p:spPr>
          <a:xfrm>
            <a:off x="1287511" y="6174172"/>
            <a:ext cx="9616980" cy="678616"/>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a:solidFill>
                <a:prstClr val="white"/>
              </a:solidFill>
              <a:latin typeface="Arial" panose="020B0604020202020204"/>
            </a:endParaRPr>
          </a:p>
        </p:txBody>
      </p:sp>
      <p:sp>
        <p:nvSpPr>
          <p:cNvPr id="8" name="e surf3">
            <a:extLst>
              <a:ext uri="{FF2B5EF4-FFF2-40B4-BE49-F238E27FC236}">
                <a16:creationId xmlns:a16="http://schemas.microsoft.com/office/drawing/2014/main" id="{66BB6CE2-7279-4CAB-BFF4-E97F61B23DDA}"/>
              </a:ext>
            </a:extLst>
          </p:cNvPr>
          <p:cNvSpPr/>
          <p:nvPr/>
        </p:nvSpPr>
        <p:spPr>
          <a:xfrm>
            <a:off x="1287511" y="5550119"/>
            <a:ext cx="9616980" cy="678616"/>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dirty="0">
              <a:solidFill>
                <a:prstClr val="white"/>
              </a:solidFill>
              <a:latin typeface="Arial" panose="020B0604020202020204"/>
            </a:endParaRPr>
          </a:p>
        </p:txBody>
      </p:sp>
      <p:sp>
        <p:nvSpPr>
          <p:cNvPr id="7" name="e surf2">
            <a:extLst>
              <a:ext uri="{FF2B5EF4-FFF2-40B4-BE49-F238E27FC236}">
                <a16:creationId xmlns:a16="http://schemas.microsoft.com/office/drawing/2014/main" id="{44A15C54-E86F-44F3-B458-155A2631D4AB}"/>
              </a:ext>
            </a:extLst>
          </p:cNvPr>
          <p:cNvSpPr/>
          <p:nvPr/>
        </p:nvSpPr>
        <p:spPr>
          <a:xfrm>
            <a:off x="1287511" y="4842391"/>
            <a:ext cx="9616980" cy="678616"/>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dirty="0">
              <a:solidFill>
                <a:prstClr val="white"/>
              </a:solidFill>
              <a:latin typeface="Arial" panose="020B0604020202020204"/>
            </a:endParaRPr>
          </a:p>
        </p:txBody>
      </p:sp>
      <p:sp>
        <p:nvSpPr>
          <p:cNvPr id="6" name="e surf1">
            <a:extLst>
              <a:ext uri="{FF2B5EF4-FFF2-40B4-BE49-F238E27FC236}">
                <a16:creationId xmlns:a16="http://schemas.microsoft.com/office/drawing/2014/main" id="{49E21BA9-9700-4967-89FD-57D292C5EBD0}"/>
              </a:ext>
            </a:extLst>
          </p:cNvPr>
          <p:cNvSpPr/>
          <p:nvPr/>
        </p:nvSpPr>
        <p:spPr>
          <a:xfrm>
            <a:off x="1287511" y="4159044"/>
            <a:ext cx="9616980" cy="678616"/>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a:solidFill>
                <a:prstClr val="white"/>
              </a:solidFill>
              <a:latin typeface="Arial" panose="020B0604020202020204"/>
            </a:endParaRPr>
          </a:p>
        </p:txBody>
      </p:sp>
      <p:sp>
        <p:nvSpPr>
          <p:cNvPr id="11" name="e surf0">
            <a:extLst>
              <a:ext uri="{FF2B5EF4-FFF2-40B4-BE49-F238E27FC236}">
                <a16:creationId xmlns:a16="http://schemas.microsoft.com/office/drawing/2014/main" id="{AC51802F-0E13-41CC-9951-D54CA6AEF3B8}"/>
              </a:ext>
            </a:extLst>
          </p:cNvPr>
          <p:cNvSpPr/>
          <p:nvPr/>
        </p:nvSpPr>
        <p:spPr>
          <a:xfrm>
            <a:off x="1287511" y="3529588"/>
            <a:ext cx="9616980" cy="678616"/>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a:solidFill>
                <a:prstClr val="white"/>
              </a:solidFill>
              <a:latin typeface="Arial" panose="020B0604020202020204"/>
            </a:endParaRPr>
          </a:p>
        </p:txBody>
      </p:sp>
      <p:sp>
        <p:nvSpPr>
          <p:cNvPr id="14" name="TextBox 13">
            <a:extLst>
              <a:ext uri="{FF2B5EF4-FFF2-40B4-BE49-F238E27FC236}">
                <a16:creationId xmlns:a16="http://schemas.microsoft.com/office/drawing/2014/main" id="{950532C7-AA52-454F-8D04-F89538BCF6CB}"/>
              </a:ext>
            </a:extLst>
          </p:cNvPr>
          <p:cNvSpPr txBox="1"/>
          <p:nvPr/>
        </p:nvSpPr>
        <p:spPr>
          <a:xfrm>
            <a:off x="3539614" y="4734843"/>
            <a:ext cx="3559279" cy="748795"/>
          </a:xfrm>
          <a:prstGeom prst="rect">
            <a:avLst/>
          </a:prstGeom>
          <a:noFill/>
        </p:spPr>
        <p:txBody>
          <a:bodyPr wrap="square" rtlCol="0">
            <a:spAutoFit/>
          </a:bodyPr>
          <a:lstStyle/>
          <a:p>
            <a:pPr algn="ctr">
              <a:defRPr/>
            </a:pPr>
            <a:r>
              <a:rPr lang="en-US" sz="2133" dirty="0">
                <a:solidFill>
                  <a:prstClr val="black"/>
                </a:solidFill>
                <a:latin typeface="Cambria" panose="02040503050406030204" pitchFamily="18" charset="0"/>
                <a:ea typeface="Cambria" panose="02040503050406030204" pitchFamily="18" charset="0"/>
              </a:rPr>
              <a:t>equipotential surfaces</a:t>
            </a:r>
          </a:p>
          <a:p>
            <a:pPr algn="ctr">
              <a:defRPr/>
            </a:pPr>
            <a:r>
              <a:rPr lang="en-US" sz="2133" dirty="0">
                <a:solidFill>
                  <a:prstClr val="black"/>
                </a:solidFill>
                <a:latin typeface="Cambria" panose="02040503050406030204" pitchFamily="18" charset="0"/>
                <a:ea typeface="Cambria" panose="02040503050406030204" pitchFamily="18" charset="0"/>
              </a:rPr>
              <a:t>(equal gravity)</a:t>
            </a:r>
          </a:p>
        </p:txBody>
      </p:sp>
      <p:sp>
        <p:nvSpPr>
          <p:cNvPr id="15" name="TextBox 14">
            <a:extLst>
              <a:ext uri="{FF2B5EF4-FFF2-40B4-BE49-F238E27FC236}">
                <a16:creationId xmlns:a16="http://schemas.microsoft.com/office/drawing/2014/main" id="{A93EA169-0D6E-4F75-9974-BB4378E6C3CF}"/>
              </a:ext>
            </a:extLst>
          </p:cNvPr>
          <p:cNvSpPr txBox="1"/>
          <p:nvPr/>
        </p:nvSpPr>
        <p:spPr>
          <a:xfrm>
            <a:off x="8858864" y="2409510"/>
            <a:ext cx="2123768" cy="420564"/>
          </a:xfrm>
          <a:prstGeom prst="rect">
            <a:avLst/>
          </a:prstGeom>
          <a:noFill/>
        </p:spPr>
        <p:txBody>
          <a:bodyPr wrap="square" rtlCol="0">
            <a:spAutoFit/>
          </a:bodyPr>
          <a:lstStyle/>
          <a:p>
            <a:pPr algn="ctr">
              <a:defRPr/>
            </a:pPr>
            <a:r>
              <a:rPr lang="en-US" sz="2133" dirty="0">
                <a:solidFill>
                  <a:prstClr val="black"/>
                </a:solidFill>
                <a:latin typeface="Cambria" panose="02040503050406030204" pitchFamily="18" charset="0"/>
                <a:ea typeface="Cambria" panose="02040503050406030204" pitchFamily="18" charset="0"/>
              </a:rPr>
              <a:t>ground surface</a:t>
            </a:r>
          </a:p>
        </p:txBody>
      </p:sp>
      <p:sp>
        <p:nvSpPr>
          <p:cNvPr id="16" name="TextBox 15">
            <a:extLst>
              <a:ext uri="{FF2B5EF4-FFF2-40B4-BE49-F238E27FC236}">
                <a16:creationId xmlns:a16="http://schemas.microsoft.com/office/drawing/2014/main" id="{75B51845-BE81-4137-B498-52F238B84115}"/>
              </a:ext>
            </a:extLst>
          </p:cNvPr>
          <p:cNvSpPr txBox="1"/>
          <p:nvPr/>
        </p:nvSpPr>
        <p:spPr>
          <a:xfrm>
            <a:off x="1524000" y="108542"/>
            <a:ext cx="9144000" cy="707886"/>
          </a:xfrm>
          <a:prstGeom prst="rect">
            <a:avLst/>
          </a:prstGeom>
          <a:noFill/>
        </p:spPr>
        <p:txBody>
          <a:bodyPr wrap="square" rtlCol="0">
            <a:spAutoFit/>
          </a:bodyPr>
          <a:lstStyle/>
          <a:p>
            <a:pPr algn="ctr">
              <a:defRPr/>
            </a:pPr>
            <a:r>
              <a:rPr lang="en-US" sz="4000" dirty="0">
                <a:solidFill>
                  <a:prstClr val="black"/>
                </a:solidFill>
                <a:latin typeface="Cambria" panose="02040503050406030204" pitchFamily="18" charset="0"/>
                <a:ea typeface="Cambria" panose="02040503050406030204" pitchFamily="18" charset="0"/>
              </a:rPr>
              <a:t>Why leveling is </a:t>
            </a:r>
            <a:r>
              <a:rPr lang="en-US" sz="4000" b="1" dirty="0">
                <a:solidFill>
                  <a:prstClr val="black"/>
                </a:solidFill>
                <a:latin typeface="Cambria" panose="02040503050406030204" pitchFamily="18" charset="0"/>
                <a:ea typeface="Cambria" panose="02040503050406030204" pitchFamily="18" charset="0"/>
              </a:rPr>
              <a:t>not</a:t>
            </a:r>
            <a:r>
              <a:rPr lang="en-US" sz="4000" dirty="0">
                <a:solidFill>
                  <a:prstClr val="black"/>
                </a:solidFill>
                <a:latin typeface="Cambria" panose="02040503050406030204" pitchFamily="18" charset="0"/>
                <a:ea typeface="Cambria" panose="02040503050406030204" pitchFamily="18" charset="0"/>
              </a:rPr>
              <a:t> part of NAPGD2022</a:t>
            </a:r>
          </a:p>
        </p:txBody>
      </p:sp>
      <p:sp>
        <p:nvSpPr>
          <p:cNvPr id="17" name="TextBox 16">
            <a:extLst>
              <a:ext uri="{FF2B5EF4-FFF2-40B4-BE49-F238E27FC236}">
                <a16:creationId xmlns:a16="http://schemas.microsoft.com/office/drawing/2014/main" id="{9ACEA7CB-8DFA-4129-B040-B29BC1E6148C}"/>
              </a:ext>
            </a:extLst>
          </p:cNvPr>
          <p:cNvSpPr txBox="1"/>
          <p:nvPr/>
        </p:nvSpPr>
        <p:spPr>
          <a:xfrm>
            <a:off x="1524000" y="820734"/>
            <a:ext cx="9144000" cy="707886"/>
          </a:xfrm>
          <a:prstGeom prst="rect">
            <a:avLst/>
          </a:prstGeom>
          <a:noFill/>
        </p:spPr>
        <p:txBody>
          <a:bodyPr wrap="square" rtlCol="0">
            <a:spAutoFit/>
          </a:bodyPr>
          <a:lstStyle/>
          <a:p>
            <a:pPr algn="ctr">
              <a:defRPr/>
            </a:pPr>
            <a:r>
              <a:rPr lang="en-US" sz="4000" b="1" i="1" dirty="0">
                <a:solidFill>
                  <a:prstClr val="black"/>
                </a:solidFill>
                <a:latin typeface="Cambria" panose="02040503050406030204" pitchFamily="18" charset="0"/>
                <a:ea typeface="Cambria" panose="02040503050406030204" pitchFamily="18" charset="0"/>
              </a:rPr>
              <a:t>…but will still be important for you.</a:t>
            </a:r>
          </a:p>
        </p:txBody>
      </p:sp>
      <p:sp>
        <p:nvSpPr>
          <p:cNvPr id="2" name="Rectangle: Rounded Corners 1">
            <a:extLst>
              <a:ext uri="{FF2B5EF4-FFF2-40B4-BE49-F238E27FC236}">
                <a16:creationId xmlns:a16="http://schemas.microsoft.com/office/drawing/2014/main" id="{269E9E1A-2B5B-4BD2-8500-25CE43ABCC61}"/>
              </a:ext>
            </a:extLst>
          </p:cNvPr>
          <p:cNvSpPr/>
          <p:nvPr/>
        </p:nvSpPr>
        <p:spPr>
          <a:xfrm>
            <a:off x="1700981" y="5988109"/>
            <a:ext cx="4395019" cy="64788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4000" dirty="0">
                <a:solidFill>
                  <a:prstClr val="black"/>
                </a:solidFill>
                <a:latin typeface="Cambria" panose="02040503050406030204" pitchFamily="18" charset="0"/>
                <a:ea typeface="Cambria" panose="02040503050406030204" pitchFamily="18" charset="0"/>
              </a:rPr>
              <a:t>Geoid at Site Scale</a:t>
            </a:r>
          </a:p>
        </p:txBody>
      </p:sp>
    </p:spTree>
    <p:extLst>
      <p:ext uri="{BB962C8B-B14F-4D97-AF65-F5344CB8AC3E}">
        <p14:creationId xmlns:p14="http://schemas.microsoft.com/office/powerpoint/2010/main" val="13415845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534EB2D-B2E7-4549-8096-F25A67B89F7B}"/>
              </a:ext>
            </a:extLst>
          </p:cNvPr>
          <p:cNvPicPr>
            <a:picLocks noChangeAspect="1"/>
          </p:cNvPicPr>
          <p:nvPr/>
        </p:nvPicPr>
        <p:blipFill>
          <a:blip r:embed="rId2">
            <a:clrChange>
              <a:clrFrom>
                <a:srgbClr val="F6F703"/>
              </a:clrFrom>
              <a:clrTo>
                <a:srgbClr val="F6F703">
                  <a:alpha val="0"/>
                </a:srgbClr>
              </a:clrTo>
            </a:clrChange>
            <a:extLst>
              <a:ext uri="{837473B0-CC2E-450A-ABE3-18F120FF3D39}">
                <a1611:picAttrSrcUrl xmlns:a1611="http://schemas.microsoft.com/office/drawing/2016/11/main" r:id="rId3"/>
              </a:ext>
            </a:extLst>
          </a:blip>
          <a:stretch>
            <a:fillRect/>
          </a:stretch>
        </p:blipFill>
        <p:spPr>
          <a:xfrm flipH="1">
            <a:off x="4907990" y="3309743"/>
            <a:ext cx="318023" cy="238516"/>
          </a:xfrm>
          <a:prstGeom prst="rect">
            <a:avLst/>
          </a:prstGeom>
        </p:spPr>
      </p:pic>
      <p:sp>
        <p:nvSpPr>
          <p:cNvPr id="2" name="Freeform: Shape 1">
            <a:extLst>
              <a:ext uri="{FF2B5EF4-FFF2-40B4-BE49-F238E27FC236}">
                <a16:creationId xmlns:a16="http://schemas.microsoft.com/office/drawing/2014/main" id="{2B79CCDB-7EA3-4AC2-A3D5-6CBC81367F9E}"/>
              </a:ext>
            </a:extLst>
          </p:cNvPr>
          <p:cNvSpPr/>
          <p:nvPr/>
        </p:nvSpPr>
        <p:spPr>
          <a:xfrm>
            <a:off x="1447801" y="1935480"/>
            <a:ext cx="9563100" cy="2362200"/>
          </a:xfrm>
          <a:custGeom>
            <a:avLst/>
            <a:gdLst>
              <a:gd name="connsiteX0" fmla="*/ 0 w 9563100"/>
              <a:gd name="connsiteY0" fmla="*/ 2308860 h 2362200"/>
              <a:gd name="connsiteX1" fmla="*/ 236220 w 9563100"/>
              <a:gd name="connsiteY1" fmla="*/ 2286000 h 2362200"/>
              <a:gd name="connsiteX2" fmla="*/ 579120 w 9563100"/>
              <a:gd name="connsiteY2" fmla="*/ 2362200 h 2362200"/>
              <a:gd name="connsiteX3" fmla="*/ 922020 w 9563100"/>
              <a:gd name="connsiteY3" fmla="*/ 2286000 h 2362200"/>
              <a:gd name="connsiteX4" fmla="*/ 1097280 w 9563100"/>
              <a:gd name="connsiteY4" fmla="*/ 2087880 h 2362200"/>
              <a:gd name="connsiteX5" fmla="*/ 1234440 w 9563100"/>
              <a:gd name="connsiteY5" fmla="*/ 2042160 h 2362200"/>
              <a:gd name="connsiteX6" fmla="*/ 1447800 w 9563100"/>
              <a:gd name="connsiteY6" fmla="*/ 2072640 h 2362200"/>
              <a:gd name="connsiteX7" fmla="*/ 1859280 w 9563100"/>
              <a:gd name="connsiteY7" fmla="*/ 1988820 h 2362200"/>
              <a:gd name="connsiteX8" fmla="*/ 2263140 w 9563100"/>
              <a:gd name="connsiteY8" fmla="*/ 2042160 h 2362200"/>
              <a:gd name="connsiteX9" fmla="*/ 2651760 w 9563100"/>
              <a:gd name="connsiteY9" fmla="*/ 1958340 h 2362200"/>
              <a:gd name="connsiteX10" fmla="*/ 3002280 w 9563100"/>
              <a:gd name="connsiteY10" fmla="*/ 1760220 h 2362200"/>
              <a:gd name="connsiteX11" fmla="*/ 3429000 w 9563100"/>
              <a:gd name="connsiteY11" fmla="*/ 1623060 h 2362200"/>
              <a:gd name="connsiteX12" fmla="*/ 3688080 w 9563100"/>
              <a:gd name="connsiteY12" fmla="*/ 1584960 h 2362200"/>
              <a:gd name="connsiteX13" fmla="*/ 4206240 w 9563100"/>
              <a:gd name="connsiteY13" fmla="*/ 1623060 h 2362200"/>
              <a:gd name="connsiteX14" fmla="*/ 4541520 w 9563100"/>
              <a:gd name="connsiteY14" fmla="*/ 1546860 h 2362200"/>
              <a:gd name="connsiteX15" fmla="*/ 4701540 w 9563100"/>
              <a:gd name="connsiteY15" fmla="*/ 1508760 h 2362200"/>
              <a:gd name="connsiteX16" fmla="*/ 4853940 w 9563100"/>
              <a:gd name="connsiteY16" fmla="*/ 1531620 h 2362200"/>
              <a:gd name="connsiteX17" fmla="*/ 5029200 w 9563100"/>
              <a:gd name="connsiteY17" fmla="*/ 1562100 h 2362200"/>
              <a:gd name="connsiteX18" fmla="*/ 5257800 w 9563100"/>
              <a:gd name="connsiteY18" fmla="*/ 1447800 h 2362200"/>
              <a:gd name="connsiteX19" fmla="*/ 5356860 w 9563100"/>
              <a:gd name="connsiteY19" fmla="*/ 1371600 h 2362200"/>
              <a:gd name="connsiteX20" fmla="*/ 5562600 w 9563100"/>
              <a:gd name="connsiteY20" fmla="*/ 1341120 h 2362200"/>
              <a:gd name="connsiteX21" fmla="*/ 5814060 w 9563100"/>
              <a:gd name="connsiteY21" fmla="*/ 1447800 h 2362200"/>
              <a:gd name="connsiteX22" fmla="*/ 6065520 w 9563100"/>
              <a:gd name="connsiteY22" fmla="*/ 1615440 h 2362200"/>
              <a:gd name="connsiteX23" fmla="*/ 6530340 w 9563100"/>
              <a:gd name="connsiteY23" fmla="*/ 1714500 h 2362200"/>
              <a:gd name="connsiteX24" fmla="*/ 6987540 w 9563100"/>
              <a:gd name="connsiteY24" fmla="*/ 1135380 h 2362200"/>
              <a:gd name="connsiteX25" fmla="*/ 7360920 w 9563100"/>
              <a:gd name="connsiteY25" fmla="*/ 205740 h 2362200"/>
              <a:gd name="connsiteX26" fmla="*/ 7795260 w 9563100"/>
              <a:gd name="connsiteY26" fmla="*/ 350520 h 2362200"/>
              <a:gd name="connsiteX27" fmla="*/ 8343900 w 9563100"/>
              <a:gd name="connsiteY27" fmla="*/ 1325880 h 2362200"/>
              <a:gd name="connsiteX28" fmla="*/ 8831580 w 9563100"/>
              <a:gd name="connsiteY28" fmla="*/ 1310640 h 2362200"/>
              <a:gd name="connsiteX29" fmla="*/ 9067800 w 9563100"/>
              <a:gd name="connsiteY29" fmla="*/ 472440 h 2362200"/>
              <a:gd name="connsiteX30" fmla="*/ 9563100 w 9563100"/>
              <a:gd name="connsiteY30" fmla="*/ 0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563100" h="2362200">
                <a:moveTo>
                  <a:pt x="0" y="2308860"/>
                </a:moveTo>
                <a:cubicBezTo>
                  <a:pt x="69850" y="2292985"/>
                  <a:pt x="139700" y="2277110"/>
                  <a:pt x="236220" y="2286000"/>
                </a:cubicBezTo>
                <a:cubicBezTo>
                  <a:pt x="332740" y="2294890"/>
                  <a:pt x="464820" y="2362200"/>
                  <a:pt x="579120" y="2362200"/>
                </a:cubicBezTo>
                <a:cubicBezTo>
                  <a:pt x="693420" y="2362200"/>
                  <a:pt x="835660" y="2331720"/>
                  <a:pt x="922020" y="2286000"/>
                </a:cubicBezTo>
                <a:cubicBezTo>
                  <a:pt x="1008380" y="2240280"/>
                  <a:pt x="1045210" y="2128520"/>
                  <a:pt x="1097280" y="2087880"/>
                </a:cubicBezTo>
                <a:cubicBezTo>
                  <a:pt x="1149350" y="2047240"/>
                  <a:pt x="1176020" y="2044700"/>
                  <a:pt x="1234440" y="2042160"/>
                </a:cubicBezTo>
                <a:cubicBezTo>
                  <a:pt x="1292860" y="2039620"/>
                  <a:pt x="1343660" y="2081530"/>
                  <a:pt x="1447800" y="2072640"/>
                </a:cubicBezTo>
                <a:cubicBezTo>
                  <a:pt x="1551940" y="2063750"/>
                  <a:pt x="1723390" y="1993900"/>
                  <a:pt x="1859280" y="1988820"/>
                </a:cubicBezTo>
                <a:cubicBezTo>
                  <a:pt x="1995170" y="1983740"/>
                  <a:pt x="2131060" y="2047240"/>
                  <a:pt x="2263140" y="2042160"/>
                </a:cubicBezTo>
                <a:cubicBezTo>
                  <a:pt x="2395220" y="2037080"/>
                  <a:pt x="2528570" y="2005330"/>
                  <a:pt x="2651760" y="1958340"/>
                </a:cubicBezTo>
                <a:cubicBezTo>
                  <a:pt x="2774950" y="1911350"/>
                  <a:pt x="2872740" y="1816100"/>
                  <a:pt x="3002280" y="1760220"/>
                </a:cubicBezTo>
                <a:cubicBezTo>
                  <a:pt x="3131820" y="1704340"/>
                  <a:pt x="3314700" y="1652270"/>
                  <a:pt x="3429000" y="1623060"/>
                </a:cubicBezTo>
                <a:cubicBezTo>
                  <a:pt x="3543300" y="1593850"/>
                  <a:pt x="3558540" y="1584960"/>
                  <a:pt x="3688080" y="1584960"/>
                </a:cubicBezTo>
                <a:cubicBezTo>
                  <a:pt x="3817620" y="1584960"/>
                  <a:pt x="4064000" y="1629410"/>
                  <a:pt x="4206240" y="1623060"/>
                </a:cubicBezTo>
                <a:cubicBezTo>
                  <a:pt x="4348480" y="1616710"/>
                  <a:pt x="4541520" y="1546860"/>
                  <a:pt x="4541520" y="1546860"/>
                </a:cubicBezTo>
                <a:cubicBezTo>
                  <a:pt x="4624070" y="1527810"/>
                  <a:pt x="4649470" y="1511300"/>
                  <a:pt x="4701540" y="1508760"/>
                </a:cubicBezTo>
                <a:cubicBezTo>
                  <a:pt x="4753610" y="1506220"/>
                  <a:pt x="4799330" y="1522730"/>
                  <a:pt x="4853940" y="1531620"/>
                </a:cubicBezTo>
                <a:cubicBezTo>
                  <a:pt x="4908550" y="1540510"/>
                  <a:pt x="4961890" y="1576070"/>
                  <a:pt x="5029200" y="1562100"/>
                </a:cubicBezTo>
                <a:cubicBezTo>
                  <a:pt x="5096510" y="1548130"/>
                  <a:pt x="5203190" y="1479550"/>
                  <a:pt x="5257800" y="1447800"/>
                </a:cubicBezTo>
                <a:cubicBezTo>
                  <a:pt x="5312410" y="1416050"/>
                  <a:pt x="5306060" y="1389380"/>
                  <a:pt x="5356860" y="1371600"/>
                </a:cubicBezTo>
                <a:cubicBezTo>
                  <a:pt x="5407660" y="1353820"/>
                  <a:pt x="5486400" y="1328420"/>
                  <a:pt x="5562600" y="1341120"/>
                </a:cubicBezTo>
                <a:cubicBezTo>
                  <a:pt x="5638800" y="1353820"/>
                  <a:pt x="5730240" y="1402080"/>
                  <a:pt x="5814060" y="1447800"/>
                </a:cubicBezTo>
                <a:cubicBezTo>
                  <a:pt x="5897880" y="1493520"/>
                  <a:pt x="5946140" y="1570990"/>
                  <a:pt x="6065520" y="1615440"/>
                </a:cubicBezTo>
                <a:cubicBezTo>
                  <a:pt x="6184900" y="1659890"/>
                  <a:pt x="6376670" y="1794510"/>
                  <a:pt x="6530340" y="1714500"/>
                </a:cubicBezTo>
                <a:cubicBezTo>
                  <a:pt x="6684010" y="1634490"/>
                  <a:pt x="6849110" y="1386840"/>
                  <a:pt x="6987540" y="1135380"/>
                </a:cubicBezTo>
                <a:cubicBezTo>
                  <a:pt x="7125970" y="883920"/>
                  <a:pt x="7226300" y="336550"/>
                  <a:pt x="7360920" y="205740"/>
                </a:cubicBezTo>
                <a:cubicBezTo>
                  <a:pt x="7495540" y="74930"/>
                  <a:pt x="7631430" y="163830"/>
                  <a:pt x="7795260" y="350520"/>
                </a:cubicBezTo>
                <a:cubicBezTo>
                  <a:pt x="7959090" y="537210"/>
                  <a:pt x="8171180" y="1165860"/>
                  <a:pt x="8343900" y="1325880"/>
                </a:cubicBezTo>
                <a:cubicBezTo>
                  <a:pt x="8516620" y="1485900"/>
                  <a:pt x="8710930" y="1452880"/>
                  <a:pt x="8831580" y="1310640"/>
                </a:cubicBezTo>
                <a:cubicBezTo>
                  <a:pt x="8952230" y="1168400"/>
                  <a:pt x="8945880" y="690880"/>
                  <a:pt x="9067800" y="472440"/>
                </a:cubicBezTo>
                <a:cubicBezTo>
                  <a:pt x="9189720" y="254000"/>
                  <a:pt x="9376410" y="127000"/>
                  <a:pt x="9563100" y="0"/>
                </a:cubicBezTo>
              </a:path>
            </a:pathLst>
          </a:cu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a:solidFill>
                <a:prstClr val="white"/>
              </a:solidFill>
              <a:latin typeface="Arial" panose="020B0604020202020204"/>
            </a:endParaRPr>
          </a:p>
        </p:txBody>
      </p:sp>
      <p:sp>
        <p:nvSpPr>
          <p:cNvPr id="6" name="TextBox 5">
            <a:extLst>
              <a:ext uri="{FF2B5EF4-FFF2-40B4-BE49-F238E27FC236}">
                <a16:creationId xmlns:a16="http://schemas.microsoft.com/office/drawing/2014/main" id="{405424F4-1FB3-445D-93E8-AF5D14323833}"/>
              </a:ext>
            </a:extLst>
          </p:cNvPr>
          <p:cNvSpPr txBox="1"/>
          <p:nvPr/>
        </p:nvSpPr>
        <p:spPr>
          <a:xfrm>
            <a:off x="1524000" y="108542"/>
            <a:ext cx="9144000" cy="707886"/>
          </a:xfrm>
          <a:prstGeom prst="rect">
            <a:avLst/>
          </a:prstGeom>
          <a:noFill/>
        </p:spPr>
        <p:txBody>
          <a:bodyPr wrap="square" rtlCol="0">
            <a:spAutoFit/>
          </a:bodyPr>
          <a:lstStyle/>
          <a:p>
            <a:pPr algn="ctr">
              <a:defRPr/>
            </a:pPr>
            <a:r>
              <a:rPr lang="en-US" sz="4000" dirty="0">
                <a:solidFill>
                  <a:prstClr val="black"/>
                </a:solidFill>
                <a:latin typeface="Cambria" panose="02040503050406030204" pitchFamily="18" charset="0"/>
                <a:ea typeface="Cambria" panose="02040503050406030204" pitchFamily="18" charset="0"/>
              </a:rPr>
              <a:t>Why leveling is </a:t>
            </a:r>
            <a:r>
              <a:rPr lang="en-US" sz="4000" b="1" dirty="0">
                <a:solidFill>
                  <a:prstClr val="black"/>
                </a:solidFill>
                <a:latin typeface="Cambria" panose="02040503050406030204" pitchFamily="18" charset="0"/>
                <a:ea typeface="Cambria" panose="02040503050406030204" pitchFamily="18" charset="0"/>
              </a:rPr>
              <a:t>not</a:t>
            </a:r>
            <a:r>
              <a:rPr lang="en-US" sz="4000" dirty="0">
                <a:solidFill>
                  <a:prstClr val="black"/>
                </a:solidFill>
                <a:latin typeface="Cambria" panose="02040503050406030204" pitchFamily="18" charset="0"/>
                <a:ea typeface="Cambria" panose="02040503050406030204" pitchFamily="18" charset="0"/>
              </a:rPr>
              <a:t> part of NAPGD2022</a:t>
            </a:r>
          </a:p>
        </p:txBody>
      </p:sp>
      <p:sp>
        <p:nvSpPr>
          <p:cNvPr id="7" name="TextBox 6">
            <a:extLst>
              <a:ext uri="{FF2B5EF4-FFF2-40B4-BE49-F238E27FC236}">
                <a16:creationId xmlns:a16="http://schemas.microsoft.com/office/drawing/2014/main" id="{BA7AA7C4-7DB2-456F-91AE-DBB66B4722CE}"/>
              </a:ext>
            </a:extLst>
          </p:cNvPr>
          <p:cNvSpPr txBox="1"/>
          <p:nvPr/>
        </p:nvSpPr>
        <p:spPr>
          <a:xfrm>
            <a:off x="1524000" y="820734"/>
            <a:ext cx="9144000" cy="707886"/>
          </a:xfrm>
          <a:prstGeom prst="rect">
            <a:avLst/>
          </a:prstGeom>
          <a:noFill/>
        </p:spPr>
        <p:txBody>
          <a:bodyPr wrap="square" rtlCol="0">
            <a:spAutoFit/>
          </a:bodyPr>
          <a:lstStyle/>
          <a:p>
            <a:pPr algn="ctr">
              <a:defRPr/>
            </a:pPr>
            <a:r>
              <a:rPr lang="en-US" sz="4000" b="1" i="1" dirty="0">
                <a:solidFill>
                  <a:prstClr val="black"/>
                </a:solidFill>
                <a:latin typeface="Cambria" panose="02040503050406030204" pitchFamily="18" charset="0"/>
                <a:ea typeface="Cambria" panose="02040503050406030204" pitchFamily="18" charset="0"/>
              </a:rPr>
              <a:t>…but will still be important for you.</a:t>
            </a:r>
          </a:p>
        </p:txBody>
      </p:sp>
      <p:sp>
        <p:nvSpPr>
          <p:cNvPr id="4" name="Freeform: Shape 3">
            <a:extLst>
              <a:ext uri="{FF2B5EF4-FFF2-40B4-BE49-F238E27FC236}">
                <a16:creationId xmlns:a16="http://schemas.microsoft.com/office/drawing/2014/main" id="{F8EB734C-B7EF-4ED1-BFF6-54D392F8794F}"/>
              </a:ext>
            </a:extLst>
          </p:cNvPr>
          <p:cNvSpPr/>
          <p:nvPr/>
        </p:nvSpPr>
        <p:spPr>
          <a:xfrm>
            <a:off x="1363981" y="2567940"/>
            <a:ext cx="9471660" cy="1633675"/>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471660" h="1633674">
                <a:moveTo>
                  <a:pt x="0" y="1562100"/>
                </a:moveTo>
                <a:cubicBezTo>
                  <a:pt x="214630" y="1568450"/>
                  <a:pt x="429260" y="1574800"/>
                  <a:pt x="556260" y="1584960"/>
                </a:cubicBezTo>
                <a:cubicBezTo>
                  <a:pt x="683260" y="1595120"/>
                  <a:pt x="694690" y="1616710"/>
                  <a:pt x="762000" y="1623060"/>
                </a:cubicBezTo>
                <a:cubicBezTo>
                  <a:pt x="829310" y="1629410"/>
                  <a:pt x="871220" y="1643380"/>
                  <a:pt x="960120" y="1623060"/>
                </a:cubicBezTo>
                <a:cubicBezTo>
                  <a:pt x="1049020" y="1602740"/>
                  <a:pt x="1182370" y="1517650"/>
                  <a:pt x="1295400" y="1501140"/>
                </a:cubicBezTo>
                <a:cubicBezTo>
                  <a:pt x="1408430" y="1484630"/>
                  <a:pt x="1521460" y="1535430"/>
                  <a:pt x="1638300" y="1524000"/>
                </a:cubicBezTo>
                <a:cubicBezTo>
                  <a:pt x="1755140" y="1512570"/>
                  <a:pt x="1878330" y="1482090"/>
                  <a:pt x="1996440" y="1432560"/>
                </a:cubicBezTo>
                <a:cubicBezTo>
                  <a:pt x="2114550" y="1383030"/>
                  <a:pt x="2230120" y="1264920"/>
                  <a:pt x="2346960" y="1226820"/>
                </a:cubicBezTo>
                <a:cubicBezTo>
                  <a:pt x="2463800" y="1188720"/>
                  <a:pt x="2597150" y="1221740"/>
                  <a:pt x="2697480" y="1203960"/>
                </a:cubicBezTo>
                <a:cubicBezTo>
                  <a:pt x="2797810" y="1186180"/>
                  <a:pt x="2813050" y="1134110"/>
                  <a:pt x="2948940" y="1120140"/>
                </a:cubicBezTo>
                <a:cubicBezTo>
                  <a:pt x="3084830" y="1106170"/>
                  <a:pt x="3347720" y="1121410"/>
                  <a:pt x="3512820" y="1120140"/>
                </a:cubicBezTo>
                <a:cubicBezTo>
                  <a:pt x="3677920" y="1118870"/>
                  <a:pt x="3807460" y="1111250"/>
                  <a:pt x="3939540" y="1112520"/>
                </a:cubicBezTo>
                <a:cubicBezTo>
                  <a:pt x="4071620" y="1113790"/>
                  <a:pt x="4169410" y="1134110"/>
                  <a:pt x="4305300" y="1127760"/>
                </a:cubicBezTo>
                <a:cubicBezTo>
                  <a:pt x="4441190" y="1121410"/>
                  <a:pt x="4608830" y="1093470"/>
                  <a:pt x="4754880" y="1074420"/>
                </a:cubicBezTo>
                <a:cubicBezTo>
                  <a:pt x="4900930" y="1055370"/>
                  <a:pt x="5064760" y="1027430"/>
                  <a:pt x="5181600" y="1013460"/>
                </a:cubicBezTo>
                <a:cubicBezTo>
                  <a:pt x="5298440" y="999490"/>
                  <a:pt x="5328920" y="1004570"/>
                  <a:pt x="5455920" y="990600"/>
                </a:cubicBezTo>
                <a:cubicBezTo>
                  <a:pt x="5582920" y="976630"/>
                  <a:pt x="5779770" y="939800"/>
                  <a:pt x="5943600" y="929640"/>
                </a:cubicBezTo>
                <a:cubicBezTo>
                  <a:pt x="6107430" y="919480"/>
                  <a:pt x="6289040" y="922020"/>
                  <a:pt x="6438900" y="929640"/>
                </a:cubicBezTo>
                <a:cubicBezTo>
                  <a:pt x="6588760" y="937260"/>
                  <a:pt x="6695440" y="1028700"/>
                  <a:pt x="6842760" y="975360"/>
                </a:cubicBezTo>
                <a:cubicBezTo>
                  <a:pt x="6990080" y="922020"/>
                  <a:pt x="7161530" y="678180"/>
                  <a:pt x="7322820" y="609600"/>
                </a:cubicBezTo>
                <a:cubicBezTo>
                  <a:pt x="7484110" y="541020"/>
                  <a:pt x="7653020" y="570230"/>
                  <a:pt x="7810500" y="563880"/>
                </a:cubicBezTo>
                <a:cubicBezTo>
                  <a:pt x="7967980" y="557530"/>
                  <a:pt x="8108950" y="589280"/>
                  <a:pt x="8267700" y="571500"/>
                </a:cubicBezTo>
                <a:cubicBezTo>
                  <a:pt x="8426450" y="553720"/>
                  <a:pt x="8599170" y="520700"/>
                  <a:pt x="8763000" y="457200"/>
                </a:cubicBezTo>
                <a:cubicBezTo>
                  <a:pt x="8926830" y="393700"/>
                  <a:pt x="9132570" y="266700"/>
                  <a:pt x="9250680" y="190500"/>
                </a:cubicBezTo>
                <a:cubicBezTo>
                  <a:pt x="9368790" y="114300"/>
                  <a:pt x="9420225" y="57150"/>
                  <a:pt x="947166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a:solidFill>
                <a:prstClr val="white"/>
              </a:solidFill>
              <a:latin typeface="Arial" panose="020B0604020202020204"/>
            </a:endParaRPr>
          </a:p>
        </p:txBody>
      </p:sp>
      <p:sp>
        <p:nvSpPr>
          <p:cNvPr id="8" name="Freeform: Shape 7">
            <a:extLst>
              <a:ext uri="{FF2B5EF4-FFF2-40B4-BE49-F238E27FC236}">
                <a16:creationId xmlns:a16="http://schemas.microsoft.com/office/drawing/2014/main" id="{A8F17D6F-7FBA-4439-B45C-73F626A7EA25}"/>
              </a:ext>
            </a:extLst>
          </p:cNvPr>
          <p:cNvSpPr/>
          <p:nvPr/>
        </p:nvSpPr>
        <p:spPr>
          <a:xfrm>
            <a:off x="1516381" y="3070869"/>
            <a:ext cx="9471660" cy="1750991"/>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492842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62149 w 9471660"/>
              <a:gd name="connsiteY19" fmla="*/ 462116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14719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14719 h 1633674"/>
              <a:gd name="connsiteX21" fmla="*/ 8248036 w 9471660"/>
              <a:gd name="connsiteY21" fmla="*/ 394520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46189"/>
              <a:gd name="connsiteX1" fmla="*/ 457937 w 9471660"/>
              <a:gd name="connsiteY1" fmla="*/ 1643954 h 1646189"/>
              <a:gd name="connsiteX2" fmla="*/ 762000 w 9471660"/>
              <a:gd name="connsiteY2" fmla="*/ 1623060 h 1646189"/>
              <a:gd name="connsiteX3" fmla="*/ 960120 w 9471660"/>
              <a:gd name="connsiteY3" fmla="*/ 1623060 h 1646189"/>
              <a:gd name="connsiteX4" fmla="*/ 1295400 w 9471660"/>
              <a:gd name="connsiteY4" fmla="*/ 1501140 h 1646189"/>
              <a:gd name="connsiteX5" fmla="*/ 1638300 w 9471660"/>
              <a:gd name="connsiteY5" fmla="*/ 1524000 h 1646189"/>
              <a:gd name="connsiteX6" fmla="*/ 1996440 w 9471660"/>
              <a:gd name="connsiteY6" fmla="*/ 1432560 h 1646189"/>
              <a:gd name="connsiteX7" fmla="*/ 2346960 w 9471660"/>
              <a:gd name="connsiteY7" fmla="*/ 1226820 h 1646189"/>
              <a:gd name="connsiteX8" fmla="*/ 2697480 w 9471660"/>
              <a:gd name="connsiteY8" fmla="*/ 1203960 h 1646189"/>
              <a:gd name="connsiteX9" fmla="*/ 2948940 w 9471660"/>
              <a:gd name="connsiteY9" fmla="*/ 1120140 h 1646189"/>
              <a:gd name="connsiteX10" fmla="*/ 3512820 w 9471660"/>
              <a:gd name="connsiteY10" fmla="*/ 1120140 h 1646189"/>
              <a:gd name="connsiteX11" fmla="*/ 3939540 w 9471660"/>
              <a:gd name="connsiteY11" fmla="*/ 1112520 h 1646189"/>
              <a:gd name="connsiteX12" fmla="*/ 4305300 w 9471660"/>
              <a:gd name="connsiteY12" fmla="*/ 1127760 h 1646189"/>
              <a:gd name="connsiteX13" fmla="*/ 4754880 w 9471660"/>
              <a:gd name="connsiteY13" fmla="*/ 1074420 h 1646189"/>
              <a:gd name="connsiteX14" fmla="*/ 5181600 w 9471660"/>
              <a:gd name="connsiteY14" fmla="*/ 1013460 h 1646189"/>
              <a:gd name="connsiteX15" fmla="*/ 5455920 w 9471660"/>
              <a:gd name="connsiteY15" fmla="*/ 990600 h 1646189"/>
              <a:gd name="connsiteX16" fmla="*/ 5943600 w 9471660"/>
              <a:gd name="connsiteY16" fmla="*/ 929640 h 1646189"/>
              <a:gd name="connsiteX17" fmla="*/ 6438900 w 9471660"/>
              <a:gd name="connsiteY17" fmla="*/ 929640 h 1646189"/>
              <a:gd name="connsiteX18" fmla="*/ 6872257 w 9471660"/>
              <a:gd name="connsiteY18" fmla="*/ 847541 h 1646189"/>
              <a:gd name="connsiteX19" fmla="*/ 7362149 w 9471660"/>
              <a:gd name="connsiteY19" fmla="*/ 462116 h 1646189"/>
              <a:gd name="connsiteX20" fmla="*/ 7810500 w 9471660"/>
              <a:gd name="connsiteY20" fmla="*/ 514719 h 1646189"/>
              <a:gd name="connsiteX21" fmla="*/ 8248036 w 9471660"/>
              <a:gd name="connsiteY21" fmla="*/ 394520 h 1646189"/>
              <a:gd name="connsiteX22" fmla="*/ 8733503 w 9471660"/>
              <a:gd name="connsiteY22" fmla="*/ 309717 h 1646189"/>
              <a:gd name="connsiteX23" fmla="*/ 9250680 w 9471660"/>
              <a:gd name="connsiteY23" fmla="*/ 190500 h 1646189"/>
              <a:gd name="connsiteX24" fmla="*/ 9471660 w 9471660"/>
              <a:gd name="connsiteY24" fmla="*/ 0 h 1646189"/>
              <a:gd name="connsiteX0" fmla="*/ 0 w 9471660"/>
              <a:gd name="connsiteY0" fmla="*/ 1562100 h 1750990"/>
              <a:gd name="connsiteX1" fmla="*/ 457937 w 9471660"/>
              <a:gd name="connsiteY1" fmla="*/ 1643954 h 1750990"/>
              <a:gd name="connsiteX2" fmla="*/ 762000 w 9471660"/>
              <a:gd name="connsiteY2" fmla="*/ 1750879 h 1750990"/>
              <a:gd name="connsiteX3" fmla="*/ 960120 w 9471660"/>
              <a:gd name="connsiteY3" fmla="*/ 1623060 h 1750990"/>
              <a:gd name="connsiteX4" fmla="*/ 1295400 w 9471660"/>
              <a:gd name="connsiteY4" fmla="*/ 1501140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295400 w 9471660"/>
              <a:gd name="connsiteY4" fmla="*/ 1501140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471660" h="1750990">
                <a:moveTo>
                  <a:pt x="0" y="1562100"/>
                </a:moveTo>
                <a:cubicBezTo>
                  <a:pt x="214630" y="1568450"/>
                  <a:pt x="330937" y="1612491"/>
                  <a:pt x="457937" y="1643954"/>
                </a:cubicBezTo>
                <a:cubicBezTo>
                  <a:pt x="584937" y="1675417"/>
                  <a:pt x="670109" y="1754361"/>
                  <a:pt x="762000" y="1750879"/>
                </a:cubicBezTo>
                <a:cubicBezTo>
                  <a:pt x="853891" y="1747397"/>
                  <a:pt x="913826" y="1695819"/>
                  <a:pt x="1009281" y="1623060"/>
                </a:cubicBezTo>
                <a:cubicBezTo>
                  <a:pt x="1104736" y="1550301"/>
                  <a:pt x="1221699" y="1358695"/>
                  <a:pt x="1334729" y="1314327"/>
                </a:cubicBezTo>
                <a:cubicBezTo>
                  <a:pt x="1447759" y="1269959"/>
                  <a:pt x="1572260" y="1358449"/>
                  <a:pt x="1687461" y="1356851"/>
                </a:cubicBezTo>
                <a:cubicBezTo>
                  <a:pt x="1802662" y="1355253"/>
                  <a:pt x="1916021" y="1326413"/>
                  <a:pt x="2025937" y="1304741"/>
                </a:cubicBezTo>
                <a:cubicBezTo>
                  <a:pt x="2135853" y="1283069"/>
                  <a:pt x="2235036" y="1243617"/>
                  <a:pt x="2346960" y="1226820"/>
                </a:cubicBezTo>
                <a:cubicBezTo>
                  <a:pt x="2458884" y="1210023"/>
                  <a:pt x="2597150" y="1221740"/>
                  <a:pt x="2697480" y="1203960"/>
                </a:cubicBezTo>
                <a:cubicBezTo>
                  <a:pt x="2797810" y="1186180"/>
                  <a:pt x="2813050" y="1134110"/>
                  <a:pt x="2948940" y="1120140"/>
                </a:cubicBezTo>
                <a:cubicBezTo>
                  <a:pt x="3084830" y="1106170"/>
                  <a:pt x="3347720" y="1121410"/>
                  <a:pt x="3512820" y="1120140"/>
                </a:cubicBezTo>
                <a:cubicBezTo>
                  <a:pt x="3677920" y="1118870"/>
                  <a:pt x="3807460" y="1111250"/>
                  <a:pt x="3939540" y="1112520"/>
                </a:cubicBezTo>
                <a:cubicBezTo>
                  <a:pt x="4071620" y="1113790"/>
                  <a:pt x="4169410" y="1134110"/>
                  <a:pt x="4305300" y="1127760"/>
                </a:cubicBezTo>
                <a:cubicBezTo>
                  <a:pt x="4441190" y="1121410"/>
                  <a:pt x="4608830" y="1093470"/>
                  <a:pt x="4754880" y="1074420"/>
                </a:cubicBezTo>
                <a:cubicBezTo>
                  <a:pt x="4900930" y="1055370"/>
                  <a:pt x="5064760" y="1027430"/>
                  <a:pt x="5181600" y="1013460"/>
                </a:cubicBezTo>
                <a:cubicBezTo>
                  <a:pt x="5298440" y="999490"/>
                  <a:pt x="5328920" y="1004570"/>
                  <a:pt x="5455920" y="990600"/>
                </a:cubicBezTo>
                <a:cubicBezTo>
                  <a:pt x="5582920" y="976630"/>
                  <a:pt x="5779770" y="939800"/>
                  <a:pt x="5943600" y="929640"/>
                </a:cubicBezTo>
                <a:cubicBezTo>
                  <a:pt x="6107430" y="919480"/>
                  <a:pt x="6284124" y="943323"/>
                  <a:pt x="6438900" y="929640"/>
                </a:cubicBezTo>
                <a:cubicBezTo>
                  <a:pt x="6593676" y="915957"/>
                  <a:pt x="6718382" y="925462"/>
                  <a:pt x="6872257" y="847541"/>
                </a:cubicBezTo>
                <a:cubicBezTo>
                  <a:pt x="7026132" y="769620"/>
                  <a:pt x="7205775" y="517586"/>
                  <a:pt x="7362149" y="462116"/>
                </a:cubicBezTo>
                <a:cubicBezTo>
                  <a:pt x="7518523" y="406646"/>
                  <a:pt x="7662852" y="525985"/>
                  <a:pt x="7810500" y="514719"/>
                </a:cubicBezTo>
                <a:cubicBezTo>
                  <a:pt x="7958148" y="503453"/>
                  <a:pt x="8094202" y="428687"/>
                  <a:pt x="8248036" y="394520"/>
                </a:cubicBezTo>
                <a:cubicBezTo>
                  <a:pt x="8401870" y="360353"/>
                  <a:pt x="8566396" y="343720"/>
                  <a:pt x="8733503" y="309717"/>
                </a:cubicBezTo>
                <a:cubicBezTo>
                  <a:pt x="8900610" y="275714"/>
                  <a:pt x="9132570" y="266700"/>
                  <a:pt x="9250680" y="190500"/>
                </a:cubicBezTo>
                <a:cubicBezTo>
                  <a:pt x="9368790" y="114300"/>
                  <a:pt x="9420225" y="57150"/>
                  <a:pt x="947166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dirty="0">
              <a:solidFill>
                <a:prstClr val="white"/>
              </a:solidFill>
              <a:latin typeface="Arial" panose="020B0604020202020204"/>
            </a:endParaRPr>
          </a:p>
        </p:txBody>
      </p:sp>
      <p:sp>
        <p:nvSpPr>
          <p:cNvPr id="9" name="Freeform: Shape 8">
            <a:extLst>
              <a:ext uri="{FF2B5EF4-FFF2-40B4-BE49-F238E27FC236}">
                <a16:creationId xmlns:a16="http://schemas.microsoft.com/office/drawing/2014/main" id="{172969FD-0C87-4629-9C98-3496C9EBF50B}"/>
              </a:ext>
            </a:extLst>
          </p:cNvPr>
          <p:cNvSpPr/>
          <p:nvPr/>
        </p:nvSpPr>
        <p:spPr>
          <a:xfrm>
            <a:off x="1493521" y="3614108"/>
            <a:ext cx="9471660" cy="1576627"/>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492842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62149 w 9471660"/>
              <a:gd name="connsiteY19" fmla="*/ 462116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14719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14719 h 1633674"/>
              <a:gd name="connsiteX21" fmla="*/ 8248036 w 9471660"/>
              <a:gd name="connsiteY21" fmla="*/ 394520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46189"/>
              <a:gd name="connsiteX1" fmla="*/ 457937 w 9471660"/>
              <a:gd name="connsiteY1" fmla="*/ 1643954 h 1646189"/>
              <a:gd name="connsiteX2" fmla="*/ 762000 w 9471660"/>
              <a:gd name="connsiteY2" fmla="*/ 1623060 h 1646189"/>
              <a:gd name="connsiteX3" fmla="*/ 960120 w 9471660"/>
              <a:gd name="connsiteY3" fmla="*/ 1623060 h 1646189"/>
              <a:gd name="connsiteX4" fmla="*/ 1295400 w 9471660"/>
              <a:gd name="connsiteY4" fmla="*/ 1501140 h 1646189"/>
              <a:gd name="connsiteX5" fmla="*/ 1638300 w 9471660"/>
              <a:gd name="connsiteY5" fmla="*/ 1524000 h 1646189"/>
              <a:gd name="connsiteX6" fmla="*/ 1996440 w 9471660"/>
              <a:gd name="connsiteY6" fmla="*/ 1432560 h 1646189"/>
              <a:gd name="connsiteX7" fmla="*/ 2346960 w 9471660"/>
              <a:gd name="connsiteY7" fmla="*/ 1226820 h 1646189"/>
              <a:gd name="connsiteX8" fmla="*/ 2697480 w 9471660"/>
              <a:gd name="connsiteY8" fmla="*/ 1203960 h 1646189"/>
              <a:gd name="connsiteX9" fmla="*/ 2948940 w 9471660"/>
              <a:gd name="connsiteY9" fmla="*/ 1120140 h 1646189"/>
              <a:gd name="connsiteX10" fmla="*/ 3512820 w 9471660"/>
              <a:gd name="connsiteY10" fmla="*/ 1120140 h 1646189"/>
              <a:gd name="connsiteX11" fmla="*/ 3939540 w 9471660"/>
              <a:gd name="connsiteY11" fmla="*/ 1112520 h 1646189"/>
              <a:gd name="connsiteX12" fmla="*/ 4305300 w 9471660"/>
              <a:gd name="connsiteY12" fmla="*/ 1127760 h 1646189"/>
              <a:gd name="connsiteX13" fmla="*/ 4754880 w 9471660"/>
              <a:gd name="connsiteY13" fmla="*/ 1074420 h 1646189"/>
              <a:gd name="connsiteX14" fmla="*/ 5181600 w 9471660"/>
              <a:gd name="connsiteY14" fmla="*/ 1013460 h 1646189"/>
              <a:gd name="connsiteX15" fmla="*/ 5455920 w 9471660"/>
              <a:gd name="connsiteY15" fmla="*/ 990600 h 1646189"/>
              <a:gd name="connsiteX16" fmla="*/ 5943600 w 9471660"/>
              <a:gd name="connsiteY16" fmla="*/ 929640 h 1646189"/>
              <a:gd name="connsiteX17" fmla="*/ 6438900 w 9471660"/>
              <a:gd name="connsiteY17" fmla="*/ 929640 h 1646189"/>
              <a:gd name="connsiteX18" fmla="*/ 6872257 w 9471660"/>
              <a:gd name="connsiteY18" fmla="*/ 847541 h 1646189"/>
              <a:gd name="connsiteX19" fmla="*/ 7362149 w 9471660"/>
              <a:gd name="connsiteY19" fmla="*/ 462116 h 1646189"/>
              <a:gd name="connsiteX20" fmla="*/ 7810500 w 9471660"/>
              <a:gd name="connsiteY20" fmla="*/ 514719 h 1646189"/>
              <a:gd name="connsiteX21" fmla="*/ 8248036 w 9471660"/>
              <a:gd name="connsiteY21" fmla="*/ 394520 h 1646189"/>
              <a:gd name="connsiteX22" fmla="*/ 8733503 w 9471660"/>
              <a:gd name="connsiteY22" fmla="*/ 309717 h 1646189"/>
              <a:gd name="connsiteX23" fmla="*/ 9250680 w 9471660"/>
              <a:gd name="connsiteY23" fmla="*/ 190500 h 1646189"/>
              <a:gd name="connsiteX24" fmla="*/ 9471660 w 9471660"/>
              <a:gd name="connsiteY24" fmla="*/ 0 h 1646189"/>
              <a:gd name="connsiteX0" fmla="*/ 0 w 9471660"/>
              <a:gd name="connsiteY0" fmla="*/ 1562100 h 1750990"/>
              <a:gd name="connsiteX1" fmla="*/ 457937 w 9471660"/>
              <a:gd name="connsiteY1" fmla="*/ 1643954 h 1750990"/>
              <a:gd name="connsiteX2" fmla="*/ 762000 w 9471660"/>
              <a:gd name="connsiteY2" fmla="*/ 1750879 h 1750990"/>
              <a:gd name="connsiteX3" fmla="*/ 960120 w 9471660"/>
              <a:gd name="connsiteY3" fmla="*/ 1623060 h 1750990"/>
              <a:gd name="connsiteX4" fmla="*/ 1295400 w 9471660"/>
              <a:gd name="connsiteY4" fmla="*/ 1501140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295400 w 9471660"/>
              <a:gd name="connsiteY4" fmla="*/ 1501140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795616 w 9471660"/>
              <a:gd name="connsiteY5" fmla="*/ 1160205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795616 w 9471660"/>
              <a:gd name="connsiteY5" fmla="*/ 1160205 h 1750990"/>
              <a:gd name="connsiteX6" fmla="*/ 2143924 w 9471660"/>
              <a:gd name="connsiteY6" fmla="*/ 1206418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795616 w 9471660"/>
              <a:gd name="connsiteY5" fmla="*/ 1160205 h 1750990"/>
              <a:gd name="connsiteX6" fmla="*/ 2143924 w 9471660"/>
              <a:gd name="connsiteY6" fmla="*/ 1206418 h 1750990"/>
              <a:gd name="connsiteX7" fmla="*/ 2396121 w 9471660"/>
              <a:gd name="connsiteY7" fmla="*/ 1148162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795616 w 9471660"/>
              <a:gd name="connsiteY5" fmla="*/ 1160205 h 1750990"/>
              <a:gd name="connsiteX6" fmla="*/ 2143924 w 9471660"/>
              <a:gd name="connsiteY6" fmla="*/ 1206418 h 1750990"/>
              <a:gd name="connsiteX7" fmla="*/ 2396121 w 9471660"/>
              <a:gd name="connsiteY7" fmla="*/ 1148162 h 1750990"/>
              <a:gd name="connsiteX8" fmla="*/ 2677815 w 9471660"/>
              <a:gd name="connsiteY8" fmla="*/ 1095805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643995"/>
              <a:gd name="connsiteX1" fmla="*/ 457937 w 9471660"/>
              <a:gd name="connsiteY1" fmla="*/ 1643954 h 1643995"/>
              <a:gd name="connsiteX2" fmla="*/ 762000 w 9471660"/>
              <a:gd name="connsiteY2" fmla="*/ 1573898 h 1643995"/>
              <a:gd name="connsiteX3" fmla="*/ 1009281 w 9471660"/>
              <a:gd name="connsiteY3" fmla="*/ 1623060 h 1643995"/>
              <a:gd name="connsiteX4" fmla="*/ 1334729 w 9471660"/>
              <a:gd name="connsiteY4" fmla="*/ 1274998 h 1643995"/>
              <a:gd name="connsiteX5" fmla="*/ 1795616 w 9471660"/>
              <a:gd name="connsiteY5" fmla="*/ 1160205 h 1643995"/>
              <a:gd name="connsiteX6" fmla="*/ 2143924 w 9471660"/>
              <a:gd name="connsiteY6" fmla="*/ 1206418 h 1643995"/>
              <a:gd name="connsiteX7" fmla="*/ 2396121 w 9471660"/>
              <a:gd name="connsiteY7" fmla="*/ 1148162 h 1643995"/>
              <a:gd name="connsiteX8" fmla="*/ 2677815 w 9471660"/>
              <a:gd name="connsiteY8" fmla="*/ 1095805 h 1643995"/>
              <a:gd name="connsiteX9" fmla="*/ 2948940 w 9471660"/>
              <a:gd name="connsiteY9" fmla="*/ 1120140 h 1643995"/>
              <a:gd name="connsiteX10" fmla="*/ 3512820 w 9471660"/>
              <a:gd name="connsiteY10" fmla="*/ 1120140 h 1643995"/>
              <a:gd name="connsiteX11" fmla="*/ 3939540 w 9471660"/>
              <a:gd name="connsiteY11" fmla="*/ 1112520 h 1643995"/>
              <a:gd name="connsiteX12" fmla="*/ 4305300 w 9471660"/>
              <a:gd name="connsiteY12" fmla="*/ 1127760 h 1643995"/>
              <a:gd name="connsiteX13" fmla="*/ 4754880 w 9471660"/>
              <a:gd name="connsiteY13" fmla="*/ 1074420 h 1643995"/>
              <a:gd name="connsiteX14" fmla="*/ 5181600 w 9471660"/>
              <a:gd name="connsiteY14" fmla="*/ 1013460 h 1643995"/>
              <a:gd name="connsiteX15" fmla="*/ 5455920 w 9471660"/>
              <a:gd name="connsiteY15" fmla="*/ 990600 h 1643995"/>
              <a:gd name="connsiteX16" fmla="*/ 5943600 w 9471660"/>
              <a:gd name="connsiteY16" fmla="*/ 929640 h 1643995"/>
              <a:gd name="connsiteX17" fmla="*/ 6438900 w 9471660"/>
              <a:gd name="connsiteY17" fmla="*/ 929640 h 1643995"/>
              <a:gd name="connsiteX18" fmla="*/ 6842761 w 9471660"/>
              <a:gd name="connsiteY18" fmla="*/ 680393 h 1643995"/>
              <a:gd name="connsiteX19" fmla="*/ 7362149 w 9471660"/>
              <a:gd name="connsiteY19" fmla="*/ 462116 h 1643995"/>
              <a:gd name="connsiteX20" fmla="*/ 7800668 w 9471660"/>
              <a:gd name="connsiteY20" fmla="*/ 367235 h 1643995"/>
              <a:gd name="connsiteX21" fmla="*/ 8307029 w 9471660"/>
              <a:gd name="connsiteY21" fmla="*/ 256869 h 1643995"/>
              <a:gd name="connsiteX22" fmla="*/ 8821993 w 9471660"/>
              <a:gd name="connsiteY22" fmla="*/ 231059 h 1643995"/>
              <a:gd name="connsiteX23" fmla="*/ 9250680 w 9471660"/>
              <a:gd name="connsiteY23" fmla="*/ 62680 h 1643995"/>
              <a:gd name="connsiteX24" fmla="*/ 9471660 w 9471660"/>
              <a:gd name="connsiteY24" fmla="*/ 0 h 1643995"/>
              <a:gd name="connsiteX0" fmla="*/ 0 w 9471660"/>
              <a:gd name="connsiteY0" fmla="*/ 1562100 h 1644020"/>
              <a:gd name="connsiteX1" fmla="*/ 457937 w 9471660"/>
              <a:gd name="connsiteY1" fmla="*/ 1643954 h 1644020"/>
              <a:gd name="connsiteX2" fmla="*/ 762000 w 9471660"/>
              <a:gd name="connsiteY2" fmla="*/ 1573898 h 1644020"/>
              <a:gd name="connsiteX3" fmla="*/ 1028946 w 9471660"/>
              <a:gd name="connsiteY3" fmla="*/ 1465744 h 1644020"/>
              <a:gd name="connsiteX4" fmla="*/ 1334729 w 9471660"/>
              <a:gd name="connsiteY4" fmla="*/ 1274998 h 1644020"/>
              <a:gd name="connsiteX5" fmla="*/ 1795616 w 9471660"/>
              <a:gd name="connsiteY5" fmla="*/ 1160205 h 1644020"/>
              <a:gd name="connsiteX6" fmla="*/ 2143924 w 9471660"/>
              <a:gd name="connsiteY6" fmla="*/ 1206418 h 1644020"/>
              <a:gd name="connsiteX7" fmla="*/ 2396121 w 9471660"/>
              <a:gd name="connsiteY7" fmla="*/ 1148162 h 1644020"/>
              <a:gd name="connsiteX8" fmla="*/ 2677815 w 9471660"/>
              <a:gd name="connsiteY8" fmla="*/ 1095805 h 1644020"/>
              <a:gd name="connsiteX9" fmla="*/ 2948940 w 9471660"/>
              <a:gd name="connsiteY9" fmla="*/ 1120140 h 1644020"/>
              <a:gd name="connsiteX10" fmla="*/ 3512820 w 9471660"/>
              <a:gd name="connsiteY10" fmla="*/ 1120140 h 1644020"/>
              <a:gd name="connsiteX11" fmla="*/ 3939540 w 9471660"/>
              <a:gd name="connsiteY11" fmla="*/ 1112520 h 1644020"/>
              <a:gd name="connsiteX12" fmla="*/ 4305300 w 9471660"/>
              <a:gd name="connsiteY12" fmla="*/ 1127760 h 1644020"/>
              <a:gd name="connsiteX13" fmla="*/ 4754880 w 9471660"/>
              <a:gd name="connsiteY13" fmla="*/ 1074420 h 1644020"/>
              <a:gd name="connsiteX14" fmla="*/ 5181600 w 9471660"/>
              <a:gd name="connsiteY14" fmla="*/ 1013460 h 1644020"/>
              <a:gd name="connsiteX15" fmla="*/ 5455920 w 9471660"/>
              <a:gd name="connsiteY15" fmla="*/ 990600 h 1644020"/>
              <a:gd name="connsiteX16" fmla="*/ 5943600 w 9471660"/>
              <a:gd name="connsiteY16" fmla="*/ 929640 h 1644020"/>
              <a:gd name="connsiteX17" fmla="*/ 6438900 w 9471660"/>
              <a:gd name="connsiteY17" fmla="*/ 929640 h 1644020"/>
              <a:gd name="connsiteX18" fmla="*/ 6842761 w 9471660"/>
              <a:gd name="connsiteY18" fmla="*/ 680393 h 1644020"/>
              <a:gd name="connsiteX19" fmla="*/ 7362149 w 9471660"/>
              <a:gd name="connsiteY19" fmla="*/ 462116 h 1644020"/>
              <a:gd name="connsiteX20" fmla="*/ 7800668 w 9471660"/>
              <a:gd name="connsiteY20" fmla="*/ 367235 h 1644020"/>
              <a:gd name="connsiteX21" fmla="*/ 8307029 w 9471660"/>
              <a:gd name="connsiteY21" fmla="*/ 256869 h 1644020"/>
              <a:gd name="connsiteX22" fmla="*/ 8821993 w 9471660"/>
              <a:gd name="connsiteY22" fmla="*/ 231059 h 1644020"/>
              <a:gd name="connsiteX23" fmla="*/ 9250680 w 9471660"/>
              <a:gd name="connsiteY23" fmla="*/ 62680 h 1644020"/>
              <a:gd name="connsiteX24" fmla="*/ 9471660 w 9471660"/>
              <a:gd name="connsiteY24" fmla="*/ 0 h 1644020"/>
              <a:gd name="connsiteX0" fmla="*/ 0 w 9471660"/>
              <a:gd name="connsiteY0" fmla="*/ 1562100 h 1576627"/>
              <a:gd name="connsiteX1" fmla="*/ 349782 w 9471660"/>
              <a:gd name="connsiteY1" fmla="*/ 1545632 h 1576627"/>
              <a:gd name="connsiteX2" fmla="*/ 762000 w 9471660"/>
              <a:gd name="connsiteY2" fmla="*/ 1573898 h 1576627"/>
              <a:gd name="connsiteX3" fmla="*/ 1028946 w 9471660"/>
              <a:gd name="connsiteY3" fmla="*/ 1465744 h 1576627"/>
              <a:gd name="connsiteX4" fmla="*/ 1334729 w 9471660"/>
              <a:gd name="connsiteY4" fmla="*/ 1274998 h 1576627"/>
              <a:gd name="connsiteX5" fmla="*/ 1795616 w 9471660"/>
              <a:gd name="connsiteY5" fmla="*/ 1160205 h 1576627"/>
              <a:gd name="connsiteX6" fmla="*/ 2143924 w 9471660"/>
              <a:gd name="connsiteY6" fmla="*/ 1206418 h 1576627"/>
              <a:gd name="connsiteX7" fmla="*/ 2396121 w 9471660"/>
              <a:gd name="connsiteY7" fmla="*/ 1148162 h 1576627"/>
              <a:gd name="connsiteX8" fmla="*/ 2677815 w 9471660"/>
              <a:gd name="connsiteY8" fmla="*/ 1095805 h 1576627"/>
              <a:gd name="connsiteX9" fmla="*/ 2948940 w 9471660"/>
              <a:gd name="connsiteY9" fmla="*/ 1120140 h 1576627"/>
              <a:gd name="connsiteX10" fmla="*/ 3512820 w 9471660"/>
              <a:gd name="connsiteY10" fmla="*/ 1120140 h 1576627"/>
              <a:gd name="connsiteX11" fmla="*/ 3939540 w 9471660"/>
              <a:gd name="connsiteY11" fmla="*/ 1112520 h 1576627"/>
              <a:gd name="connsiteX12" fmla="*/ 4305300 w 9471660"/>
              <a:gd name="connsiteY12" fmla="*/ 1127760 h 1576627"/>
              <a:gd name="connsiteX13" fmla="*/ 4754880 w 9471660"/>
              <a:gd name="connsiteY13" fmla="*/ 1074420 h 1576627"/>
              <a:gd name="connsiteX14" fmla="*/ 5181600 w 9471660"/>
              <a:gd name="connsiteY14" fmla="*/ 1013460 h 1576627"/>
              <a:gd name="connsiteX15" fmla="*/ 5455920 w 9471660"/>
              <a:gd name="connsiteY15" fmla="*/ 990600 h 1576627"/>
              <a:gd name="connsiteX16" fmla="*/ 5943600 w 9471660"/>
              <a:gd name="connsiteY16" fmla="*/ 929640 h 1576627"/>
              <a:gd name="connsiteX17" fmla="*/ 6438900 w 9471660"/>
              <a:gd name="connsiteY17" fmla="*/ 929640 h 1576627"/>
              <a:gd name="connsiteX18" fmla="*/ 6842761 w 9471660"/>
              <a:gd name="connsiteY18" fmla="*/ 680393 h 1576627"/>
              <a:gd name="connsiteX19" fmla="*/ 7362149 w 9471660"/>
              <a:gd name="connsiteY19" fmla="*/ 462116 h 1576627"/>
              <a:gd name="connsiteX20" fmla="*/ 7800668 w 9471660"/>
              <a:gd name="connsiteY20" fmla="*/ 367235 h 1576627"/>
              <a:gd name="connsiteX21" fmla="*/ 8307029 w 9471660"/>
              <a:gd name="connsiteY21" fmla="*/ 256869 h 1576627"/>
              <a:gd name="connsiteX22" fmla="*/ 8821993 w 9471660"/>
              <a:gd name="connsiteY22" fmla="*/ 231059 h 1576627"/>
              <a:gd name="connsiteX23" fmla="*/ 9250680 w 9471660"/>
              <a:gd name="connsiteY23" fmla="*/ 62680 h 1576627"/>
              <a:gd name="connsiteX24" fmla="*/ 9471660 w 9471660"/>
              <a:gd name="connsiteY24" fmla="*/ 0 h 157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471660" h="1576627">
                <a:moveTo>
                  <a:pt x="0" y="1562100"/>
                </a:moveTo>
                <a:cubicBezTo>
                  <a:pt x="214630" y="1568450"/>
                  <a:pt x="222782" y="1543666"/>
                  <a:pt x="349782" y="1545632"/>
                </a:cubicBezTo>
                <a:cubicBezTo>
                  <a:pt x="476782" y="1547598"/>
                  <a:pt x="648806" y="1587213"/>
                  <a:pt x="762000" y="1573898"/>
                </a:cubicBezTo>
                <a:cubicBezTo>
                  <a:pt x="875194" y="1560583"/>
                  <a:pt x="933491" y="1515561"/>
                  <a:pt x="1028946" y="1465744"/>
                </a:cubicBezTo>
                <a:cubicBezTo>
                  <a:pt x="1124401" y="1415927"/>
                  <a:pt x="1206951" y="1325921"/>
                  <a:pt x="1334729" y="1274998"/>
                </a:cubicBezTo>
                <a:cubicBezTo>
                  <a:pt x="1462507" y="1224075"/>
                  <a:pt x="1660750" y="1171635"/>
                  <a:pt x="1795616" y="1160205"/>
                </a:cubicBezTo>
                <a:cubicBezTo>
                  <a:pt x="1930482" y="1148775"/>
                  <a:pt x="2043840" y="1208425"/>
                  <a:pt x="2143924" y="1206418"/>
                </a:cubicBezTo>
                <a:cubicBezTo>
                  <a:pt x="2244008" y="1204411"/>
                  <a:pt x="2307139" y="1166598"/>
                  <a:pt x="2396121" y="1148162"/>
                </a:cubicBezTo>
                <a:cubicBezTo>
                  <a:pt x="2485103" y="1129726"/>
                  <a:pt x="2585679" y="1100475"/>
                  <a:pt x="2677815" y="1095805"/>
                </a:cubicBezTo>
                <a:cubicBezTo>
                  <a:pt x="2769951" y="1091135"/>
                  <a:pt x="2809773" y="1116084"/>
                  <a:pt x="2948940" y="1120140"/>
                </a:cubicBezTo>
                <a:cubicBezTo>
                  <a:pt x="3088107" y="1124196"/>
                  <a:pt x="3347720" y="1121410"/>
                  <a:pt x="3512820" y="1120140"/>
                </a:cubicBezTo>
                <a:cubicBezTo>
                  <a:pt x="3677920" y="1118870"/>
                  <a:pt x="3807460" y="1111250"/>
                  <a:pt x="3939540" y="1112520"/>
                </a:cubicBezTo>
                <a:cubicBezTo>
                  <a:pt x="4071620" y="1113790"/>
                  <a:pt x="4169410" y="1134110"/>
                  <a:pt x="4305300" y="1127760"/>
                </a:cubicBezTo>
                <a:cubicBezTo>
                  <a:pt x="4441190" y="1121410"/>
                  <a:pt x="4608830" y="1093470"/>
                  <a:pt x="4754880" y="1074420"/>
                </a:cubicBezTo>
                <a:cubicBezTo>
                  <a:pt x="4900930" y="1055370"/>
                  <a:pt x="5064760" y="1027430"/>
                  <a:pt x="5181600" y="1013460"/>
                </a:cubicBezTo>
                <a:cubicBezTo>
                  <a:pt x="5298440" y="999490"/>
                  <a:pt x="5328920" y="1004570"/>
                  <a:pt x="5455920" y="990600"/>
                </a:cubicBezTo>
                <a:cubicBezTo>
                  <a:pt x="5582920" y="976630"/>
                  <a:pt x="5779770" y="939800"/>
                  <a:pt x="5943600" y="929640"/>
                </a:cubicBezTo>
                <a:cubicBezTo>
                  <a:pt x="6107430" y="919480"/>
                  <a:pt x="6289040" y="971181"/>
                  <a:pt x="6438900" y="929640"/>
                </a:cubicBezTo>
                <a:cubicBezTo>
                  <a:pt x="6588760" y="888099"/>
                  <a:pt x="6688886" y="758314"/>
                  <a:pt x="6842761" y="680393"/>
                </a:cubicBezTo>
                <a:cubicBezTo>
                  <a:pt x="6996636" y="602472"/>
                  <a:pt x="7202498" y="514309"/>
                  <a:pt x="7362149" y="462116"/>
                </a:cubicBezTo>
                <a:cubicBezTo>
                  <a:pt x="7521800" y="409923"/>
                  <a:pt x="7643188" y="401443"/>
                  <a:pt x="7800668" y="367235"/>
                </a:cubicBezTo>
                <a:cubicBezTo>
                  <a:pt x="7958148" y="333027"/>
                  <a:pt x="8136808" y="279565"/>
                  <a:pt x="8307029" y="256869"/>
                </a:cubicBezTo>
                <a:cubicBezTo>
                  <a:pt x="8477250" y="234173"/>
                  <a:pt x="8664718" y="263424"/>
                  <a:pt x="8821993" y="231059"/>
                </a:cubicBezTo>
                <a:cubicBezTo>
                  <a:pt x="8979268" y="198694"/>
                  <a:pt x="9132570" y="138880"/>
                  <a:pt x="9250680" y="62680"/>
                </a:cubicBezTo>
                <a:cubicBezTo>
                  <a:pt x="9368790" y="-13520"/>
                  <a:pt x="9420225" y="57150"/>
                  <a:pt x="947166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dirty="0">
              <a:solidFill>
                <a:prstClr val="white"/>
              </a:solidFill>
              <a:latin typeface="Arial" panose="020B0604020202020204"/>
            </a:endParaRPr>
          </a:p>
        </p:txBody>
      </p:sp>
      <p:sp>
        <p:nvSpPr>
          <p:cNvPr id="13" name="TextBox 12">
            <a:extLst>
              <a:ext uri="{FF2B5EF4-FFF2-40B4-BE49-F238E27FC236}">
                <a16:creationId xmlns:a16="http://schemas.microsoft.com/office/drawing/2014/main" id="{CFAFDEAE-FCFC-4FBE-A15E-E86E830DDF56}"/>
              </a:ext>
            </a:extLst>
          </p:cNvPr>
          <p:cNvSpPr txBox="1"/>
          <p:nvPr/>
        </p:nvSpPr>
        <p:spPr>
          <a:xfrm>
            <a:off x="8187444" y="1659117"/>
            <a:ext cx="2249328" cy="420564"/>
          </a:xfrm>
          <a:prstGeom prst="rect">
            <a:avLst/>
          </a:prstGeom>
          <a:noFill/>
        </p:spPr>
        <p:txBody>
          <a:bodyPr wrap="square" rtlCol="0">
            <a:spAutoFit/>
          </a:bodyPr>
          <a:lstStyle/>
          <a:p>
            <a:pPr algn="ctr">
              <a:defRPr/>
            </a:pPr>
            <a:r>
              <a:rPr lang="en-US" sz="2133" dirty="0">
                <a:solidFill>
                  <a:prstClr val="black"/>
                </a:solidFill>
                <a:latin typeface="Cambria" panose="02040503050406030204" pitchFamily="18" charset="0"/>
                <a:ea typeface="Cambria" panose="02040503050406030204" pitchFamily="18" charset="0"/>
              </a:rPr>
              <a:t>ground surface</a:t>
            </a:r>
          </a:p>
        </p:txBody>
      </p:sp>
      <p:sp>
        <p:nvSpPr>
          <p:cNvPr id="14" name="Freeform: Shape 13">
            <a:extLst>
              <a:ext uri="{FF2B5EF4-FFF2-40B4-BE49-F238E27FC236}">
                <a16:creationId xmlns:a16="http://schemas.microsoft.com/office/drawing/2014/main" id="{D1B3E5B4-3BB6-40C3-BBF2-344F3885C866}"/>
              </a:ext>
            </a:extLst>
          </p:cNvPr>
          <p:cNvSpPr/>
          <p:nvPr/>
        </p:nvSpPr>
        <p:spPr>
          <a:xfrm>
            <a:off x="1428750" y="4136415"/>
            <a:ext cx="9569983" cy="1554415"/>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27593"/>
              <a:gd name="connsiteX1" fmla="*/ 556260 w 9471660"/>
              <a:gd name="connsiteY1" fmla="*/ 1584960 h 1627593"/>
              <a:gd name="connsiteX2" fmla="*/ 762000 w 9471660"/>
              <a:gd name="connsiteY2" fmla="*/ 1623060 h 1627593"/>
              <a:gd name="connsiteX3" fmla="*/ 1028946 w 9471660"/>
              <a:gd name="connsiteY3" fmla="*/ 1613227 h 1627593"/>
              <a:gd name="connsiteX4" fmla="*/ 1295400 w 9471660"/>
              <a:gd name="connsiteY4" fmla="*/ 1501140 h 1627593"/>
              <a:gd name="connsiteX5" fmla="*/ 1638300 w 9471660"/>
              <a:gd name="connsiteY5" fmla="*/ 1524000 h 1627593"/>
              <a:gd name="connsiteX6" fmla="*/ 1996440 w 9471660"/>
              <a:gd name="connsiteY6" fmla="*/ 1432560 h 1627593"/>
              <a:gd name="connsiteX7" fmla="*/ 2346960 w 9471660"/>
              <a:gd name="connsiteY7" fmla="*/ 1226820 h 1627593"/>
              <a:gd name="connsiteX8" fmla="*/ 2697480 w 9471660"/>
              <a:gd name="connsiteY8" fmla="*/ 1203960 h 1627593"/>
              <a:gd name="connsiteX9" fmla="*/ 2948940 w 9471660"/>
              <a:gd name="connsiteY9" fmla="*/ 1120140 h 1627593"/>
              <a:gd name="connsiteX10" fmla="*/ 3512820 w 9471660"/>
              <a:gd name="connsiteY10" fmla="*/ 1120140 h 1627593"/>
              <a:gd name="connsiteX11" fmla="*/ 3939540 w 9471660"/>
              <a:gd name="connsiteY11" fmla="*/ 1112520 h 1627593"/>
              <a:gd name="connsiteX12" fmla="*/ 4305300 w 9471660"/>
              <a:gd name="connsiteY12" fmla="*/ 1127760 h 1627593"/>
              <a:gd name="connsiteX13" fmla="*/ 4754880 w 9471660"/>
              <a:gd name="connsiteY13" fmla="*/ 1074420 h 1627593"/>
              <a:gd name="connsiteX14" fmla="*/ 5181600 w 9471660"/>
              <a:gd name="connsiteY14" fmla="*/ 1013460 h 1627593"/>
              <a:gd name="connsiteX15" fmla="*/ 5455920 w 9471660"/>
              <a:gd name="connsiteY15" fmla="*/ 990600 h 1627593"/>
              <a:gd name="connsiteX16" fmla="*/ 5943600 w 9471660"/>
              <a:gd name="connsiteY16" fmla="*/ 929640 h 1627593"/>
              <a:gd name="connsiteX17" fmla="*/ 6438900 w 9471660"/>
              <a:gd name="connsiteY17" fmla="*/ 929640 h 1627593"/>
              <a:gd name="connsiteX18" fmla="*/ 6842760 w 9471660"/>
              <a:gd name="connsiteY18" fmla="*/ 975360 h 1627593"/>
              <a:gd name="connsiteX19" fmla="*/ 7322820 w 9471660"/>
              <a:gd name="connsiteY19" fmla="*/ 609600 h 1627593"/>
              <a:gd name="connsiteX20" fmla="*/ 7810500 w 9471660"/>
              <a:gd name="connsiteY20" fmla="*/ 563880 h 1627593"/>
              <a:gd name="connsiteX21" fmla="*/ 8267700 w 9471660"/>
              <a:gd name="connsiteY21" fmla="*/ 571500 h 1627593"/>
              <a:gd name="connsiteX22" fmla="*/ 8763000 w 9471660"/>
              <a:gd name="connsiteY22" fmla="*/ 457200 h 1627593"/>
              <a:gd name="connsiteX23" fmla="*/ 9250680 w 9471660"/>
              <a:gd name="connsiteY23" fmla="*/ 190500 h 1627593"/>
              <a:gd name="connsiteX24" fmla="*/ 9471660 w 9471660"/>
              <a:gd name="connsiteY24" fmla="*/ 0 h 1627593"/>
              <a:gd name="connsiteX0" fmla="*/ 0 w 9471660"/>
              <a:gd name="connsiteY0" fmla="*/ 1562100 h 1630327"/>
              <a:gd name="connsiteX1" fmla="*/ 320285 w 9471660"/>
              <a:gd name="connsiteY1" fmla="*/ 1545631 h 1630327"/>
              <a:gd name="connsiteX2" fmla="*/ 762000 w 9471660"/>
              <a:gd name="connsiteY2" fmla="*/ 1623060 h 1630327"/>
              <a:gd name="connsiteX3" fmla="*/ 1028946 w 9471660"/>
              <a:gd name="connsiteY3" fmla="*/ 1613227 h 1630327"/>
              <a:gd name="connsiteX4" fmla="*/ 1295400 w 9471660"/>
              <a:gd name="connsiteY4" fmla="*/ 1501140 h 1630327"/>
              <a:gd name="connsiteX5" fmla="*/ 1638300 w 9471660"/>
              <a:gd name="connsiteY5" fmla="*/ 1524000 h 1630327"/>
              <a:gd name="connsiteX6" fmla="*/ 1996440 w 9471660"/>
              <a:gd name="connsiteY6" fmla="*/ 1432560 h 1630327"/>
              <a:gd name="connsiteX7" fmla="*/ 2346960 w 9471660"/>
              <a:gd name="connsiteY7" fmla="*/ 1226820 h 1630327"/>
              <a:gd name="connsiteX8" fmla="*/ 2697480 w 9471660"/>
              <a:gd name="connsiteY8" fmla="*/ 1203960 h 1630327"/>
              <a:gd name="connsiteX9" fmla="*/ 2948940 w 9471660"/>
              <a:gd name="connsiteY9" fmla="*/ 1120140 h 1630327"/>
              <a:gd name="connsiteX10" fmla="*/ 3512820 w 9471660"/>
              <a:gd name="connsiteY10" fmla="*/ 1120140 h 1630327"/>
              <a:gd name="connsiteX11" fmla="*/ 3939540 w 9471660"/>
              <a:gd name="connsiteY11" fmla="*/ 1112520 h 1630327"/>
              <a:gd name="connsiteX12" fmla="*/ 4305300 w 9471660"/>
              <a:gd name="connsiteY12" fmla="*/ 1127760 h 1630327"/>
              <a:gd name="connsiteX13" fmla="*/ 4754880 w 9471660"/>
              <a:gd name="connsiteY13" fmla="*/ 1074420 h 1630327"/>
              <a:gd name="connsiteX14" fmla="*/ 5181600 w 9471660"/>
              <a:gd name="connsiteY14" fmla="*/ 1013460 h 1630327"/>
              <a:gd name="connsiteX15" fmla="*/ 5455920 w 9471660"/>
              <a:gd name="connsiteY15" fmla="*/ 990600 h 1630327"/>
              <a:gd name="connsiteX16" fmla="*/ 5943600 w 9471660"/>
              <a:gd name="connsiteY16" fmla="*/ 929640 h 1630327"/>
              <a:gd name="connsiteX17" fmla="*/ 6438900 w 9471660"/>
              <a:gd name="connsiteY17" fmla="*/ 929640 h 1630327"/>
              <a:gd name="connsiteX18" fmla="*/ 6842760 w 9471660"/>
              <a:gd name="connsiteY18" fmla="*/ 975360 h 1630327"/>
              <a:gd name="connsiteX19" fmla="*/ 7322820 w 9471660"/>
              <a:gd name="connsiteY19" fmla="*/ 609600 h 1630327"/>
              <a:gd name="connsiteX20" fmla="*/ 7810500 w 9471660"/>
              <a:gd name="connsiteY20" fmla="*/ 563880 h 1630327"/>
              <a:gd name="connsiteX21" fmla="*/ 8267700 w 9471660"/>
              <a:gd name="connsiteY21" fmla="*/ 571500 h 1630327"/>
              <a:gd name="connsiteX22" fmla="*/ 8763000 w 9471660"/>
              <a:gd name="connsiteY22" fmla="*/ 457200 h 1630327"/>
              <a:gd name="connsiteX23" fmla="*/ 9250680 w 9471660"/>
              <a:gd name="connsiteY23" fmla="*/ 190500 h 1630327"/>
              <a:gd name="connsiteX24" fmla="*/ 9471660 w 9471660"/>
              <a:gd name="connsiteY24" fmla="*/ 0 h 1630327"/>
              <a:gd name="connsiteX0" fmla="*/ 0 w 9471660"/>
              <a:gd name="connsiteY0" fmla="*/ 1562100 h 1613357"/>
              <a:gd name="connsiteX1" fmla="*/ 320285 w 9471660"/>
              <a:gd name="connsiteY1" fmla="*/ 1545631 h 1613357"/>
              <a:gd name="connsiteX2" fmla="*/ 820994 w 9471660"/>
              <a:gd name="connsiteY2" fmla="*/ 1475576 h 1613357"/>
              <a:gd name="connsiteX3" fmla="*/ 1028946 w 9471660"/>
              <a:gd name="connsiteY3" fmla="*/ 1613227 h 1613357"/>
              <a:gd name="connsiteX4" fmla="*/ 1295400 w 9471660"/>
              <a:gd name="connsiteY4" fmla="*/ 1501140 h 1613357"/>
              <a:gd name="connsiteX5" fmla="*/ 1638300 w 9471660"/>
              <a:gd name="connsiteY5" fmla="*/ 1524000 h 1613357"/>
              <a:gd name="connsiteX6" fmla="*/ 1996440 w 9471660"/>
              <a:gd name="connsiteY6" fmla="*/ 1432560 h 1613357"/>
              <a:gd name="connsiteX7" fmla="*/ 2346960 w 9471660"/>
              <a:gd name="connsiteY7" fmla="*/ 1226820 h 1613357"/>
              <a:gd name="connsiteX8" fmla="*/ 2697480 w 9471660"/>
              <a:gd name="connsiteY8" fmla="*/ 1203960 h 1613357"/>
              <a:gd name="connsiteX9" fmla="*/ 2948940 w 9471660"/>
              <a:gd name="connsiteY9" fmla="*/ 1120140 h 1613357"/>
              <a:gd name="connsiteX10" fmla="*/ 3512820 w 9471660"/>
              <a:gd name="connsiteY10" fmla="*/ 1120140 h 1613357"/>
              <a:gd name="connsiteX11" fmla="*/ 3939540 w 9471660"/>
              <a:gd name="connsiteY11" fmla="*/ 1112520 h 1613357"/>
              <a:gd name="connsiteX12" fmla="*/ 4305300 w 9471660"/>
              <a:gd name="connsiteY12" fmla="*/ 1127760 h 1613357"/>
              <a:gd name="connsiteX13" fmla="*/ 4754880 w 9471660"/>
              <a:gd name="connsiteY13" fmla="*/ 1074420 h 1613357"/>
              <a:gd name="connsiteX14" fmla="*/ 5181600 w 9471660"/>
              <a:gd name="connsiteY14" fmla="*/ 1013460 h 1613357"/>
              <a:gd name="connsiteX15" fmla="*/ 5455920 w 9471660"/>
              <a:gd name="connsiteY15" fmla="*/ 990600 h 1613357"/>
              <a:gd name="connsiteX16" fmla="*/ 5943600 w 9471660"/>
              <a:gd name="connsiteY16" fmla="*/ 929640 h 1613357"/>
              <a:gd name="connsiteX17" fmla="*/ 6438900 w 9471660"/>
              <a:gd name="connsiteY17" fmla="*/ 929640 h 1613357"/>
              <a:gd name="connsiteX18" fmla="*/ 6842760 w 9471660"/>
              <a:gd name="connsiteY18" fmla="*/ 975360 h 1613357"/>
              <a:gd name="connsiteX19" fmla="*/ 7322820 w 9471660"/>
              <a:gd name="connsiteY19" fmla="*/ 609600 h 1613357"/>
              <a:gd name="connsiteX20" fmla="*/ 7810500 w 9471660"/>
              <a:gd name="connsiteY20" fmla="*/ 563880 h 1613357"/>
              <a:gd name="connsiteX21" fmla="*/ 8267700 w 9471660"/>
              <a:gd name="connsiteY21" fmla="*/ 571500 h 1613357"/>
              <a:gd name="connsiteX22" fmla="*/ 8763000 w 9471660"/>
              <a:gd name="connsiteY22" fmla="*/ 457200 h 1613357"/>
              <a:gd name="connsiteX23" fmla="*/ 9250680 w 9471660"/>
              <a:gd name="connsiteY23" fmla="*/ 190500 h 1613357"/>
              <a:gd name="connsiteX24" fmla="*/ 9471660 w 9471660"/>
              <a:gd name="connsiteY24" fmla="*/ 0 h 161335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638300 w 9471660"/>
              <a:gd name="connsiteY5" fmla="*/ 1524000 h 1564247"/>
              <a:gd name="connsiteX6" fmla="*/ 1996440 w 9471660"/>
              <a:gd name="connsiteY6" fmla="*/ 1432560 h 1564247"/>
              <a:gd name="connsiteX7" fmla="*/ 2346960 w 9471660"/>
              <a:gd name="connsiteY7" fmla="*/ 1226820 h 1564247"/>
              <a:gd name="connsiteX8" fmla="*/ 2697480 w 9471660"/>
              <a:gd name="connsiteY8" fmla="*/ 1203960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1996440 w 9471660"/>
              <a:gd name="connsiteY6" fmla="*/ 1432560 h 1564247"/>
              <a:gd name="connsiteX7" fmla="*/ 2346960 w 9471660"/>
              <a:gd name="connsiteY7" fmla="*/ 1226820 h 1564247"/>
              <a:gd name="connsiteX8" fmla="*/ 2697480 w 9471660"/>
              <a:gd name="connsiteY8" fmla="*/ 1203960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346960 w 9471660"/>
              <a:gd name="connsiteY7" fmla="*/ 1226820 h 1564247"/>
              <a:gd name="connsiteX8" fmla="*/ 2697480 w 9471660"/>
              <a:gd name="connsiteY8" fmla="*/ 1203960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697480 w 9471660"/>
              <a:gd name="connsiteY8" fmla="*/ 1203960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10500 w 9471660"/>
              <a:gd name="connsiteY20" fmla="*/ 563880 h 1564247"/>
              <a:gd name="connsiteX21" fmla="*/ 8297197 w 9471660"/>
              <a:gd name="connsiteY21" fmla="*/ 473178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39997 w 9471660"/>
              <a:gd name="connsiteY20" fmla="*/ 603209 h 1564247"/>
              <a:gd name="connsiteX21" fmla="*/ 8297197 w 9471660"/>
              <a:gd name="connsiteY21" fmla="*/ 473178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39997 w 9471660"/>
              <a:gd name="connsiteY20" fmla="*/ 603209 h 1564247"/>
              <a:gd name="connsiteX21" fmla="*/ 8297197 w 9471660"/>
              <a:gd name="connsiteY21" fmla="*/ 473178 h 1564247"/>
              <a:gd name="connsiteX22" fmla="*/ 8821994 w 9471660"/>
              <a:gd name="connsiteY22" fmla="*/ 398207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39997 w 9471660"/>
              <a:gd name="connsiteY20" fmla="*/ 603209 h 1564247"/>
              <a:gd name="connsiteX21" fmla="*/ 8297197 w 9471660"/>
              <a:gd name="connsiteY21" fmla="*/ 473178 h 1564247"/>
              <a:gd name="connsiteX22" fmla="*/ 8821994 w 9471660"/>
              <a:gd name="connsiteY22" fmla="*/ 398207 h 1564247"/>
              <a:gd name="connsiteX23" fmla="*/ 9240848 w 9471660"/>
              <a:gd name="connsiteY23" fmla="*/ 131506 h 1564247"/>
              <a:gd name="connsiteX24" fmla="*/ 9471660 w 9471660"/>
              <a:gd name="connsiteY24" fmla="*/ 0 h 1564247"/>
              <a:gd name="connsiteX0" fmla="*/ 0 w 9569982"/>
              <a:gd name="connsiteY0" fmla="*/ 1552268 h 1554415"/>
              <a:gd name="connsiteX1" fmla="*/ 320285 w 9569982"/>
              <a:gd name="connsiteY1" fmla="*/ 1535799 h 1554415"/>
              <a:gd name="connsiteX2" fmla="*/ 820994 w 9569982"/>
              <a:gd name="connsiteY2" fmla="*/ 1465744 h 1554415"/>
              <a:gd name="connsiteX3" fmla="*/ 1146934 w 9569982"/>
              <a:gd name="connsiteY3" fmla="*/ 1544401 h 1554415"/>
              <a:gd name="connsiteX4" fmla="*/ 1295400 w 9569982"/>
              <a:gd name="connsiteY4" fmla="*/ 1491308 h 1554415"/>
              <a:gd name="connsiteX5" fmla="*/ 1736622 w 9569982"/>
              <a:gd name="connsiteY5" fmla="*/ 1356851 h 1554415"/>
              <a:gd name="connsiteX6" fmla="*/ 2094762 w 9569982"/>
              <a:gd name="connsiteY6" fmla="*/ 1275244 h 1554415"/>
              <a:gd name="connsiteX7" fmla="*/ 2435451 w 9569982"/>
              <a:gd name="connsiteY7" fmla="*/ 1315310 h 1554415"/>
              <a:gd name="connsiteX8" fmla="*/ 2825300 w 9569982"/>
              <a:gd name="connsiteY8" fmla="*/ 1233457 h 1554415"/>
              <a:gd name="connsiteX9" fmla="*/ 3175082 w 9569982"/>
              <a:gd name="connsiteY9" fmla="*/ 1070979 h 1554415"/>
              <a:gd name="connsiteX10" fmla="*/ 3552149 w 9569982"/>
              <a:gd name="connsiteY10" fmla="*/ 1139804 h 1554415"/>
              <a:gd name="connsiteX11" fmla="*/ 3939540 w 9569982"/>
              <a:gd name="connsiteY11" fmla="*/ 1102688 h 1554415"/>
              <a:gd name="connsiteX12" fmla="*/ 4305300 w 9569982"/>
              <a:gd name="connsiteY12" fmla="*/ 1117928 h 1554415"/>
              <a:gd name="connsiteX13" fmla="*/ 4754880 w 9569982"/>
              <a:gd name="connsiteY13" fmla="*/ 1064588 h 1554415"/>
              <a:gd name="connsiteX14" fmla="*/ 5181600 w 9569982"/>
              <a:gd name="connsiteY14" fmla="*/ 1003628 h 1554415"/>
              <a:gd name="connsiteX15" fmla="*/ 5455920 w 9569982"/>
              <a:gd name="connsiteY15" fmla="*/ 980768 h 1554415"/>
              <a:gd name="connsiteX16" fmla="*/ 5943600 w 9569982"/>
              <a:gd name="connsiteY16" fmla="*/ 919808 h 1554415"/>
              <a:gd name="connsiteX17" fmla="*/ 6438900 w 9569982"/>
              <a:gd name="connsiteY17" fmla="*/ 919808 h 1554415"/>
              <a:gd name="connsiteX18" fmla="*/ 6832928 w 9569982"/>
              <a:gd name="connsiteY18" fmla="*/ 837709 h 1554415"/>
              <a:gd name="connsiteX19" fmla="*/ 7352317 w 9569982"/>
              <a:gd name="connsiteY19" fmla="*/ 521110 h 1554415"/>
              <a:gd name="connsiteX20" fmla="*/ 7839997 w 9569982"/>
              <a:gd name="connsiteY20" fmla="*/ 593377 h 1554415"/>
              <a:gd name="connsiteX21" fmla="*/ 8297197 w 9569982"/>
              <a:gd name="connsiteY21" fmla="*/ 463346 h 1554415"/>
              <a:gd name="connsiteX22" fmla="*/ 8821994 w 9569982"/>
              <a:gd name="connsiteY22" fmla="*/ 388375 h 1554415"/>
              <a:gd name="connsiteX23" fmla="*/ 9240848 w 9569982"/>
              <a:gd name="connsiteY23" fmla="*/ 121674 h 1554415"/>
              <a:gd name="connsiteX24" fmla="*/ 9569982 w 9569982"/>
              <a:gd name="connsiteY24" fmla="*/ 0 h 1554415"/>
              <a:gd name="connsiteX0" fmla="*/ 0 w 9569982"/>
              <a:gd name="connsiteY0" fmla="*/ 1552268 h 1554415"/>
              <a:gd name="connsiteX1" fmla="*/ 320285 w 9569982"/>
              <a:gd name="connsiteY1" fmla="*/ 1535799 h 1554415"/>
              <a:gd name="connsiteX2" fmla="*/ 820994 w 9569982"/>
              <a:gd name="connsiteY2" fmla="*/ 1465744 h 1554415"/>
              <a:gd name="connsiteX3" fmla="*/ 1146934 w 9569982"/>
              <a:gd name="connsiteY3" fmla="*/ 1544401 h 1554415"/>
              <a:gd name="connsiteX4" fmla="*/ 1295400 w 9569982"/>
              <a:gd name="connsiteY4" fmla="*/ 1491308 h 1554415"/>
              <a:gd name="connsiteX5" fmla="*/ 1736622 w 9569982"/>
              <a:gd name="connsiteY5" fmla="*/ 1356851 h 1554415"/>
              <a:gd name="connsiteX6" fmla="*/ 2094762 w 9569982"/>
              <a:gd name="connsiteY6" fmla="*/ 1275244 h 1554415"/>
              <a:gd name="connsiteX7" fmla="*/ 2435451 w 9569982"/>
              <a:gd name="connsiteY7" fmla="*/ 1315310 h 1554415"/>
              <a:gd name="connsiteX8" fmla="*/ 2825300 w 9569982"/>
              <a:gd name="connsiteY8" fmla="*/ 1233457 h 1554415"/>
              <a:gd name="connsiteX9" fmla="*/ 3175082 w 9569982"/>
              <a:gd name="connsiteY9" fmla="*/ 1070979 h 1554415"/>
              <a:gd name="connsiteX10" fmla="*/ 3552149 w 9569982"/>
              <a:gd name="connsiteY10" fmla="*/ 1139804 h 1554415"/>
              <a:gd name="connsiteX11" fmla="*/ 3939540 w 9569982"/>
              <a:gd name="connsiteY11" fmla="*/ 1102688 h 1554415"/>
              <a:gd name="connsiteX12" fmla="*/ 4305300 w 9569982"/>
              <a:gd name="connsiteY12" fmla="*/ 1117928 h 1554415"/>
              <a:gd name="connsiteX13" fmla="*/ 4754880 w 9569982"/>
              <a:gd name="connsiteY13" fmla="*/ 1064588 h 1554415"/>
              <a:gd name="connsiteX14" fmla="*/ 5181600 w 9569982"/>
              <a:gd name="connsiteY14" fmla="*/ 1003628 h 1554415"/>
              <a:gd name="connsiteX15" fmla="*/ 5455920 w 9569982"/>
              <a:gd name="connsiteY15" fmla="*/ 980768 h 1554415"/>
              <a:gd name="connsiteX16" fmla="*/ 5943600 w 9569982"/>
              <a:gd name="connsiteY16" fmla="*/ 919808 h 1554415"/>
              <a:gd name="connsiteX17" fmla="*/ 6438900 w 9569982"/>
              <a:gd name="connsiteY17" fmla="*/ 919808 h 1554415"/>
              <a:gd name="connsiteX18" fmla="*/ 6862425 w 9569982"/>
              <a:gd name="connsiteY18" fmla="*/ 719722 h 1554415"/>
              <a:gd name="connsiteX19" fmla="*/ 7352317 w 9569982"/>
              <a:gd name="connsiteY19" fmla="*/ 521110 h 1554415"/>
              <a:gd name="connsiteX20" fmla="*/ 7839997 w 9569982"/>
              <a:gd name="connsiteY20" fmla="*/ 593377 h 1554415"/>
              <a:gd name="connsiteX21" fmla="*/ 8297197 w 9569982"/>
              <a:gd name="connsiteY21" fmla="*/ 463346 h 1554415"/>
              <a:gd name="connsiteX22" fmla="*/ 8821994 w 9569982"/>
              <a:gd name="connsiteY22" fmla="*/ 388375 h 1554415"/>
              <a:gd name="connsiteX23" fmla="*/ 9240848 w 9569982"/>
              <a:gd name="connsiteY23" fmla="*/ 121674 h 1554415"/>
              <a:gd name="connsiteX24" fmla="*/ 9569982 w 9569982"/>
              <a:gd name="connsiteY24" fmla="*/ 0 h 1554415"/>
              <a:gd name="connsiteX0" fmla="*/ 0 w 9569982"/>
              <a:gd name="connsiteY0" fmla="*/ 1552268 h 1554415"/>
              <a:gd name="connsiteX1" fmla="*/ 320285 w 9569982"/>
              <a:gd name="connsiteY1" fmla="*/ 1535799 h 1554415"/>
              <a:gd name="connsiteX2" fmla="*/ 820994 w 9569982"/>
              <a:gd name="connsiteY2" fmla="*/ 1465744 h 1554415"/>
              <a:gd name="connsiteX3" fmla="*/ 1146934 w 9569982"/>
              <a:gd name="connsiteY3" fmla="*/ 1544401 h 1554415"/>
              <a:gd name="connsiteX4" fmla="*/ 1295400 w 9569982"/>
              <a:gd name="connsiteY4" fmla="*/ 1491308 h 1554415"/>
              <a:gd name="connsiteX5" fmla="*/ 1736622 w 9569982"/>
              <a:gd name="connsiteY5" fmla="*/ 1356851 h 1554415"/>
              <a:gd name="connsiteX6" fmla="*/ 2094762 w 9569982"/>
              <a:gd name="connsiteY6" fmla="*/ 1275244 h 1554415"/>
              <a:gd name="connsiteX7" fmla="*/ 2435451 w 9569982"/>
              <a:gd name="connsiteY7" fmla="*/ 1315310 h 1554415"/>
              <a:gd name="connsiteX8" fmla="*/ 2825300 w 9569982"/>
              <a:gd name="connsiteY8" fmla="*/ 1233457 h 1554415"/>
              <a:gd name="connsiteX9" fmla="*/ 3175082 w 9569982"/>
              <a:gd name="connsiteY9" fmla="*/ 1070979 h 1554415"/>
              <a:gd name="connsiteX10" fmla="*/ 3552149 w 9569982"/>
              <a:gd name="connsiteY10" fmla="*/ 1139804 h 1554415"/>
              <a:gd name="connsiteX11" fmla="*/ 3939540 w 9569982"/>
              <a:gd name="connsiteY11" fmla="*/ 1102688 h 1554415"/>
              <a:gd name="connsiteX12" fmla="*/ 4305300 w 9569982"/>
              <a:gd name="connsiteY12" fmla="*/ 1117928 h 1554415"/>
              <a:gd name="connsiteX13" fmla="*/ 4754880 w 9569982"/>
              <a:gd name="connsiteY13" fmla="*/ 1064588 h 1554415"/>
              <a:gd name="connsiteX14" fmla="*/ 5181600 w 9569982"/>
              <a:gd name="connsiteY14" fmla="*/ 1003628 h 1554415"/>
              <a:gd name="connsiteX15" fmla="*/ 5455920 w 9569982"/>
              <a:gd name="connsiteY15" fmla="*/ 980768 h 1554415"/>
              <a:gd name="connsiteX16" fmla="*/ 5943600 w 9569982"/>
              <a:gd name="connsiteY16" fmla="*/ 919808 h 1554415"/>
              <a:gd name="connsiteX17" fmla="*/ 6350409 w 9569982"/>
              <a:gd name="connsiteY17" fmla="*/ 821485 h 1554415"/>
              <a:gd name="connsiteX18" fmla="*/ 6862425 w 9569982"/>
              <a:gd name="connsiteY18" fmla="*/ 719722 h 1554415"/>
              <a:gd name="connsiteX19" fmla="*/ 7352317 w 9569982"/>
              <a:gd name="connsiteY19" fmla="*/ 521110 h 1554415"/>
              <a:gd name="connsiteX20" fmla="*/ 7839997 w 9569982"/>
              <a:gd name="connsiteY20" fmla="*/ 593377 h 1554415"/>
              <a:gd name="connsiteX21" fmla="*/ 8297197 w 9569982"/>
              <a:gd name="connsiteY21" fmla="*/ 463346 h 1554415"/>
              <a:gd name="connsiteX22" fmla="*/ 8821994 w 9569982"/>
              <a:gd name="connsiteY22" fmla="*/ 388375 h 1554415"/>
              <a:gd name="connsiteX23" fmla="*/ 9240848 w 9569982"/>
              <a:gd name="connsiteY23" fmla="*/ 121674 h 1554415"/>
              <a:gd name="connsiteX24" fmla="*/ 9569982 w 9569982"/>
              <a:gd name="connsiteY24" fmla="*/ 0 h 155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69982" h="1554415">
                <a:moveTo>
                  <a:pt x="0" y="1552268"/>
                </a:moveTo>
                <a:cubicBezTo>
                  <a:pt x="214630" y="1558618"/>
                  <a:pt x="183453" y="1550220"/>
                  <a:pt x="320285" y="1535799"/>
                </a:cubicBezTo>
                <a:cubicBezTo>
                  <a:pt x="457117" y="1521378"/>
                  <a:pt x="683219" y="1464310"/>
                  <a:pt x="820994" y="1465744"/>
                </a:cubicBezTo>
                <a:cubicBezTo>
                  <a:pt x="958769" y="1467178"/>
                  <a:pt x="1067866" y="1540140"/>
                  <a:pt x="1146934" y="1544401"/>
                </a:cubicBezTo>
                <a:cubicBezTo>
                  <a:pt x="1226002" y="1548662"/>
                  <a:pt x="1197119" y="1522566"/>
                  <a:pt x="1295400" y="1491308"/>
                </a:cubicBezTo>
                <a:cubicBezTo>
                  <a:pt x="1393681" y="1460050"/>
                  <a:pt x="1603395" y="1392862"/>
                  <a:pt x="1736622" y="1356851"/>
                </a:cubicBezTo>
                <a:cubicBezTo>
                  <a:pt x="1869849" y="1320840"/>
                  <a:pt x="1978291" y="1282168"/>
                  <a:pt x="2094762" y="1275244"/>
                </a:cubicBezTo>
                <a:cubicBezTo>
                  <a:pt x="2211234" y="1268321"/>
                  <a:pt x="2313695" y="1322274"/>
                  <a:pt x="2435451" y="1315310"/>
                </a:cubicBezTo>
                <a:cubicBezTo>
                  <a:pt x="2557207" y="1308346"/>
                  <a:pt x="2702028" y="1274179"/>
                  <a:pt x="2825300" y="1233457"/>
                </a:cubicBezTo>
                <a:cubicBezTo>
                  <a:pt x="2948572" y="1192735"/>
                  <a:pt x="3053941" y="1086588"/>
                  <a:pt x="3175082" y="1070979"/>
                </a:cubicBezTo>
                <a:cubicBezTo>
                  <a:pt x="3296224" y="1055370"/>
                  <a:pt x="3424739" y="1134519"/>
                  <a:pt x="3552149" y="1139804"/>
                </a:cubicBezTo>
                <a:cubicBezTo>
                  <a:pt x="3679559" y="1145089"/>
                  <a:pt x="3814015" y="1106334"/>
                  <a:pt x="3939540" y="1102688"/>
                </a:cubicBezTo>
                <a:cubicBezTo>
                  <a:pt x="4065065" y="1099042"/>
                  <a:pt x="4169410" y="1124278"/>
                  <a:pt x="4305300" y="1117928"/>
                </a:cubicBezTo>
                <a:cubicBezTo>
                  <a:pt x="4441190" y="1111578"/>
                  <a:pt x="4608830" y="1083638"/>
                  <a:pt x="4754880" y="1064588"/>
                </a:cubicBezTo>
                <a:cubicBezTo>
                  <a:pt x="4900930" y="1045538"/>
                  <a:pt x="5064760" y="1017598"/>
                  <a:pt x="5181600" y="1003628"/>
                </a:cubicBezTo>
                <a:cubicBezTo>
                  <a:pt x="5298440" y="989658"/>
                  <a:pt x="5328920" y="994738"/>
                  <a:pt x="5455920" y="980768"/>
                </a:cubicBezTo>
                <a:cubicBezTo>
                  <a:pt x="5582920" y="966798"/>
                  <a:pt x="5794519" y="946355"/>
                  <a:pt x="5943600" y="919808"/>
                </a:cubicBezTo>
                <a:cubicBezTo>
                  <a:pt x="6092681" y="893261"/>
                  <a:pt x="6197272" y="854833"/>
                  <a:pt x="6350409" y="821485"/>
                </a:cubicBezTo>
                <a:cubicBezTo>
                  <a:pt x="6503547" y="788137"/>
                  <a:pt x="6695440" y="769785"/>
                  <a:pt x="6862425" y="719722"/>
                </a:cubicBezTo>
                <a:cubicBezTo>
                  <a:pt x="7029410" y="669660"/>
                  <a:pt x="7189388" y="542168"/>
                  <a:pt x="7352317" y="521110"/>
                </a:cubicBezTo>
                <a:cubicBezTo>
                  <a:pt x="7515246" y="500052"/>
                  <a:pt x="7682517" y="603004"/>
                  <a:pt x="7839997" y="593377"/>
                </a:cubicBezTo>
                <a:cubicBezTo>
                  <a:pt x="7997477" y="583750"/>
                  <a:pt x="8133531" y="497513"/>
                  <a:pt x="8297197" y="463346"/>
                </a:cubicBezTo>
                <a:cubicBezTo>
                  <a:pt x="8460863" y="429179"/>
                  <a:pt x="8664719" y="445320"/>
                  <a:pt x="8821994" y="388375"/>
                </a:cubicBezTo>
                <a:cubicBezTo>
                  <a:pt x="8979269" y="331430"/>
                  <a:pt x="9122738" y="197874"/>
                  <a:pt x="9240848" y="121674"/>
                </a:cubicBezTo>
                <a:cubicBezTo>
                  <a:pt x="9358958" y="45474"/>
                  <a:pt x="9518547" y="57150"/>
                  <a:pt x="9569982"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a:solidFill>
                <a:prstClr val="white"/>
              </a:solidFill>
              <a:latin typeface="Arial" panose="020B0604020202020204"/>
            </a:endParaRPr>
          </a:p>
        </p:txBody>
      </p:sp>
      <p:sp>
        <p:nvSpPr>
          <p:cNvPr id="15" name="TextBox 14">
            <a:extLst>
              <a:ext uri="{FF2B5EF4-FFF2-40B4-BE49-F238E27FC236}">
                <a16:creationId xmlns:a16="http://schemas.microsoft.com/office/drawing/2014/main" id="{2E470B82-F8DB-44AA-95AB-5FDD92667AB7}"/>
              </a:ext>
            </a:extLst>
          </p:cNvPr>
          <p:cNvSpPr txBox="1"/>
          <p:nvPr/>
        </p:nvSpPr>
        <p:spPr>
          <a:xfrm>
            <a:off x="3539614" y="4778401"/>
            <a:ext cx="3559279" cy="748795"/>
          </a:xfrm>
          <a:prstGeom prst="rect">
            <a:avLst/>
          </a:prstGeom>
          <a:noFill/>
        </p:spPr>
        <p:txBody>
          <a:bodyPr wrap="square" rtlCol="0">
            <a:spAutoFit/>
          </a:bodyPr>
          <a:lstStyle/>
          <a:p>
            <a:pPr algn="ctr">
              <a:defRPr/>
            </a:pPr>
            <a:r>
              <a:rPr lang="en-US" sz="2133" dirty="0">
                <a:solidFill>
                  <a:prstClr val="black"/>
                </a:solidFill>
                <a:latin typeface="Cambria" panose="02040503050406030204" pitchFamily="18" charset="0"/>
                <a:ea typeface="Cambria" panose="02040503050406030204" pitchFamily="18" charset="0"/>
              </a:rPr>
              <a:t>equipotential surfaces</a:t>
            </a:r>
          </a:p>
          <a:p>
            <a:pPr algn="ctr">
              <a:defRPr/>
            </a:pPr>
            <a:r>
              <a:rPr lang="en-US" sz="2133" dirty="0">
                <a:solidFill>
                  <a:prstClr val="black"/>
                </a:solidFill>
                <a:latin typeface="Cambria" panose="02040503050406030204" pitchFamily="18" charset="0"/>
                <a:ea typeface="Cambria" panose="02040503050406030204" pitchFamily="18" charset="0"/>
              </a:rPr>
              <a:t>(equal gravity)</a:t>
            </a:r>
          </a:p>
        </p:txBody>
      </p:sp>
      <p:sp>
        <p:nvSpPr>
          <p:cNvPr id="16" name="Freeform: Shape 15">
            <a:extLst>
              <a:ext uri="{FF2B5EF4-FFF2-40B4-BE49-F238E27FC236}">
                <a16:creationId xmlns:a16="http://schemas.microsoft.com/office/drawing/2014/main" id="{003D04FF-8AD5-4606-AE96-41798079B9F1}"/>
              </a:ext>
            </a:extLst>
          </p:cNvPr>
          <p:cNvSpPr/>
          <p:nvPr/>
        </p:nvSpPr>
        <p:spPr>
          <a:xfrm>
            <a:off x="1360171" y="4651217"/>
            <a:ext cx="9471660" cy="1562503"/>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9219"/>
              <a:gd name="connsiteX1" fmla="*/ 556260 w 9471660"/>
              <a:gd name="connsiteY1" fmla="*/ 1486637 h 1639219"/>
              <a:gd name="connsiteX2" fmla="*/ 762000 w 9471660"/>
              <a:gd name="connsiteY2" fmla="*/ 1623060 h 1639219"/>
              <a:gd name="connsiteX3" fmla="*/ 960120 w 9471660"/>
              <a:gd name="connsiteY3" fmla="*/ 1623060 h 1639219"/>
              <a:gd name="connsiteX4" fmla="*/ 1295400 w 9471660"/>
              <a:gd name="connsiteY4" fmla="*/ 1501140 h 1639219"/>
              <a:gd name="connsiteX5" fmla="*/ 1638300 w 9471660"/>
              <a:gd name="connsiteY5" fmla="*/ 1524000 h 1639219"/>
              <a:gd name="connsiteX6" fmla="*/ 1996440 w 9471660"/>
              <a:gd name="connsiteY6" fmla="*/ 1432560 h 1639219"/>
              <a:gd name="connsiteX7" fmla="*/ 2346960 w 9471660"/>
              <a:gd name="connsiteY7" fmla="*/ 1226820 h 1639219"/>
              <a:gd name="connsiteX8" fmla="*/ 2697480 w 9471660"/>
              <a:gd name="connsiteY8" fmla="*/ 1203960 h 1639219"/>
              <a:gd name="connsiteX9" fmla="*/ 2948940 w 9471660"/>
              <a:gd name="connsiteY9" fmla="*/ 1120140 h 1639219"/>
              <a:gd name="connsiteX10" fmla="*/ 3512820 w 9471660"/>
              <a:gd name="connsiteY10" fmla="*/ 1120140 h 1639219"/>
              <a:gd name="connsiteX11" fmla="*/ 3939540 w 9471660"/>
              <a:gd name="connsiteY11" fmla="*/ 1112520 h 1639219"/>
              <a:gd name="connsiteX12" fmla="*/ 4305300 w 9471660"/>
              <a:gd name="connsiteY12" fmla="*/ 1127760 h 1639219"/>
              <a:gd name="connsiteX13" fmla="*/ 4754880 w 9471660"/>
              <a:gd name="connsiteY13" fmla="*/ 1074420 h 1639219"/>
              <a:gd name="connsiteX14" fmla="*/ 5181600 w 9471660"/>
              <a:gd name="connsiteY14" fmla="*/ 1013460 h 1639219"/>
              <a:gd name="connsiteX15" fmla="*/ 5455920 w 9471660"/>
              <a:gd name="connsiteY15" fmla="*/ 990600 h 1639219"/>
              <a:gd name="connsiteX16" fmla="*/ 5943600 w 9471660"/>
              <a:gd name="connsiteY16" fmla="*/ 929640 h 1639219"/>
              <a:gd name="connsiteX17" fmla="*/ 6438900 w 9471660"/>
              <a:gd name="connsiteY17" fmla="*/ 929640 h 1639219"/>
              <a:gd name="connsiteX18" fmla="*/ 6842760 w 9471660"/>
              <a:gd name="connsiteY18" fmla="*/ 975360 h 1639219"/>
              <a:gd name="connsiteX19" fmla="*/ 7322820 w 9471660"/>
              <a:gd name="connsiteY19" fmla="*/ 609600 h 1639219"/>
              <a:gd name="connsiteX20" fmla="*/ 7810500 w 9471660"/>
              <a:gd name="connsiteY20" fmla="*/ 563880 h 1639219"/>
              <a:gd name="connsiteX21" fmla="*/ 8267700 w 9471660"/>
              <a:gd name="connsiteY21" fmla="*/ 571500 h 1639219"/>
              <a:gd name="connsiteX22" fmla="*/ 8763000 w 9471660"/>
              <a:gd name="connsiteY22" fmla="*/ 457200 h 1639219"/>
              <a:gd name="connsiteX23" fmla="*/ 9250680 w 9471660"/>
              <a:gd name="connsiteY23" fmla="*/ 190500 h 1639219"/>
              <a:gd name="connsiteX24" fmla="*/ 9471660 w 9471660"/>
              <a:gd name="connsiteY24" fmla="*/ 0 h 1639219"/>
              <a:gd name="connsiteX0" fmla="*/ 0 w 9471660"/>
              <a:gd name="connsiteY0" fmla="*/ 1562100 h 1623066"/>
              <a:gd name="connsiteX1" fmla="*/ 556260 w 9471660"/>
              <a:gd name="connsiteY1" fmla="*/ 1486637 h 1623066"/>
              <a:gd name="connsiteX2" fmla="*/ 870155 w 9471660"/>
              <a:gd name="connsiteY2" fmla="*/ 1495240 h 1623066"/>
              <a:gd name="connsiteX3" fmla="*/ 960120 w 9471660"/>
              <a:gd name="connsiteY3" fmla="*/ 1623060 h 1623066"/>
              <a:gd name="connsiteX4" fmla="*/ 1295400 w 9471660"/>
              <a:gd name="connsiteY4" fmla="*/ 1501140 h 1623066"/>
              <a:gd name="connsiteX5" fmla="*/ 1638300 w 9471660"/>
              <a:gd name="connsiteY5" fmla="*/ 1524000 h 1623066"/>
              <a:gd name="connsiteX6" fmla="*/ 1996440 w 9471660"/>
              <a:gd name="connsiteY6" fmla="*/ 1432560 h 1623066"/>
              <a:gd name="connsiteX7" fmla="*/ 2346960 w 9471660"/>
              <a:gd name="connsiteY7" fmla="*/ 1226820 h 1623066"/>
              <a:gd name="connsiteX8" fmla="*/ 2697480 w 9471660"/>
              <a:gd name="connsiteY8" fmla="*/ 1203960 h 1623066"/>
              <a:gd name="connsiteX9" fmla="*/ 2948940 w 9471660"/>
              <a:gd name="connsiteY9" fmla="*/ 1120140 h 1623066"/>
              <a:gd name="connsiteX10" fmla="*/ 3512820 w 9471660"/>
              <a:gd name="connsiteY10" fmla="*/ 1120140 h 1623066"/>
              <a:gd name="connsiteX11" fmla="*/ 3939540 w 9471660"/>
              <a:gd name="connsiteY11" fmla="*/ 1112520 h 1623066"/>
              <a:gd name="connsiteX12" fmla="*/ 4305300 w 9471660"/>
              <a:gd name="connsiteY12" fmla="*/ 1127760 h 1623066"/>
              <a:gd name="connsiteX13" fmla="*/ 4754880 w 9471660"/>
              <a:gd name="connsiteY13" fmla="*/ 1074420 h 1623066"/>
              <a:gd name="connsiteX14" fmla="*/ 5181600 w 9471660"/>
              <a:gd name="connsiteY14" fmla="*/ 1013460 h 1623066"/>
              <a:gd name="connsiteX15" fmla="*/ 5455920 w 9471660"/>
              <a:gd name="connsiteY15" fmla="*/ 990600 h 1623066"/>
              <a:gd name="connsiteX16" fmla="*/ 5943600 w 9471660"/>
              <a:gd name="connsiteY16" fmla="*/ 929640 h 1623066"/>
              <a:gd name="connsiteX17" fmla="*/ 6438900 w 9471660"/>
              <a:gd name="connsiteY17" fmla="*/ 929640 h 1623066"/>
              <a:gd name="connsiteX18" fmla="*/ 6842760 w 9471660"/>
              <a:gd name="connsiteY18" fmla="*/ 975360 h 1623066"/>
              <a:gd name="connsiteX19" fmla="*/ 7322820 w 9471660"/>
              <a:gd name="connsiteY19" fmla="*/ 609600 h 1623066"/>
              <a:gd name="connsiteX20" fmla="*/ 7810500 w 9471660"/>
              <a:gd name="connsiteY20" fmla="*/ 563880 h 1623066"/>
              <a:gd name="connsiteX21" fmla="*/ 8267700 w 9471660"/>
              <a:gd name="connsiteY21" fmla="*/ 571500 h 1623066"/>
              <a:gd name="connsiteX22" fmla="*/ 8763000 w 9471660"/>
              <a:gd name="connsiteY22" fmla="*/ 457200 h 1623066"/>
              <a:gd name="connsiteX23" fmla="*/ 9250680 w 9471660"/>
              <a:gd name="connsiteY23" fmla="*/ 190500 h 1623066"/>
              <a:gd name="connsiteX24" fmla="*/ 9471660 w 9471660"/>
              <a:gd name="connsiteY24" fmla="*/ 0 h 1623066"/>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295400 w 9471660"/>
              <a:gd name="connsiteY4" fmla="*/ 1501140 h 1562502"/>
              <a:gd name="connsiteX5" fmla="*/ 1638300 w 9471660"/>
              <a:gd name="connsiteY5" fmla="*/ 1524000 h 1562502"/>
              <a:gd name="connsiteX6" fmla="*/ 1996440 w 9471660"/>
              <a:gd name="connsiteY6" fmla="*/ 1432560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120140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638300 w 9471660"/>
              <a:gd name="connsiteY5" fmla="*/ 1524000 h 1562502"/>
              <a:gd name="connsiteX6" fmla="*/ 1996440 w 9471660"/>
              <a:gd name="connsiteY6" fmla="*/ 1432560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120140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1996440 w 9471660"/>
              <a:gd name="connsiteY6" fmla="*/ 1432560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120140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120140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810500 w 9471660"/>
              <a:gd name="connsiteY20" fmla="*/ 563880 h 1562502"/>
              <a:gd name="connsiteX21" fmla="*/ 7950978 w 9471660"/>
              <a:gd name="connsiteY21" fmla="*/ 481223 h 1562502"/>
              <a:gd name="connsiteX22" fmla="*/ 8267700 w 9471660"/>
              <a:gd name="connsiteY22" fmla="*/ 571500 h 1562502"/>
              <a:gd name="connsiteX23" fmla="*/ 8763000 w 9471660"/>
              <a:gd name="connsiteY23" fmla="*/ 457200 h 1562502"/>
              <a:gd name="connsiteX24" fmla="*/ 9250680 w 9471660"/>
              <a:gd name="connsiteY24" fmla="*/ 190500 h 1562502"/>
              <a:gd name="connsiteX25" fmla="*/ 9471660 w 9471660"/>
              <a:gd name="connsiteY25"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810500 w 9471660"/>
              <a:gd name="connsiteY20" fmla="*/ 563880 h 1562502"/>
              <a:gd name="connsiteX21" fmla="*/ 7950978 w 9471660"/>
              <a:gd name="connsiteY21" fmla="*/ 481223 h 1562502"/>
              <a:gd name="connsiteX22" fmla="*/ 8434848 w 9471660"/>
              <a:gd name="connsiteY22" fmla="*/ 345358 h 1562502"/>
              <a:gd name="connsiteX23" fmla="*/ 8763000 w 9471660"/>
              <a:gd name="connsiteY23" fmla="*/ 457200 h 1562502"/>
              <a:gd name="connsiteX24" fmla="*/ 9250680 w 9471660"/>
              <a:gd name="connsiteY24" fmla="*/ 190500 h 1562502"/>
              <a:gd name="connsiteX25" fmla="*/ 9471660 w 9471660"/>
              <a:gd name="connsiteY25"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810500 w 9471660"/>
              <a:gd name="connsiteY20" fmla="*/ 563880 h 1562502"/>
              <a:gd name="connsiteX21" fmla="*/ 7950978 w 9471660"/>
              <a:gd name="connsiteY21" fmla="*/ 481223 h 1562502"/>
              <a:gd name="connsiteX22" fmla="*/ 8434848 w 9471660"/>
              <a:gd name="connsiteY22" fmla="*/ 345358 h 1562502"/>
              <a:gd name="connsiteX23" fmla="*/ 8763000 w 9471660"/>
              <a:gd name="connsiteY23" fmla="*/ 457200 h 1562502"/>
              <a:gd name="connsiteX24" fmla="*/ 8855546 w 9471660"/>
              <a:gd name="connsiteY24" fmla="*/ 323907 h 1562502"/>
              <a:gd name="connsiteX25" fmla="*/ 9250680 w 9471660"/>
              <a:gd name="connsiteY25" fmla="*/ 190500 h 1562502"/>
              <a:gd name="connsiteX26" fmla="*/ 9471660 w 9471660"/>
              <a:gd name="connsiteY26"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672849 w 9471660"/>
              <a:gd name="connsiteY20" fmla="*/ 445893 h 1562502"/>
              <a:gd name="connsiteX21" fmla="*/ 7950978 w 9471660"/>
              <a:gd name="connsiteY21" fmla="*/ 481223 h 1562502"/>
              <a:gd name="connsiteX22" fmla="*/ 8434848 w 9471660"/>
              <a:gd name="connsiteY22" fmla="*/ 345358 h 1562502"/>
              <a:gd name="connsiteX23" fmla="*/ 8763000 w 9471660"/>
              <a:gd name="connsiteY23" fmla="*/ 457200 h 1562502"/>
              <a:gd name="connsiteX24" fmla="*/ 8855546 w 9471660"/>
              <a:gd name="connsiteY24" fmla="*/ 323907 h 1562502"/>
              <a:gd name="connsiteX25" fmla="*/ 9250680 w 9471660"/>
              <a:gd name="connsiteY25" fmla="*/ 190500 h 1562502"/>
              <a:gd name="connsiteX26" fmla="*/ 9471660 w 9471660"/>
              <a:gd name="connsiteY26"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672849 w 9471660"/>
              <a:gd name="connsiteY20" fmla="*/ 445893 h 1562502"/>
              <a:gd name="connsiteX21" fmla="*/ 8068965 w 9471660"/>
              <a:gd name="connsiteY21" fmla="*/ 412397 h 1562502"/>
              <a:gd name="connsiteX22" fmla="*/ 8434848 w 9471660"/>
              <a:gd name="connsiteY22" fmla="*/ 345358 h 1562502"/>
              <a:gd name="connsiteX23" fmla="*/ 8763000 w 9471660"/>
              <a:gd name="connsiteY23" fmla="*/ 457200 h 1562502"/>
              <a:gd name="connsiteX24" fmla="*/ 8855546 w 9471660"/>
              <a:gd name="connsiteY24" fmla="*/ 323907 h 1562502"/>
              <a:gd name="connsiteX25" fmla="*/ 9250680 w 9471660"/>
              <a:gd name="connsiteY25" fmla="*/ 190500 h 1562502"/>
              <a:gd name="connsiteX26" fmla="*/ 9471660 w 9471660"/>
              <a:gd name="connsiteY26"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672849 w 9471660"/>
              <a:gd name="connsiteY20" fmla="*/ 445893 h 1562502"/>
              <a:gd name="connsiteX21" fmla="*/ 8068965 w 9471660"/>
              <a:gd name="connsiteY21" fmla="*/ 412397 h 1562502"/>
              <a:gd name="connsiteX22" fmla="*/ 8434848 w 9471660"/>
              <a:gd name="connsiteY22" fmla="*/ 345358 h 1562502"/>
              <a:gd name="connsiteX23" fmla="*/ 8654845 w 9471660"/>
              <a:gd name="connsiteY23" fmla="*/ 260555 h 1562502"/>
              <a:gd name="connsiteX24" fmla="*/ 8855546 w 9471660"/>
              <a:gd name="connsiteY24" fmla="*/ 323907 h 1562502"/>
              <a:gd name="connsiteX25" fmla="*/ 9250680 w 9471660"/>
              <a:gd name="connsiteY25" fmla="*/ 190500 h 1562502"/>
              <a:gd name="connsiteX26" fmla="*/ 9471660 w 9471660"/>
              <a:gd name="connsiteY26" fmla="*/ 0 h 156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71660" h="1562502">
                <a:moveTo>
                  <a:pt x="0" y="1562100"/>
                </a:moveTo>
                <a:cubicBezTo>
                  <a:pt x="214630" y="1568450"/>
                  <a:pt x="411234" y="1497780"/>
                  <a:pt x="556260" y="1486637"/>
                </a:cubicBezTo>
                <a:cubicBezTo>
                  <a:pt x="701286" y="1475494"/>
                  <a:pt x="778264" y="1508554"/>
                  <a:pt x="870155" y="1495240"/>
                </a:cubicBezTo>
                <a:cubicBezTo>
                  <a:pt x="962046" y="1481926"/>
                  <a:pt x="1030175" y="1422155"/>
                  <a:pt x="1107604" y="1406751"/>
                </a:cubicBezTo>
                <a:cubicBezTo>
                  <a:pt x="1185033" y="1391347"/>
                  <a:pt x="1234810" y="1404579"/>
                  <a:pt x="1334730" y="1402817"/>
                </a:cubicBezTo>
                <a:cubicBezTo>
                  <a:pt x="1434650" y="1401055"/>
                  <a:pt x="1580454" y="1415803"/>
                  <a:pt x="1707126" y="1396180"/>
                </a:cubicBezTo>
                <a:cubicBezTo>
                  <a:pt x="1833798" y="1376557"/>
                  <a:pt x="1988124" y="1313304"/>
                  <a:pt x="2094763" y="1285077"/>
                </a:cubicBezTo>
                <a:cubicBezTo>
                  <a:pt x="2201402" y="1256850"/>
                  <a:pt x="2246507" y="1240339"/>
                  <a:pt x="2346960" y="1226820"/>
                </a:cubicBezTo>
                <a:cubicBezTo>
                  <a:pt x="2447413" y="1213301"/>
                  <a:pt x="2585679" y="1215185"/>
                  <a:pt x="2697480" y="1203960"/>
                </a:cubicBezTo>
                <a:cubicBezTo>
                  <a:pt x="2809281" y="1192735"/>
                  <a:pt x="2881875" y="1157052"/>
                  <a:pt x="3017765" y="1159469"/>
                </a:cubicBezTo>
                <a:cubicBezTo>
                  <a:pt x="3153655" y="1161886"/>
                  <a:pt x="3359191" y="1226287"/>
                  <a:pt x="3512820" y="1218462"/>
                </a:cubicBezTo>
                <a:cubicBezTo>
                  <a:pt x="3666449" y="1210637"/>
                  <a:pt x="3807460" y="1127637"/>
                  <a:pt x="3939540" y="1112520"/>
                </a:cubicBezTo>
                <a:cubicBezTo>
                  <a:pt x="4071620" y="1097403"/>
                  <a:pt x="4169410" y="1134110"/>
                  <a:pt x="4305300" y="1127760"/>
                </a:cubicBezTo>
                <a:cubicBezTo>
                  <a:pt x="4441190" y="1121410"/>
                  <a:pt x="4608830" y="1093470"/>
                  <a:pt x="4754880" y="1074420"/>
                </a:cubicBezTo>
                <a:cubicBezTo>
                  <a:pt x="4900930" y="1055370"/>
                  <a:pt x="5064760" y="1027430"/>
                  <a:pt x="5181600" y="1013460"/>
                </a:cubicBezTo>
                <a:cubicBezTo>
                  <a:pt x="5298440" y="999490"/>
                  <a:pt x="5328920" y="1004570"/>
                  <a:pt x="5455920" y="990600"/>
                </a:cubicBezTo>
                <a:cubicBezTo>
                  <a:pt x="5582920" y="976630"/>
                  <a:pt x="5768299" y="970936"/>
                  <a:pt x="5943600" y="929640"/>
                </a:cubicBezTo>
                <a:cubicBezTo>
                  <a:pt x="6118901" y="888344"/>
                  <a:pt x="6349672" y="772897"/>
                  <a:pt x="6507726" y="742827"/>
                </a:cubicBezTo>
                <a:cubicBezTo>
                  <a:pt x="6665780" y="712757"/>
                  <a:pt x="6747880" y="797642"/>
                  <a:pt x="6891922" y="749218"/>
                </a:cubicBezTo>
                <a:cubicBezTo>
                  <a:pt x="7035964" y="700794"/>
                  <a:pt x="7241827" y="502838"/>
                  <a:pt x="7371981" y="452284"/>
                </a:cubicBezTo>
                <a:cubicBezTo>
                  <a:pt x="7502136" y="401730"/>
                  <a:pt x="7556685" y="452541"/>
                  <a:pt x="7672849" y="445893"/>
                </a:cubicBezTo>
                <a:cubicBezTo>
                  <a:pt x="7789013" y="439245"/>
                  <a:pt x="7992765" y="411127"/>
                  <a:pt x="8068965" y="412397"/>
                </a:cubicBezTo>
                <a:cubicBezTo>
                  <a:pt x="8145165" y="413667"/>
                  <a:pt x="8337201" y="370665"/>
                  <a:pt x="8434848" y="345358"/>
                </a:cubicBezTo>
                <a:cubicBezTo>
                  <a:pt x="8532495" y="320051"/>
                  <a:pt x="8584729" y="264130"/>
                  <a:pt x="8654845" y="260555"/>
                </a:cubicBezTo>
                <a:cubicBezTo>
                  <a:pt x="8724961" y="256980"/>
                  <a:pt x="8774266" y="368357"/>
                  <a:pt x="8855546" y="323907"/>
                </a:cubicBezTo>
                <a:cubicBezTo>
                  <a:pt x="8936826" y="279457"/>
                  <a:pt x="9144717" y="265788"/>
                  <a:pt x="9250680" y="190500"/>
                </a:cubicBezTo>
                <a:cubicBezTo>
                  <a:pt x="9368790" y="114300"/>
                  <a:pt x="9420225" y="57150"/>
                  <a:pt x="947166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800">
              <a:solidFill>
                <a:prstClr val="white"/>
              </a:solidFill>
              <a:latin typeface="Arial" panose="020B0604020202020204"/>
            </a:endParaRPr>
          </a:p>
        </p:txBody>
      </p:sp>
      <p:sp>
        <p:nvSpPr>
          <p:cNvPr id="18" name="Rectangle: Rounded Corners 17">
            <a:extLst>
              <a:ext uri="{FF2B5EF4-FFF2-40B4-BE49-F238E27FC236}">
                <a16:creationId xmlns:a16="http://schemas.microsoft.com/office/drawing/2014/main" id="{52C0B3C8-EA13-4E30-9F52-3533F7153F8E}"/>
              </a:ext>
            </a:extLst>
          </p:cNvPr>
          <p:cNvSpPr/>
          <p:nvPr/>
        </p:nvSpPr>
        <p:spPr>
          <a:xfrm>
            <a:off x="1700982" y="5988109"/>
            <a:ext cx="6056671" cy="64788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4000" dirty="0">
                <a:solidFill>
                  <a:prstClr val="black"/>
                </a:solidFill>
                <a:latin typeface="Cambria" panose="02040503050406030204" pitchFamily="18" charset="0"/>
                <a:ea typeface="Cambria" panose="02040503050406030204" pitchFamily="18" charset="0"/>
              </a:rPr>
              <a:t>Geoid at Continental Scale</a:t>
            </a:r>
          </a:p>
        </p:txBody>
      </p:sp>
    </p:spTree>
    <p:extLst>
      <p:ext uri="{BB962C8B-B14F-4D97-AF65-F5344CB8AC3E}">
        <p14:creationId xmlns:p14="http://schemas.microsoft.com/office/powerpoint/2010/main" val="516757477"/>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6" y="0"/>
            <a:ext cx="9143999" cy="6858000"/>
          </a:xfrm>
          <a:prstGeom prst="rect">
            <a:avLst/>
          </a:prstGeom>
        </p:spPr>
      </p:pic>
      <p:sp>
        <p:nvSpPr>
          <p:cNvPr id="6" name="Title 4"/>
          <p:cNvSpPr txBox="1">
            <a:spLocks/>
          </p:cNvSpPr>
          <p:nvPr/>
        </p:nvSpPr>
        <p:spPr bwMode="auto">
          <a:xfrm>
            <a:off x="1524000" y="1"/>
            <a:ext cx="9144000" cy="57797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377">
              <a:defRPr/>
            </a:pPr>
            <a:r>
              <a:rPr lang="en-US" sz="2300" dirty="0">
                <a:solidFill>
                  <a:schemeClr val="tx2">
                    <a:lumMod val="75000"/>
                  </a:schemeClr>
                </a:solidFill>
                <a:latin typeface="Cambria" panose="02040503050406030204" pitchFamily="18" charset="0"/>
              </a:rPr>
              <a:t>Estimated change in orthometric heights from NAVD88 to </a:t>
            </a:r>
            <a:r>
              <a:rPr lang="en-US" sz="2300" b="1" dirty="0">
                <a:solidFill>
                  <a:schemeClr val="tx2">
                    <a:lumMod val="75000"/>
                  </a:schemeClr>
                </a:solidFill>
                <a:latin typeface="Cambria" panose="02040503050406030204" pitchFamily="18" charset="0"/>
              </a:rPr>
              <a:t>NAPGD2022</a:t>
            </a:r>
          </a:p>
        </p:txBody>
      </p:sp>
      <p:sp>
        <p:nvSpPr>
          <p:cNvPr id="4" name="TextBox 3"/>
          <p:cNvSpPr txBox="1"/>
          <p:nvPr/>
        </p:nvSpPr>
        <p:spPr>
          <a:xfrm>
            <a:off x="6156384" y="5745194"/>
            <a:ext cx="2120629" cy="923330"/>
          </a:xfrm>
          <a:prstGeom prst="rect">
            <a:avLst/>
          </a:prstGeom>
          <a:noFill/>
        </p:spPr>
        <p:txBody>
          <a:bodyPr wrap="square" rtlCol="0">
            <a:spAutoFit/>
          </a:bodyPr>
          <a:lstStyle/>
          <a:p>
            <a:pPr>
              <a:defRPr/>
            </a:pPr>
            <a:r>
              <a:rPr lang="en-US" sz="1800" b="1" i="1" dirty="0">
                <a:solidFill>
                  <a:srgbClr val="000000"/>
                </a:solidFill>
                <a:latin typeface="Calibri"/>
              </a:rPr>
              <a:t>(NAPGD2022 approximated using xGEOID16B)</a:t>
            </a:r>
          </a:p>
        </p:txBody>
      </p:sp>
    </p:spTree>
    <p:extLst>
      <p:ext uri="{BB962C8B-B14F-4D97-AF65-F5344CB8AC3E}">
        <p14:creationId xmlns:p14="http://schemas.microsoft.com/office/powerpoint/2010/main" val="93058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bwMode="auto">
          <a:xfrm>
            <a:off x="0" y="392856"/>
            <a:ext cx="12192000" cy="13953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377">
              <a:defRPr/>
            </a:pPr>
            <a:r>
              <a:rPr lang="en-US" sz="4000" b="1" dirty="0">
                <a:solidFill>
                  <a:prstClr val="black"/>
                </a:solidFill>
                <a:latin typeface="Cambria" panose="02040503050406030204" pitchFamily="18" charset="0"/>
              </a:rPr>
              <a:t>Estimated change in orthometric heights from NAVD88 to NAPGD2022</a:t>
            </a:r>
          </a:p>
        </p:txBody>
      </p:sp>
      <p:sp>
        <p:nvSpPr>
          <p:cNvPr id="2" name="TextBox 1">
            <a:extLst>
              <a:ext uri="{FF2B5EF4-FFF2-40B4-BE49-F238E27FC236}">
                <a16:creationId xmlns:a16="http://schemas.microsoft.com/office/drawing/2014/main" id="{2B126980-E04B-4C33-AA29-C38395C499C7}"/>
              </a:ext>
            </a:extLst>
          </p:cNvPr>
          <p:cNvSpPr txBox="1"/>
          <p:nvPr/>
        </p:nvSpPr>
        <p:spPr>
          <a:xfrm>
            <a:off x="1916907" y="1765014"/>
            <a:ext cx="8358187" cy="584775"/>
          </a:xfrm>
          <a:prstGeom prst="rect">
            <a:avLst/>
          </a:prstGeom>
          <a:noFill/>
        </p:spPr>
        <p:txBody>
          <a:bodyPr wrap="square" rtlCol="0">
            <a:noAutofit/>
          </a:bodyPr>
          <a:lstStyle/>
          <a:p>
            <a:pPr marL="457189" indent="-457189">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OPUS Extended Solution Report</a:t>
            </a:r>
          </a:p>
        </p:txBody>
      </p:sp>
      <p:pic>
        <p:nvPicPr>
          <p:cNvPr id="5" name="Picture 4">
            <a:extLst>
              <a:ext uri="{FF2B5EF4-FFF2-40B4-BE49-F238E27FC236}">
                <a16:creationId xmlns:a16="http://schemas.microsoft.com/office/drawing/2014/main" id="{B8277541-73C5-4ED0-AF03-93857261417E}"/>
              </a:ext>
            </a:extLst>
          </p:cNvPr>
          <p:cNvPicPr>
            <a:picLocks noChangeAspect="1"/>
          </p:cNvPicPr>
          <p:nvPr/>
        </p:nvPicPr>
        <p:blipFill rotWithShape="1">
          <a:blip r:embed="rId2"/>
          <a:srcRect b="10951"/>
          <a:stretch/>
        </p:blipFill>
        <p:spPr>
          <a:xfrm>
            <a:off x="3401258" y="2417970"/>
            <a:ext cx="6873836" cy="4315956"/>
          </a:xfrm>
          <a:prstGeom prst="rect">
            <a:avLst/>
          </a:prstGeom>
          <a:noFill/>
          <a:ln w="47625">
            <a:solidFill>
              <a:schemeClr val="bg1">
                <a:lumMod val="75000"/>
              </a:schemeClr>
            </a:solidFill>
          </a:ln>
        </p:spPr>
      </p:pic>
      <p:sp>
        <p:nvSpPr>
          <p:cNvPr id="7" name="Arrow: Right 6">
            <a:extLst>
              <a:ext uri="{FF2B5EF4-FFF2-40B4-BE49-F238E27FC236}">
                <a16:creationId xmlns:a16="http://schemas.microsoft.com/office/drawing/2014/main" id="{372923AF-0560-4CE6-9669-9919E08C6233}"/>
              </a:ext>
            </a:extLst>
          </p:cNvPr>
          <p:cNvSpPr/>
          <p:nvPr/>
        </p:nvSpPr>
        <p:spPr>
          <a:xfrm>
            <a:off x="2166942" y="4211107"/>
            <a:ext cx="1320044" cy="863887"/>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defRPr/>
            </a:pPr>
            <a:endParaRPr lang="en-US" sz="1800">
              <a:solidFill>
                <a:prstClr val="white"/>
              </a:solidFill>
              <a:latin typeface="Arial" panose="020B0604020202020204"/>
            </a:endParaRPr>
          </a:p>
        </p:txBody>
      </p:sp>
    </p:spTree>
    <p:extLst>
      <p:ext uri="{BB962C8B-B14F-4D97-AF65-F5344CB8AC3E}">
        <p14:creationId xmlns:p14="http://schemas.microsoft.com/office/powerpoint/2010/main" val="143305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126980-E04B-4C33-AA29-C38395C499C7}"/>
              </a:ext>
            </a:extLst>
          </p:cNvPr>
          <p:cNvSpPr txBox="1"/>
          <p:nvPr/>
        </p:nvSpPr>
        <p:spPr>
          <a:xfrm>
            <a:off x="1916907" y="1765014"/>
            <a:ext cx="8358187" cy="584775"/>
          </a:xfrm>
          <a:prstGeom prst="rect">
            <a:avLst/>
          </a:prstGeom>
          <a:noFill/>
        </p:spPr>
        <p:txBody>
          <a:bodyPr wrap="square" rtlCol="0">
            <a:noAutofit/>
          </a:bodyPr>
          <a:lstStyle/>
          <a:p>
            <a:pPr marL="457189" indent="-457189">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OPUS Extended Solution Report</a:t>
            </a:r>
          </a:p>
          <a:p>
            <a:pPr marL="914377" lvl="1" indent="-457189">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Scroll all the way to the bottom…</a:t>
            </a:r>
          </a:p>
        </p:txBody>
      </p:sp>
      <p:pic>
        <p:nvPicPr>
          <p:cNvPr id="3" name="Picture 2">
            <a:extLst>
              <a:ext uri="{FF2B5EF4-FFF2-40B4-BE49-F238E27FC236}">
                <a16:creationId xmlns:a16="http://schemas.microsoft.com/office/drawing/2014/main" id="{1860CE31-26D5-4CB1-AD42-AF4109C5BA4A}"/>
              </a:ext>
            </a:extLst>
          </p:cNvPr>
          <p:cNvPicPr>
            <a:picLocks noChangeAspect="1"/>
          </p:cNvPicPr>
          <p:nvPr/>
        </p:nvPicPr>
        <p:blipFill>
          <a:blip r:embed="rId2"/>
          <a:stretch>
            <a:fillRect/>
          </a:stretch>
        </p:blipFill>
        <p:spPr>
          <a:xfrm>
            <a:off x="317838" y="2840016"/>
            <a:ext cx="11660743" cy="2619291"/>
          </a:xfrm>
          <a:prstGeom prst="rect">
            <a:avLst/>
          </a:prstGeom>
          <a:noFill/>
          <a:ln w="47625">
            <a:solidFill>
              <a:schemeClr val="bg1">
                <a:lumMod val="75000"/>
              </a:schemeClr>
            </a:solidFill>
          </a:ln>
        </p:spPr>
      </p:pic>
      <p:sp>
        <p:nvSpPr>
          <p:cNvPr id="5" name="Title 4">
            <a:extLst>
              <a:ext uri="{FF2B5EF4-FFF2-40B4-BE49-F238E27FC236}">
                <a16:creationId xmlns:a16="http://schemas.microsoft.com/office/drawing/2014/main" id="{DA78EA73-2AF3-4A0A-8C8C-5ACEC79AC330}"/>
              </a:ext>
            </a:extLst>
          </p:cNvPr>
          <p:cNvSpPr txBox="1">
            <a:spLocks/>
          </p:cNvSpPr>
          <p:nvPr/>
        </p:nvSpPr>
        <p:spPr bwMode="auto">
          <a:xfrm>
            <a:off x="0" y="392856"/>
            <a:ext cx="12192000" cy="13953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377">
              <a:defRPr/>
            </a:pPr>
            <a:r>
              <a:rPr lang="en-US" sz="4000" b="1" dirty="0">
                <a:solidFill>
                  <a:prstClr val="black"/>
                </a:solidFill>
                <a:latin typeface="Cambria" panose="02040503050406030204" pitchFamily="18" charset="0"/>
              </a:rPr>
              <a:t>Estimated change in orthometric heights from NAVD88 to NAPGD2022</a:t>
            </a:r>
          </a:p>
        </p:txBody>
      </p:sp>
    </p:spTree>
    <p:extLst>
      <p:ext uri="{BB962C8B-B14F-4D97-AF65-F5344CB8AC3E}">
        <p14:creationId xmlns:p14="http://schemas.microsoft.com/office/powerpoint/2010/main" val="256043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9"/>
            <a:ext cx="9144000" cy="1143000"/>
          </a:xfrm>
        </p:spPr>
        <p:txBody>
          <a:bodyPr>
            <a:normAutofit/>
          </a:bodyPr>
          <a:lstStyle/>
          <a:p>
            <a:r>
              <a:rPr lang="en-US" dirty="0"/>
              <a:t>Preparing</a:t>
            </a:r>
          </a:p>
        </p:txBody>
      </p:sp>
      <p:sp>
        <p:nvSpPr>
          <p:cNvPr id="3" name="Content Placeholder 2"/>
          <p:cNvSpPr>
            <a:spLocks noGrp="1"/>
          </p:cNvSpPr>
          <p:nvPr>
            <p:ph idx="1"/>
          </p:nvPr>
        </p:nvSpPr>
        <p:spPr>
          <a:xfrm>
            <a:off x="241737" y="1409704"/>
            <a:ext cx="11824139" cy="5448296"/>
          </a:xfrm>
        </p:spPr>
        <p:txBody>
          <a:bodyPr/>
          <a:lstStyle/>
          <a:p>
            <a:pPr>
              <a:spcAft>
                <a:spcPts val="1200"/>
              </a:spcAft>
            </a:pPr>
            <a:r>
              <a:rPr lang="en-US" sz="3733" dirty="0"/>
              <a:t>Know the epoch of your data/datasets</a:t>
            </a:r>
          </a:p>
          <a:p>
            <a:pPr lvl="1">
              <a:spcAft>
                <a:spcPts val="1200"/>
              </a:spcAft>
            </a:pPr>
            <a:r>
              <a:rPr lang="en-US" sz="3333" dirty="0"/>
              <a:t>consider how you will track this</a:t>
            </a:r>
          </a:p>
          <a:p>
            <a:pPr lvl="2">
              <a:spcAft>
                <a:spcPts val="600"/>
              </a:spcAft>
            </a:pPr>
            <a:r>
              <a:rPr lang="en-US" sz="2933" dirty="0"/>
              <a:t>full to-the-second timestamp on every feature?</a:t>
            </a:r>
          </a:p>
          <a:p>
            <a:pPr lvl="3">
              <a:spcBef>
                <a:spcPts val="0"/>
              </a:spcBef>
              <a:spcAft>
                <a:spcPts val="1200"/>
              </a:spcAft>
            </a:pPr>
            <a:r>
              <a:rPr lang="en-US" dirty="0">
                <a:latin typeface="Cambria" panose="02040503050406030204" pitchFamily="18" charset="0"/>
                <a:ea typeface="Cambria" panose="02040503050406030204" pitchFamily="18" charset="0"/>
              </a:rPr>
              <a:t>Modern survey equipment makes this possible</a:t>
            </a:r>
          </a:p>
          <a:p>
            <a:pPr lvl="2">
              <a:spcAft>
                <a:spcPts val="600"/>
              </a:spcAft>
            </a:pPr>
            <a:r>
              <a:rPr lang="en-US" sz="2933" dirty="0"/>
              <a:t>labeling a year for each dataset?</a:t>
            </a:r>
          </a:p>
          <a:p>
            <a:pPr lvl="3">
              <a:spcBef>
                <a:spcPts val="0"/>
              </a:spcBef>
              <a:spcAft>
                <a:spcPts val="1200"/>
              </a:spcAft>
            </a:pPr>
            <a:r>
              <a:rPr lang="en-US" dirty="0">
                <a:latin typeface="Cambria" panose="02040503050406030204" pitchFamily="18" charset="0"/>
                <a:ea typeface="Cambria" panose="02040503050406030204" pitchFamily="18" charset="0"/>
              </a:rPr>
              <a:t>Easy to add to workflows, datasets/databases, folders</a:t>
            </a:r>
          </a:p>
          <a:p>
            <a:pPr lvl="2">
              <a:spcAft>
                <a:spcPts val="1200"/>
              </a:spcAft>
            </a:pPr>
            <a:r>
              <a:rPr lang="en-US" sz="2933" dirty="0"/>
              <a:t>something in-between that works for your needs?</a:t>
            </a:r>
          </a:p>
          <a:p>
            <a:pPr lvl="3">
              <a:spcAft>
                <a:spcPts val="1200"/>
              </a:spcAft>
            </a:pPr>
            <a:endParaRPr lang="en-US" sz="2400" dirty="0"/>
          </a:p>
        </p:txBody>
      </p:sp>
      <p:pic>
        <p:nvPicPr>
          <p:cNvPr id="4" name="thumbs up" descr="Image result for like">
            <a:extLst>
              <a:ext uri="{FF2B5EF4-FFF2-40B4-BE49-F238E27FC236}">
                <a16:creationId xmlns:a16="http://schemas.microsoft.com/office/drawing/2014/main" id="{04EC7B36-98FB-4F55-9B53-85907284026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329043" y="4594687"/>
            <a:ext cx="1748005" cy="14962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7CB4B9-8EA5-432D-85E8-2D7AB2D0A171}"/>
              </a:ext>
            </a:extLst>
          </p:cNvPr>
          <p:cNvSpPr txBox="1"/>
          <p:nvPr/>
        </p:nvSpPr>
        <p:spPr>
          <a:xfrm>
            <a:off x="4892295" y="5864493"/>
            <a:ext cx="1411015" cy="923330"/>
          </a:xfrm>
          <a:prstGeom prst="rect">
            <a:avLst/>
          </a:prstGeom>
          <a:noFill/>
        </p:spPr>
        <p:txBody>
          <a:bodyPr wrap="square" rtlCol="0">
            <a:spAutoFit/>
          </a:bodyPr>
          <a:lstStyle/>
          <a:p>
            <a:r>
              <a:rPr lang="en-US" sz="1800" dirty="0">
                <a:latin typeface="Cambria" panose="02040503050406030204" pitchFamily="18" charset="0"/>
                <a:ea typeface="Cambria" panose="02040503050406030204" pitchFamily="18" charset="0"/>
              </a:rPr>
              <a:t>2023.1957</a:t>
            </a:r>
          </a:p>
          <a:p>
            <a:r>
              <a:rPr lang="en-US" sz="1800" dirty="0">
                <a:latin typeface="Cambria" panose="02040503050406030204" pitchFamily="18" charset="0"/>
                <a:ea typeface="Cambria" panose="02040503050406030204" pitchFamily="18" charset="0"/>
              </a:rPr>
              <a:t>2023:27</a:t>
            </a:r>
          </a:p>
          <a:p>
            <a:r>
              <a:rPr lang="en-US" sz="1800" dirty="0">
                <a:latin typeface="Cambria" panose="02040503050406030204" pitchFamily="18" charset="0"/>
                <a:ea typeface="Cambria" panose="02040503050406030204" pitchFamily="18" charset="0"/>
              </a:rPr>
              <a:t>20230127</a:t>
            </a:r>
          </a:p>
        </p:txBody>
      </p:sp>
      <p:sp>
        <p:nvSpPr>
          <p:cNvPr id="6" name="Right Brace 5">
            <a:extLst>
              <a:ext uri="{FF2B5EF4-FFF2-40B4-BE49-F238E27FC236}">
                <a16:creationId xmlns:a16="http://schemas.microsoft.com/office/drawing/2014/main" id="{8A2CB9AA-BDD8-415F-8633-20A408F56B6D}"/>
              </a:ext>
            </a:extLst>
          </p:cNvPr>
          <p:cNvSpPr/>
          <p:nvPr/>
        </p:nvSpPr>
        <p:spPr>
          <a:xfrm>
            <a:off x="6003764" y="5864493"/>
            <a:ext cx="299545" cy="923331"/>
          </a:xfrm>
          <a:prstGeom prst="rightBrace">
            <a:avLst>
              <a:gd name="adj1" fmla="val 42543"/>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7" name="TextBox 6">
            <a:extLst>
              <a:ext uri="{FF2B5EF4-FFF2-40B4-BE49-F238E27FC236}">
                <a16:creationId xmlns:a16="http://schemas.microsoft.com/office/drawing/2014/main" id="{A8114FD5-394A-4DB6-95FD-DBD23BCBDA84}"/>
              </a:ext>
            </a:extLst>
          </p:cNvPr>
          <p:cNvSpPr txBox="1"/>
          <p:nvPr/>
        </p:nvSpPr>
        <p:spPr>
          <a:xfrm>
            <a:off x="6462269" y="6156882"/>
            <a:ext cx="3743817" cy="369332"/>
          </a:xfrm>
          <a:prstGeom prst="rect">
            <a:avLst/>
          </a:prstGeom>
          <a:noFill/>
        </p:spPr>
        <p:txBody>
          <a:bodyPr wrap="square" rtlCol="0" anchor="ctr">
            <a:spAutoFit/>
          </a:bodyPr>
          <a:lstStyle/>
          <a:p>
            <a:r>
              <a:rPr lang="en-US" sz="1800" dirty="0">
                <a:latin typeface="Cambria" panose="02040503050406030204" pitchFamily="18" charset="0"/>
                <a:ea typeface="Cambria" panose="02040503050406030204" pitchFamily="18" charset="0"/>
              </a:rPr>
              <a:t>Epoch nomenclature is your choice</a:t>
            </a:r>
          </a:p>
        </p:txBody>
      </p:sp>
    </p:spTree>
    <p:custDataLst>
      <p:tags r:id="rId1"/>
    </p:custDataLst>
    <p:extLst>
      <p:ext uri="{BB962C8B-B14F-4D97-AF65-F5344CB8AC3E}">
        <p14:creationId xmlns:p14="http://schemas.microsoft.com/office/powerpoint/2010/main" val="307366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00000" fill="hold" nodeType="click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9"/>
            <a:ext cx="9144000" cy="1143000"/>
          </a:xfrm>
        </p:spPr>
        <p:txBody>
          <a:bodyPr>
            <a:normAutofit/>
          </a:bodyPr>
          <a:lstStyle/>
          <a:p>
            <a:r>
              <a:rPr lang="en-US" dirty="0"/>
              <a:t>Preparing</a:t>
            </a:r>
          </a:p>
        </p:txBody>
      </p:sp>
      <p:sp>
        <p:nvSpPr>
          <p:cNvPr id="3" name="Content Placeholder 2"/>
          <p:cNvSpPr>
            <a:spLocks noGrp="1"/>
          </p:cNvSpPr>
          <p:nvPr>
            <p:ph idx="1"/>
          </p:nvPr>
        </p:nvSpPr>
        <p:spPr>
          <a:xfrm>
            <a:off x="301657" y="1409704"/>
            <a:ext cx="11626392" cy="5448296"/>
          </a:xfrm>
        </p:spPr>
        <p:txBody>
          <a:bodyPr/>
          <a:lstStyle/>
          <a:p>
            <a:pPr marL="0">
              <a:spcAft>
                <a:spcPts val="1200"/>
              </a:spcAft>
            </a:pPr>
            <a:r>
              <a:rPr lang="en-US" sz="3733" dirty="0"/>
              <a:t>Reprocessing your data</a:t>
            </a:r>
          </a:p>
          <a:p>
            <a:pPr marL="328605" lvl="1">
              <a:spcAft>
                <a:spcPts val="1200"/>
              </a:spcAft>
            </a:pPr>
            <a:r>
              <a:rPr lang="en-US" sz="3333" dirty="0"/>
              <a:t>perfect world = everyone reprocesses everything</a:t>
            </a:r>
          </a:p>
          <a:p>
            <a:pPr marL="709596" lvl="2">
              <a:spcAft>
                <a:spcPts val="1200"/>
              </a:spcAft>
            </a:pPr>
            <a:r>
              <a:rPr lang="en-US" sz="2933" dirty="0"/>
              <a:t>what does this mean?</a:t>
            </a:r>
          </a:p>
          <a:p>
            <a:pPr marL="1166784" lvl="3">
              <a:spcAft>
                <a:spcPts val="1200"/>
              </a:spcAft>
            </a:pPr>
            <a:r>
              <a:rPr lang="en-US" sz="2400" dirty="0"/>
              <a:t>consider an ALTA w/topo</a:t>
            </a:r>
          </a:p>
          <a:p>
            <a:pPr marL="1623973" lvl="4">
              <a:spcAft>
                <a:spcPts val="1200"/>
              </a:spcAft>
            </a:pPr>
            <a:r>
              <a:rPr lang="en-US" sz="2400" dirty="0"/>
              <a:t>start over with the onsite GNSS-based control</a:t>
            </a:r>
          </a:p>
          <a:p>
            <a:pPr marL="1623973" lvl="4">
              <a:spcAft>
                <a:spcPts val="1200"/>
              </a:spcAft>
            </a:pPr>
            <a:r>
              <a:rPr lang="en-US" sz="2400" dirty="0"/>
              <a:t>reorient all your shots/ties (</a:t>
            </a:r>
            <a:r>
              <a:rPr lang="en-US" sz="2400" i="1" dirty="0"/>
              <a:t>hopefully linked</a:t>
            </a:r>
            <a:r>
              <a:rPr lang="en-US" sz="2400" dirty="0"/>
              <a:t>)</a:t>
            </a:r>
          </a:p>
          <a:p>
            <a:pPr marL="1623973" lvl="4">
              <a:spcAft>
                <a:spcPts val="1200"/>
              </a:spcAft>
            </a:pPr>
            <a:r>
              <a:rPr lang="en-US" sz="2400" dirty="0"/>
              <a:t>recreate all the drainage features in new datum</a:t>
            </a:r>
          </a:p>
          <a:p>
            <a:pPr marL="709596" lvl="2">
              <a:spcAft>
                <a:spcPts val="1200"/>
              </a:spcAft>
            </a:pPr>
            <a:r>
              <a:rPr lang="en-US" sz="2933" b="1" i="1" dirty="0"/>
              <a:t>unrealistic! </a:t>
            </a:r>
            <a:r>
              <a:rPr lang="en-US" sz="2933" dirty="0"/>
              <a:t>… and unnecessary for majority users</a:t>
            </a:r>
          </a:p>
        </p:txBody>
      </p:sp>
    </p:spTree>
    <p:custDataLst>
      <p:tags r:id="rId1"/>
    </p:custDataLst>
    <p:extLst>
      <p:ext uri="{BB962C8B-B14F-4D97-AF65-F5344CB8AC3E}">
        <p14:creationId xmlns:p14="http://schemas.microsoft.com/office/powerpoint/2010/main" val="191125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9"/>
            <a:ext cx="9144000" cy="1143000"/>
          </a:xfrm>
        </p:spPr>
        <p:txBody>
          <a:bodyPr/>
          <a:lstStyle/>
          <a:p>
            <a:r>
              <a:rPr dirty="0" lang="en-US">
                <a:latin charset="0" panose="02040503050406030204" pitchFamily="18" typeface="Cambria"/>
                <a:ea charset="0" panose="02040503050406030204" pitchFamily="18" typeface="Cambria"/>
              </a:rPr>
              <a:t>Preparing</a:t>
            </a:r>
          </a:p>
        </p:txBody>
      </p:sp>
      <p:sp>
        <p:nvSpPr>
          <p:cNvPr id="3" name="Content Placeholder 2"/>
          <p:cNvSpPr>
            <a:spLocks noGrp="1"/>
          </p:cNvSpPr>
          <p:nvPr>
            <p:ph idx="1"/>
          </p:nvPr>
        </p:nvSpPr>
        <p:spPr>
          <a:xfrm>
            <a:off x="1524000" y="1257304"/>
            <a:ext cx="10668000" cy="5448296"/>
          </a:xfrm>
        </p:spPr>
        <p:txBody>
          <a:bodyPr>
            <a:normAutofit/>
          </a:bodyPr>
          <a:lstStyle/>
          <a:p>
            <a:pPr indent="0" lvl="1" marL="171446">
              <a:spcAft>
                <a:spcPts val="1200"/>
              </a:spcAft>
              <a:buNone/>
            </a:pPr>
            <a:r>
              <a:rPr dirty="0" lang="en-US" sz="3200"/>
              <a:t>Transforming your data</a:t>
            </a:r>
          </a:p>
          <a:p>
            <a:pPr lvl="2" marL="861992">
              <a:spcBef>
                <a:spcPts val="0"/>
              </a:spcBef>
              <a:spcAft>
                <a:spcPts val="1200"/>
              </a:spcAft>
            </a:pPr>
            <a:r>
              <a:rPr dirty="0" lang="en-US" sz="2800"/>
              <a:t>NCAT </a:t>
            </a:r>
            <a:r>
              <a:rPr dirty="0" lang="en-US" sz="2300"/>
              <a:t>- NGS Coordinate Conversion and Transformation Tool</a:t>
            </a:r>
          </a:p>
          <a:p>
            <a:pPr lvl="3" marL="1319180">
              <a:spcAft>
                <a:spcPts val="1200"/>
              </a:spcAft>
            </a:pPr>
            <a:r>
              <a:rPr dirty="0" lang="en-US" sz="2400"/>
              <a:t>ASCII up/download, Web Services, Download, GitHub</a:t>
            </a:r>
          </a:p>
          <a:p>
            <a:pPr lvl="3" marL="1319180">
              <a:spcAft>
                <a:spcPts val="1200"/>
              </a:spcAft>
            </a:pPr>
            <a:r>
              <a:rPr b="1" dirty="0" i="1" lang="en-US" sz="2400"/>
              <a:t>ask your software provider(s) about integration</a:t>
            </a:r>
          </a:p>
          <a:p>
            <a:pPr lvl="4" marL="1776369">
              <a:spcAft>
                <a:spcPts val="1200"/>
              </a:spcAft>
            </a:pPr>
            <a:r>
              <a:rPr dirty="0" lang="en-US" sz="2400"/>
              <a:t>we envision COTS integrations as most popular method of access</a:t>
            </a:r>
          </a:p>
          <a:p>
            <a:pPr lvl="4" marL="1776369">
              <a:spcAft>
                <a:spcPts val="1200"/>
              </a:spcAft>
            </a:pPr>
            <a:r>
              <a:rPr dirty="0" lang="en-US" sz="2400"/>
              <a:t>Industry Workshops - May 2021 and August 2022</a:t>
            </a:r>
          </a:p>
          <a:p>
            <a:pPr lvl="5" marL="2233557">
              <a:spcAft>
                <a:spcPts val="1200"/>
              </a:spcAft>
            </a:pPr>
            <a:r>
              <a:rPr dirty="0" err="1" lang="en-US" sz="1600"/>
              <a:t>Esri</a:t>
            </a:r>
            <a:r>
              <a:rPr dirty="0" lang="en-US" sz="1600"/>
              <a:t>, Trimble, Blue Marble, </a:t>
            </a:r>
            <a:r>
              <a:rPr dirty="0" err="1" lang="en-US" sz="1600"/>
              <a:t>etc</a:t>
            </a:r>
            <a:r>
              <a:rPr dirty="0" lang="en-US" sz="1600"/>
              <a:t>… all the well known names attended</a:t>
            </a:r>
            <a:endParaRPr dirty="0" lang="en-US" sz="1600">
              <a:latin charset="0" panose="02040503050406030204" pitchFamily="18" typeface="Cambria"/>
              <a:ea charset="0" panose="02040503050406030204" pitchFamily="18" typeface="Cambria"/>
            </a:endParaRPr>
          </a:p>
          <a:p>
            <a:pPr lvl="4" marL="1776369">
              <a:spcAft>
                <a:spcPts val="1200"/>
              </a:spcAft>
            </a:pPr>
            <a:r>
              <a:rPr dirty="0" lang="en-US" sz="2400"/>
              <a:t>Geospatial Software Developers’ Summit – Nov/Dec</a:t>
            </a:r>
          </a:p>
          <a:p>
            <a:pPr lvl="5" marL="2233557">
              <a:spcAft>
                <a:spcPts val="1200"/>
              </a:spcAft>
            </a:pPr>
            <a:r>
              <a:rPr dirty="0" lang="en-US" sz="2400">
                <a:latin charset="0" panose="02040503050406030204" pitchFamily="18" typeface="Cambria"/>
                <a:ea charset="0" panose="02040503050406030204" pitchFamily="18" typeface="Cambria"/>
              </a:rPr>
              <a:t>International &amp; Virtual </a:t>
            </a:r>
            <a:r>
              <a:rPr dirty="0" lang="en-US" sz="2400">
                <a:latin charset="0" panose="02040503050406030204" pitchFamily="18" typeface="Cambria"/>
                <a:ea charset="0" panose="02040503050406030204" pitchFamily="18" typeface="Cambria"/>
                <a:sym charset="2" panose="05000000000000000000" pitchFamily="2" typeface="Wingdings"/>
              </a:rPr>
              <a:t> US NGS and </a:t>
            </a:r>
            <a:r>
              <a:rPr dirty="0" err="1" lang="en-US" sz="2400">
                <a:latin charset="0" panose="02040503050406030204" pitchFamily="18" typeface="Cambria"/>
                <a:ea charset="0" panose="02040503050406030204" pitchFamily="18" typeface="Cambria"/>
                <a:sym charset="2" panose="05000000000000000000" pitchFamily="2" typeface="Wingdings"/>
              </a:rPr>
              <a:t>NRCan</a:t>
            </a:r>
            <a:r>
              <a:rPr dirty="0" lang="en-US" sz="2400">
                <a:latin charset="0" panose="02040503050406030204" pitchFamily="18" typeface="Cambria"/>
                <a:ea charset="0" panose="02040503050406030204" pitchFamily="18" typeface="Cambria"/>
                <a:sym charset="2" panose="05000000000000000000" pitchFamily="2" typeface="Wingdings"/>
              </a:rPr>
              <a:t> CGS </a:t>
            </a:r>
            <a:endParaRPr dirty="0" lang="en-US" sz="2400">
              <a:latin charset="0" panose="02040503050406030204" pitchFamily="18" typeface="Cambria"/>
              <a:ea charset="0" panose="02040503050406030204" pitchFamily="18" typeface="Cambria"/>
            </a:endParaRPr>
          </a:p>
        </p:txBody>
      </p:sp>
      <p:pic>
        <p:nvPicPr>
          <p:cNvPr id="4" name="Picture 3">
            <a:hlinkClick r:id="rId4"/>
            <a:extLst>
              <a:ext uri="{FF2B5EF4-FFF2-40B4-BE49-F238E27FC236}">
                <a16:creationId xmlns:a16="http://schemas.microsoft.com/office/drawing/2014/main" id="{71AF3A20-4542-4B2B-ADFB-1BDEBCC6C28C}"/>
              </a:ext>
            </a:extLst>
          </p:cNvPr>
          <p:cNvPicPr>
            <a:picLocks noChangeAspect="1"/>
          </p:cNvPicPr>
          <p:nvPr/>
        </p:nvPicPr>
        <p:blipFill>
          <a:blip r:embed="rId5"/>
          <a:stretch>
            <a:fillRect/>
          </a:stretch>
        </p:blipFill>
        <p:spPr>
          <a:xfrm>
            <a:off x="550148" y="1927803"/>
            <a:ext cx="11091704" cy="508099"/>
          </a:xfrm>
          <a:prstGeom prst="rect">
            <a:avLst/>
          </a:prstGeom>
          <a:ln w="25400">
            <a:solidFill>
              <a:schemeClr val="tx1">
                <a:lumMod val="50000"/>
                <a:lumOff val="50000"/>
              </a:schemeClr>
            </a:solidFill>
          </a:ln>
        </p:spPr>
      </p:pic>
      <p:pic>
        <p:nvPicPr>
          <p:cNvPr id="5" name="Picture 4">
            <a:hlinkClick r:id="rId6"/>
            <a:extLst>
              <a:ext uri="{FF2B5EF4-FFF2-40B4-BE49-F238E27FC236}">
                <a16:creationId xmlns:a16="http://schemas.microsoft.com/office/drawing/2014/main" id="{1BB37688-A773-4123-9882-6F87D688B74D}"/>
              </a:ext>
            </a:extLst>
          </p:cNvPr>
          <p:cNvPicPr>
            <a:picLocks noChangeAspect="1"/>
          </p:cNvPicPr>
          <p:nvPr/>
        </p:nvPicPr>
        <p:blipFill rotWithShape="1">
          <a:blip r:embed="rId7"/>
          <a:srcRect b="316" r="205"/>
          <a:stretch/>
        </p:blipFill>
        <p:spPr>
          <a:xfrm>
            <a:off x="9215827" y="518037"/>
            <a:ext cx="2822645" cy="1242504"/>
          </a:xfrm>
          <a:prstGeom prst="rect">
            <a:avLst/>
          </a:prstGeom>
          <a:ln w="25400">
            <a:solidFill>
              <a:schemeClr val="tx1">
                <a:lumMod val="50000"/>
                <a:lumOff val="50000"/>
              </a:schemeClr>
            </a:solidFill>
          </a:ln>
        </p:spPr>
      </p:pic>
      <p:pic>
        <p:nvPicPr>
          <p:cNvPr id="6" name="Picture 5">
            <a:hlinkClick r:id="rId8"/>
            <a:extLst>
              <a:ext uri="{FF2B5EF4-FFF2-40B4-BE49-F238E27FC236}">
                <a16:creationId xmlns:a16="http://schemas.microsoft.com/office/drawing/2014/main" id="{94ED4274-951B-47DB-8BAE-ACDA4C887DBD}"/>
              </a:ext>
            </a:extLst>
          </p:cNvPr>
          <p:cNvPicPr>
            <a:picLocks noChangeAspect="1"/>
          </p:cNvPicPr>
          <p:nvPr/>
        </p:nvPicPr>
        <p:blipFill rotWithShape="1">
          <a:blip cstate="print" r:embed="rId9">
            <a:extLst>
              <a:ext uri="{28A0092B-C50C-407E-A947-70E740481C1C}">
                <a14:useLocalDpi xmlns:a14="http://schemas.microsoft.com/office/drawing/2010/main" val="0"/>
              </a:ext>
            </a:extLst>
          </a:blip>
          <a:srcRect b="57" l="30" r="356" t="17"/>
          <a:stretch/>
        </p:blipFill>
        <p:spPr>
          <a:xfrm>
            <a:off x="417125" y="3614498"/>
            <a:ext cx="1822591" cy="2720180"/>
          </a:xfrm>
          <a:prstGeom prst="rect">
            <a:avLst/>
          </a:prstGeom>
          <a:ln w="25400">
            <a:solidFill>
              <a:schemeClr val="tx1">
                <a:lumMod val="50000"/>
                <a:lumOff val="50000"/>
              </a:schemeClr>
            </a:solidFill>
          </a:ln>
        </p:spPr>
      </p:pic>
    </p:spTree>
    <p:custDataLst>
      <p:tags r:id="rId1"/>
    </p:custDataLst>
    <p:extLst>
      <p:ext uri="{BB962C8B-B14F-4D97-AF65-F5344CB8AC3E}">
        <p14:creationId xmlns:p14="http://schemas.microsoft.com/office/powerpoint/2010/main" val="2017594106"/>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9"/>
            <a:ext cx="9144000" cy="1143000"/>
          </a:xfrm>
        </p:spPr>
        <p:txBody>
          <a:bodyPr/>
          <a:lstStyle/>
          <a:p>
            <a:r>
              <a:rPr lang="en-US" b="1" i="1" dirty="0">
                <a:latin typeface="Cambria" panose="02040503050406030204" pitchFamily="18" charset="0"/>
                <a:ea typeface="Cambria" panose="02040503050406030204" pitchFamily="18" charset="0"/>
              </a:rPr>
              <a:t>Remember…</a:t>
            </a:r>
          </a:p>
        </p:txBody>
      </p:sp>
      <p:sp>
        <p:nvSpPr>
          <p:cNvPr id="3" name="Content Placeholder 2"/>
          <p:cNvSpPr>
            <a:spLocks noGrp="1"/>
          </p:cNvSpPr>
          <p:nvPr>
            <p:ph idx="1"/>
          </p:nvPr>
        </p:nvSpPr>
        <p:spPr>
          <a:xfrm>
            <a:off x="393291" y="1409704"/>
            <a:ext cx="11290709" cy="5448296"/>
          </a:xfrm>
        </p:spPr>
        <p:txBody>
          <a:bodyPr/>
          <a:lstStyle/>
          <a:p>
            <a:pPr lvl="1">
              <a:spcAft>
                <a:spcPts val="1200"/>
              </a:spcAft>
            </a:pPr>
            <a:r>
              <a:rPr lang="en-US" dirty="0"/>
              <a:t>What’s the goal of NATRF2022?</a:t>
            </a:r>
          </a:p>
          <a:p>
            <a:pPr lvl="2">
              <a:spcAft>
                <a:spcPts val="1200"/>
              </a:spcAft>
            </a:pPr>
            <a:r>
              <a:rPr lang="en-US" dirty="0"/>
              <a:t>Give you the </a:t>
            </a:r>
            <a:r>
              <a:rPr lang="en-US" b="1" dirty="0"/>
              <a:t>stability</a:t>
            </a:r>
            <a:r>
              <a:rPr lang="en-US" dirty="0"/>
              <a:t> in positions that you expect</a:t>
            </a:r>
          </a:p>
          <a:p>
            <a:pPr lvl="1">
              <a:spcAft>
                <a:spcPts val="1200"/>
              </a:spcAft>
            </a:pPr>
            <a:r>
              <a:rPr lang="en-US" dirty="0"/>
              <a:t>That’s the point of Reference Epochs (REs)</a:t>
            </a:r>
          </a:p>
          <a:p>
            <a:pPr lvl="2">
              <a:spcAft>
                <a:spcPts val="1200"/>
              </a:spcAft>
            </a:pPr>
            <a:r>
              <a:rPr lang="en-US" dirty="0"/>
              <a:t>Akin to the different realizations of NAD83</a:t>
            </a:r>
          </a:p>
          <a:p>
            <a:pPr lvl="2">
              <a:spcAft>
                <a:spcPts val="1200"/>
              </a:spcAft>
            </a:pPr>
            <a:r>
              <a:rPr lang="en-US" dirty="0"/>
              <a:t>REs will be published every 5 or 10 years</a:t>
            </a:r>
          </a:p>
          <a:p>
            <a:pPr lvl="3">
              <a:spcAft>
                <a:spcPts val="1200"/>
              </a:spcAft>
            </a:pPr>
            <a:r>
              <a:rPr lang="en-US" dirty="0"/>
              <a:t>you choose when you update</a:t>
            </a:r>
          </a:p>
          <a:p>
            <a:pPr lvl="3">
              <a:spcAft>
                <a:spcPts val="1200"/>
              </a:spcAft>
            </a:pPr>
            <a:r>
              <a:rPr lang="en-US" dirty="0"/>
              <a:t>in a perfect world, everyone would stay current</a:t>
            </a:r>
            <a:endParaRPr lang="en-US" sz="2400" dirty="0"/>
          </a:p>
        </p:txBody>
      </p:sp>
      <p:sp>
        <p:nvSpPr>
          <p:cNvPr id="4" name="TextBox 3">
            <a:extLst>
              <a:ext uri="{FF2B5EF4-FFF2-40B4-BE49-F238E27FC236}">
                <a16:creationId xmlns:a16="http://schemas.microsoft.com/office/drawing/2014/main" id="{E16E5822-5EFD-4811-AF4F-97300EE60D91}"/>
              </a:ext>
            </a:extLst>
          </p:cNvPr>
          <p:cNvSpPr txBox="1"/>
          <p:nvPr/>
        </p:nvSpPr>
        <p:spPr>
          <a:xfrm>
            <a:off x="9464040" y="4195744"/>
            <a:ext cx="2570480" cy="584775"/>
          </a:xfrm>
          <a:prstGeom prst="rect">
            <a:avLst/>
          </a:prstGeom>
          <a:noFill/>
        </p:spPr>
        <p:txBody>
          <a:bodyPr wrap="square" rtlCol="0">
            <a:spAutoFit/>
          </a:bodyPr>
          <a:lstStyle/>
          <a:p>
            <a:pPr>
              <a:defRPr/>
            </a:pPr>
            <a:r>
              <a:rPr lang="en-US" sz="3200" i="1" dirty="0">
                <a:solidFill>
                  <a:prstClr val="black"/>
                </a:solidFill>
                <a:latin typeface="Cambria" panose="02040503050406030204" pitchFamily="18" charset="0"/>
                <a:ea typeface="Cambria" panose="02040503050406030204" pitchFamily="18" charset="0"/>
              </a:rPr>
              <a:t>aka versions</a:t>
            </a:r>
            <a:endParaRPr lang="en-US" sz="1800" i="1" dirty="0">
              <a:solidFill>
                <a:prstClr val="black"/>
              </a:solidFill>
              <a:latin typeface="Arial" panose="020B0604020202020204"/>
            </a:endParaRPr>
          </a:p>
        </p:txBody>
      </p:sp>
      <p:sp>
        <p:nvSpPr>
          <p:cNvPr id="5" name="Arrow: Bent 4">
            <a:extLst>
              <a:ext uri="{FF2B5EF4-FFF2-40B4-BE49-F238E27FC236}">
                <a16:creationId xmlns:a16="http://schemas.microsoft.com/office/drawing/2014/main" id="{C326BCE3-AA3E-432D-B888-29DD91E301B9}"/>
              </a:ext>
            </a:extLst>
          </p:cNvPr>
          <p:cNvSpPr/>
          <p:nvPr/>
        </p:nvSpPr>
        <p:spPr>
          <a:xfrm flipV="1">
            <a:off x="6979285" y="4307204"/>
            <a:ext cx="2484755" cy="271464"/>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sz="1800">
              <a:solidFill>
                <a:prstClr val="black"/>
              </a:solidFill>
              <a:latin typeface="Arial" panose="020B0604020202020204"/>
            </a:endParaRPr>
          </a:p>
        </p:txBody>
      </p:sp>
    </p:spTree>
    <p:custDataLst>
      <p:tags r:id="rId1"/>
    </p:custDataLst>
    <p:extLst>
      <p:ext uri="{BB962C8B-B14F-4D97-AF65-F5344CB8AC3E}">
        <p14:creationId xmlns:p14="http://schemas.microsoft.com/office/powerpoint/2010/main" val="3001485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1000"/>
                                        <p:tgtEl>
                                          <p:spTgt spid="5"/>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BD32-5933-27FC-5B25-277BFDD9C7D0}"/>
              </a:ext>
            </a:extLst>
          </p:cNvPr>
          <p:cNvSpPr>
            <a:spLocks noGrp="1"/>
          </p:cNvSpPr>
          <p:nvPr>
            <p:ph type="title"/>
          </p:nvPr>
        </p:nvSpPr>
        <p:spPr>
          <a:xfrm>
            <a:off x="609600" y="2857500"/>
            <a:ext cx="10972800" cy="1143000"/>
          </a:xfrm>
        </p:spPr>
        <p:txBody>
          <a:bodyPr/>
          <a:lstStyle/>
          <a:p>
            <a:r>
              <a:rPr lang="en-US" dirty="0"/>
              <a:t>Additional Resources</a:t>
            </a:r>
          </a:p>
        </p:txBody>
      </p:sp>
    </p:spTree>
    <p:extLst>
      <p:ext uri="{BB962C8B-B14F-4D97-AF65-F5344CB8AC3E}">
        <p14:creationId xmlns:p14="http://schemas.microsoft.com/office/powerpoint/2010/main" val="413294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326521"/>
            <a:ext cx="9144000" cy="877489"/>
          </a:xfrm>
        </p:spPr>
        <p:txBody>
          <a:bodyPr/>
          <a:lstStyle/>
          <a:p>
            <a:r>
              <a:rPr lang="en-US" sz="4000" dirty="0"/>
              <a:t>Delayed Release of the Modernized NSRS</a:t>
            </a:r>
          </a:p>
        </p:txBody>
      </p:sp>
      <p:sp>
        <p:nvSpPr>
          <p:cNvPr id="5" name="Content Placeholder 4"/>
          <p:cNvSpPr>
            <a:spLocks noGrp="1"/>
          </p:cNvSpPr>
          <p:nvPr>
            <p:ph idx="1"/>
          </p:nvPr>
        </p:nvSpPr>
        <p:spPr>
          <a:xfrm>
            <a:off x="237893" y="1248936"/>
            <a:ext cx="11557619" cy="4975923"/>
          </a:xfrm>
        </p:spPr>
        <p:txBody>
          <a:bodyPr>
            <a:noAutofit/>
          </a:bodyPr>
          <a:lstStyle/>
          <a:p>
            <a:pPr eaLnBrk="1" hangingPunct="1"/>
            <a:r>
              <a:rPr lang="en-US" altLang="en-US" sz="2933" i="1" dirty="0"/>
              <a:t>How long will the delay be?</a:t>
            </a:r>
          </a:p>
          <a:p>
            <a:pPr marL="465127" lvl="1"/>
            <a:r>
              <a:rPr lang="en-US" altLang="en-US" sz="2933" dirty="0"/>
              <a:t>Our website or newsletter is best source of projected timeframe, current estimate is </a:t>
            </a:r>
            <a:r>
              <a:rPr lang="en-US" altLang="en-US" sz="2933" b="1" dirty="0"/>
              <a:t>middle of 2025</a:t>
            </a:r>
            <a:r>
              <a:rPr lang="en-US" altLang="en-US" sz="2933" dirty="0"/>
              <a:t>.</a:t>
            </a:r>
          </a:p>
          <a:p>
            <a:pPr>
              <a:spcBef>
                <a:spcPts val="2400"/>
              </a:spcBef>
            </a:pPr>
            <a:r>
              <a:rPr lang="en-US" altLang="en-US" sz="2933" i="1" dirty="0"/>
              <a:t>Will the names stay the same?</a:t>
            </a:r>
          </a:p>
          <a:p>
            <a:pPr marL="465127" lvl="1"/>
            <a:r>
              <a:rPr lang="en-US" altLang="en-US" sz="2933" dirty="0">
                <a:solidFill>
                  <a:prstClr val="black"/>
                </a:solidFill>
              </a:rPr>
              <a:t>Yes, terms containing “2022” such as “NATRF2022” and “NAPGD2022” will remain the same.</a:t>
            </a:r>
          </a:p>
          <a:p>
            <a:pPr>
              <a:spcBef>
                <a:spcPts val="2400"/>
              </a:spcBef>
            </a:pPr>
            <a:r>
              <a:rPr lang="en-US" altLang="en-US" sz="2933" i="1" dirty="0"/>
              <a:t>Will all previously proposed products be released along with the new datums?</a:t>
            </a:r>
          </a:p>
          <a:p>
            <a:pPr marL="465127" lvl="1"/>
            <a:r>
              <a:rPr lang="en-US" altLang="en-US" sz="2933" dirty="0">
                <a:solidFill>
                  <a:prstClr val="black"/>
                </a:solidFill>
              </a:rPr>
              <a:t>No, they will not. Check out our June 2022 webinar. </a:t>
            </a:r>
            <a:endParaRPr lang="en-US" altLang="en-US" sz="2933" b="1" i="1" dirty="0"/>
          </a:p>
        </p:txBody>
      </p:sp>
      <p:sp>
        <p:nvSpPr>
          <p:cNvPr id="6" name="TextBox 5"/>
          <p:cNvSpPr txBox="1"/>
          <p:nvPr/>
        </p:nvSpPr>
        <p:spPr bwMode="auto">
          <a:xfrm>
            <a:off x="1" y="6471236"/>
            <a:ext cx="3558025" cy="307777"/>
          </a:xfrm>
          <a:prstGeom prst="rect">
            <a:avLst/>
          </a:prstGeom>
          <a:noFill/>
          <a:ln w="9525">
            <a:noFill/>
            <a:miter lim="800000"/>
            <a:headEnd/>
            <a:tailEnd/>
          </a:ln>
        </p:spPr>
        <p:txBody>
          <a:bodyPr wrap="none" rtlCol="0">
            <a:spAutoFit/>
          </a:bodyPr>
          <a:lstStyle/>
          <a:p>
            <a:pPr defTabSz="457189" fontAlgn="base">
              <a:spcBef>
                <a:spcPct val="0"/>
              </a:spcBef>
              <a:spcAft>
                <a:spcPct val="0"/>
              </a:spcAft>
              <a:defRPr/>
            </a:pPr>
            <a:r>
              <a:rPr lang="en-US" sz="1400" dirty="0">
                <a:solidFill>
                  <a:prstClr val="black"/>
                </a:solidFill>
                <a:latin typeface="Calibri" pitchFamily="34" charset="0"/>
                <a:ea typeface="ＭＳ Ｐゴシック" pitchFamily="34" charset="-128"/>
                <a:hlinkClick r:id="rId3"/>
              </a:rPr>
              <a:t>hyperlink to the Track Our Progress homepage</a:t>
            </a:r>
            <a:endParaRPr lang="en-US" sz="1400" dirty="0">
              <a:solidFill>
                <a:prstClr val="black"/>
              </a:solidFill>
              <a:latin typeface="Calibri" pitchFamily="34" charset="0"/>
              <a:ea typeface="ＭＳ Ｐゴシック" pitchFamily="34" charset="-128"/>
            </a:endParaRPr>
          </a:p>
        </p:txBody>
      </p:sp>
      <p:sp>
        <p:nvSpPr>
          <p:cNvPr id="7" name="TextBox 6"/>
          <p:cNvSpPr txBox="1"/>
          <p:nvPr/>
        </p:nvSpPr>
        <p:spPr bwMode="auto">
          <a:xfrm>
            <a:off x="10167515" y="6469806"/>
            <a:ext cx="1950086" cy="307777"/>
          </a:xfrm>
          <a:prstGeom prst="rect">
            <a:avLst/>
          </a:prstGeom>
          <a:noFill/>
          <a:ln w="9525">
            <a:noFill/>
            <a:miter lim="800000"/>
            <a:headEnd/>
            <a:tailEnd/>
          </a:ln>
        </p:spPr>
        <p:txBody>
          <a:bodyPr wrap="none" rtlCol="0">
            <a:spAutoFit/>
          </a:bodyPr>
          <a:lstStyle/>
          <a:p>
            <a:pPr defTabSz="457189" fontAlgn="base">
              <a:spcBef>
                <a:spcPct val="0"/>
              </a:spcBef>
              <a:spcAft>
                <a:spcPct val="0"/>
              </a:spcAft>
              <a:defRPr/>
            </a:pPr>
            <a:r>
              <a:rPr lang="en-US" sz="1400" dirty="0">
                <a:solidFill>
                  <a:prstClr val="black"/>
                </a:solidFill>
                <a:latin typeface="Calibri" pitchFamily="34" charset="0"/>
                <a:ea typeface="ＭＳ Ｐゴシック" pitchFamily="34" charset="-128"/>
                <a:hlinkClick r:id="rId4"/>
              </a:rPr>
              <a:t>hyperlink to the full FAQ</a:t>
            </a:r>
            <a:endParaRPr lang="en-US" sz="1400" dirty="0">
              <a:solidFill>
                <a:prstClr val="black"/>
              </a:solidFill>
              <a:latin typeface="Calibri" pitchFamily="34" charset="0"/>
              <a:ea typeface="ＭＳ Ｐゴシック" pitchFamily="34" charset="-128"/>
            </a:endParaRPr>
          </a:p>
        </p:txBody>
      </p:sp>
      <p:sp>
        <p:nvSpPr>
          <p:cNvPr id="8" name="TextBox 7">
            <a:extLst>
              <a:ext uri="{FF2B5EF4-FFF2-40B4-BE49-F238E27FC236}">
                <a16:creationId xmlns:a16="http://schemas.microsoft.com/office/drawing/2014/main" id="{3380E46E-823A-41AC-818C-80C6AAE94C7D}"/>
              </a:ext>
            </a:extLst>
          </p:cNvPr>
          <p:cNvSpPr txBox="1"/>
          <p:nvPr/>
        </p:nvSpPr>
        <p:spPr bwMode="auto">
          <a:xfrm>
            <a:off x="5210928" y="6482118"/>
            <a:ext cx="1696298" cy="307777"/>
          </a:xfrm>
          <a:prstGeom prst="rect">
            <a:avLst/>
          </a:prstGeom>
          <a:noFill/>
          <a:ln w="9525">
            <a:noFill/>
            <a:miter lim="800000"/>
            <a:headEnd/>
            <a:tailEnd/>
          </a:ln>
        </p:spPr>
        <p:txBody>
          <a:bodyPr wrap="none" rtlCol="0">
            <a:spAutoFit/>
          </a:bodyPr>
          <a:lstStyle/>
          <a:p>
            <a:pPr lvl="0">
              <a:defRPr/>
            </a:pPr>
            <a:r>
              <a:rPr lang="en-US" sz="1400" dirty="0">
                <a:solidFill>
                  <a:prstClr val="black"/>
                </a:solidFill>
                <a:hlinkClick r:id="rId5"/>
              </a:rPr>
              <a:t>June 2022 webinar</a:t>
            </a:r>
            <a:endParaRPr lang="en-US" sz="1400" dirty="0">
              <a:solidFill>
                <a:prstClr val="black"/>
              </a:solidFill>
              <a:latin typeface="Calibri" pitchFamily="34" charset="0"/>
              <a:ea typeface="ＭＳ Ｐゴシック" pitchFamily="34" charset="-128"/>
            </a:endParaRPr>
          </a:p>
        </p:txBody>
      </p:sp>
    </p:spTree>
    <p:extLst>
      <p:ext uri="{BB962C8B-B14F-4D97-AF65-F5344CB8AC3E}">
        <p14:creationId xmlns:p14="http://schemas.microsoft.com/office/powerpoint/2010/main" val="370403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023856" y="5007969"/>
            <a:ext cx="4547891" cy="1587172"/>
            <a:chOff x="4403571" y="5339913"/>
            <a:chExt cx="4586432" cy="1514582"/>
          </a:xfrm>
        </p:grpSpPr>
        <p:sp>
          <p:nvSpPr>
            <p:cNvPr id="12" name="Rectangle 11"/>
            <p:cNvSpPr/>
            <p:nvPr/>
          </p:nvSpPr>
          <p:spPr>
            <a:xfrm>
              <a:off x="4403571" y="5339913"/>
              <a:ext cx="4586432" cy="139954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p:cNvSpPr txBox="1"/>
            <p:nvPr/>
          </p:nvSpPr>
          <p:spPr>
            <a:xfrm>
              <a:off x="4719081" y="5658267"/>
              <a:ext cx="1647191" cy="881101"/>
            </a:xfrm>
            <a:prstGeom prst="rect">
              <a:avLst/>
            </a:prstGeom>
            <a:noFill/>
          </p:spPr>
          <p:txBody>
            <a:bodyPr wrap="square" rtlCol="0">
              <a:spAutoFit/>
            </a:bodyPr>
            <a:lstStyle/>
            <a:p>
              <a:pPr algn="ctr"/>
              <a:r>
                <a:rPr lang="en-US" sz="1800" b="1" dirty="0">
                  <a:solidFill>
                    <a:srgbClr val="781D22"/>
                  </a:solidFill>
                </a:rPr>
                <a:t>Educational Videos</a:t>
              </a:r>
            </a:p>
            <a:p>
              <a:pPr algn="ctr"/>
              <a:r>
                <a:rPr lang="en-US" sz="1800" b="1" dirty="0">
                  <a:solidFill>
                    <a:srgbClr val="781D22"/>
                  </a:solidFill>
                </a:rPr>
                <a:t>&lt;5 minutes</a:t>
              </a:r>
            </a:p>
          </p:txBody>
        </p:sp>
        <p:sp>
          <p:nvSpPr>
            <p:cNvPr id="9" name="TextBox 8"/>
            <p:cNvSpPr txBox="1"/>
            <p:nvPr/>
          </p:nvSpPr>
          <p:spPr>
            <a:xfrm>
              <a:off x="6608810" y="5709063"/>
              <a:ext cx="2291135" cy="1145432"/>
            </a:xfrm>
            <a:prstGeom prst="rect">
              <a:avLst/>
            </a:prstGeom>
            <a:noFill/>
          </p:spPr>
          <p:txBody>
            <a:bodyPr wrap="square" rtlCol="0">
              <a:spAutoFit/>
            </a:bodyPr>
            <a:lstStyle/>
            <a:p>
              <a:pPr algn="ctr"/>
              <a:r>
                <a:rPr lang="en-US" sz="1800" b="1" dirty="0">
                  <a:solidFill>
                    <a:srgbClr val="781D22"/>
                  </a:solidFill>
                </a:rPr>
                <a:t>Online Lesson </a:t>
              </a:r>
            </a:p>
            <a:p>
              <a:pPr algn="ctr"/>
              <a:r>
                <a:rPr lang="en-US" sz="1800" b="1" dirty="0">
                  <a:solidFill>
                    <a:srgbClr val="781D22"/>
                  </a:solidFill>
                </a:rPr>
                <a:t>(via </a:t>
              </a:r>
              <a:r>
                <a:rPr lang="en-US" sz="1800" b="1" dirty="0" err="1">
                  <a:solidFill>
                    <a:srgbClr val="781D22"/>
                  </a:solidFill>
                </a:rPr>
                <a:t>MetEd</a:t>
              </a:r>
              <a:r>
                <a:rPr lang="en-US" sz="1800" b="1" dirty="0">
                  <a:solidFill>
                    <a:srgbClr val="781D22"/>
                  </a:solidFill>
                </a:rPr>
                <a:t>/COMET)</a:t>
              </a:r>
            </a:p>
            <a:p>
              <a:pPr algn="ctr"/>
              <a:r>
                <a:rPr lang="en-US" sz="1800" b="1" dirty="0">
                  <a:solidFill>
                    <a:srgbClr val="781D22"/>
                  </a:solidFill>
                </a:rPr>
                <a:t>~1 hour</a:t>
              </a:r>
            </a:p>
          </p:txBody>
        </p:sp>
      </p:grpSp>
      <p:sp>
        <p:nvSpPr>
          <p:cNvPr id="13" name="Title 1"/>
          <p:cNvSpPr txBox="1">
            <a:spLocks/>
          </p:cNvSpPr>
          <p:nvPr/>
        </p:nvSpPr>
        <p:spPr>
          <a:xfrm>
            <a:off x="1524000" y="6371268"/>
            <a:ext cx="9144000" cy="456197"/>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2800" dirty="0">
                <a:latin typeface="Cambria" panose="02040503050406030204" pitchFamily="18" charset="0"/>
                <a:ea typeface="Cambria" panose="02040503050406030204" pitchFamily="18" charset="0"/>
                <a:cs typeface="Arial" pitchFamily="34" charset="0"/>
              </a:rPr>
              <a:t>NGS homepage: </a:t>
            </a:r>
            <a:r>
              <a:rPr lang="en-US" altLang="en-US" sz="2800" b="1" dirty="0">
                <a:latin typeface="Cambria" panose="02040503050406030204" pitchFamily="18" charset="0"/>
                <a:ea typeface="Cambria" panose="02040503050406030204" pitchFamily="18" charset="0"/>
                <a:cs typeface="Arial" pitchFamily="34" charset="0"/>
              </a:rPr>
              <a:t>geodesy.noaa.gov </a:t>
            </a:r>
          </a:p>
        </p:txBody>
      </p:sp>
      <p:cxnSp>
        <p:nvCxnSpPr>
          <p:cNvPr id="5" name="Straight Arrow Connector 4"/>
          <p:cNvCxnSpPr/>
          <p:nvPr/>
        </p:nvCxnSpPr>
        <p:spPr>
          <a:xfrm flipH="1" flipV="1">
            <a:off x="6037668" y="5835429"/>
            <a:ext cx="459693" cy="3311"/>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flipH="1" flipV="1">
            <a:off x="9335457" y="5045825"/>
            <a:ext cx="11048" cy="348986"/>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6514869" y="5359113"/>
            <a:ext cx="1316331"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Rounded Rectangle 16"/>
          <p:cNvSpPr/>
          <p:nvPr/>
        </p:nvSpPr>
        <p:spPr>
          <a:xfrm>
            <a:off x="8290240" y="5391606"/>
            <a:ext cx="2082485"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AAEA598D-89C4-4855-B4EA-5D9995385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695"/>
            <a:ext cx="9144000" cy="6522720"/>
          </a:xfrm>
          <a:prstGeom prst="rect">
            <a:avLst/>
          </a:prstGeom>
        </p:spPr>
      </p:pic>
    </p:spTree>
    <p:extLst>
      <p:ext uri="{BB962C8B-B14F-4D97-AF65-F5344CB8AC3E}">
        <p14:creationId xmlns:p14="http://schemas.microsoft.com/office/powerpoint/2010/main" val="240723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heel(2)">
                                      <p:cBhvr>
                                        <p:cTn id="7" dur="2000"/>
                                        <p:tgtEl>
                                          <p:spTgt spid="14"/>
                                        </p:tgtEl>
                                      </p:cBhvr>
                                    </p:animEffect>
                                  </p:childTnLst>
                                </p:cTn>
                              </p:par>
                            </p:childTnLst>
                          </p:cTn>
                        </p:par>
                        <p:par>
                          <p:cTn id="8" fill="hold">
                            <p:stCondLst>
                              <p:cond delay="3000"/>
                            </p:stCondLst>
                            <p:childTnLst>
                              <p:par>
                                <p:cTn id="9" presetID="21" presetClass="entr" presetSubtype="2" fill="hold" grpId="0" nodeType="afterEffect">
                                  <p:stCondLst>
                                    <p:cond delay="800"/>
                                  </p:stCondLst>
                                  <p:childTnLst>
                                    <p:set>
                                      <p:cBhvr>
                                        <p:cTn id="10" dur="1" fill="hold">
                                          <p:stCondLst>
                                            <p:cond delay="0"/>
                                          </p:stCondLst>
                                        </p:cTn>
                                        <p:tgtEl>
                                          <p:spTgt spid="17"/>
                                        </p:tgtEl>
                                        <p:attrNameLst>
                                          <p:attrName>style.visibility</p:attrName>
                                        </p:attrNameLst>
                                      </p:cBhvr>
                                      <p:to>
                                        <p:strVal val="visible"/>
                                      </p:to>
                                    </p:set>
                                    <p:animEffect transition="in" filter="wheel(2)">
                                      <p:cBhvr>
                                        <p:cTn id="1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8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CAFB5-5D9B-2ECA-1B45-E48C90B027CD}"/>
              </a:ext>
            </a:extLst>
          </p:cNvPr>
          <p:cNvPicPr>
            <a:picLocks noChangeAspect="1"/>
          </p:cNvPicPr>
          <p:nvPr/>
        </p:nvPicPr>
        <p:blipFill rotWithShape="1">
          <a:blip r:embed="rId2"/>
          <a:srcRect b="8" l="94" t="62"/>
          <a:stretch/>
        </p:blipFill>
        <p:spPr>
          <a:xfrm>
            <a:off x="5183740" y="37284"/>
            <a:ext cx="6897123" cy="7674225"/>
          </a:xfrm>
          <a:prstGeom prst="rect">
            <a:avLst/>
          </a:prstGeom>
          <a:ln w="25400">
            <a:solidFill>
              <a:schemeClr val="bg1">
                <a:lumMod val="75000"/>
              </a:schemeClr>
            </a:solidFill>
          </a:ln>
          <a:effectLst>
            <a:outerShdw algn="tl" blurRad="50800" dir="2700000" dist="38100" rotWithShape="0">
              <a:prstClr val="black">
                <a:alpha val="40000"/>
              </a:prstClr>
            </a:outerShdw>
          </a:effectLst>
        </p:spPr>
      </p:pic>
      <p:sp>
        <p:nvSpPr>
          <p:cNvPr id="4" name="Rectangle 3">
            <a:extLst>
              <a:ext uri="{FF2B5EF4-FFF2-40B4-BE49-F238E27FC236}">
                <a16:creationId xmlns:a16="http://schemas.microsoft.com/office/drawing/2014/main" id="{47ECEA57-DE72-F263-60AE-E58B74C752AA}"/>
              </a:ext>
            </a:extLst>
          </p:cNvPr>
          <p:cNvSpPr/>
          <p:nvPr/>
        </p:nvSpPr>
        <p:spPr>
          <a:xfrm rot="406022">
            <a:off x="8117396" y="3583009"/>
            <a:ext cx="3623405" cy="2753788"/>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fontAlgn="base">
              <a:spcBef>
                <a:spcPct val="0"/>
              </a:spcBef>
              <a:spcAft>
                <a:spcPct val="0"/>
              </a:spcAft>
              <a:defRPr/>
            </a:pPr>
            <a:endParaRPr lang="en-US">
              <a:solidFill>
                <a:prstClr val="white"/>
              </a:solidFill>
              <a:latin typeface="Calibri"/>
            </a:endParaRPr>
          </a:p>
        </p:txBody>
      </p:sp>
      <p:sp>
        <p:nvSpPr>
          <p:cNvPr id="5" name="TextBox 4">
            <a:extLst>
              <a:ext uri="{FF2B5EF4-FFF2-40B4-BE49-F238E27FC236}">
                <a16:creationId xmlns:a16="http://schemas.microsoft.com/office/drawing/2014/main" id="{0C028BA8-4CD7-B177-748D-D634652785B8}"/>
              </a:ext>
            </a:extLst>
          </p:cNvPr>
          <p:cNvSpPr txBox="1"/>
          <p:nvPr/>
        </p:nvSpPr>
        <p:spPr>
          <a:xfrm rot="408422">
            <a:off x="8224924" y="3671544"/>
            <a:ext cx="3550136" cy="830997"/>
          </a:xfrm>
          <a:prstGeom prst="rect">
            <a:avLst/>
          </a:prstGeom>
          <a:noFill/>
        </p:spPr>
        <p:txBody>
          <a:bodyPr rtlCol="0" wrap="square">
            <a:spAutoFit/>
          </a:bodyPr>
          <a:lstStyle/>
          <a:p>
            <a:pPr algn="ctr" fontAlgn="base">
              <a:spcBef>
                <a:spcPct val="0"/>
              </a:spcBef>
              <a:spcAft>
                <a:spcPct val="0"/>
              </a:spcAft>
              <a:defRPr/>
            </a:pPr>
            <a:r>
              <a:rPr dirty="0" i="1" lang="en-US">
                <a:solidFill>
                  <a:prstClr val="black"/>
                </a:solidFill>
                <a:latin charset="0" pitchFamily="34" typeface="Calibri"/>
                <a:ea charset="-128" pitchFamily="34" typeface="ＭＳ Ｐゴシック"/>
              </a:rPr>
              <a:t>Click this icon on homepage</a:t>
            </a:r>
          </a:p>
        </p:txBody>
      </p:sp>
      <p:sp>
        <p:nvSpPr>
          <p:cNvPr id="6" name="Right Arrow 17">
            <a:extLst>
              <a:ext uri="{FF2B5EF4-FFF2-40B4-BE49-F238E27FC236}">
                <a16:creationId xmlns:a16="http://schemas.microsoft.com/office/drawing/2014/main" id="{76D5A21C-CBF4-E103-7932-CF78858496D6}"/>
              </a:ext>
            </a:extLst>
          </p:cNvPr>
          <p:cNvSpPr/>
          <p:nvPr/>
        </p:nvSpPr>
        <p:spPr>
          <a:xfrm rot="5832851">
            <a:off x="9478002" y="4521743"/>
            <a:ext cx="902193" cy="9914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fontAlgn="base">
              <a:spcBef>
                <a:spcPct val="0"/>
              </a:spcBef>
              <a:spcAft>
                <a:spcPct val="0"/>
              </a:spcAft>
              <a:defRPr/>
            </a:pPr>
            <a:endParaRPr lang="en-US">
              <a:solidFill>
                <a:prstClr val="white"/>
              </a:solidFill>
              <a:latin typeface="Calibri"/>
            </a:endParaRPr>
          </a:p>
        </p:txBody>
      </p:sp>
      <p:sp>
        <p:nvSpPr>
          <p:cNvPr id="7" name="Title 1">
            <a:extLst>
              <a:ext uri="{FF2B5EF4-FFF2-40B4-BE49-F238E27FC236}">
                <a16:creationId xmlns:a16="http://schemas.microsoft.com/office/drawing/2014/main" id="{2C1F1FBC-14E5-0018-6476-F5D93B07F003}"/>
              </a:ext>
            </a:extLst>
          </p:cNvPr>
          <p:cNvSpPr txBox="1">
            <a:spLocks/>
          </p:cNvSpPr>
          <p:nvPr/>
        </p:nvSpPr>
        <p:spPr>
          <a:xfrm>
            <a:off x="0" y="690941"/>
            <a:ext cx="5150499" cy="1423369"/>
          </a:xfrm>
          <a:prstGeom prst="rect">
            <a:avLst/>
          </a:prstGeom>
        </p:spPr>
        <p:txBody>
          <a:bodyPr/>
          <a:lstStyle>
            <a:lvl1pPr algn="ctr" defTabSz="457200" eaLnBrk="0" fontAlgn="base" hangingPunct="0" rtl="0">
              <a:spcBef>
                <a:spcPct val="0"/>
              </a:spcBef>
              <a:spcAft>
                <a:spcPct val="0"/>
              </a:spcAft>
              <a:defRPr kern="1200" sz="4400">
                <a:solidFill>
                  <a:schemeClr val="tx1"/>
                </a:solidFill>
                <a:latin typeface="+mj-lt"/>
                <a:ea charset="-128" pitchFamily="34" typeface="MS PGothic"/>
                <a:cs charset="0" typeface="ＭＳ Ｐゴシック"/>
              </a:defRPr>
            </a:lvl1pPr>
            <a:lvl2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2pPr>
            <a:lvl3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3pPr>
            <a:lvl4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4pPr>
            <a:lvl5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5pPr>
            <a:lvl6pPr algn="ctr" defTabSz="457200" fontAlgn="base"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fontAlgn="base"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fontAlgn="base"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fontAlgn="base"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defTabSz="609585" eaLnBrk="1" hangingPunct="1">
              <a:defRPr/>
            </a:pPr>
            <a:r>
              <a:rPr altLang="en-US" b="1" dirty="0" lang="en-US" sz="4267">
                <a:solidFill>
                  <a:prstClr val="black"/>
                </a:solidFill>
                <a:latin charset="0" panose="02040503050406030204" pitchFamily="18" typeface="Cambria"/>
                <a:ea charset="0" panose="02040503050406030204" pitchFamily="18" typeface="Cambria"/>
                <a:cs charset="0" pitchFamily="34" typeface="Arial"/>
              </a:rPr>
              <a:t>Email Subscriptions</a:t>
            </a:r>
          </a:p>
        </p:txBody>
      </p:sp>
      <p:sp>
        <p:nvSpPr>
          <p:cNvPr id="8" name="TextBox 7">
            <a:extLst>
              <a:ext uri="{FF2B5EF4-FFF2-40B4-BE49-F238E27FC236}">
                <a16:creationId xmlns:a16="http://schemas.microsoft.com/office/drawing/2014/main" id="{FB26DC62-3A48-D222-6A7F-072AA714447F}"/>
              </a:ext>
            </a:extLst>
          </p:cNvPr>
          <p:cNvSpPr txBox="1"/>
          <p:nvPr/>
        </p:nvSpPr>
        <p:spPr>
          <a:xfrm>
            <a:off x="2" y="2114311"/>
            <a:ext cx="5150497" cy="4706407"/>
          </a:xfrm>
          <a:prstGeom prst="rect">
            <a:avLst/>
          </a:prstGeom>
          <a:noFill/>
        </p:spPr>
        <p:txBody>
          <a:bodyPr rtlCol="0" wrap="square">
            <a:noAutofit/>
          </a:bodyPr>
          <a:lstStyle/>
          <a:p>
            <a:pPr fontAlgn="base">
              <a:spcBef>
                <a:spcPts val="800"/>
              </a:spcBef>
              <a:spcAft>
                <a:spcPct val="0"/>
              </a:spcAft>
              <a:defRPr/>
            </a:pPr>
            <a:r>
              <a:rPr b="1" dirty="0" i="1" lang="en-US" sz="2667">
                <a:solidFill>
                  <a:prstClr val="black"/>
                </a:solidFill>
                <a:latin charset="0" panose="02040503050406030204" pitchFamily="18" typeface="Cambria"/>
                <a:ea charset="0" panose="02040503050406030204" pitchFamily="18" typeface="Cambria"/>
              </a:rPr>
              <a:t>*Only 1-2 messages per month*</a:t>
            </a:r>
          </a:p>
          <a:p>
            <a:pPr fontAlgn="base" indent="-380990" marL="380990">
              <a:spcBef>
                <a:spcPts val="800"/>
              </a:spcBef>
              <a:spcAft>
                <a:spcPct val="0"/>
              </a:spcAft>
              <a:buFont charset="0" panose="020B0604020202020204" pitchFamily="34" typeface="Arial"/>
              <a:buChar char="•"/>
              <a:defRPr/>
            </a:pPr>
            <a:endParaRPr b="1" dirty="0" lang="en-US" sz="3200">
              <a:solidFill>
                <a:prstClr val="black"/>
              </a:solidFill>
              <a:latin charset="0" panose="02040503050406030204" pitchFamily="18" typeface="Cambria"/>
              <a:ea charset="0" panose="02040503050406030204" pitchFamily="18" typeface="Cambria"/>
            </a:endParaRPr>
          </a:p>
          <a:p>
            <a:pPr fontAlgn="base" indent="-380990" marL="380990">
              <a:spcBef>
                <a:spcPts val="800"/>
              </a:spcBef>
              <a:spcAft>
                <a:spcPct val="0"/>
              </a:spcAft>
              <a:buFont charset="0" panose="020B0604020202020204" pitchFamily="34" typeface="Arial"/>
              <a:buChar char="•"/>
              <a:defRPr/>
            </a:pPr>
            <a:r>
              <a:rPr b="1" dirty="0" lang="en-US" sz="3200">
                <a:solidFill>
                  <a:prstClr val="black"/>
                </a:solidFill>
                <a:latin charset="0" panose="02040503050406030204" pitchFamily="18" typeface="Cambria"/>
                <a:ea charset="0" panose="02040503050406030204" pitchFamily="18" typeface="Cambria"/>
              </a:rPr>
              <a:t>NGS News</a:t>
            </a:r>
          </a:p>
          <a:p>
            <a:pPr fontAlgn="base" lvl="1">
              <a:spcBef>
                <a:spcPts val="800"/>
              </a:spcBef>
              <a:spcAft>
                <a:spcPct val="0"/>
              </a:spcAft>
              <a:defRPr/>
            </a:pPr>
            <a:r>
              <a:rPr dirty="0" i="1" lang="en-US" sz="2667">
                <a:solidFill>
                  <a:prstClr val="black"/>
                </a:solidFill>
                <a:latin charset="0" panose="02040503050406030204" pitchFamily="18" typeface="Cambria"/>
                <a:ea charset="0" panose="02040503050406030204" pitchFamily="18" typeface="Cambria"/>
              </a:rPr>
              <a:t>Includes quarterly NSRS Modernization newsletter</a:t>
            </a:r>
          </a:p>
          <a:p>
            <a:pPr fontAlgn="base" indent="-380990" marL="380990">
              <a:spcBef>
                <a:spcPts val="800"/>
              </a:spcBef>
              <a:spcAft>
                <a:spcPct val="0"/>
              </a:spcAft>
              <a:buFont charset="0" panose="020B0604020202020204" pitchFamily="34" typeface="Arial"/>
              <a:buChar char="•"/>
              <a:defRPr/>
            </a:pPr>
            <a:r>
              <a:rPr b="1" dirty="0" lang="en-US" sz="3200">
                <a:solidFill>
                  <a:prstClr val="black"/>
                </a:solidFill>
                <a:latin charset="0" panose="02040503050406030204" pitchFamily="18" typeface="Cambria"/>
                <a:ea charset="0" panose="02040503050406030204" pitchFamily="18" typeface="Cambria"/>
              </a:rPr>
              <a:t>Webinar Series</a:t>
            </a:r>
          </a:p>
          <a:p>
            <a:pPr fontAlgn="base" indent="-380990" marL="380990">
              <a:spcBef>
                <a:spcPts val="800"/>
              </a:spcBef>
              <a:spcAft>
                <a:spcPct val="0"/>
              </a:spcAft>
              <a:buFont charset="0" panose="020B0604020202020204" pitchFamily="34" typeface="Arial"/>
              <a:buChar char="•"/>
              <a:defRPr/>
            </a:pPr>
            <a:r>
              <a:rPr b="1" dirty="0" lang="en-US" sz="3200">
                <a:solidFill>
                  <a:prstClr val="black"/>
                </a:solidFill>
                <a:latin charset="0" panose="02040503050406030204" pitchFamily="18" typeface="Cambria"/>
                <a:ea charset="0" panose="02040503050406030204" pitchFamily="18" typeface="Cambria"/>
              </a:rPr>
              <a:t>Training</a:t>
            </a:r>
          </a:p>
          <a:p>
            <a:pPr fontAlgn="base" indent="-380990" marL="380990">
              <a:spcBef>
                <a:spcPts val="800"/>
              </a:spcBef>
              <a:spcAft>
                <a:spcPct val="0"/>
              </a:spcAft>
              <a:buFont charset="0" panose="020B0604020202020204" pitchFamily="34" typeface="Arial"/>
              <a:buChar char="•"/>
              <a:defRPr/>
            </a:pPr>
            <a:r>
              <a:rPr b="1" dirty="0" lang="en-US" sz="3200">
                <a:solidFill>
                  <a:prstClr val="black"/>
                </a:solidFill>
                <a:latin charset="0" panose="02040503050406030204" pitchFamily="18" typeface="Cambria"/>
                <a:ea charset="0" panose="02040503050406030204" pitchFamily="18" typeface="Cambria"/>
              </a:rPr>
              <a:t>GPS on Benchmarks</a:t>
            </a:r>
          </a:p>
          <a:p>
            <a:pPr fontAlgn="base">
              <a:spcBef>
                <a:spcPts val="800"/>
              </a:spcBef>
              <a:spcAft>
                <a:spcPct val="0"/>
              </a:spcAft>
              <a:defRPr/>
            </a:pPr>
            <a:endParaRPr dirty="0" lang="en-US" sz="3200">
              <a:solidFill>
                <a:prstClr val="black"/>
              </a:solidFill>
              <a:latin charset="0" panose="02040503050406030204" pitchFamily="18" typeface="Cambria"/>
              <a:ea charset="0" panose="02040503050406030204" pitchFamily="18" typeface="Cambria"/>
            </a:endParaRPr>
          </a:p>
        </p:txBody>
      </p:sp>
      <p:pic>
        <p:nvPicPr>
          <p:cNvPr id="9" name="Picture 8">
            <a:extLst>
              <a:ext uri="{FF2B5EF4-FFF2-40B4-BE49-F238E27FC236}">
                <a16:creationId xmlns:a16="http://schemas.microsoft.com/office/drawing/2014/main" id="{C67FE99F-6BEA-8355-772B-64FBFC02C328}"/>
              </a:ext>
            </a:extLst>
          </p:cNvPr>
          <p:cNvPicPr>
            <a:picLocks noChangeAspect="1"/>
          </p:cNvPicPr>
          <p:nvPr/>
        </p:nvPicPr>
        <p:blipFill>
          <a:blip r:embed="rId3"/>
          <a:stretch>
            <a:fillRect/>
          </a:stretch>
        </p:blipFill>
        <p:spPr>
          <a:xfrm rot="420000">
            <a:off x="8057594" y="5521215"/>
            <a:ext cx="3517460" cy="749207"/>
          </a:xfrm>
          <a:prstGeom prst="rect">
            <a:avLst/>
          </a:prstGeom>
        </p:spPr>
      </p:pic>
    </p:spTree>
    <p:extLst>
      <p:ext uri="{BB962C8B-B14F-4D97-AF65-F5344CB8AC3E}">
        <p14:creationId xmlns:p14="http://schemas.microsoft.com/office/powerpoint/2010/main" val="3298383269"/>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mph" presetID="26" presetSubtype="0" repeatCount="indefinite">
                                  <p:stCondLst>
                                    <p:cond delay="0"/>
                                  </p:stCondLst>
                                  <p:childTnLst>
                                    <p:animEffect filter="fade" transition="out">
                                      <p:cBhvr>
                                        <p:cTn dur="1000" id="6" tmFilter="0, 0; .2, .5; .8, .5; 1, 0"/>
                                        <p:tgtEl>
                                          <p:spTgt spid="6"/>
                                        </p:tgtEl>
                                      </p:cBhvr>
                                    </p:animEffect>
                                    <p:animScale>
                                      <p:cBhvr>
                                        <p:cTn autoRev="1" dur="500" fill="hold" id="7"/>
                                        <p:tgtEl>
                                          <p:spTgt spid="6"/>
                                        </p:tgtEl>
                                      </p:cBhvr>
                                      <p:by x="105000" y="105000"/>
                                    </p:animScale>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6"/>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me POC">
            <a:extLst>
              <a:ext uri="{FF2B5EF4-FFF2-40B4-BE49-F238E27FC236}">
                <a16:creationId xmlns:a16="http://schemas.microsoft.com/office/drawing/2014/main" id="{4E97F1EB-F0B6-8132-59EA-BF2201D51D28}"/>
              </a:ext>
            </a:extLst>
          </p:cNvPr>
          <p:cNvSpPr txBox="1">
            <a:spLocks noChangeArrowheads="1"/>
          </p:cNvSpPr>
          <p:nvPr/>
        </p:nvSpPr>
        <p:spPr bwMode="auto">
          <a:xfrm>
            <a:off x="1" y="617995"/>
            <a:ext cx="12191999" cy="266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3200" b="1" dirty="0">
                <a:latin typeface="Cambria" panose="02040503050406030204" pitchFamily="18" charset="0"/>
                <a:ea typeface="Cambria" panose="02040503050406030204" pitchFamily="18" charset="0"/>
              </a:rPr>
              <a:t>Jeff Jalbrzikowski, P.S., GISP, CFS</a:t>
            </a:r>
          </a:p>
          <a:p>
            <a:pPr algn="ctr"/>
            <a:r>
              <a:rPr lang="en-GB" sz="3200" b="1" dirty="0">
                <a:latin typeface="Cambria" panose="02040503050406030204" pitchFamily="18" charset="0"/>
                <a:ea typeface="Cambria" panose="02040503050406030204" pitchFamily="18" charset="0"/>
              </a:rPr>
              <a:t>Appalachian Regional Geodetic Advisor</a:t>
            </a:r>
          </a:p>
        </p:txBody>
      </p:sp>
      <p:pic>
        <p:nvPicPr>
          <p:cNvPr id="4" name="Picture 3">
            <a:extLst>
              <a:ext uri="{FF2B5EF4-FFF2-40B4-BE49-F238E27FC236}">
                <a16:creationId xmlns:a16="http://schemas.microsoft.com/office/drawing/2014/main" id="{ABE01749-79C3-ACDD-2E04-5D5B3C0D5F6B}"/>
              </a:ext>
            </a:extLst>
          </p:cNvPr>
          <p:cNvPicPr>
            <a:picLocks noChangeAspect="1"/>
          </p:cNvPicPr>
          <p:nvPr/>
        </p:nvPicPr>
        <p:blipFill>
          <a:blip r:embed="rId2"/>
          <a:stretch>
            <a:fillRect/>
          </a:stretch>
        </p:blipFill>
        <p:spPr>
          <a:xfrm>
            <a:off x="1" y="1769806"/>
            <a:ext cx="5088194" cy="5088194"/>
          </a:xfrm>
          <a:prstGeom prst="rect">
            <a:avLst/>
          </a:prstGeom>
        </p:spPr>
      </p:pic>
      <p:sp>
        <p:nvSpPr>
          <p:cNvPr id="5" name="TextBox 4">
            <a:extLst>
              <a:ext uri="{FF2B5EF4-FFF2-40B4-BE49-F238E27FC236}">
                <a16:creationId xmlns:a16="http://schemas.microsoft.com/office/drawing/2014/main" id="{D8D34B1A-B7D1-7AA5-9DF6-94A3CE38B5A9}"/>
              </a:ext>
            </a:extLst>
          </p:cNvPr>
          <p:cNvSpPr txBox="1"/>
          <p:nvPr/>
        </p:nvSpPr>
        <p:spPr>
          <a:xfrm>
            <a:off x="5088195" y="5701396"/>
            <a:ext cx="5281035"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Scan the QR code to save my contact info to your phone</a:t>
            </a:r>
          </a:p>
        </p:txBody>
      </p:sp>
      <p:sp>
        <p:nvSpPr>
          <p:cNvPr id="6" name="Name POC">
            <a:extLst>
              <a:ext uri="{FF2B5EF4-FFF2-40B4-BE49-F238E27FC236}">
                <a16:creationId xmlns:a16="http://schemas.microsoft.com/office/drawing/2014/main" id="{2DDC6ABE-2C8A-457B-92B5-F5DA19D49A71}"/>
              </a:ext>
            </a:extLst>
          </p:cNvPr>
          <p:cNvSpPr txBox="1">
            <a:spLocks noChangeArrowheads="1"/>
          </p:cNvSpPr>
          <p:nvPr/>
        </p:nvSpPr>
        <p:spPr bwMode="auto">
          <a:xfrm>
            <a:off x="5088195" y="1769806"/>
            <a:ext cx="7103804" cy="393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endParaRPr lang="en-GB" sz="3200" b="1" dirty="0">
              <a:latin typeface="Cambria" panose="02040503050406030204" pitchFamily="18" charset="0"/>
              <a:ea typeface="Cambria" panose="02040503050406030204" pitchFamily="18" charset="0"/>
            </a:endParaRPr>
          </a:p>
          <a:p>
            <a:pPr algn="ctr"/>
            <a:r>
              <a:rPr lang="en-GB" sz="4000" b="1" dirty="0">
                <a:latin typeface="Cambria" panose="02040503050406030204" pitchFamily="18" charset="0"/>
                <a:ea typeface="Cambria" panose="02040503050406030204" pitchFamily="18" charset="0"/>
              </a:rPr>
              <a:t>jeff.jalbrzikowski@noaa.gov</a:t>
            </a:r>
          </a:p>
          <a:p>
            <a:pPr algn="ctr"/>
            <a:r>
              <a:rPr lang="en-GB" sz="4000" b="1" dirty="0">
                <a:latin typeface="Cambria" panose="02040503050406030204" pitchFamily="18" charset="0"/>
                <a:ea typeface="Cambria" panose="02040503050406030204" pitchFamily="18" charset="0"/>
              </a:rPr>
              <a:t>240-988-5486</a:t>
            </a:r>
          </a:p>
          <a:p>
            <a:pPr algn="ctr"/>
            <a:endParaRPr lang="en-GB" sz="3200" b="1" dirty="0">
              <a:latin typeface="Cambria" panose="02040503050406030204" pitchFamily="18" charset="0"/>
              <a:ea typeface="Cambria" panose="02040503050406030204" pitchFamily="18" charset="0"/>
            </a:endParaRPr>
          </a:p>
          <a:p>
            <a:pPr marL="0" marR="0" lvl="0" indent="0" algn="ctr" defTabSz="1104872" rtl="0" eaLnBrk="0" fontAlgn="base" latinLnBrk="0" hangingPunct="0">
              <a:lnSpc>
                <a:spcPct val="95000"/>
              </a:lnSpc>
              <a:spcBef>
                <a:spcPct val="0"/>
              </a:spcBef>
              <a:spcAft>
                <a:spcPct val="0"/>
              </a:spcAft>
              <a:buClr>
                <a:srgbClr val="000000"/>
              </a:buClr>
              <a:buSzPct val="45000"/>
              <a:buFontTx/>
              <a:buNone/>
              <a:tabLst>
                <a:tab pos="876278" algn="l"/>
                <a:tab pos="1750440" algn="l"/>
                <a:tab pos="2626718" algn="l"/>
                <a:tab pos="3502996" algn="l"/>
                <a:tab pos="4377157" algn="l"/>
                <a:tab pos="5253435" algn="l"/>
                <a:tab pos="6127597" algn="l"/>
                <a:tab pos="7003876" algn="l"/>
                <a:tab pos="7880154" algn="l"/>
              </a:tabLst>
              <a:defRPr/>
            </a:pPr>
            <a:r>
              <a:rPr kumimoji="0" lang="en-US" sz="3200" b="0" i="0" u="none" strike="noStrike" kern="1200" cap="none" spc="-9"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hlinkClick r:id="rId3"/>
              </a:rPr>
              <a:t>https://www.ngs.noaa.gov/ADVISORS/</a:t>
            </a:r>
            <a:endParaRPr kumimoji="0" lang="en-US" sz="3200" b="0" i="0" u="none" strike="noStrike" kern="1200" cap="none" spc="-9"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0" marR="0" lvl="0" indent="0" algn="ctr" defTabSz="1104872" rtl="0" eaLnBrk="0" fontAlgn="base" latinLnBrk="0" hangingPunct="0">
              <a:lnSpc>
                <a:spcPct val="95000"/>
              </a:lnSpc>
              <a:spcBef>
                <a:spcPct val="0"/>
              </a:spcBef>
              <a:spcAft>
                <a:spcPct val="0"/>
              </a:spcAft>
              <a:buClr>
                <a:srgbClr val="000000"/>
              </a:buClr>
              <a:buSzPct val="45000"/>
              <a:buFontTx/>
              <a:buNone/>
              <a:tabLst>
                <a:tab pos="876278" algn="l"/>
                <a:tab pos="1750440" algn="l"/>
                <a:tab pos="2626718" algn="l"/>
                <a:tab pos="3502996" algn="l"/>
                <a:tab pos="4377157" algn="l"/>
                <a:tab pos="5253435" algn="l"/>
                <a:tab pos="6127597" algn="l"/>
                <a:tab pos="7003876" algn="l"/>
                <a:tab pos="7880154" algn="l"/>
              </a:tabLst>
              <a:defRPr/>
            </a:pPr>
            <a:r>
              <a:rPr lang="en-GB" sz="3200" dirty="0">
                <a:solidFill>
                  <a:prstClr val="black"/>
                </a:solidFill>
                <a:latin typeface="Cambria" panose="02040503050406030204" pitchFamily="18" charset="0"/>
                <a:ea typeface="Cambria" panose="02040503050406030204" pitchFamily="18" charset="0"/>
              </a:rPr>
              <a:t>or</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search: “NGS advisors”</a:t>
            </a:r>
          </a:p>
          <a:p>
            <a:pPr algn="ctr"/>
            <a:endParaRPr lang="en-GB"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9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GIS\NGS\NA2011\All_NA2011_no_downweight\Export\Primary+Secondary+Both_NA2011_2012-04-02.jpg">
            <a:extLst>
              <a:ext uri="{FF2B5EF4-FFF2-40B4-BE49-F238E27FC236}">
                <a16:creationId xmlns:a16="http://schemas.microsoft.com/office/drawing/2014/main" id="{6A046024-9349-4DBC-BE10-B178E561A34A}"/>
              </a:ext>
            </a:extLst>
          </p:cNvPr>
          <p:cNvPicPr>
            <a:picLocks noChangeAspect="1" noChangeArrowheads="1"/>
          </p:cNvPicPr>
          <p:nvPr/>
        </p:nvPicPr>
        <p:blipFill>
          <a:blip r:embed="rId3"/>
          <a:srcRect/>
          <a:stretch>
            <a:fillRect/>
          </a:stretch>
        </p:blipFill>
        <p:spPr bwMode="auto">
          <a:xfrm>
            <a:off x="181337" y="0"/>
            <a:ext cx="9144000" cy="6858000"/>
          </a:xfrm>
          <a:prstGeom prst="rect">
            <a:avLst/>
          </a:prstGeom>
          <a:noFill/>
        </p:spPr>
      </p:pic>
      <p:sp>
        <p:nvSpPr>
          <p:cNvPr id="3" name="TextBox 2">
            <a:extLst>
              <a:ext uri="{FF2B5EF4-FFF2-40B4-BE49-F238E27FC236}">
                <a16:creationId xmlns:a16="http://schemas.microsoft.com/office/drawing/2014/main" id="{8062FFBC-CDAE-45E7-A562-2928A4883D40}"/>
              </a:ext>
            </a:extLst>
          </p:cNvPr>
          <p:cNvSpPr txBox="1"/>
          <p:nvPr/>
        </p:nvSpPr>
        <p:spPr>
          <a:xfrm>
            <a:off x="8079131" y="4109012"/>
            <a:ext cx="4035706" cy="954107"/>
          </a:xfrm>
          <a:prstGeom prst="rect">
            <a:avLst/>
          </a:prstGeom>
          <a:solidFill>
            <a:schemeClr val="accent6">
              <a:lumMod val="40000"/>
              <a:lumOff val="60000"/>
            </a:schemeClr>
          </a:solidFill>
          <a:effectLst>
            <a:softEdge rad="63500"/>
          </a:effectLst>
        </p:spPr>
        <p:txBody>
          <a:bodyPr wrap="square" rtlCol="0">
            <a:spAutoFit/>
          </a:bodyPr>
          <a:lstStyle/>
          <a:p>
            <a:pPr algn="ctr"/>
            <a:r>
              <a:rPr lang="en-US" sz="2800" b="1" dirty="0">
                <a:latin typeface="Cambria" panose="02040503050406030204" pitchFamily="18" charset="0"/>
                <a:ea typeface="Cambria" panose="02040503050406030204" pitchFamily="18" charset="0"/>
              </a:rPr>
              <a:t>What </a:t>
            </a:r>
            <a:r>
              <a:rPr lang="en-US" sz="2800" b="1" u="sng" dirty="0">
                <a:latin typeface="Cambria" panose="02040503050406030204" pitchFamily="18" charset="0"/>
                <a:ea typeface="Cambria" panose="02040503050406030204" pitchFamily="18" charset="0"/>
              </a:rPr>
              <a:t>you</a:t>
            </a:r>
            <a:r>
              <a:rPr lang="en-US" sz="2800" b="1" dirty="0">
                <a:latin typeface="Cambria" panose="02040503050406030204" pitchFamily="18" charset="0"/>
                <a:ea typeface="Cambria" panose="02040503050406030204" pitchFamily="18" charset="0"/>
              </a:rPr>
              <a:t> see in a map of NSRS control…</a:t>
            </a:r>
          </a:p>
        </p:txBody>
      </p:sp>
    </p:spTree>
    <p:extLst>
      <p:ext uri="{BB962C8B-B14F-4D97-AF65-F5344CB8AC3E}">
        <p14:creationId xmlns:p14="http://schemas.microsoft.com/office/powerpoint/2010/main" val="107251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GIS\NGS\NA2011\All_NA2011_no_downweight\Export\Vectors_primary_secondary_ALL_NA2011_2012-04-02.jpg">
            <a:extLst>
              <a:ext uri="{FF2B5EF4-FFF2-40B4-BE49-F238E27FC236}">
                <a16:creationId xmlns:a16="http://schemas.microsoft.com/office/drawing/2014/main" id="{428B30A2-824D-40D0-9FD9-356D405E38A7}"/>
              </a:ext>
            </a:extLst>
          </p:cNvPr>
          <p:cNvPicPr>
            <a:picLocks noChangeAspect="1" noChangeArrowheads="1"/>
          </p:cNvPicPr>
          <p:nvPr/>
        </p:nvPicPr>
        <p:blipFill>
          <a:blip r:embed="rId2"/>
          <a:srcRect/>
          <a:stretch>
            <a:fillRect/>
          </a:stretch>
        </p:blipFill>
        <p:spPr bwMode="auto">
          <a:xfrm>
            <a:off x="181337" y="0"/>
            <a:ext cx="9144000" cy="6858000"/>
          </a:xfrm>
          <a:prstGeom prst="rect">
            <a:avLst/>
          </a:prstGeom>
          <a:noFill/>
        </p:spPr>
      </p:pic>
      <p:sp>
        <p:nvSpPr>
          <p:cNvPr id="5" name="TextBox 4">
            <a:extLst>
              <a:ext uri="{FF2B5EF4-FFF2-40B4-BE49-F238E27FC236}">
                <a16:creationId xmlns:a16="http://schemas.microsoft.com/office/drawing/2014/main" id="{D4B5C5D6-14B9-4A36-A502-60243B6247FF}"/>
              </a:ext>
            </a:extLst>
          </p:cNvPr>
          <p:cNvSpPr txBox="1"/>
          <p:nvPr/>
        </p:nvSpPr>
        <p:spPr>
          <a:xfrm>
            <a:off x="8079131" y="4120587"/>
            <a:ext cx="4035706" cy="954107"/>
          </a:xfrm>
          <a:prstGeom prst="rect">
            <a:avLst/>
          </a:prstGeom>
          <a:solidFill>
            <a:schemeClr val="accent6">
              <a:lumMod val="40000"/>
              <a:lumOff val="60000"/>
            </a:schemeClr>
          </a:solidFill>
          <a:effectLst>
            <a:softEdge rad="63500"/>
          </a:effectLst>
        </p:spPr>
        <p:txBody>
          <a:bodyPr wrap="square" rtlCol="0">
            <a:spAutoFit/>
          </a:bodyPr>
          <a:lstStyle/>
          <a:p>
            <a:pPr algn="ctr"/>
            <a:r>
              <a:rPr lang="en-US" sz="2800" b="1" dirty="0">
                <a:latin typeface="Cambria" panose="02040503050406030204" pitchFamily="18" charset="0"/>
                <a:ea typeface="Cambria" panose="02040503050406030204" pitchFamily="18" charset="0"/>
              </a:rPr>
              <a:t>What </a:t>
            </a:r>
            <a:r>
              <a:rPr lang="en-US" sz="2800" b="1" u="sng" dirty="0">
                <a:latin typeface="Cambria" panose="02040503050406030204" pitchFamily="18" charset="0"/>
                <a:ea typeface="Cambria" panose="02040503050406030204" pitchFamily="18" charset="0"/>
              </a:rPr>
              <a:t>we</a:t>
            </a:r>
            <a:r>
              <a:rPr lang="en-US" sz="2800" b="1" dirty="0">
                <a:latin typeface="Cambria" panose="02040503050406030204" pitchFamily="18" charset="0"/>
                <a:ea typeface="Cambria" panose="02040503050406030204" pitchFamily="18" charset="0"/>
              </a:rPr>
              <a:t> see in a map of NSRS control…</a:t>
            </a:r>
          </a:p>
        </p:txBody>
      </p:sp>
    </p:spTree>
    <p:extLst>
      <p:ext uri="{BB962C8B-B14F-4D97-AF65-F5344CB8AC3E}">
        <p14:creationId xmlns:p14="http://schemas.microsoft.com/office/powerpoint/2010/main" val="58970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8184F-47C7-4DF0-BA2C-52F08F9869CC}"/>
              </a:ext>
            </a:extLst>
          </p:cNvPr>
          <p:cNvSpPr>
            <a:spLocks noGrp="1"/>
          </p:cNvSpPr>
          <p:nvPr>
            <p:ph type="title"/>
          </p:nvPr>
        </p:nvSpPr>
        <p:spPr>
          <a:xfrm>
            <a:off x="1524000" y="274639"/>
            <a:ext cx="9144000" cy="1143000"/>
          </a:xfrm>
        </p:spPr>
        <p:txBody>
          <a:bodyPr>
            <a:normAutofit/>
          </a:bodyPr>
          <a:lstStyle/>
          <a:p>
            <a:r>
              <a:rPr lang="en-US" sz="5333" dirty="0"/>
              <a:t>Modernizing the NSRS</a:t>
            </a:r>
          </a:p>
        </p:txBody>
      </p:sp>
      <p:sp>
        <p:nvSpPr>
          <p:cNvPr id="3" name="Content Placeholder 2">
            <a:extLst>
              <a:ext uri="{FF2B5EF4-FFF2-40B4-BE49-F238E27FC236}">
                <a16:creationId xmlns:a16="http://schemas.microsoft.com/office/drawing/2014/main" id="{B8ECB94E-1EFB-4F90-B437-49166959552D}"/>
              </a:ext>
            </a:extLst>
          </p:cNvPr>
          <p:cNvSpPr>
            <a:spLocks noGrp="1"/>
          </p:cNvSpPr>
          <p:nvPr>
            <p:ph idx="1"/>
          </p:nvPr>
        </p:nvSpPr>
        <p:spPr>
          <a:xfrm>
            <a:off x="640080" y="1340553"/>
            <a:ext cx="10901680" cy="5314247"/>
          </a:xfrm>
        </p:spPr>
        <p:txBody>
          <a:bodyPr>
            <a:normAutofit/>
          </a:bodyPr>
          <a:lstStyle/>
          <a:p>
            <a:pPr>
              <a:defRPr/>
            </a:pPr>
            <a:r>
              <a:rPr lang="en-US" sz="3200" dirty="0"/>
              <a:t>Updating </a:t>
            </a:r>
            <a:r>
              <a:rPr lang="en-US" sz="3200" b="1" i="1" dirty="0"/>
              <a:t>all</a:t>
            </a:r>
            <a:r>
              <a:rPr lang="en-US" sz="3200" dirty="0"/>
              <a:t> NSRS coordinates</a:t>
            </a:r>
          </a:p>
          <a:p>
            <a:pPr lvl="1">
              <a:defRPr/>
            </a:pPr>
            <a:r>
              <a:rPr lang="en-US" sz="2667" dirty="0"/>
              <a:t>Replace existing datums with new datums</a:t>
            </a:r>
          </a:p>
          <a:p>
            <a:pPr lvl="1">
              <a:defRPr/>
            </a:pPr>
            <a:r>
              <a:rPr lang="en-US" sz="2667" dirty="0"/>
              <a:t>Replacing existing SPCS83 with new SPCS2022</a:t>
            </a:r>
          </a:p>
          <a:p>
            <a:pPr lvl="1">
              <a:defRPr/>
            </a:pPr>
            <a:r>
              <a:rPr lang="en-US" sz="2667" dirty="0"/>
              <a:t>Accounting for coordinates changing with time</a:t>
            </a:r>
          </a:p>
          <a:p>
            <a:pPr>
              <a:defRPr/>
            </a:pPr>
            <a:r>
              <a:rPr lang="en-US" sz="3200" dirty="0"/>
              <a:t>Improving NGS products and services</a:t>
            </a:r>
          </a:p>
          <a:p>
            <a:pPr>
              <a:defRPr/>
            </a:pPr>
            <a:r>
              <a:rPr lang="en-US" sz="3200" dirty="0"/>
              <a:t>Simplifying customer contributions</a:t>
            </a:r>
          </a:p>
          <a:p>
            <a:pPr>
              <a:defRPr/>
            </a:pPr>
            <a:r>
              <a:rPr lang="en-US" sz="3200" dirty="0"/>
              <a:t>Making the NSRS:</a:t>
            </a:r>
          </a:p>
          <a:p>
            <a:pPr lvl="1">
              <a:defRPr/>
            </a:pPr>
            <a:r>
              <a:rPr lang="en-US" sz="2667" b="1" i="1" dirty="0"/>
              <a:t>More</a:t>
            </a:r>
            <a:r>
              <a:rPr lang="en-US" sz="2667" dirty="0"/>
              <a:t> accurate</a:t>
            </a:r>
          </a:p>
          <a:p>
            <a:pPr lvl="1">
              <a:defRPr/>
            </a:pPr>
            <a:r>
              <a:rPr lang="en-US" sz="2667" b="1" i="1" dirty="0"/>
              <a:t>More</a:t>
            </a:r>
            <a:r>
              <a:rPr lang="en-US" sz="2667" dirty="0"/>
              <a:t> accessible</a:t>
            </a:r>
          </a:p>
          <a:p>
            <a:pPr lvl="1">
              <a:defRPr/>
            </a:pPr>
            <a:r>
              <a:rPr lang="en-US" sz="2667" b="1" i="1" dirty="0"/>
              <a:t>More</a:t>
            </a:r>
            <a:r>
              <a:rPr lang="en-US" sz="2667" dirty="0"/>
              <a:t> efficient</a:t>
            </a:r>
            <a:endParaRPr lang="en-US" sz="2400" dirty="0"/>
          </a:p>
        </p:txBody>
      </p:sp>
      <p:sp>
        <p:nvSpPr>
          <p:cNvPr id="4" name="Rectangle 3">
            <a:extLst>
              <a:ext uri="{FF2B5EF4-FFF2-40B4-BE49-F238E27FC236}">
                <a16:creationId xmlns:a16="http://schemas.microsoft.com/office/drawing/2014/main" id="{AD5672F8-2E11-420E-932D-1C02A556BF66}"/>
              </a:ext>
            </a:extLst>
          </p:cNvPr>
          <p:cNvSpPr/>
          <p:nvPr/>
        </p:nvSpPr>
        <p:spPr>
          <a:xfrm rot="20193485">
            <a:off x="8304012" y="3848406"/>
            <a:ext cx="2922595" cy="2246769"/>
          </a:xfrm>
          <a:prstGeom prst="rect">
            <a:avLst/>
          </a:prstGeom>
          <a:noFill/>
        </p:spPr>
        <p:txBody>
          <a:bodyPr wrap="none" lIns="91440" tIns="45720" rIns="91440" bIns="45720">
            <a:spAutoFit/>
          </a:bodyPr>
          <a:lstStyle/>
          <a:p>
            <a:pPr algn="ctr" defTabSz="914377">
              <a:defRPr/>
            </a:pPr>
            <a:r>
              <a:rPr lang="en-US" sz="4400" b="1" kern="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latin typeface="Arial"/>
                <a:cs typeface="Arial"/>
                <a:sym typeface="Arial"/>
              </a:rPr>
              <a:t>Rollout in</a:t>
            </a:r>
          </a:p>
          <a:p>
            <a:pPr algn="ctr" defTabSz="914377">
              <a:defRPr/>
            </a:pPr>
            <a:r>
              <a:rPr lang="en-US" sz="9600" b="1" kern="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latin typeface="Arial"/>
                <a:cs typeface="Arial"/>
                <a:sym typeface="Arial"/>
              </a:rPr>
              <a:t>2025</a:t>
            </a:r>
          </a:p>
        </p:txBody>
      </p:sp>
      <p:sp>
        <p:nvSpPr>
          <p:cNvPr id="5" name="TextBox 4">
            <a:extLst>
              <a:ext uri="{FF2B5EF4-FFF2-40B4-BE49-F238E27FC236}">
                <a16:creationId xmlns:a16="http://schemas.microsoft.com/office/drawing/2014/main" id="{23D2DE03-F867-4875-AC5C-1411BEB15F82}"/>
              </a:ext>
            </a:extLst>
          </p:cNvPr>
          <p:cNvSpPr txBox="1"/>
          <p:nvPr/>
        </p:nvSpPr>
        <p:spPr>
          <a:xfrm>
            <a:off x="9039860" y="2666607"/>
            <a:ext cx="1681480" cy="748988"/>
          </a:xfrm>
          <a:prstGeom prst="rect">
            <a:avLst/>
          </a:prstGeom>
          <a:noFill/>
        </p:spPr>
        <p:txBody>
          <a:bodyPr wrap="square" rtlCol="0">
            <a:spAutoFit/>
          </a:bodyPr>
          <a:lstStyle/>
          <a:p>
            <a:pPr>
              <a:defRPr/>
            </a:pPr>
            <a:r>
              <a:rPr lang="en-US" sz="4267" dirty="0">
                <a:solidFill>
                  <a:prstClr val="black"/>
                </a:solidFill>
                <a:latin typeface="Rage Italic" panose="03070502040507070304" pitchFamily="66" charset="0"/>
              </a:rPr>
              <a:t>begins</a:t>
            </a:r>
          </a:p>
        </p:txBody>
      </p:sp>
      <p:cxnSp>
        <p:nvCxnSpPr>
          <p:cNvPr id="7" name="Straight Arrow Connector 6">
            <a:extLst>
              <a:ext uri="{FF2B5EF4-FFF2-40B4-BE49-F238E27FC236}">
                <a16:creationId xmlns:a16="http://schemas.microsoft.com/office/drawing/2014/main" id="{BD6CC2FA-C6C5-4462-95D8-F7237114AD6F}"/>
              </a:ext>
            </a:extLst>
          </p:cNvPr>
          <p:cNvCxnSpPr>
            <a:cxnSpLocks/>
          </p:cNvCxnSpPr>
          <p:nvPr/>
        </p:nvCxnSpPr>
        <p:spPr>
          <a:xfrm>
            <a:off x="9816109" y="3221916"/>
            <a:ext cx="237212" cy="6502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3614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9"/>
</p:tagLst>
</file>

<file path=ppt/tags/tag2.xml><?xml version="1.0" encoding="utf-8"?>
<p:tagLst xmlns:a="http://schemas.openxmlformats.org/drawingml/2006/main" xmlns:r="http://schemas.openxmlformats.org/officeDocument/2006/relationships" xmlns:p="http://schemas.openxmlformats.org/presentationml/2006/main">
  <p:tag name="TIMING" val="|79"/>
</p:tagLst>
</file>

<file path=ppt/tags/tag3.xml><?xml version="1.0" encoding="utf-8"?>
<p:tagLst xmlns:a="http://schemas.openxmlformats.org/drawingml/2006/main" xmlns:r="http://schemas.openxmlformats.org/officeDocument/2006/relationships" xmlns:p="http://schemas.openxmlformats.org/presentationml/2006/main">
  <p:tag name="TIMING" val="|79"/>
</p:tagLst>
</file>

<file path=ppt/tags/tag4.xml><?xml version="1.0" encoding="utf-8"?>
<p:tagLst xmlns:a="http://schemas.openxmlformats.org/drawingml/2006/main" xmlns:r="http://schemas.openxmlformats.org/officeDocument/2006/relationships" xmlns:p="http://schemas.openxmlformats.org/presentationml/2006/main">
  <p:tag name="TIMING" val="|79"/>
</p:tagLst>
</file>

<file path=ppt/tags/tag5.xml><?xml version="1.0" encoding="utf-8"?>
<p:tagLst xmlns:a="http://schemas.openxmlformats.org/drawingml/2006/main" xmlns:r="http://schemas.openxmlformats.org/officeDocument/2006/relationships" xmlns:p="http://schemas.openxmlformats.org/presentationml/2006/main">
  <p:tag name="TIMING" val="|79"/>
</p:tagLst>
</file>

<file path=ppt/tags/tag6.xml><?xml version="1.0" encoding="utf-8"?>
<p:tagLst xmlns:a="http://schemas.openxmlformats.org/drawingml/2006/main" xmlns:r="http://schemas.openxmlformats.org/officeDocument/2006/relationships" xmlns:p="http://schemas.openxmlformats.org/presentationml/2006/main">
  <p:tag name="TIMING" val="|1.5|10.3|2.4|7.8|4.3"/>
</p:tagLst>
</file>

<file path=ppt/tags/tag7.xml><?xml version="1.0" encoding="utf-8"?>
<p:tagLst xmlns:a="http://schemas.openxmlformats.org/drawingml/2006/main" xmlns:r="http://schemas.openxmlformats.org/officeDocument/2006/relationships" xmlns:p="http://schemas.openxmlformats.org/presentationml/2006/main">
  <p:tag name="TIMING" val="|1.3|7.4|1.2|2.5|5.6|5.2|3.5|2"/>
</p:tagLst>
</file>

<file path=ppt/tags/tag8.xml><?xml version="1.0" encoding="utf-8"?>
<p:tagLst xmlns:a="http://schemas.openxmlformats.org/drawingml/2006/main" xmlns:r="http://schemas.openxmlformats.org/officeDocument/2006/relationships" xmlns:p="http://schemas.openxmlformats.org/presentationml/2006/main">
  <p:tag name="TIMING" val="|1.9|5.3|1.7|9.9|5.3|4.8|3.1"/>
</p:tagLst>
</file>

<file path=ppt/tags/tag9.xml><?xml version="1.0" encoding="utf-8"?>
<p:tagLst xmlns:a="http://schemas.openxmlformats.org/drawingml/2006/main" xmlns:r="http://schemas.openxmlformats.org/officeDocument/2006/relationships" xmlns:p="http://schemas.openxmlformats.org/presentationml/2006/main">
  <p:tag name="TIMING" val="|2.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J_NGS_background_16by9.potx" id="{08D3D576-62C5-40EF-A34C-01BB8D99BB50}" vid="{9154FC06-C987-4466-8504-8FCA3D11CF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JJ_NGS_background_16by9</Template>
  <TotalTime>200</TotalTime>
  <Words>4449</Words>
  <Application>Microsoft Office PowerPoint</Application>
  <PresentationFormat>Widescreen</PresentationFormat>
  <Paragraphs>736</Paragraphs>
  <Slides>84</Slides>
  <Notes>49</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84</vt:i4>
      </vt:variant>
    </vt:vector>
  </HeadingPairs>
  <TitlesOfParts>
    <vt:vector size="94" baseType="lpstr">
      <vt:lpstr>Arial</vt:lpstr>
      <vt:lpstr>Arial Black</vt:lpstr>
      <vt:lpstr>Calibri</vt:lpstr>
      <vt:lpstr>Cambria</vt:lpstr>
      <vt:lpstr>Helvetica Neue</vt:lpstr>
      <vt:lpstr>Open Sans</vt:lpstr>
      <vt:lpstr>Rage Italic</vt:lpstr>
      <vt:lpstr>Times New Roman</vt:lpstr>
      <vt:lpstr>Wingdings</vt:lpstr>
      <vt:lpstr>Office Theme</vt:lpstr>
      <vt:lpstr>A Deep Dive into  Geodetic Surveying</vt:lpstr>
      <vt:lpstr>Organizational Structure</vt:lpstr>
      <vt:lpstr>Organizational Structure</vt:lpstr>
      <vt:lpstr>PowerPoint Presentation</vt:lpstr>
      <vt:lpstr>Let’s start with some alphabet soup</vt:lpstr>
      <vt:lpstr>NGS Mission</vt:lpstr>
      <vt:lpstr>Yes, we are delayed.</vt:lpstr>
      <vt:lpstr>Delayed Release of the Modernized NSRS</vt:lpstr>
      <vt:lpstr>Modernizing the NSRS</vt:lpstr>
      <vt:lpstr>NGS Mission</vt:lpstr>
      <vt:lpstr>Online Positioning User Service</vt:lpstr>
      <vt:lpstr>NOAA CORS Network (NCN)</vt:lpstr>
      <vt:lpstr>PowerPoint Presentation</vt:lpstr>
      <vt:lpstr>PowerPoint Presentation</vt:lpstr>
      <vt:lpstr>PowerPoint Presentation</vt:lpstr>
      <vt:lpstr>PowerPoint Presentation</vt:lpstr>
      <vt:lpstr>PowerPoint Presentation</vt:lpstr>
      <vt:lpstr>PowerPoint Presentation</vt:lpstr>
      <vt:lpstr>Four TRFs for Modernized NSRS</vt:lpstr>
      <vt:lpstr>PowerPoint Presentation</vt:lpstr>
      <vt:lpstr>PowerPoint Presentation</vt:lpstr>
      <vt:lpstr>PowerPoint Presentation</vt:lpstr>
      <vt:lpstr>Plate-Fixed NSRS TRFs</vt:lpstr>
      <vt:lpstr>PowerPoint Presentation</vt:lpstr>
      <vt:lpstr>Plate-Fixed</vt:lpstr>
      <vt:lpstr>PowerPoint Presentation</vt:lpstr>
      <vt:lpstr>Decades of continuously logged GPS data from the NOAA CORS Network (NCN).</vt:lpstr>
      <vt:lpstr>PowerPoint Presentation</vt:lpstr>
      <vt:lpstr>Continuously Operating Reference Station</vt:lpstr>
      <vt:lpstr>PowerPoint Presentation</vt:lpstr>
      <vt:lpstr>Plate-Fixed</vt:lpstr>
      <vt:lpstr>Plate-Fixed</vt:lpstr>
      <vt:lpstr>PowerPoint Presentation</vt:lpstr>
      <vt:lpstr>PowerPoint Presentation</vt:lpstr>
      <vt:lpstr>PowerPoint Presentation</vt:lpstr>
      <vt:lpstr>What is a Reference Epoch?</vt:lpstr>
      <vt:lpstr>Complete NAD83 Nomenclature</vt:lpstr>
      <vt:lpstr>PowerPoint Presentation</vt:lpstr>
      <vt:lpstr>What is a Survey Epoch?</vt:lpstr>
      <vt:lpstr>Complete ITRF Nomenclature</vt:lpstr>
      <vt:lpstr>PowerPoint Presentation</vt:lpstr>
      <vt:lpstr>NCAT</vt:lpstr>
      <vt:lpstr>PowerPoint Presentation</vt:lpstr>
      <vt:lpstr>PowerPoint Presentation</vt:lpstr>
      <vt:lpstr>New Lat/Long = New XY</vt:lpstr>
      <vt:lpstr>A “flat” Earth for the future</vt:lpstr>
      <vt:lpstr>PowerPoint Presentation</vt:lpstr>
      <vt:lpstr>PowerPoint Presentation</vt:lpstr>
      <vt:lpstr>PowerPoint Presentation</vt:lpstr>
      <vt:lpstr>PowerPoint Presentation</vt:lpstr>
      <vt:lpstr>SPCS2022 Zone Layers and LDPs</vt:lpstr>
      <vt:lpstr>Zone Layers</vt:lpstr>
      <vt:lpstr>Zone Layers</vt:lpstr>
      <vt:lpstr>PowerPoint Presentation</vt:lpstr>
      <vt:lpstr>PowerPoint Presentation</vt:lpstr>
      <vt:lpstr>SPCS2022 linear distortion (prelim)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Gravimetric vs. Hybrid Geoid</vt:lpstr>
      <vt:lpstr>NAVD88 uses a Hybrid Geoid</vt:lpstr>
      <vt:lpstr>NAPGD2022 uses a Gravimetric Geoid</vt:lpstr>
      <vt:lpstr>Sea Level Change and the Geoid</vt:lpstr>
      <vt:lpstr>PowerPoint Presentation</vt:lpstr>
      <vt:lpstr>PowerPoint Presentation</vt:lpstr>
      <vt:lpstr>PowerPoint Presentation</vt:lpstr>
      <vt:lpstr>PowerPoint Presentation</vt:lpstr>
      <vt:lpstr>PowerPoint Presentation</vt:lpstr>
      <vt:lpstr>Preparing</vt:lpstr>
      <vt:lpstr>Preparing</vt:lpstr>
      <vt:lpstr>Preparing</vt:lpstr>
      <vt:lpstr>Remember…</vt:lpstr>
      <vt:lpstr>Additional Resources</vt:lpstr>
      <vt:lpstr>PowerPoint Presentation</vt:lpstr>
      <vt:lpstr>PowerPoint Presentation</vt:lpstr>
      <vt:lpstr>PowerPoint Presentation</vt:lpstr>
      <vt:lpstr>PowerPoint Presentation</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Deep Dive into  Geodetic Surveying</dc:title>
  <dc:creator>Jeff Jalbrzikowski</dc:creator>
  <cp:lastModifiedBy>Jeff Jalbrzikowski</cp:lastModifiedBy>
  <cp:revision>32</cp:revision>
  <dcterms:created xsi:type="dcterms:W3CDTF">2024-10-01T03:27:46Z</dcterms:created>
  <dcterms:modified xsi:type="dcterms:W3CDTF">2024-10-01T16:44:12Z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41820053</vt:lpwstr>
  </property>
  <property fmtid="{D5CDD505-2E9C-101B-9397-08002B2CF9AE}" name="NXPowerLiteSettings" pid="3">
    <vt:lpwstr>F70005D002A000</vt:lpwstr>
  </property>
  <property fmtid="{D5CDD505-2E9C-101B-9397-08002B2CF9AE}" name="NXPowerLiteVersion" pid="4">
    <vt:lpwstr>D10.3.0</vt:lpwstr>
  </property>
</Properties>
</file>