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50"/>
  </p:notesMasterIdLst>
  <p:handoutMasterIdLst>
    <p:handoutMasterId r:id="rId51"/>
  </p:handoutMasterIdLst>
  <p:sldIdLst>
    <p:sldId id="428" r:id="rId2"/>
    <p:sldId id="430" r:id="rId3"/>
    <p:sldId id="262" r:id="rId4"/>
    <p:sldId id="265" r:id="rId5"/>
    <p:sldId id="439" r:id="rId6"/>
    <p:sldId id="440" r:id="rId7"/>
    <p:sldId id="258" r:id="rId8"/>
    <p:sldId id="259" r:id="rId9"/>
    <p:sldId id="260" r:id="rId10"/>
    <p:sldId id="432" r:id="rId11"/>
    <p:sldId id="263" r:id="rId12"/>
    <p:sldId id="351" r:id="rId13"/>
    <p:sldId id="352" r:id="rId14"/>
    <p:sldId id="353" r:id="rId15"/>
    <p:sldId id="354" r:id="rId16"/>
    <p:sldId id="355" r:id="rId17"/>
    <p:sldId id="441" r:id="rId18"/>
    <p:sldId id="433" r:id="rId19"/>
    <p:sldId id="442" r:id="rId20"/>
    <p:sldId id="434" r:id="rId21"/>
    <p:sldId id="444" r:id="rId22"/>
    <p:sldId id="445" r:id="rId23"/>
    <p:sldId id="446" r:id="rId24"/>
    <p:sldId id="447" r:id="rId25"/>
    <p:sldId id="461" r:id="rId26"/>
    <p:sldId id="460" r:id="rId27"/>
    <p:sldId id="436" r:id="rId28"/>
    <p:sldId id="437" r:id="rId29"/>
    <p:sldId id="438" r:id="rId30"/>
    <p:sldId id="454" r:id="rId31"/>
    <p:sldId id="464" r:id="rId32"/>
    <p:sldId id="448" r:id="rId33"/>
    <p:sldId id="449" r:id="rId34"/>
    <p:sldId id="450" r:id="rId35"/>
    <p:sldId id="451" r:id="rId36"/>
    <p:sldId id="465" r:id="rId37"/>
    <p:sldId id="466" r:id="rId38"/>
    <p:sldId id="452" r:id="rId39"/>
    <p:sldId id="453" r:id="rId40"/>
    <p:sldId id="455" r:id="rId41"/>
    <p:sldId id="456" r:id="rId42"/>
    <p:sldId id="457" r:id="rId43"/>
    <p:sldId id="458" r:id="rId44"/>
    <p:sldId id="459" r:id="rId45"/>
    <p:sldId id="462" r:id="rId46"/>
    <p:sldId id="467" r:id="rId47"/>
    <p:sldId id="463" r:id="rId48"/>
    <p:sldId id="43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Prusky" initials="J" lastIdx="6" clrIdx="0"/>
  <p:cmAuthor id="1" name="mark.schenewerk" initials="m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4F81BD"/>
    <a:srgbClr val="F7FDFF"/>
    <a:srgbClr val="00C000"/>
    <a:srgbClr val="FFFFCC"/>
    <a:srgbClr val="FFFF00"/>
    <a:srgbClr val="AFFFAF"/>
    <a:srgbClr val="006400"/>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7" autoAdjust="0"/>
    <p:restoredTop sz="76117" autoAdjust="0"/>
  </p:normalViewPr>
  <p:slideViewPr>
    <p:cSldViewPr snapToGrid="0">
      <p:cViewPr>
        <p:scale>
          <a:sx n="100" d="100"/>
          <a:sy n="100" d="100"/>
        </p:scale>
        <p:origin x="1434" y="-684"/>
      </p:cViewPr>
      <p:guideLst>
        <p:guide orient="horz" pos="2160"/>
        <p:guide pos="2880"/>
      </p:guideLst>
    </p:cSldViewPr>
  </p:slideViewPr>
  <p:outlineViewPr>
    <p:cViewPr>
      <p:scale>
        <a:sx n="33" d="100"/>
        <a:sy n="33" d="100"/>
      </p:scale>
      <p:origin x="0" y="2952"/>
    </p:cViewPr>
  </p:outlineViewPr>
  <p:notesTextViewPr>
    <p:cViewPr>
      <p:scale>
        <a:sx n="125" d="100"/>
        <a:sy n="125" d="100"/>
      </p:scale>
      <p:origin x="0" y="0"/>
    </p:cViewPr>
  </p:notesTextViewPr>
  <p:sorterViewPr>
    <p:cViewPr>
      <p:scale>
        <a:sx n="110" d="100"/>
        <a:sy n="110" d="100"/>
      </p:scale>
      <p:origin x="0" y="0"/>
    </p:cViewPr>
  </p:sorterViewPr>
  <p:notesViewPr>
    <p:cSldViewPr snapToGrid="0">
      <p:cViewPr varScale="1">
        <p:scale>
          <a:sx n="71" d="100"/>
          <a:sy n="71" d="100"/>
        </p:scale>
        <p:origin x="-17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r>
              <a:rPr lang="en-US" dirty="0"/>
              <a:t>OPUS Projects Manager Training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r>
              <a:rPr lang="en-US" dirty="0"/>
              <a:t>2013-08-07</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r>
              <a:rPr lang="en-US"/>
              <a:t>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9B429AAC-AB6A-442A-81B1-CB17649F6A80}" type="slidenum">
              <a:rPr lang="en-US"/>
              <a:pPr>
                <a:defRPr/>
              </a:pPr>
              <a:t>‹#›</a:t>
            </a:fld>
            <a:endParaRPr lang="en-US"/>
          </a:p>
        </p:txBody>
      </p:sp>
    </p:spTree>
    <p:extLst>
      <p:ext uri="{BB962C8B-B14F-4D97-AF65-F5344CB8AC3E}">
        <p14:creationId xmlns:p14="http://schemas.microsoft.com/office/powerpoint/2010/main" val="15958953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en-US" dirty="0"/>
              <a:t>OPUS Projects Manager Training</a:t>
            </a: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a:t>2013-08-07</a:t>
            </a: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Introduction</a:t>
            </a: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5E8EAAE-3795-432A-A50E-7D2AD1F20DBE}" type="slidenum">
              <a:rPr lang="en-US"/>
              <a:pPr>
                <a:defRPr/>
              </a:pPr>
              <a:t>‹#›</a:t>
            </a:fld>
            <a:endParaRPr lang="en-US"/>
          </a:p>
        </p:txBody>
      </p:sp>
    </p:spTree>
    <p:extLst>
      <p:ext uri="{BB962C8B-B14F-4D97-AF65-F5344CB8AC3E}">
        <p14:creationId xmlns:p14="http://schemas.microsoft.com/office/powerpoint/2010/main" val="74429144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gs.noaa.gov/NCA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indent="1588">
              <a:spcBef>
                <a:spcPct val="50000"/>
              </a:spcBef>
              <a:defRPr/>
            </a:pPr>
            <a:r>
              <a:rPr lang="en-US" dirty="0">
                <a:effectLst>
                  <a:outerShdw blurRad="38100" dist="38100" dir="2700000" algn="tl">
                    <a:srgbClr val="000000">
                      <a:alpha val="43137"/>
                    </a:srgbClr>
                  </a:outerShdw>
                </a:effectLst>
              </a:rPr>
              <a:t>2024 Nebraska DOT Survey Coordinators Meeting</a:t>
            </a:r>
            <a:br>
              <a:rPr lang="en-US" dirty="0">
                <a:effectLst>
                  <a:outerShdw blurRad="38100" dist="38100" dir="2700000" algn="tl">
                    <a:srgbClr val="000000">
                      <a:alpha val="43137"/>
                    </a:srgbClr>
                  </a:outerShdw>
                </a:effectLst>
              </a:rPr>
            </a:br>
            <a:r>
              <a:rPr lang="en-US" sz="1000" i="1" dirty="0">
                <a:effectLst>
                  <a:outerShdw blurRad="38100" dist="38100" dir="2700000" algn="tl">
                    <a:srgbClr val="000000">
                      <a:alpha val="43137"/>
                    </a:srgbClr>
                  </a:outerShdw>
                </a:effectLst>
              </a:rPr>
              <a:t>October 30, 2024</a:t>
            </a:r>
          </a:p>
          <a:p>
            <a:r>
              <a:rPr lang="en-US" sz="1400" i="1" dirty="0">
                <a:solidFill>
                  <a:schemeClr val="tx1"/>
                </a:solidFill>
              </a:rPr>
              <a:t>By Dave Zenk</a:t>
            </a:r>
          </a:p>
          <a:p>
            <a:r>
              <a:rPr lang="en-US" sz="1200" i="1" dirty="0">
                <a:solidFill>
                  <a:schemeClr val="tx1"/>
                </a:solidFill>
              </a:rPr>
              <a:t>NGS Regional Advisor</a:t>
            </a:r>
          </a:p>
          <a:p>
            <a:r>
              <a:rPr lang="en-US" sz="1200" i="1" dirty="0">
                <a:solidFill>
                  <a:schemeClr val="tx1"/>
                </a:solidFill>
              </a:rPr>
              <a:t>MN, ND, SD, NE, IA</a:t>
            </a:r>
          </a:p>
          <a:p>
            <a:pPr indent="1588">
              <a:spcBef>
                <a:spcPct val="50000"/>
              </a:spcBef>
              <a:defRPr/>
            </a:pPr>
            <a:endParaRPr lang="en-US" dirty="0"/>
          </a:p>
        </p:txBody>
      </p:sp>
      <p:sp>
        <p:nvSpPr>
          <p:cNvPr id="24580" name="Slide Number Placeholder 3"/>
          <p:cNvSpPr>
            <a:spLocks noGrp="1"/>
          </p:cNvSpPr>
          <p:nvPr>
            <p:ph type="sldNum" sz="quarter" idx="5"/>
          </p:nvPr>
        </p:nvSpPr>
        <p:spPr>
          <a:noFill/>
        </p:spPr>
        <p:txBody>
          <a:bodyPr/>
          <a:lstStyle/>
          <a:p>
            <a:fld id="{49BAA7BA-06F7-4E97-BFB7-A63A80A935F2}" type="slidenum">
              <a:rPr lang="en-US" smtClean="0"/>
              <a:pPr/>
              <a:t>1</a:t>
            </a:fld>
            <a:endParaRPr lang="en-US"/>
          </a:p>
        </p:txBody>
      </p:sp>
      <p:sp>
        <p:nvSpPr>
          <p:cNvPr id="5" name="Date Placeholder 4"/>
          <p:cNvSpPr>
            <a:spLocks noGrp="1"/>
          </p:cNvSpPr>
          <p:nvPr>
            <p:ph type="dt" idx="10"/>
          </p:nvPr>
        </p:nvSpPr>
        <p:spPr/>
        <p:txBody>
          <a:bodyPr/>
          <a:lstStyle/>
          <a:p>
            <a:pPr>
              <a:defRPr/>
            </a:pPr>
            <a:r>
              <a:rPr lang="en-US" dirty="0"/>
              <a:t>2013-08-07</a:t>
            </a:r>
          </a:p>
        </p:txBody>
      </p:sp>
      <p:sp>
        <p:nvSpPr>
          <p:cNvPr id="6" name="Footer Placeholder 5"/>
          <p:cNvSpPr>
            <a:spLocks noGrp="1"/>
          </p:cNvSpPr>
          <p:nvPr>
            <p:ph type="ftr" sz="quarter" idx="11"/>
          </p:nvPr>
        </p:nvSpPr>
        <p:spPr/>
        <p:txBody>
          <a:bodyPr/>
          <a:lstStyle/>
          <a:p>
            <a:pPr>
              <a:defRPr/>
            </a:pPr>
            <a:r>
              <a:rPr lang="en-US"/>
              <a:t>Introduction</a:t>
            </a:r>
          </a:p>
        </p:txBody>
      </p:sp>
      <p:sp>
        <p:nvSpPr>
          <p:cNvPr id="7" name="Header Placeholder 6"/>
          <p:cNvSpPr>
            <a:spLocks noGrp="1"/>
          </p:cNvSpPr>
          <p:nvPr>
            <p:ph type="hdr" sz="quarter" idx="12"/>
          </p:nvPr>
        </p:nvSpPr>
        <p:spPr/>
        <p:txBody>
          <a:bodyPr/>
          <a:lstStyle/>
          <a:p>
            <a:pPr>
              <a:defRPr/>
            </a:pPr>
            <a:r>
              <a:rPr lang="en-US" dirty="0"/>
              <a:t>OPUS Projects Manager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Datums to Replace</a:t>
            </a:r>
          </a:p>
          <a:p>
            <a:r>
              <a:rPr lang="en-US" dirty="0"/>
              <a:t>What are the new datums?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NATRF2022</a:t>
            </a:r>
            <a:r>
              <a:rPr lang="en-US" dirty="0"/>
              <a:t> – North American Plate (most of USA), the </a:t>
            </a:r>
            <a:r>
              <a:rPr lang="en-US" dirty="0">
                <a:solidFill>
                  <a:srgbClr val="FF0000"/>
                </a:solidFill>
              </a:rPr>
              <a:t>North American Terrestrial Reference Frame</a:t>
            </a:r>
            <a:endParaRPr lang="en-US" dirty="0"/>
          </a:p>
          <a:p>
            <a:pPr lvl="1"/>
            <a:r>
              <a:rPr lang="en-US" dirty="0"/>
              <a:t>CATRF2022 – Caribbean Plate</a:t>
            </a:r>
          </a:p>
          <a:p>
            <a:pPr lvl="1"/>
            <a:r>
              <a:rPr lang="en-US" dirty="0"/>
              <a:t>MATRF2022 – Marianna Plate</a:t>
            </a:r>
          </a:p>
          <a:p>
            <a:pPr lvl="1"/>
            <a:r>
              <a:rPr lang="en-US" dirty="0"/>
              <a:t>PATRF2022 – Pacific Plate</a:t>
            </a:r>
          </a:p>
          <a:p>
            <a:r>
              <a:rPr lang="en-US" dirty="0"/>
              <a:t>All are directly related to International Terrestrial Reference Frame (ITRF) by simple angular rotations over a time period.</a:t>
            </a:r>
          </a:p>
          <a:p>
            <a:pPr lvl="1"/>
            <a:r>
              <a:rPr lang="en-US" dirty="0"/>
              <a:t>Euler Pole Parameters (EPP)</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10</a:t>
            </a:fld>
            <a:endParaRPr lang="en-US"/>
          </a:p>
        </p:txBody>
      </p:sp>
    </p:spTree>
    <p:extLst>
      <p:ext uri="{BB962C8B-B14F-4D97-AF65-F5344CB8AC3E}">
        <p14:creationId xmlns:p14="http://schemas.microsoft.com/office/powerpoint/2010/main" val="96648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The NGS is replacing NAD 83 and NAVD 88 </a:t>
            </a:r>
          </a:p>
          <a:p>
            <a:r>
              <a:rPr lang="en-US" sz="1200" b="0" dirty="0">
                <a:latin typeface="+mn-lt"/>
              </a:rPr>
              <a:t>because they have shortcomings that are best addressed through defining new horizontal and vertical datums. </a:t>
            </a:r>
          </a:p>
          <a:p>
            <a:r>
              <a:rPr lang="en-US" sz="1200" b="0" dirty="0">
                <a:latin typeface="+mn-lt"/>
              </a:rPr>
              <a:t>See the white paper from April 2010: </a:t>
            </a:r>
          </a:p>
          <a:p>
            <a:pPr lvl="1"/>
            <a:r>
              <a:rPr lang="en-US" sz="1200" b="1" i="1" dirty="0">
                <a:latin typeface="+mn-lt"/>
              </a:rPr>
              <a:t>Improving the National Spatial Reference System </a:t>
            </a:r>
            <a:r>
              <a:rPr lang="en-US" sz="1200" b="0" i="1" dirty="0">
                <a:latin typeface="+mn-lt"/>
              </a:rPr>
              <a:t>(12 pages)</a:t>
            </a:r>
          </a:p>
          <a:p>
            <a:pPr lvl="1"/>
            <a:r>
              <a:rPr lang="en-US" sz="1200" b="0" i="1" dirty="0">
                <a:solidFill>
                  <a:srgbClr val="FF0000"/>
                </a:solidFill>
                <a:latin typeface="+mn-lt"/>
              </a:rPr>
              <a:t>https://geodesy.noaa.gov/2010Summit/Improving_the_NSRS.pdf</a:t>
            </a:r>
          </a:p>
          <a:p>
            <a:endParaRPr lang="en-US" sz="1200" b="0" dirty="0">
              <a:latin typeface="+mn-lt"/>
            </a:endParaRPr>
          </a:p>
          <a:p>
            <a:r>
              <a:rPr lang="en-US" sz="1200" b="0" dirty="0">
                <a:latin typeface="+mn-lt"/>
              </a:rPr>
              <a:t>Specifically:</a:t>
            </a:r>
          </a:p>
          <a:p>
            <a:pPr marL="285750" indent="-285750">
              <a:buFont typeface="Arial" panose="020B0604020202020204" pitchFamily="34" charset="0"/>
              <a:buChar char="•"/>
            </a:pPr>
            <a:r>
              <a:rPr lang="en-US" sz="1200" b="0" dirty="0">
                <a:latin typeface="+mn-lt"/>
              </a:rPr>
              <a:t>NAD 83 is non-geocentric by about 2.2 meters.</a:t>
            </a:r>
          </a:p>
          <a:p>
            <a:pPr marL="285750" indent="-285750">
              <a:buFont typeface="Arial" panose="020B0604020202020204" pitchFamily="34" charset="0"/>
              <a:buChar char="•"/>
            </a:pPr>
            <a:r>
              <a:rPr lang="en-US" sz="1200" b="0" dirty="0">
                <a:latin typeface="+mn-lt"/>
              </a:rPr>
              <a:t>NAVD 88 is both biased (by about one-half meter) and tilted (by about 1 meter coast to coast) relative to the best global geoid models available today.</a:t>
            </a:r>
          </a:p>
          <a:p>
            <a:pPr marL="285750" indent="-285750">
              <a:buFont typeface="Arial" panose="020B0604020202020204" pitchFamily="34" charset="0"/>
              <a:buChar char="•"/>
            </a:pPr>
            <a:r>
              <a:rPr lang="en-US" sz="1200" b="0" dirty="0">
                <a:latin typeface="+mn-lt"/>
              </a:rPr>
              <a:t>These issues derive from the fact that both datums were defined primarily using terrestrial surveying techniques at passive geodetic survey marks. </a:t>
            </a:r>
          </a:p>
          <a:p>
            <a:pPr marL="285750" indent="-285750">
              <a:buFont typeface="Arial" panose="020B0604020202020204" pitchFamily="34" charset="0"/>
              <a:buChar char="•"/>
            </a:pPr>
            <a:r>
              <a:rPr lang="en-US" sz="1200" b="0" dirty="0">
                <a:latin typeface="+mn-lt"/>
              </a:rPr>
              <a:t>This network of survey marks deteriorates over time through unchecked physical movement and destruction, and resources are not available to maintain them.</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11</a:t>
            </a:fld>
            <a:endParaRPr lang="en-US"/>
          </a:p>
        </p:txBody>
      </p:sp>
    </p:spTree>
    <p:extLst>
      <p:ext uri="{BB962C8B-B14F-4D97-AF65-F5344CB8AC3E}">
        <p14:creationId xmlns:p14="http://schemas.microsoft.com/office/powerpoint/2010/main" val="93138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all 3 components of position (Lat/Lon/</a:t>
            </a:r>
            <a:r>
              <a:rPr lang="en-US" dirty="0" err="1"/>
              <a:t>Ellht</a:t>
            </a:r>
            <a:r>
              <a:rPr lang="en-US" dirty="0"/>
              <a:t>) will be different in the NATRF2022 datum.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Orthometric height will also be different in the NAPGD2022 datum, the </a:t>
            </a:r>
            <a:r>
              <a:rPr lang="en-US" dirty="0">
                <a:solidFill>
                  <a:srgbClr val="FF0000"/>
                </a:solidFill>
              </a:rPr>
              <a:t>North American Pacific Geopotential Datum.</a:t>
            </a:r>
            <a:endParaRPr lang="en-US" dirty="0"/>
          </a:p>
          <a:p>
            <a:r>
              <a:rPr lang="en-US" dirty="0"/>
              <a:t>The NGS “New Datums” page has some diagrams for the expected differences (next 3 slides).</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12</a:t>
            </a:fld>
            <a:endParaRPr lang="en-US"/>
          </a:p>
        </p:txBody>
      </p:sp>
    </p:spTree>
    <p:extLst>
      <p:ext uri="{BB962C8B-B14F-4D97-AF65-F5344CB8AC3E}">
        <p14:creationId xmlns:p14="http://schemas.microsoft.com/office/powerpoint/2010/main" val="285202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approximate Horizontal Change varies, in Ames IA it will be </a:t>
            </a:r>
            <a:r>
              <a:rPr lang="en-US" sz="1200" dirty="0"/>
              <a:t>about 1.25 meters </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13</a:t>
            </a:fld>
            <a:endParaRPr lang="en-US"/>
          </a:p>
        </p:txBody>
      </p:sp>
    </p:spTree>
    <p:extLst>
      <p:ext uri="{BB962C8B-B14F-4D97-AF65-F5344CB8AC3E}">
        <p14:creationId xmlns:p14="http://schemas.microsoft.com/office/powerpoint/2010/main" val="119667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approximate Ellipsoid Height Change varies, in Ames IA it will be </a:t>
            </a:r>
            <a:r>
              <a:rPr lang="en-US" sz="1200" dirty="0"/>
              <a:t>about -1.0 meters </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14</a:t>
            </a:fld>
            <a:endParaRPr lang="en-US"/>
          </a:p>
        </p:txBody>
      </p:sp>
    </p:spTree>
    <p:extLst>
      <p:ext uri="{BB962C8B-B14F-4D97-AF65-F5344CB8AC3E}">
        <p14:creationId xmlns:p14="http://schemas.microsoft.com/office/powerpoint/2010/main" val="71140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approximate Orthometric Height change varies, in Ames IA it will be </a:t>
            </a:r>
            <a:r>
              <a:rPr lang="en-US" sz="1200" dirty="0"/>
              <a:t>about -0.75 meters </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15</a:t>
            </a:fld>
            <a:endParaRPr lang="en-US"/>
          </a:p>
        </p:txBody>
      </p:sp>
    </p:spTree>
    <p:extLst>
      <p:ext uri="{BB962C8B-B14F-4D97-AF65-F5344CB8AC3E}">
        <p14:creationId xmlns:p14="http://schemas.microsoft.com/office/powerpoint/2010/main" val="395884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OPUS Static solution contains the NAD83(2011) position and an ITRF2014 position - a </a:t>
            </a:r>
            <a:r>
              <a:rPr lang="en-US" i="1" dirty="0"/>
              <a:t>preview</a:t>
            </a:r>
            <a:r>
              <a:rPr lang="en-US" dirty="0"/>
              <a:t> of the future coordinates.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Example: Ames 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By submitting a data file to OPUS Static, you can obtain a similar solution for your local area.</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16</a:t>
            </a:fld>
            <a:endParaRPr lang="en-US"/>
          </a:p>
        </p:txBody>
      </p:sp>
    </p:spTree>
    <p:extLst>
      <p:ext uri="{BB962C8B-B14F-4D97-AF65-F5344CB8AC3E}">
        <p14:creationId xmlns:p14="http://schemas.microsoft.com/office/powerpoint/2010/main" val="61742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NATRF2022 = ITRF @2020.00</a:t>
            </a:r>
          </a:p>
          <a:p>
            <a:pPr lvl="1"/>
            <a:r>
              <a:rPr lang="en-US" dirty="0"/>
              <a:t>SEC = Survey Epoch Coordinates</a:t>
            </a:r>
          </a:p>
          <a:p>
            <a:pPr lvl="2"/>
            <a:r>
              <a:rPr lang="en-US" dirty="0"/>
              <a:t>SEC will represent the best attempts by NGS to provide coordinates on individual points at the actual epoch of data collection. Their usefulness will be mostly to those who need to know if a mark is moving.</a:t>
            </a:r>
          </a:p>
          <a:p>
            <a:pPr lvl="1"/>
            <a:r>
              <a:rPr lang="en-US" dirty="0"/>
              <a:t>REC = Reference Epoch Coordinates</a:t>
            </a:r>
          </a:p>
          <a:p>
            <a:pPr lvl="1"/>
            <a:r>
              <a:rPr lang="en-US" dirty="0"/>
              <a:t>IFDM = Intra-Frame Deformation Model</a:t>
            </a:r>
          </a:p>
          <a:p>
            <a:r>
              <a:rPr lang="en-US" dirty="0"/>
              <a:t>See</a:t>
            </a:r>
          </a:p>
          <a:p>
            <a:r>
              <a:rPr lang="en-US" sz="1200" b="1" dirty="0"/>
              <a:t>NOAA Technical Report NOS NGS 62 </a:t>
            </a:r>
          </a:p>
          <a:p>
            <a:r>
              <a:rPr lang="en-US" sz="1200" dirty="0"/>
              <a:t>Blueprint for the Modernized NSRS, Part 1: Geometric Coordinates and Terrestrial Reference Frames </a:t>
            </a:r>
          </a:p>
          <a:p>
            <a:r>
              <a:rPr lang="en-US" sz="1200" dirty="0">
                <a:solidFill>
                  <a:srgbClr val="FF0000"/>
                </a:solidFill>
              </a:rPr>
              <a:t>https://geodesy.noaa.gov/library/pdfs/NOAA_TR_NOS_NGS_0062.pdf</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17</a:t>
            </a:fld>
            <a:endParaRPr lang="en-US"/>
          </a:p>
        </p:txBody>
      </p:sp>
    </p:spTree>
    <p:extLst>
      <p:ext uri="{BB962C8B-B14F-4D97-AF65-F5344CB8AC3E}">
        <p14:creationId xmlns:p14="http://schemas.microsoft.com/office/powerpoint/2010/main" val="318458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NATRF2022 = ITRF@2020.00</a:t>
            </a:r>
          </a:p>
          <a:p>
            <a:r>
              <a:rPr lang="en-US" dirty="0"/>
              <a:t>REC = Reference Epoch Coordinates</a:t>
            </a:r>
          </a:p>
          <a:p>
            <a:pPr lvl="1"/>
            <a:r>
              <a:rPr lang="en-US" dirty="0"/>
              <a:t>REC coordinates are computed by NGS based on submitted geodetic quality observations on marks. They will be associated with a specific reference epoch which will occur either every five or every ten years, starting with 2020.00, independent of what type of observations are being used. The IFDM Model will be used.</a:t>
            </a:r>
          </a:p>
          <a:p>
            <a:r>
              <a:rPr lang="en-US" dirty="0"/>
              <a:t> See</a:t>
            </a:r>
          </a:p>
          <a:p>
            <a:r>
              <a:rPr lang="en-US" sz="1200" b="1" dirty="0"/>
              <a:t>NOAA Technical Report NOS NGS 62 </a:t>
            </a:r>
          </a:p>
          <a:p>
            <a:r>
              <a:rPr lang="en-US" sz="1200" dirty="0"/>
              <a:t>Blueprint for the Modernized NSRS, Part 1: Geometric Coordinates and Terrestrial Reference Frames </a:t>
            </a:r>
          </a:p>
          <a:p>
            <a:r>
              <a:rPr lang="en-US" sz="1200" dirty="0">
                <a:solidFill>
                  <a:srgbClr val="FF0000"/>
                </a:solidFill>
              </a:rPr>
              <a:t>https://geodesy.noaa.gov/library/pdfs/NOAA_TR_NOS_NGS_0062.pdf</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18</a:t>
            </a:fld>
            <a:endParaRPr lang="en-US"/>
          </a:p>
        </p:txBody>
      </p:sp>
    </p:spTree>
    <p:extLst>
      <p:ext uri="{BB962C8B-B14F-4D97-AF65-F5344CB8AC3E}">
        <p14:creationId xmlns:p14="http://schemas.microsoft.com/office/powerpoint/2010/main" val="104163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NATRF2022 = ITRF @2020.00</a:t>
            </a:r>
          </a:p>
          <a:p>
            <a:r>
              <a:rPr lang="en-US" dirty="0"/>
              <a:t>IFDM = Intra-Frame Deformation Model</a:t>
            </a:r>
          </a:p>
          <a:p>
            <a:pPr lvl="1"/>
            <a:r>
              <a:rPr lang="en-US" dirty="0"/>
              <a:t>IFDM will model the horizontal and vertical deformations </a:t>
            </a:r>
            <a:r>
              <a:rPr lang="en-US" i="1" dirty="0"/>
              <a:t>within (intra)</a:t>
            </a:r>
            <a:r>
              <a:rPr lang="en-US" dirty="0"/>
              <a:t> a frame to capture and remove most of the residual motion not removed by the Euler Pole Rotation.</a:t>
            </a:r>
          </a:p>
          <a:p>
            <a:r>
              <a:rPr lang="en-US" dirty="0"/>
              <a:t>See</a:t>
            </a:r>
          </a:p>
          <a:p>
            <a:r>
              <a:rPr lang="en-US" sz="1200" b="1" dirty="0"/>
              <a:t>NOAA Technical Report NOS NGS 62 </a:t>
            </a:r>
          </a:p>
          <a:p>
            <a:r>
              <a:rPr lang="en-US" sz="1200" dirty="0"/>
              <a:t>Blueprint for the Modernized NSRS, Part 1: Geometric Coordinates and Terrestrial Reference Frames </a:t>
            </a:r>
          </a:p>
          <a:p>
            <a:r>
              <a:rPr lang="en-US" sz="1200" dirty="0">
                <a:solidFill>
                  <a:srgbClr val="FF0000"/>
                </a:solidFill>
              </a:rPr>
              <a:t>https://geodesy.noaa.gov/library/pdfs/NOAA_TR_NOS_NGS_0062.pdf</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19</a:t>
            </a:fld>
            <a:endParaRPr lang="en-US"/>
          </a:p>
        </p:txBody>
      </p:sp>
    </p:spTree>
    <p:extLst>
      <p:ext uri="{BB962C8B-B14F-4D97-AF65-F5344CB8AC3E}">
        <p14:creationId xmlns:p14="http://schemas.microsoft.com/office/powerpoint/2010/main" val="34550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cs typeface="Arial" pitchFamily="34" charset="0"/>
              </a:rPr>
              <a:t>Topics Today</a:t>
            </a:r>
            <a:endParaRPr lang="en-US" dirty="0"/>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datums will the Modernized NSRS replace?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How will the SPCS2022 will affect day-to-day survey practices?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accuracy &amp; precision should we expect to see in Horizontal and Vertical?</a:t>
            </a:r>
          </a:p>
          <a:p>
            <a:endParaRPr lang="en-US" dirty="0"/>
          </a:p>
        </p:txBody>
      </p:sp>
      <p:sp>
        <p:nvSpPr>
          <p:cNvPr id="4" name="Header Placeholder 3"/>
          <p:cNvSpPr>
            <a:spLocks noGrp="1"/>
          </p:cNvSpPr>
          <p:nvPr>
            <p:ph type="hdr" sz="quarter" idx="10"/>
          </p:nvPr>
        </p:nvSpPr>
        <p:spPr/>
        <p:txBody>
          <a:bodyPr/>
          <a:lstStyle/>
          <a:p>
            <a:pPr>
              <a:defRPr/>
            </a:pPr>
            <a:r>
              <a:rPr lang="en-US"/>
              <a:t>OPUS Projects Manager Training</a:t>
            </a:r>
            <a:endParaRPr lang="en-US" dirty="0"/>
          </a:p>
        </p:txBody>
      </p:sp>
      <p:sp>
        <p:nvSpPr>
          <p:cNvPr id="5" name="Date Placeholder 4"/>
          <p:cNvSpPr>
            <a:spLocks noGrp="1"/>
          </p:cNvSpPr>
          <p:nvPr>
            <p:ph type="dt" idx="11"/>
          </p:nvPr>
        </p:nvSpPr>
        <p:spPr/>
        <p:txBody>
          <a:bodyPr/>
          <a:lstStyle/>
          <a:p>
            <a:pPr>
              <a:defRPr/>
            </a:pPr>
            <a:r>
              <a:rPr lang="en-US" dirty="0"/>
              <a:t>2013-08-07</a:t>
            </a:r>
          </a:p>
        </p:txBody>
      </p:sp>
      <p:sp>
        <p:nvSpPr>
          <p:cNvPr id="6" name="Footer Placeholder 5"/>
          <p:cNvSpPr>
            <a:spLocks noGrp="1"/>
          </p:cNvSpPr>
          <p:nvPr>
            <p:ph type="ftr" sz="quarter" idx="12"/>
          </p:nvPr>
        </p:nvSpPr>
        <p:spPr/>
        <p:txBody>
          <a:bodyPr/>
          <a:lstStyle/>
          <a:p>
            <a:pPr>
              <a:defRPr/>
            </a:pPr>
            <a:r>
              <a:rPr lang="en-US"/>
              <a:t>Introduction</a:t>
            </a:r>
          </a:p>
        </p:txBody>
      </p:sp>
      <p:sp>
        <p:nvSpPr>
          <p:cNvPr id="7" name="Slide Number Placeholder 6"/>
          <p:cNvSpPr>
            <a:spLocks noGrp="1"/>
          </p:cNvSpPr>
          <p:nvPr>
            <p:ph type="sldNum" sz="quarter" idx="13"/>
          </p:nvPr>
        </p:nvSpPr>
        <p:spPr/>
        <p:txBody>
          <a:bodyPr/>
          <a:lstStyle/>
          <a:p>
            <a:pPr>
              <a:defRPr/>
            </a:pPr>
            <a:fld id="{E5E8EAAE-3795-432A-A50E-7D2AD1F20DBE}" type="slidenum">
              <a:rPr lang="en-US" smtClean="0"/>
              <a:pPr>
                <a:defRPr/>
              </a:pPr>
              <a:t>2</a:t>
            </a:fld>
            <a:endParaRPr lang="en-US"/>
          </a:p>
        </p:txBody>
      </p:sp>
    </p:spTree>
    <p:extLst>
      <p:ext uri="{BB962C8B-B14F-4D97-AF65-F5344CB8AC3E}">
        <p14:creationId xmlns:p14="http://schemas.microsoft.com/office/powerpoint/2010/main" val="282719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285750" indent="-285750">
              <a:buFont typeface="Arial" panose="020B0604020202020204" pitchFamily="34" charset="0"/>
              <a:buChar char="•"/>
            </a:pPr>
            <a:r>
              <a:rPr lang="en-US" sz="1200" dirty="0"/>
              <a:t>A mark has been in the NGS Database for several years and has several observations on it predating 2020.00 (not shown).</a:t>
            </a:r>
          </a:p>
          <a:p>
            <a:pPr marL="285750" indent="-285750">
              <a:buFont typeface="Arial" panose="020B0604020202020204" pitchFamily="34" charset="0"/>
              <a:buChar char="•"/>
            </a:pPr>
            <a:r>
              <a:rPr lang="en-US" sz="1200" dirty="0"/>
              <a:t>NGS will compute an initial REC at 2020.00 using the historical data (red symbol).</a:t>
            </a:r>
          </a:p>
          <a:p>
            <a:pPr marL="285750" indent="-285750">
              <a:buFont typeface="Arial" panose="020B0604020202020204" pitchFamily="34" charset="0"/>
              <a:buChar char="•"/>
            </a:pPr>
            <a:r>
              <a:rPr lang="en-US" sz="1200" dirty="0"/>
              <a:t>An initial IFDM will also be computed (red line).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20</a:t>
            </a:fld>
            <a:endParaRPr lang="en-US"/>
          </a:p>
        </p:txBody>
      </p:sp>
    </p:spTree>
    <p:extLst>
      <p:ext uri="{BB962C8B-B14F-4D97-AF65-F5344CB8AC3E}">
        <p14:creationId xmlns:p14="http://schemas.microsoft.com/office/powerpoint/2010/main" val="1036394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285750" indent="-285750">
              <a:buFont typeface="Arial" panose="020B0604020202020204" pitchFamily="34" charset="0"/>
              <a:buChar char="•"/>
            </a:pPr>
            <a:r>
              <a:rPr lang="en-US" sz="1200" dirty="0"/>
              <a:t>A series of new observations are made of the mark at intervals.</a:t>
            </a:r>
          </a:p>
          <a:p>
            <a:pPr marL="285750" indent="-285750">
              <a:buFont typeface="Arial" panose="020B0604020202020204" pitchFamily="34" charset="0"/>
              <a:buChar char="•"/>
            </a:pPr>
            <a:r>
              <a:rPr lang="en-US" sz="1200" dirty="0"/>
              <a:t>NGS will compute an SEC at the epoch of each observation (blue symbols).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21</a:t>
            </a:fld>
            <a:endParaRPr lang="en-US"/>
          </a:p>
        </p:txBody>
      </p:sp>
    </p:spTree>
    <p:extLst>
      <p:ext uri="{BB962C8B-B14F-4D97-AF65-F5344CB8AC3E}">
        <p14:creationId xmlns:p14="http://schemas.microsoft.com/office/powerpoint/2010/main" val="411783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Observations will be projected forward and backward to the epoch of the REC using IFDM (small blue symbols).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22</a:t>
            </a:fld>
            <a:endParaRPr lang="en-US"/>
          </a:p>
        </p:txBody>
      </p:sp>
    </p:spTree>
    <p:extLst>
      <p:ext uri="{BB962C8B-B14F-4D97-AF65-F5344CB8AC3E}">
        <p14:creationId xmlns:p14="http://schemas.microsoft.com/office/powerpoint/2010/main" val="3880472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 new REC will be computed at each 5 year(?) epoch – using data 2 years prior and 3 years after (red symbols).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23</a:t>
            </a:fld>
            <a:endParaRPr lang="en-US"/>
          </a:p>
        </p:txBody>
      </p:sp>
    </p:spTree>
    <p:extLst>
      <p:ext uri="{BB962C8B-B14F-4D97-AF65-F5344CB8AC3E}">
        <p14:creationId xmlns:p14="http://schemas.microsoft.com/office/powerpoint/2010/main" val="2583609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285750" indent="-285750">
              <a:buFont typeface="Arial" panose="020B0604020202020204" pitchFamily="34" charset="0"/>
              <a:buChar char="•"/>
            </a:pPr>
            <a:r>
              <a:rPr lang="en-US" sz="1200" dirty="0"/>
              <a:t>WHAT HAPPENS IF NO NEW DATA ARE SUBMITTED TO NGS?</a:t>
            </a:r>
          </a:p>
          <a:p>
            <a:pPr marL="285750" indent="-285750">
              <a:buFont typeface="Arial" panose="020B0604020202020204" pitchFamily="34" charset="0"/>
              <a:buChar char="•"/>
            </a:pPr>
            <a:r>
              <a:rPr lang="en-US" sz="1200" dirty="0"/>
              <a:t>The future RECs will follow the initial IFDM, not the actual motion, leading to an uncertain future (white symbols).</a:t>
            </a:r>
          </a:p>
          <a:p>
            <a:pPr marL="285750" indent="-285750">
              <a:buFont typeface="Arial" panose="020B0604020202020204" pitchFamily="34" charset="0"/>
              <a:buChar char="•"/>
            </a:pPr>
            <a:r>
              <a:rPr lang="en-US" sz="1200" dirty="0"/>
              <a:t>Eventually in the absence of observations NGS will stop creating future RECs for that mark.</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24</a:t>
            </a:fld>
            <a:endParaRPr lang="en-US"/>
          </a:p>
        </p:txBody>
      </p:sp>
    </p:spTree>
    <p:extLst>
      <p:ext uri="{BB962C8B-B14F-4D97-AF65-F5344CB8AC3E}">
        <p14:creationId xmlns:p14="http://schemas.microsoft.com/office/powerpoint/2010/main" val="3988777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 Determinations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solidFill>
                  <a:srgbClr val="FF0000"/>
                </a:solidFill>
              </a:rPr>
              <a:t>North American Pacific Geopotential Datum of 2022 (NAPGD2022).</a:t>
            </a:r>
          </a:p>
          <a:p>
            <a:r>
              <a:rPr lang="en-US" dirty="0"/>
              <a:t>Users can and should use the H=h-N approach to create and to verify all control benchmarks in the new orthometric height datum: </a:t>
            </a:r>
          </a:p>
          <a:p>
            <a:pPr lvl="1"/>
            <a:r>
              <a:rPr lang="en-US" sz="2400" dirty="0"/>
              <a:t>Subsidence and ground motion are automatically taken into account.</a:t>
            </a:r>
          </a:p>
          <a:p>
            <a:pPr lvl="1"/>
            <a:r>
              <a:rPr lang="en-US" sz="2400" dirty="0"/>
              <a:t>No need to run long lines of leveling.</a:t>
            </a:r>
          </a:p>
          <a:p>
            <a:pPr lvl="1"/>
            <a:r>
              <a:rPr lang="en-US" sz="2400" dirty="0"/>
              <a:t>Leveling should still be used in local surveys between control benchmarks.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25</a:t>
            </a:fld>
            <a:endParaRPr lang="en-US"/>
          </a:p>
        </p:txBody>
      </p:sp>
    </p:spTree>
    <p:extLst>
      <p:ext uri="{BB962C8B-B14F-4D97-AF65-F5344CB8AC3E}">
        <p14:creationId xmlns:p14="http://schemas.microsoft.com/office/powerpoint/2010/main" val="923585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 Determinations</a:t>
            </a:r>
          </a:p>
          <a:p>
            <a:r>
              <a:rPr lang="en-US" dirty="0"/>
              <a:t>The Orthometric Heights in the NSRS will be determined by using the equation:</a:t>
            </a:r>
          </a:p>
          <a:p>
            <a:pPr marL="457200" lvl="1" indent="0">
              <a:buNone/>
            </a:pPr>
            <a:r>
              <a:rPr lang="en-US" dirty="0"/>
              <a:t>H = h – N </a:t>
            </a:r>
          </a:p>
          <a:p>
            <a:pPr marL="857250" lvl="2" indent="0">
              <a:buNone/>
            </a:pPr>
            <a:r>
              <a:rPr lang="en-US" dirty="0"/>
              <a:t>H = orthometric height (computed)</a:t>
            </a:r>
          </a:p>
          <a:p>
            <a:pPr marL="857250" lvl="2" indent="0">
              <a:buNone/>
            </a:pPr>
            <a:r>
              <a:rPr lang="en-US" dirty="0"/>
              <a:t>h = ellipsoid height (measured by user, GPS)</a:t>
            </a:r>
          </a:p>
          <a:p>
            <a:pPr marL="857250" lvl="2" indent="0">
              <a:buNone/>
            </a:pPr>
            <a:r>
              <a:rPr lang="en-US" dirty="0"/>
              <a:t>N = Geoid Model (supplied by NGS)</a:t>
            </a:r>
          </a:p>
          <a:p>
            <a:r>
              <a:rPr lang="en-US" dirty="0"/>
              <a:t>See:</a:t>
            </a:r>
          </a:p>
          <a:p>
            <a:pPr indent="-57150"/>
            <a:r>
              <a:rPr lang="en-US" b="1" dirty="0"/>
              <a:t>NOAA Technical Report NOS NGS 64</a:t>
            </a:r>
          </a:p>
          <a:p>
            <a:pPr indent="-57150"/>
            <a:r>
              <a:rPr lang="en-US" dirty="0"/>
              <a:t>Blueprint for the Modernized NSRS, Part 2: Geopotential Coordinates and Geopotential Datum</a:t>
            </a:r>
          </a:p>
          <a:p>
            <a:pPr indent="-57150"/>
            <a:r>
              <a:rPr lang="en-US" i="1" dirty="0">
                <a:solidFill>
                  <a:srgbClr val="FF0000"/>
                </a:solidFill>
              </a:rPr>
              <a:t>https://geodesy.noaa.gov/library/pdfs/NOAA_TR_NOS_NGS_0064.pdf</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26</a:t>
            </a:fld>
            <a:endParaRPr lang="en-US"/>
          </a:p>
        </p:txBody>
      </p:sp>
    </p:spTree>
    <p:extLst>
      <p:ext uri="{BB962C8B-B14F-4D97-AF65-F5344CB8AC3E}">
        <p14:creationId xmlns:p14="http://schemas.microsoft.com/office/powerpoint/2010/main" val="3290164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Maintenance Is Up to You</a:t>
            </a:r>
          </a:p>
          <a:p>
            <a:r>
              <a:rPr lang="en-US" dirty="0"/>
              <a:t>If no new observations are submitted to NGS, there will be no new coordinates produced and published on datasheets.</a:t>
            </a:r>
          </a:p>
          <a:p>
            <a:r>
              <a:rPr lang="en-US" dirty="0"/>
              <a:t>This is because their </a:t>
            </a:r>
            <a:r>
              <a:rPr lang="en-US" i="1" dirty="0"/>
              <a:t>uncertainty</a:t>
            </a:r>
            <a:r>
              <a:rPr lang="en-US" dirty="0"/>
              <a:t> will become so large that users cannot trust old, unverified observations.</a:t>
            </a:r>
          </a:p>
          <a:p>
            <a:r>
              <a:rPr lang="en-US" dirty="0"/>
              <a:t>The user should therefore make periodic re-observations a routine part of their practices.</a:t>
            </a:r>
          </a:p>
          <a:p>
            <a:r>
              <a:rPr lang="en-US" dirty="0"/>
              <a:t>But, how?</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27</a:t>
            </a:fld>
            <a:endParaRPr lang="en-US"/>
          </a:p>
        </p:txBody>
      </p:sp>
    </p:spTree>
    <p:extLst>
      <p:ext uri="{BB962C8B-B14F-4D97-AF65-F5344CB8AC3E}">
        <p14:creationId xmlns:p14="http://schemas.microsoft.com/office/powerpoint/2010/main" val="257137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Maintenance Is Up to You</a:t>
            </a:r>
          </a:p>
          <a:p>
            <a:r>
              <a:rPr lang="en-US" dirty="0"/>
              <a:t>Submit your observations using OPUS tools!</a:t>
            </a:r>
          </a:p>
          <a:p>
            <a:r>
              <a:rPr lang="en-US" dirty="0"/>
              <a:t>OPUS will </a:t>
            </a:r>
          </a:p>
          <a:p>
            <a:pPr lvl="1"/>
            <a:r>
              <a:rPr lang="en-US" dirty="0"/>
              <a:t>compute an ITRF position for all new observations using the constantly monitored NCN CORS.</a:t>
            </a:r>
          </a:p>
          <a:p>
            <a:pPr lvl="1"/>
            <a:r>
              <a:rPr lang="en-US" dirty="0"/>
              <a:t>then apply Euler Pole Parameters (EPP) to yield NATRF2022 positions – the SEC for the observation.</a:t>
            </a:r>
          </a:p>
          <a:p>
            <a:r>
              <a:rPr lang="en-US" dirty="0"/>
              <a:t>The cumulative SECs (and IFDM) will be used by NGS to compute a REC.</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28</a:t>
            </a:fld>
            <a:endParaRPr lang="en-US"/>
          </a:p>
        </p:txBody>
      </p:sp>
    </p:spTree>
    <p:extLst>
      <p:ext uri="{BB962C8B-B14F-4D97-AF65-F5344CB8AC3E}">
        <p14:creationId xmlns:p14="http://schemas.microsoft.com/office/powerpoint/2010/main" val="3335357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Maintenance Is Up to You</a:t>
            </a:r>
          </a:p>
          <a:p>
            <a:r>
              <a:rPr lang="en-US" dirty="0"/>
              <a:t>OPUS Projects will be the model for future submissions.</a:t>
            </a:r>
          </a:p>
          <a:p>
            <a:r>
              <a:rPr lang="en-US" dirty="0"/>
              <a:t>OPUS Projects exists as a web-delivered service.</a:t>
            </a:r>
          </a:p>
          <a:p>
            <a:r>
              <a:rPr lang="en-US" dirty="0"/>
              <a:t>Data submission by field crews uses current OPUS Static methods.</a:t>
            </a:r>
          </a:p>
          <a:p>
            <a:r>
              <a:rPr lang="en-US" dirty="0"/>
              <a:t>Training is available for data analysts.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29</a:t>
            </a:fld>
            <a:endParaRPr lang="en-US"/>
          </a:p>
        </p:txBody>
      </p:sp>
    </p:spTree>
    <p:extLst>
      <p:ext uri="{BB962C8B-B14F-4D97-AF65-F5344CB8AC3E}">
        <p14:creationId xmlns:p14="http://schemas.microsoft.com/office/powerpoint/2010/main" val="276289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National Spatial Reference System (NSRS) consists of the nation’s latitude, longitude, height, scale, gravity, orientation, and how these values change over time.</a:t>
            </a:r>
          </a:p>
          <a:p>
            <a:endParaRPr lang="en-US" dirty="0"/>
          </a:p>
        </p:txBody>
      </p:sp>
      <p:sp>
        <p:nvSpPr>
          <p:cNvPr id="4" name="Slide Number Placeholder 3"/>
          <p:cNvSpPr>
            <a:spLocks noGrp="1"/>
          </p:cNvSpPr>
          <p:nvPr>
            <p:ph type="sldNum" sz="quarter" idx="5"/>
          </p:nvPr>
        </p:nvSpPr>
        <p:spPr/>
        <p:txBody>
          <a:bodyPr/>
          <a:lstStyle/>
          <a:p>
            <a:fld id="{09527747-20B6-4DA9-A78B-3E70BE5FC41D}" type="slidenum">
              <a:rPr lang="en-US" smtClean="0"/>
              <a:t>3</a:t>
            </a:fld>
            <a:endParaRPr lang="en-US"/>
          </a:p>
        </p:txBody>
      </p:sp>
    </p:spTree>
    <p:extLst>
      <p:ext uri="{BB962C8B-B14F-4D97-AF65-F5344CB8AC3E}">
        <p14:creationId xmlns:p14="http://schemas.microsoft.com/office/powerpoint/2010/main" val="4046646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Maintenance Is Up to You</a:t>
            </a:r>
          </a:p>
          <a:p>
            <a:r>
              <a:rPr lang="en-US" sz="1200" dirty="0"/>
              <a:t>You can see that future SEC and REC coordinates will be tied to the NOAA CORS Network (NCN).</a:t>
            </a:r>
          </a:p>
          <a:p>
            <a:r>
              <a:rPr lang="en-US" sz="1200" dirty="0"/>
              <a:t>So, it is in the best interest of states to densify their NCN CORS </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30</a:t>
            </a:fld>
            <a:endParaRPr lang="en-US"/>
          </a:p>
        </p:txBody>
      </p:sp>
    </p:spTree>
    <p:extLst>
      <p:ext uri="{BB962C8B-B14F-4D97-AF65-F5344CB8AC3E}">
        <p14:creationId xmlns:p14="http://schemas.microsoft.com/office/powerpoint/2010/main" val="820572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Maintenance Is Up to You</a:t>
            </a:r>
          </a:p>
          <a:p>
            <a:r>
              <a:rPr lang="en-US" sz="1200" dirty="0"/>
              <a:t>You can see that future SEC and REC coordinates will be tied to the NOAA CORS Network (NCN).</a:t>
            </a:r>
          </a:p>
          <a:p>
            <a:r>
              <a:rPr lang="en-US" sz="1200" dirty="0"/>
              <a:t>So, it is in the best interest of states to densify their NCN CORS </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31</a:t>
            </a:fld>
            <a:endParaRPr lang="en-US"/>
          </a:p>
        </p:txBody>
      </p:sp>
    </p:spTree>
    <p:extLst>
      <p:ext uri="{BB962C8B-B14F-4D97-AF65-F5344CB8AC3E}">
        <p14:creationId xmlns:p14="http://schemas.microsoft.com/office/powerpoint/2010/main" val="2767596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Projected Coordinates</a:t>
            </a:r>
          </a:p>
          <a:p>
            <a:r>
              <a:rPr lang="en-US" dirty="0"/>
              <a:t>The projected cartesian coordinates will be available in several systems.</a:t>
            </a:r>
          </a:p>
          <a:p>
            <a:pPr lvl="1"/>
            <a:r>
              <a:rPr lang="en-US" dirty="0"/>
              <a:t>State Plane Coordinates</a:t>
            </a:r>
          </a:p>
          <a:p>
            <a:pPr lvl="1"/>
            <a:r>
              <a:rPr lang="en-US" dirty="0"/>
              <a:t>Low Distortion Projections</a:t>
            </a:r>
          </a:p>
          <a:p>
            <a:pPr lvl="1"/>
            <a:r>
              <a:rPr lang="en-US" dirty="0"/>
              <a:t>Universal Transverse Mercator</a:t>
            </a:r>
          </a:p>
          <a:p>
            <a:pPr lvl="1"/>
            <a:r>
              <a:rPr lang="en-US" dirty="0"/>
              <a:t>US National Grid Locator</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32</a:t>
            </a:fld>
            <a:endParaRPr lang="en-US"/>
          </a:p>
        </p:txBody>
      </p:sp>
    </p:spTree>
    <p:extLst>
      <p:ext uri="{BB962C8B-B14F-4D97-AF65-F5344CB8AC3E}">
        <p14:creationId xmlns:p14="http://schemas.microsoft.com/office/powerpoint/2010/main" val="3573605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Plane</a:t>
            </a:r>
          </a:p>
          <a:p>
            <a:r>
              <a:rPr lang="en-US" dirty="0"/>
              <a:t>SPCS27 and SPCS83 had significant grid-to-ground scale factors. </a:t>
            </a:r>
          </a:p>
          <a:p>
            <a:pPr lvl="1"/>
            <a:r>
              <a:rPr lang="en-US" dirty="0"/>
              <a:t>A computed distance in SPCS did not closely match the measured distance, unless scale factors were applied correctly.</a:t>
            </a:r>
          </a:p>
          <a:p>
            <a:pPr lvl="2"/>
            <a:r>
              <a:rPr lang="en-US" dirty="0"/>
              <a:t>Mistakes were common.</a:t>
            </a:r>
          </a:p>
          <a:p>
            <a:pPr lvl="2"/>
            <a:r>
              <a:rPr lang="en-US" dirty="0"/>
              <a:t>Scale factors were often ignored or mis-applied.</a:t>
            </a:r>
          </a:p>
          <a:p>
            <a:r>
              <a:rPr lang="en-US" dirty="0"/>
              <a:t>SPCS2022 will reduce scale factors (not eliminate them)</a:t>
            </a:r>
          </a:p>
          <a:p>
            <a:pPr lvl="1"/>
            <a:r>
              <a:rPr lang="en-US" sz="2400" dirty="0"/>
              <a:t>Careful application of scale factors will still be needed.</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33</a:t>
            </a:fld>
            <a:endParaRPr lang="en-US"/>
          </a:p>
        </p:txBody>
      </p:sp>
    </p:spTree>
    <p:extLst>
      <p:ext uri="{BB962C8B-B14F-4D97-AF65-F5344CB8AC3E}">
        <p14:creationId xmlns:p14="http://schemas.microsoft.com/office/powerpoint/2010/main" val="2313594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State Plane of 2022</a:t>
            </a:r>
          </a:p>
          <a:p>
            <a:r>
              <a:rPr lang="en-US" dirty="0"/>
              <a:t>The Nebraska State Plane Zone of 2022 will be a single Lambert Conformal Projection.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Scale factors in highly populated areas are less than 50 ppm.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Due to height change across the state, the western scale factors are larger.</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34</a:t>
            </a:fld>
            <a:endParaRPr lang="en-US"/>
          </a:p>
        </p:txBody>
      </p:sp>
    </p:spTree>
    <p:extLst>
      <p:ext uri="{BB962C8B-B14F-4D97-AF65-F5344CB8AC3E}">
        <p14:creationId xmlns:p14="http://schemas.microsoft.com/office/powerpoint/2010/main" val="530639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Low Distortion Projections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Scale factors are less than 20 ppm almost everywhere.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35</a:t>
            </a:fld>
            <a:endParaRPr lang="en-US"/>
          </a:p>
        </p:txBody>
      </p:sp>
    </p:spTree>
    <p:extLst>
      <p:ext uri="{BB962C8B-B14F-4D97-AF65-F5344CB8AC3E}">
        <p14:creationId xmlns:p14="http://schemas.microsoft.com/office/powerpoint/2010/main" val="3565672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Minnesota State Plane of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Minnesota State Plane Zone of 2022 will be a single Transverse Mercator Projection.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Scale factors vary across the state.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36</a:t>
            </a:fld>
            <a:endParaRPr lang="en-US"/>
          </a:p>
        </p:txBody>
      </p:sp>
    </p:spTree>
    <p:extLst>
      <p:ext uri="{BB962C8B-B14F-4D97-AF65-F5344CB8AC3E}">
        <p14:creationId xmlns:p14="http://schemas.microsoft.com/office/powerpoint/2010/main" val="4214021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Minnesota Low Distortion Projections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Scale factors are less than 20 ppm almost everywhere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37</a:t>
            </a:fld>
            <a:endParaRPr lang="en-US"/>
          </a:p>
        </p:txBody>
      </p:sp>
    </p:spTree>
    <p:extLst>
      <p:ext uri="{BB962C8B-B14F-4D97-AF65-F5344CB8AC3E}">
        <p14:creationId xmlns:p14="http://schemas.microsoft.com/office/powerpoint/2010/main" val="1302616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Projected Coordinates </a:t>
            </a:r>
          </a:p>
          <a:p>
            <a:r>
              <a:rPr lang="en-US" dirty="0"/>
              <a:t>Coordinates in one zone can be converted directly to/from other zones.</a:t>
            </a:r>
          </a:p>
          <a:p>
            <a:r>
              <a:rPr lang="en-US" dirty="0"/>
              <a:t>Coordinates in one zone can be used in neighboring zones for continuity!</a:t>
            </a:r>
          </a:p>
          <a:p>
            <a:r>
              <a:rPr lang="en-US" dirty="0"/>
              <a:t>Coordinates can be produced in several zones as needed.</a:t>
            </a:r>
          </a:p>
          <a:p>
            <a:r>
              <a:rPr lang="en-US" dirty="0"/>
              <a:t>But, coordinates may NOT be mixed!</a:t>
            </a:r>
          </a:p>
          <a:p>
            <a:pPr lvl="1"/>
            <a:r>
              <a:rPr lang="en-US" dirty="0"/>
              <a:t>METADATA </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38</a:t>
            </a:fld>
            <a:endParaRPr lang="en-US"/>
          </a:p>
        </p:txBody>
      </p:sp>
    </p:spTree>
    <p:extLst>
      <p:ext uri="{BB962C8B-B14F-4D97-AF65-F5344CB8AC3E}">
        <p14:creationId xmlns:p14="http://schemas.microsoft.com/office/powerpoint/2010/main" val="1572379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Conversions</a:t>
            </a:r>
          </a:p>
          <a:p>
            <a:r>
              <a:rPr lang="en-US" dirty="0"/>
              <a:t>NGS will support all projected coordinates</a:t>
            </a:r>
          </a:p>
          <a:p>
            <a:pPr lvl="1"/>
            <a:r>
              <a:rPr lang="en-US" dirty="0"/>
              <a:t>NGS Coordinate Conversion and Transformation Tool (NCAT). </a:t>
            </a:r>
            <a:endParaRPr lang="en-US" dirty="0">
              <a:solidFill>
                <a:srgbClr val="0070C0"/>
              </a:solidFill>
            </a:endParaRPr>
          </a:p>
          <a:p>
            <a:pPr lvl="1"/>
            <a:r>
              <a:rPr lang="en-US" i="1" dirty="0">
                <a:solidFill>
                  <a:srgbClr val="0070C0"/>
                </a:solidFill>
                <a:hlinkClick r:id="rId3">
                  <a:extLst>
                    <a:ext uri="{A12FA001-AC4F-418D-AE19-62706E023703}">
                      <ahyp:hlinkClr xmlns:ahyp="http://schemas.microsoft.com/office/drawing/2018/hyperlinkcolor" val="tx"/>
                    </a:ext>
                  </a:extLst>
                </a:hlinkClick>
              </a:rPr>
              <a:t>https://www.ngs.noaa.gov/NCAT/</a:t>
            </a:r>
            <a:endParaRPr lang="en-US" i="1" dirty="0">
              <a:solidFill>
                <a:srgbClr val="0070C0"/>
              </a:solidFill>
            </a:endParaRPr>
          </a:p>
          <a:p>
            <a:r>
              <a:rPr lang="en-US" dirty="0"/>
              <a:t>EXAMPLE:</a:t>
            </a:r>
          </a:p>
          <a:p>
            <a:pPr lvl="1"/>
            <a:r>
              <a:rPr lang="en-US" dirty="0"/>
              <a:t>Open NCAT, select near place of interest</a:t>
            </a:r>
          </a:p>
          <a:p>
            <a:pPr lvl="1"/>
            <a:r>
              <a:rPr lang="en-US" dirty="0"/>
              <a:t>NAD83(2011) to NAD27</a:t>
            </a:r>
          </a:p>
          <a:p>
            <a:pPr lvl="1"/>
            <a:r>
              <a:rPr lang="en-US" dirty="0"/>
              <a:t>Orthometric NAVD88 to NGVD29</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39</a:t>
            </a:fld>
            <a:endParaRPr lang="en-US"/>
          </a:p>
        </p:txBody>
      </p:sp>
    </p:spTree>
    <p:extLst>
      <p:ext uri="{BB962C8B-B14F-4D97-AF65-F5344CB8AC3E}">
        <p14:creationId xmlns:p14="http://schemas.microsoft.com/office/powerpoint/2010/main" val="391614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Major decisions needed to be made regarding how to define and maintain the Modernized NSRS.</a:t>
            </a:r>
          </a:p>
          <a:p>
            <a:r>
              <a:rPr lang="en-US" sz="1200" dirty="0"/>
              <a:t>These are documented. See the following reports:</a:t>
            </a:r>
          </a:p>
          <a:p>
            <a:pPr lvl="1"/>
            <a:r>
              <a:rPr lang="en-US" sz="1200" dirty="0"/>
              <a:t>NOAA Technical Report NOS NGS 62</a:t>
            </a:r>
          </a:p>
          <a:p>
            <a:pPr lvl="2"/>
            <a:r>
              <a:rPr lang="en-US" sz="1200" dirty="0"/>
              <a:t>Blueprint for 2022, Part 1: Geometric Coordinates (61 pages) </a:t>
            </a:r>
          </a:p>
          <a:p>
            <a:pPr lvl="1"/>
            <a:r>
              <a:rPr lang="en-US" sz="1200" dirty="0"/>
              <a:t>NOAA Technical Report NOS NGS 64	</a:t>
            </a:r>
          </a:p>
          <a:p>
            <a:pPr lvl="2"/>
            <a:r>
              <a:rPr lang="en-US" sz="1200" dirty="0"/>
              <a:t>Blueprint for 2022, Part 2: Geopotential Coordinates (53 pages) </a:t>
            </a:r>
          </a:p>
          <a:p>
            <a:pPr lvl="1"/>
            <a:r>
              <a:rPr lang="en-US" sz="1200" dirty="0"/>
              <a:t>NOAA Technical Report NOS NGS 67	</a:t>
            </a:r>
          </a:p>
          <a:p>
            <a:pPr lvl="2"/>
            <a:r>
              <a:rPr lang="en-US" sz="1200" dirty="0"/>
              <a:t>Blueprint for 2022, Part 3: Working in the Modernized NSRS (133 pages)</a:t>
            </a:r>
          </a:p>
          <a:p>
            <a:pPr lvl="0"/>
            <a:r>
              <a:rPr lang="en-US" sz="1200" dirty="0"/>
              <a:t>Note that the checkmark means “done”.</a:t>
            </a:r>
          </a:p>
        </p:txBody>
      </p:sp>
      <p:sp>
        <p:nvSpPr>
          <p:cNvPr id="4" name="Slide Number Placeholder 3"/>
          <p:cNvSpPr>
            <a:spLocks noGrp="1"/>
          </p:cNvSpPr>
          <p:nvPr>
            <p:ph type="sldNum" sz="quarter" idx="5"/>
          </p:nvPr>
        </p:nvSpPr>
        <p:spPr/>
        <p:txBody>
          <a:bodyPr/>
          <a:lstStyle/>
          <a:p>
            <a:fld id="{09527747-20B6-4DA9-A78B-3E70BE5FC41D}" type="slidenum">
              <a:rPr lang="en-US" smtClean="0"/>
              <a:t>4</a:t>
            </a:fld>
            <a:endParaRPr lang="en-US"/>
          </a:p>
        </p:txBody>
      </p:sp>
    </p:spTree>
    <p:extLst>
      <p:ext uri="{BB962C8B-B14F-4D97-AF65-F5344CB8AC3E}">
        <p14:creationId xmlns:p14="http://schemas.microsoft.com/office/powerpoint/2010/main" val="512475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Conversions</a:t>
            </a:r>
          </a:p>
          <a:p>
            <a:r>
              <a:rPr lang="en-US" dirty="0"/>
              <a:t>Choose the input parameters and select desired outputs.</a:t>
            </a:r>
          </a:p>
          <a:p>
            <a:r>
              <a:rPr lang="en-US" dirty="0"/>
              <a:t>Click Submit.</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40</a:t>
            </a:fld>
            <a:endParaRPr lang="en-US"/>
          </a:p>
        </p:txBody>
      </p:sp>
    </p:spTree>
    <p:extLst>
      <p:ext uri="{BB962C8B-B14F-4D97-AF65-F5344CB8AC3E}">
        <p14:creationId xmlns:p14="http://schemas.microsoft.com/office/powerpoint/2010/main" val="1554692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Conversions</a:t>
            </a:r>
          </a:p>
          <a:p>
            <a:r>
              <a:rPr lang="en-US" dirty="0"/>
              <a:t>The transformed coordinate is in the 1st tab.</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41</a:t>
            </a:fld>
            <a:endParaRPr lang="en-US"/>
          </a:p>
        </p:txBody>
      </p:sp>
    </p:spTree>
    <p:extLst>
      <p:ext uri="{BB962C8B-B14F-4D97-AF65-F5344CB8AC3E}">
        <p14:creationId xmlns:p14="http://schemas.microsoft.com/office/powerpoint/2010/main" val="4049284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Conversions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converted coordinate is in the second tab.</a:t>
            </a:r>
          </a:p>
          <a:p>
            <a:r>
              <a:rPr lang="en-US" dirty="0"/>
              <a:t> </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42</a:t>
            </a:fld>
            <a:endParaRPr lang="en-US"/>
          </a:p>
        </p:txBody>
      </p:sp>
    </p:spTree>
    <p:extLst>
      <p:ext uri="{BB962C8B-B14F-4D97-AF65-F5344CB8AC3E}">
        <p14:creationId xmlns:p14="http://schemas.microsoft.com/office/powerpoint/2010/main" val="2173403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and Precision</a:t>
            </a:r>
          </a:p>
          <a:p>
            <a:r>
              <a:rPr lang="en-US" dirty="0"/>
              <a:t>Accuracy – closeness to true value</a:t>
            </a:r>
          </a:p>
          <a:p>
            <a:r>
              <a:rPr lang="en-US" dirty="0"/>
              <a:t>Precision – repeatability</a:t>
            </a:r>
          </a:p>
          <a:p>
            <a:r>
              <a:rPr lang="en-US" dirty="0"/>
              <a:t>Accuracy is assured by tying all surveys to the NCN.</a:t>
            </a:r>
          </a:p>
          <a:p>
            <a:pPr lvl="1"/>
            <a:r>
              <a:rPr lang="en-US" dirty="0"/>
              <a:t>Easy to do in OPUS and in commercial software</a:t>
            </a:r>
          </a:p>
          <a:p>
            <a:r>
              <a:rPr lang="en-US" dirty="0"/>
              <a:t>Precision is assured by using longer observations and making multiple repeat occupations</a:t>
            </a:r>
          </a:p>
          <a:p>
            <a:pPr lvl="1"/>
            <a:r>
              <a:rPr lang="en-US" dirty="0"/>
              <a:t>using different observers, equipment, days, times.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43</a:t>
            </a:fld>
            <a:endParaRPr lang="en-US"/>
          </a:p>
        </p:txBody>
      </p:sp>
    </p:spTree>
    <p:extLst>
      <p:ext uri="{BB962C8B-B14F-4D97-AF65-F5344CB8AC3E}">
        <p14:creationId xmlns:p14="http://schemas.microsoft.com/office/powerpoint/2010/main" val="2071417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and Precision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forthcoming publication </a:t>
            </a:r>
            <a:r>
              <a:rPr lang="pt-BR" i="1" dirty="0"/>
              <a:t>NOAA Technical Memorandum NOS NGS 92</a:t>
            </a:r>
            <a:r>
              <a:rPr lang="pt-BR" dirty="0"/>
              <a:t> </a:t>
            </a:r>
            <a:r>
              <a:rPr lang="en-US" dirty="0"/>
              <a:t>gives guidance on how to achieve varying degrees of accuracy and precision, notably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Table 1 - Classifications of Intended Network and Local Accuracy</a:t>
            </a:r>
            <a:endParaRPr kumimoji="0" lang="en-US" altLang="en-US" sz="11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Network and Local Accuracies are stated at the </a:t>
            </a:r>
            <a:r>
              <a:rPr kumimoji="0" lang="en-US" altLang="en-US" sz="12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95% </a:t>
            </a:r>
            <a:r>
              <a:rPr kumimoji="0" lang="en-US" altLang="en-US" sz="12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confidence level.</a:t>
            </a:r>
            <a:endParaRPr kumimoji="0" lang="en-US" altLang="en-US" sz="1200" b="0" i="0" u="none" strike="noStrike" cap="none" normalizeH="0" baseline="0" dirty="0">
              <a:ln>
                <a:noFill/>
              </a:ln>
              <a:solidFill>
                <a:schemeClr val="tx1"/>
              </a:solidFill>
              <a:effectLst/>
            </a:endParaRP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44</a:t>
            </a:fld>
            <a:endParaRPr lang="en-US"/>
          </a:p>
        </p:txBody>
      </p:sp>
    </p:spTree>
    <p:extLst>
      <p:ext uri="{BB962C8B-B14F-4D97-AF65-F5344CB8AC3E}">
        <p14:creationId xmlns:p14="http://schemas.microsoft.com/office/powerpoint/2010/main" val="79555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Need for Control</a:t>
            </a:r>
          </a:p>
          <a:p>
            <a:endParaRPr lang="en-US" dirty="0"/>
          </a:p>
          <a:p>
            <a:r>
              <a:rPr lang="en-US" dirty="0"/>
              <a:t>See:</a:t>
            </a:r>
          </a:p>
          <a:p>
            <a:r>
              <a:rPr lang="en-US" b="1" dirty="0"/>
              <a:t>NGS Map</a:t>
            </a:r>
          </a:p>
          <a:p>
            <a:r>
              <a:rPr lang="en-US" i="1" dirty="0">
                <a:solidFill>
                  <a:srgbClr val="FF0000"/>
                </a:solidFill>
              </a:rPr>
              <a:t>https://www.ngs.noaa.gov/datasheets/ngs_map/</a:t>
            </a:r>
          </a:p>
          <a:p>
            <a:endParaRPr lang="en-US" dirty="0"/>
          </a:p>
          <a:p>
            <a:r>
              <a:rPr lang="en-US" sz="1200" i="1" dirty="0"/>
              <a:t>Note:</a:t>
            </a:r>
          </a:p>
          <a:p>
            <a:r>
              <a:rPr lang="en-US" sz="1200" i="1" dirty="0"/>
              <a:t>Map shows only NGS Control.</a:t>
            </a:r>
          </a:p>
          <a:p>
            <a:r>
              <a:rPr lang="en-US" sz="1200" i="1" dirty="0"/>
              <a:t>State and Local marks not shown</a:t>
            </a:r>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45</a:t>
            </a:fld>
            <a:endParaRPr lang="en-US"/>
          </a:p>
        </p:txBody>
      </p:sp>
    </p:spTree>
    <p:extLst>
      <p:ext uri="{BB962C8B-B14F-4D97-AF65-F5344CB8AC3E}">
        <p14:creationId xmlns:p14="http://schemas.microsoft.com/office/powerpoint/2010/main" val="165593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Need for Control</a:t>
            </a:r>
          </a:p>
          <a:p>
            <a:endParaRPr lang="en-US" dirty="0"/>
          </a:p>
          <a:p>
            <a:r>
              <a:rPr lang="en-US" dirty="0"/>
              <a:t>See:</a:t>
            </a:r>
          </a:p>
          <a:p>
            <a:r>
              <a:rPr lang="en-US" b="1" dirty="0"/>
              <a:t>NGS Map</a:t>
            </a:r>
          </a:p>
          <a:p>
            <a:r>
              <a:rPr lang="en-US" i="1" dirty="0">
                <a:solidFill>
                  <a:srgbClr val="FF0000"/>
                </a:solidFill>
              </a:rPr>
              <a:t>https://www.ngs.noaa.gov/datasheets/ngs_map/</a:t>
            </a:r>
          </a:p>
          <a:p>
            <a:endParaRPr lang="en-US" dirty="0"/>
          </a:p>
          <a:p>
            <a:r>
              <a:rPr lang="en-US" sz="1200" i="1" dirty="0"/>
              <a:t>Note:</a:t>
            </a:r>
          </a:p>
          <a:p>
            <a:r>
              <a:rPr lang="en-US" sz="1200" i="1" dirty="0"/>
              <a:t>Map shows only NGS Control.</a:t>
            </a:r>
          </a:p>
          <a:p>
            <a:r>
              <a:rPr lang="en-US" sz="1200" i="1" dirty="0"/>
              <a:t>State and Local marks not shown</a:t>
            </a:r>
            <a:endParaRPr lang="en-US" dirty="0"/>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46</a:t>
            </a:fld>
            <a:endParaRPr lang="en-US"/>
          </a:p>
        </p:txBody>
      </p:sp>
    </p:spTree>
    <p:extLst>
      <p:ext uri="{BB962C8B-B14F-4D97-AF65-F5344CB8AC3E}">
        <p14:creationId xmlns:p14="http://schemas.microsoft.com/office/powerpoint/2010/main" val="2199810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Need for Control?</a:t>
            </a:r>
          </a:p>
          <a:p>
            <a:r>
              <a:rPr lang="en-US" dirty="0"/>
              <a:t>Remember:</a:t>
            </a:r>
          </a:p>
          <a:p>
            <a:r>
              <a:rPr lang="en-US" dirty="0"/>
              <a:t>NGS makes the datum accessible.</a:t>
            </a:r>
          </a:p>
          <a:p>
            <a:r>
              <a:rPr lang="en-US" dirty="0"/>
              <a:t>Local Users must establish and observe marks, in the quantity, proximity, timeliness, and the accuracy and precision needed.</a:t>
            </a:r>
          </a:p>
          <a:p>
            <a:r>
              <a:rPr lang="en-US" dirty="0"/>
              <a:t>And optionally, submit the marks to NGS for publication.</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47</a:t>
            </a:fld>
            <a:endParaRPr lang="en-US"/>
          </a:p>
        </p:txBody>
      </p:sp>
    </p:spTree>
    <p:extLst>
      <p:ext uri="{BB962C8B-B14F-4D97-AF65-F5344CB8AC3E}">
        <p14:creationId xmlns:p14="http://schemas.microsoft.com/office/powerpoint/2010/main" val="158812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Pole Parameters (EPP)</a:t>
            </a:r>
          </a:p>
          <a:p>
            <a:r>
              <a:rPr lang="en-US" sz="1200" dirty="0"/>
              <a:t>Continental Plates must rotate around a point because of the curvature of the Earth – called a </a:t>
            </a:r>
            <a:r>
              <a:rPr lang="en-US" sz="1200" i="1" dirty="0"/>
              <a:t>Euler Pole.</a:t>
            </a:r>
          </a:p>
          <a:p>
            <a:r>
              <a:rPr lang="en-US" sz="1200" dirty="0"/>
              <a:t>North America appears to rotate around a point off the coast of Peru at a rate of about 2 cm/year.</a:t>
            </a:r>
          </a:p>
          <a:p>
            <a:r>
              <a:rPr lang="en-US" sz="1200" dirty="0"/>
              <a:t>Note the stationary Lat/Lon grid.</a:t>
            </a:r>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5</a:t>
            </a:fld>
            <a:endParaRPr lang="en-US"/>
          </a:p>
        </p:txBody>
      </p:sp>
    </p:spTree>
    <p:extLst>
      <p:ext uri="{BB962C8B-B14F-4D97-AF65-F5344CB8AC3E}">
        <p14:creationId xmlns:p14="http://schemas.microsoft.com/office/powerpoint/2010/main" val="270806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Inconvenient in Practice</a:t>
            </a:r>
          </a:p>
          <a:p>
            <a:r>
              <a:rPr lang="en-US" dirty="0"/>
              <a:t>Rotation means that the Lat/Lon, when expressed in ITRF, will constantly change.</a:t>
            </a:r>
          </a:p>
          <a:p>
            <a:pPr lvl="1"/>
            <a:r>
              <a:rPr lang="en-US" dirty="0"/>
              <a:t>That would be inconvenient and confusing in actual day-to-day usage.</a:t>
            </a:r>
          </a:p>
          <a:p>
            <a:r>
              <a:rPr lang="en-US" dirty="0"/>
              <a:t>NGS has adopted 4 plate-fixed reference frames – one for each plate which has American territories.</a:t>
            </a:r>
          </a:p>
          <a:p>
            <a:pPr lvl="1"/>
            <a:r>
              <a:rPr lang="en-US" dirty="0"/>
              <a:t>Result: Lat/Lon remains nearly constant except for local movements.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6</a:t>
            </a:fld>
            <a:endParaRPr lang="en-US"/>
          </a:p>
        </p:txBody>
      </p:sp>
    </p:spTree>
    <p:extLst>
      <p:ext uri="{BB962C8B-B14F-4D97-AF65-F5344CB8AC3E}">
        <p14:creationId xmlns:p14="http://schemas.microsoft.com/office/powerpoint/2010/main" val="160035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B0F0"/>
                </a:solidFill>
                <a:latin typeface="Cambria" panose="02040503050406030204" pitchFamily="18" charset="0"/>
                <a:ea typeface="Cambria" panose="02040503050406030204" pitchFamily="18" charset="0"/>
              </a:rPr>
              <a:t>ITRF</a:t>
            </a:r>
            <a:r>
              <a:rPr lang="en-US" sz="1200" dirty="0">
                <a:latin typeface="Cambria" panose="02040503050406030204" pitchFamily="18" charset="0"/>
                <a:ea typeface="Cambria" panose="02040503050406030204" pitchFamily="18" charset="0"/>
              </a:rPr>
              <a:t> – constant frame, rotating plate</a:t>
            </a:r>
          </a:p>
          <a:p>
            <a:r>
              <a:rPr lang="en-US" dirty="0"/>
              <a:t>Note here that the ITRF frame remains fixed, while North America rotates beneath it.</a:t>
            </a:r>
          </a:p>
          <a:p>
            <a:r>
              <a:rPr lang="en-US" dirty="0"/>
              <a:t>Result is constantly changing coordinates.</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7</a:t>
            </a:fld>
            <a:endParaRPr lang="en-US"/>
          </a:p>
        </p:txBody>
      </p:sp>
    </p:spTree>
    <p:extLst>
      <p:ext uri="{BB962C8B-B14F-4D97-AF65-F5344CB8AC3E}">
        <p14:creationId xmlns:p14="http://schemas.microsoft.com/office/powerpoint/2010/main" val="342104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FF0000"/>
                </a:solidFill>
                <a:latin typeface="Cambria" panose="02040503050406030204" pitchFamily="18" charset="0"/>
                <a:ea typeface="Cambria" panose="02040503050406030204" pitchFamily="18" charset="0"/>
              </a:rPr>
              <a:t>NATRF</a:t>
            </a:r>
            <a:r>
              <a:rPr lang="en-US" sz="1200" dirty="0">
                <a:latin typeface="Cambria" panose="02040503050406030204" pitchFamily="18" charset="0"/>
                <a:ea typeface="Cambria" panose="02040503050406030204" pitchFamily="18" charset="0"/>
              </a:rPr>
              <a:t> – rotating frame, constant with plate</a:t>
            </a:r>
          </a:p>
          <a:p>
            <a:r>
              <a:rPr lang="en-US" dirty="0"/>
              <a:t>Note here that the NATRF frame rotates with North America.</a:t>
            </a:r>
          </a:p>
          <a:p>
            <a:r>
              <a:rPr lang="en-US" dirty="0"/>
              <a:t>Result is relatively unchanging coordinates, except for small regional/local motions.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8</a:t>
            </a:fld>
            <a:endParaRPr lang="en-US"/>
          </a:p>
        </p:txBody>
      </p:sp>
    </p:spTree>
    <p:extLst>
      <p:ext uri="{BB962C8B-B14F-4D97-AF65-F5344CB8AC3E}">
        <p14:creationId xmlns:p14="http://schemas.microsoft.com/office/powerpoint/2010/main" val="403375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B0F0"/>
                </a:solidFill>
                <a:latin typeface="Cambria" panose="02040503050406030204" pitchFamily="18" charset="0"/>
                <a:ea typeface="Cambria" panose="02040503050406030204" pitchFamily="18" charset="0"/>
              </a:rPr>
              <a:t>ITRF</a:t>
            </a:r>
            <a:r>
              <a:rPr lang="en-US" sz="1200" dirty="0">
                <a:latin typeface="Cambria" panose="02040503050406030204" pitchFamily="18" charset="0"/>
                <a:ea typeface="Cambria" panose="02040503050406030204" pitchFamily="18" charset="0"/>
              </a:rPr>
              <a:t> or </a:t>
            </a:r>
            <a:r>
              <a:rPr lang="en-US" sz="1200" b="1" dirty="0">
                <a:solidFill>
                  <a:srgbClr val="FF0000"/>
                </a:solidFill>
                <a:latin typeface="Cambria" panose="02040503050406030204" pitchFamily="18" charset="0"/>
                <a:ea typeface="Cambria" panose="02040503050406030204" pitchFamily="18" charset="0"/>
              </a:rPr>
              <a:t>NATRF</a:t>
            </a:r>
            <a:r>
              <a:rPr lang="en-US" sz="1200" dirty="0">
                <a:latin typeface="Cambria" panose="02040503050406030204" pitchFamily="18" charset="0"/>
                <a:ea typeface="Cambria" panose="02040503050406030204" pitchFamily="18" charset="0"/>
              </a:rPr>
              <a:t> – your choice, just use </a:t>
            </a:r>
            <a:r>
              <a:rPr lang="en-US" sz="1200" b="1" dirty="0">
                <a:solidFill>
                  <a:srgbClr val="00B050"/>
                </a:solidFill>
                <a:latin typeface="Cambria" panose="02040503050406030204" pitchFamily="18" charset="0"/>
                <a:ea typeface="Cambria" panose="02040503050406030204" pitchFamily="18" charset="0"/>
              </a:rPr>
              <a:t>EPP</a:t>
            </a:r>
          </a:p>
          <a:p>
            <a:r>
              <a:rPr lang="en-US" dirty="0"/>
              <a:t>NGS has developed a model that will convert ITRF to NATRF based on known rotation velocities and dates.</a:t>
            </a:r>
          </a:p>
          <a:p>
            <a:r>
              <a:rPr lang="en-US" dirty="0"/>
              <a:t>Enables conversions over time.</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9</a:t>
            </a:fld>
            <a:endParaRPr lang="en-US"/>
          </a:p>
        </p:txBody>
      </p:sp>
    </p:spTree>
    <p:extLst>
      <p:ext uri="{BB962C8B-B14F-4D97-AF65-F5344CB8AC3E}">
        <p14:creationId xmlns:p14="http://schemas.microsoft.com/office/powerpoint/2010/main" val="254785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6" name="Slide Number Placeholder 5"/>
          <p:cNvSpPr>
            <a:spLocks noGrp="1"/>
          </p:cNvSpPr>
          <p:nvPr>
            <p:ph type="sldNum" sz="quarter" idx="12"/>
          </p:nvPr>
        </p:nvSpPr>
        <p:spPr/>
        <p:txBody>
          <a:bodyPr/>
          <a:lstStyle>
            <a:lvl1pPr>
              <a:defRPr/>
            </a:lvl1pPr>
          </a:lstStyle>
          <a:p>
            <a:pPr>
              <a:defRPr/>
            </a:pPr>
            <a:fld id="{21643733-1CB0-44D9-972F-407DDDFCEB8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6" name="Slide Number Placeholder 5"/>
          <p:cNvSpPr>
            <a:spLocks noGrp="1"/>
          </p:cNvSpPr>
          <p:nvPr>
            <p:ph type="sldNum" sz="quarter" idx="12"/>
          </p:nvPr>
        </p:nvSpPr>
        <p:spPr/>
        <p:txBody>
          <a:bodyPr/>
          <a:lstStyle>
            <a:lvl1pPr>
              <a:defRPr/>
            </a:lvl1pPr>
          </a:lstStyle>
          <a:p>
            <a:pPr>
              <a:defRPr/>
            </a:pPr>
            <a:fld id="{99C0CCE2-8734-43BC-9DBB-BA3C6421B24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6" name="Slide Number Placeholder 5"/>
          <p:cNvSpPr>
            <a:spLocks noGrp="1"/>
          </p:cNvSpPr>
          <p:nvPr>
            <p:ph type="sldNum" sz="quarter" idx="12"/>
          </p:nvPr>
        </p:nvSpPr>
        <p:spPr/>
        <p:txBody>
          <a:bodyPr/>
          <a:lstStyle>
            <a:lvl1pPr>
              <a:defRPr/>
            </a:lvl1pPr>
          </a:lstStyle>
          <a:p>
            <a:pPr>
              <a:defRPr/>
            </a:pPr>
            <a:fld id="{95E922BD-AF8A-447D-8721-772F6E2713F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6" name="Slide Number Placeholder 5"/>
          <p:cNvSpPr>
            <a:spLocks noGrp="1"/>
          </p:cNvSpPr>
          <p:nvPr>
            <p:ph type="sldNum" sz="quarter" idx="12"/>
          </p:nvPr>
        </p:nvSpPr>
        <p:spPr/>
        <p:txBody>
          <a:bodyPr/>
          <a:lstStyle>
            <a:lvl1pPr>
              <a:defRPr/>
            </a:lvl1pPr>
          </a:lstStyle>
          <a:p>
            <a:pPr>
              <a:defRPr/>
            </a:pPr>
            <a:fld id="{E220C3D0-729A-4A15-8E23-72CBC95666E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6" name="Slide Number Placeholder 5"/>
          <p:cNvSpPr>
            <a:spLocks noGrp="1"/>
          </p:cNvSpPr>
          <p:nvPr>
            <p:ph type="sldNum" sz="quarter" idx="12"/>
          </p:nvPr>
        </p:nvSpPr>
        <p:spPr/>
        <p:txBody>
          <a:bodyPr/>
          <a:lstStyle>
            <a:lvl1pPr>
              <a:defRPr/>
            </a:lvl1pPr>
          </a:lstStyle>
          <a:p>
            <a:pPr>
              <a:defRPr/>
            </a:pPr>
            <a:fld id="{903E0E8A-1D43-4D8D-AEAC-C018B329A72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7" name="Slide Number Placeholder 5"/>
          <p:cNvSpPr>
            <a:spLocks noGrp="1"/>
          </p:cNvSpPr>
          <p:nvPr>
            <p:ph type="sldNum" sz="quarter" idx="12"/>
          </p:nvPr>
        </p:nvSpPr>
        <p:spPr/>
        <p:txBody>
          <a:bodyPr/>
          <a:lstStyle>
            <a:lvl1pPr>
              <a:defRPr/>
            </a:lvl1pPr>
          </a:lstStyle>
          <a:p>
            <a:pPr>
              <a:defRPr/>
            </a:pPr>
            <a:fld id="{A56B9845-AF16-48D3-AA2D-82A72C93CC5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9" name="Slide Number Placeholder 5"/>
          <p:cNvSpPr>
            <a:spLocks noGrp="1"/>
          </p:cNvSpPr>
          <p:nvPr>
            <p:ph type="sldNum" sz="quarter" idx="12"/>
          </p:nvPr>
        </p:nvSpPr>
        <p:spPr/>
        <p:txBody>
          <a:bodyPr/>
          <a:lstStyle>
            <a:lvl1pPr>
              <a:defRPr/>
            </a:lvl1pPr>
          </a:lstStyle>
          <a:p>
            <a:pPr>
              <a:defRPr/>
            </a:pPr>
            <a:fld id="{9ADC6C8E-76D2-41B8-9724-5169A0B088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5" name="Slide Number Placeholder 5"/>
          <p:cNvSpPr>
            <a:spLocks noGrp="1"/>
          </p:cNvSpPr>
          <p:nvPr>
            <p:ph type="sldNum" sz="quarter" idx="12"/>
          </p:nvPr>
        </p:nvSpPr>
        <p:spPr/>
        <p:txBody>
          <a:bodyPr/>
          <a:lstStyle>
            <a:lvl1pPr>
              <a:defRPr/>
            </a:lvl1pPr>
          </a:lstStyle>
          <a:p>
            <a:pPr>
              <a:defRPr/>
            </a:pPr>
            <a:fld id="{EB26A731-1E89-4A21-A26A-D51F11606EB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4" name="Slide Number Placeholder 5"/>
          <p:cNvSpPr>
            <a:spLocks noGrp="1"/>
          </p:cNvSpPr>
          <p:nvPr>
            <p:ph type="sldNum" sz="quarter" idx="12"/>
          </p:nvPr>
        </p:nvSpPr>
        <p:spPr/>
        <p:txBody>
          <a:bodyPr/>
          <a:lstStyle>
            <a:lvl1pPr>
              <a:defRPr/>
            </a:lvl1pPr>
          </a:lstStyle>
          <a:p>
            <a:pPr>
              <a:defRPr/>
            </a:pPr>
            <a:fld id="{2842C21F-AE33-4746-B537-1CCBA51D53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7" name="Slide Number Placeholder 5"/>
          <p:cNvSpPr>
            <a:spLocks noGrp="1"/>
          </p:cNvSpPr>
          <p:nvPr>
            <p:ph type="sldNum" sz="quarter" idx="12"/>
          </p:nvPr>
        </p:nvSpPr>
        <p:spPr/>
        <p:txBody>
          <a:bodyPr/>
          <a:lstStyle>
            <a:lvl1pPr>
              <a:defRPr/>
            </a:lvl1pPr>
          </a:lstStyle>
          <a:p>
            <a:pPr>
              <a:defRPr/>
            </a:pPr>
            <a:fld id="{0AE80448-B2EE-43F8-B0AE-716061E9B96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2024-10-30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Nebraska DOT Survey Coordinators Meeting</a:t>
            </a:r>
          </a:p>
        </p:txBody>
      </p:sp>
      <p:sp>
        <p:nvSpPr>
          <p:cNvPr id="7" name="Slide Number Placeholder 5"/>
          <p:cNvSpPr>
            <a:spLocks noGrp="1"/>
          </p:cNvSpPr>
          <p:nvPr>
            <p:ph type="sldNum" sz="quarter" idx="12"/>
          </p:nvPr>
        </p:nvSpPr>
        <p:spPr/>
        <p:txBody>
          <a:bodyPr/>
          <a:lstStyle>
            <a:lvl1pPr>
              <a:defRPr/>
            </a:lvl1pPr>
          </a:lstStyle>
          <a:p>
            <a:pPr>
              <a:defRPr/>
            </a:pPr>
            <a:fld id="{01840401-0845-4AB3-BD82-79BDE7014F5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4572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279525"/>
            <a:ext cx="82296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prstClr val="black">
                    <a:tint val="75000"/>
                  </a:prstClr>
                </a:solidFill>
                <a:latin typeface="+mn-lt"/>
              </a:defRPr>
            </a:lvl1pPr>
          </a:lstStyle>
          <a:p>
            <a:pPr>
              <a:defRPr/>
            </a:pPr>
            <a:r>
              <a:rPr lang="en-US"/>
              <a:t>2024-10-30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prstClr val="black">
                    <a:tint val="75000"/>
                  </a:prstClr>
                </a:solidFill>
                <a:latin typeface="+mn-lt"/>
              </a:defRPr>
            </a:lvl1pPr>
          </a:lstStyle>
          <a:p>
            <a:pPr>
              <a:defRPr/>
            </a:pPr>
            <a:r>
              <a:rPr lang="en-US"/>
              <a:t>Nebraska DOT Survey Coordinators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60AF921-C10B-4E99-87EC-945BB7E191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gs.noaa.gov/NCA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document/d/1kdkUXQYM-QA9C8oZkNlf6CI6g91lCPZ0d4NbUaznjLA/edit#heading=h.o0o8rnkl18w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docs.google.com/document/d/1kdkUXQYM-QA9C8oZkNlf6CI6g91lCPZ0d4NbUaznjLA/edit#heading=h.2mckpxfq05vl" TargetMode="External"/><Relationship Id="rId4" Type="http://schemas.openxmlformats.org/officeDocument/2006/relationships/hyperlink" Target="https://docs.google.com/document/d/1kdkUXQYM-QA9C8oZkNlf6CI6g91lCPZ0d4NbUaznjLA/edit#heading=h.w6j1ewxmwasi"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774825"/>
            <a:ext cx="7772400" cy="1752600"/>
          </a:xfrm>
        </p:spPr>
        <p:txBody>
          <a:bodyPr/>
          <a:lstStyle/>
          <a:p>
            <a:r>
              <a:rPr lang="en-US" dirty="0">
                <a:effectLst>
                  <a:outerShdw blurRad="38100" dist="38100" dir="2700000" algn="tl">
                    <a:srgbClr val="000000">
                      <a:alpha val="43137"/>
                    </a:srgbClr>
                  </a:outerShdw>
                </a:effectLst>
              </a:rPr>
              <a:t>2024 Nebraska DOT Survey Coordinators Meeting</a:t>
            </a:r>
            <a:br>
              <a:rPr lang="en-US"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October 30, 2024</a:t>
            </a:r>
            <a:endParaRPr lang="en-US"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886200"/>
            <a:ext cx="6400800" cy="1498600"/>
          </a:xfrm>
        </p:spPr>
        <p:txBody>
          <a:bodyPr/>
          <a:lstStyle/>
          <a:p>
            <a:r>
              <a:rPr lang="en-US" sz="2800" i="1" dirty="0">
                <a:solidFill>
                  <a:schemeClr val="tx1"/>
                </a:solidFill>
              </a:rPr>
              <a:t>Dave Zenk</a:t>
            </a:r>
          </a:p>
          <a:p>
            <a:r>
              <a:rPr lang="en-US" sz="2400" i="1" dirty="0">
                <a:solidFill>
                  <a:schemeClr val="tx1"/>
                </a:solidFill>
              </a:rPr>
              <a:t>NGS Regional Advisor</a:t>
            </a:r>
          </a:p>
          <a:p>
            <a:r>
              <a:rPr lang="en-US" sz="2400" i="1" dirty="0">
                <a:solidFill>
                  <a:schemeClr val="tx1"/>
                </a:solidFill>
              </a:rPr>
              <a:t>MN, ND, SD, NE, IA</a:t>
            </a:r>
          </a:p>
        </p:txBody>
      </p:sp>
      <p:sp>
        <p:nvSpPr>
          <p:cNvPr id="10" name="Date Placeholder 9"/>
          <p:cNvSpPr>
            <a:spLocks noGrp="1"/>
          </p:cNvSpPr>
          <p:nvPr>
            <p:ph type="dt" sz="quarter" idx="10"/>
          </p:nvPr>
        </p:nvSpPr>
        <p:spPr/>
        <p:txBody>
          <a:bodyPr/>
          <a:lstStyle/>
          <a:p>
            <a:pPr>
              <a:defRPr/>
            </a:pPr>
            <a:r>
              <a:rPr lang="en-US"/>
              <a:t>2024-10-30</a:t>
            </a:r>
            <a:endParaRPr lang="en-US" dirty="0"/>
          </a:p>
        </p:txBody>
      </p:sp>
      <p:sp>
        <p:nvSpPr>
          <p:cNvPr id="11" name="Slide Number Placeholder 10"/>
          <p:cNvSpPr>
            <a:spLocks noGrp="1"/>
          </p:cNvSpPr>
          <p:nvPr>
            <p:ph type="sldNum" sz="quarter" idx="12"/>
          </p:nvPr>
        </p:nvSpPr>
        <p:spPr/>
        <p:txBody>
          <a:bodyPr/>
          <a:lstStyle/>
          <a:p>
            <a:pPr>
              <a:defRPr/>
            </a:pPr>
            <a:fld id="{15DE4E45-0408-4461-A580-A51800A53FEC}" type="slidenum">
              <a:rPr lang="en-US" smtClean="0"/>
              <a:pPr>
                <a:defRPr/>
              </a:pPr>
              <a:t>1</a:t>
            </a:fld>
            <a:endParaRPr lang="en-US"/>
          </a:p>
        </p:txBody>
      </p:sp>
      <p:sp>
        <p:nvSpPr>
          <p:cNvPr id="12" name="Footer Placeholder 11"/>
          <p:cNvSpPr>
            <a:spLocks noGrp="1"/>
          </p:cNvSpPr>
          <p:nvPr>
            <p:ph type="ftr" sz="quarter" idx="11"/>
          </p:nvPr>
        </p:nvSpPr>
        <p:spPr/>
        <p:txBody>
          <a:bodyPr/>
          <a:lstStyle/>
          <a:p>
            <a:pPr>
              <a:defRPr/>
            </a:pPr>
            <a:r>
              <a:rPr lang="en-US"/>
              <a:t>Nebraska DOT Survey Coordinators Meeting</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Datums to Replace</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t>What are the new datums?</a:t>
            </a:r>
          </a:p>
          <a:p>
            <a:pPr lvl="1"/>
            <a:r>
              <a:rPr lang="en-US" dirty="0">
                <a:solidFill>
                  <a:srgbClr val="FF0000"/>
                </a:solidFill>
              </a:rPr>
              <a:t>NATRF2022</a:t>
            </a:r>
            <a:r>
              <a:rPr lang="en-US" dirty="0"/>
              <a:t> – North American Plate (most of USA)</a:t>
            </a:r>
          </a:p>
          <a:p>
            <a:pPr lvl="1"/>
            <a:r>
              <a:rPr lang="en-US" dirty="0"/>
              <a:t>CATRF2022 – Caribbean Plate</a:t>
            </a:r>
          </a:p>
          <a:p>
            <a:pPr lvl="1"/>
            <a:r>
              <a:rPr lang="en-US" dirty="0"/>
              <a:t>MATRF2022 – Marianna Plate</a:t>
            </a:r>
          </a:p>
          <a:p>
            <a:pPr lvl="1"/>
            <a:r>
              <a:rPr lang="en-US" dirty="0"/>
              <a:t>PATRF2022 – Pacific Plate</a:t>
            </a:r>
          </a:p>
          <a:p>
            <a:r>
              <a:rPr lang="en-US" dirty="0"/>
              <a:t>All are directly related to International Terrestrial Reference Frame (ITRF) by simple angular rotations over a time period.</a:t>
            </a:r>
          </a:p>
          <a:p>
            <a:pPr lvl="1"/>
            <a:r>
              <a:rPr lang="en-US" dirty="0"/>
              <a:t>Euler Pole Parameters (EPP)</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10</a:t>
            </a:fld>
            <a:endParaRPr lang="en-US"/>
          </a:p>
        </p:txBody>
      </p:sp>
      <p:sp>
        <p:nvSpPr>
          <p:cNvPr id="7" name="TextBox 6">
            <a:extLst>
              <a:ext uri="{FF2B5EF4-FFF2-40B4-BE49-F238E27FC236}">
                <a16:creationId xmlns:a16="http://schemas.microsoft.com/office/drawing/2014/main" id="{A39A3210-C5A8-DF6E-B969-21611DBF897F}"/>
              </a:ext>
            </a:extLst>
          </p:cNvPr>
          <p:cNvSpPr txBox="1"/>
          <p:nvPr/>
        </p:nvSpPr>
        <p:spPr>
          <a:xfrm rot="21183754">
            <a:off x="5676900" y="1155700"/>
            <a:ext cx="2832100" cy="646331"/>
          </a:xfrm>
          <a:prstGeom prst="rect">
            <a:avLst/>
          </a:prstGeom>
          <a:noFill/>
        </p:spPr>
        <p:txBody>
          <a:bodyPr wrap="square" rtlCol="0">
            <a:spAutoFit/>
          </a:bodyPr>
          <a:lstStyle/>
          <a:p>
            <a:r>
              <a:rPr lang="en-US" dirty="0">
                <a:solidFill>
                  <a:srgbClr val="FF0000"/>
                </a:solidFill>
              </a:rPr>
              <a:t>North American Terrestrial Reference Frame</a:t>
            </a:r>
          </a:p>
        </p:txBody>
      </p:sp>
    </p:spTree>
    <p:extLst>
      <p:ext uri="{BB962C8B-B14F-4D97-AF65-F5344CB8AC3E}">
        <p14:creationId xmlns:p14="http://schemas.microsoft.com/office/powerpoint/2010/main" val="4258086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D73D-DBDF-6AD4-8057-D0B5A8C6787B}"/>
              </a:ext>
            </a:extLst>
          </p:cNvPr>
          <p:cNvSpPr>
            <a:spLocks noGrp="1"/>
          </p:cNvSpPr>
          <p:nvPr>
            <p:ph type="title"/>
          </p:nvPr>
        </p:nvSpPr>
        <p:spPr/>
        <p:txBody>
          <a:bodyPr/>
          <a:lstStyle/>
          <a:p>
            <a:r>
              <a:rPr lang="en-US" dirty="0"/>
              <a:t>NSRS Background</a:t>
            </a:r>
          </a:p>
        </p:txBody>
      </p:sp>
      <p:sp>
        <p:nvSpPr>
          <p:cNvPr id="4" name="Date Placeholder 3">
            <a:extLst>
              <a:ext uri="{FF2B5EF4-FFF2-40B4-BE49-F238E27FC236}">
                <a16:creationId xmlns:a16="http://schemas.microsoft.com/office/drawing/2014/main" id="{957D9669-C334-A673-CEAA-188AD878867F}"/>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19624A9F-64B4-70DF-2B17-10C7D7F9B2D8}"/>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D217A355-FD8D-F86E-E113-0EC77019064E}"/>
              </a:ext>
            </a:extLst>
          </p:cNvPr>
          <p:cNvSpPr>
            <a:spLocks noGrp="1"/>
          </p:cNvSpPr>
          <p:nvPr>
            <p:ph type="sldNum" sz="quarter" idx="12"/>
          </p:nvPr>
        </p:nvSpPr>
        <p:spPr/>
        <p:txBody>
          <a:bodyPr/>
          <a:lstStyle/>
          <a:p>
            <a:fld id="{84C1C367-1155-47A8-B187-ABB1E4FCD3DE}" type="slidenum">
              <a:rPr lang="en-US" altLang="en-US" smtClean="0"/>
              <a:pPr/>
              <a:t>11</a:t>
            </a:fld>
            <a:endParaRPr lang="en-US" altLang="en-US" dirty="0"/>
          </a:p>
        </p:txBody>
      </p:sp>
      <p:sp>
        <p:nvSpPr>
          <p:cNvPr id="7" name="TextBox 6">
            <a:extLst>
              <a:ext uri="{FF2B5EF4-FFF2-40B4-BE49-F238E27FC236}">
                <a16:creationId xmlns:a16="http://schemas.microsoft.com/office/drawing/2014/main" id="{42820535-3B4F-5A4D-DF08-B288E90C7FC9}"/>
              </a:ext>
            </a:extLst>
          </p:cNvPr>
          <p:cNvSpPr txBox="1"/>
          <p:nvPr/>
        </p:nvSpPr>
        <p:spPr>
          <a:xfrm>
            <a:off x="342900" y="1582340"/>
            <a:ext cx="8229600" cy="4493538"/>
          </a:xfrm>
          <a:prstGeom prst="rect">
            <a:avLst/>
          </a:prstGeom>
          <a:noFill/>
        </p:spPr>
        <p:txBody>
          <a:bodyPr wrap="square" rtlCol="0">
            <a:spAutoFit/>
          </a:bodyPr>
          <a:lstStyle/>
          <a:p>
            <a:r>
              <a:rPr lang="en-US" b="1" dirty="0">
                <a:latin typeface="+mj-lt"/>
              </a:rPr>
              <a:t>Background: Why is NGS replacing NAD 83 and NAVD 88?</a:t>
            </a:r>
          </a:p>
          <a:p>
            <a:r>
              <a:rPr lang="en-US" dirty="0">
                <a:latin typeface="+mj-lt"/>
              </a:rPr>
              <a:t>NAD 83 and NAVD 88, although still the official horizontal and vertical datums of the National Spatial Reference System (NSRS), have been identified as having </a:t>
            </a:r>
            <a:r>
              <a:rPr lang="en-US" b="1" dirty="0">
                <a:latin typeface="+mj-lt"/>
              </a:rPr>
              <a:t>shortcomings</a:t>
            </a:r>
            <a:r>
              <a:rPr lang="en-US" dirty="0">
                <a:latin typeface="+mj-lt"/>
              </a:rPr>
              <a:t> that are best addressed through defining new horizontal and vertical datums. See the white paper from April 2010: </a:t>
            </a:r>
          </a:p>
          <a:p>
            <a:pPr lvl="1"/>
            <a:r>
              <a:rPr lang="en-US" b="1" i="1" dirty="0">
                <a:latin typeface="+mj-lt"/>
              </a:rPr>
              <a:t>Improving the National Spatial Reference System </a:t>
            </a:r>
            <a:r>
              <a:rPr lang="en-US" i="1" dirty="0">
                <a:latin typeface="+mj-lt"/>
              </a:rPr>
              <a:t>(12 pages)</a:t>
            </a:r>
          </a:p>
          <a:p>
            <a:pPr lvl="1"/>
            <a:r>
              <a:rPr lang="en-US" sz="1600" i="1" dirty="0">
                <a:solidFill>
                  <a:srgbClr val="FF0000"/>
                </a:solidFill>
                <a:latin typeface="+mj-lt"/>
              </a:rPr>
              <a:t>https://geodesy.noaa.gov/2010Summit/Improving_the_NSRS.pdf</a:t>
            </a:r>
          </a:p>
          <a:p>
            <a:endParaRPr lang="en-US" dirty="0">
              <a:latin typeface="+mj-lt"/>
            </a:endParaRPr>
          </a:p>
          <a:p>
            <a:r>
              <a:rPr lang="en-US" dirty="0">
                <a:latin typeface="+mj-lt"/>
              </a:rPr>
              <a:t>Specifically:</a:t>
            </a:r>
          </a:p>
          <a:p>
            <a:pPr marL="285750" indent="-285750">
              <a:buFont typeface="Arial" panose="020B0604020202020204" pitchFamily="34" charset="0"/>
              <a:buChar char="•"/>
            </a:pPr>
            <a:r>
              <a:rPr lang="en-US" dirty="0">
                <a:latin typeface="+mj-lt"/>
              </a:rPr>
              <a:t>NAD 83 is non-geocentric by about 2.2 meters.</a:t>
            </a:r>
          </a:p>
          <a:p>
            <a:pPr marL="285750" indent="-285750">
              <a:buFont typeface="Arial" panose="020B0604020202020204" pitchFamily="34" charset="0"/>
              <a:buChar char="•"/>
            </a:pPr>
            <a:r>
              <a:rPr lang="en-US" dirty="0">
                <a:latin typeface="+mj-lt"/>
              </a:rPr>
              <a:t>NAVD 88 is both biased (</a:t>
            </a:r>
            <a:r>
              <a:rPr lang="en-US" i="1" dirty="0">
                <a:latin typeface="+mj-lt"/>
              </a:rPr>
              <a:t>by about one-half meter</a:t>
            </a:r>
            <a:r>
              <a:rPr lang="en-US" dirty="0">
                <a:latin typeface="+mj-lt"/>
              </a:rPr>
              <a:t>) and tilted (</a:t>
            </a:r>
            <a:r>
              <a:rPr lang="en-US" i="1" dirty="0">
                <a:latin typeface="+mj-lt"/>
              </a:rPr>
              <a:t>by about 1 meter coast to coast</a:t>
            </a:r>
            <a:r>
              <a:rPr lang="en-US" dirty="0">
                <a:latin typeface="+mj-lt"/>
              </a:rPr>
              <a:t>) relative to the best global geoid models available today.</a:t>
            </a:r>
          </a:p>
          <a:p>
            <a:pPr marL="285750" indent="-285750">
              <a:buFont typeface="Arial" panose="020B0604020202020204" pitchFamily="34" charset="0"/>
              <a:buChar char="•"/>
            </a:pPr>
            <a:r>
              <a:rPr lang="en-US" dirty="0">
                <a:latin typeface="+mj-lt"/>
              </a:rPr>
              <a:t>These issues derive from the fact that both datums were defined primarily using terrestrial surveying techniques at passive geodetic survey marks. </a:t>
            </a:r>
          </a:p>
          <a:p>
            <a:pPr marL="285750" indent="-285750">
              <a:buFont typeface="Arial" panose="020B0604020202020204" pitchFamily="34" charset="0"/>
              <a:buChar char="•"/>
            </a:pPr>
            <a:r>
              <a:rPr lang="en-US" dirty="0">
                <a:latin typeface="+mj-lt"/>
              </a:rPr>
              <a:t>This network of survey marks deteriorates over time through unchecked physical movement and destruction, and resources are not available to maintain them</a:t>
            </a:r>
            <a:r>
              <a:rPr lang="en-US" sz="1400" dirty="0">
                <a:latin typeface="+mj-lt"/>
              </a:rPr>
              <a:t>.</a:t>
            </a:r>
          </a:p>
        </p:txBody>
      </p:sp>
      <p:sp>
        <p:nvSpPr>
          <p:cNvPr id="3" name="Rectangle 2">
            <a:extLst>
              <a:ext uri="{FF2B5EF4-FFF2-40B4-BE49-F238E27FC236}">
                <a16:creationId xmlns:a16="http://schemas.microsoft.com/office/drawing/2014/main" id="{9CCCA9B1-8E79-E356-3DEB-E22AED874E8A}"/>
              </a:ext>
            </a:extLst>
          </p:cNvPr>
          <p:cNvSpPr/>
          <p:nvPr/>
        </p:nvSpPr>
        <p:spPr>
          <a:xfrm>
            <a:off x="790574" y="3021011"/>
            <a:ext cx="5915025" cy="560389"/>
          </a:xfrm>
          <a:prstGeom prst="rect">
            <a:avLst/>
          </a:prstGeom>
          <a:solidFill>
            <a:srgbClr val="FF0000">
              <a:alpha val="5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60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up)">
                                      <p:cBhvr>
                                        <p:cTn id="31" dur="500"/>
                                        <p:tgtEl>
                                          <p:spTgt spid="7">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ipe(up)">
                                      <p:cBhvr>
                                        <p:cTn id="39" dur="500"/>
                                        <p:tgtEl>
                                          <p:spTgt spid="7">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wipe(up)">
                                      <p:cBhvr>
                                        <p:cTn id="4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9399-87C6-04B2-68F8-DF8023AB5C4B}"/>
              </a:ext>
            </a:extLst>
          </p:cNvPr>
          <p:cNvSpPr>
            <a:spLocks noGrp="1"/>
          </p:cNvSpPr>
          <p:nvPr>
            <p:ph type="title"/>
          </p:nvPr>
        </p:nvSpPr>
        <p:spPr/>
        <p:txBody>
          <a:bodyPr/>
          <a:lstStyle/>
          <a:p>
            <a:r>
              <a:rPr lang="en-US" dirty="0"/>
              <a:t>Coordinate Shifts</a:t>
            </a:r>
          </a:p>
        </p:txBody>
      </p:sp>
      <p:sp>
        <p:nvSpPr>
          <p:cNvPr id="3" name="Content Placeholder 2">
            <a:extLst>
              <a:ext uri="{FF2B5EF4-FFF2-40B4-BE49-F238E27FC236}">
                <a16:creationId xmlns:a16="http://schemas.microsoft.com/office/drawing/2014/main" id="{20723817-7A5A-8FE3-4E6F-02E9C323C496}"/>
              </a:ext>
            </a:extLst>
          </p:cNvPr>
          <p:cNvSpPr>
            <a:spLocks noGrp="1"/>
          </p:cNvSpPr>
          <p:nvPr>
            <p:ph idx="1"/>
          </p:nvPr>
        </p:nvSpPr>
        <p:spPr/>
        <p:txBody>
          <a:bodyPr/>
          <a:lstStyle/>
          <a:p>
            <a:r>
              <a:rPr lang="en-US" dirty="0"/>
              <a:t>It is expected that all 3 components of position (Lat/Lon/</a:t>
            </a:r>
            <a:r>
              <a:rPr lang="en-US" dirty="0" err="1"/>
              <a:t>Ellht</a:t>
            </a:r>
            <a:r>
              <a:rPr lang="en-US" dirty="0"/>
              <a:t>) will be different in the NATRF2022 datum.</a:t>
            </a:r>
          </a:p>
          <a:p>
            <a:r>
              <a:rPr lang="en-US" dirty="0"/>
              <a:t>The Orthometric height will also be different in the </a:t>
            </a:r>
            <a:r>
              <a:rPr lang="en-US" dirty="0">
                <a:solidFill>
                  <a:srgbClr val="FF0000"/>
                </a:solidFill>
              </a:rPr>
              <a:t>NAPGD2022</a:t>
            </a:r>
            <a:r>
              <a:rPr lang="en-US" dirty="0"/>
              <a:t> datum.</a:t>
            </a:r>
          </a:p>
          <a:p>
            <a:r>
              <a:rPr lang="en-US" dirty="0"/>
              <a:t>The NGS “New Datums” page has some diagrams for the expected differences (next 3 slides).</a:t>
            </a:r>
          </a:p>
          <a:p>
            <a:pPr marL="0" indent="0">
              <a:buNone/>
            </a:pPr>
            <a:endParaRPr lang="en-US" dirty="0"/>
          </a:p>
        </p:txBody>
      </p:sp>
      <p:sp>
        <p:nvSpPr>
          <p:cNvPr id="4" name="Date Placeholder 3">
            <a:extLst>
              <a:ext uri="{FF2B5EF4-FFF2-40B4-BE49-F238E27FC236}">
                <a16:creationId xmlns:a16="http://schemas.microsoft.com/office/drawing/2014/main" id="{6DE426AA-1015-D656-80D9-DAEA5D4755F5}"/>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B56B0BA7-6E01-B794-2D4B-078EDE23008D}"/>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CFDCDEE4-58EC-9A77-7170-35ADFCC32027}"/>
              </a:ext>
            </a:extLst>
          </p:cNvPr>
          <p:cNvSpPr>
            <a:spLocks noGrp="1"/>
          </p:cNvSpPr>
          <p:nvPr>
            <p:ph type="sldNum" sz="quarter" idx="12"/>
          </p:nvPr>
        </p:nvSpPr>
        <p:spPr/>
        <p:txBody>
          <a:bodyPr/>
          <a:lstStyle/>
          <a:p>
            <a:fld id="{84C1C367-1155-47A8-B187-ABB1E4FCD3DE}" type="slidenum">
              <a:rPr lang="en-US" altLang="en-US" smtClean="0"/>
              <a:pPr/>
              <a:t>12</a:t>
            </a:fld>
            <a:endParaRPr lang="en-US" altLang="en-US" dirty="0"/>
          </a:p>
        </p:txBody>
      </p:sp>
      <p:sp>
        <p:nvSpPr>
          <p:cNvPr id="7" name="TextBox 6">
            <a:extLst>
              <a:ext uri="{FF2B5EF4-FFF2-40B4-BE49-F238E27FC236}">
                <a16:creationId xmlns:a16="http://schemas.microsoft.com/office/drawing/2014/main" id="{A3221375-8AA5-4510-568A-1EE9D6A2152A}"/>
              </a:ext>
            </a:extLst>
          </p:cNvPr>
          <p:cNvSpPr txBox="1"/>
          <p:nvPr/>
        </p:nvSpPr>
        <p:spPr>
          <a:xfrm rot="21183754">
            <a:off x="5826033" y="3314698"/>
            <a:ext cx="2832100" cy="646331"/>
          </a:xfrm>
          <a:prstGeom prst="rect">
            <a:avLst/>
          </a:prstGeom>
          <a:noFill/>
        </p:spPr>
        <p:txBody>
          <a:bodyPr wrap="square" rtlCol="0">
            <a:spAutoFit/>
          </a:bodyPr>
          <a:lstStyle/>
          <a:p>
            <a:r>
              <a:rPr lang="en-US" dirty="0">
                <a:solidFill>
                  <a:srgbClr val="FF0000"/>
                </a:solidFill>
              </a:rPr>
              <a:t>North American Pacific Geopotential Datum</a:t>
            </a:r>
          </a:p>
        </p:txBody>
      </p:sp>
    </p:spTree>
    <p:extLst>
      <p:ext uri="{BB962C8B-B14F-4D97-AF65-F5344CB8AC3E}">
        <p14:creationId xmlns:p14="http://schemas.microsoft.com/office/powerpoint/2010/main" val="346617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of the expected horizontal coordinate shifts between NAD83 and NATRF2022.">
            <a:extLst>
              <a:ext uri="{FF2B5EF4-FFF2-40B4-BE49-F238E27FC236}">
                <a16:creationId xmlns:a16="http://schemas.microsoft.com/office/drawing/2014/main" id="{DBE7E94F-9EEF-A52C-5F2D-093FD46B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752" y="1720517"/>
            <a:ext cx="5734050" cy="4295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8F07F0-94FD-D96B-E973-4AFEEA57B273}"/>
              </a:ext>
            </a:extLst>
          </p:cNvPr>
          <p:cNvSpPr>
            <a:spLocks noGrp="1"/>
          </p:cNvSpPr>
          <p:nvPr>
            <p:ph type="title"/>
          </p:nvPr>
        </p:nvSpPr>
        <p:spPr/>
        <p:txBody>
          <a:bodyPr/>
          <a:lstStyle/>
          <a:p>
            <a:r>
              <a:rPr lang="en-US" dirty="0"/>
              <a:t>Coordinate Shifts</a:t>
            </a:r>
          </a:p>
        </p:txBody>
      </p:sp>
      <p:sp>
        <p:nvSpPr>
          <p:cNvPr id="4" name="Date Placeholder 3">
            <a:extLst>
              <a:ext uri="{FF2B5EF4-FFF2-40B4-BE49-F238E27FC236}">
                <a16:creationId xmlns:a16="http://schemas.microsoft.com/office/drawing/2014/main" id="{40E428D1-85E7-05A5-155C-D5683200C41F}"/>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846A2E3E-9E7C-DEAD-403C-BEF9045CF8A6}"/>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214E49D3-6CA1-D73A-01AC-433AF603399E}"/>
              </a:ext>
            </a:extLst>
          </p:cNvPr>
          <p:cNvSpPr>
            <a:spLocks noGrp="1"/>
          </p:cNvSpPr>
          <p:nvPr>
            <p:ph type="sldNum" sz="quarter" idx="12"/>
          </p:nvPr>
        </p:nvSpPr>
        <p:spPr/>
        <p:txBody>
          <a:bodyPr/>
          <a:lstStyle/>
          <a:p>
            <a:fld id="{84C1C367-1155-47A8-B187-ABB1E4FCD3DE}" type="slidenum">
              <a:rPr lang="en-US" altLang="en-US" smtClean="0"/>
              <a:pPr/>
              <a:t>13</a:t>
            </a:fld>
            <a:endParaRPr lang="en-US" altLang="en-US" dirty="0"/>
          </a:p>
        </p:txBody>
      </p:sp>
      <p:cxnSp>
        <p:nvCxnSpPr>
          <p:cNvPr id="10" name="Straight Arrow Connector 9">
            <a:extLst>
              <a:ext uri="{FF2B5EF4-FFF2-40B4-BE49-F238E27FC236}">
                <a16:creationId xmlns:a16="http://schemas.microsoft.com/office/drawing/2014/main" id="{7272EFF9-2B51-4BAF-17EE-C0BC7342F36A}"/>
              </a:ext>
            </a:extLst>
          </p:cNvPr>
          <p:cNvCxnSpPr>
            <a:cxnSpLocks/>
            <a:stCxn id="12" idx="1"/>
          </p:cNvCxnSpPr>
          <p:nvPr/>
        </p:nvCxnSpPr>
        <p:spPr>
          <a:xfrm flipH="1">
            <a:off x="5319713" y="4069768"/>
            <a:ext cx="2109787"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F119008-F171-F3C5-3348-221C9DAEE428}"/>
              </a:ext>
            </a:extLst>
          </p:cNvPr>
          <p:cNvSpPr txBox="1"/>
          <p:nvPr/>
        </p:nvSpPr>
        <p:spPr>
          <a:xfrm>
            <a:off x="7429500" y="3777380"/>
            <a:ext cx="1590675" cy="584775"/>
          </a:xfrm>
          <a:prstGeom prst="rect">
            <a:avLst/>
          </a:prstGeom>
          <a:noFill/>
        </p:spPr>
        <p:txBody>
          <a:bodyPr wrap="square" rtlCol="0">
            <a:spAutoFit/>
          </a:bodyPr>
          <a:lstStyle/>
          <a:p>
            <a:r>
              <a:rPr lang="en-US" dirty="0"/>
              <a:t>Ames IA</a:t>
            </a:r>
          </a:p>
          <a:p>
            <a:r>
              <a:rPr lang="en-US" sz="1400" dirty="0"/>
              <a:t>about 1.25 meters </a:t>
            </a:r>
          </a:p>
        </p:txBody>
      </p:sp>
      <p:sp>
        <p:nvSpPr>
          <p:cNvPr id="3" name="TextBox 2">
            <a:extLst>
              <a:ext uri="{FF2B5EF4-FFF2-40B4-BE49-F238E27FC236}">
                <a16:creationId xmlns:a16="http://schemas.microsoft.com/office/drawing/2014/main" id="{80B7FF3B-AC2E-9BE7-2521-6CDC62418BB6}"/>
              </a:ext>
            </a:extLst>
          </p:cNvPr>
          <p:cNvSpPr txBox="1"/>
          <p:nvPr/>
        </p:nvSpPr>
        <p:spPr>
          <a:xfrm rot="21183754">
            <a:off x="5826034" y="787219"/>
            <a:ext cx="2832100" cy="646331"/>
          </a:xfrm>
          <a:prstGeom prst="rect">
            <a:avLst/>
          </a:prstGeom>
          <a:noFill/>
        </p:spPr>
        <p:txBody>
          <a:bodyPr wrap="square" rtlCol="0">
            <a:spAutoFit/>
          </a:bodyPr>
          <a:lstStyle/>
          <a:p>
            <a:r>
              <a:rPr lang="en-US" dirty="0">
                <a:solidFill>
                  <a:srgbClr val="FF0000"/>
                </a:solidFill>
              </a:rPr>
              <a:t>North American Terrestrial Reference Frame</a:t>
            </a:r>
          </a:p>
        </p:txBody>
      </p:sp>
    </p:spTree>
    <p:extLst>
      <p:ext uri="{BB962C8B-B14F-4D97-AF65-F5344CB8AC3E}">
        <p14:creationId xmlns:p14="http://schemas.microsoft.com/office/powerpoint/2010/main" val="239215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9BAF-4F86-208D-3F20-D39B38C40B01}"/>
              </a:ext>
            </a:extLst>
          </p:cNvPr>
          <p:cNvSpPr>
            <a:spLocks noGrp="1"/>
          </p:cNvSpPr>
          <p:nvPr>
            <p:ph type="title"/>
          </p:nvPr>
        </p:nvSpPr>
        <p:spPr/>
        <p:txBody>
          <a:bodyPr/>
          <a:lstStyle/>
          <a:p>
            <a:r>
              <a:rPr lang="en-US" dirty="0"/>
              <a:t>Coordinate Shifts</a:t>
            </a:r>
          </a:p>
        </p:txBody>
      </p:sp>
      <p:pic>
        <p:nvPicPr>
          <p:cNvPr id="7" name="Content Placeholder 6" descr="Image of the expected ellipsoid height shift between NAD83 and NATRF2022.">
            <a:extLst>
              <a:ext uri="{FF2B5EF4-FFF2-40B4-BE49-F238E27FC236}">
                <a16:creationId xmlns:a16="http://schemas.microsoft.com/office/drawing/2014/main" id="{1CE7D07A-1AD0-5890-C7E0-FC1E7F2EAA96}"/>
              </a:ext>
            </a:extLst>
          </p:cNvPr>
          <p:cNvPicPr>
            <a:picLocks noGrp="1" noChangeAspect="1"/>
          </p:cNvPicPr>
          <p:nvPr>
            <p:ph idx="1"/>
          </p:nvPr>
        </p:nvPicPr>
        <p:blipFill>
          <a:blip r:embed="rId3"/>
          <a:stretch>
            <a:fillRect/>
          </a:stretch>
        </p:blipFill>
        <p:spPr>
          <a:xfrm>
            <a:off x="1714500" y="1724819"/>
            <a:ext cx="5715000" cy="4276725"/>
          </a:xfrm>
          <a:prstGeom prst="rect">
            <a:avLst/>
          </a:prstGeom>
          <a:ln>
            <a:solidFill>
              <a:schemeClr val="accent1">
                <a:shade val="95000"/>
                <a:satMod val="105000"/>
              </a:schemeClr>
            </a:solidFill>
          </a:ln>
        </p:spPr>
      </p:pic>
      <p:sp>
        <p:nvSpPr>
          <p:cNvPr id="4" name="Date Placeholder 3">
            <a:extLst>
              <a:ext uri="{FF2B5EF4-FFF2-40B4-BE49-F238E27FC236}">
                <a16:creationId xmlns:a16="http://schemas.microsoft.com/office/drawing/2014/main" id="{D60622F5-6DD0-5B09-D4F2-C8654DB6CB6C}"/>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5D5454E7-4CD8-B4D5-22FD-C5C335283885}"/>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9261005E-5D00-99CE-A87E-AD59290C79E1}"/>
              </a:ext>
            </a:extLst>
          </p:cNvPr>
          <p:cNvSpPr>
            <a:spLocks noGrp="1"/>
          </p:cNvSpPr>
          <p:nvPr>
            <p:ph type="sldNum" sz="quarter" idx="12"/>
          </p:nvPr>
        </p:nvSpPr>
        <p:spPr/>
        <p:txBody>
          <a:bodyPr/>
          <a:lstStyle/>
          <a:p>
            <a:fld id="{84C1C367-1155-47A8-B187-ABB1E4FCD3DE}" type="slidenum">
              <a:rPr lang="en-US" altLang="en-US" smtClean="0"/>
              <a:pPr/>
              <a:t>14</a:t>
            </a:fld>
            <a:endParaRPr lang="en-US" altLang="en-US" dirty="0"/>
          </a:p>
        </p:txBody>
      </p:sp>
      <p:cxnSp>
        <p:nvCxnSpPr>
          <p:cNvPr id="8" name="Straight Arrow Connector 7">
            <a:extLst>
              <a:ext uri="{FF2B5EF4-FFF2-40B4-BE49-F238E27FC236}">
                <a16:creationId xmlns:a16="http://schemas.microsoft.com/office/drawing/2014/main" id="{7E9A0760-EED4-9B0C-51DD-58CB058DB411}"/>
              </a:ext>
            </a:extLst>
          </p:cNvPr>
          <p:cNvCxnSpPr>
            <a:cxnSpLocks/>
            <a:stCxn id="9" idx="1"/>
          </p:cNvCxnSpPr>
          <p:nvPr/>
        </p:nvCxnSpPr>
        <p:spPr>
          <a:xfrm flipH="1">
            <a:off x="6255544" y="3419474"/>
            <a:ext cx="1173956"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8B14795-91CA-D765-1F78-A0D85565C66E}"/>
              </a:ext>
            </a:extLst>
          </p:cNvPr>
          <p:cNvSpPr txBox="1"/>
          <p:nvPr/>
        </p:nvSpPr>
        <p:spPr>
          <a:xfrm>
            <a:off x="7429500" y="3127086"/>
            <a:ext cx="1590675" cy="584775"/>
          </a:xfrm>
          <a:prstGeom prst="rect">
            <a:avLst/>
          </a:prstGeom>
          <a:noFill/>
        </p:spPr>
        <p:txBody>
          <a:bodyPr wrap="square" rtlCol="0">
            <a:spAutoFit/>
          </a:bodyPr>
          <a:lstStyle/>
          <a:p>
            <a:r>
              <a:rPr lang="en-US" dirty="0"/>
              <a:t>Ames IA</a:t>
            </a:r>
          </a:p>
          <a:p>
            <a:r>
              <a:rPr lang="en-US" sz="1400" dirty="0"/>
              <a:t>about -1.0 meters </a:t>
            </a:r>
          </a:p>
        </p:txBody>
      </p:sp>
      <p:sp>
        <p:nvSpPr>
          <p:cNvPr id="11" name="TextBox 10">
            <a:extLst>
              <a:ext uri="{FF2B5EF4-FFF2-40B4-BE49-F238E27FC236}">
                <a16:creationId xmlns:a16="http://schemas.microsoft.com/office/drawing/2014/main" id="{42F1E8DA-B549-1F79-7998-E2BEA1C938B6}"/>
              </a:ext>
            </a:extLst>
          </p:cNvPr>
          <p:cNvSpPr txBox="1"/>
          <p:nvPr/>
        </p:nvSpPr>
        <p:spPr>
          <a:xfrm rot="21183754">
            <a:off x="5826034" y="787219"/>
            <a:ext cx="2832100" cy="646331"/>
          </a:xfrm>
          <a:prstGeom prst="rect">
            <a:avLst/>
          </a:prstGeom>
          <a:noFill/>
        </p:spPr>
        <p:txBody>
          <a:bodyPr wrap="square" rtlCol="0">
            <a:spAutoFit/>
          </a:bodyPr>
          <a:lstStyle/>
          <a:p>
            <a:r>
              <a:rPr lang="en-US" dirty="0">
                <a:solidFill>
                  <a:srgbClr val="FF0000"/>
                </a:solidFill>
              </a:rPr>
              <a:t>North American Terrestrial Reference Frame</a:t>
            </a:r>
          </a:p>
        </p:txBody>
      </p:sp>
    </p:spTree>
    <p:extLst>
      <p:ext uri="{BB962C8B-B14F-4D97-AF65-F5344CB8AC3E}">
        <p14:creationId xmlns:p14="http://schemas.microsoft.com/office/powerpoint/2010/main" val="2462465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2359-ABC1-E978-1ED1-0090E8DABDD4}"/>
              </a:ext>
            </a:extLst>
          </p:cNvPr>
          <p:cNvSpPr>
            <a:spLocks noGrp="1"/>
          </p:cNvSpPr>
          <p:nvPr>
            <p:ph type="title"/>
          </p:nvPr>
        </p:nvSpPr>
        <p:spPr/>
        <p:txBody>
          <a:bodyPr/>
          <a:lstStyle/>
          <a:p>
            <a:r>
              <a:rPr lang="en-US" dirty="0"/>
              <a:t>Coordinate Shifts</a:t>
            </a:r>
          </a:p>
        </p:txBody>
      </p:sp>
      <p:pic>
        <p:nvPicPr>
          <p:cNvPr id="7" name="Content Placeholder 6" descr="Image of the expected orthometric height shift between NAD83 and NATRF2022.">
            <a:extLst>
              <a:ext uri="{FF2B5EF4-FFF2-40B4-BE49-F238E27FC236}">
                <a16:creationId xmlns:a16="http://schemas.microsoft.com/office/drawing/2014/main" id="{263E24A2-0950-1B82-05EC-206AC3CE18B4}"/>
              </a:ext>
            </a:extLst>
          </p:cNvPr>
          <p:cNvPicPr>
            <a:picLocks noGrp="1" noChangeAspect="1"/>
          </p:cNvPicPr>
          <p:nvPr>
            <p:ph idx="1"/>
          </p:nvPr>
        </p:nvPicPr>
        <p:blipFill>
          <a:blip r:embed="rId3"/>
          <a:stretch>
            <a:fillRect/>
          </a:stretch>
        </p:blipFill>
        <p:spPr>
          <a:xfrm>
            <a:off x="1714500" y="1720056"/>
            <a:ext cx="5715000" cy="4286250"/>
          </a:xfrm>
          <a:prstGeom prst="rect">
            <a:avLst/>
          </a:prstGeom>
          <a:ln>
            <a:solidFill>
              <a:schemeClr val="accent1">
                <a:shade val="95000"/>
                <a:satMod val="105000"/>
              </a:schemeClr>
            </a:solidFill>
          </a:ln>
        </p:spPr>
      </p:pic>
      <p:sp>
        <p:nvSpPr>
          <p:cNvPr id="4" name="Date Placeholder 3">
            <a:extLst>
              <a:ext uri="{FF2B5EF4-FFF2-40B4-BE49-F238E27FC236}">
                <a16:creationId xmlns:a16="http://schemas.microsoft.com/office/drawing/2014/main" id="{CB203124-6380-862B-9D93-0CF445A1DC7A}"/>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94B19E6E-E00D-6399-6F7A-40923ED16586}"/>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260316CB-BD6E-9397-64F8-847100949906}"/>
              </a:ext>
            </a:extLst>
          </p:cNvPr>
          <p:cNvSpPr>
            <a:spLocks noGrp="1"/>
          </p:cNvSpPr>
          <p:nvPr>
            <p:ph type="sldNum" sz="quarter" idx="12"/>
          </p:nvPr>
        </p:nvSpPr>
        <p:spPr/>
        <p:txBody>
          <a:bodyPr/>
          <a:lstStyle/>
          <a:p>
            <a:fld id="{84C1C367-1155-47A8-B187-ABB1E4FCD3DE}" type="slidenum">
              <a:rPr lang="en-US" altLang="en-US" smtClean="0"/>
              <a:pPr/>
              <a:t>15</a:t>
            </a:fld>
            <a:endParaRPr lang="en-US" altLang="en-US" dirty="0"/>
          </a:p>
        </p:txBody>
      </p:sp>
      <p:cxnSp>
        <p:nvCxnSpPr>
          <p:cNvPr id="8" name="Straight Arrow Connector 7">
            <a:extLst>
              <a:ext uri="{FF2B5EF4-FFF2-40B4-BE49-F238E27FC236}">
                <a16:creationId xmlns:a16="http://schemas.microsoft.com/office/drawing/2014/main" id="{D83E41B1-7370-8F41-0D23-A82FE2660F32}"/>
              </a:ext>
            </a:extLst>
          </p:cNvPr>
          <p:cNvCxnSpPr>
            <a:cxnSpLocks/>
            <a:stCxn id="9" idx="1"/>
          </p:cNvCxnSpPr>
          <p:nvPr/>
        </p:nvCxnSpPr>
        <p:spPr>
          <a:xfrm flipH="1">
            <a:off x="4860758" y="3051429"/>
            <a:ext cx="2568742"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7377109-4820-93BC-6275-9F0F13C2DAAA}"/>
              </a:ext>
            </a:extLst>
          </p:cNvPr>
          <p:cNvSpPr txBox="1"/>
          <p:nvPr/>
        </p:nvSpPr>
        <p:spPr>
          <a:xfrm>
            <a:off x="7429500" y="2759041"/>
            <a:ext cx="1590675" cy="584775"/>
          </a:xfrm>
          <a:prstGeom prst="rect">
            <a:avLst/>
          </a:prstGeom>
          <a:noFill/>
        </p:spPr>
        <p:txBody>
          <a:bodyPr wrap="square" rtlCol="0">
            <a:spAutoFit/>
          </a:bodyPr>
          <a:lstStyle/>
          <a:p>
            <a:r>
              <a:rPr lang="en-US" dirty="0"/>
              <a:t>Ames IA</a:t>
            </a:r>
          </a:p>
          <a:p>
            <a:r>
              <a:rPr lang="en-US" sz="1400" dirty="0"/>
              <a:t>about -0.75 meters </a:t>
            </a:r>
          </a:p>
        </p:txBody>
      </p:sp>
      <p:sp>
        <p:nvSpPr>
          <p:cNvPr id="12" name="TextBox 11">
            <a:extLst>
              <a:ext uri="{FF2B5EF4-FFF2-40B4-BE49-F238E27FC236}">
                <a16:creationId xmlns:a16="http://schemas.microsoft.com/office/drawing/2014/main" id="{24965823-66F2-FF82-AC9F-2F0FE4095F1D}"/>
              </a:ext>
            </a:extLst>
          </p:cNvPr>
          <p:cNvSpPr txBox="1"/>
          <p:nvPr/>
        </p:nvSpPr>
        <p:spPr>
          <a:xfrm rot="21183754">
            <a:off x="5826033" y="787218"/>
            <a:ext cx="2832100" cy="646331"/>
          </a:xfrm>
          <a:prstGeom prst="rect">
            <a:avLst/>
          </a:prstGeom>
          <a:noFill/>
        </p:spPr>
        <p:txBody>
          <a:bodyPr wrap="square" rtlCol="0">
            <a:spAutoFit/>
          </a:bodyPr>
          <a:lstStyle/>
          <a:p>
            <a:r>
              <a:rPr lang="en-US" dirty="0">
                <a:solidFill>
                  <a:srgbClr val="FF0000"/>
                </a:solidFill>
              </a:rPr>
              <a:t>North American Pacific Geopotential Datum</a:t>
            </a:r>
          </a:p>
        </p:txBody>
      </p:sp>
    </p:spTree>
    <p:extLst>
      <p:ext uri="{BB962C8B-B14F-4D97-AF65-F5344CB8AC3E}">
        <p14:creationId xmlns:p14="http://schemas.microsoft.com/office/powerpoint/2010/main" val="2918713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6F2E51-97FA-745E-5B5F-39A6617C36EF}"/>
              </a:ext>
            </a:extLst>
          </p:cNvPr>
          <p:cNvSpPr txBox="1"/>
          <p:nvPr/>
        </p:nvSpPr>
        <p:spPr>
          <a:xfrm>
            <a:off x="3043237" y="5448364"/>
            <a:ext cx="3057525" cy="954107"/>
          </a:xfrm>
          <a:prstGeom prst="rect">
            <a:avLst/>
          </a:prstGeom>
          <a:noFill/>
        </p:spPr>
        <p:txBody>
          <a:bodyPr wrap="square" rtlCol="0">
            <a:spAutoFit/>
          </a:bodyPr>
          <a:lstStyle/>
          <a:p>
            <a:r>
              <a:rPr lang="en-US" sz="1400" dirty="0"/>
              <a:t>Diff LAT = 0.75 meters northerly</a:t>
            </a:r>
          </a:p>
          <a:p>
            <a:r>
              <a:rPr lang="en-US" sz="1400" dirty="0"/>
              <a:t>Diff LON = 1.04 meters westerly</a:t>
            </a:r>
          </a:p>
          <a:p>
            <a:r>
              <a:rPr lang="en-US" sz="1400" dirty="0"/>
              <a:t>Diff </a:t>
            </a:r>
            <a:r>
              <a:rPr lang="en-US" sz="1400" dirty="0" err="1"/>
              <a:t>Ellht</a:t>
            </a:r>
            <a:r>
              <a:rPr lang="en-US" sz="1400" dirty="0"/>
              <a:t> = - 1.014 meters</a:t>
            </a:r>
          </a:p>
          <a:p>
            <a:r>
              <a:rPr lang="en-US" sz="1400" dirty="0"/>
              <a:t>Diff Ortho = - 0.751 meters</a:t>
            </a:r>
            <a:endParaRPr lang="en-US" dirty="0"/>
          </a:p>
        </p:txBody>
      </p:sp>
      <p:sp>
        <p:nvSpPr>
          <p:cNvPr id="2" name="Title 1">
            <a:extLst>
              <a:ext uri="{FF2B5EF4-FFF2-40B4-BE49-F238E27FC236}">
                <a16:creationId xmlns:a16="http://schemas.microsoft.com/office/drawing/2014/main" id="{0726B3CB-A159-C304-CB33-60FF8A478B13}"/>
              </a:ext>
            </a:extLst>
          </p:cNvPr>
          <p:cNvSpPr>
            <a:spLocks noGrp="1"/>
          </p:cNvSpPr>
          <p:nvPr>
            <p:ph type="title"/>
          </p:nvPr>
        </p:nvSpPr>
        <p:spPr/>
        <p:txBody>
          <a:bodyPr/>
          <a:lstStyle/>
          <a:p>
            <a:r>
              <a:rPr lang="en-US" dirty="0"/>
              <a:t>Coordinate Shift</a:t>
            </a:r>
          </a:p>
        </p:txBody>
      </p:sp>
      <p:sp>
        <p:nvSpPr>
          <p:cNvPr id="3" name="Content Placeholder 2">
            <a:extLst>
              <a:ext uri="{FF2B5EF4-FFF2-40B4-BE49-F238E27FC236}">
                <a16:creationId xmlns:a16="http://schemas.microsoft.com/office/drawing/2014/main" id="{6AF9B562-6F5C-0872-D932-F69B8F65D891}"/>
              </a:ext>
            </a:extLst>
          </p:cNvPr>
          <p:cNvSpPr>
            <a:spLocks noGrp="1"/>
          </p:cNvSpPr>
          <p:nvPr>
            <p:ph idx="1"/>
          </p:nvPr>
        </p:nvSpPr>
        <p:spPr>
          <a:xfrm>
            <a:off x="457200" y="1600201"/>
            <a:ext cx="8229600" cy="887104"/>
          </a:xfrm>
        </p:spPr>
        <p:txBody>
          <a:bodyPr/>
          <a:lstStyle/>
          <a:p>
            <a:r>
              <a:rPr lang="en-US" dirty="0"/>
              <a:t>The OPUS Static solution contains a </a:t>
            </a:r>
            <a:r>
              <a:rPr lang="en-US" i="1" dirty="0"/>
              <a:t>preview</a:t>
            </a:r>
            <a:r>
              <a:rPr lang="en-US" dirty="0"/>
              <a:t> of the future coordinates. </a:t>
            </a:r>
            <a:r>
              <a:rPr lang="en-US" i="1" dirty="0"/>
              <a:t>Example: Ames IA </a:t>
            </a:r>
          </a:p>
        </p:txBody>
      </p:sp>
      <p:sp>
        <p:nvSpPr>
          <p:cNvPr id="4" name="Date Placeholder 3">
            <a:extLst>
              <a:ext uri="{FF2B5EF4-FFF2-40B4-BE49-F238E27FC236}">
                <a16:creationId xmlns:a16="http://schemas.microsoft.com/office/drawing/2014/main" id="{A48B62D3-29EA-62F6-9D6C-8198E5431E08}"/>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6E2EFF56-B87D-1085-D626-8B6710E33471}"/>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3E352E74-3BDF-914B-7F78-A7375E36D943}"/>
              </a:ext>
            </a:extLst>
          </p:cNvPr>
          <p:cNvSpPr>
            <a:spLocks noGrp="1"/>
          </p:cNvSpPr>
          <p:nvPr>
            <p:ph type="sldNum" sz="quarter" idx="12"/>
          </p:nvPr>
        </p:nvSpPr>
        <p:spPr/>
        <p:txBody>
          <a:bodyPr/>
          <a:lstStyle/>
          <a:p>
            <a:fld id="{84C1C367-1155-47A8-B187-ABB1E4FCD3DE}" type="slidenum">
              <a:rPr lang="en-US" altLang="en-US" smtClean="0"/>
              <a:pPr/>
              <a:t>16</a:t>
            </a:fld>
            <a:endParaRPr lang="en-US" altLang="en-US" dirty="0"/>
          </a:p>
        </p:txBody>
      </p:sp>
      <p:sp>
        <p:nvSpPr>
          <p:cNvPr id="7" name="TextBox 6">
            <a:extLst>
              <a:ext uri="{FF2B5EF4-FFF2-40B4-BE49-F238E27FC236}">
                <a16:creationId xmlns:a16="http://schemas.microsoft.com/office/drawing/2014/main" id="{853F33A6-3D38-A925-0E0A-DB236724771D}"/>
              </a:ext>
            </a:extLst>
          </p:cNvPr>
          <p:cNvSpPr txBox="1"/>
          <p:nvPr/>
        </p:nvSpPr>
        <p:spPr>
          <a:xfrm>
            <a:off x="457200" y="2582840"/>
            <a:ext cx="8229600" cy="2769989"/>
          </a:xfrm>
          <a:prstGeom prst="rect">
            <a:avLst/>
          </a:prstGeom>
          <a:solidFill>
            <a:srgbClr val="FF0000">
              <a:alpha val="10000"/>
            </a:srgbClr>
          </a:solidFill>
          <a:ln>
            <a:solidFill>
              <a:srgbClr val="0070C0"/>
            </a:solidFill>
          </a:ln>
        </p:spPr>
        <p:txBody>
          <a:bodyPr wrap="square" rtlCol="0">
            <a:spAutoFit/>
          </a:bodyPr>
          <a:lstStyle/>
          <a:p>
            <a:r>
              <a:rPr lang="en-US" dirty="0"/>
              <a:t> </a:t>
            </a:r>
            <a:r>
              <a:rPr lang="en-US" sz="1200" dirty="0">
                <a:latin typeface="Courier New" panose="02070309020205020404" pitchFamily="49" charset="0"/>
                <a:cs typeface="Courier New" panose="02070309020205020404" pitchFamily="49" charset="0"/>
              </a:rPr>
              <a:t>REF FRAME: </a:t>
            </a:r>
            <a:r>
              <a:rPr lang="en-US" sz="1200" b="1" dirty="0">
                <a:latin typeface="Courier New" panose="02070309020205020404" pitchFamily="49" charset="0"/>
                <a:cs typeface="Courier New" panose="02070309020205020404" pitchFamily="49" charset="0"/>
              </a:rPr>
              <a:t>NAD_83(2011)</a:t>
            </a:r>
            <a:r>
              <a:rPr lang="en-US" sz="1200" dirty="0">
                <a:latin typeface="Courier New" panose="02070309020205020404" pitchFamily="49" charset="0"/>
                <a:cs typeface="Courier New" panose="02070309020205020404" pitchFamily="49" charset="0"/>
              </a:rPr>
              <a:t>(EPOCH:2010.0000)              </a:t>
            </a:r>
            <a:r>
              <a:rPr lang="en-US" sz="1200" b="1" dirty="0">
                <a:latin typeface="Courier New" panose="02070309020205020404" pitchFamily="49" charset="0"/>
                <a:cs typeface="Courier New" panose="02070309020205020404" pitchFamily="49" charset="0"/>
              </a:rPr>
              <a:t>ITRF2014</a:t>
            </a:r>
            <a:r>
              <a:rPr lang="en-US" sz="1200" dirty="0">
                <a:latin typeface="Courier New" panose="02070309020205020404" pitchFamily="49" charset="0"/>
                <a:cs typeface="Courier New" panose="02070309020205020404" pitchFamily="49" charset="0"/>
              </a:rPr>
              <a:t> (EPOCH:2023.7484)</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X:      -294704.762(m)   0.006(m)           -294705.729(m)   0.006(m)</a:t>
            </a:r>
          </a:p>
          <a:p>
            <a:r>
              <a:rPr lang="en-US" sz="1200" dirty="0">
                <a:latin typeface="Courier New" panose="02070309020205020404" pitchFamily="49" charset="0"/>
                <a:cs typeface="Courier New" panose="02070309020205020404" pitchFamily="49" charset="0"/>
              </a:rPr>
              <a:t>         Y:     -4737326.292(m)   0.009(m)          -4737324.953(m)   0.009(m)</a:t>
            </a:r>
          </a:p>
          <a:p>
            <a:r>
              <a:rPr lang="en-US" sz="1200" dirty="0">
                <a:latin typeface="Courier New" panose="02070309020205020404" pitchFamily="49" charset="0"/>
                <a:cs typeface="Courier New" panose="02070309020205020404" pitchFamily="49" charset="0"/>
              </a:rPr>
              <a:t>         Z:      4246573.802(m)   0.003(m)           4246573.704(m)   0.003(m)</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LAT:   </a:t>
            </a:r>
            <a:r>
              <a:rPr lang="en-US" sz="1200" b="1" dirty="0">
                <a:latin typeface="Courier New" panose="02070309020205020404" pitchFamily="49" charset="0"/>
                <a:cs typeface="Courier New" panose="02070309020205020404" pitchFamily="49" charset="0"/>
              </a:rPr>
              <a:t>42  0 34.52731      </a:t>
            </a:r>
            <a:r>
              <a:rPr lang="en-US" sz="1200" dirty="0">
                <a:latin typeface="Courier New" panose="02070309020205020404" pitchFamily="49" charset="0"/>
                <a:cs typeface="Courier New" panose="02070309020205020404" pitchFamily="49" charset="0"/>
              </a:rPr>
              <a:t>0.004(m)        </a:t>
            </a:r>
            <a:r>
              <a:rPr lang="en-US" sz="1200" b="1" dirty="0">
                <a:latin typeface="Courier New" panose="02070309020205020404" pitchFamily="49" charset="0"/>
                <a:cs typeface="Courier New" panose="02070309020205020404" pitchFamily="49" charset="0"/>
              </a:rPr>
              <a:t>42  0 34.55266      </a:t>
            </a:r>
            <a:r>
              <a:rPr lang="en-US" sz="1200" dirty="0">
                <a:latin typeface="Courier New" panose="02070309020205020404" pitchFamily="49" charset="0"/>
                <a:cs typeface="Courier New" panose="02070309020205020404" pitchFamily="49" charset="0"/>
              </a:rPr>
              <a:t>0.004(m)</a:t>
            </a:r>
          </a:p>
          <a:p>
            <a:r>
              <a:rPr lang="en-US" sz="1200" dirty="0">
                <a:latin typeface="Courier New" panose="02070309020205020404" pitchFamily="49" charset="0"/>
                <a:cs typeface="Courier New" panose="02070309020205020404" pitchFamily="49" charset="0"/>
              </a:rPr>
              <a:t>     E LON:  266 26 24.96815      0.006(m)       266 26 24.92261      0.006(m)</a:t>
            </a:r>
          </a:p>
          <a:p>
            <a:r>
              <a:rPr lang="en-US" sz="1200" dirty="0">
                <a:latin typeface="Courier New" panose="02070309020205020404" pitchFamily="49" charset="0"/>
                <a:cs typeface="Courier New" panose="02070309020205020404" pitchFamily="49" charset="0"/>
              </a:rPr>
              <a:t>     W LON:   </a:t>
            </a:r>
            <a:r>
              <a:rPr lang="en-US" sz="1200" b="1" dirty="0">
                <a:latin typeface="Courier New" panose="02070309020205020404" pitchFamily="49" charset="0"/>
                <a:cs typeface="Courier New" panose="02070309020205020404" pitchFamily="49" charset="0"/>
              </a:rPr>
              <a:t>93 33 35.03185      </a:t>
            </a:r>
            <a:r>
              <a:rPr lang="en-US" sz="1200" dirty="0">
                <a:latin typeface="Courier New" panose="02070309020205020404" pitchFamily="49" charset="0"/>
                <a:cs typeface="Courier New" panose="02070309020205020404" pitchFamily="49" charset="0"/>
              </a:rPr>
              <a:t>0.006(m)        </a:t>
            </a:r>
            <a:r>
              <a:rPr lang="en-US" sz="1200" b="1" dirty="0">
                <a:latin typeface="Courier New" panose="02070309020205020404" pitchFamily="49" charset="0"/>
                <a:cs typeface="Courier New" panose="02070309020205020404" pitchFamily="49" charset="0"/>
              </a:rPr>
              <a:t>93 33 35.07739      </a:t>
            </a:r>
            <a:r>
              <a:rPr lang="en-US" sz="1200" dirty="0">
                <a:latin typeface="Courier New" panose="02070309020205020404" pitchFamily="49" charset="0"/>
                <a:cs typeface="Courier New" panose="02070309020205020404" pitchFamily="49" charset="0"/>
              </a:rPr>
              <a:t>0.006(m)</a:t>
            </a:r>
          </a:p>
          <a:p>
            <a:r>
              <a:rPr lang="en-US" sz="1200" dirty="0">
                <a:latin typeface="Courier New" panose="02070309020205020404" pitchFamily="49" charset="0"/>
                <a:cs typeface="Courier New" panose="02070309020205020404" pitchFamily="49" charset="0"/>
              </a:rPr>
              <a:t>    EL HGT:          </a:t>
            </a:r>
            <a:r>
              <a:rPr lang="en-US" sz="1200" b="1" dirty="0">
                <a:latin typeface="Courier New" panose="02070309020205020404" pitchFamily="49" charset="0"/>
                <a:cs typeface="Courier New" panose="02070309020205020404" pitchFamily="49" charset="0"/>
              </a:rPr>
              <a:t>266.500(m)</a:t>
            </a:r>
            <a:r>
              <a:rPr lang="en-US" sz="1200" dirty="0">
                <a:latin typeface="Courier New" panose="02070309020205020404" pitchFamily="49" charset="0"/>
                <a:cs typeface="Courier New" panose="02070309020205020404" pitchFamily="49" charset="0"/>
              </a:rPr>
              <a:t>   0.008(m)               </a:t>
            </a:r>
            <a:r>
              <a:rPr lang="en-US" sz="1200" b="1" dirty="0">
                <a:latin typeface="Courier New" panose="02070309020205020404" pitchFamily="49" charset="0"/>
                <a:cs typeface="Courier New" panose="02070309020205020404" pitchFamily="49" charset="0"/>
              </a:rPr>
              <a:t>265.486(m)</a:t>
            </a:r>
            <a:r>
              <a:rPr lang="en-US" sz="1200" dirty="0">
                <a:latin typeface="Courier New" panose="02070309020205020404" pitchFamily="49" charset="0"/>
                <a:cs typeface="Courier New" panose="02070309020205020404" pitchFamily="49" charset="0"/>
              </a:rPr>
              <a:t>   0.008(m)</a:t>
            </a:r>
          </a:p>
          <a:p>
            <a:r>
              <a:rPr lang="en-US" sz="1200" dirty="0">
                <a:latin typeface="Courier New" panose="02070309020205020404" pitchFamily="49" charset="0"/>
                <a:cs typeface="Courier New" panose="02070309020205020404" pitchFamily="49" charset="0"/>
              </a:rPr>
              <a:t> ORTHO HGT:          </a:t>
            </a:r>
            <a:r>
              <a:rPr lang="en-US" sz="1200" b="1" dirty="0">
                <a:latin typeface="Courier New" panose="02070309020205020404" pitchFamily="49" charset="0"/>
                <a:cs typeface="Courier New" panose="02070309020205020404" pitchFamily="49" charset="0"/>
              </a:rPr>
              <a:t>296.411(m)   </a:t>
            </a:r>
            <a:r>
              <a:rPr lang="en-US" sz="1200" dirty="0">
                <a:latin typeface="Courier New" panose="02070309020205020404" pitchFamily="49" charset="0"/>
                <a:cs typeface="Courier New" panose="02070309020205020404" pitchFamily="49" charset="0"/>
              </a:rPr>
              <a:t>0.045(m)</a:t>
            </a:r>
          </a:p>
          <a:p>
            <a:r>
              <a:rPr lang="en-US" sz="1200" dirty="0">
                <a:latin typeface="Courier New" panose="02070309020205020404" pitchFamily="49" charset="0"/>
                <a:cs typeface="Courier New" panose="02070309020205020404" pitchFamily="49" charset="0"/>
              </a:rPr>
              <a:t>         [NAVD88 (Computed using GEOID18)]</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APPROX ORTHO HGT:    </a:t>
            </a:r>
            <a:r>
              <a:rPr lang="en-US" sz="1200" b="1" dirty="0">
                <a:latin typeface="Courier New" panose="02070309020205020404" pitchFamily="49" charset="0"/>
                <a:cs typeface="Courier New" panose="02070309020205020404" pitchFamily="49" charset="0"/>
              </a:rPr>
              <a:t>295.660(m)  </a:t>
            </a:r>
            <a:r>
              <a:rPr lang="en-US" sz="1200" dirty="0">
                <a:latin typeface="Courier New" panose="02070309020205020404" pitchFamily="49" charset="0"/>
                <a:cs typeface="Courier New" panose="02070309020205020404" pitchFamily="49" charset="0"/>
              </a:rPr>
              <a:t>[PROTOTYPE (Computed using xGeoid19B,GRS80,ITRF2014)]</a:t>
            </a:r>
          </a:p>
        </p:txBody>
      </p:sp>
      <p:sp>
        <p:nvSpPr>
          <p:cNvPr id="13" name="Rectangle 12">
            <a:extLst>
              <a:ext uri="{FF2B5EF4-FFF2-40B4-BE49-F238E27FC236}">
                <a16:creationId xmlns:a16="http://schemas.microsoft.com/office/drawing/2014/main" id="{D4F11BB5-3FE9-9FF5-A0D2-476804EBB10A}"/>
              </a:ext>
            </a:extLst>
          </p:cNvPr>
          <p:cNvSpPr/>
          <p:nvPr/>
        </p:nvSpPr>
        <p:spPr>
          <a:xfrm>
            <a:off x="1676399" y="3816350"/>
            <a:ext cx="1711325" cy="171450"/>
          </a:xfrm>
          <a:prstGeom prst="rect">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A585B7-41C2-6517-FA6B-B29F31E34603}"/>
              </a:ext>
            </a:extLst>
          </p:cNvPr>
          <p:cNvSpPr/>
          <p:nvPr/>
        </p:nvSpPr>
        <p:spPr>
          <a:xfrm>
            <a:off x="5016499" y="3809084"/>
            <a:ext cx="1711325" cy="171450"/>
          </a:xfrm>
          <a:prstGeom prst="rect">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591E1F-3BB6-CD14-3585-33ED87BEBE52}"/>
              </a:ext>
            </a:extLst>
          </p:cNvPr>
          <p:cNvSpPr/>
          <p:nvPr/>
        </p:nvSpPr>
        <p:spPr>
          <a:xfrm>
            <a:off x="3043235" y="5493194"/>
            <a:ext cx="2686051" cy="228536"/>
          </a:xfrm>
          <a:prstGeom prst="rect">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219C4D-D1ED-1825-6B08-BDC77DEEBDEF}"/>
              </a:ext>
            </a:extLst>
          </p:cNvPr>
          <p:cNvSpPr/>
          <p:nvPr/>
        </p:nvSpPr>
        <p:spPr>
          <a:xfrm>
            <a:off x="3043236" y="5716968"/>
            <a:ext cx="2686051" cy="228536"/>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17BD3E-966E-964A-84B2-30A0F22C3B45}"/>
              </a:ext>
            </a:extLst>
          </p:cNvPr>
          <p:cNvSpPr/>
          <p:nvPr/>
        </p:nvSpPr>
        <p:spPr>
          <a:xfrm>
            <a:off x="3043237" y="5945504"/>
            <a:ext cx="2686051" cy="187072"/>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EFB7DD-D69C-2EB4-CCBE-34BE0AB7A6BD}"/>
              </a:ext>
            </a:extLst>
          </p:cNvPr>
          <p:cNvSpPr/>
          <p:nvPr/>
        </p:nvSpPr>
        <p:spPr>
          <a:xfrm>
            <a:off x="3043237" y="6132576"/>
            <a:ext cx="2686051" cy="223774"/>
          </a:xfrm>
          <a:prstGeom prst="rect">
            <a:avLst/>
          </a:prstGeom>
          <a:solidFill>
            <a:srgbClr val="0070C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AEEF9F9-D4BB-FC59-EE72-8B88CFCD7B58}"/>
              </a:ext>
            </a:extLst>
          </p:cNvPr>
          <p:cNvSpPr/>
          <p:nvPr/>
        </p:nvSpPr>
        <p:spPr>
          <a:xfrm>
            <a:off x="1676399" y="4180270"/>
            <a:ext cx="1711325" cy="1714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E0BCC1-9AC0-D4B0-8A1E-B74E38AD023F}"/>
              </a:ext>
            </a:extLst>
          </p:cNvPr>
          <p:cNvSpPr/>
          <p:nvPr/>
        </p:nvSpPr>
        <p:spPr>
          <a:xfrm>
            <a:off x="5016499" y="4173004"/>
            <a:ext cx="1711325" cy="1714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ED3679-80B0-6390-D96A-DDDAADB3C872}"/>
              </a:ext>
            </a:extLst>
          </p:cNvPr>
          <p:cNvSpPr/>
          <p:nvPr/>
        </p:nvSpPr>
        <p:spPr>
          <a:xfrm>
            <a:off x="1676399" y="4364904"/>
            <a:ext cx="1711325" cy="171450"/>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A8CEFD-3B6C-9CF1-8A82-378E38D8B6ED}"/>
              </a:ext>
            </a:extLst>
          </p:cNvPr>
          <p:cNvSpPr/>
          <p:nvPr/>
        </p:nvSpPr>
        <p:spPr>
          <a:xfrm>
            <a:off x="5016499" y="4357638"/>
            <a:ext cx="1711325" cy="171450"/>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1981D8-6C3A-9078-ABD4-9E3BB719D737}"/>
              </a:ext>
            </a:extLst>
          </p:cNvPr>
          <p:cNvSpPr/>
          <p:nvPr/>
        </p:nvSpPr>
        <p:spPr>
          <a:xfrm>
            <a:off x="2428875" y="4555261"/>
            <a:ext cx="958849" cy="171450"/>
          </a:xfrm>
          <a:prstGeom prst="rect">
            <a:avLst/>
          </a:prstGeom>
          <a:solidFill>
            <a:srgbClr val="0070C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F3C8F3-BC84-531D-0622-E6A417FCB82D}"/>
              </a:ext>
            </a:extLst>
          </p:cNvPr>
          <p:cNvSpPr/>
          <p:nvPr/>
        </p:nvSpPr>
        <p:spPr>
          <a:xfrm>
            <a:off x="2428874" y="5088803"/>
            <a:ext cx="958849" cy="171450"/>
          </a:xfrm>
          <a:prstGeom prst="rect">
            <a:avLst/>
          </a:prstGeom>
          <a:solidFill>
            <a:srgbClr val="0070C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403BFA-4F80-6A48-776B-64176F067299}"/>
              </a:ext>
            </a:extLst>
          </p:cNvPr>
          <p:cNvSpPr/>
          <p:nvPr/>
        </p:nvSpPr>
        <p:spPr>
          <a:xfrm>
            <a:off x="1558925" y="2709361"/>
            <a:ext cx="2733675" cy="171450"/>
          </a:xfrm>
          <a:prstGeom prst="rect">
            <a:avLst/>
          </a:prstGeom>
          <a:solidFill>
            <a:schemeClr val="tx1">
              <a:alpha val="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D4CBF4-03B6-30D0-A17E-878948074E60}"/>
              </a:ext>
            </a:extLst>
          </p:cNvPr>
          <p:cNvSpPr/>
          <p:nvPr/>
        </p:nvSpPr>
        <p:spPr>
          <a:xfrm>
            <a:off x="5016499" y="2702095"/>
            <a:ext cx="2971801" cy="171450"/>
          </a:xfrm>
          <a:prstGeom prst="rect">
            <a:avLst/>
          </a:prstGeom>
          <a:solidFill>
            <a:schemeClr val="tx1">
              <a:alpha val="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54667092-C512-284B-4E81-C12B295D9711}"/>
              </a:ext>
            </a:extLst>
          </p:cNvPr>
          <p:cNvCxnSpPr>
            <a:cxnSpLocks/>
            <a:stCxn id="21" idx="1"/>
            <a:endCxn id="17" idx="1"/>
          </p:cNvCxnSpPr>
          <p:nvPr/>
        </p:nvCxnSpPr>
        <p:spPr>
          <a:xfrm rot="10800000" flipH="1" flipV="1">
            <a:off x="1676399" y="4450628"/>
            <a:ext cx="1366838" cy="1588411"/>
          </a:xfrm>
          <a:prstGeom prst="bentConnector3">
            <a:avLst>
              <a:gd name="adj1" fmla="val -1672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2750B25-39A6-5712-89F3-57277C2A74D5}"/>
              </a:ext>
            </a:extLst>
          </p:cNvPr>
          <p:cNvCxnSpPr>
            <a:cxnSpLocks/>
            <a:stCxn id="13" idx="1"/>
            <a:endCxn id="15" idx="1"/>
          </p:cNvCxnSpPr>
          <p:nvPr/>
        </p:nvCxnSpPr>
        <p:spPr>
          <a:xfrm rot="10800000" flipH="1" flipV="1">
            <a:off x="1676399" y="3902074"/>
            <a:ext cx="1366836" cy="1705387"/>
          </a:xfrm>
          <a:prstGeom prst="bentConnector3">
            <a:avLst>
              <a:gd name="adj1" fmla="val -1672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EC1BE73C-C650-2E68-54FE-29A196875F3D}"/>
              </a:ext>
            </a:extLst>
          </p:cNvPr>
          <p:cNvCxnSpPr>
            <a:cxnSpLocks/>
            <a:stCxn id="19" idx="1"/>
            <a:endCxn id="16" idx="1"/>
          </p:cNvCxnSpPr>
          <p:nvPr/>
        </p:nvCxnSpPr>
        <p:spPr>
          <a:xfrm rot="10800000" flipH="1" flipV="1">
            <a:off x="1676398" y="4265994"/>
            <a:ext cx="1366837" cy="1565241"/>
          </a:xfrm>
          <a:prstGeom prst="bentConnector3">
            <a:avLst>
              <a:gd name="adj1" fmla="val -1672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5B10362D-0E57-E07D-67A0-E31245BA83D2}"/>
              </a:ext>
            </a:extLst>
          </p:cNvPr>
          <p:cNvCxnSpPr>
            <a:cxnSpLocks/>
            <a:stCxn id="24" idx="1"/>
            <a:endCxn id="18" idx="1"/>
          </p:cNvCxnSpPr>
          <p:nvPr/>
        </p:nvCxnSpPr>
        <p:spPr>
          <a:xfrm rot="10800000" flipH="1" flipV="1">
            <a:off x="2428873" y="5174527"/>
            <a:ext cx="614363" cy="1069935"/>
          </a:xfrm>
          <a:prstGeom prst="bentConnector3">
            <a:avLst>
              <a:gd name="adj1" fmla="val -3720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A1E3D012-05E8-5A5E-633D-9B514D0640F9}"/>
              </a:ext>
            </a:extLst>
          </p:cNvPr>
          <p:cNvCxnSpPr>
            <a:cxnSpLocks/>
            <a:stCxn id="23" idx="1"/>
            <a:endCxn id="18" idx="1"/>
          </p:cNvCxnSpPr>
          <p:nvPr/>
        </p:nvCxnSpPr>
        <p:spPr>
          <a:xfrm rot="10800000" flipH="1" flipV="1">
            <a:off x="2428875" y="4640985"/>
            <a:ext cx="614362" cy="1603477"/>
          </a:xfrm>
          <a:prstGeom prst="bentConnector3">
            <a:avLst>
              <a:gd name="adj1" fmla="val -3720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985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000"/>
                            </p:stCondLst>
                            <p:childTnLst>
                              <p:par>
                                <p:cTn id="21" presetID="22" presetClass="entr" presetSubtype="2"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par>
                          <p:cTn id="24" fill="hold">
                            <p:stCondLst>
                              <p:cond delay="3750"/>
                            </p:stCondLst>
                            <p:childTnLst>
                              <p:par>
                                <p:cTn id="25" presetID="22" presetClass="entr" presetSubtype="2" fill="hold" grpId="0"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4500"/>
                            </p:stCondLst>
                            <p:childTnLst>
                              <p:par>
                                <p:cTn id="29" presetID="22" presetClass="entr" presetSubtype="1" fill="hold" nodeType="afterEffect">
                                  <p:stCondLst>
                                    <p:cond delay="25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5250"/>
                            </p:stCondLst>
                            <p:childTnLst>
                              <p:par>
                                <p:cTn id="33" presetID="22" presetClass="entr" presetSubtype="8" fill="hold" grpId="0" nodeType="after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6000"/>
                            </p:stCondLst>
                            <p:childTnLst>
                              <p:par>
                                <p:cTn id="37" presetID="22" presetClass="entr" presetSubtype="2"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par>
                          <p:cTn id="40" fill="hold">
                            <p:stCondLst>
                              <p:cond delay="6750"/>
                            </p:stCondLst>
                            <p:childTnLst>
                              <p:par>
                                <p:cTn id="41" presetID="22" presetClass="entr" presetSubtype="2" fill="hold" grpId="0"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7500"/>
                            </p:stCondLst>
                            <p:childTnLst>
                              <p:par>
                                <p:cTn id="45" presetID="22" presetClass="entr" presetSubtype="1" fill="hold" nodeType="afterEffect">
                                  <p:stCondLst>
                                    <p:cond delay="25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par>
                          <p:cTn id="48" fill="hold">
                            <p:stCondLst>
                              <p:cond delay="8250"/>
                            </p:stCondLst>
                            <p:childTnLst>
                              <p:par>
                                <p:cTn id="49" presetID="22" presetClass="entr" presetSubtype="8" fill="hold" grpId="0" nodeType="after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9000"/>
                            </p:stCondLst>
                            <p:childTnLst>
                              <p:par>
                                <p:cTn id="53" presetID="22" presetClass="entr" presetSubtype="2" fill="hold" grpId="0" nodeType="afterEffect">
                                  <p:stCondLst>
                                    <p:cond delay="25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par>
                          <p:cTn id="56" fill="hold">
                            <p:stCondLst>
                              <p:cond delay="9750"/>
                            </p:stCondLst>
                            <p:childTnLst>
                              <p:par>
                                <p:cTn id="57" presetID="22" presetClass="entr" presetSubtype="2" fill="hold" grpId="0" nodeType="afterEffect">
                                  <p:stCondLst>
                                    <p:cond delay="25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10500"/>
                            </p:stCondLst>
                            <p:childTnLst>
                              <p:par>
                                <p:cTn id="61" presetID="22" presetClass="entr" presetSubtype="1" fill="hold" nodeType="afterEffect">
                                  <p:stCondLst>
                                    <p:cond delay="25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childTnLst>
                          </p:cTn>
                        </p:par>
                        <p:par>
                          <p:cTn id="64" fill="hold">
                            <p:stCondLst>
                              <p:cond delay="11250"/>
                            </p:stCondLst>
                            <p:childTnLst>
                              <p:par>
                                <p:cTn id="65" presetID="22" presetClass="entr" presetSubtype="8" fill="hold" grpId="0" nodeType="afterEffect">
                                  <p:stCondLst>
                                    <p:cond delay="25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12000"/>
                            </p:stCondLst>
                            <p:childTnLst>
                              <p:par>
                                <p:cTn id="69" presetID="22" presetClass="entr" presetSubtype="2" fill="hold" grpId="0" nodeType="afterEffect">
                                  <p:stCondLst>
                                    <p:cond delay="250"/>
                                  </p:stCondLst>
                                  <p:childTnLst>
                                    <p:set>
                                      <p:cBhvr>
                                        <p:cTn id="70" dur="1" fill="hold">
                                          <p:stCondLst>
                                            <p:cond delay="0"/>
                                          </p:stCondLst>
                                        </p:cTn>
                                        <p:tgtEl>
                                          <p:spTgt spid="23"/>
                                        </p:tgtEl>
                                        <p:attrNameLst>
                                          <p:attrName>style.visibility</p:attrName>
                                        </p:attrNameLst>
                                      </p:cBhvr>
                                      <p:to>
                                        <p:strVal val="visible"/>
                                      </p:to>
                                    </p:set>
                                    <p:animEffect transition="in" filter="wipe(right)">
                                      <p:cBhvr>
                                        <p:cTn id="71" dur="500"/>
                                        <p:tgtEl>
                                          <p:spTgt spid="23"/>
                                        </p:tgtEl>
                                      </p:cBhvr>
                                    </p:animEffect>
                                  </p:childTnLst>
                                </p:cTn>
                              </p:par>
                            </p:childTnLst>
                          </p:cTn>
                        </p:par>
                        <p:par>
                          <p:cTn id="72" fill="hold">
                            <p:stCondLst>
                              <p:cond delay="12750"/>
                            </p:stCondLst>
                            <p:childTnLst>
                              <p:par>
                                <p:cTn id="73" presetID="22" presetClass="entr" presetSubtype="2" fill="hold" grpId="0" nodeType="afterEffect">
                                  <p:stCondLst>
                                    <p:cond delay="250"/>
                                  </p:stCondLst>
                                  <p:childTnLst>
                                    <p:set>
                                      <p:cBhvr>
                                        <p:cTn id="74" dur="1" fill="hold">
                                          <p:stCondLst>
                                            <p:cond delay="0"/>
                                          </p:stCondLst>
                                        </p:cTn>
                                        <p:tgtEl>
                                          <p:spTgt spid="24"/>
                                        </p:tgtEl>
                                        <p:attrNameLst>
                                          <p:attrName>style.visibility</p:attrName>
                                        </p:attrNameLst>
                                      </p:cBhvr>
                                      <p:to>
                                        <p:strVal val="visible"/>
                                      </p:to>
                                    </p:set>
                                    <p:animEffect transition="in" filter="wipe(right)">
                                      <p:cBhvr>
                                        <p:cTn id="75" dur="500"/>
                                        <p:tgtEl>
                                          <p:spTgt spid="24"/>
                                        </p:tgtEl>
                                      </p:cBhvr>
                                    </p:animEffect>
                                  </p:childTnLst>
                                </p:cTn>
                              </p:par>
                            </p:childTnLst>
                          </p:cTn>
                        </p:par>
                        <p:par>
                          <p:cTn id="76" fill="hold">
                            <p:stCondLst>
                              <p:cond delay="13500"/>
                            </p:stCondLst>
                            <p:childTnLst>
                              <p:par>
                                <p:cTn id="77" presetID="22" presetClass="entr" presetSubtype="1" fill="hold" nodeType="afterEffect">
                                  <p:stCondLst>
                                    <p:cond delay="25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500"/>
                                        <p:tgtEl>
                                          <p:spTgt spid="42"/>
                                        </p:tgtEl>
                                      </p:cBhvr>
                                    </p:animEffect>
                                  </p:childTnLst>
                                </p:cTn>
                              </p:par>
                              <p:par>
                                <p:cTn id="80" presetID="22" presetClass="entr" presetSubtype="1" fill="hold" nodeType="withEffect">
                                  <p:stCondLst>
                                    <p:cond delay="250"/>
                                  </p:stCondLst>
                                  <p:childTnLst>
                                    <p:set>
                                      <p:cBhvr>
                                        <p:cTn id="81" dur="1" fill="hold">
                                          <p:stCondLst>
                                            <p:cond delay="0"/>
                                          </p:stCondLst>
                                        </p:cTn>
                                        <p:tgtEl>
                                          <p:spTgt spid="39"/>
                                        </p:tgtEl>
                                        <p:attrNameLst>
                                          <p:attrName>style.visibility</p:attrName>
                                        </p:attrNameLst>
                                      </p:cBhvr>
                                      <p:to>
                                        <p:strVal val="visible"/>
                                      </p:to>
                                    </p:set>
                                    <p:animEffect transition="in" filter="wipe(up)">
                                      <p:cBhvr>
                                        <p:cTn id="82" dur="500"/>
                                        <p:tgtEl>
                                          <p:spTgt spid="39"/>
                                        </p:tgtEl>
                                      </p:cBhvr>
                                    </p:animEffect>
                                  </p:childTnLst>
                                </p:cTn>
                              </p:par>
                            </p:childTnLst>
                          </p:cTn>
                        </p:par>
                        <p:par>
                          <p:cTn id="83" fill="hold">
                            <p:stCondLst>
                              <p:cond delay="14250"/>
                            </p:stCondLst>
                            <p:childTnLst>
                              <p:par>
                                <p:cTn id="84" presetID="22" presetClass="entr" presetSubtype="8" fill="hold" grpId="0" nodeType="afterEffect">
                                  <p:stCondLst>
                                    <p:cond delay="25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NATRF2022 = ITRF @2020.00</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t>SEC = Survey Epoch Coordinates</a:t>
            </a:r>
          </a:p>
          <a:p>
            <a:pPr lvl="1"/>
            <a:r>
              <a:rPr lang="en-US" dirty="0"/>
              <a:t>SEC will represent the best attempts by NGS to provide coordinates on individual points at the actual epoch of data collection. Their usefulness will be mostly to those who need to know if a mark is moving.</a:t>
            </a:r>
          </a:p>
          <a:p>
            <a:r>
              <a:rPr lang="en-US" dirty="0">
                <a:solidFill>
                  <a:schemeClr val="bg1">
                    <a:lumMod val="75000"/>
                  </a:schemeClr>
                </a:solidFill>
              </a:rPr>
              <a:t>REC = Reference Epoch Coordinates</a:t>
            </a:r>
          </a:p>
          <a:p>
            <a:r>
              <a:rPr lang="en-US" dirty="0">
                <a:solidFill>
                  <a:schemeClr val="bg1">
                    <a:lumMod val="75000"/>
                  </a:schemeClr>
                </a:solidFill>
              </a:rPr>
              <a:t>IFDM = Intra-Frame Deformation Model</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2024-10-30</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0C3D0-729A-4A15-8E23-72CBC95666E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7A151C-3117-C52C-6BCD-F64D0087DF91}"/>
              </a:ext>
            </a:extLst>
          </p:cNvPr>
          <p:cNvSpPr txBox="1"/>
          <p:nvPr/>
        </p:nvSpPr>
        <p:spPr>
          <a:xfrm rot="21446315">
            <a:off x="457201" y="5392489"/>
            <a:ext cx="8229600" cy="738664"/>
          </a:xfrm>
          <a:prstGeom prst="rect">
            <a:avLst/>
          </a:prstGeom>
          <a:noFill/>
        </p:spPr>
        <p:txBody>
          <a:bodyPr wrap="square" rtlCol="0">
            <a:spAutoFit/>
          </a:bodyPr>
          <a:lstStyle/>
          <a:p>
            <a:r>
              <a:rPr lang="en-US" sz="1400" b="1" dirty="0"/>
              <a:t>NOAA Technical Report NOS NGS 62 </a:t>
            </a:r>
          </a:p>
          <a:p>
            <a:r>
              <a:rPr lang="en-US" sz="1400" dirty="0"/>
              <a:t>Blueprint for the Modernized NSRS, Part 1: Geometric Coordinates and Terrestrial Reference Frames </a:t>
            </a:r>
          </a:p>
          <a:p>
            <a:r>
              <a:rPr lang="en-US" sz="1400" dirty="0">
                <a:solidFill>
                  <a:srgbClr val="FF0000"/>
                </a:solidFill>
              </a:rPr>
              <a:t>https://geodesy.noaa.gov/library/pdfs/NOAA_TR_NOS_NGS_0062.pdf</a:t>
            </a:r>
          </a:p>
        </p:txBody>
      </p:sp>
    </p:spTree>
    <p:extLst>
      <p:ext uri="{BB962C8B-B14F-4D97-AF65-F5344CB8AC3E}">
        <p14:creationId xmlns:p14="http://schemas.microsoft.com/office/powerpoint/2010/main" val="1886273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NATRF2022 = ITRF @2020.00</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solidFill>
                  <a:schemeClr val="bg1">
                    <a:lumMod val="75000"/>
                  </a:schemeClr>
                </a:solidFill>
              </a:rPr>
              <a:t>SEC = Survey Epoch Coordinates</a:t>
            </a:r>
          </a:p>
          <a:p>
            <a:r>
              <a:rPr lang="en-US" dirty="0"/>
              <a:t>REC = Reference Epoch Coordinates</a:t>
            </a:r>
          </a:p>
          <a:p>
            <a:pPr lvl="1"/>
            <a:r>
              <a:rPr lang="en-US" dirty="0"/>
              <a:t>REC coordinates are computed by NGS based on submitted geodetic quality observations on marks. They will be associated with a specific reference epoch which will occur either every five or every ten years, starting with 2020.00, independent of what type of observations are being used. The IFDM Model will be used.</a:t>
            </a:r>
          </a:p>
          <a:p>
            <a:r>
              <a:rPr lang="en-US" dirty="0">
                <a:solidFill>
                  <a:schemeClr val="bg1">
                    <a:lumMod val="75000"/>
                  </a:schemeClr>
                </a:solidFill>
              </a:rPr>
              <a:t>IFDM = Intra-Frame Deformation Model</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18</a:t>
            </a:fld>
            <a:endParaRPr lang="en-US"/>
          </a:p>
        </p:txBody>
      </p:sp>
    </p:spTree>
    <p:extLst>
      <p:ext uri="{BB962C8B-B14F-4D97-AF65-F5344CB8AC3E}">
        <p14:creationId xmlns:p14="http://schemas.microsoft.com/office/powerpoint/2010/main" val="2737080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NATRF2022 = ITRF @2020.00</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solidFill>
                  <a:schemeClr val="bg1">
                    <a:lumMod val="75000"/>
                  </a:schemeClr>
                </a:solidFill>
              </a:rPr>
              <a:t>SEC = Survey Epoch Coordinates</a:t>
            </a:r>
          </a:p>
          <a:p>
            <a:r>
              <a:rPr lang="en-US" dirty="0">
                <a:solidFill>
                  <a:schemeClr val="bg1">
                    <a:lumMod val="75000"/>
                  </a:schemeClr>
                </a:solidFill>
              </a:rPr>
              <a:t>REC = Reference Epoch Coordinates</a:t>
            </a:r>
          </a:p>
          <a:p>
            <a:r>
              <a:rPr lang="en-US" dirty="0"/>
              <a:t>IFDM = Intra-Frame Deformation Model</a:t>
            </a:r>
          </a:p>
          <a:p>
            <a:pPr lvl="1"/>
            <a:r>
              <a:rPr lang="en-US" dirty="0"/>
              <a:t>IFDM will model the horizontal and vertical deformations </a:t>
            </a:r>
            <a:r>
              <a:rPr lang="en-US" i="1" dirty="0"/>
              <a:t>within (intra)</a:t>
            </a:r>
            <a:r>
              <a:rPr lang="en-US" dirty="0"/>
              <a:t> a frame to capture and remove most of the residual motion not removed by the Euler Pole Rotation.</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2024-10-30</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0C3D0-729A-4A15-8E23-72CBC95666E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16FBCE1-5BCC-A6B6-567A-277EB68303D7}"/>
              </a:ext>
            </a:extLst>
          </p:cNvPr>
          <p:cNvSpPr txBox="1"/>
          <p:nvPr/>
        </p:nvSpPr>
        <p:spPr>
          <a:xfrm rot="21446315">
            <a:off x="457201" y="5392489"/>
            <a:ext cx="8229600" cy="738664"/>
          </a:xfrm>
          <a:prstGeom prst="rect">
            <a:avLst/>
          </a:prstGeom>
          <a:noFill/>
        </p:spPr>
        <p:txBody>
          <a:bodyPr wrap="square" rtlCol="0">
            <a:spAutoFit/>
          </a:bodyPr>
          <a:lstStyle/>
          <a:p>
            <a:r>
              <a:rPr lang="en-US" sz="1400" b="1" dirty="0"/>
              <a:t>NOAA Technical Report NOS NGS 62 </a:t>
            </a:r>
          </a:p>
          <a:p>
            <a:r>
              <a:rPr lang="en-US" sz="1400" dirty="0"/>
              <a:t>Blueprint for the Modernized NSRS, Part 1: Geometric Coordinates and Terrestrial Reference Frames </a:t>
            </a:r>
          </a:p>
          <a:p>
            <a:r>
              <a:rPr lang="en-US" sz="1400" dirty="0">
                <a:solidFill>
                  <a:srgbClr val="FF0000"/>
                </a:solidFill>
              </a:rPr>
              <a:t>https://geodesy.noaa.gov/library/pdfs/NOAA_TR_NOS_NGS_0062.pdf</a:t>
            </a:r>
          </a:p>
        </p:txBody>
      </p:sp>
    </p:spTree>
    <p:extLst>
      <p:ext uri="{BB962C8B-B14F-4D97-AF65-F5344CB8AC3E}">
        <p14:creationId xmlns:p14="http://schemas.microsoft.com/office/powerpoint/2010/main" val="502327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marL="457200" indent="-457200">
              <a:spcBef>
                <a:spcPct val="50000"/>
              </a:spcBef>
              <a:defRPr/>
            </a:pPr>
            <a:r>
              <a:rPr lang="en-US" sz="4000" dirty="0">
                <a:cs typeface="Arial" pitchFamily="34" charset="0"/>
              </a:rPr>
              <a:t>Topics Today</a:t>
            </a:r>
          </a:p>
        </p:txBody>
      </p:sp>
      <p:sp>
        <p:nvSpPr>
          <p:cNvPr id="3" name="Content Placeholder 2">
            <a:extLst>
              <a:ext uri="{FF2B5EF4-FFF2-40B4-BE49-F238E27FC236}">
                <a16:creationId xmlns:a16="http://schemas.microsoft.com/office/drawing/2014/main" id="{C23DCC80-58F2-0E58-4A66-2ABE2E4018FA}"/>
              </a:ext>
            </a:extLst>
          </p:cNvPr>
          <p:cNvSpPr>
            <a:spLocks noGrp="1"/>
          </p:cNvSpPr>
          <p:nvPr>
            <p:ph idx="1"/>
          </p:nvPr>
        </p:nvSpPr>
        <p:spPr>
          <a:xfrm>
            <a:off x="457200" y="1669143"/>
            <a:ext cx="8229600" cy="4549095"/>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datums will the Modernized NSRS replace?</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How will the SPCS2022 affect day-to-day survey practices?</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accuracy &amp; precision should we expect to see in Horizontal and Vertical?</a:t>
            </a:r>
          </a:p>
          <a:p>
            <a:endParaRPr lang="en-US" dirty="0"/>
          </a:p>
        </p:txBody>
      </p:sp>
      <p:sp>
        <p:nvSpPr>
          <p:cNvPr id="18" name="Date Placeholder 17"/>
          <p:cNvSpPr>
            <a:spLocks noGrp="1"/>
          </p:cNvSpPr>
          <p:nvPr>
            <p:ph type="dt" sz="half" idx="10"/>
          </p:nvPr>
        </p:nvSpPr>
        <p:spPr/>
        <p:txBody>
          <a:bodyPr/>
          <a:lstStyle/>
          <a:p>
            <a:pPr>
              <a:defRPr/>
            </a:pPr>
            <a:r>
              <a:rPr lang="en-US"/>
              <a:t>2024-10-30</a:t>
            </a:r>
            <a:endParaRPr lang="en-US" dirty="0"/>
          </a:p>
        </p:txBody>
      </p:sp>
      <p:sp>
        <p:nvSpPr>
          <p:cNvPr id="20" name="Footer Placeholder 19"/>
          <p:cNvSpPr>
            <a:spLocks noGrp="1"/>
          </p:cNvSpPr>
          <p:nvPr>
            <p:ph type="ftr" sz="quarter" idx="11"/>
          </p:nvPr>
        </p:nvSpPr>
        <p:spPr/>
        <p:txBody>
          <a:bodyPr/>
          <a:lstStyle/>
          <a:p>
            <a:pPr>
              <a:defRPr/>
            </a:pPr>
            <a:r>
              <a:rPr lang="en-US"/>
              <a:t>Nebraska DOT Survey Coordinators Meeting</a:t>
            </a:r>
          </a:p>
        </p:txBody>
      </p:sp>
      <p:sp>
        <p:nvSpPr>
          <p:cNvPr id="19" name="Slide Number Placeholder 18"/>
          <p:cNvSpPr>
            <a:spLocks noGrp="1"/>
          </p:cNvSpPr>
          <p:nvPr>
            <p:ph type="sldNum" sz="quarter" idx="12"/>
          </p:nvPr>
        </p:nvSpPr>
        <p:spPr/>
        <p:txBody>
          <a:bodyPr/>
          <a:lstStyle/>
          <a:p>
            <a:pPr>
              <a:defRPr/>
            </a:pPr>
            <a:fld id="{6F798CE0-FC86-433D-B09A-256D47F486C7}"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a:xfrm>
            <a:off x="457200" y="457200"/>
            <a:ext cx="2391226" cy="639763"/>
          </a:xfrm>
        </p:spPr>
        <p:txBody>
          <a:bodyPr/>
          <a:lstStyle/>
          <a:p>
            <a:r>
              <a:rPr lang="en-US" dirty="0"/>
              <a:t>Example</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20</a:t>
            </a:fld>
            <a:endParaRPr lang="en-US"/>
          </a:p>
        </p:txBody>
      </p:sp>
      <p:cxnSp>
        <p:nvCxnSpPr>
          <p:cNvPr id="10" name="Straight Connector 9">
            <a:extLst>
              <a:ext uri="{FF2B5EF4-FFF2-40B4-BE49-F238E27FC236}">
                <a16:creationId xmlns:a16="http://schemas.microsoft.com/office/drawing/2014/main" id="{80D9E44F-411C-D1AE-EB25-FC39E90F43B1}"/>
              </a:ext>
            </a:extLst>
          </p:cNvPr>
          <p:cNvCxnSpPr>
            <a:cxnSpLocks/>
          </p:cNvCxnSpPr>
          <p:nvPr/>
        </p:nvCxnSpPr>
        <p:spPr>
          <a:xfrm flipV="1">
            <a:off x="914400" y="1334316"/>
            <a:ext cx="0" cy="4416638"/>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555430-AE15-F6B7-99D4-E2412622208E}"/>
              </a:ext>
            </a:extLst>
          </p:cNvPr>
          <p:cNvCxnSpPr>
            <a:cxnSpLocks/>
          </p:cNvCxnSpPr>
          <p:nvPr/>
        </p:nvCxnSpPr>
        <p:spPr>
          <a:xfrm flipV="1">
            <a:off x="914398" y="5743590"/>
            <a:ext cx="7137400" cy="17981"/>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2D3670-F081-8D52-59F1-D12FAEFD66B4}"/>
              </a:ext>
            </a:extLst>
          </p:cNvPr>
          <p:cNvSpPr txBox="1"/>
          <p:nvPr/>
        </p:nvSpPr>
        <p:spPr>
          <a:xfrm rot="16200000">
            <a:off x="-164652" y="2952290"/>
            <a:ext cx="1693327" cy="369332"/>
          </a:xfrm>
          <a:prstGeom prst="rect">
            <a:avLst/>
          </a:prstGeom>
          <a:noFill/>
        </p:spPr>
        <p:txBody>
          <a:bodyPr wrap="square" rtlCol="0">
            <a:spAutoFit/>
          </a:bodyPr>
          <a:lstStyle/>
          <a:p>
            <a:r>
              <a:rPr lang="en-US" dirty="0">
                <a:solidFill>
                  <a:srgbClr val="0070C0"/>
                </a:solidFill>
              </a:rPr>
              <a:t>Northing (cm)</a:t>
            </a:r>
          </a:p>
        </p:txBody>
      </p:sp>
      <p:sp>
        <p:nvSpPr>
          <p:cNvPr id="14" name="TextBox 13">
            <a:extLst>
              <a:ext uri="{FF2B5EF4-FFF2-40B4-BE49-F238E27FC236}">
                <a16:creationId xmlns:a16="http://schemas.microsoft.com/office/drawing/2014/main" id="{7902D845-88D4-8149-A29F-4C7050E9C892}"/>
              </a:ext>
            </a:extLst>
          </p:cNvPr>
          <p:cNvSpPr txBox="1"/>
          <p:nvPr/>
        </p:nvSpPr>
        <p:spPr>
          <a:xfrm>
            <a:off x="7984893" y="5565754"/>
            <a:ext cx="688100" cy="369332"/>
          </a:xfrm>
          <a:prstGeom prst="rect">
            <a:avLst/>
          </a:prstGeom>
          <a:noFill/>
        </p:spPr>
        <p:txBody>
          <a:bodyPr wrap="square" rtlCol="0">
            <a:spAutoFit/>
          </a:bodyPr>
          <a:lstStyle/>
          <a:p>
            <a:r>
              <a:rPr lang="en-US" dirty="0">
                <a:solidFill>
                  <a:srgbClr val="0070C0"/>
                </a:solidFill>
              </a:rPr>
              <a:t>Time</a:t>
            </a:r>
          </a:p>
        </p:txBody>
      </p:sp>
      <p:cxnSp>
        <p:nvCxnSpPr>
          <p:cNvPr id="28" name="Straight Arrow Connector 27">
            <a:extLst>
              <a:ext uri="{FF2B5EF4-FFF2-40B4-BE49-F238E27FC236}">
                <a16:creationId xmlns:a16="http://schemas.microsoft.com/office/drawing/2014/main" id="{F92EDAFF-21EF-A269-03AD-27A21FB36C93}"/>
              </a:ext>
            </a:extLst>
          </p:cNvPr>
          <p:cNvCxnSpPr>
            <a:cxnSpLocks/>
          </p:cNvCxnSpPr>
          <p:nvPr/>
        </p:nvCxnSpPr>
        <p:spPr>
          <a:xfrm>
            <a:off x="914398" y="2440390"/>
            <a:ext cx="7132308" cy="2344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7995B7-EC4A-8E77-F8F3-B0A9D2A6A070}"/>
              </a:ext>
            </a:extLst>
          </p:cNvPr>
          <p:cNvCxnSpPr>
            <a:cxnSpLocks/>
          </p:cNvCxnSpPr>
          <p:nvPr/>
        </p:nvCxnSpPr>
        <p:spPr>
          <a:xfrm flipV="1">
            <a:off x="3657250" y="2520176"/>
            <a:ext cx="26016" cy="3246785"/>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A59CA0-F856-C90F-5377-127A3B187C85}"/>
              </a:ext>
            </a:extLst>
          </p:cNvPr>
          <p:cNvCxnSpPr>
            <a:cxnSpLocks/>
          </p:cNvCxnSpPr>
          <p:nvPr/>
        </p:nvCxnSpPr>
        <p:spPr>
          <a:xfrm flipV="1">
            <a:off x="6407957" y="2502856"/>
            <a:ext cx="5212" cy="3240734"/>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B2A664-09CA-62D6-A65D-84013F29D030}"/>
              </a:ext>
            </a:extLst>
          </p:cNvPr>
          <p:cNvSpPr txBox="1"/>
          <p:nvPr/>
        </p:nvSpPr>
        <p:spPr>
          <a:xfrm>
            <a:off x="2498958" y="504446"/>
            <a:ext cx="644287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A mark has been in the NGS Database for several years and has several observations on it predating 2020.00 (not shown).</a:t>
            </a:r>
          </a:p>
          <a:p>
            <a:pPr marL="285750" indent="-285750">
              <a:buFont typeface="Arial" panose="020B0604020202020204" pitchFamily="34" charset="0"/>
              <a:buChar char="•"/>
            </a:pPr>
            <a:r>
              <a:rPr lang="en-US" sz="1600" dirty="0"/>
              <a:t>NGS will compute an initial REC at 2020.00 using the historical data (red symbol).</a:t>
            </a:r>
          </a:p>
          <a:p>
            <a:pPr marL="285750" indent="-285750">
              <a:buFont typeface="Arial" panose="020B0604020202020204" pitchFamily="34" charset="0"/>
              <a:buChar char="•"/>
            </a:pPr>
            <a:r>
              <a:rPr lang="en-US" sz="1600" dirty="0"/>
              <a:t>An initial IFDM will also be computed (red line).</a:t>
            </a:r>
          </a:p>
        </p:txBody>
      </p:sp>
      <p:sp>
        <p:nvSpPr>
          <p:cNvPr id="49" name="Oval 48">
            <a:extLst>
              <a:ext uri="{FF2B5EF4-FFF2-40B4-BE49-F238E27FC236}">
                <a16:creationId xmlns:a16="http://schemas.microsoft.com/office/drawing/2014/main" id="{B3169730-1121-625D-8F81-16477CCE63F4}"/>
              </a:ext>
            </a:extLst>
          </p:cNvPr>
          <p:cNvSpPr/>
          <p:nvPr/>
        </p:nvSpPr>
        <p:spPr>
          <a:xfrm>
            <a:off x="843818" y="237900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AA81DB4-F590-21A7-DF53-448B295F0C61}"/>
              </a:ext>
            </a:extLst>
          </p:cNvPr>
          <p:cNvSpPr txBox="1"/>
          <p:nvPr/>
        </p:nvSpPr>
        <p:spPr>
          <a:xfrm>
            <a:off x="7297783" y="4171163"/>
            <a:ext cx="748923" cy="369332"/>
          </a:xfrm>
          <a:prstGeom prst="rect">
            <a:avLst/>
          </a:prstGeom>
          <a:noFill/>
        </p:spPr>
        <p:txBody>
          <a:bodyPr wrap="none" rtlCol="0">
            <a:spAutoFit/>
          </a:bodyPr>
          <a:lstStyle/>
          <a:p>
            <a:r>
              <a:rPr lang="en-US" dirty="0">
                <a:solidFill>
                  <a:srgbClr val="FF0000"/>
                </a:solidFill>
              </a:rPr>
              <a:t>IFDM</a:t>
            </a:r>
          </a:p>
        </p:txBody>
      </p:sp>
      <p:sp>
        <p:nvSpPr>
          <p:cNvPr id="53" name="TextBox 52">
            <a:extLst>
              <a:ext uri="{FF2B5EF4-FFF2-40B4-BE49-F238E27FC236}">
                <a16:creationId xmlns:a16="http://schemas.microsoft.com/office/drawing/2014/main" id="{AFBBC2FC-9533-AD18-1A2D-900F784ED59A}"/>
              </a:ext>
            </a:extLst>
          </p:cNvPr>
          <p:cNvSpPr txBox="1"/>
          <p:nvPr/>
        </p:nvSpPr>
        <p:spPr>
          <a:xfrm>
            <a:off x="381794" y="5812284"/>
            <a:ext cx="1056711" cy="369332"/>
          </a:xfrm>
          <a:prstGeom prst="rect">
            <a:avLst/>
          </a:prstGeom>
          <a:noFill/>
        </p:spPr>
        <p:txBody>
          <a:bodyPr wrap="square" rtlCol="0">
            <a:spAutoFit/>
          </a:bodyPr>
          <a:lstStyle/>
          <a:p>
            <a:r>
              <a:rPr lang="en-US" dirty="0"/>
              <a:t>2020.00</a:t>
            </a:r>
          </a:p>
        </p:txBody>
      </p:sp>
      <p:sp>
        <p:nvSpPr>
          <p:cNvPr id="54" name="TextBox 53">
            <a:extLst>
              <a:ext uri="{FF2B5EF4-FFF2-40B4-BE49-F238E27FC236}">
                <a16:creationId xmlns:a16="http://schemas.microsoft.com/office/drawing/2014/main" id="{09F8B8F5-3126-19E4-F8A4-97756DD26A7D}"/>
              </a:ext>
            </a:extLst>
          </p:cNvPr>
          <p:cNvSpPr txBox="1"/>
          <p:nvPr/>
        </p:nvSpPr>
        <p:spPr>
          <a:xfrm>
            <a:off x="3114861" y="5812284"/>
            <a:ext cx="1056711" cy="369332"/>
          </a:xfrm>
          <a:prstGeom prst="rect">
            <a:avLst/>
          </a:prstGeom>
          <a:noFill/>
        </p:spPr>
        <p:txBody>
          <a:bodyPr wrap="square" rtlCol="0">
            <a:spAutoFit/>
          </a:bodyPr>
          <a:lstStyle/>
          <a:p>
            <a:r>
              <a:rPr lang="en-US" dirty="0"/>
              <a:t>2025.00</a:t>
            </a:r>
          </a:p>
        </p:txBody>
      </p:sp>
      <p:sp>
        <p:nvSpPr>
          <p:cNvPr id="55" name="TextBox 54">
            <a:extLst>
              <a:ext uri="{FF2B5EF4-FFF2-40B4-BE49-F238E27FC236}">
                <a16:creationId xmlns:a16="http://schemas.microsoft.com/office/drawing/2014/main" id="{D5F0326B-B3D6-5A04-7527-735A2305AAED}"/>
              </a:ext>
            </a:extLst>
          </p:cNvPr>
          <p:cNvSpPr txBox="1"/>
          <p:nvPr/>
        </p:nvSpPr>
        <p:spPr>
          <a:xfrm>
            <a:off x="5872038" y="5812284"/>
            <a:ext cx="1073401" cy="369332"/>
          </a:xfrm>
          <a:prstGeom prst="rect">
            <a:avLst/>
          </a:prstGeom>
          <a:noFill/>
        </p:spPr>
        <p:txBody>
          <a:bodyPr wrap="square" rtlCol="0">
            <a:spAutoFit/>
          </a:bodyPr>
          <a:lstStyle/>
          <a:p>
            <a:r>
              <a:rPr lang="en-US" dirty="0"/>
              <a:t>2030.00</a:t>
            </a:r>
          </a:p>
        </p:txBody>
      </p:sp>
    </p:spTree>
    <p:extLst>
      <p:ext uri="{BB962C8B-B14F-4D97-AF65-F5344CB8AC3E}">
        <p14:creationId xmlns:p14="http://schemas.microsoft.com/office/powerpoint/2010/main" val="2001889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a:xfrm>
            <a:off x="457200" y="457200"/>
            <a:ext cx="2391226" cy="639763"/>
          </a:xfrm>
        </p:spPr>
        <p:txBody>
          <a:bodyPr/>
          <a:lstStyle/>
          <a:p>
            <a:r>
              <a:rPr lang="en-US" dirty="0"/>
              <a:t>Example</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21</a:t>
            </a:fld>
            <a:endParaRPr lang="en-US"/>
          </a:p>
        </p:txBody>
      </p:sp>
      <p:cxnSp>
        <p:nvCxnSpPr>
          <p:cNvPr id="10" name="Straight Connector 9">
            <a:extLst>
              <a:ext uri="{FF2B5EF4-FFF2-40B4-BE49-F238E27FC236}">
                <a16:creationId xmlns:a16="http://schemas.microsoft.com/office/drawing/2014/main" id="{80D9E44F-411C-D1AE-EB25-FC39E90F43B1}"/>
              </a:ext>
            </a:extLst>
          </p:cNvPr>
          <p:cNvCxnSpPr>
            <a:cxnSpLocks/>
          </p:cNvCxnSpPr>
          <p:nvPr/>
        </p:nvCxnSpPr>
        <p:spPr>
          <a:xfrm flipV="1">
            <a:off x="914400" y="1334316"/>
            <a:ext cx="0" cy="4416638"/>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555430-AE15-F6B7-99D4-E2412622208E}"/>
              </a:ext>
            </a:extLst>
          </p:cNvPr>
          <p:cNvCxnSpPr>
            <a:cxnSpLocks/>
          </p:cNvCxnSpPr>
          <p:nvPr/>
        </p:nvCxnSpPr>
        <p:spPr>
          <a:xfrm flipV="1">
            <a:off x="914398" y="5743590"/>
            <a:ext cx="7137400" cy="17981"/>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2D3670-F081-8D52-59F1-D12FAEFD66B4}"/>
              </a:ext>
            </a:extLst>
          </p:cNvPr>
          <p:cNvSpPr txBox="1"/>
          <p:nvPr/>
        </p:nvSpPr>
        <p:spPr>
          <a:xfrm rot="16200000">
            <a:off x="-164652" y="2952290"/>
            <a:ext cx="1693327" cy="369332"/>
          </a:xfrm>
          <a:prstGeom prst="rect">
            <a:avLst/>
          </a:prstGeom>
          <a:noFill/>
        </p:spPr>
        <p:txBody>
          <a:bodyPr wrap="square" rtlCol="0">
            <a:spAutoFit/>
          </a:bodyPr>
          <a:lstStyle/>
          <a:p>
            <a:r>
              <a:rPr lang="en-US" dirty="0">
                <a:solidFill>
                  <a:srgbClr val="0070C0"/>
                </a:solidFill>
              </a:rPr>
              <a:t>Northing (cm)</a:t>
            </a:r>
          </a:p>
        </p:txBody>
      </p:sp>
      <p:sp>
        <p:nvSpPr>
          <p:cNvPr id="14" name="TextBox 13">
            <a:extLst>
              <a:ext uri="{FF2B5EF4-FFF2-40B4-BE49-F238E27FC236}">
                <a16:creationId xmlns:a16="http://schemas.microsoft.com/office/drawing/2014/main" id="{7902D845-88D4-8149-A29F-4C7050E9C892}"/>
              </a:ext>
            </a:extLst>
          </p:cNvPr>
          <p:cNvSpPr txBox="1"/>
          <p:nvPr/>
        </p:nvSpPr>
        <p:spPr>
          <a:xfrm>
            <a:off x="7984893" y="5565754"/>
            <a:ext cx="688100" cy="369332"/>
          </a:xfrm>
          <a:prstGeom prst="rect">
            <a:avLst/>
          </a:prstGeom>
          <a:noFill/>
        </p:spPr>
        <p:txBody>
          <a:bodyPr wrap="square" rtlCol="0">
            <a:spAutoFit/>
          </a:bodyPr>
          <a:lstStyle/>
          <a:p>
            <a:r>
              <a:rPr lang="en-US" dirty="0">
                <a:solidFill>
                  <a:srgbClr val="0070C0"/>
                </a:solidFill>
              </a:rPr>
              <a:t>Time</a:t>
            </a:r>
          </a:p>
        </p:txBody>
      </p:sp>
      <p:sp>
        <p:nvSpPr>
          <p:cNvPr id="23" name="Oval 22">
            <a:extLst>
              <a:ext uri="{FF2B5EF4-FFF2-40B4-BE49-F238E27FC236}">
                <a16:creationId xmlns:a16="http://schemas.microsoft.com/office/drawing/2014/main" id="{E00023E3-F703-8438-238A-5DE5DCAC6E90}"/>
              </a:ext>
            </a:extLst>
          </p:cNvPr>
          <p:cNvSpPr/>
          <p:nvPr/>
        </p:nvSpPr>
        <p:spPr>
          <a:xfrm>
            <a:off x="2819223" y="3093099"/>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783E83-871B-E173-C05C-D7E3ED5742FA}"/>
              </a:ext>
            </a:extLst>
          </p:cNvPr>
          <p:cNvSpPr/>
          <p:nvPr/>
        </p:nvSpPr>
        <p:spPr>
          <a:xfrm>
            <a:off x="4555229" y="3838760"/>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D87536-476B-25CF-CA55-045645EACF23}"/>
              </a:ext>
            </a:extLst>
          </p:cNvPr>
          <p:cNvSpPr/>
          <p:nvPr/>
        </p:nvSpPr>
        <p:spPr>
          <a:xfrm>
            <a:off x="5237002" y="4283399"/>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92EDAFF-21EF-A269-03AD-27A21FB36C93}"/>
              </a:ext>
            </a:extLst>
          </p:cNvPr>
          <p:cNvCxnSpPr>
            <a:cxnSpLocks/>
          </p:cNvCxnSpPr>
          <p:nvPr/>
        </p:nvCxnSpPr>
        <p:spPr>
          <a:xfrm>
            <a:off x="914398" y="2440390"/>
            <a:ext cx="7132308" cy="2344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2A4B1D5-BF2A-35B0-31E1-9A2741FED673}"/>
              </a:ext>
            </a:extLst>
          </p:cNvPr>
          <p:cNvSpPr txBox="1"/>
          <p:nvPr/>
        </p:nvSpPr>
        <p:spPr>
          <a:xfrm>
            <a:off x="7297783" y="4171163"/>
            <a:ext cx="748923" cy="369332"/>
          </a:xfrm>
          <a:prstGeom prst="rect">
            <a:avLst/>
          </a:prstGeom>
          <a:noFill/>
        </p:spPr>
        <p:txBody>
          <a:bodyPr wrap="none" rtlCol="0">
            <a:spAutoFit/>
          </a:bodyPr>
          <a:lstStyle/>
          <a:p>
            <a:r>
              <a:rPr lang="en-US" dirty="0">
                <a:solidFill>
                  <a:srgbClr val="FF0000"/>
                </a:solidFill>
              </a:rPr>
              <a:t>IFDM</a:t>
            </a:r>
          </a:p>
        </p:txBody>
      </p:sp>
      <p:cxnSp>
        <p:nvCxnSpPr>
          <p:cNvPr id="37" name="Straight Connector 36">
            <a:extLst>
              <a:ext uri="{FF2B5EF4-FFF2-40B4-BE49-F238E27FC236}">
                <a16:creationId xmlns:a16="http://schemas.microsoft.com/office/drawing/2014/main" id="{B17995B7-EC4A-8E77-F8F3-B0A9D2A6A070}"/>
              </a:ext>
            </a:extLst>
          </p:cNvPr>
          <p:cNvCxnSpPr>
            <a:cxnSpLocks/>
          </p:cNvCxnSpPr>
          <p:nvPr/>
        </p:nvCxnSpPr>
        <p:spPr>
          <a:xfrm flipV="1">
            <a:off x="3657250" y="2520176"/>
            <a:ext cx="26016" cy="3246785"/>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A59CA0-F856-C90F-5377-127A3B187C85}"/>
              </a:ext>
            </a:extLst>
          </p:cNvPr>
          <p:cNvCxnSpPr>
            <a:cxnSpLocks/>
          </p:cNvCxnSpPr>
          <p:nvPr/>
        </p:nvCxnSpPr>
        <p:spPr>
          <a:xfrm flipV="1">
            <a:off x="6407957" y="2502856"/>
            <a:ext cx="5212" cy="3240734"/>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8DA6793-3D76-AE34-2ADB-68F0918925F2}"/>
              </a:ext>
            </a:extLst>
          </p:cNvPr>
          <p:cNvSpPr/>
          <p:nvPr/>
        </p:nvSpPr>
        <p:spPr>
          <a:xfrm>
            <a:off x="6640288" y="4664021"/>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2F5075-6C5D-D663-C378-0CC8BE00084D}"/>
              </a:ext>
            </a:extLst>
          </p:cNvPr>
          <p:cNvSpPr/>
          <p:nvPr/>
        </p:nvSpPr>
        <p:spPr>
          <a:xfrm>
            <a:off x="7303141" y="4784751"/>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FB2A664-09CA-62D6-A65D-84013F29D030}"/>
              </a:ext>
            </a:extLst>
          </p:cNvPr>
          <p:cNvSpPr txBox="1"/>
          <p:nvPr/>
        </p:nvSpPr>
        <p:spPr>
          <a:xfrm>
            <a:off x="2498958" y="504446"/>
            <a:ext cx="644287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A series of new observations are made of the mark at intervals.</a:t>
            </a:r>
          </a:p>
          <a:p>
            <a:pPr marL="285750" indent="-285750">
              <a:buFont typeface="Arial" panose="020B0604020202020204" pitchFamily="34" charset="0"/>
              <a:buChar char="•"/>
            </a:pPr>
            <a:r>
              <a:rPr lang="en-US" sz="1600" dirty="0"/>
              <a:t>NGS will compute an SEC at the epoch of each observation (blue symbols).</a:t>
            </a:r>
          </a:p>
          <a:p>
            <a:pPr marL="285750" indent="-285750">
              <a:buFont typeface="Arial" panose="020B0604020202020204" pitchFamily="34" charset="0"/>
              <a:buChar char="•"/>
            </a:pPr>
            <a:endParaRPr lang="en-US" sz="1600" dirty="0"/>
          </a:p>
        </p:txBody>
      </p:sp>
      <p:sp>
        <p:nvSpPr>
          <p:cNvPr id="49" name="Oval 48">
            <a:extLst>
              <a:ext uri="{FF2B5EF4-FFF2-40B4-BE49-F238E27FC236}">
                <a16:creationId xmlns:a16="http://schemas.microsoft.com/office/drawing/2014/main" id="{B3169730-1121-625D-8F81-16477CCE63F4}"/>
              </a:ext>
            </a:extLst>
          </p:cNvPr>
          <p:cNvSpPr/>
          <p:nvPr/>
        </p:nvSpPr>
        <p:spPr>
          <a:xfrm>
            <a:off x="843818" y="237900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1E848B-E03C-C8EE-483E-108B8EB53471}"/>
              </a:ext>
            </a:extLst>
          </p:cNvPr>
          <p:cNvSpPr txBox="1"/>
          <p:nvPr/>
        </p:nvSpPr>
        <p:spPr>
          <a:xfrm>
            <a:off x="381794" y="5812284"/>
            <a:ext cx="1056711" cy="369332"/>
          </a:xfrm>
          <a:prstGeom prst="rect">
            <a:avLst/>
          </a:prstGeom>
          <a:noFill/>
        </p:spPr>
        <p:txBody>
          <a:bodyPr wrap="square" rtlCol="0">
            <a:spAutoFit/>
          </a:bodyPr>
          <a:lstStyle/>
          <a:p>
            <a:r>
              <a:rPr lang="en-US" dirty="0"/>
              <a:t>2020.00</a:t>
            </a:r>
          </a:p>
        </p:txBody>
      </p:sp>
      <p:sp>
        <p:nvSpPr>
          <p:cNvPr id="7" name="TextBox 6">
            <a:extLst>
              <a:ext uri="{FF2B5EF4-FFF2-40B4-BE49-F238E27FC236}">
                <a16:creationId xmlns:a16="http://schemas.microsoft.com/office/drawing/2014/main" id="{596704D4-202F-5003-5781-EAC403F42616}"/>
              </a:ext>
            </a:extLst>
          </p:cNvPr>
          <p:cNvSpPr txBox="1"/>
          <p:nvPr/>
        </p:nvSpPr>
        <p:spPr>
          <a:xfrm>
            <a:off x="3114861" y="5812284"/>
            <a:ext cx="1056711" cy="369332"/>
          </a:xfrm>
          <a:prstGeom prst="rect">
            <a:avLst/>
          </a:prstGeom>
          <a:noFill/>
        </p:spPr>
        <p:txBody>
          <a:bodyPr wrap="square" rtlCol="0">
            <a:spAutoFit/>
          </a:bodyPr>
          <a:lstStyle/>
          <a:p>
            <a:r>
              <a:rPr lang="en-US" dirty="0"/>
              <a:t>2025.00</a:t>
            </a:r>
          </a:p>
        </p:txBody>
      </p:sp>
      <p:sp>
        <p:nvSpPr>
          <p:cNvPr id="8" name="TextBox 7">
            <a:extLst>
              <a:ext uri="{FF2B5EF4-FFF2-40B4-BE49-F238E27FC236}">
                <a16:creationId xmlns:a16="http://schemas.microsoft.com/office/drawing/2014/main" id="{AE0CB5D3-2A21-D21E-76B1-8AF3345BBBE5}"/>
              </a:ext>
            </a:extLst>
          </p:cNvPr>
          <p:cNvSpPr txBox="1"/>
          <p:nvPr/>
        </p:nvSpPr>
        <p:spPr>
          <a:xfrm>
            <a:off x="5872038" y="5812284"/>
            <a:ext cx="1073401" cy="369332"/>
          </a:xfrm>
          <a:prstGeom prst="rect">
            <a:avLst/>
          </a:prstGeom>
          <a:noFill/>
        </p:spPr>
        <p:txBody>
          <a:bodyPr wrap="square" rtlCol="0">
            <a:spAutoFit/>
          </a:bodyPr>
          <a:lstStyle/>
          <a:p>
            <a:r>
              <a:rPr lang="en-US" dirty="0"/>
              <a:t>2030.00</a:t>
            </a:r>
          </a:p>
        </p:txBody>
      </p:sp>
    </p:spTree>
    <p:extLst>
      <p:ext uri="{BB962C8B-B14F-4D97-AF65-F5344CB8AC3E}">
        <p14:creationId xmlns:p14="http://schemas.microsoft.com/office/powerpoint/2010/main" val="2069819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3000"/>
                            </p:stCondLst>
                            <p:childTnLst>
                              <p:par>
                                <p:cTn id="21" presetID="22" presetClass="entr" presetSubtype="8" fill="hold" grpId="0" nodeType="afterEffect">
                                  <p:stCondLst>
                                    <p:cond delay="25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a:xfrm>
            <a:off x="457200" y="457200"/>
            <a:ext cx="2391226" cy="639763"/>
          </a:xfrm>
        </p:spPr>
        <p:txBody>
          <a:bodyPr/>
          <a:lstStyle/>
          <a:p>
            <a:r>
              <a:rPr lang="en-US" dirty="0"/>
              <a:t>Example</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22</a:t>
            </a:fld>
            <a:endParaRPr lang="en-US"/>
          </a:p>
        </p:txBody>
      </p:sp>
      <p:cxnSp>
        <p:nvCxnSpPr>
          <p:cNvPr id="10" name="Straight Connector 9">
            <a:extLst>
              <a:ext uri="{FF2B5EF4-FFF2-40B4-BE49-F238E27FC236}">
                <a16:creationId xmlns:a16="http://schemas.microsoft.com/office/drawing/2014/main" id="{80D9E44F-411C-D1AE-EB25-FC39E90F43B1}"/>
              </a:ext>
            </a:extLst>
          </p:cNvPr>
          <p:cNvCxnSpPr>
            <a:cxnSpLocks/>
          </p:cNvCxnSpPr>
          <p:nvPr/>
        </p:nvCxnSpPr>
        <p:spPr>
          <a:xfrm flipV="1">
            <a:off x="914400" y="1334316"/>
            <a:ext cx="0" cy="4416638"/>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555430-AE15-F6B7-99D4-E2412622208E}"/>
              </a:ext>
            </a:extLst>
          </p:cNvPr>
          <p:cNvCxnSpPr>
            <a:cxnSpLocks/>
          </p:cNvCxnSpPr>
          <p:nvPr/>
        </p:nvCxnSpPr>
        <p:spPr>
          <a:xfrm flipV="1">
            <a:off x="914398" y="5743590"/>
            <a:ext cx="7137400" cy="17981"/>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2D3670-F081-8D52-59F1-D12FAEFD66B4}"/>
              </a:ext>
            </a:extLst>
          </p:cNvPr>
          <p:cNvSpPr txBox="1"/>
          <p:nvPr/>
        </p:nvSpPr>
        <p:spPr>
          <a:xfrm rot="16200000">
            <a:off x="-164652" y="2952290"/>
            <a:ext cx="1693327" cy="369332"/>
          </a:xfrm>
          <a:prstGeom prst="rect">
            <a:avLst/>
          </a:prstGeom>
          <a:noFill/>
        </p:spPr>
        <p:txBody>
          <a:bodyPr wrap="square" rtlCol="0">
            <a:spAutoFit/>
          </a:bodyPr>
          <a:lstStyle/>
          <a:p>
            <a:r>
              <a:rPr lang="en-US" dirty="0">
                <a:solidFill>
                  <a:srgbClr val="0070C0"/>
                </a:solidFill>
              </a:rPr>
              <a:t>Northing (cm)</a:t>
            </a:r>
          </a:p>
        </p:txBody>
      </p:sp>
      <p:sp>
        <p:nvSpPr>
          <p:cNvPr id="14" name="TextBox 13">
            <a:extLst>
              <a:ext uri="{FF2B5EF4-FFF2-40B4-BE49-F238E27FC236}">
                <a16:creationId xmlns:a16="http://schemas.microsoft.com/office/drawing/2014/main" id="{7902D845-88D4-8149-A29F-4C7050E9C892}"/>
              </a:ext>
            </a:extLst>
          </p:cNvPr>
          <p:cNvSpPr txBox="1"/>
          <p:nvPr/>
        </p:nvSpPr>
        <p:spPr>
          <a:xfrm>
            <a:off x="7984893" y="5565754"/>
            <a:ext cx="688100" cy="369332"/>
          </a:xfrm>
          <a:prstGeom prst="rect">
            <a:avLst/>
          </a:prstGeom>
          <a:noFill/>
        </p:spPr>
        <p:txBody>
          <a:bodyPr wrap="square" rtlCol="0">
            <a:spAutoFit/>
          </a:bodyPr>
          <a:lstStyle/>
          <a:p>
            <a:r>
              <a:rPr lang="en-US" dirty="0">
                <a:solidFill>
                  <a:srgbClr val="0070C0"/>
                </a:solidFill>
              </a:rPr>
              <a:t>Time</a:t>
            </a:r>
          </a:p>
        </p:txBody>
      </p:sp>
      <p:sp>
        <p:nvSpPr>
          <p:cNvPr id="23" name="Oval 22">
            <a:extLst>
              <a:ext uri="{FF2B5EF4-FFF2-40B4-BE49-F238E27FC236}">
                <a16:creationId xmlns:a16="http://schemas.microsoft.com/office/drawing/2014/main" id="{E00023E3-F703-8438-238A-5DE5DCAC6E90}"/>
              </a:ext>
            </a:extLst>
          </p:cNvPr>
          <p:cNvSpPr/>
          <p:nvPr/>
        </p:nvSpPr>
        <p:spPr>
          <a:xfrm>
            <a:off x="2819223" y="3093099"/>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783E83-871B-E173-C05C-D7E3ED5742FA}"/>
              </a:ext>
            </a:extLst>
          </p:cNvPr>
          <p:cNvSpPr/>
          <p:nvPr/>
        </p:nvSpPr>
        <p:spPr>
          <a:xfrm>
            <a:off x="4555229" y="3838760"/>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D87536-476B-25CF-CA55-045645EACF23}"/>
              </a:ext>
            </a:extLst>
          </p:cNvPr>
          <p:cNvSpPr/>
          <p:nvPr/>
        </p:nvSpPr>
        <p:spPr>
          <a:xfrm>
            <a:off x="5237002" y="4283399"/>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92EDAFF-21EF-A269-03AD-27A21FB36C93}"/>
              </a:ext>
            </a:extLst>
          </p:cNvPr>
          <p:cNvCxnSpPr>
            <a:cxnSpLocks/>
          </p:cNvCxnSpPr>
          <p:nvPr/>
        </p:nvCxnSpPr>
        <p:spPr>
          <a:xfrm>
            <a:off x="914398" y="2440390"/>
            <a:ext cx="7132308" cy="2344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B5E530-99DE-7761-71CC-C0254F27B4AE}"/>
              </a:ext>
            </a:extLst>
          </p:cNvPr>
          <p:cNvSpPr txBox="1"/>
          <p:nvPr/>
        </p:nvSpPr>
        <p:spPr>
          <a:xfrm>
            <a:off x="381794" y="5812284"/>
            <a:ext cx="1056711" cy="369332"/>
          </a:xfrm>
          <a:prstGeom prst="rect">
            <a:avLst/>
          </a:prstGeom>
          <a:noFill/>
        </p:spPr>
        <p:txBody>
          <a:bodyPr wrap="square" rtlCol="0">
            <a:spAutoFit/>
          </a:bodyPr>
          <a:lstStyle/>
          <a:p>
            <a:r>
              <a:rPr lang="en-US" dirty="0"/>
              <a:t>2020.00</a:t>
            </a:r>
          </a:p>
        </p:txBody>
      </p:sp>
      <p:sp>
        <p:nvSpPr>
          <p:cNvPr id="30" name="TextBox 29">
            <a:extLst>
              <a:ext uri="{FF2B5EF4-FFF2-40B4-BE49-F238E27FC236}">
                <a16:creationId xmlns:a16="http://schemas.microsoft.com/office/drawing/2014/main" id="{C57999F5-AF18-1B97-9B77-26F4F465AD86}"/>
              </a:ext>
            </a:extLst>
          </p:cNvPr>
          <p:cNvSpPr txBox="1"/>
          <p:nvPr/>
        </p:nvSpPr>
        <p:spPr>
          <a:xfrm>
            <a:off x="3114861" y="5812284"/>
            <a:ext cx="1056711" cy="369332"/>
          </a:xfrm>
          <a:prstGeom prst="rect">
            <a:avLst/>
          </a:prstGeom>
          <a:noFill/>
        </p:spPr>
        <p:txBody>
          <a:bodyPr wrap="square" rtlCol="0">
            <a:spAutoFit/>
          </a:bodyPr>
          <a:lstStyle/>
          <a:p>
            <a:r>
              <a:rPr lang="en-US" dirty="0"/>
              <a:t>2025.00</a:t>
            </a:r>
          </a:p>
        </p:txBody>
      </p:sp>
      <p:sp>
        <p:nvSpPr>
          <p:cNvPr id="31" name="TextBox 30">
            <a:extLst>
              <a:ext uri="{FF2B5EF4-FFF2-40B4-BE49-F238E27FC236}">
                <a16:creationId xmlns:a16="http://schemas.microsoft.com/office/drawing/2014/main" id="{07644ECE-236A-6552-C43E-CDC30ADF19BD}"/>
              </a:ext>
            </a:extLst>
          </p:cNvPr>
          <p:cNvSpPr txBox="1"/>
          <p:nvPr/>
        </p:nvSpPr>
        <p:spPr>
          <a:xfrm>
            <a:off x="5872038" y="5812284"/>
            <a:ext cx="1073401" cy="369332"/>
          </a:xfrm>
          <a:prstGeom prst="rect">
            <a:avLst/>
          </a:prstGeom>
          <a:noFill/>
        </p:spPr>
        <p:txBody>
          <a:bodyPr wrap="square" rtlCol="0">
            <a:spAutoFit/>
          </a:bodyPr>
          <a:lstStyle/>
          <a:p>
            <a:r>
              <a:rPr lang="en-US" dirty="0"/>
              <a:t>2030.00</a:t>
            </a:r>
          </a:p>
        </p:txBody>
      </p:sp>
      <p:sp>
        <p:nvSpPr>
          <p:cNvPr id="32" name="TextBox 31">
            <a:extLst>
              <a:ext uri="{FF2B5EF4-FFF2-40B4-BE49-F238E27FC236}">
                <a16:creationId xmlns:a16="http://schemas.microsoft.com/office/drawing/2014/main" id="{12A4B1D5-BF2A-35B0-31E1-9A2741FED673}"/>
              </a:ext>
            </a:extLst>
          </p:cNvPr>
          <p:cNvSpPr txBox="1"/>
          <p:nvPr/>
        </p:nvSpPr>
        <p:spPr>
          <a:xfrm>
            <a:off x="7297783" y="4171163"/>
            <a:ext cx="748923" cy="369332"/>
          </a:xfrm>
          <a:prstGeom prst="rect">
            <a:avLst/>
          </a:prstGeom>
          <a:noFill/>
        </p:spPr>
        <p:txBody>
          <a:bodyPr wrap="none" rtlCol="0">
            <a:spAutoFit/>
          </a:bodyPr>
          <a:lstStyle/>
          <a:p>
            <a:r>
              <a:rPr lang="en-US" dirty="0">
                <a:solidFill>
                  <a:srgbClr val="FF0000"/>
                </a:solidFill>
              </a:rPr>
              <a:t>IFDM</a:t>
            </a:r>
          </a:p>
        </p:txBody>
      </p:sp>
      <p:cxnSp>
        <p:nvCxnSpPr>
          <p:cNvPr id="37" name="Straight Connector 36">
            <a:extLst>
              <a:ext uri="{FF2B5EF4-FFF2-40B4-BE49-F238E27FC236}">
                <a16:creationId xmlns:a16="http://schemas.microsoft.com/office/drawing/2014/main" id="{B17995B7-EC4A-8E77-F8F3-B0A9D2A6A070}"/>
              </a:ext>
            </a:extLst>
          </p:cNvPr>
          <p:cNvCxnSpPr>
            <a:cxnSpLocks/>
          </p:cNvCxnSpPr>
          <p:nvPr/>
        </p:nvCxnSpPr>
        <p:spPr>
          <a:xfrm flipV="1">
            <a:off x="3657250" y="2520176"/>
            <a:ext cx="26016" cy="3246785"/>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A59CA0-F856-C90F-5377-127A3B187C85}"/>
              </a:ext>
            </a:extLst>
          </p:cNvPr>
          <p:cNvCxnSpPr>
            <a:cxnSpLocks/>
          </p:cNvCxnSpPr>
          <p:nvPr/>
        </p:nvCxnSpPr>
        <p:spPr>
          <a:xfrm flipV="1">
            <a:off x="6407957" y="2502856"/>
            <a:ext cx="5212" cy="3240734"/>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8DA6793-3D76-AE34-2ADB-68F0918925F2}"/>
              </a:ext>
            </a:extLst>
          </p:cNvPr>
          <p:cNvSpPr/>
          <p:nvPr/>
        </p:nvSpPr>
        <p:spPr>
          <a:xfrm>
            <a:off x="6640288" y="4664021"/>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2F5075-6C5D-D663-C378-0CC8BE00084D}"/>
              </a:ext>
            </a:extLst>
          </p:cNvPr>
          <p:cNvSpPr/>
          <p:nvPr/>
        </p:nvSpPr>
        <p:spPr>
          <a:xfrm>
            <a:off x="7303141" y="4784751"/>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3169730-1121-625D-8F81-16477CCE63F4}"/>
              </a:ext>
            </a:extLst>
          </p:cNvPr>
          <p:cNvSpPr/>
          <p:nvPr/>
        </p:nvSpPr>
        <p:spPr>
          <a:xfrm>
            <a:off x="843818" y="237900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FD2B8CA-5A62-8D45-3193-FC0EDC61D41D}"/>
              </a:ext>
            </a:extLst>
          </p:cNvPr>
          <p:cNvCxnSpPr>
            <a:cxnSpLocks/>
          </p:cNvCxnSpPr>
          <p:nvPr/>
        </p:nvCxnSpPr>
        <p:spPr>
          <a:xfrm flipV="1">
            <a:off x="2615253" y="2491415"/>
            <a:ext cx="26016" cy="3246785"/>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9C8590-7ED9-E1C0-A9BF-8F689CA26844}"/>
              </a:ext>
            </a:extLst>
          </p:cNvPr>
          <p:cNvCxnSpPr>
            <a:cxnSpLocks/>
          </p:cNvCxnSpPr>
          <p:nvPr/>
        </p:nvCxnSpPr>
        <p:spPr>
          <a:xfrm flipV="1">
            <a:off x="5429085" y="2491415"/>
            <a:ext cx="5212" cy="3240734"/>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DADCF9-66AB-8F20-E995-73A52431C368}"/>
              </a:ext>
            </a:extLst>
          </p:cNvPr>
          <p:cNvCxnSpPr>
            <a:cxnSpLocks/>
          </p:cNvCxnSpPr>
          <p:nvPr/>
        </p:nvCxnSpPr>
        <p:spPr>
          <a:xfrm flipV="1">
            <a:off x="7993943" y="2491415"/>
            <a:ext cx="5212" cy="3240734"/>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A48502-38AB-FBD2-5D28-1CDEF92C74F4}"/>
              </a:ext>
            </a:extLst>
          </p:cNvPr>
          <p:cNvSpPr txBox="1"/>
          <p:nvPr/>
        </p:nvSpPr>
        <p:spPr>
          <a:xfrm>
            <a:off x="2244955" y="2112678"/>
            <a:ext cx="845413" cy="276999"/>
          </a:xfrm>
          <a:prstGeom prst="rect">
            <a:avLst/>
          </a:prstGeom>
          <a:noFill/>
        </p:spPr>
        <p:txBody>
          <a:bodyPr wrap="square" rtlCol="0">
            <a:spAutoFit/>
          </a:bodyPr>
          <a:lstStyle/>
          <a:p>
            <a:r>
              <a:rPr lang="en-US" sz="1200" dirty="0">
                <a:solidFill>
                  <a:srgbClr val="0070C0"/>
                </a:solidFill>
              </a:rPr>
              <a:t>2023.00</a:t>
            </a:r>
          </a:p>
        </p:txBody>
      </p:sp>
      <p:sp>
        <p:nvSpPr>
          <p:cNvPr id="12" name="TextBox 11">
            <a:extLst>
              <a:ext uri="{FF2B5EF4-FFF2-40B4-BE49-F238E27FC236}">
                <a16:creationId xmlns:a16="http://schemas.microsoft.com/office/drawing/2014/main" id="{2CCE718B-2C03-33C0-FAD2-3EBACFC2342B}"/>
              </a:ext>
            </a:extLst>
          </p:cNvPr>
          <p:cNvSpPr txBox="1"/>
          <p:nvPr/>
        </p:nvSpPr>
        <p:spPr>
          <a:xfrm>
            <a:off x="5006378" y="2151950"/>
            <a:ext cx="845413" cy="276999"/>
          </a:xfrm>
          <a:prstGeom prst="rect">
            <a:avLst/>
          </a:prstGeom>
          <a:noFill/>
        </p:spPr>
        <p:txBody>
          <a:bodyPr wrap="square" rtlCol="0">
            <a:spAutoFit/>
          </a:bodyPr>
          <a:lstStyle/>
          <a:p>
            <a:r>
              <a:rPr lang="en-US" sz="1200" dirty="0">
                <a:solidFill>
                  <a:srgbClr val="0070C0"/>
                </a:solidFill>
              </a:rPr>
              <a:t>2028.00</a:t>
            </a:r>
          </a:p>
        </p:txBody>
      </p:sp>
      <p:sp>
        <p:nvSpPr>
          <p:cNvPr id="15" name="TextBox 14">
            <a:extLst>
              <a:ext uri="{FF2B5EF4-FFF2-40B4-BE49-F238E27FC236}">
                <a16:creationId xmlns:a16="http://schemas.microsoft.com/office/drawing/2014/main" id="{88B4F7C4-2A6A-EC94-1AC4-9BF4C4682C74}"/>
              </a:ext>
            </a:extLst>
          </p:cNvPr>
          <p:cNvSpPr txBox="1"/>
          <p:nvPr/>
        </p:nvSpPr>
        <p:spPr>
          <a:xfrm>
            <a:off x="7571236" y="2108659"/>
            <a:ext cx="845413" cy="276999"/>
          </a:xfrm>
          <a:prstGeom prst="rect">
            <a:avLst/>
          </a:prstGeom>
          <a:noFill/>
        </p:spPr>
        <p:txBody>
          <a:bodyPr wrap="square" rtlCol="0">
            <a:spAutoFit/>
          </a:bodyPr>
          <a:lstStyle/>
          <a:p>
            <a:r>
              <a:rPr lang="en-US" sz="1200" dirty="0">
                <a:solidFill>
                  <a:srgbClr val="0070C0"/>
                </a:solidFill>
              </a:rPr>
              <a:t>2033.00</a:t>
            </a:r>
          </a:p>
        </p:txBody>
      </p:sp>
      <p:cxnSp>
        <p:nvCxnSpPr>
          <p:cNvPr id="18" name="Straight Arrow Connector 17">
            <a:extLst>
              <a:ext uri="{FF2B5EF4-FFF2-40B4-BE49-F238E27FC236}">
                <a16:creationId xmlns:a16="http://schemas.microsoft.com/office/drawing/2014/main" id="{DDF52127-1AC8-CC83-1EA9-638FCB89C08F}"/>
              </a:ext>
            </a:extLst>
          </p:cNvPr>
          <p:cNvCxnSpPr>
            <a:cxnSpLocks/>
          </p:cNvCxnSpPr>
          <p:nvPr/>
        </p:nvCxnSpPr>
        <p:spPr>
          <a:xfrm flipH="1" flipV="1">
            <a:off x="3671997" y="3838760"/>
            <a:ext cx="1633532" cy="51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800A77-1303-2B4C-DA58-0E4C992B71DB}"/>
              </a:ext>
            </a:extLst>
          </p:cNvPr>
          <p:cNvCxnSpPr>
            <a:cxnSpLocks/>
          </p:cNvCxnSpPr>
          <p:nvPr/>
        </p:nvCxnSpPr>
        <p:spPr>
          <a:xfrm flipH="1" flipV="1">
            <a:off x="3665783" y="3597275"/>
            <a:ext cx="947167" cy="307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23FFD9F-EE10-A774-6ACF-035C2EE8FAD1}"/>
              </a:ext>
            </a:extLst>
          </p:cNvPr>
          <p:cNvCxnSpPr>
            <a:cxnSpLocks/>
          </p:cNvCxnSpPr>
          <p:nvPr/>
        </p:nvCxnSpPr>
        <p:spPr>
          <a:xfrm>
            <a:off x="2839276" y="3165491"/>
            <a:ext cx="826507" cy="25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2E9083A-1020-E012-7267-3E28C45A3704}"/>
              </a:ext>
            </a:extLst>
          </p:cNvPr>
          <p:cNvCxnSpPr>
            <a:cxnSpLocks/>
          </p:cNvCxnSpPr>
          <p:nvPr/>
        </p:nvCxnSpPr>
        <p:spPr>
          <a:xfrm flipH="1" flipV="1">
            <a:off x="6407957" y="4527062"/>
            <a:ext cx="956551" cy="316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2324543-A47E-A271-8B30-F8C7FFFDE5FA}"/>
              </a:ext>
            </a:extLst>
          </p:cNvPr>
          <p:cNvCxnSpPr>
            <a:cxnSpLocks/>
          </p:cNvCxnSpPr>
          <p:nvPr/>
        </p:nvCxnSpPr>
        <p:spPr>
          <a:xfrm flipH="1" flipV="1">
            <a:off x="6407957" y="4632255"/>
            <a:ext cx="301274" cy="100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4515A0-B454-4D7F-F545-7D295F18B4D8}"/>
              </a:ext>
            </a:extLst>
          </p:cNvPr>
          <p:cNvSpPr txBox="1"/>
          <p:nvPr/>
        </p:nvSpPr>
        <p:spPr>
          <a:xfrm>
            <a:off x="2498958" y="504446"/>
            <a:ext cx="644287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rPr>
              <a:t>A series of new observations are made of the mark at intervals.</a:t>
            </a:r>
          </a:p>
          <a:p>
            <a:pPr marL="285750" indent="-285750">
              <a:buFont typeface="Arial" panose="020B0604020202020204" pitchFamily="34" charset="0"/>
              <a:buChar char="•"/>
            </a:pPr>
            <a:r>
              <a:rPr lang="en-US" sz="1600" dirty="0">
                <a:solidFill>
                  <a:schemeClr val="bg1">
                    <a:lumMod val="50000"/>
                  </a:schemeClr>
                </a:solidFill>
              </a:rPr>
              <a:t>NGS will compute an SEC at the epoch of each observation (large blue symbols).</a:t>
            </a:r>
          </a:p>
          <a:p>
            <a:pPr marL="285750" indent="-285750">
              <a:buFont typeface="Arial" panose="020B0604020202020204" pitchFamily="34" charset="0"/>
              <a:buChar char="•"/>
            </a:pPr>
            <a:r>
              <a:rPr lang="en-US" sz="1600" dirty="0"/>
              <a:t>Observations will be projected forward and backward to the epoch of the REC using IFDM (small blue symbols).</a:t>
            </a:r>
          </a:p>
        </p:txBody>
      </p:sp>
      <p:sp>
        <p:nvSpPr>
          <p:cNvPr id="21" name="Oval 20">
            <a:extLst>
              <a:ext uri="{FF2B5EF4-FFF2-40B4-BE49-F238E27FC236}">
                <a16:creationId xmlns:a16="http://schemas.microsoft.com/office/drawing/2014/main" id="{202529AD-81CF-4AB0-6119-5B84D2517E28}"/>
              </a:ext>
            </a:extLst>
          </p:cNvPr>
          <p:cNvSpPr/>
          <p:nvPr/>
        </p:nvSpPr>
        <p:spPr>
          <a:xfrm>
            <a:off x="3639220" y="3384571"/>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CF8E7DD-1388-CA92-718C-DB5653E8304D}"/>
              </a:ext>
            </a:extLst>
          </p:cNvPr>
          <p:cNvSpPr/>
          <p:nvPr/>
        </p:nvSpPr>
        <p:spPr>
          <a:xfrm>
            <a:off x="6357719" y="4607624"/>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10D7B98-034C-3A5A-74AB-654EC1C77A59}"/>
              </a:ext>
            </a:extLst>
          </p:cNvPr>
          <p:cNvSpPr/>
          <p:nvPr/>
        </p:nvSpPr>
        <p:spPr>
          <a:xfrm>
            <a:off x="6360406" y="4494048"/>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6F537A0-5423-0C6C-E5CE-202082B58E3E}"/>
              </a:ext>
            </a:extLst>
          </p:cNvPr>
          <p:cNvSpPr/>
          <p:nvPr/>
        </p:nvSpPr>
        <p:spPr>
          <a:xfrm>
            <a:off x="3634661" y="3563970"/>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FA22737-680E-589C-FBAB-3C4C26D943BE}"/>
              </a:ext>
            </a:extLst>
          </p:cNvPr>
          <p:cNvSpPr/>
          <p:nvPr/>
        </p:nvSpPr>
        <p:spPr>
          <a:xfrm>
            <a:off x="3628763" y="3805983"/>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17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500"/>
                            </p:stCondLst>
                            <p:childTnLst>
                              <p:par>
                                <p:cTn id="13" presetID="22" presetClass="entr" presetSubtype="4" fill="hold"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250"/>
                            </p:stCondLst>
                            <p:childTnLst>
                              <p:par>
                                <p:cTn id="17" presetID="22" presetClass="entr" presetSubtype="4"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3000"/>
                            </p:stCondLst>
                            <p:childTnLst>
                              <p:par>
                                <p:cTn id="21" presetID="22" presetClass="entr" presetSubtype="4" fill="hold"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750"/>
                            </p:stCondLst>
                            <p:childTnLst>
                              <p:par>
                                <p:cTn id="25" presetID="22" presetClass="entr" presetSubtype="4"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childTnLst>
                          </p:cTn>
                        </p:par>
                        <p:par>
                          <p:cTn id="32" fill="hold">
                            <p:stCondLst>
                              <p:cond delay="5250"/>
                            </p:stCondLst>
                            <p:childTnLst>
                              <p:par>
                                <p:cTn id="33" presetID="22" presetClass="entr" presetSubtype="8" fill="hold" grpId="0" nodeType="after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6000"/>
                            </p:stCondLst>
                            <p:childTnLst>
                              <p:par>
                                <p:cTn id="37" presetID="22" presetClass="entr" presetSubtype="2" fill="hold" nodeType="after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6750"/>
                            </p:stCondLst>
                            <p:childTnLst>
                              <p:par>
                                <p:cTn id="41" presetID="22" presetClass="entr" presetSubtype="2" fill="hold" grpId="0" nodeType="afterEffect">
                                  <p:stCondLst>
                                    <p:cond delay="250"/>
                                  </p:stCondLst>
                                  <p:childTnLst>
                                    <p:set>
                                      <p:cBhvr>
                                        <p:cTn id="42" dur="1" fill="hold">
                                          <p:stCondLst>
                                            <p:cond delay="0"/>
                                          </p:stCondLst>
                                        </p:cTn>
                                        <p:tgtEl>
                                          <p:spTgt spid="34"/>
                                        </p:tgtEl>
                                        <p:attrNameLst>
                                          <p:attrName>style.visibility</p:attrName>
                                        </p:attrNameLst>
                                      </p:cBhvr>
                                      <p:to>
                                        <p:strVal val="visible"/>
                                      </p:to>
                                    </p:set>
                                    <p:animEffect transition="in" filter="wipe(right)">
                                      <p:cBhvr>
                                        <p:cTn id="43" dur="500"/>
                                        <p:tgtEl>
                                          <p:spTgt spid="34"/>
                                        </p:tgtEl>
                                      </p:cBhvr>
                                    </p:animEffect>
                                  </p:childTnLst>
                                </p:cTn>
                              </p:par>
                            </p:childTnLst>
                          </p:cTn>
                        </p:par>
                        <p:par>
                          <p:cTn id="44" fill="hold">
                            <p:stCondLst>
                              <p:cond delay="7500"/>
                            </p:stCondLst>
                            <p:childTnLst>
                              <p:par>
                                <p:cTn id="45" presetID="22" presetClass="entr" presetSubtype="2" fill="hold" nodeType="after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par>
                          <p:cTn id="48" fill="hold">
                            <p:stCondLst>
                              <p:cond delay="8250"/>
                            </p:stCondLst>
                            <p:childTnLst>
                              <p:par>
                                <p:cTn id="49" presetID="22" presetClass="entr" presetSubtype="2" fill="hold" grpId="0" nodeType="afterEffect">
                                  <p:stCondLst>
                                    <p:cond delay="25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childTnLst>
                          </p:cTn>
                        </p:par>
                        <p:par>
                          <p:cTn id="52" fill="hold">
                            <p:stCondLst>
                              <p:cond delay="9000"/>
                            </p:stCondLst>
                            <p:childTnLst>
                              <p:par>
                                <p:cTn id="53" presetID="22" presetClass="entr" presetSubtype="2" fill="hold" nodeType="afterEffect">
                                  <p:stCondLst>
                                    <p:cond delay="250"/>
                                  </p:stCondLst>
                                  <p:childTnLst>
                                    <p:set>
                                      <p:cBhvr>
                                        <p:cTn id="54" dur="1" fill="hold">
                                          <p:stCondLst>
                                            <p:cond delay="0"/>
                                          </p:stCondLst>
                                        </p:cTn>
                                        <p:tgtEl>
                                          <p:spTgt spid="59"/>
                                        </p:tgtEl>
                                        <p:attrNameLst>
                                          <p:attrName>style.visibility</p:attrName>
                                        </p:attrNameLst>
                                      </p:cBhvr>
                                      <p:to>
                                        <p:strVal val="visible"/>
                                      </p:to>
                                    </p:set>
                                    <p:animEffect transition="in" filter="wipe(right)">
                                      <p:cBhvr>
                                        <p:cTn id="55" dur="500"/>
                                        <p:tgtEl>
                                          <p:spTgt spid="59"/>
                                        </p:tgtEl>
                                      </p:cBhvr>
                                    </p:animEffect>
                                  </p:childTnLst>
                                </p:cTn>
                              </p:par>
                            </p:childTnLst>
                          </p:cTn>
                        </p:par>
                        <p:par>
                          <p:cTn id="56" fill="hold">
                            <p:stCondLst>
                              <p:cond delay="9750"/>
                            </p:stCondLst>
                            <p:childTnLst>
                              <p:par>
                                <p:cTn id="57" presetID="22" presetClass="entr" presetSubtype="2" fill="hold" grpId="0" nodeType="afterEffect">
                                  <p:stCondLst>
                                    <p:cond delay="25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10500"/>
                            </p:stCondLst>
                            <p:childTnLst>
                              <p:par>
                                <p:cTn id="61" presetID="22" presetClass="entr" presetSubtype="2" fill="hold" nodeType="afterEffect">
                                  <p:stCondLst>
                                    <p:cond delay="250"/>
                                  </p:stCondLst>
                                  <p:childTnLst>
                                    <p:set>
                                      <p:cBhvr>
                                        <p:cTn id="62" dur="1" fill="hold">
                                          <p:stCondLst>
                                            <p:cond delay="0"/>
                                          </p:stCondLst>
                                        </p:cTn>
                                        <p:tgtEl>
                                          <p:spTgt spid="57"/>
                                        </p:tgtEl>
                                        <p:attrNameLst>
                                          <p:attrName>style.visibility</p:attrName>
                                        </p:attrNameLst>
                                      </p:cBhvr>
                                      <p:to>
                                        <p:strVal val="visible"/>
                                      </p:to>
                                    </p:set>
                                    <p:animEffect transition="in" filter="wipe(right)">
                                      <p:cBhvr>
                                        <p:cTn id="63" dur="500"/>
                                        <p:tgtEl>
                                          <p:spTgt spid="57"/>
                                        </p:tgtEl>
                                      </p:cBhvr>
                                    </p:animEffect>
                                  </p:childTnLst>
                                </p:cTn>
                              </p:par>
                            </p:childTnLst>
                          </p:cTn>
                        </p:par>
                        <p:par>
                          <p:cTn id="64" fill="hold">
                            <p:stCondLst>
                              <p:cond delay="11250"/>
                            </p:stCondLst>
                            <p:childTnLst>
                              <p:par>
                                <p:cTn id="65" presetID="22" presetClass="entr" presetSubtype="2" fill="hold" grpId="0" nodeType="afterEffect">
                                  <p:stCondLst>
                                    <p:cond delay="25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21" grpId="0" animBg="1"/>
      <p:bldP spid="24" grpId="0" animBg="1"/>
      <p:bldP spid="27"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a:extLst>
              <a:ext uri="{FF2B5EF4-FFF2-40B4-BE49-F238E27FC236}">
                <a16:creationId xmlns:a16="http://schemas.microsoft.com/office/drawing/2014/main" id="{B027D8EC-4135-2FE0-4735-D4237F16C59C}"/>
              </a:ext>
            </a:extLst>
          </p:cNvPr>
          <p:cNvCxnSpPr>
            <a:cxnSpLocks/>
          </p:cNvCxnSpPr>
          <p:nvPr/>
        </p:nvCxnSpPr>
        <p:spPr>
          <a:xfrm flipH="1" flipV="1">
            <a:off x="3665783" y="3597275"/>
            <a:ext cx="947167" cy="307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02C710-5A26-3F88-DD4B-758DAB476720}"/>
              </a:ext>
            </a:extLst>
          </p:cNvPr>
          <p:cNvCxnSpPr>
            <a:cxnSpLocks/>
          </p:cNvCxnSpPr>
          <p:nvPr/>
        </p:nvCxnSpPr>
        <p:spPr>
          <a:xfrm flipH="1" flipV="1">
            <a:off x="6407957" y="4527062"/>
            <a:ext cx="956551" cy="316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631D53E-C92B-2541-2A14-316491920DFD}"/>
              </a:ext>
            </a:extLst>
          </p:cNvPr>
          <p:cNvCxnSpPr>
            <a:cxnSpLocks/>
          </p:cNvCxnSpPr>
          <p:nvPr/>
        </p:nvCxnSpPr>
        <p:spPr>
          <a:xfrm flipH="1" flipV="1">
            <a:off x="6407957" y="4632255"/>
            <a:ext cx="301274" cy="100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7995B7-EC4A-8E77-F8F3-B0A9D2A6A070}"/>
              </a:ext>
            </a:extLst>
          </p:cNvPr>
          <p:cNvCxnSpPr>
            <a:cxnSpLocks/>
          </p:cNvCxnSpPr>
          <p:nvPr/>
        </p:nvCxnSpPr>
        <p:spPr>
          <a:xfrm flipV="1">
            <a:off x="3657250" y="2520176"/>
            <a:ext cx="26016" cy="3246785"/>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a:xfrm>
            <a:off x="457200" y="457200"/>
            <a:ext cx="2391226" cy="639763"/>
          </a:xfrm>
        </p:spPr>
        <p:txBody>
          <a:bodyPr/>
          <a:lstStyle/>
          <a:p>
            <a:r>
              <a:rPr lang="en-US" dirty="0"/>
              <a:t>Example</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23</a:t>
            </a:fld>
            <a:endParaRPr lang="en-US"/>
          </a:p>
        </p:txBody>
      </p:sp>
      <p:cxnSp>
        <p:nvCxnSpPr>
          <p:cNvPr id="10" name="Straight Connector 9">
            <a:extLst>
              <a:ext uri="{FF2B5EF4-FFF2-40B4-BE49-F238E27FC236}">
                <a16:creationId xmlns:a16="http://schemas.microsoft.com/office/drawing/2014/main" id="{80D9E44F-411C-D1AE-EB25-FC39E90F43B1}"/>
              </a:ext>
            </a:extLst>
          </p:cNvPr>
          <p:cNvCxnSpPr>
            <a:cxnSpLocks/>
          </p:cNvCxnSpPr>
          <p:nvPr/>
        </p:nvCxnSpPr>
        <p:spPr>
          <a:xfrm flipV="1">
            <a:off x="914400" y="1334316"/>
            <a:ext cx="0" cy="4416638"/>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555430-AE15-F6B7-99D4-E2412622208E}"/>
              </a:ext>
            </a:extLst>
          </p:cNvPr>
          <p:cNvCxnSpPr>
            <a:cxnSpLocks/>
          </p:cNvCxnSpPr>
          <p:nvPr/>
        </p:nvCxnSpPr>
        <p:spPr>
          <a:xfrm flipV="1">
            <a:off x="914398" y="5743590"/>
            <a:ext cx="7137400" cy="17981"/>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2D3670-F081-8D52-59F1-D12FAEFD66B4}"/>
              </a:ext>
            </a:extLst>
          </p:cNvPr>
          <p:cNvSpPr txBox="1"/>
          <p:nvPr/>
        </p:nvSpPr>
        <p:spPr>
          <a:xfrm rot="16200000">
            <a:off x="-164652" y="2952290"/>
            <a:ext cx="1693327" cy="369332"/>
          </a:xfrm>
          <a:prstGeom prst="rect">
            <a:avLst/>
          </a:prstGeom>
          <a:noFill/>
        </p:spPr>
        <p:txBody>
          <a:bodyPr wrap="square" rtlCol="0">
            <a:spAutoFit/>
          </a:bodyPr>
          <a:lstStyle/>
          <a:p>
            <a:r>
              <a:rPr lang="en-US" dirty="0">
                <a:solidFill>
                  <a:srgbClr val="0070C0"/>
                </a:solidFill>
              </a:rPr>
              <a:t>Northing (cm)</a:t>
            </a:r>
          </a:p>
        </p:txBody>
      </p:sp>
      <p:sp>
        <p:nvSpPr>
          <p:cNvPr id="14" name="TextBox 13">
            <a:extLst>
              <a:ext uri="{FF2B5EF4-FFF2-40B4-BE49-F238E27FC236}">
                <a16:creationId xmlns:a16="http://schemas.microsoft.com/office/drawing/2014/main" id="{7902D845-88D4-8149-A29F-4C7050E9C892}"/>
              </a:ext>
            </a:extLst>
          </p:cNvPr>
          <p:cNvSpPr txBox="1"/>
          <p:nvPr/>
        </p:nvSpPr>
        <p:spPr>
          <a:xfrm>
            <a:off x="7984893" y="5565754"/>
            <a:ext cx="688100" cy="369332"/>
          </a:xfrm>
          <a:prstGeom prst="rect">
            <a:avLst/>
          </a:prstGeom>
          <a:noFill/>
        </p:spPr>
        <p:txBody>
          <a:bodyPr wrap="square" rtlCol="0">
            <a:spAutoFit/>
          </a:bodyPr>
          <a:lstStyle/>
          <a:p>
            <a:r>
              <a:rPr lang="en-US" dirty="0">
                <a:solidFill>
                  <a:srgbClr val="0070C0"/>
                </a:solidFill>
              </a:rPr>
              <a:t>Time</a:t>
            </a:r>
          </a:p>
        </p:txBody>
      </p:sp>
      <p:sp>
        <p:nvSpPr>
          <p:cNvPr id="23" name="Oval 22">
            <a:extLst>
              <a:ext uri="{FF2B5EF4-FFF2-40B4-BE49-F238E27FC236}">
                <a16:creationId xmlns:a16="http://schemas.microsoft.com/office/drawing/2014/main" id="{E00023E3-F703-8438-238A-5DE5DCAC6E90}"/>
              </a:ext>
            </a:extLst>
          </p:cNvPr>
          <p:cNvSpPr/>
          <p:nvPr/>
        </p:nvSpPr>
        <p:spPr>
          <a:xfrm>
            <a:off x="2819223" y="3093099"/>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783E83-871B-E173-C05C-D7E3ED5742FA}"/>
              </a:ext>
            </a:extLst>
          </p:cNvPr>
          <p:cNvSpPr/>
          <p:nvPr/>
        </p:nvSpPr>
        <p:spPr>
          <a:xfrm>
            <a:off x="4555229" y="3838760"/>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D87536-476B-25CF-CA55-045645EACF23}"/>
              </a:ext>
            </a:extLst>
          </p:cNvPr>
          <p:cNvSpPr/>
          <p:nvPr/>
        </p:nvSpPr>
        <p:spPr>
          <a:xfrm>
            <a:off x="5237002" y="4283399"/>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92EDAFF-21EF-A269-03AD-27A21FB36C93}"/>
              </a:ext>
            </a:extLst>
          </p:cNvPr>
          <p:cNvCxnSpPr>
            <a:cxnSpLocks/>
          </p:cNvCxnSpPr>
          <p:nvPr/>
        </p:nvCxnSpPr>
        <p:spPr>
          <a:xfrm>
            <a:off x="914398" y="2440390"/>
            <a:ext cx="7132308" cy="2344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2A4B1D5-BF2A-35B0-31E1-9A2741FED673}"/>
              </a:ext>
            </a:extLst>
          </p:cNvPr>
          <p:cNvSpPr txBox="1"/>
          <p:nvPr/>
        </p:nvSpPr>
        <p:spPr>
          <a:xfrm>
            <a:off x="7297783" y="4171163"/>
            <a:ext cx="748923" cy="369332"/>
          </a:xfrm>
          <a:prstGeom prst="rect">
            <a:avLst/>
          </a:prstGeom>
          <a:noFill/>
        </p:spPr>
        <p:txBody>
          <a:bodyPr wrap="none" rtlCol="0">
            <a:spAutoFit/>
          </a:bodyPr>
          <a:lstStyle/>
          <a:p>
            <a:r>
              <a:rPr lang="en-US" dirty="0">
                <a:solidFill>
                  <a:srgbClr val="FF0000"/>
                </a:solidFill>
              </a:rPr>
              <a:t>IFDM</a:t>
            </a:r>
          </a:p>
        </p:txBody>
      </p:sp>
      <p:cxnSp>
        <p:nvCxnSpPr>
          <p:cNvPr id="38" name="Straight Connector 37">
            <a:extLst>
              <a:ext uri="{FF2B5EF4-FFF2-40B4-BE49-F238E27FC236}">
                <a16:creationId xmlns:a16="http://schemas.microsoft.com/office/drawing/2014/main" id="{8FA59CA0-F856-C90F-5377-127A3B187C85}"/>
              </a:ext>
            </a:extLst>
          </p:cNvPr>
          <p:cNvCxnSpPr>
            <a:cxnSpLocks/>
          </p:cNvCxnSpPr>
          <p:nvPr/>
        </p:nvCxnSpPr>
        <p:spPr>
          <a:xfrm flipV="1">
            <a:off x="6407957" y="2502856"/>
            <a:ext cx="5212" cy="3240734"/>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8DA6793-3D76-AE34-2ADB-68F0918925F2}"/>
              </a:ext>
            </a:extLst>
          </p:cNvPr>
          <p:cNvSpPr/>
          <p:nvPr/>
        </p:nvSpPr>
        <p:spPr>
          <a:xfrm>
            <a:off x="6640288" y="4664021"/>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2F5075-6C5D-D663-C378-0CC8BE00084D}"/>
              </a:ext>
            </a:extLst>
          </p:cNvPr>
          <p:cNvSpPr/>
          <p:nvPr/>
        </p:nvSpPr>
        <p:spPr>
          <a:xfrm>
            <a:off x="7303141" y="4784751"/>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FB2A664-09CA-62D6-A65D-84013F29D030}"/>
              </a:ext>
            </a:extLst>
          </p:cNvPr>
          <p:cNvSpPr txBox="1"/>
          <p:nvPr/>
        </p:nvSpPr>
        <p:spPr>
          <a:xfrm>
            <a:off x="2498958" y="504446"/>
            <a:ext cx="644287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A new REC will be computed at each 5 year(?) epoch – using data 2 years prior and 3 years after (red symbols).</a:t>
            </a:r>
          </a:p>
        </p:txBody>
      </p:sp>
      <p:sp>
        <p:nvSpPr>
          <p:cNvPr id="49" name="Oval 48">
            <a:extLst>
              <a:ext uri="{FF2B5EF4-FFF2-40B4-BE49-F238E27FC236}">
                <a16:creationId xmlns:a16="http://schemas.microsoft.com/office/drawing/2014/main" id="{B3169730-1121-625D-8F81-16477CCE63F4}"/>
              </a:ext>
            </a:extLst>
          </p:cNvPr>
          <p:cNvSpPr/>
          <p:nvPr/>
        </p:nvSpPr>
        <p:spPr>
          <a:xfrm>
            <a:off x="843818" y="237900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77E19D-A0CD-A457-28D6-B3D77F1B7917}"/>
              </a:ext>
            </a:extLst>
          </p:cNvPr>
          <p:cNvSpPr txBox="1"/>
          <p:nvPr/>
        </p:nvSpPr>
        <p:spPr>
          <a:xfrm>
            <a:off x="381794" y="5812284"/>
            <a:ext cx="1056711" cy="369332"/>
          </a:xfrm>
          <a:prstGeom prst="rect">
            <a:avLst/>
          </a:prstGeom>
          <a:noFill/>
        </p:spPr>
        <p:txBody>
          <a:bodyPr wrap="square" rtlCol="0">
            <a:spAutoFit/>
          </a:bodyPr>
          <a:lstStyle/>
          <a:p>
            <a:r>
              <a:rPr lang="en-US" dirty="0"/>
              <a:t>2020.00</a:t>
            </a:r>
          </a:p>
        </p:txBody>
      </p:sp>
      <p:sp>
        <p:nvSpPr>
          <p:cNvPr id="7" name="TextBox 6">
            <a:extLst>
              <a:ext uri="{FF2B5EF4-FFF2-40B4-BE49-F238E27FC236}">
                <a16:creationId xmlns:a16="http://schemas.microsoft.com/office/drawing/2014/main" id="{9CCEE812-1958-9762-3FEC-08DCE5838D41}"/>
              </a:ext>
            </a:extLst>
          </p:cNvPr>
          <p:cNvSpPr txBox="1"/>
          <p:nvPr/>
        </p:nvSpPr>
        <p:spPr>
          <a:xfrm>
            <a:off x="3114861" y="5812284"/>
            <a:ext cx="1056711" cy="369332"/>
          </a:xfrm>
          <a:prstGeom prst="rect">
            <a:avLst/>
          </a:prstGeom>
          <a:noFill/>
        </p:spPr>
        <p:txBody>
          <a:bodyPr wrap="square" rtlCol="0">
            <a:spAutoFit/>
          </a:bodyPr>
          <a:lstStyle/>
          <a:p>
            <a:r>
              <a:rPr lang="en-US" dirty="0"/>
              <a:t>2025.00</a:t>
            </a:r>
          </a:p>
        </p:txBody>
      </p:sp>
      <p:sp>
        <p:nvSpPr>
          <p:cNvPr id="8" name="TextBox 7">
            <a:extLst>
              <a:ext uri="{FF2B5EF4-FFF2-40B4-BE49-F238E27FC236}">
                <a16:creationId xmlns:a16="http://schemas.microsoft.com/office/drawing/2014/main" id="{41509491-3C4F-D3C0-1B7D-6FBA3F8B11F0}"/>
              </a:ext>
            </a:extLst>
          </p:cNvPr>
          <p:cNvSpPr txBox="1"/>
          <p:nvPr/>
        </p:nvSpPr>
        <p:spPr>
          <a:xfrm>
            <a:off x="5872038" y="5812284"/>
            <a:ext cx="1073401" cy="369332"/>
          </a:xfrm>
          <a:prstGeom prst="rect">
            <a:avLst/>
          </a:prstGeom>
          <a:noFill/>
        </p:spPr>
        <p:txBody>
          <a:bodyPr wrap="square" rtlCol="0">
            <a:spAutoFit/>
          </a:bodyPr>
          <a:lstStyle/>
          <a:p>
            <a:r>
              <a:rPr lang="en-US" dirty="0"/>
              <a:t>2030.00</a:t>
            </a:r>
          </a:p>
        </p:txBody>
      </p:sp>
      <p:sp>
        <p:nvSpPr>
          <p:cNvPr id="18" name="TextBox 17">
            <a:extLst>
              <a:ext uri="{FF2B5EF4-FFF2-40B4-BE49-F238E27FC236}">
                <a16:creationId xmlns:a16="http://schemas.microsoft.com/office/drawing/2014/main" id="{6081B0CF-F022-B6CB-A009-16AAE88F1A72}"/>
              </a:ext>
            </a:extLst>
          </p:cNvPr>
          <p:cNvSpPr txBox="1"/>
          <p:nvPr/>
        </p:nvSpPr>
        <p:spPr>
          <a:xfrm>
            <a:off x="2244955" y="2112678"/>
            <a:ext cx="845413" cy="276999"/>
          </a:xfrm>
          <a:prstGeom prst="rect">
            <a:avLst/>
          </a:prstGeom>
          <a:noFill/>
        </p:spPr>
        <p:txBody>
          <a:bodyPr wrap="square" rtlCol="0">
            <a:spAutoFit/>
          </a:bodyPr>
          <a:lstStyle/>
          <a:p>
            <a:r>
              <a:rPr lang="en-US" sz="1200" dirty="0"/>
              <a:t>2023.00</a:t>
            </a:r>
          </a:p>
        </p:txBody>
      </p:sp>
      <p:sp>
        <p:nvSpPr>
          <p:cNvPr id="19" name="TextBox 18">
            <a:extLst>
              <a:ext uri="{FF2B5EF4-FFF2-40B4-BE49-F238E27FC236}">
                <a16:creationId xmlns:a16="http://schemas.microsoft.com/office/drawing/2014/main" id="{61064519-673E-CEF3-6FC2-6E877C7129F4}"/>
              </a:ext>
            </a:extLst>
          </p:cNvPr>
          <p:cNvSpPr txBox="1"/>
          <p:nvPr/>
        </p:nvSpPr>
        <p:spPr>
          <a:xfrm>
            <a:off x="5006378" y="2151950"/>
            <a:ext cx="845413" cy="276999"/>
          </a:xfrm>
          <a:prstGeom prst="rect">
            <a:avLst/>
          </a:prstGeom>
          <a:noFill/>
        </p:spPr>
        <p:txBody>
          <a:bodyPr wrap="square" rtlCol="0">
            <a:spAutoFit/>
          </a:bodyPr>
          <a:lstStyle/>
          <a:p>
            <a:r>
              <a:rPr lang="en-US" sz="1200" dirty="0"/>
              <a:t>2028.00</a:t>
            </a:r>
          </a:p>
        </p:txBody>
      </p:sp>
      <p:sp>
        <p:nvSpPr>
          <p:cNvPr id="20" name="TextBox 19">
            <a:extLst>
              <a:ext uri="{FF2B5EF4-FFF2-40B4-BE49-F238E27FC236}">
                <a16:creationId xmlns:a16="http://schemas.microsoft.com/office/drawing/2014/main" id="{59C0C340-C335-27D9-B5F1-E763EA91948D}"/>
              </a:ext>
            </a:extLst>
          </p:cNvPr>
          <p:cNvSpPr txBox="1"/>
          <p:nvPr/>
        </p:nvSpPr>
        <p:spPr>
          <a:xfrm>
            <a:off x="7571236" y="2108659"/>
            <a:ext cx="845413" cy="276999"/>
          </a:xfrm>
          <a:prstGeom prst="rect">
            <a:avLst/>
          </a:prstGeom>
          <a:noFill/>
        </p:spPr>
        <p:txBody>
          <a:bodyPr wrap="square" rtlCol="0">
            <a:spAutoFit/>
          </a:bodyPr>
          <a:lstStyle/>
          <a:p>
            <a:r>
              <a:rPr lang="en-US" sz="1200" dirty="0"/>
              <a:t>2033.00</a:t>
            </a:r>
          </a:p>
        </p:txBody>
      </p:sp>
      <p:cxnSp>
        <p:nvCxnSpPr>
          <p:cNvPr id="27" name="Straight Arrow Connector 26">
            <a:extLst>
              <a:ext uri="{FF2B5EF4-FFF2-40B4-BE49-F238E27FC236}">
                <a16:creationId xmlns:a16="http://schemas.microsoft.com/office/drawing/2014/main" id="{62055F7F-2B1C-B4AF-7F0A-A25EE1F7EC81}"/>
              </a:ext>
            </a:extLst>
          </p:cNvPr>
          <p:cNvCxnSpPr>
            <a:cxnSpLocks/>
          </p:cNvCxnSpPr>
          <p:nvPr/>
        </p:nvCxnSpPr>
        <p:spPr>
          <a:xfrm flipH="1" flipV="1">
            <a:off x="3671997" y="3838760"/>
            <a:ext cx="1633532" cy="51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90CB5E-F783-C454-0C40-3F8D0D97265D}"/>
              </a:ext>
            </a:extLst>
          </p:cNvPr>
          <p:cNvCxnSpPr>
            <a:cxnSpLocks/>
          </p:cNvCxnSpPr>
          <p:nvPr/>
        </p:nvCxnSpPr>
        <p:spPr>
          <a:xfrm>
            <a:off x="2839276" y="3165491"/>
            <a:ext cx="826507" cy="25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DFD1B9-2AA5-8251-10A8-EB1DE778A09B}"/>
              </a:ext>
            </a:extLst>
          </p:cNvPr>
          <p:cNvCxnSpPr>
            <a:cxnSpLocks/>
          </p:cNvCxnSpPr>
          <p:nvPr/>
        </p:nvCxnSpPr>
        <p:spPr>
          <a:xfrm flipV="1">
            <a:off x="2615253" y="2491415"/>
            <a:ext cx="26016" cy="3246785"/>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283F68-9CFB-D94C-8D93-B5ED07D3F13E}"/>
              </a:ext>
            </a:extLst>
          </p:cNvPr>
          <p:cNvCxnSpPr>
            <a:cxnSpLocks/>
          </p:cNvCxnSpPr>
          <p:nvPr/>
        </p:nvCxnSpPr>
        <p:spPr>
          <a:xfrm flipV="1">
            <a:off x="5429085" y="2491415"/>
            <a:ext cx="5212" cy="3240734"/>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8002FE-2CC1-F05E-DE51-6ECD870E9C9D}"/>
              </a:ext>
            </a:extLst>
          </p:cNvPr>
          <p:cNvCxnSpPr>
            <a:cxnSpLocks/>
          </p:cNvCxnSpPr>
          <p:nvPr/>
        </p:nvCxnSpPr>
        <p:spPr>
          <a:xfrm flipV="1">
            <a:off x="7993943" y="2491415"/>
            <a:ext cx="5212" cy="3240734"/>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0F2063D-EB4B-6452-1F57-E602395EC80D}"/>
              </a:ext>
            </a:extLst>
          </p:cNvPr>
          <p:cNvSpPr/>
          <p:nvPr/>
        </p:nvSpPr>
        <p:spPr>
          <a:xfrm>
            <a:off x="3639220" y="3384571"/>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3ECC075-E244-1CF6-2967-B2159B9F3C75}"/>
              </a:ext>
            </a:extLst>
          </p:cNvPr>
          <p:cNvSpPr/>
          <p:nvPr/>
        </p:nvSpPr>
        <p:spPr>
          <a:xfrm>
            <a:off x="3628763" y="3805983"/>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8BA221F-0F10-9F63-2FA7-C4B7E37D0FF4}"/>
              </a:ext>
            </a:extLst>
          </p:cNvPr>
          <p:cNvSpPr/>
          <p:nvPr/>
        </p:nvSpPr>
        <p:spPr>
          <a:xfrm>
            <a:off x="3634661" y="3563970"/>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B7F490-D79C-7DE7-898F-A197A0A7F571}"/>
              </a:ext>
            </a:extLst>
          </p:cNvPr>
          <p:cNvSpPr/>
          <p:nvPr/>
        </p:nvSpPr>
        <p:spPr>
          <a:xfrm>
            <a:off x="6357719" y="4607624"/>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7DD8C74-5096-2163-AA3A-D76A80CAA84D}"/>
              </a:ext>
            </a:extLst>
          </p:cNvPr>
          <p:cNvSpPr/>
          <p:nvPr/>
        </p:nvSpPr>
        <p:spPr>
          <a:xfrm>
            <a:off x="6360406" y="4494048"/>
            <a:ext cx="80255" cy="77768"/>
          </a:xfrm>
          <a:prstGeom prst="ellipse">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F7FC3D9-31E1-AD74-68DA-C3D1528FC896}"/>
              </a:ext>
            </a:extLst>
          </p:cNvPr>
          <p:cNvSpPr/>
          <p:nvPr/>
        </p:nvSpPr>
        <p:spPr>
          <a:xfrm>
            <a:off x="3609798" y="358172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102A6CA-919D-C33B-EAD2-C914F0287377}"/>
              </a:ext>
            </a:extLst>
          </p:cNvPr>
          <p:cNvSpPr/>
          <p:nvPr/>
        </p:nvSpPr>
        <p:spPr>
          <a:xfrm>
            <a:off x="6345697" y="4519161"/>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787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4A5AB651-3089-96DE-6769-F5ADCCCA1776}"/>
              </a:ext>
            </a:extLst>
          </p:cNvPr>
          <p:cNvSpPr txBox="1"/>
          <p:nvPr/>
        </p:nvSpPr>
        <p:spPr>
          <a:xfrm>
            <a:off x="6548626" y="4277734"/>
            <a:ext cx="326715" cy="307777"/>
          </a:xfrm>
          <a:prstGeom prst="rect">
            <a:avLst/>
          </a:prstGeom>
          <a:noFill/>
        </p:spPr>
        <p:txBody>
          <a:bodyPr wrap="square" rtlCol="0">
            <a:spAutoFit/>
          </a:bodyPr>
          <a:lstStyle/>
          <a:p>
            <a:r>
              <a:rPr lang="en-US" sz="1400" dirty="0"/>
              <a:t>?</a:t>
            </a:r>
          </a:p>
        </p:txBody>
      </p:sp>
      <p:sp>
        <p:nvSpPr>
          <p:cNvPr id="46" name="TextBox 45">
            <a:extLst>
              <a:ext uri="{FF2B5EF4-FFF2-40B4-BE49-F238E27FC236}">
                <a16:creationId xmlns:a16="http://schemas.microsoft.com/office/drawing/2014/main" id="{1891EBB1-BD67-E69B-F1D8-96FAF702C563}"/>
              </a:ext>
            </a:extLst>
          </p:cNvPr>
          <p:cNvSpPr txBox="1"/>
          <p:nvPr/>
        </p:nvSpPr>
        <p:spPr>
          <a:xfrm>
            <a:off x="3826185" y="3337560"/>
            <a:ext cx="326715" cy="307777"/>
          </a:xfrm>
          <a:prstGeom prst="rect">
            <a:avLst/>
          </a:prstGeom>
          <a:noFill/>
        </p:spPr>
        <p:txBody>
          <a:bodyPr wrap="square" rtlCol="0">
            <a:spAutoFit/>
          </a:bodyPr>
          <a:lstStyle/>
          <a:p>
            <a:r>
              <a:rPr lang="en-US" sz="1400" dirty="0"/>
              <a:t>?</a:t>
            </a:r>
          </a:p>
        </p:txBody>
      </p:sp>
      <p:cxnSp>
        <p:nvCxnSpPr>
          <p:cNvPr id="37" name="Straight Connector 36">
            <a:extLst>
              <a:ext uri="{FF2B5EF4-FFF2-40B4-BE49-F238E27FC236}">
                <a16:creationId xmlns:a16="http://schemas.microsoft.com/office/drawing/2014/main" id="{B17995B7-EC4A-8E77-F8F3-B0A9D2A6A070}"/>
              </a:ext>
            </a:extLst>
          </p:cNvPr>
          <p:cNvCxnSpPr>
            <a:cxnSpLocks/>
          </p:cNvCxnSpPr>
          <p:nvPr/>
        </p:nvCxnSpPr>
        <p:spPr>
          <a:xfrm flipV="1">
            <a:off x="3657250" y="2520176"/>
            <a:ext cx="26016" cy="3246785"/>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a:xfrm>
            <a:off x="457200" y="457200"/>
            <a:ext cx="2391226" cy="639763"/>
          </a:xfrm>
        </p:spPr>
        <p:txBody>
          <a:bodyPr/>
          <a:lstStyle/>
          <a:p>
            <a:r>
              <a:rPr lang="en-US" dirty="0"/>
              <a:t>Example</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24</a:t>
            </a:fld>
            <a:endParaRPr lang="en-US"/>
          </a:p>
        </p:txBody>
      </p:sp>
      <p:cxnSp>
        <p:nvCxnSpPr>
          <p:cNvPr id="10" name="Straight Connector 9">
            <a:extLst>
              <a:ext uri="{FF2B5EF4-FFF2-40B4-BE49-F238E27FC236}">
                <a16:creationId xmlns:a16="http://schemas.microsoft.com/office/drawing/2014/main" id="{80D9E44F-411C-D1AE-EB25-FC39E90F43B1}"/>
              </a:ext>
            </a:extLst>
          </p:cNvPr>
          <p:cNvCxnSpPr>
            <a:cxnSpLocks/>
          </p:cNvCxnSpPr>
          <p:nvPr/>
        </p:nvCxnSpPr>
        <p:spPr>
          <a:xfrm flipV="1">
            <a:off x="914400" y="1334316"/>
            <a:ext cx="0" cy="4416638"/>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555430-AE15-F6B7-99D4-E2412622208E}"/>
              </a:ext>
            </a:extLst>
          </p:cNvPr>
          <p:cNvCxnSpPr>
            <a:cxnSpLocks/>
          </p:cNvCxnSpPr>
          <p:nvPr/>
        </p:nvCxnSpPr>
        <p:spPr>
          <a:xfrm flipV="1">
            <a:off x="914398" y="5743590"/>
            <a:ext cx="7137400" cy="17981"/>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2D3670-F081-8D52-59F1-D12FAEFD66B4}"/>
              </a:ext>
            </a:extLst>
          </p:cNvPr>
          <p:cNvSpPr txBox="1"/>
          <p:nvPr/>
        </p:nvSpPr>
        <p:spPr>
          <a:xfrm rot="16200000">
            <a:off x="-164652" y="2952290"/>
            <a:ext cx="1693327" cy="369332"/>
          </a:xfrm>
          <a:prstGeom prst="rect">
            <a:avLst/>
          </a:prstGeom>
          <a:noFill/>
        </p:spPr>
        <p:txBody>
          <a:bodyPr wrap="square" rtlCol="0">
            <a:spAutoFit/>
          </a:bodyPr>
          <a:lstStyle/>
          <a:p>
            <a:r>
              <a:rPr lang="en-US" dirty="0">
                <a:solidFill>
                  <a:srgbClr val="0070C0"/>
                </a:solidFill>
              </a:rPr>
              <a:t>Northing (cm)</a:t>
            </a:r>
          </a:p>
        </p:txBody>
      </p:sp>
      <p:sp>
        <p:nvSpPr>
          <p:cNvPr id="14" name="TextBox 13">
            <a:extLst>
              <a:ext uri="{FF2B5EF4-FFF2-40B4-BE49-F238E27FC236}">
                <a16:creationId xmlns:a16="http://schemas.microsoft.com/office/drawing/2014/main" id="{7902D845-88D4-8149-A29F-4C7050E9C892}"/>
              </a:ext>
            </a:extLst>
          </p:cNvPr>
          <p:cNvSpPr txBox="1"/>
          <p:nvPr/>
        </p:nvSpPr>
        <p:spPr>
          <a:xfrm>
            <a:off x="7984893" y="5565754"/>
            <a:ext cx="688100" cy="369332"/>
          </a:xfrm>
          <a:prstGeom prst="rect">
            <a:avLst/>
          </a:prstGeom>
          <a:noFill/>
        </p:spPr>
        <p:txBody>
          <a:bodyPr wrap="square" rtlCol="0">
            <a:spAutoFit/>
          </a:bodyPr>
          <a:lstStyle/>
          <a:p>
            <a:r>
              <a:rPr lang="en-US" dirty="0">
                <a:solidFill>
                  <a:srgbClr val="0070C0"/>
                </a:solidFill>
              </a:rPr>
              <a:t>Time</a:t>
            </a:r>
          </a:p>
        </p:txBody>
      </p:sp>
      <p:cxnSp>
        <p:nvCxnSpPr>
          <p:cNvPr id="28" name="Straight Arrow Connector 27">
            <a:extLst>
              <a:ext uri="{FF2B5EF4-FFF2-40B4-BE49-F238E27FC236}">
                <a16:creationId xmlns:a16="http://schemas.microsoft.com/office/drawing/2014/main" id="{F92EDAFF-21EF-A269-03AD-27A21FB36C93}"/>
              </a:ext>
            </a:extLst>
          </p:cNvPr>
          <p:cNvCxnSpPr>
            <a:cxnSpLocks/>
          </p:cNvCxnSpPr>
          <p:nvPr/>
        </p:nvCxnSpPr>
        <p:spPr>
          <a:xfrm>
            <a:off x="914398" y="2440390"/>
            <a:ext cx="7132308" cy="2344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2A4B1D5-BF2A-35B0-31E1-9A2741FED673}"/>
              </a:ext>
            </a:extLst>
          </p:cNvPr>
          <p:cNvSpPr txBox="1"/>
          <p:nvPr/>
        </p:nvSpPr>
        <p:spPr>
          <a:xfrm>
            <a:off x="7297783" y="4171163"/>
            <a:ext cx="748923" cy="369332"/>
          </a:xfrm>
          <a:prstGeom prst="rect">
            <a:avLst/>
          </a:prstGeom>
          <a:noFill/>
        </p:spPr>
        <p:txBody>
          <a:bodyPr wrap="none" rtlCol="0">
            <a:spAutoFit/>
          </a:bodyPr>
          <a:lstStyle/>
          <a:p>
            <a:r>
              <a:rPr lang="en-US" dirty="0">
                <a:solidFill>
                  <a:srgbClr val="FF0000"/>
                </a:solidFill>
              </a:rPr>
              <a:t>IFDM</a:t>
            </a:r>
          </a:p>
        </p:txBody>
      </p:sp>
      <p:cxnSp>
        <p:nvCxnSpPr>
          <p:cNvPr id="38" name="Straight Connector 37">
            <a:extLst>
              <a:ext uri="{FF2B5EF4-FFF2-40B4-BE49-F238E27FC236}">
                <a16:creationId xmlns:a16="http://schemas.microsoft.com/office/drawing/2014/main" id="{8FA59CA0-F856-C90F-5377-127A3B187C85}"/>
              </a:ext>
            </a:extLst>
          </p:cNvPr>
          <p:cNvCxnSpPr>
            <a:cxnSpLocks/>
          </p:cNvCxnSpPr>
          <p:nvPr/>
        </p:nvCxnSpPr>
        <p:spPr>
          <a:xfrm flipV="1">
            <a:off x="6407957" y="2502856"/>
            <a:ext cx="5212" cy="3240734"/>
          </a:xfrm>
          <a:prstGeom prst="line">
            <a:avLst/>
          </a:prstGeom>
          <a:ln w="127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B2A664-09CA-62D6-A65D-84013F29D030}"/>
              </a:ext>
            </a:extLst>
          </p:cNvPr>
          <p:cNvSpPr txBox="1"/>
          <p:nvPr/>
        </p:nvSpPr>
        <p:spPr>
          <a:xfrm>
            <a:off x="2498958" y="504446"/>
            <a:ext cx="644287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WHAT HAPPENS IF NO NEW DATA ARE SUBMITTED TO NGS?</a:t>
            </a:r>
          </a:p>
          <a:p>
            <a:pPr marL="285750" indent="-285750">
              <a:buFont typeface="Arial" panose="020B0604020202020204" pitchFamily="34" charset="0"/>
              <a:buChar char="•"/>
            </a:pPr>
            <a:r>
              <a:rPr lang="en-US" sz="1600" dirty="0"/>
              <a:t>The future RECs will follow the initial IFDM, not the actual motion, leading to an uncertain future (white symbols).</a:t>
            </a:r>
          </a:p>
          <a:p>
            <a:pPr marL="285750" indent="-285750">
              <a:buFont typeface="Arial" panose="020B0604020202020204" pitchFamily="34" charset="0"/>
              <a:buChar char="•"/>
            </a:pPr>
            <a:r>
              <a:rPr lang="en-US" sz="1600" dirty="0"/>
              <a:t>Eventually in the absence of observations NGS will stop creating future RECs for that mark.</a:t>
            </a:r>
          </a:p>
        </p:txBody>
      </p:sp>
      <p:sp>
        <p:nvSpPr>
          <p:cNvPr id="49" name="Oval 48">
            <a:extLst>
              <a:ext uri="{FF2B5EF4-FFF2-40B4-BE49-F238E27FC236}">
                <a16:creationId xmlns:a16="http://schemas.microsoft.com/office/drawing/2014/main" id="{B3169730-1121-625D-8F81-16477CCE63F4}"/>
              </a:ext>
            </a:extLst>
          </p:cNvPr>
          <p:cNvSpPr/>
          <p:nvPr/>
        </p:nvSpPr>
        <p:spPr>
          <a:xfrm>
            <a:off x="843818" y="237900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77E19D-A0CD-A457-28D6-B3D77F1B7917}"/>
              </a:ext>
            </a:extLst>
          </p:cNvPr>
          <p:cNvSpPr txBox="1"/>
          <p:nvPr/>
        </p:nvSpPr>
        <p:spPr>
          <a:xfrm>
            <a:off x="381794" y="5812284"/>
            <a:ext cx="1056711" cy="369332"/>
          </a:xfrm>
          <a:prstGeom prst="rect">
            <a:avLst/>
          </a:prstGeom>
          <a:noFill/>
        </p:spPr>
        <p:txBody>
          <a:bodyPr wrap="square" rtlCol="0">
            <a:spAutoFit/>
          </a:bodyPr>
          <a:lstStyle/>
          <a:p>
            <a:r>
              <a:rPr lang="en-US" dirty="0"/>
              <a:t>2020.00</a:t>
            </a:r>
          </a:p>
        </p:txBody>
      </p:sp>
      <p:sp>
        <p:nvSpPr>
          <p:cNvPr id="7" name="TextBox 6">
            <a:extLst>
              <a:ext uri="{FF2B5EF4-FFF2-40B4-BE49-F238E27FC236}">
                <a16:creationId xmlns:a16="http://schemas.microsoft.com/office/drawing/2014/main" id="{9CCEE812-1958-9762-3FEC-08DCE5838D41}"/>
              </a:ext>
            </a:extLst>
          </p:cNvPr>
          <p:cNvSpPr txBox="1"/>
          <p:nvPr/>
        </p:nvSpPr>
        <p:spPr>
          <a:xfrm>
            <a:off x="3114861" y="5812284"/>
            <a:ext cx="1056711" cy="369332"/>
          </a:xfrm>
          <a:prstGeom prst="rect">
            <a:avLst/>
          </a:prstGeom>
          <a:noFill/>
        </p:spPr>
        <p:txBody>
          <a:bodyPr wrap="square" rtlCol="0">
            <a:spAutoFit/>
          </a:bodyPr>
          <a:lstStyle/>
          <a:p>
            <a:r>
              <a:rPr lang="en-US" dirty="0"/>
              <a:t>2025.00</a:t>
            </a:r>
          </a:p>
        </p:txBody>
      </p:sp>
      <p:sp>
        <p:nvSpPr>
          <p:cNvPr id="8" name="TextBox 7">
            <a:extLst>
              <a:ext uri="{FF2B5EF4-FFF2-40B4-BE49-F238E27FC236}">
                <a16:creationId xmlns:a16="http://schemas.microsoft.com/office/drawing/2014/main" id="{41509491-3C4F-D3C0-1B7D-6FBA3F8B11F0}"/>
              </a:ext>
            </a:extLst>
          </p:cNvPr>
          <p:cNvSpPr txBox="1"/>
          <p:nvPr/>
        </p:nvSpPr>
        <p:spPr>
          <a:xfrm>
            <a:off x="5872038" y="5812284"/>
            <a:ext cx="1073401" cy="369332"/>
          </a:xfrm>
          <a:prstGeom prst="rect">
            <a:avLst/>
          </a:prstGeom>
          <a:noFill/>
        </p:spPr>
        <p:txBody>
          <a:bodyPr wrap="square" rtlCol="0">
            <a:spAutoFit/>
          </a:bodyPr>
          <a:lstStyle/>
          <a:p>
            <a:r>
              <a:rPr lang="en-US" dirty="0"/>
              <a:t>2030.00</a:t>
            </a:r>
          </a:p>
        </p:txBody>
      </p:sp>
      <p:sp>
        <p:nvSpPr>
          <p:cNvPr id="18" name="TextBox 17">
            <a:extLst>
              <a:ext uri="{FF2B5EF4-FFF2-40B4-BE49-F238E27FC236}">
                <a16:creationId xmlns:a16="http://schemas.microsoft.com/office/drawing/2014/main" id="{6081B0CF-F022-B6CB-A009-16AAE88F1A72}"/>
              </a:ext>
            </a:extLst>
          </p:cNvPr>
          <p:cNvSpPr txBox="1"/>
          <p:nvPr/>
        </p:nvSpPr>
        <p:spPr>
          <a:xfrm>
            <a:off x="2244955" y="2112678"/>
            <a:ext cx="845413" cy="276999"/>
          </a:xfrm>
          <a:prstGeom prst="rect">
            <a:avLst/>
          </a:prstGeom>
          <a:noFill/>
        </p:spPr>
        <p:txBody>
          <a:bodyPr wrap="square" rtlCol="0">
            <a:spAutoFit/>
          </a:bodyPr>
          <a:lstStyle/>
          <a:p>
            <a:r>
              <a:rPr lang="en-US" sz="1200" dirty="0"/>
              <a:t>2023.00</a:t>
            </a:r>
          </a:p>
        </p:txBody>
      </p:sp>
      <p:sp>
        <p:nvSpPr>
          <p:cNvPr id="19" name="TextBox 18">
            <a:extLst>
              <a:ext uri="{FF2B5EF4-FFF2-40B4-BE49-F238E27FC236}">
                <a16:creationId xmlns:a16="http://schemas.microsoft.com/office/drawing/2014/main" id="{61064519-673E-CEF3-6FC2-6E877C7129F4}"/>
              </a:ext>
            </a:extLst>
          </p:cNvPr>
          <p:cNvSpPr txBox="1"/>
          <p:nvPr/>
        </p:nvSpPr>
        <p:spPr>
          <a:xfrm>
            <a:off x="5006378" y="2151950"/>
            <a:ext cx="845413" cy="276999"/>
          </a:xfrm>
          <a:prstGeom prst="rect">
            <a:avLst/>
          </a:prstGeom>
          <a:noFill/>
        </p:spPr>
        <p:txBody>
          <a:bodyPr wrap="square" rtlCol="0">
            <a:spAutoFit/>
          </a:bodyPr>
          <a:lstStyle/>
          <a:p>
            <a:r>
              <a:rPr lang="en-US" sz="1200" dirty="0"/>
              <a:t>2028.00</a:t>
            </a:r>
          </a:p>
        </p:txBody>
      </p:sp>
      <p:sp>
        <p:nvSpPr>
          <p:cNvPr id="20" name="TextBox 19">
            <a:extLst>
              <a:ext uri="{FF2B5EF4-FFF2-40B4-BE49-F238E27FC236}">
                <a16:creationId xmlns:a16="http://schemas.microsoft.com/office/drawing/2014/main" id="{59C0C340-C335-27D9-B5F1-E763EA91948D}"/>
              </a:ext>
            </a:extLst>
          </p:cNvPr>
          <p:cNvSpPr txBox="1"/>
          <p:nvPr/>
        </p:nvSpPr>
        <p:spPr>
          <a:xfrm>
            <a:off x="7571236" y="2108659"/>
            <a:ext cx="845413" cy="276999"/>
          </a:xfrm>
          <a:prstGeom prst="rect">
            <a:avLst/>
          </a:prstGeom>
          <a:noFill/>
        </p:spPr>
        <p:txBody>
          <a:bodyPr wrap="square" rtlCol="0">
            <a:spAutoFit/>
          </a:bodyPr>
          <a:lstStyle/>
          <a:p>
            <a:r>
              <a:rPr lang="en-US" sz="1200" dirty="0"/>
              <a:t>2033.00</a:t>
            </a:r>
          </a:p>
        </p:txBody>
      </p:sp>
      <p:cxnSp>
        <p:nvCxnSpPr>
          <p:cNvPr id="39" name="Straight Connector 38">
            <a:extLst>
              <a:ext uri="{FF2B5EF4-FFF2-40B4-BE49-F238E27FC236}">
                <a16:creationId xmlns:a16="http://schemas.microsoft.com/office/drawing/2014/main" id="{E5DFD1B9-2AA5-8251-10A8-EB1DE778A09B}"/>
              </a:ext>
            </a:extLst>
          </p:cNvPr>
          <p:cNvCxnSpPr>
            <a:cxnSpLocks/>
          </p:cNvCxnSpPr>
          <p:nvPr/>
        </p:nvCxnSpPr>
        <p:spPr>
          <a:xfrm flipV="1">
            <a:off x="2615253" y="2491415"/>
            <a:ext cx="26016" cy="3246785"/>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283F68-9CFB-D94C-8D93-B5ED07D3F13E}"/>
              </a:ext>
            </a:extLst>
          </p:cNvPr>
          <p:cNvCxnSpPr>
            <a:cxnSpLocks/>
          </p:cNvCxnSpPr>
          <p:nvPr/>
        </p:nvCxnSpPr>
        <p:spPr>
          <a:xfrm flipV="1">
            <a:off x="5429085" y="2491415"/>
            <a:ext cx="5212" cy="3240734"/>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8002FE-2CC1-F05E-DE51-6ECD870E9C9D}"/>
              </a:ext>
            </a:extLst>
          </p:cNvPr>
          <p:cNvCxnSpPr>
            <a:cxnSpLocks/>
          </p:cNvCxnSpPr>
          <p:nvPr/>
        </p:nvCxnSpPr>
        <p:spPr>
          <a:xfrm flipV="1">
            <a:off x="7993943" y="2491415"/>
            <a:ext cx="5212" cy="3240734"/>
          </a:xfrm>
          <a:prstGeom prst="line">
            <a:avLst/>
          </a:prstGeom>
          <a:ln w="12700">
            <a:solidFill>
              <a:srgbClr val="0070C0"/>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32E6AC2-4A8D-A53C-43D8-2E623BC98867}"/>
              </a:ext>
            </a:extLst>
          </p:cNvPr>
          <p:cNvSpPr/>
          <p:nvPr/>
        </p:nvSpPr>
        <p:spPr>
          <a:xfrm>
            <a:off x="3601739" y="3280370"/>
            <a:ext cx="137886" cy="1448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51B9C76-94DA-4679-1B8E-FE7A25DEA83E}"/>
              </a:ext>
            </a:extLst>
          </p:cNvPr>
          <p:cNvSpPr/>
          <p:nvPr/>
        </p:nvSpPr>
        <p:spPr>
          <a:xfrm>
            <a:off x="6343319" y="4180209"/>
            <a:ext cx="137886" cy="1448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4E1CBB9D-B0C3-8051-FAE4-3E754C399E1E}"/>
              </a:ext>
            </a:extLst>
          </p:cNvPr>
          <p:cNvCxnSpPr/>
          <p:nvPr/>
        </p:nvCxnSpPr>
        <p:spPr>
          <a:xfrm>
            <a:off x="3790950" y="3352800"/>
            <a:ext cx="371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58EE85-5B0D-2AD1-0B39-32AEE1A4059C}"/>
              </a:ext>
            </a:extLst>
          </p:cNvPr>
          <p:cNvCxnSpPr/>
          <p:nvPr/>
        </p:nvCxnSpPr>
        <p:spPr>
          <a:xfrm>
            <a:off x="3781425" y="3645337"/>
            <a:ext cx="371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889EE3-90D5-3E5E-3575-C147A9123D68}"/>
              </a:ext>
            </a:extLst>
          </p:cNvPr>
          <p:cNvCxnSpPr/>
          <p:nvPr/>
        </p:nvCxnSpPr>
        <p:spPr>
          <a:xfrm>
            <a:off x="6526247" y="4582811"/>
            <a:ext cx="371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805B2A-A690-64C5-2A22-D1BD1FAF3367}"/>
              </a:ext>
            </a:extLst>
          </p:cNvPr>
          <p:cNvCxnSpPr/>
          <p:nvPr/>
        </p:nvCxnSpPr>
        <p:spPr>
          <a:xfrm>
            <a:off x="6526247" y="4256888"/>
            <a:ext cx="3714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B7EBABA-09C8-F257-8016-E8CF423D00B0}"/>
              </a:ext>
            </a:extLst>
          </p:cNvPr>
          <p:cNvSpPr/>
          <p:nvPr/>
        </p:nvSpPr>
        <p:spPr>
          <a:xfrm>
            <a:off x="3609798" y="3581725"/>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7A32A28-6EA8-EB2E-9849-43F66DDC5BDE}"/>
              </a:ext>
            </a:extLst>
          </p:cNvPr>
          <p:cNvSpPr/>
          <p:nvPr/>
        </p:nvSpPr>
        <p:spPr>
          <a:xfrm>
            <a:off x="6345697" y="4519161"/>
            <a:ext cx="137886" cy="14486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446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500"/>
                            </p:stCondLst>
                            <p:childTnLst>
                              <p:par>
                                <p:cTn id="9" presetID="22" presetClass="entr" presetSubtype="8"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3000"/>
                            </p:stCondLst>
                            <p:childTnLst>
                              <p:par>
                                <p:cTn id="17" presetID="22" presetClass="entr" presetSubtype="8" fill="hold" nodeType="afterEffect">
                                  <p:stCondLst>
                                    <p:cond delay="25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3750"/>
                            </p:stCondLst>
                            <p:childTnLst>
                              <p:par>
                                <p:cTn id="21" presetID="22" presetClass="entr" presetSubtype="8" fill="hold" grpId="0" nodeType="afterEffect">
                                  <p:stCondLst>
                                    <p:cond delay="25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4500"/>
                            </p:stCondLst>
                            <p:childTnLst>
                              <p:par>
                                <p:cTn id="25" presetID="22" presetClass="entr" presetSubtype="8" fill="hold" nodeType="afterEffect">
                                  <p:stCondLst>
                                    <p:cond delay="25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5250"/>
                            </p:stCondLst>
                            <p:childTnLst>
                              <p:par>
                                <p:cTn id="29" presetID="22" presetClass="entr" presetSubtype="4" fill="hold" nodeType="afterEffect">
                                  <p:stCondLst>
                                    <p:cond delay="25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par>
                          <p:cTn id="32" fill="hold">
                            <p:stCondLst>
                              <p:cond delay="6000"/>
                            </p:stCondLst>
                            <p:childTnLst>
                              <p:par>
                                <p:cTn id="33" presetID="22" presetClass="entr" presetSubtype="8" fill="hold" grpId="0" nodeType="afterEffect">
                                  <p:stCondLst>
                                    <p:cond delay="25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6" grpId="0"/>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CD6C-7D4C-F04B-3A69-4921826D5791}"/>
              </a:ext>
            </a:extLst>
          </p:cNvPr>
          <p:cNvSpPr>
            <a:spLocks noGrp="1"/>
          </p:cNvSpPr>
          <p:nvPr>
            <p:ph type="title"/>
          </p:nvPr>
        </p:nvSpPr>
        <p:spPr/>
        <p:txBody>
          <a:bodyPr/>
          <a:lstStyle/>
          <a:p>
            <a:r>
              <a:rPr lang="en-US" dirty="0"/>
              <a:t>Height Determinations</a:t>
            </a:r>
          </a:p>
        </p:txBody>
      </p:sp>
      <p:sp>
        <p:nvSpPr>
          <p:cNvPr id="3" name="Content Placeholder 2">
            <a:extLst>
              <a:ext uri="{FF2B5EF4-FFF2-40B4-BE49-F238E27FC236}">
                <a16:creationId xmlns:a16="http://schemas.microsoft.com/office/drawing/2014/main" id="{B15E079E-37B1-842E-9B02-10A58BDEC9A0}"/>
              </a:ext>
            </a:extLst>
          </p:cNvPr>
          <p:cNvSpPr>
            <a:spLocks noGrp="1"/>
          </p:cNvSpPr>
          <p:nvPr>
            <p:ph idx="1"/>
          </p:nvPr>
        </p:nvSpPr>
        <p:spPr/>
        <p:txBody>
          <a:bodyPr/>
          <a:lstStyle/>
          <a:p>
            <a:r>
              <a:rPr lang="en-US" i="1" dirty="0">
                <a:solidFill>
                  <a:srgbClr val="FF0000"/>
                </a:solidFill>
              </a:rPr>
              <a:t>North American Pacific Geopotential Datum of 2022 (NAPGD2022).</a:t>
            </a:r>
          </a:p>
          <a:p>
            <a:r>
              <a:rPr lang="en-US" dirty="0"/>
              <a:t>Users can and should use the H=h-N approach to create and to verify all control benchmarks in the new orthometric height datum: </a:t>
            </a:r>
          </a:p>
          <a:p>
            <a:pPr lvl="1"/>
            <a:r>
              <a:rPr lang="en-US" sz="2400" dirty="0"/>
              <a:t>Subsidence and ground motion are automatically taken into account.</a:t>
            </a:r>
          </a:p>
          <a:p>
            <a:pPr lvl="1"/>
            <a:r>
              <a:rPr lang="en-US" sz="2400" dirty="0"/>
              <a:t>No need to run long lines of leveling.</a:t>
            </a:r>
          </a:p>
          <a:p>
            <a:pPr lvl="1"/>
            <a:r>
              <a:rPr lang="en-US" sz="2400" dirty="0"/>
              <a:t>Leveling should still be used in local surveys between control benchmarks.</a:t>
            </a:r>
          </a:p>
          <a:p>
            <a:pPr marL="0" indent="0">
              <a:buNone/>
            </a:pPr>
            <a:endParaRPr lang="en-US" dirty="0"/>
          </a:p>
        </p:txBody>
      </p:sp>
      <p:sp>
        <p:nvSpPr>
          <p:cNvPr id="4" name="Date Placeholder 3">
            <a:extLst>
              <a:ext uri="{FF2B5EF4-FFF2-40B4-BE49-F238E27FC236}">
                <a16:creationId xmlns:a16="http://schemas.microsoft.com/office/drawing/2014/main" id="{F8FA8AFE-3D90-4C18-A364-12C1E18A4D99}"/>
              </a:ext>
            </a:extLst>
          </p:cNvPr>
          <p:cNvSpPr>
            <a:spLocks noGrp="1"/>
          </p:cNvSpPr>
          <p:nvPr>
            <p:ph type="dt" sz="half" idx="10"/>
          </p:nvPr>
        </p:nvSpPr>
        <p:spPr/>
        <p:txBody>
          <a:bodyPr/>
          <a:lstStyle/>
          <a:p>
            <a:pPr>
              <a:defRPr/>
            </a:pPr>
            <a:r>
              <a:rPr lang="en-US" dirty="0"/>
              <a:t>2024-10-30</a:t>
            </a:r>
          </a:p>
        </p:txBody>
      </p:sp>
      <p:sp>
        <p:nvSpPr>
          <p:cNvPr id="5" name="Footer Placeholder 4">
            <a:extLst>
              <a:ext uri="{FF2B5EF4-FFF2-40B4-BE49-F238E27FC236}">
                <a16:creationId xmlns:a16="http://schemas.microsoft.com/office/drawing/2014/main" id="{78C2340E-0445-4740-9E4F-0FABC4AA6102}"/>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E8B1C849-8BC9-14FE-A80B-D9189CE0E219}"/>
              </a:ext>
            </a:extLst>
          </p:cNvPr>
          <p:cNvSpPr>
            <a:spLocks noGrp="1"/>
          </p:cNvSpPr>
          <p:nvPr>
            <p:ph type="sldNum" sz="quarter" idx="12"/>
          </p:nvPr>
        </p:nvSpPr>
        <p:spPr/>
        <p:txBody>
          <a:bodyPr/>
          <a:lstStyle/>
          <a:p>
            <a:pPr>
              <a:defRPr/>
            </a:pPr>
            <a:fld id="{E220C3D0-729A-4A15-8E23-72CBC95666E6}" type="slidenum">
              <a:rPr lang="en-US" smtClean="0"/>
              <a:pPr>
                <a:defRPr/>
              </a:pPr>
              <a:t>25</a:t>
            </a:fld>
            <a:endParaRPr lang="en-US"/>
          </a:p>
        </p:txBody>
      </p:sp>
    </p:spTree>
    <p:extLst>
      <p:ext uri="{BB962C8B-B14F-4D97-AF65-F5344CB8AC3E}">
        <p14:creationId xmlns:p14="http://schemas.microsoft.com/office/powerpoint/2010/main" val="2654515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CE0E-8098-3919-B44A-5D972B354F8C}"/>
              </a:ext>
            </a:extLst>
          </p:cNvPr>
          <p:cNvSpPr>
            <a:spLocks noGrp="1"/>
          </p:cNvSpPr>
          <p:nvPr>
            <p:ph type="title"/>
          </p:nvPr>
        </p:nvSpPr>
        <p:spPr/>
        <p:txBody>
          <a:bodyPr/>
          <a:lstStyle/>
          <a:p>
            <a:r>
              <a:rPr lang="en-US" dirty="0"/>
              <a:t>Height Determinations</a:t>
            </a:r>
          </a:p>
        </p:txBody>
      </p:sp>
      <p:sp>
        <p:nvSpPr>
          <p:cNvPr id="3" name="Content Placeholder 2">
            <a:extLst>
              <a:ext uri="{FF2B5EF4-FFF2-40B4-BE49-F238E27FC236}">
                <a16:creationId xmlns:a16="http://schemas.microsoft.com/office/drawing/2014/main" id="{120EF12F-4A03-95AB-E00B-2B3306577EA9}"/>
              </a:ext>
            </a:extLst>
          </p:cNvPr>
          <p:cNvSpPr>
            <a:spLocks noGrp="1"/>
          </p:cNvSpPr>
          <p:nvPr>
            <p:ph idx="1"/>
          </p:nvPr>
        </p:nvSpPr>
        <p:spPr>
          <a:xfrm>
            <a:off x="457200" y="1257300"/>
            <a:ext cx="8229600" cy="4938713"/>
          </a:xfrm>
        </p:spPr>
        <p:txBody>
          <a:bodyPr/>
          <a:lstStyle/>
          <a:p>
            <a:r>
              <a:rPr lang="en-US" dirty="0"/>
              <a:t>The Orthometric Heights in the NSRS will be determined by using the equation:</a:t>
            </a:r>
          </a:p>
          <a:p>
            <a:pPr marL="457200" lvl="1" indent="0">
              <a:buNone/>
            </a:pPr>
            <a:r>
              <a:rPr lang="en-US" dirty="0"/>
              <a:t>H = h – N </a:t>
            </a:r>
          </a:p>
          <a:p>
            <a:pPr marL="857250" lvl="2" indent="0">
              <a:buNone/>
            </a:pPr>
            <a:r>
              <a:rPr lang="en-US" dirty="0"/>
              <a:t>H = orthometric height (computed)</a:t>
            </a:r>
          </a:p>
          <a:p>
            <a:pPr marL="857250" lvl="2" indent="0">
              <a:buNone/>
            </a:pPr>
            <a:r>
              <a:rPr lang="en-US" dirty="0"/>
              <a:t>h = ellipsoid height (measured by user, GPS)</a:t>
            </a:r>
          </a:p>
          <a:p>
            <a:pPr marL="857250" lvl="2" indent="0">
              <a:buNone/>
            </a:pPr>
            <a:r>
              <a:rPr lang="en-US" dirty="0"/>
              <a:t>N = Geoid Model (supplied by NGS)</a:t>
            </a:r>
          </a:p>
          <a:p>
            <a:pPr marL="857250" lvl="2" indent="0">
              <a:buNone/>
            </a:pPr>
            <a:endParaRPr lang="en-US" dirty="0"/>
          </a:p>
        </p:txBody>
      </p:sp>
      <p:sp>
        <p:nvSpPr>
          <p:cNvPr id="4" name="Date Placeholder 3">
            <a:extLst>
              <a:ext uri="{FF2B5EF4-FFF2-40B4-BE49-F238E27FC236}">
                <a16:creationId xmlns:a16="http://schemas.microsoft.com/office/drawing/2014/main" id="{8E6B98BA-BBE5-0377-FBAB-47301465CA2E}"/>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A3E74452-C268-FA8B-4C6B-582DFBF71C4B}"/>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0F57D854-4DBB-30C9-5436-A89EFC8AF7BA}"/>
              </a:ext>
            </a:extLst>
          </p:cNvPr>
          <p:cNvSpPr>
            <a:spLocks noGrp="1"/>
          </p:cNvSpPr>
          <p:nvPr>
            <p:ph type="sldNum" sz="quarter" idx="12"/>
          </p:nvPr>
        </p:nvSpPr>
        <p:spPr/>
        <p:txBody>
          <a:bodyPr/>
          <a:lstStyle/>
          <a:p>
            <a:pPr>
              <a:defRPr/>
            </a:pPr>
            <a:fld id="{E220C3D0-729A-4A15-8E23-72CBC95666E6}" type="slidenum">
              <a:rPr lang="en-US" smtClean="0"/>
              <a:pPr>
                <a:defRPr/>
              </a:pPr>
              <a:t>26</a:t>
            </a:fld>
            <a:endParaRPr lang="en-US"/>
          </a:p>
        </p:txBody>
      </p:sp>
      <p:sp>
        <p:nvSpPr>
          <p:cNvPr id="7" name="TextBox 6">
            <a:extLst>
              <a:ext uri="{FF2B5EF4-FFF2-40B4-BE49-F238E27FC236}">
                <a16:creationId xmlns:a16="http://schemas.microsoft.com/office/drawing/2014/main" id="{F77358E6-B5C7-12E5-7688-3C5D5D806CD4}"/>
              </a:ext>
            </a:extLst>
          </p:cNvPr>
          <p:cNvSpPr txBox="1"/>
          <p:nvPr/>
        </p:nvSpPr>
        <p:spPr>
          <a:xfrm rot="21343473">
            <a:off x="711200" y="4406900"/>
            <a:ext cx="7467600" cy="1200329"/>
          </a:xfrm>
          <a:prstGeom prst="rect">
            <a:avLst/>
          </a:prstGeom>
          <a:noFill/>
        </p:spPr>
        <p:txBody>
          <a:bodyPr wrap="square" rtlCol="0">
            <a:spAutoFit/>
          </a:bodyPr>
          <a:lstStyle/>
          <a:p>
            <a:pPr indent="-57150"/>
            <a:r>
              <a:rPr lang="en-US" b="1" dirty="0"/>
              <a:t>NOAA Technical Report NOS NGS 64</a:t>
            </a:r>
          </a:p>
          <a:p>
            <a:pPr indent="-57150"/>
            <a:r>
              <a:rPr lang="en-US" dirty="0"/>
              <a:t>Blueprint for the Modernized NSRS, Part 2: Geopotential Coordinates and Geopotential Datum</a:t>
            </a:r>
          </a:p>
          <a:p>
            <a:pPr indent="-57150"/>
            <a:r>
              <a:rPr lang="en-US" i="1" dirty="0">
                <a:solidFill>
                  <a:srgbClr val="FF0000"/>
                </a:solidFill>
              </a:rPr>
              <a:t>https://geodesy.noaa.gov/library/pdfs/NOAA_TR_NOS_NGS_0064.pdf</a:t>
            </a:r>
          </a:p>
        </p:txBody>
      </p:sp>
    </p:spTree>
    <p:extLst>
      <p:ext uri="{BB962C8B-B14F-4D97-AF65-F5344CB8AC3E}">
        <p14:creationId xmlns:p14="http://schemas.microsoft.com/office/powerpoint/2010/main" val="1354048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Future Maintenance Is Up to You</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t>If no new observations are submitted to NGS, there will be no new coordinates produced and published on datasheets.</a:t>
            </a:r>
          </a:p>
          <a:p>
            <a:r>
              <a:rPr lang="en-US" dirty="0"/>
              <a:t>This is because their </a:t>
            </a:r>
            <a:r>
              <a:rPr lang="en-US" i="1" dirty="0"/>
              <a:t>uncertainty</a:t>
            </a:r>
            <a:r>
              <a:rPr lang="en-US" dirty="0"/>
              <a:t> will become so large that users cannot trust old, unverified observations.</a:t>
            </a:r>
          </a:p>
          <a:p>
            <a:r>
              <a:rPr lang="en-US" dirty="0"/>
              <a:t>The user should therefore make periodic re-observations a routine part of their practices.</a:t>
            </a:r>
          </a:p>
          <a:p>
            <a:r>
              <a:rPr lang="en-US" dirty="0"/>
              <a:t>But, how?</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27</a:t>
            </a:fld>
            <a:endParaRPr lang="en-US"/>
          </a:p>
        </p:txBody>
      </p:sp>
    </p:spTree>
    <p:extLst>
      <p:ext uri="{BB962C8B-B14F-4D97-AF65-F5344CB8AC3E}">
        <p14:creationId xmlns:p14="http://schemas.microsoft.com/office/powerpoint/2010/main" val="1604567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Future Maintenance Is Up to You</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t>Submit your observations using OPUS tools!</a:t>
            </a:r>
          </a:p>
          <a:p>
            <a:r>
              <a:rPr lang="en-US" dirty="0"/>
              <a:t>OPUS will </a:t>
            </a:r>
          </a:p>
          <a:p>
            <a:pPr lvl="1"/>
            <a:r>
              <a:rPr lang="en-US" dirty="0"/>
              <a:t>compute an ITRF position for all new observations using the constantly monitored NCN CORS.</a:t>
            </a:r>
          </a:p>
          <a:p>
            <a:pPr lvl="1"/>
            <a:r>
              <a:rPr lang="en-US" dirty="0"/>
              <a:t>then apply Euler Pole Parameters (EPP) to yield NATRF2022 positions – the SEC for the observation.</a:t>
            </a:r>
          </a:p>
          <a:p>
            <a:r>
              <a:rPr lang="en-US" dirty="0"/>
              <a:t>The cumulative SECs (and IFDM) will be used by NGS to compute a REC.</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28</a:t>
            </a:fld>
            <a:endParaRPr lang="en-US"/>
          </a:p>
        </p:txBody>
      </p:sp>
    </p:spTree>
    <p:extLst>
      <p:ext uri="{BB962C8B-B14F-4D97-AF65-F5344CB8AC3E}">
        <p14:creationId xmlns:p14="http://schemas.microsoft.com/office/powerpoint/2010/main" val="956597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A8DD-7F78-5B9A-887B-7071DD67831D}"/>
              </a:ext>
            </a:extLst>
          </p:cNvPr>
          <p:cNvSpPr>
            <a:spLocks noGrp="1"/>
          </p:cNvSpPr>
          <p:nvPr>
            <p:ph type="title"/>
          </p:nvPr>
        </p:nvSpPr>
        <p:spPr/>
        <p:txBody>
          <a:bodyPr/>
          <a:lstStyle/>
          <a:p>
            <a:r>
              <a:rPr lang="en-US" dirty="0"/>
              <a:t>Future Maintenance Is Up to You</a:t>
            </a:r>
          </a:p>
        </p:txBody>
      </p:sp>
      <p:sp>
        <p:nvSpPr>
          <p:cNvPr id="3" name="Content Placeholder 2">
            <a:extLst>
              <a:ext uri="{FF2B5EF4-FFF2-40B4-BE49-F238E27FC236}">
                <a16:creationId xmlns:a16="http://schemas.microsoft.com/office/drawing/2014/main" id="{DE69B6F7-D666-6DA7-550C-7B73D59BA386}"/>
              </a:ext>
            </a:extLst>
          </p:cNvPr>
          <p:cNvSpPr>
            <a:spLocks noGrp="1"/>
          </p:cNvSpPr>
          <p:nvPr>
            <p:ph idx="1"/>
          </p:nvPr>
        </p:nvSpPr>
        <p:spPr/>
        <p:txBody>
          <a:bodyPr/>
          <a:lstStyle/>
          <a:p>
            <a:r>
              <a:rPr lang="en-US" dirty="0"/>
              <a:t>OPUS Projects will be the model for future submissions.</a:t>
            </a:r>
          </a:p>
          <a:p>
            <a:r>
              <a:rPr lang="en-US" dirty="0"/>
              <a:t>OPUS Projects exists as a web-delivered service.</a:t>
            </a:r>
          </a:p>
          <a:p>
            <a:r>
              <a:rPr lang="en-US" dirty="0"/>
              <a:t>Data submission by field crews uses current OPUS Static methods.</a:t>
            </a:r>
          </a:p>
          <a:p>
            <a:r>
              <a:rPr lang="en-US" dirty="0"/>
              <a:t>Training is available for data analysts.</a:t>
            </a:r>
          </a:p>
        </p:txBody>
      </p:sp>
      <p:sp>
        <p:nvSpPr>
          <p:cNvPr id="4" name="Date Placeholder 3">
            <a:extLst>
              <a:ext uri="{FF2B5EF4-FFF2-40B4-BE49-F238E27FC236}">
                <a16:creationId xmlns:a16="http://schemas.microsoft.com/office/drawing/2014/main" id="{7D3FA6D8-4957-EAB5-D694-04B512DE1F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B654005-9433-C4A0-526D-C07F3F0B093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7C54BC5-4C22-4481-9E1A-E980384E32FC}"/>
              </a:ext>
            </a:extLst>
          </p:cNvPr>
          <p:cNvSpPr>
            <a:spLocks noGrp="1"/>
          </p:cNvSpPr>
          <p:nvPr>
            <p:ph type="sldNum" sz="quarter" idx="12"/>
          </p:nvPr>
        </p:nvSpPr>
        <p:spPr/>
        <p:txBody>
          <a:bodyPr/>
          <a:lstStyle/>
          <a:p>
            <a:pPr>
              <a:defRPr/>
            </a:pPr>
            <a:fld id="{E220C3D0-729A-4A15-8E23-72CBC95666E6}" type="slidenum">
              <a:rPr lang="en-US" smtClean="0"/>
              <a:pPr>
                <a:defRPr/>
              </a:pPr>
              <a:t>29</a:t>
            </a:fld>
            <a:endParaRPr lang="en-US"/>
          </a:p>
        </p:txBody>
      </p:sp>
    </p:spTree>
    <p:extLst>
      <p:ext uri="{BB962C8B-B14F-4D97-AF65-F5344CB8AC3E}">
        <p14:creationId xmlns:p14="http://schemas.microsoft.com/office/powerpoint/2010/main" val="1426998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37951-4BA4-EAB8-FD42-9621C725C3C3}"/>
              </a:ext>
            </a:extLst>
          </p:cNvPr>
          <p:cNvSpPr>
            <a:spLocks noGrp="1"/>
          </p:cNvSpPr>
          <p:nvPr>
            <p:ph type="title"/>
          </p:nvPr>
        </p:nvSpPr>
        <p:spPr/>
        <p:txBody>
          <a:bodyPr/>
          <a:lstStyle/>
          <a:p>
            <a:r>
              <a:rPr lang="en-US" dirty="0"/>
              <a:t>NSRS Background</a:t>
            </a:r>
          </a:p>
        </p:txBody>
      </p:sp>
      <p:sp>
        <p:nvSpPr>
          <p:cNvPr id="5" name="Content Placeholder 4" descr="image of National Spatial Reference System one pager.">
            <a:extLst>
              <a:ext uri="{FF2B5EF4-FFF2-40B4-BE49-F238E27FC236}">
                <a16:creationId xmlns:a16="http://schemas.microsoft.com/office/drawing/2014/main" id="{62092808-6F1D-7F41-8092-393196149EE4}"/>
              </a:ext>
            </a:extLst>
          </p:cNvPr>
          <p:cNvSpPr>
            <a:spLocks noGrp="1"/>
          </p:cNvSpPr>
          <p:nvPr>
            <p:ph idx="1"/>
          </p:nvPr>
        </p:nvSpPr>
        <p:spPr>
          <a:xfrm>
            <a:off x="4764719" y="1577576"/>
            <a:ext cx="3867150" cy="2713831"/>
          </a:xfrm>
        </p:spPr>
        <p:txBody>
          <a:bodyPr/>
          <a:lstStyle/>
          <a:p>
            <a:r>
              <a:rPr lang="en-US" sz="2400" dirty="0"/>
              <a:t>The National Spatial Reference System (NSRS) consists of the nation’s latitude, longitude, height, scale, gravity, orientation, and how these values change over time.</a:t>
            </a:r>
          </a:p>
        </p:txBody>
      </p:sp>
      <p:sp>
        <p:nvSpPr>
          <p:cNvPr id="2" name="Date Placeholder 1">
            <a:extLst>
              <a:ext uri="{FF2B5EF4-FFF2-40B4-BE49-F238E27FC236}">
                <a16:creationId xmlns:a16="http://schemas.microsoft.com/office/drawing/2014/main" id="{E4A69FF4-0591-0D2C-7264-5857DBFC8059}"/>
              </a:ext>
            </a:extLst>
          </p:cNvPr>
          <p:cNvSpPr>
            <a:spLocks noGrp="1"/>
          </p:cNvSpPr>
          <p:nvPr>
            <p:ph type="dt" sz="half" idx="10"/>
          </p:nvPr>
        </p:nvSpPr>
        <p:spPr/>
        <p:txBody>
          <a:bodyPr/>
          <a:lstStyle/>
          <a:p>
            <a:r>
              <a:rPr lang="en-US" altLang="en-US"/>
              <a:t>August 29, 2024</a:t>
            </a:r>
          </a:p>
        </p:txBody>
      </p:sp>
      <p:sp>
        <p:nvSpPr>
          <p:cNvPr id="3" name="Footer Placeholder 2">
            <a:extLst>
              <a:ext uri="{FF2B5EF4-FFF2-40B4-BE49-F238E27FC236}">
                <a16:creationId xmlns:a16="http://schemas.microsoft.com/office/drawing/2014/main" id="{8C5F70AC-8D4C-1C53-BBE9-477EE01E7AC2}"/>
              </a:ext>
            </a:extLst>
          </p:cNvPr>
          <p:cNvSpPr>
            <a:spLocks noGrp="1"/>
          </p:cNvSpPr>
          <p:nvPr>
            <p:ph type="ftr" sz="quarter" idx="11"/>
          </p:nvPr>
        </p:nvSpPr>
        <p:spPr/>
        <p:txBody>
          <a:bodyPr/>
          <a:lstStyle/>
          <a:p>
            <a:pPr>
              <a:defRPr/>
            </a:pPr>
            <a:r>
              <a:rPr lang="en-US"/>
              <a:t>Preparing for the Modernized NSRS</a:t>
            </a:r>
          </a:p>
        </p:txBody>
      </p:sp>
      <p:sp>
        <p:nvSpPr>
          <p:cNvPr id="7" name="Slide Number Placeholder 6">
            <a:extLst>
              <a:ext uri="{FF2B5EF4-FFF2-40B4-BE49-F238E27FC236}">
                <a16:creationId xmlns:a16="http://schemas.microsoft.com/office/drawing/2014/main" id="{CCAE5138-F497-B31B-8E74-054B21006D46}"/>
              </a:ext>
            </a:extLst>
          </p:cNvPr>
          <p:cNvSpPr>
            <a:spLocks noGrp="1"/>
          </p:cNvSpPr>
          <p:nvPr>
            <p:ph type="sldNum" sz="quarter" idx="12"/>
          </p:nvPr>
        </p:nvSpPr>
        <p:spPr/>
        <p:txBody>
          <a:bodyPr/>
          <a:lstStyle/>
          <a:p>
            <a:fld id="{F816B496-F0A6-46B4-B7DE-38DD1EF75C42}" type="slidenum">
              <a:rPr lang="en-US" altLang="en-US" smtClean="0"/>
              <a:pPr/>
              <a:t>3</a:t>
            </a:fld>
            <a:endParaRPr lang="en-US" altLang="en-US"/>
          </a:p>
        </p:txBody>
      </p:sp>
      <p:pic>
        <p:nvPicPr>
          <p:cNvPr id="9" name="Picture 8" descr="image of the National Spatial Reference System one-pager information sheet.">
            <a:extLst>
              <a:ext uri="{FF2B5EF4-FFF2-40B4-BE49-F238E27FC236}">
                <a16:creationId xmlns:a16="http://schemas.microsoft.com/office/drawing/2014/main" id="{50F6FA9E-E3CD-95C7-1F11-B6C3E624825C}"/>
              </a:ext>
            </a:extLst>
          </p:cNvPr>
          <p:cNvPicPr>
            <a:picLocks noChangeAspect="1"/>
          </p:cNvPicPr>
          <p:nvPr/>
        </p:nvPicPr>
        <p:blipFill>
          <a:blip r:embed="rId3"/>
          <a:stretch>
            <a:fillRect/>
          </a:stretch>
        </p:blipFill>
        <p:spPr>
          <a:xfrm>
            <a:off x="551737" y="1204965"/>
            <a:ext cx="3769977" cy="4835255"/>
          </a:xfrm>
          <a:prstGeom prst="rect">
            <a:avLst/>
          </a:prstGeom>
        </p:spPr>
      </p:pic>
      <p:sp>
        <p:nvSpPr>
          <p:cNvPr id="11" name="TextBox 10">
            <a:extLst>
              <a:ext uri="{FF2B5EF4-FFF2-40B4-BE49-F238E27FC236}">
                <a16:creationId xmlns:a16="http://schemas.microsoft.com/office/drawing/2014/main" id="{BA227B5A-4A73-F37C-E8A6-13F635101A55}"/>
              </a:ext>
            </a:extLst>
          </p:cNvPr>
          <p:cNvSpPr txBox="1"/>
          <p:nvPr/>
        </p:nvSpPr>
        <p:spPr>
          <a:xfrm>
            <a:off x="457200" y="6040220"/>
            <a:ext cx="4119236" cy="276999"/>
          </a:xfrm>
          <a:prstGeom prst="rect">
            <a:avLst/>
          </a:prstGeom>
          <a:noFill/>
        </p:spPr>
        <p:txBody>
          <a:bodyPr wrap="square">
            <a:spAutoFit/>
          </a:bodyPr>
          <a:lstStyle/>
          <a:p>
            <a:r>
              <a:rPr lang="en-US" sz="1200" dirty="0">
                <a:solidFill>
                  <a:srgbClr val="FF0000"/>
                </a:solidFill>
              </a:rPr>
              <a:t>https://geodesy.noaa.gov/INFO/OnePagers/NSRSOnePager.pdf</a:t>
            </a:r>
          </a:p>
        </p:txBody>
      </p:sp>
      <p:sp>
        <p:nvSpPr>
          <p:cNvPr id="6" name="Rectangle 5">
            <a:extLst>
              <a:ext uri="{FF2B5EF4-FFF2-40B4-BE49-F238E27FC236}">
                <a16:creationId xmlns:a16="http://schemas.microsoft.com/office/drawing/2014/main" id="{E5C2D7E1-1579-C917-3F7D-CD9868DE1FD0}"/>
              </a:ext>
            </a:extLst>
          </p:cNvPr>
          <p:cNvSpPr/>
          <p:nvPr/>
        </p:nvSpPr>
        <p:spPr>
          <a:xfrm>
            <a:off x="1384519" y="2582861"/>
            <a:ext cx="1466850" cy="703262"/>
          </a:xfrm>
          <a:prstGeom prst="rect">
            <a:avLst/>
          </a:prstGeom>
          <a:solidFill>
            <a:srgbClr val="FF0000">
              <a:alpha val="5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7EA7FE6-7E2C-6D68-D046-0F1F8BDF6B65}"/>
              </a:ext>
            </a:extLst>
          </p:cNvPr>
          <p:cNvCxnSpPr>
            <a:cxnSpLocks/>
            <a:stCxn id="6" idx="3"/>
            <a:endCxn id="5" idx="1"/>
          </p:cNvCxnSpPr>
          <p:nvPr/>
        </p:nvCxnSpPr>
        <p:spPr>
          <a:xfrm>
            <a:off x="2851369" y="2934492"/>
            <a:ext cx="191335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710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5622-3190-98A2-21E8-90E4BC197EA9}"/>
              </a:ext>
            </a:extLst>
          </p:cNvPr>
          <p:cNvSpPr>
            <a:spLocks noGrp="1"/>
          </p:cNvSpPr>
          <p:nvPr>
            <p:ph type="title"/>
          </p:nvPr>
        </p:nvSpPr>
        <p:spPr/>
        <p:txBody>
          <a:bodyPr/>
          <a:lstStyle/>
          <a:p>
            <a:r>
              <a:rPr lang="en-US" dirty="0"/>
              <a:t>Future Maintenance Is Up to You</a:t>
            </a:r>
          </a:p>
        </p:txBody>
      </p:sp>
      <p:sp>
        <p:nvSpPr>
          <p:cNvPr id="3" name="Content Placeholder 2">
            <a:extLst>
              <a:ext uri="{FF2B5EF4-FFF2-40B4-BE49-F238E27FC236}">
                <a16:creationId xmlns:a16="http://schemas.microsoft.com/office/drawing/2014/main" id="{6F7FF37A-7761-5580-2154-51E347AC6020}"/>
              </a:ext>
            </a:extLst>
          </p:cNvPr>
          <p:cNvSpPr>
            <a:spLocks noGrp="1"/>
          </p:cNvSpPr>
          <p:nvPr>
            <p:ph idx="1"/>
          </p:nvPr>
        </p:nvSpPr>
        <p:spPr>
          <a:xfrm>
            <a:off x="457200" y="1279525"/>
            <a:ext cx="3656750" cy="4938713"/>
          </a:xfrm>
        </p:spPr>
        <p:txBody>
          <a:bodyPr/>
          <a:lstStyle/>
          <a:p>
            <a:r>
              <a:rPr lang="en-US" sz="2800" dirty="0"/>
              <a:t>You can see that future SEC and REC coordinates will be tied to the NOAA CORS Network (NCN).</a:t>
            </a:r>
          </a:p>
          <a:p>
            <a:r>
              <a:rPr lang="en-US" sz="2800" dirty="0"/>
              <a:t>So, it is in the best interest of states to densify their NCN CORS </a:t>
            </a:r>
          </a:p>
        </p:txBody>
      </p:sp>
      <p:sp>
        <p:nvSpPr>
          <p:cNvPr id="4" name="Date Placeholder 3">
            <a:extLst>
              <a:ext uri="{FF2B5EF4-FFF2-40B4-BE49-F238E27FC236}">
                <a16:creationId xmlns:a16="http://schemas.microsoft.com/office/drawing/2014/main" id="{560A85F1-8131-6455-B769-61299088A1E9}"/>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01110FD7-CFA5-66E2-AC3B-D0EC8FD6F1B7}"/>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5ACC2499-990A-08DD-9C4E-3AACC8809D5F}"/>
              </a:ext>
            </a:extLst>
          </p:cNvPr>
          <p:cNvSpPr>
            <a:spLocks noGrp="1"/>
          </p:cNvSpPr>
          <p:nvPr>
            <p:ph type="sldNum" sz="quarter" idx="12"/>
          </p:nvPr>
        </p:nvSpPr>
        <p:spPr/>
        <p:txBody>
          <a:bodyPr/>
          <a:lstStyle/>
          <a:p>
            <a:pPr>
              <a:defRPr/>
            </a:pPr>
            <a:fld id="{E220C3D0-729A-4A15-8E23-72CBC95666E6}" type="slidenum">
              <a:rPr lang="en-US" smtClean="0"/>
              <a:pPr>
                <a:defRPr/>
              </a:pPr>
              <a:t>30</a:t>
            </a:fld>
            <a:endParaRPr lang="en-US"/>
          </a:p>
        </p:txBody>
      </p:sp>
      <p:pic>
        <p:nvPicPr>
          <p:cNvPr id="8" name="Picture 7" descr="Image of the existing locations of NGS control in Nebraska">
            <a:extLst>
              <a:ext uri="{FF2B5EF4-FFF2-40B4-BE49-F238E27FC236}">
                <a16:creationId xmlns:a16="http://schemas.microsoft.com/office/drawing/2014/main" id="{1B640454-EB50-1D80-441B-6CA7BE95AA85}"/>
              </a:ext>
            </a:extLst>
          </p:cNvPr>
          <p:cNvPicPr>
            <a:picLocks noChangeAspect="1"/>
          </p:cNvPicPr>
          <p:nvPr/>
        </p:nvPicPr>
        <p:blipFill>
          <a:blip r:embed="rId3"/>
          <a:stretch>
            <a:fillRect/>
          </a:stretch>
        </p:blipFill>
        <p:spPr>
          <a:xfrm>
            <a:off x="4023639" y="1659685"/>
            <a:ext cx="4878499" cy="3538629"/>
          </a:xfrm>
          <a:prstGeom prst="rect">
            <a:avLst/>
          </a:prstGeom>
        </p:spPr>
      </p:pic>
      <p:sp>
        <p:nvSpPr>
          <p:cNvPr id="9" name="TextBox 8">
            <a:extLst>
              <a:ext uri="{FF2B5EF4-FFF2-40B4-BE49-F238E27FC236}">
                <a16:creationId xmlns:a16="http://schemas.microsoft.com/office/drawing/2014/main" id="{91F2AC31-6970-20DC-D6A8-7AE27EE6D251}"/>
              </a:ext>
            </a:extLst>
          </p:cNvPr>
          <p:cNvSpPr txBox="1"/>
          <p:nvPr/>
        </p:nvSpPr>
        <p:spPr>
          <a:xfrm>
            <a:off x="5258225" y="1136465"/>
            <a:ext cx="2409326" cy="523220"/>
          </a:xfrm>
          <a:prstGeom prst="rect">
            <a:avLst/>
          </a:prstGeom>
          <a:noFill/>
        </p:spPr>
        <p:txBody>
          <a:bodyPr wrap="square" rtlCol="0">
            <a:spAutoFit/>
          </a:bodyPr>
          <a:lstStyle/>
          <a:p>
            <a:pPr algn="ctr"/>
            <a:r>
              <a:rPr lang="en-US" sz="1400" dirty="0"/>
              <a:t>Nebraska NCN CORS Map</a:t>
            </a:r>
          </a:p>
          <a:p>
            <a:pPr algn="ctr"/>
            <a:r>
              <a:rPr lang="en-US" sz="1400" i="1" dirty="0"/>
              <a:t>October 01, 2024</a:t>
            </a:r>
          </a:p>
        </p:txBody>
      </p:sp>
    </p:spTree>
    <p:extLst>
      <p:ext uri="{BB962C8B-B14F-4D97-AF65-F5344CB8AC3E}">
        <p14:creationId xmlns:p14="http://schemas.microsoft.com/office/powerpoint/2010/main" val="38913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5622-3190-98A2-21E8-90E4BC197EA9}"/>
              </a:ext>
            </a:extLst>
          </p:cNvPr>
          <p:cNvSpPr>
            <a:spLocks noGrp="1"/>
          </p:cNvSpPr>
          <p:nvPr>
            <p:ph type="title"/>
          </p:nvPr>
        </p:nvSpPr>
        <p:spPr/>
        <p:txBody>
          <a:bodyPr/>
          <a:lstStyle/>
          <a:p>
            <a:r>
              <a:rPr lang="en-US" dirty="0"/>
              <a:t>Future Maintenance Is Up to You</a:t>
            </a:r>
          </a:p>
        </p:txBody>
      </p:sp>
      <p:sp>
        <p:nvSpPr>
          <p:cNvPr id="3" name="Content Placeholder 2">
            <a:extLst>
              <a:ext uri="{FF2B5EF4-FFF2-40B4-BE49-F238E27FC236}">
                <a16:creationId xmlns:a16="http://schemas.microsoft.com/office/drawing/2014/main" id="{6F7FF37A-7761-5580-2154-51E347AC6020}"/>
              </a:ext>
            </a:extLst>
          </p:cNvPr>
          <p:cNvSpPr>
            <a:spLocks noGrp="1"/>
          </p:cNvSpPr>
          <p:nvPr>
            <p:ph idx="1"/>
          </p:nvPr>
        </p:nvSpPr>
        <p:spPr>
          <a:xfrm>
            <a:off x="457200" y="1279525"/>
            <a:ext cx="3656750" cy="4938713"/>
          </a:xfrm>
        </p:spPr>
        <p:txBody>
          <a:bodyPr/>
          <a:lstStyle/>
          <a:p>
            <a:r>
              <a:rPr lang="en-US" sz="2800" dirty="0"/>
              <a:t>You can see that future SEC and REC coordinates will be tied to the NOAA CORS Network (NCN).</a:t>
            </a:r>
          </a:p>
          <a:p>
            <a:r>
              <a:rPr lang="en-US" sz="2800" dirty="0"/>
              <a:t>So, it is in the best interest of states to densify their NCN CORS </a:t>
            </a:r>
          </a:p>
        </p:txBody>
      </p:sp>
      <p:sp>
        <p:nvSpPr>
          <p:cNvPr id="4" name="Date Placeholder 3">
            <a:extLst>
              <a:ext uri="{FF2B5EF4-FFF2-40B4-BE49-F238E27FC236}">
                <a16:creationId xmlns:a16="http://schemas.microsoft.com/office/drawing/2014/main" id="{560A85F1-8131-6455-B769-61299088A1E9}"/>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01110FD7-CFA5-66E2-AC3B-D0EC8FD6F1B7}"/>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5ACC2499-990A-08DD-9C4E-3AACC8809D5F}"/>
              </a:ext>
            </a:extLst>
          </p:cNvPr>
          <p:cNvSpPr>
            <a:spLocks noGrp="1"/>
          </p:cNvSpPr>
          <p:nvPr>
            <p:ph type="sldNum" sz="quarter" idx="12"/>
          </p:nvPr>
        </p:nvSpPr>
        <p:spPr/>
        <p:txBody>
          <a:bodyPr/>
          <a:lstStyle/>
          <a:p>
            <a:pPr>
              <a:defRPr/>
            </a:pPr>
            <a:fld id="{E220C3D0-729A-4A15-8E23-72CBC95666E6}" type="slidenum">
              <a:rPr lang="en-US" smtClean="0"/>
              <a:pPr>
                <a:defRPr/>
              </a:pPr>
              <a:t>31</a:t>
            </a:fld>
            <a:endParaRPr lang="en-US"/>
          </a:p>
        </p:txBody>
      </p:sp>
      <p:pic>
        <p:nvPicPr>
          <p:cNvPr id="11" name="Picture 10" descr="Image of the existing locations of NGS control in Minnesota">
            <a:extLst>
              <a:ext uri="{FF2B5EF4-FFF2-40B4-BE49-F238E27FC236}">
                <a16:creationId xmlns:a16="http://schemas.microsoft.com/office/drawing/2014/main" id="{8A570C0C-9A5D-7390-339B-ACC64BF74570}"/>
              </a:ext>
            </a:extLst>
          </p:cNvPr>
          <p:cNvPicPr>
            <a:picLocks noChangeAspect="1"/>
          </p:cNvPicPr>
          <p:nvPr/>
        </p:nvPicPr>
        <p:blipFill>
          <a:blip r:embed="rId3"/>
          <a:srcRect/>
          <a:stretch/>
        </p:blipFill>
        <p:spPr>
          <a:xfrm>
            <a:off x="4023639" y="1659685"/>
            <a:ext cx="4878499" cy="4245955"/>
          </a:xfrm>
          <a:prstGeom prst="rect">
            <a:avLst/>
          </a:prstGeom>
        </p:spPr>
      </p:pic>
      <p:sp>
        <p:nvSpPr>
          <p:cNvPr id="12" name="TextBox 11">
            <a:extLst>
              <a:ext uri="{FF2B5EF4-FFF2-40B4-BE49-F238E27FC236}">
                <a16:creationId xmlns:a16="http://schemas.microsoft.com/office/drawing/2014/main" id="{2F4D8698-D424-5845-5CEE-A2CB5F993DF9}"/>
              </a:ext>
            </a:extLst>
          </p:cNvPr>
          <p:cNvSpPr txBox="1"/>
          <p:nvPr/>
        </p:nvSpPr>
        <p:spPr>
          <a:xfrm>
            <a:off x="5258225" y="1136465"/>
            <a:ext cx="2409326" cy="523220"/>
          </a:xfrm>
          <a:prstGeom prst="rect">
            <a:avLst/>
          </a:prstGeom>
          <a:noFill/>
        </p:spPr>
        <p:txBody>
          <a:bodyPr wrap="square" rtlCol="0">
            <a:spAutoFit/>
          </a:bodyPr>
          <a:lstStyle/>
          <a:p>
            <a:pPr algn="ctr"/>
            <a:r>
              <a:rPr lang="en-US" sz="1400" dirty="0"/>
              <a:t>Minnesota NCN CORS Map</a:t>
            </a:r>
          </a:p>
          <a:p>
            <a:pPr algn="ctr"/>
            <a:r>
              <a:rPr lang="en-US" sz="1400" i="1" dirty="0"/>
              <a:t>October 01, 2024</a:t>
            </a:r>
          </a:p>
        </p:txBody>
      </p:sp>
    </p:spTree>
    <p:extLst>
      <p:ext uri="{BB962C8B-B14F-4D97-AF65-F5344CB8AC3E}">
        <p14:creationId xmlns:p14="http://schemas.microsoft.com/office/powerpoint/2010/main" val="3259246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4610-7AF9-4E7B-68A7-D4E47BFEA68A}"/>
              </a:ext>
            </a:extLst>
          </p:cNvPr>
          <p:cNvSpPr>
            <a:spLocks noGrp="1"/>
          </p:cNvSpPr>
          <p:nvPr>
            <p:ph type="title"/>
          </p:nvPr>
        </p:nvSpPr>
        <p:spPr/>
        <p:txBody>
          <a:bodyPr/>
          <a:lstStyle/>
          <a:p>
            <a:r>
              <a:rPr lang="en-US" dirty="0"/>
              <a:t>What About Projected Coordinates</a:t>
            </a:r>
          </a:p>
        </p:txBody>
      </p:sp>
      <p:sp>
        <p:nvSpPr>
          <p:cNvPr id="3" name="Content Placeholder 2">
            <a:extLst>
              <a:ext uri="{FF2B5EF4-FFF2-40B4-BE49-F238E27FC236}">
                <a16:creationId xmlns:a16="http://schemas.microsoft.com/office/drawing/2014/main" id="{0AF13E1B-AE33-00E7-D02A-3B68647F5ADB}"/>
              </a:ext>
            </a:extLst>
          </p:cNvPr>
          <p:cNvSpPr>
            <a:spLocks noGrp="1"/>
          </p:cNvSpPr>
          <p:nvPr>
            <p:ph idx="1"/>
          </p:nvPr>
        </p:nvSpPr>
        <p:spPr/>
        <p:txBody>
          <a:bodyPr/>
          <a:lstStyle/>
          <a:p>
            <a:r>
              <a:rPr lang="en-US" dirty="0"/>
              <a:t>The projected cartesian coordinates will be available in several systems.</a:t>
            </a:r>
          </a:p>
          <a:p>
            <a:pPr lvl="1"/>
            <a:r>
              <a:rPr lang="en-US" dirty="0"/>
              <a:t>State Plane Coordinates</a:t>
            </a:r>
          </a:p>
          <a:p>
            <a:pPr lvl="1"/>
            <a:r>
              <a:rPr lang="en-US" dirty="0"/>
              <a:t>Low Distortion Projections</a:t>
            </a:r>
          </a:p>
          <a:p>
            <a:pPr lvl="1"/>
            <a:r>
              <a:rPr lang="en-US" dirty="0"/>
              <a:t>Universal Transverse Mercator</a:t>
            </a:r>
          </a:p>
          <a:p>
            <a:pPr lvl="1"/>
            <a:r>
              <a:rPr lang="en-US" dirty="0"/>
              <a:t>US National Grid Locator</a:t>
            </a:r>
          </a:p>
        </p:txBody>
      </p:sp>
      <p:sp>
        <p:nvSpPr>
          <p:cNvPr id="4" name="Date Placeholder 3">
            <a:extLst>
              <a:ext uri="{FF2B5EF4-FFF2-40B4-BE49-F238E27FC236}">
                <a16:creationId xmlns:a16="http://schemas.microsoft.com/office/drawing/2014/main" id="{1CBC5F5E-EAF2-E143-4981-CD48AA02B1AC}"/>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4BC45066-9114-39D7-CFB9-1B9A95D92C06}"/>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4AFEA698-0615-7892-EF30-DB1F47F61C7B}"/>
              </a:ext>
            </a:extLst>
          </p:cNvPr>
          <p:cNvSpPr>
            <a:spLocks noGrp="1"/>
          </p:cNvSpPr>
          <p:nvPr>
            <p:ph type="sldNum" sz="quarter" idx="12"/>
          </p:nvPr>
        </p:nvSpPr>
        <p:spPr/>
        <p:txBody>
          <a:bodyPr/>
          <a:lstStyle/>
          <a:p>
            <a:pPr>
              <a:defRPr/>
            </a:pPr>
            <a:fld id="{E220C3D0-729A-4A15-8E23-72CBC95666E6}" type="slidenum">
              <a:rPr lang="en-US" smtClean="0"/>
              <a:pPr>
                <a:defRPr/>
              </a:pPr>
              <a:t>32</a:t>
            </a:fld>
            <a:endParaRPr lang="en-US"/>
          </a:p>
        </p:txBody>
      </p:sp>
    </p:spTree>
    <p:extLst>
      <p:ext uri="{BB962C8B-B14F-4D97-AF65-F5344CB8AC3E}">
        <p14:creationId xmlns:p14="http://schemas.microsoft.com/office/powerpoint/2010/main" val="3341860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D3AE-286C-0272-E3C8-7260CE47971E}"/>
              </a:ext>
            </a:extLst>
          </p:cNvPr>
          <p:cNvSpPr>
            <a:spLocks noGrp="1"/>
          </p:cNvSpPr>
          <p:nvPr>
            <p:ph type="title"/>
          </p:nvPr>
        </p:nvSpPr>
        <p:spPr/>
        <p:txBody>
          <a:bodyPr/>
          <a:lstStyle/>
          <a:p>
            <a:r>
              <a:rPr lang="en-US" dirty="0"/>
              <a:t>State Plane</a:t>
            </a:r>
          </a:p>
        </p:txBody>
      </p:sp>
      <p:sp>
        <p:nvSpPr>
          <p:cNvPr id="3" name="Content Placeholder 2">
            <a:extLst>
              <a:ext uri="{FF2B5EF4-FFF2-40B4-BE49-F238E27FC236}">
                <a16:creationId xmlns:a16="http://schemas.microsoft.com/office/drawing/2014/main" id="{28AB616D-F8EC-7444-0AD9-72DA5D49622A}"/>
              </a:ext>
            </a:extLst>
          </p:cNvPr>
          <p:cNvSpPr>
            <a:spLocks noGrp="1"/>
          </p:cNvSpPr>
          <p:nvPr>
            <p:ph idx="1"/>
          </p:nvPr>
        </p:nvSpPr>
        <p:spPr/>
        <p:txBody>
          <a:bodyPr/>
          <a:lstStyle/>
          <a:p>
            <a:r>
              <a:rPr lang="en-US" dirty="0"/>
              <a:t>SPCS27 and SPCS83 had significant grid-to-ground scale factors. </a:t>
            </a:r>
          </a:p>
          <a:p>
            <a:pPr lvl="1"/>
            <a:r>
              <a:rPr lang="en-US" dirty="0"/>
              <a:t>A computed distance in SPCS did not closely match the measured distance, unless scale factors were applied correctly.</a:t>
            </a:r>
          </a:p>
          <a:p>
            <a:pPr lvl="2"/>
            <a:r>
              <a:rPr lang="en-US" dirty="0"/>
              <a:t>Mistakes were common.</a:t>
            </a:r>
          </a:p>
          <a:p>
            <a:pPr lvl="2"/>
            <a:r>
              <a:rPr lang="en-US" dirty="0"/>
              <a:t>Scale factors were often ignored or mis-applied.</a:t>
            </a:r>
          </a:p>
          <a:p>
            <a:r>
              <a:rPr lang="en-US" dirty="0"/>
              <a:t>SPCS2022 will reduce scale factors (not eliminate them)</a:t>
            </a:r>
          </a:p>
          <a:p>
            <a:pPr lvl="1"/>
            <a:r>
              <a:rPr lang="en-US" sz="2400" dirty="0"/>
              <a:t>Careful application of scale factors will still be needed.</a:t>
            </a:r>
          </a:p>
        </p:txBody>
      </p:sp>
      <p:sp>
        <p:nvSpPr>
          <p:cNvPr id="4" name="Date Placeholder 3">
            <a:extLst>
              <a:ext uri="{FF2B5EF4-FFF2-40B4-BE49-F238E27FC236}">
                <a16:creationId xmlns:a16="http://schemas.microsoft.com/office/drawing/2014/main" id="{C1150014-51D4-52BD-E3A0-064B28D83159}"/>
              </a:ext>
            </a:extLst>
          </p:cNvPr>
          <p:cNvSpPr>
            <a:spLocks noGrp="1"/>
          </p:cNvSpPr>
          <p:nvPr>
            <p:ph type="dt" sz="half" idx="10"/>
          </p:nvPr>
        </p:nvSpPr>
        <p:spPr/>
        <p:txBody>
          <a:bodyPr/>
          <a:lstStyle/>
          <a:p>
            <a:pPr>
              <a:defRPr/>
            </a:pPr>
            <a:r>
              <a:rPr lang="en-US" dirty="0"/>
              <a:t>2024-10-30</a:t>
            </a:r>
          </a:p>
        </p:txBody>
      </p:sp>
      <p:sp>
        <p:nvSpPr>
          <p:cNvPr id="5" name="Footer Placeholder 4">
            <a:extLst>
              <a:ext uri="{FF2B5EF4-FFF2-40B4-BE49-F238E27FC236}">
                <a16:creationId xmlns:a16="http://schemas.microsoft.com/office/drawing/2014/main" id="{FF34D525-4C56-DD08-1D8B-B0948B5AF77D}"/>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B162C3F2-515D-E55A-6EF4-78331A5A60A6}"/>
              </a:ext>
            </a:extLst>
          </p:cNvPr>
          <p:cNvSpPr>
            <a:spLocks noGrp="1"/>
          </p:cNvSpPr>
          <p:nvPr>
            <p:ph type="sldNum" sz="quarter" idx="12"/>
          </p:nvPr>
        </p:nvSpPr>
        <p:spPr/>
        <p:txBody>
          <a:bodyPr/>
          <a:lstStyle/>
          <a:p>
            <a:pPr>
              <a:defRPr/>
            </a:pPr>
            <a:fld id="{E220C3D0-729A-4A15-8E23-72CBC95666E6}" type="slidenum">
              <a:rPr lang="en-US" smtClean="0"/>
              <a:pPr>
                <a:defRPr/>
              </a:pPr>
              <a:t>33</a:t>
            </a:fld>
            <a:endParaRPr lang="en-US"/>
          </a:p>
        </p:txBody>
      </p:sp>
    </p:spTree>
    <p:extLst>
      <p:ext uri="{BB962C8B-B14F-4D97-AF65-F5344CB8AC3E}">
        <p14:creationId xmlns:p14="http://schemas.microsoft.com/office/powerpoint/2010/main" val="3097491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C335-FEC5-99B6-5C8A-094E18707B09}"/>
              </a:ext>
            </a:extLst>
          </p:cNvPr>
          <p:cNvSpPr>
            <a:spLocks noGrp="1"/>
          </p:cNvSpPr>
          <p:nvPr>
            <p:ph type="title"/>
          </p:nvPr>
        </p:nvSpPr>
        <p:spPr/>
        <p:txBody>
          <a:bodyPr/>
          <a:lstStyle/>
          <a:p>
            <a:r>
              <a:rPr lang="en-US" dirty="0"/>
              <a:t>Nebraska State Plane of 2022</a:t>
            </a:r>
          </a:p>
        </p:txBody>
      </p:sp>
      <p:sp>
        <p:nvSpPr>
          <p:cNvPr id="3" name="Content Placeholder 2">
            <a:extLst>
              <a:ext uri="{FF2B5EF4-FFF2-40B4-BE49-F238E27FC236}">
                <a16:creationId xmlns:a16="http://schemas.microsoft.com/office/drawing/2014/main" id="{94F8EE03-F904-26DE-85AE-CDEF43310272}"/>
              </a:ext>
            </a:extLst>
          </p:cNvPr>
          <p:cNvSpPr>
            <a:spLocks noGrp="1"/>
          </p:cNvSpPr>
          <p:nvPr>
            <p:ph idx="1"/>
          </p:nvPr>
        </p:nvSpPr>
        <p:spPr>
          <a:xfrm>
            <a:off x="457200" y="5699498"/>
            <a:ext cx="8229600" cy="701301"/>
          </a:xfrm>
        </p:spPr>
        <p:txBody>
          <a:bodyPr/>
          <a:lstStyle/>
          <a:p>
            <a:r>
              <a:rPr lang="en-US" sz="2400" dirty="0"/>
              <a:t>Scale factors vary across the state, but less than 50 ppm in highly populated areas</a:t>
            </a:r>
          </a:p>
        </p:txBody>
      </p:sp>
      <p:sp>
        <p:nvSpPr>
          <p:cNvPr id="4" name="Date Placeholder 3">
            <a:extLst>
              <a:ext uri="{FF2B5EF4-FFF2-40B4-BE49-F238E27FC236}">
                <a16:creationId xmlns:a16="http://schemas.microsoft.com/office/drawing/2014/main" id="{AA588B21-2270-66D7-3426-850F48FEA849}"/>
              </a:ext>
            </a:extLst>
          </p:cNvPr>
          <p:cNvSpPr>
            <a:spLocks noGrp="1"/>
          </p:cNvSpPr>
          <p:nvPr>
            <p:ph type="dt" sz="half" idx="10"/>
          </p:nvPr>
        </p:nvSpPr>
        <p:spPr/>
        <p:txBody>
          <a:bodyPr/>
          <a:lstStyle/>
          <a:p>
            <a:pPr>
              <a:defRPr/>
            </a:pPr>
            <a:r>
              <a:rPr lang="en-US" dirty="0"/>
              <a:t>2024-10-30</a:t>
            </a:r>
          </a:p>
        </p:txBody>
      </p:sp>
      <p:sp>
        <p:nvSpPr>
          <p:cNvPr id="5" name="Footer Placeholder 4">
            <a:extLst>
              <a:ext uri="{FF2B5EF4-FFF2-40B4-BE49-F238E27FC236}">
                <a16:creationId xmlns:a16="http://schemas.microsoft.com/office/drawing/2014/main" id="{8C5E4640-C117-89D6-F60A-425FCFAE62C0}"/>
              </a:ext>
            </a:extLst>
          </p:cNvPr>
          <p:cNvSpPr>
            <a:spLocks noGrp="1"/>
          </p:cNvSpPr>
          <p:nvPr>
            <p:ph type="ftr" sz="quarter" idx="11"/>
          </p:nvPr>
        </p:nvSpPr>
        <p:spPr/>
        <p:txBody>
          <a:bodyPr/>
          <a:lstStyle/>
          <a:p>
            <a:pPr>
              <a:defRPr/>
            </a:pPr>
            <a:r>
              <a:rPr lang="en-US" dirty="0"/>
              <a:t>Nebraska DOT Survey Coordinators Meeting</a:t>
            </a:r>
          </a:p>
        </p:txBody>
      </p:sp>
      <p:sp>
        <p:nvSpPr>
          <p:cNvPr id="6" name="Slide Number Placeholder 5">
            <a:extLst>
              <a:ext uri="{FF2B5EF4-FFF2-40B4-BE49-F238E27FC236}">
                <a16:creationId xmlns:a16="http://schemas.microsoft.com/office/drawing/2014/main" id="{8BD0020E-AA3B-CE39-E68A-83CB4212C4D3}"/>
              </a:ext>
            </a:extLst>
          </p:cNvPr>
          <p:cNvSpPr>
            <a:spLocks noGrp="1"/>
          </p:cNvSpPr>
          <p:nvPr>
            <p:ph type="sldNum" sz="quarter" idx="12"/>
          </p:nvPr>
        </p:nvSpPr>
        <p:spPr/>
        <p:txBody>
          <a:bodyPr/>
          <a:lstStyle/>
          <a:p>
            <a:pPr>
              <a:defRPr/>
            </a:pPr>
            <a:fld id="{E220C3D0-729A-4A15-8E23-72CBC95666E6}" type="slidenum">
              <a:rPr lang="en-US" smtClean="0"/>
              <a:pPr>
                <a:defRPr/>
              </a:pPr>
              <a:t>34</a:t>
            </a:fld>
            <a:endParaRPr lang="en-US"/>
          </a:p>
        </p:txBody>
      </p:sp>
      <p:pic>
        <p:nvPicPr>
          <p:cNvPr id="8" name="Picture 7" descr="Image of the Nebraska State Plane Coordinate System of 2022">
            <a:extLst>
              <a:ext uri="{FF2B5EF4-FFF2-40B4-BE49-F238E27FC236}">
                <a16:creationId xmlns:a16="http://schemas.microsoft.com/office/drawing/2014/main" id="{D1F1BDD7-19B8-B3A3-0419-7FB21D0BD6BB}"/>
              </a:ext>
            </a:extLst>
          </p:cNvPr>
          <p:cNvPicPr>
            <a:picLocks noChangeAspect="1"/>
          </p:cNvPicPr>
          <p:nvPr/>
        </p:nvPicPr>
        <p:blipFill>
          <a:blip r:embed="rId3"/>
          <a:stretch>
            <a:fillRect/>
          </a:stretch>
        </p:blipFill>
        <p:spPr>
          <a:xfrm>
            <a:off x="0" y="1259681"/>
            <a:ext cx="9144000" cy="4338637"/>
          </a:xfrm>
          <a:prstGeom prst="rect">
            <a:avLst/>
          </a:prstGeom>
        </p:spPr>
      </p:pic>
      <p:sp>
        <p:nvSpPr>
          <p:cNvPr id="7" name="Oval 6">
            <a:extLst>
              <a:ext uri="{FF2B5EF4-FFF2-40B4-BE49-F238E27FC236}">
                <a16:creationId xmlns:a16="http://schemas.microsoft.com/office/drawing/2014/main" id="{4B9B4A85-6943-895E-AA77-E634198F8FBC}"/>
              </a:ext>
            </a:extLst>
          </p:cNvPr>
          <p:cNvSpPr/>
          <p:nvPr/>
        </p:nvSpPr>
        <p:spPr>
          <a:xfrm>
            <a:off x="0" y="4007556"/>
            <a:ext cx="575733" cy="25964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641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C4D0-71FE-9741-A298-FA0830BB5DC2}"/>
              </a:ext>
            </a:extLst>
          </p:cNvPr>
          <p:cNvSpPr>
            <a:spLocks noGrp="1"/>
          </p:cNvSpPr>
          <p:nvPr>
            <p:ph type="title"/>
          </p:nvPr>
        </p:nvSpPr>
        <p:spPr>
          <a:xfrm>
            <a:off x="457200" y="457200"/>
            <a:ext cx="8431306" cy="639763"/>
          </a:xfrm>
        </p:spPr>
        <p:txBody>
          <a:bodyPr/>
          <a:lstStyle/>
          <a:p>
            <a:r>
              <a:rPr lang="en-US" dirty="0"/>
              <a:t>Nebraska Low Distortion Projections</a:t>
            </a:r>
          </a:p>
        </p:txBody>
      </p:sp>
      <p:sp>
        <p:nvSpPr>
          <p:cNvPr id="4" name="Date Placeholder 3">
            <a:extLst>
              <a:ext uri="{FF2B5EF4-FFF2-40B4-BE49-F238E27FC236}">
                <a16:creationId xmlns:a16="http://schemas.microsoft.com/office/drawing/2014/main" id="{C74766D3-53C4-8A19-AD15-C09E478CCE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0D5F5E42-CD11-C639-9B1A-5355317A46EE}"/>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22C5C18D-373C-D863-4D7B-44099B8E317F}"/>
              </a:ext>
            </a:extLst>
          </p:cNvPr>
          <p:cNvSpPr>
            <a:spLocks noGrp="1"/>
          </p:cNvSpPr>
          <p:nvPr>
            <p:ph type="sldNum" sz="quarter" idx="12"/>
          </p:nvPr>
        </p:nvSpPr>
        <p:spPr/>
        <p:txBody>
          <a:bodyPr/>
          <a:lstStyle/>
          <a:p>
            <a:pPr>
              <a:defRPr/>
            </a:pPr>
            <a:fld id="{E220C3D0-729A-4A15-8E23-72CBC95666E6}" type="slidenum">
              <a:rPr lang="en-US" smtClean="0"/>
              <a:pPr>
                <a:defRPr/>
              </a:pPr>
              <a:t>35</a:t>
            </a:fld>
            <a:endParaRPr lang="en-US"/>
          </a:p>
        </p:txBody>
      </p:sp>
      <p:pic>
        <p:nvPicPr>
          <p:cNvPr id="8" name="Picture 7" descr="Image of the Nebraska Low Distortion Projections">
            <a:extLst>
              <a:ext uri="{FF2B5EF4-FFF2-40B4-BE49-F238E27FC236}">
                <a16:creationId xmlns:a16="http://schemas.microsoft.com/office/drawing/2014/main" id="{1FB4EC03-074B-6901-E0C7-AD78AC25E1E3}"/>
              </a:ext>
            </a:extLst>
          </p:cNvPr>
          <p:cNvPicPr>
            <a:picLocks noChangeAspect="1"/>
          </p:cNvPicPr>
          <p:nvPr/>
        </p:nvPicPr>
        <p:blipFill>
          <a:blip r:embed="rId3"/>
          <a:stretch>
            <a:fillRect/>
          </a:stretch>
        </p:blipFill>
        <p:spPr>
          <a:xfrm>
            <a:off x="0" y="1259681"/>
            <a:ext cx="9144000" cy="4338637"/>
          </a:xfrm>
          <a:prstGeom prst="rect">
            <a:avLst/>
          </a:prstGeom>
        </p:spPr>
      </p:pic>
      <p:sp>
        <p:nvSpPr>
          <p:cNvPr id="11" name="Content Placeholder 2">
            <a:extLst>
              <a:ext uri="{FF2B5EF4-FFF2-40B4-BE49-F238E27FC236}">
                <a16:creationId xmlns:a16="http://schemas.microsoft.com/office/drawing/2014/main" id="{C45AC42D-DC84-52D1-A1ED-71C9764BCF76}"/>
              </a:ext>
            </a:extLst>
          </p:cNvPr>
          <p:cNvSpPr txBox="1">
            <a:spLocks/>
          </p:cNvSpPr>
          <p:nvPr/>
        </p:nvSpPr>
        <p:spPr bwMode="auto">
          <a:xfrm>
            <a:off x="457200" y="5693801"/>
            <a:ext cx="8229600" cy="457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Scale factors are less than 20 ppm almost everywhere</a:t>
            </a:r>
          </a:p>
        </p:txBody>
      </p:sp>
      <p:sp>
        <p:nvSpPr>
          <p:cNvPr id="3" name="Oval 2">
            <a:extLst>
              <a:ext uri="{FF2B5EF4-FFF2-40B4-BE49-F238E27FC236}">
                <a16:creationId xmlns:a16="http://schemas.microsoft.com/office/drawing/2014/main" id="{34DFE806-ED00-C640-E41F-075ED31BFACE}"/>
              </a:ext>
            </a:extLst>
          </p:cNvPr>
          <p:cNvSpPr/>
          <p:nvPr/>
        </p:nvSpPr>
        <p:spPr>
          <a:xfrm>
            <a:off x="0" y="4007556"/>
            <a:ext cx="575733" cy="25964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71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mage of the Minnesota State Plane Coordinate System of 2022">
            <a:extLst>
              <a:ext uri="{FF2B5EF4-FFF2-40B4-BE49-F238E27FC236}">
                <a16:creationId xmlns:a16="http://schemas.microsoft.com/office/drawing/2014/main" id="{2D451DE5-4434-AECA-AB84-1EA24F064E24}"/>
              </a:ext>
            </a:extLst>
          </p:cNvPr>
          <p:cNvPicPr>
            <a:picLocks noChangeAspect="1"/>
          </p:cNvPicPr>
          <p:nvPr/>
        </p:nvPicPr>
        <p:blipFill>
          <a:blip r:embed="rId3"/>
          <a:stretch>
            <a:fillRect/>
          </a:stretch>
        </p:blipFill>
        <p:spPr>
          <a:xfrm>
            <a:off x="0" y="1259681"/>
            <a:ext cx="9144000" cy="4338637"/>
          </a:xfrm>
          <a:prstGeom prst="rect">
            <a:avLst/>
          </a:prstGeom>
        </p:spPr>
      </p:pic>
      <p:sp>
        <p:nvSpPr>
          <p:cNvPr id="3" name="Content Placeholder 2">
            <a:extLst>
              <a:ext uri="{FF2B5EF4-FFF2-40B4-BE49-F238E27FC236}">
                <a16:creationId xmlns:a16="http://schemas.microsoft.com/office/drawing/2014/main" id="{94F8EE03-F904-26DE-85AE-CDEF43310272}"/>
              </a:ext>
            </a:extLst>
          </p:cNvPr>
          <p:cNvSpPr>
            <a:spLocks noGrp="1"/>
          </p:cNvSpPr>
          <p:nvPr>
            <p:ph idx="1"/>
          </p:nvPr>
        </p:nvSpPr>
        <p:spPr>
          <a:xfrm>
            <a:off x="457200" y="5699499"/>
            <a:ext cx="8229600" cy="466306"/>
          </a:xfrm>
        </p:spPr>
        <p:txBody>
          <a:bodyPr/>
          <a:lstStyle/>
          <a:p>
            <a:r>
              <a:rPr lang="en-US" sz="2400" dirty="0"/>
              <a:t>Scale factors vary across the state.</a:t>
            </a:r>
          </a:p>
        </p:txBody>
      </p:sp>
      <p:sp>
        <p:nvSpPr>
          <p:cNvPr id="4" name="Date Placeholder 3">
            <a:extLst>
              <a:ext uri="{FF2B5EF4-FFF2-40B4-BE49-F238E27FC236}">
                <a16:creationId xmlns:a16="http://schemas.microsoft.com/office/drawing/2014/main" id="{AA588B21-2270-66D7-3426-850F48FEA849}"/>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8C5E4640-C117-89D6-F60A-425FCFAE62C0}"/>
              </a:ext>
            </a:extLst>
          </p:cNvPr>
          <p:cNvSpPr>
            <a:spLocks noGrp="1"/>
          </p:cNvSpPr>
          <p:nvPr>
            <p:ph type="ftr" sz="quarter" idx="11"/>
          </p:nvPr>
        </p:nvSpPr>
        <p:spPr/>
        <p:txBody>
          <a:bodyPr/>
          <a:lstStyle/>
          <a:p>
            <a:pPr>
              <a:defRPr/>
            </a:pPr>
            <a:r>
              <a:rPr lang="en-US" dirty="0"/>
              <a:t>Nebraska DOT Survey Coordinators Meeting</a:t>
            </a:r>
          </a:p>
        </p:txBody>
      </p:sp>
      <p:sp>
        <p:nvSpPr>
          <p:cNvPr id="6" name="Slide Number Placeholder 5">
            <a:extLst>
              <a:ext uri="{FF2B5EF4-FFF2-40B4-BE49-F238E27FC236}">
                <a16:creationId xmlns:a16="http://schemas.microsoft.com/office/drawing/2014/main" id="{8BD0020E-AA3B-CE39-E68A-83CB4212C4D3}"/>
              </a:ext>
            </a:extLst>
          </p:cNvPr>
          <p:cNvSpPr>
            <a:spLocks noGrp="1"/>
          </p:cNvSpPr>
          <p:nvPr>
            <p:ph type="sldNum" sz="quarter" idx="12"/>
          </p:nvPr>
        </p:nvSpPr>
        <p:spPr/>
        <p:txBody>
          <a:bodyPr/>
          <a:lstStyle/>
          <a:p>
            <a:pPr>
              <a:defRPr/>
            </a:pPr>
            <a:fld id="{E220C3D0-729A-4A15-8E23-72CBC95666E6}" type="slidenum">
              <a:rPr lang="en-US" smtClean="0"/>
              <a:pPr>
                <a:defRPr/>
              </a:pPr>
              <a:t>36</a:t>
            </a:fld>
            <a:endParaRPr lang="en-US"/>
          </a:p>
        </p:txBody>
      </p:sp>
      <p:sp>
        <p:nvSpPr>
          <p:cNvPr id="7" name="Oval 6">
            <a:extLst>
              <a:ext uri="{FF2B5EF4-FFF2-40B4-BE49-F238E27FC236}">
                <a16:creationId xmlns:a16="http://schemas.microsoft.com/office/drawing/2014/main" id="{4B9B4A85-6943-895E-AA77-E634198F8FBC}"/>
              </a:ext>
            </a:extLst>
          </p:cNvPr>
          <p:cNvSpPr/>
          <p:nvPr/>
        </p:nvSpPr>
        <p:spPr>
          <a:xfrm>
            <a:off x="0" y="4007556"/>
            <a:ext cx="575733" cy="25964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72FEA59-E9F0-C534-43B0-399E87CFCDA8}"/>
              </a:ext>
            </a:extLst>
          </p:cNvPr>
          <p:cNvSpPr txBox="1">
            <a:spLocks/>
          </p:cNvSpPr>
          <p:nvPr/>
        </p:nvSpPr>
        <p:spPr bwMode="auto">
          <a:xfrm>
            <a:off x="451256" y="457200"/>
            <a:ext cx="8449294"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Minnesota State Plane of 2022</a:t>
            </a:r>
          </a:p>
        </p:txBody>
      </p:sp>
    </p:spTree>
    <p:extLst>
      <p:ext uri="{BB962C8B-B14F-4D97-AF65-F5344CB8AC3E}">
        <p14:creationId xmlns:p14="http://schemas.microsoft.com/office/powerpoint/2010/main" val="591877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 of the Minnesota Low Distortion Projections">
            <a:extLst>
              <a:ext uri="{FF2B5EF4-FFF2-40B4-BE49-F238E27FC236}">
                <a16:creationId xmlns:a16="http://schemas.microsoft.com/office/drawing/2014/main" id="{987515C4-20FC-45FF-5719-3C00CD182EB8}"/>
              </a:ext>
            </a:extLst>
          </p:cNvPr>
          <p:cNvPicPr>
            <a:picLocks noChangeAspect="1"/>
          </p:cNvPicPr>
          <p:nvPr/>
        </p:nvPicPr>
        <p:blipFill>
          <a:blip r:embed="rId3"/>
          <a:stretch>
            <a:fillRect/>
          </a:stretch>
        </p:blipFill>
        <p:spPr>
          <a:xfrm>
            <a:off x="0" y="1259681"/>
            <a:ext cx="9144000" cy="4338637"/>
          </a:xfrm>
          <a:prstGeom prst="rect">
            <a:avLst/>
          </a:prstGeom>
        </p:spPr>
      </p:pic>
      <p:sp>
        <p:nvSpPr>
          <p:cNvPr id="4" name="Date Placeholder 3">
            <a:extLst>
              <a:ext uri="{FF2B5EF4-FFF2-40B4-BE49-F238E27FC236}">
                <a16:creationId xmlns:a16="http://schemas.microsoft.com/office/drawing/2014/main" id="{C74766D3-53C4-8A19-AD15-C09E478CCE2D}"/>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0D5F5E42-CD11-C639-9B1A-5355317A46EE}"/>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22C5C18D-373C-D863-4D7B-44099B8E317F}"/>
              </a:ext>
            </a:extLst>
          </p:cNvPr>
          <p:cNvSpPr>
            <a:spLocks noGrp="1"/>
          </p:cNvSpPr>
          <p:nvPr>
            <p:ph type="sldNum" sz="quarter" idx="12"/>
          </p:nvPr>
        </p:nvSpPr>
        <p:spPr/>
        <p:txBody>
          <a:bodyPr/>
          <a:lstStyle/>
          <a:p>
            <a:pPr>
              <a:defRPr/>
            </a:pPr>
            <a:fld id="{E220C3D0-729A-4A15-8E23-72CBC95666E6}" type="slidenum">
              <a:rPr lang="en-US" smtClean="0"/>
              <a:pPr>
                <a:defRPr/>
              </a:pPr>
              <a:t>37</a:t>
            </a:fld>
            <a:endParaRPr lang="en-US"/>
          </a:p>
        </p:txBody>
      </p:sp>
      <p:sp>
        <p:nvSpPr>
          <p:cNvPr id="11" name="Content Placeholder 2">
            <a:extLst>
              <a:ext uri="{FF2B5EF4-FFF2-40B4-BE49-F238E27FC236}">
                <a16:creationId xmlns:a16="http://schemas.microsoft.com/office/drawing/2014/main" id="{C45AC42D-DC84-52D1-A1ED-71C9764BCF76}"/>
              </a:ext>
            </a:extLst>
          </p:cNvPr>
          <p:cNvSpPr txBox="1">
            <a:spLocks/>
          </p:cNvSpPr>
          <p:nvPr/>
        </p:nvSpPr>
        <p:spPr bwMode="auto">
          <a:xfrm>
            <a:off x="457200" y="5693801"/>
            <a:ext cx="8229600" cy="457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Scale factors are less than 20 ppm almost everywhere</a:t>
            </a:r>
          </a:p>
        </p:txBody>
      </p:sp>
      <p:sp>
        <p:nvSpPr>
          <p:cNvPr id="3" name="Oval 2">
            <a:extLst>
              <a:ext uri="{FF2B5EF4-FFF2-40B4-BE49-F238E27FC236}">
                <a16:creationId xmlns:a16="http://schemas.microsoft.com/office/drawing/2014/main" id="{34DFE806-ED00-C640-E41F-075ED31BFACE}"/>
              </a:ext>
            </a:extLst>
          </p:cNvPr>
          <p:cNvSpPr/>
          <p:nvPr/>
        </p:nvSpPr>
        <p:spPr>
          <a:xfrm>
            <a:off x="0" y="4007556"/>
            <a:ext cx="575733" cy="25964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26C79FE-008D-0A91-96DA-A7E4B4AC8843}"/>
              </a:ext>
            </a:extLst>
          </p:cNvPr>
          <p:cNvSpPr txBox="1">
            <a:spLocks/>
          </p:cNvSpPr>
          <p:nvPr/>
        </p:nvSpPr>
        <p:spPr bwMode="auto">
          <a:xfrm>
            <a:off x="451257" y="457200"/>
            <a:ext cx="8882743"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Minnesota Low Distortion Projections</a:t>
            </a:r>
          </a:p>
        </p:txBody>
      </p:sp>
    </p:spTree>
    <p:extLst>
      <p:ext uri="{BB962C8B-B14F-4D97-AF65-F5344CB8AC3E}">
        <p14:creationId xmlns:p14="http://schemas.microsoft.com/office/powerpoint/2010/main" val="1633090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648F-8EA3-9BF7-3227-7A7BE7395EF9}"/>
              </a:ext>
            </a:extLst>
          </p:cNvPr>
          <p:cNvSpPr>
            <a:spLocks noGrp="1"/>
          </p:cNvSpPr>
          <p:nvPr>
            <p:ph type="title"/>
          </p:nvPr>
        </p:nvSpPr>
        <p:spPr/>
        <p:txBody>
          <a:bodyPr/>
          <a:lstStyle/>
          <a:p>
            <a:r>
              <a:rPr lang="en-US" dirty="0"/>
              <a:t>Projected Coordinates </a:t>
            </a:r>
          </a:p>
        </p:txBody>
      </p:sp>
      <p:sp>
        <p:nvSpPr>
          <p:cNvPr id="3" name="Content Placeholder 2">
            <a:extLst>
              <a:ext uri="{FF2B5EF4-FFF2-40B4-BE49-F238E27FC236}">
                <a16:creationId xmlns:a16="http://schemas.microsoft.com/office/drawing/2014/main" id="{0599A061-16C4-7380-3541-A9DE3CCF99B6}"/>
              </a:ext>
            </a:extLst>
          </p:cNvPr>
          <p:cNvSpPr>
            <a:spLocks noGrp="1"/>
          </p:cNvSpPr>
          <p:nvPr>
            <p:ph idx="1"/>
          </p:nvPr>
        </p:nvSpPr>
        <p:spPr/>
        <p:txBody>
          <a:bodyPr/>
          <a:lstStyle/>
          <a:p>
            <a:r>
              <a:rPr lang="en-US" dirty="0"/>
              <a:t>Coordinates in one zone can be converted directly to/from other zones.</a:t>
            </a:r>
          </a:p>
          <a:p>
            <a:r>
              <a:rPr lang="en-US" dirty="0"/>
              <a:t>Coordinates in one zone can be used in neighboring zones for continuity!</a:t>
            </a:r>
          </a:p>
          <a:p>
            <a:r>
              <a:rPr lang="en-US" dirty="0"/>
              <a:t>Coordinates can be produced in several zones as needed.</a:t>
            </a:r>
          </a:p>
          <a:p>
            <a:r>
              <a:rPr lang="en-US" i="1" dirty="0"/>
              <a:t>But, coordinates may NOT be mixed!</a:t>
            </a:r>
          </a:p>
          <a:p>
            <a:pPr lvl="1"/>
            <a:r>
              <a:rPr lang="en-US" i="1" dirty="0"/>
              <a:t>METADATA </a:t>
            </a:r>
          </a:p>
        </p:txBody>
      </p:sp>
      <p:sp>
        <p:nvSpPr>
          <p:cNvPr id="4" name="Date Placeholder 3">
            <a:extLst>
              <a:ext uri="{FF2B5EF4-FFF2-40B4-BE49-F238E27FC236}">
                <a16:creationId xmlns:a16="http://schemas.microsoft.com/office/drawing/2014/main" id="{FBAC6A18-3EC6-B893-5751-C4F0CD839538}"/>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97A4A4DD-066E-8BB5-8466-E0505E6EA234}"/>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B2BFCE5-D1BC-CD6E-E7CA-558EDBFBF353}"/>
              </a:ext>
            </a:extLst>
          </p:cNvPr>
          <p:cNvSpPr>
            <a:spLocks noGrp="1"/>
          </p:cNvSpPr>
          <p:nvPr>
            <p:ph type="sldNum" sz="quarter" idx="12"/>
          </p:nvPr>
        </p:nvSpPr>
        <p:spPr/>
        <p:txBody>
          <a:bodyPr/>
          <a:lstStyle/>
          <a:p>
            <a:pPr>
              <a:defRPr/>
            </a:pPr>
            <a:fld id="{E220C3D0-729A-4A15-8E23-72CBC95666E6}" type="slidenum">
              <a:rPr lang="en-US" smtClean="0"/>
              <a:pPr>
                <a:defRPr/>
              </a:pPr>
              <a:t>38</a:t>
            </a:fld>
            <a:endParaRPr lang="en-US"/>
          </a:p>
        </p:txBody>
      </p:sp>
    </p:spTree>
    <p:extLst>
      <p:ext uri="{BB962C8B-B14F-4D97-AF65-F5344CB8AC3E}">
        <p14:creationId xmlns:p14="http://schemas.microsoft.com/office/powerpoint/2010/main" val="3736656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D05-0B06-6FC5-1A09-9EBC306DE2DC}"/>
              </a:ext>
            </a:extLst>
          </p:cNvPr>
          <p:cNvSpPr>
            <a:spLocks noGrp="1"/>
          </p:cNvSpPr>
          <p:nvPr>
            <p:ph type="title"/>
          </p:nvPr>
        </p:nvSpPr>
        <p:spPr/>
        <p:txBody>
          <a:bodyPr/>
          <a:lstStyle/>
          <a:p>
            <a:r>
              <a:rPr lang="en-US" dirty="0"/>
              <a:t>Coordinate Conversions</a:t>
            </a:r>
          </a:p>
        </p:txBody>
      </p:sp>
      <p:sp>
        <p:nvSpPr>
          <p:cNvPr id="3" name="Content Placeholder 2">
            <a:extLst>
              <a:ext uri="{FF2B5EF4-FFF2-40B4-BE49-F238E27FC236}">
                <a16:creationId xmlns:a16="http://schemas.microsoft.com/office/drawing/2014/main" id="{2635CB7E-9C29-A8D5-099A-D2586EAC5058}"/>
              </a:ext>
            </a:extLst>
          </p:cNvPr>
          <p:cNvSpPr>
            <a:spLocks noGrp="1"/>
          </p:cNvSpPr>
          <p:nvPr>
            <p:ph idx="1"/>
          </p:nvPr>
        </p:nvSpPr>
        <p:spPr/>
        <p:txBody>
          <a:bodyPr/>
          <a:lstStyle/>
          <a:p>
            <a:r>
              <a:rPr lang="en-US" dirty="0"/>
              <a:t>NGS will support all projected coordinates</a:t>
            </a:r>
          </a:p>
          <a:p>
            <a:pPr lvl="1"/>
            <a:r>
              <a:rPr lang="en-US" dirty="0"/>
              <a:t>NGS Coordinate Conversion and Transformation Tool (NCAT). </a:t>
            </a:r>
            <a:endParaRPr lang="en-US" dirty="0">
              <a:solidFill>
                <a:srgbClr val="0070C0"/>
              </a:solidFill>
            </a:endParaRPr>
          </a:p>
          <a:p>
            <a:pPr lvl="1"/>
            <a:r>
              <a:rPr lang="en-US" i="1" dirty="0">
                <a:solidFill>
                  <a:srgbClr val="0070C0"/>
                </a:solidFill>
                <a:hlinkClick r:id="rId3">
                  <a:extLst>
                    <a:ext uri="{A12FA001-AC4F-418D-AE19-62706E023703}">
                      <ahyp:hlinkClr xmlns:ahyp="http://schemas.microsoft.com/office/drawing/2018/hyperlinkcolor" val="tx"/>
                    </a:ext>
                  </a:extLst>
                </a:hlinkClick>
              </a:rPr>
              <a:t>https://www.ngs.noaa.gov/NCAT/</a:t>
            </a:r>
            <a:endParaRPr lang="en-US" i="1" dirty="0">
              <a:solidFill>
                <a:srgbClr val="0070C0"/>
              </a:solidFill>
            </a:endParaRPr>
          </a:p>
          <a:p>
            <a:r>
              <a:rPr lang="en-US" dirty="0"/>
              <a:t>EXAMPLE:</a:t>
            </a:r>
          </a:p>
          <a:p>
            <a:pPr lvl="1"/>
            <a:r>
              <a:rPr lang="en-US" dirty="0"/>
              <a:t>Open NCAT, select near place of interest</a:t>
            </a:r>
          </a:p>
          <a:p>
            <a:pPr lvl="1"/>
            <a:r>
              <a:rPr lang="en-US" dirty="0"/>
              <a:t>NAD83(2011) to NAD27</a:t>
            </a:r>
          </a:p>
          <a:p>
            <a:pPr lvl="1"/>
            <a:r>
              <a:rPr lang="en-US" dirty="0"/>
              <a:t>Orthometric NAVD88 to NGVD29</a:t>
            </a:r>
          </a:p>
        </p:txBody>
      </p:sp>
      <p:sp>
        <p:nvSpPr>
          <p:cNvPr id="4" name="Date Placeholder 3">
            <a:extLst>
              <a:ext uri="{FF2B5EF4-FFF2-40B4-BE49-F238E27FC236}">
                <a16:creationId xmlns:a16="http://schemas.microsoft.com/office/drawing/2014/main" id="{FA7619CD-3DE8-8FB0-56C5-3257DA670EA3}"/>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DAF8AE47-05B4-0AFE-64F8-6B826438FC03}"/>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E08182D-4F09-C07F-BFDE-AAA4A8C7F1E7}"/>
              </a:ext>
            </a:extLst>
          </p:cNvPr>
          <p:cNvSpPr>
            <a:spLocks noGrp="1"/>
          </p:cNvSpPr>
          <p:nvPr>
            <p:ph type="sldNum" sz="quarter" idx="12"/>
          </p:nvPr>
        </p:nvSpPr>
        <p:spPr/>
        <p:txBody>
          <a:bodyPr/>
          <a:lstStyle/>
          <a:p>
            <a:pPr>
              <a:defRPr/>
            </a:pPr>
            <a:fld id="{E220C3D0-729A-4A15-8E23-72CBC95666E6}" type="slidenum">
              <a:rPr lang="en-US" smtClean="0"/>
              <a:pPr>
                <a:defRPr/>
              </a:pPr>
              <a:t>39</a:t>
            </a:fld>
            <a:endParaRPr lang="en-US"/>
          </a:p>
        </p:txBody>
      </p:sp>
    </p:spTree>
    <p:extLst>
      <p:ext uri="{BB962C8B-B14F-4D97-AF65-F5344CB8AC3E}">
        <p14:creationId xmlns:p14="http://schemas.microsoft.com/office/powerpoint/2010/main" val="3309705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F277-0D74-5423-C490-D6B648B21BB6}"/>
              </a:ext>
            </a:extLst>
          </p:cNvPr>
          <p:cNvSpPr>
            <a:spLocks noGrp="1"/>
          </p:cNvSpPr>
          <p:nvPr>
            <p:ph type="title"/>
          </p:nvPr>
        </p:nvSpPr>
        <p:spPr>
          <a:xfrm>
            <a:off x="457200" y="457200"/>
            <a:ext cx="8446770" cy="639763"/>
          </a:xfrm>
        </p:spPr>
        <p:txBody>
          <a:bodyPr/>
          <a:lstStyle/>
          <a:p>
            <a:r>
              <a:rPr lang="en-US" dirty="0"/>
              <a:t>Needed Research and Development</a:t>
            </a:r>
          </a:p>
        </p:txBody>
      </p:sp>
      <p:sp>
        <p:nvSpPr>
          <p:cNvPr id="3" name="Content Placeholder 2">
            <a:extLst>
              <a:ext uri="{FF2B5EF4-FFF2-40B4-BE49-F238E27FC236}">
                <a16:creationId xmlns:a16="http://schemas.microsoft.com/office/drawing/2014/main" id="{704FA2F2-7D3F-7AA9-6918-3DE1021974AF}"/>
              </a:ext>
            </a:extLst>
          </p:cNvPr>
          <p:cNvSpPr>
            <a:spLocks noGrp="1"/>
          </p:cNvSpPr>
          <p:nvPr>
            <p:ph idx="1"/>
          </p:nvPr>
        </p:nvSpPr>
        <p:spPr/>
        <p:txBody>
          <a:bodyPr/>
          <a:lstStyle/>
          <a:p>
            <a:r>
              <a:rPr lang="en-US" sz="2800" dirty="0"/>
              <a:t>Major decisions needed to be made regarding how to define and maintain the Modernized NSRS.</a:t>
            </a:r>
          </a:p>
          <a:p>
            <a:r>
              <a:rPr lang="en-US" sz="2800" dirty="0"/>
              <a:t>These are documented. See the following reports:</a:t>
            </a:r>
          </a:p>
          <a:p>
            <a:pPr lvl="1"/>
            <a:r>
              <a:rPr lang="en-US" sz="2400" b="1" dirty="0"/>
              <a:t>NOAA Technical Report NOS NGS 62</a:t>
            </a:r>
          </a:p>
          <a:p>
            <a:pPr lvl="2"/>
            <a:r>
              <a:rPr lang="en-US" sz="1600" dirty="0"/>
              <a:t>Blueprint for 2022, Part 1: Geometric Coordinates (61 pages) </a:t>
            </a:r>
          </a:p>
          <a:p>
            <a:pPr lvl="1"/>
            <a:r>
              <a:rPr lang="en-US" sz="2400" b="1" dirty="0"/>
              <a:t>NOAA Technical Report NOS NGS 64</a:t>
            </a:r>
            <a:r>
              <a:rPr lang="en-US" sz="2400" dirty="0"/>
              <a:t>	</a:t>
            </a:r>
          </a:p>
          <a:p>
            <a:pPr lvl="2"/>
            <a:r>
              <a:rPr lang="en-US" sz="1600" dirty="0"/>
              <a:t>Blueprint for 2022, Part 2: Geopotential Coordinates (53 pages) </a:t>
            </a:r>
          </a:p>
          <a:p>
            <a:pPr lvl="1"/>
            <a:r>
              <a:rPr lang="en-US" sz="2400" b="1" dirty="0"/>
              <a:t>NOAA Technical Report NOS NGS 67</a:t>
            </a:r>
            <a:r>
              <a:rPr lang="en-US" sz="2400" dirty="0"/>
              <a:t>	</a:t>
            </a:r>
          </a:p>
          <a:p>
            <a:pPr lvl="2"/>
            <a:r>
              <a:rPr lang="en-US" sz="1600" dirty="0"/>
              <a:t>Blueprint for 2022, Part 3: Working in the Modernized NSRS (133 pages) </a:t>
            </a:r>
          </a:p>
        </p:txBody>
      </p:sp>
      <p:sp>
        <p:nvSpPr>
          <p:cNvPr id="4" name="Date Placeholder 3">
            <a:extLst>
              <a:ext uri="{FF2B5EF4-FFF2-40B4-BE49-F238E27FC236}">
                <a16:creationId xmlns:a16="http://schemas.microsoft.com/office/drawing/2014/main" id="{179FD4E9-FC8C-9820-2253-CD70A7F48D6D}"/>
              </a:ext>
            </a:extLst>
          </p:cNvPr>
          <p:cNvSpPr>
            <a:spLocks noGrp="1"/>
          </p:cNvSpPr>
          <p:nvPr>
            <p:ph type="dt" sz="half" idx="10"/>
          </p:nvPr>
        </p:nvSpPr>
        <p:spPr/>
        <p:txBody>
          <a:bodyPr/>
          <a:lstStyle/>
          <a:p>
            <a:r>
              <a:rPr lang="en-US" altLang="en-US"/>
              <a:t>August 29, 2024</a:t>
            </a:r>
            <a:endParaRPr lang="en-US" altLang="en-US" dirty="0"/>
          </a:p>
        </p:txBody>
      </p:sp>
      <p:sp>
        <p:nvSpPr>
          <p:cNvPr id="5" name="Footer Placeholder 4">
            <a:extLst>
              <a:ext uri="{FF2B5EF4-FFF2-40B4-BE49-F238E27FC236}">
                <a16:creationId xmlns:a16="http://schemas.microsoft.com/office/drawing/2014/main" id="{B5D44A59-4814-AE5C-F9D6-FEC20275BE05}"/>
              </a:ext>
            </a:extLst>
          </p:cNvPr>
          <p:cNvSpPr>
            <a:spLocks noGrp="1"/>
          </p:cNvSpPr>
          <p:nvPr>
            <p:ph type="ftr" sz="quarter" idx="11"/>
          </p:nvPr>
        </p:nvSpPr>
        <p:spPr/>
        <p:txBody>
          <a:bodyPr/>
          <a:lstStyle/>
          <a:p>
            <a:pPr>
              <a:defRPr/>
            </a:pPr>
            <a:r>
              <a:rPr lang="en-US"/>
              <a:t>Preparing for the Modernized NSRS</a:t>
            </a:r>
            <a:endParaRPr lang="en-US" dirty="0"/>
          </a:p>
        </p:txBody>
      </p:sp>
      <p:sp>
        <p:nvSpPr>
          <p:cNvPr id="6" name="Slide Number Placeholder 5">
            <a:extLst>
              <a:ext uri="{FF2B5EF4-FFF2-40B4-BE49-F238E27FC236}">
                <a16:creationId xmlns:a16="http://schemas.microsoft.com/office/drawing/2014/main" id="{8F22F098-7776-808D-771C-15DEB8C79DEA}"/>
              </a:ext>
            </a:extLst>
          </p:cNvPr>
          <p:cNvSpPr>
            <a:spLocks noGrp="1"/>
          </p:cNvSpPr>
          <p:nvPr>
            <p:ph type="sldNum" sz="quarter" idx="12"/>
          </p:nvPr>
        </p:nvSpPr>
        <p:spPr/>
        <p:txBody>
          <a:bodyPr/>
          <a:lstStyle/>
          <a:p>
            <a:fld id="{84C1C367-1155-47A8-B187-ABB1E4FCD3DE}" type="slidenum">
              <a:rPr lang="en-US" altLang="en-US" smtClean="0"/>
              <a:pPr/>
              <a:t>4</a:t>
            </a:fld>
            <a:endParaRPr lang="en-US" altLang="en-US" dirty="0"/>
          </a:p>
        </p:txBody>
      </p:sp>
      <p:sp>
        <p:nvSpPr>
          <p:cNvPr id="9" name="TextBox 8">
            <a:extLst>
              <a:ext uri="{FF2B5EF4-FFF2-40B4-BE49-F238E27FC236}">
                <a16:creationId xmlns:a16="http://schemas.microsoft.com/office/drawing/2014/main" id="{883F014E-11DC-ED0F-64A5-7FBEECD091FD}"/>
              </a:ext>
            </a:extLst>
          </p:cNvPr>
          <p:cNvSpPr txBox="1"/>
          <p:nvPr/>
        </p:nvSpPr>
        <p:spPr>
          <a:xfrm>
            <a:off x="2228850" y="5740957"/>
            <a:ext cx="3676650" cy="369332"/>
          </a:xfrm>
          <a:prstGeom prst="rect">
            <a:avLst/>
          </a:prstGeom>
          <a:noFill/>
        </p:spPr>
        <p:txBody>
          <a:bodyPr wrap="square">
            <a:spAutoFit/>
          </a:bodyPr>
          <a:lstStyle/>
          <a:p>
            <a:r>
              <a:rPr lang="en-US" dirty="0">
                <a:solidFill>
                  <a:srgbClr val="FF0000"/>
                </a:solidFill>
                <a:latin typeface="+mj-lt"/>
              </a:rPr>
              <a:t>https://geodesy.noaa.gov/library/</a:t>
            </a:r>
          </a:p>
        </p:txBody>
      </p:sp>
      <p:sp>
        <p:nvSpPr>
          <p:cNvPr id="7" name="TextBox 6">
            <a:extLst>
              <a:ext uri="{FF2B5EF4-FFF2-40B4-BE49-F238E27FC236}">
                <a16:creationId xmlns:a16="http://schemas.microsoft.com/office/drawing/2014/main" id="{47307EEA-C36A-02CC-E8DC-29BA6340E542}"/>
              </a:ext>
            </a:extLst>
          </p:cNvPr>
          <p:cNvSpPr txBox="1"/>
          <p:nvPr/>
        </p:nvSpPr>
        <p:spPr>
          <a:xfrm>
            <a:off x="7632916" y="5293062"/>
            <a:ext cx="1053884" cy="1015663"/>
          </a:xfrm>
          <a:prstGeom prst="rect">
            <a:avLst/>
          </a:prstGeom>
          <a:noFill/>
        </p:spPr>
        <p:txBody>
          <a:bodyPr wrap="square" rtlCol="0">
            <a:spAutoFit/>
          </a:bodyPr>
          <a:lstStyle/>
          <a:p>
            <a:r>
              <a:rPr lang="en-US" sz="6000" dirty="0">
                <a:sym typeface="Wingdings" panose="05000000000000000000" pitchFamily="2" charset="2"/>
              </a:rPr>
              <a:t></a:t>
            </a:r>
            <a:endParaRPr lang="en-US" sz="6000" dirty="0"/>
          </a:p>
        </p:txBody>
      </p:sp>
      <p:sp>
        <p:nvSpPr>
          <p:cNvPr id="8" name="TextBox 7">
            <a:extLst>
              <a:ext uri="{FF2B5EF4-FFF2-40B4-BE49-F238E27FC236}">
                <a16:creationId xmlns:a16="http://schemas.microsoft.com/office/drawing/2014/main" id="{BDDD8AE7-4575-1B5B-CAB6-0556A40B206C}"/>
              </a:ext>
            </a:extLst>
          </p:cNvPr>
          <p:cNvSpPr txBox="1"/>
          <p:nvPr/>
        </p:nvSpPr>
        <p:spPr>
          <a:xfrm rot="21012797">
            <a:off x="7126945" y="5654303"/>
            <a:ext cx="1237129" cy="677108"/>
          </a:xfrm>
          <a:prstGeom prst="rect">
            <a:avLst/>
          </a:prstGeom>
          <a:noFill/>
        </p:spPr>
        <p:txBody>
          <a:bodyPr wrap="square" rtlCol="0">
            <a:spAutoFit/>
          </a:bodyPr>
          <a:lstStyle/>
          <a:p>
            <a:r>
              <a:rPr lang="en-US" dirty="0"/>
              <a:t>Note: </a:t>
            </a:r>
          </a:p>
          <a:p>
            <a:r>
              <a:rPr lang="en-US" sz="2000" dirty="0">
                <a:sym typeface="Wingdings" panose="05000000000000000000" pitchFamily="2" charset="2"/>
              </a:rPr>
              <a:t></a:t>
            </a:r>
            <a:r>
              <a:rPr lang="en-US" sz="1400" dirty="0">
                <a:sym typeface="Wingdings" panose="05000000000000000000" pitchFamily="2" charset="2"/>
              </a:rPr>
              <a:t> </a:t>
            </a:r>
            <a:r>
              <a:rPr lang="en-US" sz="1800" dirty="0">
                <a:sym typeface="Wingdings" panose="05000000000000000000" pitchFamily="2" charset="2"/>
              </a:rPr>
              <a:t>= done</a:t>
            </a:r>
            <a:endParaRPr lang="en-US" sz="1800" dirty="0"/>
          </a:p>
        </p:txBody>
      </p:sp>
    </p:spTree>
    <p:extLst>
      <p:ext uri="{BB962C8B-B14F-4D97-AF65-F5344CB8AC3E}">
        <p14:creationId xmlns:p14="http://schemas.microsoft.com/office/powerpoint/2010/main" val="2612018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2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par>
                          <p:cTn id="11" fill="hold">
                            <p:stCondLst>
                              <p:cond delay="750"/>
                            </p:stCondLst>
                            <p:childTnLst>
                              <p:par>
                                <p:cTn id="12" presetID="22" presetClass="entr" presetSubtype="8" fill="hold" nodeType="afterEffect">
                                  <p:stCondLst>
                                    <p:cond delay="2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500"/>
                                        <p:tgtEl>
                                          <p:spTgt spid="3">
                                            <p:txEl>
                                              <p:pRg st="4" end="4"/>
                                            </p:txEl>
                                          </p:spTgt>
                                        </p:tgtEl>
                                      </p:cBhvr>
                                    </p:animEffect>
                                  </p:childTnLst>
                                </p:cTn>
                              </p:par>
                              <p:par>
                                <p:cTn id="15" presetID="22" presetClass="entr" presetSubtype="8" fill="hold" nodeType="withEffect">
                                  <p:stCondLst>
                                    <p:cond delay="25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par>
                          <p:cTn id="18" fill="hold">
                            <p:stCondLst>
                              <p:cond delay="1500"/>
                            </p:stCondLst>
                            <p:childTnLst>
                              <p:par>
                                <p:cTn id="19" presetID="22" presetClass="entr" presetSubtype="8" fill="hold" nodeType="afterEffect">
                                  <p:stCondLst>
                                    <p:cond delay="25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par>
                                <p:cTn id="22" presetID="22" presetClass="entr" presetSubtype="8" fill="hold" nodeType="withEffect">
                                  <p:stCondLst>
                                    <p:cond delay="25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left)">
                                      <p:cBhvr>
                                        <p:cTn id="24" dur="500"/>
                                        <p:tgtEl>
                                          <p:spTgt spid="3">
                                            <p:txEl>
                                              <p:pRg st="7" end="7"/>
                                            </p:txEl>
                                          </p:spTgt>
                                        </p:tgtEl>
                                      </p:cBhvr>
                                    </p:animEffect>
                                  </p:childTnLst>
                                </p:cTn>
                              </p:par>
                            </p:childTnLst>
                          </p:cTn>
                        </p:par>
                        <p:par>
                          <p:cTn id="25" fill="hold">
                            <p:stCondLst>
                              <p:cond delay="2250"/>
                            </p:stCondLst>
                            <p:childTnLst>
                              <p:par>
                                <p:cTn id="26" presetID="22" presetClass="entr" presetSubtype="8"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3000"/>
                            </p:stCondLst>
                            <p:childTnLst>
                              <p:par>
                                <p:cTn id="30" presetID="22" presetClass="entr" presetSubtype="8" fill="hold" grpId="0" nodeType="afterEffect">
                                  <p:stCondLst>
                                    <p:cond delay="25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the NGS Coordinate Conversion and Transformation Tool (NCAT) input screen&#10;">
            <a:extLst>
              <a:ext uri="{FF2B5EF4-FFF2-40B4-BE49-F238E27FC236}">
                <a16:creationId xmlns:a16="http://schemas.microsoft.com/office/drawing/2014/main" id="{81DD8C85-A732-999A-23D3-51E8C5BCCFE1}"/>
              </a:ext>
            </a:extLst>
          </p:cNvPr>
          <p:cNvPicPr>
            <a:picLocks noChangeAspect="1"/>
          </p:cNvPicPr>
          <p:nvPr/>
        </p:nvPicPr>
        <p:blipFill>
          <a:blip r:embed="rId3"/>
          <a:stretch>
            <a:fillRect/>
          </a:stretch>
        </p:blipFill>
        <p:spPr>
          <a:xfrm>
            <a:off x="0" y="1144003"/>
            <a:ext cx="9144000" cy="5165306"/>
          </a:xfrm>
          <a:prstGeom prst="rect">
            <a:avLst/>
          </a:prstGeom>
        </p:spPr>
      </p:pic>
      <p:sp>
        <p:nvSpPr>
          <p:cNvPr id="2" name="Title 1">
            <a:extLst>
              <a:ext uri="{FF2B5EF4-FFF2-40B4-BE49-F238E27FC236}">
                <a16:creationId xmlns:a16="http://schemas.microsoft.com/office/drawing/2014/main" id="{E1818E65-D40E-07F7-0AD9-1D2002BA2450}"/>
              </a:ext>
            </a:extLst>
          </p:cNvPr>
          <p:cNvSpPr>
            <a:spLocks noGrp="1"/>
          </p:cNvSpPr>
          <p:nvPr>
            <p:ph type="title"/>
          </p:nvPr>
        </p:nvSpPr>
        <p:spPr/>
        <p:txBody>
          <a:bodyPr/>
          <a:lstStyle/>
          <a:p>
            <a:r>
              <a:rPr lang="en-US" dirty="0"/>
              <a:t>Coordinate Conversions</a:t>
            </a:r>
          </a:p>
        </p:txBody>
      </p:sp>
      <p:sp>
        <p:nvSpPr>
          <p:cNvPr id="4" name="Date Placeholder 3">
            <a:extLst>
              <a:ext uri="{FF2B5EF4-FFF2-40B4-BE49-F238E27FC236}">
                <a16:creationId xmlns:a16="http://schemas.microsoft.com/office/drawing/2014/main" id="{1389C6F8-0111-3F52-CEC2-2F7A47AC4AD1}"/>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BAA1EB51-14E4-74FA-CEFD-8803C02B32D1}"/>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80C23C87-0751-3DD6-B33C-B45807019ED5}"/>
              </a:ext>
            </a:extLst>
          </p:cNvPr>
          <p:cNvSpPr>
            <a:spLocks noGrp="1"/>
          </p:cNvSpPr>
          <p:nvPr>
            <p:ph type="sldNum" sz="quarter" idx="12"/>
          </p:nvPr>
        </p:nvSpPr>
        <p:spPr/>
        <p:txBody>
          <a:bodyPr/>
          <a:lstStyle/>
          <a:p>
            <a:pPr>
              <a:defRPr/>
            </a:pPr>
            <a:fld id="{E220C3D0-729A-4A15-8E23-72CBC95666E6}" type="slidenum">
              <a:rPr lang="en-US" smtClean="0"/>
              <a:pPr>
                <a:defRPr/>
              </a:pPr>
              <a:t>40</a:t>
            </a:fld>
            <a:endParaRPr lang="en-US"/>
          </a:p>
        </p:txBody>
      </p:sp>
      <p:sp>
        <p:nvSpPr>
          <p:cNvPr id="10" name="TextBox 9">
            <a:extLst>
              <a:ext uri="{FF2B5EF4-FFF2-40B4-BE49-F238E27FC236}">
                <a16:creationId xmlns:a16="http://schemas.microsoft.com/office/drawing/2014/main" id="{2366CA38-AE83-2D9A-C736-4F21943F2C57}"/>
              </a:ext>
            </a:extLst>
          </p:cNvPr>
          <p:cNvSpPr txBox="1"/>
          <p:nvPr/>
        </p:nvSpPr>
        <p:spPr>
          <a:xfrm>
            <a:off x="6553200" y="2212622"/>
            <a:ext cx="1631244" cy="646331"/>
          </a:xfrm>
          <a:prstGeom prst="rect">
            <a:avLst/>
          </a:prstGeom>
          <a:noFill/>
        </p:spPr>
        <p:txBody>
          <a:bodyPr wrap="square" rtlCol="0">
            <a:spAutoFit/>
          </a:bodyPr>
          <a:lstStyle/>
          <a:p>
            <a:r>
              <a:rPr lang="en-US" dirty="0"/>
              <a:t>Input – select the options</a:t>
            </a:r>
          </a:p>
        </p:txBody>
      </p:sp>
      <p:pic>
        <p:nvPicPr>
          <p:cNvPr id="12" name="Picture 11">
            <a:extLst>
              <a:ext uri="{FF2B5EF4-FFF2-40B4-BE49-F238E27FC236}">
                <a16:creationId xmlns:a16="http://schemas.microsoft.com/office/drawing/2014/main" id="{C938EE73-B709-A1B7-DA23-949CCAA4DBDE}"/>
              </a:ext>
            </a:extLst>
          </p:cNvPr>
          <p:cNvPicPr>
            <a:picLocks noChangeAspect="1"/>
          </p:cNvPicPr>
          <p:nvPr/>
        </p:nvPicPr>
        <p:blipFill>
          <a:blip r:embed="rId4"/>
          <a:srcRect l="37126" r="-1" b="-469"/>
          <a:stretch/>
        </p:blipFill>
        <p:spPr>
          <a:xfrm>
            <a:off x="355600" y="2326922"/>
            <a:ext cx="2128894" cy="3184878"/>
          </a:xfrm>
          <a:prstGeom prst="rect">
            <a:avLst/>
          </a:prstGeom>
        </p:spPr>
      </p:pic>
      <p:sp>
        <p:nvSpPr>
          <p:cNvPr id="3" name="Rectangle 2">
            <a:extLst>
              <a:ext uri="{FF2B5EF4-FFF2-40B4-BE49-F238E27FC236}">
                <a16:creationId xmlns:a16="http://schemas.microsoft.com/office/drawing/2014/main" id="{FF3B6319-FE45-9DC2-459D-3C9D4BF3B557}"/>
              </a:ext>
            </a:extLst>
          </p:cNvPr>
          <p:cNvSpPr/>
          <p:nvPr/>
        </p:nvSpPr>
        <p:spPr>
          <a:xfrm>
            <a:off x="2852738" y="1562751"/>
            <a:ext cx="1119188"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EA3E07-932E-BFB8-8530-D7C672E7AA52}"/>
              </a:ext>
            </a:extLst>
          </p:cNvPr>
          <p:cNvSpPr/>
          <p:nvPr/>
        </p:nvSpPr>
        <p:spPr>
          <a:xfrm>
            <a:off x="2852738" y="2109597"/>
            <a:ext cx="1119188"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DB52D9-6853-F61F-E828-85A1DBCD56D1}"/>
              </a:ext>
            </a:extLst>
          </p:cNvPr>
          <p:cNvSpPr/>
          <p:nvPr/>
        </p:nvSpPr>
        <p:spPr>
          <a:xfrm>
            <a:off x="2854438" y="3097037"/>
            <a:ext cx="1593737" cy="5129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5B172E-1CEE-63B3-8C43-84581AE7B8C0}"/>
              </a:ext>
            </a:extLst>
          </p:cNvPr>
          <p:cNvSpPr/>
          <p:nvPr/>
        </p:nvSpPr>
        <p:spPr>
          <a:xfrm>
            <a:off x="4048125" y="3952930"/>
            <a:ext cx="1485815"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37CA5C-D780-1435-D902-A7259654C475}"/>
              </a:ext>
            </a:extLst>
          </p:cNvPr>
          <p:cNvSpPr/>
          <p:nvPr/>
        </p:nvSpPr>
        <p:spPr>
          <a:xfrm>
            <a:off x="7144700" y="3952930"/>
            <a:ext cx="1485815"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13">
            <a:extLst>
              <a:ext uri="{FF2B5EF4-FFF2-40B4-BE49-F238E27FC236}">
                <a16:creationId xmlns:a16="http://schemas.microsoft.com/office/drawing/2014/main" id="{FC4C3D0B-4480-E67A-02E9-94C9EBF67915}"/>
              </a:ext>
            </a:extLst>
          </p:cNvPr>
          <p:cNvSpPr/>
          <p:nvPr/>
        </p:nvSpPr>
        <p:spPr>
          <a:xfrm>
            <a:off x="3585525" y="4552328"/>
            <a:ext cx="986476"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1E6328-7F55-F615-B16F-CB01989DB2E4}"/>
              </a:ext>
            </a:extLst>
          </p:cNvPr>
          <p:cNvSpPr/>
          <p:nvPr/>
        </p:nvSpPr>
        <p:spPr>
          <a:xfrm>
            <a:off x="3585525" y="4826696"/>
            <a:ext cx="986476"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CDD27D-29C4-55DC-C172-C5386F790368}"/>
              </a:ext>
            </a:extLst>
          </p:cNvPr>
          <p:cNvSpPr/>
          <p:nvPr/>
        </p:nvSpPr>
        <p:spPr>
          <a:xfrm>
            <a:off x="4568825" y="5045446"/>
            <a:ext cx="986476"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BC2790-D652-82BD-CD25-BA01B489E45B}"/>
              </a:ext>
            </a:extLst>
          </p:cNvPr>
          <p:cNvSpPr/>
          <p:nvPr/>
        </p:nvSpPr>
        <p:spPr>
          <a:xfrm>
            <a:off x="7654882" y="5045446"/>
            <a:ext cx="986476" cy="206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CB221-F74F-1FC1-F038-F3451B59C16F}"/>
              </a:ext>
            </a:extLst>
          </p:cNvPr>
          <p:cNvSpPr/>
          <p:nvPr/>
        </p:nvSpPr>
        <p:spPr>
          <a:xfrm>
            <a:off x="320675" y="5536614"/>
            <a:ext cx="768350" cy="2482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28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3000"/>
                            </p:stCondLst>
                            <p:childTnLst>
                              <p:par>
                                <p:cTn id="21" presetID="22" presetClass="entr" presetSubtype="8" fill="hold" grpId="0"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4500"/>
                            </p:stCondLst>
                            <p:childTnLst>
                              <p:par>
                                <p:cTn id="29" presetID="22" presetClass="entr" presetSubtype="8" fill="hold" grpId="0" nodeType="after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250"/>
                            </p:stCondLst>
                            <p:childTnLst>
                              <p:par>
                                <p:cTn id="33" presetID="22" presetClass="entr" presetSubtype="8" fill="hold" grpId="0" nodeType="afterEffect">
                                  <p:stCondLst>
                                    <p:cond delay="25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6000"/>
                            </p:stCondLst>
                            <p:childTnLst>
                              <p:par>
                                <p:cTn id="37" presetID="22" presetClass="entr" presetSubtype="8" fill="hold" grpId="0" nodeType="after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6750"/>
                            </p:stCondLst>
                            <p:childTnLst>
                              <p:par>
                                <p:cTn id="41" presetID="22" presetClass="entr" presetSubtype="8" fill="hold" grpId="0" nodeType="after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13" grpId="0" animBg="1"/>
      <p:bldP spid="14" grpId="0" animBg="1"/>
      <p:bldP spid="15"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7032-BCBC-FC33-FEBF-B65FDCC573CB}"/>
              </a:ext>
            </a:extLst>
          </p:cNvPr>
          <p:cNvSpPr>
            <a:spLocks noGrp="1"/>
          </p:cNvSpPr>
          <p:nvPr>
            <p:ph type="title"/>
          </p:nvPr>
        </p:nvSpPr>
        <p:spPr/>
        <p:txBody>
          <a:bodyPr/>
          <a:lstStyle/>
          <a:p>
            <a:r>
              <a:rPr lang="en-US" dirty="0"/>
              <a:t>Coordinate Conversions</a:t>
            </a:r>
          </a:p>
        </p:txBody>
      </p:sp>
      <p:sp>
        <p:nvSpPr>
          <p:cNvPr id="4" name="Date Placeholder 3">
            <a:extLst>
              <a:ext uri="{FF2B5EF4-FFF2-40B4-BE49-F238E27FC236}">
                <a16:creationId xmlns:a16="http://schemas.microsoft.com/office/drawing/2014/main" id="{0E3DDBBB-3DCF-5E26-9581-DD5C87CC1667}"/>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16521E11-0F17-71E9-12C2-6C0224274980}"/>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997DDF90-290D-7B3B-C46D-F229A9C8F797}"/>
              </a:ext>
            </a:extLst>
          </p:cNvPr>
          <p:cNvSpPr>
            <a:spLocks noGrp="1"/>
          </p:cNvSpPr>
          <p:nvPr>
            <p:ph type="sldNum" sz="quarter" idx="12"/>
          </p:nvPr>
        </p:nvSpPr>
        <p:spPr/>
        <p:txBody>
          <a:bodyPr/>
          <a:lstStyle/>
          <a:p>
            <a:pPr>
              <a:defRPr/>
            </a:pPr>
            <a:fld id="{E220C3D0-729A-4A15-8E23-72CBC95666E6}" type="slidenum">
              <a:rPr lang="en-US" smtClean="0"/>
              <a:pPr>
                <a:defRPr/>
              </a:pPr>
              <a:t>41</a:t>
            </a:fld>
            <a:endParaRPr lang="en-US"/>
          </a:p>
        </p:txBody>
      </p:sp>
      <p:pic>
        <p:nvPicPr>
          <p:cNvPr id="9" name="Picture 8" descr="Image of the NGS Coordinate Conversion and Transformation Tool (NCAT) output screen">
            <a:extLst>
              <a:ext uri="{FF2B5EF4-FFF2-40B4-BE49-F238E27FC236}">
                <a16:creationId xmlns:a16="http://schemas.microsoft.com/office/drawing/2014/main" id="{C5AA01E8-857F-5753-923F-32F79DB27783}"/>
              </a:ext>
            </a:extLst>
          </p:cNvPr>
          <p:cNvPicPr>
            <a:picLocks noChangeAspect="1"/>
          </p:cNvPicPr>
          <p:nvPr/>
        </p:nvPicPr>
        <p:blipFill>
          <a:blip r:embed="rId3"/>
          <a:stretch>
            <a:fillRect/>
          </a:stretch>
        </p:blipFill>
        <p:spPr>
          <a:xfrm>
            <a:off x="0" y="1144003"/>
            <a:ext cx="9144000" cy="4247444"/>
          </a:xfrm>
          <a:prstGeom prst="rect">
            <a:avLst/>
          </a:prstGeom>
        </p:spPr>
      </p:pic>
      <p:sp>
        <p:nvSpPr>
          <p:cNvPr id="11" name="TextBox 10">
            <a:extLst>
              <a:ext uri="{FF2B5EF4-FFF2-40B4-BE49-F238E27FC236}">
                <a16:creationId xmlns:a16="http://schemas.microsoft.com/office/drawing/2014/main" id="{55F3F0E3-22D3-4D1F-E034-43B80231933D}"/>
              </a:ext>
            </a:extLst>
          </p:cNvPr>
          <p:cNvSpPr txBox="1"/>
          <p:nvPr/>
        </p:nvSpPr>
        <p:spPr>
          <a:xfrm>
            <a:off x="6553200" y="2212622"/>
            <a:ext cx="1800578" cy="923330"/>
          </a:xfrm>
          <a:prstGeom prst="rect">
            <a:avLst/>
          </a:prstGeom>
          <a:noFill/>
        </p:spPr>
        <p:txBody>
          <a:bodyPr wrap="square" rtlCol="0">
            <a:spAutoFit/>
          </a:bodyPr>
          <a:lstStyle/>
          <a:p>
            <a:r>
              <a:rPr lang="en-US" dirty="0"/>
              <a:t>Output – Transformed to Datum</a:t>
            </a:r>
          </a:p>
        </p:txBody>
      </p:sp>
      <p:sp>
        <p:nvSpPr>
          <p:cNvPr id="3" name="Rectangle 2">
            <a:extLst>
              <a:ext uri="{FF2B5EF4-FFF2-40B4-BE49-F238E27FC236}">
                <a16:creationId xmlns:a16="http://schemas.microsoft.com/office/drawing/2014/main" id="{29974B44-4D2C-77AA-E10E-7951A0E9308C}"/>
              </a:ext>
            </a:extLst>
          </p:cNvPr>
          <p:cNvSpPr/>
          <p:nvPr/>
        </p:nvSpPr>
        <p:spPr>
          <a:xfrm>
            <a:off x="234949" y="1301751"/>
            <a:ext cx="1393825" cy="277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75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5C20-7A74-0DB4-F19D-652CEAE017A7}"/>
              </a:ext>
            </a:extLst>
          </p:cNvPr>
          <p:cNvSpPr>
            <a:spLocks noGrp="1"/>
          </p:cNvSpPr>
          <p:nvPr>
            <p:ph type="title"/>
          </p:nvPr>
        </p:nvSpPr>
        <p:spPr/>
        <p:txBody>
          <a:bodyPr/>
          <a:lstStyle/>
          <a:p>
            <a:r>
              <a:rPr lang="en-US" dirty="0"/>
              <a:t>Coordinate Conversions</a:t>
            </a:r>
          </a:p>
        </p:txBody>
      </p:sp>
      <p:sp>
        <p:nvSpPr>
          <p:cNvPr id="4" name="Date Placeholder 3">
            <a:extLst>
              <a:ext uri="{FF2B5EF4-FFF2-40B4-BE49-F238E27FC236}">
                <a16:creationId xmlns:a16="http://schemas.microsoft.com/office/drawing/2014/main" id="{36EB8523-9B16-C417-0046-057D819AC8AC}"/>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C2915DFD-6468-3B36-F2CB-3C73520EB704}"/>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C227BCC3-5AB4-BA70-B5C5-77B0905967B4}"/>
              </a:ext>
            </a:extLst>
          </p:cNvPr>
          <p:cNvSpPr>
            <a:spLocks noGrp="1"/>
          </p:cNvSpPr>
          <p:nvPr>
            <p:ph type="sldNum" sz="quarter" idx="12"/>
          </p:nvPr>
        </p:nvSpPr>
        <p:spPr/>
        <p:txBody>
          <a:bodyPr/>
          <a:lstStyle/>
          <a:p>
            <a:pPr>
              <a:defRPr/>
            </a:pPr>
            <a:fld id="{E220C3D0-729A-4A15-8E23-72CBC95666E6}" type="slidenum">
              <a:rPr lang="en-US" smtClean="0"/>
              <a:pPr>
                <a:defRPr/>
              </a:pPr>
              <a:t>42</a:t>
            </a:fld>
            <a:endParaRPr lang="en-US"/>
          </a:p>
        </p:txBody>
      </p:sp>
      <p:pic>
        <p:nvPicPr>
          <p:cNvPr id="10" name="Picture 9" descr="Image of the NGS Coordinate Conversion and Transformation Tool (NCAT) input screen">
            <a:extLst>
              <a:ext uri="{FF2B5EF4-FFF2-40B4-BE49-F238E27FC236}">
                <a16:creationId xmlns:a16="http://schemas.microsoft.com/office/drawing/2014/main" id="{BA723E9F-66EA-E4AB-F786-69F76BB2833A}"/>
              </a:ext>
            </a:extLst>
          </p:cNvPr>
          <p:cNvPicPr>
            <a:picLocks noChangeAspect="1"/>
          </p:cNvPicPr>
          <p:nvPr/>
        </p:nvPicPr>
        <p:blipFill>
          <a:blip r:embed="rId3"/>
          <a:stretch>
            <a:fillRect/>
          </a:stretch>
        </p:blipFill>
        <p:spPr>
          <a:xfrm>
            <a:off x="0" y="1144003"/>
            <a:ext cx="9144000" cy="3986389"/>
          </a:xfrm>
          <a:prstGeom prst="rect">
            <a:avLst/>
          </a:prstGeom>
        </p:spPr>
      </p:pic>
      <p:sp>
        <p:nvSpPr>
          <p:cNvPr id="9" name="TextBox 8">
            <a:extLst>
              <a:ext uri="{FF2B5EF4-FFF2-40B4-BE49-F238E27FC236}">
                <a16:creationId xmlns:a16="http://schemas.microsoft.com/office/drawing/2014/main" id="{BB94F156-6DE2-6FA8-FD89-DA7D1D01868C}"/>
              </a:ext>
            </a:extLst>
          </p:cNvPr>
          <p:cNvSpPr txBox="1"/>
          <p:nvPr/>
        </p:nvSpPr>
        <p:spPr>
          <a:xfrm>
            <a:off x="6553200" y="2212622"/>
            <a:ext cx="1800578" cy="923330"/>
          </a:xfrm>
          <a:prstGeom prst="rect">
            <a:avLst/>
          </a:prstGeom>
          <a:noFill/>
        </p:spPr>
        <p:txBody>
          <a:bodyPr wrap="square" rtlCol="0">
            <a:spAutoFit/>
          </a:bodyPr>
          <a:lstStyle/>
          <a:p>
            <a:r>
              <a:rPr lang="en-US" dirty="0"/>
              <a:t>Output – Converted to Coordinates</a:t>
            </a:r>
          </a:p>
        </p:txBody>
      </p:sp>
      <p:sp>
        <p:nvSpPr>
          <p:cNvPr id="7" name="Rectangle 6">
            <a:extLst>
              <a:ext uri="{FF2B5EF4-FFF2-40B4-BE49-F238E27FC236}">
                <a16:creationId xmlns:a16="http://schemas.microsoft.com/office/drawing/2014/main" id="{8D2E3C5E-5F76-B1D8-8469-82FDBAAC460B}"/>
              </a:ext>
            </a:extLst>
          </p:cNvPr>
          <p:cNvSpPr/>
          <p:nvPr/>
        </p:nvSpPr>
        <p:spPr>
          <a:xfrm>
            <a:off x="234949" y="1507231"/>
            <a:ext cx="1393825" cy="277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602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2024-12D4-D2A4-74EB-89B9565FAE14}"/>
              </a:ext>
            </a:extLst>
          </p:cNvPr>
          <p:cNvSpPr>
            <a:spLocks noGrp="1"/>
          </p:cNvSpPr>
          <p:nvPr>
            <p:ph type="title"/>
          </p:nvPr>
        </p:nvSpPr>
        <p:spPr/>
        <p:txBody>
          <a:bodyPr/>
          <a:lstStyle/>
          <a:p>
            <a:r>
              <a:rPr lang="en-US" dirty="0"/>
              <a:t>Accuracy and Precision</a:t>
            </a:r>
          </a:p>
        </p:txBody>
      </p:sp>
      <p:sp>
        <p:nvSpPr>
          <p:cNvPr id="3" name="Content Placeholder 2">
            <a:extLst>
              <a:ext uri="{FF2B5EF4-FFF2-40B4-BE49-F238E27FC236}">
                <a16:creationId xmlns:a16="http://schemas.microsoft.com/office/drawing/2014/main" id="{BEA0B4FF-6F5F-C1A4-9906-E8C34935AAB9}"/>
              </a:ext>
            </a:extLst>
          </p:cNvPr>
          <p:cNvSpPr>
            <a:spLocks noGrp="1"/>
          </p:cNvSpPr>
          <p:nvPr>
            <p:ph idx="1"/>
          </p:nvPr>
        </p:nvSpPr>
        <p:spPr/>
        <p:txBody>
          <a:bodyPr/>
          <a:lstStyle/>
          <a:p>
            <a:r>
              <a:rPr lang="en-US" dirty="0"/>
              <a:t>Accuracy – closeness to true value</a:t>
            </a:r>
          </a:p>
          <a:p>
            <a:r>
              <a:rPr lang="en-US" dirty="0"/>
              <a:t>Precision – repeatability</a:t>
            </a:r>
          </a:p>
          <a:p>
            <a:r>
              <a:rPr lang="en-US" dirty="0"/>
              <a:t>Accuracy is assured by tying all surveys to the NCN.</a:t>
            </a:r>
          </a:p>
          <a:p>
            <a:pPr lvl="1"/>
            <a:r>
              <a:rPr lang="en-US" dirty="0"/>
              <a:t>Easy to do in OPUS and in commercial software</a:t>
            </a:r>
          </a:p>
          <a:p>
            <a:r>
              <a:rPr lang="en-US" dirty="0"/>
              <a:t>Precision is assured by using longer observations and making multiple repeat occupations</a:t>
            </a:r>
          </a:p>
          <a:p>
            <a:pPr lvl="1"/>
            <a:r>
              <a:rPr lang="en-US" dirty="0"/>
              <a:t>using different observers, equipment, days, times.</a:t>
            </a:r>
          </a:p>
        </p:txBody>
      </p:sp>
      <p:sp>
        <p:nvSpPr>
          <p:cNvPr id="4" name="Date Placeholder 3">
            <a:extLst>
              <a:ext uri="{FF2B5EF4-FFF2-40B4-BE49-F238E27FC236}">
                <a16:creationId xmlns:a16="http://schemas.microsoft.com/office/drawing/2014/main" id="{6D423D70-9BAD-7EEE-8634-A863C67557A6}"/>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6B918FC1-1DBB-75AA-6775-0CDE0397E71D}"/>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DF2B09CC-186C-6334-E64B-4164FD97099B}"/>
              </a:ext>
            </a:extLst>
          </p:cNvPr>
          <p:cNvSpPr>
            <a:spLocks noGrp="1"/>
          </p:cNvSpPr>
          <p:nvPr>
            <p:ph type="sldNum" sz="quarter" idx="12"/>
          </p:nvPr>
        </p:nvSpPr>
        <p:spPr/>
        <p:txBody>
          <a:bodyPr/>
          <a:lstStyle/>
          <a:p>
            <a:pPr>
              <a:defRPr/>
            </a:pPr>
            <a:fld id="{E220C3D0-729A-4A15-8E23-72CBC95666E6}" type="slidenum">
              <a:rPr lang="en-US" smtClean="0"/>
              <a:pPr>
                <a:defRPr/>
              </a:pPr>
              <a:t>43</a:t>
            </a:fld>
            <a:endParaRPr lang="en-US"/>
          </a:p>
        </p:txBody>
      </p:sp>
    </p:spTree>
    <p:extLst>
      <p:ext uri="{BB962C8B-B14F-4D97-AF65-F5344CB8AC3E}">
        <p14:creationId xmlns:p14="http://schemas.microsoft.com/office/powerpoint/2010/main" val="3378459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EFF4-4B2D-C026-5C06-4D9EA356A63F}"/>
              </a:ext>
            </a:extLst>
          </p:cNvPr>
          <p:cNvSpPr>
            <a:spLocks noGrp="1"/>
          </p:cNvSpPr>
          <p:nvPr>
            <p:ph type="title"/>
          </p:nvPr>
        </p:nvSpPr>
        <p:spPr/>
        <p:txBody>
          <a:bodyPr/>
          <a:lstStyle/>
          <a:p>
            <a:r>
              <a:rPr lang="en-US" dirty="0"/>
              <a:t>Accuracy and Precision</a:t>
            </a:r>
          </a:p>
        </p:txBody>
      </p:sp>
      <p:sp>
        <p:nvSpPr>
          <p:cNvPr id="3" name="Content Placeholder 2">
            <a:extLst>
              <a:ext uri="{FF2B5EF4-FFF2-40B4-BE49-F238E27FC236}">
                <a16:creationId xmlns:a16="http://schemas.microsoft.com/office/drawing/2014/main" id="{0B7FBB78-D79E-7385-DA5E-158469A879C3}"/>
              </a:ext>
            </a:extLst>
          </p:cNvPr>
          <p:cNvSpPr>
            <a:spLocks noGrp="1"/>
          </p:cNvSpPr>
          <p:nvPr>
            <p:ph idx="1"/>
          </p:nvPr>
        </p:nvSpPr>
        <p:spPr/>
        <p:txBody>
          <a:bodyPr/>
          <a:lstStyle/>
          <a:p>
            <a:r>
              <a:rPr lang="en-US" dirty="0"/>
              <a:t>The forthcoming publication </a:t>
            </a:r>
            <a:r>
              <a:rPr lang="pt-BR" i="1" dirty="0"/>
              <a:t>NOAA Technical Memorandum NOS NGS 92</a:t>
            </a:r>
            <a:r>
              <a:rPr lang="pt-BR" dirty="0"/>
              <a:t> </a:t>
            </a:r>
            <a:r>
              <a:rPr lang="en-US" dirty="0"/>
              <a:t>gives guidance on how to achieve varying degrees of accuracy and precision, notably Table 1.</a:t>
            </a:r>
          </a:p>
          <a:p>
            <a:endParaRPr lang="en-US" dirty="0"/>
          </a:p>
        </p:txBody>
      </p:sp>
      <p:sp>
        <p:nvSpPr>
          <p:cNvPr id="4" name="Date Placeholder 3">
            <a:extLst>
              <a:ext uri="{FF2B5EF4-FFF2-40B4-BE49-F238E27FC236}">
                <a16:creationId xmlns:a16="http://schemas.microsoft.com/office/drawing/2014/main" id="{45295472-C44D-7D45-3654-954DF2955E66}"/>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206170E5-EB73-6E16-48AC-DD4F6E2CEBB8}"/>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BEF012DC-4B2E-08D9-6005-7E3A2A6664A2}"/>
              </a:ext>
            </a:extLst>
          </p:cNvPr>
          <p:cNvSpPr>
            <a:spLocks noGrp="1"/>
          </p:cNvSpPr>
          <p:nvPr>
            <p:ph type="sldNum" sz="quarter" idx="12"/>
          </p:nvPr>
        </p:nvSpPr>
        <p:spPr/>
        <p:txBody>
          <a:bodyPr/>
          <a:lstStyle/>
          <a:p>
            <a:pPr>
              <a:defRPr/>
            </a:pPr>
            <a:fld id="{E220C3D0-729A-4A15-8E23-72CBC95666E6}" type="slidenum">
              <a:rPr lang="en-US" smtClean="0"/>
              <a:pPr>
                <a:defRPr/>
              </a:pPr>
              <a:t>44</a:t>
            </a:fld>
            <a:endParaRPr lang="en-US"/>
          </a:p>
        </p:txBody>
      </p:sp>
      <p:graphicFrame>
        <p:nvGraphicFramePr>
          <p:cNvPr id="7" name="Table 6">
            <a:extLst>
              <a:ext uri="{FF2B5EF4-FFF2-40B4-BE49-F238E27FC236}">
                <a16:creationId xmlns:a16="http://schemas.microsoft.com/office/drawing/2014/main" id="{E334362B-8280-AACD-2514-363CBB56D3A6}"/>
              </a:ext>
            </a:extLst>
          </p:cNvPr>
          <p:cNvGraphicFramePr>
            <a:graphicFrameLocks noGrp="1"/>
          </p:cNvGraphicFramePr>
          <p:nvPr>
            <p:extLst>
              <p:ext uri="{D42A27DB-BD31-4B8C-83A1-F6EECF244321}">
                <p14:modId xmlns:p14="http://schemas.microsoft.com/office/powerpoint/2010/main" val="823190721"/>
              </p:ext>
            </p:extLst>
          </p:nvPr>
        </p:nvGraphicFramePr>
        <p:xfrm>
          <a:off x="1524000" y="3933508"/>
          <a:ext cx="5924550" cy="2016760"/>
        </p:xfrm>
        <a:graphic>
          <a:graphicData uri="http://schemas.openxmlformats.org/drawingml/2006/table">
            <a:tbl>
              <a:tblPr/>
              <a:tblGrid>
                <a:gridCol w="304800">
                  <a:extLst>
                    <a:ext uri="{9D8B030D-6E8A-4147-A177-3AD203B41FA5}">
                      <a16:colId xmlns:a16="http://schemas.microsoft.com/office/drawing/2014/main" val="613412116"/>
                    </a:ext>
                  </a:extLst>
                </a:gridCol>
                <a:gridCol w="1704975">
                  <a:extLst>
                    <a:ext uri="{9D8B030D-6E8A-4147-A177-3AD203B41FA5}">
                      <a16:colId xmlns:a16="http://schemas.microsoft.com/office/drawing/2014/main" val="1638941087"/>
                    </a:ext>
                  </a:extLst>
                </a:gridCol>
                <a:gridCol w="1438275">
                  <a:extLst>
                    <a:ext uri="{9D8B030D-6E8A-4147-A177-3AD203B41FA5}">
                      <a16:colId xmlns:a16="http://schemas.microsoft.com/office/drawing/2014/main" val="3925469917"/>
                    </a:ext>
                  </a:extLst>
                </a:gridCol>
                <a:gridCol w="1276350">
                  <a:extLst>
                    <a:ext uri="{9D8B030D-6E8A-4147-A177-3AD203B41FA5}">
                      <a16:colId xmlns:a16="http://schemas.microsoft.com/office/drawing/2014/main" val="1291143716"/>
                    </a:ext>
                  </a:extLst>
                </a:gridCol>
                <a:gridCol w="1200150">
                  <a:extLst>
                    <a:ext uri="{9D8B030D-6E8A-4147-A177-3AD203B41FA5}">
                      <a16:colId xmlns:a16="http://schemas.microsoft.com/office/drawing/2014/main" val="4279501285"/>
                    </a:ext>
                  </a:extLst>
                </a:gridCol>
              </a:tblGrid>
              <a:tr h="228600">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n-US" sz="1100" b="1" i="0" u="none" strike="noStrike">
                          <a:solidFill>
                            <a:srgbClr val="333333"/>
                          </a:solidFill>
                          <a:effectLst/>
                          <a:latin typeface="Arial" panose="020B0604020202020204" pitchFamily="34" charset="0"/>
                        </a:rPr>
                        <a:t>Description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n-US" sz="1100" b="1" i="0" u="none" strike="noStrike">
                          <a:solidFill>
                            <a:srgbClr val="333333"/>
                          </a:solidFill>
                          <a:effectLst/>
                          <a:latin typeface="Arial" panose="020B0604020202020204" pitchFamily="34" charset="0"/>
                        </a:rPr>
                        <a:t>PRIMARY</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n-US" sz="1100" b="1" i="0" u="none" strike="noStrike">
                          <a:solidFill>
                            <a:srgbClr val="333333"/>
                          </a:solidFill>
                          <a:effectLst/>
                          <a:latin typeface="Arial" panose="020B0604020202020204" pitchFamily="34" charset="0"/>
                        </a:rPr>
                        <a:t>SECONDARY</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rtl="0" fontAlgn="t">
                        <a:spcBef>
                          <a:spcPts val="0"/>
                        </a:spcBef>
                        <a:spcAft>
                          <a:spcPts val="0"/>
                        </a:spcAft>
                      </a:pPr>
                      <a:r>
                        <a:rPr lang="en-US" sz="1100" b="1" i="0" u="none" strike="noStrike">
                          <a:solidFill>
                            <a:srgbClr val="333333"/>
                          </a:solidFill>
                          <a:effectLst/>
                          <a:latin typeface="Arial" panose="020B0604020202020204" pitchFamily="34" charset="0"/>
                        </a:rPr>
                        <a:t>LOCAL</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456315184"/>
                  </a:ext>
                </a:extLst>
              </a:tr>
              <a:tr h="243815">
                <a:tc>
                  <a:txBody>
                    <a:bodyPr/>
                    <a:lstStyle/>
                    <a:p>
                      <a:pPr rtl="0" fontAlgn="t">
                        <a:spcBef>
                          <a:spcPts val="0"/>
                        </a:spcBef>
                        <a:spcAft>
                          <a:spcPts val="0"/>
                        </a:spcAft>
                      </a:pPr>
                      <a:r>
                        <a:rPr lang="en-US" sz="900" b="1" i="0" u="sng" strike="noStrike">
                          <a:solidFill>
                            <a:srgbClr val="1155CC"/>
                          </a:solidFill>
                          <a:effectLst/>
                          <a:latin typeface="Arial" panose="020B0604020202020204" pitchFamily="34" charset="0"/>
                          <a:hlinkClick r:id="rId3"/>
                        </a:rPr>
                        <a:t>1.1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Ellipsoid Height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5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895004"/>
                  </a:ext>
                </a:extLst>
              </a:tr>
              <a:tr h="243815">
                <a:tc>
                  <a:txBody>
                    <a:bodyPr/>
                    <a:lstStyle/>
                    <a:p>
                      <a:pPr rtl="0" fontAlgn="t">
                        <a:spcBef>
                          <a:spcPts val="0"/>
                        </a:spcBef>
                        <a:spcAft>
                          <a:spcPts val="0"/>
                        </a:spcAft>
                      </a:pPr>
                      <a:r>
                        <a:rPr lang="en-US" sz="900" b="1" i="0" u="sng" strike="noStrike">
                          <a:solidFill>
                            <a:srgbClr val="1155CC"/>
                          </a:solidFill>
                          <a:effectLst/>
                          <a:latin typeface="Arial" panose="020B0604020202020204" pitchFamily="34" charset="0"/>
                          <a:hlinkClick r:id="rId4"/>
                        </a:rPr>
                        <a:t>1.2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Horizontal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1.5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2.5 cm</a:t>
                      </a:r>
                      <a:endParaRPr lang="en-US">
                        <a:effectLst/>
                      </a:endParaRPr>
                    </a:p>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4139985"/>
                  </a:ext>
                </a:extLst>
              </a:tr>
              <a:tr h="0">
                <a:tc>
                  <a:txBody>
                    <a:bodyPr/>
                    <a:lstStyle/>
                    <a:p>
                      <a:pPr rtl="0" fontAlgn="t">
                        <a:spcBef>
                          <a:spcPts val="0"/>
                        </a:spcBef>
                        <a:spcAft>
                          <a:spcPts val="0"/>
                        </a:spcAft>
                      </a:pPr>
                      <a:r>
                        <a:rPr lang="en-US" sz="900" b="1" i="0" u="sng" strike="noStrike">
                          <a:solidFill>
                            <a:srgbClr val="1155CC"/>
                          </a:solidFill>
                          <a:effectLst/>
                          <a:latin typeface="Arial" panose="020B0604020202020204" pitchFamily="34" charset="0"/>
                          <a:hlinkClick r:id="rId5"/>
                        </a:rPr>
                        <a:t>1.3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Orthometric Height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4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6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5858300"/>
                  </a:ext>
                </a:extLst>
              </a:tr>
            </a:tbl>
          </a:graphicData>
        </a:graphic>
      </p:graphicFrame>
      <p:sp>
        <p:nvSpPr>
          <p:cNvPr id="8" name="Rectangle 1">
            <a:extLst>
              <a:ext uri="{FF2B5EF4-FFF2-40B4-BE49-F238E27FC236}">
                <a16:creationId xmlns:a16="http://schemas.microsoft.com/office/drawing/2014/main" id="{B0EBEBFB-6F53-38E6-F515-C019D12ACC58}"/>
              </a:ext>
            </a:extLst>
          </p:cNvPr>
          <p:cNvSpPr>
            <a:spLocks noChangeArrowheads="1"/>
          </p:cNvSpPr>
          <p:nvPr/>
        </p:nvSpPr>
        <p:spPr bwMode="auto">
          <a:xfrm>
            <a:off x="1524000" y="3477025"/>
            <a:ext cx="5924550"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Table 1 - Classifications of Intended Network and Local Accuracy</a:t>
            </a:r>
            <a:endParaRPr kumimoji="0" lang="en-US" altLang="en-US" sz="1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Network and Local Accuracies are stated at the </a:t>
            </a:r>
            <a:r>
              <a:rPr kumimoji="0" lang="en-US" altLang="en-US" sz="105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95% </a:t>
            </a:r>
            <a:r>
              <a:rPr kumimoji="0" lang="en-US" altLang="en-US" sz="10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confidence level.</a:t>
            </a:r>
            <a:endParaRPr kumimoji="0" lang="en-US" altLang="en-US" sz="105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62354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A31D-9ABF-E7C7-95D0-42E6BDE69899}"/>
              </a:ext>
            </a:extLst>
          </p:cNvPr>
          <p:cNvSpPr>
            <a:spLocks noGrp="1"/>
          </p:cNvSpPr>
          <p:nvPr>
            <p:ph type="title"/>
          </p:nvPr>
        </p:nvSpPr>
        <p:spPr/>
        <p:txBody>
          <a:bodyPr/>
          <a:lstStyle/>
          <a:p>
            <a:r>
              <a:rPr lang="en-US" dirty="0"/>
              <a:t>Where is the Need for Control?</a:t>
            </a:r>
          </a:p>
        </p:txBody>
      </p:sp>
      <p:sp>
        <p:nvSpPr>
          <p:cNvPr id="4" name="Date Placeholder 3">
            <a:extLst>
              <a:ext uri="{FF2B5EF4-FFF2-40B4-BE49-F238E27FC236}">
                <a16:creationId xmlns:a16="http://schemas.microsoft.com/office/drawing/2014/main" id="{EA5E2190-E3AE-100B-8F19-6E3BE2C7EA60}"/>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6A96D5DD-0967-F75C-A2F3-8C55C057E1EA}"/>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84D9F48A-9A11-7ECA-EF22-2A23A177EAE0}"/>
              </a:ext>
            </a:extLst>
          </p:cNvPr>
          <p:cNvSpPr>
            <a:spLocks noGrp="1"/>
          </p:cNvSpPr>
          <p:nvPr>
            <p:ph type="sldNum" sz="quarter" idx="12"/>
          </p:nvPr>
        </p:nvSpPr>
        <p:spPr/>
        <p:txBody>
          <a:bodyPr/>
          <a:lstStyle/>
          <a:p>
            <a:pPr>
              <a:defRPr/>
            </a:pPr>
            <a:fld id="{E220C3D0-729A-4A15-8E23-72CBC95666E6}" type="slidenum">
              <a:rPr lang="en-US" smtClean="0"/>
              <a:pPr>
                <a:defRPr/>
              </a:pPr>
              <a:t>45</a:t>
            </a:fld>
            <a:endParaRPr lang="en-US"/>
          </a:p>
        </p:txBody>
      </p:sp>
      <p:pic>
        <p:nvPicPr>
          <p:cNvPr id="8" name="Picture 7" descr="Image of a map showing the variable location and density of NGS control marks in Nebraska">
            <a:extLst>
              <a:ext uri="{FF2B5EF4-FFF2-40B4-BE49-F238E27FC236}">
                <a16:creationId xmlns:a16="http://schemas.microsoft.com/office/drawing/2014/main" id="{109A3AF8-07A0-9221-FB64-BACCE0633CA2}"/>
              </a:ext>
            </a:extLst>
          </p:cNvPr>
          <p:cNvPicPr>
            <a:picLocks noChangeAspect="1"/>
          </p:cNvPicPr>
          <p:nvPr/>
        </p:nvPicPr>
        <p:blipFill>
          <a:blip r:embed="rId3"/>
          <a:stretch>
            <a:fillRect/>
          </a:stretch>
        </p:blipFill>
        <p:spPr>
          <a:xfrm>
            <a:off x="0" y="1273628"/>
            <a:ext cx="9144000" cy="4310743"/>
          </a:xfrm>
          <a:prstGeom prst="rect">
            <a:avLst/>
          </a:prstGeom>
        </p:spPr>
      </p:pic>
      <p:sp>
        <p:nvSpPr>
          <p:cNvPr id="9" name="TextBox 8">
            <a:extLst>
              <a:ext uri="{FF2B5EF4-FFF2-40B4-BE49-F238E27FC236}">
                <a16:creationId xmlns:a16="http://schemas.microsoft.com/office/drawing/2014/main" id="{7859A350-81AD-E4C6-90C9-08D2108D10FC}"/>
              </a:ext>
            </a:extLst>
          </p:cNvPr>
          <p:cNvSpPr txBox="1"/>
          <p:nvPr/>
        </p:nvSpPr>
        <p:spPr>
          <a:xfrm>
            <a:off x="165100" y="5624187"/>
            <a:ext cx="5359400" cy="646331"/>
          </a:xfrm>
          <a:prstGeom prst="rect">
            <a:avLst/>
          </a:prstGeom>
          <a:noFill/>
        </p:spPr>
        <p:txBody>
          <a:bodyPr wrap="square" rtlCol="0">
            <a:spAutoFit/>
          </a:bodyPr>
          <a:lstStyle/>
          <a:p>
            <a:r>
              <a:rPr lang="en-US" b="1" dirty="0"/>
              <a:t>NGS Map</a:t>
            </a:r>
          </a:p>
          <a:p>
            <a:r>
              <a:rPr lang="en-US" i="1" dirty="0">
                <a:solidFill>
                  <a:srgbClr val="FF0000"/>
                </a:solidFill>
              </a:rPr>
              <a:t>https://www.ngs.noaa.gov/datasheets/ngs_map/</a:t>
            </a:r>
          </a:p>
        </p:txBody>
      </p:sp>
      <p:sp>
        <p:nvSpPr>
          <p:cNvPr id="10" name="TextBox 9">
            <a:extLst>
              <a:ext uri="{FF2B5EF4-FFF2-40B4-BE49-F238E27FC236}">
                <a16:creationId xmlns:a16="http://schemas.microsoft.com/office/drawing/2014/main" id="{CA6AFFE4-EC08-B4AE-7944-D95DCD65032F}"/>
              </a:ext>
            </a:extLst>
          </p:cNvPr>
          <p:cNvSpPr txBox="1"/>
          <p:nvPr/>
        </p:nvSpPr>
        <p:spPr>
          <a:xfrm>
            <a:off x="5734050" y="5757754"/>
            <a:ext cx="3409950" cy="584775"/>
          </a:xfrm>
          <a:prstGeom prst="rect">
            <a:avLst/>
          </a:prstGeom>
          <a:noFill/>
        </p:spPr>
        <p:txBody>
          <a:bodyPr wrap="square" rtlCol="0">
            <a:spAutoFit/>
          </a:bodyPr>
          <a:lstStyle/>
          <a:p>
            <a:r>
              <a:rPr lang="en-US" sz="1600" i="1" dirty="0"/>
              <a:t>Map shows only NGS Control.</a:t>
            </a:r>
          </a:p>
          <a:p>
            <a:r>
              <a:rPr lang="en-US" sz="1600" i="1" dirty="0"/>
              <a:t>State and Local marks not shown</a:t>
            </a:r>
            <a:r>
              <a:rPr lang="en-US" sz="1400" dirty="0"/>
              <a:t>.</a:t>
            </a:r>
          </a:p>
        </p:txBody>
      </p:sp>
    </p:spTree>
    <p:extLst>
      <p:ext uri="{BB962C8B-B14F-4D97-AF65-F5344CB8AC3E}">
        <p14:creationId xmlns:p14="http://schemas.microsoft.com/office/powerpoint/2010/main" val="486785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A31D-9ABF-E7C7-95D0-42E6BDE69899}"/>
              </a:ext>
            </a:extLst>
          </p:cNvPr>
          <p:cNvSpPr>
            <a:spLocks noGrp="1"/>
          </p:cNvSpPr>
          <p:nvPr>
            <p:ph type="title"/>
          </p:nvPr>
        </p:nvSpPr>
        <p:spPr/>
        <p:txBody>
          <a:bodyPr/>
          <a:lstStyle/>
          <a:p>
            <a:r>
              <a:rPr lang="en-US" dirty="0"/>
              <a:t>Where is the Need for Control?</a:t>
            </a:r>
          </a:p>
        </p:txBody>
      </p:sp>
      <p:sp>
        <p:nvSpPr>
          <p:cNvPr id="4" name="Date Placeholder 3">
            <a:extLst>
              <a:ext uri="{FF2B5EF4-FFF2-40B4-BE49-F238E27FC236}">
                <a16:creationId xmlns:a16="http://schemas.microsoft.com/office/drawing/2014/main" id="{EA5E2190-E3AE-100B-8F19-6E3BE2C7EA60}"/>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6A96D5DD-0967-F75C-A2F3-8C55C057E1EA}"/>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84D9F48A-9A11-7ECA-EF22-2A23A177EAE0}"/>
              </a:ext>
            </a:extLst>
          </p:cNvPr>
          <p:cNvSpPr>
            <a:spLocks noGrp="1"/>
          </p:cNvSpPr>
          <p:nvPr>
            <p:ph type="sldNum" sz="quarter" idx="12"/>
          </p:nvPr>
        </p:nvSpPr>
        <p:spPr/>
        <p:txBody>
          <a:bodyPr/>
          <a:lstStyle/>
          <a:p>
            <a:pPr>
              <a:defRPr/>
            </a:pPr>
            <a:fld id="{E220C3D0-729A-4A15-8E23-72CBC95666E6}" type="slidenum">
              <a:rPr lang="en-US" smtClean="0"/>
              <a:pPr>
                <a:defRPr/>
              </a:pPr>
              <a:t>46</a:t>
            </a:fld>
            <a:endParaRPr lang="en-US"/>
          </a:p>
        </p:txBody>
      </p:sp>
      <p:sp>
        <p:nvSpPr>
          <p:cNvPr id="9" name="TextBox 8">
            <a:extLst>
              <a:ext uri="{FF2B5EF4-FFF2-40B4-BE49-F238E27FC236}">
                <a16:creationId xmlns:a16="http://schemas.microsoft.com/office/drawing/2014/main" id="{7859A350-81AD-E4C6-90C9-08D2108D10FC}"/>
              </a:ext>
            </a:extLst>
          </p:cNvPr>
          <p:cNvSpPr txBox="1"/>
          <p:nvPr/>
        </p:nvSpPr>
        <p:spPr>
          <a:xfrm>
            <a:off x="165100" y="5624187"/>
            <a:ext cx="5359400" cy="646331"/>
          </a:xfrm>
          <a:prstGeom prst="rect">
            <a:avLst/>
          </a:prstGeom>
          <a:noFill/>
        </p:spPr>
        <p:txBody>
          <a:bodyPr wrap="square" rtlCol="0">
            <a:spAutoFit/>
          </a:bodyPr>
          <a:lstStyle/>
          <a:p>
            <a:r>
              <a:rPr lang="en-US" b="1" dirty="0"/>
              <a:t>NGS Map</a:t>
            </a:r>
          </a:p>
          <a:p>
            <a:r>
              <a:rPr lang="en-US" i="1" dirty="0">
                <a:solidFill>
                  <a:srgbClr val="FF0000"/>
                </a:solidFill>
              </a:rPr>
              <a:t>https://www.ngs.noaa.gov/datasheets/ngs_map/</a:t>
            </a:r>
          </a:p>
        </p:txBody>
      </p:sp>
      <p:sp>
        <p:nvSpPr>
          <p:cNvPr id="10" name="TextBox 9">
            <a:extLst>
              <a:ext uri="{FF2B5EF4-FFF2-40B4-BE49-F238E27FC236}">
                <a16:creationId xmlns:a16="http://schemas.microsoft.com/office/drawing/2014/main" id="{CA6AFFE4-EC08-B4AE-7944-D95DCD65032F}"/>
              </a:ext>
            </a:extLst>
          </p:cNvPr>
          <p:cNvSpPr txBox="1"/>
          <p:nvPr/>
        </p:nvSpPr>
        <p:spPr>
          <a:xfrm>
            <a:off x="5734050" y="5757754"/>
            <a:ext cx="3409950" cy="584775"/>
          </a:xfrm>
          <a:prstGeom prst="rect">
            <a:avLst/>
          </a:prstGeom>
          <a:noFill/>
        </p:spPr>
        <p:txBody>
          <a:bodyPr wrap="square" rtlCol="0">
            <a:spAutoFit/>
          </a:bodyPr>
          <a:lstStyle/>
          <a:p>
            <a:r>
              <a:rPr lang="en-US" sz="1600" i="1" dirty="0"/>
              <a:t>Map shows only NGS Control.</a:t>
            </a:r>
          </a:p>
          <a:p>
            <a:r>
              <a:rPr lang="en-US" sz="1600" i="1" dirty="0"/>
              <a:t>State and Local marks not shown</a:t>
            </a:r>
            <a:r>
              <a:rPr lang="en-US" sz="1400" dirty="0"/>
              <a:t>.</a:t>
            </a:r>
          </a:p>
        </p:txBody>
      </p:sp>
      <p:pic>
        <p:nvPicPr>
          <p:cNvPr id="13" name="Picture 12" descr="Image of a map showing the variable location and density of NGS control marks in Minnesota">
            <a:extLst>
              <a:ext uri="{FF2B5EF4-FFF2-40B4-BE49-F238E27FC236}">
                <a16:creationId xmlns:a16="http://schemas.microsoft.com/office/drawing/2014/main" id="{BE99CE31-CA00-02BF-F80B-C13A94AA1D6B}"/>
              </a:ext>
            </a:extLst>
          </p:cNvPr>
          <p:cNvPicPr>
            <a:picLocks noChangeAspect="1"/>
          </p:cNvPicPr>
          <p:nvPr/>
        </p:nvPicPr>
        <p:blipFill>
          <a:blip r:embed="rId3"/>
          <a:stretch>
            <a:fillRect/>
          </a:stretch>
        </p:blipFill>
        <p:spPr>
          <a:xfrm>
            <a:off x="0" y="1273628"/>
            <a:ext cx="3943982" cy="4296897"/>
          </a:xfrm>
          <a:prstGeom prst="rect">
            <a:avLst/>
          </a:prstGeom>
        </p:spPr>
      </p:pic>
      <p:pic>
        <p:nvPicPr>
          <p:cNvPr id="17" name="Picture 16" descr="Detailed image of a map showing the variable location and density of NGS control marks in Minnesota">
            <a:extLst>
              <a:ext uri="{FF2B5EF4-FFF2-40B4-BE49-F238E27FC236}">
                <a16:creationId xmlns:a16="http://schemas.microsoft.com/office/drawing/2014/main" id="{334BFA85-85C4-027F-B8DC-19FE9D4C9264}"/>
              </a:ext>
            </a:extLst>
          </p:cNvPr>
          <p:cNvPicPr>
            <a:picLocks noChangeAspect="1"/>
          </p:cNvPicPr>
          <p:nvPr/>
        </p:nvPicPr>
        <p:blipFill>
          <a:blip r:embed="rId4"/>
          <a:stretch>
            <a:fillRect/>
          </a:stretch>
        </p:blipFill>
        <p:spPr>
          <a:xfrm>
            <a:off x="3992665" y="1273627"/>
            <a:ext cx="5151335" cy="3043225"/>
          </a:xfrm>
          <a:prstGeom prst="rect">
            <a:avLst/>
          </a:prstGeom>
        </p:spPr>
      </p:pic>
    </p:spTree>
    <p:extLst>
      <p:ext uri="{BB962C8B-B14F-4D97-AF65-F5344CB8AC3E}">
        <p14:creationId xmlns:p14="http://schemas.microsoft.com/office/powerpoint/2010/main" val="127133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EBD7-5E1A-FBB3-23D9-71C9D79356FC}"/>
              </a:ext>
            </a:extLst>
          </p:cNvPr>
          <p:cNvSpPr>
            <a:spLocks noGrp="1"/>
          </p:cNvSpPr>
          <p:nvPr>
            <p:ph type="title"/>
          </p:nvPr>
        </p:nvSpPr>
        <p:spPr/>
        <p:txBody>
          <a:bodyPr/>
          <a:lstStyle/>
          <a:p>
            <a:r>
              <a:rPr lang="en-US" dirty="0"/>
              <a:t>Where is the Need for Control?</a:t>
            </a:r>
          </a:p>
        </p:txBody>
      </p:sp>
      <p:sp>
        <p:nvSpPr>
          <p:cNvPr id="3" name="Content Placeholder 2">
            <a:extLst>
              <a:ext uri="{FF2B5EF4-FFF2-40B4-BE49-F238E27FC236}">
                <a16:creationId xmlns:a16="http://schemas.microsoft.com/office/drawing/2014/main" id="{A4693332-BF67-239B-3C9C-FB7DC306612E}"/>
              </a:ext>
            </a:extLst>
          </p:cNvPr>
          <p:cNvSpPr>
            <a:spLocks noGrp="1"/>
          </p:cNvSpPr>
          <p:nvPr>
            <p:ph idx="1"/>
          </p:nvPr>
        </p:nvSpPr>
        <p:spPr/>
        <p:txBody>
          <a:bodyPr/>
          <a:lstStyle/>
          <a:p>
            <a:r>
              <a:rPr lang="en-US" dirty="0"/>
              <a:t>Remember:</a:t>
            </a:r>
          </a:p>
          <a:p>
            <a:r>
              <a:rPr lang="en-US" dirty="0"/>
              <a:t>NGS </a:t>
            </a:r>
          </a:p>
          <a:p>
            <a:pPr lvl="1"/>
            <a:r>
              <a:rPr lang="en-US" dirty="0"/>
              <a:t>makes the datum accessible.</a:t>
            </a:r>
          </a:p>
          <a:p>
            <a:r>
              <a:rPr lang="en-US" dirty="0"/>
              <a:t>Local Users</a:t>
            </a:r>
          </a:p>
          <a:p>
            <a:pPr lvl="1"/>
            <a:r>
              <a:rPr lang="en-US" dirty="0"/>
              <a:t>establish and observe marks, </a:t>
            </a:r>
          </a:p>
          <a:p>
            <a:pPr lvl="1"/>
            <a:r>
              <a:rPr lang="en-US" dirty="0"/>
              <a:t>in the quantity, proximity, timeliness, </a:t>
            </a:r>
          </a:p>
          <a:p>
            <a:pPr lvl="1"/>
            <a:r>
              <a:rPr lang="en-US" dirty="0"/>
              <a:t>and the accuracy and precision needed,  </a:t>
            </a:r>
          </a:p>
          <a:p>
            <a:pPr lvl="1"/>
            <a:r>
              <a:rPr lang="en-US" dirty="0"/>
              <a:t>then optionally (recommended), submit the marks to NGS for publication.</a:t>
            </a:r>
          </a:p>
        </p:txBody>
      </p:sp>
      <p:sp>
        <p:nvSpPr>
          <p:cNvPr id="4" name="Date Placeholder 3">
            <a:extLst>
              <a:ext uri="{FF2B5EF4-FFF2-40B4-BE49-F238E27FC236}">
                <a16:creationId xmlns:a16="http://schemas.microsoft.com/office/drawing/2014/main" id="{F7251F5B-FFFC-8BCF-5EF3-83C514D1E591}"/>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D060FA25-C41E-1BA6-20F3-F2B10BA400EE}"/>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C0652642-BBA7-296E-A4F1-3F223DCB5EAB}"/>
              </a:ext>
            </a:extLst>
          </p:cNvPr>
          <p:cNvSpPr>
            <a:spLocks noGrp="1"/>
          </p:cNvSpPr>
          <p:nvPr>
            <p:ph type="sldNum" sz="quarter" idx="12"/>
          </p:nvPr>
        </p:nvSpPr>
        <p:spPr/>
        <p:txBody>
          <a:bodyPr/>
          <a:lstStyle/>
          <a:p>
            <a:pPr>
              <a:defRPr/>
            </a:pPr>
            <a:fld id="{E220C3D0-729A-4A15-8E23-72CBC95666E6}" type="slidenum">
              <a:rPr lang="en-US" smtClean="0"/>
              <a:pPr>
                <a:defRPr/>
              </a:pPr>
              <a:t>47</a:t>
            </a:fld>
            <a:endParaRPr lang="en-US"/>
          </a:p>
        </p:txBody>
      </p:sp>
    </p:spTree>
    <p:extLst>
      <p:ext uri="{BB962C8B-B14F-4D97-AF65-F5344CB8AC3E}">
        <p14:creationId xmlns:p14="http://schemas.microsoft.com/office/powerpoint/2010/main" val="927014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6EC9A5A-77F6-DAAD-3B0B-5BC62EFA5D0B}"/>
              </a:ext>
            </a:extLst>
          </p:cNvPr>
          <p:cNvSpPr>
            <a:spLocks noGrp="1"/>
          </p:cNvSpPr>
          <p:nvPr>
            <p:ph type="ctrTitle"/>
          </p:nvPr>
        </p:nvSpPr>
        <p:spPr>
          <a:xfrm>
            <a:off x="685800" y="2130426"/>
            <a:ext cx="7772400" cy="1298574"/>
          </a:xfrm>
        </p:spPr>
        <p:txBody>
          <a:bodyPr/>
          <a:lstStyle/>
          <a:p>
            <a:r>
              <a:rPr lang="en-US" sz="6000" dirty="0"/>
              <a:t>End</a:t>
            </a:r>
          </a:p>
        </p:txBody>
      </p:sp>
      <p:sp>
        <p:nvSpPr>
          <p:cNvPr id="4" name="Date Placeholder 3">
            <a:extLst>
              <a:ext uri="{FF2B5EF4-FFF2-40B4-BE49-F238E27FC236}">
                <a16:creationId xmlns:a16="http://schemas.microsoft.com/office/drawing/2014/main" id="{B1AF492E-84D1-83C8-D336-628894206CF3}"/>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B034CD32-9620-B8FB-C244-4A30305917B0}"/>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3DC80811-B263-70C8-9648-236BF009A078}"/>
              </a:ext>
            </a:extLst>
          </p:cNvPr>
          <p:cNvSpPr>
            <a:spLocks noGrp="1"/>
          </p:cNvSpPr>
          <p:nvPr>
            <p:ph type="sldNum" sz="quarter" idx="12"/>
          </p:nvPr>
        </p:nvSpPr>
        <p:spPr/>
        <p:txBody>
          <a:bodyPr/>
          <a:lstStyle/>
          <a:p>
            <a:pPr>
              <a:defRPr/>
            </a:pPr>
            <a:fld id="{E220C3D0-729A-4A15-8E23-72CBC95666E6}" type="slidenum">
              <a:rPr lang="en-US" smtClean="0"/>
              <a:pPr>
                <a:defRPr/>
              </a:pPr>
              <a:t>48</a:t>
            </a:fld>
            <a:endParaRPr lang="en-US"/>
          </a:p>
        </p:txBody>
      </p:sp>
    </p:spTree>
    <p:extLst>
      <p:ext uri="{BB962C8B-B14F-4D97-AF65-F5344CB8AC3E}">
        <p14:creationId xmlns:p14="http://schemas.microsoft.com/office/powerpoint/2010/main" val="1332507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a globe showing a superimposed grid of latitude and longitude lines.">
            <a:extLst>
              <a:ext uri="{FF2B5EF4-FFF2-40B4-BE49-F238E27FC236}">
                <a16:creationId xmlns:a16="http://schemas.microsoft.com/office/drawing/2014/main" id="{65CC582C-1365-FFC4-756C-877369F29AE6}"/>
              </a:ext>
            </a:extLst>
          </p:cNvPr>
          <p:cNvPicPr>
            <a:picLocks noChangeAspect="1"/>
          </p:cNvPicPr>
          <p:nvPr/>
        </p:nvPicPr>
        <p:blipFill>
          <a:blip r:embed="rId3"/>
          <a:stretch>
            <a:fillRect/>
          </a:stretch>
        </p:blipFill>
        <p:spPr>
          <a:xfrm>
            <a:off x="4042667" y="1279525"/>
            <a:ext cx="4914386" cy="3284934"/>
          </a:xfrm>
          <a:prstGeom prst="rect">
            <a:avLst/>
          </a:prstGeom>
        </p:spPr>
      </p:pic>
      <p:sp>
        <p:nvSpPr>
          <p:cNvPr id="2" name="Title 1">
            <a:extLst>
              <a:ext uri="{FF2B5EF4-FFF2-40B4-BE49-F238E27FC236}">
                <a16:creationId xmlns:a16="http://schemas.microsoft.com/office/drawing/2014/main" id="{6CC9DC2A-E46B-2727-7601-8CA9D205439A}"/>
              </a:ext>
            </a:extLst>
          </p:cNvPr>
          <p:cNvSpPr>
            <a:spLocks noGrp="1"/>
          </p:cNvSpPr>
          <p:nvPr>
            <p:ph type="title"/>
          </p:nvPr>
        </p:nvSpPr>
        <p:spPr/>
        <p:txBody>
          <a:bodyPr/>
          <a:lstStyle/>
          <a:p>
            <a:r>
              <a:rPr lang="en-US" dirty="0"/>
              <a:t>Euler Pole Parameters (EPP)</a:t>
            </a:r>
          </a:p>
        </p:txBody>
      </p:sp>
      <p:sp>
        <p:nvSpPr>
          <p:cNvPr id="9" name="Content Placeholder 8">
            <a:extLst>
              <a:ext uri="{FF2B5EF4-FFF2-40B4-BE49-F238E27FC236}">
                <a16:creationId xmlns:a16="http://schemas.microsoft.com/office/drawing/2014/main" id="{42A31804-BAB6-CF9B-9785-4C6C3AEBF614}"/>
              </a:ext>
            </a:extLst>
          </p:cNvPr>
          <p:cNvSpPr>
            <a:spLocks noGrp="1"/>
          </p:cNvSpPr>
          <p:nvPr>
            <p:ph idx="1"/>
          </p:nvPr>
        </p:nvSpPr>
        <p:spPr>
          <a:xfrm>
            <a:off x="457200" y="1279525"/>
            <a:ext cx="3429000" cy="4938713"/>
          </a:xfrm>
        </p:spPr>
        <p:txBody>
          <a:bodyPr/>
          <a:lstStyle/>
          <a:p>
            <a:r>
              <a:rPr lang="en-US" sz="2400" dirty="0"/>
              <a:t>Continental Plates must rotate around a point because of the curvature of the Earth – called a </a:t>
            </a:r>
            <a:r>
              <a:rPr lang="en-US" sz="2400" i="1" dirty="0"/>
              <a:t>Euler Pole.</a:t>
            </a:r>
          </a:p>
          <a:p>
            <a:r>
              <a:rPr lang="en-US" sz="2400" dirty="0"/>
              <a:t>North America appears to rotate around a point off the coast of Peru at a rate of about 2 cm/year.</a:t>
            </a:r>
          </a:p>
          <a:p>
            <a:r>
              <a:rPr lang="en-US" sz="2400" dirty="0"/>
              <a:t>Note the stationary Lat/Lon grid.</a:t>
            </a:r>
          </a:p>
        </p:txBody>
      </p:sp>
      <p:sp>
        <p:nvSpPr>
          <p:cNvPr id="4" name="Date Placeholder 3">
            <a:extLst>
              <a:ext uri="{FF2B5EF4-FFF2-40B4-BE49-F238E27FC236}">
                <a16:creationId xmlns:a16="http://schemas.microsoft.com/office/drawing/2014/main" id="{90BA6830-0876-5AD0-1FC5-F58D796618AF}"/>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5E15DF6D-1506-2230-2023-FB8D3EBD2C56}"/>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9DCC41AD-E4FB-640E-3B40-60F047393A8A}"/>
              </a:ext>
            </a:extLst>
          </p:cNvPr>
          <p:cNvSpPr>
            <a:spLocks noGrp="1"/>
          </p:cNvSpPr>
          <p:nvPr>
            <p:ph type="sldNum" sz="quarter" idx="12"/>
          </p:nvPr>
        </p:nvSpPr>
        <p:spPr/>
        <p:txBody>
          <a:bodyPr/>
          <a:lstStyle/>
          <a:p>
            <a:pPr>
              <a:defRPr/>
            </a:pPr>
            <a:fld id="{E220C3D0-729A-4A15-8E23-72CBC95666E6}" type="slidenum">
              <a:rPr lang="en-US" smtClean="0"/>
              <a:pPr>
                <a:defRPr/>
              </a:pPr>
              <a:t>5</a:t>
            </a:fld>
            <a:endParaRPr lang="en-US"/>
          </a:p>
        </p:txBody>
      </p:sp>
      <p:sp>
        <p:nvSpPr>
          <p:cNvPr id="10" name="Oval 9">
            <a:extLst>
              <a:ext uri="{FF2B5EF4-FFF2-40B4-BE49-F238E27FC236}">
                <a16:creationId xmlns:a16="http://schemas.microsoft.com/office/drawing/2014/main" id="{8C610129-FA1C-8BA6-2FF6-CAB6DA206DEE}"/>
              </a:ext>
            </a:extLst>
          </p:cNvPr>
          <p:cNvSpPr/>
          <p:nvPr/>
        </p:nvSpPr>
        <p:spPr>
          <a:xfrm>
            <a:off x="6553200" y="4963888"/>
            <a:ext cx="137886" cy="1448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EBCCE3-327A-14EA-D543-08B2AFE1F021}"/>
              </a:ext>
            </a:extLst>
          </p:cNvPr>
          <p:cNvSpPr txBox="1"/>
          <p:nvPr/>
        </p:nvSpPr>
        <p:spPr>
          <a:xfrm>
            <a:off x="6560041" y="5198946"/>
            <a:ext cx="1249060" cy="369332"/>
          </a:xfrm>
          <a:prstGeom prst="rect">
            <a:avLst/>
          </a:prstGeom>
          <a:noFill/>
        </p:spPr>
        <p:txBody>
          <a:bodyPr wrap="none" rtlCol="0">
            <a:spAutoFit/>
          </a:bodyPr>
          <a:lstStyle/>
          <a:p>
            <a:r>
              <a:rPr lang="en-US" dirty="0">
                <a:solidFill>
                  <a:srgbClr val="4F81BD"/>
                </a:solidFill>
              </a:rPr>
              <a:t>Euler Pole</a:t>
            </a:r>
          </a:p>
        </p:txBody>
      </p:sp>
      <p:sp>
        <p:nvSpPr>
          <p:cNvPr id="12" name="Arrow: Curved Up 11">
            <a:extLst>
              <a:ext uri="{FF2B5EF4-FFF2-40B4-BE49-F238E27FC236}">
                <a16:creationId xmlns:a16="http://schemas.microsoft.com/office/drawing/2014/main" id="{D1EE175B-67FB-D121-B195-6312D036362D}"/>
              </a:ext>
            </a:extLst>
          </p:cNvPr>
          <p:cNvSpPr/>
          <p:nvPr/>
        </p:nvSpPr>
        <p:spPr>
          <a:xfrm rot="10800000">
            <a:off x="5935511" y="4625929"/>
            <a:ext cx="1249060" cy="531960"/>
          </a:xfrm>
          <a:prstGeom prst="curvedUpArrow">
            <a:avLst>
              <a:gd name="adj1" fmla="val 14383"/>
              <a:gd name="adj2" fmla="val 48525"/>
              <a:gd name="adj3" fmla="val 464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c 13">
            <a:extLst>
              <a:ext uri="{FF2B5EF4-FFF2-40B4-BE49-F238E27FC236}">
                <a16:creationId xmlns:a16="http://schemas.microsoft.com/office/drawing/2014/main" id="{691486E7-4ACA-4520-FC41-AA4BC60F8381}"/>
              </a:ext>
            </a:extLst>
          </p:cNvPr>
          <p:cNvSpPr/>
          <p:nvPr/>
        </p:nvSpPr>
        <p:spPr>
          <a:xfrm flipH="1">
            <a:off x="4759686" y="2620190"/>
            <a:ext cx="3703139" cy="2861000"/>
          </a:xfrm>
          <a:prstGeom prst="arc">
            <a:avLst>
              <a:gd name="adj1" fmla="val 13322760"/>
              <a:gd name="adj2" fmla="val 19750132"/>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51810ED-C2FA-155D-2719-3D79ED0531C8}"/>
              </a:ext>
            </a:extLst>
          </p:cNvPr>
          <p:cNvSpPr txBox="1"/>
          <p:nvPr/>
        </p:nvSpPr>
        <p:spPr>
          <a:xfrm>
            <a:off x="5652188" y="2252962"/>
            <a:ext cx="2077796" cy="369332"/>
          </a:xfrm>
          <a:prstGeom prst="rect">
            <a:avLst/>
          </a:prstGeom>
          <a:noFill/>
        </p:spPr>
        <p:txBody>
          <a:bodyPr wrap="square" rtlCol="0">
            <a:spAutoFit/>
          </a:bodyPr>
          <a:lstStyle/>
          <a:p>
            <a:r>
              <a:rPr lang="en-US" dirty="0"/>
              <a:t>about 2 cm/year</a:t>
            </a:r>
          </a:p>
        </p:txBody>
      </p:sp>
      <p:grpSp>
        <p:nvGrpSpPr>
          <p:cNvPr id="37" name="Group 36">
            <a:extLst>
              <a:ext uri="{FF2B5EF4-FFF2-40B4-BE49-F238E27FC236}">
                <a16:creationId xmlns:a16="http://schemas.microsoft.com/office/drawing/2014/main" id="{2C45AFBA-A903-60F3-BF72-606FFF4C1EC4}"/>
              </a:ext>
            </a:extLst>
          </p:cNvPr>
          <p:cNvGrpSpPr/>
          <p:nvPr/>
        </p:nvGrpSpPr>
        <p:grpSpPr>
          <a:xfrm>
            <a:off x="4380137" y="2276389"/>
            <a:ext cx="4343400" cy="2267739"/>
            <a:chOff x="4380137" y="2276389"/>
            <a:chExt cx="4343400" cy="2267739"/>
          </a:xfrm>
        </p:grpSpPr>
        <p:cxnSp>
          <p:nvCxnSpPr>
            <p:cNvPr id="38" name="Straight Connector 37">
              <a:extLst>
                <a:ext uri="{FF2B5EF4-FFF2-40B4-BE49-F238E27FC236}">
                  <a16:creationId xmlns:a16="http://schemas.microsoft.com/office/drawing/2014/main" id="{E4249A5C-3D05-513D-33AA-7B18AEC06607}"/>
                </a:ext>
              </a:extLst>
            </p:cNvPr>
            <p:cNvCxnSpPr/>
            <p:nvPr/>
          </p:nvCxnSpPr>
          <p:spPr>
            <a:xfrm flipH="1">
              <a:off x="4754356" y="2276389"/>
              <a:ext cx="610288" cy="209906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808413-291E-59A6-96B2-868DD433C179}"/>
                </a:ext>
              </a:extLst>
            </p:cNvPr>
            <p:cNvCxnSpPr/>
            <p:nvPr/>
          </p:nvCxnSpPr>
          <p:spPr>
            <a:xfrm flipH="1">
              <a:off x="5138818" y="2286066"/>
              <a:ext cx="501410" cy="215735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7B8E24-CBC4-F3A7-F95A-BE3CDE641894}"/>
                </a:ext>
              </a:extLst>
            </p:cNvPr>
            <p:cNvCxnSpPr/>
            <p:nvPr/>
          </p:nvCxnSpPr>
          <p:spPr>
            <a:xfrm flipH="1">
              <a:off x="5536407" y="2287235"/>
              <a:ext cx="359821" cy="218365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36D09A1-CB91-05FC-1811-F8DE1C3BAD70}"/>
                </a:ext>
              </a:extLst>
            </p:cNvPr>
            <p:cNvCxnSpPr/>
            <p:nvPr/>
          </p:nvCxnSpPr>
          <p:spPr>
            <a:xfrm flipH="1">
              <a:off x="5923475" y="2287235"/>
              <a:ext cx="233239" cy="218365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A32602-EE4B-D4FC-FA92-03DACA4933F1}"/>
                </a:ext>
              </a:extLst>
            </p:cNvPr>
            <p:cNvCxnSpPr/>
            <p:nvPr/>
          </p:nvCxnSpPr>
          <p:spPr>
            <a:xfrm flipH="1">
              <a:off x="6296266" y="2287235"/>
              <a:ext cx="117611" cy="225689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675D94-BFBA-D69F-3F1F-17AE9908EEA8}"/>
                </a:ext>
              </a:extLst>
            </p:cNvPr>
            <p:cNvCxnSpPr/>
            <p:nvPr/>
          </p:nvCxnSpPr>
          <p:spPr>
            <a:xfrm>
              <a:off x="6668992" y="2276389"/>
              <a:ext cx="31424" cy="226167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3B64EA-D12B-6786-10FF-2D690039043D}"/>
                </a:ext>
              </a:extLst>
            </p:cNvPr>
            <p:cNvCxnSpPr/>
            <p:nvPr/>
          </p:nvCxnSpPr>
          <p:spPr>
            <a:xfrm>
              <a:off x="6929431" y="2276389"/>
              <a:ext cx="149986" cy="21944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F07CF82-7CE7-8E75-DA9A-5E857DB7C712}"/>
                </a:ext>
              </a:extLst>
            </p:cNvPr>
            <p:cNvCxnSpPr/>
            <p:nvPr/>
          </p:nvCxnSpPr>
          <p:spPr>
            <a:xfrm>
              <a:off x="7186641" y="2287235"/>
              <a:ext cx="288909" cy="222454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F7092-F9A7-55F8-4BFE-C6CBB0C71A24}"/>
                </a:ext>
              </a:extLst>
            </p:cNvPr>
            <p:cNvCxnSpPr/>
            <p:nvPr/>
          </p:nvCxnSpPr>
          <p:spPr>
            <a:xfrm>
              <a:off x="7439900" y="2276389"/>
              <a:ext cx="442860" cy="224623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1AF739-F1BD-26B9-A7DE-E7C102B59B63}"/>
                </a:ext>
              </a:extLst>
            </p:cNvPr>
            <p:cNvCxnSpPr/>
            <p:nvPr/>
          </p:nvCxnSpPr>
          <p:spPr>
            <a:xfrm>
              <a:off x="7720855" y="2287235"/>
              <a:ext cx="559495" cy="222454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11AACD0-A6A9-FDDF-07E3-F52BCAFF6C08}"/>
                </a:ext>
              </a:extLst>
            </p:cNvPr>
            <p:cNvCxnSpPr/>
            <p:nvPr/>
          </p:nvCxnSpPr>
          <p:spPr>
            <a:xfrm>
              <a:off x="7993810" y="2286066"/>
              <a:ext cx="699013" cy="222571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D58B32-F7AD-FAE8-B169-910B05276AC9}"/>
                </a:ext>
              </a:extLst>
            </p:cNvPr>
            <p:cNvCxnSpPr/>
            <p:nvPr/>
          </p:nvCxnSpPr>
          <p:spPr>
            <a:xfrm>
              <a:off x="8269394" y="2287578"/>
              <a:ext cx="423428" cy="112167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6D3042-C2A8-E123-E7C0-EC4C108910B7}"/>
                </a:ext>
              </a:extLst>
            </p:cNvPr>
            <p:cNvCxnSpPr/>
            <p:nvPr/>
          </p:nvCxnSpPr>
          <p:spPr>
            <a:xfrm flipH="1">
              <a:off x="4380137" y="2287235"/>
              <a:ext cx="708922" cy="192714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Freeform 88">
              <a:extLst>
                <a:ext uri="{FF2B5EF4-FFF2-40B4-BE49-F238E27FC236}">
                  <a16:creationId xmlns:a16="http://schemas.microsoft.com/office/drawing/2014/main" id="{465F4F27-52AF-C871-26E7-E6BA412C218B}"/>
                </a:ext>
              </a:extLst>
            </p:cNvPr>
            <p:cNvSpPr/>
            <p:nvPr/>
          </p:nvSpPr>
          <p:spPr>
            <a:xfrm>
              <a:off x="4969184" y="2338176"/>
              <a:ext cx="3311166" cy="218276"/>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94">
              <a:extLst>
                <a:ext uri="{FF2B5EF4-FFF2-40B4-BE49-F238E27FC236}">
                  <a16:creationId xmlns:a16="http://schemas.microsoft.com/office/drawing/2014/main" id="{A8C9A346-C33E-FDC2-BB28-3C9D0D9C0384}"/>
                </a:ext>
              </a:extLst>
            </p:cNvPr>
            <p:cNvSpPr/>
            <p:nvPr/>
          </p:nvSpPr>
          <p:spPr>
            <a:xfrm>
              <a:off x="4657734" y="2605653"/>
              <a:ext cx="3844547" cy="312694"/>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95">
              <a:extLst>
                <a:ext uri="{FF2B5EF4-FFF2-40B4-BE49-F238E27FC236}">
                  <a16:creationId xmlns:a16="http://schemas.microsoft.com/office/drawing/2014/main" id="{175684E3-A288-EA39-E331-5C45FAABE4A6}"/>
                </a:ext>
              </a:extLst>
            </p:cNvPr>
            <p:cNvSpPr/>
            <p:nvPr/>
          </p:nvSpPr>
          <p:spPr>
            <a:xfrm>
              <a:off x="4571815" y="2972663"/>
              <a:ext cx="4041255" cy="319511"/>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96">
              <a:extLst>
                <a:ext uri="{FF2B5EF4-FFF2-40B4-BE49-F238E27FC236}">
                  <a16:creationId xmlns:a16="http://schemas.microsoft.com/office/drawing/2014/main" id="{08A51903-EA53-5AFF-B74C-89757B6F3EB9}"/>
                </a:ext>
              </a:extLst>
            </p:cNvPr>
            <p:cNvSpPr/>
            <p:nvPr/>
          </p:nvSpPr>
          <p:spPr>
            <a:xfrm>
              <a:off x="4525787" y="3350547"/>
              <a:ext cx="4176271" cy="311292"/>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97">
              <a:extLst>
                <a:ext uri="{FF2B5EF4-FFF2-40B4-BE49-F238E27FC236}">
                  <a16:creationId xmlns:a16="http://schemas.microsoft.com/office/drawing/2014/main" id="{C7613E59-6D21-2A15-F49D-F93FC72B5A79}"/>
                </a:ext>
              </a:extLst>
            </p:cNvPr>
            <p:cNvSpPr/>
            <p:nvPr/>
          </p:nvSpPr>
          <p:spPr>
            <a:xfrm>
              <a:off x="4491962" y="3728378"/>
              <a:ext cx="4231575" cy="300934"/>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98">
              <a:extLst>
                <a:ext uri="{FF2B5EF4-FFF2-40B4-BE49-F238E27FC236}">
                  <a16:creationId xmlns:a16="http://schemas.microsoft.com/office/drawing/2014/main" id="{A6AE5D12-53C9-B254-7484-1FED46CFAF1C}"/>
                </a:ext>
              </a:extLst>
            </p:cNvPr>
            <p:cNvSpPr/>
            <p:nvPr/>
          </p:nvSpPr>
          <p:spPr>
            <a:xfrm>
              <a:off x="4396908" y="4087284"/>
              <a:ext cx="4311286" cy="304684"/>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516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750"/>
                            </p:stCondLst>
                            <p:childTnLst>
                              <p:par>
                                <p:cTn id="9" presetID="22" presetClass="entr" presetSubtype="2"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250"/>
                            </p:stCondLst>
                            <p:childTnLst>
                              <p:par>
                                <p:cTn id="17" presetID="22" presetClass="entr" presetSubtype="2"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3000"/>
                            </p:stCondLst>
                            <p:childTnLst>
                              <p:par>
                                <p:cTn id="21" presetID="22" presetClass="entr" presetSubtype="2"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3750"/>
                            </p:stCondLst>
                            <p:childTnLst>
                              <p:par>
                                <p:cTn id="25" presetID="22" presetClass="entr" presetSubtype="2" fill="hold" nodeType="after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33A7-5644-E678-75E4-483B04082520}"/>
              </a:ext>
            </a:extLst>
          </p:cNvPr>
          <p:cNvSpPr>
            <a:spLocks noGrp="1"/>
          </p:cNvSpPr>
          <p:nvPr>
            <p:ph type="title"/>
          </p:nvPr>
        </p:nvSpPr>
        <p:spPr/>
        <p:txBody>
          <a:bodyPr/>
          <a:lstStyle/>
          <a:p>
            <a:r>
              <a:rPr lang="en-US" dirty="0"/>
              <a:t>Inconvenient in Practice</a:t>
            </a:r>
          </a:p>
        </p:txBody>
      </p:sp>
      <p:sp>
        <p:nvSpPr>
          <p:cNvPr id="3" name="Content Placeholder 2">
            <a:extLst>
              <a:ext uri="{FF2B5EF4-FFF2-40B4-BE49-F238E27FC236}">
                <a16:creationId xmlns:a16="http://schemas.microsoft.com/office/drawing/2014/main" id="{11805945-827D-E57F-D5EF-574B44451418}"/>
              </a:ext>
            </a:extLst>
          </p:cNvPr>
          <p:cNvSpPr>
            <a:spLocks noGrp="1"/>
          </p:cNvSpPr>
          <p:nvPr>
            <p:ph idx="1"/>
          </p:nvPr>
        </p:nvSpPr>
        <p:spPr/>
        <p:txBody>
          <a:bodyPr/>
          <a:lstStyle/>
          <a:p>
            <a:r>
              <a:rPr lang="en-US" dirty="0"/>
              <a:t>Rotation means that the Lat/Lon, when expressed in ITRF, will constantly change.</a:t>
            </a:r>
          </a:p>
          <a:p>
            <a:pPr lvl="1"/>
            <a:r>
              <a:rPr lang="en-US" dirty="0"/>
              <a:t>That would be inconvenient and confusing in actual day-to-day usage.</a:t>
            </a:r>
          </a:p>
          <a:p>
            <a:r>
              <a:rPr lang="en-US" dirty="0"/>
              <a:t>NGS has adopted 4 plate-fixed reference frames – one for each plate which has American territories.</a:t>
            </a:r>
          </a:p>
          <a:p>
            <a:pPr lvl="1"/>
            <a:r>
              <a:rPr lang="en-US" dirty="0"/>
              <a:t>Result: Lat/Lon remains nearly constant except for local movements.</a:t>
            </a:r>
          </a:p>
          <a:p>
            <a:endParaRPr lang="en-US" dirty="0"/>
          </a:p>
        </p:txBody>
      </p:sp>
      <p:sp>
        <p:nvSpPr>
          <p:cNvPr id="4" name="Date Placeholder 3">
            <a:extLst>
              <a:ext uri="{FF2B5EF4-FFF2-40B4-BE49-F238E27FC236}">
                <a16:creationId xmlns:a16="http://schemas.microsoft.com/office/drawing/2014/main" id="{EFCE2D66-2D34-0998-19DF-C40CBD305052}"/>
              </a:ext>
            </a:extLst>
          </p:cNvPr>
          <p:cNvSpPr>
            <a:spLocks noGrp="1"/>
          </p:cNvSpPr>
          <p:nvPr>
            <p:ph type="dt" sz="half" idx="10"/>
          </p:nvPr>
        </p:nvSpPr>
        <p:spPr/>
        <p:txBody>
          <a:bodyPr/>
          <a:lstStyle/>
          <a:p>
            <a:pPr>
              <a:defRPr/>
            </a:pPr>
            <a:r>
              <a:rPr lang="en-US"/>
              <a:t>2024-10-30</a:t>
            </a:r>
            <a:endParaRPr lang="en-US" dirty="0"/>
          </a:p>
        </p:txBody>
      </p:sp>
      <p:sp>
        <p:nvSpPr>
          <p:cNvPr id="5" name="Footer Placeholder 4">
            <a:extLst>
              <a:ext uri="{FF2B5EF4-FFF2-40B4-BE49-F238E27FC236}">
                <a16:creationId xmlns:a16="http://schemas.microsoft.com/office/drawing/2014/main" id="{0CE7D892-CA12-E06E-8DE0-7391895B3469}"/>
              </a:ext>
            </a:extLst>
          </p:cNvPr>
          <p:cNvSpPr>
            <a:spLocks noGrp="1"/>
          </p:cNvSpPr>
          <p:nvPr>
            <p:ph type="ftr" sz="quarter" idx="11"/>
          </p:nvPr>
        </p:nvSpPr>
        <p:spPr/>
        <p:txBody>
          <a:bodyPr/>
          <a:lstStyle/>
          <a:p>
            <a:pPr>
              <a:defRPr/>
            </a:pPr>
            <a:r>
              <a:rPr lang="en-US"/>
              <a:t>Nebraska DOT Survey Coordinators Meeting</a:t>
            </a:r>
          </a:p>
        </p:txBody>
      </p:sp>
      <p:sp>
        <p:nvSpPr>
          <p:cNvPr id="6" name="Slide Number Placeholder 5">
            <a:extLst>
              <a:ext uri="{FF2B5EF4-FFF2-40B4-BE49-F238E27FC236}">
                <a16:creationId xmlns:a16="http://schemas.microsoft.com/office/drawing/2014/main" id="{EFED2731-9C91-F7FC-3588-7727E5611FD6}"/>
              </a:ext>
            </a:extLst>
          </p:cNvPr>
          <p:cNvSpPr>
            <a:spLocks noGrp="1"/>
          </p:cNvSpPr>
          <p:nvPr>
            <p:ph type="sldNum" sz="quarter" idx="12"/>
          </p:nvPr>
        </p:nvSpPr>
        <p:spPr/>
        <p:txBody>
          <a:bodyPr/>
          <a:lstStyle/>
          <a:p>
            <a:pPr>
              <a:defRPr/>
            </a:pPr>
            <a:fld id="{E220C3D0-729A-4A15-8E23-72CBC95666E6}" type="slidenum">
              <a:rPr lang="en-US" smtClean="0"/>
              <a:pPr>
                <a:defRPr/>
              </a:pPr>
              <a:t>6</a:t>
            </a:fld>
            <a:endParaRPr lang="en-US"/>
          </a:p>
        </p:txBody>
      </p:sp>
    </p:spTree>
    <p:extLst>
      <p:ext uri="{BB962C8B-B14F-4D97-AF65-F5344CB8AC3E}">
        <p14:creationId xmlns:p14="http://schemas.microsoft.com/office/powerpoint/2010/main" val="2337023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grpSp>
        <p:nvGrpSpPr>
          <p:cNvPr id="2" name="Group 1" descr="Animated image showing that the ITRF frame remains fixed, while North America rotates =beneath it.&#10;Result is constantly changing coordinates.&#10;"/>
          <p:cNvGrpSpPr/>
          <p:nvPr/>
        </p:nvGrpSpPr>
        <p:grpSpPr>
          <a:xfrm>
            <a:off x="-849368" y="602007"/>
            <a:ext cx="10785848" cy="6513506"/>
            <a:chOff x="-849368" y="602007"/>
            <a:chExt cx="10785848" cy="6513506"/>
          </a:xfrm>
        </p:grpSpPr>
        <p:cxnSp>
          <p:nvCxnSpPr>
            <p:cNvPr id="12" name="Straight Connector 11"/>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algn="ctr"/>
            <a:r>
              <a:rPr lang="en-US" sz="3200" b="1" dirty="0">
                <a:solidFill>
                  <a:srgbClr val="00B0F0"/>
                </a:solidFill>
                <a:latin typeface="Cambria" panose="02040503050406030204" pitchFamily="18" charset="0"/>
                <a:ea typeface="Cambria" panose="02040503050406030204" pitchFamily="18" charset="0"/>
              </a:rPr>
              <a:t>ITRF</a:t>
            </a:r>
            <a:r>
              <a:rPr lang="en-US" sz="3200" dirty="0">
                <a:latin typeface="Cambria" panose="02040503050406030204" pitchFamily="18" charset="0"/>
                <a:ea typeface="Cambria" panose="02040503050406030204" pitchFamily="18" charset="0"/>
              </a:rPr>
              <a:t> – constant frame, rotating plate</a:t>
            </a:r>
          </a:p>
        </p:txBody>
      </p:sp>
    </p:spTree>
    <p:extLst>
      <p:ext uri="{BB962C8B-B14F-4D97-AF65-F5344CB8AC3E}">
        <p14:creationId xmlns:p14="http://schemas.microsoft.com/office/powerpoint/2010/main" val="712892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nimated image showing the NATRF frame rotates with North America.&#10;Result is relatively unchanging coordinates, except for small regional/local motions.&#10;"/>
          <p:cNvGrpSpPr/>
          <p:nvPr/>
        </p:nvGrpSpPr>
        <p:grpSpPr>
          <a:xfrm>
            <a:off x="-849368" y="602007"/>
            <a:ext cx="10785848" cy="23092412"/>
            <a:chOff x="-849368" y="602007"/>
            <a:chExt cx="10785848" cy="23092412"/>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12" name="Straight Connector 11"/>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algn="ctr"/>
            <a:r>
              <a:rPr lang="en-US" sz="3200" b="1" dirty="0">
                <a:solidFill>
                  <a:srgbClr val="FF0000"/>
                </a:solidFill>
                <a:latin typeface="Cambria" panose="02040503050406030204" pitchFamily="18" charset="0"/>
                <a:ea typeface="Cambria" panose="02040503050406030204" pitchFamily="18" charset="0"/>
              </a:rPr>
              <a:t>NATRF</a:t>
            </a:r>
            <a:r>
              <a:rPr lang="en-US" sz="3200" dirty="0">
                <a:latin typeface="Cambria" panose="02040503050406030204" pitchFamily="18" charset="0"/>
                <a:ea typeface="Cambria" panose="02040503050406030204" pitchFamily="18" charset="0"/>
              </a:rPr>
              <a:t> – rotating frame, constant with plate</a:t>
            </a:r>
          </a:p>
        </p:txBody>
      </p:sp>
    </p:spTree>
    <p:extLst>
      <p:ext uri="{BB962C8B-B14F-4D97-AF65-F5344CB8AC3E}">
        <p14:creationId xmlns:p14="http://schemas.microsoft.com/office/powerpoint/2010/main" val="3498214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descr="Animated image showing that NGS has developed a model that will convert ITRF to NATRF based on known rotation velocities and dates.&#10;Enables conversions over time."/>
          <p:cNvGrpSpPr/>
          <p:nvPr/>
        </p:nvGrpSpPr>
        <p:grpSpPr>
          <a:xfrm>
            <a:off x="-849368" y="602007"/>
            <a:ext cx="10785848" cy="23092412"/>
            <a:chOff x="-849368" y="602007"/>
            <a:chExt cx="10785848" cy="23092412"/>
          </a:xfrm>
        </p:grpSpPr>
        <p:grpSp>
          <p:nvGrpSpPr>
            <p:cNvPr id="4" name="Group 3">
              <a:extLst>
                <a:ext uri="{FF2B5EF4-FFF2-40B4-BE49-F238E27FC236}">
                  <a16:creationId xmlns:a16="http://schemas.microsoft.com/office/drawing/2014/main" id="{440FAA5C-B762-4CB0-9D29-8BEBDA835F9C}"/>
                </a:ext>
              </a:extLst>
            </p:cNvPr>
            <p:cNvGrpSpPr/>
            <p:nvPr/>
          </p:nvGrpSpPr>
          <p:grpSpPr>
            <a:xfrm>
              <a:off x="-849368" y="602007"/>
              <a:ext cx="10785848" cy="23092412"/>
              <a:chOff x="-849368" y="602007"/>
              <a:chExt cx="10785848" cy="23092412"/>
            </a:xfrm>
          </p:grpSpPr>
          <p:grpSp>
            <p:nvGrpSpPr>
              <p:cNvPr id="5" name="Group 4">
                <a:extLst>
                  <a:ext uri="{FF2B5EF4-FFF2-40B4-BE49-F238E27FC236}">
                    <a16:creationId xmlns:a16="http://schemas.microsoft.com/office/drawing/2014/main" id="{6EEC80D5-AED2-4F5E-A850-19C708E72E79}"/>
                  </a:ext>
                </a:extLst>
              </p:cNvPr>
              <p:cNvGrpSpPr/>
              <p:nvPr/>
            </p:nvGrpSpPr>
            <p:grpSpPr>
              <a:xfrm>
                <a:off x="-415691" y="1152105"/>
                <a:ext cx="10286766" cy="22542314"/>
                <a:chOff x="-415691" y="1152105"/>
                <a:chExt cx="10286766" cy="22542314"/>
              </a:xfrm>
            </p:grpSpPr>
            <p:pic>
              <p:nvPicPr>
                <p:cNvPr id="25" name="Picture 24">
                  <a:extLst>
                    <a:ext uri="{FF2B5EF4-FFF2-40B4-BE49-F238E27FC236}">
                      <a16:creationId xmlns:a16="http://schemas.microsoft.com/office/drawing/2014/main" id="{99DB4685-4BE3-44B2-9A42-5E7B4C729B13}"/>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6" name="Picture 25">
                  <a:extLst>
                    <a:ext uri="{FF2B5EF4-FFF2-40B4-BE49-F238E27FC236}">
                      <a16:creationId xmlns:a16="http://schemas.microsoft.com/office/drawing/2014/main" id="{94AF1668-2116-47EE-B50C-4DB1D54AB3F9}"/>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6" name="Straight Connector 5">
                <a:extLst>
                  <a:ext uri="{FF2B5EF4-FFF2-40B4-BE49-F238E27FC236}">
                    <a16:creationId xmlns:a16="http://schemas.microsoft.com/office/drawing/2014/main" id="{C127AD56-817E-42B6-9482-FDA647469FF8}"/>
                  </a:ext>
                </a:extLst>
              </p:cNvPr>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218598-0C98-46AB-8882-51E4FE3626FB}"/>
                  </a:ext>
                </a:extLst>
              </p:cNvPr>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03577-E8F2-4BB3-A72A-94F0E9705534}"/>
                  </a:ext>
                </a:extLst>
              </p:cNvPr>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CC143-7244-4543-9187-388F40FCE4BE}"/>
                  </a:ext>
                </a:extLst>
              </p:cNvPr>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833F8C-1225-4F46-9EE9-377CB43F119F}"/>
                  </a:ext>
                </a:extLst>
              </p:cNvPr>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4A4F93-1BC4-45E2-8A95-6F1F27132F1E}"/>
                  </a:ext>
                </a:extLst>
              </p:cNvPr>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D9C65C-7276-4178-8E95-5A3F0ADD86A7}"/>
                  </a:ext>
                </a:extLst>
              </p:cNvPr>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5CC27-2B73-425D-908D-17314D49DB57}"/>
                  </a:ext>
                </a:extLst>
              </p:cNvPr>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E9665-4FCA-419D-9B30-46FE080F27D6}"/>
                  </a:ext>
                </a:extLst>
              </p:cNvPr>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DCBA5C-A91E-410E-B9CB-2E13E385AC8F}"/>
                  </a:ext>
                </a:extLst>
              </p:cNvPr>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E39F5-DAF7-426E-888B-FA53CF39F079}"/>
                  </a:ext>
                </a:extLst>
              </p:cNvPr>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6F113-93A2-4BBD-A364-6C7D2515C3B6}"/>
                  </a:ext>
                </a:extLst>
              </p:cNvPr>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2DED6B-503F-457D-AE3D-FAFB415E565F}"/>
                  </a:ext>
                </a:extLst>
              </p:cNvPr>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88">
                <a:extLst>
                  <a:ext uri="{FF2B5EF4-FFF2-40B4-BE49-F238E27FC236}">
                    <a16:creationId xmlns:a16="http://schemas.microsoft.com/office/drawing/2014/main" id="{DCDFFED4-2671-4AEB-809E-D4908FF23AB7}"/>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Freeform 94">
                <a:extLst>
                  <a:ext uri="{FF2B5EF4-FFF2-40B4-BE49-F238E27FC236}">
                    <a16:creationId xmlns:a16="http://schemas.microsoft.com/office/drawing/2014/main" id="{DCC407A2-287E-4875-90D4-1F066B5D89BA}"/>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Freeform 95">
                <a:extLst>
                  <a:ext uri="{FF2B5EF4-FFF2-40B4-BE49-F238E27FC236}">
                    <a16:creationId xmlns:a16="http://schemas.microsoft.com/office/drawing/2014/main" id="{6E66ADA6-5BED-4B34-A047-01E0A35B1646}"/>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Freeform 96">
                <a:extLst>
                  <a:ext uri="{FF2B5EF4-FFF2-40B4-BE49-F238E27FC236}">
                    <a16:creationId xmlns:a16="http://schemas.microsoft.com/office/drawing/2014/main" id="{3826B369-3382-4C9B-8FE9-AD8CCC9AE3FA}"/>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Freeform 97">
                <a:extLst>
                  <a:ext uri="{FF2B5EF4-FFF2-40B4-BE49-F238E27FC236}">
                    <a16:creationId xmlns:a16="http://schemas.microsoft.com/office/drawing/2014/main" id="{5A04930E-04B7-41F3-8A00-E304EF5BFE62}"/>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Freeform 98">
                <a:extLst>
                  <a:ext uri="{FF2B5EF4-FFF2-40B4-BE49-F238E27FC236}">
                    <a16:creationId xmlns:a16="http://schemas.microsoft.com/office/drawing/2014/main" id="{83D2D810-A5FE-49D3-B810-69B5C729C4D0}"/>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54" name="Oval 53">
              <a:extLst>
                <a:ext uri="{FF2B5EF4-FFF2-40B4-BE49-F238E27FC236}">
                  <a16:creationId xmlns:a16="http://schemas.microsoft.com/office/drawing/2014/main" id="{1118A28D-4E5E-464D-9907-E32EB25F6ACD}"/>
                </a:ext>
              </a:extLst>
            </p:cNvPr>
            <p:cNvSpPr/>
            <p:nvPr/>
          </p:nvSpPr>
          <p:spPr>
            <a:xfrm>
              <a:off x="6358007" y="3419754"/>
              <a:ext cx="141064" cy="16294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7" name="TextBox 26">
            <a:extLst>
              <a:ext uri="{FF2B5EF4-FFF2-40B4-BE49-F238E27FC236}">
                <a16:creationId xmlns:a16="http://schemas.microsoft.com/office/drawing/2014/main" id="{EEF895EC-4A5B-4E3C-BC23-A527B301D396}"/>
              </a:ext>
            </a:extLst>
          </p:cNvPr>
          <p:cNvSpPr txBox="1"/>
          <p:nvPr/>
        </p:nvSpPr>
        <p:spPr>
          <a:xfrm>
            <a:off x="0" y="1"/>
            <a:ext cx="9144000" cy="637371"/>
          </a:xfrm>
          <a:prstGeom prst="rect">
            <a:avLst/>
          </a:prstGeom>
          <a:solidFill>
            <a:schemeClr val="bg1"/>
          </a:solidFill>
        </p:spPr>
        <p:txBody>
          <a:bodyPr wrap="square" rtlCol="0">
            <a:noAutofit/>
          </a:bodyPr>
          <a:lstStyle/>
          <a:p>
            <a:pPr algn="ctr"/>
            <a:r>
              <a:rPr lang="en-US" sz="3200" b="1" dirty="0">
                <a:solidFill>
                  <a:srgbClr val="00B0F0"/>
                </a:solidFill>
                <a:latin typeface="Cambria" panose="02040503050406030204" pitchFamily="18" charset="0"/>
                <a:ea typeface="Cambria" panose="02040503050406030204" pitchFamily="18" charset="0"/>
              </a:rPr>
              <a:t>ITRF</a:t>
            </a:r>
            <a:r>
              <a:rPr lang="en-US" sz="3200" dirty="0">
                <a:latin typeface="Cambria" panose="02040503050406030204" pitchFamily="18" charset="0"/>
                <a:ea typeface="Cambria" panose="02040503050406030204" pitchFamily="18" charset="0"/>
              </a:rPr>
              <a:t> or </a:t>
            </a:r>
            <a:r>
              <a:rPr lang="en-US" sz="3200" b="1" dirty="0">
                <a:solidFill>
                  <a:srgbClr val="FF0000"/>
                </a:solidFill>
                <a:latin typeface="Cambria" panose="02040503050406030204" pitchFamily="18" charset="0"/>
                <a:ea typeface="Cambria" panose="02040503050406030204" pitchFamily="18" charset="0"/>
              </a:rPr>
              <a:t>NATRF</a:t>
            </a:r>
            <a:r>
              <a:rPr lang="en-US" sz="3200" dirty="0">
                <a:latin typeface="Cambria" panose="02040503050406030204" pitchFamily="18" charset="0"/>
                <a:ea typeface="Cambria" panose="02040503050406030204" pitchFamily="18" charset="0"/>
              </a:rPr>
              <a:t> – your choice, just use </a:t>
            </a:r>
            <a:r>
              <a:rPr lang="en-US" sz="3200" b="1" dirty="0">
                <a:solidFill>
                  <a:srgbClr val="00B050"/>
                </a:solidFill>
                <a:latin typeface="Cambria" panose="02040503050406030204" pitchFamily="18" charset="0"/>
                <a:ea typeface="Cambria" panose="02040503050406030204" pitchFamily="18" charset="0"/>
              </a:rPr>
              <a:t>EPP</a:t>
            </a:r>
          </a:p>
        </p:txBody>
      </p:sp>
      <p:sp>
        <p:nvSpPr>
          <p:cNvPr id="2" name="Arc 1">
            <a:extLst>
              <a:ext uri="{FF2B5EF4-FFF2-40B4-BE49-F238E27FC236}">
                <a16:creationId xmlns:a16="http://schemas.microsoft.com/office/drawing/2014/main" id="{A1389F58-F6F7-4C6F-AC48-93F986056D1E}"/>
              </a:ext>
            </a:extLst>
          </p:cNvPr>
          <p:cNvSpPr/>
          <p:nvPr/>
        </p:nvSpPr>
        <p:spPr>
          <a:xfrm rot="923700" flipH="1">
            <a:off x="575344" y="3320384"/>
            <a:ext cx="9265290" cy="9260858"/>
          </a:xfrm>
          <a:prstGeom prst="arc">
            <a:avLst>
              <a:gd name="adj1" fmla="val 16200000"/>
              <a:gd name="adj2" fmla="val 17374577"/>
            </a:avLst>
          </a:prstGeom>
          <a:ln w="1905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nvGrpSpPr>
          <p:cNvPr id="52" name="Group 51"/>
          <p:cNvGrpSpPr/>
          <p:nvPr/>
        </p:nvGrpSpPr>
        <p:grpSpPr>
          <a:xfrm>
            <a:off x="-849368" y="602007"/>
            <a:ext cx="10785848" cy="6513506"/>
            <a:chOff x="-849368" y="602007"/>
            <a:chExt cx="10785848" cy="6513506"/>
          </a:xfrm>
        </p:grpSpPr>
        <p:cxnSp>
          <p:nvCxnSpPr>
            <p:cNvPr id="28" name="Straight Connector 27">
              <a:extLst>
                <a:ext uri="{FF2B5EF4-FFF2-40B4-BE49-F238E27FC236}">
                  <a16:creationId xmlns:a16="http://schemas.microsoft.com/office/drawing/2014/main" id="{FE809394-EFF8-45B1-8F24-9F5513A67B44}"/>
                </a:ext>
              </a:extLst>
            </p:cNvPr>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23872A-A23C-4687-9B23-2621B7E0826F}"/>
                </a:ext>
              </a:extLst>
            </p:cNvPr>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338E07-8D2E-41EF-8053-D2D6170D3642}"/>
                </a:ext>
              </a:extLst>
            </p:cNvPr>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7A6CFE-5860-459A-BE18-30BF3F312E1B}"/>
                </a:ext>
              </a:extLst>
            </p:cNvPr>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2CE49-919B-437F-BD7C-848B848D3408}"/>
                </a:ext>
              </a:extLst>
            </p:cNvPr>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D06F02-78AD-4B6C-A4C7-F2CF3D5F72E0}"/>
                </a:ext>
              </a:extLst>
            </p:cNvPr>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FB512-50E1-4330-874A-FC138DD49537}"/>
                </a:ext>
              </a:extLst>
            </p:cNvPr>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4D2E9-EC32-4B18-A305-6B48EDB50DFD}"/>
                </a:ext>
              </a:extLst>
            </p:cNvPr>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342C3-F414-46AF-BC19-B859A3036ECA}"/>
                </a:ext>
              </a:extLst>
            </p:cNvPr>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448838-0A0F-47D6-BC2E-CF342F9EE763}"/>
                </a:ext>
              </a:extLst>
            </p:cNvPr>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BDA3A-BD0C-48CB-A09D-680656A7505E}"/>
                </a:ext>
              </a:extLst>
            </p:cNvPr>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84897B-5BE5-49D9-BF5C-C1353170B68C}"/>
                </a:ext>
              </a:extLst>
            </p:cNvPr>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533E05-5D04-4E48-948F-D6C665A56917}"/>
                </a:ext>
              </a:extLst>
            </p:cNvPr>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Freeform 88">
              <a:extLst>
                <a:ext uri="{FF2B5EF4-FFF2-40B4-BE49-F238E27FC236}">
                  <a16:creationId xmlns:a16="http://schemas.microsoft.com/office/drawing/2014/main" id="{A1D3FBBA-354D-4EDC-800F-D8BEF167BF40}"/>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 name="Freeform 94">
              <a:extLst>
                <a:ext uri="{FF2B5EF4-FFF2-40B4-BE49-F238E27FC236}">
                  <a16:creationId xmlns:a16="http://schemas.microsoft.com/office/drawing/2014/main" id="{01A2CFFB-EB28-45CE-8CB0-1672826CC319}"/>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Freeform 95">
              <a:extLst>
                <a:ext uri="{FF2B5EF4-FFF2-40B4-BE49-F238E27FC236}">
                  <a16:creationId xmlns:a16="http://schemas.microsoft.com/office/drawing/2014/main" id="{2CFA0F56-6738-4824-AE63-84DCF421C71F}"/>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Freeform 96">
              <a:extLst>
                <a:ext uri="{FF2B5EF4-FFF2-40B4-BE49-F238E27FC236}">
                  <a16:creationId xmlns:a16="http://schemas.microsoft.com/office/drawing/2014/main" id="{1D0D456E-72BD-48B1-B9AF-C56112B892D3}"/>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5" name="Freeform 97">
              <a:extLst>
                <a:ext uri="{FF2B5EF4-FFF2-40B4-BE49-F238E27FC236}">
                  <a16:creationId xmlns:a16="http://schemas.microsoft.com/office/drawing/2014/main" id="{5D727E83-65EA-44F1-9CE0-F084D6ECEF50}"/>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6" name="Freeform 98">
              <a:extLst>
                <a:ext uri="{FF2B5EF4-FFF2-40B4-BE49-F238E27FC236}">
                  <a16:creationId xmlns:a16="http://schemas.microsoft.com/office/drawing/2014/main" id="{64179DF1-715E-40EA-90A4-FB20325E104F}"/>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1364832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ccel="8000" decel="8000" autoRev="1" fill="hold" nodeType="clickEffect">
                                  <p:stCondLst>
                                    <p:cond delay="0"/>
                                  </p:stCondLst>
                                  <p:endCondLst>
                                    <p:cond evt="onNext" delay="0">
                                      <p:tgtEl>
                                        <p:sldTgt/>
                                      </p:tgtEl>
                                    </p:cond>
                                  </p:endCondLst>
                                  <p:childTnLst>
                                    <p:animRot by="-600000">
                                      <p:cBhvr>
                                        <p:cTn id="6" dur="5000" fill="hold"/>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_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training_draft</Template>
  <TotalTime>4995</TotalTime>
  <Words>5292</Words>
  <Application>Microsoft Office PowerPoint</Application>
  <PresentationFormat>On-screen Show (4:3)</PresentationFormat>
  <Paragraphs>830</Paragraphs>
  <Slides>48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vt:lpstr>
      <vt:lpstr>Courier New</vt:lpstr>
      <vt:lpstr>Symbol</vt:lpstr>
      <vt:lpstr>Wingdings</vt:lpstr>
      <vt:lpstr>training_draft</vt:lpstr>
      <vt:lpstr>2024 Nebraska DOT Survey Coordinators Meeting October 30, 2024</vt:lpstr>
      <vt:lpstr>Topics Today</vt:lpstr>
      <vt:lpstr>NSRS Background</vt:lpstr>
      <vt:lpstr>Needed Research and Development</vt:lpstr>
      <vt:lpstr>Euler Pole Parameters (EPP)</vt:lpstr>
      <vt:lpstr>Inconvenient in Practice</vt:lpstr>
      <vt:lpstr>PowerPoint Presentation</vt:lpstr>
      <vt:lpstr>PowerPoint Presentation</vt:lpstr>
      <vt:lpstr>PowerPoint Presentation</vt:lpstr>
      <vt:lpstr>Datums to Replace</vt:lpstr>
      <vt:lpstr>NSRS Background</vt:lpstr>
      <vt:lpstr>Coordinate Shifts</vt:lpstr>
      <vt:lpstr>Coordinate Shifts</vt:lpstr>
      <vt:lpstr>Coordinate Shifts</vt:lpstr>
      <vt:lpstr>Coordinate Shifts</vt:lpstr>
      <vt:lpstr>Coordinate Shift</vt:lpstr>
      <vt:lpstr>NATRF2022 = ITRF @2020.00</vt:lpstr>
      <vt:lpstr>NATRF2022 = ITRF @2020.00</vt:lpstr>
      <vt:lpstr>NATRF2022 = ITRF @2020.00</vt:lpstr>
      <vt:lpstr>Example</vt:lpstr>
      <vt:lpstr>Example</vt:lpstr>
      <vt:lpstr>Example</vt:lpstr>
      <vt:lpstr>Example</vt:lpstr>
      <vt:lpstr>Example</vt:lpstr>
      <vt:lpstr>Height Determinations</vt:lpstr>
      <vt:lpstr>Height Determinations</vt:lpstr>
      <vt:lpstr>Future Maintenance Is Up to You</vt:lpstr>
      <vt:lpstr>Future Maintenance Is Up to You</vt:lpstr>
      <vt:lpstr>Future Maintenance Is Up to You</vt:lpstr>
      <vt:lpstr>Future Maintenance Is Up to You</vt:lpstr>
      <vt:lpstr>Future Maintenance Is Up to You</vt:lpstr>
      <vt:lpstr>What About Projected Coordinates</vt:lpstr>
      <vt:lpstr>State Plane</vt:lpstr>
      <vt:lpstr>Nebraska State Plane of 2022</vt:lpstr>
      <vt:lpstr>Nebraska Low Distortion Projections</vt:lpstr>
      <vt:lpstr>PowerPoint Presentation</vt:lpstr>
      <vt:lpstr>PowerPoint Presentation</vt:lpstr>
      <vt:lpstr>Projected Coordinates </vt:lpstr>
      <vt:lpstr>Coordinate Conversions</vt:lpstr>
      <vt:lpstr>Coordinate Conversions</vt:lpstr>
      <vt:lpstr>Coordinate Conversions</vt:lpstr>
      <vt:lpstr>Coordinate Conversions</vt:lpstr>
      <vt:lpstr>Accuracy and Precision</vt:lpstr>
      <vt:lpstr>Accuracy and Precision</vt:lpstr>
      <vt:lpstr>Where is the Need for Control?</vt:lpstr>
      <vt:lpstr>Where is the Need for Control?</vt:lpstr>
      <vt:lpstr>Where is the Need for Control?</vt:lpstr>
      <vt:lpstr>End</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OPUS-Projects Manager Training</dc:title>
  <dc:subject>Introduction</dc:subject>
  <dc:creator>mark.schenewerk</dc:creator>
  <cp:keywords>OPUS-Projects</cp:keywords>
  <cp:lastModifiedBy>David Zenk</cp:lastModifiedBy>
  <cp:revision>205</cp:revision>
  <dcterms:created xsi:type="dcterms:W3CDTF">2010-09-08T16:22:07Z</dcterms:created>
  <dcterms:modified xsi:type="dcterms:W3CDTF">2024-10-21T11:35:37Z</dcterms:modified>
  <cp:category>training</cp:category>
</cp:coreProperties>
</file>